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6F02-EBD5-4804-B0F7-CEF8D31ECC36}" type="datetimeFigureOut">
              <a:rPr lang="en-US" smtClean="0"/>
              <a:t>03/17/2019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F87B-17F6-491A-ACCA-B6562E4C2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0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6F02-EBD5-4804-B0F7-CEF8D31ECC36}" type="datetimeFigureOut">
              <a:rPr lang="en-US" smtClean="0"/>
              <a:t>03/17/2019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F87B-17F6-491A-ACCA-B6562E4C2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8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6F02-EBD5-4804-B0F7-CEF8D31ECC36}" type="datetimeFigureOut">
              <a:rPr lang="en-US" smtClean="0"/>
              <a:t>03/17/2019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F87B-17F6-491A-ACCA-B6562E4C299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5320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6F02-EBD5-4804-B0F7-CEF8D31ECC36}" type="datetimeFigureOut">
              <a:rPr lang="en-US" smtClean="0"/>
              <a:t>03/17/2019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F87B-17F6-491A-ACCA-B6562E4C2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96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6F02-EBD5-4804-B0F7-CEF8D31ECC36}" type="datetimeFigureOut">
              <a:rPr lang="en-US" smtClean="0"/>
              <a:t>03/17/2019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F87B-17F6-491A-ACCA-B6562E4C299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1934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6F02-EBD5-4804-B0F7-CEF8D31ECC36}" type="datetimeFigureOut">
              <a:rPr lang="en-US" smtClean="0"/>
              <a:t>03/17/2019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F87B-17F6-491A-ACCA-B6562E4C2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54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6F02-EBD5-4804-B0F7-CEF8D31ECC36}" type="datetimeFigureOut">
              <a:rPr lang="en-US" smtClean="0"/>
              <a:t>03/17/2019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F87B-17F6-491A-ACCA-B6562E4C2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15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6F02-EBD5-4804-B0F7-CEF8D31ECC36}" type="datetimeFigureOut">
              <a:rPr lang="en-US" smtClean="0"/>
              <a:t>03/17/2019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F87B-17F6-491A-ACCA-B6562E4C2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8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6F02-EBD5-4804-B0F7-CEF8D31ECC36}" type="datetimeFigureOut">
              <a:rPr lang="en-US" smtClean="0"/>
              <a:t>03/17/2019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F87B-17F6-491A-ACCA-B6562E4C2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4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6F02-EBD5-4804-B0F7-CEF8D31ECC36}" type="datetimeFigureOut">
              <a:rPr lang="en-US" smtClean="0"/>
              <a:t>03/17/2019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F87B-17F6-491A-ACCA-B6562E4C2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6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6F02-EBD5-4804-B0F7-CEF8D31ECC36}" type="datetimeFigureOut">
              <a:rPr lang="en-US" smtClean="0"/>
              <a:t>03/17/2019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F87B-17F6-491A-ACCA-B6562E4C2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0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6F02-EBD5-4804-B0F7-CEF8D31ECC36}" type="datetimeFigureOut">
              <a:rPr lang="en-US" smtClean="0"/>
              <a:t>03/17/2019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F87B-17F6-491A-ACCA-B6562E4C2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6F02-EBD5-4804-B0F7-CEF8D31ECC36}" type="datetimeFigureOut">
              <a:rPr lang="en-US" smtClean="0"/>
              <a:t>03/17/2019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F87B-17F6-491A-ACCA-B6562E4C2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4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6F02-EBD5-4804-B0F7-CEF8D31ECC36}" type="datetimeFigureOut">
              <a:rPr lang="en-US" smtClean="0"/>
              <a:t>03/17/2019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F87B-17F6-491A-ACCA-B6562E4C2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0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6F02-EBD5-4804-B0F7-CEF8D31ECC36}" type="datetimeFigureOut">
              <a:rPr lang="en-US" smtClean="0"/>
              <a:t>03/17/2019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F87B-17F6-491A-ACCA-B6562E4C2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4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6F02-EBD5-4804-B0F7-CEF8D31ECC36}" type="datetimeFigureOut">
              <a:rPr lang="en-US" smtClean="0"/>
              <a:t>03/17/2019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F87B-17F6-491A-ACCA-B6562E4C2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5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76F02-EBD5-4804-B0F7-CEF8D31ECC36}" type="datetimeFigureOut">
              <a:rPr lang="en-US" smtClean="0"/>
              <a:t>03/17/2019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ADF87B-17F6-491A-ACCA-B6562E4C2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7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oi.org/10.5281/zenodo.146256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20DF-66A0-48DC-B612-675098C83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Changing Tides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7C7DF-519E-438C-8973-8F6C9C019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Exploratory Climate Change Simulator</a:t>
            </a:r>
          </a:p>
          <a:p>
            <a:r>
              <a:rPr lang="en-US" dirty="0"/>
              <a:t>Fred Buchanan, Sam Cohen, and Myles </a:t>
            </a:r>
            <a:r>
              <a:rPr lang="en-US" dirty="0" err="1"/>
              <a:t>Chiarello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5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6682-4F50-4AC4-B8BE-8B7C5AAD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Incomprehensible Problem.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ACB9C-BB10-4F46-8A34-F928426F2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Climate Change often seams remote and academic.</a:t>
            </a:r>
          </a:p>
          <a:p>
            <a:r>
              <a:rPr lang="en-US" dirty="0"/>
              <a:t>“Changing Tides” allows people to experiment with Climate Change.</a:t>
            </a:r>
          </a:p>
          <a:p>
            <a:pPr lvl="1"/>
            <a:r>
              <a:rPr lang="en-US" dirty="0"/>
              <a:t>Adjustable Carbon Emissions.</a:t>
            </a:r>
          </a:p>
          <a:p>
            <a:pPr lvl="1"/>
            <a:r>
              <a:rPr lang="en-US" dirty="0"/>
              <a:t>Visualize temperature changes.</a:t>
            </a:r>
          </a:p>
          <a:p>
            <a:pPr lvl="1"/>
            <a:r>
              <a:rPr lang="en-US" dirty="0"/>
              <a:t>Visualize land lost to sea rise.</a:t>
            </a:r>
          </a:p>
          <a:p>
            <a:r>
              <a:rPr lang="en-US" dirty="0"/>
              <a:t>This empowers </a:t>
            </a:r>
            <a:r>
              <a:rPr lang="en-US" b="1" dirty="0"/>
              <a:t>Learning by Doing.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3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09CB-E88A-4179-8CFB-9F40E2B0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F0362-4E68-4945-BCF8-7E2163846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Magicc</a:t>
            </a:r>
            <a:endParaRPr lang="en-US" dirty="0"/>
          </a:p>
          <a:p>
            <a:pPr lvl="1"/>
            <a:r>
              <a:rPr lang="en-US" dirty="0"/>
              <a:t>Simple climate model.</a:t>
            </a:r>
          </a:p>
          <a:p>
            <a:pPr lvl="1"/>
            <a:r>
              <a:rPr lang="en-US" dirty="0"/>
              <a:t>Developed by the National Center For Atmospheric Research and Manchester Metropolitan University.</a:t>
            </a:r>
          </a:p>
          <a:p>
            <a:pPr lvl="1"/>
            <a:r>
              <a:rPr lang="en-US" dirty="0"/>
              <a:t>Uses a “simple global average energy-balance equation”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Coupled with carbon cycle on ocean upwelling models.</a:t>
            </a:r>
          </a:p>
          <a:p>
            <a:r>
              <a:rPr lang="en-US" dirty="0"/>
              <a:t>Carbon Data</a:t>
            </a:r>
          </a:p>
          <a:p>
            <a:pPr lvl="1"/>
            <a:r>
              <a:rPr lang="en-US" dirty="0"/>
              <a:t>Annual emissions are from the “Monthly Energy Review” from the EIA.</a:t>
            </a:r>
          </a:p>
          <a:p>
            <a:pPr lvl="1"/>
            <a:r>
              <a:rPr lang="en-US" dirty="0"/>
              <a:t>Only large carbon values are selected by users.</a:t>
            </a:r>
          </a:p>
          <a:p>
            <a:pPr lvl="2"/>
            <a:r>
              <a:rPr lang="en-US" dirty="0"/>
              <a:t>Everything else is in Miscellaneous Emissions.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2195F-EA38-49DE-BFA1-1D1A3252E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363" y="3629465"/>
            <a:ext cx="2502165" cy="55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0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5A45-4F30-4D93-98BE-9998C611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The Model Continued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AC583-5D08-4B19-A5BA-DB94B647D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97807" cy="4351338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1900" dirty="0"/>
              <a:t>Sea Level</a:t>
            </a:r>
          </a:p>
          <a:p>
            <a:pPr lvl="1"/>
            <a:r>
              <a:rPr lang="en-US" sz="1900" dirty="0"/>
              <a:t>Based on a simulated dataset.</a:t>
            </a:r>
          </a:p>
          <a:p>
            <a:pPr lvl="2"/>
            <a:r>
              <a:rPr lang="en-US" sz="1900" dirty="0"/>
              <a:t>Created for “Cenozoic global ice-volume and temperature simulations with 1-D ice-sheet models forced by benthic d18O records”</a:t>
            </a:r>
          </a:p>
          <a:p>
            <a:pPr lvl="2"/>
            <a:r>
              <a:rPr lang="en-US" sz="1900" dirty="0"/>
              <a:t>Fetched from Wolfram Datasets.</a:t>
            </a:r>
          </a:p>
          <a:p>
            <a:pPr lvl="1"/>
            <a:r>
              <a:rPr lang="en-US" sz="1900" dirty="0"/>
              <a:t>Linear over desired range.</a:t>
            </a:r>
          </a:p>
          <a:p>
            <a:pPr lvl="1"/>
            <a:r>
              <a:rPr lang="en-US" sz="1900" dirty="0"/>
              <a:t>Wolfram Mathematica was used to fetch and fit the model.</a:t>
            </a:r>
          </a:p>
        </p:txBody>
      </p:sp>
      <p:pic>
        <p:nvPicPr>
          <p:cNvPr id="26" name="Content Placeholder 25" descr="A close up of a map&#10;&#10;Description automatically generated">
            <a:extLst>
              <a:ext uri="{FF2B5EF4-FFF2-40B4-BE49-F238E27FC236}">
                <a16:creationId xmlns:a16="http://schemas.microsoft.com/office/drawing/2014/main" id="{88557691-DC51-4839-BC86-D8A11E4130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342" y="2413272"/>
            <a:ext cx="6423458" cy="3176043"/>
          </a:xfrm>
        </p:spPr>
      </p:pic>
    </p:spTree>
    <p:extLst>
      <p:ext uri="{BB962C8B-B14F-4D97-AF65-F5344CB8AC3E}">
        <p14:creationId xmlns:p14="http://schemas.microsoft.com/office/powerpoint/2010/main" val="85029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0BB8-D3FF-48A7-B165-0C808878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E8C503-D26D-4C40-96FF-CD5F474232A6}"/>
              </a:ext>
            </a:extLst>
          </p:cNvPr>
          <p:cNvSpPr/>
          <p:nvPr/>
        </p:nvSpPr>
        <p:spPr>
          <a:xfrm>
            <a:off x="728870" y="1351722"/>
            <a:ext cx="3286539" cy="5393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Client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114376-4904-46ED-8844-AEC42FFD1E87}"/>
              </a:ext>
            </a:extLst>
          </p:cNvPr>
          <p:cNvSpPr/>
          <p:nvPr/>
        </p:nvSpPr>
        <p:spPr>
          <a:xfrm>
            <a:off x="4745399" y="1350781"/>
            <a:ext cx="3286539" cy="5393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Server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E87571F-D390-4E5A-AA97-D539443FF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96" y="3279954"/>
            <a:ext cx="2248120" cy="972312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9968053-D2AE-4813-B605-FE83B2D88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09" y="4582712"/>
            <a:ext cx="2392434" cy="7772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32096E-F842-4F20-B6C0-3E32FCE7E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93" y="1804459"/>
            <a:ext cx="2392434" cy="10042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A98661-6567-4B38-8641-44427A857F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681" y="1819562"/>
            <a:ext cx="2085974" cy="1166812"/>
          </a:xfrm>
          <a:prstGeom prst="rect">
            <a:avLst/>
          </a:prstGeom>
        </p:spPr>
      </p:pic>
      <p:pic>
        <p:nvPicPr>
          <p:cNvPr id="16" name="Picture 15" descr="A close up of a bowl&#10;&#10;Description automatically generated">
            <a:extLst>
              <a:ext uri="{FF2B5EF4-FFF2-40B4-BE49-F238E27FC236}">
                <a16:creationId xmlns:a16="http://schemas.microsoft.com/office/drawing/2014/main" id="{2B4FB250-E54F-4298-9709-686781E6F4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149" y="3000658"/>
            <a:ext cx="1530905" cy="15309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3A8021D-D71C-4A09-97B6-24D8B2D08DA0}"/>
              </a:ext>
            </a:extLst>
          </p:cNvPr>
          <p:cNvSpPr txBox="1"/>
          <p:nvPr/>
        </p:nvSpPr>
        <p:spPr>
          <a:xfrm flipH="1">
            <a:off x="6294597" y="3388195"/>
            <a:ext cx="200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 Black" panose="020B0A04020102020204" pitchFamily="34" charset="0"/>
              </a:rPr>
              <a:t>Magicc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45815C4-AD24-43C8-8838-984A6A0646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831" y="4460573"/>
            <a:ext cx="2829673" cy="10215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276E20-A071-42F9-90B3-788B3809E5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332" y="5541064"/>
            <a:ext cx="1883323" cy="10449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FAFBCD6-0BD7-49BF-9D38-F9269EB82EF9}"/>
              </a:ext>
            </a:extLst>
          </p:cNvPr>
          <p:cNvSpPr/>
          <p:nvPr/>
        </p:nvSpPr>
        <p:spPr>
          <a:xfrm>
            <a:off x="8667543" y="1350781"/>
            <a:ext cx="3286539" cy="5393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Data</a:t>
            </a:r>
          </a:p>
          <a:p>
            <a:endParaRPr lang="en-US" dirty="0"/>
          </a:p>
        </p:txBody>
      </p:sp>
      <p:pic>
        <p:nvPicPr>
          <p:cNvPr id="23" name="Picture 22" descr="A close up of a flower&#10;&#10;Description automatically generated">
            <a:extLst>
              <a:ext uri="{FF2B5EF4-FFF2-40B4-BE49-F238E27FC236}">
                <a16:creationId xmlns:a16="http://schemas.microsoft.com/office/drawing/2014/main" id="{0EF33ACF-B25A-43A2-9621-9899548BA3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564" y="1819562"/>
            <a:ext cx="2714625" cy="19907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1E460A3-2E42-4121-B353-953843C846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729" y="4148597"/>
            <a:ext cx="2537346" cy="2323257"/>
          </a:xfrm>
          <a:prstGeom prst="rect">
            <a:avLst/>
          </a:prstGeom>
        </p:spPr>
      </p:pic>
      <p:pic>
        <p:nvPicPr>
          <p:cNvPr id="28" name="Picture 27" descr="A picture containing clipart&#10;&#10;Description automatically generated">
            <a:extLst>
              <a:ext uri="{FF2B5EF4-FFF2-40B4-BE49-F238E27FC236}">
                <a16:creationId xmlns:a16="http://schemas.microsoft.com/office/drawing/2014/main" id="{F998608E-850E-4FD9-B07A-0E9E81DE1C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677" y="5305181"/>
            <a:ext cx="1903866" cy="128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C2BF-0A61-4D60-A1DD-C102F33C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226480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A5EB61-8AEC-4116-B8D3-8529387E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 (if it’s not under water)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789AB-A0EA-40D4-BE05-484B60567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understanding of models.</a:t>
            </a:r>
          </a:p>
          <a:p>
            <a:r>
              <a:rPr lang="en-US" dirty="0"/>
              <a:t>More Robust UI.</a:t>
            </a:r>
          </a:p>
          <a:p>
            <a:r>
              <a:rPr lang="en-US" dirty="0"/>
              <a:t>More Greenhouse Gases.</a:t>
            </a:r>
          </a:p>
          <a:p>
            <a:r>
              <a:rPr lang="en-US" dirty="0"/>
              <a:t>Decay and Growth of Carbon Emission.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6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B233-04EC-4F96-A5A2-72824C1E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C43FF-3058-44A6-92F8-5BC0BE9DA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M. Meinshausen1, S. C. B. Raper2, and T. M. L. Wigley3. "</a:t>
            </a:r>
            <a:r>
              <a:rPr lang="en-US" dirty="0" err="1"/>
              <a:t>mulating</a:t>
            </a:r>
            <a:r>
              <a:rPr lang="en-US" dirty="0"/>
              <a:t> coupled atmosphere-ocean and carbon cycle models with a simpler model, MAGICC6 – Part 1: Model description and calibration". (2011, February 16)</a:t>
            </a:r>
          </a:p>
          <a:p>
            <a:r>
              <a:rPr lang="en-US" dirty="0"/>
              <a:t>Robert </a:t>
            </a:r>
            <a:r>
              <a:rPr lang="en-US" dirty="0" err="1"/>
              <a:t>Gieseke</a:t>
            </a:r>
            <a:r>
              <a:rPr lang="en-US" dirty="0"/>
              <a:t>, Zeb Nicholls, Jared Lewis, Sven </a:t>
            </a:r>
            <a:r>
              <a:rPr lang="en-US" dirty="0" err="1"/>
              <a:t>Willner</a:t>
            </a:r>
            <a:r>
              <a:rPr lang="en-US" dirty="0"/>
              <a:t>, &amp; Matthias </a:t>
            </a:r>
            <a:r>
              <a:rPr lang="en-US" dirty="0" err="1"/>
              <a:t>Mengel</a:t>
            </a:r>
            <a:r>
              <a:rPr lang="en-US" dirty="0"/>
              <a:t>. "</a:t>
            </a:r>
            <a:r>
              <a:rPr lang="en-US" dirty="0" err="1"/>
              <a:t>openclimatedata</a:t>
            </a:r>
            <a:r>
              <a:rPr lang="en-US" dirty="0"/>
              <a:t>/</a:t>
            </a:r>
            <a:r>
              <a:rPr lang="en-US" dirty="0" err="1"/>
              <a:t>pymagicc</a:t>
            </a:r>
            <a:r>
              <a:rPr lang="en-US" dirty="0"/>
              <a:t>: v1.3.2 (Version v1.3.2)." (2018, October 15). </a:t>
            </a:r>
            <a:r>
              <a:rPr lang="en-US" dirty="0">
                <a:hlinkClick r:id="rId2"/>
              </a:rPr>
              <a:t>http://doi.org/10.5281/zenodo.1462562</a:t>
            </a:r>
            <a:endParaRPr lang="en-US" dirty="0"/>
          </a:p>
          <a:p>
            <a:r>
              <a:rPr lang="en-US" dirty="0"/>
              <a:t>U.S. Energy Information Administration. "Monthly Energy Review." (2019, February 25).</a:t>
            </a:r>
          </a:p>
          <a:p>
            <a:r>
              <a:rPr lang="en-US" dirty="0"/>
              <a:t>de Boer, B., van de Wal, R.S.W., </a:t>
            </a:r>
            <a:r>
              <a:rPr lang="en-US" dirty="0" err="1"/>
              <a:t>Bintanja</a:t>
            </a:r>
            <a:r>
              <a:rPr lang="en-US" dirty="0"/>
              <a:t>, R., Lourens, L.J., </a:t>
            </a:r>
            <a:r>
              <a:rPr lang="en-US" dirty="0" err="1"/>
              <a:t>Tuenter</a:t>
            </a:r>
            <a:r>
              <a:rPr lang="en-US" dirty="0"/>
              <a:t>, E. "Cenozoic global ice-volume and temperature simulations with 1-D ice-sheet models forced by benthic d18O records", Annals of Glaciology, 51 (55), 23-33, 2010</a:t>
            </a:r>
          </a:p>
          <a:p>
            <a:r>
              <a:rPr lang="en-US" dirty="0"/>
              <a:t>Wolfram Research, "Sea Level and Temperatures Over the Last 40 Million Years" from the Wolfram Data Repository (2019) https://doi.org/10.24097/wolfram.90759.data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878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300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Trebuchet MS</vt:lpstr>
      <vt:lpstr>Wingdings 3</vt:lpstr>
      <vt:lpstr>Facet</vt:lpstr>
      <vt:lpstr>Changing Tides</vt:lpstr>
      <vt:lpstr>An Incomprehensible Problem.</vt:lpstr>
      <vt:lpstr>The Model</vt:lpstr>
      <vt:lpstr>The Model Continued</vt:lpstr>
      <vt:lpstr>Architecture</vt:lpstr>
      <vt:lpstr>DEMO!</vt:lpstr>
      <vt:lpstr>The Future (if it’s not under water)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Changing Tides</dc:title>
  <dc:creator>fred buchanan</dc:creator>
  <cp:lastModifiedBy>fred buchanan</cp:lastModifiedBy>
  <cp:revision>20</cp:revision>
  <dcterms:created xsi:type="dcterms:W3CDTF">2019-03-17T13:13:41Z</dcterms:created>
  <dcterms:modified xsi:type="dcterms:W3CDTF">2019-03-17T14:15:41Z</dcterms:modified>
</cp:coreProperties>
</file>