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6" r:id="rId1"/>
  </p:sldMasterIdLst>
  <p:notesMasterIdLst>
    <p:notesMasterId r:id="rId11"/>
  </p:notesMasterIdLst>
  <p:sldIdLst>
    <p:sldId id="256" r:id="rId2"/>
    <p:sldId id="259" r:id="rId3"/>
    <p:sldId id="427" r:id="rId4"/>
    <p:sldId id="478" r:id="rId5"/>
    <p:sldId id="479" r:id="rId6"/>
    <p:sldId id="480" r:id="rId7"/>
    <p:sldId id="481" r:id="rId8"/>
    <p:sldId id="482"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B808BC"/>
    <a:srgbClr val="ECEFF8"/>
    <a:srgbClr val="DFE8F1"/>
    <a:srgbClr val="000000"/>
    <a:srgbClr val="DDE2F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62" autoAdjust="0"/>
    <p:restoredTop sz="94660"/>
  </p:normalViewPr>
  <p:slideViewPr>
    <p:cSldViewPr>
      <p:cViewPr>
        <p:scale>
          <a:sx n="66" d="100"/>
          <a:sy n="66" d="100"/>
        </p:scale>
        <p:origin x="-1500" y="-12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CF98F6-046C-4A61-A4DD-0818A66BB8A0}" type="datetimeFigureOut">
              <a:rPr lang="en-IN" smtClean="0"/>
              <a:pPr/>
              <a:t>19-09-2024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6BE6B3-2D16-4A1B-99C8-9BB68DB86518}" type="slidenum">
              <a:rPr lang="en-IN" smtClean="0"/>
              <a:pPr/>
              <a:t>‹#›</a:t>
            </a:fld>
            <a:endParaRPr lang="en-IN"/>
          </a:p>
        </p:txBody>
      </p:sp>
    </p:spTree>
    <p:extLst>
      <p:ext uri="{BB962C8B-B14F-4D97-AF65-F5344CB8AC3E}">
        <p14:creationId xmlns="" xmlns:p14="http://schemas.microsoft.com/office/powerpoint/2010/main" val="2934426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6BE6B3-2D16-4A1B-99C8-9BB68DB86518}" type="slidenum">
              <a:rPr lang="en-IN" smtClean="0"/>
              <a:pPr/>
              <a:t>2</a:t>
            </a:fld>
            <a:endParaRPr lang="en-IN"/>
          </a:p>
        </p:txBody>
      </p:sp>
    </p:spTree>
    <p:extLst>
      <p:ext uri="{BB962C8B-B14F-4D97-AF65-F5344CB8AC3E}">
        <p14:creationId xmlns="" xmlns:p14="http://schemas.microsoft.com/office/powerpoint/2010/main" val="2671592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3</a:t>
            </a:fld>
            <a:endParaRPr lang="en-IN"/>
          </a:p>
        </p:txBody>
      </p:sp>
    </p:spTree>
    <p:extLst>
      <p:ext uri="{BB962C8B-B14F-4D97-AF65-F5344CB8AC3E}">
        <p14:creationId xmlns="" xmlns:p14="http://schemas.microsoft.com/office/powerpoint/2010/main" val="2361790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4</a:t>
            </a:fld>
            <a:endParaRPr lang="en-IN"/>
          </a:p>
        </p:txBody>
      </p:sp>
    </p:spTree>
    <p:extLst>
      <p:ext uri="{BB962C8B-B14F-4D97-AF65-F5344CB8AC3E}">
        <p14:creationId xmlns="" xmlns:p14="http://schemas.microsoft.com/office/powerpoint/2010/main" val="2361790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5</a:t>
            </a:fld>
            <a:endParaRPr lang="en-IN"/>
          </a:p>
        </p:txBody>
      </p:sp>
    </p:spTree>
    <p:extLst>
      <p:ext uri="{BB962C8B-B14F-4D97-AF65-F5344CB8AC3E}">
        <p14:creationId xmlns="" xmlns:p14="http://schemas.microsoft.com/office/powerpoint/2010/main" val="2361790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6</a:t>
            </a:fld>
            <a:endParaRPr lang="en-IN"/>
          </a:p>
        </p:txBody>
      </p:sp>
    </p:spTree>
    <p:extLst>
      <p:ext uri="{BB962C8B-B14F-4D97-AF65-F5344CB8AC3E}">
        <p14:creationId xmlns="" xmlns:p14="http://schemas.microsoft.com/office/powerpoint/2010/main" val="2361790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7</a:t>
            </a:fld>
            <a:endParaRPr lang="en-IN"/>
          </a:p>
        </p:txBody>
      </p:sp>
    </p:spTree>
    <p:extLst>
      <p:ext uri="{BB962C8B-B14F-4D97-AF65-F5344CB8AC3E}">
        <p14:creationId xmlns="" xmlns:p14="http://schemas.microsoft.com/office/powerpoint/2010/main" val="2361790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F6BE6B3-2D16-4A1B-99C8-9BB68DB86518}" type="slidenum">
              <a:rPr lang="en-IN" smtClean="0"/>
              <a:pPr/>
              <a:t>8</a:t>
            </a:fld>
            <a:endParaRPr lang="en-IN"/>
          </a:p>
        </p:txBody>
      </p:sp>
    </p:spTree>
    <p:extLst>
      <p:ext uri="{BB962C8B-B14F-4D97-AF65-F5344CB8AC3E}">
        <p14:creationId xmlns="" xmlns:p14="http://schemas.microsoft.com/office/powerpoint/2010/main" val="2361790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Lecture #00: © DSamanta</a:t>
            </a:r>
            <a:endParaRPr lang="en-IN"/>
          </a:p>
        </p:txBody>
      </p:sp>
      <p:sp>
        <p:nvSpPr>
          <p:cNvPr id="5" name="Footer Placeholder 4"/>
          <p:cNvSpPr>
            <a:spLocks noGrp="1"/>
          </p:cNvSpPr>
          <p:nvPr>
            <p:ph type="ftr" sz="quarter" idx="11"/>
          </p:nvPr>
        </p:nvSpPr>
        <p:spPr/>
        <p:txBody>
          <a:bodyPr/>
          <a:lstStyle/>
          <a:p>
            <a:r>
              <a:rPr lang="en-IN" smtClean="0"/>
              <a:t>CS 11001 : Programming and Data Structures</a:t>
            </a:r>
            <a:endParaRPr lang="en-IN"/>
          </a:p>
        </p:txBody>
      </p:sp>
      <p:sp>
        <p:nvSpPr>
          <p:cNvPr id="6" name="Slide Number Placeholder 5"/>
          <p:cNvSpPr>
            <a:spLocks noGrp="1"/>
          </p:cNvSpPr>
          <p:nvPr>
            <p:ph type="sldNum" sz="quarter" idx="12"/>
          </p:nvPr>
        </p:nvSpPr>
        <p:spPr/>
        <p:txBody>
          <a:bodyPr/>
          <a:lstStyle/>
          <a:p>
            <a:fld id="{2412D51A-C1C7-4F6F-ADB4-90C3724E8DB4}" type="slidenum">
              <a:rPr lang="en-IN" smtClean="0"/>
              <a:pPr/>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Lecture #00: © DSamanta</a:t>
            </a:r>
            <a:endParaRPr lang="en-IN"/>
          </a:p>
        </p:txBody>
      </p:sp>
      <p:sp>
        <p:nvSpPr>
          <p:cNvPr id="5" name="Footer Placeholder 4"/>
          <p:cNvSpPr>
            <a:spLocks noGrp="1"/>
          </p:cNvSpPr>
          <p:nvPr>
            <p:ph type="ftr" sz="quarter" idx="11"/>
          </p:nvPr>
        </p:nvSpPr>
        <p:spPr/>
        <p:txBody>
          <a:bodyPr/>
          <a:lstStyle/>
          <a:p>
            <a:r>
              <a:rPr lang="en-IN" smtClean="0"/>
              <a:t>CS 11001 : Programming and Data Structures</a:t>
            </a:r>
            <a:endParaRPr lang="en-IN"/>
          </a:p>
        </p:txBody>
      </p:sp>
      <p:sp>
        <p:nvSpPr>
          <p:cNvPr id="6" name="Slide Number Placeholder 5"/>
          <p:cNvSpPr>
            <a:spLocks noGrp="1"/>
          </p:cNvSpPr>
          <p:nvPr>
            <p:ph type="sldNum" sz="quarter" idx="12"/>
          </p:nvPr>
        </p:nvSpPr>
        <p:spPr/>
        <p:txBody>
          <a:bodyPr/>
          <a:lstStyle/>
          <a:p>
            <a:fld id="{2412D51A-C1C7-4F6F-ADB4-90C3724E8DB4}"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Lecture #00: © DSamanta</a:t>
            </a:r>
            <a:endParaRPr lang="en-IN"/>
          </a:p>
        </p:txBody>
      </p:sp>
      <p:sp>
        <p:nvSpPr>
          <p:cNvPr id="5" name="Footer Placeholder 4"/>
          <p:cNvSpPr>
            <a:spLocks noGrp="1"/>
          </p:cNvSpPr>
          <p:nvPr>
            <p:ph type="ftr" sz="quarter" idx="11"/>
          </p:nvPr>
        </p:nvSpPr>
        <p:spPr/>
        <p:txBody>
          <a:bodyPr/>
          <a:lstStyle/>
          <a:p>
            <a:r>
              <a:rPr lang="en-IN" smtClean="0"/>
              <a:t>CS 11001 : Programming and Data Structures</a:t>
            </a:r>
            <a:endParaRPr lang="en-IN"/>
          </a:p>
        </p:txBody>
      </p:sp>
      <p:sp>
        <p:nvSpPr>
          <p:cNvPr id="6" name="Slide Number Placeholder 5"/>
          <p:cNvSpPr>
            <a:spLocks noGrp="1"/>
          </p:cNvSpPr>
          <p:nvPr>
            <p:ph type="sldNum" sz="quarter" idx="12"/>
          </p:nvPr>
        </p:nvSpPr>
        <p:spPr/>
        <p:txBody>
          <a:bodyPr/>
          <a:lstStyle/>
          <a:p>
            <a:fld id="{2412D51A-C1C7-4F6F-ADB4-90C3724E8DB4}"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Lecture #00: © DSamanta</a:t>
            </a:r>
            <a:endParaRPr lang="en-IN"/>
          </a:p>
        </p:txBody>
      </p:sp>
      <p:sp>
        <p:nvSpPr>
          <p:cNvPr id="5" name="Footer Placeholder 4"/>
          <p:cNvSpPr>
            <a:spLocks noGrp="1"/>
          </p:cNvSpPr>
          <p:nvPr>
            <p:ph type="ftr" sz="quarter" idx="11"/>
          </p:nvPr>
        </p:nvSpPr>
        <p:spPr/>
        <p:txBody>
          <a:bodyPr/>
          <a:lstStyle/>
          <a:p>
            <a:r>
              <a:rPr lang="en-IN" smtClean="0"/>
              <a:t>CS 11001 : Programming and Data Structures</a:t>
            </a:r>
            <a:endParaRPr lang="en-IN"/>
          </a:p>
        </p:txBody>
      </p:sp>
      <p:sp>
        <p:nvSpPr>
          <p:cNvPr id="6" name="Slide Number Placeholder 5"/>
          <p:cNvSpPr>
            <a:spLocks noGrp="1"/>
          </p:cNvSpPr>
          <p:nvPr>
            <p:ph type="sldNum" sz="quarter" idx="12"/>
          </p:nvPr>
        </p:nvSpPr>
        <p:spPr/>
        <p:txBody>
          <a:bodyPr/>
          <a:lstStyle/>
          <a:p>
            <a:fld id="{2412D51A-C1C7-4F6F-ADB4-90C3724E8DB4}" type="slidenum">
              <a:rPr lang="en-IN" smtClean="0"/>
              <a:pPr/>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Lecture #00: © DSamanta</a:t>
            </a:r>
            <a:endParaRPr lang="en-IN"/>
          </a:p>
        </p:txBody>
      </p:sp>
      <p:sp>
        <p:nvSpPr>
          <p:cNvPr id="5" name="Footer Placeholder 4"/>
          <p:cNvSpPr>
            <a:spLocks noGrp="1"/>
          </p:cNvSpPr>
          <p:nvPr>
            <p:ph type="ftr" sz="quarter" idx="11"/>
          </p:nvPr>
        </p:nvSpPr>
        <p:spPr/>
        <p:txBody>
          <a:bodyPr/>
          <a:lstStyle/>
          <a:p>
            <a:r>
              <a:rPr lang="en-IN" smtClean="0"/>
              <a:t>CS 11001 : Programming and Data Structures</a:t>
            </a:r>
            <a:endParaRPr lang="en-IN"/>
          </a:p>
        </p:txBody>
      </p:sp>
      <p:sp>
        <p:nvSpPr>
          <p:cNvPr id="6" name="Slide Number Placeholder 5"/>
          <p:cNvSpPr>
            <a:spLocks noGrp="1"/>
          </p:cNvSpPr>
          <p:nvPr>
            <p:ph type="sldNum" sz="quarter" idx="12"/>
          </p:nvPr>
        </p:nvSpPr>
        <p:spPr/>
        <p:txBody>
          <a:bodyPr/>
          <a:lstStyle/>
          <a:p>
            <a:fld id="{2412D51A-C1C7-4F6F-ADB4-90C3724E8DB4}"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Lecture #00: © DSamanta</a:t>
            </a:r>
            <a:endParaRPr lang="en-IN"/>
          </a:p>
        </p:txBody>
      </p:sp>
      <p:sp>
        <p:nvSpPr>
          <p:cNvPr id="6" name="Footer Placeholder 5"/>
          <p:cNvSpPr>
            <a:spLocks noGrp="1"/>
          </p:cNvSpPr>
          <p:nvPr>
            <p:ph type="ftr" sz="quarter" idx="11"/>
          </p:nvPr>
        </p:nvSpPr>
        <p:spPr/>
        <p:txBody>
          <a:bodyPr/>
          <a:lstStyle/>
          <a:p>
            <a:r>
              <a:rPr lang="en-IN" smtClean="0"/>
              <a:t>CS 11001 : Programming and Data Structures</a:t>
            </a:r>
            <a:endParaRPr lang="en-IN"/>
          </a:p>
        </p:txBody>
      </p:sp>
      <p:sp>
        <p:nvSpPr>
          <p:cNvPr id="7" name="Slide Number Placeholder 6"/>
          <p:cNvSpPr>
            <a:spLocks noGrp="1"/>
          </p:cNvSpPr>
          <p:nvPr>
            <p:ph type="sldNum" sz="quarter" idx="12"/>
          </p:nvPr>
        </p:nvSpPr>
        <p:spPr/>
        <p:txBody>
          <a:bodyPr/>
          <a:lstStyle/>
          <a:p>
            <a:fld id="{2412D51A-C1C7-4F6F-ADB4-90C3724E8DB4}" type="slidenum">
              <a:rPr lang="en-IN" smtClean="0"/>
              <a:pPr/>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Lecture #00: © DSamanta</a:t>
            </a:r>
            <a:endParaRPr lang="en-IN"/>
          </a:p>
        </p:txBody>
      </p:sp>
      <p:sp>
        <p:nvSpPr>
          <p:cNvPr id="8" name="Footer Placeholder 7"/>
          <p:cNvSpPr>
            <a:spLocks noGrp="1"/>
          </p:cNvSpPr>
          <p:nvPr>
            <p:ph type="ftr" sz="quarter" idx="11"/>
          </p:nvPr>
        </p:nvSpPr>
        <p:spPr/>
        <p:txBody>
          <a:bodyPr/>
          <a:lstStyle/>
          <a:p>
            <a:r>
              <a:rPr lang="en-IN" smtClean="0"/>
              <a:t>CS 11001 : Programming and Data Structures</a:t>
            </a:r>
            <a:endParaRPr lang="en-IN"/>
          </a:p>
        </p:txBody>
      </p:sp>
      <p:sp>
        <p:nvSpPr>
          <p:cNvPr id="9" name="Slide Number Placeholder 8"/>
          <p:cNvSpPr>
            <a:spLocks noGrp="1"/>
          </p:cNvSpPr>
          <p:nvPr>
            <p:ph type="sldNum" sz="quarter" idx="12"/>
          </p:nvPr>
        </p:nvSpPr>
        <p:spPr/>
        <p:txBody>
          <a:bodyPr/>
          <a:lstStyle/>
          <a:p>
            <a:fld id="{2412D51A-C1C7-4F6F-ADB4-90C3724E8DB4}" type="slidenum">
              <a:rPr lang="en-IN" smtClean="0"/>
              <a:pPr/>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Lecture #00: © DSamanta</a:t>
            </a:r>
            <a:endParaRPr lang="en-IN"/>
          </a:p>
        </p:txBody>
      </p:sp>
      <p:sp>
        <p:nvSpPr>
          <p:cNvPr id="4" name="Footer Placeholder 3"/>
          <p:cNvSpPr>
            <a:spLocks noGrp="1"/>
          </p:cNvSpPr>
          <p:nvPr>
            <p:ph type="ftr" sz="quarter" idx="11"/>
          </p:nvPr>
        </p:nvSpPr>
        <p:spPr/>
        <p:txBody>
          <a:bodyPr/>
          <a:lstStyle/>
          <a:p>
            <a:r>
              <a:rPr lang="en-IN" smtClean="0"/>
              <a:t>CS 11001 : Programming and Data Structures</a:t>
            </a:r>
            <a:endParaRPr lang="en-IN"/>
          </a:p>
        </p:txBody>
      </p:sp>
      <p:sp>
        <p:nvSpPr>
          <p:cNvPr id="5" name="Slide Number Placeholder 4"/>
          <p:cNvSpPr>
            <a:spLocks noGrp="1"/>
          </p:cNvSpPr>
          <p:nvPr>
            <p:ph type="sldNum" sz="quarter" idx="12"/>
          </p:nvPr>
        </p:nvSpPr>
        <p:spPr/>
        <p:txBody>
          <a:bodyPr/>
          <a:lstStyle/>
          <a:p>
            <a:fld id="{2412D51A-C1C7-4F6F-ADB4-90C3724E8DB4}"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Lecture #00: © DSamanta</a:t>
            </a:r>
            <a:endParaRPr lang="en-IN"/>
          </a:p>
        </p:txBody>
      </p:sp>
      <p:sp>
        <p:nvSpPr>
          <p:cNvPr id="3" name="Footer Placeholder 2"/>
          <p:cNvSpPr>
            <a:spLocks noGrp="1"/>
          </p:cNvSpPr>
          <p:nvPr>
            <p:ph type="ftr" sz="quarter" idx="11"/>
          </p:nvPr>
        </p:nvSpPr>
        <p:spPr/>
        <p:txBody>
          <a:bodyPr/>
          <a:lstStyle/>
          <a:p>
            <a:r>
              <a:rPr lang="en-IN" smtClean="0"/>
              <a:t>CS 11001 : Programming and Data Structures</a:t>
            </a:r>
            <a:endParaRPr lang="en-IN"/>
          </a:p>
        </p:txBody>
      </p:sp>
      <p:sp>
        <p:nvSpPr>
          <p:cNvPr id="4" name="Slide Number Placeholder 3"/>
          <p:cNvSpPr>
            <a:spLocks noGrp="1"/>
          </p:cNvSpPr>
          <p:nvPr>
            <p:ph type="sldNum" sz="quarter" idx="12"/>
          </p:nvPr>
        </p:nvSpPr>
        <p:spPr/>
        <p:txBody>
          <a:bodyPr/>
          <a:lstStyle/>
          <a:p>
            <a:fld id="{2412D51A-C1C7-4F6F-ADB4-90C3724E8DB4}"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Lecture #00: © DSamanta</a:t>
            </a:r>
            <a:endParaRPr lang="en-IN"/>
          </a:p>
        </p:txBody>
      </p:sp>
      <p:sp>
        <p:nvSpPr>
          <p:cNvPr id="6" name="Footer Placeholder 5"/>
          <p:cNvSpPr>
            <a:spLocks noGrp="1"/>
          </p:cNvSpPr>
          <p:nvPr>
            <p:ph type="ftr" sz="quarter" idx="11"/>
          </p:nvPr>
        </p:nvSpPr>
        <p:spPr/>
        <p:txBody>
          <a:bodyPr/>
          <a:lstStyle/>
          <a:p>
            <a:r>
              <a:rPr lang="en-IN" smtClean="0"/>
              <a:t>CS 11001 : Programming and Data Structures</a:t>
            </a:r>
            <a:endParaRPr lang="en-IN"/>
          </a:p>
        </p:txBody>
      </p:sp>
      <p:sp>
        <p:nvSpPr>
          <p:cNvPr id="7" name="Slide Number Placeholder 6"/>
          <p:cNvSpPr>
            <a:spLocks noGrp="1"/>
          </p:cNvSpPr>
          <p:nvPr>
            <p:ph type="sldNum" sz="quarter" idx="12"/>
          </p:nvPr>
        </p:nvSpPr>
        <p:spPr/>
        <p:txBody>
          <a:bodyPr/>
          <a:lstStyle/>
          <a:p>
            <a:fld id="{2412D51A-C1C7-4F6F-ADB4-90C3724E8DB4}" type="slidenum">
              <a:rPr lang="en-IN" smtClean="0"/>
              <a:pPr/>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Lecture #00: © DSamanta</a:t>
            </a:r>
            <a:endParaRPr lang="en-IN"/>
          </a:p>
        </p:txBody>
      </p:sp>
      <p:sp>
        <p:nvSpPr>
          <p:cNvPr id="6" name="Footer Placeholder 5"/>
          <p:cNvSpPr>
            <a:spLocks noGrp="1"/>
          </p:cNvSpPr>
          <p:nvPr>
            <p:ph type="ftr" sz="quarter" idx="11"/>
          </p:nvPr>
        </p:nvSpPr>
        <p:spPr/>
        <p:txBody>
          <a:bodyPr/>
          <a:lstStyle/>
          <a:p>
            <a:r>
              <a:rPr lang="en-IN" smtClean="0"/>
              <a:t>CS 11001 : Programming and Data Structures</a:t>
            </a:r>
            <a:endParaRPr lang="en-IN"/>
          </a:p>
        </p:txBody>
      </p:sp>
      <p:sp>
        <p:nvSpPr>
          <p:cNvPr id="7" name="Slide Number Placeholder 6"/>
          <p:cNvSpPr>
            <a:spLocks noGrp="1"/>
          </p:cNvSpPr>
          <p:nvPr>
            <p:ph type="sldNum" sz="quarter" idx="12"/>
          </p:nvPr>
        </p:nvSpPr>
        <p:spPr/>
        <p:txBody>
          <a:bodyPr/>
          <a:lstStyle/>
          <a:p>
            <a:fld id="{2412D51A-C1C7-4F6F-ADB4-90C3724E8DB4}" type="slidenum">
              <a:rPr lang="en-IN" smtClean="0"/>
              <a:pPr/>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r>
              <a:rPr lang="en-US" smtClean="0"/>
              <a:t>Lecture #00: © DSamanta</a:t>
            </a:r>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r>
              <a:rPr lang="en-IN" smtClean="0"/>
              <a:t>CS 11001 : Programming and Data Structures</a:t>
            </a:r>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2412D51A-C1C7-4F6F-ADB4-90C3724E8DB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hf hdr="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32656"/>
            <a:ext cx="8964487" cy="1080120"/>
          </a:xfrm>
        </p:spPr>
        <p:txBody>
          <a:bodyPr/>
          <a:lstStyle/>
          <a:p>
            <a:pPr marL="182880" indent="0" algn="ctr">
              <a:buNone/>
            </a:pPr>
            <a:r>
              <a:rPr lang="en-US" sz="4000" dirty="0" smtClean="0">
                <a:solidFill>
                  <a:schemeClr val="accent2">
                    <a:lumMod val="50000"/>
                  </a:schemeClr>
                </a:solidFill>
                <a:latin typeface="Times New Roman" pitchFamily="18" charset="0"/>
                <a:cs typeface="Times New Roman" pitchFamily="18" charset="0"/>
              </a:rPr>
              <a:t>Data Structures With C Programming </a:t>
            </a:r>
            <a:endParaRPr lang="en-IN" sz="4000" dirty="0">
              <a:solidFill>
                <a:schemeClr val="accent2">
                  <a:lumMod val="50000"/>
                </a:schemeClr>
              </a:solidFill>
              <a:latin typeface="Times New Roman" pitchFamily="18" charset="0"/>
              <a:cs typeface="Times New Roman" pitchFamily="18" charset="0"/>
            </a:endParaRPr>
          </a:p>
        </p:txBody>
      </p:sp>
      <p:sp>
        <p:nvSpPr>
          <p:cNvPr id="6" name="Title 1"/>
          <p:cNvSpPr txBox="1">
            <a:spLocks/>
          </p:cNvSpPr>
          <p:nvPr/>
        </p:nvSpPr>
        <p:spPr>
          <a:xfrm>
            <a:off x="0" y="1628800"/>
            <a:ext cx="9144000" cy="1080120"/>
          </a:xfrm>
          <a:prstGeom prst="rect">
            <a:avLst/>
          </a:prstGeom>
          <a:effectLst/>
        </p:spPr>
        <p:txBody>
          <a:bodyPr vert="horz" lIns="91440" tIns="45720" rIns="91440" bIns="45720" rtlCol="0" anchor="t" anchorCtr="0">
            <a:noAutofit/>
          </a:bodyPr>
          <a:lstStyle/>
          <a:p>
            <a:pPr marL="182880" marR="0" lvl="0" indent="0" algn="ctr" defTabSz="914400" rtl="0" eaLnBrk="1" fontAlgn="auto" latinLnBrk="0" hangingPunct="1">
              <a:lnSpc>
                <a:spcPct val="100000"/>
              </a:lnSpc>
              <a:spcBef>
                <a:spcPct val="0"/>
              </a:spcBef>
              <a:spcAft>
                <a:spcPts val="0"/>
              </a:spcAft>
              <a:buClr>
                <a:schemeClr val="accent6">
                  <a:lumMod val="75000"/>
                </a:schemeClr>
              </a:buClr>
              <a:buSzPct val="128000"/>
              <a:buFont typeface="Georgia" pitchFamily="18" charset="0"/>
              <a:buNone/>
              <a:tabLst/>
              <a:defRPr/>
            </a:pPr>
            <a:r>
              <a:rPr lang="en-US" sz="5400" b="1" dirty="0" smtClean="0">
                <a:solidFill>
                  <a:srgbClr val="FF0000"/>
                </a:solidFill>
                <a:effectLst>
                  <a:reflection blurRad="6350" stA="55000" endA="300" endPos="45500" dir="5400000" sy="-100000" algn="bl" rotWithShape="0"/>
                </a:effectLst>
                <a:latin typeface="Times New Roman" pitchFamily="18" charset="0"/>
                <a:ea typeface="+mj-ea"/>
                <a:cs typeface="Times New Roman" pitchFamily="18" charset="0"/>
              </a:rPr>
              <a:t>~: (Linked List Overview ) :~</a:t>
            </a:r>
            <a:r>
              <a:rPr kumimoji="0" lang="en-US" sz="3200" b="1" i="0" u="none" strike="noStrike" kern="1200" cap="none" spc="0" normalizeH="0" baseline="0" noProof="0" dirty="0" smtClean="0">
                <a:ln>
                  <a:noFill/>
                </a:ln>
                <a:solidFill>
                  <a:schemeClr val="accent2">
                    <a:lumMod val="50000"/>
                  </a:schemeClr>
                </a:solidFill>
                <a:effectLst>
                  <a:reflection blurRad="6350" stA="55000" endA="300" endPos="45500" dir="5400000" sy="-100000" algn="bl" rotWithShape="0"/>
                </a:effectLst>
                <a:uLnTx/>
                <a:uFillTx/>
                <a:latin typeface="Times New Roman" pitchFamily="18" charset="0"/>
                <a:ea typeface="+mj-ea"/>
                <a:cs typeface="Times New Roman" pitchFamily="18" charset="0"/>
              </a:rPr>
              <a:t> </a:t>
            </a:r>
            <a:endParaRPr kumimoji="0" lang="en-IN" sz="3200" b="1" i="0" u="none" strike="noStrike" kern="1200" cap="none" spc="0" normalizeH="0" baseline="0" noProof="0" dirty="0">
              <a:ln>
                <a:noFill/>
              </a:ln>
              <a:solidFill>
                <a:schemeClr val="accent2">
                  <a:lumMod val="50000"/>
                </a:schemeClr>
              </a:solidFill>
              <a:effectLst>
                <a:reflection blurRad="6350" stA="55000" endA="300" endPos="45500" dir="5400000" sy="-100000" algn="bl" rotWithShape="0"/>
              </a:effectLst>
              <a:uLnTx/>
              <a:uFillTx/>
              <a:latin typeface="Times New Roman" pitchFamily="18" charset="0"/>
              <a:ea typeface="+mj-ea"/>
              <a:cs typeface="Times New Roman" pitchFamily="18" charset="0"/>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 xmlns:p14="http://schemas.microsoft.com/office/powerpoint/2010/main" val="752892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188640"/>
            <a:ext cx="9144000" cy="1008112"/>
          </a:xfrm>
        </p:spPr>
        <p:txBody>
          <a:bodyPr>
            <a:noAutofit/>
          </a:bodyPr>
          <a:lstStyle/>
          <a:p>
            <a:pPr marL="0" indent="0" algn="ctr">
              <a:buNone/>
            </a:pPr>
            <a:r>
              <a:rPr lang="en-US" sz="5400" dirty="0" smtClean="0">
                <a:solidFill>
                  <a:srgbClr val="7030A0"/>
                </a:solidFill>
                <a:latin typeface="Times New Roman" pitchFamily="18" charset="0"/>
                <a:cs typeface="Times New Roman" pitchFamily="18" charset="0"/>
              </a:rPr>
              <a:t>Linked List Overview</a:t>
            </a:r>
            <a:endParaRPr lang="en-IN" sz="5400" dirty="0">
              <a:solidFill>
                <a:srgbClr val="7030A0"/>
              </a:solidFill>
              <a:latin typeface="Times New Roman" pitchFamily="18" charset="0"/>
              <a:cs typeface="Times New Roman" pitchFamily="18" charset="0"/>
            </a:endParaRPr>
          </a:p>
        </p:txBody>
      </p:sp>
      <p:sp>
        <p:nvSpPr>
          <p:cNvPr id="7" name="Content Placeholder 2"/>
          <p:cNvSpPr txBox="1">
            <a:spLocks/>
          </p:cNvSpPr>
          <p:nvPr/>
        </p:nvSpPr>
        <p:spPr>
          <a:xfrm>
            <a:off x="611560" y="1268760"/>
            <a:ext cx="8280920" cy="5112568"/>
          </a:xfrm>
          <a:prstGeom prst="rect">
            <a:avLst/>
          </a:prstGeom>
        </p:spPr>
        <p:txBody>
          <a:bodyPr vert="horz" lIns="91440" tIns="45720" rIns="91440" bIns="45720" rtlCol="0">
            <a:normAutofit lnSpcReduction="100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365760" lvl="1" indent="0">
              <a:buFont typeface="Georgia" pitchFamily="18" charset="0"/>
              <a:buNone/>
            </a:pPr>
            <a:r>
              <a:rPr lang="en-US" sz="800" dirty="0" smtClean="0">
                <a:solidFill>
                  <a:srgbClr val="002060"/>
                </a:solidFill>
                <a:latin typeface="Times New Roman" pitchFamily="18" charset="0"/>
                <a:cs typeface="Times New Roman" pitchFamily="18" charset="0"/>
              </a:rPr>
              <a:t>  </a:t>
            </a:r>
          </a:p>
          <a:p>
            <a:pPr marL="365760" lvl="1" indent="0">
              <a:buFont typeface="Wingdings" pitchFamily="2" charset="2"/>
              <a:buChar char="q"/>
            </a:pPr>
            <a:r>
              <a:rPr lang="en-US" sz="4400" dirty="0" smtClean="0">
                <a:solidFill>
                  <a:srgbClr val="002060"/>
                </a:solidFill>
                <a:latin typeface="Times New Roman" pitchFamily="18" charset="0"/>
                <a:cs typeface="Times New Roman" pitchFamily="18" charset="0"/>
              </a:rPr>
              <a:t>What is Linked List</a:t>
            </a:r>
          </a:p>
          <a:p>
            <a:pPr marL="365760" lvl="1" indent="0">
              <a:buFont typeface="Wingdings" pitchFamily="2" charset="2"/>
              <a:buChar char="q"/>
            </a:pPr>
            <a:r>
              <a:rPr lang="en-US" sz="4400" dirty="0" smtClean="0">
                <a:solidFill>
                  <a:srgbClr val="002060"/>
                </a:solidFill>
                <a:latin typeface="Times New Roman" pitchFamily="18" charset="0"/>
                <a:cs typeface="Times New Roman" pitchFamily="18" charset="0"/>
              </a:rPr>
              <a:t>Basic Points of Linked List</a:t>
            </a:r>
          </a:p>
          <a:p>
            <a:pPr lvl="1">
              <a:buFont typeface="Wingdings" pitchFamily="2" charset="2"/>
              <a:buChar char="q"/>
            </a:pPr>
            <a:r>
              <a:rPr lang="en-US" sz="4400" dirty="0" smtClean="0">
                <a:solidFill>
                  <a:srgbClr val="002060"/>
                </a:solidFill>
                <a:latin typeface="Times New Roman" pitchFamily="18" charset="0"/>
                <a:cs typeface="Times New Roman" pitchFamily="18" charset="0"/>
              </a:rPr>
              <a:t>Advantage of Linked List</a:t>
            </a:r>
          </a:p>
          <a:p>
            <a:pPr lvl="1">
              <a:buFont typeface="Wingdings" pitchFamily="2" charset="2"/>
              <a:buChar char="q"/>
            </a:pPr>
            <a:r>
              <a:rPr lang="en-US" sz="4400" dirty="0" smtClean="0">
                <a:solidFill>
                  <a:srgbClr val="002060"/>
                </a:solidFill>
                <a:latin typeface="Times New Roman" pitchFamily="18" charset="0"/>
                <a:cs typeface="Times New Roman" pitchFamily="18" charset="0"/>
              </a:rPr>
              <a:t>Application of Linked List</a:t>
            </a:r>
          </a:p>
          <a:p>
            <a:pPr lvl="1">
              <a:buFont typeface="Wingdings" pitchFamily="2" charset="2"/>
              <a:buChar char="q"/>
            </a:pPr>
            <a:r>
              <a:rPr lang="en-US" sz="4400" dirty="0" smtClean="0">
                <a:solidFill>
                  <a:srgbClr val="002060"/>
                </a:solidFill>
                <a:latin typeface="Times New Roman" pitchFamily="18" charset="0"/>
                <a:cs typeface="Times New Roman" pitchFamily="18" charset="0"/>
              </a:rPr>
              <a:t>Types of Linked List</a:t>
            </a:r>
          </a:p>
          <a:p>
            <a:pPr lvl="1">
              <a:buFont typeface="Wingdings" pitchFamily="2" charset="2"/>
              <a:buChar char="q"/>
            </a:pPr>
            <a:r>
              <a:rPr lang="en-US" sz="4400" dirty="0" smtClean="0">
                <a:solidFill>
                  <a:srgbClr val="002060"/>
                </a:solidFill>
                <a:latin typeface="Times New Roman" pitchFamily="18" charset="0"/>
                <a:cs typeface="Times New Roman" pitchFamily="18" charset="0"/>
              </a:rPr>
              <a:t>Basic Operations of Linked list</a:t>
            </a:r>
            <a:endParaRPr lang="en-US" sz="4000" dirty="0" smtClean="0">
              <a:solidFill>
                <a:srgbClr val="002060"/>
              </a:solidFill>
              <a:latin typeface="Times New Roman" pitchFamily="18" charset="0"/>
              <a:cs typeface="Times New Roman" pitchFamily="18" charset="0"/>
            </a:endParaRPr>
          </a:p>
          <a:p>
            <a:pPr lvl="1"/>
            <a:endParaRPr lang="en-US" dirty="0" smtClean="0">
              <a:solidFill>
                <a:srgbClr val="002060"/>
              </a:solidFill>
              <a:latin typeface="Times New Roman" pitchFamily="18" charset="0"/>
              <a:cs typeface="Times New Roman" pitchFamily="18" charset="0"/>
            </a:endParaRPr>
          </a:p>
          <a:p>
            <a:endParaRPr lang="en-US" sz="1000" dirty="0" smtClean="0">
              <a:solidFill>
                <a:srgbClr val="002060"/>
              </a:solidFill>
              <a:latin typeface="Times New Roman" pitchFamily="18" charset="0"/>
              <a:cs typeface="Times New Roman" pitchFamily="18" charset="0"/>
            </a:endParaRPr>
          </a:p>
          <a:p>
            <a:endParaRPr lang="en-US" sz="800" dirty="0" smtClean="0">
              <a:solidFill>
                <a:srgbClr val="00206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992332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12968" cy="1008112"/>
          </a:xfrm>
        </p:spPr>
        <p:txBody>
          <a:bodyPr>
            <a:normAutofit/>
          </a:bodyPr>
          <a:lstStyle/>
          <a:p>
            <a:pPr marL="0" indent="0" algn="l">
              <a:buNone/>
            </a:pPr>
            <a:r>
              <a:rPr lang="en-US" sz="4000" dirty="0" smtClean="0">
                <a:solidFill>
                  <a:srgbClr val="7030A0"/>
                </a:solidFill>
                <a:latin typeface="Times New Roman" pitchFamily="18" charset="0"/>
                <a:cs typeface="Times New Roman" pitchFamily="18" charset="0"/>
              </a:rPr>
              <a:t>What is Linked List</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179512" y="1196753"/>
            <a:ext cx="8784976" cy="4752528"/>
          </a:xfrm>
          <a:prstGeom prst="rect">
            <a:avLst/>
          </a:prstGeom>
        </p:spPr>
        <p:txBody>
          <a:bodyPr>
            <a:normAutofit/>
          </a:bodyPr>
          <a:lstStyle/>
          <a:p>
            <a:pPr algn="just">
              <a:buFont typeface="Arial" pitchFamily="34" charset="0"/>
              <a:buChar char="•"/>
            </a:pPr>
            <a:r>
              <a:rPr lang="en-US" sz="2400" dirty="0" smtClean="0">
                <a:latin typeface="Times New Roman" pitchFamily="18" charset="0"/>
                <a:cs typeface="Times New Roman" pitchFamily="18" charset="0"/>
              </a:rPr>
              <a:t>Linked List is a linear data structure. It can be defined as collection of objects called nodes that are randomly stored in the memory.</a:t>
            </a:r>
          </a:p>
          <a:p>
            <a:pPr algn="just">
              <a:buFont typeface="Arial" pitchFamily="34" charset="0"/>
              <a:buChar char="•"/>
            </a:pPr>
            <a:r>
              <a:rPr lang="en-US" sz="2400" dirty="0" smtClean="0">
                <a:latin typeface="Times New Roman" pitchFamily="18" charset="0"/>
                <a:cs typeface="Times New Roman" pitchFamily="18" charset="0"/>
              </a:rPr>
              <a:t>A node contains two fields i.e. data stored at that particular address and the pointer which contains the address of the next node in the memory.</a:t>
            </a:r>
          </a:p>
          <a:p>
            <a:pPr algn="just">
              <a:buFont typeface="Arial" pitchFamily="34" charset="0"/>
              <a:buChar char="•"/>
            </a:pPr>
            <a:r>
              <a:rPr lang="en-US" sz="2400" dirty="0" smtClean="0">
                <a:latin typeface="Times New Roman" pitchFamily="18" charset="0"/>
                <a:cs typeface="Times New Roman" pitchFamily="18" charset="0"/>
              </a:rPr>
              <a:t>The last node of the list contains pointer to the null.</a:t>
            </a:r>
          </a:p>
          <a:p>
            <a:pPr algn="just">
              <a:lnSpc>
                <a:spcPct val="110000"/>
              </a:lnSpc>
              <a:buNone/>
            </a:pPr>
            <a:endParaRPr lang="en-US" dirty="0" smtClean="0"/>
          </a:p>
          <a:p>
            <a:pPr algn="just">
              <a:lnSpc>
                <a:spcPct val="110000"/>
              </a:lnSpc>
              <a:buFont typeface="Arial" pitchFamily="34" charset="0"/>
              <a:buChar char="•"/>
            </a:pPr>
            <a:endParaRPr lang="en-US" dirty="0" smtClean="0"/>
          </a:p>
          <a:p>
            <a:pPr algn="just">
              <a:lnSpc>
                <a:spcPct val="110000"/>
              </a:lnSpc>
              <a:buFont typeface="Arial" pitchFamily="34" charset="0"/>
              <a:buChar char="•"/>
            </a:pPr>
            <a:endParaRPr lang="en-IN" dirty="0">
              <a:solidFill>
                <a:srgbClr val="00206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2412D51A-C1C7-4F6F-ADB4-90C3724E8DB4}" type="slidenum">
              <a:rPr lang="en-IN" smtClean="0">
                <a:solidFill>
                  <a:prstClr val="black">
                    <a:lumMod val="50000"/>
                    <a:lumOff val="50000"/>
                  </a:prstClr>
                </a:solidFill>
              </a:rPr>
              <a:pPr/>
              <a:t>3</a:t>
            </a:fld>
            <a:endParaRPr lang="en-IN">
              <a:solidFill>
                <a:prstClr val="black">
                  <a:lumMod val="50000"/>
                  <a:lumOff val="50000"/>
                </a:prstClr>
              </a:solidFill>
            </a:endParaRPr>
          </a:p>
        </p:txBody>
      </p:sp>
      <p:cxnSp>
        <p:nvCxnSpPr>
          <p:cNvPr id="6" name="Straight Connector 5"/>
          <p:cNvCxnSpPr/>
          <p:nvPr/>
        </p:nvCxnSpPr>
        <p:spPr>
          <a:xfrm>
            <a:off x="0" y="908720"/>
            <a:ext cx="9144000" cy="0"/>
          </a:xfrm>
          <a:prstGeom prst="line">
            <a:avLst/>
          </a:prstGeom>
        </p:spPr>
        <p:style>
          <a:lnRef idx="3">
            <a:schemeClr val="dk1"/>
          </a:lnRef>
          <a:fillRef idx="0">
            <a:schemeClr val="dk1"/>
          </a:fillRef>
          <a:effectRef idx="2">
            <a:schemeClr val="dk1"/>
          </a:effectRef>
          <a:fontRef idx="minor">
            <a:schemeClr val="tx1"/>
          </a:fontRef>
        </p:style>
      </p:cxnSp>
      <p:sp>
        <p:nvSpPr>
          <p:cNvPr id="7" name="Rectangle 6"/>
          <p:cNvSpPr/>
          <p:nvPr/>
        </p:nvSpPr>
        <p:spPr>
          <a:xfrm>
            <a:off x="179512" y="3933056"/>
            <a:ext cx="8784976" cy="2736304"/>
          </a:xfrm>
          <a:prstGeom prst="rect">
            <a:avLst/>
          </a:prstGeom>
          <a:blipFill>
            <a:blip r:embed="rId3" cstate="print"/>
            <a:stretch>
              <a:fillRect/>
            </a:stretch>
          </a:blipFill>
          <a:ln>
            <a:noFill/>
          </a:ln>
          <a:effectLst>
            <a:innerShdw blurRad="63500" dist="50800" dir="16200000">
              <a:prstClr val="black">
                <a:alpha val="50000"/>
              </a:prstClr>
            </a:inn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628356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12968" cy="1008112"/>
          </a:xfrm>
        </p:spPr>
        <p:txBody>
          <a:bodyPr>
            <a:normAutofit/>
          </a:bodyPr>
          <a:lstStyle/>
          <a:p>
            <a:pPr marL="0" indent="0" algn="l">
              <a:buNone/>
            </a:pPr>
            <a:r>
              <a:rPr lang="en-US" sz="4000" dirty="0" smtClean="0">
                <a:solidFill>
                  <a:srgbClr val="7030A0"/>
                </a:solidFill>
                <a:latin typeface="Times New Roman" pitchFamily="18" charset="0"/>
                <a:cs typeface="Times New Roman" pitchFamily="18" charset="0"/>
              </a:rPr>
              <a:t>Basic Points Of Linked List</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251520" y="1196753"/>
            <a:ext cx="8568952" cy="4752528"/>
          </a:xfrm>
          <a:prstGeom prst="rect">
            <a:avLst/>
          </a:prstGeom>
        </p:spPr>
        <p:txBody>
          <a:bodyPr>
            <a:normAutofit/>
          </a:bodyPr>
          <a:lstStyle/>
          <a:p>
            <a:pPr algn="just">
              <a:buFont typeface="Arial" pitchFamily="34" charset="0"/>
              <a:buChar char="•"/>
            </a:pPr>
            <a:r>
              <a:rPr lang="en-US" sz="2600" b="1" dirty="0" smtClean="0">
                <a:latin typeface="Times New Roman" pitchFamily="18" charset="0"/>
                <a:cs typeface="Times New Roman" pitchFamily="18" charset="0"/>
              </a:rPr>
              <a:t>Node Structure</a:t>
            </a:r>
            <a:r>
              <a:rPr lang="en-US" sz="2600" dirty="0" smtClean="0">
                <a:latin typeface="Times New Roman" pitchFamily="18" charset="0"/>
                <a:cs typeface="Times New Roman" pitchFamily="18" charset="0"/>
              </a:rPr>
              <a:t>: A node in a linked list typically consists of two components:</a:t>
            </a:r>
          </a:p>
          <a:p>
            <a:pPr algn="just">
              <a:buFont typeface="Arial" pitchFamily="34" charset="0"/>
              <a:buChar char="•"/>
            </a:pPr>
            <a:r>
              <a:rPr lang="en-US" sz="2600" b="1" dirty="0" smtClean="0">
                <a:latin typeface="Times New Roman" pitchFamily="18" charset="0"/>
                <a:cs typeface="Times New Roman" pitchFamily="18" charset="0"/>
              </a:rPr>
              <a:t>Data</a:t>
            </a:r>
            <a:r>
              <a:rPr lang="en-US" sz="2600" dirty="0" smtClean="0">
                <a:latin typeface="Times New Roman" pitchFamily="18" charset="0"/>
                <a:cs typeface="Times New Roman" pitchFamily="18" charset="0"/>
              </a:rPr>
              <a:t>: It holds the actual value or data associated with the node.</a:t>
            </a:r>
          </a:p>
          <a:p>
            <a:pPr algn="just">
              <a:buFont typeface="Arial" pitchFamily="34" charset="0"/>
              <a:buChar char="•"/>
            </a:pPr>
            <a:r>
              <a:rPr lang="en-US" sz="2600" b="1" dirty="0" smtClean="0">
                <a:latin typeface="Times New Roman" pitchFamily="18" charset="0"/>
                <a:cs typeface="Times New Roman" pitchFamily="18" charset="0"/>
              </a:rPr>
              <a:t>Next Pointer</a:t>
            </a:r>
            <a:r>
              <a:rPr lang="en-US" sz="2600" dirty="0" smtClean="0">
                <a:latin typeface="Times New Roman" pitchFamily="18" charset="0"/>
                <a:cs typeface="Times New Roman" pitchFamily="18" charset="0"/>
              </a:rPr>
              <a:t>: It stores the memory address (reference) of the next node in the sequence.</a:t>
            </a:r>
          </a:p>
          <a:p>
            <a:pPr algn="just">
              <a:buFont typeface="Arial" pitchFamily="34" charset="0"/>
              <a:buChar char="•"/>
            </a:pPr>
            <a:r>
              <a:rPr lang="en-US" sz="2600" b="1" dirty="0" smtClean="0">
                <a:latin typeface="Times New Roman" pitchFamily="18" charset="0"/>
                <a:cs typeface="Times New Roman" pitchFamily="18" charset="0"/>
              </a:rPr>
              <a:t>Head and Tail</a:t>
            </a:r>
            <a:r>
              <a:rPr lang="en-US" sz="2600" dirty="0" smtClean="0">
                <a:latin typeface="Times New Roman" pitchFamily="18" charset="0"/>
                <a:cs typeface="Times New Roman" pitchFamily="18" charset="0"/>
              </a:rPr>
              <a:t>: The linked list is accessed through the head node, which points to the first node in the list. The last node in the list points to NULL or </a:t>
            </a:r>
            <a:r>
              <a:rPr lang="en-US" sz="2600" dirty="0" err="1" smtClean="0">
                <a:latin typeface="Times New Roman" pitchFamily="18" charset="0"/>
                <a:cs typeface="Times New Roman" pitchFamily="18" charset="0"/>
              </a:rPr>
              <a:t>nullptr</a:t>
            </a:r>
            <a:r>
              <a:rPr lang="en-US" sz="2600" dirty="0" smtClean="0">
                <a:latin typeface="Times New Roman" pitchFamily="18" charset="0"/>
                <a:cs typeface="Times New Roman" pitchFamily="18" charset="0"/>
              </a:rPr>
              <a:t>, indicating the end of the list. This node is known as the tail node.</a:t>
            </a:r>
          </a:p>
          <a:p>
            <a:pPr>
              <a:lnSpc>
                <a:spcPct val="110000"/>
              </a:lnSpc>
              <a:buNone/>
            </a:pPr>
            <a:endParaRPr lang="en-IN" sz="2400" dirty="0">
              <a:latin typeface="Times New Roman" pitchFamily="18" charset="0"/>
              <a:cs typeface="Times New Roman" pitchFamily="18" charset="0"/>
            </a:endParaRPr>
          </a:p>
        </p:txBody>
      </p:sp>
      <p:cxnSp>
        <p:nvCxnSpPr>
          <p:cNvPr id="6" name="Straight Connector 5"/>
          <p:cNvCxnSpPr/>
          <p:nvPr/>
        </p:nvCxnSpPr>
        <p:spPr>
          <a:xfrm>
            <a:off x="0" y="908720"/>
            <a:ext cx="9144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 xmlns:p14="http://schemas.microsoft.com/office/powerpoint/2010/main" val="2628356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12968" cy="1008112"/>
          </a:xfrm>
        </p:spPr>
        <p:txBody>
          <a:bodyPr>
            <a:normAutofit/>
          </a:bodyPr>
          <a:lstStyle/>
          <a:p>
            <a:pPr marL="0" indent="0" algn="l">
              <a:buNone/>
            </a:pPr>
            <a:r>
              <a:rPr lang="en-US" sz="4000" dirty="0" smtClean="0">
                <a:solidFill>
                  <a:srgbClr val="7030A0"/>
                </a:solidFill>
                <a:latin typeface="Times New Roman" pitchFamily="18" charset="0"/>
                <a:cs typeface="Times New Roman" pitchFamily="18" charset="0"/>
              </a:rPr>
              <a:t>Advantages of Linked List</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179512" y="1052736"/>
            <a:ext cx="8784976" cy="5472608"/>
          </a:xfrm>
          <a:prstGeom prst="rect">
            <a:avLst/>
          </a:prstGeom>
        </p:spPr>
        <p:txBody>
          <a:bodyPr>
            <a:noAutofit/>
          </a:bodyPr>
          <a:lstStyle/>
          <a:p>
            <a:pPr algn="just" fontAlgn="base">
              <a:buFont typeface="Arial" pitchFamily="34" charset="0"/>
              <a:buChar char="•"/>
            </a:pPr>
            <a:r>
              <a:rPr lang="en-US" sz="2600" b="1" dirty="0" smtClean="0">
                <a:latin typeface="Times New Roman" pitchFamily="18" charset="0"/>
                <a:cs typeface="Times New Roman" pitchFamily="18" charset="0"/>
              </a:rPr>
              <a:t>Dynamic Data structure:</a:t>
            </a:r>
            <a:r>
              <a:rPr lang="en-US" sz="2600" dirty="0" smtClean="0">
                <a:latin typeface="Times New Roman" pitchFamily="18" charset="0"/>
                <a:cs typeface="Times New Roman" pitchFamily="18" charset="0"/>
              </a:rPr>
              <a:t> The size of memory can be allocated or de-allocated at run time based on the operation insertion or deletion.</a:t>
            </a:r>
          </a:p>
          <a:p>
            <a:pPr algn="just" fontAlgn="base">
              <a:buFont typeface="Arial" pitchFamily="34" charset="0"/>
              <a:buChar char="•"/>
            </a:pPr>
            <a:r>
              <a:rPr lang="en-US" sz="2600" b="1" dirty="0" smtClean="0">
                <a:latin typeface="Times New Roman" pitchFamily="18" charset="0"/>
                <a:cs typeface="Times New Roman" pitchFamily="18" charset="0"/>
              </a:rPr>
              <a:t>Ease of Insertion/Deletion:</a:t>
            </a:r>
            <a:r>
              <a:rPr lang="en-US" sz="2600" dirty="0" smtClean="0">
                <a:latin typeface="Times New Roman" pitchFamily="18" charset="0"/>
                <a:cs typeface="Times New Roman" pitchFamily="18" charset="0"/>
              </a:rPr>
              <a:t> The insertion and deletion of elements are simpler than arrays since no elements need to be shifted after insertion and deletion, Just the address needed to be updated.</a:t>
            </a:r>
          </a:p>
          <a:p>
            <a:pPr algn="just" fontAlgn="base">
              <a:buFont typeface="Arial" pitchFamily="34" charset="0"/>
              <a:buChar char="•"/>
            </a:pPr>
            <a:r>
              <a:rPr lang="en-US" sz="2600" b="1" dirty="0" smtClean="0">
                <a:latin typeface="Times New Roman" pitchFamily="18" charset="0"/>
                <a:cs typeface="Times New Roman" pitchFamily="18" charset="0"/>
              </a:rPr>
              <a:t>Efficient Memory Utilization:</a:t>
            </a:r>
            <a:r>
              <a:rPr lang="en-US" sz="2600" dirty="0" smtClean="0">
                <a:latin typeface="Times New Roman" pitchFamily="18" charset="0"/>
                <a:cs typeface="Times New Roman" pitchFamily="18" charset="0"/>
              </a:rPr>
              <a:t> As we know Linked List is a dynamic data structure the size increases or decreases as per the requirement so this avoids the wastage of memory. </a:t>
            </a:r>
          </a:p>
          <a:p>
            <a:pPr algn="just" fontAlgn="base">
              <a:buFont typeface="Arial" pitchFamily="34" charset="0"/>
              <a:buChar char="•"/>
            </a:pPr>
            <a:r>
              <a:rPr lang="en-US" sz="2600" b="1" dirty="0" smtClean="0">
                <a:latin typeface="Times New Roman" pitchFamily="18" charset="0"/>
                <a:cs typeface="Times New Roman" pitchFamily="18" charset="0"/>
              </a:rPr>
              <a:t>Implementation:</a:t>
            </a:r>
            <a:r>
              <a:rPr lang="en-US" sz="2600" dirty="0" smtClean="0">
                <a:latin typeface="Times New Roman" pitchFamily="18" charset="0"/>
                <a:cs typeface="Times New Roman" pitchFamily="18" charset="0"/>
              </a:rPr>
              <a:t> Various advanced data structures can be implemented using a linked list like a stack, queue, graph, hash maps, etc.</a:t>
            </a:r>
          </a:p>
          <a:p>
            <a:pPr algn="just">
              <a:lnSpc>
                <a:spcPct val="110000"/>
              </a:lnSpc>
              <a:buFont typeface="Arial" pitchFamily="34" charset="0"/>
              <a:buChar char="•"/>
            </a:pPr>
            <a:endParaRPr lang="en-IN" sz="2400" dirty="0">
              <a:latin typeface="Times New Roman" pitchFamily="18" charset="0"/>
              <a:cs typeface="Times New Roman" pitchFamily="18" charset="0"/>
            </a:endParaRPr>
          </a:p>
        </p:txBody>
      </p:sp>
      <p:cxnSp>
        <p:nvCxnSpPr>
          <p:cNvPr id="6" name="Straight Connector 5"/>
          <p:cNvCxnSpPr/>
          <p:nvPr/>
        </p:nvCxnSpPr>
        <p:spPr>
          <a:xfrm>
            <a:off x="0" y="908720"/>
            <a:ext cx="9144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 xmlns:p14="http://schemas.microsoft.com/office/powerpoint/2010/main" val="2628356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12968" cy="1008112"/>
          </a:xfrm>
        </p:spPr>
        <p:txBody>
          <a:bodyPr>
            <a:normAutofit/>
          </a:bodyPr>
          <a:lstStyle/>
          <a:p>
            <a:pPr marL="0" indent="0" algn="l">
              <a:buNone/>
            </a:pPr>
            <a:r>
              <a:rPr lang="en-US" sz="4000" dirty="0" smtClean="0">
                <a:solidFill>
                  <a:srgbClr val="7030A0"/>
                </a:solidFill>
                <a:latin typeface="Times New Roman" pitchFamily="18" charset="0"/>
                <a:cs typeface="Times New Roman" pitchFamily="18" charset="0"/>
              </a:rPr>
              <a:t>Applications of Linked List</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251520" y="908720"/>
            <a:ext cx="8712968" cy="5616624"/>
          </a:xfrm>
          <a:prstGeom prst="rect">
            <a:avLst/>
          </a:prstGeom>
        </p:spPr>
        <p:txBody>
          <a:bodyPr>
            <a:noAutofit/>
          </a:bodyPr>
          <a:lstStyle/>
          <a:p>
            <a:pPr algn="just" fontAlgn="base">
              <a:buFont typeface="Arial" pitchFamily="34" charset="0"/>
              <a:buChar char="•"/>
            </a:pPr>
            <a:r>
              <a:rPr lang="en-US" sz="2400" dirty="0" smtClean="0">
                <a:latin typeface="Times New Roman" pitchFamily="18" charset="0"/>
                <a:cs typeface="Times New Roman" pitchFamily="18" charset="0"/>
              </a:rPr>
              <a:t>Linked Lists are used to implement stacks and queues.</a:t>
            </a:r>
          </a:p>
          <a:p>
            <a:pPr algn="just" fontAlgn="base">
              <a:buFont typeface="Arial" pitchFamily="34" charset="0"/>
              <a:buChar char="•"/>
            </a:pPr>
            <a:r>
              <a:rPr lang="en-US" sz="2400" dirty="0" smtClean="0">
                <a:latin typeface="Times New Roman" pitchFamily="18" charset="0"/>
                <a:cs typeface="Times New Roman" pitchFamily="18" charset="0"/>
              </a:rPr>
              <a:t>It is used for the various representations of trees and graphs.</a:t>
            </a:r>
          </a:p>
          <a:p>
            <a:pPr algn="just" fontAlgn="base">
              <a:buFont typeface="Arial" pitchFamily="34" charset="0"/>
              <a:buChar char="•"/>
            </a:pPr>
            <a:r>
              <a:rPr lang="en-US" sz="2400" dirty="0" smtClean="0">
                <a:latin typeface="Times New Roman" pitchFamily="18" charset="0"/>
                <a:cs typeface="Times New Roman" pitchFamily="18" charset="0"/>
              </a:rPr>
              <a:t>It is used in dynamic memory allocation( linked list of free blocks).</a:t>
            </a:r>
          </a:p>
          <a:p>
            <a:pPr algn="just" fontAlgn="base">
              <a:buFont typeface="Arial" pitchFamily="34" charset="0"/>
              <a:buChar char="•"/>
            </a:pPr>
            <a:r>
              <a:rPr lang="en-US" sz="2400" dirty="0" smtClean="0">
                <a:latin typeface="Times New Roman" pitchFamily="18" charset="0"/>
                <a:cs typeface="Times New Roman" pitchFamily="18" charset="0"/>
              </a:rPr>
              <a:t>It is used for representing sparse matrices.</a:t>
            </a:r>
          </a:p>
          <a:p>
            <a:pPr algn="just" fontAlgn="base">
              <a:buFont typeface="Arial" pitchFamily="34" charset="0"/>
              <a:buChar char="•"/>
            </a:pPr>
            <a:r>
              <a:rPr lang="en-US" sz="2400" dirty="0" smtClean="0">
                <a:latin typeface="Times New Roman" pitchFamily="18" charset="0"/>
                <a:cs typeface="Times New Roman" pitchFamily="18" charset="0"/>
              </a:rPr>
              <a:t>It is also used for performing arithmetic operations on long integers.</a:t>
            </a:r>
          </a:p>
          <a:p>
            <a:pPr algn="just" fontAlgn="base">
              <a:buFont typeface="Arial" pitchFamily="34" charset="0"/>
              <a:buChar char="•"/>
            </a:pPr>
            <a:r>
              <a:rPr lang="en-US" sz="2400" dirty="0" smtClean="0">
                <a:latin typeface="Times New Roman" pitchFamily="18" charset="0"/>
                <a:cs typeface="Times New Roman" pitchFamily="18" charset="0"/>
              </a:rPr>
              <a:t>It is used for finding paths in networks.</a:t>
            </a:r>
          </a:p>
          <a:p>
            <a:pPr algn="just" fontAlgn="base">
              <a:buFont typeface="Arial" pitchFamily="34" charset="0"/>
              <a:buChar char="•"/>
            </a:pPr>
            <a:r>
              <a:rPr lang="en-US" sz="2400" dirty="0" smtClean="0">
                <a:latin typeface="Times New Roman" pitchFamily="18" charset="0"/>
                <a:cs typeface="Times New Roman" pitchFamily="18" charset="0"/>
              </a:rPr>
              <a:t>In operating systems, they can be used in Memory management, process scheduling and file system.</a:t>
            </a:r>
          </a:p>
          <a:p>
            <a:pPr algn="just" fontAlgn="base">
              <a:buFont typeface="Arial" pitchFamily="34" charset="0"/>
              <a:buChar char="•"/>
            </a:pPr>
            <a:r>
              <a:rPr lang="en-US" sz="2400" dirty="0" smtClean="0">
                <a:latin typeface="Times New Roman" pitchFamily="18" charset="0"/>
                <a:cs typeface="Times New Roman" pitchFamily="18" charset="0"/>
              </a:rPr>
              <a:t>Linked lists can be used to improve the performance of algorithms that need to frequently insert or delete items from large collections of data.</a:t>
            </a:r>
          </a:p>
        </p:txBody>
      </p:sp>
      <p:cxnSp>
        <p:nvCxnSpPr>
          <p:cNvPr id="6" name="Straight Connector 5"/>
          <p:cNvCxnSpPr/>
          <p:nvPr/>
        </p:nvCxnSpPr>
        <p:spPr>
          <a:xfrm>
            <a:off x="0" y="908720"/>
            <a:ext cx="9144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 xmlns:p14="http://schemas.microsoft.com/office/powerpoint/2010/main" val="2628356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12968" cy="1008112"/>
          </a:xfrm>
        </p:spPr>
        <p:txBody>
          <a:bodyPr>
            <a:normAutofit/>
          </a:bodyPr>
          <a:lstStyle/>
          <a:p>
            <a:pPr marL="0" indent="0" algn="l">
              <a:buNone/>
            </a:pPr>
            <a:r>
              <a:rPr lang="en-US" sz="4000" dirty="0" smtClean="0">
                <a:solidFill>
                  <a:srgbClr val="7030A0"/>
                </a:solidFill>
                <a:latin typeface="Times New Roman" pitchFamily="18" charset="0"/>
                <a:cs typeface="Times New Roman" pitchFamily="18" charset="0"/>
              </a:rPr>
              <a:t>Types of Linked List</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251520" y="1484784"/>
            <a:ext cx="8712968" cy="4248472"/>
          </a:xfrm>
          <a:prstGeom prst="rect">
            <a:avLst/>
          </a:prstGeom>
        </p:spPr>
        <p:txBody>
          <a:bodyPr>
            <a:noAutofit/>
          </a:bodyPr>
          <a:lstStyle/>
          <a:p>
            <a:pPr marL="365760" lvl="1" indent="0">
              <a:buFont typeface="Wingdings" pitchFamily="2" charset="2"/>
              <a:buChar char="q"/>
            </a:pPr>
            <a:r>
              <a:rPr lang="en-US" sz="4400" dirty="0" smtClean="0">
                <a:solidFill>
                  <a:srgbClr val="002060"/>
                </a:solidFill>
                <a:latin typeface="Times New Roman" pitchFamily="18" charset="0"/>
                <a:cs typeface="Times New Roman" pitchFamily="18" charset="0"/>
              </a:rPr>
              <a:t>Singly Linked List</a:t>
            </a:r>
          </a:p>
          <a:p>
            <a:pPr marL="365760" lvl="1" indent="0">
              <a:buFont typeface="Wingdings" pitchFamily="2" charset="2"/>
              <a:buChar char="q"/>
            </a:pPr>
            <a:r>
              <a:rPr lang="en-US" sz="4400" dirty="0" smtClean="0">
                <a:solidFill>
                  <a:srgbClr val="002060"/>
                </a:solidFill>
                <a:latin typeface="Times New Roman" pitchFamily="18" charset="0"/>
                <a:cs typeface="Times New Roman" pitchFamily="18" charset="0"/>
              </a:rPr>
              <a:t>Doubly Linked List</a:t>
            </a:r>
          </a:p>
          <a:p>
            <a:pPr lvl="1">
              <a:buFont typeface="Wingdings" pitchFamily="2" charset="2"/>
              <a:buChar char="q"/>
            </a:pPr>
            <a:r>
              <a:rPr lang="en-US" sz="4400" dirty="0" smtClean="0">
                <a:solidFill>
                  <a:srgbClr val="002060"/>
                </a:solidFill>
                <a:latin typeface="Times New Roman" pitchFamily="18" charset="0"/>
                <a:cs typeface="Times New Roman" pitchFamily="18" charset="0"/>
              </a:rPr>
              <a:t>Singly Circular Linked List</a:t>
            </a:r>
          </a:p>
          <a:p>
            <a:pPr lvl="1">
              <a:buFont typeface="Wingdings" pitchFamily="2" charset="2"/>
              <a:buChar char="q"/>
            </a:pPr>
            <a:r>
              <a:rPr lang="en-US" sz="4400" dirty="0" smtClean="0">
                <a:solidFill>
                  <a:srgbClr val="002060"/>
                </a:solidFill>
                <a:latin typeface="Times New Roman" pitchFamily="18" charset="0"/>
                <a:cs typeface="Times New Roman" pitchFamily="18" charset="0"/>
              </a:rPr>
              <a:t>Doubly Circular Linked List</a:t>
            </a:r>
          </a:p>
        </p:txBody>
      </p:sp>
      <p:cxnSp>
        <p:nvCxnSpPr>
          <p:cNvPr id="6" name="Straight Connector 5"/>
          <p:cNvCxnSpPr/>
          <p:nvPr/>
        </p:nvCxnSpPr>
        <p:spPr>
          <a:xfrm>
            <a:off x="0" y="908720"/>
            <a:ext cx="9144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 xmlns:p14="http://schemas.microsoft.com/office/powerpoint/2010/main" val="26283569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712968" cy="1008112"/>
          </a:xfrm>
        </p:spPr>
        <p:txBody>
          <a:bodyPr>
            <a:normAutofit/>
          </a:bodyPr>
          <a:lstStyle/>
          <a:p>
            <a:pPr marL="0" indent="0" algn="l">
              <a:buNone/>
            </a:pPr>
            <a:r>
              <a:rPr lang="en-US" sz="4000" dirty="0" smtClean="0">
                <a:solidFill>
                  <a:srgbClr val="7030A0"/>
                </a:solidFill>
                <a:latin typeface="Times New Roman" pitchFamily="18" charset="0"/>
                <a:cs typeface="Times New Roman" pitchFamily="18" charset="0"/>
              </a:rPr>
              <a:t>Operations on Linked List</a:t>
            </a:r>
            <a:endParaRPr lang="en-IN" sz="4000" dirty="0">
              <a:solidFill>
                <a:srgbClr val="7030A0"/>
              </a:solidFill>
              <a:latin typeface="Times New Roman" pitchFamily="18" charset="0"/>
              <a:cs typeface="Times New Roman" pitchFamily="18" charset="0"/>
            </a:endParaRPr>
          </a:p>
        </p:txBody>
      </p:sp>
      <p:sp>
        <p:nvSpPr>
          <p:cNvPr id="3" name="Content Placeholder 2"/>
          <p:cNvSpPr>
            <a:spLocks noGrp="1"/>
          </p:cNvSpPr>
          <p:nvPr>
            <p:ph idx="4294967295"/>
          </p:nvPr>
        </p:nvSpPr>
        <p:spPr>
          <a:xfrm>
            <a:off x="179512" y="1268760"/>
            <a:ext cx="8784976" cy="5184576"/>
          </a:xfrm>
          <a:prstGeom prst="rect">
            <a:avLst/>
          </a:prstGeom>
        </p:spPr>
        <p:txBody>
          <a:bodyPr>
            <a:noAutofit/>
          </a:bodyPr>
          <a:lstStyle/>
          <a:p>
            <a:pPr algn="just" fontAlgn="base">
              <a:buFont typeface="Arial" pitchFamily="34" charset="0"/>
              <a:buChar char="•"/>
            </a:pPr>
            <a:r>
              <a:rPr lang="en-US" sz="2600" b="1" dirty="0" smtClean="0">
                <a:latin typeface="Times New Roman" pitchFamily="18" charset="0"/>
                <a:cs typeface="Times New Roman" pitchFamily="18" charset="0"/>
              </a:rPr>
              <a:t>Insertion:</a:t>
            </a:r>
            <a:r>
              <a:rPr lang="en-US" sz="2600" dirty="0" smtClean="0">
                <a:latin typeface="Times New Roman" pitchFamily="18" charset="0"/>
                <a:cs typeface="Times New Roman" pitchFamily="18" charset="0"/>
              </a:rPr>
              <a:t> Adding a new node to a linked list involves adjusting the pointers of the existing nodes to maintain the proper sequence. Insertion can be performed at the beginning, end, or any position within the list</a:t>
            </a:r>
          </a:p>
          <a:p>
            <a:pPr algn="just" fontAlgn="base">
              <a:buFont typeface="Arial" pitchFamily="34" charset="0"/>
              <a:buChar char="•"/>
            </a:pPr>
            <a:r>
              <a:rPr lang="en-US" sz="2600" b="1" dirty="0" smtClean="0">
                <a:latin typeface="Times New Roman" pitchFamily="18" charset="0"/>
                <a:cs typeface="Times New Roman" pitchFamily="18" charset="0"/>
              </a:rPr>
              <a:t>Deletion:</a:t>
            </a:r>
            <a:r>
              <a:rPr lang="en-US" sz="2600" dirty="0" smtClean="0">
                <a:latin typeface="Times New Roman" pitchFamily="18" charset="0"/>
                <a:cs typeface="Times New Roman" pitchFamily="18" charset="0"/>
              </a:rPr>
              <a:t> Removing a node from a linked list requires adjusting the pointers of the neighboring nodes to bridge the gap left by the deleted node. Deletion can be performed at the beginning, end, or any position within the list.</a:t>
            </a:r>
          </a:p>
          <a:p>
            <a:pPr algn="just" fontAlgn="base">
              <a:buFont typeface="Arial" pitchFamily="34" charset="0"/>
              <a:buChar char="•"/>
            </a:pPr>
            <a:r>
              <a:rPr lang="en-US" sz="2600" b="1" dirty="0" smtClean="0">
                <a:latin typeface="Times New Roman" pitchFamily="18" charset="0"/>
                <a:cs typeface="Times New Roman" pitchFamily="18" charset="0"/>
              </a:rPr>
              <a:t>Searching:</a:t>
            </a:r>
            <a:r>
              <a:rPr lang="en-US" sz="2600" dirty="0" smtClean="0">
                <a:latin typeface="Times New Roman" pitchFamily="18" charset="0"/>
                <a:cs typeface="Times New Roman" pitchFamily="18" charset="0"/>
              </a:rPr>
              <a:t> Searching for a specific value in a linked list involves traversing the list from the head node until the value is found or the end of the list is reached.</a:t>
            </a:r>
          </a:p>
          <a:p>
            <a:pPr marL="365760" lvl="1" indent="0">
              <a:buNone/>
            </a:pPr>
            <a:endParaRPr lang="en-US" sz="4400" dirty="0" smtClean="0">
              <a:solidFill>
                <a:srgbClr val="002060"/>
              </a:solidFill>
              <a:latin typeface="Times New Roman" pitchFamily="18" charset="0"/>
              <a:cs typeface="Times New Roman" pitchFamily="18" charset="0"/>
            </a:endParaRPr>
          </a:p>
        </p:txBody>
      </p:sp>
      <p:cxnSp>
        <p:nvCxnSpPr>
          <p:cNvPr id="6" name="Straight Connector 5"/>
          <p:cNvCxnSpPr/>
          <p:nvPr/>
        </p:nvCxnSpPr>
        <p:spPr>
          <a:xfrm>
            <a:off x="0" y="908720"/>
            <a:ext cx="9144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 xmlns:p14="http://schemas.microsoft.com/office/powerpoint/2010/main" val="2628356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 result for Any question?"/>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391710" y="1628800"/>
            <a:ext cx="2304256" cy="3584398"/>
          </a:xfrm>
          <a:prstGeom prst="rect">
            <a:avLst/>
          </a:prstGeom>
          <a:noFill/>
          <a:extLst>
            <a:ext uri="{909E8E84-426E-40DD-AFC4-6F175D3DCCD1}">
              <a14:hiddenFill xmlns="" xmlns:a14="http://schemas.microsoft.com/office/drawing/2010/main">
                <a:solidFill>
                  <a:srgbClr val="FFFFFF"/>
                </a:solidFill>
              </a14:hiddenFill>
            </a:ext>
          </a:extLst>
        </p:spPr>
      </p:pic>
      <p:sp>
        <p:nvSpPr>
          <p:cNvPr id="5" name="Content Placeholder 2"/>
          <p:cNvSpPr>
            <a:spLocks noGrp="1"/>
          </p:cNvSpPr>
          <p:nvPr>
            <p:ph idx="4294967295"/>
          </p:nvPr>
        </p:nvSpPr>
        <p:spPr>
          <a:xfrm>
            <a:off x="467544" y="692696"/>
            <a:ext cx="8229600" cy="936104"/>
          </a:xfrm>
          <a:prstGeom prst="rect">
            <a:avLst/>
          </a:prstGeom>
        </p:spPr>
        <p:txBody>
          <a:bodyPr>
            <a:normAutofit fontScale="92500" lnSpcReduction="10000"/>
          </a:bodyPr>
          <a:lstStyle/>
          <a:p>
            <a:pPr marL="0" indent="0" algn="ctr">
              <a:buNone/>
            </a:pPr>
            <a:r>
              <a:rPr lang="en-US" altLang="zh-CN" sz="6000" dirty="0" smtClean="0">
                <a:solidFill>
                  <a:srgbClr val="FF00FF"/>
                </a:solidFill>
                <a:effectLst>
                  <a:outerShdw blurRad="38100" dist="38100" dir="2700000" algn="tl">
                    <a:srgbClr val="000000">
                      <a:alpha val="43137"/>
                    </a:srgbClr>
                  </a:outerShdw>
                </a:effectLst>
                <a:latin typeface="Times New Roman" pitchFamily="18" charset="0"/>
                <a:ea typeface="宋体" pitchFamily="2" charset="-122"/>
                <a:cs typeface="Times New Roman" pitchFamily="18" charset="0"/>
              </a:rPr>
              <a:t>Any question?</a:t>
            </a:r>
          </a:p>
          <a:p>
            <a:pPr marL="0" indent="0" algn="ctr">
              <a:buNone/>
            </a:pPr>
            <a:endParaRPr lang="en-US" altLang="zh-CN" sz="2000" dirty="0">
              <a:solidFill>
                <a:srgbClr val="FF00FF"/>
              </a:solidFill>
              <a:ea typeface="宋体" pitchFamily="2" charset="-122"/>
            </a:endParaRPr>
          </a:p>
          <a:p>
            <a:pPr marL="0" indent="0">
              <a:buNone/>
            </a:pPr>
            <a:endParaRPr lang="en-IN" altLang="zh-CN" sz="2000" dirty="0" smtClean="0">
              <a:solidFill>
                <a:srgbClr val="FF00FF"/>
              </a:solidFill>
              <a:ea typeface="宋体" pitchFamily="2" charset="-122"/>
            </a:endParaRPr>
          </a:p>
        </p:txBody>
      </p:sp>
      <p:sp>
        <p:nvSpPr>
          <p:cNvPr id="6" name="Rectangle 5"/>
          <p:cNvSpPr/>
          <p:nvPr/>
        </p:nvSpPr>
        <p:spPr>
          <a:xfrm>
            <a:off x="683568" y="5301208"/>
            <a:ext cx="7704855" cy="830997"/>
          </a:xfrm>
          <a:prstGeom prst="rect">
            <a:avLst/>
          </a:prstGeom>
        </p:spPr>
        <p:txBody>
          <a:bodyPr wrap="square">
            <a:spAutoFit/>
          </a:bodyPr>
          <a:lstStyle/>
          <a:p>
            <a:pPr lvl="1" algn="ctr"/>
            <a:r>
              <a:rPr lang="en-IN" sz="2400" dirty="0" smtClean="0">
                <a:solidFill>
                  <a:srgbClr val="0070C0"/>
                </a:solidFill>
                <a:latin typeface="Times New Roman" pitchFamily="18" charset="0"/>
                <a:cs typeface="Times New Roman" pitchFamily="18" charset="0"/>
              </a:rPr>
              <a:t>You may post your question(s) at the “Discussion Forum” maintained in the course Web page.</a:t>
            </a:r>
            <a:endParaRPr lang="en-IN" sz="2400" dirty="0">
              <a:solidFill>
                <a:srgbClr val="0070C0"/>
              </a:solidFill>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IN" smtClean="0"/>
              <a:t>CS 11001 : Programming and Data Structures</a:t>
            </a:r>
            <a:endParaRPr lang="en-IN"/>
          </a:p>
        </p:txBody>
      </p:sp>
      <p:sp>
        <p:nvSpPr>
          <p:cNvPr id="4" name="Slide Number Placeholder 3"/>
          <p:cNvSpPr>
            <a:spLocks noGrp="1"/>
          </p:cNvSpPr>
          <p:nvPr>
            <p:ph type="sldNum" sz="quarter" idx="12"/>
          </p:nvPr>
        </p:nvSpPr>
        <p:spPr/>
        <p:txBody>
          <a:bodyPr/>
          <a:lstStyle/>
          <a:p>
            <a:fld id="{2412D51A-C1C7-4F6F-ADB4-90C3724E8DB4}" type="slidenum">
              <a:rPr lang="en-IN" smtClean="0"/>
              <a:pPr/>
              <a:t>9</a:t>
            </a:fld>
            <a:endParaRPr lang="en-IN"/>
          </a:p>
        </p:txBody>
      </p:sp>
      <p:sp>
        <p:nvSpPr>
          <p:cNvPr id="7" name="Date Placeholder 6"/>
          <p:cNvSpPr>
            <a:spLocks noGrp="1"/>
          </p:cNvSpPr>
          <p:nvPr>
            <p:ph type="dt" sz="half" idx="10"/>
          </p:nvPr>
        </p:nvSpPr>
        <p:spPr/>
        <p:txBody>
          <a:bodyPr/>
          <a:lstStyle/>
          <a:p>
            <a:r>
              <a:rPr lang="en-US" smtClean="0"/>
              <a:t>Lecture #00: © DSamanta</a:t>
            </a:r>
            <a:endParaRPr lang="en-IN"/>
          </a:p>
        </p:txBody>
      </p:sp>
    </p:spTree>
    <p:extLst>
      <p:ext uri="{BB962C8B-B14F-4D97-AF65-F5344CB8AC3E}">
        <p14:creationId xmlns="" xmlns:p14="http://schemas.microsoft.com/office/powerpoint/2010/main" val="363595893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5806</TotalTime>
  <Words>162</Words>
  <Application>Microsoft Office PowerPoint</Application>
  <PresentationFormat>On-screen Show (4:3)</PresentationFormat>
  <Paragraphs>57</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Slipstream</vt:lpstr>
      <vt:lpstr>Data Structures With C Programming </vt:lpstr>
      <vt:lpstr>Linked List Overview</vt:lpstr>
      <vt:lpstr>What is Linked List</vt:lpstr>
      <vt:lpstr>Basic Points Of Linked List</vt:lpstr>
      <vt:lpstr>Advantages of Linked List</vt:lpstr>
      <vt:lpstr>Applications of Linked List</vt:lpstr>
      <vt:lpstr>Types of Linked List</vt:lpstr>
      <vt:lpstr>Operations on Linked List</vt:lpstr>
      <vt:lpstr>Slide 9</vt:lpstr>
    </vt:vector>
  </TitlesOfParts>
  <Company>IIT Kharagpur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and Data Structures</dc:title>
  <dc:creator>Debasis Samanta</dc:creator>
  <cp:lastModifiedBy>Vikalpa Tyagi</cp:lastModifiedBy>
  <cp:revision>365</cp:revision>
  <dcterms:created xsi:type="dcterms:W3CDTF">2016-12-06T07:31:32Z</dcterms:created>
  <dcterms:modified xsi:type="dcterms:W3CDTF">2024-09-19T08:59:50Z</dcterms:modified>
</cp:coreProperties>
</file>