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76"/>
  </p:notesMasterIdLst>
  <p:sldIdLst>
    <p:sldId id="257" r:id="rId4"/>
    <p:sldId id="258" r:id="rId5"/>
    <p:sldId id="259" r:id="rId6"/>
    <p:sldId id="260" r:id="rId7"/>
    <p:sldId id="376" r:id="rId8"/>
    <p:sldId id="377" r:id="rId9"/>
    <p:sldId id="380" r:id="rId10"/>
    <p:sldId id="271" r:id="rId11"/>
    <p:sldId id="381" r:id="rId12"/>
    <p:sldId id="382" r:id="rId13"/>
    <p:sldId id="468" r:id="rId14"/>
    <p:sldId id="469" r:id="rId15"/>
    <p:sldId id="470" r:id="rId16"/>
    <p:sldId id="295" r:id="rId17"/>
    <p:sldId id="291" r:id="rId18"/>
    <p:sldId id="385" r:id="rId19"/>
    <p:sldId id="384" r:id="rId20"/>
    <p:sldId id="386" r:id="rId21"/>
    <p:sldId id="387" r:id="rId22"/>
    <p:sldId id="388" r:id="rId23"/>
    <p:sldId id="302" r:id="rId24"/>
    <p:sldId id="303" r:id="rId25"/>
    <p:sldId id="389" r:id="rId26"/>
    <p:sldId id="390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322" r:id="rId41"/>
    <p:sldId id="323" r:id="rId42"/>
    <p:sldId id="391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77" r:id="rId51"/>
    <p:sldId id="453" r:id="rId52"/>
    <p:sldId id="449" r:id="rId53"/>
    <p:sldId id="450" r:id="rId54"/>
    <p:sldId id="414" r:id="rId55"/>
    <p:sldId id="415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18" r:id="rId64"/>
    <p:sldId id="420" r:id="rId65"/>
    <p:sldId id="421" r:id="rId66"/>
    <p:sldId id="422" r:id="rId67"/>
    <p:sldId id="423" r:id="rId68"/>
    <p:sldId id="451" r:id="rId69"/>
    <p:sldId id="452" r:id="rId70"/>
    <p:sldId id="475" r:id="rId71"/>
    <p:sldId id="478" r:id="rId72"/>
    <p:sldId id="479" r:id="rId73"/>
    <p:sldId id="480" r:id="rId74"/>
    <p:sldId id="287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kin(张景)" initials="J" lastIdx="5" clrIdx="0">
    <p:extLst>
      <p:ext uri="{19B8F6BF-5375-455C-9EA6-DF929625EA0E}">
        <p15:presenceInfo xmlns:p15="http://schemas.microsoft.com/office/powerpoint/2012/main" userId="S-1-5-21-1606980848-706699826-1801674531-568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541" autoAdjust="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47757-DCB9-4A3E-A4D0-A78A84E6B2D3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D818B86A-3D2E-444C-8403-CB560D199F41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开机</a:t>
          </a:r>
          <a:r>
            <a:rPr lang="en-US" altLang="zh-CN" dirty="0" smtClean="0"/>
            <a:t>mu01</a:t>
          </a:r>
          <a:endParaRPr lang="zh-CN" altLang="en-US" dirty="0"/>
        </a:p>
      </dgm:t>
    </dgm:pt>
    <dgm:pt modelId="{1069C881-3037-4F86-8883-409271D48508}" type="parTrans" cxnId="{199E4755-2D5D-432F-BCE4-8E9FC7ED05C7}">
      <dgm:prSet/>
      <dgm:spPr/>
      <dgm:t>
        <a:bodyPr/>
        <a:lstStyle/>
        <a:p>
          <a:endParaRPr lang="zh-CN" altLang="en-US"/>
        </a:p>
      </dgm:t>
    </dgm:pt>
    <dgm:pt modelId="{DAFC9B67-9285-4C2C-AC3D-1CA9E911018B}" type="sibTrans" cxnId="{199E4755-2D5D-432F-BCE4-8E9FC7ED05C7}">
      <dgm:prSet/>
      <dgm:spPr/>
      <dgm:t>
        <a:bodyPr/>
        <a:lstStyle/>
        <a:p>
          <a:endParaRPr lang="zh-CN" altLang="en-US"/>
        </a:p>
      </dgm:t>
    </dgm:pt>
    <dgm:pt modelId="{3A17E3C7-67F8-4327-B72D-5DE8426F71B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mu01</a:t>
          </a:r>
          <a:r>
            <a:rPr lang="zh-CN" altLang="en-US" dirty="0" smtClean="0"/>
            <a:t>上检查挂载正常</a:t>
          </a:r>
          <a:endParaRPr lang="zh-CN" altLang="en-US" dirty="0"/>
        </a:p>
      </dgm:t>
    </dgm:pt>
    <dgm:pt modelId="{5C4052D9-E51D-48FC-81C2-9256DE25285B}" type="parTrans" cxnId="{D8A92F31-594C-4952-BD1D-83BC22C46506}">
      <dgm:prSet/>
      <dgm:spPr/>
      <dgm:t>
        <a:bodyPr/>
        <a:lstStyle/>
        <a:p>
          <a:endParaRPr lang="zh-CN" altLang="en-US"/>
        </a:p>
      </dgm:t>
    </dgm:pt>
    <dgm:pt modelId="{64741381-8463-4792-B410-734770CC1EAD}" type="sibTrans" cxnId="{D8A92F31-594C-4952-BD1D-83BC22C46506}">
      <dgm:prSet/>
      <dgm:spPr/>
      <dgm:t>
        <a:bodyPr/>
        <a:lstStyle/>
        <a:p>
          <a:endParaRPr lang="zh-CN" altLang="en-US"/>
        </a:p>
      </dgm:t>
    </dgm:pt>
    <dgm:pt modelId="{C62BB504-9A88-4EED-B4F5-9088AB8F58D9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开启剩余节点</a:t>
          </a:r>
          <a:endParaRPr lang="zh-CN" altLang="en-US" dirty="0"/>
        </a:p>
      </dgm:t>
    </dgm:pt>
    <dgm:pt modelId="{3535F3BF-82A1-45CF-BC99-4550A5BA837F}" type="parTrans" cxnId="{316D5A0C-45FA-4808-A15B-DDF91363FF6D}">
      <dgm:prSet/>
      <dgm:spPr/>
      <dgm:t>
        <a:bodyPr/>
        <a:lstStyle/>
        <a:p>
          <a:endParaRPr lang="zh-CN" altLang="en-US"/>
        </a:p>
      </dgm:t>
    </dgm:pt>
    <dgm:pt modelId="{01FC241E-C779-45B2-AE1F-D97834B14D13}" type="sibTrans" cxnId="{316D5A0C-45FA-4808-A15B-DDF91363FF6D}">
      <dgm:prSet/>
      <dgm:spPr/>
      <dgm:t>
        <a:bodyPr/>
        <a:lstStyle/>
        <a:p>
          <a:endParaRPr lang="zh-CN" altLang="en-US"/>
        </a:p>
      </dgm:t>
    </dgm:pt>
    <dgm:pt modelId="{A5656B4D-7682-44E8-B8B0-54AB5AC1EB82}" type="pres">
      <dgm:prSet presAssocID="{6C947757-DCB9-4A3E-A4D0-A78A84E6B2D3}" presName="CompostProcess" presStyleCnt="0">
        <dgm:presLayoutVars>
          <dgm:dir/>
          <dgm:resizeHandles val="exact"/>
        </dgm:presLayoutVars>
      </dgm:prSet>
      <dgm:spPr/>
    </dgm:pt>
    <dgm:pt modelId="{D0BF9FF4-16DD-40B2-A9FB-2C14096CA3B3}" type="pres">
      <dgm:prSet presAssocID="{6C947757-DCB9-4A3E-A4D0-A78A84E6B2D3}" presName="arrow" presStyleLbl="bgShp" presStyleIdx="0" presStyleCn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51181494-66CF-4BBC-8C3B-277D6B72545E}" type="pres">
      <dgm:prSet presAssocID="{6C947757-DCB9-4A3E-A4D0-A78A84E6B2D3}" presName="linearProcess" presStyleCnt="0"/>
      <dgm:spPr/>
    </dgm:pt>
    <dgm:pt modelId="{C8240F14-14E3-4B21-9547-1DA546D76D24}" type="pres">
      <dgm:prSet presAssocID="{D818B86A-3D2E-444C-8403-CB560D199F4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C1886-9EDB-4978-8396-A25D9E7CCB2A}" type="pres">
      <dgm:prSet presAssocID="{DAFC9B67-9285-4C2C-AC3D-1CA9E911018B}" presName="sibTrans" presStyleCnt="0"/>
      <dgm:spPr/>
    </dgm:pt>
    <dgm:pt modelId="{ABA553D9-E4BF-4724-9EEB-20B746C7D63C}" type="pres">
      <dgm:prSet presAssocID="{3A17E3C7-67F8-4327-B72D-5DE8426F71B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15C512-99B1-45E0-AB54-63A6EE5F0C2E}" type="pres">
      <dgm:prSet presAssocID="{64741381-8463-4792-B410-734770CC1EAD}" presName="sibTrans" presStyleCnt="0"/>
      <dgm:spPr/>
    </dgm:pt>
    <dgm:pt modelId="{7780ECB6-9112-4312-ABA1-6F654024804C}" type="pres">
      <dgm:prSet presAssocID="{C62BB504-9A88-4EED-B4F5-9088AB8F58D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1A1E8A-5D24-4E44-9AA0-85248E674A57}" type="presOf" srcId="{6C947757-DCB9-4A3E-A4D0-A78A84E6B2D3}" destId="{A5656B4D-7682-44E8-B8B0-54AB5AC1EB82}" srcOrd="0" destOrd="0" presId="urn:microsoft.com/office/officeart/2005/8/layout/hProcess9"/>
    <dgm:cxn modelId="{7579ED21-29EE-496A-AC34-684E311C0B20}" type="presOf" srcId="{3A17E3C7-67F8-4327-B72D-5DE8426F71BA}" destId="{ABA553D9-E4BF-4724-9EEB-20B746C7D63C}" srcOrd="0" destOrd="0" presId="urn:microsoft.com/office/officeart/2005/8/layout/hProcess9"/>
    <dgm:cxn modelId="{199E4755-2D5D-432F-BCE4-8E9FC7ED05C7}" srcId="{6C947757-DCB9-4A3E-A4D0-A78A84E6B2D3}" destId="{D818B86A-3D2E-444C-8403-CB560D199F41}" srcOrd="0" destOrd="0" parTransId="{1069C881-3037-4F86-8883-409271D48508}" sibTransId="{DAFC9B67-9285-4C2C-AC3D-1CA9E911018B}"/>
    <dgm:cxn modelId="{52B794D3-E50B-4F81-8673-503FAD4411A7}" type="presOf" srcId="{D818B86A-3D2E-444C-8403-CB560D199F41}" destId="{C8240F14-14E3-4B21-9547-1DA546D76D24}" srcOrd="0" destOrd="0" presId="urn:microsoft.com/office/officeart/2005/8/layout/hProcess9"/>
    <dgm:cxn modelId="{316D5A0C-45FA-4808-A15B-DDF91363FF6D}" srcId="{6C947757-DCB9-4A3E-A4D0-A78A84E6B2D3}" destId="{C62BB504-9A88-4EED-B4F5-9088AB8F58D9}" srcOrd="2" destOrd="0" parTransId="{3535F3BF-82A1-45CF-BC99-4550A5BA837F}" sibTransId="{01FC241E-C779-45B2-AE1F-D97834B14D13}"/>
    <dgm:cxn modelId="{3336F4F6-6A00-4C24-8E16-46F6DBF25D35}" type="presOf" srcId="{C62BB504-9A88-4EED-B4F5-9088AB8F58D9}" destId="{7780ECB6-9112-4312-ABA1-6F654024804C}" srcOrd="0" destOrd="0" presId="urn:microsoft.com/office/officeart/2005/8/layout/hProcess9"/>
    <dgm:cxn modelId="{D8A92F31-594C-4952-BD1D-83BC22C46506}" srcId="{6C947757-DCB9-4A3E-A4D0-A78A84E6B2D3}" destId="{3A17E3C7-67F8-4327-B72D-5DE8426F71BA}" srcOrd="1" destOrd="0" parTransId="{5C4052D9-E51D-48FC-81C2-9256DE25285B}" sibTransId="{64741381-8463-4792-B410-734770CC1EAD}"/>
    <dgm:cxn modelId="{F99FF197-F920-485C-B330-9B974F34424D}" type="presParOf" srcId="{A5656B4D-7682-44E8-B8B0-54AB5AC1EB82}" destId="{D0BF9FF4-16DD-40B2-A9FB-2C14096CA3B3}" srcOrd="0" destOrd="0" presId="urn:microsoft.com/office/officeart/2005/8/layout/hProcess9"/>
    <dgm:cxn modelId="{AE08349A-72E6-43C6-A671-7EF1C138FCEB}" type="presParOf" srcId="{A5656B4D-7682-44E8-B8B0-54AB5AC1EB82}" destId="{51181494-66CF-4BBC-8C3B-277D6B72545E}" srcOrd="1" destOrd="0" presId="urn:microsoft.com/office/officeart/2005/8/layout/hProcess9"/>
    <dgm:cxn modelId="{51C58C67-426A-49AA-9D1B-F40F63025A81}" type="presParOf" srcId="{51181494-66CF-4BBC-8C3B-277D6B72545E}" destId="{C8240F14-14E3-4B21-9547-1DA546D76D24}" srcOrd="0" destOrd="0" presId="urn:microsoft.com/office/officeart/2005/8/layout/hProcess9"/>
    <dgm:cxn modelId="{2591290B-B349-4CEB-AE51-189F5118EE7D}" type="presParOf" srcId="{51181494-66CF-4BBC-8C3B-277D6B72545E}" destId="{769C1886-9EDB-4978-8396-A25D9E7CCB2A}" srcOrd="1" destOrd="0" presId="urn:microsoft.com/office/officeart/2005/8/layout/hProcess9"/>
    <dgm:cxn modelId="{91909A9F-73F4-447F-B66D-F57F21E05441}" type="presParOf" srcId="{51181494-66CF-4BBC-8C3B-277D6B72545E}" destId="{ABA553D9-E4BF-4724-9EEB-20B746C7D63C}" srcOrd="2" destOrd="0" presId="urn:microsoft.com/office/officeart/2005/8/layout/hProcess9"/>
    <dgm:cxn modelId="{81ACE5A4-4B91-4609-8FB2-01D538FBF076}" type="presParOf" srcId="{51181494-66CF-4BBC-8C3B-277D6B72545E}" destId="{0015C512-99B1-45E0-AB54-63A6EE5F0C2E}" srcOrd="3" destOrd="0" presId="urn:microsoft.com/office/officeart/2005/8/layout/hProcess9"/>
    <dgm:cxn modelId="{89875074-5E11-4069-9B22-C4D14E8C8952}" type="presParOf" srcId="{51181494-66CF-4BBC-8C3B-277D6B72545E}" destId="{7780ECB6-9112-4312-ABA1-6F654024804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B641B6-8517-488A-AD85-29454EB554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D8A792B-D667-4FF4-BABC-8873DDAA7DF3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确认无作业后关闭所有节点接</a:t>
          </a:r>
          <a:endParaRPr lang="zh-CN" altLang="en-US" dirty="0"/>
        </a:p>
      </dgm:t>
    </dgm:pt>
    <dgm:pt modelId="{D9DC6B7C-601A-4664-BD5F-9C36A899BE4A}" type="parTrans" cxnId="{96E0D717-161C-4C8F-A6A2-9206792F8351}">
      <dgm:prSet/>
      <dgm:spPr/>
      <dgm:t>
        <a:bodyPr/>
        <a:lstStyle/>
        <a:p>
          <a:endParaRPr lang="zh-CN" altLang="en-US"/>
        </a:p>
      </dgm:t>
    </dgm:pt>
    <dgm:pt modelId="{54A5442B-2B2B-48E8-955F-97A817FC6EBA}" type="sibTrans" cxnId="{96E0D717-161C-4C8F-A6A2-9206792F8351}">
      <dgm:prSet/>
      <dgm:spPr/>
      <dgm:t>
        <a:bodyPr/>
        <a:lstStyle/>
        <a:p>
          <a:endParaRPr lang="zh-CN" altLang="en-US"/>
        </a:p>
      </dgm:t>
    </dgm:pt>
    <dgm:pt modelId="{A3EA92A7-7DAF-4214-8C69-BD5A7FFC729E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关机</a:t>
          </a:r>
          <a:r>
            <a:rPr lang="en-US" altLang="zh-CN" dirty="0" smtClean="0"/>
            <a:t>mu01</a:t>
          </a:r>
          <a:endParaRPr lang="zh-CN" altLang="en-US" dirty="0"/>
        </a:p>
      </dgm:t>
    </dgm:pt>
    <dgm:pt modelId="{2F04B829-1FAE-446D-BBA6-50332C7C7DB6}" type="parTrans" cxnId="{22C2FC63-7171-41CF-BFA7-B1D1F63E67A0}">
      <dgm:prSet/>
      <dgm:spPr/>
      <dgm:t>
        <a:bodyPr/>
        <a:lstStyle/>
        <a:p>
          <a:endParaRPr lang="zh-CN" altLang="en-US"/>
        </a:p>
      </dgm:t>
    </dgm:pt>
    <dgm:pt modelId="{6C1F23D7-3DDC-489F-9153-A954AC847AB6}" type="sibTrans" cxnId="{22C2FC63-7171-41CF-BFA7-B1D1F63E67A0}">
      <dgm:prSet/>
      <dgm:spPr/>
      <dgm:t>
        <a:bodyPr/>
        <a:lstStyle/>
        <a:p>
          <a:endParaRPr lang="zh-CN" altLang="en-US"/>
        </a:p>
      </dgm:t>
    </dgm:pt>
    <dgm:pt modelId="{BE33348C-F3E7-4297-AD0F-FDC51801A0FF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拔掉交换机电源</a:t>
          </a:r>
          <a:endParaRPr lang="zh-CN" altLang="en-US" dirty="0"/>
        </a:p>
      </dgm:t>
    </dgm:pt>
    <dgm:pt modelId="{C6B43973-30AF-4E50-8D03-F0B628C1BA8D}" type="parTrans" cxnId="{BED1AF86-3490-4186-81D4-98B1B61F9DA3}">
      <dgm:prSet/>
      <dgm:spPr/>
      <dgm:t>
        <a:bodyPr/>
        <a:lstStyle/>
        <a:p>
          <a:endParaRPr lang="zh-CN" altLang="en-US"/>
        </a:p>
      </dgm:t>
    </dgm:pt>
    <dgm:pt modelId="{783F682B-66CC-49DA-959F-3D118AF3B109}" type="sibTrans" cxnId="{BED1AF86-3490-4186-81D4-98B1B61F9DA3}">
      <dgm:prSet/>
      <dgm:spPr/>
      <dgm:t>
        <a:bodyPr/>
        <a:lstStyle/>
        <a:p>
          <a:endParaRPr lang="zh-CN" altLang="en-US"/>
        </a:p>
      </dgm:t>
    </dgm:pt>
    <dgm:pt modelId="{90C832C8-25C3-4670-AA54-DFB90927C9CB}" type="pres">
      <dgm:prSet presAssocID="{65B641B6-8517-488A-AD85-29454EB554C7}" presName="CompostProcess" presStyleCnt="0">
        <dgm:presLayoutVars>
          <dgm:dir/>
          <dgm:resizeHandles val="exact"/>
        </dgm:presLayoutVars>
      </dgm:prSet>
      <dgm:spPr/>
    </dgm:pt>
    <dgm:pt modelId="{0D53EAF2-D2BF-4EDB-B3F6-1DCD57E81B42}" type="pres">
      <dgm:prSet presAssocID="{65B641B6-8517-488A-AD85-29454EB554C7}" presName="arrow" presStyleLbl="bgShp" presStyleIdx="0" presStyleCnt="1"/>
      <dgm:spPr>
        <a:solidFill>
          <a:schemeClr val="bg2">
            <a:lumMod val="90000"/>
          </a:schemeClr>
        </a:solidFill>
      </dgm:spPr>
    </dgm:pt>
    <dgm:pt modelId="{876B96BB-40B8-4006-8E57-77233FEC7FB8}" type="pres">
      <dgm:prSet presAssocID="{65B641B6-8517-488A-AD85-29454EB554C7}" presName="linearProcess" presStyleCnt="0"/>
      <dgm:spPr/>
    </dgm:pt>
    <dgm:pt modelId="{DE361B81-27CB-4A49-A5FE-28AD3F2D2681}" type="pres">
      <dgm:prSet presAssocID="{AD8A792B-D667-4FF4-BABC-8873DDAA7DF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ACFDB-B632-4B8F-9828-54B5CFEB1F57}" type="pres">
      <dgm:prSet presAssocID="{54A5442B-2B2B-48E8-955F-97A817FC6EBA}" presName="sibTrans" presStyleCnt="0"/>
      <dgm:spPr/>
    </dgm:pt>
    <dgm:pt modelId="{1BCA3E36-6016-4C98-8A5D-A89ED198292E}" type="pres">
      <dgm:prSet presAssocID="{A3EA92A7-7DAF-4214-8C69-BD5A7FFC729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0D3281-25E0-4C41-9A98-5D8797B6B882}" type="pres">
      <dgm:prSet presAssocID="{6C1F23D7-3DDC-489F-9153-A954AC847AB6}" presName="sibTrans" presStyleCnt="0"/>
      <dgm:spPr/>
    </dgm:pt>
    <dgm:pt modelId="{9153BC81-48D9-4F97-9C03-485574EC2F15}" type="pres">
      <dgm:prSet presAssocID="{BE33348C-F3E7-4297-AD0F-FDC51801A0F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62C6F9-5BB2-4680-96E5-6198B41536FC}" type="presOf" srcId="{BE33348C-F3E7-4297-AD0F-FDC51801A0FF}" destId="{9153BC81-48D9-4F97-9C03-485574EC2F15}" srcOrd="0" destOrd="0" presId="urn:microsoft.com/office/officeart/2005/8/layout/hProcess9"/>
    <dgm:cxn modelId="{96E0D717-161C-4C8F-A6A2-9206792F8351}" srcId="{65B641B6-8517-488A-AD85-29454EB554C7}" destId="{AD8A792B-D667-4FF4-BABC-8873DDAA7DF3}" srcOrd="0" destOrd="0" parTransId="{D9DC6B7C-601A-4664-BD5F-9C36A899BE4A}" sibTransId="{54A5442B-2B2B-48E8-955F-97A817FC6EBA}"/>
    <dgm:cxn modelId="{AB31596C-0E76-44DF-9D98-75FE69029502}" type="presOf" srcId="{A3EA92A7-7DAF-4214-8C69-BD5A7FFC729E}" destId="{1BCA3E36-6016-4C98-8A5D-A89ED198292E}" srcOrd="0" destOrd="0" presId="urn:microsoft.com/office/officeart/2005/8/layout/hProcess9"/>
    <dgm:cxn modelId="{BED1AF86-3490-4186-81D4-98B1B61F9DA3}" srcId="{65B641B6-8517-488A-AD85-29454EB554C7}" destId="{BE33348C-F3E7-4297-AD0F-FDC51801A0FF}" srcOrd="2" destOrd="0" parTransId="{C6B43973-30AF-4E50-8D03-F0B628C1BA8D}" sibTransId="{783F682B-66CC-49DA-959F-3D118AF3B109}"/>
    <dgm:cxn modelId="{22C2FC63-7171-41CF-BFA7-B1D1F63E67A0}" srcId="{65B641B6-8517-488A-AD85-29454EB554C7}" destId="{A3EA92A7-7DAF-4214-8C69-BD5A7FFC729E}" srcOrd="1" destOrd="0" parTransId="{2F04B829-1FAE-446D-BBA6-50332C7C7DB6}" sibTransId="{6C1F23D7-3DDC-489F-9153-A954AC847AB6}"/>
    <dgm:cxn modelId="{9823F7D5-F387-4AB7-BFDE-B746832070DF}" type="presOf" srcId="{65B641B6-8517-488A-AD85-29454EB554C7}" destId="{90C832C8-25C3-4670-AA54-DFB90927C9CB}" srcOrd="0" destOrd="0" presId="urn:microsoft.com/office/officeart/2005/8/layout/hProcess9"/>
    <dgm:cxn modelId="{B5B9828E-75DA-403C-8804-FEF3C182C2D9}" type="presOf" srcId="{AD8A792B-D667-4FF4-BABC-8873DDAA7DF3}" destId="{DE361B81-27CB-4A49-A5FE-28AD3F2D2681}" srcOrd="0" destOrd="0" presId="urn:microsoft.com/office/officeart/2005/8/layout/hProcess9"/>
    <dgm:cxn modelId="{7B5C9377-63D2-4A41-B2A1-93EF5250B707}" type="presParOf" srcId="{90C832C8-25C3-4670-AA54-DFB90927C9CB}" destId="{0D53EAF2-D2BF-4EDB-B3F6-1DCD57E81B42}" srcOrd="0" destOrd="0" presId="urn:microsoft.com/office/officeart/2005/8/layout/hProcess9"/>
    <dgm:cxn modelId="{E0870ED0-4089-4653-BC36-1468F7C695A4}" type="presParOf" srcId="{90C832C8-25C3-4670-AA54-DFB90927C9CB}" destId="{876B96BB-40B8-4006-8E57-77233FEC7FB8}" srcOrd="1" destOrd="0" presId="urn:microsoft.com/office/officeart/2005/8/layout/hProcess9"/>
    <dgm:cxn modelId="{B60B9448-CF28-4C12-8BE9-567066C0E79A}" type="presParOf" srcId="{876B96BB-40B8-4006-8E57-77233FEC7FB8}" destId="{DE361B81-27CB-4A49-A5FE-28AD3F2D2681}" srcOrd="0" destOrd="0" presId="urn:microsoft.com/office/officeart/2005/8/layout/hProcess9"/>
    <dgm:cxn modelId="{FF63ABFE-E2B9-4B16-BA5F-8156B65511DD}" type="presParOf" srcId="{876B96BB-40B8-4006-8E57-77233FEC7FB8}" destId="{91FACFDB-B632-4B8F-9828-54B5CFEB1F57}" srcOrd="1" destOrd="0" presId="urn:microsoft.com/office/officeart/2005/8/layout/hProcess9"/>
    <dgm:cxn modelId="{7786A39A-46CC-4B0D-BB30-8F3978174C23}" type="presParOf" srcId="{876B96BB-40B8-4006-8E57-77233FEC7FB8}" destId="{1BCA3E36-6016-4C98-8A5D-A89ED198292E}" srcOrd="2" destOrd="0" presId="urn:microsoft.com/office/officeart/2005/8/layout/hProcess9"/>
    <dgm:cxn modelId="{8C6BB68A-2FA7-4AB0-906C-E92F558E4C0B}" type="presParOf" srcId="{876B96BB-40B8-4006-8E57-77233FEC7FB8}" destId="{150D3281-25E0-4C41-9A98-5D8797B6B882}" srcOrd="3" destOrd="0" presId="urn:microsoft.com/office/officeart/2005/8/layout/hProcess9"/>
    <dgm:cxn modelId="{DE00AAA8-6BAC-42A3-AEE9-0D62B51C98C1}" type="presParOf" srcId="{876B96BB-40B8-4006-8E57-77233FEC7FB8}" destId="{9153BC81-48D9-4F97-9C03-485574EC2F1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F9FF4-16DD-40B2-A9FB-2C14096CA3B3}">
      <dsp:nvSpPr>
        <dsp:cNvPr id="0" name=""/>
        <dsp:cNvSpPr/>
      </dsp:nvSpPr>
      <dsp:spPr>
        <a:xfrm>
          <a:off x="618621" y="0"/>
          <a:ext cx="7011044" cy="2462996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240F14-14E3-4B21-9547-1DA546D76D24}">
      <dsp:nvSpPr>
        <dsp:cNvPr id="0" name=""/>
        <dsp:cNvSpPr/>
      </dsp:nvSpPr>
      <dsp:spPr>
        <a:xfrm>
          <a:off x="220907" y="738898"/>
          <a:ext cx="2474486" cy="985198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开机</a:t>
          </a:r>
          <a:r>
            <a:rPr lang="en-US" altLang="zh-CN" sz="2300" kern="1200" dirty="0" smtClean="0"/>
            <a:t>mu01</a:t>
          </a:r>
          <a:endParaRPr lang="zh-CN" altLang="en-US" sz="2300" kern="1200" dirty="0"/>
        </a:p>
      </dsp:txBody>
      <dsp:txXfrm>
        <a:off x="269000" y="786991"/>
        <a:ext cx="2378300" cy="889012"/>
      </dsp:txXfrm>
    </dsp:sp>
    <dsp:sp modelId="{ABA553D9-E4BF-4724-9EEB-20B746C7D63C}">
      <dsp:nvSpPr>
        <dsp:cNvPr id="0" name=""/>
        <dsp:cNvSpPr/>
      </dsp:nvSpPr>
      <dsp:spPr>
        <a:xfrm>
          <a:off x="2886900" y="738898"/>
          <a:ext cx="2474486" cy="985198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在</a:t>
          </a:r>
          <a:r>
            <a:rPr lang="en-US" altLang="zh-CN" sz="2300" kern="1200" dirty="0" smtClean="0"/>
            <a:t>mu01</a:t>
          </a:r>
          <a:r>
            <a:rPr lang="zh-CN" altLang="en-US" sz="2300" kern="1200" dirty="0" smtClean="0"/>
            <a:t>上检查挂载正常</a:t>
          </a:r>
          <a:endParaRPr lang="zh-CN" altLang="en-US" sz="2300" kern="1200" dirty="0"/>
        </a:p>
      </dsp:txBody>
      <dsp:txXfrm>
        <a:off x="2934993" y="786991"/>
        <a:ext cx="2378300" cy="889012"/>
      </dsp:txXfrm>
    </dsp:sp>
    <dsp:sp modelId="{7780ECB6-9112-4312-ABA1-6F654024804C}">
      <dsp:nvSpPr>
        <dsp:cNvPr id="0" name=""/>
        <dsp:cNvSpPr/>
      </dsp:nvSpPr>
      <dsp:spPr>
        <a:xfrm>
          <a:off x="5552894" y="738898"/>
          <a:ext cx="2474486" cy="985198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开启剩余节点</a:t>
          </a:r>
          <a:endParaRPr lang="zh-CN" altLang="en-US" sz="2300" kern="1200" dirty="0"/>
        </a:p>
      </dsp:txBody>
      <dsp:txXfrm>
        <a:off x="5600987" y="786991"/>
        <a:ext cx="2378300" cy="889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3EAF2-D2BF-4EDB-B3F6-1DCD57E81B42}">
      <dsp:nvSpPr>
        <dsp:cNvPr id="0" name=""/>
        <dsp:cNvSpPr/>
      </dsp:nvSpPr>
      <dsp:spPr>
        <a:xfrm>
          <a:off x="670921" y="0"/>
          <a:ext cx="7603777" cy="2952327"/>
        </a:xfrm>
        <a:prstGeom prst="rightArrow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61B81-27CB-4A49-A5FE-28AD3F2D2681}">
      <dsp:nvSpPr>
        <dsp:cNvPr id="0" name=""/>
        <dsp:cNvSpPr/>
      </dsp:nvSpPr>
      <dsp:spPr>
        <a:xfrm>
          <a:off x="9609" y="885698"/>
          <a:ext cx="2879371" cy="118093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确认无作业后关闭所有节点接</a:t>
          </a:r>
          <a:endParaRPr lang="zh-CN" altLang="en-US" sz="2800" kern="1200" dirty="0"/>
        </a:p>
      </dsp:txBody>
      <dsp:txXfrm>
        <a:off x="67257" y="943346"/>
        <a:ext cx="2764075" cy="1065634"/>
      </dsp:txXfrm>
    </dsp:sp>
    <dsp:sp modelId="{1BCA3E36-6016-4C98-8A5D-A89ED198292E}">
      <dsp:nvSpPr>
        <dsp:cNvPr id="0" name=""/>
        <dsp:cNvSpPr/>
      </dsp:nvSpPr>
      <dsp:spPr>
        <a:xfrm>
          <a:off x="3033124" y="885698"/>
          <a:ext cx="2879371" cy="118093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关机</a:t>
          </a:r>
          <a:r>
            <a:rPr lang="en-US" altLang="zh-CN" sz="2800" kern="1200" dirty="0" smtClean="0"/>
            <a:t>mu01</a:t>
          </a:r>
          <a:endParaRPr lang="zh-CN" altLang="en-US" sz="2800" kern="1200" dirty="0"/>
        </a:p>
      </dsp:txBody>
      <dsp:txXfrm>
        <a:off x="3090772" y="943346"/>
        <a:ext cx="2764075" cy="1065634"/>
      </dsp:txXfrm>
    </dsp:sp>
    <dsp:sp modelId="{9153BC81-48D9-4F97-9C03-485574EC2F15}">
      <dsp:nvSpPr>
        <dsp:cNvPr id="0" name=""/>
        <dsp:cNvSpPr/>
      </dsp:nvSpPr>
      <dsp:spPr>
        <a:xfrm>
          <a:off x="6056639" y="885698"/>
          <a:ext cx="2879371" cy="118093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拔掉交换机电源</a:t>
          </a:r>
          <a:endParaRPr lang="zh-CN" altLang="en-US" sz="2800" kern="1200" dirty="0"/>
        </a:p>
      </dsp:txBody>
      <dsp:txXfrm>
        <a:off x="6114287" y="943346"/>
        <a:ext cx="2764075" cy="1065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D049C-569E-41E7-8C9F-6E5882F43DE5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A25F-068F-4156-803F-3864FBE22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2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70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41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93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46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405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46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807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106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867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416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07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60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813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48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23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934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480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38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238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57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112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63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5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168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465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214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87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916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768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357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4108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33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78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6817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80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10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123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013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467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247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105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4096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32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0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5268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7042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4102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5148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846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849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8040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733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655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199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4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1096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5127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8562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12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102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290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0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1241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601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887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24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928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8014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9540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74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09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84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5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2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2022/5/4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9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4874-415F-4462-8CBD-90FA9588F106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2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4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3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9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8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60E2-E2D2-4700-9AF9-54A6EB6BB38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A395-2493-429D-A220-7401D720F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5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76" y="275464"/>
            <a:ext cx="10972649" cy="114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76" y="1600101"/>
            <a:ext cx="10972649" cy="452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530" tIns="64265" rIns="128530" bIns="64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76" y="6356746"/>
            <a:ext cx="2845151" cy="365780"/>
          </a:xfrm>
          <a:prstGeom prst="rect">
            <a:avLst/>
          </a:prstGeom>
        </p:spPr>
        <p:txBody>
          <a:bodyPr vert="horz" lIns="128530" tIns="64265" rIns="128530" bIns="64265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7E96DE-9E58-4D12-881B-2A55675D2103}" type="datetimeFigureOut">
              <a:rPr lang="zh-CN" altLang="en-US"/>
              <a:pPr>
                <a:defRPr/>
              </a:pPr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362" y="6356746"/>
            <a:ext cx="3861276" cy="365780"/>
          </a:xfrm>
          <a:prstGeom prst="rect">
            <a:avLst/>
          </a:prstGeom>
        </p:spPr>
        <p:txBody>
          <a:bodyPr vert="horz" lIns="128530" tIns="64265" rIns="128530" bIns="6426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174" y="6356746"/>
            <a:ext cx="2845151" cy="365780"/>
          </a:xfrm>
          <a:prstGeom prst="rect">
            <a:avLst/>
          </a:prstGeom>
        </p:spPr>
        <p:txBody>
          <a:bodyPr vert="horz" wrap="square" lIns="128530" tIns="64265" rIns="128530" bIns="64265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fld id="{A5620144-0991-4015-A106-087B26C73338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" y="653"/>
            <a:ext cx="12190518" cy="68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7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79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79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79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79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609366" algn="ctr" rtl="0" fontAlgn="base">
        <a:spcBef>
          <a:spcPct val="0"/>
        </a:spcBef>
        <a:spcAft>
          <a:spcPct val="0"/>
        </a:spcAft>
        <a:defRPr sz="5879">
          <a:solidFill>
            <a:schemeClr val="tx1"/>
          </a:solidFill>
          <a:latin typeface="Calibri" pitchFamily="34" charset="0"/>
          <a:ea typeface="宋体" charset="-122"/>
        </a:defRPr>
      </a:lvl6pPr>
      <a:lvl7pPr marL="1218730" algn="ctr" rtl="0" fontAlgn="base">
        <a:spcBef>
          <a:spcPct val="0"/>
        </a:spcBef>
        <a:spcAft>
          <a:spcPct val="0"/>
        </a:spcAft>
        <a:defRPr sz="5879">
          <a:solidFill>
            <a:schemeClr val="tx1"/>
          </a:solidFill>
          <a:latin typeface="Calibri" pitchFamily="34" charset="0"/>
          <a:ea typeface="宋体" charset="-122"/>
        </a:defRPr>
      </a:lvl7pPr>
      <a:lvl8pPr marL="1828095" algn="ctr" rtl="0" fontAlgn="base">
        <a:spcBef>
          <a:spcPct val="0"/>
        </a:spcBef>
        <a:spcAft>
          <a:spcPct val="0"/>
        </a:spcAft>
        <a:defRPr sz="5879">
          <a:solidFill>
            <a:schemeClr val="tx1"/>
          </a:solidFill>
          <a:latin typeface="Calibri" pitchFamily="34" charset="0"/>
          <a:ea typeface="宋体" charset="-122"/>
        </a:defRPr>
      </a:lvl8pPr>
      <a:lvl9pPr marL="2437463" algn="ctr" rtl="0" fontAlgn="base">
        <a:spcBef>
          <a:spcPct val="0"/>
        </a:spcBef>
        <a:spcAft>
          <a:spcPct val="0"/>
        </a:spcAft>
        <a:defRPr sz="5879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4591" indent="-454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87455" indent="-37932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93" kern="1200">
          <a:solidFill>
            <a:schemeClr val="tx1"/>
          </a:solidFill>
          <a:latin typeface="+mn-lt"/>
          <a:ea typeface="+mn-ea"/>
          <a:cs typeface="+mn-cs"/>
        </a:defRPr>
      </a:lvl2pPr>
      <a:lvl3pPr marL="1521826" indent="-30255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24" kern="1200">
          <a:solidFill>
            <a:schemeClr val="tx1"/>
          </a:solidFill>
          <a:latin typeface="+mn-lt"/>
          <a:ea typeface="+mn-ea"/>
          <a:cs typeface="+mn-cs"/>
        </a:defRPr>
      </a:lvl3pPr>
      <a:lvl4pPr marL="2131459" indent="-30255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741093" indent="-30255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51511" indent="-304682" algn="l" defTabSz="1218730" rtl="0" eaLnBrk="1" latinLnBrk="0" hangingPunct="1">
        <a:spcBef>
          <a:spcPct val="20000"/>
        </a:spcBef>
        <a:buFont typeface="Arial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6" indent="-304682" algn="l" defTabSz="1218730" rtl="0" eaLnBrk="1" latinLnBrk="0" hangingPunct="1">
        <a:spcBef>
          <a:spcPct val="20000"/>
        </a:spcBef>
        <a:buFont typeface="Arial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570240" indent="-304682" algn="l" defTabSz="1218730" rtl="0" eaLnBrk="1" latinLnBrk="0" hangingPunct="1">
        <a:spcBef>
          <a:spcPct val="20000"/>
        </a:spcBef>
        <a:buFont typeface="Arial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6" indent="-304682" algn="l" defTabSz="1218730" rtl="0" eaLnBrk="1" latinLnBrk="0" hangingPunct="1">
        <a:spcBef>
          <a:spcPct val="20000"/>
        </a:spcBef>
        <a:buFont typeface="Arial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609366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2pPr>
      <a:lvl3pPr marL="1218730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4pPr>
      <a:lvl5pPr marL="2437463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7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3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8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4" algn="l" defTabSz="1218730" rtl="0" eaLnBrk="1" latinLnBrk="0" hangingPunct="1">
        <a:defRPr sz="2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92" y="365780"/>
            <a:ext cx="10515016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92" y="1825890"/>
            <a:ext cx="10515016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93" y="6356747"/>
            <a:ext cx="274278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4874-415F-4462-8CBD-90FA9588F106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11" y="6356747"/>
            <a:ext cx="4114178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722" y="6356747"/>
            <a:ext cx="274278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4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867034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59" indent="-216759" algn="l" defTabSz="86703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indent="-216759" algn="l" defTabSz="86703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2pPr>
      <a:lvl3pPr marL="1083793" indent="-216759" algn="l" defTabSz="86703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310" indent="-216759" algn="l" defTabSz="86703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827" indent="-216759" algn="l" defTabSz="86703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344" indent="-216759" algn="l" defTabSz="86703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861" indent="-216759" algn="l" defTabSz="86703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378" indent="-216759" algn="l" defTabSz="86703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895" indent="-216759" algn="l" defTabSz="86703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517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7034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551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4068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585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1102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619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8136" algn="l" defTabSz="867034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gif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2.gif"/><Relationship Id="rId9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97204" y="1921214"/>
            <a:ext cx="1357322" cy="1500198"/>
            <a:chOff x="1837124" y="1808150"/>
            <a:chExt cx="1431472" cy="1582153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 bwMode="auto">
          <a:xfrm>
            <a:off x="4809161" y="4001463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prstClr val="white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720998" y="4180058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prstClr val="white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303157" y="4379795"/>
            <a:ext cx="1143009" cy="1143008"/>
            <a:chOff x="4172683" y="4897116"/>
            <a:chExt cx="1205451" cy="1205450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09094" y="902714"/>
            <a:ext cx="3051937" cy="2090070"/>
            <a:chOff x="4474046" y="734010"/>
            <a:chExt cx="3218663" cy="2204250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rgbClr val="FEFEF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7" name="TextBox 25"/>
          <p:cNvSpPr txBox="1"/>
          <p:nvPr/>
        </p:nvSpPr>
        <p:spPr>
          <a:xfrm>
            <a:off x="5262255" y="1989989"/>
            <a:ext cx="6844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67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cap="all" spc="-142" dirty="0" smtClean="0">
                <a:solidFill>
                  <a:srgbClr val="0760A4"/>
                </a:solidFill>
                <a:latin typeface="+mj-ea"/>
                <a:ea typeface="+mj-ea"/>
                <a:cs typeface="宋体" pitchFamily="2" charset="-122"/>
              </a:rPr>
              <a:t>城市学院</a:t>
            </a:r>
            <a:r>
              <a:rPr lang="en-US" altLang="zh-CN" sz="4000" b="1" cap="all" spc="-142" dirty="0" smtClean="0">
                <a:solidFill>
                  <a:srgbClr val="0760A4"/>
                </a:solidFill>
                <a:latin typeface="+mj-ea"/>
                <a:ea typeface="+mj-ea"/>
                <a:cs typeface="宋体" pitchFamily="2" charset="-122"/>
              </a:rPr>
              <a:t>HPC</a:t>
            </a:r>
            <a:r>
              <a:rPr lang="zh-CN" altLang="en-US" sz="4000" b="1" cap="all" spc="-142" dirty="0" smtClean="0">
                <a:solidFill>
                  <a:srgbClr val="0760A4"/>
                </a:solidFill>
                <a:latin typeface="+mj-ea"/>
                <a:ea typeface="+mj-ea"/>
                <a:cs typeface="宋体" pitchFamily="2" charset="-122"/>
              </a:rPr>
              <a:t>项目</a:t>
            </a:r>
            <a:endParaRPr lang="en-US" altLang="zh-CN" sz="4000" b="1" cap="all" spc="-142" dirty="0" smtClean="0">
              <a:solidFill>
                <a:srgbClr val="0760A4"/>
              </a:solidFill>
              <a:latin typeface="+mj-ea"/>
              <a:ea typeface="+mj-ea"/>
              <a:cs typeface="宋体" pitchFamily="2" charset="-122"/>
            </a:endParaRPr>
          </a:p>
          <a:p>
            <a:pPr algn="ctr" defTabSz="867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cap="all" spc="-142" dirty="0" smtClean="0">
                <a:solidFill>
                  <a:srgbClr val="0760A4"/>
                </a:solidFill>
                <a:latin typeface="+mj-ea"/>
                <a:ea typeface="+mj-ea"/>
                <a:cs typeface="宋体" pitchFamily="2" charset="-122"/>
              </a:rPr>
              <a:t>Cluster </a:t>
            </a:r>
            <a:r>
              <a:rPr lang="en-US" altLang="zh-CN" sz="4000" b="1" cap="all" spc="-142" dirty="0">
                <a:solidFill>
                  <a:srgbClr val="0760A4"/>
                </a:solidFill>
                <a:latin typeface="+mj-ea"/>
                <a:ea typeface="+mj-ea"/>
                <a:cs typeface="宋体" pitchFamily="2" charset="-122"/>
              </a:rPr>
              <a:t>Engine</a:t>
            </a:r>
            <a:r>
              <a:rPr lang="zh-CN" altLang="en-US" sz="4000" b="1" cap="all" spc="-142" dirty="0" smtClean="0">
                <a:solidFill>
                  <a:srgbClr val="0760A4"/>
                </a:solidFill>
                <a:latin typeface="+mj-ea"/>
                <a:ea typeface="+mj-ea"/>
                <a:cs typeface="宋体" pitchFamily="2" charset="-122"/>
              </a:rPr>
              <a:t>集群</a:t>
            </a:r>
            <a:endParaRPr lang="en-US" altLang="zh-CN" sz="4000" b="1" cap="all" spc="-142" dirty="0" smtClean="0">
              <a:solidFill>
                <a:srgbClr val="0760A4"/>
              </a:solidFill>
              <a:latin typeface="+mj-ea"/>
              <a:ea typeface="+mj-ea"/>
              <a:cs typeface="宋体" pitchFamily="2" charset="-122"/>
            </a:endParaRPr>
          </a:p>
          <a:p>
            <a:pPr algn="ctr" defTabSz="867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cap="all" spc="-142" dirty="0" smtClean="0">
                <a:solidFill>
                  <a:srgbClr val="0760A4"/>
                </a:solidFill>
                <a:latin typeface="+mj-ea"/>
                <a:ea typeface="+mj-ea"/>
                <a:cs typeface="宋体" pitchFamily="2" charset="-122"/>
              </a:rPr>
              <a:t>用户</a:t>
            </a:r>
            <a:r>
              <a:rPr lang="zh-CN" altLang="en-US" sz="4000" b="1" cap="all" spc="-142" dirty="0">
                <a:solidFill>
                  <a:srgbClr val="0760A4"/>
                </a:solidFill>
                <a:latin typeface="+mj-ea"/>
                <a:ea typeface="+mj-ea"/>
                <a:cs typeface="宋体" pitchFamily="2" charset="-122"/>
              </a:rPr>
              <a:t>培训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9" y="4064582"/>
            <a:ext cx="1219116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对角圆角矩形 29"/>
          <p:cNvSpPr/>
          <p:nvPr/>
        </p:nvSpPr>
        <p:spPr bwMode="auto">
          <a:xfrm>
            <a:off x="1043428" y="2903512"/>
            <a:ext cx="3896397" cy="151803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6599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7" y="3429000"/>
            <a:ext cx="3362600" cy="6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4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2 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8" name="对角圆角矩形 17"/>
          <p:cNvSpPr/>
          <p:nvPr/>
        </p:nvSpPr>
        <p:spPr bwMode="auto">
          <a:xfrm>
            <a:off x="798757" y="621664"/>
            <a:ext cx="7258732" cy="54986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Intel </a:t>
            </a:r>
            <a:r>
              <a:rPr lang="en-US" altLang="zh-CN" b="1" dirty="0" err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oneAPI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指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的是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Intel Parallel Studio XE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，里面集成了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C/C++/Fortran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语言的编译器（分别是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icc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icpc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ifort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）、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MKL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数学库及各种高效调试工具，甚至还有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Intel MPI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，可以说是编译量化软件最常用的一套“装备”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。</a:t>
            </a:r>
            <a:endParaRPr lang="en-US" altLang="zh-CN" b="1" dirty="0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Base 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Toolkit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包里含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icc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icpc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编译器和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MKL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库，却不含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ifort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。而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HPC Toolkit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包里含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icc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icpc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ifort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，却不含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MKL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库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。为满足使用需求，两个包均已安装</a:t>
            </a:r>
            <a:endParaRPr lang="en-US" altLang="zh-CN" b="1" dirty="0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Source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环境变量的方法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: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source /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public/intel/oneapi/setvars.sh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集群软件</a:t>
            </a:r>
            <a:r>
              <a:rPr lang="en-US" altLang="zh-CN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-intel </a:t>
            </a:r>
            <a:r>
              <a:rPr lang="en-US" altLang="zh-CN" sz="1896" dirty="0" err="1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oneAPI</a:t>
            </a:r>
            <a:endParaRPr lang="en-US" altLang="zh-CN" sz="1896" dirty="0" smtClean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89" y="677917"/>
            <a:ext cx="3976080" cy="53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2 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8" name="对角圆角矩形 17"/>
          <p:cNvSpPr/>
          <p:nvPr/>
        </p:nvSpPr>
        <p:spPr bwMode="auto">
          <a:xfrm>
            <a:off x="977353" y="676825"/>
            <a:ext cx="10553870" cy="3554754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一、开机说明：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1. </a:t>
            </a:r>
            <a:r>
              <a:rPr lang="zh-CN" altLang="zh-CN" b="1" dirty="0">
                <a:latin typeface="+mn-ea"/>
              </a:rPr>
              <a:t>确认动力配电柜中各空开都已开启</a:t>
            </a:r>
            <a:r>
              <a:rPr lang="en-US" altLang="zh-CN" b="1" dirty="0">
                <a:latin typeface="+mn-ea"/>
              </a:rPr>
              <a:t>,</a:t>
            </a:r>
            <a:r>
              <a:rPr lang="zh-CN" altLang="zh-CN" b="1" dirty="0">
                <a:latin typeface="+mn-ea"/>
              </a:rPr>
              <a:t>然后将机房内精密空调打开，待机房内温湿度环境稳定后再执行下一步操作；</a:t>
            </a:r>
          </a:p>
          <a:p>
            <a:r>
              <a:rPr lang="en-US" altLang="zh-CN" b="1" dirty="0">
                <a:latin typeface="+mn-ea"/>
              </a:rPr>
              <a:t>2. </a:t>
            </a:r>
            <a:r>
              <a:rPr lang="zh-CN" altLang="zh-CN" b="1" dirty="0">
                <a:latin typeface="+mn-ea"/>
              </a:rPr>
              <a:t>开机千兆和</a:t>
            </a:r>
            <a:r>
              <a:rPr lang="en-US" altLang="zh-CN" b="1" dirty="0">
                <a:latin typeface="+mn-ea"/>
              </a:rPr>
              <a:t>IB</a:t>
            </a:r>
            <a:r>
              <a:rPr lang="zh-CN" altLang="zh-CN" b="1" dirty="0">
                <a:latin typeface="+mn-ea"/>
              </a:rPr>
              <a:t>交换机，等待约五分钟，交换机初始化</a:t>
            </a:r>
            <a:r>
              <a:rPr lang="zh-CN" altLang="zh-CN" b="1" dirty="0" smtClean="0">
                <a:latin typeface="+mn-ea"/>
              </a:rPr>
              <a:t>完成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3.</a:t>
            </a:r>
            <a:r>
              <a:rPr lang="zh-CN" altLang="en-US" b="1" dirty="0" smtClean="0">
                <a:latin typeface="+mn-ea"/>
              </a:rPr>
              <a:t>确认存储已经开启并且运行状态正常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3. </a:t>
            </a:r>
            <a:r>
              <a:rPr lang="zh-CN" altLang="zh-CN" b="1" dirty="0">
                <a:latin typeface="+mn-ea"/>
              </a:rPr>
              <a:t>开机集群管理节点</a:t>
            </a:r>
            <a:r>
              <a:rPr lang="en-US" altLang="zh-CN" b="1" dirty="0">
                <a:latin typeface="+mn-ea"/>
              </a:rPr>
              <a:t>mu01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4</a:t>
            </a:r>
            <a:r>
              <a:rPr lang="en-US" altLang="zh-CN" b="1" dirty="0" smtClean="0">
                <a:latin typeface="+mn-ea"/>
              </a:rPr>
              <a:t>.</a:t>
            </a:r>
            <a:r>
              <a:rPr lang="zh-CN" altLang="zh-CN" b="1" dirty="0">
                <a:latin typeface="+mn-ea"/>
              </a:rPr>
              <a:t>所有</a:t>
            </a:r>
            <a:r>
              <a:rPr lang="zh-CN" altLang="en-US" b="1" dirty="0">
                <a:latin typeface="+mn-ea"/>
              </a:rPr>
              <a:t>剩余</a:t>
            </a:r>
            <a:r>
              <a:rPr lang="zh-CN" altLang="zh-CN" b="1" dirty="0">
                <a:latin typeface="+mn-ea"/>
              </a:rPr>
              <a:t>节点（</a:t>
            </a:r>
            <a:r>
              <a:rPr lang="en-US" altLang="zh-CN" b="1" dirty="0" smtClean="0">
                <a:latin typeface="+mn-ea"/>
              </a:rPr>
              <a:t>cu01~cu25</a:t>
            </a:r>
            <a:r>
              <a:rPr lang="zh-CN" altLang="zh-CN" b="1" dirty="0" smtClean="0">
                <a:latin typeface="+mn-ea"/>
              </a:rPr>
              <a:t>）</a:t>
            </a:r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8. </a:t>
            </a:r>
            <a:r>
              <a:rPr lang="zh-CN" altLang="zh-CN" b="1" dirty="0">
                <a:latin typeface="+mn-ea"/>
              </a:rPr>
              <a:t>至此，集群开启完毕。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96" dirty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开机说明</a:t>
            </a:r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3387346988"/>
              </p:ext>
            </p:extLst>
          </p:nvPr>
        </p:nvGraphicFramePr>
        <p:xfrm>
          <a:off x="1971857" y="3971515"/>
          <a:ext cx="8248288" cy="2462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7495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2 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8" name="对角圆角矩形 17"/>
          <p:cNvSpPr/>
          <p:nvPr/>
        </p:nvSpPr>
        <p:spPr bwMode="auto">
          <a:xfrm>
            <a:off x="798758" y="637418"/>
            <a:ext cx="9583274" cy="536985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一</a:t>
            </a:r>
            <a:r>
              <a:rPr lang="zh-CN" altLang="en-US" b="1" dirty="0" smtClean="0">
                <a:latin typeface="+mn-ea"/>
              </a:rPr>
              <a:t>、关机</a:t>
            </a:r>
            <a:r>
              <a:rPr lang="zh-CN" altLang="en-US" b="1" dirty="0">
                <a:latin typeface="+mn-ea"/>
              </a:rPr>
              <a:t>说明：</a:t>
            </a:r>
            <a:endParaRPr lang="en-US" altLang="zh-CN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+mn-ea"/>
              </a:rPr>
              <a:t>确认</a:t>
            </a:r>
            <a:r>
              <a:rPr lang="zh-CN" altLang="en-US" b="1" dirty="0" smtClean="0">
                <a:latin typeface="+mn-ea"/>
              </a:rPr>
              <a:t>集群中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无</a:t>
            </a:r>
            <a:r>
              <a:rPr lang="zh-CN" altLang="en-US" b="1" dirty="0" smtClean="0">
                <a:latin typeface="+mn-ea"/>
              </a:rPr>
              <a:t>作业在运行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2.  </a:t>
            </a:r>
            <a:r>
              <a:rPr lang="zh-CN" altLang="en-US" b="1" dirty="0">
                <a:latin typeface="+mn-ea"/>
              </a:rPr>
              <a:t>在</a:t>
            </a:r>
            <a:r>
              <a:rPr lang="en-US" altLang="zh-CN" b="1" dirty="0">
                <a:latin typeface="+mn-ea"/>
              </a:rPr>
              <a:t>mu01</a:t>
            </a:r>
            <a:r>
              <a:rPr lang="zh-CN" altLang="en-US" b="1" dirty="0">
                <a:latin typeface="+mn-ea"/>
              </a:rPr>
              <a:t>上执行</a:t>
            </a:r>
            <a:r>
              <a:rPr lang="en-US" altLang="zh-CN" b="1" dirty="0">
                <a:latin typeface="+mn-ea"/>
              </a:rPr>
              <a:t>: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tentakel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-g cu “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poweroff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”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r>
              <a:rPr lang="zh-CN" altLang="en-US" b="1" dirty="0">
                <a:latin typeface="+mn-ea"/>
              </a:rPr>
              <a:t>关闭所有的计算</a:t>
            </a:r>
            <a:r>
              <a:rPr lang="zh-CN" altLang="en-US" b="1" dirty="0" smtClean="0">
                <a:latin typeface="+mn-ea"/>
              </a:rPr>
              <a:t>节点</a:t>
            </a:r>
            <a:endParaRPr lang="en-US" altLang="zh-CN" b="1" dirty="0">
              <a:latin typeface="+mn-ea"/>
            </a:endParaRPr>
          </a:p>
          <a:p>
            <a:endParaRPr lang="zh-CN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3.</a:t>
            </a:r>
            <a:r>
              <a:rPr lang="zh-CN" altLang="zh-CN" b="1" dirty="0">
                <a:latin typeface="+mn-ea"/>
              </a:rPr>
              <a:t>在</a:t>
            </a:r>
            <a:r>
              <a:rPr lang="en-US" altLang="zh-CN" b="1" dirty="0">
                <a:latin typeface="+mn-ea"/>
              </a:rPr>
              <a:t>mu01</a:t>
            </a:r>
            <a:r>
              <a:rPr lang="zh-CN" altLang="zh-CN" b="1" dirty="0" smtClean="0">
                <a:latin typeface="+mn-ea"/>
              </a:rPr>
              <a:t>上执行</a:t>
            </a:r>
            <a:r>
              <a:rPr lang="zh-CN" altLang="en-US" b="1" dirty="0" smtClean="0">
                <a:latin typeface="+mn-ea"/>
              </a:rPr>
              <a:t>命令关闭</a:t>
            </a:r>
            <a:r>
              <a:rPr lang="en-US" altLang="zh-CN" b="1" dirty="0" smtClean="0">
                <a:latin typeface="+mn-ea"/>
              </a:rPr>
              <a:t>mu01</a:t>
            </a:r>
            <a:r>
              <a:rPr lang="zh-CN" altLang="en-US" b="1" dirty="0" smtClean="0">
                <a:latin typeface="+mn-ea"/>
              </a:rPr>
              <a:t>节点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r>
              <a:rPr lang="en-US" altLang="zh-CN" b="1" dirty="0" err="1" smtClean="0">
                <a:latin typeface="+mn-ea"/>
              </a:rPr>
              <a:t>poweroff</a:t>
            </a:r>
            <a:endParaRPr lang="zh-CN" altLang="zh-CN" b="1" dirty="0">
              <a:latin typeface="+mn-ea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关机</a:t>
            </a:r>
            <a:r>
              <a:rPr lang="zh-CN" altLang="en-US" sz="1896" dirty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230448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2 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8" name="对角圆角矩形 17"/>
          <p:cNvSpPr/>
          <p:nvPr/>
        </p:nvSpPr>
        <p:spPr bwMode="auto">
          <a:xfrm>
            <a:off x="835754" y="735783"/>
            <a:ext cx="9799422" cy="2462794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4</a:t>
            </a:r>
            <a:r>
              <a:rPr lang="en-US" altLang="zh-CN" b="1" dirty="0" smtClean="0">
                <a:latin typeface="+mn-ea"/>
              </a:rPr>
              <a:t>.</a:t>
            </a:r>
            <a:r>
              <a:rPr lang="zh-CN" altLang="en-US" b="1" dirty="0">
                <a:latin typeface="+mn-ea"/>
              </a:rPr>
              <a:t>拔掉</a:t>
            </a:r>
            <a:r>
              <a:rPr lang="en-US" altLang="zh-CN" b="1" dirty="0">
                <a:latin typeface="+mn-ea"/>
              </a:rPr>
              <a:t>IB</a:t>
            </a:r>
            <a:r>
              <a:rPr lang="zh-CN" altLang="en-US" b="1" dirty="0">
                <a:latin typeface="+mn-ea"/>
              </a:rPr>
              <a:t>交换机和千兆交换机电源</a:t>
            </a:r>
            <a:endParaRPr lang="en-US" altLang="zh-CN" b="1" dirty="0">
              <a:latin typeface="+mn-ea"/>
            </a:endParaRPr>
          </a:p>
          <a:p>
            <a:endParaRPr lang="zh-CN" altLang="zh-CN" b="1" dirty="0">
              <a:latin typeface="+mn-ea"/>
            </a:endParaRPr>
          </a:p>
          <a:p>
            <a:r>
              <a:rPr lang="zh-CN" altLang="zh-CN" b="1" dirty="0">
                <a:latin typeface="+mn-ea"/>
              </a:rPr>
              <a:t>至此，整套集群关闭完成</a:t>
            </a:r>
            <a:r>
              <a:rPr lang="zh-CN" altLang="zh-CN" b="1" dirty="0" smtClean="0">
                <a:latin typeface="+mn-ea"/>
              </a:rPr>
              <a:t>。</a:t>
            </a:r>
            <a:endParaRPr lang="zh-CN" altLang="en-US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关机</a:t>
            </a:r>
            <a:r>
              <a:rPr lang="zh-CN" altLang="en-US" sz="1896" dirty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说明</a:t>
            </a: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4210322561"/>
              </p:ext>
            </p:extLst>
          </p:nvPr>
        </p:nvGraphicFramePr>
        <p:xfrm>
          <a:off x="1436409" y="3326968"/>
          <a:ext cx="8945621" cy="29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8550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4615822" y="3540739"/>
            <a:ext cx="7032227" cy="648051"/>
          </a:xfrm>
        </p:spPr>
        <p:txBody>
          <a:bodyPr/>
          <a:lstStyle/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Cluster Engine</a:t>
            </a:r>
            <a:r>
              <a:rPr lang="zh-CN" alt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产品</a:t>
            </a:r>
            <a:r>
              <a: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介绍</a:t>
            </a:r>
            <a:endParaRPr lang="en-US" altLang="zh-CN" sz="4000" b="1" dirty="0">
              <a:solidFill>
                <a:prstClr val="black">
                  <a:lumMod val="75000"/>
                  <a:lumOff val="25000"/>
                </a:prstClr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8594" y="1989492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3372163" y="4346946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124346" y="4489822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4552" y="4789472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43534" y="970992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657650" y="2971789"/>
            <a:ext cx="1916615" cy="178595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r>
              <a:rPr lang="en-US" altLang="zh-CN" sz="6599" b="1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3</a:t>
            </a:r>
            <a:endParaRPr lang="zh-CN" altLang="en-US" sz="6599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27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3 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Cluster Engine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产品介绍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en-US" altLang="zh-CN" sz="1800" dirty="0">
                <a:solidFill>
                  <a:srgbClr val="1C65A1"/>
                </a:solidFill>
                <a:sym typeface="微軟正黑體 Light" panose="020B0304030504040204" pitchFamily="34" charset="-120"/>
              </a:rPr>
              <a:t>Cluster</a:t>
            </a:r>
            <a:r>
              <a:rPr lang="zh-CN" altLang="en-US" sz="1800" dirty="0">
                <a:solidFill>
                  <a:srgbClr val="1C65A1"/>
                </a:solidFill>
                <a:sym typeface="微軟正黑體 Light" panose="020B0304030504040204" pitchFamily="34" charset="-120"/>
              </a:rPr>
              <a:t> </a:t>
            </a:r>
            <a:r>
              <a:rPr lang="en-US" altLang="zh-CN" sz="1800" dirty="0">
                <a:solidFill>
                  <a:srgbClr val="1C65A1"/>
                </a:solidFill>
                <a:sym typeface="微軟正黑體 Light" panose="020B0304030504040204" pitchFamily="34" charset="-120"/>
              </a:rPr>
              <a:t>Engine</a:t>
            </a:r>
            <a:endParaRPr lang="en-US" altLang="zh-CN" sz="1896" dirty="0" smtClean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1084509" y="741773"/>
            <a:ext cx="9616782" cy="163576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ClusterEngine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是面向高性能计算业务，实现计算资源统一分配和调度、集群的全面监控、作业的多样化提交和管理、计费管理的精准灵活，为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HPC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开发构建稳定、高效、易用的全栈式平台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。</a:t>
            </a:r>
            <a:endParaRPr lang="en-US" altLang="zh-CN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711" y="2409802"/>
            <a:ext cx="4189765" cy="20949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07" y="2418795"/>
            <a:ext cx="4207141" cy="212497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013072" y="4724959"/>
            <a:ext cx="10422864" cy="1701245"/>
            <a:chOff x="132480" y="4258449"/>
            <a:chExt cx="11934934" cy="1705177"/>
          </a:xfrm>
        </p:grpSpPr>
        <p:sp>
          <p:nvSpPr>
            <p:cNvPr id="23" name="ísľïdé"/>
            <p:cNvSpPr/>
            <p:nvPr/>
          </p:nvSpPr>
          <p:spPr>
            <a:xfrm>
              <a:off x="703816" y="4284201"/>
              <a:ext cx="774911" cy="774911"/>
            </a:xfrm>
            <a:prstGeom prst="ellipse">
              <a:avLst/>
            </a:prstGeom>
            <a:solidFill>
              <a:srgbClr val="4390C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24" name="iṧ1ídè"/>
            <p:cNvSpPr/>
            <p:nvPr/>
          </p:nvSpPr>
          <p:spPr>
            <a:xfrm>
              <a:off x="132480" y="5209944"/>
              <a:ext cx="1970836" cy="741002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Autofit/>
            </a:bodyPr>
            <a:lstStyle/>
            <a:p>
              <a:pPr marL="17145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资源统</a:t>
              </a:r>
              <a:endParaRPr lang="en-US" altLang="zh-CN" sz="1400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  <a:p>
              <a:pPr marL="17145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一调度</a:t>
              </a:r>
              <a:endParaRPr lang="en-US" altLang="zh-CN" sz="1400" b="1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25" name="is1iďè"/>
            <p:cNvSpPr/>
            <p:nvPr/>
          </p:nvSpPr>
          <p:spPr>
            <a:xfrm>
              <a:off x="2283104" y="4276041"/>
              <a:ext cx="774911" cy="774910"/>
            </a:xfrm>
            <a:prstGeom prst="ellipse">
              <a:avLst/>
            </a:prstGeom>
            <a:solidFill>
              <a:srgbClr val="0F6FC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26" name="îŝļîḍê"/>
            <p:cNvSpPr/>
            <p:nvPr/>
          </p:nvSpPr>
          <p:spPr>
            <a:xfrm>
              <a:off x="3926100" y="4264063"/>
              <a:ext cx="774911" cy="774911"/>
            </a:xfrm>
            <a:prstGeom prst="ellipse">
              <a:avLst/>
            </a:prstGeom>
            <a:solidFill>
              <a:srgbClr val="4390C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grpSp>
          <p:nvGrpSpPr>
            <p:cNvPr id="27" name="ïšḷiḋe"/>
            <p:cNvGrpSpPr/>
            <p:nvPr/>
          </p:nvGrpSpPr>
          <p:grpSpPr>
            <a:xfrm>
              <a:off x="5653487" y="4258449"/>
              <a:ext cx="774911" cy="774911"/>
              <a:chOff x="7926651" y="1932928"/>
              <a:chExt cx="1024172" cy="1024172"/>
            </a:xfrm>
          </p:grpSpPr>
          <p:sp>
            <p:nvSpPr>
              <p:cNvPr id="49" name="îślïde"/>
              <p:cNvSpPr/>
              <p:nvPr/>
            </p:nvSpPr>
            <p:spPr>
              <a:xfrm>
                <a:off x="7926651" y="1932928"/>
                <a:ext cx="1024172" cy="1024172"/>
              </a:xfrm>
              <a:prstGeom prst="ellipse">
                <a:avLst/>
              </a:prstGeom>
              <a:solidFill>
                <a:srgbClr val="0F6FC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 Light" panose="020B0304030504040204" pitchFamily="34" charset="-120"/>
                  <a:ea typeface="微软雅黑" panose="020B0503020204020204" pitchFamily="34" charset="-122"/>
                  <a:sym typeface="微軟正黑體 Light" panose="020B0304030504040204" pitchFamily="34" charset="-120"/>
                </a:endParaRPr>
              </a:p>
            </p:txBody>
          </p:sp>
          <p:sp>
            <p:nvSpPr>
              <p:cNvPr id="50" name="îSľíďe"/>
              <p:cNvSpPr/>
              <p:nvPr/>
            </p:nvSpPr>
            <p:spPr>
              <a:xfrm>
                <a:off x="8123775" y="2163429"/>
                <a:ext cx="629922" cy="588347"/>
              </a:xfrm>
              <a:custGeom>
                <a:avLst/>
                <a:gdLst>
                  <a:gd name="connsiteX0" fmla="*/ 167572 w 609174"/>
                  <a:gd name="connsiteY0" fmla="*/ 286566 h 568969"/>
                  <a:gd name="connsiteX1" fmla="*/ 590026 w 609174"/>
                  <a:gd name="connsiteY1" fmla="*/ 286566 h 568969"/>
                  <a:gd name="connsiteX2" fmla="*/ 606477 w 609174"/>
                  <a:gd name="connsiteY2" fmla="*/ 312883 h 568969"/>
                  <a:gd name="connsiteX3" fmla="*/ 492865 w 609174"/>
                  <a:gd name="connsiteY3" fmla="*/ 542653 h 568969"/>
                  <a:gd name="connsiteX4" fmla="*/ 450419 w 609174"/>
                  <a:gd name="connsiteY4" fmla="*/ 568969 h 568969"/>
                  <a:gd name="connsiteX5" fmla="*/ 27965 w 609174"/>
                  <a:gd name="connsiteY5" fmla="*/ 568969 h 568969"/>
                  <a:gd name="connsiteX6" fmla="*/ 11605 w 609174"/>
                  <a:gd name="connsiteY6" fmla="*/ 542653 h 568969"/>
                  <a:gd name="connsiteX7" fmla="*/ 125217 w 609174"/>
                  <a:gd name="connsiteY7" fmla="*/ 312883 h 568969"/>
                  <a:gd name="connsiteX8" fmla="*/ 167572 w 609174"/>
                  <a:gd name="connsiteY8" fmla="*/ 286566 h 568969"/>
                  <a:gd name="connsiteX9" fmla="*/ 108612 w 609174"/>
                  <a:gd name="connsiteY9" fmla="*/ 78592 h 568969"/>
                  <a:gd name="connsiteX10" fmla="*/ 108612 w 609174"/>
                  <a:gd name="connsiteY10" fmla="*/ 223433 h 568969"/>
                  <a:gd name="connsiteX11" fmla="*/ 145421 w 609174"/>
                  <a:gd name="connsiteY11" fmla="*/ 223433 h 568969"/>
                  <a:gd name="connsiteX12" fmla="*/ 145421 w 609174"/>
                  <a:gd name="connsiteY12" fmla="*/ 78592 h 568969"/>
                  <a:gd name="connsiteX13" fmla="*/ 178232 w 609174"/>
                  <a:gd name="connsiteY13" fmla="*/ 32762 h 568969"/>
                  <a:gd name="connsiteX14" fmla="*/ 178232 w 609174"/>
                  <a:gd name="connsiteY14" fmla="*/ 223433 h 568969"/>
                  <a:gd name="connsiteX15" fmla="*/ 418723 w 609174"/>
                  <a:gd name="connsiteY15" fmla="*/ 223433 h 568969"/>
                  <a:gd name="connsiteX16" fmla="*/ 489252 w 609174"/>
                  <a:gd name="connsiteY16" fmla="*/ 223433 h 568969"/>
                  <a:gd name="connsiteX17" fmla="*/ 489252 w 609174"/>
                  <a:gd name="connsiteY17" fmla="*/ 32762 h 568969"/>
                  <a:gd name="connsiteX18" fmla="*/ 145421 w 609174"/>
                  <a:gd name="connsiteY18" fmla="*/ 0 h 568969"/>
                  <a:gd name="connsiteX19" fmla="*/ 521972 w 609174"/>
                  <a:gd name="connsiteY19" fmla="*/ 0 h 568969"/>
                  <a:gd name="connsiteX20" fmla="*/ 521972 w 609174"/>
                  <a:gd name="connsiteY20" fmla="*/ 256104 h 568969"/>
                  <a:gd name="connsiteX21" fmla="*/ 481254 w 609174"/>
                  <a:gd name="connsiteY21" fmla="*/ 256104 h 568969"/>
                  <a:gd name="connsiteX22" fmla="*/ 481254 w 609174"/>
                  <a:gd name="connsiteY22" fmla="*/ 257193 h 568969"/>
                  <a:gd name="connsiteX23" fmla="*/ 167598 w 609174"/>
                  <a:gd name="connsiteY23" fmla="*/ 257193 h 568969"/>
                  <a:gd name="connsiteX24" fmla="*/ 98887 w 609174"/>
                  <a:gd name="connsiteY24" fmla="*/ 299937 h 568969"/>
                  <a:gd name="connsiteX25" fmla="*/ 0 w 609174"/>
                  <a:gd name="connsiteY25" fmla="*/ 499956 h 568969"/>
                  <a:gd name="connsiteX26" fmla="*/ 0 w 609174"/>
                  <a:gd name="connsiteY26" fmla="*/ 188403 h 568969"/>
                  <a:gd name="connsiteX27" fmla="*/ 37082 w 609174"/>
                  <a:gd name="connsiteY27" fmla="*/ 151285 h 568969"/>
                  <a:gd name="connsiteX28" fmla="*/ 75892 w 609174"/>
                  <a:gd name="connsiteY28" fmla="*/ 151285 h 568969"/>
                  <a:gd name="connsiteX29" fmla="*/ 75892 w 609174"/>
                  <a:gd name="connsiteY29" fmla="*/ 45921 h 568969"/>
                  <a:gd name="connsiteX30" fmla="*/ 145421 w 609174"/>
                  <a:gd name="connsiteY30" fmla="*/ 45921 h 56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9174" h="568969">
                    <a:moveTo>
                      <a:pt x="167572" y="286566"/>
                    </a:moveTo>
                    <a:lnTo>
                      <a:pt x="590026" y="286566"/>
                    </a:lnTo>
                    <a:cubicBezTo>
                      <a:pt x="606204" y="286566"/>
                      <a:pt x="613566" y="298363"/>
                      <a:pt x="606477" y="312883"/>
                    </a:cubicBezTo>
                    <a:lnTo>
                      <a:pt x="492865" y="542653"/>
                    </a:lnTo>
                    <a:cubicBezTo>
                      <a:pt x="485685" y="557172"/>
                      <a:pt x="466598" y="568969"/>
                      <a:pt x="450419" y="568969"/>
                    </a:cubicBezTo>
                    <a:lnTo>
                      <a:pt x="27965" y="568969"/>
                    </a:lnTo>
                    <a:cubicBezTo>
                      <a:pt x="11878" y="568969"/>
                      <a:pt x="4516" y="557172"/>
                      <a:pt x="11605" y="542653"/>
                    </a:cubicBezTo>
                    <a:lnTo>
                      <a:pt x="125217" y="312883"/>
                    </a:lnTo>
                    <a:cubicBezTo>
                      <a:pt x="132307" y="298363"/>
                      <a:pt x="151393" y="286566"/>
                      <a:pt x="167572" y="286566"/>
                    </a:cubicBezTo>
                    <a:close/>
                    <a:moveTo>
                      <a:pt x="108612" y="78592"/>
                    </a:moveTo>
                    <a:lnTo>
                      <a:pt x="108612" y="223433"/>
                    </a:lnTo>
                    <a:lnTo>
                      <a:pt x="145421" y="223433"/>
                    </a:lnTo>
                    <a:lnTo>
                      <a:pt x="145421" y="78592"/>
                    </a:lnTo>
                    <a:close/>
                    <a:moveTo>
                      <a:pt x="178232" y="32762"/>
                    </a:moveTo>
                    <a:lnTo>
                      <a:pt x="178232" y="223433"/>
                    </a:lnTo>
                    <a:lnTo>
                      <a:pt x="418723" y="223433"/>
                    </a:lnTo>
                    <a:lnTo>
                      <a:pt x="489252" y="223433"/>
                    </a:lnTo>
                    <a:lnTo>
                      <a:pt x="489252" y="32762"/>
                    </a:lnTo>
                    <a:close/>
                    <a:moveTo>
                      <a:pt x="145421" y="0"/>
                    </a:moveTo>
                    <a:lnTo>
                      <a:pt x="521972" y="0"/>
                    </a:lnTo>
                    <a:lnTo>
                      <a:pt x="521972" y="256104"/>
                    </a:lnTo>
                    <a:lnTo>
                      <a:pt x="481254" y="256104"/>
                    </a:lnTo>
                    <a:lnTo>
                      <a:pt x="481254" y="257193"/>
                    </a:lnTo>
                    <a:lnTo>
                      <a:pt x="167598" y="257193"/>
                    </a:lnTo>
                    <a:cubicBezTo>
                      <a:pt x="140513" y="257193"/>
                      <a:pt x="110884" y="275616"/>
                      <a:pt x="98887" y="299937"/>
                    </a:cubicBezTo>
                    <a:lnTo>
                      <a:pt x="0" y="499956"/>
                    </a:lnTo>
                    <a:lnTo>
                      <a:pt x="0" y="188403"/>
                    </a:lnTo>
                    <a:cubicBezTo>
                      <a:pt x="0" y="168074"/>
                      <a:pt x="16723" y="151285"/>
                      <a:pt x="37082" y="151285"/>
                    </a:cubicBezTo>
                    <a:lnTo>
                      <a:pt x="75892" y="151285"/>
                    </a:lnTo>
                    <a:lnTo>
                      <a:pt x="75892" y="45921"/>
                    </a:lnTo>
                    <a:lnTo>
                      <a:pt x="145421" y="45921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 Light" panose="020B0304030504040204" pitchFamily="34" charset="-120"/>
                  <a:ea typeface="微软雅黑" panose="020B0503020204020204" pitchFamily="34" charset="-122"/>
                  <a:sym typeface="微軟正黑體 Light" panose="020B0304030504040204" pitchFamily="34" charset="-120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1828812" y="4828933"/>
              <a:ext cx="0" cy="101133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316593" y="4871478"/>
              <a:ext cx="0" cy="101133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124907" y="4871478"/>
              <a:ext cx="0" cy="101133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îślïde"/>
            <p:cNvSpPr/>
            <p:nvPr/>
          </p:nvSpPr>
          <p:spPr>
            <a:xfrm>
              <a:off x="7445736" y="4284201"/>
              <a:ext cx="774910" cy="774910"/>
            </a:xfrm>
            <a:prstGeom prst="ellipse">
              <a:avLst/>
            </a:prstGeom>
            <a:solidFill>
              <a:srgbClr val="4390C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32" name="îSľíďe"/>
            <p:cNvSpPr/>
            <p:nvPr/>
          </p:nvSpPr>
          <p:spPr>
            <a:xfrm>
              <a:off x="7595508" y="4365594"/>
              <a:ext cx="476612" cy="475893"/>
            </a:xfrm>
            <a:custGeom>
              <a:avLst/>
              <a:gdLst>
                <a:gd name="connsiteX0" fmla="*/ 129243 w 607561"/>
                <a:gd name="connsiteY0" fmla="*/ 432873 h 606645"/>
                <a:gd name="connsiteX1" fmla="*/ 148582 w 607561"/>
                <a:gd name="connsiteY1" fmla="*/ 433539 h 606645"/>
                <a:gd name="connsiteX2" fmla="*/ 161134 w 607561"/>
                <a:gd name="connsiteY2" fmla="*/ 467045 h 606645"/>
                <a:gd name="connsiteX3" fmla="*/ 151876 w 607561"/>
                <a:gd name="connsiteY3" fmla="*/ 505618 h 606645"/>
                <a:gd name="connsiteX4" fmla="*/ 126505 w 607561"/>
                <a:gd name="connsiteY4" fmla="*/ 530858 h 606645"/>
                <a:gd name="connsiteX5" fmla="*/ 101224 w 607561"/>
                <a:gd name="connsiteY5" fmla="*/ 505618 h 606645"/>
                <a:gd name="connsiteX6" fmla="*/ 115111 w 607561"/>
                <a:gd name="connsiteY6" fmla="*/ 446071 h 606645"/>
                <a:gd name="connsiteX7" fmla="*/ 129243 w 607561"/>
                <a:gd name="connsiteY7" fmla="*/ 432873 h 606645"/>
                <a:gd name="connsiteX8" fmla="*/ 230233 w 607561"/>
                <a:gd name="connsiteY8" fmla="*/ 359160 h 606645"/>
                <a:gd name="connsiteX9" fmla="*/ 260234 w 607561"/>
                <a:gd name="connsiteY9" fmla="*/ 378534 h 606645"/>
                <a:gd name="connsiteX10" fmla="*/ 240738 w 607561"/>
                <a:gd name="connsiteY10" fmla="*/ 408573 h 606645"/>
                <a:gd name="connsiteX11" fmla="*/ 201033 w 607561"/>
                <a:gd name="connsiteY11" fmla="*/ 423326 h 606645"/>
                <a:gd name="connsiteX12" fmla="*/ 188392 w 607561"/>
                <a:gd name="connsiteY12" fmla="*/ 426703 h 606645"/>
                <a:gd name="connsiteX13" fmla="*/ 166492 w 607561"/>
                <a:gd name="connsiteY13" fmla="*/ 414083 h 606645"/>
                <a:gd name="connsiteX14" fmla="*/ 175661 w 607561"/>
                <a:gd name="connsiteY14" fmla="*/ 379601 h 606645"/>
                <a:gd name="connsiteX15" fmla="*/ 230233 w 607561"/>
                <a:gd name="connsiteY15" fmla="*/ 359160 h 606645"/>
                <a:gd name="connsiteX16" fmla="*/ 466517 w 607561"/>
                <a:gd name="connsiteY16" fmla="*/ 300854 h 606645"/>
                <a:gd name="connsiteX17" fmla="*/ 485587 w 607561"/>
                <a:gd name="connsiteY17" fmla="*/ 304187 h 606645"/>
                <a:gd name="connsiteX18" fmla="*/ 493425 w 607561"/>
                <a:gd name="connsiteY18" fmla="*/ 339114 h 606645"/>
                <a:gd name="connsiteX19" fmla="*/ 446133 w 607561"/>
                <a:gd name="connsiteY19" fmla="*/ 380884 h 606645"/>
                <a:gd name="connsiteX20" fmla="*/ 434376 w 607561"/>
                <a:gd name="connsiteY20" fmla="*/ 383728 h 606645"/>
                <a:gd name="connsiteX21" fmla="*/ 411933 w 607561"/>
                <a:gd name="connsiteY21" fmla="*/ 370219 h 606645"/>
                <a:gd name="connsiteX22" fmla="*/ 422620 w 607561"/>
                <a:gd name="connsiteY22" fmla="*/ 336092 h 606645"/>
                <a:gd name="connsiteX23" fmla="*/ 450586 w 607561"/>
                <a:gd name="connsiteY23" fmla="*/ 311919 h 606645"/>
                <a:gd name="connsiteX24" fmla="*/ 466517 w 607561"/>
                <a:gd name="connsiteY24" fmla="*/ 300854 h 606645"/>
                <a:gd name="connsiteX25" fmla="*/ 50624 w 607561"/>
                <a:gd name="connsiteY25" fmla="*/ 202164 h 606645"/>
                <a:gd name="connsiteX26" fmla="*/ 151905 w 607561"/>
                <a:gd name="connsiteY26" fmla="*/ 202164 h 606645"/>
                <a:gd name="connsiteX27" fmla="*/ 177181 w 607561"/>
                <a:gd name="connsiteY27" fmla="*/ 227494 h 606645"/>
                <a:gd name="connsiteX28" fmla="*/ 151905 w 607561"/>
                <a:gd name="connsiteY28" fmla="*/ 252735 h 606645"/>
                <a:gd name="connsiteX29" fmla="*/ 74209 w 607561"/>
                <a:gd name="connsiteY29" fmla="*/ 252735 h 606645"/>
                <a:gd name="connsiteX30" fmla="*/ 52493 w 607561"/>
                <a:gd name="connsiteY30" fmla="*/ 556074 h 606645"/>
                <a:gd name="connsiteX31" fmla="*/ 555070 w 607561"/>
                <a:gd name="connsiteY31" fmla="*/ 556074 h 606645"/>
                <a:gd name="connsiteX32" fmla="*/ 533354 w 607561"/>
                <a:gd name="connsiteY32" fmla="*/ 252735 h 606645"/>
                <a:gd name="connsiteX33" fmla="*/ 455658 w 607561"/>
                <a:gd name="connsiteY33" fmla="*/ 252735 h 606645"/>
                <a:gd name="connsiteX34" fmla="*/ 430382 w 607561"/>
                <a:gd name="connsiteY34" fmla="*/ 227494 h 606645"/>
                <a:gd name="connsiteX35" fmla="*/ 455658 w 607561"/>
                <a:gd name="connsiteY35" fmla="*/ 202164 h 606645"/>
                <a:gd name="connsiteX36" fmla="*/ 556939 w 607561"/>
                <a:gd name="connsiteY36" fmla="*/ 202164 h 606645"/>
                <a:gd name="connsiteX37" fmla="*/ 582125 w 607561"/>
                <a:gd name="connsiteY37" fmla="*/ 225717 h 606645"/>
                <a:gd name="connsiteX38" fmla="*/ 607490 w 607561"/>
                <a:gd name="connsiteY38" fmla="*/ 579627 h 606645"/>
                <a:gd name="connsiteX39" fmla="*/ 600726 w 607561"/>
                <a:gd name="connsiteY39" fmla="*/ 598646 h 606645"/>
                <a:gd name="connsiteX40" fmla="*/ 582214 w 607561"/>
                <a:gd name="connsiteY40" fmla="*/ 606645 h 606645"/>
                <a:gd name="connsiteX41" fmla="*/ 25260 w 607561"/>
                <a:gd name="connsiteY41" fmla="*/ 606645 h 606645"/>
                <a:gd name="connsiteX42" fmla="*/ 6748 w 607561"/>
                <a:gd name="connsiteY42" fmla="*/ 598646 h 606645"/>
                <a:gd name="connsiteX43" fmla="*/ 73 w 607561"/>
                <a:gd name="connsiteY43" fmla="*/ 579627 h 606645"/>
                <a:gd name="connsiteX44" fmla="*/ 25349 w 607561"/>
                <a:gd name="connsiteY44" fmla="*/ 225717 h 606645"/>
                <a:gd name="connsiteX45" fmla="*/ 50624 w 607561"/>
                <a:gd name="connsiteY45" fmla="*/ 202164 h 606645"/>
                <a:gd name="connsiteX46" fmla="*/ 303736 w 607561"/>
                <a:gd name="connsiteY46" fmla="*/ 101117 h 606645"/>
                <a:gd name="connsiteX47" fmla="*/ 278455 w 607561"/>
                <a:gd name="connsiteY47" fmla="*/ 126357 h 606645"/>
                <a:gd name="connsiteX48" fmla="*/ 303736 w 607561"/>
                <a:gd name="connsiteY48" fmla="*/ 151596 h 606645"/>
                <a:gd name="connsiteX49" fmla="*/ 329106 w 607561"/>
                <a:gd name="connsiteY49" fmla="*/ 126357 h 606645"/>
                <a:gd name="connsiteX50" fmla="*/ 303736 w 607561"/>
                <a:gd name="connsiteY50" fmla="*/ 101117 h 606645"/>
                <a:gd name="connsiteX51" fmla="*/ 275662 w 607561"/>
                <a:gd name="connsiteY51" fmla="*/ 3114 h 606645"/>
                <a:gd name="connsiteX52" fmla="*/ 332845 w 607561"/>
                <a:gd name="connsiteY52" fmla="*/ 3270 h 606645"/>
                <a:gd name="connsiteX53" fmla="*/ 424534 w 607561"/>
                <a:gd name="connsiteY53" fmla="*/ 88320 h 606645"/>
                <a:gd name="connsiteX54" fmla="*/ 416611 w 607561"/>
                <a:gd name="connsiteY54" fmla="*/ 182968 h 606645"/>
                <a:gd name="connsiteX55" fmla="*/ 416611 w 607561"/>
                <a:gd name="connsiteY55" fmla="*/ 183057 h 606645"/>
                <a:gd name="connsiteX56" fmla="*/ 413763 w 607561"/>
                <a:gd name="connsiteY56" fmla="*/ 188478 h 606645"/>
                <a:gd name="connsiteX57" fmla="*/ 393556 w 607561"/>
                <a:gd name="connsiteY57" fmla="*/ 231759 h 606645"/>
                <a:gd name="connsiteX58" fmla="*/ 341925 w 607561"/>
                <a:gd name="connsiteY58" fmla="*/ 353957 h 606645"/>
                <a:gd name="connsiteX59" fmla="*/ 359105 w 607561"/>
                <a:gd name="connsiteY59" fmla="*/ 352890 h 606645"/>
                <a:gd name="connsiteX60" fmla="*/ 386790 w 607561"/>
                <a:gd name="connsiteY60" fmla="*/ 375553 h 606645"/>
                <a:gd name="connsiteX61" fmla="*/ 364090 w 607561"/>
                <a:gd name="connsiteY61" fmla="*/ 403192 h 606645"/>
                <a:gd name="connsiteX62" fmla="*/ 326169 w 607561"/>
                <a:gd name="connsiteY62" fmla="*/ 404969 h 606645"/>
                <a:gd name="connsiteX63" fmla="*/ 310234 w 607561"/>
                <a:gd name="connsiteY63" fmla="*/ 404703 h 606645"/>
                <a:gd name="connsiteX64" fmla="*/ 307030 w 607561"/>
                <a:gd name="connsiteY64" fmla="*/ 403992 h 606645"/>
                <a:gd name="connsiteX65" fmla="*/ 303736 w 607561"/>
                <a:gd name="connsiteY65" fmla="*/ 404436 h 606645"/>
                <a:gd name="connsiteX66" fmla="*/ 280413 w 607561"/>
                <a:gd name="connsiteY66" fmla="*/ 388972 h 606645"/>
                <a:gd name="connsiteX67" fmla="*/ 214718 w 607561"/>
                <a:gd name="connsiteY67" fmla="*/ 233803 h 606645"/>
                <a:gd name="connsiteX68" fmla="*/ 194155 w 607561"/>
                <a:gd name="connsiteY68" fmla="*/ 189189 h 606645"/>
                <a:gd name="connsiteX69" fmla="*/ 190772 w 607561"/>
                <a:gd name="connsiteY69" fmla="*/ 182701 h 606645"/>
                <a:gd name="connsiteX70" fmla="*/ 177152 w 607561"/>
                <a:gd name="connsiteY70" fmla="*/ 126357 h 606645"/>
                <a:gd name="connsiteX71" fmla="*/ 224688 w 607561"/>
                <a:gd name="connsiteY71" fmla="*/ 27620 h 606645"/>
                <a:gd name="connsiteX72" fmla="*/ 275662 w 607561"/>
                <a:gd name="connsiteY72" fmla="*/ 3114 h 60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7561" h="606645">
                  <a:moveTo>
                    <a:pt x="129243" y="432873"/>
                  </a:moveTo>
                  <a:cubicBezTo>
                    <a:pt x="135318" y="430606"/>
                    <a:pt x="142262" y="430651"/>
                    <a:pt x="148582" y="433539"/>
                  </a:cubicBezTo>
                  <a:cubicBezTo>
                    <a:pt x="161312" y="439316"/>
                    <a:pt x="166920" y="454336"/>
                    <a:pt x="161134" y="467045"/>
                  </a:cubicBezTo>
                  <a:cubicBezTo>
                    <a:pt x="151965" y="487220"/>
                    <a:pt x="151876" y="504818"/>
                    <a:pt x="151876" y="505618"/>
                  </a:cubicBezTo>
                  <a:cubicBezTo>
                    <a:pt x="151876" y="519571"/>
                    <a:pt x="140481" y="530858"/>
                    <a:pt x="126505" y="530858"/>
                  </a:cubicBezTo>
                  <a:cubicBezTo>
                    <a:pt x="112529" y="530858"/>
                    <a:pt x="101224" y="519571"/>
                    <a:pt x="101224" y="505618"/>
                  </a:cubicBezTo>
                  <a:cubicBezTo>
                    <a:pt x="101224" y="500729"/>
                    <a:pt x="101847" y="475044"/>
                    <a:pt x="115111" y="446071"/>
                  </a:cubicBezTo>
                  <a:cubicBezTo>
                    <a:pt x="117960" y="439716"/>
                    <a:pt x="123167" y="435139"/>
                    <a:pt x="129243" y="432873"/>
                  </a:cubicBezTo>
                  <a:close/>
                  <a:moveTo>
                    <a:pt x="230233" y="359160"/>
                  </a:moveTo>
                  <a:cubicBezTo>
                    <a:pt x="243854" y="356138"/>
                    <a:pt x="257296" y="364937"/>
                    <a:pt x="260234" y="378534"/>
                  </a:cubicBezTo>
                  <a:cubicBezTo>
                    <a:pt x="263172" y="392221"/>
                    <a:pt x="254448" y="405640"/>
                    <a:pt x="240738" y="408573"/>
                  </a:cubicBezTo>
                  <a:cubicBezTo>
                    <a:pt x="225782" y="411773"/>
                    <a:pt x="212428" y="416661"/>
                    <a:pt x="201033" y="423326"/>
                  </a:cubicBezTo>
                  <a:cubicBezTo>
                    <a:pt x="197027" y="425637"/>
                    <a:pt x="192665" y="426703"/>
                    <a:pt x="188392" y="426703"/>
                  </a:cubicBezTo>
                  <a:cubicBezTo>
                    <a:pt x="179667" y="426703"/>
                    <a:pt x="171121" y="422171"/>
                    <a:pt x="166492" y="414083"/>
                  </a:cubicBezTo>
                  <a:cubicBezTo>
                    <a:pt x="159370" y="401997"/>
                    <a:pt x="163554" y="386533"/>
                    <a:pt x="175661" y="379601"/>
                  </a:cubicBezTo>
                  <a:cubicBezTo>
                    <a:pt x="191686" y="370269"/>
                    <a:pt x="210025" y="363426"/>
                    <a:pt x="230233" y="359160"/>
                  </a:cubicBezTo>
                  <a:close/>
                  <a:moveTo>
                    <a:pt x="466517" y="300854"/>
                  </a:moveTo>
                  <a:cubicBezTo>
                    <a:pt x="472851" y="299454"/>
                    <a:pt x="479709" y="300454"/>
                    <a:pt x="485587" y="304187"/>
                  </a:cubicBezTo>
                  <a:cubicBezTo>
                    <a:pt x="497433" y="311741"/>
                    <a:pt x="500906" y="327383"/>
                    <a:pt x="493425" y="339114"/>
                  </a:cubicBezTo>
                  <a:cubicBezTo>
                    <a:pt x="482559" y="356089"/>
                    <a:pt x="466617" y="370131"/>
                    <a:pt x="446133" y="380884"/>
                  </a:cubicBezTo>
                  <a:cubicBezTo>
                    <a:pt x="442392" y="382840"/>
                    <a:pt x="438384" y="383728"/>
                    <a:pt x="434376" y="383728"/>
                  </a:cubicBezTo>
                  <a:cubicBezTo>
                    <a:pt x="425292" y="383728"/>
                    <a:pt x="416475" y="378840"/>
                    <a:pt x="411933" y="370219"/>
                  </a:cubicBezTo>
                  <a:cubicBezTo>
                    <a:pt x="405431" y="357866"/>
                    <a:pt x="410240" y="342580"/>
                    <a:pt x="422620" y="336092"/>
                  </a:cubicBezTo>
                  <a:cubicBezTo>
                    <a:pt x="435178" y="329516"/>
                    <a:pt x="444618" y="321339"/>
                    <a:pt x="450586" y="311919"/>
                  </a:cubicBezTo>
                  <a:cubicBezTo>
                    <a:pt x="454371" y="306053"/>
                    <a:pt x="460182" y="302254"/>
                    <a:pt x="466517" y="300854"/>
                  </a:cubicBezTo>
                  <a:close/>
                  <a:moveTo>
                    <a:pt x="50624" y="202164"/>
                  </a:moveTo>
                  <a:lnTo>
                    <a:pt x="151905" y="202164"/>
                  </a:lnTo>
                  <a:cubicBezTo>
                    <a:pt x="165878" y="202164"/>
                    <a:pt x="177181" y="213541"/>
                    <a:pt x="177181" y="227494"/>
                  </a:cubicBezTo>
                  <a:cubicBezTo>
                    <a:pt x="177181" y="241448"/>
                    <a:pt x="165878" y="252735"/>
                    <a:pt x="151905" y="252735"/>
                  </a:cubicBezTo>
                  <a:lnTo>
                    <a:pt x="74209" y="252735"/>
                  </a:lnTo>
                  <a:lnTo>
                    <a:pt x="52493" y="556074"/>
                  </a:lnTo>
                  <a:lnTo>
                    <a:pt x="555070" y="556074"/>
                  </a:lnTo>
                  <a:lnTo>
                    <a:pt x="533354" y="252735"/>
                  </a:lnTo>
                  <a:lnTo>
                    <a:pt x="455658" y="252735"/>
                  </a:lnTo>
                  <a:cubicBezTo>
                    <a:pt x="441685" y="252735"/>
                    <a:pt x="430382" y="241448"/>
                    <a:pt x="430382" y="227494"/>
                  </a:cubicBezTo>
                  <a:cubicBezTo>
                    <a:pt x="430382" y="213541"/>
                    <a:pt x="441685" y="202164"/>
                    <a:pt x="455658" y="202164"/>
                  </a:cubicBezTo>
                  <a:lnTo>
                    <a:pt x="556939" y="202164"/>
                  </a:lnTo>
                  <a:cubicBezTo>
                    <a:pt x="570200" y="202164"/>
                    <a:pt x="581235" y="212474"/>
                    <a:pt x="582125" y="225717"/>
                  </a:cubicBezTo>
                  <a:lnTo>
                    <a:pt x="607490" y="579627"/>
                  </a:lnTo>
                  <a:cubicBezTo>
                    <a:pt x="608024" y="586648"/>
                    <a:pt x="605532" y="593491"/>
                    <a:pt x="600726" y="598646"/>
                  </a:cubicBezTo>
                  <a:cubicBezTo>
                    <a:pt x="596009" y="603801"/>
                    <a:pt x="589245" y="606645"/>
                    <a:pt x="582214" y="606645"/>
                  </a:cubicBezTo>
                  <a:lnTo>
                    <a:pt x="25260" y="606645"/>
                  </a:lnTo>
                  <a:cubicBezTo>
                    <a:pt x="18318" y="606645"/>
                    <a:pt x="11554" y="603801"/>
                    <a:pt x="6748" y="598646"/>
                  </a:cubicBezTo>
                  <a:cubicBezTo>
                    <a:pt x="1942" y="593491"/>
                    <a:pt x="-461" y="586648"/>
                    <a:pt x="73" y="579627"/>
                  </a:cubicBezTo>
                  <a:lnTo>
                    <a:pt x="25349" y="225717"/>
                  </a:lnTo>
                  <a:cubicBezTo>
                    <a:pt x="26328" y="212474"/>
                    <a:pt x="37364" y="202164"/>
                    <a:pt x="50624" y="202164"/>
                  </a:cubicBezTo>
                  <a:close/>
                  <a:moveTo>
                    <a:pt x="303736" y="101117"/>
                  </a:moveTo>
                  <a:cubicBezTo>
                    <a:pt x="289760" y="101117"/>
                    <a:pt x="278455" y="112404"/>
                    <a:pt x="278455" y="126357"/>
                  </a:cubicBezTo>
                  <a:cubicBezTo>
                    <a:pt x="278455" y="140310"/>
                    <a:pt x="289760" y="151596"/>
                    <a:pt x="303736" y="151596"/>
                  </a:cubicBezTo>
                  <a:cubicBezTo>
                    <a:pt x="317712" y="151596"/>
                    <a:pt x="329106" y="140310"/>
                    <a:pt x="329106" y="126357"/>
                  </a:cubicBezTo>
                  <a:cubicBezTo>
                    <a:pt x="329106" y="112404"/>
                    <a:pt x="317712" y="101117"/>
                    <a:pt x="303736" y="101117"/>
                  </a:cubicBezTo>
                  <a:close/>
                  <a:moveTo>
                    <a:pt x="275662" y="3114"/>
                  </a:moveTo>
                  <a:cubicBezTo>
                    <a:pt x="294100" y="-1041"/>
                    <a:pt x="313573" y="-1085"/>
                    <a:pt x="332845" y="3270"/>
                  </a:cubicBezTo>
                  <a:cubicBezTo>
                    <a:pt x="375752" y="12868"/>
                    <a:pt x="411715" y="46284"/>
                    <a:pt x="424534" y="88320"/>
                  </a:cubicBezTo>
                  <a:cubicBezTo>
                    <a:pt x="434504" y="120758"/>
                    <a:pt x="431744" y="153552"/>
                    <a:pt x="416611" y="182968"/>
                  </a:cubicBezTo>
                  <a:lnTo>
                    <a:pt x="416611" y="183057"/>
                  </a:lnTo>
                  <a:lnTo>
                    <a:pt x="413763" y="188478"/>
                  </a:lnTo>
                  <a:cubicBezTo>
                    <a:pt x="406107" y="203231"/>
                    <a:pt x="398897" y="217272"/>
                    <a:pt x="393556" y="231759"/>
                  </a:cubicBezTo>
                  <a:lnTo>
                    <a:pt x="341925" y="353957"/>
                  </a:lnTo>
                  <a:cubicBezTo>
                    <a:pt x="347800" y="353690"/>
                    <a:pt x="353675" y="353424"/>
                    <a:pt x="359105" y="352890"/>
                  </a:cubicBezTo>
                  <a:cubicBezTo>
                    <a:pt x="372903" y="351469"/>
                    <a:pt x="385455" y="361689"/>
                    <a:pt x="386790" y="375553"/>
                  </a:cubicBezTo>
                  <a:cubicBezTo>
                    <a:pt x="388214" y="389417"/>
                    <a:pt x="378066" y="401859"/>
                    <a:pt x="364090" y="403192"/>
                  </a:cubicBezTo>
                  <a:cubicBezTo>
                    <a:pt x="352251" y="404436"/>
                    <a:pt x="339432" y="404969"/>
                    <a:pt x="326169" y="404969"/>
                  </a:cubicBezTo>
                  <a:cubicBezTo>
                    <a:pt x="321006" y="404969"/>
                    <a:pt x="315754" y="404880"/>
                    <a:pt x="310234" y="404703"/>
                  </a:cubicBezTo>
                  <a:cubicBezTo>
                    <a:pt x="309077" y="404703"/>
                    <a:pt x="308098" y="404169"/>
                    <a:pt x="307030" y="403992"/>
                  </a:cubicBezTo>
                  <a:cubicBezTo>
                    <a:pt x="305873" y="404081"/>
                    <a:pt x="304893" y="404436"/>
                    <a:pt x="303736" y="404436"/>
                  </a:cubicBezTo>
                  <a:cubicBezTo>
                    <a:pt x="293588" y="404436"/>
                    <a:pt x="284419" y="398393"/>
                    <a:pt x="280413" y="388972"/>
                  </a:cubicBezTo>
                  <a:lnTo>
                    <a:pt x="214718" y="233803"/>
                  </a:lnTo>
                  <a:cubicBezTo>
                    <a:pt x="208932" y="218072"/>
                    <a:pt x="201721" y="204031"/>
                    <a:pt x="194155" y="189189"/>
                  </a:cubicBezTo>
                  <a:lnTo>
                    <a:pt x="190772" y="182701"/>
                  </a:lnTo>
                  <a:cubicBezTo>
                    <a:pt x="181781" y="165016"/>
                    <a:pt x="177152" y="145997"/>
                    <a:pt x="177152" y="126357"/>
                  </a:cubicBezTo>
                  <a:cubicBezTo>
                    <a:pt x="177152" y="87787"/>
                    <a:pt x="194511" y="51794"/>
                    <a:pt x="224688" y="27620"/>
                  </a:cubicBezTo>
                  <a:cubicBezTo>
                    <a:pt x="239821" y="15534"/>
                    <a:pt x="257224" y="7269"/>
                    <a:pt x="275662" y="3114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874476" y="4871308"/>
              <a:ext cx="0" cy="101133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îślïde"/>
            <p:cNvSpPr/>
            <p:nvPr/>
          </p:nvSpPr>
          <p:spPr>
            <a:xfrm>
              <a:off x="9065584" y="4268099"/>
              <a:ext cx="774910" cy="774910"/>
            </a:xfrm>
            <a:prstGeom prst="ellipse">
              <a:avLst/>
            </a:prstGeom>
            <a:solidFill>
              <a:srgbClr val="0F6FC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8505314" y="4871689"/>
              <a:ext cx="0" cy="101133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ṧ1ídè"/>
            <p:cNvSpPr/>
            <p:nvPr/>
          </p:nvSpPr>
          <p:spPr>
            <a:xfrm>
              <a:off x="1703512" y="5222624"/>
              <a:ext cx="1970836" cy="741002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>
                <a:lnSpc>
                  <a:spcPct val="150000"/>
                </a:lnSpc>
                <a:defRPr/>
              </a:pPr>
              <a:r>
                <a:rPr lang="en-US" altLang="zh-CN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HPC</a:t>
              </a: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场景</a:t>
              </a:r>
              <a:endParaRPr lang="en-US" altLang="zh-CN" sz="1400" b="1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业务监控</a:t>
              </a:r>
              <a:endParaRPr lang="en-US" altLang="zh-CN" sz="1400" b="1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37" name="iṧ1ídè"/>
            <p:cNvSpPr/>
            <p:nvPr/>
          </p:nvSpPr>
          <p:spPr>
            <a:xfrm>
              <a:off x="3252230" y="5214287"/>
              <a:ext cx="1970836" cy="741002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精细化</a:t>
              </a:r>
              <a:endParaRPr lang="en-US" altLang="zh-CN" sz="1400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记账管理</a:t>
              </a:r>
              <a:endParaRPr lang="en-US" altLang="zh-CN" sz="1400" dirty="0">
                <a:solidFill>
                  <a:srgbClr val="FF000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38" name="iṧ1ídè"/>
            <p:cNvSpPr/>
            <p:nvPr/>
          </p:nvSpPr>
          <p:spPr>
            <a:xfrm>
              <a:off x="5055181" y="5209944"/>
              <a:ext cx="1970836" cy="741002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可视化</a:t>
              </a:r>
              <a:endParaRPr lang="en-US" altLang="zh-CN" sz="1400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文件管理</a:t>
              </a:r>
              <a:endParaRPr lang="en-US" altLang="zh-CN" sz="1400" b="1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39" name="iṧ1ídè"/>
            <p:cNvSpPr/>
            <p:nvPr/>
          </p:nvSpPr>
          <p:spPr>
            <a:xfrm>
              <a:off x="6847773" y="5214287"/>
              <a:ext cx="1970836" cy="741002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多维度</a:t>
              </a:r>
              <a:endParaRPr lang="en-US" altLang="zh-CN" sz="1400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统计信息</a:t>
              </a:r>
              <a:endParaRPr lang="en-US" altLang="zh-CN" sz="1400" b="1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40" name="iṧ1ídè"/>
            <p:cNvSpPr/>
            <p:nvPr/>
          </p:nvSpPr>
          <p:spPr>
            <a:xfrm>
              <a:off x="10096578" y="5209944"/>
              <a:ext cx="1970836" cy="741002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Autofit/>
            </a:bodyPr>
            <a:lstStyle/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快捷的</a:t>
              </a:r>
              <a:endParaRPr lang="en-US" altLang="zh-CN" sz="1400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集群管理工具</a:t>
              </a:r>
              <a:endParaRPr lang="en-US" altLang="zh-CN" sz="1400" dirty="0">
                <a:solidFill>
                  <a:srgbClr val="FF000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41" name="îślïde"/>
            <p:cNvSpPr/>
            <p:nvPr/>
          </p:nvSpPr>
          <p:spPr>
            <a:xfrm>
              <a:off x="10726013" y="4258450"/>
              <a:ext cx="774910" cy="774910"/>
            </a:xfrm>
            <a:prstGeom prst="ellipse">
              <a:avLst/>
            </a:prstGeom>
            <a:solidFill>
              <a:srgbClr val="4390C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0194414" y="4834367"/>
              <a:ext cx="0" cy="101133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ṧ1ídè"/>
            <p:cNvSpPr/>
            <p:nvPr/>
          </p:nvSpPr>
          <p:spPr>
            <a:xfrm>
              <a:off x="8466890" y="5211763"/>
              <a:ext cx="1970836" cy="741003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Autofit/>
            </a:bodyPr>
            <a:lstStyle/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集群租户</a:t>
              </a:r>
              <a:endParaRPr lang="en-US" altLang="zh-CN" sz="1400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  <a:p>
              <a:pPr marL="0" lvl="1" algn="ctr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rgbClr val="0070C0"/>
                  </a:solidFill>
                  <a:latin typeface="微軟正黑體 Light" panose="020B0304030504040204" pitchFamily="34" charset="-120"/>
                  <a:ea typeface="微软雅黑" pitchFamily="34" charset="-122"/>
                  <a:sym typeface="微軟正黑體 Light" panose="020B0304030504040204" pitchFamily="34" charset="-120"/>
                </a:rPr>
                <a:t>统一管理运维</a:t>
              </a:r>
              <a:endParaRPr lang="en-US" altLang="zh-CN" sz="1400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44" name="îş1íḋé"/>
            <p:cNvSpPr/>
            <p:nvPr/>
          </p:nvSpPr>
          <p:spPr bwMode="auto">
            <a:xfrm>
              <a:off x="2384271" y="4406180"/>
              <a:ext cx="571624" cy="494485"/>
            </a:xfrm>
            <a:custGeom>
              <a:avLst/>
              <a:gdLst>
                <a:gd name="connsiteX0" fmla="*/ 45654 w 608748"/>
                <a:gd name="connsiteY0" fmla="*/ 373097 h 435684"/>
                <a:gd name="connsiteX1" fmla="*/ 43981 w 608748"/>
                <a:gd name="connsiteY1" fmla="*/ 394821 h 435684"/>
                <a:gd name="connsiteX2" fmla="*/ 83419 w 608748"/>
                <a:gd name="connsiteY2" fmla="*/ 394821 h 435684"/>
                <a:gd name="connsiteX3" fmla="*/ 82224 w 608748"/>
                <a:gd name="connsiteY3" fmla="*/ 373336 h 435684"/>
                <a:gd name="connsiteX4" fmla="*/ 45654 w 608748"/>
                <a:gd name="connsiteY4" fmla="*/ 373097 h 435684"/>
                <a:gd name="connsiteX5" fmla="*/ 510541 w 608748"/>
                <a:gd name="connsiteY5" fmla="*/ 369755 h 435684"/>
                <a:gd name="connsiteX6" fmla="*/ 514843 w 608748"/>
                <a:gd name="connsiteY6" fmla="*/ 399595 h 435684"/>
                <a:gd name="connsiteX7" fmla="*/ 549501 w 608748"/>
                <a:gd name="connsiteY7" fmla="*/ 400789 h 435684"/>
                <a:gd name="connsiteX8" fmla="*/ 549979 w 608748"/>
                <a:gd name="connsiteY8" fmla="*/ 400789 h 435684"/>
                <a:gd name="connsiteX9" fmla="*/ 560496 w 608748"/>
                <a:gd name="connsiteY9" fmla="*/ 400550 h 435684"/>
                <a:gd name="connsiteX10" fmla="*/ 559062 w 608748"/>
                <a:gd name="connsiteY10" fmla="*/ 377872 h 435684"/>
                <a:gd name="connsiteX11" fmla="*/ 529902 w 608748"/>
                <a:gd name="connsiteY11" fmla="*/ 374768 h 435684"/>
                <a:gd name="connsiteX12" fmla="*/ 510541 w 608748"/>
                <a:gd name="connsiteY12" fmla="*/ 369755 h 435684"/>
                <a:gd name="connsiteX13" fmla="*/ 99911 w 608748"/>
                <a:gd name="connsiteY13" fmla="*/ 361161 h 435684"/>
                <a:gd name="connsiteX14" fmla="*/ 100389 w 608748"/>
                <a:gd name="connsiteY14" fmla="*/ 364265 h 435684"/>
                <a:gd name="connsiteX15" fmla="*/ 102062 w 608748"/>
                <a:gd name="connsiteY15" fmla="*/ 398879 h 435684"/>
                <a:gd name="connsiteX16" fmla="*/ 159665 w 608748"/>
                <a:gd name="connsiteY16" fmla="*/ 393389 h 435684"/>
                <a:gd name="connsiteX17" fmla="*/ 161099 w 608748"/>
                <a:gd name="connsiteY17" fmla="*/ 373336 h 435684"/>
                <a:gd name="connsiteX18" fmla="*/ 106604 w 608748"/>
                <a:gd name="connsiteY18" fmla="*/ 369755 h 435684"/>
                <a:gd name="connsiteX19" fmla="*/ 101584 w 608748"/>
                <a:gd name="connsiteY19" fmla="*/ 361161 h 435684"/>
                <a:gd name="connsiteX20" fmla="*/ 99911 w 608748"/>
                <a:gd name="connsiteY20" fmla="*/ 361161 h 435684"/>
                <a:gd name="connsiteX21" fmla="*/ 313353 w 608748"/>
                <a:gd name="connsiteY21" fmla="*/ 337050 h 435684"/>
                <a:gd name="connsiteX22" fmla="*/ 481381 w 608748"/>
                <a:gd name="connsiteY22" fmla="*/ 339676 h 435684"/>
                <a:gd name="connsiteX23" fmla="*/ 563364 w 608748"/>
                <a:gd name="connsiteY23" fmla="*/ 346361 h 435684"/>
                <a:gd name="connsiteX24" fmla="*/ 607343 w 608748"/>
                <a:gd name="connsiteY24" fmla="*/ 356387 h 435684"/>
                <a:gd name="connsiteX25" fmla="*/ 603040 w 608748"/>
                <a:gd name="connsiteY25" fmla="*/ 368800 h 435684"/>
                <a:gd name="connsiteX26" fmla="*/ 605670 w 608748"/>
                <a:gd name="connsiteY26" fmla="*/ 423706 h 435684"/>
                <a:gd name="connsiteX27" fmla="*/ 603518 w 608748"/>
                <a:gd name="connsiteY27" fmla="*/ 428481 h 435684"/>
                <a:gd name="connsiteX28" fmla="*/ 599694 w 608748"/>
                <a:gd name="connsiteY28" fmla="*/ 433255 h 435684"/>
                <a:gd name="connsiteX29" fmla="*/ 593958 w 608748"/>
                <a:gd name="connsiteY29" fmla="*/ 435404 h 435684"/>
                <a:gd name="connsiteX30" fmla="*/ 587504 w 608748"/>
                <a:gd name="connsiteY30" fmla="*/ 433971 h 435684"/>
                <a:gd name="connsiteX31" fmla="*/ 576510 w 608748"/>
                <a:gd name="connsiteY31" fmla="*/ 433971 h 435684"/>
                <a:gd name="connsiteX32" fmla="*/ 556671 w 608748"/>
                <a:gd name="connsiteY32" fmla="*/ 435165 h 435684"/>
                <a:gd name="connsiteX33" fmla="*/ 469430 w 608748"/>
                <a:gd name="connsiteY33" fmla="*/ 430152 h 435684"/>
                <a:gd name="connsiteX34" fmla="*/ 287300 w 608748"/>
                <a:gd name="connsiteY34" fmla="*/ 429913 h 435684"/>
                <a:gd name="connsiteX35" fmla="*/ 92024 w 608748"/>
                <a:gd name="connsiteY35" fmla="*/ 432539 h 435684"/>
                <a:gd name="connsiteX36" fmla="*/ 9802 w 608748"/>
                <a:gd name="connsiteY36" fmla="*/ 417499 h 435684"/>
                <a:gd name="connsiteX37" fmla="*/ 9324 w 608748"/>
                <a:gd name="connsiteY37" fmla="*/ 416067 h 435684"/>
                <a:gd name="connsiteX38" fmla="*/ 1914 w 608748"/>
                <a:gd name="connsiteY38" fmla="*/ 382646 h 435684"/>
                <a:gd name="connsiteX39" fmla="*/ 5978 w 608748"/>
                <a:gd name="connsiteY39" fmla="*/ 349941 h 435684"/>
                <a:gd name="connsiteX40" fmla="*/ 11475 w 608748"/>
                <a:gd name="connsiteY40" fmla="*/ 348748 h 435684"/>
                <a:gd name="connsiteX41" fmla="*/ 68122 w 608748"/>
                <a:gd name="connsiteY41" fmla="*/ 343496 h 435684"/>
                <a:gd name="connsiteX42" fmla="*/ 147236 w 608748"/>
                <a:gd name="connsiteY42" fmla="*/ 341347 h 435684"/>
                <a:gd name="connsiteX43" fmla="*/ 313353 w 608748"/>
                <a:gd name="connsiteY43" fmla="*/ 337050 h 435684"/>
                <a:gd name="connsiteX44" fmla="*/ 305725 w 608748"/>
                <a:gd name="connsiteY44" fmla="*/ 194800 h 435684"/>
                <a:gd name="connsiteX45" fmla="*/ 313852 w 608748"/>
                <a:gd name="connsiteY45" fmla="*/ 202909 h 435684"/>
                <a:gd name="connsiteX46" fmla="*/ 242384 w 608748"/>
                <a:gd name="connsiteY46" fmla="*/ 215551 h 435684"/>
                <a:gd name="connsiteX47" fmla="*/ 181434 w 608748"/>
                <a:gd name="connsiteY47" fmla="*/ 214835 h 435684"/>
                <a:gd name="connsiteX48" fmla="*/ 158248 w 608748"/>
                <a:gd name="connsiteY48" fmla="*/ 212689 h 435684"/>
                <a:gd name="connsiteX49" fmla="*/ 156814 w 608748"/>
                <a:gd name="connsiteY49" fmla="*/ 207441 h 435684"/>
                <a:gd name="connsiteX50" fmla="*/ 226131 w 608748"/>
                <a:gd name="connsiteY50" fmla="*/ 200763 h 435684"/>
                <a:gd name="connsiteX51" fmla="*/ 305725 w 608748"/>
                <a:gd name="connsiteY51" fmla="*/ 194800 h 435684"/>
                <a:gd name="connsiteX52" fmla="*/ 371445 w 608748"/>
                <a:gd name="connsiteY52" fmla="*/ 167566 h 435684"/>
                <a:gd name="connsiteX53" fmla="*/ 374552 w 608748"/>
                <a:gd name="connsiteY53" fmla="*/ 214345 h 435684"/>
                <a:gd name="connsiteX54" fmla="*/ 374552 w 608748"/>
                <a:gd name="connsiteY54" fmla="*/ 214583 h 435684"/>
                <a:gd name="connsiteX55" fmla="*/ 402752 w 608748"/>
                <a:gd name="connsiteY55" fmla="*/ 211719 h 435684"/>
                <a:gd name="connsiteX56" fmla="*/ 438600 w 608748"/>
                <a:gd name="connsiteY56" fmla="*/ 212197 h 435684"/>
                <a:gd name="connsiteX57" fmla="*/ 436449 w 608748"/>
                <a:gd name="connsiteY57" fmla="*/ 170669 h 435684"/>
                <a:gd name="connsiteX58" fmla="*/ 371445 w 608748"/>
                <a:gd name="connsiteY58" fmla="*/ 167566 h 435684"/>
                <a:gd name="connsiteX59" fmla="*/ 364753 w 608748"/>
                <a:gd name="connsiteY59" fmla="*/ 149189 h 435684"/>
                <a:gd name="connsiteX60" fmla="*/ 444336 w 608748"/>
                <a:gd name="connsiteY60" fmla="*/ 152530 h 435684"/>
                <a:gd name="connsiteX61" fmla="*/ 452939 w 608748"/>
                <a:gd name="connsiteY61" fmla="*/ 159213 h 435684"/>
                <a:gd name="connsiteX62" fmla="*/ 457241 w 608748"/>
                <a:gd name="connsiteY62" fmla="*/ 218641 h 435684"/>
                <a:gd name="connsiteX63" fmla="*/ 448638 w 608748"/>
                <a:gd name="connsiteY63" fmla="*/ 229858 h 435684"/>
                <a:gd name="connsiteX64" fmla="*/ 373596 w 608748"/>
                <a:gd name="connsiteY64" fmla="*/ 231051 h 435684"/>
                <a:gd name="connsiteX65" fmla="*/ 367143 w 608748"/>
                <a:gd name="connsiteY65" fmla="*/ 218879 h 435684"/>
                <a:gd name="connsiteX66" fmla="*/ 364036 w 608748"/>
                <a:gd name="connsiteY66" fmla="*/ 215777 h 435684"/>
                <a:gd name="connsiteX67" fmla="*/ 354716 w 608748"/>
                <a:gd name="connsiteY67" fmla="*/ 159213 h 435684"/>
                <a:gd name="connsiteX68" fmla="*/ 364753 w 608748"/>
                <a:gd name="connsiteY68" fmla="*/ 149189 h 435684"/>
                <a:gd name="connsiteX69" fmla="*/ 307408 w 608748"/>
                <a:gd name="connsiteY69" fmla="*/ 137304 h 435684"/>
                <a:gd name="connsiteX70" fmla="*/ 309320 w 608748"/>
                <a:gd name="connsiteY70" fmla="*/ 150398 h 435684"/>
                <a:gd name="connsiteX71" fmla="*/ 229019 w 608748"/>
                <a:gd name="connsiteY71" fmla="*/ 157064 h 435684"/>
                <a:gd name="connsiteX72" fmla="*/ 147522 w 608748"/>
                <a:gd name="connsiteY72" fmla="*/ 152540 h 435684"/>
                <a:gd name="connsiteX73" fmla="*/ 148717 w 608748"/>
                <a:gd name="connsiteY73" fmla="*/ 144208 h 435684"/>
                <a:gd name="connsiteX74" fmla="*/ 229019 w 608748"/>
                <a:gd name="connsiteY74" fmla="*/ 143494 h 435684"/>
                <a:gd name="connsiteX75" fmla="*/ 307408 w 608748"/>
                <a:gd name="connsiteY75" fmla="*/ 137304 h 435684"/>
                <a:gd name="connsiteX76" fmla="*/ 284408 w 608748"/>
                <a:gd name="connsiteY76" fmla="*/ 89243 h 435684"/>
                <a:gd name="connsiteX77" fmla="*/ 319608 w 608748"/>
                <a:gd name="connsiteY77" fmla="*/ 94320 h 435684"/>
                <a:gd name="connsiteX78" fmla="*/ 319608 w 608748"/>
                <a:gd name="connsiteY78" fmla="*/ 105550 h 435684"/>
                <a:gd name="connsiteX79" fmla="*/ 289727 w 608748"/>
                <a:gd name="connsiteY79" fmla="*/ 109134 h 435684"/>
                <a:gd name="connsiteX80" fmla="*/ 239766 w 608748"/>
                <a:gd name="connsiteY80" fmla="*/ 109372 h 435684"/>
                <a:gd name="connsiteX81" fmla="*/ 155859 w 608748"/>
                <a:gd name="connsiteY81" fmla="*/ 108895 h 435684"/>
                <a:gd name="connsiteX82" fmla="*/ 154664 w 608748"/>
                <a:gd name="connsiteY82" fmla="*/ 109134 h 435684"/>
                <a:gd name="connsiteX83" fmla="*/ 141995 w 608748"/>
                <a:gd name="connsiteY83" fmla="*/ 107700 h 435684"/>
                <a:gd name="connsiteX84" fmla="*/ 141995 w 608748"/>
                <a:gd name="connsiteY84" fmla="*/ 96470 h 435684"/>
                <a:gd name="connsiteX85" fmla="*/ 247415 w 608748"/>
                <a:gd name="connsiteY85" fmla="*/ 92408 h 435684"/>
                <a:gd name="connsiteX86" fmla="*/ 284408 w 608748"/>
                <a:gd name="connsiteY86" fmla="*/ 89243 h 435684"/>
                <a:gd name="connsiteX87" fmla="*/ 430971 w 608748"/>
                <a:gd name="connsiteY87" fmla="*/ 43221 h 435684"/>
                <a:gd name="connsiteX88" fmla="*/ 289939 w 608748"/>
                <a:gd name="connsiteY88" fmla="*/ 47757 h 435684"/>
                <a:gd name="connsiteX89" fmla="*/ 159186 w 608748"/>
                <a:gd name="connsiteY89" fmla="*/ 55395 h 435684"/>
                <a:gd name="connsiteX90" fmla="*/ 117116 w 608748"/>
                <a:gd name="connsiteY90" fmla="*/ 58259 h 435684"/>
                <a:gd name="connsiteX91" fmla="*/ 116877 w 608748"/>
                <a:gd name="connsiteY91" fmla="*/ 58259 h 435684"/>
                <a:gd name="connsiteX92" fmla="*/ 110423 w 608748"/>
                <a:gd name="connsiteY92" fmla="*/ 183574 h 435684"/>
                <a:gd name="connsiteX93" fmla="*/ 110423 w 608748"/>
                <a:gd name="connsiteY93" fmla="*/ 285020 h 435684"/>
                <a:gd name="connsiteX94" fmla="*/ 135761 w 608748"/>
                <a:gd name="connsiteY94" fmla="*/ 283111 h 435684"/>
                <a:gd name="connsiteX95" fmla="*/ 248108 w 608748"/>
                <a:gd name="connsiteY95" fmla="*/ 281440 h 435684"/>
                <a:gd name="connsiteX96" fmla="*/ 387944 w 608748"/>
                <a:gd name="connsiteY96" fmla="*/ 285736 h 435684"/>
                <a:gd name="connsiteX97" fmla="*/ 454157 w 608748"/>
                <a:gd name="connsiteY97" fmla="*/ 282395 h 435684"/>
                <a:gd name="connsiteX98" fmla="*/ 499813 w 608748"/>
                <a:gd name="connsiteY98" fmla="*/ 281201 h 435684"/>
                <a:gd name="connsiteX99" fmla="*/ 498618 w 608748"/>
                <a:gd name="connsiteY99" fmla="*/ 243248 h 435684"/>
                <a:gd name="connsiteX100" fmla="*/ 498140 w 608748"/>
                <a:gd name="connsiteY100" fmla="*/ 175220 h 435684"/>
                <a:gd name="connsiteX101" fmla="*/ 495988 w 608748"/>
                <a:gd name="connsiteY101" fmla="*/ 91438 h 435684"/>
                <a:gd name="connsiteX102" fmla="*/ 496227 w 608748"/>
                <a:gd name="connsiteY102" fmla="*/ 62556 h 435684"/>
                <a:gd name="connsiteX103" fmla="*/ 495988 w 608748"/>
                <a:gd name="connsiteY103" fmla="*/ 52530 h 435684"/>
                <a:gd name="connsiteX104" fmla="*/ 495749 w 608748"/>
                <a:gd name="connsiteY104" fmla="*/ 51337 h 435684"/>
                <a:gd name="connsiteX105" fmla="*/ 494554 w 608748"/>
                <a:gd name="connsiteY105" fmla="*/ 50382 h 435684"/>
                <a:gd name="connsiteX106" fmla="*/ 431927 w 608748"/>
                <a:gd name="connsiteY106" fmla="*/ 43221 h 435684"/>
                <a:gd name="connsiteX107" fmla="*/ 430971 w 608748"/>
                <a:gd name="connsiteY107" fmla="*/ 43221 h 435684"/>
                <a:gd name="connsiteX108" fmla="*/ 531665 w 608748"/>
                <a:gd name="connsiteY108" fmla="*/ 346 h 435684"/>
                <a:gd name="connsiteX109" fmla="*/ 555508 w 608748"/>
                <a:gd name="connsiteY109" fmla="*/ 10043 h 435684"/>
                <a:gd name="connsiteX110" fmla="*/ 569612 w 608748"/>
                <a:gd name="connsiteY110" fmla="*/ 77355 h 435684"/>
                <a:gd name="connsiteX111" fmla="*/ 566743 w 608748"/>
                <a:gd name="connsiteY111" fmla="*/ 163047 h 435684"/>
                <a:gd name="connsiteX112" fmla="*/ 565070 w 608748"/>
                <a:gd name="connsiteY112" fmla="*/ 300058 h 435684"/>
                <a:gd name="connsiteX113" fmla="*/ 476148 w 608748"/>
                <a:gd name="connsiteY113" fmla="*/ 334430 h 435684"/>
                <a:gd name="connsiteX114" fmla="*/ 402286 w 608748"/>
                <a:gd name="connsiteY114" fmla="*/ 329656 h 435684"/>
                <a:gd name="connsiteX115" fmla="*/ 301891 w 608748"/>
                <a:gd name="connsiteY115" fmla="*/ 331089 h 435684"/>
                <a:gd name="connsiteX116" fmla="*/ 136000 w 608748"/>
                <a:gd name="connsiteY116" fmla="*/ 330134 h 435684"/>
                <a:gd name="connsiteX117" fmla="*/ 57596 w 608748"/>
                <a:gd name="connsiteY117" fmla="*/ 319392 h 435684"/>
                <a:gd name="connsiteX118" fmla="*/ 50186 w 608748"/>
                <a:gd name="connsiteY118" fmla="*/ 311993 h 435684"/>
                <a:gd name="connsiteX119" fmla="*/ 47556 w 608748"/>
                <a:gd name="connsiteY119" fmla="*/ 306980 h 435684"/>
                <a:gd name="connsiteX120" fmla="*/ 52098 w 608748"/>
                <a:gd name="connsiteY120" fmla="*/ 297194 h 435684"/>
                <a:gd name="connsiteX121" fmla="*/ 52337 w 608748"/>
                <a:gd name="connsiteY121" fmla="*/ 83561 h 435684"/>
                <a:gd name="connsiteX122" fmla="*/ 64528 w 608748"/>
                <a:gd name="connsiteY122" fmla="*/ 16965 h 435684"/>
                <a:gd name="connsiteX123" fmla="*/ 135522 w 608748"/>
                <a:gd name="connsiteY123" fmla="*/ 2882 h 435684"/>
                <a:gd name="connsiteX124" fmla="*/ 379817 w 608748"/>
                <a:gd name="connsiteY124" fmla="*/ 7656 h 435684"/>
                <a:gd name="connsiteX125" fmla="*/ 505311 w 608748"/>
                <a:gd name="connsiteY125" fmla="*/ 495 h 435684"/>
                <a:gd name="connsiteX126" fmla="*/ 531665 w 608748"/>
                <a:gd name="connsiteY126" fmla="*/ 346 h 43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08748" h="435684">
                  <a:moveTo>
                    <a:pt x="45654" y="373097"/>
                  </a:moveTo>
                  <a:cubicBezTo>
                    <a:pt x="44220" y="380259"/>
                    <a:pt x="43503" y="387421"/>
                    <a:pt x="43981" y="394821"/>
                  </a:cubicBezTo>
                  <a:cubicBezTo>
                    <a:pt x="57127" y="395537"/>
                    <a:pt x="70273" y="395060"/>
                    <a:pt x="83419" y="394821"/>
                  </a:cubicBezTo>
                  <a:cubicBezTo>
                    <a:pt x="82702" y="387659"/>
                    <a:pt x="82463" y="380498"/>
                    <a:pt x="82224" y="373336"/>
                  </a:cubicBezTo>
                  <a:cubicBezTo>
                    <a:pt x="70034" y="373336"/>
                    <a:pt x="57844" y="373097"/>
                    <a:pt x="45654" y="373097"/>
                  </a:cubicBezTo>
                  <a:close/>
                  <a:moveTo>
                    <a:pt x="510541" y="369755"/>
                  </a:moveTo>
                  <a:cubicBezTo>
                    <a:pt x="513887" y="379065"/>
                    <a:pt x="514604" y="389330"/>
                    <a:pt x="514843" y="399595"/>
                  </a:cubicBezTo>
                  <a:cubicBezTo>
                    <a:pt x="526316" y="399834"/>
                    <a:pt x="538028" y="400550"/>
                    <a:pt x="549501" y="400789"/>
                  </a:cubicBezTo>
                  <a:cubicBezTo>
                    <a:pt x="549740" y="400789"/>
                    <a:pt x="549740" y="400789"/>
                    <a:pt x="549979" y="400789"/>
                  </a:cubicBezTo>
                  <a:cubicBezTo>
                    <a:pt x="553564" y="400312"/>
                    <a:pt x="556910" y="400073"/>
                    <a:pt x="560496" y="400550"/>
                  </a:cubicBezTo>
                  <a:cubicBezTo>
                    <a:pt x="559778" y="392911"/>
                    <a:pt x="559300" y="385511"/>
                    <a:pt x="559062" y="377872"/>
                  </a:cubicBezTo>
                  <a:cubicBezTo>
                    <a:pt x="549501" y="378349"/>
                    <a:pt x="538745" y="375723"/>
                    <a:pt x="529902" y="374768"/>
                  </a:cubicBezTo>
                  <a:cubicBezTo>
                    <a:pt x="522970" y="373813"/>
                    <a:pt x="516039" y="372142"/>
                    <a:pt x="510541" y="369755"/>
                  </a:cubicBezTo>
                  <a:close/>
                  <a:moveTo>
                    <a:pt x="99911" y="361161"/>
                  </a:moveTo>
                  <a:cubicBezTo>
                    <a:pt x="100150" y="362116"/>
                    <a:pt x="100389" y="363071"/>
                    <a:pt x="100389" y="364265"/>
                  </a:cubicBezTo>
                  <a:cubicBezTo>
                    <a:pt x="100389" y="375723"/>
                    <a:pt x="100628" y="387421"/>
                    <a:pt x="102062" y="398879"/>
                  </a:cubicBezTo>
                  <a:cubicBezTo>
                    <a:pt x="121184" y="396969"/>
                    <a:pt x="140544" y="395060"/>
                    <a:pt x="159665" y="393389"/>
                  </a:cubicBezTo>
                  <a:cubicBezTo>
                    <a:pt x="160143" y="386704"/>
                    <a:pt x="160621" y="380020"/>
                    <a:pt x="161099" y="373336"/>
                  </a:cubicBezTo>
                  <a:cubicBezTo>
                    <a:pt x="142934" y="372859"/>
                    <a:pt x="124530" y="372381"/>
                    <a:pt x="106604" y="369755"/>
                  </a:cubicBezTo>
                  <a:cubicBezTo>
                    <a:pt x="101823" y="369039"/>
                    <a:pt x="100628" y="364742"/>
                    <a:pt x="101584" y="361161"/>
                  </a:cubicBezTo>
                  <a:cubicBezTo>
                    <a:pt x="100867" y="361161"/>
                    <a:pt x="100389" y="361161"/>
                    <a:pt x="99911" y="361161"/>
                  </a:cubicBezTo>
                  <a:close/>
                  <a:moveTo>
                    <a:pt x="313353" y="337050"/>
                  </a:moveTo>
                  <a:cubicBezTo>
                    <a:pt x="369282" y="336573"/>
                    <a:pt x="425451" y="336573"/>
                    <a:pt x="481381" y="339676"/>
                  </a:cubicBezTo>
                  <a:cubicBezTo>
                    <a:pt x="508868" y="341347"/>
                    <a:pt x="536116" y="343257"/>
                    <a:pt x="563364" y="346361"/>
                  </a:cubicBezTo>
                  <a:cubicBezTo>
                    <a:pt x="574598" y="347554"/>
                    <a:pt x="600172" y="345406"/>
                    <a:pt x="607343" y="356387"/>
                  </a:cubicBezTo>
                  <a:cubicBezTo>
                    <a:pt x="610689" y="361639"/>
                    <a:pt x="607582" y="366652"/>
                    <a:pt x="603040" y="368800"/>
                  </a:cubicBezTo>
                  <a:cubicBezTo>
                    <a:pt x="607343" y="386704"/>
                    <a:pt x="604953" y="405563"/>
                    <a:pt x="605670" y="423706"/>
                  </a:cubicBezTo>
                  <a:cubicBezTo>
                    <a:pt x="605670" y="425855"/>
                    <a:pt x="604714" y="427287"/>
                    <a:pt x="603518" y="428481"/>
                  </a:cubicBezTo>
                  <a:cubicBezTo>
                    <a:pt x="602801" y="430390"/>
                    <a:pt x="601367" y="432061"/>
                    <a:pt x="599694" y="433255"/>
                  </a:cubicBezTo>
                  <a:cubicBezTo>
                    <a:pt x="598021" y="434687"/>
                    <a:pt x="596348" y="434926"/>
                    <a:pt x="593958" y="435404"/>
                  </a:cubicBezTo>
                  <a:cubicBezTo>
                    <a:pt x="591568" y="436120"/>
                    <a:pt x="589417" y="435404"/>
                    <a:pt x="587504" y="433971"/>
                  </a:cubicBezTo>
                  <a:cubicBezTo>
                    <a:pt x="583919" y="433971"/>
                    <a:pt x="578661" y="433971"/>
                    <a:pt x="576510" y="433971"/>
                  </a:cubicBezTo>
                  <a:cubicBezTo>
                    <a:pt x="569817" y="434449"/>
                    <a:pt x="563364" y="435165"/>
                    <a:pt x="556671" y="435165"/>
                  </a:cubicBezTo>
                  <a:cubicBezTo>
                    <a:pt x="527511" y="434926"/>
                    <a:pt x="498590" y="431584"/>
                    <a:pt x="469430" y="430152"/>
                  </a:cubicBezTo>
                  <a:cubicBezTo>
                    <a:pt x="408720" y="427287"/>
                    <a:pt x="348010" y="428242"/>
                    <a:pt x="287300" y="429913"/>
                  </a:cubicBezTo>
                  <a:cubicBezTo>
                    <a:pt x="222526" y="431584"/>
                    <a:pt x="156797" y="437552"/>
                    <a:pt x="92024" y="432539"/>
                  </a:cubicBezTo>
                  <a:cubicBezTo>
                    <a:pt x="74097" y="431107"/>
                    <a:pt x="18646" y="437075"/>
                    <a:pt x="9802" y="417499"/>
                  </a:cubicBezTo>
                  <a:cubicBezTo>
                    <a:pt x="9563" y="417022"/>
                    <a:pt x="9324" y="416545"/>
                    <a:pt x="9324" y="416067"/>
                  </a:cubicBezTo>
                  <a:cubicBezTo>
                    <a:pt x="3587" y="406280"/>
                    <a:pt x="2870" y="393389"/>
                    <a:pt x="1914" y="382646"/>
                  </a:cubicBezTo>
                  <a:cubicBezTo>
                    <a:pt x="958" y="374530"/>
                    <a:pt x="-3583" y="354716"/>
                    <a:pt x="5978" y="349941"/>
                  </a:cubicBezTo>
                  <a:cubicBezTo>
                    <a:pt x="8129" y="348748"/>
                    <a:pt x="10041" y="348509"/>
                    <a:pt x="11475" y="348748"/>
                  </a:cubicBezTo>
                  <a:cubicBezTo>
                    <a:pt x="28445" y="341586"/>
                    <a:pt x="49957" y="343973"/>
                    <a:pt x="68122" y="343496"/>
                  </a:cubicBezTo>
                  <a:cubicBezTo>
                    <a:pt x="94653" y="342780"/>
                    <a:pt x="120945" y="342064"/>
                    <a:pt x="147236" y="341347"/>
                  </a:cubicBezTo>
                  <a:cubicBezTo>
                    <a:pt x="202688" y="339676"/>
                    <a:pt x="257901" y="337767"/>
                    <a:pt x="313353" y="337050"/>
                  </a:cubicBezTo>
                  <a:close/>
                  <a:moveTo>
                    <a:pt x="305725" y="194800"/>
                  </a:moveTo>
                  <a:cubicBezTo>
                    <a:pt x="310984" y="193607"/>
                    <a:pt x="314808" y="198139"/>
                    <a:pt x="313852" y="202909"/>
                  </a:cubicBezTo>
                  <a:cubicBezTo>
                    <a:pt x="310745" y="222468"/>
                    <a:pt x="255052" y="215789"/>
                    <a:pt x="242384" y="215551"/>
                  </a:cubicBezTo>
                  <a:cubicBezTo>
                    <a:pt x="222067" y="215551"/>
                    <a:pt x="201750" y="215074"/>
                    <a:pt x="181434" y="214835"/>
                  </a:cubicBezTo>
                  <a:cubicBezTo>
                    <a:pt x="176175" y="214597"/>
                    <a:pt x="159683" y="212450"/>
                    <a:pt x="158248" y="212689"/>
                  </a:cubicBezTo>
                  <a:cubicBezTo>
                    <a:pt x="154902" y="213166"/>
                    <a:pt x="153707" y="208634"/>
                    <a:pt x="156814" y="207441"/>
                  </a:cubicBezTo>
                  <a:cubicBezTo>
                    <a:pt x="177370" y="199331"/>
                    <a:pt x="203185" y="201478"/>
                    <a:pt x="226131" y="200763"/>
                  </a:cubicBezTo>
                  <a:cubicBezTo>
                    <a:pt x="250511" y="200286"/>
                    <a:pt x="288516" y="198854"/>
                    <a:pt x="305725" y="194800"/>
                  </a:cubicBezTo>
                  <a:close/>
                  <a:moveTo>
                    <a:pt x="371445" y="167566"/>
                  </a:moveTo>
                  <a:cubicBezTo>
                    <a:pt x="372162" y="183079"/>
                    <a:pt x="373118" y="198831"/>
                    <a:pt x="374552" y="214345"/>
                  </a:cubicBezTo>
                  <a:cubicBezTo>
                    <a:pt x="374552" y="214345"/>
                    <a:pt x="374552" y="214345"/>
                    <a:pt x="374552" y="214583"/>
                  </a:cubicBezTo>
                  <a:cubicBezTo>
                    <a:pt x="383394" y="211481"/>
                    <a:pt x="393671" y="211958"/>
                    <a:pt x="402752" y="211719"/>
                  </a:cubicBezTo>
                  <a:cubicBezTo>
                    <a:pt x="414702" y="211719"/>
                    <a:pt x="426651" y="211958"/>
                    <a:pt x="438600" y="212197"/>
                  </a:cubicBezTo>
                  <a:cubicBezTo>
                    <a:pt x="437405" y="198354"/>
                    <a:pt x="438122" y="184511"/>
                    <a:pt x="436449" y="170669"/>
                  </a:cubicBezTo>
                  <a:cubicBezTo>
                    <a:pt x="414702" y="170907"/>
                    <a:pt x="392715" y="171623"/>
                    <a:pt x="371445" y="167566"/>
                  </a:cubicBezTo>
                  <a:close/>
                  <a:moveTo>
                    <a:pt x="364753" y="149189"/>
                  </a:moveTo>
                  <a:cubicBezTo>
                    <a:pt x="391281" y="153962"/>
                    <a:pt x="417569" y="152769"/>
                    <a:pt x="444336" y="152530"/>
                  </a:cubicBezTo>
                  <a:cubicBezTo>
                    <a:pt x="447921" y="152530"/>
                    <a:pt x="452222" y="155394"/>
                    <a:pt x="452939" y="159213"/>
                  </a:cubicBezTo>
                  <a:cubicBezTo>
                    <a:pt x="456524" y="179022"/>
                    <a:pt x="453656" y="198831"/>
                    <a:pt x="457241" y="218641"/>
                  </a:cubicBezTo>
                  <a:cubicBezTo>
                    <a:pt x="458197" y="224130"/>
                    <a:pt x="454851" y="229858"/>
                    <a:pt x="448638" y="229858"/>
                  </a:cubicBezTo>
                  <a:cubicBezTo>
                    <a:pt x="423544" y="229619"/>
                    <a:pt x="398450" y="231290"/>
                    <a:pt x="373596" y="231051"/>
                  </a:cubicBezTo>
                  <a:cubicBezTo>
                    <a:pt x="367382" y="231051"/>
                    <a:pt x="364036" y="223653"/>
                    <a:pt x="367143" y="218879"/>
                  </a:cubicBezTo>
                  <a:cubicBezTo>
                    <a:pt x="365709" y="218402"/>
                    <a:pt x="364514" y="217447"/>
                    <a:pt x="364036" y="215777"/>
                  </a:cubicBezTo>
                  <a:cubicBezTo>
                    <a:pt x="357823" y="197638"/>
                    <a:pt x="357345" y="178067"/>
                    <a:pt x="354716" y="159213"/>
                  </a:cubicBezTo>
                  <a:cubicBezTo>
                    <a:pt x="353760" y="153007"/>
                    <a:pt x="358301" y="148234"/>
                    <a:pt x="364753" y="149189"/>
                  </a:cubicBezTo>
                  <a:close/>
                  <a:moveTo>
                    <a:pt x="307408" y="137304"/>
                  </a:moveTo>
                  <a:cubicBezTo>
                    <a:pt x="314339" y="138018"/>
                    <a:pt x="317207" y="148493"/>
                    <a:pt x="309320" y="150398"/>
                  </a:cubicBezTo>
                  <a:cubicBezTo>
                    <a:pt x="283748" y="156111"/>
                    <a:pt x="255069" y="155873"/>
                    <a:pt x="229019" y="157064"/>
                  </a:cubicBezTo>
                  <a:cubicBezTo>
                    <a:pt x="201534" y="158254"/>
                    <a:pt x="174528" y="158254"/>
                    <a:pt x="147522" y="152540"/>
                  </a:cubicBezTo>
                  <a:cubicBezTo>
                    <a:pt x="142981" y="151350"/>
                    <a:pt x="143937" y="143732"/>
                    <a:pt x="148717" y="144208"/>
                  </a:cubicBezTo>
                  <a:cubicBezTo>
                    <a:pt x="175484" y="146589"/>
                    <a:pt x="202251" y="146112"/>
                    <a:pt x="229019" y="143494"/>
                  </a:cubicBezTo>
                  <a:cubicBezTo>
                    <a:pt x="254352" y="141113"/>
                    <a:pt x="282075" y="134685"/>
                    <a:pt x="307408" y="137304"/>
                  </a:cubicBezTo>
                  <a:close/>
                  <a:moveTo>
                    <a:pt x="284408" y="89243"/>
                  </a:moveTo>
                  <a:cubicBezTo>
                    <a:pt x="297915" y="88466"/>
                    <a:pt x="311122" y="89064"/>
                    <a:pt x="319608" y="94320"/>
                  </a:cubicBezTo>
                  <a:cubicBezTo>
                    <a:pt x="323911" y="96948"/>
                    <a:pt x="323911" y="102921"/>
                    <a:pt x="319608" y="105550"/>
                  </a:cubicBezTo>
                  <a:cubicBezTo>
                    <a:pt x="311002" y="111045"/>
                    <a:pt x="299767" y="109134"/>
                    <a:pt x="289727" y="109134"/>
                  </a:cubicBezTo>
                  <a:cubicBezTo>
                    <a:pt x="272994" y="109134"/>
                    <a:pt x="256499" y="109134"/>
                    <a:pt x="239766" y="109372"/>
                  </a:cubicBezTo>
                  <a:cubicBezTo>
                    <a:pt x="212036" y="109372"/>
                    <a:pt x="183589" y="111045"/>
                    <a:pt x="155859" y="108895"/>
                  </a:cubicBezTo>
                  <a:cubicBezTo>
                    <a:pt x="155381" y="109134"/>
                    <a:pt x="154903" y="109134"/>
                    <a:pt x="154664" y="109134"/>
                  </a:cubicBezTo>
                  <a:cubicBezTo>
                    <a:pt x="150361" y="108656"/>
                    <a:pt x="146297" y="108178"/>
                    <a:pt x="141995" y="107700"/>
                  </a:cubicBezTo>
                  <a:cubicBezTo>
                    <a:pt x="134584" y="107700"/>
                    <a:pt x="135062" y="97426"/>
                    <a:pt x="141995" y="96470"/>
                  </a:cubicBezTo>
                  <a:cubicBezTo>
                    <a:pt x="176657" y="92408"/>
                    <a:pt x="212514" y="93364"/>
                    <a:pt x="247415" y="92408"/>
                  </a:cubicBezTo>
                  <a:cubicBezTo>
                    <a:pt x="257097" y="92170"/>
                    <a:pt x="270902" y="90019"/>
                    <a:pt x="284408" y="89243"/>
                  </a:cubicBezTo>
                  <a:close/>
                  <a:moveTo>
                    <a:pt x="430971" y="43221"/>
                  </a:moveTo>
                  <a:cubicBezTo>
                    <a:pt x="383880" y="41550"/>
                    <a:pt x="334878" y="45847"/>
                    <a:pt x="289939" y="47757"/>
                  </a:cubicBezTo>
                  <a:cubicBezTo>
                    <a:pt x="246195" y="49666"/>
                    <a:pt x="202691" y="52530"/>
                    <a:pt x="159186" y="55395"/>
                  </a:cubicBezTo>
                  <a:cubicBezTo>
                    <a:pt x="145322" y="56350"/>
                    <a:pt x="131219" y="57304"/>
                    <a:pt x="117116" y="58259"/>
                  </a:cubicBezTo>
                  <a:cubicBezTo>
                    <a:pt x="117116" y="58259"/>
                    <a:pt x="117116" y="58259"/>
                    <a:pt x="116877" y="58259"/>
                  </a:cubicBezTo>
                  <a:cubicBezTo>
                    <a:pt x="112813" y="100031"/>
                    <a:pt x="109467" y="141087"/>
                    <a:pt x="110423" y="183574"/>
                  </a:cubicBezTo>
                  <a:cubicBezTo>
                    <a:pt x="111140" y="216753"/>
                    <a:pt x="120223" y="252796"/>
                    <a:pt x="110423" y="285020"/>
                  </a:cubicBezTo>
                  <a:cubicBezTo>
                    <a:pt x="119028" y="284304"/>
                    <a:pt x="127394" y="283827"/>
                    <a:pt x="135761" y="283111"/>
                  </a:cubicBezTo>
                  <a:cubicBezTo>
                    <a:pt x="172811" y="279769"/>
                    <a:pt x="211057" y="279530"/>
                    <a:pt x="248108" y="281440"/>
                  </a:cubicBezTo>
                  <a:cubicBezTo>
                    <a:pt x="295198" y="284065"/>
                    <a:pt x="340854" y="287885"/>
                    <a:pt x="387944" y="285736"/>
                  </a:cubicBezTo>
                  <a:cubicBezTo>
                    <a:pt x="409935" y="284782"/>
                    <a:pt x="431927" y="283349"/>
                    <a:pt x="454157" y="282395"/>
                  </a:cubicBezTo>
                  <a:cubicBezTo>
                    <a:pt x="468260" y="281917"/>
                    <a:pt x="485471" y="278814"/>
                    <a:pt x="499813" y="281201"/>
                  </a:cubicBezTo>
                  <a:cubicBezTo>
                    <a:pt x="497423" y="269028"/>
                    <a:pt x="498857" y="255183"/>
                    <a:pt x="498618" y="243248"/>
                  </a:cubicBezTo>
                  <a:cubicBezTo>
                    <a:pt x="497901" y="220572"/>
                    <a:pt x="498140" y="197896"/>
                    <a:pt x="498140" y="175220"/>
                  </a:cubicBezTo>
                  <a:cubicBezTo>
                    <a:pt x="498140" y="147293"/>
                    <a:pt x="495988" y="119365"/>
                    <a:pt x="495988" y="91438"/>
                  </a:cubicBezTo>
                  <a:cubicBezTo>
                    <a:pt x="495988" y="81651"/>
                    <a:pt x="496466" y="72104"/>
                    <a:pt x="496227" y="62556"/>
                  </a:cubicBezTo>
                  <a:cubicBezTo>
                    <a:pt x="496227" y="59214"/>
                    <a:pt x="496227" y="55872"/>
                    <a:pt x="495988" y="52530"/>
                  </a:cubicBezTo>
                  <a:cubicBezTo>
                    <a:pt x="495749" y="52053"/>
                    <a:pt x="495749" y="51814"/>
                    <a:pt x="495749" y="51337"/>
                  </a:cubicBezTo>
                  <a:cubicBezTo>
                    <a:pt x="495271" y="51098"/>
                    <a:pt x="495032" y="50860"/>
                    <a:pt x="494554" y="50382"/>
                  </a:cubicBezTo>
                  <a:cubicBezTo>
                    <a:pt x="474475" y="46324"/>
                    <a:pt x="453440" y="44176"/>
                    <a:pt x="431927" y="43221"/>
                  </a:cubicBezTo>
                  <a:cubicBezTo>
                    <a:pt x="431688" y="43221"/>
                    <a:pt x="431449" y="43221"/>
                    <a:pt x="430971" y="43221"/>
                  </a:cubicBezTo>
                  <a:close/>
                  <a:moveTo>
                    <a:pt x="531665" y="346"/>
                  </a:moveTo>
                  <a:cubicBezTo>
                    <a:pt x="541107" y="1151"/>
                    <a:pt x="550130" y="3598"/>
                    <a:pt x="555508" y="10043"/>
                  </a:cubicBezTo>
                  <a:cubicBezTo>
                    <a:pt x="569851" y="27229"/>
                    <a:pt x="570568" y="56350"/>
                    <a:pt x="569612" y="77355"/>
                  </a:cubicBezTo>
                  <a:cubicBezTo>
                    <a:pt x="568655" y="105998"/>
                    <a:pt x="565070" y="134403"/>
                    <a:pt x="566743" y="163047"/>
                  </a:cubicBezTo>
                  <a:cubicBezTo>
                    <a:pt x="569612" y="206251"/>
                    <a:pt x="578934" y="258048"/>
                    <a:pt x="565070" y="300058"/>
                  </a:cubicBezTo>
                  <a:cubicBezTo>
                    <a:pt x="552640" y="337772"/>
                    <a:pt x="509613" y="335624"/>
                    <a:pt x="476148" y="334430"/>
                  </a:cubicBezTo>
                  <a:cubicBezTo>
                    <a:pt x="451289" y="333714"/>
                    <a:pt x="426907" y="331089"/>
                    <a:pt x="402286" y="329656"/>
                  </a:cubicBezTo>
                  <a:cubicBezTo>
                    <a:pt x="369060" y="327985"/>
                    <a:pt x="335356" y="331089"/>
                    <a:pt x="301891" y="331089"/>
                  </a:cubicBezTo>
                  <a:cubicBezTo>
                    <a:pt x="246674" y="330850"/>
                    <a:pt x="191217" y="331089"/>
                    <a:pt x="136000" y="330134"/>
                  </a:cubicBezTo>
                  <a:cubicBezTo>
                    <a:pt x="118550" y="329656"/>
                    <a:pt x="77436" y="332759"/>
                    <a:pt x="57596" y="319392"/>
                  </a:cubicBezTo>
                  <a:cubicBezTo>
                    <a:pt x="53771" y="320108"/>
                    <a:pt x="49230" y="317005"/>
                    <a:pt x="50186" y="311993"/>
                  </a:cubicBezTo>
                  <a:cubicBezTo>
                    <a:pt x="48990" y="310561"/>
                    <a:pt x="48273" y="308890"/>
                    <a:pt x="47556" y="306980"/>
                  </a:cubicBezTo>
                  <a:cubicBezTo>
                    <a:pt x="45883" y="302206"/>
                    <a:pt x="48512" y="298626"/>
                    <a:pt x="52098" y="297194"/>
                  </a:cubicBezTo>
                  <a:cubicBezTo>
                    <a:pt x="61181" y="227495"/>
                    <a:pt x="58074" y="153260"/>
                    <a:pt x="52337" y="83561"/>
                  </a:cubicBezTo>
                  <a:cubicBezTo>
                    <a:pt x="50186" y="60169"/>
                    <a:pt x="47078" y="35106"/>
                    <a:pt x="64528" y="16965"/>
                  </a:cubicBezTo>
                  <a:cubicBezTo>
                    <a:pt x="80543" y="17"/>
                    <a:pt x="114725" y="4075"/>
                    <a:pt x="135522" y="2882"/>
                  </a:cubicBezTo>
                  <a:cubicBezTo>
                    <a:pt x="217272" y="-2370"/>
                    <a:pt x="298305" y="11236"/>
                    <a:pt x="379817" y="7656"/>
                  </a:cubicBezTo>
                  <a:cubicBezTo>
                    <a:pt x="421648" y="5746"/>
                    <a:pt x="463479" y="733"/>
                    <a:pt x="505311" y="495"/>
                  </a:cubicBezTo>
                  <a:cubicBezTo>
                    <a:pt x="512362" y="376"/>
                    <a:pt x="522223" y="-460"/>
                    <a:pt x="53166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45" name="îş1íḋé"/>
            <p:cNvSpPr/>
            <p:nvPr/>
          </p:nvSpPr>
          <p:spPr bwMode="auto">
            <a:xfrm>
              <a:off x="9150033" y="4371162"/>
              <a:ext cx="571624" cy="474301"/>
            </a:xfrm>
            <a:custGeom>
              <a:avLst/>
              <a:gdLst>
                <a:gd name="T0" fmla="*/ 2077 w 4154"/>
                <a:gd name="T1" fmla="*/ 0 h 3452"/>
                <a:gd name="T2" fmla="*/ 0 w 4154"/>
                <a:gd name="T3" fmla="*/ 2077 h 3452"/>
                <a:gd name="T4" fmla="*/ 471 w 4154"/>
                <a:gd name="T5" fmla="*/ 3394 h 3452"/>
                <a:gd name="T6" fmla="*/ 1388 w 4154"/>
                <a:gd name="T7" fmla="*/ 2578 h 3452"/>
                <a:gd name="T8" fmla="*/ 2077 w 4154"/>
                <a:gd name="T9" fmla="*/ 2856 h 3452"/>
                <a:gd name="T10" fmla="*/ 2753 w 4154"/>
                <a:gd name="T11" fmla="*/ 2590 h 3452"/>
                <a:gd name="T12" fmla="*/ 3633 w 4154"/>
                <a:gd name="T13" fmla="*/ 3452 h 3452"/>
                <a:gd name="T14" fmla="*/ 4154 w 4154"/>
                <a:gd name="T15" fmla="*/ 2077 h 3452"/>
                <a:gd name="T16" fmla="*/ 2077 w 4154"/>
                <a:gd name="T17" fmla="*/ 0 h 3452"/>
                <a:gd name="T18" fmla="*/ 2077 w 4154"/>
                <a:gd name="T19" fmla="*/ 2610 h 3452"/>
                <a:gd name="T20" fmla="*/ 1708 w 4154"/>
                <a:gd name="T21" fmla="*/ 2510 h 3452"/>
                <a:gd name="T22" fmla="*/ 1257 w 4154"/>
                <a:gd name="T23" fmla="*/ 1688 h 3452"/>
                <a:gd name="T24" fmla="*/ 2077 w 4154"/>
                <a:gd name="T25" fmla="*/ 765 h 3452"/>
                <a:gd name="T26" fmla="*/ 2897 w 4154"/>
                <a:gd name="T27" fmla="*/ 1688 h 3452"/>
                <a:gd name="T28" fmla="*/ 2433 w 4154"/>
                <a:gd name="T29" fmla="*/ 2517 h 3452"/>
                <a:gd name="T30" fmla="*/ 2077 w 4154"/>
                <a:gd name="T31" fmla="*/ 261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54" h="3452">
                  <a:moveTo>
                    <a:pt x="2077" y="0"/>
                  </a:moveTo>
                  <a:cubicBezTo>
                    <a:pt x="930" y="0"/>
                    <a:pt x="0" y="930"/>
                    <a:pt x="0" y="2077"/>
                  </a:cubicBezTo>
                  <a:cubicBezTo>
                    <a:pt x="0" y="2577"/>
                    <a:pt x="177" y="3035"/>
                    <a:pt x="471" y="3394"/>
                  </a:cubicBezTo>
                  <a:cubicBezTo>
                    <a:pt x="516" y="3030"/>
                    <a:pt x="879" y="2723"/>
                    <a:pt x="1388" y="2578"/>
                  </a:cubicBezTo>
                  <a:cubicBezTo>
                    <a:pt x="1574" y="2751"/>
                    <a:pt x="1814" y="2856"/>
                    <a:pt x="2077" y="2856"/>
                  </a:cubicBezTo>
                  <a:cubicBezTo>
                    <a:pt x="2333" y="2856"/>
                    <a:pt x="2569" y="2756"/>
                    <a:pt x="2753" y="2590"/>
                  </a:cubicBezTo>
                  <a:cubicBezTo>
                    <a:pt x="3266" y="2748"/>
                    <a:pt x="3621" y="3074"/>
                    <a:pt x="3633" y="3452"/>
                  </a:cubicBezTo>
                  <a:cubicBezTo>
                    <a:pt x="3957" y="3086"/>
                    <a:pt x="4154" y="2604"/>
                    <a:pt x="4154" y="2077"/>
                  </a:cubicBezTo>
                  <a:cubicBezTo>
                    <a:pt x="4154" y="930"/>
                    <a:pt x="3224" y="0"/>
                    <a:pt x="2077" y="0"/>
                  </a:cubicBezTo>
                  <a:close/>
                  <a:moveTo>
                    <a:pt x="2077" y="2610"/>
                  </a:moveTo>
                  <a:cubicBezTo>
                    <a:pt x="1944" y="2610"/>
                    <a:pt x="1819" y="2573"/>
                    <a:pt x="1708" y="2510"/>
                  </a:cubicBezTo>
                  <a:cubicBezTo>
                    <a:pt x="1441" y="2358"/>
                    <a:pt x="1257" y="2047"/>
                    <a:pt x="1257" y="1688"/>
                  </a:cubicBezTo>
                  <a:cubicBezTo>
                    <a:pt x="1257" y="1179"/>
                    <a:pt x="1625" y="765"/>
                    <a:pt x="2077" y="765"/>
                  </a:cubicBezTo>
                  <a:cubicBezTo>
                    <a:pt x="2529" y="765"/>
                    <a:pt x="2897" y="1179"/>
                    <a:pt x="2897" y="1688"/>
                  </a:cubicBezTo>
                  <a:cubicBezTo>
                    <a:pt x="2897" y="2053"/>
                    <a:pt x="2707" y="2368"/>
                    <a:pt x="2433" y="2517"/>
                  </a:cubicBezTo>
                  <a:cubicBezTo>
                    <a:pt x="2325" y="2576"/>
                    <a:pt x="2205" y="2610"/>
                    <a:pt x="2077" y="26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6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8248" y="4432851"/>
              <a:ext cx="488946" cy="488946"/>
            </a:xfrm>
            <a:prstGeom prst="rect">
              <a:avLst/>
            </a:prstGeom>
          </p:spPr>
        </p:pic>
        <p:sp>
          <p:nvSpPr>
            <p:cNvPr id="47" name="Oval 5"/>
            <p:cNvSpPr/>
            <p:nvPr/>
          </p:nvSpPr>
          <p:spPr>
            <a:xfrm>
              <a:off x="10918432" y="4343462"/>
              <a:ext cx="424965" cy="527846"/>
            </a:xfrm>
            <a:custGeom>
              <a:avLst/>
              <a:gdLst>
                <a:gd name="T0" fmla="*/ 10897 w 12452"/>
                <a:gd name="T1" fmla="*/ 11147 h 11148"/>
                <a:gd name="T2" fmla="*/ 9764 w 12452"/>
                <a:gd name="T3" fmla="*/ 11147 h 11148"/>
                <a:gd name="T4" fmla="*/ 8302 w 12452"/>
                <a:gd name="T5" fmla="*/ 9594 h 11148"/>
                <a:gd name="T6" fmla="*/ 8302 w 12452"/>
                <a:gd name="T7" fmla="*/ 8297 h 11148"/>
                <a:gd name="T8" fmla="*/ 9764 w 12452"/>
                <a:gd name="T9" fmla="*/ 6746 h 11148"/>
                <a:gd name="T10" fmla="*/ 10226 w 12452"/>
                <a:gd name="T11" fmla="*/ 6746 h 11148"/>
                <a:gd name="T12" fmla="*/ 9700 w 12452"/>
                <a:gd name="T13" fmla="*/ 6505 h 11148"/>
                <a:gd name="T14" fmla="*/ 3252 w 12452"/>
                <a:gd name="T15" fmla="*/ 6505 h 11148"/>
                <a:gd name="T16" fmla="*/ 2722 w 12452"/>
                <a:gd name="T17" fmla="*/ 6749 h 11148"/>
                <a:gd name="T18" fmla="*/ 4151 w 12452"/>
                <a:gd name="T19" fmla="*/ 8297 h 11148"/>
                <a:gd name="T20" fmla="*/ 4151 w 12452"/>
                <a:gd name="T21" fmla="*/ 9594 h 11148"/>
                <a:gd name="T22" fmla="*/ 2688 w 12452"/>
                <a:gd name="T23" fmla="*/ 11147 h 11148"/>
                <a:gd name="T24" fmla="*/ 1555 w 12452"/>
                <a:gd name="T25" fmla="*/ 11147 h 11148"/>
                <a:gd name="T26" fmla="*/ 0 w 12452"/>
                <a:gd name="T27" fmla="*/ 9581 h 11148"/>
                <a:gd name="T28" fmla="*/ 0 w 12452"/>
                <a:gd name="T29" fmla="*/ 8312 h 11148"/>
                <a:gd name="T30" fmla="*/ 1555 w 12452"/>
                <a:gd name="T31" fmla="*/ 6745 h 11148"/>
                <a:gd name="T32" fmla="*/ 1775 w 12452"/>
                <a:gd name="T33" fmla="*/ 6745 h 11148"/>
                <a:gd name="T34" fmla="*/ 3252 w 12452"/>
                <a:gd name="T35" fmla="*/ 5650 h 11148"/>
                <a:gd name="T36" fmla="*/ 5708 w 12452"/>
                <a:gd name="T37" fmla="*/ 5650 h 11148"/>
                <a:gd name="T38" fmla="*/ 5708 w 12452"/>
                <a:gd name="T39" fmla="*/ 4971 h 11148"/>
                <a:gd name="T40" fmla="*/ 5144 w 12452"/>
                <a:gd name="T41" fmla="*/ 4971 h 11148"/>
                <a:gd name="T42" fmla="*/ 3632 w 12452"/>
                <a:gd name="T43" fmla="*/ 3628 h 11148"/>
                <a:gd name="T44" fmla="*/ 3632 w 12452"/>
                <a:gd name="T45" fmla="*/ 1553 h 11148"/>
                <a:gd name="T46" fmla="*/ 5144 w 12452"/>
                <a:gd name="T47" fmla="*/ 0 h 11148"/>
                <a:gd name="T48" fmla="*/ 7126 w 12452"/>
                <a:gd name="T49" fmla="*/ 0 h 11148"/>
                <a:gd name="T50" fmla="*/ 8561 w 12452"/>
                <a:gd name="T51" fmla="*/ 1553 h 11148"/>
                <a:gd name="T52" fmla="*/ 8561 w 12452"/>
                <a:gd name="T53" fmla="*/ 3369 h 11148"/>
                <a:gd name="T54" fmla="*/ 7126 w 12452"/>
                <a:gd name="T55" fmla="*/ 4971 h 11148"/>
                <a:gd name="T56" fmla="*/ 6486 w 12452"/>
                <a:gd name="T57" fmla="*/ 4971 h 11148"/>
                <a:gd name="T58" fmla="*/ 6486 w 12452"/>
                <a:gd name="T59" fmla="*/ 5651 h 11148"/>
                <a:gd name="T60" fmla="*/ 9700 w 12452"/>
                <a:gd name="T61" fmla="*/ 5651 h 11148"/>
                <a:gd name="T62" fmla="*/ 11188 w 12452"/>
                <a:gd name="T63" fmla="*/ 6776 h 11148"/>
                <a:gd name="T64" fmla="*/ 12452 w 12452"/>
                <a:gd name="T65" fmla="*/ 8313 h 11148"/>
                <a:gd name="T66" fmla="*/ 12452 w 12452"/>
                <a:gd name="T67" fmla="*/ 9582 h 11148"/>
                <a:gd name="T68" fmla="*/ 10898 w 12452"/>
                <a:gd name="T69" fmla="*/ 11148 h 11148"/>
                <a:gd name="T70" fmla="*/ 10897 w 12452"/>
                <a:gd name="T71" fmla="*/ 11147 h 1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452" h="11148">
                  <a:moveTo>
                    <a:pt x="10897" y="11147"/>
                  </a:moveTo>
                  <a:lnTo>
                    <a:pt x="9764" y="11147"/>
                  </a:lnTo>
                  <a:cubicBezTo>
                    <a:pt x="8907" y="11147"/>
                    <a:pt x="8302" y="10668"/>
                    <a:pt x="8302" y="9594"/>
                  </a:cubicBezTo>
                  <a:lnTo>
                    <a:pt x="8302" y="8297"/>
                  </a:lnTo>
                  <a:cubicBezTo>
                    <a:pt x="8302" y="7434"/>
                    <a:pt x="8907" y="6746"/>
                    <a:pt x="9764" y="6746"/>
                  </a:cubicBezTo>
                  <a:lnTo>
                    <a:pt x="10226" y="6746"/>
                  </a:lnTo>
                  <a:cubicBezTo>
                    <a:pt x="10096" y="6599"/>
                    <a:pt x="9909" y="6505"/>
                    <a:pt x="9700" y="6505"/>
                  </a:cubicBezTo>
                  <a:lnTo>
                    <a:pt x="3252" y="6505"/>
                  </a:lnTo>
                  <a:cubicBezTo>
                    <a:pt x="3040" y="6505"/>
                    <a:pt x="2851" y="6600"/>
                    <a:pt x="2722" y="6749"/>
                  </a:cubicBezTo>
                  <a:cubicBezTo>
                    <a:pt x="3561" y="6768"/>
                    <a:pt x="4151" y="7446"/>
                    <a:pt x="4151" y="8297"/>
                  </a:cubicBezTo>
                  <a:lnTo>
                    <a:pt x="4151" y="9594"/>
                  </a:lnTo>
                  <a:cubicBezTo>
                    <a:pt x="4151" y="10457"/>
                    <a:pt x="3545" y="11147"/>
                    <a:pt x="2688" y="11147"/>
                  </a:cubicBezTo>
                  <a:lnTo>
                    <a:pt x="1555" y="11147"/>
                  </a:lnTo>
                  <a:cubicBezTo>
                    <a:pt x="698" y="11147"/>
                    <a:pt x="0" y="10444"/>
                    <a:pt x="0" y="9581"/>
                  </a:cubicBezTo>
                  <a:lnTo>
                    <a:pt x="0" y="8312"/>
                  </a:lnTo>
                  <a:cubicBezTo>
                    <a:pt x="0" y="7448"/>
                    <a:pt x="698" y="6745"/>
                    <a:pt x="1555" y="6745"/>
                  </a:cubicBezTo>
                  <a:lnTo>
                    <a:pt x="1775" y="6745"/>
                  </a:lnTo>
                  <a:cubicBezTo>
                    <a:pt x="1974" y="6112"/>
                    <a:pt x="2558" y="5650"/>
                    <a:pt x="3252" y="5650"/>
                  </a:cubicBezTo>
                  <a:lnTo>
                    <a:pt x="5708" y="5650"/>
                  </a:lnTo>
                  <a:lnTo>
                    <a:pt x="5708" y="4971"/>
                  </a:lnTo>
                  <a:lnTo>
                    <a:pt x="5144" y="4971"/>
                  </a:lnTo>
                  <a:cubicBezTo>
                    <a:pt x="4288" y="4971"/>
                    <a:pt x="3632" y="4491"/>
                    <a:pt x="3632" y="3628"/>
                  </a:cubicBezTo>
                  <a:lnTo>
                    <a:pt x="3632" y="1553"/>
                  </a:lnTo>
                  <a:cubicBezTo>
                    <a:pt x="3632" y="689"/>
                    <a:pt x="4287" y="0"/>
                    <a:pt x="5144" y="0"/>
                  </a:cubicBezTo>
                  <a:lnTo>
                    <a:pt x="7126" y="0"/>
                  </a:lnTo>
                  <a:cubicBezTo>
                    <a:pt x="7982" y="0"/>
                    <a:pt x="8561" y="689"/>
                    <a:pt x="8561" y="1553"/>
                  </a:cubicBezTo>
                  <a:lnTo>
                    <a:pt x="8561" y="3369"/>
                  </a:lnTo>
                  <a:cubicBezTo>
                    <a:pt x="8561" y="4232"/>
                    <a:pt x="7982" y="4971"/>
                    <a:pt x="7126" y="4971"/>
                  </a:cubicBezTo>
                  <a:lnTo>
                    <a:pt x="6486" y="4971"/>
                  </a:lnTo>
                  <a:lnTo>
                    <a:pt x="6486" y="5651"/>
                  </a:lnTo>
                  <a:lnTo>
                    <a:pt x="9700" y="5651"/>
                  </a:lnTo>
                  <a:cubicBezTo>
                    <a:pt x="10404" y="5651"/>
                    <a:pt x="10998" y="6127"/>
                    <a:pt x="11188" y="6776"/>
                  </a:cubicBezTo>
                  <a:cubicBezTo>
                    <a:pt x="11906" y="6913"/>
                    <a:pt x="12452" y="7549"/>
                    <a:pt x="12452" y="8313"/>
                  </a:cubicBezTo>
                  <a:lnTo>
                    <a:pt x="12452" y="9582"/>
                  </a:lnTo>
                  <a:cubicBezTo>
                    <a:pt x="12452" y="10445"/>
                    <a:pt x="11755" y="11148"/>
                    <a:pt x="10898" y="11148"/>
                  </a:cubicBezTo>
                  <a:lnTo>
                    <a:pt x="10897" y="11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 b="1" dirty="0">
                <a:solidFill>
                  <a:srgbClr val="0070C0"/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  <p:sp>
          <p:nvSpPr>
            <p:cNvPr id="48" name="ísľiḓè"/>
            <p:cNvSpPr/>
            <p:nvPr/>
          </p:nvSpPr>
          <p:spPr>
            <a:xfrm>
              <a:off x="4052009" y="4428982"/>
              <a:ext cx="476612" cy="436206"/>
            </a:xfrm>
            <a:custGeom>
              <a:avLst/>
              <a:gdLst>
                <a:gd name="connsiteX0" fmla="*/ 116152 w 607639"/>
                <a:gd name="connsiteY0" fmla="*/ 303361 h 556126"/>
                <a:gd name="connsiteX1" fmla="*/ 491398 w 607639"/>
                <a:gd name="connsiteY1" fmla="*/ 303361 h 556126"/>
                <a:gd name="connsiteX2" fmla="*/ 556995 w 607639"/>
                <a:gd name="connsiteY2" fmla="*/ 368774 h 556126"/>
                <a:gd name="connsiteX3" fmla="*/ 556995 w 607639"/>
                <a:gd name="connsiteY3" fmla="*/ 404503 h 556126"/>
                <a:gd name="connsiteX4" fmla="*/ 582273 w 607639"/>
                <a:gd name="connsiteY4" fmla="*/ 404503 h 556126"/>
                <a:gd name="connsiteX5" fmla="*/ 607639 w 607639"/>
                <a:gd name="connsiteY5" fmla="*/ 429744 h 556126"/>
                <a:gd name="connsiteX6" fmla="*/ 582273 w 607639"/>
                <a:gd name="connsiteY6" fmla="*/ 454984 h 556126"/>
                <a:gd name="connsiteX7" fmla="*/ 556995 w 607639"/>
                <a:gd name="connsiteY7" fmla="*/ 454984 h 556126"/>
                <a:gd name="connsiteX8" fmla="*/ 556995 w 607639"/>
                <a:gd name="connsiteY8" fmla="*/ 490713 h 556126"/>
                <a:gd name="connsiteX9" fmla="*/ 491398 w 607639"/>
                <a:gd name="connsiteY9" fmla="*/ 556126 h 556126"/>
                <a:gd name="connsiteX10" fmla="*/ 116152 w 607639"/>
                <a:gd name="connsiteY10" fmla="*/ 556126 h 556126"/>
                <a:gd name="connsiteX11" fmla="*/ 50644 w 607639"/>
                <a:gd name="connsiteY11" fmla="*/ 490713 h 556126"/>
                <a:gd name="connsiteX12" fmla="*/ 50644 w 607639"/>
                <a:gd name="connsiteY12" fmla="*/ 454984 h 556126"/>
                <a:gd name="connsiteX13" fmla="*/ 25277 w 607639"/>
                <a:gd name="connsiteY13" fmla="*/ 454984 h 556126"/>
                <a:gd name="connsiteX14" fmla="*/ 0 w 607639"/>
                <a:gd name="connsiteY14" fmla="*/ 429744 h 556126"/>
                <a:gd name="connsiteX15" fmla="*/ 25277 w 607639"/>
                <a:gd name="connsiteY15" fmla="*/ 404503 h 556126"/>
                <a:gd name="connsiteX16" fmla="*/ 50644 w 607639"/>
                <a:gd name="connsiteY16" fmla="*/ 404503 h 556126"/>
                <a:gd name="connsiteX17" fmla="*/ 50644 w 607639"/>
                <a:gd name="connsiteY17" fmla="*/ 368774 h 556126"/>
                <a:gd name="connsiteX18" fmla="*/ 116152 w 607639"/>
                <a:gd name="connsiteY18" fmla="*/ 303361 h 556126"/>
                <a:gd name="connsiteX19" fmla="*/ 379783 w 607639"/>
                <a:gd name="connsiteY19" fmla="*/ 0 h 556126"/>
                <a:gd name="connsiteX20" fmla="*/ 415475 w 607639"/>
                <a:gd name="connsiteY20" fmla="*/ 0 h 556126"/>
                <a:gd name="connsiteX21" fmla="*/ 480983 w 607639"/>
                <a:gd name="connsiteY21" fmla="*/ 65497 h 556126"/>
                <a:gd name="connsiteX22" fmla="*/ 480983 w 607639"/>
                <a:gd name="connsiteY22" fmla="*/ 101134 h 556126"/>
                <a:gd name="connsiteX23" fmla="*/ 582272 w 607639"/>
                <a:gd name="connsiteY23" fmla="*/ 101134 h 556126"/>
                <a:gd name="connsiteX24" fmla="*/ 607639 w 607639"/>
                <a:gd name="connsiteY24" fmla="*/ 126462 h 556126"/>
                <a:gd name="connsiteX25" fmla="*/ 582272 w 607639"/>
                <a:gd name="connsiteY25" fmla="*/ 151702 h 556126"/>
                <a:gd name="connsiteX26" fmla="*/ 480983 w 607639"/>
                <a:gd name="connsiteY26" fmla="*/ 151702 h 556126"/>
                <a:gd name="connsiteX27" fmla="*/ 480983 w 607639"/>
                <a:gd name="connsiteY27" fmla="*/ 187339 h 556126"/>
                <a:gd name="connsiteX28" fmla="*/ 415475 w 607639"/>
                <a:gd name="connsiteY28" fmla="*/ 252836 h 556126"/>
                <a:gd name="connsiteX29" fmla="*/ 379783 w 607639"/>
                <a:gd name="connsiteY29" fmla="*/ 252836 h 556126"/>
                <a:gd name="connsiteX30" fmla="*/ 278522 w 607639"/>
                <a:gd name="connsiteY30" fmla="*/ 0 h 556126"/>
                <a:gd name="connsiteX31" fmla="*/ 329117 w 607639"/>
                <a:gd name="connsiteY31" fmla="*/ 0 h 556126"/>
                <a:gd name="connsiteX32" fmla="*/ 329117 w 607639"/>
                <a:gd name="connsiteY32" fmla="*/ 252836 h 556126"/>
                <a:gd name="connsiteX33" fmla="*/ 278522 w 607639"/>
                <a:gd name="connsiteY33" fmla="*/ 252836 h 556126"/>
                <a:gd name="connsiteX34" fmla="*/ 192164 w 607639"/>
                <a:gd name="connsiteY34" fmla="*/ 0 h 556126"/>
                <a:gd name="connsiteX35" fmla="*/ 227856 w 607639"/>
                <a:gd name="connsiteY35" fmla="*/ 0 h 556126"/>
                <a:gd name="connsiteX36" fmla="*/ 227856 w 607639"/>
                <a:gd name="connsiteY36" fmla="*/ 252836 h 556126"/>
                <a:gd name="connsiteX37" fmla="*/ 192164 w 607639"/>
                <a:gd name="connsiteY37" fmla="*/ 252836 h 556126"/>
                <a:gd name="connsiteX38" fmla="*/ 126567 w 607639"/>
                <a:gd name="connsiteY38" fmla="*/ 187339 h 556126"/>
                <a:gd name="connsiteX39" fmla="*/ 126567 w 607639"/>
                <a:gd name="connsiteY39" fmla="*/ 151702 h 556126"/>
                <a:gd name="connsiteX40" fmla="*/ 25278 w 607639"/>
                <a:gd name="connsiteY40" fmla="*/ 151702 h 556126"/>
                <a:gd name="connsiteX41" fmla="*/ 0 w 607639"/>
                <a:gd name="connsiteY41" fmla="*/ 126462 h 556126"/>
                <a:gd name="connsiteX42" fmla="*/ 25278 w 607639"/>
                <a:gd name="connsiteY42" fmla="*/ 101134 h 556126"/>
                <a:gd name="connsiteX43" fmla="*/ 126567 w 607639"/>
                <a:gd name="connsiteY43" fmla="*/ 101134 h 556126"/>
                <a:gd name="connsiteX44" fmla="*/ 126567 w 607639"/>
                <a:gd name="connsiteY44" fmla="*/ 65497 h 556126"/>
                <a:gd name="connsiteX45" fmla="*/ 192164 w 607639"/>
                <a:gd name="connsiteY45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7639" h="556126">
                  <a:moveTo>
                    <a:pt x="116152" y="303361"/>
                  </a:moveTo>
                  <a:lnTo>
                    <a:pt x="491398" y="303361"/>
                  </a:lnTo>
                  <a:cubicBezTo>
                    <a:pt x="527623" y="303361"/>
                    <a:pt x="556995" y="332690"/>
                    <a:pt x="556995" y="368774"/>
                  </a:cubicBezTo>
                  <a:lnTo>
                    <a:pt x="556995" y="404503"/>
                  </a:lnTo>
                  <a:lnTo>
                    <a:pt x="582273" y="404503"/>
                  </a:lnTo>
                  <a:cubicBezTo>
                    <a:pt x="596335" y="404503"/>
                    <a:pt x="607639" y="415790"/>
                    <a:pt x="607639" y="429744"/>
                  </a:cubicBezTo>
                  <a:cubicBezTo>
                    <a:pt x="607639" y="443697"/>
                    <a:pt x="596335" y="454984"/>
                    <a:pt x="582273" y="454984"/>
                  </a:cubicBezTo>
                  <a:lnTo>
                    <a:pt x="556995" y="454984"/>
                  </a:lnTo>
                  <a:lnTo>
                    <a:pt x="556995" y="490713"/>
                  </a:lnTo>
                  <a:cubicBezTo>
                    <a:pt x="556995" y="526797"/>
                    <a:pt x="527623" y="556126"/>
                    <a:pt x="491398" y="556126"/>
                  </a:cubicBezTo>
                  <a:lnTo>
                    <a:pt x="116152" y="556126"/>
                  </a:lnTo>
                  <a:cubicBezTo>
                    <a:pt x="80016" y="556126"/>
                    <a:pt x="50644" y="526797"/>
                    <a:pt x="50644" y="490713"/>
                  </a:cubicBezTo>
                  <a:lnTo>
                    <a:pt x="50644" y="454984"/>
                  </a:lnTo>
                  <a:lnTo>
                    <a:pt x="25277" y="454984"/>
                  </a:lnTo>
                  <a:cubicBezTo>
                    <a:pt x="11304" y="454984"/>
                    <a:pt x="0" y="443697"/>
                    <a:pt x="0" y="429744"/>
                  </a:cubicBezTo>
                  <a:cubicBezTo>
                    <a:pt x="0" y="415790"/>
                    <a:pt x="11304" y="404503"/>
                    <a:pt x="25277" y="404503"/>
                  </a:cubicBezTo>
                  <a:lnTo>
                    <a:pt x="50644" y="404503"/>
                  </a:lnTo>
                  <a:lnTo>
                    <a:pt x="50644" y="368774"/>
                  </a:lnTo>
                  <a:cubicBezTo>
                    <a:pt x="50644" y="332690"/>
                    <a:pt x="80016" y="303361"/>
                    <a:pt x="116152" y="303361"/>
                  </a:cubicBezTo>
                  <a:close/>
                  <a:moveTo>
                    <a:pt x="379783" y="0"/>
                  </a:moveTo>
                  <a:lnTo>
                    <a:pt x="415475" y="0"/>
                  </a:lnTo>
                  <a:cubicBezTo>
                    <a:pt x="451611" y="0"/>
                    <a:pt x="480983" y="29416"/>
                    <a:pt x="480983" y="65497"/>
                  </a:cubicBezTo>
                  <a:lnTo>
                    <a:pt x="480983" y="101134"/>
                  </a:lnTo>
                  <a:lnTo>
                    <a:pt x="582272" y="101134"/>
                  </a:lnTo>
                  <a:cubicBezTo>
                    <a:pt x="596335" y="101134"/>
                    <a:pt x="607639" y="112510"/>
                    <a:pt x="607639" y="126462"/>
                  </a:cubicBezTo>
                  <a:cubicBezTo>
                    <a:pt x="607639" y="140415"/>
                    <a:pt x="596335" y="151702"/>
                    <a:pt x="582272" y="151702"/>
                  </a:cubicBezTo>
                  <a:lnTo>
                    <a:pt x="480983" y="151702"/>
                  </a:lnTo>
                  <a:lnTo>
                    <a:pt x="480983" y="187339"/>
                  </a:lnTo>
                  <a:cubicBezTo>
                    <a:pt x="480983" y="223509"/>
                    <a:pt x="451611" y="252836"/>
                    <a:pt x="415475" y="252836"/>
                  </a:cubicBezTo>
                  <a:lnTo>
                    <a:pt x="379783" y="252836"/>
                  </a:lnTo>
                  <a:close/>
                  <a:moveTo>
                    <a:pt x="278522" y="0"/>
                  </a:moveTo>
                  <a:lnTo>
                    <a:pt x="329117" y="0"/>
                  </a:lnTo>
                  <a:lnTo>
                    <a:pt x="329117" y="252836"/>
                  </a:lnTo>
                  <a:lnTo>
                    <a:pt x="278522" y="252836"/>
                  </a:lnTo>
                  <a:close/>
                  <a:moveTo>
                    <a:pt x="192164" y="0"/>
                  </a:moveTo>
                  <a:lnTo>
                    <a:pt x="227856" y="0"/>
                  </a:lnTo>
                  <a:lnTo>
                    <a:pt x="227856" y="252836"/>
                  </a:lnTo>
                  <a:lnTo>
                    <a:pt x="192164" y="252836"/>
                  </a:lnTo>
                  <a:cubicBezTo>
                    <a:pt x="155939" y="252836"/>
                    <a:pt x="126567" y="223509"/>
                    <a:pt x="126567" y="187339"/>
                  </a:cubicBezTo>
                  <a:lnTo>
                    <a:pt x="126567" y="151702"/>
                  </a:lnTo>
                  <a:lnTo>
                    <a:pt x="25278" y="151702"/>
                  </a:lnTo>
                  <a:cubicBezTo>
                    <a:pt x="11304" y="151702"/>
                    <a:pt x="0" y="140415"/>
                    <a:pt x="0" y="126462"/>
                  </a:cubicBezTo>
                  <a:cubicBezTo>
                    <a:pt x="0" y="112510"/>
                    <a:pt x="11304" y="101134"/>
                    <a:pt x="25278" y="101134"/>
                  </a:cubicBezTo>
                  <a:lnTo>
                    <a:pt x="126567" y="101134"/>
                  </a:lnTo>
                  <a:lnTo>
                    <a:pt x="126567" y="65497"/>
                  </a:lnTo>
                  <a:cubicBezTo>
                    <a:pt x="126567" y="29416"/>
                    <a:pt x="155939" y="0"/>
                    <a:pt x="192164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 Light" panose="020B0304030504040204" pitchFamily="34" charset="-120"/>
                <a:ea typeface="微软雅黑" panose="020B0503020204020204" pitchFamily="34" charset="-122"/>
                <a:sym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820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3 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Cluster Engine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产品介绍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38811" y="6444851"/>
            <a:ext cx="189211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67034" fontAlgn="base">
              <a:spcBef>
                <a:spcPts val="569"/>
              </a:spcBef>
              <a:spcAft>
                <a:spcPts val="569"/>
              </a:spcAft>
            </a:pPr>
            <a:r>
              <a:rPr kumimoji="1" lang="zh-CN" altLang="en-US" sz="1138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服务与实施部</a:t>
            </a:r>
            <a:endParaRPr kumimoji="1" lang="en-US" altLang="zh-CN" sz="1138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产品特点</a:t>
            </a:r>
            <a:endParaRPr lang="en-US" altLang="zh-CN" sz="1896" dirty="0" smtClean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874297" y="614853"/>
            <a:ext cx="11159271" cy="562170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集中管理调度中心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 </a:t>
            </a:r>
            <a:r>
              <a:rPr lang="zh-CN" altLang="en-US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 平台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采用</a:t>
            </a:r>
            <a:r>
              <a:rPr lang="en-US" altLang="zh-CN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架构，可实现集群管理的高度可扩展、作业调度的容错性和资源的细粒度管理等功能，适用于大型或小型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Linux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集群。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AI-HPC</a:t>
            </a:r>
            <a:r>
              <a:rPr lang="zh-CN" altLang="en-US" sz="2000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多负载管理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  </a:t>
            </a:r>
            <a:r>
              <a:rPr lang="zh-CN" altLang="en-US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支持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CPU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GPU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等多种计算资源的统一调度，合理分配计算资源。此外，支持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AI-HPC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海量应用的统一管理</a:t>
            </a:r>
            <a:r>
              <a:rPr lang="zh-CN" altLang="en-US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。</a:t>
            </a:r>
            <a:endParaRPr lang="en-US" altLang="zh-CN" dirty="0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丰富</a:t>
            </a:r>
            <a:r>
              <a:rPr lang="zh-CN" altLang="en-US" sz="2000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的作业提交方式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 </a:t>
            </a:r>
            <a:r>
              <a:rPr lang="zh-CN" altLang="en-US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支持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通过作业脚本、可视化作业模板以及容器方式提交作业，增强用户的易用性。作业模板可自定义入参，提高作业模板的灵活性，方便用户使用。基于容器提交作业，可屏蔽作业运行环境的差异，兼容更多应用。</a:t>
            </a:r>
          </a:p>
        </p:txBody>
      </p:sp>
    </p:spTree>
    <p:extLst>
      <p:ext uri="{BB962C8B-B14F-4D97-AF65-F5344CB8AC3E}">
        <p14:creationId xmlns:p14="http://schemas.microsoft.com/office/powerpoint/2010/main" val="3686791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3 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Cluster Engine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产品介绍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38811" y="6444851"/>
            <a:ext cx="189211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67034" fontAlgn="base">
              <a:spcBef>
                <a:spcPts val="569"/>
              </a:spcBef>
              <a:spcAft>
                <a:spcPts val="569"/>
              </a:spcAft>
            </a:pPr>
            <a:r>
              <a:rPr kumimoji="1" lang="zh-CN" altLang="en-US" sz="1138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服务与实施部</a:t>
            </a:r>
            <a:endParaRPr kumimoji="1" lang="en-US" altLang="zh-CN" sz="1138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>
                <a:solidFill>
                  <a:srgbClr val="1C65A1"/>
                </a:solidFill>
                <a:sym typeface="微軟正黑體 Light" panose="020B0304030504040204" pitchFamily="34" charset="-120"/>
              </a:rPr>
              <a:t>技术架构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F4B890B0-2328-6C48-9519-A9870A68F1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13139" y="810417"/>
            <a:ext cx="8931696" cy="54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1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3 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Cluster Engine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产品介绍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产品功能</a:t>
            </a:r>
            <a:r>
              <a:rPr lang="en-US" altLang="zh-CN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-</a:t>
            </a:r>
            <a:r>
              <a:rPr lang="zh-CN" altLang="en-US" sz="1800" dirty="0">
                <a:solidFill>
                  <a:srgbClr val="1C65A1"/>
                </a:solidFill>
                <a:sym typeface="微軟正黑體 Light" panose="020B0304030504040204" pitchFamily="34" charset="-120"/>
              </a:rPr>
              <a:t>灵活的作业管理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600013" y="3522608"/>
            <a:ext cx="2693670" cy="2164715"/>
            <a:chOff x="7605" y="5915"/>
            <a:chExt cx="4242" cy="3409"/>
          </a:xfrm>
        </p:grpSpPr>
        <p:sp>
          <p:nvSpPr>
            <p:cNvPr id="20" name="文本框 19"/>
            <p:cNvSpPr txBox="1"/>
            <p:nvPr/>
          </p:nvSpPr>
          <p:spPr>
            <a:xfrm>
              <a:off x="7983" y="6655"/>
              <a:ext cx="140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作业名称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983" y="7115"/>
              <a:ext cx="140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分区选择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83" y="7575"/>
              <a:ext cx="11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任务数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983" y="8035"/>
              <a:ext cx="1604" cy="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模板参数</a:t>
              </a:r>
              <a:r>
                <a:rPr lang="en-US" altLang="zh-CN" sz="1400"/>
                <a:t>A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83" y="8495"/>
              <a:ext cx="1583" cy="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模板参数</a:t>
              </a:r>
              <a:r>
                <a:rPr lang="en-US" altLang="zh-CN" sz="1400"/>
                <a:t>B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925" y="8551"/>
              <a:ext cx="1237" cy="3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25400" prstMaterial="plastic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925" y="8091"/>
              <a:ext cx="1237" cy="3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25400" prstMaterial="plastic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925" y="7631"/>
              <a:ext cx="1237" cy="3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25400" prstMaterial="plastic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925" y="7171"/>
              <a:ext cx="1237" cy="3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25400" prstMaterial="plastic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925" y="6711"/>
              <a:ext cx="1237" cy="3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25400" prstMaterial="plastic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10" y="6123"/>
              <a:ext cx="140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/>
                <a:t>作业模板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605" y="5915"/>
              <a:ext cx="4242" cy="34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41288" y="573653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支持不同作业提交方式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491168" y="2973968"/>
            <a:ext cx="587375" cy="54864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418903" y="1388373"/>
            <a:ext cx="1789430" cy="934720"/>
          </a:xfrm>
          <a:prstGeom prst="roundRect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支持Singulaity内运行</a:t>
            </a:r>
          </a:p>
        </p:txBody>
      </p:sp>
      <p:sp>
        <p:nvSpPr>
          <p:cNvPr id="35" name="右箭头 34"/>
          <p:cNvSpPr/>
          <p:nvPr/>
        </p:nvSpPr>
        <p:spPr>
          <a:xfrm>
            <a:off x="8433758" y="2973968"/>
            <a:ext cx="587375" cy="54864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241478" y="2780928"/>
            <a:ext cx="1789430" cy="934720"/>
          </a:xfrm>
          <a:prstGeom prst="roundRect">
            <a:avLst/>
          </a:prstGeom>
          <a:solidFill>
            <a:schemeClr val="accent4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保存到镜像库</a:t>
            </a:r>
          </a:p>
        </p:txBody>
      </p:sp>
      <p:sp>
        <p:nvSpPr>
          <p:cNvPr id="37" name="右箭头 36"/>
          <p:cNvSpPr/>
          <p:nvPr/>
        </p:nvSpPr>
        <p:spPr>
          <a:xfrm>
            <a:off x="1851983" y="1479813"/>
            <a:ext cx="587375" cy="54864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1851983" y="4045213"/>
            <a:ext cx="587375" cy="54864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18903" y="3971553"/>
            <a:ext cx="1789430" cy="934720"/>
          </a:xfrm>
          <a:prstGeom prst="roundRect">
            <a:avLst/>
          </a:prstGeom>
          <a:solidFill>
            <a:schemeClr val="accent5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支持节点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内运行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258565" y="5736535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可选择不同运行环境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139243" y="573653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可编辑应用环境为镜像</a:t>
            </a:r>
          </a:p>
        </p:txBody>
      </p:sp>
      <p:pic>
        <p:nvPicPr>
          <p:cNvPr id="42" name="图片 41" descr="32313536333035323b32313536333034383bc4d0c8cb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7721" y="1114053"/>
            <a:ext cx="914400" cy="91440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11193" y="211671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熟悉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的用户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0498" y="928315"/>
            <a:ext cx="2693670" cy="1736725"/>
          </a:xfrm>
          <a:prstGeom prst="rect">
            <a:avLst/>
          </a:prstGeom>
        </p:spPr>
      </p:pic>
      <p:pic>
        <p:nvPicPr>
          <p:cNvPr id="45" name="图片 44" descr="32313536333035323b32313536333034353bc4d0c8cb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7086" y="3575313"/>
            <a:ext cx="914400" cy="91440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489908" y="461099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不熟悉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的用户</a:t>
            </a:r>
          </a:p>
        </p:txBody>
      </p:sp>
    </p:spTree>
    <p:extLst>
      <p:ext uri="{BB962C8B-B14F-4D97-AF65-F5344CB8AC3E}">
        <p14:creationId xmlns:p14="http://schemas.microsoft.com/office/powerpoint/2010/main" val="54472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3 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Cluster Engine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产品介绍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产品功能</a:t>
            </a:r>
            <a:r>
              <a:rPr lang="en-US" altLang="zh-CN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-</a:t>
            </a:r>
            <a:r>
              <a:rPr lang="zh-CN" altLang="en-US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产品监控</a:t>
            </a:r>
            <a:endParaRPr lang="zh-CN" altLang="en-US" sz="1800" dirty="0">
              <a:solidFill>
                <a:srgbClr val="1C65A1"/>
              </a:solidFill>
              <a:sym typeface="微軟正黑體 Light" panose="020B0304030504040204" pitchFamily="34" charset="-120"/>
            </a:endParaRPr>
          </a:p>
        </p:txBody>
      </p:sp>
      <p:pic>
        <p:nvPicPr>
          <p:cNvPr id="47" name="图片 8">
            <a:extLst>
              <a:ext uri="{FF2B5EF4-FFF2-40B4-BE49-F238E27FC236}">
                <a16:creationId xmlns:a16="http://schemas.microsoft.com/office/drawing/2014/main" id="{72EF77BF-75D5-8647-A52E-FE325EC8C1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2"/>
          <a:stretch/>
        </p:blipFill>
        <p:spPr bwMode="auto">
          <a:xfrm>
            <a:off x="1298824" y="943566"/>
            <a:ext cx="9712408" cy="495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504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5269797" y="645681"/>
            <a:ext cx="5462240" cy="648051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SF Orson Casual Heavy" panose="00000400000000000000" pitchFamily="2" charset="0"/>
              </a:rPr>
              <a:t>集群概况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6207" y="3046859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794836" y="4397809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prstClr val="white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259182" y="2296759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prstClr val="white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341" y="4687123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5624" y="459533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4342146" y="736074"/>
            <a:ext cx="496938" cy="45283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1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1" name="对角圆角矩形 40"/>
          <p:cNvSpPr/>
          <p:nvPr/>
        </p:nvSpPr>
        <p:spPr bwMode="auto">
          <a:xfrm>
            <a:off x="4354104" y="1545112"/>
            <a:ext cx="496938" cy="45283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2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4" name="标题 12"/>
          <p:cNvSpPr txBox="1">
            <a:spLocks/>
          </p:cNvSpPr>
          <p:nvPr/>
        </p:nvSpPr>
        <p:spPr bwMode="auto">
          <a:xfrm>
            <a:off x="5269797" y="1444002"/>
            <a:ext cx="6171230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集群</a:t>
            </a:r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使用和维护介绍</a:t>
            </a:r>
            <a:endParaRPr lang="zh-CN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45" name="标题 12"/>
          <p:cNvSpPr txBox="1">
            <a:spLocks/>
          </p:cNvSpPr>
          <p:nvPr/>
        </p:nvSpPr>
        <p:spPr bwMode="auto">
          <a:xfrm>
            <a:off x="5243669" y="2219485"/>
            <a:ext cx="6322303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Cluster Engine</a:t>
            </a:r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产品介绍</a:t>
            </a:r>
            <a:endParaRPr lang="en-US" altLang="zh-CN" sz="3200" b="1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sym typeface="SF Orson Casual Heavy" panose="00000400000000000000" pitchFamily="2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37" name="对角圆角矩形 36"/>
          <p:cNvSpPr/>
          <p:nvPr/>
        </p:nvSpPr>
        <p:spPr bwMode="auto">
          <a:xfrm>
            <a:off x="4354104" y="3035589"/>
            <a:ext cx="496938" cy="45283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4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8" name="标题 12"/>
          <p:cNvSpPr txBox="1">
            <a:spLocks/>
          </p:cNvSpPr>
          <p:nvPr/>
        </p:nvSpPr>
        <p:spPr bwMode="auto">
          <a:xfrm>
            <a:off x="5269797" y="2951436"/>
            <a:ext cx="3564704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Slurm</a:t>
            </a:r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介绍</a:t>
            </a:r>
            <a:endParaRPr lang="en-US" altLang="zh-CN" sz="3200" b="1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42" name="对角圆角矩形 41"/>
          <p:cNvSpPr/>
          <p:nvPr/>
        </p:nvSpPr>
        <p:spPr bwMode="auto">
          <a:xfrm>
            <a:off x="4321257" y="3803542"/>
            <a:ext cx="496938" cy="45683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5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3" name="标题 12"/>
          <p:cNvSpPr txBox="1">
            <a:spLocks/>
          </p:cNvSpPr>
          <p:nvPr/>
        </p:nvSpPr>
        <p:spPr bwMode="auto">
          <a:xfrm>
            <a:off x="5243669" y="3714662"/>
            <a:ext cx="6948331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Cluster Engine</a:t>
            </a:r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和</a:t>
            </a:r>
            <a:r>
              <a:rPr lang="en-US" altLang="zh-CN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ISPIM</a:t>
            </a:r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使用介绍</a:t>
            </a:r>
            <a:endParaRPr lang="en-US" altLang="zh-CN" sz="3200" b="1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49" name="对角圆角矩形 48"/>
          <p:cNvSpPr/>
          <p:nvPr/>
        </p:nvSpPr>
        <p:spPr bwMode="auto">
          <a:xfrm>
            <a:off x="4342146" y="4575497"/>
            <a:ext cx="496938" cy="452836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6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50" name="标题 12"/>
          <p:cNvSpPr txBox="1">
            <a:spLocks/>
          </p:cNvSpPr>
          <p:nvPr/>
        </p:nvSpPr>
        <p:spPr bwMode="auto">
          <a:xfrm>
            <a:off x="5269797" y="4477889"/>
            <a:ext cx="5670182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Slurm</a:t>
            </a:r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作业提交</a:t>
            </a:r>
            <a:endParaRPr lang="en-US" altLang="zh-CN" sz="3200" b="1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4321257" y="5366368"/>
            <a:ext cx="496938" cy="41406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7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6" name="标题 12"/>
          <p:cNvSpPr txBox="1">
            <a:spLocks/>
          </p:cNvSpPr>
          <p:nvPr/>
        </p:nvSpPr>
        <p:spPr bwMode="auto">
          <a:xfrm>
            <a:off x="5269797" y="5281340"/>
            <a:ext cx="5670182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常见问题</a:t>
            </a:r>
            <a:r>
              <a: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sym typeface="SF Orson Casual Heavy" panose="00000400000000000000" pitchFamily="2" charset="0"/>
              </a:rPr>
              <a:t>解答</a:t>
            </a:r>
            <a:endParaRPr lang="en-US" altLang="zh-CN" sz="3200" b="1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52" name="对角圆角矩形 51"/>
          <p:cNvSpPr/>
          <p:nvPr/>
        </p:nvSpPr>
        <p:spPr bwMode="auto">
          <a:xfrm>
            <a:off x="4321257" y="2323185"/>
            <a:ext cx="496938" cy="45283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3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49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3 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Cluster Engine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产品介绍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产品功能</a:t>
            </a:r>
            <a:r>
              <a:rPr lang="en-US" altLang="zh-CN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-</a:t>
            </a:r>
            <a:r>
              <a:rPr lang="zh-CN" altLang="en-US" sz="1800" dirty="0" smtClean="0">
                <a:solidFill>
                  <a:srgbClr val="1C65A1"/>
                </a:solidFill>
                <a:sym typeface="微軟正黑體 Light" panose="020B0304030504040204" pitchFamily="34" charset="-120"/>
              </a:rPr>
              <a:t>作业管理</a:t>
            </a:r>
            <a:endParaRPr lang="zh-CN" altLang="en-US" sz="1800" dirty="0">
              <a:solidFill>
                <a:srgbClr val="1C65A1"/>
              </a:solidFill>
              <a:sym typeface="微軟正黑體 Light" panose="020B0304030504040204" pitchFamily="34" charset="-120"/>
            </a:endParaRPr>
          </a:p>
        </p:txBody>
      </p:sp>
      <p:pic>
        <p:nvPicPr>
          <p:cNvPr id="16" name="图片 2">
            <a:extLst>
              <a:ext uri="{FF2B5EF4-FFF2-40B4-BE49-F238E27FC236}">
                <a16:creationId xmlns:a16="http://schemas.microsoft.com/office/drawing/2014/main" id="{31F52E32-3124-F24F-B2BF-DC31E901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298" y="1776107"/>
            <a:ext cx="9214419" cy="4323742"/>
          </a:xfrm>
          <a:prstGeom prst="rect">
            <a:avLst/>
          </a:prstGeom>
        </p:spPr>
      </p:pic>
      <p:sp>
        <p:nvSpPr>
          <p:cNvPr id="17" name="对角圆角矩形 16"/>
          <p:cNvSpPr/>
          <p:nvPr/>
        </p:nvSpPr>
        <p:spPr bwMode="auto">
          <a:xfrm>
            <a:off x="1491746" y="726756"/>
            <a:ext cx="9297522" cy="89007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Times New Roman" pitchFamily="18" charset="0"/>
              </a:rPr>
              <a:t>提供实时和历史的作业监控，支持作业模块集成</a:t>
            </a:r>
            <a:endParaRPr lang="en-US" altLang="zh-CN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3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5138215" y="3540739"/>
            <a:ext cx="4333332" cy="648051"/>
          </a:xfrm>
        </p:spPr>
        <p:txBody>
          <a:bodyPr/>
          <a:lstStyle/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Slurm</a:t>
            </a:r>
            <a:r>
              <a: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介绍</a:t>
            </a:r>
            <a:endParaRPr lang="en-US" altLang="zh-CN" sz="4000" b="1" dirty="0">
              <a:solidFill>
                <a:prstClr val="black">
                  <a:lumMod val="75000"/>
                  <a:lumOff val="25000"/>
                </a:prstClr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8594" y="1989492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3372163" y="4346946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124346" y="4489822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4552" y="4789472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43534" y="970992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657650" y="2971789"/>
            <a:ext cx="1916615" cy="178595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r>
              <a:rPr lang="en-US" altLang="zh-CN" sz="6599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4</a:t>
            </a:r>
            <a:endParaRPr lang="zh-CN" altLang="en-US" sz="6599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en-US" altLang="zh-CN" sz="1896" dirty="0" err="1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Slurm</a:t>
            </a:r>
            <a:r>
              <a:rPr lang="zh-CN" altLang="en-US" sz="1896" dirty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简介</a:t>
            </a:r>
            <a:endParaRPr lang="en-US" altLang="zh-CN" sz="1896" dirty="0" smtClean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1298824" y="1121502"/>
            <a:ext cx="9927194" cy="3478634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 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 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是一个开源、容错、高度可扩展的集群管理和作业调度系统，适用于大型和小型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Linux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集群。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不需要对其操作系统进行内核修改，并且相对独立。作为集群工作负载管理器，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有三个关键功能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。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393750" indent="-28575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在一段时间内为用户分配资源（计算节点的独占或非独占访问），以便他们可以执行工作。</a:t>
            </a:r>
          </a:p>
          <a:p>
            <a:pPr marL="393750" indent="-28575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提供了一个框架，在分配的节点集上进行启动，执行和监视工作（通常是并行作业）。</a:t>
            </a:r>
          </a:p>
          <a:p>
            <a:pPr marL="393750" indent="-28575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管理队列进行仲裁资源，充分利用资源</a:t>
            </a:r>
            <a:endParaRPr lang="en-US" altLang="zh-CN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4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en-US" altLang="zh-CN" sz="1896" dirty="0" err="1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Slurm</a:t>
            </a:r>
            <a:r>
              <a:rPr lang="zh-CN" altLang="en-US" sz="1896" dirty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组件</a:t>
            </a:r>
            <a:endParaRPr lang="en-US" altLang="zh-CN" sz="1896" dirty="0" smtClean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7030930" y="1462136"/>
            <a:ext cx="4654944" cy="392424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>
                <a:latin typeface="+mn-ea"/>
              </a:rPr>
              <a:t>slurmctld</a:t>
            </a:r>
            <a:r>
              <a:rPr lang="zh-CN" altLang="en-US" b="1" dirty="0">
                <a:latin typeface="+mn-ea"/>
              </a:rPr>
              <a:t>：中心化的管理服务</a:t>
            </a:r>
            <a:r>
              <a:rPr lang="zh-CN" altLang="en-US" b="1" dirty="0" smtClean="0">
                <a:latin typeface="+mn-ea"/>
              </a:rPr>
              <a:t>（可主</a:t>
            </a:r>
            <a:r>
              <a:rPr lang="zh-CN" altLang="en-US" b="1" dirty="0">
                <a:latin typeface="+mn-ea"/>
              </a:rPr>
              <a:t>备） 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>
                <a:latin typeface="+mn-ea"/>
              </a:rPr>
              <a:t>slurmd</a:t>
            </a:r>
            <a:r>
              <a:rPr lang="zh-CN" altLang="en-US" b="1" dirty="0">
                <a:latin typeface="+mn-ea"/>
              </a:rPr>
              <a:t>：可以类比为远程的</a:t>
            </a:r>
            <a:r>
              <a:rPr lang="en-US" altLang="zh-CN" b="1" dirty="0">
                <a:latin typeface="+mn-ea"/>
              </a:rPr>
              <a:t>shell</a:t>
            </a:r>
            <a:r>
              <a:rPr lang="zh-CN" altLang="en-US" b="1" dirty="0">
                <a:latin typeface="+mn-ea"/>
              </a:rPr>
              <a:t>（等待任务，执行任务，返回结果，继续等待任务） 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>
                <a:latin typeface="+mn-ea"/>
              </a:rPr>
              <a:t>slurmdbd</a:t>
            </a:r>
            <a:r>
              <a:rPr lang="zh-CN" altLang="en-US" b="1" dirty="0">
                <a:latin typeface="+mn-ea"/>
              </a:rPr>
              <a:t>：记录</a:t>
            </a:r>
            <a:r>
              <a:rPr lang="en-US" altLang="zh-CN" b="1" dirty="0">
                <a:latin typeface="+mn-ea"/>
              </a:rPr>
              <a:t>account</a:t>
            </a:r>
            <a:r>
              <a:rPr lang="zh-CN" altLang="en-US" b="1" dirty="0">
                <a:latin typeface="+mn-ea"/>
              </a:rPr>
              <a:t>信息（可以记录多个</a:t>
            </a:r>
            <a:r>
              <a:rPr lang="en-US" altLang="zh-CN" b="1" dirty="0" err="1">
                <a:latin typeface="+mn-ea"/>
              </a:rPr>
              <a:t>slurm</a:t>
            </a:r>
            <a:r>
              <a:rPr lang="zh-CN" altLang="en-US" b="1" dirty="0">
                <a:latin typeface="+mn-ea"/>
              </a:rPr>
              <a:t>集群）</a:t>
            </a:r>
            <a:endParaRPr lang="en-US" altLang="zh-CN" b="1" dirty="0">
              <a:latin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7" y="1084915"/>
            <a:ext cx="6437727" cy="48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54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en-US" altLang="zh-CN" sz="1896" dirty="0" err="1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Slurm</a:t>
            </a:r>
            <a:r>
              <a:rPr lang="zh-CN" altLang="en-US" sz="1896" dirty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组件</a:t>
            </a:r>
            <a:endParaRPr lang="en-US" altLang="zh-CN" sz="1896" dirty="0" smtClean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6671004" y="1069423"/>
            <a:ext cx="5161070" cy="451527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Node:</a:t>
            </a:r>
            <a:r>
              <a:rPr lang="zh-CN" altLang="en-US" dirty="0">
                <a:latin typeface="+mn-ea"/>
              </a:rPr>
              <a:t>节点（服务器）</a:t>
            </a:r>
            <a:r>
              <a:rPr lang="en-US" altLang="zh-CN" dirty="0" err="1">
                <a:latin typeface="+mn-ea"/>
              </a:rPr>
              <a:t>Slurm</a:t>
            </a:r>
            <a:r>
              <a:rPr lang="zh-CN" altLang="en-US" dirty="0">
                <a:latin typeface="+mn-ea"/>
              </a:rPr>
              <a:t>中的计算资源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Partition</a:t>
            </a:r>
            <a:r>
              <a:rPr lang="zh-CN" altLang="en-US" dirty="0">
                <a:latin typeface="+mn-ea"/>
              </a:rPr>
              <a:t>：分区，节点分组，逻辑（可能重叠）集，也可以理解为作业队列，每个分区都有各种约束，例如作业大小限制，作业时间限制，允许使用它的用户等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Job</a:t>
            </a:r>
            <a:r>
              <a:rPr lang="zh-CN" altLang="en-US" dirty="0">
                <a:latin typeface="+mn-ea"/>
              </a:rPr>
              <a:t>：作业或分配给用户的指定数量的资源分配时间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Job Step</a:t>
            </a:r>
            <a:r>
              <a:rPr lang="zh-CN" altLang="en-US" dirty="0">
                <a:latin typeface="+mn-ea"/>
              </a:rPr>
              <a:t>：工作步骤，这是作业中的（可能是并行的）任务集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8" y="1303064"/>
            <a:ext cx="5585498" cy="41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04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 </a:t>
                </a:r>
                <a:r>
                  <a:rPr lang="en-US" altLang="zh-CN" sz="1896" dirty="0" err="1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  <a:endParaRPr lang="zh-CN" altLang="en-US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</a:rPr>
              <a:t>Slurm</a:t>
            </a:r>
            <a:r>
              <a:rPr lang="zh-CN" altLang="en-US" sz="1800" dirty="0" smtClean="0">
                <a:solidFill>
                  <a:srgbClr val="0059AE"/>
                </a:solidFill>
              </a:rPr>
              <a:t>常用命令</a:t>
            </a:r>
            <a:r>
              <a:rPr lang="zh-CN" altLang="en-US" sz="1800" dirty="0">
                <a:solidFill>
                  <a:srgbClr val="0059AE"/>
                </a:solidFill>
              </a:rPr>
              <a:t>介绍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68807"/>
              </p:ext>
            </p:extLst>
          </p:nvPr>
        </p:nvGraphicFramePr>
        <p:xfrm>
          <a:off x="1298824" y="737220"/>
          <a:ext cx="10338457" cy="5244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7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0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>
                          <a:effectLst/>
                          <a:latin typeface="Content-font"/>
                        </a:rPr>
                        <a:t>命令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>
                          <a:effectLst/>
                          <a:latin typeface="Content-font"/>
                        </a:rPr>
                        <a:t>作用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  <a:r>
                        <a:rPr lang="en-US" altLang="zh-CN" sz="1600" b="0" u="non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sinfo</a:t>
                      </a:r>
                      <a:endParaRPr lang="en-US" sz="1600" b="0" u="non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effectLst/>
                          <a:latin typeface="+mn-ea"/>
                          <a:ea typeface="+mn-ea"/>
                        </a:rPr>
                        <a:t>查看有关</a:t>
                      </a:r>
                      <a:r>
                        <a:rPr lang="en-US" altLang="zh-CN" sz="1600" b="0" dirty="0" err="1" smtClean="0">
                          <a:effectLst/>
                          <a:latin typeface="+mn-ea"/>
                          <a:ea typeface="+mn-ea"/>
                        </a:rPr>
                        <a:t>slurm</a:t>
                      </a:r>
                      <a:r>
                        <a:rPr lang="zh-CN" altLang="en-US" sz="1600" b="0" dirty="0" smtClean="0">
                          <a:effectLst/>
                          <a:latin typeface="+mn-ea"/>
                          <a:ea typeface="+mn-ea"/>
                        </a:rPr>
                        <a:t>节点和分区的信息</a:t>
                      </a:r>
                      <a:endParaRPr lang="zh-CN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scontrol show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partition</a:t>
                      </a:r>
                      <a:endParaRPr lang="en-US" sz="1600" b="0" u="non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查看详细分区信息</a:t>
                      </a:r>
                      <a:endParaRPr lang="zh-CN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scontrol show node</a:t>
                      </a:r>
                      <a:endParaRPr lang="en-US" sz="1600" b="0" u="non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查看详细节点信息</a:t>
                      </a:r>
                      <a:endParaRPr lang="zh-CN" altLang="en-US" sz="16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scontrol show job </a:t>
                      </a:r>
                      <a:endParaRPr lang="en-US" sz="1600" b="0" u="non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effectLst/>
                          <a:latin typeface="+mn-ea"/>
                          <a:ea typeface="+mn-ea"/>
                        </a:rPr>
                        <a:t>查看作业详细信息</a:t>
                      </a:r>
                      <a:endParaRPr lang="zh-CN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68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600" b="0" dirty="0" smtClean="0">
                          <a:effectLst/>
                          <a:latin typeface="+mn-ea"/>
                          <a:ea typeface="+mn-ea"/>
                        </a:rPr>
                        <a:t>batch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effectLst/>
                          <a:latin typeface="+mn-ea"/>
                          <a:ea typeface="+mn-ea"/>
                        </a:rPr>
                        <a:t>批处理方式提交作业</a:t>
                      </a:r>
                      <a:endParaRPr lang="zh-CN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068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600" b="0" dirty="0" err="1" smtClean="0">
                          <a:effectLst/>
                          <a:latin typeface="+mn-ea"/>
                          <a:ea typeface="+mn-ea"/>
                        </a:rPr>
                        <a:t>run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effectLst/>
                          <a:latin typeface="+mn-ea"/>
                          <a:ea typeface="+mn-ea"/>
                        </a:rPr>
                        <a:t>交互式提交并行作业</a:t>
                      </a:r>
                      <a:endParaRPr lang="zh-CN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  <a:r>
                        <a:rPr lang="en-US" sz="1600" b="0" u="none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squeue</a:t>
                      </a:r>
                      <a:endParaRPr lang="en-US" sz="1600" b="0" u="non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effectLst/>
                          <a:latin typeface="+mn-ea"/>
                          <a:ea typeface="+mn-ea"/>
                        </a:rPr>
                        <a:t>报告作业或作业步骤的状态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scancel</a:t>
                      </a:r>
                      <a:endParaRPr lang="en-US" sz="1600" b="0" u="non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effectLst/>
                          <a:latin typeface="+mn-ea"/>
                          <a:ea typeface="+mn-ea"/>
                        </a:rPr>
                        <a:t>取消挂起或等待或者运行的作业 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068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 smtClean="0"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600" b="0" dirty="0" err="1" smtClean="0">
                          <a:effectLst/>
                          <a:latin typeface="+mn-ea"/>
                          <a:ea typeface="+mn-ea"/>
                        </a:rPr>
                        <a:t>acct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effectLst/>
                          <a:latin typeface="+mn-ea"/>
                          <a:ea typeface="+mn-ea"/>
                        </a:rPr>
                        <a:t>查看已完成的作业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sinfo</a:t>
            </a:r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节点状态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190729" y="682729"/>
            <a:ext cx="9469250" cy="347232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  <a:sym typeface="宋体" panose="02010600030101010101" pitchFamily="2" charset="-122"/>
              </a:rPr>
              <a:t>sinfo</a:t>
            </a:r>
            <a:r>
              <a:rPr lang="zh-CN" altLang="en-US" b="1" dirty="0">
                <a:latin typeface="+mn-ea"/>
                <a:sym typeface="宋体" panose="02010600030101010101" pitchFamily="2" charset="-122"/>
              </a:rPr>
              <a:t>节点</a:t>
            </a:r>
            <a:r>
              <a:rPr lang="zh-CN" altLang="en-US" b="1" dirty="0" smtClean="0">
                <a:latin typeface="+mn-ea"/>
                <a:sym typeface="宋体" panose="02010600030101010101" pitchFamily="2" charset="-122"/>
              </a:rPr>
              <a:t>状态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STATE</a:t>
            </a:r>
            <a:r>
              <a:rPr lang="zh-CN" altLang="en-US" b="1" dirty="0">
                <a:latin typeface="+mn-ea"/>
              </a:rPr>
              <a:t>：节点状态，可能的状态包括： 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ea"/>
              </a:rPr>
              <a:t>idle</a:t>
            </a:r>
            <a:r>
              <a:rPr lang="zh-CN" altLang="en-US" dirty="0">
                <a:latin typeface="+mn-ea"/>
              </a:rPr>
              <a:t>：空闲，可以接收新</a:t>
            </a:r>
            <a:r>
              <a:rPr lang="zh-CN" altLang="en-US" dirty="0" smtClean="0">
                <a:latin typeface="+mn-ea"/>
              </a:rPr>
              <a:t>作业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+mn-ea"/>
              </a:rPr>
              <a:t>alloc</a:t>
            </a:r>
            <a:r>
              <a:rPr lang="zh-CN" altLang="en-US" dirty="0">
                <a:latin typeface="+mn-ea"/>
              </a:rPr>
              <a:t>：已</a:t>
            </a:r>
            <a:r>
              <a:rPr lang="zh-CN" altLang="en-US" dirty="0" smtClean="0">
                <a:latin typeface="+mn-ea"/>
              </a:rPr>
              <a:t>分配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ea"/>
              </a:rPr>
              <a:t>mix</a:t>
            </a:r>
            <a:r>
              <a:rPr lang="zh-CN" altLang="en-US" dirty="0">
                <a:latin typeface="+mn-ea"/>
              </a:rPr>
              <a:t>：混合，节点在运行作业，但有些空闲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核，可接受新</a:t>
            </a:r>
            <a:r>
              <a:rPr lang="zh-CN" altLang="en-US" dirty="0" smtClean="0">
                <a:latin typeface="+mn-ea"/>
              </a:rPr>
              <a:t>作业 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ea"/>
              </a:rPr>
              <a:t>down</a:t>
            </a:r>
            <a:r>
              <a:rPr lang="zh-CN" altLang="en-US" dirty="0">
                <a:latin typeface="+mn-ea"/>
              </a:rPr>
              <a:t>：服务异常或者节点</a:t>
            </a:r>
            <a:r>
              <a:rPr lang="en-US" altLang="zh-CN" dirty="0">
                <a:latin typeface="+mn-ea"/>
              </a:rPr>
              <a:t>OS</a:t>
            </a:r>
            <a:r>
              <a:rPr lang="zh-CN" altLang="en-US" dirty="0">
                <a:latin typeface="+mn-ea"/>
              </a:rPr>
              <a:t>已宕</a:t>
            </a:r>
            <a:r>
              <a:rPr lang="zh-CN" altLang="en-US" dirty="0" smtClean="0">
                <a:latin typeface="+mn-ea"/>
              </a:rPr>
              <a:t>机</a:t>
            </a:r>
            <a:r>
              <a:rPr lang="en-US" altLang="zh-CN" dirty="0" smtClean="0">
                <a:latin typeface="+mn-ea"/>
              </a:rPr>
              <a:t>                                                                      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ea"/>
              </a:rPr>
              <a:t>drain</a:t>
            </a:r>
            <a:r>
              <a:rPr lang="zh-CN" altLang="en-US" dirty="0">
                <a:latin typeface="+mn-ea"/>
              </a:rPr>
              <a:t>：已失去</a:t>
            </a:r>
            <a:r>
              <a:rPr lang="zh-CN" altLang="en-US" dirty="0" smtClean="0">
                <a:latin typeface="+mn-ea"/>
              </a:rPr>
              <a:t>活力 </a:t>
            </a:r>
            <a:endParaRPr lang="zh-CN" altLang="en-US" sz="20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823" y="4314874"/>
            <a:ext cx="9253061" cy="186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1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scontrol</a:t>
            </a:r>
            <a:r>
              <a:rPr lang="en-US" altLang="zh-CN" sz="1800" dirty="0">
                <a:solidFill>
                  <a:srgbClr val="0059AE"/>
                </a:solidFill>
                <a:sym typeface="宋体" panose="02010600030101010101" pitchFamily="2" charset="-122"/>
              </a:rPr>
              <a:t> show partition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298824" y="761306"/>
            <a:ext cx="9673976" cy="1882913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partition</a:t>
            </a:r>
            <a:r>
              <a:rPr lang="zh-CN" altLang="en-US" b="1" dirty="0">
                <a:latin typeface="+mn-ea"/>
              </a:rPr>
              <a:t>：显示全部队列的详细信息，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partition cu</a:t>
            </a:r>
            <a:r>
              <a:rPr lang="zh-CN" altLang="en-US" b="1" dirty="0">
                <a:latin typeface="+mn-ea"/>
              </a:rPr>
              <a:t>或 </a:t>
            </a: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partition= cu </a:t>
            </a:r>
            <a:r>
              <a:rPr lang="zh-CN" altLang="en-US" b="1" dirty="0">
                <a:latin typeface="+mn-ea"/>
              </a:rPr>
              <a:t>：显示队列名</a:t>
            </a:r>
            <a:r>
              <a:rPr lang="en-US" altLang="zh-CN" b="1" dirty="0" err="1">
                <a:latin typeface="+mn-ea"/>
              </a:rPr>
              <a:t>cpuPartiton</a:t>
            </a:r>
            <a:r>
              <a:rPr lang="zh-CN" altLang="en-US" b="1" dirty="0">
                <a:latin typeface="+mn-ea"/>
              </a:rPr>
              <a:t>的队列</a:t>
            </a:r>
            <a:r>
              <a:rPr lang="zh-CN" altLang="en-US" b="1" dirty="0" smtClean="0">
                <a:latin typeface="+mn-ea"/>
              </a:rPr>
              <a:t>信息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824" y="2772610"/>
            <a:ext cx="10034985" cy="27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2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scontrol</a:t>
            </a:r>
            <a:r>
              <a:rPr lang="en-US" altLang="zh-CN" sz="1800" dirty="0">
                <a:solidFill>
                  <a:srgbClr val="0059AE"/>
                </a:solidFill>
                <a:sym typeface="宋体" panose="02010600030101010101" pitchFamily="2" charset="-122"/>
              </a:rPr>
              <a:t> show node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298824" y="761306"/>
            <a:ext cx="9856856" cy="185126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node</a:t>
            </a:r>
            <a:r>
              <a:rPr lang="zh-CN" altLang="en-US" b="1" dirty="0">
                <a:latin typeface="+mn-ea"/>
              </a:rPr>
              <a:t>：显示全部节点的详细信息，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node cu01</a:t>
            </a:r>
            <a:r>
              <a:rPr lang="zh-CN" altLang="en-US" b="1" dirty="0">
                <a:latin typeface="+mn-ea"/>
              </a:rPr>
              <a:t>或 </a:t>
            </a: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node= cu01 </a:t>
            </a:r>
            <a:r>
              <a:rPr lang="zh-CN" altLang="en-US" b="1" dirty="0">
                <a:latin typeface="+mn-ea"/>
              </a:rPr>
              <a:t>：显示节点名</a:t>
            </a:r>
            <a:r>
              <a:rPr lang="en-US" altLang="zh-CN" b="1" dirty="0">
                <a:latin typeface="+mn-ea"/>
              </a:rPr>
              <a:t>cu01</a:t>
            </a:r>
            <a:r>
              <a:rPr lang="zh-CN" altLang="en-US" b="1" dirty="0">
                <a:latin typeface="+mn-ea"/>
              </a:rPr>
              <a:t>的节点详细信息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942" y="2695045"/>
            <a:ext cx="8549022" cy="37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66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scontrol</a:t>
            </a:r>
            <a:r>
              <a:rPr lang="en-US" altLang="zh-CN" sz="1800" dirty="0">
                <a:solidFill>
                  <a:srgbClr val="0059AE"/>
                </a:solidFill>
                <a:sym typeface="宋体" panose="02010600030101010101" pitchFamily="2" charset="-122"/>
              </a:rPr>
              <a:t> show job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259012" y="630589"/>
            <a:ext cx="9815387" cy="174595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job</a:t>
            </a:r>
            <a:r>
              <a:rPr lang="zh-CN" altLang="en-US" b="1" dirty="0">
                <a:latin typeface="+mn-ea"/>
              </a:rPr>
              <a:t>：显示该用户的全部作业的详细信息，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job 37994</a:t>
            </a:r>
            <a:r>
              <a:rPr lang="zh-CN" altLang="en-US" b="1" dirty="0">
                <a:latin typeface="+mn-ea"/>
              </a:rPr>
              <a:t>或 </a:t>
            </a: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job = 37994 </a:t>
            </a:r>
            <a:r>
              <a:rPr lang="zh-CN" altLang="en-US" b="1" dirty="0">
                <a:latin typeface="+mn-ea"/>
              </a:rPr>
              <a:t>：显示该作业</a:t>
            </a:r>
            <a:r>
              <a:rPr lang="en-US" altLang="zh-CN" b="1" dirty="0">
                <a:latin typeface="+mn-ea"/>
              </a:rPr>
              <a:t>id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37994</a:t>
            </a:r>
            <a:r>
              <a:rPr lang="zh-CN" altLang="en-US" b="1" dirty="0">
                <a:latin typeface="+mn-ea"/>
              </a:rPr>
              <a:t>的作业详细信息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817" y="2504931"/>
            <a:ext cx="6024326" cy="41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33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5138214" y="3540739"/>
            <a:ext cx="6238347" cy="648051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集群概况</a:t>
            </a:r>
            <a:endParaRPr lang="en-US" altLang="zh-CN" sz="3793" b="1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8594" y="1989492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3372163" y="4346946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124346" y="4489822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4552" y="4789472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43534" y="970992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657650" y="2971789"/>
            <a:ext cx="1916615" cy="178595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r>
              <a:rPr lang="en-US" altLang="zh-CN" sz="6599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1</a:t>
            </a:r>
            <a:endParaRPr lang="zh-CN" altLang="en-US" sz="6599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sbatch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798757" y="597750"/>
            <a:ext cx="10892758" cy="430869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sbatch</a:t>
            </a:r>
            <a:r>
              <a:rPr lang="zh-CN" altLang="en-US" b="1" dirty="0">
                <a:latin typeface="+mn-ea"/>
              </a:rPr>
              <a:t>命令采用批处理方式运行作业，</a:t>
            </a:r>
            <a:r>
              <a:rPr lang="en-US" altLang="zh-CN" b="1" dirty="0" err="1">
                <a:latin typeface="+mn-ea"/>
              </a:rPr>
              <a:t>sbatch</a:t>
            </a:r>
            <a:r>
              <a:rPr lang="zh-CN" altLang="en-US" b="1" dirty="0">
                <a:latin typeface="+mn-ea"/>
              </a:rPr>
              <a:t>提交完脚本后，立即退出，同时获取到一个作业号</a:t>
            </a:r>
            <a:r>
              <a:rPr lang="en-US" altLang="zh-CN" b="1" dirty="0">
                <a:latin typeface="+mn-ea"/>
              </a:rPr>
              <a:t>,</a:t>
            </a:r>
            <a:r>
              <a:rPr lang="zh-CN" altLang="en-US" b="1" dirty="0">
                <a:latin typeface="+mn-ea"/>
              </a:rPr>
              <a:t>作业等所需资源满足后开始运行（详细操作，请参考：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man </a:t>
            </a:r>
            <a:r>
              <a:rPr lang="en-US" altLang="zh-CN" b="1" dirty="0" err="1">
                <a:solidFill>
                  <a:schemeClr val="accent1"/>
                </a:solidFill>
                <a:latin typeface="+mn-ea"/>
              </a:rPr>
              <a:t>sbatch</a:t>
            </a:r>
            <a:r>
              <a:rPr lang="zh-CN" altLang="en-US" b="1" dirty="0">
                <a:latin typeface="+mn-ea"/>
              </a:rPr>
              <a:t>） 。具体过程如下：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用户编写</a:t>
            </a:r>
            <a:r>
              <a:rPr lang="en-US" altLang="zh-CN" dirty="0" err="1">
                <a:latin typeface="+mn-ea"/>
              </a:rPr>
              <a:t>slurm</a:t>
            </a:r>
            <a:r>
              <a:rPr lang="zh-CN" altLang="en-US" dirty="0">
                <a:latin typeface="+mn-ea"/>
              </a:rPr>
              <a:t>作业脚本（该脚本为</a:t>
            </a:r>
            <a:r>
              <a:rPr lang="en-US" altLang="zh-CN" dirty="0" err="1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普通</a:t>
            </a:r>
            <a:r>
              <a:rPr lang="en-US" altLang="zh-CN" dirty="0">
                <a:latin typeface="+mn-ea"/>
              </a:rPr>
              <a:t>shell</a:t>
            </a:r>
            <a:r>
              <a:rPr lang="zh-CN" altLang="en-US" dirty="0">
                <a:latin typeface="+mn-ea"/>
              </a:rPr>
              <a:t>脚本文件）；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i="1" dirty="0" err="1">
                <a:solidFill>
                  <a:srgbClr val="FF0000"/>
                </a:solidFill>
                <a:latin typeface="+mn-ea"/>
              </a:rPr>
              <a:t>sbatch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i="1" dirty="0">
                <a:solidFill>
                  <a:srgbClr val="FF0000"/>
                </a:solidFill>
                <a:latin typeface="+mn-ea"/>
              </a:rPr>
              <a:t>脚本文件名称</a:t>
            </a:r>
            <a:r>
              <a:rPr lang="zh-CN" altLang="en-US" dirty="0">
                <a:latin typeface="+mn-ea"/>
              </a:rPr>
              <a:t>命令提交作业；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作业排队等待资源分配；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分配资源后执行作业；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脚本执行结束，释放资源；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运行结果定向到指定的文件中记录（</a:t>
            </a:r>
            <a:r>
              <a:rPr lang="en-US" altLang="zh-CN" dirty="0" err="1">
                <a:latin typeface="+mn-ea"/>
              </a:rPr>
              <a:t>JobID.out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JobID.err</a:t>
            </a:r>
            <a:r>
              <a:rPr lang="zh-CN" altLang="en-US" dirty="0">
                <a:latin typeface="+mn-ea"/>
              </a:rPr>
              <a:t>两个文件），其中</a:t>
            </a:r>
            <a:r>
              <a:rPr lang="en-US" altLang="zh-CN" dirty="0" err="1">
                <a:latin typeface="+mn-ea"/>
              </a:rPr>
              <a:t>JobID.out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文件为标准输出，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JobID.err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文件为错误输出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922" y="4960778"/>
            <a:ext cx="8756277" cy="14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7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salloc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055077" y="808659"/>
            <a:ext cx="10524539" cy="274996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salloc</a:t>
            </a:r>
            <a:r>
              <a:rPr lang="zh-CN" altLang="en-US" b="1" dirty="0">
                <a:latin typeface="+mn-ea"/>
              </a:rPr>
              <a:t>将获取作业的分配后执行命令，当命令结束后释放分配的资源（详细操作，请参考：</a:t>
            </a:r>
            <a:r>
              <a:rPr lang="en-US" altLang="zh-CN" b="1" dirty="0">
                <a:latin typeface="+mn-ea"/>
              </a:rPr>
              <a:t>man </a:t>
            </a:r>
            <a:r>
              <a:rPr lang="en-US" altLang="zh-CN" b="1" dirty="0" err="1">
                <a:latin typeface="+mn-ea"/>
              </a:rPr>
              <a:t>salloc</a:t>
            </a:r>
            <a:r>
              <a:rPr lang="zh-CN" altLang="en-US" b="1" dirty="0">
                <a:latin typeface="+mn-ea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提交资源分配请求； </a:t>
            </a: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作业排队等待资源分配；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执行用户指定的命令；</a:t>
            </a:r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命令执行结束，释放</a:t>
            </a:r>
            <a:r>
              <a:rPr lang="zh-CN" altLang="en-US" dirty="0" smtClean="0">
                <a:latin typeface="+mn-ea"/>
              </a:rPr>
              <a:t>资源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资源分配请求成功后会进入 </a:t>
            </a:r>
            <a:r>
              <a:rPr lang="en-US" altLang="zh-CN" dirty="0">
                <a:latin typeface="+mn-ea"/>
              </a:rPr>
              <a:t>bash shell </a:t>
            </a:r>
            <a:r>
              <a:rPr lang="zh-CN" altLang="en-US" dirty="0">
                <a:latin typeface="+mn-ea"/>
              </a:rPr>
              <a:t>终端。在终端输入 </a:t>
            </a:r>
            <a:r>
              <a:rPr lang="en-US" altLang="zh-CN" dirty="0">
                <a:latin typeface="+mn-ea"/>
              </a:rPr>
              <a:t>exit </a:t>
            </a:r>
            <a:r>
              <a:rPr lang="zh-CN" altLang="en-US" dirty="0">
                <a:latin typeface="+mn-ea"/>
              </a:rPr>
              <a:t>命令或 </a:t>
            </a:r>
            <a:r>
              <a:rPr lang="en-US" altLang="zh-CN" dirty="0" err="1">
                <a:latin typeface="+mn-ea"/>
              </a:rPr>
              <a:t>Ctrl+D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退出分配</a:t>
            </a:r>
            <a:r>
              <a:rPr lang="zh-CN" altLang="en-US" dirty="0" smtClean="0">
                <a:latin typeface="+mn-ea"/>
              </a:rPr>
              <a:t>模式</a:t>
            </a:r>
            <a:endParaRPr lang="zh-CN" altLang="en-US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435" y="3726866"/>
            <a:ext cx="9112596" cy="25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20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srun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620162" y="764947"/>
            <a:ext cx="11289178" cy="3608597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srun</a:t>
            </a:r>
            <a:r>
              <a:rPr lang="zh-CN" altLang="en-US" b="1" dirty="0">
                <a:latin typeface="+mn-ea"/>
              </a:rPr>
              <a:t>可以交互式提交运行并行作业，提交后，作业等待运行，等运行完毕后，才返回终端（详细操作，请参考：</a:t>
            </a:r>
            <a:r>
              <a:rPr lang="en-US" altLang="zh-CN" b="1" dirty="0">
                <a:latin typeface="+mn-ea"/>
              </a:rPr>
              <a:t>man </a:t>
            </a:r>
            <a:r>
              <a:rPr lang="en-US" altLang="zh-CN" b="1" dirty="0" err="1">
                <a:latin typeface="+mn-ea"/>
              </a:rPr>
              <a:t>srun</a:t>
            </a:r>
            <a:r>
              <a:rPr lang="zh-CN" altLang="en-US" b="1" dirty="0">
                <a:latin typeface="+mn-ea"/>
              </a:rPr>
              <a:t>） 。流程如下：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在终端提交资源分配请求，指定资源数量与限制；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等待资源分配；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获得资源后，加载计算任务；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运行中，任务 </a:t>
            </a:r>
            <a:r>
              <a:rPr lang="en-US" altLang="zh-CN" dirty="0">
                <a:latin typeface="+mn-ea"/>
              </a:rPr>
              <a:t>I/O </a:t>
            </a:r>
            <a:r>
              <a:rPr lang="zh-CN" altLang="en-US" dirty="0">
                <a:latin typeface="+mn-ea"/>
              </a:rPr>
              <a:t>传递到终端；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可与任务进行交互，包括 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，信号等；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任务执行结束后，资源被释放。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57" y="4502351"/>
            <a:ext cx="10074577" cy="17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65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srun</a:t>
            </a:r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sbatch</a:t>
            </a:r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主要参数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013072" y="651297"/>
            <a:ext cx="10409894" cy="532610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dirty="0" smtClean="0">
                <a:latin typeface="+mn-ea"/>
                <a:cs typeface="Times New Roman" panose="02020603050405020304" pitchFamily="18" charset="0"/>
              </a:rPr>
              <a:t>­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b="1" dirty="0">
                <a:latin typeface="+mn-ea"/>
              </a:rPr>
              <a:t>N, --</a:t>
            </a:r>
            <a:r>
              <a:rPr lang="zh-CN" altLang="zh-CN" b="1" dirty="0">
                <a:latin typeface="+mn-ea"/>
                <a:cs typeface="Times New Roman" panose="02020603050405020304" pitchFamily="18" charset="0"/>
              </a:rPr>
              <a:t>­­</a:t>
            </a:r>
            <a:r>
              <a:rPr lang="en-US" altLang="zh-CN" b="1" dirty="0">
                <a:latin typeface="+mn-ea"/>
              </a:rPr>
              <a:t>nodes=&lt;</a:t>
            </a:r>
            <a:r>
              <a:rPr lang="en-US" altLang="zh-CN" b="1" dirty="0" err="1">
                <a:latin typeface="+mn-ea"/>
              </a:rPr>
              <a:t>nodenum</a:t>
            </a:r>
            <a:r>
              <a:rPr lang="en-US" altLang="zh-CN" b="1" dirty="0">
                <a:latin typeface="+mn-ea"/>
              </a:rPr>
              <a:t>&gt;</a:t>
            </a:r>
            <a:r>
              <a:rPr lang="zh-CN" altLang="zh-CN" b="1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申请执行作业节点数</a:t>
            </a:r>
            <a:r>
              <a:rPr lang="zh-CN" altLang="zh-CN" b="1" dirty="0"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-n , --</a:t>
            </a:r>
            <a:r>
              <a:rPr lang="en-US" altLang="zh-CN" b="1" dirty="0" err="1">
                <a:latin typeface="+mn-ea"/>
              </a:rPr>
              <a:t>ntasks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作业总的进程数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dirty="0" smtClean="0">
                <a:latin typeface="+mn-ea"/>
              </a:rPr>
              <a:t>­</a:t>
            </a:r>
            <a:r>
              <a:rPr lang="en-US" altLang="zh-CN" b="1" dirty="0" smtClean="0">
                <a:latin typeface="+mn-ea"/>
              </a:rPr>
              <a:t>--</a:t>
            </a:r>
            <a:r>
              <a:rPr lang="en-US" altLang="zh-CN" b="1" dirty="0" err="1" smtClean="0">
                <a:latin typeface="+mn-ea"/>
              </a:rPr>
              <a:t>ntasks</a:t>
            </a:r>
            <a:r>
              <a:rPr lang="en-US" altLang="zh-CN" b="1" dirty="0" smtClean="0">
                <a:latin typeface="+mn-ea"/>
              </a:rPr>
              <a:t>-</a:t>
            </a:r>
            <a:r>
              <a:rPr lang="zh-CN" altLang="zh-CN" b="1" dirty="0">
                <a:latin typeface="+mn-ea"/>
              </a:rPr>
              <a:t>­</a:t>
            </a:r>
            <a:r>
              <a:rPr lang="en-US" altLang="zh-CN" b="1" dirty="0">
                <a:latin typeface="+mn-ea"/>
              </a:rPr>
              <a:t>per-</a:t>
            </a:r>
            <a:r>
              <a:rPr lang="zh-CN" altLang="zh-CN" b="1" dirty="0">
                <a:latin typeface="+mn-ea"/>
              </a:rPr>
              <a:t>­</a:t>
            </a:r>
            <a:r>
              <a:rPr lang="en-US" altLang="zh-CN" b="1" dirty="0">
                <a:latin typeface="+mn-ea"/>
              </a:rPr>
              <a:t>node</a:t>
            </a:r>
            <a:r>
              <a:rPr lang="zh-CN" altLang="zh-CN" b="1" dirty="0">
                <a:latin typeface="+mn-ea"/>
              </a:rPr>
              <a:t>：每个节点</a:t>
            </a:r>
            <a:r>
              <a:rPr lang="zh-CN" altLang="en-US" b="1" dirty="0">
                <a:latin typeface="+mn-ea"/>
              </a:rPr>
              <a:t>使用的进程数</a:t>
            </a:r>
            <a:r>
              <a:rPr lang="zh-CN" altLang="zh-CN" b="1" dirty="0">
                <a:latin typeface="+mn-ea"/>
              </a:rPr>
              <a:t>，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-c, --</a:t>
            </a:r>
            <a:r>
              <a:rPr lang="en-US" altLang="zh-CN" b="1" dirty="0" err="1">
                <a:latin typeface="+mn-ea"/>
              </a:rPr>
              <a:t>cpus</a:t>
            </a:r>
            <a:r>
              <a:rPr lang="en-US" altLang="zh-CN" b="1" dirty="0">
                <a:latin typeface="+mn-ea"/>
              </a:rPr>
              <a:t>-per-task</a:t>
            </a:r>
            <a:r>
              <a:rPr lang="zh-CN" altLang="en-US" b="1" dirty="0">
                <a:latin typeface="+mn-ea"/>
              </a:rPr>
              <a:t>：每个进程使用的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核心数。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+mn-ea"/>
              </a:rPr>
              <a:t>­</a:t>
            </a:r>
            <a:r>
              <a:rPr lang="en-US" altLang="zh-CN" b="1" dirty="0">
                <a:latin typeface="+mn-ea"/>
              </a:rPr>
              <a:t>-J, --job-name=&lt;</a:t>
            </a:r>
            <a:r>
              <a:rPr lang="en-US" altLang="zh-CN" b="1" dirty="0" err="1">
                <a:latin typeface="+mn-ea"/>
              </a:rPr>
              <a:t>jobname</a:t>
            </a:r>
            <a:r>
              <a:rPr lang="en-US" altLang="zh-CN" b="1" dirty="0">
                <a:latin typeface="+mn-ea"/>
              </a:rPr>
              <a:t>&gt;</a:t>
            </a:r>
            <a:r>
              <a:rPr lang="zh-CN" altLang="zh-CN" b="1" dirty="0">
                <a:latin typeface="+mn-ea"/>
              </a:rPr>
              <a:t>：设定作业名</a:t>
            </a:r>
            <a:r>
              <a:rPr lang="en-US" altLang="zh-CN" b="1" dirty="0">
                <a:latin typeface="+mn-ea"/>
              </a:rPr>
              <a:t>&lt;</a:t>
            </a:r>
            <a:r>
              <a:rPr lang="en-US" altLang="zh-CN" b="1" dirty="0" err="1">
                <a:latin typeface="+mn-ea"/>
              </a:rPr>
              <a:t>jobname</a:t>
            </a:r>
            <a:r>
              <a:rPr lang="en-US" altLang="zh-CN" b="1" dirty="0">
                <a:latin typeface="+mn-ea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-o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--output=file, </a:t>
            </a:r>
            <a:r>
              <a:rPr lang="zh-CN" altLang="en-US" b="1" dirty="0">
                <a:latin typeface="+mn-ea"/>
              </a:rPr>
              <a:t>标准输出到指导的</a:t>
            </a:r>
            <a:r>
              <a:rPr lang="en-US" altLang="zh-CN" b="1" dirty="0">
                <a:latin typeface="+mn-ea"/>
              </a:rPr>
              <a:t>file</a:t>
            </a:r>
            <a:r>
              <a:rPr lang="zh-CN" altLang="en-US" b="1" dirty="0">
                <a:latin typeface="+mn-ea"/>
              </a:rPr>
              <a:t>文件中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-e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--error=file</a:t>
            </a:r>
            <a:r>
              <a:rPr lang="zh-CN" altLang="en-US" b="1" dirty="0">
                <a:latin typeface="+mn-ea"/>
              </a:rPr>
              <a:t>，错误流输出到指定的文件中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-p, --partition=&lt;</a:t>
            </a:r>
            <a:r>
              <a:rPr lang="en-US" altLang="zh-CN" b="1" dirty="0" err="1">
                <a:latin typeface="+mn-ea"/>
              </a:rPr>
              <a:t>partition_names</a:t>
            </a:r>
            <a:r>
              <a:rPr lang="en-US" altLang="zh-CN" b="1" dirty="0">
                <a:latin typeface="+mn-ea"/>
              </a:rPr>
              <a:t>&gt;</a:t>
            </a:r>
            <a:r>
              <a:rPr lang="zh-CN" altLang="zh-CN" b="1" dirty="0">
                <a:solidFill>
                  <a:schemeClr val="accent2"/>
                </a:solidFill>
                <a:latin typeface="+mn-ea"/>
              </a:rPr>
              <a:t> ：</a:t>
            </a:r>
            <a:r>
              <a:rPr lang="zh-CN" altLang="en-US" b="1" dirty="0">
                <a:latin typeface="+mn-ea"/>
              </a:rPr>
              <a:t>将任务提交到指导的</a:t>
            </a:r>
            <a:r>
              <a:rPr lang="en-US" altLang="zh-CN" b="1" dirty="0" err="1">
                <a:latin typeface="+mn-ea"/>
              </a:rPr>
              <a:t>partition_names</a:t>
            </a:r>
            <a:r>
              <a:rPr lang="zh-CN" altLang="en-US" b="1" dirty="0">
                <a:latin typeface="+mn-ea"/>
              </a:rPr>
              <a:t>分区中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--exclusive</a:t>
            </a:r>
            <a:r>
              <a:rPr lang="zh-CN" altLang="en-US" b="1" dirty="0">
                <a:latin typeface="+mn-ea"/>
              </a:rPr>
              <a:t>：独占模式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--</a:t>
            </a:r>
            <a:r>
              <a:rPr lang="en-US" altLang="zh-CN" b="1" dirty="0" err="1">
                <a:latin typeface="+mn-ea"/>
              </a:rPr>
              <a:t>gres</a:t>
            </a:r>
            <a:r>
              <a:rPr lang="en-US" altLang="zh-CN" b="1" dirty="0">
                <a:latin typeface="+mn-ea"/>
              </a:rPr>
              <a:t>=gpu:1 </a:t>
            </a:r>
            <a:r>
              <a:rPr lang="zh-CN" altLang="en-US" b="1" dirty="0">
                <a:latin typeface="+mn-ea"/>
              </a:rPr>
              <a:t>：每个节点的</a:t>
            </a:r>
            <a:r>
              <a:rPr lang="en-US" altLang="zh-CN" b="1" dirty="0">
                <a:latin typeface="+mn-ea"/>
              </a:rPr>
              <a:t>GPU</a:t>
            </a:r>
            <a:r>
              <a:rPr lang="zh-CN" altLang="en-US" b="1" dirty="0">
                <a:latin typeface="+mn-ea"/>
              </a:rPr>
              <a:t>数量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altLang="zh-CN" b="1" dirty="0">
                <a:latin typeface="+mn-ea"/>
              </a:rPr>
              <a:t>-w, --nodelist=&lt;node name list&gt;</a:t>
            </a:r>
            <a:r>
              <a:rPr lang="zh-CN" altLang="en-US" b="1" dirty="0">
                <a:latin typeface="+mn-ea"/>
              </a:rPr>
              <a:t>：指定作业运行在某些节点上。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altLang="zh-CN" b="1" dirty="0">
                <a:latin typeface="+mn-ea"/>
              </a:rPr>
              <a:t>-q, --qos=&lt;qos&gt;</a:t>
            </a:r>
            <a:r>
              <a:rPr lang="zh-CN" altLang="en-US" b="1" dirty="0">
                <a:latin typeface="+mn-ea"/>
              </a:rPr>
              <a:t>：指定作业使用的</a:t>
            </a:r>
            <a:r>
              <a:rPr lang="en-US" altLang="zh-CN" b="1" dirty="0" err="1">
                <a:latin typeface="+mn-ea"/>
              </a:rPr>
              <a:t>qos</a:t>
            </a:r>
            <a:endParaRPr lang="nl-NL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109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squeue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963286" y="707358"/>
            <a:ext cx="9784431" cy="6583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  <a:cs typeface="Times New Roman" panose="02020603050405020304" pitchFamily="18" charset="0"/>
              </a:rPr>
              <a:t>squeue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：显示分区中的作业信息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详细操作，请使用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man </a:t>
            </a:r>
            <a:r>
              <a:rPr lang="en-US" altLang="zh-CN" sz="2000" b="1" dirty="0" err="1">
                <a:latin typeface="+mn-ea"/>
                <a:cs typeface="Times New Roman" panose="02020603050405020304" pitchFamily="18" charset="0"/>
              </a:rPr>
              <a:t>squeue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。如</a:t>
            </a:r>
            <a:r>
              <a:rPr lang="en-US" altLang="zh-CN" sz="2000" b="1" dirty="0" err="1">
                <a:latin typeface="+mn-ea"/>
                <a:cs typeface="Times New Roman" panose="02020603050405020304" pitchFamily="18" charset="0"/>
              </a:rPr>
              <a:t>squeue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显示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7" y="1679464"/>
            <a:ext cx="10147409" cy="33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scancel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963286" y="755203"/>
            <a:ext cx="10361206" cy="83444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scancel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：删除分区中的作业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详细操作，请使用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man 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scancel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。如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scancel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显示，对正在运行的作业号为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35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的作业进行删除操作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46" y="1860900"/>
            <a:ext cx="10345346" cy="32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1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sacct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963286" y="755204"/>
            <a:ext cx="10361206" cy="87664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sacct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：查看已完成作业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详细操作，请使用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man 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sacct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。如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sacct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显示，查询用户当前运行过的所有作业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09" y="1692443"/>
            <a:ext cx="5475113" cy="43148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961" y="1692443"/>
            <a:ext cx="5263377" cy="35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34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4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  <a:sym typeface="宋体" panose="02010600030101010101" pitchFamily="2" charset="-122"/>
              </a:rPr>
              <a:t>sacct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963286" y="755204"/>
            <a:ext cx="10361206" cy="87664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+mn-ea"/>
                <a:cs typeface="Times New Roman" panose="02020603050405020304" pitchFamily="18" charset="0"/>
              </a:rPr>
              <a:t>sacct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：查看已完成作业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详细操作，请使用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man </a:t>
            </a:r>
            <a:r>
              <a:rPr lang="en-US" altLang="zh-CN" sz="2000" b="1" dirty="0" err="1">
                <a:latin typeface="+mn-ea"/>
                <a:cs typeface="Times New Roman" panose="02020603050405020304" pitchFamily="18" charset="0"/>
              </a:rPr>
              <a:t>sacct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。如</a:t>
            </a:r>
            <a:r>
              <a:rPr lang="en-US" altLang="zh-CN" sz="2000" b="1" dirty="0" err="1">
                <a:latin typeface="+mn-ea"/>
                <a:cs typeface="Times New Roman" panose="02020603050405020304" pitchFamily="18" charset="0"/>
              </a:rPr>
              <a:t>sacct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显示，查询用户当前运行过的所有作业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09" y="1692443"/>
            <a:ext cx="5475113" cy="43148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961" y="1692443"/>
            <a:ext cx="5263377" cy="35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52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4715835" y="3246583"/>
            <a:ext cx="6809890" cy="889966"/>
          </a:xfrm>
        </p:spPr>
        <p:txBody>
          <a:bodyPr/>
          <a:lstStyle/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Cluster Engine</a:t>
            </a:r>
            <a:r>
              <a:rPr lang="zh-CN" alt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和</a:t>
            </a:r>
            <a:r>
              <a:rPr lang="en-US" altLang="zh-CN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ISPIM</a:t>
            </a:r>
            <a:r>
              <a:rPr lang="zh-CN" alt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使用介绍</a:t>
            </a:r>
            <a:endParaRPr lang="en-US" altLang="zh-CN" sz="4000" b="1" dirty="0">
              <a:solidFill>
                <a:prstClr val="black">
                  <a:lumMod val="75000"/>
                  <a:lumOff val="25000"/>
                </a:prstClr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8594" y="1989492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3372163" y="4346946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124346" y="4489822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4552" y="4789472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43534" y="970992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657650" y="2971789"/>
            <a:ext cx="1916615" cy="178595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r>
              <a:rPr lang="en-US" altLang="zh-CN" sz="6599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5</a:t>
            </a:r>
            <a:endParaRPr lang="zh-CN" altLang="en-US" sz="6599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138811" y="6444851"/>
            <a:ext cx="189211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69"/>
              </a:spcBef>
              <a:spcAft>
                <a:spcPts val="569"/>
              </a:spcAft>
            </a:pPr>
            <a:r>
              <a:rPr kumimoji="1" lang="en-US" altLang="zh-CN" sz="1138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songchen@inspur.com</a:t>
            </a:r>
          </a:p>
        </p:txBody>
      </p:sp>
    </p:spTree>
    <p:extLst>
      <p:ext uri="{BB962C8B-B14F-4D97-AF65-F5344CB8AC3E}">
        <p14:creationId xmlns:p14="http://schemas.microsoft.com/office/powerpoint/2010/main" val="37159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>
                <a:solidFill>
                  <a:srgbClr val="0059AE"/>
                </a:solidFill>
              </a:rPr>
              <a:t>账户和用户</a:t>
            </a:r>
            <a:endParaRPr lang="en-US" altLang="zh-CN" sz="1896" dirty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1084509" y="651297"/>
            <a:ext cx="10577608" cy="558526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账户</a:t>
            </a:r>
            <a:endParaRPr lang="en-US" altLang="zh-CN" sz="2000" b="1" dirty="0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账户主要包含两大个功能：记账和资源限制。</a:t>
            </a:r>
            <a:r>
              <a:rPr lang="en-US" altLang="zh-CN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可以对一个账户下可以使用的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CPU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核心数、内存大小、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GPU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卡数、最大提交作业数、最大运行作业数、最大可使用节点数等进行资源的限制。该限制可以通过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association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配置</a:t>
            </a:r>
            <a:r>
              <a:rPr lang="zh-CN" altLang="en-US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。</a:t>
            </a:r>
            <a:endParaRPr lang="zh-CN" altLang="en-US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用户        </a:t>
            </a:r>
            <a:endParaRPr lang="en-US" altLang="zh-CN" sz="2000" b="1" dirty="0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用户使用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Linux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系统用户作为自身用户，但是需要将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Linux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用户添加到</a:t>
            </a:r>
            <a:r>
              <a:rPr lang="en-US" altLang="zh-CN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中才可以使用，主要包含认证和资源限制两大功能。</a:t>
            </a:r>
          </a:p>
          <a:p>
            <a:pPr marL="450900" indent="3429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认证：主要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校验用户名和用户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id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（</a:t>
            </a:r>
            <a:r>
              <a:rPr lang="en-US" altLang="zh-CN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Slurm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忽略大小写）。 </a:t>
            </a:r>
          </a:p>
          <a:p>
            <a:pPr marL="450900" indent="3429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资源限制：对一个用户可以使用的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CPU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核心数、内存大小、</a:t>
            </a:r>
            <a:r>
              <a:rPr lang="en-US" altLang="zh-CN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GPU</a:t>
            </a:r>
            <a:r>
              <a:rPr lang="zh-CN" alt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卡数、最大提交作业数、最大运行作业数、最大可使用节点数等进行资源的限制。</a:t>
            </a:r>
          </a:p>
        </p:txBody>
      </p:sp>
    </p:spTree>
    <p:extLst>
      <p:ext uri="{BB962C8B-B14F-4D97-AF65-F5344CB8AC3E}">
        <p14:creationId xmlns:p14="http://schemas.microsoft.com/office/powerpoint/2010/main" val="800897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1"/>
              <a:chOff x="-23476" y="-1"/>
              <a:chExt cx="12880639" cy="51998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549526" cy="519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1 </a:t>
                </a:r>
                <a:r>
                  <a:rPr lang="zh-CN" altLang="en-US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集群概况</a:t>
                </a:r>
                <a:endParaRPr lang="en-US" altLang="zh-CN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r>
                  <a:rPr lang="zh-CN" altLang="en-US" dirty="0">
                    <a:solidFill>
                      <a:srgbClr val="1075B6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集群节点信息及功能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355"/>
              </p:ext>
            </p:extLst>
          </p:nvPr>
        </p:nvGraphicFramePr>
        <p:xfrm>
          <a:off x="1157253" y="1404306"/>
          <a:ext cx="8640960" cy="3168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7613">
                  <a:extLst>
                    <a:ext uri="{9D8B030D-6E8A-4147-A177-3AD203B41FA5}">
                      <a16:colId xmlns:a16="http://schemas.microsoft.com/office/drawing/2014/main" val="19153473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722953342"/>
                    </a:ext>
                  </a:extLst>
                </a:gridCol>
                <a:gridCol w="3819091">
                  <a:extLst>
                    <a:ext uri="{9D8B030D-6E8A-4147-A177-3AD203B41FA5}">
                      <a16:colId xmlns:a16="http://schemas.microsoft.com/office/drawing/2014/main" val="3166330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53646238"/>
                    </a:ext>
                  </a:extLst>
                </a:gridCol>
              </a:tblGrid>
              <a:tr h="5493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节点名称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节点命名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节点用途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数量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75005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管理登录节点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mu01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负责集群调度管理和用户登录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49913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集群特征监控节点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teye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负责集群特征监控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70949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计算节点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+mn-ea"/>
                          <a:ea typeface="+mn-ea"/>
                        </a:rPr>
                        <a:t>cu01-25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600" u="none" strike="noStrike" dirty="0">
                          <a:effectLst/>
                          <a:latin typeface="+mn-ea"/>
                          <a:ea typeface="+mn-ea"/>
                        </a:rPr>
                        <a:t>作业运算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68610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物理基础设施管理平台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ispim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硬件智能运维管理平台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17030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88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55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>
                <a:solidFill>
                  <a:srgbClr val="0059AE"/>
                </a:solidFill>
              </a:rPr>
              <a:t>添加组织、用户和限制</a:t>
            </a:r>
            <a:endParaRPr lang="en-US" altLang="zh-CN" sz="1896" dirty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1084509" y="651297"/>
            <a:ext cx="8129829" cy="71438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Times New Roman" pitchFamily="18" charset="0"/>
              </a:rPr>
              <a:t>第一步：添加组织，组织中可以限制组织的资源限制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09" y="3157083"/>
            <a:ext cx="9358311" cy="344009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09" y="1416731"/>
            <a:ext cx="9411823" cy="16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1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>
                <a:solidFill>
                  <a:srgbClr val="0059AE"/>
                </a:solidFill>
              </a:rPr>
              <a:t>添加组织、用户和限制</a:t>
            </a:r>
            <a:endParaRPr lang="en-US" altLang="zh-CN" sz="1896" dirty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1084509" y="641203"/>
            <a:ext cx="8650334" cy="71438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第二部：添加用户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,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下图高级属性中有用户的资源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限制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09" y="1448151"/>
            <a:ext cx="8972550" cy="2181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09" y="3648918"/>
            <a:ext cx="8972550" cy="29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0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00" dirty="0">
                <a:solidFill>
                  <a:srgbClr val="0059AE"/>
                </a:solidFill>
              </a:rPr>
              <a:t>删除用户或者</a:t>
            </a:r>
            <a:r>
              <a:rPr lang="zh-CN" altLang="en-US" sz="1800" dirty="0" smtClean="0">
                <a:solidFill>
                  <a:srgbClr val="0059AE"/>
                </a:solidFill>
              </a:rPr>
              <a:t>组织</a:t>
            </a:r>
            <a:endParaRPr lang="en-US" altLang="zh-CN" sz="1896" dirty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53" y="948895"/>
            <a:ext cx="9936061" cy="25967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56" y="3434562"/>
            <a:ext cx="9935994" cy="26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9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CN" sz="1800" dirty="0">
                <a:solidFill>
                  <a:srgbClr val="0059AE"/>
                </a:solidFill>
              </a:rPr>
              <a:t>分区</a:t>
            </a:r>
            <a:r>
              <a:rPr lang="zh-CN" altLang="en-US" sz="1800" dirty="0">
                <a:solidFill>
                  <a:srgbClr val="0059AE"/>
                </a:solidFill>
              </a:rPr>
              <a:t>信息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977353" y="1056674"/>
            <a:ext cx="8650334" cy="71438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本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项目集群中共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有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25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个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计算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节点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，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24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台在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cu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分区，一台在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cu2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分区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27" y="2334684"/>
            <a:ext cx="10648950" cy="20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24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</a:rPr>
              <a:t>节点信息 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1013072" y="678135"/>
            <a:ext cx="8650334" cy="71438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</a:rPr>
              <a:t>集群中节点的信息如下：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085" y="1584186"/>
            <a:ext cx="9166946" cy="44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32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Engine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命令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介绍</a:t>
                </a:r>
                <a:endParaRPr lang="zh-CN" altLang="en-US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</a:rPr>
              <a:t>WebGUI</a:t>
            </a:r>
            <a:r>
              <a:rPr lang="en-US" altLang="zh-CN" sz="1800" dirty="0" smtClean="0">
                <a:solidFill>
                  <a:srgbClr val="0059AE"/>
                </a:solidFill>
              </a:rPr>
              <a:t>-</a:t>
            </a:r>
            <a:r>
              <a:rPr lang="zh-CN" altLang="en-US" sz="1800" dirty="0" smtClean="0">
                <a:solidFill>
                  <a:srgbClr val="0059AE"/>
                </a:solidFill>
              </a:rPr>
              <a:t>提交</a:t>
            </a:r>
            <a:r>
              <a:rPr lang="zh-CN" altLang="en-US" sz="1800" dirty="0">
                <a:solidFill>
                  <a:srgbClr val="0059AE"/>
                </a:solidFill>
              </a:rPr>
              <a:t>作业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1126710" y="605380"/>
            <a:ext cx="9090670" cy="55136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使用普通用户登录，然后点击作业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&gt;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添加，输入要运行的作业脚本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710" y="1163043"/>
            <a:ext cx="9090670" cy="51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65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</a:rPr>
              <a:t>WebGUI</a:t>
            </a:r>
            <a:r>
              <a:rPr lang="en-US" altLang="zh-CN" sz="1800" dirty="0" smtClean="0">
                <a:solidFill>
                  <a:srgbClr val="0059AE"/>
                </a:solidFill>
              </a:rPr>
              <a:t>-</a:t>
            </a:r>
            <a:r>
              <a:rPr lang="zh-CN" altLang="en-US" sz="1800" dirty="0" smtClean="0">
                <a:solidFill>
                  <a:srgbClr val="0059AE"/>
                </a:solidFill>
              </a:rPr>
              <a:t>提交</a:t>
            </a:r>
            <a:r>
              <a:rPr lang="zh-CN" altLang="en-US" sz="1800" dirty="0">
                <a:solidFill>
                  <a:srgbClr val="0059AE"/>
                </a:solidFill>
              </a:rPr>
              <a:t>作业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977353" y="718163"/>
            <a:ext cx="9090670" cy="55136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点击作业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&gt;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实时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</a:rPr>
              <a:t>，查看正在运行的作业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3" y="1464789"/>
            <a:ext cx="10906970" cy="385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71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</a:rPr>
              <a:t>WebGUI</a:t>
            </a:r>
            <a:r>
              <a:rPr lang="en-US" altLang="zh-CN" sz="1800" dirty="0" smtClean="0">
                <a:solidFill>
                  <a:srgbClr val="0059AE"/>
                </a:solidFill>
              </a:rPr>
              <a:t>–</a:t>
            </a:r>
            <a:r>
              <a:rPr lang="zh-CN" altLang="en-US" sz="1800" dirty="0" smtClean="0">
                <a:solidFill>
                  <a:srgbClr val="0059AE"/>
                </a:solidFill>
              </a:rPr>
              <a:t>查看</a:t>
            </a:r>
            <a:r>
              <a:rPr lang="zh-CN" altLang="en-US" sz="1800" dirty="0">
                <a:solidFill>
                  <a:srgbClr val="0059AE"/>
                </a:solidFill>
              </a:rPr>
              <a:t>已历史作业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977353" y="718163"/>
            <a:ext cx="9090670" cy="55136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</a:rPr>
              <a:t>点击作业</a:t>
            </a:r>
            <a:r>
              <a:rPr lang="en-US" altLang="zh-CN" sz="20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</a:rPr>
              <a:t>&gt;</a:t>
            </a:r>
            <a:r>
              <a:rPr lang="zh-CN" altLang="en-US" sz="2000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</a:rPr>
              <a:t>历史</a:t>
            </a:r>
            <a:r>
              <a:rPr lang="zh-CN" altLang="en-US" sz="2000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</a:rPr>
              <a:t>，查看历史作业记录</a:t>
            </a:r>
            <a:endParaRPr lang="zh-CN" altLang="en-US" sz="2000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53" y="1494650"/>
            <a:ext cx="10601709" cy="41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5 Cluster Engine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和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smtClean="0">
                <a:solidFill>
                  <a:srgbClr val="0059AE"/>
                </a:solidFill>
              </a:rPr>
              <a:t>ISPIM</a:t>
            </a:r>
            <a:endParaRPr lang="en-US" altLang="zh-CN" sz="1800" dirty="0">
              <a:solidFill>
                <a:srgbClr val="0059AE"/>
              </a:solidFill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977352" y="718163"/>
            <a:ext cx="10712899" cy="120911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 ISPIM</a:t>
            </a:r>
            <a:r>
              <a:rPr lang="zh-CN" altLang="en-US" b="1" dirty="0">
                <a:latin typeface="+mn-ea"/>
              </a:rPr>
              <a:t>可以监控整个集群的硬件状态，方便管理员及时发现硬件</a:t>
            </a:r>
            <a:r>
              <a:rPr lang="zh-CN" altLang="en-US" b="1" dirty="0" smtClean="0">
                <a:latin typeface="+mn-ea"/>
              </a:rPr>
              <a:t>故障和向</a:t>
            </a:r>
            <a:r>
              <a:rPr lang="en-US" altLang="zh-CN" b="1" dirty="0" smtClean="0">
                <a:latin typeface="+mn-ea"/>
              </a:rPr>
              <a:t>CE</a:t>
            </a:r>
            <a:r>
              <a:rPr lang="zh-CN" altLang="en-US" b="1" dirty="0" smtClean="0">
                <a:latin typeface="+mn-ea"/>
              </a:rPr>
              <a:t>推动监控数据。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 当前</a:t>
            </a:r>
            <a:r>
              <a:rPr lang="en-US" altLang="zh-CN" b="1" dirty="0">
                <a:latin typeface="+mn-ea"/>
              </a:rPr>
              <a:t>ISPIM</a:t>
            </a:r>
            <a:r>
              <a:rPr lang="zh-CN" altLang="en-US" b="1" dirty="0">
                <a:latin typeface="+mn-ea"/>
              </a:rPr>
              <a:t>安装</a:t>
            </a:r>
            <a:r>
              <a:rPr lang="zh-CN" altLang="en-US" b="1" dirty="0" smtClean="0">
                <a:latin typeface="+mn-ea"/>
              </a:rPr>
              <a:t>在</a:t>
            </a:r>
            <a:r>
              <a:rPr lang="en-US" altLang="zh-CN" b="1" dirty="0" err="1" smtClean="0">
                <a:latin typeface="+mn-ea"/>
              </a:rPr>
              <a:t>ispim</a:t>
            </a:r>
            <a:r>
              <a:rPr lang="zh-CN" altLang="en-US" b="1" dirty="0" smtClean="0">
                <a:latin typeface="+mn-ea"/>
              </a:rPr>
              <a:t>上</a:t>
            </a:r>
            <a:r>
              <a:rPr lang="zh-CN" altLang="en-US" b="1" dirty="0">
                <a:latin typeface="+mn-ea"/>
              </a:rPr>
              <a:t>，登录网址为</a:t>
            </a:r>
            <a:r>
              <a:rPr lang="en-US" altLang="zh-CN" b="1" dirty="0">
                <a:latin typeface="+mn-ea"/>
              </a:rPr>
              <a:t>https</a:t>
            </a:r>
            <a:r>
              <a:rPr lang="en-US" altLang="zh-CN" b="1" dirty="0" smtClean="0">
                <a:latin typeface="+mn-ea"/>
              </a:rPr>
              <a:t>://</a:t>
            </a:r>
            <a:r>
              <a:rPr lang="en-US" altLang="zh-CN" b="1" dirty="0" smtClean="0">
                <a:latin typeface="+mn-ea"/>
              </a:rPr>
              <a:t>10.160.195.151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</a:endParaRPr>
          </a:p>
        </p:txBody>
      </p:sp>
      <p:pic>
        <p:nvPicPr>
          <p:cNvPr id="18" name="图片 17" descr="C:\Users\ZHUJIN~1\AppData\Local\Temp\WeChat Files\25170521fd5d4480c2fe66253162328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24" y="2055665"/>
            <a:ext cx="8802702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208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4894431" y="3330342"/>
            <a:ext cx="6809890" cy="889966"/>
          </a:xfrm>
        </p:spPr>
        <p:txBody>
          <a:bodyPr/>
          <a:lstStyle/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Slurm</a:t>
            </a:r>
            <a:r>
              <a:rPr lang="zh-CN" alt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作业提交</a:t>
            </a:r>
            <a:endParaRPr lang="en-US" altLang="zh-CN" sz="4000" b="1" dirty="0">
              <a:solidFill>
                <a:prstClr val="black">
                  <a:lumMod val="75000"/>
                  <a:lumOff val="25000"/>
                </a:prstClr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8594" y="1989492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3372163" y="4346946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124346" y="4489822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4552" y="4789472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43534" y="970992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657650" y="2971789"/>
            <a:ext cx="1916615" cy="178595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r>
              <a:rPr lang="en-US" altLang="zh-CN" sz="6599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6</a:t>
            </a:r>
            <a:endParaRPr lang="zh-CN" altLang="en-US" sz="6599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138811" y="6444851"/>
            <a:ext cx="189211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69"/>
              </a:spcBef>
              <a:spcAft>
                <a:spcPts val="569"/>
              </a:spcAft>
            </a:pPr>
            <a:r>
              <a:rPr kumimoji="1" lang="en-US" altLang="zh-CN" sz="1138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songchen@inspur.com</a:t>
            </a:r>
          </a:p>
        </p:txBody>
      </p:sp>
    </p:spTree>
    <p:extLst>
      <p:ext uri="{BB962C8B-B14F-4D97-AF65-F5344CB8AC3E}">
        <p14:creationId xmlns:p14="http://schemas.microsoft.com/office/powerpoint/2010/main" val="1258281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1"/>
              <a:chOff x="-23476" y="-1"/>
              <a:chExt cx="12880639" cy="51998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549526" cy="519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1 </a:t>
                </a:r>
                <a:r>
                  <a:rPr lang="zh-CN" altLang="en-US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集群概况</a:t>
                </a:r>
                <a:endParaRPr lang="en-US" altLang="zh-CN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r>
                  <a:rPr lang="zh-CN" altLang="en-US" dirty="0" smtClean="0">
                    <a:solidFill>
                      <a:srgbClr val="1075B6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集群硬件配置情况</a:t>
                </a:r>
                <a:endParaRPr lang="zh-CN" altLang="en-US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28219"/>
              </p:ext>
            </p:extLst>
          </p:nvPr>
        </p:nvGraphicFramePr>
        <p:xfrm>
          <a:off x="441566" y="942533"/>
          <a:ext cx="11347159" cy="5034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659">
                  <a:extLst>
                    <a:ext uri="{9D8B030D-6E8A-4147-A177-3AD203B41FA5}">
                      <a16:colId xmlns:a16="http://schemas.microsoft.com/office/drawing/2014/main" val="2279951519"/>
                    </a:ext>
                  </a:extLst>
                </a:gridCol>
                <a:gridCol w="1147225">
                  <a:extLst>
                    <a:ext uri="{9D8B030D-6E8A-4147-A177-3AD203B41FA5}">
                      <a16:colId xmlns:a16="http://schemas.microsoft.com/office/drawing/2014/main" val="279350869"/>
                    </a:ext>
                  </a:extLst>
                </a:gridCol>
                <a:gridCol w="375260">
                  <a:extLst>
                    <a:ext uri="{9D8B030D-6E8A-4147-A177-3AD203B41FA5}">
                      <a16:colId xmlns:a16="http://schemas.microsoft.com/office/drawing/2014/main" val="2591305965"/>
                    </a:ext>
                  </a:extLst>
                </a:gridCol>
                <a:gridCol w="8463015">
                  <a:extLst>
                    <a:ext uri="{9D8B030D-6E8A-4147-A177-3AD203B41FA5}">
                      <a16:colId xmlns:a16="http://schemas.microsoft.com/office/drawing/2014/main" val="4145781688"/>
                    </a:ext>
                  </a:extLst>
                </a:gridCol>
              </a:tblGrid>
              <a:tr h="2517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SNF5280M6001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阿里巴巴普惠体 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计算节点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阿里巴巴普惠体 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阿里巴巴普惠体 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标准产品</a:t>
                      </a:r>
                      <a:r>
                        <a:rPr lang="en-US" altLang="zh-CN" sz="1000" u="none" strike="noStrike">
                          <a:effectLst/>
                        </a:rPr>
                        <a:t>_</a:t>
                      </a:r>
                      <a:r>
                        <a:rPr lang="zh-CN" altLang="en-US" sz="1000" u="none" strike="noStrike">
                          <a:effectLst/>
                        </a:rPr>
                        <a:t>中文</a:t>
                      </a:r>
                      <a:r>
                        <a:rPr lang="en-US" altLang="zh-CN" sz="1000" u="none" strike="noStrike">
                          <a:effectLst/>
                        </a:rPr>
                        <a:t>(</a:t>
                      </a:r>
                      <a:r>
                        <a:rPr lang="zh-CN" altLang="en-US" sz="1000" u="none" strike="noStrike">
                          <a:effectLst/>
                        </a:rPr>
                        <a:t>中文随机资料和标识</a:t>
                      </a:r>
                      <a:r>
                        <a:rPr lang="en-US" altLang="zh-CN" sz="1000" u="none" strike="noStrike">
                          <a:effectLst/>
                        </a:rPr>
                        <a:t>) |</a:t>
                      </a:r>
                      <a:r>
                        <a:rPr lang="en-US" sz="1000" u="none" strike="noStrike">
                          <a:effectLst/>
                        </a:rPr>
                        <a:t>CPU_Intel_6342_Xeon_2.8GHz_24C_36M_230W*2|Mem_16G_DDR4-3200MHz_ECC-RDIMM*16|SSD_480G_SATA_6Gpbs_2.5in_Read*2|NIC_1Gbps_2Port_RJ45_OEM-PurchasedParts_I350_PCIe*2|Riser_X16*1+X8*2_3LEFT*1|Riser_X16*2_2FH_RIGHT*1|PowerSupply_1300W_Platinum_220VACor240VDC*2|PowerCord_1.5m_C14_C13_CN*2|Rail_Slide-Type_750mm_CN*1|PKACCY_470x285x63_Box-Blankspace_General*1|FrontHDModuleBackPlane_4SAS_3.5x4_RAID*1|Chassis_3.5x12_8PCIe&amp;2M.2_Cover No Hole*1|Fan_11000_8056*4|Carrier_3.5_B*2|Software_ISPIM Standard License(1Device)*1|【</a:t>
                      </a:r>
                      <a:r>
                        <a:rPr lang="zh-CN" altLang="en-US" sz="1000" u="none" strike="noStrike">
                          <a:effectLst/>
                        </a:rPr>
                        <a:t>标准维保</a:t>
                      </a:r>
                      <a:r>
                        <a:rPr lang="en-US" altLang="zh-CN" sz="1000" u="none" strike="noStrike">
                          <a:effectLst/>
                        </a:rPr>
                        <a:t>】</a:t>
                      </a:r>
                      <a:r>
                        <a:rPr lang="en-US" sz="1000" u="none" strike="noStrike">
                          <a:effectLst/>
                        </a:rPr>
                        <a:t>NF5280M6</a:t>
                      </a:r>
                      <a:r>
                        <a:rPr lang="zh-CN" altLang="en-US" sz="1000" u="none" strike="noStrike">
                          <a:effectLst/>
                        </a:rPr>
                        <a:t>五年</a:t>
                      </a:r>
                      <a:r>
                        <a:rPr lang="en-US" altLang="zh-CN" sz="1000" u="none" strike="noStrike">
                          <a:effectLst/>
                        </a:rPr>
                        <a:t>5×10×</a:t>
                      </a:r>
                      <a:r>
                        <a:rPr lang="en-US" sz="1000" u="none" strike="noStrike">
                          <a:effectLst/>
                        </a:rPr>
                        <a:t>NBD</a:t>
                      </a:r>
                      <a:r>
                        <a:rPr lang="zh-CN" altLang="en-US" sz="1000" u="none" strike="noStrike">
                          <a:effectLst/>
                        </a:rPr>
                        <a:t>标准维保服务*</a:t>
                      </a:r>
                      <a:r>
                        <a:rPr lang="en-US" altLang="zh-CN" sz="1000" u="none" strike="noStrike">
                          <a:effectLst/>
                        </a:rPr>
                        <a:t>1|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阿里巴巴普惠体 R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689266"/>
                  </a:ext>
                </a:extLst>
              </a:tr>
              <a:tr h="2517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SNF5280M6001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阿里巴巴普惠体 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登录管理节点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阿里巴巴普惠体 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阿里巴巴普惠体 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标准产品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中文</a:t>
                      </a:r>
                      <a:r>
                        <a:rPr lang="en-US" altLang="zh-CN" sz="1000" u="none" strike="noStrike" dirty="0">
                          <a:effectLst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</a:rPr>
                        <a:t>中文随机资料和标识</a:t>
                      </a:r>
                      <a:r>
                        <a:rPr lang="en-US" altLang="zh-CN" sz="1000" u="none" strike="noStrike" dirty="0">
                          <a:effectLst/>
                        </a:rPr>
                        <a:t>) |</a:t>
                      </a:r>
                      <a:r>
                        <a:rPr lang="en-US" sz="1000" u="none" strike="noStrike" dirty="0">
                          <a:effectLst/>
                        </a:rPr>
                        <a:t>CPU_Intel_6326_Xeon_2.9GHz_16C_24M_185W*2|Mem_32G_DDR4-3200MHz_ECC-RDIMM*8|SSD_480G_SATA_6Gpbs_2.5in_Read*2|NIC_1Gbps_2Port_RJ45_OEM-PurchasedParts_I350_PCIe*2|Riser_X16*1+X8*2_3LEFT*1|Riser_X16*2_2FH_RIGHT*1|PowerSupply_1300W_Platinum_220VACor240VDC*2|PowerCord_1.5m_C14_C13_CN*2|Rail_Slide-Type_750mm_CN*1|PKACCY_470x285x63_Box-Blankspace_General*1|FrontHDModuleBackPlane_4SAS_3.5x4_RAID*1|Chassis_3.5x12_8PCIe&amp;2M.2*1|Fan_11000_8056*4|Carrier_3.5_B*2|Software_ISPIM Standard License(1Device)*1|【</a:t>
                      </a:r>
                      <a:r>
                        <a:rPr lang="zh-CN" altLang="en-US" sz="1000" u="none" strike="noStrike" dirty="0">
                          <a:effectLst/>
                        </a:rPr>
                        <a:t>标准维保</a:t>
                      </a:r>
                      <a:r>
                        <a:rPr lang="en-US" altLang="zh-CN" sz="1000" u="none" strike="noStrike" dirty="0">
                          <a:effectLst/>
                        </a:rPr>
                        <a:t>】</a:t>
                      </a:r>
                      <a:r>
                        <a:rPr lang="en-US" sz="1000" u="none" strike="noStrike" dirty="0">
                          <a:effectLst/>
                        </a:rPr>
                        <a:t>NF5280M6</a:t>
                      </a:r>
                      <a:r>
                        <a:rPr lang="zh-CN" altLang="en-US" sz="1000" u="none" strike="noStrike" dirty="0">
                          <a:effectLst/>
                        </a:rPr>
                        <a:t>五年</a:t>
                      </a:r>
                      <a:r>
                        <a:rPr lang="en-US" altLang="zh-CN" sz="1000" u="none" strike="noStrike" dirty="0">
                          <a:effectLst/>
                        </a:rPr>
                        <a:t>5×10×</a:t>
                      </a:r>
                      <a:r>
                        <a:rPr lang="en-US" sz="1000" u="none" strike="noStrike" dirty="0">
                          <a:effectLst/>
                        </a:rPr>
                        <a:t>NBD</a:t>
                      </a:r>
                      <a:r>
                        <a:rPr lang="zh-CN" altLang="en-US" sz="1000" u="none" strike="noStrike" dirty="0">
                          <a:effectLst/>
                        </a:rPr>
                        <a:t>标准维保服务*</a:t>
                      </a:r>
                      <a:r>
                        <a:rPr lang="en-US" altLang="zh-CN" sz="1000" u="none" strike="noStrike" dirty="0">
                          <a:effectLst/>
                        </a:rPr>
                        <a:t>1|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阿里巴巴普惠体 R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335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787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 </a:t>
                </a:r>
                <a:r>
                  <a:rPr lang="en-US" altLang="zh-CN" sz="1896" dirty="0" err="1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  <a:endParaRPr lang="zh-CN" altLang="en-US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  <a:sym typeface="宋体" panose="02010600030101010101" pitchFamily="2" charset="-122"/>
              </a:rPr>
              <a:t>sbatch</a:t>
            </a:r>
            <a:r>
              <a:rPr lang="zh-CN" altLang="en-US" sz="1800" dirty="0" smtClean="0">
                <a:solidFill>
                  <a:srgbClr val="0059AE"/>
                </a:solidFill>
                <a:sym typeface="宋体" panose="02010600030101010101" pitchFamily="2" charset="-122"/>
              </a:rPr>
              <a:t>作业</a:t>
            </a:r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脚本提交</a:t>
            </a:r>
          </a:p>
        </p:txBody>
      </p:sp>
      <p:sp>
        <p:nvSpPr>
          <p:cNvPr id="21" name="对角圆角矩形 20"/>
          <p:cNvSpPr/>
          <p:nvPr/>
        </p:nvSpPr>
        <p:spPr bwMode="auto">
          <a:xfrm>
            <a:off x="798757" y="835414"/>
            <a:ext cx="10905563" cy="138751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写完</a:t>
            </a:r>
            <a:r>
              <a:rPr lang="en-US" altLang="zh-CN" b="1" dirty="0" err="1">
                <a:latin typeface="+mn-ea"/>
              </a:rPr>
              <a:t>slurm</a:t>
            </a:r>
            <a:r>
              <a:rPr lang="zh-CN" altLang="en-US" b="1" dirty="0">
                <a:latin typeface="+mn-ea"/>
              </a:rPr>
              <a:t>作业脚本后，如果脚本内部已经设定好相关</a:t>
            </a:r>
            <a:r>
              <a:rPr lang="en-US" altLang="zh-CN" b="1" dirty="0" err="1">
                <a:latin typeface="+mn-ea"/>
              </a:rPr>
              <a:t>slurm</a:t>
            </a:r>
            <a:r>
              <a:rPr lang="zh-CN" altLang="en-US" b="1" dirty="0">
                <a:latin typeface="+mn-ea"/>
              </a:rPr>
              <a:t>参数，可以在作业脚本路径下直接使用</a:t>
            </a:r>
            <a:r>
              <a:rPr lang="en-US" altLang="zh-CN" b="1" dirty="0" err="1">
                <a:latin typeface="+mn-ea"/>
              </a:rPr>
              <a:t>sbatch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作业脚本名称格式提交作业，如用户的作业脚本名称为</a:t>
            </a:r>
            <a:r>
              <a:rPr lang="en-US" altLang="zh-CN" b="1" dirty="0">
                <a:latin typeface="+mn-ea"/>
              </a:rPr>
              <a:t>slurm.sh</a:t>
            </a:r>
            <a:r>
              <a:rPr lang="zh-CN" altLang="en-US" b="1" dirty="0">
                <a:latin typeface="+mn-ea"/>
              </a:rPr>
              <a:t>，则使用</a:t>
            </a:r>
            <a:r>
              <a:rPr lang="en-US" altLang="zh-CN" b="1" dirty="0" err="1">
                <a:latin typeface="+mn-ea"/>
              </a:rPr>
              <a:t>sbatch</a:t>
            </a:r>
            <a:r>
              <a:rPr lang="en-US" altLang="zh-CN" b="1" dirty="0">
                <a:latin typeface="+mn-ea"/>
              </a:rPr>
              <a:t> slurm.sh</a:t>
            </a:r>
            <a:r>
              <a:rPr lang="zh-CN" altLang="en-US" b="1" dirty="0">
                <a:latin typeface="+mn-ea"/>
              </a:rPr>
              <a:t>命令提交</a:t>
            </a:r>
            <a:r>
              <a:rPr lang="zh-CN" altLang="en-US" b="1" dirty="0" smtClean="0">
                <a:latin typeface="+mn-ea"/>
              </a:rPr>
              <a:t>作业</a:t>
            </a:r>
            <a:endParaRPr lang="en-US" altLang="zh-CN" b="1" dirty="0">
              <a:latin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53" y="2735197"/>
            <a:ext cx="9150285" cy="15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0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 smtClean="0">
                <a:solidFill>
                  <a:srgbClr val="0059AE"/>
                </a:solidFill>
                <a:sym typeface="宋体" panose="02010600030101010101" pitchFamily="2" charset="-122"/>
              </a:rPr>
              <a:t>作业查看和删除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798757" y="835414"/>
            <a:ext cx="10764886" cy="79643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提交作业</a:t>
            </a:r>
            <a:r>
              <a:rPr lang="zh-CN" altLang="en-US" b="1" dirty="0">
                <a:latin typeface="+mn-ea"/>
              </a:rPr>
              <a:t>后可使用</a:t>
            </a:r>
            <a:r>
              <a:rPr lang="en-US" altLang="zh-CN" b="1" dirty="0" err="1">
                <a:latin typeface="+mn-ea"/>
              </a:rPr>
              <a:t>squeue</a:t>
            </a:r>
            <a:r>
              <a:rPr lang="zh-CN" altLang="en-US" b="1" dirty="0">
                <a:latin typeface="+mn-ea"/>
              </a:rPr>
              <a:t>命令查询作业当前的状态，以及使用</a:t>
            </a:r>
            <a:r>
              <a:rPr lang="en-US" altLang="zh-CN" b="1" dirty="0" err="1">
                <a:latin typeface="+mn-ea"/>
              </a:rPr>
              <a:t>scancel</a:t>
            </a:r>
            <a:r>
              <a:rPr lang="zh-CN" altLang="en-US" b="1" dirty="0">
                <a:latin typeface="+mn-ea"/>
              </a:rPr>
              <a:t>命令删除</a:t>
            </a:r>
            <a:r>
              <a:rPr lang="zh-CN" altLang="en-US" b="1" dirty="0" smtClean="0">
                <a:latin typeface="+mn-ea"/>
              </a:rPr>
              <a:t>作业</a:t>
            </a:r>
            <a:endParaRPr lang="en-US" altLang="zh-CN" b="1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56" y="1780350"/>
            <a:ext cx="10624209" cy="26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通用</a:t>
            </a:r>
            <a:r>
              <a:rPr lang="en-US" altLang="zh-CN" sz="1800" dirty="0">
                <a:solidFill>
                  <a:srgbClr val="0059AE"/>
                </a:solidFill>
                <a:sym typeface="宋体" panose="02010600030101010101" pitchFamily="2" charset="-122"/>
              </a:rPr>
              <a:t>CPU</a:t>
            </a:r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计算任务作业脚本模板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870195" y="552765"/>
            <a:ext cx="11070284" cy="591106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计算任务通用脚本内容如下，所有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计算任务均可在该模板的基础上进行相应的修改</a:t>
            </a:r>
            <a:endParaRPr lang="en-US" altLang="zh-CN" b="1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#!/</a:t>
            </a:r>
            <a:r>
              <a:rPr lang="en-US" altLang="zh-CN" dirty="0">
                <a:latin typeface="+mn-ea"/>
              </a:rPr>
              <a:t>bin/bash</a:t>
            </a:r>
          </a:p>
          <a:p>
            <a:r>
              <a:rPr lang="en-US" altLang="zh-CN" dirty="0">
                <a:latin typeface="+mn-ea"/>
              </a:rPr>
              <a:t>#SBATCH --job-name=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cpu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-test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作业名称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</a:t>
            </a:r>
            <a:r>
              <a:rPr lang="en-US" altLang="zh-CN" dirty="0" smtClean="0">
                <a:latin typeface="+mn-ea"/>
              </a:rPr>
              <a:t>partition=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cu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作业申请的分区名称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--nodes=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                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作业申请的节点数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</a:t>
            </a:r>
            <a:r>
              <a:rPr lang="en-US" altLang="zh-CN" dirty="0" err="1">
                <a:latin typeface="+mn-ea"/>
              </a:rPr>
              <a:t>ntasks</a:t>
            </a:r>
            <a:r>
              <a:rPr lang="en-US" altLang="zh-CN" dirty="0">
                <a:latin typeface="+mn-ea"/>
              </a:rPr>
              <a:t>-per-node=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4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作业申请的每个节点使用的核心数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--error=%</a:t>
            </a:r>
            <a:r>
              <a:rPr lang="en-US" altLang="zh-CN" dirty="0" err="1">
                <a:latin typeface="+mn-ea"/>
              </a:rPr>
              <a:t>j.err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--output=%</a:t>
            </a:r>
            <a:r>
              <a:rPr lang="en-US" altLang="zh-CN" dirty="0" err="1">
                <a:latin typeface="+mn-ea"/>
              </a:rPr>
              <a:t>j.out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CURDIR=`</a:t>
            </a:r>
            <a:r>
              <a:rPr lang="en-US" altLang="zh-CN" dirty="0" err="1">
                <a:latin typeface="+mn-ea"/>
              </a:rPr>
              <a:t>pwd</a:t>
            </a:r>
            <a:r>
              <a:rPr lang="en-US" altLang="zh-CN" dirty="0">
                <a:latin typeface="+mn-ea"/>
              </a:rPr>
              <a:t>`</a:t>
            </a:r>
          </a:p>
          <a:p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  <a:p>
            <a:r>
              <a:rPr lang="en-US" altLang="zh-CN" dirty="0">
                <a:latin typeface="+mn-ea"/>
              </a:rPr>
              <a:t>NODES=`</a:t>
            </a:r>
            <a:r>
              <a:rPr lang="en-US" altLang="zh-CN" dirty="0" err="1">
                <a:latin typeface="+mn-ea"/>
              </a:rPr>
              <a:t>scontrol</a:t>
            </a:r>
            <a:r>
              <a:rPr lang="en-US" altLang="zh-CN" dirty="0">
                <a:latin typeface="+mn-ea"/>
              </a:rPr>
              <a:t> show hostnames $SLURM_JOB_NODELIST`</a:t>
            </a:r>
          </a:p>
          <a:p>
            <a:r>
              <a:rPr lang="en-US" altLang="zh-CN" dirty="0">
                <a:latin typeface="+mn-ea"/>
              </a:rPr>
              <a:t>for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 $NODES</a:t>
            </a:r>
          </a:p>
          <a:p>
            <a:r>
              <a:rPr lang="en-US" altLang="zh-CN" dirty="0">
                <a:latin typeface="+mn-ea"/>
              </a:rPr>
              <a:t>do</a:t>
            </a:r>
          </a:p>
          <a:p>
            <a:r>
              <a:rPr lang="en-US" altLang="zh-CN" dirty="0">
                <a:latin typeface="+mn-ea"/>
              </a:rPr>
              <a:t>echo "$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:$SLURM_NTASKS_PER_NODE" &gt;&gt;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  <a:p>
            <a:r>
              <a:rPr lang="en-US" altLang="zh-CN" dirty="0">
                <a:latin typeface="+mn-ea"/>
              </a:rPr>
              <a:t>done</a:t>
            </a:r>
          </a:p>
          <a:p>
            <a:r>
              <a:rPr lang="en-US" altLang="zh-CN" dirty="0">
                <a:latin typeface="+mn-ea"/>
              </a:rPr>
              <a:t>echo $SLURM_NPROCS</a:t>
            </a:r>
          </a:p>
        </p:txBody>
      </p:sp>
    </p:spTree>
    <p:extLst>
      <p:ext uri="{BB962C8B-B14F-4D97-AF65-F5344CB8AC3E}">
        <p14:creationId xmlns:p14="http://schemas.microsoft.com/office/powerpoint/2010/main" val="747451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通用</a:t>
            </a:r>
            <a:r>
              <a:rPr lang="en-US" altLang="zh-CN" sz="1800" dirty="0">
                <a:solidFill>
                  <a:srgbClr val="0059AE"/>
                </a:solidFill>
                <a:sym typeface="宋体" panose="02010600030101010101" pitchFamily="2" charset="-122"/>
              </a:rPr>
              <a:t>CPU</a:t>
            </a:r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计算任务作业脚本模板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655882" y="567361"/>
            <a:ext cx="10961834" cy="6052987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echo "process will start at : 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date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echo </a:t>
            </a:r>
            <a:r>
              <a:rPr lang="en-US" altLang="zh-CN" dirty="0" smtClean="0">
                <a:latin typeface="+mn-ea"/>
              </a:rPr>
              <a:t>"++++++++++++++++++++++++++++++++++++++++"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##</a:t>
            </a:r>
            <a:r>
              <a:rPr lang="zh-CN" altLang="en-US" dirty="0">
                <a:latin typeface="+mn-ea"/>
              </a:rPr>
              <a:t>以下几行为加载软件环境变量（注意：你在该任务里面需要用到的所有软件均需要添加到这个位置，务必根据实际情况按需添加或者删除</a:t>
            </a:r>
            <a:r>
              <a:rPr lang="zh-CN" altLang="en-US" dirty="0" smtClean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module load XXX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Program </a:t>
            </a:r>
            <a:r>
              <a:rPr lang="en-US" altLang="zh-CN" dirty="0" err="1">
                <a:latin typeface="+mn-ea"/>
              </a:rPr>
              <a:t>excute</a:t>
            </a:r>
            <a:r>
              <a:rPr lang="en-US" altLang="zh-CN" dirty="0">
                <a:latin typeface="+mn-ea"/>
              </a:rPr>
              <a:t> Command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    ##CPU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程序执行命令语句，每个软件的执行命令都是互不相同的，请自行查询你所需要使用到的软件程序执行的命令格式，务必根据实际情况修改。软件跑串行、单节点多和并行、多节点多核并行、多线程请参考你所用到的软件的使用说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echo "++++++++++++++++++++++++++++++++++++++++"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echo "process will sleep 30s"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sleep 30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echo "process end at : 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date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</p:txBody>
      </p:sp>
    </p:spTree>
    <p:extLst>
      <p:ext uri="{BB962C8B-B14F-4D97-AF65-F5344CB8AC3E}">
        <p14:creationId xmlns:p14="http://schemas.microsoft.com/office/powerpoint/2010/main" val="229099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  <a:sym typeface="宋体" panose="02010600030101010101" pitchFamily="2" charset="-122"/>
              </a:rPr>
              <a:t>Slurm</a:t>
            </a:r>
            <a:r>
              <a:rPr lang="zh-CN" altLang="en-US" sz="1800" dirty="0" smtClean="0">
                <a:solidFill>
                  <a:srgbClr val="0059AE"/>
                </a:solidFill>
                <a:sym typeface="宋体" panose="02010600030101010101" pitchFamily="2" charset="-122"/>
              </a:rPr>
              <a:t>作业参数说明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009253" y="536747"/>
            <a:ext cx="11070284" cy="591106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#!/</a:t>
            </a:r>
            <a:r>
              <a:rPr lang="en-US" altLang="zh-CN" b="1" dirty="0" smtClean="0">
                <a:latin typeface="+mn-ea"/>
              </a:rPr>
              <a:t>bin/</a:t>
            </a:r>
            <a:r>
              <a:rPr lang="en-US" altLang="zh-CN" b="1" dirty="0" err="1" smtClean="0">
                <a:latin typeface="+mn-ea"/>
              </a:rPr>
              <a:t>sh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指定作业名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#SBATCH --job-name=</a:t>
            </a:r>
            <a:r>
              <a:rPr lang="en-US" altLang="zh-CN" b="1" dirty="0" err="1">
                <a:latin typeface="+mn-ea"/>
              </a:rPr>
              <a:t>gpu</a:t>
            </a:r>
            <a:r>
              <a:rPr lang="en-US" altLang="zh-CN" b="1" dirty="0">
                <a:latin typeface="+mn-ea"/>
              </a:rPr>
              <a:t>-test    ##</a:t>
            </a:r>
            <a:r>
              <a:rPr lang="zh-CN" altLang="en-US" b="1" dirty="0">
                <a:latin typeface="+mn-ea"/>
              </a:rPr>
              <a:t>通过</a:t>
            </a:r>
            <a:r>
              <a:rPr lang="en-US" altLang="zh-CN" b="1" dirty="0">
                <a:latin typeface="+mn-ea"/>
              </a:rPr>
              <a:t>--job-name </a:t>
            </a:r>
            <a:r>
              <a:rPr lang="zh-CN" altLang="en-US" b="1" dirty="0">
                <a:latin typeface="+mn-ea"/>
              </a:rPr>
              <a:t>参数指定作业名为</a:t>
            </a:r>
            <a:r>
              <a:rPr lang="en-US" altLang="zh-CN" b="1" dirty="0" err="1">
                <a:latin typeface="+mn-ea"/>
              </a:rPr>
              <a:t>gpu</a:t>
            </a:r>
            <a:r>
              <a:rPr lang="en-US" altLang="zh-CN" b="1" dirty="0">
                <a:latin typeface="+mn-ea"/>
              </a:rPr>
              <a:t>-test</a:t>
            </a:r>
            <a:r>
              <a:rPr lang="zh-CN" altLang="en-US" b="1" dirty="0">
                <a:latin typeface="+mn-ea"/>
              </a:rPr>
              <a:t>，若不写该参数，则作业名默认跟</a:t>
            </a:r>
            <a:r>
              <a:rPr lang="en-US" altLang="zh-CN" b="1" dirty="0" err="1">
                <a:latin typeface="+mn-ea"/>
              </a:rPr>
              <a:t>slurm</a:t>
            </a:r>
            <a:r>
              <a:rPr lang="zh-CN" altLang="en-US" b="1" dirty="0">
                <a:latin typeface="+mn-ea"/>
              </a:rPr>
              <a:t>作业脚本的名称</a:t>
            </a:r>
            <a:r>
              <a:rPr lang="zh-CN" altLang="en-US" b="1" dirty="0" smtClean="0">
                <a:latin typeface="+mn-ea"/>
              </a:rPr>
              <a:t>一致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指定所要执行的分区名称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#SBATCH --partition=</a:t>
            </a:r>
            <a:r>
              <a:rPr lang="en-US" altLang="zh-CN" b="1" dirty="0" err="1">
                <a:latin typeface="+mn-ea"/>
              </a:rPr>
              <a:t>cpuPartition</a:t>
            </a:r>
            <a:r>
              <a:rPr lang="en-US" altLang="zh-CN" b="1" dirty="0">
                <a:latin typeface="+mn-ea"/>
              </a:rPr>
              <a:t>     ##</a:t>
            </a:r>
            <a:r>
              <a:rPr lang="zh-CN" altLang="en-US" b="1" dirty="0">
                <a:latin typeface="+mn-ea"/>
              </a:rPr>
              <a:t>通过</a:t>
            </a:r>
            <a:r>
              <a:rPr lang="en-US" altLang="zh-CN" b="1" dirty="0">
                <a:latin typeface="+mn-ea"/>
              </a:rPr>
              <a:t>--partition</a:t>
            </a:r>
            <a:r>
              <a:rPr lang="zh-CN" altLang="en-US" b="1" dirty="0">
                <a:latin typeface="+mn-ea"/>
              </a:rPr>
              <a:t>参数指定作业所选择的分区，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该参数必须要写，需要咨询管理员确认你可使用的分区名称</a:t>
            </a:r>
          </a:p>
        </p:txBody>
      </p:sp>
    </p:spTree>
    <p:extLst>
      <p:ext uri="{BB962C8B-B14F-4D97-AF65-F5344CB8AC3E}">
        <p14:creationId xmlns:p14="http://schemas.microsoft.com/office/powerpoint/2010/main" val="780347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  <a:sym typeface="宋体" panose="02010600030101010101" pitchFamily="2" charset="-122"/>
              </a:rPr>
              <a:t>Slurm</a:t>
            </a:r>
            <a:r>
              <a:rPr lang="zh-CN" altLang="en-US" sz="1800" dirty="0" smtClean="0">
                <a:solidFill>
                  <a:srgbClr val="0059AE"/>
                </a:solidFill>
                <a:sym typeface="宋体" panose="02010600030101010101" pitchFamily="2" charset="-122"/>
              </a:rPr>
              <a:t>作业参数说明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009253" y="536747"/>
            <a:ext cx="11070284" cy="591106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指定使用的节点数以及每个节点使用的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核心数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#SBATCH --nodes=1  ##</a:t>
            </a:r>
            <a:r>
              <a:rPr lang="zh-CN" altLang="en-US" b="1" dirty="0">
                <a:latin typeface="+mn-ea"/>
              </a:rPr>
              <a:t>通过</a:t>
            </a:r>
            <a:r>
              <a:rPr lang="en-US" altLang="zh-CN" b="1" dirty="0">
                <a:latin typeface="+mn-ea"/>
              </a:rPr>
              <a:t>--nodes</a:t>
            </a:r>
            <a:r>
              <a:rPr lang="zh-CN" altLang="en-US" b="1" dirty="0">
                <a:latin typeface="+mn-ea"/>
              </a:rPr>
              <a:t>参数指定作业要申请的节点数，</a:t>
            </a:r>
            <a:r>
              <a:rPr lang="en-US" altLang="zh-CN" b="1" dirty="0">
                <a:latin typeface="+mn-ea"/>
              </a:rPr>
              <a:t>--nodes=1</a:t>
            </a:r>
            <a:r>
              <a:rPr lang="zh-CN" altLang="en-US" b="1" dirty="0">
                <a:latin typeface="+mn-ea"/>
              </a:rPr>
              <a:t>表示随机启动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个节点每个节点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核心。若不写该参数，则作业默认只使用一个来运行。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#SBATCH --</a:t>
            </a:r>
            <a:r>
              <a:rPr lang="en-US" altLang="zh-CN" b="1" dirty="0" err="1">
                <a:latin typeface="+mn-ea"/>
              </a:rPr>
              <a:t>ntasks</a:t>
            </a:r>
            <a:r>
              <a:rPr lang="en-US" altLang="zh-CN" b="1" dirty="0">
                <a:latin typeface="+mn-ea"/>
              </a:rPr>
              <a:t>-per-node=8  ##</a:t>
            </a:r>
            <a:r>
              <a:rPr lang="zh-CN" altLang="en-US" b="1" dirty="0">
                <a:latin typeface="+mn-ea"/>
              </a:rPr>
              <a:t>通过</a:t>
            </a:r>
            <a:r>
              <a:rPr lang="en-US" altLang="zh-CN" b="1" dirty="0">
                <a:latin typeface="+mn-ea"/>
              </a:rPr>
              <a:t>--</a:t>
            </a:r>
            <a:r>
              <a:rPr lang="en-US" altLang="zh-CN" b="1" dirty="0" err="1">
                <a:latin typeface="+mn-ea"/>
              </a:rPr>
              <a:t>ntasks</a:t>
            </a:r>
            <a:r>
              <a:rPr lang="en-US" altLang="zh-CN" b="1" dirty="0">
                <a:latin typeface="+mn-ea"/>
              </a:rPr>
              <a:t>-per-node</a:t>
            </a:r>
            <a:r>
              <a:rPr lang="zh-CN" altLang="en-US" b="1" dirty="0">
                <a:latin typeface="+mn-ea"/>
              </a:rPr>
              <a:t>参数指定作业要申请的每个节点所使用的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核心数，</a:t>
            </a:r>
            <a:r>
              <a:rPr lang="en-US" altLang="zh-CN" b="1" dirty="0">
                <a:latin typeface="+mn-ea"/>
              </a:rPr>
              <a:t> --</a:t>
            </a:r>
            <a:r>
              <a:rPr lang="en-US" altLang="zh-CN" b="1" dirty="0" err="1">
                <a:latin typeface="+mn-ea"/>
              </a:rPr>
              <a:t>ntasks</a:t>
            </a:r>
            <a:r>
              <a:rPr lang="en-US" altLang="zh-CN" b="1" dirty="0">
                <a:latin typeface="+mn-ea"/>
              </a:rPr>
              <a:t>-per-node=8</a:t>
            </a:r>
            <a:r>
              <a:rPr lang="zh-CN" altLang="en-US" b="1" dirty="0">
                <a:latin typeface="+mn-ea"/>
              </a:rPr>
              <a:t>表示随机在每个节点内使用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>
                <a:latin typeface="+mn-ea"/>
              </a:rPr>
              <a:t>个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核心资源。若不写该参数，则作业在每个节点内默认只使用一个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核心资源。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#SBATCH --nodes=1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#SBATCH --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ntasks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-per-node=8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两个参数需要配合使用。如果是单核串行作业，则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nodes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参数和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ntasks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-per-node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参数均写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。如果是单节点多线程作业，则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nodes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参数写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ntasks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-per-node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参数写线程数。如果是多节点多核并行作业，则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nodes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参数和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ntasks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-per-node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根据实际情况修改，两个参数的值应都大于等于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366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  <a:sym typeface="宋体" panose="02010600030101010101" pitchFamily="2" charset="-122"/>
              </a:rPr>
              <a:t>Slurm</a:t>
            </a:r>
            <a:r>
              <a:rPr lang="zh-CN" altLang="en-US" sz="1800" dirty="0" smtClean="0">
                <a:solidFill>
                  <a:srgbClr val="0059AE"/>
                </a:solidFill>
                <a:sym typeface="宋体" panose="02010600030101010101" pitchFamily="2" charset="-122"/>
              </a:rPr>
              <a:t>作业参数说明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009253" y="536747"/>
            <a:ext cx="11070284" cy="591106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指定作业的标准输出文件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#SBATCH --error=%</a:t>
            </a:r>
            <a:r>
              <a:rPr lang="en-US" altLang="zh-CN" b="1" dirty="0" err="1">
                <a:latin typeface="+mn-ea"/>
              </a:rPr>
              <a:t>j.err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#SBATCH --output=%</a:t>
            </a:r>
            <a:r>
              <a:rPr lang="en-US" altLang="zh-CN" b="1" dirty="0" err="1">
                <a:latin typeface="+mn-ea"/>
              </a:rPr>
              <a:t>j.out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作业运行后会生成两个标准文件，一个是</a:t>
            </a:r>
            <a:r>
              <a:rPr lang="en-US" altLang="zh-CN" b="1" dirty="0" err="1">
                <a:latin typeface="+mn-ea"/>
              </a:rPr>
              <a:t>JobID.err</a:t>
            </a:r>
            <a:r>
              <a:rPr lang="zh-CN" altLang="en-US" b="1" dirty="0">
                <a:latin typeface="+mn-ea"/>
              </a:rPr>
              <a:t>文件，一个是</a:t>
            </a:r>
            <a:r>
              <a:rPr lang="en-US" altLang="zh-CN" b="1" dirty="0" err="1">
                <a:latin typeface="+mn-ea"/>
              </a:rPr>
              <a:t>JobID.out</a:t>
            </a:r>
            <a:r>
              <a:rPr lang="zh-CN" altLang="en-US" b="1" dirty="0">
                <a:latin typeface="+mn-ea"/>
              </a:rPr>
              <a:t>文件。其中</a:t>
            </a:r>
            <a:r>
              <a:rPr lang="en-US" altLang="zh-CN" b="1" dirty="0" err="1">
                <a:latin typeface="+mn-ea"/>
              </a:rPr>
              <a:t>JobID.err</a:t>
            </a:r>
            <a:r>
              <a:rPr lang="zh-CN" altLang="en-US" b="1" dirty="0">
                <a:latin typeface="+mn-ea"/>
              </a:rPr>
              <a:t>为错误输出文件，通常情况下，若作业执行失败，报错信息会存储在</a:t>
            </a:r>
            <a:r>
              <a:rPr lang="en-US" altLang="zh-CN" b="1" dirty="0" err="1">
                <a:latin typeface="+mn-ea"/>
              </a:rPr>
              <a:t>JobID.err</a:t>
            </a:r>
            <a:r>
              <a:rPr lang="zh-CN" altLang="en-US" b="1" dirty="0">
                <a:latin typeface="+mn-ea"/>
              </a:rPr>
              <a:t>文件内；该文件常用于判断作业失败的原因。其中</a:t>
            </a:r>
            <a:r>
              <a:rPr lang="en-US" altLang="zh-CN" b="1" dirty="0" err="1">
                <a:latin typeface="+mn-ea"/>
              </a:rPr>
              <a:t>JobID.out</a:t>
            </a:r>
            <a:r>
              <a:rPr lang="zh-CN" altLang="en-US" b="1" dirty="0">
                <a:latin typeface="+mn-ea"/>
              </a:rPr>
              <a:t>文件为标准输出文件，若脚本内程序执行命令语句没有将结果重定向到指定文件内，则程序执行的结果的标准输出会存储在该文件内。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8542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  <a:sym typeface="宋体" panose="02010600030101010101" pitchFamily="2" charset="-122"/>
              </a:rPr>
              <a:t>Slurm</a:t>
            </a:r>
            <a:r>
              <a:rPr lang="zh-CN" altLang="en-US" sz="1800" dirty="0" smtClean="0">
                <a:solidFill>
                  <a:srgbClr val="0059AE"/>
                </a:solidFill>
                <a:sym typeface="宋体" panose="02010600030101010101" pitchFamily="2" charset="-122"/>
              </a:rPr>
              <a:t>作业参数说明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009253" y="536747"/>
            <a:ext cx="11070284" cy="591106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计算</a:t>
            </a:r>
            <a:r>
              <a:rPr lang="en-US" altLang="zh-CN" b="1" dirty="0" err="1">
                <a:latin typeface="+mn-ea"/>
              </a:rPr>
              <a:t>slurm</a:t>
            </a:r>
            <a:r>
              <a:rPr lang="zh-CN" altLang="en-US" b="1" dirty="0">
                <a:latin typeface="+mn-ea"/>
              </a:rPr>
              <a:t>作业所需要用到的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总核心数以及</a:t>
            </a:r>
            <a:r>
              <a:rPr lang="en-US" altLang="zh-CN" b="1" dirty="0">
                <a:latin typeface="+mn-ea"/>
              </a:rPr>
              <a:t>GPU</a:t>
            </a:r>
            <a:r>
              <a:rPr lang="zh-CN" altLang="en-US" b="1" dirty="0">
                <a:latin typeface="+mn-ea"/>
              </a:rPr>
              <a:t>总卡数</a:t>
            </a:r>
          </a:p>
          <a:p>
            <a:endParaRPr lang="zh-CN" altLang="en-US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CURDIR=`</a:t>
            </a:r>
            <a:r>
              <a:rPr lang="en-US" altLang="zh-CN" b="1" dirty="0" err="1">
                <a:latin typeface="+mn-ea"/>
              </a:rPr>
              <a:t>pwd</a:t>
            </a:r>
            <a:r>
              <a:rPr lang="en-US" altLang="zh-CN" b="1" dirty="0">
                <a:latin typeface="+mn-ea"/>
              </a:rPr>
              <a:t>`</a:t>
            </a:r>
          </a:p>
          <a:p>
            <a:r>
              <a:rPr lang="en-US" altLang="zh-CN" b="1" dirty="0" err="1">
                <a:latin typeface="+mn-ea"/>
              </a:rPr>
              <a:t>rm</a:t>
            </a:r>
            <a:r>
              <a:rPr lang="en-US" altLang="zh-CN" b="1" dirty="0">
                <a:latin typeface="+mn-ea"/>
              </a:rPr>
              <a:t> -</a:t>
            </a:r>
            <a:r>
              <a:rPr lang="en-US" altLang="zh-CN" b="1" dirty="0" err="1">
                <a:latin typeface="+mn-ea"/>
              </a:rPr>
              <a:t>rf</a:t>
            </a:r>
            <a:r>
              <a:rPr lang="en-US" altLang="zh-CN" b="1" dirty="0">
                <a:latin typeface="+mn-ea"/>
              </a:rPr>
              <a:t> $CURDIR/</a:t>
            </a:r>
            <a:r>
              <a:rPr lang="en-US" altLang="zh-CN" b="1" dirty="0" err="1">
                <a:latin typeface="+mn-ea"/>
              </a:rPr>
              <a:t>nodelist</a:t>
            </a:r>
            <a:r>
              <a:rPr lang="en-US" altLang="zh-CN" b="1" dirty="0">
                <a:latin typeface="+mn-ea"/>
              </a:rPr>
              <a:t>.$SLURM_JOB_ID</a:t>
            </a:r>
          </a:p>
          <a:p>
            <a:r>
              <a:rPr lang="en-US" altLang="zh-CN" b="1" dirty="0">
                <a:latin typeface="+mn-ea"/>
              </a:rPr>
              <a:t>NODES=`</a:t>
            </a:r>
            <a:r>
              <a:rPr lang="en-US" altLang="zh-CN" b="1" dirty="0" err="1">
                <a:latin typeface="+mn-ea"/>
              </a:rPr>
              <a:t>scontrol</a:t>
            </a:r>
            <a:r>
              <a:rPr lang="en-US" altLang="zh-CN" b="1" dirty="0">
                <a:latin typeface="+mn-ea"/>
              </a:rPr>
              <a:t> show hostnames $SLURM_JOB_NODELIST`</a:t>
            </a:r>
          </a:p>
          <a:p>
            <a:r>
              <a:rPr lang="en-US" altLang="zh-CN" b="1" dirty="0">
                <a:latin typeface="+mn-ea"/>
              </a:rPr>
              <a:t>for 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in $NODES</a:t>
            </a:r>
          </a:p>
          <a:p>
            <a:r>
              <a:rPr lang="en-US" altLang="zh-CN" b="1" dirty="0">
                <a:latin typeface="+mn-ea"/>
              </a:rPr>
              <a:t>do</a:t>
            </a:r>
          </a:p>
          <a:p>
            <a:r>
              <a:rPr lang="en-US" altLang="zh-CN" b="1" dirty="0">
                <a:latin typeface="+mn-ea"/>
              </a:rPr>
              <a:t>echo "$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:$SLURM_NTASKS_PER_NODE" &gt;&gt; $CURDIR/</a:t>
            </a:r>
            <a:r>
              <a:rPr lang="en-US" altLang="zh-CN" b="1" dirty="0" err="1">
                <a:latin typeface="+mn-ea"/>
              </a:rPr>
              <a:t>nodelist</a:t>
            </a:r>
            <a:r>
              <a:rPr lang="en-US" altLang="zh-CN" b="1" dirty="0">
                <a:latin typeface="+mn-ea"/>
              </a:rPr>
              <a:t>.$SLURM_JOB_ID</a:t>
            </a:r>
          </a:p>
          <a:p>
            <a:r>
              <a:rPr lang="en-US" altLang="zh-CN" b="1" dirty="0">
                <a:latin typeface="+mn-ea"/>
              </a:rPr>
              <a:t>done</a:t>
            </a:r>
          </a:p>
          <a:p>
            <a:r>
              <a:rPr lang="en-US" altLang="zh-CN" b="1" dirty="0">
                <a:latin typeface="+mn-ea"/>
              </a:rPr>
              <a:t>echo $SLURM_NPROCS</a:t>
            </a:r>
          </a:p>
          <a:p>
            <a:r>
              <a:rPr lang="en-US" altLang="zh-CN" b="1" dirty="0">
                <a:latin typeface="+mn-ea"/>
              </a:rPr>
              <a:t>echo $SLURM_GPUS</a:t>
            </a: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##</a:t>
            </a:r>
            <a:r>
              <a:rPr lang="zh-CN" altLang="en-US" b="1" dirty="0">
                <a:latin typeface="+mn-ea"/>
              </a:rPr>
              <a:t>这部分内容无需修改，是</a:t>
            </a:r>
            <a:r>
              <a:rPr lang="en-US" altLang="zh-CN" b="1" dirty="0" err="1">
                <a:latin typeface="+mn-ea"/>
              </a:rPr>
              <a:t>slurm</a:t>
            </a:r>
            <a:r>
              <a:rPr lang="zh-CN" altLang="en-US" b="1" dirty="0">
                <a:latin typeface="+mn-ea"/>
              </a:rPr>
              <a:t>自动根据前面两页的资源申请数自动计算出来的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总核心数以及</a:t>
            </a:r>
            <a:r>
              <a:rPr lang="en-US" altLang="zh-CN" b="1" dirty="0">
                <a:latin typeface="+mn-ea"/>
              </a:rPr>
              <a:t>GPU</a:t>
            </a:r>
            <a:r>
              <a:rPr lang="zh-CN" altLang="en-US" b="1" dirty="0">
                <a:latin typeface="+mn-ea"/>
              </a:rPr>
              <a:t>总卡数</a:t>
            </a:r>
          </a:p>
        </p:txBody>
      </p:sp>
    </p:spTree>
    <p:extLst>
      <p:ext uri="{BB962C8B-B14F-4D97-AF65-F5344CB8AC3E}">
        <p14:creationId xmlns:p14="http://schemas.microsoft.com/office/powerpoint/2010/main" val="432325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  <a:sym typeface="宋体" panose="02010600030101010101" pitchFamily="2" charset="-122"/>
              </a:rPr>
              <a:t>Slurm</a:t>
            </a:r>
            <a:r>
              <a:rPr lang="zh-CN" altLang="en-US" sz="1800" dirty="0" smtClean="0">
                <a:solidFill>
                  <a:srgbClr val="0059AE"/>
                </a:solidFill>
                <a:sym typeface="宋体" panose="02010600030101010101" pitchFamily="2" charset="-122"/>
              </a:rPr>
              <a:t>作业参数说明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009253" y="536747"/>
            <a:ext cx="11070284" cy="591106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记录作业开始运行的时间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echo "process will start at : "</a:t>
            </a:r>
          </a:p>
          <a:p>
            <a:r>
              <a:rPr lang="en-US" altLang="zh-CN" b="1" dirty="0">
                <a:latin typeface="+mn-ea"/>
              </a:rPr>
              <a:t>date</a:t>
            </a:r>
          </a:p>
          <a:p>
            <a:r>
              <a:rPr lang="en-US" altLang="zh-CN" b="1" dirty="0">
                <a:latin typeface="+mn-ea"/>
              </a:rPr>
              <a:t>echo "++++++++++++++++++++++++++++++++++++++++"</a:t>
            </a:r>
          </a:p>
          <a:p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设置程序执行所需要用到的软件环境变量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##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这部分根据实际情况修改，需要添加在作业脚本里面程序执行所需要用到的所有软件环境变量。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#setting environment for intel2020u1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source /lustre/software/intel_parallel_studio_xe/2020u1/compilers_and_libraries_2020.1.217/linux/bin/compilervars.sh intel64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source /lustre/software/intel_parallel_studio_xe/2020u1/compilers_and_libraries_2020.1.217/linux/mkl/bin/mklvars.sh intel64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source /lustre/software/intel_parallel_studio_xe/2020u1/compilers_and_libraries_2020.1.217/linux/mpi/intel64/bin/mpivars.sh</a:t>
            </a:r>
          </a:p>
        </p:txBody>
      </p:sp>
    </p:spTree>
    <p:extLst>
      <p:ext uri="{BB962C8B-B14F-4D97-AF65-F5344CB8AC3E}">
        <p14:creationId xmlns:p14="http://schemas.microsoft.com/office/powerpoint/2010/main" val="146975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 smtClean="0">
                <a:solidFill>
                  <a:srgbClr val="0059AE"/>
                </a:solidFill>
                <a:sym typeface="宋体" panose="02010600030101010101" pitchFamily="2" charset="-122"/>
              </a:rPr>
              <a:t>Slurm</a:t>
            </a:r>
            <a:r>
              <a:rPr lang="zh-CN" altLang="en-US" sz="1800" dirty="0" smtClean="0">
                <a:solidFill>
                  <a:srgbClr val="0059AE"/>
                </a:solidFill>
                <a:sym typeface="宋体" panose="02010600030101010101" pitchFamily="2" charset="-122"/>
              </a:rPr>
              <a:t>作业参数说明</a:t>
            </a:r>
            <a:endParaRPr lang="zh-CN" altLang="en-US" sz="1800" dirty="0">
              <a:solidFill>
                <a:srgbClr val="0059AE"/>
              </a:solidFill>
              <a:sym typeface="宋体" panose="02010600030101010101" pitchFamily="2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963285" y="493880"/>
            <a:ext cx="11070284" cy="5911061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记录作业开始运行的时间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mpirun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hostname    ##GPU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程序执行命令语句，每个软件的执行命令都是互不相同的，请自行查询你所需要使用到的软件程序执行的命令格式，务必根据实际情况修改。软件跑串行、单节点多和并行、多节点多核并行、多线程请参考你所用到的软件的使用说明。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记录作业运行结束时间，该部分内容无需修改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echo "++++++++++++++++++++++++++++++++++++++++"</a:t>
            </a:r>
          </a:p>
          <a:p>
            <a:r>
              <a:rPr lang="en-US" altLang="zh-CN" b="1" dirty="0">
                <a:latin typeface="+mn-ea"/>
              </a:rPr>
              <a:t>echo "process will sleep 30s"</a:t>
            </a:r>
          </a:p>
          <a:p>
            <a:r>
              <a:rPr lang="en-US" altLang="zh-CN" b="1" dirty="0">
                <a:latin typeface="+mn-ea"/>
              </a:rPr>
              <a:t>sleep 30</a:t>
            </a:r>
          </a:p>
          <a:p>
            <a:r>
              <a:rPr lang="en-US" altLang="zh-CN" b="1" dirty="0">
                <a:latin typeface="+mn-ea"/>
              </a:rPr>
              <a:t>echo "process end at : "</a:t>
            </a:r>
          </a:p>
          <a:p>
            <a:r>
              <a:rPr lang="en-US" altLang="zh-CN" b="1" dirty="0">
                <a:latin typeface="+mn-ea"/>
              </a:rPr>
              <a:t>date</a:t>
            </a: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####</a:t>
            </a:r>
            <a:r>
              <a:rPr lang="zh-CN" altLang="en-US" b="1" dirty="0">
                <a:latin typeface="+mn-ea"/>
              </a:rPr>
              <a:t>删除</a:t>
            </a:r>
            <a:r>
              <a:rPr lang="en-US" altLang="zh-CN" b="1" dirty="0" err="1">
                <a:latin typeface="+mn-ea"/>
              </a:rPr>
              <a:t>slurm</a:t>
            </a:r>
            <a:r>
              <a:rPr lang="zh-CN" altLang="en-US" b="1" dirty="0">
                <a:latin typeface="+mn-ea"/>
              </a:rPr>
              <a:t>软件自动生成的临时文件，该部分内容无需修改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rm</a:t>
            </a:r>
            <a:r>
              <a:rPr lang="en-US" altLang="zh-CN" b="1" dirty="0">
                <a:latin typeface="+mn-ea"/>
              </a:rPr>
              <a:t> -</a:t>
            </a:r>
            <a:r>
              <a:rPr lang="en-US" altLang="zh-CN" b="1" dirty="0" err="1">
                <a:latin typeface="+mn-ea"/>
              </a:rPr>
              <a:t>rf</a:t>
            </a:r>
            <a:r>
              <a:rPr lang="en-US" altLang="zh-CN" b="1" dirty="0">
                <a:latin typeface="+mn-ea"/>
              </a:rPr>
              <a:t> $CURDIR/</a:t>
            </a:r>
            <a:r>
              <a:rPr lang="en-US" altLang="zh-CN" b="1" dirty="0" err="1">
                <a:latin typeface="+mn-ea"/>
              </a:rPr>
              <a:t>nodelist</a:t>
            </a:r>
            <a:r>
              <a:rPr lang="en-US" altLang="zh-CN" b="1" dirty="0">
                <a:latin typeface="+mn-ea"/>
              </a:rPr>
              <a:t>.$SLURM_JOB_ID</a:t>
            </a:r>
          </a:p>
        </p:txBody>
      </p:sp>
    </p:spTree>
    <p:extLst>
      <p:ext uri="{BB962C8B-B14F-4D97-AF65-F5344CB8AC3E}">
        <p14:creationId xmlns:p14="http://schemas.microsoft.com/office/powerpoint/2010/main" val="4137449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1"/>
              <a:chOff x="-23476" y="-1"/>
              <a:chExt cx="12880639" cy="51998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549526" cy="519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1 </a:t>
                </a:r>
                <a:r>
                  <a:rPr lang="zh-CN" altLang="en-US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集群概况</a:t>
                </a:r>
                <a:endParaRPr lang="en-US" altLang="zh-CN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r>
                  <a:rPr lang="zh-CN" altLang="en-US" dirty="0" smtClean="0">
                    <a:solidFill>
                      <a:srgbClr val="1075B6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集群机房上架图</a:t>
                </a:r>
                <a:endParaRPr lang="zh-CN" altLang="en-US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5" y="639913"/>
            <a:ext cx="10360079" cy="56178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48708"/>
              </p:ext>
            </p:extLst>
          </p:nvPr>
        </p:nvGraphicFramePr>
        <p:xfrm>
          <a:off x="10482896" y="2162344"/>
          <a:ext cx="1437959" cy="130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工作表" showAsIcon="1" r:id="rId6" imgW="914400" imgH="828720" progId="Excel.Sheet.12">
                  <p:embed/>
                </p:oleObj>
              </mc:Choice>
              <mc:Fallback>
                <p:oleObj name="工作表" showAsIcon="1" r:id="rId6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82896" y="2162344"/>
                        <a:ext cx="1437959" cy="130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083598"/>
              </p:ext>
            </p:extLst>
          </p:nvPr>
        </p:nvGraphicFramePr>
        <p:xfrm>
          <a:off x="10515895" y="3506731"/>
          <a:ext cx="1404960" cy="1549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工作表" showAsIcon="1" r:id="rId8" imgW="914400" imgH="828720" progId="Excel.Sheet.12">
                  <p:embed/>
                </p:oleObj>
              </mc:Choice>
              <mc:Fallback>
                <p:oleObj name="工作表" showAsIcon="1" r:id="rId8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15895" y="3506731"/>
                        <a:ext cx="1404960" cy="1549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057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独占节点作业脚本模板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870195" y="552765"/>
            <a:ext cx="11163374" cy="584572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独占作业脚本内容如下，可在该模板的基础上进行相应的修改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#!/bin/bash</a:t>
            </a:r>
          </a:p>
          <a:p>
            <a:r>
              <a:rPr lang="en-US" altLang="zh-CN" dirty="0">
                <a:latin typeface="+mn-ea"/>
              </a:rPr>
              <a:t>#SBATCH --job-name=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exclusive-test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作业名称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--partition=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cpuPartition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作业申请的分区名称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--nodes=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                  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作业申请的节点数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</a:t>
            </a:r>
            <a:r>
              <a:rPr lang="en-US" altLang="zh-CN" dirty="0" err="1">
                <a:latin typeface="+mn-ea"/>
              </a:rPr>
              <a:t>ntasks</a:t>
            </a:r>
            <a:r>
              <a:rPr lang="en-US" altLang="zh-CN" dirty="0">
                <a:latin typeface="+mn-ea"/>
              </a:rPr>
              <a:t>-per-node=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8  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作业申请的每个节点使用的核心数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--exclusive             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作业独占节点，不受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--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ntasks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-per-node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参数影响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--error=%</a:t>
            </a:r>
            <a:r>
              <a:rPr lang="en-US" altLang="zh-CN" dirty="0" err="1">
                <a:latin typeface="+mn-ea"/>
              </a:rPr>
              <a:t>j.err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--output=%</a:t>
            </a:r>
            <a:r>
              <a:rPr lang="en-US" altLang="zh-CN" dirty="0" err="1">
                <a:latin typeface="+mn-ea"/>
              </a:rPr>
              <a:t>j.out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CURDIR=`</a:t>
            </a:r>
            <a:r>
              <a:rPr lang="en-US" altLang="zh-CN" dirty="0" err="1">
                <a:latin typeface="+mn-ea"/>
              </a:rPr>
              <a:t>pwd</a:t>
            </a:r>
            <a:r>
              <a:rPr lang="en-US" altLang="zh-CN" dirty="0">
                <a:latin typeface="+mn-ea"/>
              </a:rPr>
              <a:t>`</a:t>
            </a:r>
          </a:p>
          <a:p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  <a:p>
            <a:r>
              <a:rPr lang="en-US" altLang="zh-CN" dirty="0">
                <a:latin typeface="+mn-ea"/>
              </a:rPr>
              <a:t>NODES=`</a:t>
            </a:r>
            <a:r>
              <a:rPr lang="en-US" altLang="zh-CN" dirty="0" err="1">
                <a:latin typeface="+mn-ea"/>
              </a:rPr>
              <a:t>scontrol</a:t>
            </a:r>
            <a:r>
              <a:rPr lang="en-US" altLang="zh-CN" dirty="0">
                <a:latin typeface="+mn-ea"/>
              </a:rPr>
              <a:t> show hostnames $SLURM_JOB_NODELIST`</a:t>
            </a:r>
          </a:p>
          <a:p>
            <a:r>
              <a:rPr lang="en-US" altLang="zh-CN" dirty="0">
                <a:latin typeface="+mn-ea"/>
              </a:rPr>
              <a:t>for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 $NODES</a:t>
            </a:r>
          </a:p>
          <a:p>
            <a:r>
              <a:rPr lang="en-US" altLang="zh-CN" dirty="0">
                <a:latin typeface="+mn-ea"/>
              </a:rPr>
              <a:t>do</a:t>
            </a:r>
          </a:p>
          <a:p>
            <a:r>
              <a:rPr lang="en-US" altLang="zh-CN" dirty="0">
                <a:latin typeface="+mn-ea"/>
              </a:rPr>
              <a:t>echo "$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:$SLURM_NTASKS_PER_NODE" &gt;&gt;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  <a:p>
            <a:r>
              <a:rPr lang="en-US" altLang="zh-CN" dirty="0">
                <a:latin typeface="+mn-ea"/>
              </a:rPr>
              <a:t>done</a:t>
            </a:r>
          </a:p>
          <a:p>
            <a:r>
              <a:rPr lang="en-US" altLang="zh-CN" dirty="0">
                <a:latin typeface="+mn-ea"/>
              </a:rPr>
              <a:t>echo $SLURM_NPROCS</a:t>
            </a:r>
          </a:p>
          <a:p>
            <a:r>
              <a:rPr lang="en-US" altLang="zh-CN" dirty="0">
                <a:latin typeface="+mn-ea"/>
              </a:rPr>
              <a:t>echo $SLURM_GPUS</a:t>
            </a:r>
          </a:p>
        </p:txBody>
      </p:sp>
    </p:spTree>
    <p:extLst>
      <p:ext uri="{BB962C8B-B14F-4D97-AF65-F5344CB8AC3E}">
        <p14:creationId xmlns:p14="http://schemas.microsoft.com/office/powerpoint/2010/main" val="1692176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独占节点作业脚本模板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870195" y="552765"/>
            <a:ext cx="11163374" cy="584572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latin typeface="+mn-ea"/>
              </a:rPr>
              <a:t>echo "process will start at : "</a:t>
            </a:r>
          </a:p>
          <a:p>
            <a:r>
              <a:rPr lang="en-US" altLang="zh-CN" dirty="0">
                <a:latin typeface="+mn-ea"/>
              </a:rPr>
              <a:t>date</a:t>
            </a:r>
          </a:p>
          <a:p>
            <a:r>
              <a:rPr lang="en-US" altLang="zh-CN" dirty="0">
                <a:latin typeface="+mn-ea"/>
              </a:rPr>
              <a:t>echo "++++++++++++++++++++++++++++++++++++++++"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以下几行为加载软件环境变量（注意：你在该任务里面需要用到的所有软件均需要添加到这个位置，务必根据实际情况按需添加或者删除）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module load XXX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Program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excute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Command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程序执行命令语句，每个软件的执行命令都是互不相同的，请自行查询你所需要使用到的软件程序执行的命令格式，务必根据实际情况修改。软件跑串行、单节点多和并行、多节点多核并行、多线程请参考你所用到的软件的使用说明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echo "++++++++++++++++++++++++++++++++++++++++"</a:t>
            </a:r>
          </a:p>
          <a:p>
            <a:r>
              <a:rPr lang="en-US" altLang="zh-CN" dirty="0">
                <a:latin typeface="+mn-ea"/>
              </a:rPr>
              <a:t>echo "process will sleep 30s"</a:t>
            </a:r>
          </a:p>
          <a:p>
            <a:r>
              <a:rPr lang="en-US" altLang="zh-CN" dirty="0">
                <a:latin typeface="+mn-ea"/>
              </a:rPr>
              <a:t>sleep 30</a:t>
            </a:r>
          </a:p>
          <a:p>
            <a:r>
              <a:rPr lang="en-US" altLang="zh-CN" dirty="0">
                <a:latin typeface="+mn-ea"/>
              </a:rPr>
              <a:t>echo "process end at : "</a:t>
            </a:r>
          </a:p>
          <a:p>
            <a:r>
              <a:rPr lang="en-US" altLang="zh-CN" dirty="0">
                <a:latin typeface="+mn-ea"/>
              </a:rPr>
              <a:t>date</a:t>
            </a:r>
          </a:p>
          <a:p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</a:t>
            </a:r>
            <a:r>
              <a:rPr lang="en-US" altLang="zh-CN" dirty="0" smtClean="0">
                <a:latin typeface="+mn-ea"/>
              </a:rPr>
              <a:t>SLURM_JOB_ID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717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指定节点作业脚本模板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870195" y="552765"/>
            <a:ext cx="11163374" cy="584572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指定节点作业脚本内容如下，可在该模板的基础上进行相应的修改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#!/bin/bash</a:t>
            </a:r>
          </a:p>
          <a:p>
            <a:r>
              <a:rPr lang="en-US" altLang="zh-CN" dirty="0">
                <a:latin typeface="+mn-ea"/>
              </a:rPr>
              <a:t>#SBATCH --job-name=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nodelist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-test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作业名称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--partition=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cpuPartition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作业申请的分区名称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</a:t>
            </a:r>
            <a:r>
              <a:rPr lang="en-US" altLang="zh-CN" dirty="0" err="1">
                <a:latin typeface="+mn-ea"/>
              </a:rPr>
              <a:t>ntasks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8                       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作业申请的总进程数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=node01,node02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作业指定节点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--error=%</a:t>
            </a:r>
            <a:r>
              <a:rPr lang="en-US" altLang="zh-CN" dirty="0" err="1">
                <a:latin typeface="+mn-ea"/>
              </a:rPr>
              <a:t>j.err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--output=%</a:t>
            </a:r>
            <a:r>
              <a:rPr lang="en-US" altLang="zh-CN" dirty="0" err="1">
                <a:latin typeface="+mn-ea"/>
              </a:rPr>
              <a:t>j.out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CURDIR=`</a:t>
            </a:r>
            <a:r>
              <a:rPr lang="en-US" altLang="zh-CN" dirty="0" err="1">
                <a:latin typeface="+mn-ea"/>
              </a:rPr>
              <a:t>pwd</a:t>
            </a:r>
            <a:r>
              <a:rPr lang="en-US" altLang="zh-CN" dirty="0">
                <a:latin typeface="+mn-ea"/>
              </a:rPr>
              <a:t>`</a:t>
            </a:r>
          </a:p>
          <a:p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  <a:p>
            <a:r>
              <a:rPr lang="en-US" altLang="zh-CN" dirty="0">
                <a:latin typeface="+mn-ea"/>
              </a:rPr>
              <a:t>NODES=`</a:t>
            </a:r>
            <a:r>
              <a:rPr lang="en-US" altLang="zh-CN" dirty="0" err="1">
                <a:latin typeface="+mn-ea"/>
              </a:rPr>
              <a:t>scontrol</a:t>
            </a:r>
            <a:r>
              <a:rPr lang="en-US" altLang="zh-CN" dirty="0">
                <a:latin typeface="+mn-ea"/>
              </a:rPr>
              <a:t> show hostnames $SLURM_JOB_NODELIST`</a:t>
            </a:r>
          </a:p>
          <a:p>
            <a:r>
              <a:rPr lang="en-US" altLang="zh-CN" dirty="0">
                <a:latin typeface="+mn-ea"/>
              </a:rPr>
              <a:t>for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 $NODES</a:t>
            </a:r>
          </a:p>
          <a:p>
            <a:r>
              <a:rPr lang="en-US" altLang="zh-CN" dirty="0">
                <a:latin typeface="+mn-ea"/>
              </a:rPr>
              <a:t>do</a:t>
            </a:r>
          </a:p>
          <a:p>
            <a:r>
              <a:rPr lang="en-US" altLang="zh-CN" dirty="0">
                <a:latin typeface="+mn-ea"/>
              </a:rPr>
              <a:t>echo "$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:$SLURM_NTASKS_PER_NODE" &gt;&gt;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  <a:p>
            <a:r>
              <a:rPr lang="en-US" altLang="zh-CN" dirty="0">
                <a:latin typeface="+mn-ea"/>
              </a:rPr>
              <a:t>done</a:t>
            </a:r>
          </a:p>
          <a:p>
            <a:r>
              <a:rPr lang="en-US" altLang="zh-CN" dirty="0">
                <a:latin typeface="+mn-ea"/>
              </a:rPr>
              <a:t>echo $SLURM_NPROCS</a:t>
            </a:r>
          </a:p>
          <a:p>
            <a:r>
              <a:rPr lang="en-US" altLang="zh-CN" dirty="0">
                <a:latin typeface="+mn-ea"/>
              </a:rPr>
              <a:t>echo $SLURM_GPUS</a:t>
            </a:r>
          </a:p>
        </p:txBody>
      </p:sp>
    </p:spTree>
    <p:extLst>
      <p:ext uri="{BB962C8B-B14F-4D97-AF65-F5344CB8AC3E}">
        <p14:creationId xmlns:p14="http://schemas.microsoft.com/office/powerpoint/2010/main" val="320080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指定节点作业脚本模板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870195" y="552765"/>
            <a:ext cx="11163374" cy="584572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latin typeface="+mn-ea"/>
              </a:rPr>
              <a:t>echo "process will start at : "</a:t>
            </a:r>
          </a:p>
          <a:p>
            <a:r>
              <a:rPr lang="en-US" altLang="zh-CN" dirty="0">
                <a:latin typeface="+mn-ea"/>
              </a:rPr>
              <a:t>date</a:t>
            </a:r>
          </a:p>
          <a:p>
            <a:r>
              <a:rPr lang="en-US" altLang="zh-CN" dirty="0">
                <a:latin typeface="+mn-ea"/>
              </a:rPr>
              <a:t>echo "++++++++++++++++++++++++++++++++++++++++"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以下几行为加载软件环境变量（注意：你在该任务里面需要用到的所有软件均需要添加到这个位置，务必根据实际情况按需添加或者删除）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module load XXX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Program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excute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Command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程序执行命令语句，每个软件的执行命令都是互不相同的，请自行查询你所需要使用到的软件程序执行的命令格式，务必根据实际情况修改。软件跑串行、单节点多和并行、多节点多核并行、多线程请参考你所用到的软件的使用说明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echo "++++++++++++++++++++++++++++++++++++++++"</a:t>
            </a:r>
          </a:p>
          <a:p>
            <a:r>
              <a:rPr lang="en-US" altLang="zh-CN" dirty="0">
                <a:latin typeface="+mn-ea"/>
              </a:rPr>
              <a:t>echo "process will sleep 30s"</a:t>
            </a:r>
          </a:p>
          <a:p>
            <a:r>
              <a:rPr lang="en-US" altLang="zh-CN" dirty="0">
                <a:latin typeface="+mn-ea"/>
              </a:rPr>
              <a:t>sleep 30</a:t>
            </a:r>
          </a:p>
          <a:p>
            <a:r>
              <a:rPr lang="en-US" altLang="zh-CN" dirty="0">
                <a:latin typeface="+mn-ea"/>
              </a:rPr>
              <a:t>echo "process end at : "</a:t>
            </a:r>
          </a:p>
          <a:p>
            <a:r>
              <a:rPr lang="en-US" altLang="zh-CN" dirty="0">
                <a:latin typeface="+mn-ea"/>
              </a:rPr>
              <a:t>date</a:t>
            </a:r>
          </a:p>
          <a:p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</p:txBody>
      </p:sp>
    </p:spTree>
    <p:extLst>
      <p:ext uri="{BB962C8B-B14F-4D97-AF65-F5344CB8AC3E}">
        <p14:creationId xmlns:p14="http://schemas.microsoft.com/office/powerpoint/2010/main" val="261191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数组作业脚本模板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870195" y="552765"/>
            <a:ext cx="11163374" cy="584572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数组作业脚本内容如下，可在该模板的基础上进行相应的修改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#!/bin/bash</a:t>
            </a:r>
          </a:p>
          <a:p>
            <a:r>
              <a:rPr lang="en-US" altLang="zh-CN" dirty="0">
                <a:latin typeface="+mn-ea"/>
              </a:rPr>
              <a:t>#SBATCH --job-name=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array-test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作业名称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--partition=</a:t>
            </a:r>
            <a:r>
              <a:rPr lang="en-US" altLang="zh-CN" dirty="0" err="1">
                <a:latin typeface="+mn-ea"/>
              </a:rPr>
              <a:t>cpu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Partition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作业申请的分区名称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--nodes=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                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作业申请的节点数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</a:t>
            </a:r>
            <a:r>
              <a:rPr lang="en-US" altLang="zh-CN" dirty="0" err="1">
                <a:latin typeface="+mn-ea"/>
              </a:rPr>
              <a:t>ntasks</a:t>
            </a:r>
            <a:r>
              <a:rPr lang="en-US" altLang="zh-CN" dirty="0">
                <a:latin typeface="+mn-ea"/>
              </a:rPr>
              <a:t>-per-node=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8      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作业申请的每个节点使用的核心数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--array   1-10       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数组范围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--error=%</a:t>
            </a:r>
            <a:r>
              <a:rPr lang="en-US" altLang="zh-CN" dirty="0" err="1">
                <a:latin typeface="+mn-ea"/>
              </a:rPr>
              <a:t>j.err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#SBATCH --output=%</a:t>
            </a:r>
            <a:r>
              <a:rPr lang="en-US" altLang="zh-CN" dirty="0" err="1">
                <a:latin typeface="+mn-ea"/>
              </a:rPr>
              <a:t>j.out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CURDIR=`</a:t>
            </a:r>
            <a:r>
              <a:rPr lang="en-US" altLang="zh-CN" dirty="0" err="1">
                <a:latin typeface="+mn-ea"/>
              </a:rPr>
              <a:t>pwd</a:t>
            </a:r>
            <a:r>
              <a:rPr lang="en-US" altLang="zh-CN" dirty="0">
                <a:latin typeface="+mn-ea"/>
              </a:rPr>
              <a:t>`</a:t>
            </a:r>
          </a:p>
          <a:p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  <a:p>
            <a:r>
              <a:rPr lang="en-US" altLang="zh-CN" dirty="0">
                <a:latin typeface="+mn-ea"/>
              </a:rPr>
              <a:t>NODES=`</a:t>
            </a:r>
            <a:r>
              <a:rPr lang="en-US" altLang="zh-CN" dirty="0" err="1">
                <a:latin typeface="+mn-ea"/>
              </a:rPr>
              <a:t>scontrol</a:t>
            </a:r>
            <a:r>
              <a:rPr lang="en-US" altLang="zh-CN" dirty="0">
                <a:latin typeface="+mn-ea"/>
              </a:rPr>
              <a:t> show hostnames $SLURM_JOB_NODELIST`</a:t>
            </a:r>
          </a:p>
          <a:p>
            <a:r>
              <a:rPr lang="en-US" altLang="zh-CN" dirty="0">
                <a:latin typeface="+mn-ea"/>
              </a:rPr>
              <a:t>for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 $NODES</a:t>
            </a:r>
          </a:p>
          <a:p>
            <a:r>
              <a:rPr lang="en-US" altLang="zh-CN" dirty="0">
                <a:latin typeface="+mn-ea"/>
              </a:rPr>
              <a:t>do</a:t>
            </a:r>
          </a:p>
          <a:p>
            <a:r>
              <a:rPr lang="en-US" altLang="zh-CN" dirty="0">
                <a:latin typeface="+mn-ea"/>
              </a:rPr>
              <a:t>echo "$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:$SLURM_NTASKS_PER_NODE" &gt;&gt;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  <a:p>
            <a:r>
              <a:rPr lang="en-US" altLang="zh-CN" dirty="0">
                <a:latin typeface="+mn-ea"/>
              </a:rPr>
              <a:t>done</a:t>
            </a:r>
          </a:p>
          <a:p>
            <a:r>
              <a:rPr lang="en-US" altLang="zh-CN" dirty="0">
                <a:latin typeface="+mn-ea"/>
              </a:rPr>
              <a:t>echo $SLURM_NPROCS</a:t>
            </a:r>
          </a:p>
          <a:p>
            <a:r>
              <a:rPr lang="en-US" altLang="zh-CN" dirty="0">
                <a:latin typeface="+mn-ea"/>
              </a:rPr>
              <a:t>echo $SLURM_GPUS</a:t>
            </a:r>
          </a:p>
        </p:txBody>
      </p:sp>
    </p:spTree>
    <p:extLst>
      <p:ext uri="{BB962C8B-B14F-4D97-AF65-F5344CB8AC3E}">
        <p14:creationId xmlns:p14="http://schemas.microsoft.com/office/powerpoint/2010/main" val="3641317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数组作业脚本模板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870195" y="552765"/>
            <a:ext cx="11163374" cy="584572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latin typeface="+mn-ea"/>
              </a:rPr>
              <a:t>echo "process will start at : "</a:t>
            </a:r>
          </a:p>
          <a:p>
            <a:r>
              <a:rPr lang="en-US" altLang="zh-CN" dirty="0">
                <a:latin typeface="+mn-ea"/>
              </a:rPr>
              <a:t>date</a:t>
            </a:r>
          </a:p>
          <a:p>
            <a:r>
              <a:rPr lang="en-US" altLang="zh-CN" dirty="0">
                <a:latin typeface="+mn-ea"/>
              </a:rPr>
              <a:t>echo "++++++++++++++++++++++++++++++++++++++++"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以下几行为加载软件环境变量（注意：你在该任务里面需要用到的所有软件均需要添加到这个位置，务必根据实际情况按需添加或者删除）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module load XXX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Program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excute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Command  ##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程序执行命令语句，每个软件的执行命令都是互不相同的，请自行查询你所需要使用到的软件程序执行的命令格式，务必根据实际情况修改。软件跑串行、单节点多和并行、多节点多核并行、多线程请参考你所用到的软件的使用说明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echo "++++++++++++++++++++++++++++++++++++++++"</a:t>
            </a:r>
          </a:p>
          <a:p>
            <a:r>
              <a:rPr lang="en-US" altLang="zh-CN" dirty="0">
                <a:latin typeface="+mn-ea"/>
              </a:rPr>
              <a:t>echo "process will sleep 30s"</a:t>
            </a:r>
          </a:p>
          <a:p>
            <a:r>
              <a:rPr lang="en-US" altLang="zh-CN" dirty="0">
                <a:latin typeface="+mn-ea"/>
              </a:rPr>
              <a:t>sleep 30</a:t>
            </a:r>
          </a:p>
          <a:p>
            <a:r>
              <a:rPr lang="en-US" altLang="zh-CN" dirty="0">
                <a:latin typeface="+mn-ea"/>
              </a:rPr>
              <a:t>echo "process end at : "</a:t>
            </a:r>
          </a:p>
          <a:p>
            <a:r>
              <a:rPr lang="en-US" altLang="zh-CN" dirty="0">
                <a:latin typeface="+mn-ea"/>
              </a:rPr>
              <a:t>date</a:t>
            </a:r>
          </a:p>
          <a:p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$CURDIR/</a:t>
            </a:r>
            <a:r>
              <a:rPr lang="en-US" altLang="zh-CN" dirty="0" err="1">
                <a:latin typeface="+mn-ea"/>
              </a:rPr>
              <a:t>nodelist</a:t>
            </a:r>
            <a:r>
              <a:rPr lang="en-US" altLang="zh-CN" dirty="0">
                <a:latin typeface="+mn-ea"/>
              </a:rPr>
              <a:t>.$SLURM_JOB_ID</a:t>
            </a:r>
          </a:p>
        </p:txBody>
      </p:sp>
    </p:spTree>
    <p:extLst>
      <p:ext uri="{BB962C8B-B14F-4D97-AF65-F5344CB8AC3E}">
        <p14:creationId xmlns:p14="http://schemas.microsoft.com/office/powerpoint/2010/main" val="2425893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salloc</a:t>
            </a:r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交互式作业提交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977354" y="621435"/>
            <a:ext cx="10867644" cy="175600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salloc</a:t>
            </a:r>
            <a:r>
              <a:rPr lang="zh-CN" altLang="en-US" sz="2000" dirty="0">
                <a:latin typeface="+mn-ea"/>
              </a:rPr>
              <a:t>提交交互式作业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作业</a:t>
            </a:r>
            <a:r>
              <a:rPr lang="en-US" altLang="zh-CN" sz="2000" dirty="0" err="1">
                <a:latin typeface="+mn-ea"/>
              </a:rPr>
              <a:t>salloc</a:t>
            </a:r>
            <a:r>
              <a:rPr lang="zh-CN" altLang="en-US" sz="2000" dirty="0">
                <a:latin typeface="+mn-ea"/>
              </a:rPr>
              <a:t>提交交互式作业必须要独占节点，否则会遇到无法</a:t>
            </a:r>
            <a:r>
              <a:rPr lang="en-US" altLang="zh-CN" sz="2000" dirty="0" err="1">
                <a:latin typeface="+mn-ea"/>
              </a:rPr>
              <a:t>ssh</a:t>
            </a:r>
            <a:r>
              <a:rPr lang="zh-CN" altLang="en-US" sz="2000" dirty="0">
                <a:latin typeface="+mn-ea"/>
              </a:rPr>
              <a:t>登录到分配的节点的情况</a:t>
            </a:r>
            <a:r>
              <a:rPr lang="zh-CN" altLang="en-US" sz="2000" dirty="0" smtClean="0">
                <a:latin typeface="+mn-ea"/>
              </a:rPr>
              <a:t>出现（配置</a:t>
            </a:r>
            <a:r>
              <a:rPr lang="en-US" altLang="zh-CN" sz="2000" dirty="0" smtClean="0">
                <a:latin typeface="+mn-ea"/>
              </a:rPr>
              <a:t>PAM</a:t>
            </a:r>
            <a:r>
              <a:rPr lang="zh-CN" altLang="en-US" sz="2000" dirty="0" smtClean="0">
                <a:latin typeface="+mn-ea"/>
              </a:rPr>
              <a:t>的情况下），</a:t>
            </a:r>
            <a:r>
              <a:rPr lang="zh-CN" altLang="en-US" sz="2000" dirty="0">
                <a:latin typeface="+mn-ea"/>
              </a:rPr>
              <a:t>提交命令如下 </a:t>
            </a:r>
            <a:r>
              <a:rPr lang="en-US" altLang="zh-CN" sz="2000" dirty="0" err="1">
                <a:latin typeface="+mn-ea"/>
              </a:rPr>
              <a:t>salloc</a:t>
            </a:r>
            <a:r>
              <a:rPr lang="en-US" altLang="zh-CN" sz="2000" dirty="0">
                <a:latin typeface="+mn-ea"/>
              </a:rPr>
              <a:t> -N 2 --exclusive -p </a:t>
            </a:r>
            <a:r>
              <a:rPr lang="en-US" altLang="zh-CN" sz="2000" dirty="0" err="1">
                <a:latin typeface="+mn-ea"/>
              </a:rPr>
              <a:t>cpuPartition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824" y="2459914"/>
            <a:ext cx="9092294" cy="39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0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764182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6 </a:t>
                </a:r>
                <a:r>
                  <a:rPr lang="en-US" altLang="zh-CN" sz="1896" dirty="0" err="1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Slurm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作业提交</a:t>
                </a: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87857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1800" dirty="0" err="1">
                <a:solidFill>
                  <a:srgbClr val="0059AE"/>
                </a:solidFill>
                <a:sym typeface="宋体" panose="02010600030101010101" pitchFamily="2" charset="-122"/>
              </a:rPr>
              <a:t>srun</a:t>
            </a:r>
            <a:r>
              <a:rPr lang="zh-CN" altLang="en-US" sz="1800" dirty="0">
                <a:solidFill>
                  <a:srgbClr val="0059AE"/>
                </a:solidFill>
                <a:sym typeface="宋体" panose="02010600030101010101" pitchFamily="2" charset="-122"/>
              </a:rPr>
              <a:t>交互式作业提交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1229584" y="920918"/>
            <a:ext cx="8009110" cy="755894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srun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提交交互式作业命令如下：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srun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运行多进程</a:t>
            </a:r>
            <a:r>
              <a:rPr lang="zh-CN" altLang="en-US" b="1" dirty="0" smtClean="0">
                <a:latin typeface="+mn-ea"/>
                <a:cs typeface="Times New Roman" panose="02020603050405020304" pitchFamily="18" charset="0"/>
              </a:rPr>
              <a:t>并行任务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84" y="1747618"/>
            <a:ext cx="8124825" cy="1295400"/>
          </a:xfrm>
          <a:prstGeom prst="rect">
            <a:avLst/>
          </a:prstGeom>
        </p:spPr>
      </p:pic>
      <p:sp>
        <p:nvSpPr>
          <p:cNvPr id="24" name="对角圆角矩形 23"/>
          <p:cNvSpPr/>
          <p:nvPr/>
        </p:nvSpPr>
        <p:spPr bwMode="auto">
          <a:xfrm>
            <a:off x="1171018" y="3184631"/>
            <a:ext cx="8067675" cy="492413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srun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运行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openmp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或者多</a:t>
            </a:r>
            <a:r>
              <a:rPr lang="zh-CN" altLang="en-US" b="1" dirty="0" smtClean="0">
                <a:latin typeface="+mn-ea"/>
                <a:cs typeface="Times New Roman" panose="02020603050405020304" pitchFamily="18" charset="0"/>
              </a:rPr>
              <a:t>线程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任务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019" y="3776865"/>
            <a:ext cx="8067675" cy="742950"/>
          </a:xfrm>
          <a:prstGeom prst="rect">
            <a:avLst/>
          </a:prstGeom>
        </p:spPr>
      </p:pic>
      <p:sp>
        <p:nvSpPr>
          <p:cNvPr id="26" name="对角圆角矩形 25"/>
          <p:cNvSpPr/>
          <p:nvPr/>
        </p:nvSpPr>
        <p:spPr bwMode="auto">
          <a:xfrm>
            <a:off x="1171019" y="4648206"/>
            <a:ext cx="8067675" cy="175975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­-N, --­­nodes=&lt;</a:t>
            </a:r>
            <a:r>
              <a:rPr lang="en-US" altLang="zh-CN" b="1" dirty="0" err="1">
                <a:latin typeface="+mn-ea"/>
              </a:rPr>
              <a:t>nodenum</a:t>
            </a:r>
            <a:r>
              <a:rPr lang="en-US" altLang="zh-CN" b="1" dirty="0">
                <a:latin typeface="+mn-ea"/>
              </a:rPr>
              <a:t>&gt;</a:t>
            </a:r>
            <a:r>
              <a:rPr lang="zh-CN" altLang="en-US" b="1" dirty="0">
                <a:latin typeface="+mn-ea"/>
              </a:rPr>
              <a:t>：申请执行作业节点数，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-n , --</a:t>
            </a:r>
            <a:r>
              <a:rPr lang="en-US" altLang="zh-CN" b="1" dirty="0" err="1">
                <a:latin typeface="+mn-ea"/>
              </a:rPr>
              <a:t>ntasks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作业总的进程数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--</a:t>
            </a:r>
            <a:r>
              <a:rPr lang="en-US" altLang="zh-CN" b="1" dirty="0" err="1">
                <a:latin typeface="+mn-ea"/>
              </a:rPr>
              <a:t>ntasks</a:t>
            </a:r>
            <a:r>
              <a:rPr lang="en-US" altLang="zh-CN" b="1" dirty="0">
                <a:latin typeface="+mn-ea"/>
              </a:rPr>
              <a:t>-per-node=1</a:t>
            </a:r>
            <a:r>
              <a:rPr lang="zh-CN" altLang="en-US" b="1" dirty="0">
                <a:latin typeface="+mn-ea"/>
              </a:rPr>
              <a:t>，一个节点使用几个进程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--</a:t>
            </a:r>
            <a:r>
              <a:rPr lang="en-US" altLang="zh-CN" b="1" dirty="0" err="1">
                <a:latin typeface="+mn-ea"/>
              </a:rPr>
              <a:t>cpu</a:t>
            </a:r>
            <a:r>
              <a:rPr lang="en-US" altLang="zh-CN" b="1" dirty="0">
                <a:latin typeface="+mn-ea"/>
              </a:rPr>
              <a:t>-per-task=NCPUs</a:t>
            </a:r>
            <a:r>
              <a:rPr lang="zh-CN" altLang="en-US" b="1" dirty="0">
                <a:latin typeface="+mn-ea"/>
              </a:rPr>
              <a:t>：一个进程使用几个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核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978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5138214" y="3540739"/>
            <a:ext cx="5989331" cy="648051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/>
              <a:t>常见问题解答</a:t>
            </a:r>
            <a:endParaRPr lang="zh-CN" altLang="en-US" sz="3793" b="1" dirty="0">
              <a:solidFill>
                <a:schemeClr val="tx1">
                  <a:lumMod val="75000"/>
                  <a:lumOff val="25000"/>
                </a:schemeClr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8594" y="1989492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3372163" y="4346946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124346" y="4489822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4552" y="4789472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43534" y="970992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657650" y="2971789"/>
            <a:ext cx="1916615" cy="178595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r>
              <a:rPr lang="en-US" altLang="zh-CN" sz="6599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7</a:t>
            </a:r>
            <a:endParaRPr lang="zh-CN" altLang="en-US" sz="6599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138811" y="6444851"/>
            <a:ext cx="1892119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69"/>
              </a:spcBef>
              <a:spcAft>
                <a:spcPts val="569"/>
              </a:spcAft>
            </a:pPr>
            <a:r>
              <a:rPr kumimoji="1" lang="en-US" altLang="zh-CN" sz="1138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songchen@inspur.com</a:t>
            </a:r>
          </a:p>
        </p:txBody>
      </p:sp>
    </p:spTree>
    <p:extLst>
      <p:ext uri="{BB962C8B-B14F-4D97-AF65-F5344CB8AC3E}">
        <p14:creationId xmlns:p14="http://schemas.microsoft.com/office/powerpoint/2010/main" val="3859206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8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 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常见问题解答</a:t>
                </a:r>
                <a:endParaRPr lang="zh-CN" altLang="en-US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96" dirty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常见</a:t>
            </a:r>
            <a:r>
              <a:rPr lang="zh-CN" altLang="en-US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问题</a:t>
            </a:r>
            <a:r>
              <a:rPr lang="en-US" altLang="zh-CN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FAQ</a:t>
            </a:r>
            <a:endParaRPr lang="en-US" altLang="zh-CN" sz="1896" dirty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7" name="对角圆角矩形 26"/>
          <p:cNvSpPr/>
          <p:nvPr/>
        </p:nvSpPr>
        <p:spPr bwMode="auto">
          <a:xfrm>
            <a:off x="933036" y="933223"/>
            <a:ext cx="10154004" cy="4544117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作业</a:t>
            </a:r>
            <a:r>
              <a:rPr lang="en-US" altLang="zh-CN" b="1" dirty="0">
                <a:latin typeface="+mn-ea"/>
              </a:rPr>
              <a:t>pending</a:t>
            </a:r>
            <a:r>
              <a:rPr lang="zh-CN" altLang="en-US" b="1" dirty="0">
                <a:latin typeface="+mn-ea"/>
              </a:rPr>
              <a:t>错误</a:t>
            </a:r>
            <a:r>
              <a:rPr lang="en-US" altLang="zh-CN" b="1" dirty="0" err="1">
                <a:latin typeface="+mn-ea"/>
              </a:rPr>
              <a:t>QOSMaxCpuPerUserLimit</a:t>
            </a:r>
            <a:r>
              <a:rPr lang="en-US" altLang="zh-CN" b="1" dirty="0">
                <a:latin typeface="+mn-ea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答：</a:t>
            </a:r>
            <a:r>
              <a:rPr lang="en-US" altLang="zh-CN" dirty="0">
                <a:latin typeface="+mn-ea"/>
              </a:rPr>
              <a:t> CPU</a:t>
            </a:r>
            <a:r>
              <a:rPr lang="zh-CN" altLang="zh-CN" dirty="0">
                <a:latin typeface="+mn-ea"/>
              </a:rPr>
              <a:t>资源超过</a:t>
            </a:r>
            <a:r>
              <a:rPr lang="en-US" altLang="zh-CN" dirty="0" err="1">
                <a:latin typeface="+mn-ea"/>
              </a:rPr>
              <a:t>qos</a:t>
            </a:r>
            <a:r>
              <a:rPr lang="zh-CN" altLang="zh-CN" dirty="0">
                <a:latin typeface="+mn-ea"/>
              </a:rPr>
              <a:t>允许用户使用最大资源数量，通过</a:t>
            </a:r>
            <a:r>
              <a:rPr lang="en-US" altLang="zh-CN" dirty="0" err="1">
                <a:latin typeface="+mn-ea"/>
              </a:rPr>
              <a:t>sacctmgr</a:t>
            </a:r>
            <a:r>
              <a:rPr lang="en-US" altLang="zh-CN" dirty="0">
                <a:latin typeface="+mn-ea"/>
              </a:rPr>
              <a:t> show </a:t>
            </a:r>
            <a:r>
              <a:rPr lang="en-US" altLang="zh-CN" dirty="0" err="1">
                <a:latin typeface="+mn-ea"/>
              </a:rPr>
              <a:t>assoc</a:t>
            </a:r>
            <a:r>
              <a:rPr lang="zh-CN" altLang="zh-CN" dirty="0">
                <a:latin typeface="+mn-ea"/>
              </a:rPr>
              <a:t>命令可以查看相应</a:t>
            </a:r>
            <a:r>
              <a:rPr lang="en-US" altLang="zh-CN" dirty="0" err="1">
                <a:latin typeface="+mn-ea"/>
              </a:rPr>
              <a:t>qos</a:t>
            </a:r>
            <a:r>
              <a:rPr lang="zh-CN" altLang="zh-CN" dirty="0">
                <a:latin typeface="+mn-ea"/>
              </a:rPr>
              <a:t>允许用户占用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资源最大数量。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err="1">
                <a:latin typeface="+mn-ea"/>
              </a:rPr>
              <a:t>sinfo</a:t>
            </a:r>
            <a:r>
              <a:rPr lang="zh-CN" altLang="zh-CN" b="1" dirty="0">
                <a:latin typeface="+mn-ea"/>
              </a:rPr>
              <a:t>查看对应的分区有空闲节点，</a:t>
            </a:r>
            <a:r>
              <a:rPr lang="zh-CN" altLang="en-US" b="1" dirty="0">
                <a:latin typeface="+mn-ea"/>
              </a:rPr>
              <a:t>但是</a:t>
            </a:r>
            <a:r>
              <a:rPr lang="zh-CN" altLang="zh-CN" b="1" dirty="0">
                <a:latin typeface="+mn-ea"/>
              </a:rPr>
              <a:t>作业</a:t>
            </a:r>
            <a:r>
              <a:rPr lang="zh-CN" altLang="en-US" b="1" dirty="0">
                <a:latin typeface="+mn-ea"/>
              </a:rPr>
              <a:t>却为</a:t>
            </a:r>
            <a:r>
              <a:rPr lang="en-US" altLang="zh-CN" b="1" dirty="0">
                <a:latin typeface="+mn-ea"/>
              </a:rPr>
              <a:t>Pending</a:t>
            </a:r>
            <a:r>
              <a:rPr lang="zh-CN" altLang="en-US" b="1" dirty="0">
                <a:latin typeface="+mn-ea"/>
              </a:rPr>
              <a:t>状态，等待</a:t>
            </a:r>
            <a:r>
              <a:rPr lang="zh-CN" altLang="zh-CN" b="1" dirty="0">
                <a:latin typeface="+mn-ea"/>
              </a:rPr>
              <a:t>排队</a:t>
            </a:r>
            <a:r>
              <a:rPr lang="en-US" altLang="zh-CN" b="1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答：使用 </a:t>
            </a:r>
            <a:r>
              <a:rPr lang="en-US" altLang="zh-CN" dirty="0" err="1">
                <a:latin typeface="+mn-ea"/>
              </a:rPr>
              <a:t>squeue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查看任务 无法运行的原因。一般这种情况是分区</a:t>
            </a:r>
            <a:r>
              <a:rPr lang="zh-CN" altLang="zh-CN" dirty="0">
                <a:latin typeface="+mn-ea"/>
              </a:rPr>
              <a:t>中可能有需要占用多节点的高优先级任务正在等待资源，调度器会一定程度上为这些作业保留资源，以确保它们能够运行。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8422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5138214" y="3540739"/>
            <a:ext cx="6238347" cy="648051"/>
          </a:xfrm>
        </p:spPr>
        <p:txBody>
          <a:bodyPr/>
          <a:lstStyle/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集群</a:t>
            </a:r>
            <a:r>
              <a:rPr lang="zh-CN" alt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使用和维护介绍</a:t>
            </a:r>
            <a:endParaRPr lang="zh-CN" alt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38594" y="1989492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3372163" y="4346946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124346" y="4489822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endParaRPr lang="zh-CN" altLang="en-US" sz="2400" b="1" dirty="0">
              <a:solidFill>
                <a:schemeClr val="bg1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94552" y="4789472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43534" y="970992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>
                <a:lnSpc>
                  <a:spcPct val="13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1657650" y="2971789"/>
            <a:ext cx="1916615" cy="178595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>
              <a:lnSpc>
                <a:spcPct val="130000"/>
              </a:lnSpc>
            </a:pPr>
            <a:r>
              <a:rPr lang="en-US" altLang="zh-CN" sz="6599" b="1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2</a:t>
            </a:r>
            <a:endParaRPr lang="zh-CN" altLang="en-US" sz="6599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50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8</a:t>
                </a: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 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常见问题解答</a:t>
                </a:r>
                <a:endParaRPr lang="zh-CN" altLang="en-US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96" dirty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常见</a:t>
            </a:r>
            <a:r>
              <a:rPr lang="zh-CN" altLang="en-US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问题</a:t>
            </a:r>
            <a:r>
              <a:rPr lang="en-US" altLang="zh-CN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FAQ</a:t>
            </a:r>
            <a:endParaRPr lang="en-US" altLang="zh-CN" sz="1896" dirty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sp>
        <p:nvSpPr>
          <p:cNvPr id="27" name="对角圆角矩形 26"/>
          <p:cNvSpPr/>
          <p:nvPr/>
        </p:nvSpPr>
        <p:spPr bwMode="auto">
          <a:xfrm>
            <a:off x="933036" y="933223"/>
            <a:ext cx="10154004" cy="4544117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对于部分作业，作业执行失败时，计算节点一直显示不可用</a:t>
            </a:r>
            <a:r>
              <a:rPr lang="en-US" altLang="zh-CN" b="1" dirty="0" smtClean="0">
                <a:latin typeface="+mn-ea"/>
              </a:rPr>
              <a:t>: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答：该问题需要核对</a:t>
            </a:r>
            <a:r>
              <a:rPr lang="en-US" altLang="zh-CN" dirty="0" err="1">
                <a:latin typeface="+mn-ea"/>
              </a:rPr>
              <a:t>slurm</a:t>
            </a:r>
            <a:r>
              <a:rPr lang="zh-CN" altLang="en-US" dirty="0">
                <a:latin typeface="+mn-ea"/>
              </a:rPr>
              <a:t>计算节点是否作业进程全部</a:t>
            </a:r>
            <a:r>
              <a:rPr lang="en-US" altLang="zh-CN" dirty="0">
                <a:latin typeface="+mn-ea"/>
              </a:rPr>
              <a:t>kill</a:t>
            </a:r>
            <a:r>
              <a:rPr lang="zh-CN" altLang="en-US" dirty="0">
                <a:latin typeface="+mn-ea"/>
              </a:rPr>
              <a:t>掉，如果没有</a:t>
            </a:r>
            <a:r>
              <a:rPr lang="en-US" altLang="zh-CN" dirty="0">
                <a:latin typeface="+mn-ea"/>
              </a:rPr>
              <a:t>kill</a:t>
            </a:r>
            <a:r>
              <a:rPr lang="zh-CN" altLang="en-US" dirty="0">
                <a:latin typeface="+mn-ea"/>
              </a:rPr>
              <a:t>掉，请手动执行，然后设置</a:t>
            </a:r>
            <a:r>
              <a:rPr lang="en-US" altLang="zh-CN" dirty="0">
                <a:latin typeface="+mn-ea"/>
              </a:rPr>
              <a:t>node</a:t>
            </a:r>
            <a:r>
              <a:rPr lang="zh-CN" altLang="en-US" dirty="0">
                <a:latin typeface="+mn-ea"/>
              </a:rPr>
              <a:t>状态：</a:t>
            </a:r>
            <a:r>
              <a:rPr lang="en-US" altLang="zh-CN" dirty="0" err="1">
                <a:latin typeface="+mn-ea"/>
              </a:rPr>
              <a:t>scontrol</a:t>
            </a:r>
            <a:r>
              <a:rPr lang="en-US" altLang="zh-CN" dirty="0">
                <a:latin typeface="+mn-ea"/>
              </a:rPr>
              <a:t> update </a:t>
            </a:r>
            <a:r>
              <a:rPr lang="en-US" altLang="zh-CN" dirty="0" err="1">
                <a:latin typeface="+mn-ea"/>
              </a:rPr>
              <a:t>nodename</a:t>
            </a:r>
            <a:r>
              <a:rPr lang="en-US" altLang="zh-CN" dirty="0">
                <a:latin typeface="+mn-ea"/>
              </a:rPr>
              <a:t>=node0322 </a:t>
            </a:r>
            <a:r>
              <a:rPr lang="en-US" altLang="zh-CN" dirty="0" smtClean="0">
                <a:latin typeface="+mn-ea"/>
              </a:rPr>
              <a:t>state=resume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一个作业申请使用一个主机的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核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，从作业查看是消耗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核</a:t>
            </a:r>
            <a:r>
              <a:rPr lang="en-US" altLang="zh-CN" b="1" dirty="0">
                <a:latin typeface="+mn-ea"/>
              </a:rPr>
              <a:t>CPU</a:t>
            </a:r>
            <a:r>
              <a:rPr lang="zh-CN" altLang="en-US" b="1" dirty="0">
                <a:latin typeface="+mn-ea"/>
              </a:rPr>
              <a:t>，但是运行该作业的节点显示已经消耗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核</a:t>
            </a:r>
            <a:r>
              <a:rPr lang="en-US" altLang="zh-CN" b="1" dirty="0" smtClean="0">
                <a:latin typeface="+mn-ea"/>
              </a:rPr>
              <a:t>CPU: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答：该问题一般是服务器开启了超线程，</a:t>
            </a:r>
            <a:r>
              <a:rPr lang="en-US" altLang="zh-CN" dirty="0" err="1">
                <a:latin typeface="+mn-ea"/>
              </a:rPr>
              <a:t>slurm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的分配，不同任务必须分配在不同的核心上而不是线程</a:t>
            </a:r>
            <a:r>
              <a:rPr lang="zh-CN" altLang="en-US" dirty="0" smtClean="0">
                <a:latin typeface="+mn-ea"/>
              </a:rPr>
              <a:t>上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5281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5269797" y="645681"/>
            <a:ext cx="5462240" cy="648051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集群概况</a:t>
            </a:r>
            <a:endParaRPr lang="en-US" altLang="zh-CN" sz="3200" b="1" dirty="0">
              <a:solidFill>
                <a:srgbClr val="FF0000"/>
              </a:solidFill>
              <a:latin typeface="+mj-ea"/>
              <a:sym typeface="SF Orson Casual Heavy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6207" y="3046859"/>
            <a:ext cx="1357322" cy="1500198"/>
            <a:chOff x="1837124" y="1808150"/>
            <a:chExt cx="1431472" cy="1582153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837124" y="2636897"/>
              <a:ext cx="753406" cy="75340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590530" y="180815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289168" y="2335534"/>
              <a:ext cx="527384" cy="527384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 bwMode="auto">
          <a:xfrm>
            <a:off x="794836" y="4397809"/>
            <a:ext cx="357190" cy="35719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prstClr val="white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259182" y="2296759"/>
            <a:ext cx="928694" cy="9286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prstClr val="white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341" y="4687123"/>
            <a:ext cx="1143009" cy="1143008"/>
            <a:chOff x="4172683" y="4897116"/>
            <a:chExt cx="1205451" cy="1205450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5624" y="459533"/>
            <a:ext cx="3051937" cy="2090070"/>
            <a:chOff x="4474046" y="734010"/>
            <a:chExt cx="3218663" cy="2204250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4474046" y="2034172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5726609" y="1636102"/>
              <a:ext cx="511081" cy="511081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5812334" y="880021"/>
              <a:ext cx="324187" cy="324187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070C0"/>
                  </a:gs>
                  <a:gs pos="50000">
                    <a:srgbClr val="00B0F0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68300" dist="101600" dir="90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154815" y="1351166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6788621" y="734010"/>
              <a:ext cx="904088" cy="904088"/>
            </a:xfrm>
            <a:prstGeom prst="roundRect">
              <a:avLst>
                <a:gd name="adj" fmla="val 6712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6" name="对角圆角矩形 35"/>
          <p:cNvSpPr/>
          <p:nvPr/>
        </p:nvSpPr>
        <p:spPr bwMode="auto">
          <a:xfrm>
            <a:off x="4342146" y="736074"/>
            <a:ext cx="496938" cy="45283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1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1" name="对角圆角矩形 40"/>
          <p:cNvSpPr/>
          <p:nvPr/>
        </p:nvSpPr>
        <p:spPr bwMode="auto">
          <a:xfrm>
            <a:off x="4354104" y="1545112"/>
            <a:ext cx="496938" cy="45283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2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4" name="标题 12"/>
          <p:cNvSpPr txBox="1">
            <a:spLocks/>
          </p:cNvSpPr>
          <p:nvPr/>
        </p:nvSpPr>
        <p:spPr bwMode="auto">
          <a:xfrm>
            <a:off x="5269797" y="1444002"/>
            <a:ext cx="6171230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集群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使用和维护介绍</a:t>
            </a:r>
            <a:endParaRPr lang="zh-CN" altLang="en-US" sz="3200" b="1" dirty="0">
              <a:solidFill>
                <a:srgbClr val="FF0000"/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45" name="标题 12"/>
          <p:cNvSpPr txBox="1">
            <a:spLocks/>
          </p:cNvSpPr>
          <p:nvPr/>
        </p:nvSpPr>
        <p:spPr bwMode="auto">
          <a:xfrm>
            <a:off x="5243669" y="2219485"/>
            <a:ext cx="6322303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Cluster Engine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产品介绍</a:t>
            </a:r>
            <a:endParaRPr lang="en-US" altLang="zh-CN" sz="3200" b="1" dirty="0">
              <a:solidFill>
                <a:srgbClr val="FF0000"/>
              </a:solidFill>
              <a:latin typeface="+mj-ea"/>
              <a:sym typeface="SF Orson Casual Heavy" panose="00000400000000000000" pitchFamily="2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37" name="对角圆角矩形 36"/>
          <p:cNvSpPr/>
          <p:nvPr/>
        </p:nvSpPr>
        <p:spPr bwMode="auto">
          <a:xfrm>
            <a:off x="4354104" y="3035589"/>
            <a:ext cx="496938" cy="45283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4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8" name="标题 12"/>
          <p:cNvSpPr txBox="1">
            <a:spLocks/>
          </p:cNvSpPr>
          <p:nvPr/>
        </p:nvSpPr>
        <p:spPr bwMode="auto">
          <a:xfrm>
            <a:off x="5269797" y="2951436"/>
            <a:ext cx="3564704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Slurm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介绍</a:t>
            </a:r>
            <a:endParaRPr lang="en-US" altLang="zh-CN" sz="3200" b="1" dirty="0">
              <a:solidFill>
                <a:srgbClr val="FF0000"/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42" name="对角圆角矩形 41"/>
          <p:cNvSpPr/>
          <p:nvPr/>
        </p:nvSpPr>
        <p:spPr bwMode="auto">
          <a:xfrm>
            <a:off x="4321257" y="3803542"/>
            <a:ext cx="496938" cy="45683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5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3" name="标题 12"/>
          <p:cNvSpPr txBox="1">
            <a:spLocks/>
          </p:cNvSpPr>
          <p:nvPr/>
        </p:nvSpPr>
        <p:spPr bwMode="auto">
          <a:xfrm>
            <a:off x="5243669" y="3739489"/>
            <a:ext cx="6948331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Cluster Engine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ISPIM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使用介绍</a:t>
            </a:r>
            <a:endParaRPr lang="en-US" altLang="zh-CN" sz="3200" b="1" dirty="0">
              <a:solidFill>
                <a:srgbClr val="FF0000"/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49" name="对角圆角矩形 48"/>
          <p:cNvSpPr/>
          <p:nvPr/>
        </p:nvSpPr>
        <p:spPr bwMode="auto">
          <a:xfrm>
            <a:off x="4342146" y="4575497"/>
            <a:ext cx="496938" cy="452836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6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50" name="标题 12"/>
          <p:cNvSpPr txBox="1">
            <a:spLocks/>
          </p:cNvSpPr>
          <p:nvPr/>
        </p:nvSpPr>
        <p:spPr bwMode="auto">
          <a:xfrm>
            <a:off x="5269797" y="4477889"/>
            <a:ext cx="5670182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Slurm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作业提交</a:t>
            </a:r>
            <a:endParaRPr lang="en-US" altLang="zh-CN" sz="3200" b="1" dirty="0">
              <a:solidFill>
                <a:srgbClr val="FF0000"/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46" name="标题 12"/>
          <p:cNvSpPr txBox="1">
            <a:spLocks/>
          </p:cNvSpPr>
          <p:nvPr/>
        </p:nvSpPr>
        <p:spPr bwMode="auto">
          <a:xfrm>
            <a:off x="5243669" y="5216289"/>
            <a:ext cx="5670182" cy="64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72" tIns="60936" rIns="121872" bIns="6093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642656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85309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927964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570621" algn="ctr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8670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常见问题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sym typeface="SF Orson Casual Heavy" panose="00000400000000000000" pitchFamily="2" charset="0"/>
              </a:rPr>
              <a:t>解答</a:t>
            </a:r>
            <a:endParaRPr lang="en-US" altLang="zh-CN" sz="3200" b="1" dirty="0">
              <a:solidFill>
                <a:srgbClr val="FF0000"/>
              </a:solidFill>
              <a:latin typeface="+mj-ea"/>
              <a:sym typeface="SF Orson Casual Heavy" panose="00000400000000000000" pitchFamily="2" charset="0"/>
            </a:endParaRPr>
          </a:p>
        </p:txBody>
      </p:sp>
      <p:sp>
        <p:nvSpPr>
          <p:cNvPr id="51" name="对角圆角矩形 50"/>
          <p:cNvSpPr/>
          <p:nvPr/>
        </p:nvSpPr>
        <p:spPr bwMode="auto">
          <a:xfrm>
            <a:off x="4321257" y="5287901"/>
            <a:ext cx="496938" cy="427790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7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52" name="对角圆角矩形 51"/>
          <p:cNvSpPr/>
          <p:nvPr/>
        </p:nvSpPr>
        <p:spPr bwMode="auto">
          <a:xfrm>
            <a:off x="4321257" y="2323185"/>
            <a:ext cx="496938" cy="452836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414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3</a:t>
            </a:r>
            <a:endParaRPr lang="zh-CN" altLang="en-US" sz="3414" b="1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sp>
        <p:nvSpPr>
          <p:cNvPr id="40" name="对角圆角矩形 39"/>
          <p:cNvSpPr/>
          <p:nvPr/>
        </p:nvSpPr>
        <p:spPr bwMode="auto">
          <a:xfrm>
            <a:off x="1651943" y="2956414"/>
            <a:ext cx="1607089" cy="21236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689" b="1" dirty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回 顾</a:t>
            </a:r>
          </a:p>
        </p:txBody>
      </p:sp>
    </p:spTree>
    <p:extLst>
      <p:ext uri="{BB962C8B-B14F-4D97-AF65-F5344CB8AC3E}">
        <p14:creationId xmlns:p14="http://schemas.microsoft.com/office/powerpoint/2010/main" val="3339606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" y="4589726"/>
            <a:ext cx="12191164" cy="2268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7034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prstClr val="white"/>
              </a:solidFill>
              <a:latin typeface="SF Orson Casual Heavy" panose="00000400000000000000" pitchFamily="2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8" y="2985990"/>
            <a:ext cx="12191164" cy="1603736"/>
            <a:chOff x="-1" y="3149113"/>
            <a:chExt cx="12857163" cy="1691348"/>
          </a:xfrm>
        </p:grpSpPr>
        <p:sp>
          <p:nvSpPr>
            <p:cNvPr id="33" name="等腰三角形 32"/>
            <p:cNvSpPr/>
            <p:nvPr/>
          </p:nvSpPr>
          <p:spPr>
            <a:xfrm>
              <a:off x="1001365" y="4081404"/>
              <a:ext cx="880505" cy="75905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0443467" y="4198483"/>
              <a:ext cx="744693" cy="64197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-1" y="3149113"/>
              <a:ext cx="1049372" cy="169134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1881870" y="4384948"/>
              <a:ext cx="440252" cy="45551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1188160" y="4081404"/>
              <a:ext cx="880505" cy="75905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1976657" y="3248378"/>
              <a:ext cx="880505" cy="159208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873800" y="1722051"/>
            <a:ext cx="4444401" cy="1458142"/>
          </a:xfrm>
          <a:prstGeom prst="rect">
            <a:avLst/>
          </a:prstGeom>
        </p:spPr>
        <p:txBody>
          <a:bodyPr wrap="square" lIns="91425" tIns="45713" rIns="91425" bIns="45713" anchor="t">
            <a:spAutoFit/>
          </a:bodyPr>
          <a:lstStyle/>
          <a:p>
            <a:pPr algn="ctr" defTabSz="867034" font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6827" b="1" spc="800" dirty="0">
                <a:solidFill>
                  <a:prstClr val="black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rPr>
              <a:t>谢 谢</a:t>
            </a:r>
          </a:p>
        </p:txBody>
      </p:sp>
      <p:sp>
        <p:nvSpPr>
          <p:cNvPr id="12" name="对角圆角矩形 11"/>
          <p:cNvSpPr/>
          <p:nvPr/>
        </p:nvSpPr>
        <p:spPr bwMode="auto">
          <a:xfrm>
            <a:off x="4147802" y="5135542"/>
            <a:ext cx="3896397" cy="117664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6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6599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幼圆" panose="02010509060101010101" pitchFamily="49" charset="-122"/>
              <a:cs typeface="+mn-ea"/>
              <a:sym typeface="SF Orson Casual Heavy" panose="00000400000000000000" pitchFamily="2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00" y="5478360"/>
            <a:ext cx="3362600" cy="6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7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2 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8" name="对角圆角矩形 17"/>
          <p:cNvSpPr/>
          <p:nvPr/>
        </p:nvSpPr>
        <p:spPr bwMode="auto">
          <a:xfrm>
            <a:off x="1083212" y="987615"/>
            <a:ext cx="9832394" cy="184417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集群登录方式：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1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、通过登录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shell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方式：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ssh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 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用户名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@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10.160.195.152</a:t>
            </a:r>
            <a:endParaRPr lang="en-US" altLang="zh-CN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2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、通过网页登录：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https://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10.160.195.152/ued/login.html</a:t>
            </a:r>
            <a:endParaRPr lang="en-US" altLang="zh-CN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集群登录介绍</a:t>
            </a:r>
            <a:endParaRPr lang="en-US" altLang="zh-CN" sz="1896" dirty="0" smtClean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53" y="3215548"/>
            <a:ext cx="4959912" cy="21099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038" y="3099594"/>
            <a:ext cx="6011253" cy="22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6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21841" y="-1"/>
            <a:ext cx="12224554" cy="6870181"/>
            <a:chOff x="-23476" y="-1"/>
            <a:chExt cx="12892377" cy="7245496"/>
          </a:xfrm>
        </p:grpSpPr>
        <p:sp>
          <p:nvSpPr>
            <p:cNvPr id="59" name="矩形 58"/>
            <p:cNvSpPr/>
            <p:nvPr/>
          </p:nvSpPr>
          <p:spPr>
            <a:xfrm>
              <a:off x="-11738" y="7117420"/>
              <a:ext cx="12880639" cy="1280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7034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23476" y="-1"/>
              <a:ext cx="12880639" cy="519980"/>
              <a:chOff x="-23476" y="-1"/>
              <a:chExt cx="12880639" cy="5199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-23476" y="0"/>
                <a:ext cx="12880639" cy="51303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337923" y="1"/>
                <a:ext cx="6519239" cy="516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67034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654919" y="-1"/>
                <a:ext cx="4610009" cy="519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algn="l" defTabSz="867034">
                  <a:defRPr/>
                </a:pPr>
                <a:r>
                  <a:rPr lang="en-US" altLang="zh-CN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2 </a:t>
                </a:r>
                <a:r>
                  <a:rPr lang="zh-CN" altLang="en-US" sz="1896" dirty="0" smtClean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集群</a:t>
                </a:r>
                <a:r>
                  <a:rPr lang="zh-CN" altLang="en-US" sz="1896" dirty="0">
                    <a:solidFill>
                      <a:prstClr val="white"/>
                    </a:solidFill>
                    <a:latin typeface="SF Orson Casual Heavy" panose="00000400000000000000" pitchFamily="2" charset="0"/>
                    <a:ea typeface="幼圆" panose="02010509060101010101" pitchFamily="49" charset="-122"/>
                    <a:sym typeface="SF Orson Casual Heavy" panose="00000400000000000000" pitchFamily="2" charset="0"/>
                  </a:rPr>
                  <a:t>使用介绍</a:t>
                </a:r>
                <a:endParaRPr lang="en-US" altLang="zh-CN" sz="1896" dirty="0">
                  <a:solidFill>
                    <a:prstClr val="white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6337922" y="-1"/>
                <a:ext cx="6519240" cy="513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388" tIns="45694" rIns="91388" bIns="45694" numCol="1" anchor="ctr" anchorCtr="0" compatLnSpc="1">
                <a:prstTxWarp prst="textNoShape">
                  <a:avLst/>
                </a:prstTxWarp>
              </a:bodyPr>
              <a:lstStyle>
                <a:lvl1pPr marL="0" indent="0" algn="ctr">
                  <a:buFontTx/>
                  <a:buNone/>
                  <a:defRPr sz="2000" b="1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  <a:ea typeface="仿宋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latin typeface="+mn-lt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latin typeface="+mn-lt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latin typeface="+mn-lt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latin typeface="+mn-lt"/>
                  </a:defRPr>
                </a:lvl9pPr>
              </a:lstStyle>
              <a:p>
                <a:pPr defTabSz="867034">
                  <a:defRPr/>
                </a:pPr>
                <a:endParaRPr lang="en-US" altLang="zh-CN" sz="1896" dirty="0">
                  <a:solidFill>
                    <a:srgbClr val="1075B6"/>
                  </a:solidFill>
                  <a:latin typeface="SF Orson Casual Heavy" panose="00000400000000000000" pitchFamily="2" charset="0"/>
                  <a:ea typeface="幼圆" panose="02010509060101010101" pitchFamily="49" charset="-122"/>
                  <a:sym typeface="SF Orson Casual Heavy" panose="000004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55815" y="5477340"/>
            <a:ext cx="1143009" cy="1143008"/>
            <a:chOff x="4172683" y="4897116"/>
            <a:chExt cx="1205451" cy="1205450"/>
          </a:xfrm>
        </p:grpSpPr>
        <p:sp>
          <p:nvSpPr>
            <p:cNvPr id="55" name="圆角矩形 54"/>
            <p:cNvSpPr/>
            <p:nvPr/>
          </p:nvSpPr>
          <p:spPr bwMode="auto">
            <a:xfrm>
              <a:off x="4700068" y="5424500"/>
              <a:ext cx="678066" cy="678066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6" name="圆角矩形 55"/>
            <p:cNvSpPr/>
            <p:nvPr/>
          </p:nvSpPr>
          <p:spPr bwMode="auto">
            <a:xfrm>
              <a:off x="4172683" y="4897116"/>
              <a:ext cx="452044" cy="452044"/>
            </a:xfrm>
            <a:prstGeom prst="roundRect">
              <a:avLst>
                <a:gd name="adj" fmla="val 6712"/>
              </a:avLst>
            </a:prstGeom>
            <a:solidFill>
              <a:srgbClr val="0070C0"/>
            </a:solidFill>
            <a:ln w="9525" cap="flat" cmpd="sng" algn="ctr">
              <a:gradFill flip="none" rotWithShape="1">
                <a:gsLst>
                  <a:gs pos="0">
                    <a:srgbClr val="0EA25F"/>
                  </a:gs>
                  <a:gs pos="50000">
                    <a:srgbClr val="33CC33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0" dist="1143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4474046" y="5198478"/>
              <a:ext cx="376703" cy="376703"/>
            </a:xfrm>
            <a:prstGeom prst="roundRect">
              <a:avLst>
                <a:gd name="adj" fmla="val 671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801665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prstClr val="white"/>
                </a:solidFill>
                <a:latin typeface="SF Orson Casual Heavy" panose="00000400000000000000" pitchFamily="2" charset="0"/>
                <a:ea typeface="幼圆" panose="02010509060101010101" pitchFamily="49" charset="-122"/>
                <a:cs typeface="+mn-ea"/>
                <a:sym typeface="SF Orson Casual Heavy" panose="00000400000000000000" pitchFamily="2" charset="0"/>
              </a:endParaRPr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31" y="6364954"/>
            <a:ext cx="1651538" cy="301311"/>
          </a:xfrm>
          <a:prstGeom prst="rect">
            <a:avLst/>
          </a:prstGeom>
        </p:spPr>
      </p:pic>
      <p:sp>
        <p:nvSpPr>
          <p:cNvPr id="18" name="对角圆角矩形 17"/>
          <p:cNvSpPr/>
          <p:nvPr/>
        </p:nvSpPr>
        <p:spPr bwMode="auto">
          <a:xfrm>
            <a:off x="1125861" y="713577"/>
            <a:ext cx="10081939" cy="3056565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2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集群主要文件存放目录：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/public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1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、用户家目录：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/public/home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2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、安装源码文件目录：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/public/</a:t>
            </a:r>
            <a:r>
              <a:rPr lang="en-US" altLang="zh-CN" b="1" dirty="0" err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sourcecode</a:t>
            </a:r>
            <a:endParaRPr lang="en-US" altLang="zh-CN" b="1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3</a:t>
            </a:r>
            <a:r>
              <a:rPr lang="zh-CN" altLang="en-US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、软件安装目录：</a:t>
            </a:r>
            <a:r>
              <a:rPr lang="en-US" altLang="zh-CN" b="1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/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public/   </a:t>
            </a:r>
          </a:p>
          <a:p>
            <a:pPr marL="108000" indent="468000" defTabSz="801665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4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、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intel</a:t>
            </a:r>
            <a:r>
              <a:rPr lang="zh-CN" altLang="en-US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编译器安装目录：</a:t>
            </a:r>
            <a:r>
              <a:rPr lang="en-US" altLang="zh-CN" b="1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/public/intel/</a:t>
            </a:r>
            <a:r>
              <a:rPr lang="en-US" altLang="zh-CN" b="1" dirty="0" err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+mn-ea"/>
                <a:cs typeface="+mn-ea"/>
                <a:sym typeface="Times New Roman" pitchFamily="18" charset="0"/>
              </a:rPr>
              <a:t>oneapi</a:t>
            </a:r>
            <a:endParaRPr lang="en-US" altLang="zh-CN" b="1" dirty="0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+mn-ea"/>
              <a:cs typeface="+mn-ea"/>
              <a:sym typeface="Times New Roman" pitchFamily="18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44395" y="29860"/>
            <a:ext cx="4371211" cy="49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4" rIns="91388" bIns="4569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867034">
              <a:defRPr/>
            </a:pPr>
            <a:r>
              <a:rPr lang="zh-CN" altLang="en-US" sz="1896" dirty="0" smtClean="0">
                <a:solidFill>
                  <a:schemeClr val="accent2"/>
                </a:solidFill>
                <a:latin typeface="SF Orson Casual Heavy" panose="00000400000000000000" pitchFamily="2" charset="0"/>
                <a:ea typeface="幼圆" panose="02010509060101010101" pitchFamily="49" charset="-122"/>
                <a:sym typeface="SF Orson Casual Heavy" panose="00000400000000000000" pitchFamily="2" charset="0"/>
              </a:rPr>
              <a:t>集群主要目录介绍</a:t>
            </a:r>
            <a:endParaRPr lang="en-US" altLang="zh-CN" sz="1896" dirty="0" smtClean="0">
              <a:solidFill>
                <a:schemeClr val="accent2"/>
              </a:solidFill>
              <a:latin typeface="SF Orson Casual Heavy" panose="00000400000000000000" pitchFamily="2" charset="0"/>
              <a:ea typeface="幼圆" panose="02010509060101010101" pitchFamily="49" charset="-122"/>
              <a:sym typeface="SF Orson Casual Heavy" panose="000004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08" y="4045104"/>
            <a:ext cx="5806691" cy="14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SF Orson Casual Heavy"/>
        <a:ea typeface="幼圆"/>
        <a:cs typeface=""/>
      </a:majorFont>
      <a:minorFont>
        <a:latin typeface="SF Orson Casual Heavy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第一PPT 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13494</TotalTime>
  <Words>4880</Words>
  <Application>Microsoft Office PowerPoint</Application>
  <PresentationFormat>宽屏</PresentationFormat>
  <Paragraphs>649</Paragraphs>
  <Slides>72</Slides>
  <Notes>72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4" baseType="lpstr">
      <vt:lpstr>Content-font</vt:lpstr>
      <vt:lpstr>SF Orson Casual Heavy</vt:lpstr>
      <vt:lpstr>阿里巴巴普惠体 R</vt:lpstr>
      <vt:lpstr>等线</vt:lpstr>
      <vt:lpstr>等线 Light</vt:lpstr>
      <vt:lpstr>黑体</vt:lpstr>
      <vt:lpstr>宋体</vt:lpstr>
      <vt:lpstr>微软雅黑</vt:lpstr>
      <vt:lpstr>微軟正黑體 Light</vt:lpstr>
      <vt:lpstr>幼圆</vt:lpstr>
      <vt:lpstr>Arial</vt:lpstr>
      <vt:lpstr>Calibri</vt:lpstr>
      <vt:lpstr>Calibri Light</vt:lpstr>
      <vt:lpstr>Franklin Gothic Book</vt:lpstr>
      <vt:lpstr>Franklin Gothic Medium</vt:lpstr>
      <vt:lpstr>Impact</vt:lpstr>
      <vt:lpstr>Times New Roman</vt:lpstr>
      <vt:lpstr>Wingdings</vt:lpstr>
      <vt:lpstr>Office 主题​​</vt:lpstr>
      <vt:lpstr>第一PPT，www.1ppt.com​</vt:lpstr>
      <vt:lpstr>第一PPT  www.1ppt.com</vt:lpstr>
      <vt:lpstr>工作表</vt:lpstr>
      <vt:lpstr>PowerPoint 演示文稿</vt:lpstr>
      <vt:lpstr>集群概况</vt:lpstr>
      <vt:lpstr>集群概况</vt:lpstr>
      <vt:lpstr>PowerPoint 演示文稿</vt:lpstr>
      <vt:lpstr>PowerPoint 演示文稿</vt:lpstr>
      <vt:lpstr>PowerPoint 演示文稿</vt:lpstr>
      <vt:lpstr>集群使用和维护介绍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Cluster Engine产品介绍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Slurm介绍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Cluster Engine和ISPIM使用介绍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Slurm作业提交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常见问题解答</vt:lpstr>
      <vt:lpstr>PowerPoint 演示文稿</vt:lpstr>
      <vt:lpstr>PowerPoint 演示文稿</vt:lpstr>
      <vt:lpstr>集群概况</vt:lpstr>
      <vt:lpstr>PowerPoint 演示文稿</vt:lpstr>
    </vt:vector>
  </TitlesOfParts>
  <Company>INSP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</dc:title>
  <dc:creator>宋辰</dc:creator>
  <cp:lastModifiedBy>Administrator</cp:lastModifiedBy>
  <cp:revision>865</cp:revision>
  <dcterms:created xsi:type="dcterms:W3CDTF">2017-10-26T05:55:08Z</dcterms:created>
  <dcterms:modified xsi:type="dcterms:W3CDTF">2022-05-04T07:48:33Z</dcterms:modified>
</cp:coreProperties>
</file>