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4"/>
  </p:sldMasterIdLst>
  <p:notesMasterIdLst>
    <p:notesMasterId r:id="rId14"/>
  </p:notesMasterIdLst>
  <p:handoutMasterIdLst>
    <p:handoutMasterId r:id="rId15"/>
  </p:handoutMasterIdLst>
  <p:sldIdLst>
    <p:sldId id="256" r:id="rId5"/>
    <p:sldId id="263" r:id="rId6"/>
    <p:sldId id="257" r:id="rId7"/>
    <p:sldId id="258" r:id="rId8"/>
    <p:sldId id="259" r:id="rId9"/>
    <p:sldId id="260" r:id="rId10"/>
    <p:sldId id="261" r:id="rId11"/>
    <p:sldId id="264"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72" autoAdjust="0"/>
  </p:normalViewPr>
  <p:slideViewPr>
    <p:cSldViewPr snapToGrid="0" showGuides="1">
      <p:cViewPr varScale="1">
        <p:scale>
          <a:sx n="82" d="100"/>
          <a:sy n="82" d="100"/>
        </p:scale>
        <p:origin x="96" y="174"/>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9/28/2023</a:t>
            </a:fld>
            <a:endParaRPr lang="en-US" dirty="0"/>
          </a:p>
        </p:txBody>
      </p:sp>
      <p:sp>
        <p:nvSpPr>
          <p:cNvPr id="4" name="Footer Placeholder 3">
            <a:extLst>
              <a:ext uri="{FF2B5EF4-FFF2-40B4-BE49-F238E27FC236}">
                <a16:creationId xmlns:a16="http://schemas.microsoft.com/office/drawing/2014/main" xmlns=""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90566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526374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109914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7A02C9-A0CD-4A0B-81BC-708D5026A1F8}"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0027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878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65764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50156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9743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35831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9985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9404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075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26464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2705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9734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89441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A8159-6B10-4896-B6E2-2809ECD1D84D}" type="datetimeFigureOut">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3404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9A8159-6B10-4896-B6E2-2809ECD1D84D}" type="datetimeFigureOut">
              <a:rPr lang="en-US" smtClean="0"/>
              <a:t>9/28/2023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690416241"/>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5DA3B1-85F8-4B51-95B6-BDDF16F358FF}"/>
              </a:ext>
            </a:extLst>
          </p:cNvPr>
          <p:cNvSpPr>
            <a:spLocks noGrp="1"/>
          </p:cNvSpPr>
          <p:nvPr>
            <p:ph type="ctrTitle"/>
          </p:nvPr>
        </p:nvSpPr>
        <p:spPr>
          <a:xfrm>
            <a:off x="1892912" y="1927347"/>
            <a:ext cx="9372966" cy="844550"/>
          </a:xfrm>
        </p:spPr>
        <p:txBody>
          <a:bodyPr>
            <a:noAutofit/>
          </a:bodyPr>
          <a:lstStyle/>
          <a:p>
            <a:r>
              <a:rPr lang="en-US" sz="6000" b="1" dirty="0" smtClean="0">
                <a:solidFill>
                  <a:srgbClr val="FFFF00"/>
                </a:solidFill>
                <a:latin typeface="Times New Roman" panose="02020603050405020304" pitchFamily="18" charset="0"/>
                <a:cs typeface="Times New Roman" panose="02020603050405020304" pitchFamily="18" charset="0"/>
              </a:rPr>
              <a:t>FLOOD MONITORING</a:t>
            </a:r>
            <a:endParaRPr lang="en-US" sz="6000" b="1" dirty="0">
              <a:solidFill>
                <a:srgbClr val="FFFF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98ACD44C-88EA-4854-B39D-5EEC3BEF4AE4}"/>
              </a:ext>
            </a:extLst>
          </p:cNvPr>
          <p:cNvSpPr>
            <a:spLocks noGrp="1"/>
          </p:cNvSpPr>
          <p:nvPr>
            <p:ph type="subTitle" idx="1"/>
          </p:nvPr>
        </p:nvSpPr>
        <p:spPr>
          <a:xfrm>
            <a:off x="3258283" y="3018083"/>
            <a:ext cx="10096500" cy="447675"/>
          </a:xfrm>
        </p:spPr>
        <p:txBody>
          <a:bodyPr>
            <a:noAutofit/>
          </a:bodyPr>
          <a:lstStyle/>
          <a:p>
            <a:r>
              <a:rPr lang="en-US" sz="4000" b="1" dirty="0" smtClean="0">
                <a:solidFill>
                  <a:srgbClr val="FFFF00"/>
                </a:solidFill>
                <a:latin typeface="Times New Roman" panose="02020603050405020304" pitchFamily="18" charset="0"/>
                <a:cs typeface="Times New Roman" panose="02020603050405020304" pitchFamily="18" charset="0"/>
              </a:rPr>
              <a:t>AND EARLY WARNING</a:t>
            </a:r>
            <a:endParaRPr lang="en-US" sz="40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87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3" y="1785937"/>
            <a:ext cx="12091987" cy="1938992"/>
          </a:xfrm>
          <a:prstGeom prst="rect">
            <a:avLst/>
          </a:prstGeom>
        </p:spPr>
        <p:txBody>
          <a:bodyPr wrap="square">
            <a:spAutoFit/>
          </a:bodyPr>
          <a:lstStyle/>
          <a:p>
            <a:r>
              <a:rPr lang="en-US" sz="2400" dirty="0">
                <a:solidFill>
                  <a:srgbClr val="000000"/>
                </a:solidFill>
                <a:latin typeface="Times New Roman" panose="02020603050405020304" pitchFamily="18" charset="0"/>
              </a:rPr>
              <a:t>Moreover, the increase of water level without any controls when flood happens can also troubles drivers to pass through the road </a:t>
            </a:r>
            <a:r>
              <a:rPr lang="en-US" sz="2400" dirty="0" smtClean="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In most cases, flood water level rises faster and less time is available for the people to evacuate </a:t>
            </a:r>
            <a:r>
              <a:rPr lang="en-US" sz="2400" dirty="0" smtClean="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The alerts for early flood warning system usually needed for the respective organizations and authorities; this is because it will take time for them to reach as water rises quickly in most cases </a:t>
            </a:r>
            <a:r>
              <a:rPr lang="en-US" sz="2400" dirty="0" smtClean="0">
                <a:solidFill>
                  <a:srgbClr val="000000"/>
                </a:solidFill>
                <a:latin typeface="Times New Roman" panose="02020603050405020304" pitchFamily="18" charset="0"/>
              </a:rPr>
              <a:t>. </a:t>
            </a:r>
            <a:endParaRPr lang="en-US" sz="2400" dirty="0"/>
          </a:p>
        </p:txBody>
      </p:sp>
      <p:sp>
        <p:nvSpPr>
          <p:cNvPr id="5" name="Rectangle 4"/>
          <p:cNvSpPr/>
          <p:nvPr/>
        </p:nvSpPr>
        <p:spPr>
          <a:xfrm>
            <a:off x="61904" y="728662"/>
            <a:ext cx="8038742" cy="1015663"/>
          </a:xfrm>
          <a:prstGeom prst="rect">
            <a:avLst/>
          </a:prstGeom>
        </p:spPr>
        <p:txBody>
          <a:bodyPr wrap="square">
            <a:spAutoFit/>
          </a:bodyPr>
          <a:lstStyle/>
          <a:p>
            <a:r>
              <a:rPr lang="en-US" sz="6000" b="1" dirty="0" smtClean="0">
                <a:solidFill>
                  <a:srgbClr val="FFFF00"/>
                </a:solidFill>
                <a:latin typeface="Times New Roman" panose="02020603050405020304" pitchFamily="18" charset="0"/>
                <a:cs typeface="Times New Roman" panose="02020603050405020304" pitchFamily="18" charset="0"/>
              </a:rPr>
              <a:t>INTRODUCTION</a:t>
            </a:r>
            <a:endParaRPr lang="en-US" sz="60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58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4734D-CEF0-4372-A67F-6BE687D6B0D7}"/>
              </a:ext>
            </a:extLst>
          </p:cNvPr>
          <p:cNvSpPr>
            <a:spLocks noGrp="1"/>
          </p:cNvSpPr>
          <p:nvPr>
            <p:ph type="title"/>
          </p:nvPr>
        </p:nvSpPr>
        <p:spPr/>
        <p:txBody>
          <a:bodyPr/>
          <a:lstStyle/>
          <a:p>
            <a:r>
              <a:rPr lang="en-US" sz="6000" dirty="0" smtClean="0">
                <a:solidFill>
                  <a:srgbClr val="FFFF00"/>
                </a:solidFill>
              </a:rPr>
              <a:t>PROBLEM</a:t>
            </a:r>
            <a:r>
              <a:rPr lang="en-US" dirty="0" smtClean="0"/>
              <a:t> </a:t>
            </a:r>
            <a:r>
              <a:rPr lang="en-US" sz="6000" dirty="0" smtClean="0">
                <a:solidFill>
                  <a:srgbClr val="FFFF00"/>
                </a:solidFill>
              </a:rPr>
              <a:t>STATEMENT</a:t>
            </a:r>
            <a:endParaRPr lang="en-US" sz="6000" dirty="0">
              <a:solidFill>
                <a:srgbClr val="FFFF00"/>
              </a:solidFill>
            </a:endParaRPr>
          </a:p>
        </p:txBody>
      </p:sp>
      <p:sp>
        <p:nvSpPr>
          <p:cNvPr id="3" name="Content Placeholder 2">
            <a:extLst>
              <a:ext uri="{FF2B5EF4-FFF2-40B4-BE49-F238E27FC236}">
                <a16:creationId xmlns:a16="http://schemas.microsoft.com/office/drawing/2014/main" xmlns="" id="{6CD1FD88-1DF5-4CB5-97CD-1BF062D3DAAF}"/>
              </a:ext>
            </a:extLst>
          </p:cNvPr>
          <p:cNvSpPr>
            <a:spLocks noGrp="1"/>
          </p:cNvSpPr>
          <p:nvPr>
            <p:ph idx="1"/>
          </p:nvPr>
        </p:nvSpPr>
        <p:spPr>
          <a:xfrm>
            <a:off x="0" y="1700214"/>
            <a:ext cx="12192000" cy="4929186"/>
          </a:xfrm>
        </p:spPr>
        <p:txBody>
          <a:bodyPr>
            <a:normAutofit fontScale="85000" lnSpcReduction="20000"/>
          </a:bodyPr>
          <a:lstStyle/>
          <a:p>
            <a:pPr marL="0" indent="0">
              <a:buNone/>
            </a:pPr>
            <a:r>
              <a:rPr lang="en-US" sz="2400" dirty="0" smtClean="0"/>
              <a:t>Effective flood management is crucial for safeguarding lives, property, and the environment in flood-prone areas.</a:t>
            </a:r>
          </a:p>
          <a:p>
            <a:pPr marL="0" indent="0">
              <a:buNone/>
            </a:pPr>
            <a:r>
              <a:rPr lang="en-US" sz="2400" dirty="0" smtClean="0"/>
              <a:t>However, there are numerous challenges associated with flood management that require attention</a:t>
            </a:r>
          </a:p>
          <a:p>
            <a:pPr marL="0" indent="0">
              <a:buNone/>
            </a:pPr>
            <a:r>
              <a:rPr lang="en-US" sz="6900" b="1" dirty="0" smtClean="0">
                <a:solidFill>
                  <a:srgbClr val="FFFF00"/>
                </a:solidFill>
              </a:rPr>
              <a:t>             .</a:t>
            </a:r>
            <a:r>
              <a:rPr lang="en-US" sz="2400" dirty="0" smtClean="0"/>
              <a:t>  Predictive accuracy</a:t>
            </a:r>
          </a:p>
          <a:p>
            <a:pPr marL="0" indent="0">
              <a:buNone/>
            </a:pPr>
            <a:r>
              <a:rPr lang="en-US" sz="6900" b="1" dirty="0" smtClean="0">
                <a:solidFill>
                  <a:srgbClr val="FFFF00"/>
                </a:solidFill>
              </a:rPr>
              <a:t>             .</a:t>
            </a:r>
            <a:r>
              <a:rPr lang="en-US" sz="2400" dirty="0" smtClean="0">
                <a:solidFill>
                  <a:srgbClr val="FFFF00"/>
                </a:solidFill>
              </a:rPr>
              <a:t> </a:t>
            </a:r>
            <a:r>
              <a:rPr lang="en-US" sz="2400" dirty="0" smtClean="0"/>
              <a:t>Environmental Impact</a:t>
            </a:r>
          </a:p>
          <a:p>
            <a:pPr marL="0" indent="0">
              <a:buNone/>
            </a:pPr>
            <a:r>
              <a:rPr lang="en-US" sz="6900" b="1" dirty="0" smtClean="0">
                <a:solidFill>
                  <a:srgbClr val="FFFF00"/>
                </a:solidFill>
              </a:rPr>
              <a:t>             .</a:t>
            </a:r>
            <a:r>
              <a:rPr lang="en-US" sz="2400" dirty="0" smtClean="0">
                <a:solidFill>
                  <a:srgbClr val="FFFF00"/>
                </a:solidFill>
              </a:rPr>
              <a:t> </a:t>
            </a:r>
            <a:r>
              <a:rPr lang="en-US" sz="2400" dirty="0" smtClean="0"/>
              <a:t>Policy and Governance</a:t>
            </a:r>
          </a:p>
          <a:p>
            <a:pPr marL="0" indent="0">
              <a:buNone/>
            </a:pPr>
            <a:r>
              <a:rPr lang="en-US" sz="2400" dirty="0" smtClean="0"/>
              <a:t>Solving these challenges require interdisciplinary efforts involving meteorologists, hydrologists, engineers, policymakers and communities to create a comprehensive flood management strategy that minimizes risks and ensures the safety and well-being of affected populations.   </a:t>
            </a:r>
            <a:endParaRPr lang="en-US" sz="24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5175" y="2624136"/>
            <a:ext cx="4414837" cy="2847975"/>
          </a:xfrm>
          <a:prstGeom prst="rect">
            <a:avLst/>
          </a:prstGeom>
        </p:spPr>
      </p:pic>
    </p:spTree>
    <p:extLst>
      <p:ext uri="{BB962C8B-B14F-4D97-AF65-F5344CB8AC3E}">
        <p14:creationId xmlns:p14="http://schemas.microsoft.com/office/powerpoint/2010/main" val="185251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AD4E1-0643-4C88-9E49-C2724AEB3568}"/>
              </a:ext>
            </a:extLst>
          </p:cNvPr>
          <p:cNvSpPr>
            <a:spLocks noGrp="1"/>
          </p:cNvSpPr>
          <p:nvPr>
            <p:ph type="title"/>
          </p:nvPr>
        </p:nvSpPr>
        <p:spPr>
          <a:xfrm>
            <a:off x="44077" y="0"/>
            <a:ext cx="9404723" cy="1400530"/>
          </a:xfrm>
        </p:spPr>
        <p:txBody>
          <a:bodyPr/>
          <a:lstStyle/>
          <a:p>
            <a:r>
              <a:rPr lang="en-US" sz="6000" dirty="0" smtClean="0">
                <a:solidFill>
                  <a:srgbClr val="FFFF00"/>
                </a:solidFill>
              </a:rPr>
              <a:t>FLOOD</a:t>
            </a:r>
            <a:r>
              <a:rPr lang="en-US" dirty="0" smtClean="0"/>
              <a:t> </a:t>
            </a:r>
            <a:r>
              <a:rPr lang="en-US" sz="6000" dirty="0" smtClean="0">
                <a:solidFill>
                  <a:srgbClr val="FFFF00"/>
                </a:solidFill>
              </a:rPr>
              <a:t>MONITORING</a:t>
            </a:r>
            <a:endParaRPr lang="en-US" sz="6000" dirty="0">
              <a:solidFill>
                <a:srgbClr val="FFFF00"/>
              </a:solidFill>
            </a:endParaRPr>
          </a:p>
        </p:txBody>
      </p:sp>
      <p:sp>
        <p:nvSpPr>
          <p:cNvPr id="3" name="Content Placeholder 2">
            <a:extLst>
              <a:ext uri="{FF2B5EF4-FFF2-40B4-BE49-F238E27FC236}">
                <a16:creationId xmlns:a16="http://schemas.microsoft.com/office/drawing/2014/main" xmlns="" id="{F8D322E9-A7EC-465F-93FE-BAA394728626}"/>
              </a:ext>
            </a:extLst>
          </p:cNvPr>
          <p:cNvSpPr>
            <a:spLocks noGrp="1"/>
          </p:cNvSpPr>
          <p:nvPr>
            <p:ph idx="1"/>
          </p:nvPr>
        </p:nvSpPr>
        <p:spPr>
          <a:xfrm>
            <a:off x="0" y="973015"/>
            <a:ext cx="9671538" cy="3118339"/>
          </a:xfrm>
        </p:spPr>
        <p:txBody>
          <a:bodyPr>
            <a:normAutofit fontScale="92500" lnSpcReduction="20000"/>
          </a:bodyPr>
          <a:lstStyle/>
          <a:p>
            <a:pPr marL="0" indent="0">
              <a:buNone/>
            </a:pPr>
            <a:r>
              <a:rPr lang="en-US" sz="4400" b="1" dirty="0" smtClean="0"/>
              <a:t>.</a:t>
            </a:r>
            <a:r>
              <a:rPr lang="en-US" dirty="0" smtClean="0"/>
              <a:t>Sensors placed in rivers and streams to monitor water levels.</a:t>
            </a:r>
          </a:p>
          <a:p>
            <a:pPr marL="0" indent="0">
              <a:buNone/>
            </a:pPr>
            <a:r>
              <a:rPr lang="en-US" sz="4400" b="1" dirty="0" smtClean="0"/>
              <a:t>.</a:t>
            </a:r>
            <a:r>
              <a:rPr lang="en-US" dirty="0" smtClean="0"/>
              <a:t>Transmit data on rivers stage and flow rates to assess flood risk.</a:t>
            </a:r>
          </a:p>
          <a:p>
            <a:pPr marL="0" indent="0">
              <a:buNone/>
            </a:pPr>
            <a:r>
              <a:rPr lang="en-US" sz="4400" b="1" dirty="0" smtClean="0"/>
              <a:t>.</a:t>
            </a:r>
            <a:r>
              <a:rPr lang="en-US" dirty="0" smtClean="0"/>
              <a:t>Instruments for measuring temperature, humidity, rainfall, wind speed, and direction.</a:t>
            </a:r>
          </a:p>
          <a:p>
            <a:pPr marL="0" indent="0">
              <a:buNone/>
            </a:pPr>
            <a:r>
              <a:rPr lang="en-US" sz="4400" b="1" dirty="0" smtClean="0"/>
              <a:t>.</a:t>
            </a:r>
            <a:r>
              <a:rPr lang="en-US" dirty="0" smtClean="0"/>
              <a:t>Collect real-time weather data to predict rainfall and weather patterns that can lead to flood..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959" y="3575914"/>
            <a:ext cx="4827158" cy="3282086"/>
          </a:xfrm>
          <a:prstGeom prst="rect">
            <a:avLst/>
          </a:prstGeom>
        </p:spPr>
      </p:pic>
    </p:spTree>
    <p:extLst>
      <p:ext uri="{BB962C8B-B14F-4D97-AF65-F5344CB8AC3E}">
        <p14:creationId xmlns:p14="http://schemas.microsoft.com/office/powerpoint/2010/main" val="325549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1B739-3D86-4A84-82C6-4ED9C27647A0}"/>
              </a:ext>
            </a:extLst>
          </p:cNvPr>
          <p:cNvSpPr>
            <a:spLocks noGrp="1"/>
          </p:cNvSpPr>
          <p:nvPr>
            <p:ph type="title"/>
          </p:nvPr>
        </p:nvSpPr>
        <p:spPr/>
        <p:txBody>
          <a:bodyPr/>
          <a:lstStyle/>
          <a:p>
            <a:r>
              <a:rPr lang="en-US" sz="6000" dirty="0" smtClean="0">
                <a:solidFill>
                  <a:srgbClr val="FFFF00"/>
                </a:solidFill>
              </a:rPr>
              <a:t>EARLY</a:t>
            </a:r>
            <a:r>
              <a:rPr lang="en-US" dirty="0" smtClean="0">
                <a:solidFill>
                  <a:srgbClr val="FFFF00"/>
                </a:solidFill>
              </a:rPr>
              <a:t> </a:t>
            </a:r>
            <a:r>
              <a:rPr lang="en-US" sz="6000" dirty="0" smtClean="0">
                <a:solidFill>
                  <a:srgbClr val="FFFF00"/>
                </a:solidFill>
              </a:rPr>
              <a:t>WARNING</a:t>
            </a:r>
            <a:r>
              <a:rPr lang="en-US" dirty="0" smtClean="0">
                <a:solidFill>
                  <a:srgbClr val="FFFF00"/>
                </a:solidFill>
              </a:rPr>
              <a:t> </a:t>
            </a:r>
            <a:r>
              <a:rPr lang="en-US" sz="6600" dirty="0" smtClean="0">
                <a:solidFill>
                  <a:srgbClr val="FFFF00"/>
                </a:solidFill>
              </a:rPr>
              <a:t>SYSTEM</a:t>
            </a:r>
            <a:endParaRPr lang="en-US" sz="6600" dirty="0">
              <a:solidFill>
                <a:srgbClr val="FFFF00"/>
              </a:solidFill>
            </a:endParaRPr>
          </a:p>
        </p:txBody>
      </p:sp>
      <p:sp>
        <p:nvSpPr>
          <p:cNvPr id="3" name="Content Placeholder 2">
            <a:extLst>
              <a:ext uri="{FF2B5EF4-FFF2-40B4-BE49-F238E27FC236}">
                <a16:creationId xmlns:a16="http://schemas.microsoft.com/office/drawing/2014/main" xmlns="" id="{C5A8FF76-985C-4C2F-AB5E-10031855D273}"/>
              </a:ext>
            </a:extLst>
          </p:cNvPr>
          <p:cNvSpPr>
            <a:spLocks noGrp="1"/>
          </p:cNvSpPr>
          <p:nvPr>
            <p:ph idx="1"/>
          </p:nvPr>
        </p:nvSpPr>
        <p:spPr>
          <a:xfrm>
            <a:off x="0" y="1630888"/>
            <a:ext cx="11945815" cy="4629236"/>
          </a:xfrm>
        </p:spPr>
        <p:txBody>
          <a:bodyPr/>
          <a:lstStyle/>
          <a:p>
            <a:pPr marL="0" indent="0">
              <a:buNone/>
            </a:pPr>
            <a:r>
              <a:rPr lang="en-US" b="1" dirty="0">
                <a:latin typeface="Times New Roman" panose="02020603050405020304" pitchFamily="18" charset="0"/>
                <a:cs typeface="Times New Roman" panose="02020603050405020304" pitchFamily="18" charset="0"/>
              </a:rPr>
              <a:t>An early warning system is </a:t>
            </a:r>
            <a:r>
              <a:rPr lang="en-US" b="1" dirty="0" smtClean="0">
                <a:latin typeface="Times New Roman" panose="02020603050405020304" pitchFamily="18" charset="0"/>
                <a:cs typeface="Times New Roman" panose="02020603050405020304" pitchFamily="18" charset="0"/>
              </a:rPr>
              <a:t>a </a:t>
            </a:r>
            <a:r>
              <a:rPr lang="en-US" b="1" dirty="0" smtClean="0">
                <a:solidFill>
                  <a:srgbClr val="FFFF00"/>
                </a:solidFill>
                <a:latin typeface="Times New Roman" panose="02020603050405020304" pitchFamily="18" charset="0"/>
                <a:cs typeface="Times New Roman" panose="02020603050405020304" pitchFamily="18" charset="0"/>
              </a:rPr>
              <a:t>warning</a:t>
            </a:r>
            <a:r>
              <a:rPr lang="en-US" b="1" dirty="0" smtClean="0">
                <a:latin typeface="Times New Roman" panose="02020603050405020304" pitchFamily="18" charset="0"/>
                <a:cs typeface="Times New Roman" panose="02020603050405020304" pitchFamily="18" charset="0"/>
              </a:rPr>
              <a:t> </a:t>
            </a:r>
            <a:r>
              <a:rPr lang="en-US" b="1" dirty="0" smtClean="0">
                <a:solidFill>
                  <a:srgbClr val="FFFF00"/>
                </a:solidFill>
                <a:latin typeface="Times New Roman" panose="02020603050405020304" pitchFamily="18" charset="0"/>
                <a:cs typeface="Times New Roman" panose="02020603050405020304" pitchFamily="18" charset="0"/>
              </a:rPr>
              <a:t>system</a:t>
            </a:r>
            <a:r>
              <a:rPr lang="en-US" b="1" dirty="0">
                <a:solidFill>
                  <a:srgbClr val="FFFF0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that </a:t>
            </a:r>
            <a:r>
              <a:rPr lang="en-US" b="1" dirty="0">
                <a:latin typeface="Times New Roman" panose="02020603050405020304" pitchFamily="18" charset="0"/>
                <a:cs typeface="Times New Roman" panose="02020603050405020304" pitchFamily="18" charset="0"/>
              </a:rPr>
              <a:t>can be implemented as a </a:t>
            </a:r>
            <a:r>
              <a:rPr lang="en-US" b="1" dirty="0" smtClean="0">
                <a:solidFill>
                  <a:srgbClr val="FFFF00"/>
                </a:solidFill>
                <a:latin typeface="Times New Roman" panose="02020603050405020304" pitchFamily="18" charset="0"/>
                <a:cs typeface="Times New Roman" panose="02020603050405020304" pitchFamily="18" charset="0"/>
              </a:rPr>
              <a:t>chain </a:t>
            </a:r>
            <a:r>
              <a:rPr lang="en-US" b="1" dirty="0" smtClean="0">
                <a:latin typeface="Times New Roman" panose="02020603050405020304" pitchFamily="18" charset="0"/>
                <a:cs typeface="Times New Roman" panose="02020603050405020304" pitchFamily="18" charset="0"/>
              </a:rPr>
              <a:t>of</a:t>
            </a:r>
            <a:r>
              <a:rPr lang="en-US" b="1" dirty="0">
                <a:solidFill>
                  <a:srgbClr val="FFFF00"/>
                </a:solidFill>
                <a:latin typeface="Times New Roman" panose="02020603050405020304" pitchFamily="18" charset="0"/>
                <a:cs typeface="Times New Roman" panose="02020603050405020304" pitchFamily="18" charset="0"/>
              </a:rPr>
              <a:t> </a:t>
            </a:r>
            <a:r>
              <a:rPr lang="en-US" b="1" dirty="0" smtClean="0">
                <a:solidFill>
                  <a:srgbClr val="FFFF00"/>
                </a:solidFill>
                <a:latin typeface="Times New Roman" panose="02020603050405020304" pitchFamily="18" charset="0"/>
                <a:cs typeface="Times New Roman" panose="02020603050405020304" pitchFamily="18" charset="0"/>
              </a:rPr>
              <a:t>information</a:t>
            </a:r>
            <a:r>
              <a:rPr lang="en-US" b="1" dirty="0" smtClean="0">
                <a:latin typeface="Times New Roman" panose="02020603050405020304" pitchFamily="18" charset="0"/>
                <a:cs typeface="Times New Roman" panose="02020603050405020304" pitchFamily="18" charset="0"/>
              </a:rPr>
              <a:t> </a:t>
            </a:r>
            <a:r>
              <a:rPr lang="en-US" b="1" dirty="0" smtClean="0">
                <a:solidFill>
                  <a:srgbClr val="FFFF00"/>
                </a:solidFill>
                <a:latin typeface="Times New Roman" panose="02020603050405020304" pitchFamily="18" charset="0"/>
                <a:cs typeface="Times New Roman" panose="02020603050405020304" pitchFamily="18" charset="0"/>
              </a:rPr>
              <a:t>communicati</a:t>
            </a:r>
            <a:r>
              <a:rPr lang="en-US" b="1" i="1" dirty="0" smtClean="0">
                <a:solidFill>
                  <a:srgbClr val="FFFF00"/>
                </a:solidFill>
                <a:latin typeface="Times New Roman" panose="02020603050405020304" pitchFamily="18" charset="0"/>
                <a:cs typeface="Times New Roman" panose="02020603050405020304" pitchFamily="18" charset="0"/>
              </a:rPr>
              <a:t>on systems</a:t>
            </a:r>
            <a:r>
              <a:rPr lang="en-US" b="1" i="1" dirty="0">
                <a:latin typeface="Times New Roman" panose="02020603050405020304" pitchFamily="18" charset="0"/>
                <a:cs typeface="Times New Roman" panose="02020603050405020304" pitchFamily="18" charset="0"/>
              </a:rPr>
              <a:t> and comprises </a:t>
            </a:r>
            <a:r>
              <a:rPr lang="en-US" b="1" i="1" dirty="0">
                <a:solidFill>
                  <a:srgbClr val="FFFF00"/>
                </a:solidFill>
                <a:latin typeface="Times New Roman" panose="02020603050405020304" pitchFamily="18" charset="0"/>
                <a:cs typeface="Times New Roman" panose="02020603050405020304" pitchFamily="18" charset="0"/>
              </a:rPr>
              <a:t>sensors</a:t>
            </a:r>
            <a:r>
              <a:rPr lang="en-US" b="1" i="1" dirty="0">
                <a:latin typeface="Times New Roman" panose="02020603050405020304" pitchFamily="18" charset="0"/>
                <a:cs typeface="Times New Roman" panose="02020603050405020304" pitchFamily="18" charset="0"/>
              </a:rPr>
              <a:t>, </a:t>
            </a:r>
            <a:r>
              <a:rPr lang="en-US" b="1" i="1" dirty="0" smtClean="0">
                <a:solidFill>
                  <a:srgbClr val="FFFF00"/>
                </a:solidFill>
                <a:latin typeface="Times New Roman" panose="02020603050405020304" pitchFamily="18" charset="0"/>
                <a:cs typeface="Times New Roman" panose="02020603050405020304" pitchFamily="18" charset="0"/>
              </a:rPr>
              <a:t>event</a:t>
            </a:r>
            <a:r>
              <a:rPr lang="en-US" b="1" i="1" dirty="0" smtClean="0">
                <a:latin typeface="Times New Roman" panose="02020603050405020304" pitchFamily="18" charset="0"/>
                <a:cs typeface="Times New Roman" panose="02020603050405020304" pitchFamily="18" charset="0"/>
              </a:rPr>
              <a:t> </a:t>
            </a:r>
            <a:r>
              <a:rPr lang="en-US" b="1" i="1" dirty="0" smtClean="0">
                <a:solidFill>
                  <a:srgbClr val="FFFF00"/>
                </a:solidFill>
                <a:latin typeface="Times New Roman" panose="02020603050405020304" pitchFamily="18" charset="0"/>
                <a:cs typeface="Times New Roman" panose="02020603050405020304" pitchFamily="18" charset="0"/>
              </a:rPr>
              <a:t>detection</a:t>
            </a:r>
            <a:r>
              <a:rPr lang="en-US" b="1" i="1" dirty="0">
                <a:latin typeface="Times New Roman" panose="02020603050405020304" pitchFamily="18" charset="0"/>
                <a:cs typeface="Times New Roman" panose="02020603050405020304" pitchFamily="18" charset="0"/>
              </a:rPr>
              <a:t> and </a:t>
            </a:r>
            <a:r>
              <a:rPr lang="en-US" b="1" i="1" dirty="0">
                <a:solidFill>
                  <a:srgbClr val="FFFF00"/>
                </a:solidFill>
                <a:latin typeface="Times New Roman" panose="02020603050405020304" pitchFamily="18" charset="0"/>
                <a:cs typeface="Times New Roman" panose="02020603050405020304" pitchFamily="18" charset="0"/>
              </a:rPr>
              <a:t>decision</a:t>
            </a:r>
            <a:r>
              <a:rPr lang="en-US" b="1" i="1" dirty="0">
                <a:latin typeface="Times New Roman" panose="02020603050405020304" pitchFamily="18" charset="0"/>
                <a:cs typeface="Times New Roman" panose="02020603050405020304" pitchFamily="18" charset="0"/>
              </a:rPr>
              <a:t> </a:t>
            </a:r>
            <a:r>
              <a:rPr lang="en-US" b="1" i="1" dirty="0">
                <a:solidFill>
                  <a:srgbClr val="FFFF00"/>
                </a:solidFill>
                <a:latin typeface="Times New Roman" panose="02020603050405020304" pitchFamily="18" charset="0"/>
                <a:cs typeface="Times New Roman" panose="02020603050405020304" pitchFamily="18" charset="0"/>
              </a:rPr>
              <a:t>subsystems</a:t>
            </a:r>
            <a:r>
              <a:rPr lang="en-US" b="1" i="1" dirty="0">
                <a:latin typeface="Times New Roman" panose="02020603050405020304" pitchFamily="18" charset="0"/>
                <a:cs typeface="Times New Roman" panose="02020603050405020304" pitchFamily="18" charset="0"/>
              </a:rPr>
              <a:t> for early identification of hazards. They work together to forecast and signal disturbances that adversely affect the stability </a:t>
            </a:r>
            <a:r>
              <a:rPr lang="en-US" b="1" dirty="0">
                <a:latin typeface="Times New Roman" panose="02020603050405020304" pitchFamily="18" charset="0"/>
                <a:cs typeface="Times New Roman" panose="02020603050405020304" pitchFamily="18" charset="0"/>
              </a:rPr>
              <a:t>of the </a:t>
            </a:r>
            <a:r>
              <a:rPr lang="en-US" b="1" dirty="0">
                <a:solidFill>
                  <a:srgbClr val="FFFF00"/>
                </a:solidFill>
                <a:latin typeface="Times New Roman" panose="02020603050405020304" pitchFamily="18" charset="0"/>
                <a:cs typeface="Times New Roman" panose="02020603050405020304" pitchFamily="18" charset="0"/>
              </a:rPr>
              <a:t>physical </a:t>
            </a:r>
            <a:r>
              <a:rPr lang="en-US" b="1" dirty="0" smtClean="0">
                <a:solidFill>
                  <a:srgbClr val="FFFF00"/>
                </a:solidFill>
                <a:latin typeface="Times New Roman" panose="02020603050405020304" pitchFamily="18" charset="0"/>
                <a:cs typeface="Times New Roman" panose="02020603050405020304" pitchFamily="18" charset="0"/>
              </a:rPr>
              <a:t>world</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providing time for the response system to prepare for the adverse event and to minimize its impact</a:t>
            </a:r>
            <a:r>
              <a:rPr lang="en-US"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030" y="2872153"/>
            <a:ext cx="5681974" cy="3985847"/>
          </a:xfrm>
          <a:prstGeom prst="rect">
            <a:avLst/>
          </a:prstGeom>
        </p:spPr>
      </p:pic>
    </p:spTree>
    <p:extLst>
      <p:ext uri="{BB962C8B-B14F-4D97-AF65-F5344CB8AC3E}">
        <p14:creationId xmlns:p14="http://schemas.microsoft.com/office/powerpoint/2010/main" val="5945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DBE3E6-5A5E-4463-8DB0-F3CF9C324778}"/>
              </a:ext>
            </a:extLst>
          </p:cNvPr>
          <p:cNvSpPr>
            <a:spLocks noGrp="1"/>
          </p:cNvSpPr>
          <p:nvPr>
            <p:ph type="title"/>
          </p:nvPr>
        </p:nvSpPr>
        <p:spPr/>
        <p:txBody>
          <a:bodyPr/>
          <a:lstStyle/>
          <a:p>
            <a:r>
              <a:rPr lang="en-US" dirty="0" smtClean="0">
                <a:solidFill>
                  <a:srgbClr val="FFFF00"/>
                </a:solidFill>
              </a:rPr>
              <a:t>METHODOLOGY</a:t>
            </a:r>
            <a:endParaRPr lang="en-US" dirty="0">
              <a:solidFill>
                <a:srgbClr val="FFFF00"/>
              </a:solidFill>
            </a:endParaRPr>
          </a:p>
        </p:txBody>
      </p:sp>
      <p:sp>
        <p:nvSpPr>
          <p:cNvPr id="3" name="Content Placeholder 2">
            <a:extLst>
              <a:ext uri="{FF2B5EF4-FFF2-40B4-BE49-F238E27FC236}">
                <a16:creationId xmlns:a16="http://schemas.microsoft.com/office/drawing/2014/main" xmlns="" id="{98407322-EE47-461A-937E-D8B74ADFB3D0}"/>
              </a:ext>
            </a:extLst>
          </p:cNvPr>
          <p:cNvSpPr>
            <a:spLocks noGrp="1"/>
          </p:cNvSpPr>
          <p:nvPr>
            <p:ph idx="1"/>
          </p:nvPr>
        </p:nvSpPr>
        <p:spPr/>
        <p:txBody>
          <a:bodyPr/>
          <a:lstStyle/>
          <a:p>
            <a:pPr marL="0" indent="0">
              <a:buNone/>
            </a:pP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253" y="1547447"/>
            <a:ext cx="4587561" cy="5122984"/>
          </a:xfrm>
          <a:prstGeom prst="rect">
            <a:avLst/>
          </a:prstGeom>
        </p:spPr>
      </p:pic>
    </p:spTree>
    <p:extLst>
      <p:ext uri="{BB962C8B-B14F-4D97-AF65-F5344CB8AC3E}">
        <p14:creationId xmlns:p14="http://schemas.microsoft.com/office/powerpoint/2010/main" val="47106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F4ED6-95B6-45CA-9318-D5C6D107AB69}"/>
              </a:ext>
            </a:extLst>
          </p:cNvPr>
          <p:cNvSpPr>
            <a:spLocks noGrp="1"/>
          </p:cNvSpPr>
          <p:nvPr>
            <p:ph type="title"/>
          </p:nvPr>
        </p:nvSpPr>
        <p:spPr/>
        <p:txBody>
          <a:bodyPr/>
          <a:lstStyle/>
          <a:p>
            <a:r>
              <a:rPr lang="en-US" sz="6000" dirty="0" smtClean="0">
                <a:solidFill>
                  <a:srgbClr val="FFFF00"/>
                </a:solidFill>
              </a:rPr>
              <a:t>PROBLEM </a:t>
            </a:r>
            <a:r>
              <a:rPr lang="en-US" dirty="0" smtClean="0">
                <a:solidFill>
                  <a:srgbClr val="FFFF00"/>
                </a:solidFill>
              </a:rPr>
              <a:t> </a:t>
            </a:r>
            <a:r>
              <a:rPr lang="en-US" sz="6000" dirty="0" smtClean="0">
                <a:solidFill>
                  <a:srgbClr val="FFFF00"/>
                </a:solidFill>
              </a:rPr>
              <a:t>SOLUTION</a:t>
            </a:r>
            <a:endParaRPr lang="en-US" sz="6000" dirty="0">
              <a:solidFill>
                <a:srgbClr val="FFFF00"/>
              </a:solidFill>
            </a:endParaRPr>
          </a:p>
        </p:txBody>
      </p:sp>
      <p:sp>
        <p:nvSpPr>
          <p:cNvPr id="3" name="Content Placeholder 2">
            <a:extLst>
              <a:ext uri="{FF2B5EF4-FFF2-40B4-BE49-F238E27FC236}">
                <a16:creationId xmlns:a16="http://schemas.microsoft.com/office/drawing/2014/main" xmlns="" id="{E84E5DA1-F8B9-4937-9464-997FD4F08F17}"/>
              </a:ext>
            </a:extLst>
          </p:cNvPr>
          <p:cNvSpPr>
            <a:spLocks noGrp="1"/>
          </p:cNvSpPr>
          <p:nvPr>
            <p:ph idx="1"/>
          </p:nvPr>
        </p:nvSpPr>
        <p:spPr/>
        <p:txBody>
          <a:bodyPr/>
          <a:lstStyle/>
          <a:p>
            <a:pPr marL="0" indent="0">
              <a:buNone/>
            </a:pPr>
            <a:r>
              <a:rPr lang="en-US" dirty="0" smtClean="0"/>
              <a:t>Hardware and technology : Invest in advanced technology such as radar, remote sensing, and early warning system.</a:t>
            </a:r>
          </a:p>
          <a:p>
            <a:pPr marL="0" indent="0">
              <a:buNone/>
            </a:pPr>
            <a:r>
              <a:rPr lang="en-US" dirty="0" smtClean="0"/>
              <a:t>Ensure proper maintenance of hardware components.</a:t>
            </a:r>
          </a:p>
          <a:p>
            <a:pPr marL="0" indent="0">
              <a:buNone/>
            </a:pPr>
            <a:r>
              <a:rPr lang="en-US" dirty="0" smtClean="0"/>
              <a:t>Data Integration : Invest is integration data platform and geographic information systems (GIS) for better data management and sharing agencies.</a:t>
            </a:r>
            <a:endParaRPr lang="en-US" dirty="0"/>
          </a:p>
        </p:txBody>
      </p:sp>
    </p:spTree>
    <p:extLst>
      <p:ext uri="{BB962C8B-B14F-4D97-AF65-F5344CB8AC3E}">
        <p14:creationId xmlns:p14="http://schemas.microsoft.com/office/powerpoint/2010/main" val="365797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CONCLUSION</a:t>
            </a: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0" y="1547446"/>
            <a:ext cx="12192000" cy="4700953"/>
          </a:xfrm>
        </p:spPr>
        <p:txBody>
          <a:bodyPr/>
          <a:lstStyle/>
          <a:p>
            <a:r>
              <a:rPr lang="en-US" dirty="0"/>
              <a:t>conclusion, this product has been successfully applied by using the ultrasonic sensor to detect water levels and send the data to the mobile phone application through </a:t>
            </a:r>
            <a:r>
              <a:rPr lang="en-US" dirty="0" err="1"/>
              <a:t>IoT</a:t>
            </a:r>
            <a:r>
              <a:rPr lang="en-US" dirty="0"/>
              <a:t>. The activation of GPS Neo - 6M to connect to the satellite allows the coordinates of a specific location to be transmitted thus providing accurate flooding locations that can be monitored through the mobile application. Next, the nodeMCU is used to control the system’s water level features (safe level, warning level, and critical level</a:t>
            </a:r>
            <a:r>
              <a:rPr lang="en-US" dirty="0" smtClean="0"/>
              <a:t>).</a:t>
            </a:r>
            <a:endParaRPr lang="en-US" dirty="0"/>
          </a:p>
        </p:txBody>
      </p:sp>
    </p:spTree>
    <p:extLst>
      <p:ext uri="{BB962C8B-B14F-4D97-AF65-F5344CB8AC3E}">
        <p14:creationId xmlns:p14="http://schemas.microsoft.com/office/powerpoint/2010/main" val="243666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528A8F-BE90-403A-92DC-C6654ECBAE5F}"/>
              </a:ext>
            </a:extLst>
          </p:cNvPr>
          <p:cNvSpPr>
            <a:spLocks noGrp="1"/>
          </p:cNvSpPr>
          <p:nvPr>
            <p:ph type="title"/>
          </p:nvPr>
        </p:nvSpPr>
        <p:spPr>
          <a:xfrm>
            <a:off x="3682389" y="3066964"/>
            <a:ext cx="4746504" cy="1400530"/>
          </a:xfrm>
        </p:spPr>
        <p:txBody>
          <a:bodyPr/>
          <a:lstStyle/>
          <a:p>
            <a:r>
              <a:rPr lang="en-US" sz="6000" dirty="0" smtClean="0">
                <a:solidFill>
                  <a:srgbClr val="FFFF00"/>
                </a:solidFill>
              </a:rPr>
              <a:t>THANK</a:t>
            </a:r>
            <a:r>
              <a:rPr lang="en-US" dirty="0" smtClean="0">
                <a:solidFill>
                  <a:srgbClr val="FFFF00"/>
                </a:solidFill>
              </a:rPr>
              <a:t> </a:t>
            </a:r>
            <a:r>
              <a:rPr lang="en-US" sz="6000" dirty="0" smtClean="0">
                <a:solidFill>
                  <a:srgbClr val="FFFF00"/>
                </a:solidFill>
              </a:rPr>
              <a:t>YOU</a:t>
            </a:r>
            <a:endParaRPr lang="en-US" sz="6000" dirty="0">
              <a:solidFill>
                <a:srgbClr val="FFFF00"/>
              </a:solidFill>
            </a:endParaRPr>
          </a:p>
        </p:txBody>
      </p:sp>
    </p:spTree>
    <p:extLst>
      <p:ext uri="{BB962C8B-B14F-4D97-AF65-F5344CB8AC3E}">
        <p14:creationId xmlns:p14="http://schemas.microsoft.com/office/powerpoint/2010/main" val="4055586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DC6638-3F1D-4CA5-A167-2F719C0876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376</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Ion</vt:lpstr>
      <vt:lpstr>FLOOD MONITORING</vt:lpstr>
      <vt:lpstr>PowerPoint Presentation</vt:lpstr>
      <vt:lpstr>PROBLEM STATEMENT</vt:lpstr>
      <vt:lpstr>FLOOD MONITORING</vt:lpstr>
      <vt:lpstr>EARLY WARNING SYSTEM</vt:lpstr>
      <vt:lpstr>METHODOLOGY</vt:lpstr>
      <vt:lpstr>PROBLEM  SOLUTION</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2023-09-28T14:22:08Z</dcterms:created>
  <dcterms:modified xsi:type="dcterms:W3CDTF">2023-09-29T00:24:33Z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