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0" r:id="rId6"/>
    <p:sldId id="263" r:id="rId7"/>
    <p:sldId id="262" r:id="rId8"/>
    <p:sldId id="261" r:id="rId9"/>
    <p:sldId id="259"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10/12/2023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otworld.co/2017/10/01/how-to-develop-smart-flood-monitoring-syst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399" y="1535288"/>
            <a:ext cx="10972799" cy="2968978"/>
          </a:xfrm>
        </p:spPr>
        <p:txBody>
          <a:bodyPr/>
          <a:lstStyle/>
          <a:p>
            <a:pPr algn="ctr"/>
            <a:r>
              <a:rPr lang="en-US" b="1" dirty="0">
                <a:solidFill>
                  <a:srgbClr val="7030A0"/>
                </a:solidFill>
                <a:latin typeface="Times New Roman" panose="02020603050405020304" pitchFamily="18" charset="0"/>
                <a:cs typeface="Times New Roman" panose="02020603050405020304" pitchFamily="18" charset="0"/>
              </a:rPr>
              <a:t>FLOOD MONITORING AND EARLY WARNING SYSTEM</a:t>
            </a:r>
            <a:br>
              <a:rPr lang="en-US" b="1" dirty="0">
                <a:solidFill>
                  <a:srgbClr val="7030A0"/>
                </a:solidFill>
                <a:latin typeface="Times New Roman" panose="02020603050405020304" pitchFamily="18" charset="0"/>
                <a:cs typeface="Times New Roman" panose="02020603050405020304" pitchFamily="18" charset="0"/>
              </a:rPr>
            </a:br>
            <a:endParaRPr lang="en-US"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05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8480" y="0"/>
            <a:ext cx="11372320" cy="951089"/>
          </a:xfrm>
        </p:spPr>
        <p:txBody>
          <a:bodyPr/>
          <a:lstStyle/>
          <a:p>
            <a:r>
              <a:rPr lang="en-US" b="1" dirty="0">
                <a:solidFill>
                  <a:schemeClr val="bg1"/>
                </a:solidFill>
                <a:latin typeface="Times New Roman" panose="02020603050405020304" pitchFamily="18" charset="0"/>
                <a:cs typeface="Times New Roman" panose="02020603050405020304" pitchFamily="18" charset="0"/>
              </a:rPr>
              <a:t>RECOVERY IN FLOOD MONITORING</a:t>
            </a:r>
          </a:p>
        </p:txBody>
      </p:sp>
      <p:sp>
        <p:nvSpPr>
          <p:cNvPr id="5" name="Text Placeholder 4"/>
          <p:cNvSpPr>
            <a:spLocks noGrp="1"/>
          </p:cNvSpPr>
          <p:nvPr>
            <p:ph type="body" idx="1"/>
          </p:nvPr>
        </p:nvSpPr>
        <p:spPr>
          <a:xfrm>
            <a:off x="255234" y="1989665"/>
            <a:ext cx="11586810" cy="3722512"/>
          </a:xfrm>
        </p:spPr>
        <p:txBody>
          <a:bodyPr>
            <a:noAutofit/>
          </a:bodyPr>
          <a:lstStyle/>
          <a:p>
            <a:pPr marL="342900" indent="-342900">
              <a:buFont typeface="Wingdings" panose="05000000000000000000" pitchFamily="2" charset="2"/>
              <a:buChar char="Ø"/>
            </a:pPr>
            <a:r>
              <a:rPr lang="en-US" sz="2500" b="1" dirty="0">
                <a:solidFill>
                  <a:schemeClr val="tx1"/>
                </a:solidFill>
                <a:latin typeface="Times New Roman" panose="02020603050405020304" pitchFamily="18" charset="0"/>
                <a:cs typeface="Times New Roman" panose="02020603050405020304" pitchFamily="18" charset="0"/>
              </a:rPr>
              <a:t>Recovery in flood monitoring typically involves assessing the damage, restoring monitoring equipment, and improving warning systems</a:t>
            </a:r>
            <a:r>
              <a:rPr lang="en-US" sz="2500" b="1" dirty="0" smtClean="0">
                <a:solidFill>
                  <a:schemeClr val="tx1"/>
                </a:solidFill>
                <a:latin typeface="Times New Roman" panose="02020603050405020304" pitchFamily="18" charset="0"/>
                <a:cs typeface="Times New Roman" panose="02020603050405020304" pitchFamily="18" charset="0"/>
              </a:rPr>
              <a:t>.</a:t>
            </a:r>
          </a:p>
          <a:p>
            <a:endParaRPr lang="en-US" sz="2500" b="1"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500" b="1" dirty="0">
                <a:solidFill>
                  <a:schemeClr val="tx1"/>
                </a:solidFill>
                <a:latin typeface="Times New Roman" panose="02020603050405020304" pitchFamily="18" charset="0"/>
                <a:cs typeface="Times New Roman" panose="02020603050405020304" pitchFamily="18" charset="0"/>
              </a:rPr>
              <a:t>It may also include data analysis  to better  prepare for future floods.</a:t>
            </a:r>
          </a:p>
          <a:p>
            <a:pPr marL="342900" indent="-342900">
              <a:buFont typeface="Wingdings" panose="05000000000000000000" pitchFamily="2" charset="2"/>
              <a:buChar char="Ø"/>
            </a:pPr>
            <a:endParaRPr lang="en-US" sz="25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473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1988" y="270932"/>
            <a:ext cx="10796590" cy="1251489"/>
          </a:xfrm>
        </p:spPr>
        <p:txBody>
          <a:bodyPr/>
          <a:lstStyle/>
          <a:p>
            <a:r>
              <a:rPr lang="en-US" b="1" dirty="0">
                <a:solidFill>
                  <a:schemeClr val="bg1"/>
                </a:solidFill>
                <a:latin typeface="Times New Roman" panose="02020603050405020304" pitchFamily="18" charset="0"/>
                <a:cs typeface="Times New Roman" panose="02020603050405020304" pitchFamily="18" charset="0"/>
              </a:rPr>
              <a:t>REVIEW IN FLOOD MONITORING</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401989" y="1522421"/>
            <a:ext cx="11519078" cy="4088157"/>
          </a:xfrm>
        </p:spPr>
        <p:txBody>
          <a:bodyPr>
            <a:noAutofit/>
          </a:bodyPr>
          <a:lstStyle/>
          <a:p>
            <a:pPr marL="342900" indent="-342900">
              <a:buFont typeface="Wingdings" panose="05000000000000000000" pitchFamily="2" charset="2"/>
              <a:buChar char="Ø"/>
            </a:pPr>
            <a:r>
              <a:rPr lang="en-US" sz="2500" b="1" dirty="0">
                <a:solidFill>
                  <a:schemeClr val="tx1"/>
                </a:solidFill>
                <a:latin typeface="Times New Roman" panose="02020603050405020304" pitchFamily="18" charset="0"/>
                <a:cs typeface="Times New Roman" panose="02020603050405020304" pitchFamily="18" charset="0"/>
              </a:rPr>
              <a:t>Flood </a:t>
            </a:r>
            <a:r>
              <a:rPr lang="en-US" sz="2500" b="1" dirty="0" smtClean="0">
                <a:solidFill>
                  <a:schemeClr val="tx1"/>
                </a:solidFill>
                <a:latin typeface="Times New Roman" panose="02020603050405020304" pitchFamily="18" charset="0"/>
                <a:cs typeface="Times New Roman" panose="02020603050405020304" pitchFamily="18" charset="0"/>
              </a:rPr>
              <a:t>monitoring is </a:t>
            </a:r>
            <a:r>
              <a:rPr lang="en-US" sz="2500" b="1" dirty="0">
                <a:solidFill>
                  <a:schemeClr val="tx1"/>
                </a:solidFill>
                <a:latin typeface="Times New Roman" panose="02020603050405020304" pitchFamily="18" charset="0"/>
                <a:cs typeface="Times New Roman" panose="02020603050405020304" pitchFamily="18" charset="0"/>
              </a:rPr>
              <a:t>a crucial  component of disaster management and environmental </a:t>
            </a:r>
            <a:r>
              <a:rPr lang="en-US" sz="2500" b="1" dirty="0" smtClean="0">
                <a:solidFill>
                  <a:schemeClr val="tx1"/>
                </a:solidFill>
                <a:latin typeface="Times New Roman" panose="02020603050405020304" pitchFamily="18" charset="0"/>
                <a:cs typeface="Times New Roman" panose="02020603050405020304" pitchFamily="18" charset="0"/>
              </a:rPr>
              <a:t>protraction. </a:t>
            </a:r>
          </a:p>
          <a:p>
            <a:endParaRPr lang="en-US" sz="2500" b="1"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500" b="1" dirty="0">
                <a:solidFill>
                  <a:schemeClr val="tx1"/>
                </a:solidFill>
                <a:latin typeface="Times New Roman" panose="02020603050405020304" pitchFamily="18" charset="0"/>
                <a:cs typeface="Times New Roman" panose="02020603050405020304" pitchFamily="18" charset="0"/>
              </a:rPr>
              <a:t>It involves the systematic observation , measurement    and </a:t>
            </a:r>
            <a:r>
              <a:rPr lang="en-US" sz="2500" b="1" dirty="0" err="1">
                <a:solidFill>
                  <a:schemeClr val="tx1"/>
                </a:solidFill>
                <a:latin typeface="Times New Roman" panose="02020603050405020304" pitchFamily="18" charset="0"/>
                <a:cs typeface="Times New Roman" panose="02020603050405020304" pitchFamily="18" charset="0"/>
              </a:rPr>
              <a:t>anslysis</a:t>
            </a:r>
            <a:r>
              <a:rPr lang="en-US" sz="2500" b="1" dirty="0">
                <a:solidFill>
                  <a:schemeClr val="tx1"/>
                </a:solidFill>
                <a:latin typeface="Times New Roman" panose="02020603050405020304" pitchFamily="18" charset="0"/>
                <a:cs typeface="Times New Roman" panose="02020603050405020304" pitchFamily="18" charset="0"/>
              </a:rPr>
              <a:t> of various factors related to </a:t>
            </a:r>
            <a:r>
              <a:rPr lang="en-US" sz="2500" b="1" dirty="0" smtClean="0">
                <a:solidFill>
                  <a:schemeClr val="tx1"/>
                </a:solidFill>
                <a:latin typeface="Times New Roman" panose="02020603050405020304" pitchFamily="18" charset="0"/>
                <a:cs typeface="Times New Roman" panose="02020603050405020304" pitchFamily="18" charset="0"/>
              </a:rPr>
              <a:t>flooding.</a:t>
            </a:r>
          </a:p>
          <a:p>
            <a:pPr marL="342900" indent="-342900">
              <a:buFont typeface="Wingdings" panose="05000000000000000000" pitchFamily="2" charset="2"/>
              <a:buChar char="Ø"/>
            </a:pPr>
            <a:endParaRPr lang="en-US" sz="2500" b="1"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500" b="1" dirty="0">
                <a:solidFill>
                  <a:schemeClr val="tx1"/>
                </a:solidFill>
                <a:latin typeface="Times New Roman" panose="02020603050405020304" pitchFamily="18" charset="0"/>
                <a:cs typeface="Times New Roman" panose="02020603050405020304" pitchFamily="18" charset="0"/>
              </a:rPr>
              <a:t>Here’s </a:t>
            </a:r>
            <a:r>
              <a:rPr lang="en-US" sz="2500" b="1" dirty="0" err="1">
                <a:solidFill>
                  <a:schemeClr val="tx1"/>
                </a:solidFill>
                <a:latin typeface="Times New Roman" panose="02020603050405020304" pitchFamily="18" charset="0"/>
                <a:cs typeface="Times New Roman" panose="02020603050405020304" pitchFamily="18" charset="0"/>
              </a:rPr>
              <a:t>abrief</a:t>
            </a:r>
            <a:r>
              <a:rPr lang="en-US" sz="2500" b="1" dirty="0">
                <a:solidFill>
                  <a:schemeClr val="tx1"/>
                </a:solidFill>
                <a:latin typeface="Times New Roman" panose="02020603050405020304" pitchFamily="18" charset="0"/>
                <a:cs typeface="Times New Roman" panose="02020603050405020304" pitchFamily="18" charset="0"/>
              </a:rPr>
              <a:t> review of flood monitoring,</a:t>
            </a:r>
          </a:p>
          <a:p>
            <a:pPr marL="342900" indent="-342900">
              <a:buFont typeface="Wingdings" panose="05000000000000000000" pitchFamily="2" charset="2"/>
              <a:buChar char="Ø"/>
            </a:pPr>
            <a:endParaRPr lang="en-US" sz="25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91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4257" y="101601"/>
            <a:ext cx="8534401" cy="811221"/>
          </a:xfrm>
        </p:spPr>
        <p:txBody>
          <a:bodyPr/>
          <a:lstStyle/>
          <a:p>
            <a:r>
              <a:rPr lang="en-GB" b="1" u="sng" dirty="0">
                <a:solidFill>
                  <a:schemeClr val="bg1"/>
                </a:solidFill>
                <a:latin typeface="Times New Roman" panose="02020603050405020304" pitchFamily="18" charset="0"/>
                <a:cs typeface="Times New Roman" panose="02020603050405020304" pitchFamily="18" charset="0"/>
              </a:rPr>
              <a:t>CONCLUSION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492303" y="1492956"/>
            <a:ext cx="11327164" cy="4659488"/>
          </a:xfrm>
        </p:spPr>
        <p:txBody>
          <a:bodyPr>
            <a:noAutofit/>
          </a:bodyPr>
          <a:lstStyle/>
          <a:p>
            <a:pPr marL="342900" indent="-342900" algn="just">
              <a:buFont typeface="Wingdings" panose="05000000000000000000" pitchFamily="2" charset="2"/>
              <a:buChar char="Ø"/>
            </a:pPr>
            <a:r>
              <a:rPr lang="en-GB" sz="2500" b="1" dirty="0">
                <a:solidFill>
                  <a:schemeClr val="tx1"/>
                </a:solidFill>
                <a:latin typeface="Times New Roman" panose="02020603050405020304" pitchFamily="18" charset="0"/>
                <a:ea typeface="PMingLiU"/>
                <a:cs typeface="Times New Roman" panose="02020603050405020304" pitchFamily="18" charset="0"/>
              </a:rPr>
              <a:t> Flood monitoring is crucial for early warning and disaster management. It involves the use of various technologies like remote sensing, weather forecasts, and river gauges to assess flood risks. </a:t>
            </a:r>
            <a:endParaRPr lang="en-GB" sz="2500" b="1" dirty="0" smtClean="0">
              <a:solidFill>
                <a:schemeClr val="tx1"/>
              </a:solidFill>
              <a:latin typeface="Times New Roman" panose="02020603050405020304" pitchFamily="18" charset="0"/>
              <a:ea typeface="PMingLiU"/>
              <a:cs typeface="Times New Roman" panose="02020603050405020304" pitchFamily="18" charset="0"/>
            </a:endParaRPr>
          </a:p>
          <a:p>
            <a:pPr marL="342900" indent="-342900" algn="just">
              <a:buFont typeface="Wingdings" panose="05000000000000000000" pitchFamily="2" charset="2"/>
              <a:buChar char="Ø"/>
            </a:pPr>
            <a:r>
              <a:rPr lang="en-GB" sz="2500" b="1" dirty="0" smtClean="0">
                <a:solidFill>
                  <a:schemeClr val="tx1"/>
                </a:solidFill>
                <a:latin typeface="Times New Roman" panose="02020603050405020304" pitchFamily="18" charset="0"/>
                <a:ea typeface="PMingLiU"/>
                <a:cs typeface="Times New Roman" panose="02020603050405020304" pitchFamily="18" charset="0"/>
              </a:rPr>
              <a:t>Effective </a:t>
            </a:r>
            <a:r>
              <a:rPr lang="en-GB" sz="2500" b="1" dirty="0">
                <a:solidFill>
                  <a:schemeClr val="tx1"/>
                </a:solidFill>
                <a:latin typeface="Times New Roman" panose="02020603050405020304" pitchFamily="18" charset="0"/>
                <a:ea typeface="PMingLiU"/>
                <a:cs typeface="Times New Roman" panose="02020603050405020304" pitchFamily="18" charset="0"/>
              </a:rPr>
              <a:t>flood monitoring can save lives and reduce property damage by providing timely alerts and information to authorities and the public. </a:t>
            </a:r>
            <a:endParaRPr lang="en-GB" sz="2500" b="1" dirty="0" smtClean="0">
              <a:solidFill>
                <a:schemeClr val="tx1"/>
              </a:solidFill>
              <a:latin typeface="Times New Roman" panose="02020603050405020304" pitchFamily="18" charset="0"/>
              <a:ea typeface="PMingLiU"/>
              <a:cs typeface="Times New Roman" panose="02020603050405020304" pitchFamily="18" charset="0"/>
            </a:endParaRPr>
          </a:p>
          <a:p>
            <a:pPr marL="342900" indent="-342900" algn="just">
              <a:buFont typeface="Wingdings" panose="05000000000000000000" pitchFamily="2" charset="2"/>
              <a:buChar char="Ø"/>
            </a:pPr>
            <a:r>
              <a:rPr lang="en-GB" sz="2500" b="1" dirty="0" smtClean="0">
                <a:solidFill>
                  <a:schemeClr val="tx1"/>
                </a:solidFill>
                <a:latin typeface="Times New Roman" panose="02020603050405020304" pitchFamily="18" charset="0"/>
                <a:ea typeface="PMingLiU"/>
                <a:cs typeface="Times New Roman" panose="02020603050405020304" pitchFamily="18" charset="0"/>
              </a:rPr>
              <a:t>Continuous </a:t>
            </a:r>
            <a:r>
              <a:rPr lang="en-GB" sz="2500" b="1" dirty="0">
                <a:solidFill>
                  <a:schemeClr val="tx1"/>
                </a:solidFill>
                <a:latin typeface="Times New Roman" panose="02020603050405020304" pitchFamily="18" charset="0"/>
                <a:ea typeface="PMingLiU"/>
                <a:cs typeface="Times New Roman" panose="02020603050405020304" pitchFamily="18" charset="0"/>
              </a:rPr>
              <a:t>advancements in technology and data analysis are improving the accuracy and efficiency of flood monitoring systems, making them increasingly important in the face of climate change and growing urbanization.</a:t>
            </a:r>
            <a:endParaRPr lang="en-US" sz="2500" b="1" dirty="0">
              <a:solidFill>
                <a:schemeClr val="tx1"/>
              </a:solidFill>
              <a:latin typeface="Times New Roman" panose="02020603050405020304" pitchFamily="18" charset="0"/>
              <a:ea typeface="PMingLiU"/>
              <a:cs typeface="Times New Roman" panose="02020603050405020304" pitchFamily="18" charset="0"/>
            </a:endParaRPr>
          </a:p>
          <a:p>
            <a:pPr algn="just"/>
            <a:endParaRPr lang="en-US" sz="2500" b="1" dirty="0">
              <a:solidFill>
                <a:schemeClr val="tx1"/>
              </a:solidFill>
              <a:latin typeface="Times New Roman" panose="02020603050405020304" pitchFamily="18" charset="0"/>
              <a:ea typeface="PMingLiU"/>
              <a:cs typeface="Times New Roman" panose="02020603050405020304" pitchFamily="18" charset="0"/>
            </a:endParaRPr>
          </a:p>
          <a:p>
            <a:pPr algn="just"/>
            <a:r>
              <a:rPr lang="en-GB" sz="2500" b="1" dirty="0">
                <a:solidFill>
                  <a:schemeClr val="tx1"/>
                </a:solidFill>
                <a:latin typeface="Times New Roman" panose="02020603050405020304" pitchFamily="18" charset="0"/>
                <a:ea typeface="PMingLiU"/>
                <a:cs typeface="Times New Roman" panose="02020603050405020304" pitchFamily="18" charset="0"/>
              </a:rPr>
              <a:t> </a:t>
            </a:r>
            <a:endParaRPr lang="en-US" sz="2500" b="1"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5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736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19589" y="1190977"/>
            <a:ext cx="9848322" cy="3561645"/>
          </a:xfrm>
        </p:spPr>
        <p:txBody>
          <a:bodyPr>
            <a:normAutofit/>
          </a:bodyPr>
          <a:lstStyle/>
          <a:p>
            <a:r>
              <a:rPr lang="en-US" b="1" dirty="0" smtClean="0">
                <a:solidFill>
                  <a:schemeClr val="bg1"/>
                </a:solidFill>
                <a:latin typeface="Times New Roman" panose="02020603050405020304" pitchFamily="18" charset="0"/>
                <a:cs typeface="Times New Roman" panose="02020603050405020304" pitchFamily="18" charset="0"/>
              </a:rPr>
              <a:t>                           THANK YOU</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27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489" y="-225777"/>
            <a:ext cx="8613421" cy="1754326"/>
          </a:xfrm>
          <a:prstGeom prst="rect">
            <a:avLst/>
          </a:prstGeom>
        </p:spPr>
        <p:txBody>
          <a:bodyPr wrap="square">
            <a:spAutoFit/>
          </a:bodyPr>
          <a:lstStyle/>
          <a:p>
            <a:r>
              <a:rPr lang="en-US" sz="3600" dirty="0">
                <a:solidFill>
                  <a:schemeClr val="accent4">
                    <a:lumMod val="50000"/>
                  </a:schemeClr>
                </a:solidFill>
              </a:rPr>
              <a:t/>
            </a:r>
            <a:br>
              <a:rPr lang="en-US" sz="3600" dirty="0">
                <a:solidFill>
                  <a:schemeClr val="accent4">
                    <a:lumMod val="50000"/>
                  </a:schemeClr>
                </a:solidFill>
              </a:rPr>
            </a:br>
            <a:r>
              <a:rPr lang="en-US" sz="3600" dirty="0">
                <a:solidFill>
                  <a:schemeClr val="accent4">
                    <a:lumMod val="50000"/>
                  </a:schemeClr>
                </a:solidFill>
              </a:rPr>
              <a:t/>
            </a:r>
            <a:br>
              <a:rPr lang="en-US" sz="3600" dirty="0">
                <a:solidFill>
                  <a:schemeClr val="accent4">
                    <a:lumMod val="50000"/>
                  </a:schemeClr>
                </a:solidFill>
              </a:rPr>
            </a:br>
            <a:r>
              <a:rPr lang="en-GB" sz="3600" b="1" u="sng" dirty="0">
                <a:solidFill>
                  <a:schemeClr val="accent4">
                    <a:lumMod val="50000"/>
                  </a:schemeClr>
                </a:solidFill>
                <a:latin typeface="Times New Roman" panose="02020603050405020304" pitchFamily="18" charset="0"/>
                <a:cs typeface="Times New Roman" panose="02020603050405020304" pitchFamily="18" charset="0"/>
              </a:rPr>
              <a:t>INTRODUCTION</a:t>
            </a:r>
            <a:endParaRPr lang="en-US" sz="36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214489" y="1683098"/>
            <a:ext cx="11751733" cy="4493538"/>
          </a:xfrm>
          <a:prstGeom prst="rect">
            <a:avLst/>
          </a:prstGeom>
        </p:spPr>
        <p:txBody>
          <a:bodyPr wrap="square">
            <a:spAutoFit/>
          </a:bodyPr>
          <a:lstStyle/>
          <a:p>
            <a:r>
              <a:rPr lang="en-GB" sz="2600" b="1" dirty="0">
                <a:latin typeface="Times New Roman" panose="02020603050405020304" pitchFamily="18" charset="0"/>
                <a:cs typeface="Times New Roman" panose="02020603050405020304" pitchFamily="18" charset="0"/>
              </a:rPr>
              <a:t> Flood monitoring and early warning systems are crucial components of disaster management, designed to mitigate the devastating impacts of floods. These systems involve the continuous surveillance of various environmental factors, such as rainfall, river levels, and weather conditions, to detect potential flood events. When certain thresholds are exceeded or specific patterns are identified, alerts are issued to authorities and communities at risk, enabling them to take proactive measures to protect lives and property. The effectiveness of flood monitoring and early warning systems relies on advanced technology, real-time data analysis, and efficient communication channels to provide timely and accurate information to those in harm's way, ultimately saving lives and reducing the socio-economic impact of flooding disasters</a:t>
            </a: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28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139289" cy="646331"/>
          </a:xfrm>
          <a:prstGeom prst="rect">
            <a:avLst/>
          </a:prstGeom>
        </p:spPr>
        <p:txBody>
          <a:bodyPr wrap="square">
            <a:spAutoFit/>
          </a:bodyPr>
          <a:lstStyle/>
          <a:p>
            <a:r>
              <a:rPr lang="en-GB" sz="3600" b="1" u="sng" dirty="0">
                <a:solidFill>
                  <a:schemeClr val="accent4">
                    <a:lumMod val="50000"/>
                  </a:schemeClr>
                </a:solidFill>
                <a:latin typeface="Times New Roman" panose="02020603050405020304" pitchFamily="18" charset="0"/>
                <a:cs typeface="Times New Roman" panose="02020603050405020304" pitchFamily="18" charset="0"/>
              </a:rPr>
              <a:t>ABSTRACT</a:t>
            </a:r>
            <a:endParaRPr lang="en-US" sz="36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225778" y="878890"/>
            <a:ext cx="11774310" cy="861774"/>
          </a:xfrm>
          <a:prstGeom prst="rect">
            <a:avLst/>
          </a:prstGeom>
        </p:spPr>
        <p:txBody>
          <a:bodyPr wrap="square">
            <a:spAutoFit/>
          </a:bodyPr>
          <a:lstStyle/>
          <a:p>
            <a:pPr marL="342900" indent="-342900" algn="just">
              <a:buFont typeface="Wingdings" panose="05000000000000000000" pitchFamily="2" charset="2"/>
              <a:buChar char="Ø"/>
            </a:pPr>
            <a:r>
              <a:rPr lang="en-GB" sz="2500" b="1" dirty="0">
                <a:latin typeface="Times New Roman" panose="02020603050405020304" pitchFamily="18" charset="0"/>
                <a:cs typeface="Times New Roman" panose="02020603050405020304" pitchFamily="18" charset="0"/>
              </a:rPr>
              <a:t>This. abstract explores the critical importance of flood monitoring and early warning systems in reducing the impact of these disasters.</a:t>
            </a:r>
            <a:endParaRPr lang="en-US" sz="2500" b="1" dirty="0">
              <a:latin typeface="Times New Roman" panose="02020603050405020304" pitchFamily="18" charset="0"/>
              <a:ea typeface="PMingLiU"/>
              <a:cs typeface="Times New Roman" panose="02020603050405020304" pitchFamily="18" charset="0"/>
            </a:endParaRPr>
          </a:p>
        </p:txBody>
      </p:sp>
      <p:sp>
        <p:nvSpPr>
          <p:cNvPr id="6" name="Rectangle 5"/>
          <p:cNvSpPr/>
          <p:nvPr/>
        </p:nvSpPr>
        <p:spPr>
          <a:xfrm>
            <a:off x="225777" y="2174080"/>
            <a:ext cx="11774311" cy="1246495"/>
          </a:xfrm>
          <a:prstGeom prst="rect">
            <a:avLst/>
          </a:prstGeom>
        </p:spPr>
        <p:txBody>
          <a:bodyPr wrap="square">
            <a:spAutoFit/>
          </a:bodyPr>
          <a:lstStyle/>
          <a:p>
            <a:pPr marL="342900" indent="-342900" algn="just">
              <a:buFont typeface="Wingdings" panose="05000000000000000000" pitchFamily="2" charset="2"/>
              <a:buChar char="Ø"/>
            </a:pPr>
            <a:r>
              <a:rPr lang="en-GB" sz="2500" b="1" dirty="0">
                <a:latin typeface="Times New Roman" panose="02020603050405020304" pitchFamily="18" charset="0"/>
                <a:ea typeface="PMingLiU"/>
              </a:rPr>
              <a:t>Effective flood management relies on the integration of advanced technologies, including remote sensing, meteorological data, and real-time monitoring networks.</a:t>
            </a:r>
            <a:endParaRPr lang="en-US" sz="2500" b="1" dirty="0">
              <a:latin typeface="Times New Roman" panose="02020603050405020304" pitchFamily="18" charset="0"/>
              <a:ea typeface="PMingLiU"/>
            </a:endParaRPr>
          </a:p>
          <a:p>
            <a:r>
              <a:rPr lang="en-GB" sz="2500" b="1" dirty="0">
                <a:latin typeface="Times New Roman" panose="02020603050405020304" pitchFamily="18" charset="0"/>
                <a:ea typeface="PMingLiU"/>
              </a:rPr>
              <a:t> </a:t>
            </a:r>
            <a:endParaRPr lang="en-US" sz="2500" b="1" dirty="0">
              <a:latin typeface="Times New Roman" panose="02020603050405020304" pitchFamily="18" charset="0"/>
              <a:ea typeface="PMingLiU"/>
            </a:endParaRPr>
          </a:p>
        </p:txBody>
      </p:sp>
      <p:sp>
        <p:nvSpPr>
          <p:cNvPr id="7" name="Rectangle 6"/>
          <p:cNvSpPr/>
          <p:nvPr/>
        </p:nvSpPr>
        <p:spPr>
          <a:xfrm>
            <a:off x="225778" y="3494922"/>
            <a:ext cx="11684000" cy="2785378"/>
          </a:xfrm>
          <a:prstGeom prst="rect">
            <a:avLst/>
          </a:prstGeom>
        </p:spPr>
        <p:txBody>
          <a:bodyPr wrap="square">
            <a:spAutoFit/>
          </a:bodyPr>
          <a:lstStyle/>
          <a:p>
            <a:pPr marL="342900" indent="-342900" algn="just">
              <a:buFont typeface="Wingdings" panose="05000000000000000000" pitchFamily="2" charset="2"/>
              <a:buChar char="Ø"/>
            </a:pPr>
            <a:r>
              <a:rPr lang="en-GB" sz="2500" b="1" dirty="0">
                <a:latin typeface="Times New Roman" panose="02020603050405020304" pitchFamily="18" charset="0"/>
                <a:ea typeface="PMingLiU"/>
              </a:rPr>
              <a:t>This paper delves into the key components of a comprehensive flood monitoring system, encompassing data collection, analysis, and dissemination. It highlights the significance of accurate and timely data in predicting flood events, allowing authorities to issue early warnings to at-risk populations. Furthermore, the paper discusses the role of community engagement and preparedness in ensuring the effectiveness of such systems.</a:t>
            </a:r>
            <a:endParaRPr lang="en-US" sz="2500" b="1" dirty="0">
              <a:latin typeface="Times New Roman" panose="02020603050405020304" pitchFamily="18" charset="0"/>
              <a:ea typeface="PMingLiU"/>
            </a:endParaRPr>
          </a:p>
          <a:p>
            <a:pPr algn="just"/>
            <a:r>
              <a:rPr lang="en-GB" sz="2500" b="1" dirty="0">
                <a:latin typeface="Times New Roman" panose="02020603050405020304" pitchFamily="18" charset="0"/>
                <a:ea typeface="PMingLiU"/>
              </a:rPr>
              <a:t> </a:t>
            </a:r>
            <a:endParaRPr lang="en-US" sz="2500" b="1" dirty="0">
              <a:latin typeface="Times New Roman" panose="02020603050405020304" pitchFamily="18" charset="0"/>
              <a:ea typeface="PMingLiU"/>
            </a:endParaRPr>
          </a:p>
        </p:txBody>
      </p:sp>
    </p:spTree>
    <p:extLst>
      <p:ext uri="{BB962C8B-B14F-4D97-AF65-F5344CB8AC3E}">
        <p14:creationId xmlns:p14="http://schemas.microsoft.com/office/powerpoint/2010/main" val="3695220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98" y="162467"/>
            <a:ext cx="4132046" cy="646331"/>
          </a:xfrm>
          <a:prstGeom prst="rect">
            <a:avLst/>
          </a:prstGeom>
        </p:spPr>
        <p:txBody>
          <a:bodyPr wrap="square">
            <a:spAutoFit/>
          </a:bodyPr>
          <a:lstStyle/>
          <a:p>
            <a:r>
              <a:rPr lang="en-GB" sz="3600" b="1" u="sng" dirty="0">
                <a:solidFill>
                  <a:schemeClr val="bg1"/>
                </a:solidFill>
                <a:latin typeface="Times New Roman" panose="02020603050405020304" pitchFamily="18" charset="0"/>
                <a:cs typeface="Times New Roman" panose="02020603050405020304" pitchFamily="18" charset="0"/>
              </a:rPr>
              <a:t>DESIGN</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89" y="1079732"/>
            <a:ext cx="10498666" cy="5512979"/>
          </a:xfrm>
          <a:prstGeom prst="rect">
            <a:avLst/>
          </a:prstGeom>
        </p:spPr>
      </p:pic>
    </p:spTree>
    <p:extLst>
      <p:ext uri="{BB962C8B-B14F-4D97-AF65-F5344CB8AC3E}">
        <p14:creationId xmlns:p14="http://schemas.microsoft.com/office/powerpoint/2010/main" val="281083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02" y="489845"/>
            <a:ext cx="8114401" cy="646331"/>
          </a:xfrm>
          <a:prstGeom prst="rect">
            <a:avLst/>
          </a:prstGeom>
        </p:spPr>
        <p:txBody>
          <a:bodyPr wrap="none">
            <a:spAutoFit/>
          </a:bodyPr>
          <a:lstStyle/>
          <a:p>
            <a:r>
              <a:rPr lang="en-US" sz="3600" b="1" dirty="0">
                <a:solidFill>
                  <a:schemeClr val="bg1"/>
                </a:solidFill>
                <a:latin typeface="Times New Roman" panose="02020603050405020304" pitchFamily="18" charset="0"/>
                <a:cs typeface="Times New Roman" panose="02020603050405020304" pitchFamily="18" charset="0"/>
              </a:rPr>
              <a:t>DETECTION FLOOD MONITORING </a:t>
            </a:r>
          </a:p>
        </p:txBody>
      </p:sp>
      <p:sp>
        <p:nvSpPr>
          <p:cNvPr id="5" name="Rectangle 4"/>
          <p:cNvSpPr/>
          <p:nvPr/>
        </p:nvSpPr>
        <p:spPr>
          <a:xfrm>
            <a:off x="174501" y="2274838"/>
            <a:ext cx="11543365" cy="2015936"/>
          </a:xfrm>
          <a:prstGeom prst="rect">
            <a:avLst/>
          </a:prstGeom>
        </p:spPr>
        <p:txBody>
          <a:bodyPr wrap="square">
            <a:spAutoFit/>
          </a:bodyPr>
          <a:lstStyle/>
          <a:p>
            <a:pPr marL="285750" indent="-285750">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 The </a:t>
            </a:r>
            <a:r>
              <a:rPr lang="en-US" sz="2500" b="1" dirty="0">
                <a:latin typeface="Times New Roman" panose="02020603050405020304" pitchFamily="18" charset="0"/>
                <a:cs typeface="Times New Roman" panose="02020603050405020304" pitchFamily="18" charset="0"/>
                <a:hlinkClick r:id="rId2"/>
              </a:rPr>
              <a:t>flood monitoring and detection system</a:t>
            </a:r>
            <a:r>
              <a:rPr lang="en-US" sz="2500" b="1" dirty="0">
                <a:latin typeface="Times New Roman" panose="02020603050405020304" pitchFamily="18" charset="0"/>
                <a:cs typeface="Times New Roman" panose="02020603050405020304" pitchFamily="18" charset="0"/>
              </a:rPr>
              <a:t> are important to minimize flood damage costs because the cost of damaged caused by the floods is correlated closely with the period of warning given before the flood event occurred. Because of this, the purpose of this project is to design and develop a flood monitoring and detection system using the Internet of Thing (</a:t>
            </a:r>
            <a:r>
              <a:rPr lang="en-US" sz="2500" b="1" dirty="0" err="1">
                <a:latin typeface="Times New Roman" panose="02020603050405020304" pitchFamily="18" charset="0"/>
                <a:cs typeface="Times New Roman" panose="02020603050405020304" pitchFamily="18" charset="0"/>
              </a:rPr>
              <a:t>IoT</a:t>
            </a:r>
            <a:r>
              <a:rPr lang="en-US" sz="25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9291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1" y="633569"/>
            <a:ext cx="10239021" cy="1200329"/>
          </a:xfrm>
          <a:prstGeom prst="rect">
            <a:avLst/>
          </a:prstGeom>
        </p:spPr>
        <p:txBody>
          <a:bodyPr wrap="square">
            <a:spAutoFit/>
          </a:bodyPr>
          <a:lstStyle/>
          <a:p>
            <a:r>
              <a:rPr lang="en-US" sz="3600" b="1" dirty="0">
                <a:solidFill>
                  <a:schemeClr val="bg1"/>
                </a:solidFill>
                <a:latin typeface="Times New Roman" panose="02020603050405020304" pitchFamily="18" charset="0"/>
                <a:cs typeface="Times New Roman" panose="02020603050405020304" pitchFamily="18" charset="0"/>
              </a:rPr>
              <a:t>FORECASTING IN FLOOD MONITORING</a:t>
            </a:r>
            <a:br>
              <a:rPr lang="en-US" sz="3600" b="1" dirty="0">
                <a:solidFill>
                  <a:schemeClr val="bg1"/>
                </a:solidFill>
                <a:latin typeface="Times New Roman" panose="02020603050405020304" pitchFamily="18" charset="0"/>
                <a:cs typeface="Times New Roman" panose="02020603050405020304" pitchFamily="18" charset="0"/>
              </a:rPr>
            </a:b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04801" y="2404533"/>
            <a:ext cx="11650132" cy="3170099"/>
          </a:xfrm>
          <a:prstGeom prst="rect">
            <a:avLst/>
          </a:prstGeom>
        </p:spPr>
        <p:txBody>
          <a:bodyPr wrap="square">
            <a:spAutoFit/>
          </a:bodyPr>
          <a:lstStyle/>
          <a:p>
            <a:pPr marL="285750" indent="-285750">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Flood </a:t>
            </a:r>
            <a:r>
              <a:rPr lang="en-US" sz="2500" b="1" dirty="0" err="1">
                <a:latin typeface="Times New Roman" panose="02020603050405020304" pitchFamily="18" charset="0"/>
                <a:cs typeface="Times New Roman" panose="02020603050405020304" pitchFamily="18" charset="0"/>
              </a:rPr>
              <a:t>monitoing</a:t>
            </a:r>
            <a:r>
              <a:rPr lang="en-US" sz="2500" b="1" dirty="0">
                <a:latin typeface="Times New Roman" panose="02020603050405020304" pitchFamily="18" charset="0"/>
                <a:cs typeface="Times New Roman" panose="02020603050405020304" pitchFamily="18" charset="0"/>
              </a:rPr>
              <a:t> forecasting typically involves the use of various data sources and models to predict potential floods.</a:t>
            </a:r>
          </a:p>
          <a:p>
            <a:pPr marL="285750" indent="-285750">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Hydrological data</a:t>
            </a:r>
          </a:p>
          <a:p>
            <a:pPr marL="285750" indent="-285750">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Weather data</a:t>
            </a:r>
          </a:p>
          <a:p>
            <a:pPr marL="285750" indent="-285750">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Historical data</a:t>
            </a:r>
          </a:p>
          <a:p>
            <a:pPr marL="285750" indent="-285750">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Hydraulic models</a:t>
            </a:r>
          </a:p>
          <a:p>
            <a:pPr marL="285750" indent="-285750">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Remote sensing</a:t>
            </a:r>
          </a:p>
          <a:p>
            <a:pPr marL="285750" indent="-285750">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Machine learning and AI </a:t>
            </a:r>
          </a:p>
        </p:txBody>
      </p:sp>
    </p:spTree>
    <p:extLst>
      <p:ext uri="{BB962C8B-B14F-4D97-AF65-F5344CB8AC3E}">
        <p14:creationId xmlns:p14="http://schemas.microsoft.com/office/powerpoint/2010/main" val="322613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77811" y="256822"/>
            <a:ext cx="8534401" cy="815622"/>
          </a:xfrm>
        </p:spPr>
        <p:txBody>
          <a:bodyPr/>
          <a:lstStyle/>
          <a:p>
            <a:r>
              <a:rPr lang="en-US" b="1" dirty="0">
                <a:solidFill>
                  <a:schemeClr val="bg1"/>
                </a:solidFill>
              </a:rPr>
              <a:t>THERSHOLDS IN FLOOD MONITORING</a:t>
            </a:r>
          </a:p>
        </p:txBody>
      </p:sp>
      <p:sp>
        <p:nvSpPr>
          <p:cNvPr id="8" name="Text Placeholder 7"/>
          <p:cNvSpPr>
            <a:spLocks noGrp="1"/>
          </p:cNvSpPr>
          <p:nvPr>
            <p:ph type="body" idx="1"/>
          </p:nvPr>
        </p:nvSpPr>
        <p:spPr>
          <a:xfrm>
            <a:off x="277811" y="2305755"/>
            <a:ext cx="11575522" cy="2808111"/>
          </a:xfrm>
        </p:spPr>
        <p:txBody>
          <a:bodyPr>
            <a:noAutofit/>
          </a:bodyPr>
          <a:lstStyle/>
          <a:p>
            <a:pPr marL="342900" indent="-342900">
              <a:buFont typeface="Wingdings" panose="05000000000000000000" pitchFamily="2" charset="2"/>
              <a:buChar char="Ø"/>
            </a:pPr>
            <a:r>
              <a:rPr lang="en-US" sz="2500" b="1" dirty="0">
                <a:solidFill>
                  <a:schemeClr val="tx1"/>
                </a:solidFill>
                <a:latin typeface="Times New Roman" panose="02020603050405020304" pitchFamily="18" charset="0"/>
                <a:cs typeface="Times New Roman" panose="02020603050405020304" pitchFamily="18" charset="0"/>
              </a:rPr>
              <a:t>Threshold flood monitoring involves setting specific water level threshold in rivers other water bodies</a:t>
            </a:r>
          </a:p>
          <a:p>
            <a:pPr marL="342900" indent="-342900">
              <a:buFont typeface="Wingdings" panose="05000000000000000000" pitchFamily="2" charset="2"/>
              <a:buChar char="Ø"/>
            </a:pPr>
            <a:r>
              <a:rPr lang="en-US" sz="2500" b="1" dirty="0" smtClean="0">
                <a:solidFill>
                  <a:schemeClr val="tx1"/>
                </a:solidFill>
                <a:latin typeface="Times New Roman" panose="02020603050405020304" pitchFamily="18" charset="0"/>
                <a:cs typeface="Times New Roman" panose="02020603050405020304" pitchFamily="18" charset="0"/>
              </a:rPr>
              <a:t>When </a:t>
            </a:r>
            <a:r>
              <a:rPr lang="en-US" sz="2500" b="1" dirty="0">
                <a:solidFill>
                  <a:schemeClr val="tx1"/>
                </a:solidFill>
                <a:latin typeface="Times New Roman" panose="02020603050405020304" pitchFamily="18" charset="0"/>
                <a:cs typeface="Times New Roman" panose="02020603050405020304" pitchFamily="18" charset="0"/>
              </a:rPr>
              <a:t>the water level surpasses these threshold, it triggers alerts  or action to mitigate potential </a:t>
            </a:r>
            <a:r>
              <a:rPr lang="en-US" sz="2500" b="1" dirty="0" err="1">
                <a:solidFill>
                  <a:schemeClr val="tx1"/>
                </a:solidFill>
                <a:latin typeface="Times New Roman" panose="02020603050405020304" pitchFamily="18" charset="0"/>
                <a:cs typeface="Times New Roman" panose="02020603050405020304" pitchFamily="18" charset="0"/>
              </a:rPr>
              <a:t>dlooding</a:t>
            </a:r>
            <a:r>
              <a:rPr lang="en-US" sz="2500" b="1" dirty="0">
                <a:solidFill>
                  <a:schemeClr val="tx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500" b="1" dirty="0">
                <a:solidFill>
                  <a:schemeClr val="tx1"/>
                </a:solidFill>
                <a:latin typeface="Times New Roman" panose="02020603050405020304" pitchFamily="18" charset="0"/>
                <a:cs typeface="Times New Roman" panose="02020603050405020304" pitchFamily="18" charset="0"/>
              </a:rPr>
              <a:t>This is often used in flood warning system  to provide early warnings to communities at risk.</a:t>
            </a:r>
          </a:p>
          <a:p>
            <a:pPr marL="342900" indent="-342900">
              <a:buFont typeface="Wingdings" panose="05000000000000000000" pitchFamily="2" charset="2"/>
              <a:buChar char="Ø"/>
            </a:pPr>
            <a:endParaRPr lang="en-US" sz="25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06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233" y="-104422"/>
            <a:ext cx="12027078" cy="1492956"/>
          </a:xfrm>
        </p:spPr>
        <p:txBody>
          <a:bodyPr/>
          <a:lstStyle/>
          <a:p>
            <a:r>
              <a:rPr lang="en-US" b="1" dirty="0">
                <a:solidFill>
                  <a:schemeClr val="bg1"/>
                </a:solidFill>
                <a:latin typeface="Times New Roman" panose="02020603050405020304" pitchFamily="18" charset="0"/>
                <a:cs typeface="Times New Roman" panose="02020603050405020304" pitchFamily="18" charset="0"/>
              </a:rPr>
              <a:t>WARNING DISSEMINATION IN FLOOD MONITORING</a:t>
            </a:r>
          </a:p>
        </p:txBody>
      </p:sp>
      <p:sp>
        <p:nvSpPr>
          <p:cNvPr id="5" name="Text Placeholder 4"/>
          <p:cNvSpPr>
            <a:spLocks noGrp="1"/>
          </p:cNvSpPr>
          <p:nvPr>
            <p:ph type="body" idx="1"/>
          </p:nvPr>
        </p:nvSpPr>
        <p:spPr>
          <a:xfrm>
            <a:off x="406400" y="1944511"/>
            <a:ext cx="11684000" cy="1498600"/>
          </a:xfrm>
        </p:spPr>
        <p:txBody>
          <a:bodyPr>
            <a:noAutofit/>
          </a:bodyPr>
          <a:lstStyle/>
          <a:p>
            <a:pPr marL="342900" indent="-342900">
              <a:buFont typeface="Wingdings" panose="05000000000000000000" pitchFamily="2" charset="2"/>
              <a:buChar char="Ø"/>
            </a:pPr>
            <a:r>
              <a:rPr lang="en-US" sz="2500" dirty="0">
                <a:solidFill>
                  <a:schemeClr val="tx1"/>
                </a:solidFill>
                <a:latin typeface="Times New Roman" panose="02020603050405020304" pitchFamily="18" charset="0"/>
                <a:cs typeface="Times New Roman" panose="02020603050405020304" pitchFamily="18" charset="0"/>
              </a:rPr>
              <a:t>Warning dissemination in flood monitoring is a crucial aspect of public safety it involves the timely and effective communication of flood related information to potentially affected </a:t>
            </a:r>
            <a:r>
              <a:rPr lang="en-US" sz="2500" dirty="0" smtClean="0">
                <a:solidFill>
                  <a:schemeClr val="tx1"/>
                </a:solidFill>
                <a:latin typeface="Times New Roman" panose="02020603050405020304" pitchFamily="18" charset="0"/>
                <a:cs typeface="Times New Roman" panose="02020603050405020304" pitchFamily="18" charset="0"/>
              </a:rPr>
              <a:t>individuals </a:t>
            </a:r>
            <a:r>
              <a:rPr lang="en-US" sz="2500" dirty="0">
                <a:solidFill>
                  <a:schemeClr val="tx1"/>
                </a:solidFill>
                <a:latin typeface="Times New Roman" panose="02020603050405020304" pitchFamily="18" charset="0"/>
                <a:cs typeface="Times New Roman" panose="02020603050405020304" pitchFamily="18" charset="0"/>
              </a:rPr>
              <a:t>and communities.</a:t>
            </a:r>
          </a:p>
          <a:p>
            <a:pPr marL="342900" indent="-342900">
              <a:buFont typeface="Wingdings" panose="05000000000000000000" pitchFamily="2" charset="2"/>
              <a:buChar char="Ø"/>
            </a:pPr>
            <a:r>
              <a:rPr lang="en-US" sz="2500" dirty="0">
                <a:solidFill>
                  <a:schemeClr val="tx1"/>
                </a:solidFill>
                <a:latin typeface="Times New Roman" panose="02020603050405020304" pitchFamily="18" charset="0"/>
                <a:cs typeface="Times New Roman" panose="02020603050405020304" pitchFamily="18" charset="0"/>
              </a:rPr>
              <a:t>Here are some key point related </a:t>
            </a:r>
            <a:r>
              <a:rPr lang="en-US" sz="2500" dirty="0" smtClean="0">
                <a:solidFill>
                  <a:schemeClr val="tx1"/>
                </a:solidFill>
                <a:latin typeface="Times New Roman" panose="02020603050405020304" pitchFamily="18" charset="0"/>
                <a:cs typeface="Times New Roman" panose="02020603050405020304" pitchFamily="18" charset="0"/>
              </a:rPr>
              <a:t>to warning </a:t>
            </a:r>
            <a:r>
              <a:rPr lang="en-US" sz="2500" dirty="0">
                <a:solidFill>
                  <a:schemeClr val="tx1"/>
                </a:solidFill>
                <a:latin typeface="Times New Roman" panose="02020603050405020304" pitchFamily="18" charset="0"/>
                <a:cs typeface="Times New Roman" panose="02020603050405020304" pitchFamily="18" charset="0"/>
              </a:rPr>
              <a:t>dissemination in flood monitoring.</a:t>
            </a:r>
          </a:p>
          <a:p>
            <a:pPr marL="342900" indent="-342900">
              <a:buFont typeface="Wingdings" panose="05000000000000000000" pitchFamily="2" charset="2"/>
              <a:buChar char="Ø"/>
            </a:pPr>
            <a:r>
              <a:rPr lang="en-US" sz="2500" dirty="0">
                <a:solidFill>
                  <a:schemeClr val="tx1"/>
                </a:solidFill>
                <a:latin typeface="Times New Roman" panose="02020603050405020304" pitchFamily="18" charset="0"/>
                <a:cs typeface="Times New Roman" panose="02020603050405020304" pitchFamily="18" charset="0"/>
              </a:rPr>
              <a:t>Early Warning System    .Multiple communication channels</a:t>
            </a:r>
          </a:p>
          <a:p>
            <a:pPr marL="342900" indent="-342900">
              <a:buFont typeface="Wingdings" panose="05000000000000000000" pitchFamily="2" charset="2"/>
              <a:buChar char="Ø"/>
            </a:pPr>
            <a:r>
              <a:rPr lang="en-US" sz="2500" dirty="0">
                <a:solidFill>
                  <a:schemeClr val="tx1"/>
                </a:solidFill>
                <a:latin typeface="Times New Roman" panose="02020603050405020304" pitchFamily="18" charset="0"/>
                <a:cs typeface="Times New Roman" panose="02020603050405020304" pitchFamily="18" charset="0"/>
              </a:rPr>
              <a:t>Localized alerts                  .Clear and actionable information</a:t>
            </a:r>
          </a:p>
          <a:p>
            <a:pPr marL="342900" indent="-342900">
              <a:buFont typeface="Wingdings" panose="05000000000000000000" pitchFamily="2" charset="2"/>
              <a:buChar char="Ø"/>
            </a:pPr>
            <a:r>
              <a:rPr lang="en-US" sz="2500" dirty="0">
                <a:solidFill>
                  <a:schemeClr val="tx1"/>
                </a:solidFill>
                <a:latin typeface="Times New Roman" panose="02020603050405020304" pitchFamily="18" charset="0"/>
                <a:cs typeface="Times New Roman" panose="02020603050405020304" pitchFamily="18" charset="0"/>
              </a:rPr>
              <a:t>Community engagement   .Regular testing</a:t>
            </a:r>
          </a:p>
          <a:p>
            <a:pPr marL="342900" indent="-342900">
              <a:buFont typeface="Wingdings" panose="05000000000000000000" pitchFamily="2" charset="2"/>
              <a:buChar char="Ø"/>
            </a:pPr>
            <a:endParaRPr lang="en-US" sz="25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19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689" y="146756"/>
            <a:ext cx="9916055" cy="1433688"/>
          </a:xfrm>
        </p:spPr>
        <p:txBody>
          <a:bodyPr/>
          <a:lstStyle/>
          <a:p>
            <a:r>
              <a:rPr lang="en-US" b="1" dirty="0">
                <a:solidFill>
                  <a:schemeClr val="bg1"/>
                </a:solidFill>
                <a:latin typeface="Times New Roman" panose="02020603050405020304" pitchFamily="18" charset="0"/>
                <a:cs typeface="Times New Roman" panose="02020603050405020304" pitchFamily="18" charset="0"/>
              </a:rPr>
              <a:t>RESPONSE N FLOOD MONITORING</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7689" y="2528711"/>
            <a:ext cx="11435643" cy="2269067"/>
          </a:xfrm>
        </p:spPr>
        <p:txBody>
          <a:bodyPr>
            <a:noAutofit/>
          </a:bodyPr>
          <a:lstStyle/>
          <a:p>
            <a:r>
              <a:rPr lang="en-US" sz="2500" dirty="0">
                <a:solidFill>
                  <a:schemeClr val="tx1"/>
                </a:solidFill>
                <a:latin typeface="Times New Roman" panose="02020603050405020304" pitchFamily="18" charset="0"/>
                <a:cs typeface="Times New Roman" panose="02020603050405020304" pitchFamily="18" charset="0"/>
              </a:rPr>
              <a:t>In flood monitoring it’s essential to have real time data from various sources such as weather stations river gauges and remote sensors</a:t>
            </a:r>
            <a:r>
              <a:rPr lang="en-US" sz="2500"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Additionally, GIS(Geographic Information System) technology can help visualize flood prone areas  and plan evacuation routes</a:t>
            </a:r>
            <a:r>
              <a:rPr lang="en-US" sz="2500"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Regular communication with the public through emergency broadcasts and mobile apps is crucial for keeping people informed and safe during flood events.</a:t>
            </a:r>
          </a:p>
          <a:p>
            <a:endParaRPr lang="en-US"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14343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73</TotalTime>
  <Words>644</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Century Gothic</vt:lpstr>
      <vt:lpstr>PMingLiU</vt:lpstr>
      <vt:lpstr>Times New Roman</vt:lpstr>
      <vt:lpstr>Wingdings</vt:lpstr>
      <vt:lpstr>Wingdings 3</vt:lpstr>
      <vt:lpstr>Slice</vt:lpstr>
      <vt:lpstr>FLOOD MONITORING AND EARLY WARNING SYSTEM </vt:lpstr>
      <vt:lpstr>PowerPoint Presentation</vt:lpstr>
      <vt:lpstr>PowerPoint Presentation</vt:lpstr>
      <vt:lpstr>PowerPoint Presentation</vt:lpstr>
      <vt:lpstr>PowerPoint Presentation</vt:lpstr>
      <vt:lpstr>PowerPoint Presentation</vt:lpstr>
      <vt:lpstr>THERSHOLDS IN FLOOD MONITORING</vt:lpstr>
      <vt:lpstr>WARNING DISSEMINATION IN FLOOD MONITORING</vt:lpstr>
      <vt:lpstr>RESPONSE N FLOOD MONITORING </vt:lpstr>
      <vt:lpstr>RECOVERY IN FLOOD MONITORING</vt:lpstr>
      <vt:lpstr>REVIEW IN FLOOD MONITORING </vt:lpstr>
      <vt:lpstr>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AND EARLY WARNING SYSTEM</dc:title>
  <dc:creator>LENOVO</dc:creator>
  <cp:lastModifiedBy>LENOVO</cp:lastModifiedBy>
  <cp:revision>7</cp:revision>
  <dcterms:created xsi:type="dcterms:W3CDTF">2023-10-12T01:59:04Z</dcterms:created>
  <dcterms:modified xsi:type="dcterms:W3CDTF">2023-10-12T12:17:06Z</dcterms:modified>
</cp:coreProperties>
</file>