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661" r:id="rId2"/>
  </p:sldMasterIdLst>
  <p:notesMasterIdLst>
    <p:notesMasterId r:id="rId22"/>
  </p:notesMasterIdLst>
  <p:sldIdLst>
    <p:sldId id="256" r:id="rId3"/>
    <p:sldId id="258" r:id="rId4"/>
    <p:sldId id="294" r:id="rId5"/>
    <p:sldId id="295" r:id="rId6"/>
    <p:sldId id="298" r:id="rId7"/>
    <p:sldId id="297" r:id="rId8"/>
    <p:sldId id="299" r:id="rId9"/>
    <p:sldId id="300" r:id="rId10"/>
    <p:sldId id="301" r:id="rId11"/>
    <p:sldId id="260" r:id="rId12"/>
    <p:sldId id="259" r:id="rId13"/>
    <p:sldId id="302" r:id="rId14"/>
    <p:sldId id="303" r:id="rId15"/>
    <p:sldId id="304" r:id="rId16"/>
    <p:sldId id="305" r:id="rId17"/>
    <p:sldId id="306" r:id="rId18"/>
    <p:sldId id="307" r:id="rId19"/>
    <p:sldId id="308" r:id="rId20"/>
    <p:sldId id="30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07603-46DF-44E3-87CD-B24C08B73392}"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6835D-2192-4039-858A-CCC823A0CAD2}" type="slidenum">
              <a:rPr lang="en-US" smtClean="0"/>
              <a:t>‹#›</a:t>
            </a:fld>
            <a:endParaRPr lang="en-US"/>
          </a:p>
        </p:txBody>
      </p:sp>
    </p:spTree>
    <p:extLst>
      <p:ext uri="{BB962C8B-B14F-4D97-AF65-F5344CB8AC3E}">
        <p14:creationId xmlns:p14="http://schemas.microsoft.com/office/powerpoint/2010/main" val="132067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11/20/2024</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94686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11/20/2024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6742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11/20/2024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091992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11/20/2024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98872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11/20/2024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454112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11/20/2024</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6344785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11/20/2024</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519720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2937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9979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4833" y="3622530"/>
            <a:ext cx="4401600"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4833" y="2949000"/>
            <a:ext cx="4401600"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11/20/2024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663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946149" y="1524000"/>
            <a:ext cx="4665132" cy="5024967"/>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894916" y="1524000"/>
            <a:ext cx="5361517" cy="5024967"/>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53293" y="2062081"/>
            <a:ext cx="4250844" cy="448688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153293" y="1605279"/>
            <a:ext cx="4250844" cy="365761"/>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808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072095"/>
            <a:ext cx="10310283" cy="1358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808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808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935567" y="4673600"/>
            <a:ext cx="10310283" cy="302942"/>
          </a:xfrm>
        </p:spPr>
        <p:txBody>
          <a:bodyPr anchor="b">
            <a:no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48252"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6" y="3060205"/>
            <a:ext cx="4754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5149851" cy="2967704"/>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6" y="309034"/>
            <a:ext cx="4670400"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36346"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5573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647440"/>
            <a:ext cx="2712072" cy="2901526"/>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440"/>
            <a:ext cx="2712072" cy="2901526"/>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88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53157"/>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2986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6149" y="3572967"/>
            <a:ext cx="10320867" cy="2976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894398"/>
            <a:ext cx="10320867"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687"/>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2"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4993766"/>
            <a:ext cx="10320864" cy="15552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68472" y="2008095"/>
            <a:ext cx="3787959" cy="236697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935567" y="4583643"/>
            <a:ext cx="1032086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7473762" y="1528887"/>
            <a:ext cx="378266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123542" y="309033"/>
            <a:ext cx="5138400" cy="2644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2274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946148" y="756064"/>
            <a:ext cx="4456800" cy="2644800"/>
          </a:xfrm>
        </p:spPr>
        <p:txBody>
          <a:bodyPr>
            <a:normAutofit/>
          </a:bodyPr>
          <a:lstStyle>
            <a:lvl1pPr>
              <a:defRPr sz="1400">
                <a:solidFill>
                  <a:schemeClr val="tx1"/>
                </a:solidFill>
              </a:defRPr>
            </a:lvl1pPr>
            <a:lvl2pPr>
              <a:defRPr sz="933">
                <a:solidFill>
                  <a:schemeClr val="tx1"/>
                </a:solidFill>
              </a:defRPr>
            </a:lvl2pPr>
            <a:lvl3pPr>
              <a:defRPr sz="800">
                <a:solidFill>
                  <a:schemeClr val="tx1"/>
                </a:solidFill>
              </a:defRPr>
            </a:lvl3pPr>
            <a:lvl4pPr>
              <a:defRPr sz="733">
                <a:solidFill>
                  <a:schemeClr val="tx1"/>
                </a:solidFill>
              </a:defRPr>
            </a:lvl4pPr>
            <a:lvl5pPr>
              <a:defRPr sz="733">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946148" y="309033"/>
            <a:ext cx="44568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589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6096000" y="4105938"/>
            <a:ext cx="5160000" cy="2443028"/>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6096000" y="3648731"/>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30560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lumns(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25251"/>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6739632" y="717000"/>
            <a:ext cx="4516800" cy="27120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6739633" y="309033"/>
            <a:ext cx="45168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7" y="5262566"/>
            <a:ext cx="10310283" cy="1286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4506383" y="1297409"/>
            <a:ext cx="3168651" cy="335875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935568" y="1677117"/>
            <a:ext cx="3170400" cy="29808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8075450" y="1677117"/>
            <a:ext cx="3170400" cy="2980800"/>
          </a:xfrm>
        </p:spPr>
        <p:txBody>
          <a:bodyPr vert="horz" lIns="91440" tIns="45720" rIns="91440" bIns="45720" rtlCol="0">
            <a:normAutofit/>
          </a:bodyPr>
          <a:lstStyle>
            <a:lvl1pPr>
              <a:defRPr lang="en-US" sz="14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946150" y="4802691"/>
            <a:ext cx="102997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935567" y="1297408"/>
            <a:ext cx="31704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8075449" y="1295365"/>
            <a:ext cx="3170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929329" y="1732835"/>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224887" y="1732835"/>
            <a:ext cx="2037784" cy="1684283"/>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4896000" y="1712515"/>
            <a:ext cx="2400000" cy="48024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71439" y="1701443"/>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582777" y="1744717"/>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087691"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43475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782227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063109"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9107317" y="1732835"/>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3802947"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3420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6096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6351269" y="1732835"/>
            <a:ext cx="2037784" cy="1684283"/>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1692000" y="1966806"/>
            <a:ext cx="8808000" cy="4572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1692001" y="1395780"/>
            <a:ext cx="888456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39146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3840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086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564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967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509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11/20/2024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478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theme" Target="../theme/theme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E0CF6C-748E-4B7A-BC8B-3011EF78ED13}" type="datetime1">
              <a:rPr lang="en-US" smtClean="0"/>
              <a:pPr/>
              <a:t>11/20/2024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4925297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41349" cy="365125"/>
          </a:xfrm>
          <a:prstGeom prst="rect">
            <a:avLst/>
          </a:prstGeom>
        </p:spPr>
        <p:txBody>
          <a:bodyPr vert="horz" lIns="91440" tIns="45720" rIns="91440" bIns="45720" rtlCol="0" anchor="ctr"/>
          <a:lstStyle>
            <a:lvl1pPr algn="ctr">
              <a:defRPr sz="12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689157E6-B4BD-F83B-B459-77AAECAFBCED}"/>
              </a:ext>
            </a:extLst>
          </p:cNvPr>
          <p:cNvPicPr>
            <a:picLocks noChangeAspect="1"/>
          </p:cNvPicPr>
          <p:nvPr/>
        </p:nvPicPr>
        <p:blipFill>
          <a:blip r:embed="rId3"/>
          <a:srcRect t="7402" b="2237"/>
          <a:stretch/>
        </p:blipFill>
        <p:spPr>
          <a:xfrm>
            <a:off x="20" y="10"/>
            <a:ext cx="12191981" cy="6857990"/>
          </a:xfrm>
          <a:prstGeom prst="rect">
            <a:avLst/>
          </a:prstGeom>
        </p:spPr>
      </p:pic>
      <p:sp useBgFill="1">
        <p:nvSpPr>
          <p:cNvPr id="1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686F20-6CF1-C6C7-75CA-ACA57E0F68C6}"/>
              </a:ext>
            </a:extLst>
          </p:cNvPr>
          <p:cNvSpPr>
            <a:spLocks noGrp="1"/>
          </p:cNvSpPr>
          <p:nvPr>
            <p:ph type="ctrTitle"/>
          </p:nvPr>
        </p:nvSpPr>
        <p:spPr>
          <a:xfrm>
            <a:off x="1316965" y="2266633"/>
            <a:ext cx="3485073" cy="846156"/>
          </a:xfrm>
        </p:spPr>
        <p:txBody>
          <a:bodyPr>
            <a:normAutofit/>
          </a:bodyPr>
          <a:lstStyle/>
          <a:p>
            <a:pPr algn="l"/>
            <a:r>
              <a:rPr lang="en-US" sz="4000" dirty="0">
                <a:solidFill>
                  <a:schemeClr val="bg2">
                    <a:lumMod val="25000"/>
                    <a:lumOff val="75000"/>
                  </a:schemeClr>
                </a:solidFill>
              </a:rPr>
              <a:t>CAR DEKHO </a:t>
            </a:r>
          </a:p>
        </p:txBody>
      </p:sp>
      <p:sp>
        <p:nvSpPr>
          <p:cNvPr id="3" name="Subtitle 2">
            <a:extLst>
              <a:ext uri="{FF2B5EF4-FFF2-40B4-BE49-F238E27FC236}">
                <a16:creationId xmlns:a16="http://schemas.microsoft.com/office/drawing/2014/main" id="{38055744-D616-5B8B-D932-7E5A9A0C73FC}"/>
              </a:ext>
            </a:extLst>
          </p:cNvPr>
          <p:cNvSpPr>
            <a:spLocks noGrp="1"/>
          </p:cNvSpPr>
          <p:nvPr>
            <p:ph type="subTitle" idx="1"/>
          </p:nvPr>
        </p:nvSpPr>
        <p:spPr>
          <a:xfrm>
            <a:off x="1316966" y="3288194"/>
            <a:ext cx="3485072" cy="508961"/>
          </a:xfrm>
        </p:spPr>
        <p:txBody>
          <a:bodyPr>
            <a:noAutofit/>
          </a:bodyPr>
          <a:lstStyle/>
          <a:p>
            <a:pPr algn="l"/>
            <a:r>
              <a:rPr lang="en-US" dirty="0">
                <a:solidFill>
                  <a:schemeClr val="bg2">
                    <a:lumMod val="25000"/>
                    <a:lumOff val="75000"/>
                  </a:schemeClr>
                </a:solidFill>
              </a:rPr>
              <a:t>Used Car Price Prediction</a:t>
            </a:r>
          </a:p>
        </p:txBody>
      </p:sp>
      <p:sp>
        <p:nvSpPr>
          <p:cNvPr id="11" name="Rectangle: Rounded Corners 10">
            <a:extLst>
              <a:ext uri="{FF2B5EF4-FFF2-40B4-BE49-F238E27FC236}">
                <a16:creationId xmlns:a16="http://schemas.microsoft.com/office/drawing/2014/main" id="{4B652971-064F-4B32-A213-B326E652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9677" y="1595889"/>
            <a:ext cx="3749615" cy="3680604"/>
          </a:xfrm>
          <a:prstGeom prst="roundRect">
            <a:avLst>
              <a:gd name="adj" fmla="val 2847"/>
            </a:avLst>
          </a:prstGeom>
          <a:noFill/>
          <a:ln w="127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91FDEF-2493-89C8-A459-00A34A695DF7}"/>
              </a:ext>
            </a:extLst>
          </p:cNvPr>
          <p:cNvSpPr txBox="1"/>
          <p:nvPr/>
        </p:nvSpPr>
        <p:spPr>
          <a:xfrm>
            <a:off x="1316965" y="4061531"/>
            <a:ext cx="3485073" cy="830997"/>
          </a:xfrm>
          <a:prstGeom prst="rect">
            <a:avLst/>
          </a:prstGeom>
          <a:noFill/>
        </p:spPr>
        <p:txBody>
          <a:bodyPr wrap="square" rtlCol="0">
            <a:spAutoFit/>
          </a:bodyPr>
          <a:lstStyle/>
          <a:p>
            <a:r>
              <a:rPr lang="en-US" sz="2400" dirty="0">
                <a:solidFill>
                  <a:schemeClr val="bg2">
                    <a:lumMod val="25000"/>
                    <a:lumOff val="75000"/>
                  </a:schemeClr>
                </a:solidFill>
              </a:rPr>
              <a:t>Created By :</a:t>
            </a:r>
          </a:p>
          <a:p>
            <a:r>
              <a:rPr lang="en-US" sz="2400" dirty="0">
                <a:solidFill>
                  <a:schemeClr val="bg2">
                    <a:lumMod val="25000"/>
                    <a:lumOff val="75000"/>
                  </a:schemeClr>
                </a:solidFill>
              </a:rPr>
              <a:t>	R. Suresh Kumar</a:t>
            </a:r>
          </a:p>
        </p:txBody>
      </p:sp>
    </p:spTree>
    <p:extLst>
      <p:ext uri="{BB962C8B-B14F-4D97-AF65-F5344CB8AC3E}">
        <p14:creationId xmlns:p14="http://schemas.microsoft.com/office/powerpoint/2010/main" val="407758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3D4833FB-4AC6-FA11-EEBA-3770A5A9ABCA}"/>
              </a:ext>
            </a:extLst>
          </p:cNvPr>
          <p:cNvSpPr>
            <a:spLocks noGrp="1"/>
          </p:cNvSpPr>
          <p:nvPr>
            <p:ph idx="1"/>
          </p:nvPr>
        </p:nvSpPr>
        <p:spPr>
          <a:xfrm>
            <a:off x="1235528" y="2481943"/>
            <a:ext cx="9710296" cy="3309258"/>
          </a:xfrm>
        </p:spPr>
        <p:txBody>
          <a:bodyPr>
            <a:normAutofit/>
          </a:bodyPr>
          <a:lstStyle/>
          <a:p>
            <a:pPr marL="36900" indent="0">
              <a:buClr>
                <a:schemeClr val="tx1"/>
              </a:buClr>
              <a:buSzPct val="100000"/>
              <a:buNone/>
            </a:pPr>
            <a:r>
              <a:rPr lang="en-US" b="1" dirty="0">
                <a:solidFill>
                  <a:schemeClr val="tx2">
                    <a:lumMod val="90000"/>
                  </a:schemeClr>
                </a:solidFill>
                <a:latin typeface="+mj-lt"/>
                <a:cs typeface="Arial" panose="020B0604020202020204" pitchFamily="34" charset="0"/>
              </a:rPr>
              <a:t>2.3 Relationship between categorical variable and target variable &amp; correlation matrix:</a:t>
            </a:r>
          </a:p>
          <a:p>
            <a:r>
              <a:rPr lang="en-US" dirty="0">
                <a:solidFill>
                  <a:schemeClr val="tx2">
                    <a:lumMod val="90000"/>
                  </a:schemeClr>
                </a:solidFill>
                <a:cs typeface="Arial" panose="020B0604020202020204" pitchFamily="34" charset="0"/>
              </a:rPr>
              <a:t>Visualize the relationship between Categorical variable and Target variable. </a:t>
            </a:r>
            <a:r>
              <a:rPr kumimoji="0" lang="en-US" altLang="en-US" b="0" i="0" u="none" strike="noStrike" cap="none" normalizeH="0" baseline="0" dirty="0">
                <a:ln>
                  <a:noFill/>
                </a:ln>
                <a:solidFill>
                  <a:schemeClr val="tx2">
                    <a:lumMod val="90000"/>
                  </a:schemeClr>
                </a:solidFill>
                <a:effectLst/>
                <a:cs typeface="Arial" panose="020B0604020202020204" pitchFamily="34" charset="0"/>
              </a:rPr>
              <a:t>This can help you identify which features may have a strong or weak correlation with price, which can guide feature selection, transformation, or even provide insights into how the model might interpret each feature. </a:t>
            </a:r>
          </a:p>
          <a:p>
            <a:r>
              <a:rPr lang="en-US" dirty="0">
                <a:solidFill>
                  <a:schemeClr val="tx2">
                    <a:lumMod val="90000"/>
                  </a:schemeClr>
                </a:solidFill>
                <a:cs typeface="Arial" panose="020B0604020202020204" pitchFamily="34" charset="0"/>
              </a:rPr>
              <a:t>Correlation matrix is showing how the features are positive corelated or negative correlated for each variables. This step is identifying the which variables are correlated with price and also the strength of the relationship.</a:t>
            </a:r>
          </a:p>
        </p:txBody>
      </p:sp>
    </p:spTree>
    <p:extLst>
      <p:ext uri="{BB962C8B-B14F-4D97-AF65-F5344CB8AC3E}">
        <p14:creationId xmlns:p14="http://schemas.microsoft.com/office/powerpoint/2010/main" val="41402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9EA7-BBF9-C167-28DB-96344F7EFD78}"/>
              </a:ext>
            </a:extLst>
          </p:cNvPr>
          <p:cNvSpPr>
            <a:spLocks noGrp="1"/>
          </p:cNvSpPr>
          <p:nvPr>
            <p:ph type="title"/>
          </p:nvPr>
        </p:nvSpPr>
        <p:spPr>
          <a:xfrm>
            <a:off x="913795" y="96350"/>
            <a:ext cx="10353762" cy="970450"/>
          </a:xfrm>
        </p:spPr>
        <p:txBody>
          <a:bodyPr>
            <a:normAutofit/>
          </a:bodyPr>
          <a:lstStyle/>
          <a:p>
            <a:r>
              <a:rPr lang="en-US" dirty="0">
                <a:solidFill>
                  <a:schemeClr val="bg2">
                    <a:lumMod val="25000"/>
                    <a:lumOff val="75000"/>
                  </a:schemeClr>
                </a:solidFill>
              </a:rPr>
              <a:t>3. Feature selection:</a:t>
            </a:r>
          </a:p>
        </p:txBody>
      </p:sp>
      <p:sp>
        <p:nvSpPr>
          <p:cNvPr id="3" name="Content Placeholder 2">
            <a:extLst>
              <a:ext uri="{FF2B5EF4-FFF2-40B4-BE49-F238E27FC236}">
                <a16:creationId xmlns:a16="http://schemas.microsoft.com/office/drawing/2014/main" id="{FB9DFA7C-DAAC-5912-A4AA-D450255EA1E1}"/>
              </a:ext>
            </a:extLst>
          </p:cNvPr>
          <p:cNvSpPr>
            <a:spLocks noGrp="1"/>
          </p:cNvSpPr>
          <p:nvPr>
            <p:ph idx="1"/>
          </p:nvPr>
        </p:nvSpPr>
        <p:spPr>
          <a:xfrm>
            <a:off x="648929" y="1066801"/>
            <a:ext cx="11031794" cy="5530644"/>
          </a:xfrm>
        </p:spPr>
        <p:txBody>
          <a:bodyPr/>
          <a:lstStyle/>
          <a:p>
            <a:pPr marL="36900" indent="0">
              <a:buNone/>
            </a:pPr>
            <a:r>
              <a:rPr lang="en-US" b="1" dirty="0">
                <a:solidFill>
                  <a:schemeClr val="tx2">
                    <a:lumMod val="90000"/>
                  </a:schemeClr>
                </a:solidFill>
                <a:latin typeface="+mj-lt"/>
              </a:rPr>
              <a:t>3.1 Feature selection using Lasso:</a:t>
            </a:r>
          </a:p>
          <a:p>
            <a:r>
              <a:rPr lang="en-US" dirty="0">
                <a:solidFill>
                  <a:schemeClr val="tx2">
                    <a:lumMod val="90000"/>
                  </a:schemeClr>
                </a:solidFill>
                <a:effectLst/>
              </a:rPr>
              <a:t>The main reason for using Lasso for feature selection is that it automatically sets irrelevant feature coefficients to zero, removing them from the model. This simplifies the model, reduces overfitting, and highlights only the most important predictors.</a:t>
            </a:r>
          </a:p>
          <a:p>
            <a:r>
              <a:rPr lang="en-US" dirty="0">
                <a:solidFill>
                  <a:schemeClr val="tx2">
                    <a:lumMod val="90000"/>
                  </a:schemeClr>
                </a:solidFill>
                <a:effectLst/>
              </a:rPr>
              <a:t>Coefficient represent is relationship between independent variable(features) and dependent variable(target).</a:t>
            </a:r>
          </a:p>
          <a:p>
            <a:pPr marL="36900" indent="0">
              <a:buNone/>
            </a:pPr>
            <a:r>
              <a:rPr lang="en-US" b="1" kern="1200" dirty="0">
                <a:ln w="9525" cap="flat" cmpd="sng" algn="ctr">
                  <a:solidFill>
                    <a:srgbClr val="404040">
                      <a:alpha val="10000"/>
                    </a:srgbClr>
                  </a:solidFill>
                  <a:prstDash val="solid"/>
                  <a:round/>
                </a:ln>
                <a:solidFill>
                  <a:schemeClr val="tx2">
                    <a:lumMod val="90000"/>
                  </a:schemeClr>
                </a:solidFill>
                <a:effectLst/>
                <a:latin typeface="+mj-lt"/>
              </a:rPr>
              <a:t>3.2 Feature selection using Ridge:</a:t>
            </a:r>
            <a:endParaRPr lang="en-US" b="1" dirty="0">
              <a:solidFill>
                <a:schemeClr val="tx2">
                  <a:lumMod val="90000"/>
                </a:schemeClr>
              </a:solidFill>
              <a:effectLst/>
              <a:latin typeface="+mj-lt"/>
            </a:endParaRPr>
          </a:p>
          <a:p>
            <a:r>
              <a:rPr lang="en-US" dirty="0">
                <a:solidFill>
                  <a:schemeClr val="tx2">
                    <a:lumMod val="90000"/>
                  </a:schemeClr>
                </a:solidFill>
                <a:effectLst/>
              </a:rPr>
              <a:t>Ridge regression is not primarily used for feature selection, but rather for handling multicollinearity and stabilizing coefficients. Unlike Lasso, Ridge does not shrink coefficients to exactly zero, so it doesn't remove features entirely.</a:t>
            </a:r>
          </a:p>
          <a:p>
            <a:pPr marL="36900" indent="0">
              <a:buNone/>
            </a:pPr>
            <a:r>
              <a:rPr lang="en-US" b="1" dirty="0">
                <a:solidFill>
                  <a:schemeClr val="tx2">
                    <a:lumMod val="90000"/>
                  </a:schemeClr>
                </a:solidFill>
                <a:effectLst/>
                <a:latin typeface="+mj-lt"/>
              </a:rPr>
              <a:t>3.3 Feature selection using Random forest:</a:t>
            </a:r>
          </a:p>
          <a:p>
            <a:r>
              <a:rPr lang="en-US" dirty="0">
                <a:solidFill>
                  <a:schemeClr val="tx2">
                    <a:lumMod val="90000"/>
                  </a:schemeClr>
                </a:solidFill>
                <a:effectLst/>
              </a:rPr>
              <a:t>RFE is used for feature selection because it systematically removes less important features, helping to reduce overfitting, improve model performance, and increase interpretability by keeping only the most relevant features for prediction.</a:t>
            </a:r>
          </a:p>
        </p:txBody>
      </p:sp>
    </p:spTree>
    <p:extLst>
      <p:ext uri="{BB962C8B-B14F-4D97-AF65-F5344CB8AC3E}">
        <p14:creationId xmlns:p14="http://schemas.microsoft.com/office/powerpoint/2010/main" val="352829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24FF-5B9D-4176-B20B-B0E83E18CE7D}"/>
              </a:ext>
            </a:extLst>
          </p:cNvPr>
          <p:cNvSpPr>
            <a:spLocks noGrp="1"/>
          </p:cNvSpPr>
          <p:nvPr>
            <p:ph type="title"/>
          </p:nvPr>
        </p:nvSpPr>
        <p:spPr/>
        <p:txBody>
          <a:bodyPr>
            <a:normAutofit/>
          </a:bodyPr>
          <a:lstStyle/>
          <a:p>
            <a:r>
              <a:rPr lang="en-US" dirty="0"/>
              <a:t>4. Identify best model with Cross validation</a:t>
            </a:r>
          </a:p>
        </p:txBody>
      </p:sp>
      <p:sp>
        <p:nvSpPr>
          <p:cNvPr id="3" name="Content Placeholder 2">
            <a:extLst>
              <a:ext uri="{FF2B5EF4-FFF2-40B4-BE49-F238E27FC236}">
                <a16:creationId xmlns:a16="http://schemas.microsoft.com/office/drawing/2014/main" id="{ED5DBD12-B42F-E0E2-8781-D19A04C352D9}"/>
              </a:ext>
            </a:extLst>
          </p:cNvPr>
          <p:cNvSpPr>
            <a:spLocks noGrp="1"/>
          </p:cNvSpPr>
          <p:nvPr>
            <p:ph idx="1"/>
          </p:nvPr>
        </p:nvSpPr>
        <p:spPr>
          <a:xfrm>
            <a:off x="913795" y="1771778"/>
            <a:ext cx="10353762" cy="4343887"/>
          </a:xfrm>
        </p:spPr>
        <p:txBody>
          <a:bodyPr>
            <a:normAutofit lnSpcReduction="10000"/>
          </a:bodyPr>
          <a:lstStyle/>
          <a:p>
            <a:pPr marL="36900" indent="0">
              <a:buNone/>
            </a:pPr>
            <a:r>
              <a:rPr lang="en-US" dirty="0"/>
              <a:t>In this case I am using Lenier regression, Decision tree, Random forest, XGB regressor.</a:t>
            </a:r>
          </a:p>
          <a:p>
            <a:pPr marL="36900" indent="0">
              <a:buNone/>
            </a:pPr>
            <a:r>
              <a:rPr lang="en-US" dirty="0"/>
              <a:t>These all model are used with Cross validation.</a:t>
            </a:r>
          </a:p>
          <a:p>
            <a:pPr marL="36900" indent="0">
              <a:buNone/>
            </a:pPr>
            <a:r>
              <a:rPr lang="en-US" b="1" dirty="0">
                <a:solidFill>
                  <a:schemeClr val="tx2">
                    <a:lumMod val="90000"/>
                  </a:schemeClr>
                </a:solidFill>
                <a:latin typeface="+mj-lt"/>
              </a:rPr>
              <a:t>4.1 Lenier Regression:</a:t>
            </a:r>
          </a:p>
          <a:p>
            <a:pPr marL="36900" indent="0">
              <a:buNone/>
            </a:pPr>
            <a:r>
              <a:rPr lang="en-US" dirty="0">
                <a:solidFill>
                  <a:schemeClr val="tx2">
                    <a:lumMod val="90000"/>
                  </a:schemeClr>
                </a:solidFill>
              </a:rPr>
              <a:t>	A simple and interpretable algorithm that models the relationship between one or more 	independent variables (features) and a dependent variable (target) by fitting a straight line 	(or 	hyperplane for multiple features).</a:t>
            </a:r>
          </a:p>
          <a:p>
            <a:pPr marL="36900" indent="0">
              <a:buNone/>
            </a:pPr>
            <a:r>
              <a:rPr lang="en-US" b="1" dirty="0">
                <a:solidFill>
                  <a:schemeClr val="tx2">
                    <a:lumMod val="90000"/>
                  </a:schemeClr>
                </a:solidFill>
              </a:rPr>
              <a:t>Strengths:</a:t>
            </a:r>
          </a:p>
          <a:p>
            <a:pPr lvl="1" indent="-342900"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2">
                    <a:lumMod val="90000"/>
                  </a:schemeClr>
                </a:solidFill>
                <a:effectLst/>
              </a:rPr>
              <a:t>Simple and interpretable.</a:t>
            </a:r>
          </a:p>
          <a:p>
            <a:pPr lvl="1" indent="-342900"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2">
                    <a:lumMod val="90000"/>
                  </a:schemeClr>
                </a:solidFill>
                <a:effectLst/>
              </a:rPr>
              <a:t>Works well for data with a linear relationship</a:t>
            </a:r>
            <a:r>
              <a:rPr kumimoji="0" lang="en-US" altLang="en-US" b="0" i="0" u="none" strike="noStrike" cap="none" normalizeH="0" baseline="0" dirty="0">
                <a:ln>
                  <a:noFill/>
                </a:ln>
                <a:solidFill>
                  <a:schemeClr val="tx2">
                    <a:lumMod val="90000"/>
                  </a:schemeClr>
                </a:solidFill>
                <a:effectLst/>
              </a:rPr>
              <a:t>. </a:t>
            </a:r>
          </a:p>
          <a:p>
            <a:pPr marL="36900" indent="0">
              <a:buNone/>
            </a:pPr>
            <a:r>
              <a:rPr lang="en-US" b="1" dirty="0">
                <a:solidFill>
                  <a:schemeClr val="tx2">
                    <a:lumMod val="90000"/>
                  </a:schemeClr>
                </a:solidFill>
                <a:latin typeface="+mj-lt"/>
              </a:rPr>
              <a:t>4.2 Decision tree:</a:t>
            </a:r>
          </a:p>
          <a:p>
            <a:pPr marL="36900" indent="0">
              <a:buNone/>
            </a:pPr>
            <a:r>
              <a:rPr lang="en-US" dirty="0">
                <a:solidFill>
                  <a:schemeClr val="tx2">
                    <a:lumMod val="90000"/>
                  </a:schemeClr>
                </a:solidFill>
              </a:rPr>
              <a:t>	A non-parametric model that splits the data into subsets based on feature values, forming a 	tree structure. It predicts by traversing the tree to a leaf node with the target value.</a:t>
            </a:r>
          </a:p>
        </p:txBody>
      </p:sp>
    </p:spTree>
    <p:extLst>
      <p:ext uri="{BB962C8B-B14F-4D97-AF65-F5344CB8AC3E}">
        <p14:creationId xmlns:p14="http://schemas.microsoft.com/office/powerpoint/2010/main" val="425169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AC379-A106-190E-64CE-21318B30A062}"/>
              </a:ext>
            </a:extLst>
          </p:cNvPr>
          <p:cNvSpPr>
            <a:spLocks noGrp="1"/>
          </p:cNvSpPr>
          <p:nvPr>
            <p:ph idx="1"/>
          </p:nvPr>
        </p:nvSpPr>
        <p:spPr>
          <a:xfrm>
            <a:off x="865239" y="894734"/>
            <a:ext cx="10245214" cy="4847305"/>
          </a:xfrm>
        </p:spPr>
        <p:txBody>
          <a:bodyPr>
            <a:normAutofit/>
          </a:bodyPr>
          <a:lstStyle/>
          <a:p>
            <a:pPr marL="36900" indent="0">
              <a:buNone/>
            </a:pPr>
            <a:r>
              <a:rPr lang="en-US" b="1" dirty="0">
                <a:solidFill>
                  <a:schemeClr val="tx2">
                    <a:lumMod val="90000"/>
                  </a:schemeClr>
                </a:solidFill>
                <a:latin typeface="+mj-lt"/>
              </a:rPr>
              <a:t>Strengths: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indent="-342900" defTabSz="914400" eaLnBrk="0" fontAlgn="base" hangingPunct="0">
              <a:spcBef>
                <a:spcPct val="0"/>
              </a:spcBef>
              <a:spcAft>
                <a:spcPct val="0"/>
              </a:spcAft>
              <a:buClrTx/>
              <a:buSzTx/>
            </a:pPr>
            <a:r>
              <a:rPr kumimoji="0" lang="en-US" altLang="en-US" sz="2000" i="0" u="none" strike="noStrike" cap="none" normalizeH="0" baseline="0" dirty="0">
                <a:ln>
                  <a:noFill/>
                </a:ln>
                <a:solidFill>
                  <a:schemeClr val="tx2">
                    <a:lumMod val="90000"/>
                  </a:schemeClr>
                </a:solidFill>
                <a:effectLst/>
              </a:rPr>
              <a:t>Handles non-linear relationships.</a:t>
            </a:r>
          </a:p>
          <a:p>
            <a:pPr lvl="1" indent="-342900" defTabSz="914400" eaLnBrk="0" fontAlgn="base" hangingPunct="0">
              <a:spcBef>
                <a:spcPct val="0"/>
              </a:spcBef>
              <a:spcAft>
                <a:spcPct val="0"/>
              </a:spcAft>
              <a:buClrTx/>
              <a:buSzTx/>
            </a:pPr>
            <a:r>
              <a:rPr kumimoji="0" lang="en-US" altLang="en-US" sz="2000" i="0" u="none" strike="noStrike" cap="none" normalizeH="0" baseline="0" dirty="0">
                <a:ln>
                  <a:noFill/>
                </a:ln>
                <a:solidFill>
                  <a:schemeClr val="tx2">
                    <a:lumMod val="90000"/>
                  </a:schemeClr>
                </a:solidFill>
                <a:effectLst/>
              </a:rPr>
              <a:t>Easy to interpret (visualize the tree).</a:t>
            </a:r>
          </a:p>
          <a:p>
            <a:pPr lvl="1" indent="-342900" defTabSz="914400" eaLnBrk="0" fontAlgn="base" hangingPunct="0">
              <a:spcBef>
                <a:spcPct val="0"/>
              </a:spcBef>
              <a:spcAft>
                <a:spcPct val="0"/>
              </a:spcAft>
              <a:buClrTx/>
              <a:buSzTx/>
            </a:pPr>
            <a:r>
              <a:rPr kumimoji="0" lang="en-US" altLang="en-US" sz="2000" i="0" u="none" strike="noStrike" cap="none" normalizeH="0" baseline="0" dirty="0">
                <a:ln>
                  <a:noFill/>
                </a:ln>
                <a:solidFill>
                  <a:schemeClr val="tx2">
                    <a:lumMod val="90000"/>
                  </a:schemeClr>
                </a:solidFill>
                <a:effectLst/>
              </a:rPr>
              <a:t>Works well with mixed types of data. </a:t>
            </a:r>
          </a:p>
          <a:p>
            <a:pPr marL="36900" indent="0">
              <a:buNone/>
            </a:pPr>
            <a:r>
              <a:rPr lang="en-US" b="1" dirty="0">
                <a:solidFill>
                  <a:schemeClr val="tx2">
                    <a:lumMod val="90000"/>
                  </a:schemeClr>
                </a:solidFill>
                <a:latin typeface="+mj-lt"/>
              </a:rPr>
              <a:t>4.3 Random forest:</a:t>
            </a:r>
          </a:p>
          <a:p>
            <a:pPr marL="36900" indent="0">
              <a:buNone/>
            </a:pPr>
            <a:r>
              <a:rPr lang="en-US" dirty="0">
                <a:solidFill>
                  <a:schemeClr val="tx2">
                    <a:lumMod val="90000"/>
                  </a:schemeClr>
                </a:solidFill>
              </a:rPr>
              <a:t>	 An ensemble method that builds multiple decision trees (a "forest") and combines their 	predictions (averaging for regression) to improve accuracy and robustness.</a:t>
            </a:r>
          </a:p>
          <a:p>
            <a:pPr marL="36900" indent="0">
              <a:buNone/>
            </a:pPr>
            <a:r>
              <a:rPr lang="en-US" b="1" dirty="0">
                <a:solidFill>
                  <a:schemeClr val="tx2">
                    <a:lumMod val="90000"/>
                  </a:schemeClr>
                </a:solidFill>
              </a:rPr>
              <a:t>Strengths:</a:t>
            </a:r>
          </a:p>
          <a:p>
            <a:pPr lvl="1" indent="-342900" defTabSz="914400" eaLnBrk="0" fontAlgn="base" hangingPunct="0">
              <a:spcBef>
                <a:spcPct val="0"/>
              </a:spcBef>
              <a:spcAft>
                <a:spcPct val="0"/>
              </a:spcAft>
              <a:buClrTx/>
              <a:buSzTx/>
            </a:pPr>
            <a:r>
              <a:rPr kumimoji="0" lang="en-US" altLang="en-US" sz="2000" i="0" u="none" strike="noStrike" cap="none" normalizeH="0" baseline="0" dirty="0">
                <a:ln>
                  <a:noFill/>
                </a:ln>
                <a:solidFill>
                  <a:schemeClr val="tx2">
                    <a:lumMod val="90000"/>
                  </a:schemeClr>
                </a:solidFill>
                <a:effectLst/>
              </a:rPr>
              <a:t>Reduces overfitting compared to a single decision tree.</a:t>
            </a:r>
          </a:p>
          <a:p>
            <a:pPr lvl="1" indent="-342900" defTabSz="914400" eaLnBrk="0" fontAlgn="base" hangingPunct="0">
              <a:spcBef>
                <a:spcPct val="0"/>
              </a:spcBef>
              <a:spcAft>
                <a:spcPct val="0"/>
              </a:spcAft>
              <a:buClrTx/>
              <a:buSzTx/>
            </a:pPr>
            <a:r>
              <a:rPr kumimoji="0" lang="en-US" altLang="en-US" sz="2000" i="0" u="none" strike="noStrike" cap="none" normalizeH="0" baseline="0" dirty="0">
                <a:ln>
                  <a:noFill/>
                </a:ln>
                <a:solidFill>
                  <a:schemeClr val="tx2">
                    <a:lumMod val="90000"/>
                  </a:schemeClr>
                </a:solidFill>
                <a:effectLst/>
              </a:rPr>
              <a:t>Handles non-linear relationships well.</a:t>
            </a:r>
          </a:p>
          <a:p>
            <a:pPr lvl="1" indent="-342900" defTabSz="914400" eaLnBrk="0" fontAlgn="base" hangingPunct="0">
              <a:spcBef>
                <a:spcPct val="0"/>
              </a:spcBef>
              <a:spcAft>
                <a:spcPct val="0"/>
              </a:spcAft>
              <a:buClrTx/>
              <a:buSzTx/>
            </a:pPr>
            <a:r>
              <a:rPr kumimoji="0" lang="en-US" altLang="en-US" sz="2000" i="0" u="none" strike="noStrike" cap="none" normalizeH="0" baseline="0" dirty="0">
                <a:ln>
                  <a:noFill/>
                </a:ln>
                <a:solidFill>
                  <a:schemeClr val="tx2">
                    <a:lumMod val="90000"/>
                  </a:schemeClr>
                </a:solidFill>
                <a:effectLst/>
              </a:rPr>
              <a:t>Works with large datasets and many features.</a:t>
            </a:r>
          </a:p>
          <a:p>
            <a:pPr lvl="1" indent="-342900" defTabSz="914400" eaLnBrk="0" fontAlgn="base" hangingPunct="0">
              <a:spcBef>
                <a:spcPct val="0"/>
              </a:spcBef>
              <a:spcAft>
                <a:spcPct val="0"/>
              </a:spcAft>
              <a:buClrTx/>
              <a:buSzTx/>
            </a:pPr>
            <a:r>
              <a:rPr kumimoji="0" lang="en-US" altLang="en-US" sz="2000" i="0" u="none" strike="noStrike" cap="none" normalizeH="0" baseline="0" dirty="0">
                <a:ln>
                  <a:noFill/>
                </a:ln>
                <a:solidFill>
                  <a:schemeClr val="tx2">
                    <a:lumMod val="90000"/>
                  </a:schemeClr>
                </a:solidFill>
                <a:effectLst/>
              </a:rPr>
              <a:t>Less sensitive to outliers and noisy data. </a:t>
            </a:r>
          </a:p>
          <a:p>
            <a:pPr marL="36900" indent="0">
              <a:buNone/>
            </a:pPr>
            <a:endParaRPr lang="en-US" b="1" dirty="0">
              <a:solidFill>
                <a:schemeClr val="tx2">
                  <a:lumMod val="90000"/>
                </a:schemeClr>
              </a:solidFill>
            </a:endParaRPr>
          </a:p>
          <a:p>
            <a:pPr marL="36900" indent="0">
              <a:buNone/>
            </a:pPr>
            <a:endParaRPr lang="en-US" dirty="0">
              <a:solidFill>
                <a:schemeClr val="tx2">
                  <a:lumMod val="90000"/>
                </a:schemeClr>
              </a:solidFill>
            </a:endParaRPr>
          </a:p>
        </p:txBody>
      </p:sp>
    </p:spTree>
    <p:extLst>
      <p:ext uri="{BB962C8B-B14F-4D97-AF65-F5344CB8AC3E}">
        <p14:creationId xmlns:p14="http://schemas.microsoft.com/office/powerpoint/2010/main" val="7157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E6E06-E4F1-4A27-6A3A-27BDADE8B8E2}"/>
              </a:ext>
            </a:extLst>
          </p:cNvPr>
          <p:cNvSpPr>
            <a:spLocks noGrp="1"/>
          </p:cNvSpPr>
          <p:nvPr>
            <p:ph idx="1"/>
          </p:nvPr>
        </p:nvSpPr>
        <p:spPr>
          <a:xfrm>
            <a:off x="913795" y="570270"/>
            <a:ext cx="10353762" cy="5987845"/>
          </a:xfrm>
        </p:spPr>
        <p:txBody>
          <a:bodyPr/>
          <a:lstStyle/>
          <a:p>
            <a:pPr marL="36900" indent="0">
              <a:buNone/>
            </a:pPr>
            <a:r>
              <a:rPr lang="en-US" b="1" dirty="0">
                <a:latin typeface="+mj-lt"/>
              </a:rPr>
              <a:t>4.4 XGB Regressor:</a:t>
            </a:r>
          </a:p>
          <a:p>
            <a:pPr marL="36900" indent="0">
              <a:buNone/>
            </a:pPr>
            <a:r>
              <a:rPr lang="en-US" dirty="0"/>
              <a:t>	An optimized gradient boosting algorithm designed for speed and performance. It builds 	decision trees sequentially, where each tree corrects the errors of the previous ones.</a:t>
            </a:r>
          </a:p>
          <a:p>
            <a:pPr marL="36900" indent="0">
              <a:buNone/>
            </a:pPr>
            <a:r>
              <a:rPr lang="en-US" b="1" dirty="0">
                <a:latin typeface="+mj-lt"/>
              </a:rPr>
              <a:t>Strengths:</a:t>
            </a:r>
          </a:p>
          <a:p>
            <a:pPr lvl="1" indent="-342900"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2">
                    <a:lumMod val="90000"/>
                  </a:schemeClr>
                </a:solidFill>
                <a:effectLst/>
              </a:rPr>
              <a:t>Highly efficient and fast due to parallel processing.</a:t>
            </a:r>
          </a:p>
          <a:p>
            <a:pPr lvl="1" indent="-342900"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2">
                    <a:lumMod val="90000"/>
                  </a:schemeClr>
                </a:solidFill>
                <a:effectLst/>
              </a:rPr>
              <a:t>Handles missing values well.</a:t>
            </a:r>
          </a:p>
          <a:p>
            <a:pPr lvl="1" indent="-342900"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2">
                    <a:lumMod val="90000"/>
                  </a:schemeClr>
                </a:solidFill>
                <a:effectLst/>
              </a:rPr>
              <a:t>Can model complex non-linear relationships.</a:t>
            </a:r>
          </a:p>
          <a:p>
            <a:pPr lvl="1" indent="-342900" defTabSz="914400" eaLnBrk="0" fontAlgn="base" hangingPunct="0">
              <a:spcBef>
                <a:spcPct val="0"/>
              </a:spcBef>
              <a:spcAft>
                <a:spcPct val="0"/>
              </a:spcAft>
              <a:buClrTx/>
              <a:buSzTx/>
            </a:pPr>
            <a:r>
              <a:rPr kumimoji="0" lang="en-US" altLang="en-US" sz="2000" b="0" i="0" u="none" strike="noStrike" cap="none" normalizeH="0" baseline="0" dirty="0">
                <a:ln>
                  <a:noFill/>
                </a:ln>
                <a:solidFill>
                  <a:schemeClr val="tx2">
                    <a:lumMod val="90000"/>
                  </a:schemeClr>
                </a:solidFill>
                <a:effectLst/>
              </a:rPr>
              <a:t>Regularization reduces overfitting. </a:t>
            </a:r>
          </a:p>
          <a:p>
            <a:pPr marL="36900" indent="0">
              <a:buNone/>
            </a:pPr>
            <a:r>
              <a:rPr lang="en-US" b="1" dirty="0">
                <a:latin typeface="+mj-lt"/>
              </a:rPr>
              <a:t>4.5 Model Performance comparison table:</a:t>
            </a:r>
          </a:p>
          <a:p>
            <a:pPr marL="36900" indent="0">
              <a:buNone/>
            </a:pPr>
            <a:endParaRPr lang="en-US" b="1" dirty="0">
              <a:latin typeface="+mj-lt"/>
            </a:endParaRPr>
          </a:p>
          <a:p>
            <a:pPr marL="36900" indent="0">
              <a:buNone/>
            </a:pPr>
            <a:endParaRPr lang="en-US" b="1" dirty="0">
              <a:latin typeface="+mj-lt"/>
            </a:endParaRPr>
          </a:p>
          <a:p>
            <a:pPr marL="36900" indent="0">
              <a:buNone/>
            </a:pPr>
            <a:endParaRPr lang="en-US" b="1" dirty="0">
              <a:latin typeface="+mj-lt"/>
            </a:endParaRPr>
          </a:p>
          <a:p>
            <a:pPr marL="36900" indent="0">
              <a:buNone/>
            </a:pPr>
            <a:endParaRPr lang="en-US" b="1" dirty="0">
              <a:latin typeface="+mj-lt"/>
            </a:endParaRPr>
          </a:p>
          <a:p>
            <a:pPr marL="36900" indent="0">
              <a:buNone/>
            </a:pPr>
            <a:endParaRPr lang="en-US" b="1" dirty="0">
              <a:latin typeface="+mj-lt"/>
            </a:endParaRPr>
          </a:p>
          <a:p>
            <a:pPr marL="36900" indent="0">
              <a:buNone/>
            </a:pPr>
            <a:r>
              <a:rPr lang="en-US" b="1" dirty="0">
                <a:latin typeface="+mj-lt"/>
              </a:rPr>
              <a:t>Finally, XGB Regressor selected based on the model performance.</a:t>
            </a:r>
          </a:p>
        </p:txBody>
      </p:sp>
      <p:graphicFrame>
        <p:nvGraphicFramePr>
          <p:cNvPr id="5" name="Table 4">
            <a:extLst>
              <a:ext uri="{FF2B5EF4-FFF2-40B4-BE49-F238E27FC236}">
                <a16:creationId xmlns:a16="http://schemas.microsoft.com/office/drawing/2014/main" id="{6C4ECB9B-CCC5-262D-9CF4-2779C2965AF8}"/>
              </a:ext>
            </a:extLst>
          </p:cNvPr>
          <p:cNvGraphicFramePr>
            <a:graphicFrameLocks noGrp="1"/>
          </p:cNvGraphicFramePr>
          <p:nvPr>
            <p:extLst>
              <p:ext uri="{D42A27DB-BD31-4B8C-83A1-F6EECF244321}">
                <p14:modId xmlns:p14="http://schemas.microsoft.com/office/powerpoint/2010/main" val="416760610"/>
              </p:ext>
            </p:extLst>
          </p:nvPr>
        </p:nvGraphicFramePr>
        <p:xfrm>
          <a:off x="1535062" y="3908324"/>
          <a:ext cx="8769144" cy="2143430"/>
        </p:xfrm>
        <a:graphic>
          <a:graphicData uri="http://schemas.openxmlformats.org/drawingml/2006/table">
            <a:tbl>
              <a:tblPr firstRow="1" bandRow="1">
                <a:tableStyleId>{5C22544A-7EE6-4342-B048-85BDC9FD1C3A}</a:tableStyleId>
              </a:tblPr>
              <a:tblGrid>
                <a:gridCol w="1899155">
                  <a:extLst>
                    <a:ext uri="{9D8B030D-6E8A-4147-A177-3AD203B41FA5}">
                      <a16:colId xmlns:a16="http://schemas.microsoft.com/office/drawing/2014/main" val="2688179884"/>
                    </a:ext>
                  </a:extLst>
                </a:gridCol>
                <a:gridCol w="1890263">
                  <a:extLst>
                    <a:ext uri="{9D8B030D-6E8A-4147-A177-3AD203B41FA5}">
                      <a16:colId xmlns:a16="http://schemas.microsoft.com/office/drawing/2014/main" val="156208373"/>
                    </a:ext>
                  </a:extLst>
                </a:gridCol>
                <a:gridCol w="1808962">
                  <a:extLst>
                    <a:ext uri="{9D8B030D-6E8A-4147-A177-3AD203B41FA5}">
                      <a16:colId xmlns:a16="http://schemas.microsoft.com/office/drawing/2014/main" val="178833364"/>
                    </a:ext>
                  </a:extLst>
                </a:gridCol>
                <a:gridCol w="1595544">
                  <a:extLst>
                    <a:ext uri="{9D8B030D-6E8A-4147-A177-3AD203B41FA5}">
                      <a16:colId xmlns:a16="http://schemas.microsoft.com/office/drawing/2014/main" val="1723504326"/>
                    </a:ext>
                  </a:extLst>
                </a:gridCol>
                <a:gridCol w="1575220">
                  <a:extLst>
                    <a:ext uri="{9D8B030D-6E8A-4147-A177-3AD203B41FA5}">
                      <a16:colId xmlns:a16="http://schemas.microsoft.com/office/drawing/2014/main" val="1042408719"/>
                    </a:ext>
                  </a:extLst>
                </a:gridCol>
              </a:tblGrid>
              <a:tr h="646106">
                <a:tc>
                  <a:txBody>
                    <a:bodyPr/>
                    <a:lstStyle/>
                    <a:p>
                      <a:pPr algn="ctr"/>
                      <a:r>
                        <a:rPr lang="en-US" dirty="0"/>
                        <a:t>Name</a:t>
                      </a:r>
                    </a:p>
                  </a:txBody>
                  <a:tcPr anchor="ctr"/>
                </a:tc>
                <a:tc>
                  <a:txBody>
                    <a:bodyPr/>
                    <a:lstStyle/>
                    <a:p>
                      <a:pPr algn="ctr"/>
                      <a:r>
                        <a:rPr lang="en-US" dirty="0"/>
                        <a:t>Test RMSE</a:t>
                      </a:r>
                    </a:p>
                  </a:txBody>
                  <a:tcPr anchor="ctr"/>
                </a:tc>
                <a:tc>
                  <a:txBody>
                    <a:bodyPr/>
                    <a:lstStyle/>
                    <a:p>
                      <a:pPr algn="ctr"/>
                      <a:r>
                        <a:rPr lang="en-US" dirty="0"/>
                        <a:t>CV RMSE</a:t>
                      </a:r>
                    </a:p>
                  </a:txBody>
                  <a:tcPr anchor="ctr"/>
                </a:tc>
                <a:tc>
                  <a:txBody>
                    <a:bodyPr/>
                    <a:lstStyle/>
                    <a:p>
                      <a:pPr algn="ctr"/>
                      <a:r>
                        <a:rPr lang="en-US" dirty="0"/>
                        <a:t>Test R2 Score</a:t>
                      </a:r>
                    </a:p>
                  </a:txBody>
                  <a:tcPr anchor="ctr"/>
                </a:tc>
                <a:tc>
                  <a:txBody>
                    <a:bodyPr/>
                    <a:lstStyle/>
                    <a:p>
                      <a:pPr algn="ctr"/>
                      <a:r>
                        <a:rPr lang="en-US" dirty="0"/>
                        <a:t>CV R2 Score</a:t>
                      </a:r>
                    </a:p>
                  </a:txBody>
                  <a:tcPr anchor="ctr"/>
                </a:tc>
                <a:extLst>
                  <a:ext uri="{0D108BD9-81ED-4DB2-BD59-A6C34878D82A}">
                    <a16:rowId xmlns:a16="http://schemas.microsoft.com/office/drawing/2014/main" val="895394100"/>
                  </a:ext>
                </a:extLst>
              </a:tr>
              <a:tr h="374331">
                <a:tc>
                  <a:txBody>
                    <a:bodyPr/>
                    <a:lstStyle/>
                    <a:p>
                      <a:r>
                        <a:rPr lang="en-US" dirty="0"/>
                        <a:t>Lenier regression</a:t>
                      </a:r>
                    </a:p>
                  </a:txBody>
                  <a:tcPr/>
                </a:tc>
                <a:tc>
                  <a:txBody>
                    <a:bodyPr/>
                    <a:lstStyle/>
                    <a:p>
                      <a:pPr algn="ctr"/>
                      <a:r>
                        <a:rPr lang="en-US" sz="1800" b="0" i="0" kern="1200" dirty="0">
                          <a:solidFill>
                            <a:schemeClr val="dk1"/>
                          </a:solidFill>
                          <a:effectLst/>
                          <a:latin typeface="+mn-lt"/>
                          <a:ea typeface="+mn-ea"/>
                          <a:cs typeface="+mn-cs"/>
                        </a:rPr>
                        <a:t>0.8721</a:t>
                      </a:r>
                      <a:endParaRPr lang="en-US" dirty="0"/>
                    </a:p>
                  </a:txBody>
                  <a:tcPr/>
                </a:tc>
                <a:tc>
                  <a:txBody>
                    <a:bodyPr/>
                    <a:lstStyle/>
                    <a:p>
                      <a:pPr algn="ctr"/>
                      <a:r>
                        <a:rPr lang="en-US" sz="1800" b="0" i="0" kern="1200" dirty="0">
                          <a:solidFill>
                            <a:schemeClr val="dk1"/>
                          </a:solidFill>
                          <a:effectLst/>
                          <a:latin typeface="+mn-lt"/>
                          <a:ea typeface="+mn-ea"/>
                          <a:cs typeface="+mn-cs"/>
                        </a:rPr>
                        <a:t>0.6690</a:t>
                      </a:r>
                      <a:endParaRPr lang="en-US" dirty="0"/>
                    </a:p>
                  </a:txBody>
                  <a:tcPr/>
                </a:tc>
                <a:tc>
                  <a:txBody>
                    <a:bodyPr/>
                    <a:lstStyle/>
                    <a:p>
                      <a:pPr algn="ctr"/>
                      <a:r>
                        <a:rPr lang="en-US" sz="1800" b="0" i="0" kern="1200" dirty="0">
                          <a:solidFill>
                            <a:schemeClr val="dk1"/>
                          </a:solidFill>
                          <a:effectLst/>
                          <a:latin typeface="+mn-lt"/>
                          <a:ea typeface="+mn-ea"/>
                          <a:cs typeface="+mn-cs"/>
                        </a:rPr>
                        <a:t>0.4118</a:t>
                      </a:r>
                      <a:endParaRPr lang="en-US" dirty="0"/>
                    </a:p>
                  </a:txBody>
                  <a:tcPr/>
                </a:tc>
                <a:tc>
                  <a:txBody>
                    <a:bodyPr/>
                    <a:lstStyle/>
                    <a:p>
                      <a:pPr algn="ctr"/>
                      <a:r>
                        <a:rPr lang="en-US" sz="1800" b="0" i="0" kern="1200" dirty="0">
                          <a:solidFill>
                            <a:schemeClr val="dk1"/>
                          </a:solidFill>
                          <a:effectLst/>
                          <a:latin typeface="+mn-lt"/>
                          <a:ea typeface="+mn-ea"/>
                          <a:cs typeface="+mn-cs"/>
                        </a:rPr>
                        <a:t>0.4860</a:t>
                      </a:r>
                      <a:endParaRPr lang="en-US" dirty="0"/>
                    </a:p>
                  </a:txBody>
                  <a:tcPr/>
                </a:tc>
                <a:extLst>
                  <a:ext uri="{0D108BD9-81ED-4DB2-BD59-A6C34878D82A}">
                    <a16:rowId xmlns:a16="http://schemas.microsoft.com/office/drawing/2014/main" val="3383447300"/>
                  </a:ext>
                </a:extLst>
              </a:tr>
              <a:tr h="374331">
                <a:tc>
                  <a:txBody>
                    <a:bodyPr/>
                    <a:lstStyle/>
                    <a:p>
                      <a:r>
                        <a:rPr lang="en-US" dirty="0"/>
                        <a:t>Decision Tree</a:t>
                      </a:r>
                    </a:p>
                  </a:txBody>
                  <a:tcPr/>
                </a:tc>
                <a:tc>
                  <a:txBody>
                    <a:bodyPr/>
                    <a:lstStyle/>
                    <a:p>
                      <a:pPr algn="ctr"/>
                      <a:r>
                        <a:rPr lang="en-US" sz="1800" b="0" i="0" kern="1200" dirty="0">
                          <a:solidFill>
                            <a:schemeClr val="dk1"/>
                          </a:solidFill>
                          <a:effectLst/>
                          <a:latin typeface="+mn-lt"/>
                          <a:ea typeface="+mn-ea"/>
                          <a:cs typeface="+mn-cs"/>
                        </a:rPr>
                        <a:t>0.5308</a:t>
                      </a:r>
                      <a:endParaRPr lang="en-US" dirty="0"/>
                    </a:p>
                  </a:txBody>
                  <a:tcPr/>
                </a:tc>
                <a:tc>
                  <a:txBody>
                    <a:bodyPr/>
                    <a:lstStyle/>
                    <a:p>
                      <a:pPr algn="ctr"/>
                      <a:r>
                        <a:rPr lang="en-US" sz="1800" b="0" i="0" kern="1200" dirty="0">
                          <a:solidFill>
                            <a:schemeClr val="dk1"/>
                          </a:solidFill>
                          <a:effectLst/>
                          <a:latin typeface="+mn-lt"/>
                          <a:ea typeface="+mn-ea"/>
                          <a:cs typeface="+mn-cs"/>
                        </a:rPr>
                        <a:t>0.5256</a:t>
                      </a:r>
                      <a:endParaRPr lang="en-US" dirty="0"/>
                    </a:p>
                  </a:txBody>
                  <a:tcPr/>
                </a:tc>
                <a:tc>
                  <a:txBody>
                    <a:bodyPr/>
                    <a:lstStyle/>
                    <a:p>
                      <a:pPr algn="ctr"/>
                      <a:r>
                        <a:rPr lang="en-US" sz="1800" b="0" i="0" kern="1200" dirty="0">
                          <a:solidFill>
                            <a:schemeClr val="dk1"/>
                          </a:solidFill>
                          <a:effectLst/>
                          <a:latin typeface="+mn-lt"/>
                          <a:ea typeface="+mn-ea"/>
                          <a:cs typeface="+mn-cs"/>
                        </a:rPr>
                        <a:t>0.7821</a:t>
                      </a:r>
                      <a:endParaRPr lang="en-US" dirty="0"/>
                    </a:p>
                  </a:txBody>
                  <a:tcPr/>
                </a:tc>
                <a:tc>
                  <a:txBody>
                    <a:bodyPr/>
                    <a:lstStyle/>
                    <a:p>
                      <a:pPr algn="ctr"/>
                      <a:r>
                        <a:rPr lang="en-US" sz="1800" b="0" i="0" kern="1200" dirty="0">
                          <a:solidFill>
                            <a:schemeClr val="dk1"/>
                          </a:solidFill>
                          <a:effectLst/>
                          <a:latin typeface="+mn-lt"/>
                          <a:ea typeface="+mn-ea"/>
                          <a:cs typeface="+mn-cs"/>
                        </a:rPr>
                        <a:t>0.7232</a:t>
                      </a:r>
                      <a:endParaRPr lang="en-US" dirty="0"/>
                    </a:p>
                  </a:txBody>
                  <a:tcPr/>
                </a:tc>
                <a:extLst>
                  <a:ext uri="{0D108BD9-81ED-4DB2-BD59-A6C34878D82A}">
                    <a16:rowId xmlns:a16="http://schemas.microsoft.com/office/drawing/2014/main" val="463847178"/>
                  </a:ext>
                </a:extLst>
              </a:tr>
              <a:tr h="374331">
                <a:tc>
                  <a:txBody>
                    <a:bodyPr/>
                    <a:lstStyle/>
                    <a:p>
                      <a:r>
                        <a:rPr lang="en-US" dirty="0"/>
                        <a:t>Random Forest</a:t>
                      </a:r>
                    </a:p>
                  </a:txBody>
                  <a:tcPr/>
                </a:tc>
                <a:tc>
                  <a:txBody>
                    <a:bodyPr/>
                    <a:lstStyle/>
                    <a:p>
                      <a:pPr algn="ctr"/>
                      <a:r>
                        <a:rPr lang="en-US" sz="1800" b="0" i="0" kern="1200" dirty="0">
                          <a:solidFill>
                            <a:schemeClr val="dk1"/>
                          </a:solidFill>
                          <a:effectLst/>
                          <a:latin typeface="+mn-lt"/>
                          <a:ea typeface="+mn-ea"/>
                          <a:cs typeface="+mn-cs"/>
                        </a:rPr>
                        <a:t>0.4096</a:t>
                      </a:r>
                      <a:endParaRPr lang="en-US" dirty="0"/>
                    </a:p>
                  </a:txBody>
                  <a:tcPr/>
                </a:tc>
                <a:tc>
                  <a:txBody>
                    <a:bodyPr/>
                    <a:lstStyle/>
                    <a:p>
                      <a:pPr algn="ctr"/>
                      <a:r>
                        <a:rPr lang="en-US" sz="1800" b="0" i="0" kern="1200" dirty="0">
                          <a:solidFill>
                            <a:schemeClr val="dk1"/>
                          </a:solidFill>
                          <a:effectLst/>
                          <a:latin typeface="+mn-lt"/>
                          <a:ea typeface="+mn-ea"/>
                          <a:cs typeface="+mn-cs"/>
                        </a:rPr>
                        <a:t>0.4045</a:t>
                      </a:r>
                      <a:endParaRPr lang="en-US" dirty="0"/>
                    </a:p>
                  </a:txBody>
                  <a:tcPr/>
                </a:tc>
                <a:tc>
                  <a:txBody>
                    <a:bodyPr/>
                    <a:lstStyle/>
                    <a:p>
                      <a:pPr algn="ctr"/>
                      <a:r>
                        <a:rPr lang="en-US" sz="1800" b="0" i="0" kern="1200" dirty="0">
                          <a:solidFill>
                            <a:schemeClr val="dk1"/>
                          </a:solidFill>
                          <a:effectLst/>
                          <a:latin typeface="+mn-lt"/>
                          <a:ea typeface="+mn-ea"/>
                          <a:cs typeface="+mn-cs"/>
                        </a:rPr>
                        <a:t>0.8703</a:t>
                      </a:r>
                      <a:endParaRPr lang="en-US" dirty="0"/>
                    </a:p>
                  </a:txBody>
                  <a:tcPr/>
                </a:tc>
                <a:tc>
                  <a:txBody>
                    <a:bodyPr/>
                    <a:lstStyle/>
                    <a:p>
                      <a:pPr algn="ctr"/>
                      <a:r>
                        <a:rPr lang="en-US" sz="1800" b="0" i="0" kern="1200" dirty="0">
                          <a:solidFill>
                            <a:schemeClr val="dk1"/>
                          </a:solidFill>
                          <a:effectLst/>
                          <a:latin typeface="+mn-lt"/>
                          <a:ea typeface="+mn-ea"/>
                          <a:cs typeface="+mn-cs"/>
                        </a:rPr>
                        <a:t>0.8112</a:t>
                      </a:r>
                      <a:endParaRPr lang="en-US" dirty="0"/>
                    </a:p>
                  </a:txBody>
                  <a:tcPr/>
                </a:tc>
                <a:extLst>
                  <a:ext uri="{0D108BD9-81ED-4DB2-BD59-A6C34878D82A}">
                    <a16:rowId xmlns:a16="http://schemas.microsoft.com/office/drawing/2014/main" val="2762274876"/>
                  </a:ext>
                </a:extLst>
              </a:tr>
              <a:tr h="374331">
                <a:tc>
                  <a:txBody>
                    <a:bodyPr/>
                    <a:lstStyle/>
                    <a:p>
                      <a:r>
                        <a:rPr lang="en-US" dirty="0"/>
                        <a:t>XGB Regressor</a:t>
                      </a:r>
                    </a:p>
                  </a:txBody>
                  <a:tcPr/>
                </a:tc>
                <a:tc>
                  <a:txBody>
                    <a:bodyPr/>
                    <a:lstStyle/>
                    <a:p>
                      <a:pPr algn="ctr"/>
                      <a:r>
                        <a:rPr lang="en-US" sz="1800" b="0" i="0" kern="1200" dirty="0">
                          <a:solidFill>
                            <a:schemeClr val="dk1"/>
                          </a:solidFill>
                          <a:effectLst/>
                          <a:latin typeface="+mn-lt"/>
                          <a:ea typeface="+mn-ea"/>
                          <a:cs typeface="+mn-cs"/>
                        </a:rPr>
                        <a:t>0.4090</a:t>
                      </a:r>
                      <a:endParaRPr lang="en-US" dirty="0"/>
                    </a:p>
                  </a:txBody>
                  <a:tcPr/>
                </a:tc>
                <a:tc>
                  <a:txBody>
                    <a:bodyPr/>
                    <a:lstStyle/>
                    <a:p>
                      <a:pPr algn="ctr"/>
                      <a:r>
                        <a:rPr lang="en-US" sz="1800" b="0" i="0" kern="1200" dirty="0">
                          <a:solidFill>
                            <a:schemeClr val="dk1"/>
                          </a:solidFill>
                          <a:effectLst/>
                          <a:latin typeface="+mn-lt"/>
                          <a:ea typeface="+mn-ea"/>
                          <a:cs typeface="+mn-cs"/>
                        </a:rPr>
                        <a:t>0.3729</a:t>
                      </a:r>
                      <a:endParaRPr lang="en-US" dirty="0"/>
                    </a:p>
                  </a:txBody>
                  <a:tcPr/>
                </a:tc>
                <a:tc>
                  <a:txBody>
                    <a:bodyPr/>
                    <a:lstStyle/>
                    <a:p>
                      <a:pPr algn="ctr"/>
                      <a:r>
                        <a:rPr lang="en-US" sz="1800" b="0" i="0" kern="1200" dirty="0">
                          <a:solidFill>
                            <a:schemeClr val="dk1"/>
                          </a:solidFill>
                          <a:effectLst/>
                          <a:latin typeface="+mn-lt"/>
                          <a:ea typeface="+mn-ea"/>
                          <a:cs typeface="+mn-cs"/>
                        </a:rPr>
                        <a:t>0.8707</a:t>
                      </a:r>
                      <a:endParaRPr lang="en-US" dirty="0"/>
                    </a:p>
                  </a:txBody>
                  <a:tcPr/>
                </a:tc>
                <a:tc>
                  <a:txBody>
                    <a:bodyPr/>
                    <a:lstStyle/>
                    <a:p>
                      <a:pPr algn="ctr"/>
                      <a:r>
                        <a:rPr lang="en-US" sz="1800" b="0" i="0" kern="1200" dirty="0">
                          <a:solidFill>
                            <a:schemeClr val="dk1"/>
                          </a:solidFill>
                          <a:effectLst/>
                          <a:latin typeface="+mn-lt"/>
                          <a:ea typeface="+mn-ea"/>
                          <a:cs typeface="+mn-cs"/>
                        </a:rPr>
                        <a:t>0.8373</a:t>
                      </a:r>
                      <a:endParaRPr lang="en-US" dirty="0"/>
                    </a:p>
                  </a:txBody>
                  <a:tcPr/>
                </a:tc>
                <a:extLst>
                  <a:ext uri="{0D108BD9-81ED-4DB2-BD59-A6C34878D82A}">
                    <a16:rowId xmlns:a16="http://schemas.microsoft.com/office/drawing/2014/main" val="1446442782"/>
                  </a:ext>
                </a:extLst>
              </a:tr>
            </a:tbl>
          </a:graphicData>
        </a:graphic>
      </p:graphicFrame>
    </p:spTree>
    <p:extLst>
      <p:ext uri="{BB962C8B-B14F-4D97-AF65-F5344CB8AC3E}">
        <p14:creationId xmlns:p14="http://schemas.microsoft.com/office/powerpoint/2010/main" val="225797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86B0-4F3D-23F5-5375-67D433A952C1}"/>
              </a:ext>
            </a:extLst>
          </p:cNvPr>
          <p:cNvSpPr>
            <a:spLocks noGrp="1"/>
          </p:cNvSpPr>
          <p:nvPr>
            <p:ph type="title"/>
          </p:nvPr>
        </p:nvSpPr>
        <p:spPr>
          <a:xfrm>
            <a:off x="913795" y="457200"/>
            <a:ext cx="10353762" cy="970450"/>
          </a:xfrm>
        </p:spPr>
        <p:txBody>
          <a:bodyPr>
            <a:normAutofit/>
          </a:bodyPr>
          <a:lstStyle/>
          <a:p>
            <a:r>
              <a:rPr lang="en-US" dirty="0"/>
              <a:t>5. Feature engineering and optimization</a:t>
            </a:r>
          </a:p>
        </p:txBody>
      </p:sp>
      <p:sp>
        <p:nvSpPr>
          <p:cNvPr id="3" name="Content Placeholder 2">
            <a:extLst>
              <a:ext uri="{FF2B5EF4-FFF2-40B4-BE49-F238E27FC236}">
                <a16:creationId xmlns:a16="http://schemas.microsoft.com/office/drawing/2014/main" id="{4ACDA7EF-BCF8-1005-0C39-D527DA22EDCA}"/>
              </a:ext>
            </a:extLst>
          </p:cNvPr>
          <p:cNvSpPr>
            <a:spLocks noGrp="1"/>
          </p:cNvSpPr>
          <p:nvPr>
            <p:ph idx="1"/>
          </p:nvPr>
        </p:nvSpPr>
        <p:spPr>
          <a:xfrm>
            <a:off x="913795" y="1427651"/>
            <a:ext cx="10353762" cy="4973150"/>
          </a:xfrm>
        </p:spPr>
        <p:txBody>
          <a:bodyPr>
            <a:normAutofit/>
          </a:bodyPr>
          <a:lstStyle/>
          <a:p>
            <a:pPr marL="36900" indent="0">
              <a:buNone/>
            </a:pPr>
            <a:r>
              <a:rPr lang="en-US" b="1" dirty="0">
                <a:solidFill>
                  <a:schemeClr val="tx2">
                    <a:lumMod val="90000"/>
                  </a:schemeClr>
                </a:solidFill>
                <a:latin typeface="+mj-lt"/>
              </a:rPr>
              <a:t>5.1 Price conversion:</a:t>
            </a:r>
          </a:p>
          <a:p>
            <a:pPr marL="36900" indent="0">
              <a:buNone/>
            </a:pPr>
            <a:r>
              <a:rPr lang="en-US" b="1" dirty="0">
                <a:solidFill>
                  <a:schemeClr val="tx2">
                    <a:lumMod val="90000"/>
                  </a:schemeClr>
                </a:solidFill>
              </a:rPr>
              <a:t>	</a:t>
            </a:r>
            <a:r>
              <a:rPr lang="en-US" dirty="0">
                <a:solidFill>
                  <a:schemeClr val="tx2">
                    <a:lumMod val="90000"/>
                  </a:schemeClr>
                </a:solidFill>
                <a:effectLst/>
              </a:rPr>
              <a:t>Price is converted to Logarithmic form. </a:t>
            </a:r>
            <a:r>
              <a:rPr lang="en-US" dirty="0">
                <a:solidFill>
                  <a:schemeClr val="tx2">
                    <a:lumMod val="90000"/>
                  </a:schemeClr>
                </a:solidFill>
              </a:rPr>
              <a:t>This transformation enhances both the accuracy and interpretability of predictions. </a:t>
            </a:r>
          </a:p>
          <a:p>
            <a:pPr marL="36900" indent="0">
              <a:buNone/>
            </a:pPr>
            <a:r>
              <a:rPr lang="en-US" b="1" dirty="0">
                <a:solidFill>
                  <a:schemeClr val="tx2">
                    <a:lumMod val="90000"/>
                  </a:schemeClr>
                </a:solidFill>
              </a:rPr>
              <a:t>The price is converted to its logarithmic form to address several issues:</a:t>
            </a:r>
          </a:p>
          <a:p>
            <a:pPr lvl="1">
              <a:buFont typeface="+mj-lt"/>
              <a:buAutoNum type="arabicPeriod"/>
            </a:pPr>
            <a:r>
              <a:rPr lang="en-US" sz="2000" b="1" dirty="0">
                <a:solidFill>
                  <a:schemeClr val="tx2">
                    <a:lumMod val="90000"/>
                  </a:schemeClr>
                </a:solidFill>
              </a:rPr>
              <a:t>Handle Skewness</a:t>
            </a:r>
            <a:r>
              <a:rPr lang="en-US" sz="2000" dirty="0">
                <a:solidFill>
                  <a:schemeClr val="tx2">
                    <a:lumMod val="90000"/>
                  </a:schemeClr>
                </a:solidFill>
              </a:rPr>
              <a:t>: Raw price data is often skewed. Log transformation makes the distribution more symmetric, which helps models perform better.</a:t>
            </a:r>
          </a:p>
          <a:p>
            <a:pPr lvl="1">
              <a:buFont typeface="+mj-lt"/>
              <a:buAutoNum type="arabicPeriod"/>
            </a:pPr>
            <a:r>
              <a:rPr lang="en-US" sz="2000" b="1" dirty="0">
                <a:solidFill>
                  <a:schemeClr val="tx2">
                    <a:lumMod val="90000"/>
                  </a:schemeClr>
                </a:solidFill>
              </a:rPr>
              <a:t>Reduce Variance Issues</a:t>
            </a:r>
            <a:r>
              <a:rPr lang="en-US" sz="2000" dirty="0">
                <a:solidFill>
                  <a:schemeClr val="tx2">
                    <a:lumMod val="90000"/>
                  </a:schemeClr>
                </a:solidFill>
              </a:rPr>
              <a:t>: It stabilizes the variability of prices across different ranges, improving model reliability.</a:t>
            </a:r>
          </a:p>
          <a:p>
            <a:pPr lvl="1">
              <a:buFont typeface="+mj-lt"/>
              <a:buAutoNum type="arabicPeriod"/>
            </a:pPr>
            <a:r>
              <a:rPr lang="en-US" sz="2000" b="1" dirty="0">
                <a:solidFill>
                  <a:schemeClr val="tx2">
                    <a:lumMod val="90000"/>
                  </a:schemeClr>
                </a:solidFill>
              </a:rPr>
              <a:t>Focus on Relative Changes</a:t>
            </a:r>
            <a:r>
              <a:rPr lang="en-US" sz="2000" dirty="0">
                <a:solidFill>
                  <a:schemeClr val="tx2">
                    <a:lumMod val="90000"/>
                  </a:schemeClr>
                </a:solidFill>
              </a:rPr>
              <a:t>: Log transformation emphasizes percentage changes, which align better with real-world scenarios.</a:t>
            </a:r>
          </a:p>
          <a:p>
            <a:pPr lvl="1">
              <a:buFont typeface="+mj-lt"/>
              <a:buAutoNum type="arabicPeriod"/>
            </a:pPr>
            <a:r>
              <a:rPr lang="en-US" sz="2000" b="1" dirty="0">
                <a:solidFill>
                  <a:schemeClr val="tx2">
                    <a:lumMod val="90000"/>
                  </a:schemeClr>
                </a:solidFill>
              </a:rPr>
              <a:t>Improve Interpretability</a:t>
            </a:r>
            <a:r>
              <a:rPr lang="en-US" sz="2000" dirty="0">
                <a:solidFill>
                  <a:schemeClr val="tx2">
                    <a:lumMod val="90000"/>
                  </a:schemeClr>
                </a:solidFill>
              </a:rPr>
              <a:t>: In models, coefficients become interpretable as percentage effects on price.</a:t>
            </a:r>
          </a:p>
          <a:p>
            <a:pPr marL="36900" indent="0">
              <a:buNone/>
            </a:pPr>
            <a:endParaRPr lang="en-US" dirty="0"/>
          </a:p>
        </p:txBody>
      </p:sp>
    </p:spTree>
    <p:extLst>
      <p:ext uri="{BB962C8B-B14F-4D97-AF65-F5344CB8AC3E}">
        <p14:creationId xmlns:p14="http://schemas.microsoft.com/office/powerpoint/2010/main" val="387966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9E04C-88E0-7505-94C4-5BC38BA29511}"/>
              </a:ext>
            </a:extLst>
          </p:cNvPr>
          <p:cNvSpPr>
            <a:spLocks noGrp="1"/>
          </p:cNvSpPr>
          <p:nvPr>
            <p:ph idx="1"/>
          </p:nvPr>
        </p:nvSpPr>
        <p:spPr>
          <a:xfrm>
            <a:off x="412955" y="147484"/>
            <a:ext cx="11415251" cy="6558116"/>
          </a:xfrm>
        </p:spPr>
        <p:txBody>
          <a:bodyPr>
            <a:normAutofit lnSpcReduction="10000"/>
          </a:bodyPr>
          <a:lstStyle/>
          <a:p>
            <a:pPr marL="36900" indent="0">
              <a:buNone/>
            </a:pPr>
            <a:r>
              <a:rPr lang="en-US" b="1" dirty="0">
                <a:solidFill>
                  <a:schemeClr val="tx2">
                    <a:lumMod val="90000"/>
                  </a:schemeClr>
                </a:solidFill>
                <a:latin typeface="+mj-lt"/>
              </a:rPr>
              <a:t>5.2 Data Preprocessing, Model build with cross validation:</a:t>
            </a:r>
          </a:p>
          <a:p>
            <a:pPr marL="756900" lvl="1" indent="-342900"/>
            <a:r>
              <a:rPr lang="en-US" b="1" dirty="0">
                <a:solidFill>
                  <a:schemeClr val="tx2">
                    <a:lumMod val="90000"/>
                  </a:schemeClr>
                </a:solidFill>
                <a:latin typeface="+mj-lt"/>
              </a:rPr>
              <a:t>	</a:t>
            </a:r>
            <a:r>
              <a:rPr lang="en-US" sz="2000" dirty="0"/>
              <a:t>A pipeline in machine learning automates the process of preprocessing, feature transformation, and model training/prediction. It ensures consistency, reduces the risk of errors, and makes the workflow modular and reusable. </a:t>
            </a:r>
            <a:r>
              <a:rPr lang="en-US" sz="2000" dirty="0">
                <a:solidFill>
                  <a:schemeClr val="tx2">
                    <a:lumMod val="90000"/>
                  </a:schemeClr>
                </a:solidFill>
              </a:rPr>
              <a:t>Standard scaling used for convert numerical variable. One hot encoder, Ordinal encoder used for nominal and ordinal variable.</a:t>
            </a:r>
          </a:p>
          <a:p>
            <a:pPr marL="756900" lvl="1" indent="-342900"/>
            <a:r>
              <a:rPr lang="en-US" sz="2000" dirty="0">
                <a:solidFill>
                  <a:schemeClr val="tx2">
                    <a:lumMod val="90000"/>
                  </a:schemeClr>
                </a:solidFill>
              </a:rPr>
              <a:t>Selecting the features and the target variable is ‘Log price’. I am using selected pipeline with cross validation.</a:t>
            </a:r>
          </a:p>
          <a:p>
            <a:pPr marL="36900" indent="0">
              <a:buNone/>
            </a:pPr>
            <a:r>
              <a:rPr lang="en-US" b="1" kern="1200" dirty="0">
                <a:ln w="9525" cap="flat" cmpd="sng" algn="ctr">
                  <a:solidFill>
                    <a:srgbClr val="404040">
                      <a:alpha val="10000"/>
                    </a:srgbClr>
                  </a:solidFill>
                  <a:prstDash val="solid"/>
                  <a:round/>
                </a:ln>
                <a:solidFill>
                  <a:schemeClr val="tx2">
                    <a:lumMod val="90000"/>
                  </a:schemeClr>
                </a:solidFill>
                <a:effectLst/>
                <a:latin typeface="+mj-lt"/>
              </a:rPr>
              <a:t>5.3 Optimization using Grid search cv:</a:t>
            </a:r>
            <a:endParaRPr lang="en-US" b="1" dirty="0">
              <a:solidFill>
                <a:schemeClr val="tx2">
                  <a:lumMod val="90000"/>
                </a:schemeClr>
              </a:solidFill>
              <a:effectLst/>
              <a:latin typeface="+mj-lt"/>
            </a:endParaRPr>
          </a:p>
          <a:p>
            <a:pPr lvl="1"/>
            <a:r>
              <a:rPr lang="en-US" sz="2000" dirty="0">
                <a:solidFill>
                  <a:schemeClr val="tx2">
                    <a:lumMod val="90000"/>
                  </a:schemeClr>
                </a:solidFill>
                <a:effectLst/>
              </a:rPr>
              <a:t>Grid Search cv is used to systematically find the best hyperparameters for a model, improve performance, prevent overfitting, ensure robust validation through cross-validation, and automate the tuning process.</a:t>
            </a:r>
            <a:endParaRPr lang="en-US" sz="2000" b="1" dirty="0">
              <a:solidFill>
                <a:schemeClr val="tx2">
                  <a:lumMod val="90000"/>
                </a:schemeClr>
              </a:solidFill>
              <a:effectLst/>
            </a:endParaRPr>
          </a:p>
          <a:p>
            <a:pPr marL="1080000" lvl="3" indent="0">
              <a:buNone/>
            </a:pPr>
            <a:r>
              <a:rPr lang="en-US" sz="1600" b="0" i="0" dirty="0">
                <a:solidFill>
                  <a:schemeClr val="tx2">
                    <a:lumMod val="90000"/>
                  </a:schemeClr>
                </a:solidFill>
                <a:effectLst/>
              </a:rPr>
              <a:t>Cross-validated RMSE: 0.2062</a:t>
            </a:r>
          </a:p>
          <a:p>
            <a:pPr marL="1080000" lvl="3" indent="0">
              <a:buNone/>
            </a:pPr>
            <a:r>
              <a:rPr lang="en-US" sz="1600" b="0" i="0" dirty="0">
                <a:solidFill>
                  <a:schemeClr val="tx2">
                    <a:lumMod val="90000"/>
                  </a:schemeClr>
                </a:solidFill>
                <a:effectLst/>
              </a:rPr>
              <a:t>Cross-validated R-squared: 0.9373</a:t>
            </a:r>
            <a:endParaRPr lang="en-US" sz="1600" dirty="0">
              <a:solidFill>
                <a:schemeClr val="tx2">
                  <a:lumMod val="90000"/>
                </a:schemeClr>
              </a:solidFill>
              <a:effectLst/>
            </a:endParaRPr>
          </a:p>
          <a:p>
            <a:pPr marL="1080000" lvl="3" indent="0">
              <a:buNone/>
            </a:pPr>
            <a:r>
              <a:rPr lang="en-US" sz="1600" b="0" i="0" dirty="0">
                <a:solidFill>
                  <a:schemeClr val="tx2">
                    <a:lumMod val="90000"/>
                  </a:schemeClr>
                </a:solidFill>
                <a:effectLst/>
              </a:rPr>
              <a:t>Cross-validated MAE : 0.1305</a:t>
            </a:r>
          </a:p>
          <a:p>
            <a:pPr marL="1080000" lvl="3" indent="0">
              <a:buNone/>
            </a:pPr>
            <a:r>
              <a:rPr lang="en-US" sz="1600" b="0" i="0" dirty="0">
                <a:solidFill>
                  <a:schemeClr val="tx2">
                    <a:lumMod val="90000"/>
                  </a:schemeClr>
                </a:solidFill>
                <a:effectLst/>
              </a:rPr>
              <a:t>Test RMSE: 0.2198</a:t>
            </a:r>
          </a:p>
          <a:p>
            <a:pPr marL="1080000" lvl="3" indent="0">
              <a:buNone/>
            </a:pPr>
            <a:r>
              <a:rPr lang="en-US" sz="1600" b="0" i="0" dirty="0">
                <a:solidFill>
                  <a:schemeClr val="tx2">
                    <a:lumMod val="90000"/>
                  </a:schemeClr>
                </a:solidFill>
                <a:effectLst/>
              </a:rPr>
              <a:t>Test R-squared: 0.9325 </a:t>
            </a:r>
          </a:p>
          <a:p>
            <a:pPr marL="1080000" lvl="3" indent="0">
              <a:buNone/>
            </a:pPr>
            <a:r>
              <a:rPr lang="en-US" sz="1600" b="0" i="0" dirty="0">
                <a:solidFill>
                  <a:schemeClr val="tx2">
                    <a:lumMod val="90000"/>
                  </a:schemeClr>
                </a:solidFill>
                <a:effectLst/>
              </a:rPr>
              <a:t>Test MAE : 0.1329</a:t>
            </a:r>
            <a:endParaRPr lang="en-US" sz="1600" b="1" dirty="0">
              <a:solidFill>
                <a:schemeClr val="tx2">
                  <a:lumMod val="90000"/>
                </a:schemeClr>
              </a:solidFill>
            </a:endParaRPr>
          </a:p>
          <a:p>
            <a:pPr marL="414000" lvl="1" indent="0">
              <a:buNone/>
            </a:pPr>
            <a:r>
              <a:rPr lang="en-US" sz="2000" dirty="0">
                <a:solidFill>
                  <a:schemeClr val="tx2">
                    <a:lumMod val="90000"/>
                  </a:schemeClr>
                </a:solidFill>
              </a:rPr>
              <a:t>Finally save the best model </a:t>
            </a:r>
            <a:r>
              <a:rPr lang="en-US" sz="2000">
                <a:solidFill>
                  <a:schemeClr val="tx2">
                    <a:lumMod val="90000"/>
                  </a:schemeClr>
                </a:solidFill>
              </a:rPr>
              <a:t>pickle file.</a:t>
            </a:r>
            <a:endParaRPr lang="en-US" sz="2000" dirty="0">
              <a:solidFill>
                <a:schemeClr val="tx2">
                  <a:lumMod val="90000"/>
                </a:schemeClr>
              </a:solidFill>
            </a:endParaRPr>
          </a:p>
        </p:txBody>
      </p:sp>
    </p:spTree>
    <p:extLst>
      <p:ext uri="{BB962C8B-B14F-4D97-AF65-F5344CB8AC3E}">
        <p14:creationId xmlns:p14="http://schemas.microsoft.com/office/powerpoint/2010/main" val="221731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3B69-8690-8AFE-BCB0-993C3358A3FF}"/>
              </a:ext>
            </a:extLst>
          </p:cNvPr>
          <p:cNvSpPr>
            <a:spLocks noGrp="1"/>
          </p:cNvSpPr>
          <p:nvPr>
            <p:ph type="title"/>
          </p:nvPr>
        </p:nvSpPr>
        <p:spPr>
          <a:xfrm>
            <a:off x="913795" y="285134"/>
            <a:ext cx="10353762" cy="845575"/>
          </a:xfrm>
        </p:spPr>
        <p:txBody>
          <a:bodyPr>
            <a:normAutofit/>
          </a:bodyPr>
          <a:lstStyle/>
          <a:p>
            <a:r>
              <a:rPr lang="en-US" sz="4000" dirty="0"/>
              <a:t>STREAM LIT APP BUILD</a:t>
            </a:r>
            <a:endParaRPr lang="en-US" dirty="0"/>
          </a:p>
        </p:txBody>
      </p:sp>
      <p:sp>
        <p:nvSpPr>
          <p:cNvPr id="3" name="Content Placeholder 2">
            <a:extLst>
              <a:ext uri="{FF2B5EF4-FFF2-40B4-BE49-F238E27FC236}">
                <a16:creationId xmlns:a16="http://schemas.microsoft.com/office/drawing/2014/main" id="{ABE69BD2-5024-8077-A8F0-58661E36061A}"/>
              </a:ext>
            </a:extLst>
          </p:cNvPr>
          <p:cNvSpPr>
            <a:spLocks noGrp="1"/>
          </p:cNvSpPr>
          <p:nvPr>
            <p:ph idx="1"/>
          </p:nvPr>
        </p:nvSpPr>
        <p:spPr>
          <a:xfrm>
            <a:off x="913795" y="1573161"/>
            <a:ext cx="10353762" cy="4404852"/>
          </a:xfrm>
        </p:spPr>
        <p:txBody>
          <a:bodyPr>
            <a:normAutofit fontScale="77500" lnSpcReduction="20000"/>
          </a:bodyPr>
          <a:lstStyle/>
          <a:p>
            <a:pPr marL="36900" indent="0">
              <a:buNone/>
            </a:pPr>
            <a:r>
              <a:rPr lang="en-US" sz="2400" b="1" dirty="0">
                <a:solidFill>
                  <a:schemeClr val="tx2">
                    <a:lumMod val="90000"/>
                  </a:schemeClr>
                </a:solidFill>
                <a:latin typeface="+mj-lt"/>
              </a:rPr>
              <a:t>User guide:</a:t>
            </a:r>
          </a:p>
          <a:p>
            <a:pPr marL="36900" indent="0">
              <a:buNone/>
            </a:pPr>
            <a:r>
              <a:rPr lang="en-US" sz="2400" b="1" dirty="0">
                <a:solidFill>
                  <a:schemeClr val="tx2">
                    <a:lumMod val="90000"/>
                  </a:schemeClr>
                </a:solidFill>
                <a:latin typeface="+mj-lt"/>
              </a:rPr>
              <a:t>	This stream lit app predict the car price and car age based on user input.</a:t>
            </a:r>
          </a:p>
          <a:p>
            <a:pPr marL="36900" indent="0">
              <a:buNone/>
            </a:pPr>
            <a:r>
              <a:rPr lang="en-US" sz="2400" b="1" dirty="0">
                <a:solidFill>
                  <a:schemeClr val="tx2">
                    <a:lumMod val="90000"/>
                  </a:schemeClr>
                </a:solidFill>
                <a:latin typeface="+mj-lt"/>
              </a:rPr>
              <a:t>User inputs:</a:t>
            </a:r>
          </a:p>
          <a:p>
            <a:pPr marL="36900" indent="0">
              <a:buNone/>
            </a:pPr>
            <a:r>
              <a:rPr lang="en-US" sz="2400" b="1" dirty="0">
                <a:latin typeface="+mj-lt"/>
              </a:rPr>
              <a:t>	</a:t>
            </a:r>
            <a:r>
              <a:rPr lang="en-US" sz="2400" b="1" dirty="0">
                <a:solidFill>
                  <a:schemeClr val="tx2">
                    <a:lumMod val="90000"/>
                  </a:schemeClr>
                </a:solidFill>
                <a:latin typeface="+mj-lt"/>
              </a:rPr>
              <a:t>B</a:t>
            </a:r>
            <a:r>
              <a:rPr lang="en-US" sz="2400" b="1" dirty="0">
                <a:solidFill>
                  <a:schemeClr val="tx2">
                    <a:lumMod val="90000"/>
                  </a:schemeClr>
                </a:solidFill>
              </a:rPr>
              <a:t>ody type                       - type of car (SUV,MUV etc..)</a:t>
            </a:r>
          </a:p>
          <a:p>
            <a:pPr marL="36900" indent="0">
              <a:buNone/>
            </a:pPr>
            <a:r>
              <a:rPr lang="en-US" sz="2400" b="1" dirty="0">
                <a:solidFill>
                  <a:schemeClr val="tx2">
                    <a:lumMod val="90000"/>
                  </a:schemeClr>
                </a:solidFill>
              </a:rPr>
              <a:t>	Oem                                - car brand.</a:t>
            </a:r>
          </a:p>
          <a:p>
            <a:pPr marL="36900" indent="0">
              <a:buNone/>
            </a:pPr>
            <a:r>
              <a:rPr lang="en-US" sz="2400" b="1" dirty="0">
                <a:solidFill>
                  <a:schemeClr val="tx2">
                    <a:lumMod val="90000"/>
                  </a:schemeClr>
                </a:solidFill>
              </a:rPr>
              <a:t>	Fuel type                         - car fuel type (petrol, diesel, </a:t>
            </a:r>
            <a:r>
              <a:rPr lang="en-US" sz="2400" b="1" dirty="0" err="1">
                <a:solidFill>
                  <a:schemeClr val="tx2">
                    <a:lumMod val="90000"/>
                  </a:schemeClr>
                </a:solidFill>
              </a:rPr>
              <a:t>cng</a:t>
            </a:r>
            <a:r>
              <a:rPr lang="en-US" sz="2400" b="1" dirty="0">
                <a:solidFill>
                  <a:schemeClr val="tx2">
                    <a:lumMod val="90000"/>
                  </a:schemeClr>
                </a:solidFill>
              </a:rPr>
              <a:t>, electric).	</a:t>
            </a:r>
          </a:p>
          <a:p>
            <a:pPr marL="36900" indent="0">
              <a:buNone/>
            </a:pPr>
            <a:r>
              <a:rPr lang="en-US" sz="2400" b="1" dirty="0">
                <a:solidFill>
                  <a:schemeClr val="tx2">
                    <a:lumMod val="90000"/>
                  </a:schemeClr>
                </a:solidFill>
              </a:rPr>
              <a:t>	Model                             - car model.</a:t>
            </a:r>
          </a:p>
          <a:p>
            <a:pPr marL="36900" indent="0">
              <a:buNone/>
            </a:pPr>
            <a:r>
              <a:rPr lang="en-US" sz="2400" b="1" dirty="0">
                <a:solidFill>
                  <a:schemeClr val="tx2">
                    <a:lumMod val="90000"/>
                  </a:schemeClr>
                </a:solidFill>
              </a:rPr>
              <a:t>	Transmission                - select car transmission (Manual, Automatic)</a:t>
            </a:r>
          </a:p>
          <a:p>
            <a:pPr marL="36900" indent="0">
              <a:buNone/>
            </a:pPr>
            <a:r>
              <a:rPr lang="en-US" sz="2400" b="1" dirty="0">
                <a:solidFill>
                  <a:schemeClr val="tx2">
                    <a:lumMod val="90000"/>
                  </a:schemeClr>
                </a:solidFill>
              </a:rPr>
              <a:t>	Engine displacement     - engine capacity cc.</a:t>
            </a:r>
          </a:p>
          <a:p>
            <a:pPr marL="36900" indent="0">
              <a:buNone/>
            </a:pPr>
            <a:r>
              <a:rPr lang="en-US" sz="2400" b="1" dirty="0">
                <a:solidFill>
                  <a:schemeClr val="tx2">
                    <a:lumMod val="90000"/>
                  </a:schemeClr>
                </a:solidFill>
              </a:rPr>
              <a:t>	Variant name                 - Select car variant.</a:t>
            </a:r>
          </a:p>
          <a:p>
            <a:pPr marL="414000" lvl="1" indent="0">
              <a:buNone/>
            </a:pPr>
            <a:r>
              <a:rPr lang="en-US" sz="2400" b="1" dirty="0">
                <a:solidFill>
                  <a:schemeClr val="tx2">
                    <a:lumMod val="90000"/>
                  </a:schemeClr>
                </a:solidFill>
              </a:rPr>
              <a:t>	Model year                     - car manufacturing year.</a:t>
            </a:r>
          </a:p>
          <a:p>
            <a:pPr marL="414000" lvl="1" indent="0">
              <a:buNone/>
            </a:pPr>
            <a:r>
              <a:rPr lang="en-US" b="1" dirty="0">
                <a:latin typeface="+mj-lt"/>
              </a:rPr>
              <a:t>					</a:t>
            </a:r>
          </a:p>
        </p:txBody>
      </p:sp>
    </p:spTree>
    <p:extLst>
      <p:ext uri="{BB962C8B-B14F-4D97-AF65-F5344CB8AC3E}">
        <p14:creationId xmlns:p14="http://schemas.microsoft.com/office/powerpoint/2010/main" val="1975561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55FBD-EF5A-DAF0-B02C-767353608020}"/>
              </a:ext>
            </a:extLst>
          </p:cNvPr>
          <p:cNvSpPr>
            <a:spLocks noGrp="1"/>
          </p:cNvSpPr>
          <p:nvPr>
            <p:ph idx="1"/>
          </p:nvPr>
        </p:nvSpPr>
        <p:spPr/>
        <p:txBody>
          <a:bodyPr/>
          <a:lstStyle/>
          <a:p>
            <a:pPr marL="36900" indent="0">
              <a:buNone/>
            </a:pPr>
            <a:r>
              <a:rPr lang="en-US" b="1" dirty="0">
                <a:latin typeface="+mj-lt"/>
              </a:rPr>
              <a:t>	</a:t>
            </a:r>
            <a:r>
              <a:rPr lang="en-US" b="1" dirty="0">
                <a:solidFill>
                  <a:schemeClr val="tx2">
                    <a:lumMod val="90000"/>
                  </a:schemeClr>
                </a:solidFill>
                <a:latin typeface="+mj-lt"/>
              </a:rPr>
              <a:t>Drive type           -  front wheel drive or rear wheel drive (FWD, RWD).</a:t>
            </a:r>
          </a:p>
          <a:p>
            <a:pPr marL="36900" indent="0">
              <a:buNone/>
            </a:pPr>
            <a:r>
              <a:rPr lang="en-US" b="1" dirty="0">
                <a:solidFill>
                  <a:schemeClr val="tx2">
                    <a:lumMod val="90000"/>
                  </a:schemeClr>
                </a:solidFill>
                <a:latin typeface="+mj-lt"/>
              </a:rPr>
              <a:t>	Seating capacity - no of seats in the car (5 seat, 7 seat).</a:t>
            </a:r>
          </a:p>
          <a:p>
            <a:pPr marL="36900" indent="0">
              <a:buNone/>
            </a:pPr>
            <a:r>
              <a:rPr lang="en-US" b="1" dirty="0">
                <a:solidFill>
                  <a:schemeClr val="tx2">
                    <a:lumMod val="90000"/>
                  </a:schemeClr>
                </a:solidFill>
                <a:latin typeface="+mj-lt"/>
              </a:rPr>
              <a:t>	km driven           - car total running km .</a:t>
            </a:r>
          </a:p>
          <a:p>
            <a:pPr marL="36900" indent="0">
              <a:buNone/>
            </a:pPr>
            <a:r>
              <a:rPr lang="en-US" b="1" dirty="0">
                <a:solidFill>
                  <a:schemeClr val="tx2">
                    <a:lumMod val="90000"/>
                  </a:schemeClr>
                </a:solidFill>
                <a:latin typeface="+mj-lt"/>
              </a:rPr>
              <a:t>	Owner                 - no of owner in the car.</a:t>
            </a:r>
          </a:p>
          <a:p>
            <a:pPr marL="36900" indent="0">
              <a:buNone/>
            </a:pPr>
            <a:r>
              <a:rPr lang="en-US" b="1" dirty="0">
                <a:solidFill>
                  <a:schemeClr val="tx2">
                    <a:lumMod val="90000"/>
                  </a:schemeClr>
                </a:solidFill>
                <a:latin typeface="+mj-lt"/>
              </a:rPr>
              <a:t>	Mileage              -  select expected mileage.</a:t>
            </a:r>
          </a:p>
          <a:p>
            <a:pPr marL="36900" indent="0">
              <a:buNone/>
            </a:pPr>
            <a:r>
              <a:rPr lang="en-US" b="1" dirty="0">
                <a:solidFill>
                  <a:schemeClr val="tx2">
                    <a:lumMod val="90000"/>
                  </a:schemeClr>
                </a:solidFill>
                <a:latin typeface="+mj-lt"/>
              </a:rPr>
              <a:t>	City                    - select city.</a:t>
            </a:r>
          </a:p>
          <a:p>
            <a:endParaRPr lang="en-US" dirty="0"/>
          </a:p>
        </p:txBody>
      </p:sp>
    </p:spTree>
    <p:extLst>
      <p:ext uri="{BB962C8B-B14F-4D97-AF65-F5344CB8AC3E}">
        <p14:creationId xmlns:p14="http://schemas.microsoft.com/office/powerpoint/2010/main" val="414624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EA2800C-8C66-216B-D2FD-807A637D0C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5174" y="754626"/>
            <a:ext cx="11602720" cy="5348748"/>
          </a:xfrm>
        </p:spPr>
      </p:pic>
      <p:cxnSp>
        <p:nvCxnSpPr>
          <p:cNvPr id="10" name="Straight Connector 9">
            <a:extLst>
              <a:ext uri="{FF2B5EF4-FFF2-40B4-BE49-F238E27FC236}">
                <a16:creationId xmlns:a16="http://schemas.microsoft.com/office/drawing/2014/main" id="{A1DC80AA-56C1-535F-BEDF-E82B807CDF42}"/>
              </a:ext>
            </a:extLst>
          </p:cNvPr>
          <p:cNvCxnSpPr/>
          <p:nvPr/>
        </p:nvCxnSpPr>
        <p:spPr>
          <a:xfrm>
            <a:off x="1503680" y="1025833"/>
            <a:ext cx="85344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05D0067C-12F1-05BA-8E47-2C3587E50FCE}"/>
              </a:ext>
            </a:extLst>
          </p:cNvPr>
          <p:cNvCxnSpPr/>
          <p:nvPr/>
        </p:nvCxnSpPr>
        <p:spPr>
          <a:xfrm>
            <a:off x="2357120" y="1025833"/>
            <a:ext cx="0" cy="4680155"/>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95D3F60B-C926-C15A-50AD-38DC12CD4A20}"/>
              </a:ext>
            </a:extLst>
          </p:cNvPr>
          <p:cNvCxnSpPr/>
          <p:nvPr/>
        </p:nvCxnSpPr>
        <p:spPr>
          <a:xfrm flipH="1">
            <a:off x="1503680" y="5705988"/>
            <a:ext cx="853440"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B35A6B3-6681-7C7A-F4C1-3E220CB80E3F}"/>
              </a:ext>
            </a:extLst>
          </p:cNvPr>
          <p:cNvSpPr txBox="1"/>
          <p:nvPr/>
        </p:nvSpPr>
        <p:spPr>
          <a:xfrm>
            <a:off x="2342701" y="4542503"/>
            <a:ext cx="1381431" cy="369332"/>
          </a:xfrm>
          <a:prstGeom prst="rect">
            <a:avLst/>
          </a:prstGeom>
          <a:noFill/>
        </p:spPr>
        <p:txBody>
          <a:bodyPr wrap="square" rtlCol="0">
            <a:spAutoFit/>
          </a:bodyPr>
          <a:lstStyle/>
          <a:p>
            <a:r>
              <a:rPr lang="en-US" dirty="0"/>
              <a:t>User input</a:t>
            </a:r>
          </a:p>
        </p:txBody>
      </p:sp>
      <p:sp>
        <p:nvSpPr>
          <p:cNvPr id="17" name="Rectangle 16">
            <a:extLst>
              <a:ext uri="{FF2B5EF4-FFF2-40B4-BE49-F238E27FC236}">
                <a16:creationId xmlns:a16="http://schemas.microsoft.com/office/drawing/2014/main" id="{39348069-C762-9D65-AE81-927304286627}"/>
              </a:ext>
            </a:extLst>
          </p:cNvPr>
          <p:cNvSpPr/>
          <p:nvPr/>
        </p:nvSpPr>
        <p:spPr>
          <a:xfrm>
            <a:off x="5152103" y="1091791"/>
            <a:ext cx="1799301" cy="10881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94C31E04-144F-65CA-8088-A6863B5E216F}"/>
              </a:ext>
            </a:extLst>
          </p:cNvPr>
          <p:cNvSpPr txBox="1"/>
          <p:nvPr/>
        </p:nvSpPr>
        <p:spPr>
          <a:xfrm>
            <a:off x="4649963" y="2250450"/>
            <a:ext cx="2892074" cy="369332"/>
          </a:xfrm>
          <a:prstGeom prst="rect">
            <a:avLst/>
          </a:prstGeom>
          <a:noFill/>
        </p:spPr>
        <p:txBody>
          <a:bodyPr wrap="none" rtlCol="0">
            <a:spAutoFit/>
          </a:bodyPr>
          <a:lstStyle/>
          <a:p>
            <a:r>
              <a:rPr lang="en-US" dirty="0"/>
              <a:t>Predicting car price and age</a:t>
            </a:r>
          </a:p>
        </p:txBody>
      </p:sp>
      <p:sp>
        <p:nvSpPr>
          <p:cNvPr id="19" name="TextBox 18">
            <a:extLst>
              <a:ext uri="{FF2B5EF4-FFF2-40B4-BE49-F238E27FC236}">
                <a16:creationId xmlns:a16="http://schemas.microsoft.com/office/drawing/2014/main" id="{B4F628DB-4799-54AB-AE4F-C397492046EA}"/>
              </a:ext>
            </a:extLst>
          </p:cNvPr>
          <p:cNvSpPr txBox="1"/>
          <p:nvPr/>
        </p:nvSpPr>
        <p:spPr>
          <a:xfrm>
            <a:off x="4649963" y="3429000"/>
            <a:ext cx="4791633" cy="646331"/>
          </a:xfrm>
          <a:prstGeom prst="rect">
            <a:avLst/>
          </a:prstGeom>
          <a:noFill/>
        </p:spPr>
        <p:txBody>
          <a:bodyPr wrap="none" rtlCol="0">
            <a:spAutoFit/>
          </a:bodyPr>
          <a:lstStyle/>
          <a:p>
            <a:r>
              <a:rPr lang="en-US" dirty="0"/>
              <a:t>Note : This stream lit app automatically predict</a:t>
            </a:r>
          </a:p>
          <a:p>
            <a:r>
              <a:rPr lang="en-US" dirty="0"/>
              <a:t> car price and car age based on user input. </a:t>
            </a:r>
          </a:p>
        </p:txBody>
      </p:sp>
    </p:spTree>
    <p:extLst>
      <p:ext uri="{BB962C8B-B14F-4D97-AF65-F5344CB8AC3E}">
        <p14:creationId xmlns:p14="http://schemas.microsoft.com/office/powerpoint/2010/main" val="155381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1380-71BF-5981-2397-4CEF7E1A71AC}"/>
              </a:ext>
            </a:extLst>
          </p:cNvPr>
          <p:cNvSpPr>
            <a:spLocks noGrp="1"/>
          </p:cNvSpPr>
          <p:nvPr>
            <p:ph type="title"/>
          </p:nvPr>
        </p:nvSpPr>
        <p:spPr>
          <a:xfrm>
            <a:off x="913795" y="255657"/>
            <a:ext cx="5978072" cy="970450"/>
          </a:xfrm>
        </p:spPr>
        <p:txBody>
          <a:bodyPr vert="horz" lIns="91440" tIns="45720" rIns="91440" bIns="45720" rtlCol="0" anchor="ctr">
            <a:normAutofit/>
          </a:bodyPr>
          <a:lstStyle/>
          <a:p>
            <a:r>
              <a:rPr lang="en-US" dirty="0">
                <a:solidFill>
                  <a:schemeClr val="tx1">
                    <a:lumMod val="85000"/>
                  </a:schemeClr>
                </a:solidFill>
              </a:rPr>
              <a:t>OBJECTIVE</a:t>
            </a:r>
          </a:p>
        </p:txBody>
      </p:sp>
      <p:sp>
        <p:nvSpPr>
          <p:cNvPr id="4" name="TextBox 3">
            <a:extLst>
              <a:ext uri="{FF2B5EF4-FFF2-40B4-BE49-F238E27FC236}">
                <a16:creationId xmlns:a16="http://schemas.microsoft.com/office/drawing/2014/main" id="{69B573B2-6DFC-0DA4-DA7F-CD4C121CF301}"/>
              </a:ext>
            </a:extLst>
          </p:cNvPr>
          <p:cNvSpPr txBox="1"/>
          <p:nvPr/>
        </p:nvSpPr>
        <p:spPr>
          <a:xfrm>
            <a:off x="913795" y="990123"/>
            <a:ext cx="5978072" cy="2031999"/>
          </a:xfrm>
          <a:prstGeom prst="rect">
            <a:avLst/>
          </a:prstGeom>
        </p:spPr>
        <p:txBody>
          <a:bodyPr vert="horz" lIns="91440" tIns="45720" rIns="91440" bIns="45720" rtlCol="0" anchor="ctr">
            <a:normAutofit/>
          </a:bodyPr>
          <a:lstStyle/>
          <a:p>
            <a:pPr>
              <a:spcBef>
                <a:spcPct val="20000"/>
              </a:spcBef>
              <a:spcAft>
                <a:spcPts val="600"/>
              </a:spcAft>
              <a:buClr>
                <a:srgbClr val="9A6BFF"/>
              </a:buClr>
              <a:buSzPct val="70000"/>
              <a:buFont typeface="Wingdings 2" charset="2"/>
            </a:pPr>
            <a:r>
              <a:rPr lang="en-US" dirty="0">
                <a:ln>
                  <a:solidFill>
                    <a:schemeClr val="bg1">
                      <a:lumMod val="75000"/>
                      <a:lumOff val="25000"/>
                      <a:alpha val="10000"/>
                    </a:schemeClr>
                  </a:solidFill>
                </a:ln>
                <a:solidFill>
                  <a:schemeClr val="tx1">
                    <a:lumMod val="85000"/>
                  </a:schemeClr>
                </a:solidFill>
                <a:effectLst>
                  <a:outerShdw blurRad="9525" dist="25400" dir="14640000" algn="tl" rotWithShape="0">
                    <a:schemeClr val="bg1">
                      <a:alpha val="30000"/>
                    </a:schemeClr>
                  </a:outerShdw>
                </a:effectLst>
              </a:rPr>
              <a:t>This project aims to enhance customer experience and streamline pricing using machine learning. We will develop an accurate, user-friendly Stream lit tool that predicts used car prices based on input features. This interactive web application will be seamlessly deployed for customers and sales representatives.</a:t>
            </a:r>
          </a:p>
        </p:txBody>
      </p:sp>
      <p:pic>
        <p:nvPicPr>
          <p:cNvPr id="5" name="Picture 4" descr="Camera lens close up">
            <a:extLst>
              <a:ext uri="{FF2B5EF4-FFF2-40B4-BE49-F238E27FC236}">
                <a16:creationId xmlns:a16="http://schemas.microsoft.com/office/drawing/2014/main" id="{8585947F-5E37-CA51-07C1-B4FE74A9A58E}"/>
              </a:ext>
            </a:extLst>
          </p:cNvPr>
          <p:cNvPicPr>
            <a:picLocks noChangeAspect="1"/>
          </p:cNvPicPr>
          <p:nvPr/>
        </p:nvPicPr>
        <p:blipFill>
          <a:blip r:embed="rId3"/>
          <a:srcRect l="20537" r="34966" b="-1"/>
          <a:stretch/>
        </p:blipFill>
        <p:spPr>
          <a:xfrm>
            <a:off x="7620351" y="10"/>
            <a:ext cx="4571649" cy="6857990"/>
          </a:xfrm>
          <a:prstGeom prst="rect">
            <a:avLst/>
          </a:prstGeom>
        </p:spPr>
      </p:pic>
      <p:pic>
        <p:nvPicPr>
          <p:cNvPr id="10" name="Picture 9">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
        <p:nvSpPr>
          <p:cNvPr id="6" name="TextBox 5">
            <a:extLst>
              <a:ext uri="{FF2B5EF4-FFF2-40B4-BE49-F238E27FC236}">
                <a16:creationId xmlns:a16="http://schemas.microsoft.com/office/drawing/2014/main" id="{D27801B1-43AF-7BA2-6CAB-11423B44B099}"/>
              </a:ext>
            </a:extLst>
          </p:cNvPr>
          <p:cNvSpPr txBox="1"/>
          <p:nvPr/>
        </p:nvSpPr>
        <p:spPr>
          <a:xfrm>
            <a:off x="913795" y="3101412"/>
            <a:ext cx="5978072" cy="707886"/>
          </a:xfrm>
          <a:prstGeom prst="rect">
            <a:avLst/>
          </a:prstGeom>
          <a:noFill/>
        </p:spPr>
        <p:txBody>
          <a:bodyPr wrap="square" rtlCol="0">
            <a:spAutoFit/>
          </a:bodyPr>
          <a:lstStyle/>
          <a:p>
            <a:pPr algn="ctr"/>
            <a:r>
              <a:rPr lang="en-US" sz="4000" dirty="0">
                <a:solidFill>
                  <a:schemeClr val="tx1">
                    <a:lumMod val="75000"/>
                  </a:schemeClr>
                </a:solidFill>
                <a:effectLst>
                  <a:outerShdw blurRad="38100" dist="38100" dir="2700000" algn="tl">
                    <a:srgbClr val="000000">
                      <a:alpha val="43137"/>
                    </a:srgbClr>
                  </a:outerShdw>
                </a:effectLst>
              </a:rPr>
              <a:t>PROJECT SCOPE</a:t>
            </a:r>
          </a:p>
        </p:txBody>
      </p:sp>
      <p:sp>
        <p:nvSpPr>
          <p:cNvPr id="7" name="TextBox 6">
            <a:extLst>
              <a:ext uri="{FF2B5EF4-FFF2-40B4-BE49-F238E27FC236}">
                <a16:creationId xmlns:a16="http://schemas.microsoft.com/office/drawing/2014/main" id="{A630587E-3BBE-2DB3-3EB8-84B19F4D8752}"/>
              </a:ext>
            </a:extLst>
          </p:cNvPr>
          <p:cNvSpPr txBox="1"/>
          <p:nvPr/>
        </p:nvSpPr>
        <p:spPr>
          <a:xfrm>
            <a:off x="913795" y="3756588"/>
            <a:ext cx="5978072" cy="2585323"/>
          </a:xfrm>
          <a:prstGeom prst="rect">
            <a:avLst/>
          </a:prstGeom>
          <a:noFill/>
        </p:spPr>
        <p:txBody>
          <a:bodyPr wrap="square" rtlCol="0">
            <a:spAutoFit/>
          </a:bodyPr>
          <a:lstStyle/>
          <a:p>
            <a:r>
              <a:rPr lang="en-US" dirty="0">
                <a:solidFill>
                  <a:schemeClr val="tx1">
                    <a:lumMod val="75000"/>
                  </a:schemeClr>
                </a:solidFill>
              </a:rPr>
              <a:t>Buying a used car in the automotive industry can be complex due to various factors affecting pricing. Customers often pay high prices, so we need to develop a machine learning model that accurately predicts used car prices based on input features like model, year, fuel type, and transmission from different cities, among others. This model will be integrated into a Stream lit-based web application, allowing users to enter car details and receive instant price estimates.</a:t>
            </a:r>
          </a:p>
        </p:txBody>
      </p:sp>
    </p:spTree>
    <p:extLst>
      <p:ext uri="{BB962C8B-B14F-4D97-AF65-F5344CB8AC3E}">
        <p14:creationId xmlns:p14="http://schemas.microsoft.com/office/powerpoint/2010/main" val="166415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DDD6-CD89-4505-42E3-D71EC8EF3F57}"/>
              </a:ext>
            </a:extLst>
          </p:cNvPr>
          <p:cNvSpPr>
            <a:spLocks noGrp="1"/>
          </p:cNvSpPr>
          <p:nvPr>
            <p:ph type="title"/>
          </p:nvPr>
        </p:nvSpPr>
        <p:spPr/>
        <p:txBody>
          <a:bodyPr/>
          <a:lstStyle/>
          <a:p>
            <a:pPr algn="l"/>
            <a:r>
              <a:rPr lang="en-US" dirty="0"/>
              <a:t>APPROACH</a:t>
            </a:r>
          </a:p>
        </p:txBody>
      </p:sp>
      <p:sp>
        <p:nvSpPr>
          <p:cNvPr id="3" name="Content Placeholder 2">
            <a:extLst>
              <a:ext uri="{FF2B5EF4-FFF2-40B4-BE49-F238E27FC236}">
                <a16:creationId xmlns:a16="http://schemas.microsoft.com/office/drawing/2014/main" id="{4AE509AD-E97B-215D-2F03-43FD0E3CE186}"/>
              </a:ext>
            </a:extLst>
          </p:cNvPr>
          <p:cNvSpPr>
            <a:spLocks noGrp="1"/>
          </p:cNvSpPr>
          <p:nvPr>
            <p:ph idx="1"/>
          </p:nvPr>
        </p:nvSpPr>
        <p:spPr/>
        <p:txBody>
          <a:bodyPr>
            <a:normAutofit/>
          </a:bodyPr>
          <a:lstStyle/>
          <a:p>
            <a:pPr marL="494100" indent="-457200">
              <a:buClr>
                <a:schemeClr val="tx1"/>
              </a:buClr>
              <a:buSzPct val="100000"/>
              <a:buAutoNum type="arabicPeriod"/>
            </a:pPr>
            <a:r>
              <a:rPr lang="en-US" dirty="0"/>
              <a:t>Data Cleaning :</a:t>
            </a:r>
          </a:p>
          <a:p>
            <a:pPr marL="450000" lvl="1" indent="0">
              <a:buSzPct val="100000"/>
              <a:buNone/>
            </a:pPr>
            <a:r>
              <a:rPr lang="en-US" dirty="0"/>
              <a:t>1.1 Data convert into DataFrame and add column ‘city’.</a:t>
            </a:r>
          </a:p>
          <a:p>
            <a:pPr marL="450000" lvl="1" indent="0">
              <a:buSzPct val="100000"/>
              <a:buNone/>
            </a:pPr>
            <a:r>
              <a:rPr lang="en-US" dirty="0"/>
              <a:t>1.2 Remove unwanted characteristic, columns, price conversion and change data types.</a:t>
            </a:r>
          </a:p>
          <a:p>
            <a:pPr marL="450000" lvl="1" indent="0">
              <a:buSzPct val="100000"/>
              <a:buNone/>
            </a:pPr>
            <a:r>
              <a:rPr lang="en-US" dirty="0"/>
              <a:t>1.3 Handling missing values on categorical and numerical columns.</a:t>
            </a:r>
          </a:p>
          <a:p>
            <a:pPr marL="450000" lvl="1" indent="0">
              <a:buSzPct val="100000"/>
              <a:buNone/>
            </a:pPr>
            <a:r>
              <a:rPr lang="en-US" dirty="0"/>
              <a:t>1.4 Removing and capping outliers.</a:t>
            </a:r>
          </a:p>
          <a:p>
            <a:pPr marL="36900" indent="0">
              <a:buClr>
                <a:schemeClr val="tx1"/>
              </a:buClr>
              <a:buSzPct val="100000"/>
              <a:buNone/>
            </a:pPr>
            <a:r>
              <a:rPr lang="en-US" dirty="0"/>
              <a:t>2.    EDA(Exploratory Data Analysis): </a:t>
            </a:r>
          </a:p>
          <a:p>
            <a:pPr marL="36900" indent="0">
              <a:buClr>
                <a:schemeClr val="tx1"/>
              </a:buClr>
              <a:buSzPct val="100000"/>
              <a:buNone/>
            </a:pPr>
            <a:r>
              <a:rPr lang="en-US" dirty="0"/>
              <a:t>	2.1 Descriptive statistic and Plotting.</a:t>
            </a:r>
          </a:p>
          <a:p>
            <a:pPr marL="36900" indent="0">
              <a:buClr>
                <a:schemeClr val="tx1"/>
              </a:buClr>
              <a:buSzPct val="100000"/>
              <a:buNone/>
            </a:pPr>
            <a:r>
              <a:rPr lang="en-US" dirty="0"/>
              <a:t>	2.2 Standardization and Encoding for numerical &amp; categorical variable.</a:t>
            </a:r>
          </a:p>
          <a:p>
            <a:pPr marL="36900" indent="0">
              <a:buClr>
                <a:schemeClr val="tx1"/>
              </a:buClr>
              <a:buSzPct val="100000"/>
              <a:buNone/>
            </a:pPr>
            <a:r>
              <a:rPr lang="en-US" dirty="0"/>
              <a:t>	2.3 Relationship between categorical variable and target variable &amp; correlation matrix.</a:t>
            </a:r>
          </a:p>
          <a:p>
            <a:pPr marL="36900" indent="0">
              <a:buClr>
                <a:schemeClr val="tx1"/>
              </a:buClr>
              <a:buSzPct val="100000"/>
              <a:buNone/>
            </a:pPr>
            <a:endParaRPr lang="en-US" dirty="0"/>
          </a:p>
          <a:p>
            <a:pPr marL="36900" indent="0">
              <a:buClr>
                <a:schemeClr val="tx1"/>
              </a:buClr>
              <a:buSzPct val="100000"/>
              <a:buNone/>
            </a:pPr>
            <a:endParaRPr lang="en-US" dirty="0"/>
          </a:p>
          <a:p>
            <a:pPr marL="36900" indent="0">
              <a:buClr>
                <a:schemeClr val="tx1"/>
              </a:buClr>
              <a:buSzPct val="100000"/>
              <a:buNone/>
            </a:pPr>
            <a:endParaRPr lang="en-US" dirty="0"/>
          </a:p>
          <a:p>
            <a:pPr marL="36900" indent="0">
              <a:buClr>
                <a:schemeClr val="tx1"/>
              </a:buClr>
              <a:buSzPct val="100000"/>
              <a:buNone/>
            </a:pPr>
            <a:endParaRPr lang="en-US" dirty="0"/>
          </a:p>
          <a:p>
            <a:pPr marL="36900" indent="0">
              <a:buClr>
                <a:srgbClr val="FFFFFF"/>
              </a:buClr>
              <a:buSzPct val="100000"/>
              <a:buNone/>
            </a:pPr>
            <a:endParaRPr lang="en-US" dirty="0"/>
          </a:p>
        </p:txBody>
      </p:sp>
    </p:spTree>
    <p:extLst>
      <p:ext uri="{BB962C8B-B14F-4D97-AF65-F5344CB8AC3E}">
        <p14:creationId xmlns:p14="http://schemas.microsoft.com/office/powerpoint/2010/main" val="84597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08E13-0CB3-EBC4-7A38-B027A2212FC3}"/>
              </a:ext>
            </a:extLst>
          </p:cNvPr>
          <p:cNvSpPr>
            <a:spLocks noGrp="1"/>
          </p:cNvSpPr>
          <p:nvPr>
            <p:ph idx="1"/>
          </p:nvPr>
        </p:nvSpPr>
        <p:spPr>
          <a:xfrm>
            <a:off x="913795" y="845574"/>
            <a:ext cx="10353762" cy="5102942"/>
          </a:xfrm>
        </p:spPr>
        <p:txBody>
          <a:bodyPr>
            <a:normAutofit/>
          </a:bodyPr>
          <a:lstStyle/>
          <a:p>
            <a:pPr marL="36900" indent="0">
              <a:buNone/>
            </a:pPr>
            <a:r>
              <a:rPr lang="en-US" dirty="0"/>
              <a:t>3. Feature Selection:</a:t>
            </a:r>
          </a:p>
          <a:p>
            <a:pPr marL="36900" indent="0">
              <a:buNone/>
            </a:pPr>
            <a:r>
              <a:rPr lang="en-US" dirty="0"/>
              <a:t>	3.1 Lasso for Feature Selection.</a:t>
            </a:r>
          </a:p>
          <a:p>
            <a:pPr marL="36900" indent="0">
              <a:buNone/>
            </a:pPr>
            <a:r>
              <a:rPr lang="en-US" dirty="0"/>
              <a:t>	3.2 Ridge for Feature Selection.</a:t>
            </a:r>
          </a:p>
          <a:p>
            <a:pPr marL="36900" indent="0">
              <a:buNone/>
            </a:pPr>
            <a:r>
              <a:rPr lang="en-US" dirty="0"/>
              <a:t>	3.3 Random Forest for Feature Selection.</a:t>
            </a:r>
          </a:p>
          <a:p>
            <a:pPr marL="36900" indent="0">
              <a:buNone/>
            </a:pPr>
            <a:r>
              <a:rPr lang="en-US" dirty="0"/>
              <a:t>4. Best Model Identification via Cross Validation:</a:t>
            </a:r>
          </a:p>
          <a:p>
            <a:pPr marL="36900" indent="0">
              <a:buNone/>
            </a:pPr>
            <a:r>
              <a:rPr lang="en-US" dirty="0"/>
              <a:t>	The following models help identify the best accuracy.</a:t>
            </a:r>
          </a:p>
          <a:p>
            <a:pPr marL="756000" lvl="2" indent="0">
              <a:buNone/>
            </a:pPr>
            <a:r>
              <a:rPr lang="en-US" sz="1800" dirty="0"/>
              <a:t>4.1 Linear Regression, </a:t>
            </a:r>
          </a:p>
          <a:p>
            <a:pPr marL="756000" lvl="2" indent="0">
              <a:buNone/>
            </a:pPr>
            <a:r>
              <a:rPr lang="en-US" sz="1800" dirty="0"/>
              <a:t>4.2 Decision Tree,</a:t>
            </a:r>
          </a:p>
          <a:p>
            <a:pPr marL="756000" lvl="2" indent="0">
              <a:buNone/>
            </a:pPr>
            <a:r>
              <a:rPr lang="en-US" sz="1800" dirty="0"/>
              <a:t>4.3 Random Forest, </a:t>
            </a:r>
          </a:p>
          <a:p>
            <a:pPr marL="756000" lvl="2" indent="0">
              <a:buNone/>
            </a:pPr>
            <a:r>
              <a:rPr lang="en-US" sz="1800" dirty="0"/>
              <a:t>4.4 XGB Regressor,</a:t>
            </a:r>
          </a:p>
          <a:p>
            <a:pPr marL="756000" lvl="2" indent="0">
              <a:buNone/>
            </a:pPr>
            <a:r>
              <a:rPr lang="en-US" sz="1800" dirty="0"/>
              <a:t>4.5 Model Performance comparison table.</a:t>
            </a:r>
          </a:p>
          <a:p>
            <a:pPr lvl="1"/>
            <a:endParaRPr lang="en-US" dirty="0"/>
          </a:p>
        </p:txBody>
      </p:sp>
    </p:spTree>
    <p:extLst>
      <p:ext uri="{BB962C8B-B14F-4D97-AF65-F5344CB8AC3E}">
        <p14:creationId xmlns:p14="http://schemas.microsoft.com/office/powerpoint/2010/main" val="154400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58911-D84C-FC96-2C13-11C95B078559}"/>
              </a:ext>
            </a:extLst>
          </p:cNvPr>
          <p:cNvSpPr>
            <a:spLocks noGrp="1"/>
          </p:cNvSpPr>
          <p:nvPr>
            <p:ph idx="1"/>
          </p:nvPr>
        </p:nvSpPr>
        <p:spPr>
          <a:xfrm>
            <a:off x="913795" y="688258"/>
            <a:ext cx="10353762" cy="5270089"/>
          </a:xfrm>
        </p:spPr>
        <p:txBody>
          <a:bodyPr/>
          <a:lstStyle/>
          <a:p>
            <a:pPr marL="36900" indent="0">
              <a:buNone/>
            </a:pPr>
            <a:r>
              <a:rPr lang="en-US" dirty="0"/>
              <a:t>5. Feature engineering and optimization:</a:t>
            </a:r>
          </a:p>
          <a:p>
            <a:pPr marL="36900" indent="0">
              <a:buNone/>
            </a:pPr>
            <a:r>
              <a:rPr lang="en-US" dirty="0"/>
              <a:t>	5.1 Price conversion.</a:t>
            </a:r>
          </a:p>
          <a:p>
            <a:pPr marL="36900" indent="0">
              <a:buNone/>
            </a:pPr>
            <a:r>
              <a:rPr lang="en-US" dirty="0"/>
              <a:t>	5.2 Data Preprocessing, Model build with cross validation.</a:t>
            </a:r>
          </a:p>
          <a:p>
            <a:pPr marL="36900" indent="0">
              <a:buNone/>
            </a:pPr>
            <a:r>
              <a:rPr lang="en-US" dirty="0"/>
              <a:t>	5.3 Optimization using Grid search cv and Model scores.</a:t>
            </a:r>
          </a:p>
          <a:p>
            <a:pPr marL="36900" indent="0">
              <a:buNone/>
            </a:pPr>
            <a:r>
              <a:rPr lang="en-US" dirty="0"/>
              <a:t> 						</a:t>
            </a:r>
            <a:r>
              <a:rPr lang="en-US" sz="2800" dirty="0"/>
              <a:t>STREAM LIT APP BUILD</a:t>
            </a:r>
          </a:p>
          <a:p>
            <a:pPr marL="36900" indent="0">
              <a:buNone/>
            </a:pPr>
            <a:r>
              <a:rPr lang="en-US" dirty="0">
                <a:solidFill>
                  <a:schemeClr val="tx1">
                    <a:lumMod val="85000"/>
                  </a:schemeClr>
                </a:solidFill>
              </a:rPr>
              <a:t>1. User guide.</a:t>
            </a:r>
          </a:p>
          <a:p>
            <a:pPr marL="36900" indent="0">
              <a:buNone/>
            </a:pPr>
            <a:r>
              <a:rPr lang="en-US" dirty="0">
                <a:solidFill>
                  <a:schemeClr val="tx1">
                    <a:lumMod val="85000"/>
                  </a:schemeClr>
                </a:solidFill>
              </a:rPr>
              <a:t>NOTE : This model is Automatically predicting the price based on user input And output show the ‘price’ and ‘car age’. </a:t>
            </a:r>
          </a:p>
          <a:p>
            <a:pPr marL="36900" indent="0">
              <a:buNone/>
            </a:pPr>
            <a:endParaRPr lang="en-US" sz="2800" dirty="0"/>
          </a:p>
        </p:txBody>
      </p:sp>
    </p:spTree>
    <p:extLst>
      <p:ext uri="{BB962C8B-B14F-4D97-AF65-F5344CB8AC3E}">
        <p14:creationId xmlns:p14="http://schemas.microsoft.com/office/powerpoint/2010/main" val="174611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DA03-D20F-1A94-8510-D3BD5320F83F}"/>
              </a:ext>
            </a:extLst>
          </p:cNvPr>
          <p:cNvSpPr>
            <a:spLocks noGrp="1"/>
          </p:cNvSpPr>
          <p:nvPr>
            <p:ph type="title"/>
          </p:nvPr>
        </p:nvSpPr>
        <p:spPr>
          <a:xfrm>
            <a:off x="913795" y="270387"/>
            <a:ext cx="10353762" cy="970450"/>
          </a:xfrm>
        </p:spPr>
        <p:txBody>
          <a:bodyPr>
            <a:normAutofit/>
          </a:bodyPr>
          <a:lstStyle/>
          <a:p>
            <a:r>
              <a:rPr lang="en-US" dirty="0">
                <a:solidFill>
                  <a:schemeClr val="bg2">
                    <a:lumMod val="25000"/>
                    <a:lumOff val="75000"/>
                  </a:schemeClr>
                </a:solidFill>
              </a:rPr>
              <a:t>1.Data cleaning</a:t>
            </a:r>
          </a:p>
        </p:txBody>
      </p:sp>
      <p:sp>
        <p:nvSpPr>
          <p:cNvPr id="3" name="Content Placeholder 2">
            <a:extLst>
              <a:ext uri="{FF2B5EF4-FFF2-40B4-BE49-F238E27FC236}">
                <a16:creationId xmlns:a16="http://schemas.microsoft.com/office/drawing/2014/main" id="{E319A4C0-0FB8-D3FC-91AC-66668BCE4D21}"/>
              </a:ext>
            </a:extLst>
          </p:cNvPr>
          <p:cNvSpPr>
            <a:spLocks noGrp="1"/>
          </p:cNvSpPr>
          <p:nvPr>
            <p:ph idx="1"/>
          </p:nvPr>
        </p:nvSpPr>
        <p:spPr>
          <a:xfrm>
            <a:off x="913795" y="1240836"/>
            <a:ext cx="10353762" cy="5248453"/>
          </a:xfrm>
        </p:spPr>
        <p:txBody>
          <a:bodyPr/>
          <a:lstStyle/>
          <a:p>
            <a:pPr marL="36900" indent="0">
              <a:buNone/>
            </a:pPr>
            <a:r>
              <a:rPr lang="en-US" b="1" dirty="0">
                <a:solidFill>
                  <a:schemeClr val="bg2">
                    <a:lumMod val="25000"/>
                    <a:lumOff val="75000"/>
                  </a:schemeClr>
                </a:solidFill>
                <a:latin typeface="+mj-lt"/>
              </a:rPr>
              <a:t>1.1 Data convert into Data Frame and add column ‘city’:</a:t>
            </a:r>
          </a:p>
          <a:p>
            <a:r>
              <a:rPr lang="en-US" dirty="0"/>
              <a:t> </a:t>
            </a:r>
            <a:r>
              <a:rPr lang="en-US" dirty="0">
                <a:solidFill>
                  <a:schemeClr val="bg2">
                    <a:lumMod val="25000"/>
                    <a:lumOff val="75000"/>
                  </a:schemeClr>
                </a:solidFill>
              </a:rPr>
              <a:t>	In this CAR Dekho dataset is having list of dictionary. To convert these Data Frame for    	Data cleaning and Manipulating.</a:t>
            </a:r>
          </a:p>
          <a:p>
            <a:r>
              <a:rPr lang="en-US" dirty="0">
                <a:solidFill>
                  <a:schemeClr val="bg2">
                    <a:lumMod val="25000"/>
                    <a:lumOff val="75000"/>
                  </a:schemeClr>
                </a:solidFill>
              </a:rPr>
              <a:t>	Then add city column for each dataset like Chennai, Bangalore etc..  And concat all dataset.</a:t>
            </a:r>
          </a:p>
          <a:p>
            <a:pPr marL="36900" indent="0">
              <a:buNone/>
            </a:pPr>
            <a:r>
              <a:rPr lang="en-US" b="1" dirty="0">
                <a:solidFill>
                  <a:schemeClr val="bg2">
                    <a:lumMod val="25000"/>
                    <a:lumOff val="75000"/>
                  </a:schemeClr>
                </a:solidFill>
                <a:latin typeface="+mj-lt"/>
              </a:rPr>
              <a:t>1.2 Remove unwanted characteristic, columns, price conversion and change data types:</a:t>
            </a:r>
          </a:p>
          <a:p>
            <a:r>
              <a:rPr lang="en-US" dirty="0"/>
              <a:t> </a:t>
            </a:r>
            <a:r>
              <a:rPr lang="en-US" dirty="0">
                <a:solidFill>
                  <a:schemeClr val="bg2">
                    <a:lumMod val="25000"/>
                    <a:lumOff val="75000"/>
                  </a:schemeClr>
                </a:solidFill>
              </a:rPr>
              <a:t>These dataset having having duplicate and unwanted columns to remove for improve data   	quality.</a:t>
            </a:r>
          </a:p>
          <a:p>
            <a:r>
              <a:rPr lang="en-US" dirty="0">
                <a:solidFill>
                  <a:schemeClr val="bg2">
                    <a:lumMod val="25000"/>
                    <a:lumOff val="75000"/>
                  </a:schemeClr>
                </a:solidFill>
              </a:rPr>
              <a:t> In this dataset ‘price’ column having lakhs, crore and Thousand. These are categories makes error and model complexity so; we need to convert all price into thousand like 1000000,1500000.</a:t>
            </a:r>
          </a:p>
          <a:p>
            <a:r>
              <a:rPr lang="en-US" dirty="0">
                <a:solidFill>
                  <a:schemeClr val="bg2">
                    <a:lumMod val="25000"/>
                    <a:lumOff val="75000"/>
                  </a:schemeClr>
                </a:solidFill>
              </a:rPr>
              <a:t> To extract the numerical numbers for each columns because columns are containing a lot of missing and inconsistent data so remove that to improve data quality and identify the categorical and numerical columns then change data types.</a:t>
            </a:r>
          </a:p>
        </p:txBody>
      </p:sp>
    </p:spTree>
    <p:extLst>
      <p:ext uri="{BB962C8B-B14F-4D97-AF65-F5344CB8AC3E}">
        <p14:creationId xmlns:p14="http://schemas.microsoft.com/office/powerpoint/2010/main" val="247861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6A661-68FA-CD67-038E-63B8D413A8AC}"/>
              </a:ext>
            </a:extLst>
          </p:cNvPr>
          <p:cNvSpPr>
            <a:spLocks noGrp="1"/>
          </p:cNvSpPr>
          <p:nvPr>
            <p:ph idx="1"/>
          </p:nvPr>
        </p:nvSpPr>
        <p:spPr>
          <a:xfrm>
            <a:off x="913795" y="491613"/>
            <a:ext cx="10353762" cy="5830529"/>
          </a:xfrm>
        </p:spPr>
        <p:txBody>
          <a:bodyPr/>
          <a:lstStyle/>
          <a:p>
            <a:pPr marL="36900" indent="0">
              <a:buNone/>
            </a:pPr>
            <a:r>
              <a:rPr lang="en-US" b="1" dirty="0">
                <a:solidFill>
                  <a:schemeClr val="bg2">
                    <a:lumMod val="25000"/>
                    <a:lumOff val="75000"/>
                  </a:schemeClr>
                </a:solidFill>
                <a:latin typeface="+mj-lt"/>
              </a:rPr>
              <a:t>1.3 Handling missing values on categorical and numerical columns:</a:t>
            </a:r>
          </a:p>
          <a:p>
            <a:r>
              <a:rPr lang="en-US" b="1" dirty="0"/>
              <a:t> </a:t>
            </a:r>
            <a:r>
              <a:rPr lang="en-US" dirty="0">
                <a:solidFill>
                  <a:schemeClr val="bg2">
                    <a:lumMod val="25000"/>
                    <a:lumOff val="75000"/>
                  </a:schemeClr>
                </a:solidFill>
              </a:rPr>
              <a:t>In this case I handling missing values on numerical columns first you need to identify 	the data distribution.</a:t>
            </a:r>
          </a:p>
          <a:p>
            <a:r>
              <a:rPr lang="en-US" dirty="0">
                <a:solidFill>
                  <a:schemeClr val="bg2">
                    <a:lumMod val="25000"/>
                    <a:lumOff val="75000"/>
                  </a:schemeClr>
                </a:solidFill>
              </a:rPr>
              <a:t> If data is normally distributed is used for </a:t>
            </a:r>
            <a:r>
              <a:rPr lang="en-US" b="1" dirty="0">
                <a:solidFill>
                  <a:schemeClr val="tx2">
                    <a:lumMod val="90000"/>
                  </a:schemeClr>
                </a:solidFill>
              </a:rPr>
              <a:t>mean</a:t>
            </a:r>
            <a:r>
              <a:rPr lang="en-US" dirty="0">
                <a:solidFill>
                  <a:schemeClr val="bg2">
                    <a:lumMod val="25000"/>
                    <a:lumOff val="75000"/>
                  </a:schemeClr>
                </a:solidFill>
              </a:rPr>
              <a:t>, data is skewed is best for </a:t>
            </a:r>
            <a:r>
              <a:rPr lang="en-US" b="1" dirty="0">
                <a:solidFill>
                  <a:schemeClr val="bg2">
                    <a:lumMod val="25000"/>
                    <a:lumOff val="75000"/>
                  </a:schemeClr>
                </a:solidFill>
              </a:rPr>
              <a:t>median</a:t>
            </a:r>
            <a:r>
              <a:rPr lang="en-US" dirty="0">
                <a:solidFill>
                  <a:schemeClr val="bg2">
                    <a:lumMod val="25000"/>
                    <a:lumOff val="75000"/>
                  </a:schemeClr>
                </a:solidFill>
              </a:rPr>
              <a:t>.</a:t>
            </a:r>
          </a:p>
          <a:p>
            <a:r>
              <a:rPr lang="en-US" dirty="0">
                <a:solidFill>
                  <a:schemeClr val="bg2">
                    <a:lumMod val="25000"/>
                    <a:lumOff val="75000"/>
                  </a:schemeClr>
                </a:solidFill>
              </a:rPr>
              <a:t>In this project data is normally distributed so I used for </a:t>
            </a:r>
            <a:r>
              <a:rPr lang="en-US" b="1" dirty="0">
                <a:solidFill>
                  <a:schemeClr val="bg2">
                    <a:lumMod val="25000"/>
                    <a:lumOff val="75000"/>
                  </a:schemeClr>
                </a:solidFill>
              </a:rPr>
              <a:t>mean.</a:t>
            </a:r>
          </a:p>
          <a:p>
            <a:r>
              <a:rPr lang="en-US" dirty="0">
                <a:solidFill>
                  <a:schemeClr val="bg2">
                    <a:lumMod val="25000"/>
                    <a:lumOff val="75000"/>
                  </a:schemeClr>
                </a:solidFill>
              </a:rPr>
              <a:t>Then handling missing data for categorical columns, I used for </a:t>
            </a:r>
            <a:r>
              <a:rPr lang="en-US" b="1" dirty="0">
                <a:solidFill>
                  <a:schemeClr val="bg2">
                    <a:lumMod val="25000"/>
                    <a:lumOff val="75000"/>
                  </a:schemeClr>
                </a:solidFill>
              </a:rPr>
              <a:t>mode</a:t>
            </a:r>
            <a:r>
              <a:rPr lang="en-US" dirty="0">
                <a:solidFill>
                  <a:schemeClr val="bg2">
                    <a:lumMod val="25000"/>
                    <a:lumOff val="75000"/>
                  </a:schemeClr>
                </a:solidFill>
              </a:rPr>
              <a:t>. Because mode represents the most frequently occurring category, making it a good estimate to fill in missing values, as it maintains the distribution of the data and helps reduce bias.</a:t>
            </a:r>
          </a:p>
          <a:p>
            <a:pPr marL="36900" indent="0">
              <a:buNone/>
            </a:pPr>
            <a:r>
              <a:rPr lang="en-US" b="1" dirty="0">
                <a:solidFill>
                  <a:schemeClr val="bg2">
                    <a:lumMod val="25000"/>
                    <a:lumOff val="75000"/>
                  </a:schemeClr>
                </a:solidFill>
                <a:latin typeface="+mj-lt"/>
              </a:rPr>
              <a:t>1.4 Removing and capping outliers:</a:t>
            </a:r>
          </a:p>
          <a:p>
            <a:r>
              <a:rPr lang="en-US" dirty="0"/>
              <a:t> </a:t>
            </a:r>
            <a:r>
              <a:rPr lang="en-US" dirty="0">
                <a:solidFill>
                  <a:schemeClr val="bg2">
                    <a:lumMod val="25000"/>
                    <a:lumOff val="75000"/>
                  </a:schemeClr>
                </a:solidFill>
              </a:rPr>
              <a:t>Outliers can distort the real patterns in the data, leading the model to learn inaccurate or 	misleading relationships. So, remove and capping outlier I am using IQR(interquartile 	range)</a:t>
            </a:r>
          </a:p>
          <a:p>
            <a:r>
              <a:rPr lang="en-US" dirty="0">
                <a:solidFill>
                  <a:schemeClr val="bg2">
                    <a:lumMod val="25000"/>
                    <a:lumOff val="75000"/>
                  </a:schemeClr>
                </a:solidFill>
              </a:rPr>
              <a:t>Capping is filling outlier Any values below the lower bound with the lower bound value and </a:t>
            </a:r>
          </a:p>
          <a:p>
            <a:pPr marL="36900" indent="0">
              <a:buNone/>
            </a:pPr>
            <a:r>
              <a:rPr lang="en-US" dirty="0">
                <a:solidFill>
                  <a:schemeClr val="bg2">
                    <a:lumMod val="25000"/>
                    <a:lumOff val="75000"/>
                  </a:schemeClr>
                </a:solidFill>
              </a:rPr>
              <a:t>	Any values above the upper bound with the upper bound value.</a:t>
            </a:r>
          </a:p>
        </p:txBody>
      </p:sp>
    </p:spTree>
    <p:extLst>
      <p:ext uri="{BB962C8B-B14F-4D97-AF65-F5344CB8AC3E}">
        <p14:creationId xmlns:p14="http://schemas.microsoft.com/office/powerpoint/2010/main" val="256491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F962-11FD-4B22-D17F-C2E3F26390E0}"/>
              </a:ext>
            </a:extLst>
          </p:cNvPr>
          <p:cNvSpPr>
            <a:spLocks noGrp="1"/>
          </p:cNvSpPr>
          <p:nvPr>
            <p:ph type="title"/>
          </p:nvPr>
        </p:nvSpPr>
        <p:spPr>
          <a:xfrm>
            <a:off x="913795" y="432619"/>
            <a:ext cx="10353762" cy="970450"/>
          </a:xfrm>
        </p:spPr>
        <p:txBody>
          <a:bodyPr>
            <a:normAutofit/>
          </a:bodyPr>
          <a:lstStyle/>
          <a:p>
            <a:pPr marL="36900" indent="0">
              <a:buClr>
                <a:schemeClr val="tx1"/>
              </a:buClr>
              <a:buSzPct val="100000"/>
              <a:buNone/>
            </a:pPr>
            <a:r>
              <a:rPr lang="en-US" dirty="0">
                <a:solidFill>
                  <a:schemeClr val="bg2">
                    <a:lumMod val="25000"/>
                    <a:lumOff val="75000"/>
                  </a:schemeClr>
                </a:solidFill>
              </a:rPr>
              <a:t>2. EDA(Exploratory Data Analysis)</a:t>
            </a:r>
          </a:p>
        </p:txBody>
      </p:sp>
      <p:sp>
        <p:nvSpPr>
          <p:cNvPr id="3" name="Content Placeholder 2">
            <a:extLst>
              <a:ext uri="{FF2B5EF4-FFF2-40B4-BE49-F238E27FC236}">
                <a16:creationId xmlns:a16="http://schemas.microsoft.com/office/drawing/2014/main" id="{E6ACCAC7-583A-E78A-19BE-EE77C583FEB8}"/>
              </a:ext>
            </a:extLst>
          </p:cNvPr>
          <p:cNvSpPr>
            <a:spLocks noGrp="1"/>
          </p:cNvSpPr>
          <p:nvPr>
            <p:ph idx="1"/>
          </p:nvPr>
        </p:nvSpPr>
        <p:spPr>
          <a:xfrm>
            <a:off x="913795" y="1403069"/>
            <a:ext cx="10353762" cy="5105886"/>
          </a:xfrm>
        </p:spPr>
        <p:txBody>
          <a:bodyPr>
            <a:normAutofit/>
          </a:bodyPr>
          <a:lstStyle/>
          <a:p>
            <a:pPr marL="36900" indent="0">
              <a:buClr>
                <a:schemeClr val="tx1"/>
              </a:buClr>
              <a:buSzPct val="100000"/>
              <a:buNone/>
            </a:pPr>
            <a:r>
              <a:rPr lang="en-US" b="1" dirty="0">
                <a:solidFill>
                  <a:schemeClr val="tx2">
                    <a:lumMod val="90000"/>
                  </a:schemeClr>
                </a:solidFill>
                <a:latin typeface="+mj-lt"/>
                <a:cs typeface="Arial" panose="020B0604020202020204" pitchFamily="34" charset="0"/>
              </a:rPr>
              <a:t>2.1 Descriptive statistic and Plotting:</a:t>
            </a:r>
          </a:p>
          <a:p>
            <a:pPr>
              <a:buClr>
                <a:schemeClr val="tx1"/>
              </a:buClr>
              <a:buSzPct val="100000"/>
            </a:pPr>
            <a:r>
              <a:rPr kumimoji="0" lang="en-US" altLang="en-US" b="0" i="0" u="none" strike="noStrike" cap="none" normalizeH="0" baseline="0" dirty="0">
                <a:ln>
                  <a:noFill/>
                </a:ln>
                <a:solidFill>
                  <a:schemeClr val="tx2">
                    <a:lumMod val="90000"/>
                  </a:schemeClr>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2">
                    <a:lumMod val="90000"/>
                  </a:schemeClr>
                </a:solidFill>
                <a:effectLst/>
                <a:cs typeface="Arial" panose="020B0604020202020204" pitchFamily="34" charset="0"/>
              </a:rPr>
              <a:t>	I used to describe() function is generate summary statistics of a dataset, providing a 	quick overview of the central tendencies, dispersion, and shape of the distribution like count, min, max, standard deviation etc.. It’s a valuable first step in exploratory data analysis (EDA) because it gives a snapshot of the data, helping to identify any issues, such as outliers, missing values, or potential data entry errors.</a:t>
            </a:r>
          </a:p>
          <a:p>
            <a:pPr marL="36900" indent="0">
              <a:buClr>
                <a:schemeClr val="tx1"/>
              </a:buClr>
              <a:buSzPct val="100000"/>
              <a:buNone/>
            </a:pPr>
            <a:r>
              <a:rPr lang="en-US" b="1" dirty="0">
                <a:solidFill>
                  <a:schemeClr val="tx2">
                    <a:lumMod val="90000"/>
                  </a:schemeClr>
                </a:solidFill>
                <a:latin typeface="+mj-lt"/>
                <a:cs typeface="Arial" panose="020B0604020202020204" pitchFamily="34" charset="0"/>
              </a:rPr>
              <a:t>2.2 Standardization and Encoding for numerical &amp; categorical variable:</a:t>
            </a:r>
          </a:p>
          <a:p>
            <a:pPr>
              <a:buClr>
                <a:schemeClr val="tx1"/>
              </a:buClr>
              <a:buSzPct val="100000"/>
            </a:pPr>
            <a:r>
              <a:rPr lang="en-US" b="1" dirty="0">
                <a:solidFill>
                  <a:schemeClr val="tx2">
                    <a:lumMod val="90000"/>
                  </a:schemeClr>
                </a:solidFill>
                <a:latin typeface="Arial" panose="020B0604020202020204" pitchFamily="34" charset="0"/>
                <a:cs typeface="Arial" panose="020B0604020202020204" pitchFamily="34" charset="0"/>
              </a:rPr>
              <a:t> </a:t>
            </a:r>
            <a:r>
              <a:rPr lang="en-US" dirty="0">
                <a:solidFill>
                  <a:schemeClr val="tx2">
                    <a:lumMod val="90000"/>
                  </a:schemeClr>
                </a:solidFill>
                <a:cs typeface="Arial" panose="020B0604020202020204" pitchFamily="34" charset="0"/>
              </a:rPr>
              <a:t>In machine learning model development, scaling and encoding are essential preprocessing 	steps, especially when dealing with diverse data types and feature ranges.</a:t>
            </a:r>
            <a:endParaRPr lang="en-US" b="1" dirty="0">
              <a:solidFill>
                <a:schemeClr val="tx2">
                  <a:lumMod val="90000"/>
                </a:schemeClr>
              </a:solidFill>
              <a:cs typeface="Arial" panose="020B0604020202020204" pitchFamily="34" charset="0"/>
            </a:endParaRPr>
          </a:p>
          <a:p>
            <a:pPr>
              <a:buClr>
                <a:schemeClr val="tx1"/>
              </a:buClr>
              <a:buSzPct val="100000"/>
            </a:pPr>
            <a:r>
              <a:rPr lang="en-US" dirty="0">
                <a:solidFill>
                  <a:schemeClr val="tx2">
                    <a:lumMod val="90000"/>
                  </a:schemeClr>
                </a:solidFill>
                <a:cs typeface="Arial" panose="020B0604020202020204" pitchFamily="34" charset="0"/>
              </a:rPr>
              <a:t>Many models (e.g., linear regression, SVM, KNN) perform better when features are on similar scales because these models are sensitive to the magnitude of features. Differences in scale can lead to one feature dominating others, affecting the model’s ability to learn effectively.</a:t>
            </a:r>
            <a:endParaRPr lang="en-US" b="1" dirty="0">
              <a:solidFill>
                <a:schemeClr val="tx2">
                  <a:lumMod val="90000"/>
                </a:schemeClr>
              </a:solidFill>
              <a:cs typeface="Arial" panose="020B0604020202020204" pitchFamily="34" charset="0"/>
            </a:endParaRPr>
          </a:p>
        </p:txBody>
      </p:sp>
    </p:spTree>
    <p:extLst>
      <p:ext uri="{BB962C8B-B14F-4D97-AF65-F5344CB8AC3E}">
        <p14:creationId xmlns:p14="http://schemas.microsoft.com/office/powerpoint/2010/main" val="167972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EEC172B-BDE8-26D6-5851-0D909D1CCC8D}"/>
              </a:ext>
            </a:extLst>
          </p:cNvPr>
          <p:cNvSpPr>
            <a:spLocks noGrp="1" noChangeArrowheads="1"/>
          </p:cNvSpPr>
          <p:nvPr>
            <p:ph idx="1"/>
          </p:nvPr>
        </p:nvSpPr>
        <p:spPr bwMode="auto">
          <a:xfrm>
            <a:off x="913794" y="1422727"/>
            <a:ext cx="1058011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ClrTx/>
              <a:buSzTx/>
            </a:pPr>
            <a:r>
              <a:rPr lang="en-US" altLang="en-US" dirty="0">
                <a:ln>
                  <a:noFill/>
                </a:ln>
                <a:solidFill>
                  <a:schemeClr val="tx2">
                    <a:lumMod val="90000"/>
                  </a:schemeClr>
                </a:solidFill>
                <a:effectLst/>
                <a:cs typeface="Arial" panose="020B0604020202020204" pitchFamily="34" charset="0"/>
              </a:rPr>
              <a:t> I am using standard scaling for numerical columns. This standard scaling value converts mean of 0 and standard deviation of 1.</a:t>
            </a:r>
          </a:p>
          <a:p>
            <a:pPr marL="285750" indent="-285750" defTabSz="914400" eaLnBrk="0" fontAlgn="base" hangingPunct="0">
              <a:spcBef>
                <a:spcPct val="0"/>
              </a:spcBef>
              <a:spcAft>
                <a:spcPct val="0"/>
              </a:spcAft>
              <a:buClrTx/>
              <a:buSzTx/>
            </a:pPr>
            <a:r>
              <a:rPr lang="en-US" dirty="0">
                <a:solidFill>
                  <a:schemeClr val="tx2">
                    <a:lumMod val="90000"/>
                  </a:schemeClr>
                </a:solidFill>
                <a:cs typeface="Arial" panose="020B0604020202020204" pitchFamily="34" charset="0"/>
              </a:rPr>
              <a:t>Encoding for nominal and ordinal variables differently is crucial because they represent different types of information and treating them the same way could lead to misleading results in your model.</a:t>
            </a:r>
          </a:p>
          <a:p>
            <a:pPr marL="285750" indent="-285750" defTabSz="914400" eaLnBrk="0" fontAlgn="base" hangingPunct="0">
              <a:spcBef>
                <a:spcPct val="0"/>
              </a:spcBef>
              <a:spcAft>
                <a:spcPct val="0"/>
              </a:spcAft>
              <a:buClrTx/>
              <a:buSzTx/>
            </a:pPr>
            <a:r>
              <a:rPr kumimoji="0" lang="en-US" altLang="en-US" b="0" i="0" u="none" strike="noStrike" cap="none" normalizeH="0" baseline="0" dirty="0">
                <a:ln>
                  <a:noFill/>
                </a:ln>
                <a:solidFill>
                  <a:schemeClr val="tx2">
                    <a:lumMod val="90000"/>
                  </a:schemeClr>
                </a:solidFill>
                <a:effectLst/>
                <a:cs typeface="Arial" panose="020B0604020202020204" pitchFamily="34" charset="0"/>
              </a:rPr>
              <a:t>Nominal variable thes</a:t>
            </a:r>
            <a:r>
              <a:rPr kumimoji="0" lang="en-US" altLang="en-US" i="0" u="none" strike="noStrike" cap="none" normalizeH="0" baseline="0" dirty="0">
                <a:ln>
                  <a:noFill/>
                </a:ln>
                <a:solidFill>
                  <a:schemeClr val="tx2">
                    <a:lumMod val="90000"/>
                  </a:schemeClr>
                </a:solidFill>
                <a:effectLst/>
                <a:cs typeface="Arial" panose="020B0604020202020204" pitchFamily="34" charset="0"/>
              </a:rPr>
              <a:t>e categories are not meaningful order or ranking so, that’s why I am using Frequency encoding. Frequency encoding are </a:t>
            </a:r>
            <a:r>
              <a:rPr lang="en-US" dirty="0">
                <a:solidFill>
                  <a:schemeClr val="tx2">
                    <a:lumMod val="90000"/>
                  </a:schemeClr>
                </a:solidFill>
                <a:cs typeface="Arial" panose="020B0604020202020204" pitchFamily="34" charset="0"/>
              </a:rPr>
              <a:t>Identify each unique category in the column.</a:t>
            </a:r>
          </a:p>
          <a:p>
            <a:pPr marL="0" indent="0" defTabSz="914400" eaLnBrk="0" fontAlgn="base" hangingPunct="0">
              <a:spcBef>
                <a:spcPct val="0"/>
              </a:spcBef>
              <a:spcAft>
                <a:spcPct val="0"/>
              </a:spcAft>
              <a:buClrTx/>
              <a:buSzTx/>
              <a:buNone/>
            </a:pPr>
            <a:r>
              <a:rPr lang="en-US" altLang="en-US" dirty="0">
                <a:ln>
                  <a:noFill/>
                </a:ln>
                <a:solidFill>
                  <a:schemeClr val="tx2">
                    <a:lumMod val="90000"/>
                  </a:schemeClr>
                </a:solidFill>
                <a:effectLst/>
                <a:cs typeface="Arial" panose="020B0604020202020204" pitchFamily="34" charset="0"/>
              </a:rPr>
              <a:t>    </a:t>
            </a:r>
            <a:r>
              <a:rPr kumimoji="0" lang="en-US" altLang="en-US" i="0" u="none" strike="noStrike" cap="none" normalizeH="0" baseline="0" dirty="0">
                <a:ln>
                  <a:noFill/>
                </a:ln>
                <a:solidFill>
                  <a:schemeClr val="tx2">
                    <a:lumMod val="90000"/>
                  </a:schemeClr>
                </a:solidFill>
                <a:effectLst/>
                <a:cs typeface="Arial" panose="020B0604020202020204" pitchFamily="34" charset="0"/>
              </a:rPr>
              <a:t>then </a:t>
            </a:r>
            <a:r>
              <a:rPr lang="en-US" dirty="0">
                <a:solidFill>
                  <a:schemeClr val="tx2">
                    <a:lumMod val="90000"/>
                  </a:schemeClr>
                </a:solidFill>
                <a:cs typeface="Arial" panose="020B0604020202020204" pitchFamily="34" charset="0"/>
              </a:rPr>
              <a:t>Count how often each category appears in that column and Replace each category </a:t>
            </a:r>
          </a:p>
          <a:p>
            <a:pPr marL="0" indent="0" defTabSz="914400" eaLnBrk="0" fontAlgn="base" hangingPunct="0">
              <a:spcBef>
                <a:spcPct val="0"/>
              </a:spcBef>
              <a:spcAft>
                <a:spcPct val="0"/>
              </a:spcAft>
              <a:buClrTx/>
              <a:buSzTx/>
              <a:buNone/>
            </a:pPr>
            <a:r>
              <a:rPr lang="en-US" altLang="en-US" dirty="0">
                <a:ln>
                  <a:noFill/>
                </a:ln>
                <a:solidFill>
                  <a:schemeClr val="tx2">
                    <a:lumMod val="90000"/>
                  </a:schemeClr>
                </a:solidFill>
                <a:effectLst/>
                <a:cs typeface="Arial" panose="020B0604020202020204" pitchFamily="34" charset="0"/>
              </a:rPr>
              <a:t>    with it’s count.</a:t>
            </a:r>
          </a:p>
          <a:p>
            <a:pPr marL="285750" indent="-285750" defTabSz="914400" eaLnBrk="0" fontAlgn="base" hangingPunct="0">
              <a:spcBef>
                <a:spcPct val="0"/>
              </a:spcBef>
              <a:spcAft>
                <a:spcPct val="0"/>
              </a:spcAft>
              <a:buClrTx/>
              <a:buSzTx/>
            </a:pPr>
            <a:r>
              <a:rPr kumimoji="0" lang="en-US" altLang="en-US" b="0" i="0" u="none" strike="noStrike" cap="none" normalizeH="0" baseline="0" dirty="0">
                <a:ln>
                  <a:noFill/>
                </a:ln>
                <a:solidFill>
                  <a:schemeClr val="tx2">
                    <a:lumMod val="90000"/>
                  </a:schemeClr>
                </a:solidFill>
                <a:effectLst/>
                <a:cs typeface="Arial" panose="020B0604020202020204" pitchFamily="34" charset="0"/>
              </a:rPr>
              <a:t>Ordinal variables are meaningful order or ranking so, I am using Ordinal encoding. </a:t>
            </a:r>
            <a:r>
              <a:rPr lang="en-US" dirty="0">
                <a:solidFill>
                  <a:schemeClr val="tx2">
                    <a:lumMod val="90000"/>
                  </a:schemeClr>
                </a:solidFill>
                <a:cs typeface="Arial" panose="020B0604020202020204" pitchFamily="34" charset="0"/>
              </a:rPr>
              <a:t>Ordinal Encoding assigns each category a number according to its order. This encoding preserves the relationship between values, allowing the model to consider that certain levels have higher or lower significance.</a:t>
            </a:r>
          </a:p>
          <a:p>
            <a:pPr marL="285750" indent="-285750" defTabSz="914400" eaLnBrk="0" fontAlgn="base" hangingPunct="0">
              <a:spcBef>
                <a:spcPct val="0"/>
              </a:spcBef>
              <a:spcAft>
                <a:spcPct val="0"/>
              </a:spcAft>
              <a:buClrTx/>
              <a:buSzTx/>
            </a:pPr>
            <a:endParaRPr kumimoji="0" lang="en-US" altLang="en-US" sz="1800" i="0" u="none" strike="noStrike" cap="none" normalizeH="0" baseline="0" dirty="0">
              <a:ln>
                <a:noFill/>
              </a:ln>
              <a:solidFill>
                <a:schemeClr val="bg2">
                  <a:lumMod val="25000"/>
                  <a:lumOff val="7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661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D0D7246-EFBD-45AC-A290-828EAF6A0502}">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913</TotalTime>
  <Words>2133</Words>
  <Application>Microsoft Office PowerPoint</Application>
  <PresentationFormat>Widescreen</PresentationFormat>
  <Paragraphs>182</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Aptos</vt:lpstr>
      <vt:lpstr>Arial</vt:lpstr>
      <vt:lpstr>Calisto MT</vt:lpstr>
      <vt:lpstr>Montserrat Bold</vt:lpstr>
      <vt:lpstr>Montserrat ExtraBold</vt:lpstr>
      <vt:lpstr>Open Sans</vt:lpstr>
      <vt:lpstr>Wingdings 2</vt:lpstr>
      <vt:lpstr>Slate</vt:lpstr>
      <vt:lpstr>Ash</vt:lpstr>
      <vt:lpstr>CAR DEKHO </vt:lpstr>
      <vt:lpstr>OBJECTIVE</vt:lpstr>
      <vt:lpstr>APPROACH</vt:lpstr>
      <vt:lpstr>PowerPoint Presentation</vt:lpstr>
      <vt:lpstr>PowerPoint Presentation</vt:lpstr>
      <vt:lpstr>1.Data cleaning</vt:lpstr>
      <vt:lpstr>PowerPoint Presentation</vt:lpstr>
      <vt:lpstr>2. EDA(Exploratory Data Analysis)</vt:lpstr>
      <vt:lpstr>PowerPoint Presentation</vt:lpstr>
      <vt:lpstr>PowerPoint Presentation</vt:lpstr>
      <vt:lpstr>3. Feature selection:</vt:lpstr>
      <vt:lpstr>4. Identify best model with Cross validation</vt:lpstr>
      <vt:lpstr>PowerPoint Presentation</vt:lpstr>
      <vt:lpstr>PowerPoint Presentation</vt:lpstr>
      <vt:lpstr>5. Feature engineering and optimization</vt:lpstr>
      <vt:lpstr>PowerPoint Presentation</vt:lpstr>
      <vt:lpstr>STREAM LIT APP BUILD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kumar</dc:creator>
  <cp:lastModifiedBy>suresh kumar</cp:lastModifiedBy>
  <cp:revision>25</cp:revision>
  <dcterms:created xsi:type="dcterms:W3CDTF">2024-11-08T14:38:50Z</dcterms:created>
  <dcterms:modified xsi:type="dcterms:W3CDTF">2024-11-20T01:28:25Z</dcterms:modified>
</cp:coreProperties>
</file>