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6" r:id="rId1"/>
  </p:sldMasterIdLst>
  <p:sldIdLst>
    <p:sldId id="257" r:id="rId2"/>
    <p:sldId id="260" r:id="rId3"/>
    <p:sldId id="261" r:id="rId4"/>
    <p:sldId id="262" r:id="rId5"/>
    <p:sldId id="263" r:id="rId6"/>
    <p:sldId id="264"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F44D59B-80E4-4CC6-8DD8-DD406D96913A}" v="10" dt="2025-05-01T12:12:20.5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sh kumar" userId="3365952093d83207" providerId="LiveId" clId="{2F44D59B-80E4-4CC6-8DD8-DD406D96913A}"/>
    <pc:docChg chg="modSld">
      <pc:chgData name="suresh kumar" userId="3365952093d83207" providerId="LiveId" clId="{2F44D59B-80E4-4CC6-8DD8-DD406D96913A}" dt="2025-05-01T12:12:24.996" v="10" actId="14100"/>
      <pc:docMkLst>
        <pc:docMk/>
      </pc:docMkLst>
      <pc:sldChg chg="modSp mod">
        <pc:chgData name="suresh kumar" userId="3365952093d83207" providerId="LiveId" clId="{2F44D59B-80E4-4CC6-8DD8-DD406D96913A}" dt="2025-05-01T12:12:24.996" v="10" actId="14100"/>
        <pc:sldMkLst>
          <pc:docMk/>
          <pc:sldMk cId="842365780" sldId="257"/>
        </pc:sldMkLst>
        <pc:spChg chg="mod">
          <ac:chgData name="suresh kumar" userId="3365952093d83207" providerId="LiveId" clId="{2F44D59B-80E4-4CC6-8DD8-DD406D96913A}" dt="2025-05-01T12:12:24.996" v="10" actId="14100"/>
          <ac:spMkLst>
            <pc:docMk/>
            <pc:sldMk cId="842365780" sldId="257"/>
            <ac:spMk id="2" creationId="{F05C8667-D4ED-B3EB-3632-4495DE647037}"/>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28FA71-3A18-48C0-980F-4B68F7F63042}" type="datetime1">
              <a:rPr lang="en-US" smtClean="0"/>
              <a:t>5/12/2025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38275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5/12/2025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416451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5/12/2025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1868785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5/12/2025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467021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5/12/2025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51678270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F45AC6-C491-4585-A584-9CE2AF7D5500}" type="datetime1">
              <a:rPr lang="en-US" smtClean="0"/>
              <a:t>5/12/2025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4855010"/>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7F45AC6-C491-4585-A584-9CE2AF7D5500}" type="datetime1">
              <a:rPr lang="en-US" smtClean="0"/>
              <a:t>5/12/2025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1013988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5/12/2025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00449291"/>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5/12/2025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6929927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1C1210E-201E-4473-82AC-2466F5386C38}" type="datetime1">
              <a:rPr lang="en-US" smtClean="0"/>
              <a:t>5/12/2025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11508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F45AC6-C491-4585-A584-9CE2AF7D5500}" type="datetime1">
              <a:rPr lang="en-US" smtClean="0"/>
              <a:t>5/12/2025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221169753"/>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01EA198-6CAB-4B8F-B93F-1F9C8C4B6CE7}" type="datetime1">
              <a:rPr lang="en-US" smtClean="0"/>
              <a:t>5/12/2025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6139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F45AC6-C491-4585-A584-9CE2AF7D5500}" type="datetime1">
              <a:rPr lang="en-US" smtClean="0"/>
              <a:t>5/12/2025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90033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F45AC6-C491-4585-A584-9CE2AF7D5500}" type="datetime1">
              <a:rPr lang="en-US" smtClean="0"/>
              <a:t>5/12/2025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1661329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6B226B-77A6-410C-9796-083F278E0125}" type="datetime1">
              <a:rPr lang="en-US" smtClean="0"/>
              <a:t>5/12/2025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770386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23A578B-D289-4C40-8593-3D356C49DA58}" type="datetime1">
              <a:rPr lang="en-US" smtClean="0"/>
              <a:t>5/12/2025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4560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F45AC6-C491-4585-A584-9CE2AF7D5500}" type="datetime1">
              <a:rPr lang="en-US" smtClean="0"/>
              <a:t>5/12/2025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19958289"/>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C5EAEF-6478-4102-8F5D-A5FE9FC97ACB}" type="datetime1">
              <a:rPr lang="en-US" smtClean="0"/>
              <a:t>5/12/2025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467846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67F45AC6-C491-4585-A584-9CE2AF7D5500}" type="datetime1">
              <a:rPr lang="en-US" smtClean="0"/>
              <a:t>5/12/2025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971687245"/>
      </p:ext>
    </p:extLst>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 id="2147483733" r:id="rId17"/>
    <p:sldLayoutId id="2147483734" r:id="rId18"/>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Tomato pizza">
            <a:extLst>
              <a:ext uri="{FF2B5EF4-FFF2-40B4-BE49-F238E27FC236}">
                <a16:creationId xmlns:a16="http://schemas.microsoft.com/office/drawing/2014/main" id="{003C0FBD-8386-DF6C-3886-D07F48348366}"/>
              </a:ext>
            </a:extLst>
          </p:cNvPr>
          <p:cNvPicPr>
            <a:picLocks noChangeAspect="1"/>
          </p:cNvPicPr>
          <p:nvPr/>
        </p:nvPicPr>
        <p:blipFill>
          <a:blip r:embed="rId2"/>
          <a:srcRect l="14052" r="15310"/>
          <a:stretch/>
        </p:blipFill>
        <p:spPr>
          <a:xfrm>
            <a:off x="2" y="10"/>
            <a:ext cx="7367752" cy="6857990"/>
          </a:xfrm>
          <a:prstGeom prst="rect">
            <a:avLst/>
          </a:prstGeom>
        </p:spPr>
      </p:pic>
      <p:sp>
        <p:nvSpPr>
          <p:cNvPr id="2" name="Title 1">
            <a:extLst>
              <a:ext uri="{FF2B5EF4-FFF2-40B4-BE49-F238E27FC236}">
                <a16:creationId xmlns:a16="http://schemas.microsoft.com/office/drawing/2014/main" id="{F05C8667-D4ED-B3EB-3632-4495DE647037}"/>
              </a:ext>
            </a:extLst>
          </p:cNvPr>
          <p:cNvSpPr>
            <a:spLocks noGrp="1"/>
          </p:cNvSpPr>
          <p:nvPr>
            <p:ph type="title"/>
          </p:nvPr>
        </p:nvSpPr>
        <p:spPr>
          <a:xfrm>
            <a:off x="7367754" y="1078251"/>
            <a:ext cx="4667643" cy="2811737"/>
          </a:xfrm>
        </p:spPr>
        <p:txBody>
          <a:bodyPr vert="horz" lIns="91440" tIns="45720" rIns="91440" bIns="45720" rtlCol="0" anchor="b">
            <a:normAutofit/>
          </a:bodyPr>
          <a:lstStyle/>
          <a:p>
            <a:r>
              <a:rPr lang="en-US" sz="2800" i="0" u="none" strike="noStrike" dirty="0">
                <a:effectLst/>
              </a:rPr>
              <a:t>Dominos - Predictive Purchase Order System</a:t>
            </a:r>
            <a:br>
              <a:rPr lang="en-US" sz="2800" i="0" u="none" strike="noStrike" dirty="0">
                <a:effectLst/>
              </a:rPr>
            </a:br>
            <a:r>
              <a:rPr lang="en-US" sz="2800" i="0" u="none" strike="noStrike" dirty="0">
                <a:effectLst/>
              </a:rPr>
              <a:t>	</a:t>
            </a:r>
            <a:r>
              <a:rPr lang="en-US" sz="2000" dirty="0"/>
              <a:t>- Submitted By SURESH KUMAR R</a:t>
            </a:r>
            <a:br>
              <a:rPr lang="en-US" sz="2800" dirty="0"/>
            </a:br>
            <a:endParaRPr lang="en-US" sz="2800" dirty="0"/>
          </a:p>
        </p:txBody>
      </p:sp>
    </p:spTree>
    <p:extLst>
      <p:ext uri="{BB962C8B-B14F-4D97-AF65-F5344CB8AC3E}">
        <p14:creationId xmlns:p14="http://schemas.microsoft.com/office/powerpoint/2010/main" val="84236578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5"/>
                    </p:tgtEl>
                  </p:cond>
                </p:stCondLst>
                <p:endSync evt="end" delay="0">
                  <p:rtn val="all"/>
                </p:endSync>
                <p:childTnLst>
                  <p:par>
                    <p:cTn id="3" fill="hold">
                      <p:stCondLst>
                        <p:cond delay="0"/>
                      </p:stCondLst>
                      <p:childTnLst>
                        <p:par>
                          <p:cTn id="4" fill="hold">
                            <p:stCondLst>
                              <p:cond delay="0"/>
                            </p:stCondLst>
                            <p:childTnLst>
                              <p:par>
                                <p:cTn id="5" presetID="42" presetClass="entr" presetSubtype="0" fill="hold" grpId="0" nodeType="click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ppt_x</p:attrName>
                                        </p:attrNameLst>
                                      </p:cBhvr>
                                      <p:tavLst>
                                        <p:tav tm="0">
                                          <p:val>
                                            <p:strVal val="#ppt_x"/>
                                          </p:val>
                                        </p:tav>
                                        <p:tav tm="100000">
                                          <p:val>
                                            <p:strVal val="#ppt_x"/>
                                          </p:val>
                                        </p:tav>
                                      </p:tavLst>
                                    </p:anim>
                                    <p:anim calcmode="lin" valueType="num">
                                      <p:cBhvr>
                                        <p:cTn id="9" dur="2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5"/>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8EBE-60E1-3A1C-724C-7A58A8B16EF8}"/>
              </a:ext>
            </a:extLst>
          </p:cNvPr>
          <p:cNvSpPr>
            <a:spLocks noGrp="1"/>
          </p:cNvSpPr>
          <p:nvPr>
            <p:ph type="title"/>
          </p:nvPr>
        </p:nvSpPr>
        <p:spPr>
          <a:xfrm>
            <a:off x="913775" y="618518"/>
            <a:ext cx="10364451" cy="828392"/>
          </a:xfrm>
        </p:spPr>
        <p:txBody>
          <a:bodyPr/>
          <a:lstStyle/>
          <a:p>
            <a:r>
              <a:rPr lang="en-US" i="0" u="none" strike="noStrike" dirty="0"/>
              <a:t>Problem Statement</a:t>
            </a:r>
            <a:endParaRPr lang="en-US" dirty="0"/>
          </a:p>
        </p:txBody>
      </p:sp>
      <p:sp>
        <p:nvSpPr>
          <p:cNvPr id="3" name="Content Placeholder 2">
            <a:extLst>
              <a:ext uri="{FF2B5EF4-FFF2-40B4-BE49-F238E27FC236}">
                <a16:creationId xmlns:a16="http://schemas.microsoft.com/office/drawing/2014/main" id="{3EFCC5AB-4376-3B69-1C63-1CD36C868D4C}"/>
              </a:ext>
            </a:extLst>
          </p:cNvPr>
          <p:cNvSpPr>
            <a:spLocks noGrp="1"/>
          </p:cNvSpPr>
          <p:nvPr>
            <p:ph idx="1"/>
          </p:nvPr>
        </p:nvSpPr>
        <p:spPr>
          <a:xfrm>
            <a:off x="913774" y="1546051"/>
            <a:ext cx="10364451" cy="828391"/>
          </a:xfrm>
        </p:spPr>
        <p:txBody>
          <a:bodyPr/>
          <a:lstStyle/>
          <a:p>
            <a:r>
              <a:rPr lang="en-US" cap="none" dirty="0"/>
              <a:t>Dominos needs to optimize its ingredient ordering process by accurately predicting future sales to minimize waste and prevent stockouts.</a:t>
            </a:r>
          </a:p>
          <a:p>
            <a:endParaRPr lang="en-US" dirty="0"/>
          </a:p>
        </p:txBody>
      </p:sp>
      <p:sp>
        <p:nvSpPr>
          <p:cNvPr id="4" name="TextBox 3">
            <a:extLst>
              <a:ext uri="{FF2B5EF4-FFF2-40B4-BE49-F238E27FC236}">
                <a16:creationId xmlns:a16="http://schemas.microsoft.com/office/drawing/2014/main" id="{9567CB2C-D8EB-6B15-3BDD-8C0DC4DD9687}"/>
              </a:ext>
            </a:extLst>
          </p:cNvPr>
          <p:cNvSpPr txBox="1"/>
          <p:nvPr/>
        </p:nvSpPr>
        <p:spPr>
          <a:xfrm>
            <a:off x="913774" y="2566219"/>
            <a:ext cx="10364451" cy="646331"/>
          </a:xfrm>
          <a:prstGeom prst="rect">
            <a:avLst/>
          </a:prstGeom>
          <a:noFill/>
        </p:spPr>
        <p:txBody>
          <a:bodyPr wrap="square" rtlCol="0">
            <a:spAutoFit/>
          </a:bodyPr>
          <a:lstStyle/>
          <a:p>
            <a:pPr algn="ctr"/>
            <a:r>
              <a:rPr lang="en-US" sz="3600" dirty="0"/>
              <a:t>PROJECT SUMMERY</a:t>
            </a:r>
          </a:p>
        </p:txBody>
      </p:sp>
      <p:sp>
        <p:nvSpPr>
          <p:cNvPr id="5" name="TextBox 4">
            <a:extLst>
              <a:ext uri="{FF2B5EF4-FFF2-40B4-BE49-F238E27FC236}">
                <a16:creationId xmlns:a16="http://schemas.microsoft.com/office/drawing/2014/main" id="{E603097A-2F42-F725-604B-553DE133D86C}"/>
              </a:ext>
            </a:extLst>
          </p:cNvPr>
          <p:cNvSpPr txBox="1"/>
          <p:nvPr/>
        </p:nvSpPr>
        <p:spPr>
          <a:xfrm>
            <a:off x="913774" y="3516251"/>
            <a:ext cx="10364451" cy="1631216"/>
          </a:xfrm>
          <a:prstGeom prst="rect">
            <a:avLst/>
          </a:prstGeom>
          <a:noFill/>
        </p:spPr>
        <p:txBody>
          <a:bodyPr wrap="square" rtlCol="0">
            <a:spAutoFit/>
          </a:bodyPr>
          <a:lstStyle/>
          <a:p>
            <a:pPr marL="342900" indent="-342900">
              <a:buFont typeface="Arial" panose="020B0604020202020204" pitchFamily="34" charset="0"/>
              <a:buChar char="•"/>
            </a:pPr>
            <a:r>
              <a:rPr lang="en-US" sz="2000" dirty="0"/>
              <a:t>To avoid ingredient expiration, we forecast pizza sales for the upcoming week. Based on these forecasts, we determine the required quantity of each ingredient and create a purchase order accordingly. This ensures that we only buy the necessary amount of ingredients, minimizing waste and maintaining freshness.</a:t>
            </a:r>
          </a:p>
          <a:p>
            <a:endParaRPr lang="en-US" sz="2000" dirty="0"/>
          </a:p>
        </p:txBody>
      </p:sp>
    </p:spTree>
    <p:extLst>
      <p:ext uri="{BB962C8B-B14F-4D97-AF65-F5344CB8AC3E}">
        <p14:creationId xmlns:p14="http://schemas.microsoft.com/office/powerpoint/2010/main" val="3338112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3721E-BDFD-E728-EC49-E6CCD0FE5C62}"/>
              </a:ext>
            </a:extLst>
          </p:cNvPr>
          <p:cNvSpPr>
            <a:spLocks noGrp="1"/>
          </p:cNvSpPr>
          <p:nvPr>
            <p:ph type="title"/>
          </p:nvPr>
        </p:nvSpPr>
        <p:spPr>
          <a:xfrm>
            <a:off x="913775" y="392375"/>
            <a:ext cx="10364451" cy="846489"/>
          </a:xfrm>
        </p:spPr>
        <p:txBody>
          <a:bodyPr/>
          <a:lstStyle/>
          <a:p>
            <a:r>
              <a:rPr lang="en-US" dirty="0"/>
              <a:t>Data cleaning</a:t>
            </a:r>
          </a:p>
        </p:txBody>
      </p:sp>
      <p:sp>
        <p:nvSpPr>
          <p:cNvPr id="3" name="Content Placeholder 2">
            <a:extLst>
              <a:ext uri="{FF2B5EF4-FFF2-40B4-BE49-F238E27FC236}">
                <a16:creationId xmlns:a16="http://schemas.microsoft.com/office/drawing/2014/main" id="{6BAFDB36-A42C-8CEF-A53A-EDD90B35E602}"/>
              </a:ext>
            </a:extLst>
          </p:cNvPr>
          <p:cNvSpPr>
            <a:spLocks noGrp="1"/>
          </p:cNvSpPr>
          <p:nvPr>
            <p:ph idx="1"/>
          </p:nvPr>
        </p:nvSpPr>
        <p:spPr>
          <a:xfrm>
            <a:off x="913775" y="1317523"/>
            <a:ext cx="10364452" cy="4562167"/>
          </a:xfrm>
        </p:spPr>
        <p:txBody>
          <a:bodyPr>
            <a:normAutofit fontScale="92500" lnSpcReduction="10000"/>
          </a:bodyPr>
          <a:lstStyle/>
          <a:p>
            <a:r>
              <a:rPr lang="en-US" cap="none" dirty="0"/>
              <a:t>Identify the missing values then filing the total price calculated form unit price multiple quantity.</a:t>
            </a:r>
          </a:p>
          <a:p>
            <a:r>
              <a:rPr lang="en-US" cap="none" dirty="0"/>
              <a:t>The pizza name id, pizza name, pizza ingredient are having missing values. So, I filling missing value based on the existing data.</a:t>
            </a:r>
          </a:p>
          <a:p>
            <a:r>
              <a:rPr lang="en-US" cap="none" dirty="0"/>
              <a:t>If you filling missing values some dataset doesn’t have the existing data so that kind of situation can use interpolation, forward and backward filling, mode interpolation and etc.. This kind of filling method use based on your dataset.</a:t>
            </a:r>
          </a:p>
          <a:p>
            <a:r>
              <a:rPr lang="en-US" cap="none" dirty="0"/>
              <a:t>Then change the data type on order date column. The order date column having date are different format so, I define the whole format then easy to identify the correct date then change the data type. </a:t>
            </a:r>
          </a:p>
          <a:p>
            <a:r>
              <a:rPr lang="en-US" cap="none" dirty="0"/>
              <a:t>The outliers are affecting the forecast, so I remove the outliers and so use capping method because when I remove the outlier the to much of data is gone that’s why I am using capping method. The capping method is basically filling the data upper bond filling upper bond values and lower bond filling lower bond values finally I go on the feature engineering.</a:t>
            </a:r>
          </a:p>
        </p:txBody>
      </p:sp>
    </p:spTree>
    <p:extLst>
      <p:ext uri="{BB962C8B-B14F-4D97-AF65-F5344CB8AC3E}">
        <p14:creationId xmlns:p14="http://schemas.microsoft.com/office/powerpoint/2010/main" val="2154020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4F272-49B5-37C8-E5C6-62B89664E8B5}"/>
              </a:ext>
            </a:extLst>
          </p:cNvPr>
          <p:cNvSpPr>
            <a:spLocks noGrp="1"/>
          </p:cNvSpPr>
          <p:nvPr>
            <p:ph type="title"/>
          </p:nvPr>
        </p:nvSpPr>
        <p:spPr/>
        <p:txBody>
          <a:bodyPr/>
          <a:lstStyle/>
          <a:p>
            <a:r>
              <a:rPr lang="en-US" dirty="0"/>
              <a:t>Feature engineering &amp; analyzing</a:t>
            </a:r>
          </a:p>
        </p:txBody>
      </p:sp>
      <p:sp>
        <p:nvSpPr>
          <p:cNvPr id="3" name="Content Placeholder 2">
            <a:extLst>
              <a:ext uri="{FF2B5EF4-FFF2-40B4-BE49-F238E27FC236}">
                <a16:creationId xmlns:a16="http://schemas.microsoft.com/office/drawing/2014/main" id="{66160507-F5E9-C68A-A598-175DFEF1692B}"/>
              </a:ext>
            </a:extLst>
          </p:cNvPr>
          <p:cNvSpPr>
            <a:spLocks noGrp="1"/>
          </p:cNvSpPr>
          <p:nvPr>
            <p:ph idx="1"/>
          </p:nvPr>
        </p:nvSpPr>
        <p:spPr>
          <a:xfrm>
            <a:off x="913775" y="1858297"/>
            <a:ext cx="10364452" cy="4483509"/>
          </a:xfrm>
        </p:spPr>
        <p:txBody>
          <a:bodyPr>
            <a:normAutofit/>
          </a:bodyPr>
          <a:lstStyle/>
          <a:p>
            <a:r>
              <a:rPr lang="en-US" cap="none" dirty="0"/>
              <a:t>Feature engineering plays a crucial role in extracting valuable insights, and highly correlated features often hold significant importance in predictive models.</a:t>
            </a:r>
          </a:p>
          <a:p>
            <a:r>
              <a:rPr lang="en-US" cap="none" dirty="0">
                <a:solidFill>
                  <a:srgbClr val="000000"/>
                </a:solidFill>
              </a:rPr>
              <a:t>I </a:t>
            </a:r>
            <a:r>
              <a:rPr lang="en-US" b="0" i="0" cap="none" dirty="0">
                <a:solidFill>
                  <a:srgbClr val="000000"/>
                </a:solidFill>
                <a:effectLst/>
              </a:rPr>
              <a:t>can create features for the day of the week, day name, month, year, and week based on the order date. I will also account for us holidays in 2015 and add promotions for </a:t>
            </a:r>
            <a:r>
              <a:rPr lang="en-US" cap="none" dirty="0">
                <a:solidFill>
                  <a:srgbClr val="000000"/>
                </a:solidFill>
              </a:rPr>
              <a:t>S</a:t>
            </a:r>
            <a:r>
              <a:rPr lang="en-US" b="0" i="0" cap="none" dirty="0">
                <a:solidFill>
                  <a:srgbClr val="000000"/>
                </a:solidFill>
                <a:effectLst/>
              </a:rPr>
              <a:t>aturdays and </a:t>
            </a:r>
            <a:r>
              <a:rPr lang="en-US" cap="none" dirty="0">
                <a:solidFill>
                  <a:srgbClr val="000000"/>
                </a:solidFill>
              </a:rPr>
              <a:t>S</a:t>
            </a:r>
            <a:r>
              <a:rPr lang="en-US" b="0" i="0" cap="none" dirty="0">
                <a:solidFill>
                  <a:srgbClr val="000000"/>
                </a:solidFill>
                <a:effectLst/>
              </a:rPr>
              <a:t>undays. these features will help extract more insights from my dataset.</a:t>
            </a:r>
          </a:p>
          <a:p>
            <a:r>
              <a:rPr lang="en-US" b="0" i="0" cap="none" dirty="0">
                <a:solidFill>
                  <a:srgbClr val="000000"/>
                </a:solidFill>
                <a:effectLst/>
              </a:rPr>
              <a:t>The data provided clear and meaningful insights. To facilitate analysis, we should examine the following aspects: daily sales, the top 10 selling pizzas, sales during holidays, sales trends over time, monthly sales figures, comparisons between weekday and weekend sales, sales by pizza category, and sales by pizza size. These analyses will help in making informed decisions.</a:t>
            </a:r>
            <a:endParaRPr lang="en-US" cap="none" dirty="0"/>
          </a:p>
        </p:txBody>
      </p:sp>
    </p:spTree>
    <p:extLst>
      <p:ext uri="{BB962C8B-B14F-4D97-AF65-F5344CB8AC3E}">
        <p14:creationId xmlns:p14="http://schemas.microsoft.com/office/powerpoint/2010/main" val="102751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3155D-8041-1111-20A9-DE0ED87A993D}"/>
              </a:ext>
            </a:extLst>
          </p:cNvPr>
          <p:cNvSpPr>
            <a:spLocks noGrp="1"/>
          </p:cNvSpPr>
          <p:nvPr>
            <p:ph type="title"/>
          </p:nvPr>
        </p:nvSpPr>
        <p:spPr>
          <a:xfrm>
            <a:off x="913774" y="478429"/>
            <a:ext cx="10364451" cy="1202887"/>
          </a:xfrm>
        </p:spPr>
        <p:txBody>
          <a:bodyPr/>
          <a:lstStyle/>
          <a:p>
            <a:r>
              <a:rPr lang="en-US" dirty="0"/>
              <a:t>Model development</a:t>
            </a:r>
          </a:p>
        </p:txBody>
      </p:sp>
      <p:sp>
        <p:nvSpPr>
          <p:cNvPr id="3" name="Content Placeholder 2">
            <a:extLst>
              <a:ext uri="{FF2B5EF4-FFF2-40B4-BE49-F238E27FC236}">
                <a16:creationId xmlns:a16="http://schemas.microsoft.com/office/drawing/2014/main" id="{CAE01D38-965D-2266-2475-AB9A6C238C7B}"/>
              </a:ext>
            </a:extLst>
          </p:cNvPr>
          <p:cNvSpPr>
            <a:spLocks noGrp="1"/>
          </p:cNvSpPr>
          <p:nvPr>
            <p:ph idx="1"/>
          </p:nvPr>
        </p:nvSpPr>
        <p:spPr>
          <a:xfrm>
            <a:off x="913775" y="1494503"/>
            <a:ext cx="10364452" cy="4788309"/>
          </a:xfrm>
        </p:spPr>
        <p:txBody>
          <a:bodyPr>
            <a:normAutofit/>
          </a:bodyPr>
          <a:lstStyle/>
          <a:p>
            <a:r>
              <a:rPr lang="en-US" b="0" i="0" cap="none" dirty="0">
                <a:solidFill>
                  <a:srgbClr val="000000"/>
                </a:solidFill>
                <a:effectLst/>
              </a:rPr>
              <a:t>The weekly pizza forecasts are generated using ARIMA, SARIMA, and PROPHET models, with MAPE error results presented in the table.</a:t>
            </a:r>
          </a:p>
          <a:p>
            <a:endParaRPr lang="en-US" cap="none" dirty="0">
              <a:solidFill>
                <a:srgbClr val="000000"/>
              </a:solidFill>
            </a:endParaRPr>
          </a:p>
          <a:p>
            <a:endParaRPr lang="en-US" cap="none" dirty="0">
              <a:solidFill>
                <a:srgbClr val="000000"/>
              </a:solidFill>
            </a:endParaRPr>
          </a:p>
          <a:p>
            <a:endParaRPr lang="en-US" cap="none" dirty="0">
              <a:solidFill>
                <a:srgbClr val="000000"/>
              </a:solidFill>
            </a:endParaRPr>
          </a:p>
          <a:p>
            <a:endParaRPr lang="en-US" cap="none" dirty="0">
              <a:solidFill>
                <a:srgbClr val="000000"/>
              </a:solidFill>
            </a:endParaRPr>
          </a:p>
          <a:p>
            <a:r>
              <a:rPr lang="en-US" b="0" i="0" cap="none" dirty="0">
                <a:solidFill>
                  <a:srgbClr val="000000"/>
                </a:solidFill>
                <a:effectLst/>
              </a:rPr>
              <a:t>The ARIMA model exhibits a lower MAPE error compared to other models. Therefore, I chose the ARIMA model, and the hyperparameter tuning resulted in the best MAPE of 0.1979.</a:t>
            </a:r>
          </a:p>
          <a:p>
            <a:r>
              <a:rPr lang="en-US" b="0" i="0" cap="none" dirty="0">
                <a:solidFill>
                  <a:srgbClr val="000000"/>
                </a:solidFill>
                <a:effectLst/>
              </a:rPr>
              <a:t>Finally, save the model as a pickle file and forecast the quantity of pizza ingredients for the next week. I have attached the predicted ingredient quantity CSV file to my </a:t>
            </a:r>
            <a:r>
              <a:rPr lang="en-US" cap="none" dirty="0">
                <a:solidFill>
                  <a:srgbClr val="000000"/>
                </a:solidFill>
              </a:rPr>
              <a:t>G</a:t>
            </a:r>
            <a:r>
              <a:rPr lang="en-US" b="0" i="0" cap="none" dirty="0">
                <a:solidFill>
                  <a:srgbClr val="000000"/>
                </a:solidFill>
                <a:effectLst/>
              </a:rPr>
              <a:t>itHub.</a:t>
            </a:r>
            <a:endParaRPr lang="en-US" cap="none" dirty="0"/>
          </a:p>
        </p:txBody>
      </p:sp>
      <p:graphicFrame>
        <p:nvGraphicFramePr>
          <p:cNvPr id="4" name="Table 3">
            <a:extLst>
              <a:ext uri="{FF2B5EF4-FFF2-40B4-BE49-F238E27FC236}">
                <a16:creationId xmlns:a16="http://schemas.microsoft.com/office/drawing/2014/main" id="{5279BBBF-2815-612B-D9E0-8934EC783F1C}"/>
              </a:ext>
            </a:extLst>
          </p:cNvPr>
          <p:cNvGraphicFramePr>
            <a:graphicFrameLocks noGrp="1"/>
          </p:cNvGraphicFramePr>
          <p:nvPr>
            <p:extLst>
              <p:ext uri="{D42A27DB-BD31-4B8C-83A1-F6EECF244321}">
                <p14:modId xmlns:p14="http://schemas.microsoft.com/office/powerpoint/2010/main" val="2773660716"/>
              </p:ext>
            </p:extLst>
          </p:nvPr>
        </p:nvGraphicFramePr>
        <p:xfrm>
          <a:off x="3459315" y="2380718"/>
          <a:ext cx="5273368" cy="1483360"/>
        </p:xfrm>
        <a:graphic>
          <a:graphicData uri="http://schemas.openxmlformats.org/drawingml/2006/table">
            <a:tbl>
              <a:tblPr firstRow="1" bandRow="1">
                <a:tableStyleId>{5C22544A-7EE6-4342-B048-85BDC9FD1C3A}</a:tableStyleId>
              </a:tblPr>
              <a:tblGrid>
                <a:gridCol w="2636684">
                  <a:extLst>
                    <a:ext uri="{9D8B030D-6E8A-4147-A177-3AD203B41FA5}">
                      <a16:colId xmlns:a16="http://schemas.microsoft.com/office/drawing/2014/main" val="1390761503"/>
                    </a:ext>
                  </a:extLst>
                </a:gridCol>
                <a:gridCol w="2636684">
                  <a:extLst>
                    <a:ext uri="{9D8B030D-6E8A-4147-A177-3AD203B41FA5}">
                      <a16:colId xmlns:a16="http://schemas.microsoft.com/office/drawing/2014/main" val="651082075"/>
                    </a:ext>
                  </a:extLst>
                </a:gridCol>
              </a:tblGrid>
              <a:tr h="370840">
                <a:tc>
                  <a:txBody>
                    <a:bodyPr/>
                    <a:lstStyle/>
                    <a:p>
                      <a:pPr algn="ctr"/>
                      <a:r>
                        <a:rPr lang="en-US" dirty="0"/>
                        <a:t>MODEL NAME</a:t>
                      </a:r>
                    </a:p>
                  </a:txBody>
                  <a:tcPr/>
                </a:tc>
                <a:tc>
                  <a:txBody>
                    <a:bodyPr/>
                    <a:lstStyle/>
                    <a:p>
                      <a:pPr algn="ctr"/>
                      <a:r>
                        <a:rPr lang="en-US" dirty="0"/>
                        <a:t>MAPE </a:t>
                      </a:r>
                    </a:p>
                  </a:txBody>
                  <a:tcPr/>
                </a:tc>
                <a:extLst>
                  <a:ext uri="{0D108BD9-81ED-4DB2-BD59-A6C34878D82A}">
                    <a16:rowId xmlns:a16="http://schemas.microsoft.com/office/drawing/2014/main" val="32674821"/>
                  </a:ext>
                </a:extLst>
              </a:tr>
              <a:tr h="370840">
                <a:tc>
                  <a:txBody>
                    <a:bodyPr/>
                    <a:lstStyle/>
                    <a:p>
                      <a:pPr algn="ctr"/>
                      <a:r>
                        <a:rPr lang="en-US" dirty="0"/>
                        <a:t>ARIMA</a:t>
                      </a:r>
                    </a:p>
                  </a:txBody>
                  <a:tcPr/>
                </a:tc>
                <a:tc>
                  <a:txBody>
                    <a:bodyPr/>
                    <a:lstStyle/>
                    <a:p>
                      <a:pPr algn="ctr"/>
                      <a:r>
                        <a:rPr lang="en-US" dirty="0"/>
                        <a:t>0.2027</a:t>
                      </a:r>
                    </a:p>
                  </a:txBody>
                  <a:tcPr/>
                </a:tc>
                <a:extLst>
                  <a:ext uri="{0D108BD9-81ED-4DB2-BD59-A6C34878D82A}">
                    <a16:rowId xmlns:a16="http://schemas.microsoft.com/office/drawing/2014/main" val="1799400861"/>
                  </a:ext>
                </a:extLst>
              </a:tr>
              <a:tr h="370840">
                <a:tc>
                  <a:txBody>
                    <a:bodyPr/>
                    <a:lstStyle/>
                    <a:p>
                      <a:pPr algn="ctr"/>
                      <a:r>
                        <a:rPr lang="en-US" dirty="0"/>
                        <a:t>SARIMA</a:t>
                      </a:r>
                    </a:p>
                  </a:txBody>
                  <a:tcPr/>
                </a:tc>
                <a:tc>
                  <a:txBody>
                    <a:bodyPr/>
                    <a:lstStyle/>
                    <a:p>
                      <a:pPr algn="ctr"/>
                      <a:r>
                        <a:rPr lang="en-US" dirty="0"/>
                        <a:t>0.2282</a:t>
                      </a:r>
                    </a:p>
                  </a:txBody>
                  <a:tcPr/>
                </a:tc>
                <a:extLst>
                  <a:ext uri="{0D108BD9-81ED-4DB2-BD59-A6C34878D82A}">
                    <a16:rowId xmlns:a16="http://schemas.microsoft.com/office/drawing/2014/main" val="2496990172"/>
                  </a:ext>
                </a:extLst>
              </a:tr>
              <a:tr h="370840">
                <a:tc>
                  <a:txBody>
                    <a:bodyPr/>
                    <a:lstStyle/>
                    <a:p>
                      <a:pPr algn="ctr"/>
                      <a:r>
                        <a:rPr lang="en-US" dirty="0"/>
                        <a:t>PROPHET</a:t>
                      </a:r>
                    </a:p>
                  </a:txBody>
                  <a:tcPr/>
                </a:tc>
                <a:tc>
                  <a:txBody>
                    <a:bodyPr/>
                    <a:lstStyle/>
                    <a:p>
                      <a:pPr algn="ctr"/>
                      <a:r>
                        <a:rPr lang="en-US" dirty="0"/>
                        <a:t>0.2257</a:t>
                      </a:r>
                    </a:p>
                  </a:txBody>
                  <a:tcPr/>
                </a:tc>
                <a:extLst>
                  <a:ext uri="{0D108BD9-81ED-4DB2-BD59-A6C34878D82A}">
                    <a16:rowId xmlns:a16="http://schemas.microsoft.com/office/drawing/2014/main" val="2817926504"/>
                  </a:ext>
                </a:extLst>
              </a:tr>
            </a:tbl>
          </a:graphicData>
        </a:graphic>
      </p:graphicFrame>
    </p:spTree>
    <p:extLst>
      <p:ext uri="{BB962C8B-B14F-4D97-AF65-F5344CB8AC3E}">
        <p14:creationId xmlns:p14="http://schemas.microsoft.com/office/powerpoint/2010/main" val="4815868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3AA87-F370-94ED-B1F6-B3E013F992C1}"/>
              </a:ext>
            </a:extLst>
          </p:cNvPr>
          <p:cNvSpPr>
            <a:spLocks noGrp="1"/>
          </p:cNvSpPr>
          <p:nvPr>
            <p:ph type="title"/>
          </p:nvPr>
        </p:nvSpPr>
        <p:spPr>
          <a:xfrm>
            <a:off x="913774" y="2630911"/>
            <a:ext cx="10364451" cy="1596177"/>
          </a:xfrm>
        </p:spPr>
        <p:txBody>
          <a:bodyPr/>
          <a:lstStyle/>
          <a:p>
            <a:r>
              <a:rPr lang="en-US" dirty="0"/>
              <a:t>Thank you</a:t>
            </a:r>
          </a:p>
        </p:txBody>
      </p:sp>
    </p:spTree>
    <p:extLst>
      <p:ext uri="{BB962C8B-B14F-4D97-AF65-F5344CB8AC3E}">
        <p14:creationId xmlns:p14="http://schemas.microsoft.com/office/powerpoint/2010/main" val="2989489227"/>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375</TotalTime>
  <Words>537</Words>
  <Application>Microsoft Office PowerPoint</Application>
  <PresentationFormat>Widescreen</PresentationFormat>
  <Paragraphs>32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Tw Cen MT</vt:lpstr>
      <vt:lpstr>Droplet</vt:lpstr>
      <vt:lpstr>Dominos - Predictive Purchase Order System  - Submitted By SURESH KUMAR R </vt:lpstr>
      <vt:lpstr>Problem Statement</vt:lpstr>
      <vt:lpstr>Data cleaning</vt:lpstr>
      <vt:lpstr>Feature engineering &amp; analyzing</vt:lpstr>
      <vt:lpstr>Model development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suresh kumar</dc:creator>
  <cp:lastModifiedBy>suresh kumar</cp:lastModifiedBy>
  <cp:revision>6</cp:revision>
  <dcterms:created xsi:type="dcterms:W3CDTF">2025-02-17T15:04:41Z</dcterms:created>
  <dcterms:modified xsi:type="dcterms:W3CDTF">2025-05-12T04:27:14Z</dcterms:modified>
</cp:coreProperties>
</file>