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259" r:id="rId2"/>
    <p:sldId id="260"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2651A5-8CFC-4DC8-B499-F3E67010B872}"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49A44FEB-4C98-4A24-B8AB-ACACBB4A43AF}">
      <dgm:prSet/>
      <dgm:spPr/>
      <dgm:t>
        <a:bodyPr/>
        <a:lstStyle/>
        <a:p>
          <a:r>
            <a:rPr lang="en-US" b="0" i="0"/>
            <a:t>TRANSLATION MODEL - facebook/mbart-large-50-many-to-many-mmt</a:t>
          </a:r>
          <a:endParaRPr lang="en-US"/>
        </a:p>
      </dgm:t>
    </dgm:pt>
    <dgm:pt modelId="{6266A894-0B7B-4F0B-96C6-898F5F0CC2E4}" type="parTrans" cxnId="{7297090D-5563-4FD5-9767-A5BF3900320A}">
      <dgm:prSet/>
      <dgm:spPr/>
      <dgm:t>
        <a:bodyPr/>
        <a:lstStyle/>
        <a:p>
          <a:endParaRPr lang="en-US"/>
        </a:p>
      </dgm:t>
    </dgm:pt>
    <dgm:pt modelId="{1D6E0CD0-145A-4568-AD17-01260FAF51CB}" type="sibTrans" cxnId="{7297090D-5563-4FD5-9767-A5BF3900320A}">
      <dgm:prSet/>
      <dgm:spPr/>
      <dgm:t>
        <a:bodyPr/>
        <a:lstStyle/>
        <a:p>
          <a:endParaRPr lang="en-US"/>
        </a:p>
      </dgm:t>
    </dgm:pt>
    <dgm:pt modelId="{69352BFE-AC57-4B4F-BDDA-21A59BA8BA67}">
      <dgm:prSet/>
      <dgm:spPr/>
      <dgm:t>
        <a:bodyPr/>
        <a:lstStyle/>
        <a:p>
          <a:r>
            <a:rPr lang="en-US" b="0" i="0" dirty="0"/>
            <a:t>Text to image generating model - stabilityai/stable-diffusion-2-1</a:t>
          </a:r>
          <a:endParaRPr lang="en-US" dirty="0"/>
        </a:p>
      </dgm:t>
    </dgm:pt>
    <dgm:pt modelId="{03A07EB4-3FC9-46D5-B953-32E88CF659D9}" type="parTrans" cxnId="{ED737B9F-59B9-4108-B433-FECF3455227F}">
      <dgm:prSet/>
      <dgm:spPr/>
      <dgm:t>
        <a:bodyPr/>
        <a:lstStyle/>
        <a:p>
          <a:endParaRPr lang="en-US"/>
        </a:p>
      </dgm:t>
    </dgm:pt>
    <dgm:pt modelId="{E28C5EF1-FF48-42C2-9E11-B26586FF123E}" type="sibTrans" cxnId="{ED737B9F-59B9-4108-B433-FECF3455227F}">
      <dgm:prSet/>
      <dgm:spPr/>
      <dgm:t>
        <a:bodyPr/>
        <a:lstStyle/>
        <a:p>
          <a:endParaRPr lang="en-US"/>
        </a:p>
      </dgm:t>
    </dgm:pt>
    <dgm:pt modelId="{165F55B0-36A5-4530-9291-FF6DA92C1D55}">
      <dgm:prSet/>
      <dgm:spPr/>
      <dgm:t>
        <a:bodyPr/>
        <a:lstStyle/>
        <a:p>
          <a:r>
            <a:rPr lang="en-US" b="0" i="0"/>
            <a:t>Translated text to generate creative text – GPt2</a:t>
          </a:r>
          <a:endParaRPr lang="en-US"/>
        </a:p>
      </dgm:t>
    </dgm:pt>
    <dgm:pt modelId="{4B5C7B8C-1199-4063-85FF-FB187EFBE754}" type="parTrans" cxnId="{B878F30D-B6FB-4ADC-BA0F-686C8692E91C}">
      <dgm:prSet/>
      <dgm:spPr/>
      <dgm:t>
        <a:bodyPr/>
        <a:lstStyle/>
        <a:p>
          <a:endParaRPr lang="en-US"/>
        </a:p>
      </dgm:t>
    </dgm:pt>
    <dgm:pt modelId="{772A1DA5-51F3-4533-8BF9-8C68CA8B5145}" type="sibTrans" cxnId="{B878F30D-B6FB-4ADC-BA0F-686C8692E91C}">
      <dgm:prSet/>
      <dgm:spPr/>
      <dgm:t>
        <a:bodyPr/>
        <a:lstStyle/>
        <a:p>
          <a:endParaRPr lang="en-US"/>
        </a:p>
      </dgm:t>
    </dgm:pt>
    <dgm:pt modelId="{101B7739-6E64-4287-8893-4C0F54F3D0E2}" type="pres">
      <dgm:prSet presAssocID="{A52651A5-8CFC-4DC8-B499-F3E67010B872}" presName="Name0" presStyleCnt="0">
        <dgm:presLayoutVars>
          <dgm:dir/>
          <dgm:resizeHandles val="exact"/>
        </dgm:presLayoutVars>
      </dgm:prSet>
      <dgm:spPr/>
    </dgm:pt>
    <dgm:pt modelId="{2097DBB8-2352-434C-9AAE-A45E7D0D2B16}" type="pres">
      <dgm:prSet presAssocID="{A52651A5-8CFC-4DC8-B499-F3E67010B872}" presName="arrow" presStyleLbl="bgShp" presStyleIdx="0" presStyleCnt="1"/>
      <dgm:spPr/>
    </dgm:pt>
    <dgm:pt modelId="{0FEF5DB5-C560-4951-AD46-AA105DBB9BBC}" type="pres">
      <dgm:prSet presAssocID="{A52651A5-8CFC-4DC8-B499-F3E67010B872}" presName="points" presStyleCnt="0"/>
      <dgm:spPr/>
    </dgm:pt>
    <dgm:pt modelId="{D1EB6B26-8DF0-44DE-AC4D-ADB933B75A1E}" type="pres">
      <dgm:prSet presAssocID="{49A44FEB-4C98-4A24-B8AB-ACACBB4A43AF}" presName="compositeA" presStyleCnt="0"/>
      <dgm:spPr/>
    </dgm:pt>
    <dgm:pt modelId="{A1A1B5DF-83F1-495D-8A1F-9FE8A50EAA84}" type="pres">
      <dgm:prSet presAssocID="{49A44FEB-4C98-4A24-B8AB-ACACBB4A43AF}" presName="textA" presStyleLbl="revTx" presStyleIdx="0" presStyleCnt="3">
        <dgm:presLayoutVars>
          <dgm:bulletEnabled val="1"/>
        </dgm:presLayoutVars>
      </dgm:prSet>
      <dgm:spPr/>
    </dgm:pt>
    <dgm:pt modelId="{DFF748EB-D78C-4045-9171-A842ABF9F8C9}" type="pres">
      <dgm:prSet presAssocID="{49A44FEB-4C98-4A24-B8AB-ACACBB4A43AF}" presName="circleA" presStyleLbl="node1" presStyleIdx="0" presStyleCnt="3"/>
      <dgm:spPr/>
    </dgm:pt>
    <dgm:pt modelId="{6F5FD438-B0B3-4F0C-8378-18AFA074C317}" type="pres">
      <dgm:prSet presAssocID="{49A44FEB-4C98-4A24-B8AB-ACACBB4A43AF}" presName="spaceA" presStyleCnt="0"/>
      <dgm:spPr/>
    </dgm:pt>
    <dgm:pt modelId="{020575AA-C0FD-447E-903E-C31AEA2F41BC}" type="pres">
      <dgm:prSet presAssocID="{1D6E0CD0-145A-4568-AD17-01260FAF51CB}" presName="space" presStyleCnt="0"/>
      <dgm:spPr/>
    </dgm:pt>
    <dgm:pt modelId="{C3A6820E-402C-46F8-A0AF-CF2632FA1CD5}" type="pres">
      <dgm:prSet presAssocID="{69352BFE-AC57-4B4F-BDDA-21A59BA8BA67}" presName="compositeB" presStyleCnt="0"/>
      <dgm:spPr/>
    </dgm:pt>
    <dgm:pt modelId="{C8DE7B24-4E69-4245-991F-E3A86F23C2F2}" type="pres">
      <dgm:prSet presAssocID="{69352BFE-AC57-4B4F-BDDA-21A59BA8BA67}" presName="textB" presStyleLbl="revTx" presStyleIdx="1" presStyleCnt="3">
        <dgm:presLayoutVars>
          <dgm:bulletEnabled val="1"/>
        </dgm:presLayoutVars>
      </dgm:prSet>
      <dgm:spPr/>
    </dgm:pt>
    <dgm:pt modelId="{0EBF8D4E-CA2C-4129-BCB4-03F2AC47AE53}" type="pres">
      <dgm:prSet presAssocID="{69352BFE-AC57-4B4F-BDDA-21A59BA8BA67}" presName="circleB" presStyleLbl="node1" presStyleIdx="1" presStyleCnt="3"/>
      <dgm:spPr/>
    </dgm:pt>
    <dgm:pt modelId="{914CBC16-01C0-40E2-A173-2C931DBF7397}" type="pres">
      <dgm:prSet presAssocID="{69352BFE-AC57-4B4F-BDDA-21A59BA8BA67}" presName="spaceB" presStyleCnt="0"/>
      <dgm:spPr/>
    </dgm:pt>
    <dgm:pt modelId="{72289774-95F7-44DE-89CA-C7A507F3713F}" type="pres">
      <dgm:prSet presAssocID="{E28C5EF1-FF48-42C2-9E11-B26586FF123E}" presName="space" presStyleCnt="0"/>
      <dgm:spPr/>
    </dgm:pt>
    <dgm:pt modelId="{0D6B0767-8F27-476D-AE78-3CA4263D7A0E}" type="pres">
      <dgm:prSet presAssocID="{165F55B0-36A5-4530-9291-FF6DA92C1D55}" presName="compositeA" presStyleCnt="0"/>
      <dgm:spPr/>
    </dgm:pt>
    <dgm:pt modelId="{71607ECD-25F7-4722-8216-029B1083D1D2}" type="pres">
      <dgm:prSet presAssocID="{165F55B0-36A5-4530-9291-FF6DA92C1D55}" presName="textA" presStyleLbl="revTx" presStyleIdx="2" presStyleCnt="3">
        <dgm:presLayoutVars>
          <dgm:bulletEnabled val="1"/>
        </dgm:presLayoutVars>
      </dgm:prSet>
      <dgm:spPr/>
    </dgm:pt>
    <dgm:pt modelId="{CAB2C1EF-CF35-40D0-AB69-2B21008C74DB}" type="pres">
      <dgm:prSet presAssocID="{165F55B0-36A5-4530-9291-FF6DA92C1D55}" presName="circleA" presStyleLbl="node1" presStyleIdx="2" presStyleCnt="3"/>
      <dgm:spPr/>
    </dgm:pt>
    <dgm:pt modelId="{91A0B807-6240-42AE-B96C-BF619BBCB43D}" type="pres">
      <dgm:prSet presAssocID="{165F55B0-36A5-4530-9291-FF6DA92C1D55}" presName="spaceA" presStyleCnt="0"/>
      <dgm:spPr/>
    </dgm:pt>
  </dgm:ptLst>
  <dgm:cxnLst>
    <dgm:cxn modelId="{7297090D-5563-4FD5-9767-A5BF3900320A}" srcId="{A52651A5-8CFC-4DC8-B499-F3E67010B872}" destId="{49A44FEB-4C98-4A24-B8AB-ACACBB4A43AF}" srcOrd="0" destOrd="0" parTransId="{6266A894-0B7B-4F0B-96C6-898F5F0CC2E4}" sibTransId="{1D6E0CD0-145A-4568-AD17-01260FAF51CB}"/>
    <dgm:cxn modelId="{B878F30D-B6FB-4ADC-BA0F-686C8692E91C}" srcId="{A52651A5-8CFC-4DC8-B499-F3E67010B872}" destId="{165F55B0-36A5-4530-9291-FF6DA92C1D55}" srcOrd="2" destOrd="0" parTransId="{4B5C7B8C-1199-4063-85FF-FB187EFBE754}" sibTransId="{772A1DA5-51F3-4533-8BF9-8C68CA8B5145}"/>
    <dgm:cxn modelId="{C43BA716-8D57-4CAF-88AD-27DC2B16656D}" type="presOf" srcId="{165F55B0-36A5-4530-9291-FF6DA92C1D55}" destId="{71607ECD-25F7-4722-8216-029B1083D1D2}" srcOrd="0" destOrd="0" presId="urn:microsoft.com/office/officeart/2005/8/layout/hProcess11"/>
    <dgm:cxn modelId="{55C2A18A-1A8F-4915-8641-839B79069ECE}" type="presOf" srcId="{49A44FEB-4C98-4A24-B8AB-ACACBB4A43AF}" destId="{A1A1B5DF-83F1-495D-8A1F-9FE8A50EAA84}" srcOrd="0" destOrd="0" presId="urn:microsoft.com/office/officeart/2005/8/layout/hProcess11"/>
    <dgm:cxn modelId="{D4DC509A-73C7-4579-B535-1BFF5BB3DFEC}" type="presOf" srcId="{A52651A5-8CFC-4DC8-B499-F3E67010B872}" destId="{101B7739-6E64-4287-8893-4C0F54F3D0E2}" srcOrd="0" destOrd="0" presId="urn:microsoft.com/office/officeart/2005/8/layout/hProcess11"/>
    <dgm:cxn modelId="{ED737B9F-59B9-4108-B433-FECF3455227F}" srcId="{A52651A5-8CFC-4DC8-B499-F3E67010B872}" destId="{69352BFE-AC57-4B4F-BDDA-21A59BA8BA67}" srcOrd="1" destOrd="0" parTransId="{03A07EB4-3FC9-46D5-B953-32E88CF659D9}" sibTransId="{E28C5EF1-FF48-42C2-9E11-B26586FF123E}"/>
    <dgm:cxn modelId="{04CFF8B3-E52A-4BBD-B81E-949B1D217F62}" type="presOf" srcId="{69352BFE-AC57-4B4F-BDDA-21A59BA8BA67}" destId="{C8DE7B24-4E69-4245-991F-E3A86F23C2F2}" srcOrd="0" destOrd="0" presId="urn:microsoft.com/office/officeart/2005/8/layout/hProcess11"/>
    <dgm:cxn modelId="{5E9A9C0B-4DF7-4334-816B-F05A6F9B26C1}" type="presParOf" srcId="{101B7739-6E64-4287-8893-4C0F54F3D0E2}" destId="{2097DBB8-2352-434C-9AAE-A45E7D0D2B16}" srcOrd="0" destOrd="0" presId="urn:microsoft.com/office/officeart/2005/8/layout/hProcess11"/>
    <dgm:cxn modelId="{E709D873-5C30-4E41-836B-60175BCD0674}" type="presParOf" srcId="{101B7739-6E64-4287-8893-4C0F54F3D0E2}" destId="{0FEF5DB5-C560-4951-AD46-AA105DBB9BBC}" srcOrd="1" destOrd="0" presId="urn:microsoft.com/office/officeart/2005/8/layout/hProcess11"/>
    <dgm:cxn modelId="{59BD0D4C-7245-4FDF-A061-4F9B080A26CC}" type="presParOf" srcId="{0FEF5DB5-C560-4951-AD46-AA105DBB9BBC}" destId="{D1EB6B26-8DF0-44DE-AC4D-ADB933B75A1E}" srcOrd="0" destOrd="0" presId="urn:microsoft.com/office/officeart/2005/8/layout/hProcess11"/>
    <dgm:cxn modelId="{C5407C8C-4C2C-4054-AA82-FC98A2EDCBB3}" type="presParOf" srcId="{D1EB6B26-8DF0-44DE-AC4D-ADB933B75A1E}" destId="{A1A1B5DF-83F1-495D-8A1F-9FE8A50EAA84}" srcOrd="0" destOrd="0" presId="urn:microsoft.com/office/officeart/2005/8/layout/hProcess11"/>
    <dgm:cxn modelId="{D65D0703-D714-4CFC-BBCF-6143CD787C91}" type="presParOf" srcId="{D1EB6B26-8DF0-44DE-AC4D-ADB933B75A1E}" destId="{DFF748EB-D78C-4045-9171-A842ABF9F8C9}" srcOrd="1" destOrd="0" presId="urn:microsoft.com/office/officeart/2005/8/layout/hProcess11"/>
    <dgm:cxn modelId="{26F592C7-4790-483B-9653-E63208D3FCF3}" type="presParOf" srcId="{D1EB6B26-8DF0-44DE-AC4D-ADB933B75A1E}" destId="{6F5FD438-B0B3-4F0C-8378-18AFA074C317}" srcOrd="2" destOrd="0" presId="urn:microsoft.com/office/officeart/2005/8/layout/hProcess11"/>
    <dgm:cxn modelId="{41D3B454-C153-4949-BC61-D13C735B4EC1}" type="presParOf" srcId="{0FEF5DB5-C560-4951-AD46-AA105DBB9BBC}" destId="{020575AA-C0FD-447E-903E-C31AEA2F41BC}" srcOrd="1" destOrd="0" presId="urn:microsoft.com/office/officeart/2005/8/layout/hProcess11"/>
    <dgm:cxn modelId="{C7CA55F5-F793-4902-9D90-54F2F11D07AB}" type="presParOf" srcId="{0FEF5DB5-C560-4951-AD46-AA105DBB9BBC}" destId="{C3A6820E-402C-46F8-A0AF-CF2632FA1CD5}" srcOrd="2" destOrd="0" presId="urn:microsoft.com/office/officeart/2005/8/layout/hProcess11"/>
    <dgm:cxn modelId="{E0A275A0-B8FA-459D-9E85-5807A21B6D2F}" type="presParOf" srcId="{C3A6820E-402C-46F8-A0AF-CF2632FA1CD5}" destId="{C8DE7B24-4E69-4245-991F-E3A86F23C2F2}" srcOrd="0" destOrd="0" presId="urn:microsoft.com/office/officeart/2005/8/layout/hProcess11"/>
    <dgm:cxn modelId="{41EA411E-E085-4F60-B909-3C057606C35A}" type="presParOf" srcId="{C3A6820E-402C-46F8-A0AF-CF2632FA1CD5}" destId="{0EBF8D4E-CA2C-4129-BCB4-03F2AC47AE53}" srcOrd="1" destOrd="0" presId="urn:microsoft.com/office/officeart/2005/8/layout/hProcess11"/>
    <dgm:cxn modelId="{AE23EB80-770D-49E7-91DD-D6FB8C0EDE2B}" type="presParOf" srcId="{C3A6820E-402C-46F8-A0AF-CF2632FA1CD5}" destId="{914CBC16-01C0-40E2-A173-2C931DBF7397}" srcOrd="2" destOrd="0" presId="urn:microsoft.com/office/officeart/2005/8/layout/hProcess11"/>
    <dgm:cxn modelId="{4DE00246-C726-4C1F-B9DF-A302A58DAA07}" type="presParOf" srcId="{0FEF5DB5-C560-4951-AD46-AA105DBB9BBC}" destId="{72289774-95F7-44DE-89CA-C7A507F3713F}" srcOrd="3" destOrd="0" presId="urn:microsoft.com/office/officeart/2005/8/layout/hProcess11"/>
    <dgm:cxn modelId="{CF085BA0-6FB1-4B6C-98E8-DAE0BC33DC2E}" type="presParOf" srcId="{0FEF5DB5-C560-4951-AD46-AA105DBB9BBC}" destId="{0D6B0767-8F27-476D-AE78-3CA4263D7A0E}" srcOrd="4" destOrd="0" presId="urn:microsoft.com/office/officeart/2005/8/layout/hProcess11"/>
    <dgm:cxn modelId="{B0E6E2B6-3352-443B-AB2E-E2FDF23B85E7}" type="presParOf" srcId="{0D6B0767-8F27-476D-AE78-3CA4263D7A0E}" destId="{71607ECD-25F7-4722-8216-029B1083D1D2}" srcOrd="0" destOrd="0" presId="urn:microsoft.com/office/officeart/2005/8/layout/hProcess11"/>
    <dgm:cxn modelId="{C996713A-6575-46A0-9FFA-E8D7BF51E154}" type="presParOf" srcId="{0D6B0767-8F27-476D-AE78-3CA4263D7A0E}" destId="{CAB2C1EF-CF35-40D0-AB69-2B21008C74DB}" srcOrd="1" destOrd="0" presId="urn:microsoft.com/office/officeart/2005/8/layout/hProcess11"/>
    <dgm:cxn modelId="{08D238E4-A404-4122-B35F-BB79F2A579B8}" type="presParOf" srcId="{0D6B0767-8F27-476D-AE78-3CA4263D7A0E}" destId="{91A0B807-6240-42AE-B96C-BF619BBCB43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4861A2-306E-441B-857B-EFDD237BA00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8C2DE7D3-D40C-42A8-8D49-535F59D69B57}">
      <dgm:prSet/>
      <dgm:spPr/>
      <dgm:t>
        <a:bodyPr/>
        <a:lstStyle/>
        <a:p>
          <a:r>
            <a:rPr lang="en-US" b="0" i="0"/>
            <a:t>Finally build user friendly STREAMLIT app that translate Tamil → English then Generate image → finally Creative text based on Translated English.</a:t>
          </a:r>
          <a:endParaRPr lang="en-US"/>
        </a:p>
      </dgm:t>
    </dgm:pt>
    <dgm:pt modelId="{59CDD4EC-9FC3-471C-B93F-2BAEADAE2F6E}" type="parTrans" cxnId="{91013054-BD21-4C94-AC43-25C82B6A9B3B}">
      <dgm:prSet/>
      <dgm:spPr/>
      <dgm:t>
        <a:bodyPr/>
        <a:lstStyle/>
        <a:p>
          <a:endParaRPr lang="en-US"/>
        </a:p>
      </dgm:t>
    </dgm:pt>
    <dgm:pt modelId="{A5B3B45E-9E53-4D5F-8DDE-CAEFFDC0D0F3}" type="sibTrans" cxnId="{91013054-BD21-4C94-AC43-25C82B6A9B3B}">
      <dgm:prSet/>
      <dgm:spPr/>
      <dgm:t>
        <a:bodyPr/>
        <a:lstStyle/>
        <a:p>
          <a:endParaRPr lang="en-US"/>
        </a:p>
      </dgm:t>
    </dgm:pt>
    <dgm:pt modelId="{378BE25B-792E-4D7D-B7CF-4532F5B9A39C}">
      <dgm:prSet/>
      <dgm:spPr/>
      <dgm:t>
        <a:bodyPr/>
        <a:lstStyle/>
        <a:p>
          <a:r>
            <a:rPr lang="en-US" b="0" i="0"/>
            <a:t>The input method in Tamil language.</a:t>
          </a:r>
          <a:endParaRPr lang="en-US"/>
        </a:p>
      </dgm:t>
    </dgm:pt>
    <dgm:pt modelId="{3B7930A0-CB5F-4E6E-B605-8E515496885C}" type="parTrans" cxnId="{6EF1272B-F8AE-4388-981D-A680B03151DA}">
      <dgm:prSet/>
      <dgm:spPr/>
      <dgm:t>
        <a:bodyPr/>
        <a:lstStyle/>
        <a:p>
          <a:endParaRPr lang="en-US"/>
        </a:p>
      </dgm:t>
    </dgm:pt>
    <dgm:pt modelId="{8430655C-428F-41D7-B0B0-2F1CCE9D4F82}" type="sibTrans" cxnId="{6EF1272B-F8AE-4388-981D-A680B03151DA}">
      <dgm:prSet/>
      <dgm:spPr/>
      <dgm:t>
        <a:bodyPr/>
        <a:lstStyle/>
        <a:p>
          <a:endParaRPr lang="en-US"/>
        </a:p>
      </dgm:t>
    </dgm:pt>
    <dgm:pt modelId="{427D42C2-9291-4025-B4CD-1E38919321F5}">
      <dgm:prSet/>
      <dgm:spPr/>
      <dgm:t>
        <a:bodyPr/>
        <a:lstStyle/>
        <a:p>
          <a:r>
            <a:rPr lang="en-US" b="0" i="0" dirty="0"/>
            <a:t>Another input is calculating ROUGE L score. The ROUGE L score calculate similarity between actual English word and Translated English word.</a:t>
          </a:r>
          <a:endParaRPr lang="en-US" dirty="0"/>
        </a:p>
      </dgm:t>
    </dgm:pt>
    <dgm:pt modelId="{E9CD6248-D4DA-4118-882D-15FF20D022BF}" type="parTrans" cxnId="{87F93D8B-CE7B-44FE-B579-4C72CEC8C433}">
      <dgm:prSet/>
      <dgm:spPr/>
      <dgm:t>
        <a:bodyPr/>
        <a:lstStyle/>
        <a:p>
          <a:endParaRPr lang="en-US"/>
        </a:p>
      </dgm:t>
    </dgm:pt>
    <dgm:pt modelId="{47582D55-BB3E-49D0-8707-8AD1D8F503DC}" type="sibTrans" cxnId="{87F93D8B-CE7B-44FE-B579-4C72CEC8C433}">
      <dgm:prSet/>
      <dgm:spPr/>
      <dgm:t>
        <a:bodyPr/>
        <a:lstStyle/>
        <a:p>
          <a:endParaRPr lang="en-US"/>
        </a:p>
      </dgm:t>
    </dgm:pt>
    <dgm:pt modelId="{405ADC48-9463-47CA-B4F4-1B8A021B2F12}" type="pres">
      <dgm:prSet presAssocID="{D24861A2-306E-441B-857B-EFDD237BA00F}" presName="linear" presStyleCnt="0">
        <dgm:presLayoutVars>
          <dgm:dir/>
          <dgm:resizeHandles val="exact"/>
        </dgm:presLayoutVars>
      </dgm:prSet>
      <dgm:spPr/>
    </dgm:pt>
    <dgm:pt modelId="{8B8C9B09-A92A-4798-A389-C7C04A0AD78A}" type="pres">
      <dgm:prSet presAssocID="{8C2DE7D3-D40C-42A8-8D49-535F59D69B57}" presName="comp" presStyleCnt="0"/>
      <dgm:spPr/>
    </dgm:pt>
    <dgm:pt modelId="{44BEAED0-C576-4694-8528-8378F872AE4F}" type="pres">
      <dgm:prSet presAssocID="{8C2DE7D3-D40C-42A8-8D49-535F59D69B57}" presName="box" presStyleLbl="node1" presStyleIdx="0" presStyleCnt="3"/>
      <dgm:spPr/>
    </dgm:pt>
    <dgm:pt modelId="{C51D7D65-D9B5-47E1-A161-6EC87BDC352B}" type="pres">
      <dgm:prSet presAssocID="{8C2DE7D3-D40C-42A8-8D49-535F59D69B57}" presName="img" presStyleLbl="fgImgPlace1" presStyleIdx="0" presStyleCnt="3" custScaleX="984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6E619B16-A290-4DF4-8FB1-71604BDA42DB}" type="pres">
      <dgm:prSet presAssocID="{8C2DE7D3-D40C-42A8-8D49-535F59D69B57}" presName="text" presStyleLbl="node1" presStyleIdx="0" presStyleCnt="3">
        <dgm:presLayoutVars>
          <dgm:bulletEnabled val="1"/>
        </dgm:presLayoutVars>
      </dgm:prSet>
      <dgm:spPr/>
    </dgm:pt>
    <dgm:pt modelId="{48A94E8C-A007-4172-9D91-103676298F28}" type="pres">
      <dgm:prSet presAssocID="{A5B3B45E-9E53-4D5F-8DDE-CAEFFDC0D0F3}" presName="spacer" presStyleCnt="0"/>
      <dgm:spPr/>
    </dgm:pt>
    <dgm:pt modelId="{F63C9572-12E3-44F4-A632-53E7D0E74F58}" type="pres">
      <dgm:prSet presAssocID="{378BE25B-792E-4D7D-B7CF-4532F5B9A39C}" presName="comp" presStyleCnt="0"/>
      <dgm:spPr/>
    </dgm:pt>
    <dgm:pt modelId="{39331E55-57FE-49E5-8B45-7AD47D764B72}" type="pres">
      <dgm:prSet presAssocID="{378BE25B-792E-4D7D-B7CF-4532F5B9A39C}" presName="box" presStyleLbl="node1" presStyleIdx="1" presStyleCnt="3"/>
      <dgm:spPr/>
    </dgm:pt>
    <dgm:pt modelId="{72AE25C3-C0BA-40FD-AD65-11CA6A12ACE3}" type="pres">
      <dgm:prSet presAssocID="{378BE25B-792E-4D7D-B7CF-4532F5B9A39C}" presName="img"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6000" b="-6000"/>
          </a:stretch>
        </a:blipFill>
      </dgm:spPr>
      <dgm:extLst>
        <a:ext uri="{E40237B7-FDA0-4F09-8148-C483321AD2D9}">
          <dgm14:cNvPr xmlns:dgm14="http://schemas.microsoft.com/office/drawing/2010/diagram" id="0" name="" descr="Remote learning language with solid fill"/>
        </a:ext>
      </dgm:extLst>
    </dgm:pt>
    <dgm:pt modelId="{5A35B2FE-7A70-4CAA-9987-FDCDEAB069D5}" type="pres">
      <dgm:prSet presAssocID="{378BE25B-792E-4D7D-B7CF-4532F5B9A39C}" presName="text" presStyleLbl="node1" presStyleIdx="1" presStyleCnt="3">
        <dgm:presLayoutVars>
          <dgm:bulletEnabled val="1"/>
        </dgm:presLayoutVars>
      </dgm:prSet>
      <dgm:spPr/>
    </dgm:pt>
    <dgm:pt modelId="{7E6EEED2-7604-4378-911F-EC3C8BFA3655}" type="pres">
      <dgm:prSet presAssocID="{8430655C-428F-41D7-B0B0-2F1CCE9D4F82}" presName="spacer" presStyleCnt="0"/>
      <dgm:spPr/>
    </dgm:pt>
    <dgm:pt modelId="{A79D9DC7-B94E-439C-A3FF-15AE5DC4BD56}" type="pres">
      <dgm:prSet presAssocID="{427D42C2-9291-4025-B4CD-1E38919321F5}" presName="comp" presStyleCnt="0"/>
      <dgm:spPr/>
    </dgm:pt>
    <dgm:pt modelId="{ED6FFFDD-651A-41C3-ACFD-2F0CBDA59C3A}" type="pres">
      <dgm:prSet presAssocID="{427D42C2-9291-4025-B4CD-1E38919321F5}" presName="box" presStyleLbl="node1" presStyleIdx="2" presStyleCnt="3"/>
      <dgm:spPr/>
    </dgm:pt>
    <dgm:pt modelId="{9A6E4284-B5A5-4E92-B656-68E12938E280}" type="pres">
      <dgm:prSet presAssocID="{427D42C2-9291-4025-B4CD-1E38919321F5}" presName="img"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7994CFCE-F943-47D8-98FE-B61EE91B6697}" type="pres">
      <dgm:prSet presAssocID="{427D42C2-9291-4025-B4CD-1E38919321F5}" presName="text" presStyleLbl="node1" presStyleIdx="2" presStyleCnt="3">
        <dgm:presLayoutVars>
          <dgm:bulletEnabled val="1"/>
        </dgm:presLayoutVars>
      </dgm:prSet>
      <dgm:spPr/>
    </dgm:pt>
  </dgm:ptLst>
  <dgm:cxnLst>
    <dgm:cxn modelId="{7B41E000-0662-40D9-807D-06A3ADD1C0E5}" type="presOf" srcId="{427D42C2-9291-4025-B4CD-1E38919321F5}" destId="{7994CFCE-F943-47D8-98FE-B61EE91B6697}" srcOrd="1" destOrd="0" presId="urn:microsoft.com/office/officeart/2005/8/layout/vList4"/>
    <dgm:cxn modelId="{23F46315-43E8-4781-86C5-4AC42DBDC8B9}" type="presOf" srcId="{378BE25B-792E-4D7D-B7CF-4532F5B9A39C}" destId="{39331E55-57FE-49E5-8B45-7AD47D764B72}" srcOrd="0" destOrd="0" presId="urn:microsoft.com/office/officeart/2005/8/layout/vList4"/>
    <dgm:cxn modelId="{6EF1272B-F8AE-4388-981D-A680B03151DA}" srcId="{D24861A2-306E-441B-857B-EFDD237BA00F}" destId="{378BE25B-792E-4D7D-B7CF-4532F5B9A39C}" srcOrd="1" destOrd="0" parTransId="{3B7930A0-CB5F-4E6E-B605-8E515496885C}" sibTransId="{8430655C-428F-41D7-B0B0-2F1CCE9D4F82}"/>
    <dgm:cxn modelId="{91013054-BD21-4C94-AC43-25C82B6A9B3B}" srcId="{D24861A2-306E-441B-857B-EFDD237BA00F}" destId="{8C2DE7D3-D40C-42A8-8D49-535F59D69B57}" srcOrd="0" destOrd="0" parTransId="{59CDD4EC-9FC3-471C-B93F-2BAEADAE2F6E}" sibTransId="{A5B3B45E-9E53-4D5F-8DDE-CAEFFDC0D0F3}"/>
    <dgm:cxn modelId="{9908E477-4449-4031-B12D-EF20FC3478FE}" type="presOf" srcId="{8C2DE7D3-D40C-42A8-8D49-535F59D69B57}" destId="{6E619B16-A290-4DF4-8FB1-71604BDA42DB}" srcOrd="1" destOrd="0" presId="urn:microsoft.com/office/officeart/2005/8/layout/vList4"/>
    <dgm:cxn modelId="{87F93D8B-CE7B-44FE-B579-4C72CEC8C433}" srcId="{D24861A2-306E-441B-857B-EFDD237BA00F}" destId="{427D42C2-9291-4025-B4CD-1E38919321F5}" srcOrd="2" destOrd="0" parTransId="{E9CD6248-D4DA-4118-882D-15FF20D022BF}" sibTransId="{47582D55-BB3E-49D0-8707-8AD1D8F503DC}"/>
    <dgm:cxn modelId="{DA00E2B6-E3A7-4605-BF89-6224DDED52E3}" type="presOf" srcId="{427D42C2-9291-4025-B4CD-1E38919321F5}" destId="{ED6FFFDD-651A-41C3-ACFD-2F0CBDA59C3A}" srcOrd="0" destOrd="0" presId="urn:microsoft.com/office/officeart/2005/8/layout/vList4"/>
    <dgm:cxn modelId="{89B128B8-6F92-4D45-9633-36DAB04C57A3}" type="presOf" srcId="{D24861A2-306E-441B-857B-EFDD237BA00F}" destId="{405ADC48-9463-47CA-B4F4-1B8A021B2F12}" srcOrd="0" destOrd="0" presId="urn:microsoft.com/office/officeart/2005/8/layout/vList4"/>
    <dgm:cxn modelId="{A2031EC3-4DC0-4E90-A8B8-2DA28815F5E2}" type="presOf" srcId="{378BE25B-792E-4D7D-B7CF-4532F5B9A39C}" destId="{5A35B2FE-7A70-4CAA-9987-FDCDEAB069D5}" srcOrd="1" destOrd="0" presId="urn:microsoft.com/office/officeart/2005/8/layout/vList4"/>
    <dgm:cxn modelId="{E9044CD7-A314-4BAE-8B0E-CE3118EDBB4F}" type="presOf" srcId="{8C2DE7D3-D40C-42A8-8D49-535F59D69B57}" destId="{44BEAED0-C576-4694-8528-8378F872AE4F}" srcOrd="0" destOrd="0" presId="urn:microsoft.com/office/officeart/2005/8/layout/vList4"/>
    <dgm:cxn modelId="{FCC2345C-67F0-47D9-A598-DAB9C50AA557}" type="presParOf" srcId="{405ADC48-9463-47CA-B4F4-1B8A021B2F12}" destId="{8B8C9B09-A92A-4798-A389-C7C04A0AD78A}" srcOrd="0" destOrd="0" presId="urn:microsoft.com/office/officeart/2005/8/layout/vList4"/>
    <dgm:cxn modelId="{F6D4B610-D8F7-41A0-9A21-384A846A4998}" type="presParOf" srcId="{8B8C9B09-A92A-4798-A389-C7C04A0AD78A}" destId="{44BEAED0-C576-4694-8528-8378F872AE4F}" srcOrd="0" destOrd="0" presId="urn:microsoft.com/office/officeart/2005/8/layout/vList4"/>
    <dgm:cxn modelId="{A83A1458-B8C6-4951-82BF-A006E1CF41EE}" type="presParOf" srcId="{8B8C9B09-A92A-4798-A389-C7C04A0AD78A}" destId="{C51D7D65-D9B5-47E1-A161-6EC87BDC352B}" srcOrd="1" destOrd="0" presId="urn:microsoft.com/office/officeart/2005/8/layout/vList4"/>
    <dgm:cxn modelId="{FF7F0487-87E8-4D0E-99A8-9D4DEDADDDEB}" type="presParOf" srcId="{8B8C9B09-A92A-4798-A389-C7C04A0AD78A}" destId="{6E619B16-A290-4DF4-8FB1-71604BDA42DB}" srcOrd="2" destOrd="0" presId="urn:microsoft.com/office/officeart/2005/8/layout/vList4"/>
    <dgm:cxn modelId="{8215533E-4394-491C-9F3F-6373509E5AEF}" type="presParOf" srcId="{405ADC48-9463-47CA-B4F4-1B8A021B2F12}" destId="{48A94E8C-A007-4172-9D91-103676298F28}" srcOrd="1" destOrd="0" presId="urn:microsoft.com/office/officeart/2005/8/layout/vList4"/>
    <dgm:cxn modelId="{C157EEE7-3EF4-4172-80BA-E0CA77F2EFFD}" type="presParOf" srcId="{405ADC48-9463-47CA-B4F4-1B8A021B2F12}" destId="{F63C9572-12E3-44F4-A632-53E7D0E74F58}" srcOrd="2" destOrd="0" presId="urn:microsoft.com/office/officeart/2005/8/layout/vList4"/>
    <dgm:cxn modelId="{F6999F7D-D6E4-4168-93F5-384FCCB39E8C}" type="presParOf" srcId="{F63C9572-12E3-44F4-A632-53E7D0E74F58}" destId="{39331E55-57FE-49E5-8B45-7AD47D764B72}" srcOrd="0" destOrd="0" presId="urn:microsoft.com/office/officeart/2005/8/layout/vList4"/>
    <dgm:cxn modelId="{23A4213B-A607-4206-966B-AD37B5D3525A}" type="presParOf" srcId="{F63C9572-12E3-44F4-A632-53E7D0E74F58}" destId="{72AE25C3-C0BA-40FD-AD65-11CA6A12ACE3}" srcOrd="1" destOrd="0" presId="urn:microsoft.com/office/officeart/2005/8/layout/vList4"/>
    <dgm:cxn modelId="{1024825D-863F-4600-ADFF-293F67B7A9C8}" type="presParOf" srcId="{F63C9572-12E3-44F4-A632-53E7D0E74F58}" destId="{5A35B2FE-7A70-4CAA-9987-FDCDEAB069D5}" srcOrd="2" destOrd="0" presId="urn:microsoft.com/office/officeart/2005/8/layout/vList4"/>
    <dgm:cxn modelId="{E38352BA-4617-4AF8-9784-92E2D6A1035C}" type="presParOf" srcId="{405ADC48-9463-47CA-B4F4-1B8A021B2F12}" destId="{7E6EEED2-7604-4378-911F-EC3C8BFA3655}" srcOrd="3" destOrd="0" presId="urn:microsoft.com/office/officeart/2005/8/layout/vList4"/>
    <dgm:cxn modelId="{1C317665-4740-41F7-8933-E7DA7CC4C4BF}" type="presParOf" srcId="{405ADC48-9463-47CA-B4F4-1B8A021B2F12}" destId="{A79D9DC7-B94E-439C-A3FF-15AE5DC4BD56}" srcOrd="4" destOrd="0" presId="urn:microsoft.com/office/officeart/2005/8/layout/vList4"/>
    <dgm:cxn modelId="{0AE21993-B3BE-4A4F-A60D-55AF2868BC9F}" type="presParOf" srcId="{A79D9DC7-B94E-439C-A3FF-15AE5DC4BD56}" destId="{ED6FFFDD-651A-41C3-ACFD-2F0CBDA59C3A}" srcOrd="0" destOrd="0" presId="urn:microsoft.com/office/officeart/2005/8/layout/vList4"/>
    <dgm:cxn modelId="{289A1E1D-251F-48A5-81CF-FCAEBD44F61D}" type="presParOf" srcId="{A79D9DC7-B94E-439C-A3FF-15AE5DC4BD56}" destId="{9A6E4284-B5A5-4E92-B656-68E12938E280}" srcOrd="1" destOrd="0" presId="urn:microsoft.com/office/officeart/2005/8/layout/vList4"/>
    <dgm:cxn modelId="{42B83762-6C51-44B8-89FE-88B8239FBBC5}" type="presParOf" srcId="{A79D9DC7-B94E-439C-A3FF-15AE5DC4BD56}" destId="{7994CFCE-F943-47D8-98FE-B61EE91B669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7DBB8-2352-434C-9AAE-A45E7D0D2B16}">
      <dsp:nvSpPr>
        <dsp:cNvPr id="0" name=""/>
        <dsp:cNvSpPr/>
      </dsp:nvSpPr>
      <dsp:spPr>
        <a:xfrm>
          <a:off x="0" y="724238"/>
          <a:ext cx="10097729" cy="96565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A1B5DF-83F1-495D-8A1F-9FE8A50EAA84}">
      <dsp:nvSpPr>
        <dsp:cNvPr id="0" name=""/>
        <dsp:cNvSpPr/>
      </dsp:nvSpPr>
      <dsp:spPr>
        <a:xfrm>
          <a:off x="4437" y="0"/>
          <a:ext cx="2928735" cy="96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0" i="0" kern="1200"/>
            <a:t>TRANSLATION MODEL - facebook/mbart-large-50-many-to-many-mmt</a:t>
          </a:r>
          <a:endParaRPr lang="en-US" sz="1700" kern="1200"/>
        </a:p>
      </dsp:txBody>
      <dsp:txXfrm>
        <a:off x="4437" y="0"/>
        <a:ext cx="2928735" cy="965651"/>
      </dsp:txXfrm>
    </dsp:sp>
    <dsp:sp modelId="{DFF748EB-D78C-4045-9171-A842ABF9F8C9}">
      <dsp:nvSpPr>
        <dsp:cNvPr id="0" name=""/>
        <dsp:cNvSpPr/>
      </dsp:nvSpPr>
      <dsp:spPr>
        <a:xfrm>
          <a:off x="1348099" y="1086357"/>
          <a:ext cx="241412" cy="24141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DE7B24-4E69-4245-991F-E3A86F23C2F2}">
      <dsp:nvSpPr>
        <dsp:cNvPr id="0" name=""/>
        <dsp:cNvSpPr/>
      </dsp:nvSpPr>
      <dsp:spPr>
        <a:xfrm>
          <a:off x="3079610" y="1448476"/>
          <a:ext cx="2928735" cy="96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b="0" i="0" kern="1200" dirty="0"/>
            <a:t>Text to image generating model - stabilityai/stable-diffusion-2-1</a:t>
          </a:r>
          <a:endParaRPr lang="en-US" sz="1700" kern="1200" dirty="0"/>
        </a:p>
      </dsp:txBody>
      <dsp:txXfrm>
        <a:off x="3079610" y="1448476"/>
        <a:ext cx="2928735" cy="965651"/>
      </dsp:txXfrm>
    </dsp:sp>
    <dsp:sp modelId="{0EBF8D4E-CA2C-4129-BCB4-03F2AC47AE53}">
      <dsp:nvSpPr>
        <dsp:cNvPr id="0" name=""/>
        <dsp:cNvSpPr/>
      </dsp:nvSpPr>
      <dsp:spPr>
        <a:xfrm>
          <a:off x="4423271" y="1086357"/>
          <a:ext cx="241412" cy="24141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07ECD-25F7-4722-8216-029B1083D1D2}">
      <dsp:nvSpPr>
        <dsp:cNvPr id="0" name=""/>
        <dsp:cNvSpPr/>
      </dsp:nvSpPr>
      <dsp:spPr>
        <a:xfrm>
          <a:off x="6154782" y="0"/>
          <a:ext cx="2928735" cy="96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0" i="0" kern="1200"/>
            <a:t>Translated text to generate creative text – GPt2</a:t>
          </a:r>
          <a:endParaRPr lang="en-US" sz="1700" kern="1200"/>
        </a:p>
      </dsp:txBody>
      <dsp:txXfrm>
        <a:off x="6154782" y="0"/>
        <a:ext cx="2928735" cy="965651"/>
      </dsp:txXfrm>
    </dsp:sp>
    <dsp:sp modelId="{CAB2C1EF-CF35-40D0-AB69-2B21008C74DB}">
      <dsp:nvSpPr>
        <dsp:cNvPr id="0" name=""/>
        <dsp:cNvSpPr/>
      </dsp:nvSpPr>
      <dsp:spPr>
        <a:xfrm>
          <a:off x="7498444" y="1086357"/>
          <a:ext cx="241412" cy="24141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EAED0-C576-4694-8528-8378F872AE4F}">
      <dsp:nvSpPr>
        <dsp:cNvPr id="0" name=""/>
        <dsp:cNvSpPr/>
      </dsp:nvSpPr>
      <dsp:spPr>
        <a:xfrm>
          <a:off x="0" y="0"/>
          <a:ext cx="5122606" cy="114334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Finally build user friendly STREAMLIT app that translate Tamil → English then Generate image → finally Creative text based on Translated English.</a:t>
          </a:r>
          <a:endParaRPr lang="en-US" sz="1600" kern="1200"/>
        </a:p>
      </dsp:txBody>
      <dsp:txXfrm>
        <a:off x="1138855" y="0"/>
        <a:ext cx="3983750" cy="1143340"/>
      </dsp:txXfrm>
    </dsp:sp>
    <dsp:sp modelId="{C51D7D65-D9B5-47E1-A161-6EC87BDC352B}">
      <dsp:nvSpPr>
        <dsp:cNvPr id="0" name=""/>
        <dsp:cNvSpPr/>
      </dsp:nvSpPr>
      <dsp:spPr>
        <a:xfrm>
          <a:off x="122478" y="114334"/>
          <a:ext cx="1008231" cy="91467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331E55-57FE-49E5-8B45-7AD47D764B72}">
      <dsp:nvSpPr>
        <dsp:cNvPr id="0" name=""/>
        <dsp:cNvSpPr/>
      </dsp:nvSpPr>
      <dsp:spPr>
        <a:xfrm>
          <a:off x="0" y="1257674"/>
          <a:ext cx="5122606" cy="114334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The input method in Tamil language.</a:t>
          </a:r>
          <a:endParaRPr lang="en-US" sz="1600" kern="1200"/>
        </a:p>
      </dsp:txBody>
      <dsp:txXfrm>
        <a:off x="1138855" y="1257674"/>
        <a:ext cx="3983750" cy="1143340"/>
      </dsp:txXfrm>
    </dsp:sp>
    <dsp:sp modelId="{72AE25C3-C0BA-40FD-AD65-11CA6A12ACE3}">
      <dsp:nvSpPr>
        <dsp:cNvPr id="0" name=""/>
        <dsp:cNvSpPr/>
      </dsp:nvSpPr>
      <dsp:spPr>
        <a:xfrm>
          <a:off x="114334" y="1372008"/>
          <a:ext cx="1024521" cy="914672"/>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6000" b="-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6FFFDD-651A-41C3-ACFD-2F0CBDA59C3A}">
      <dsp:nvSpPr>
        <dsp:cNvPr id="0" name=""/>
        <dsp:cNvSpPr/>
      </dsp:nvSpPr>
      <dsp:spPr>
        <a:xfrm>
          <a:off x="0" y="2515348"/>
          <a:ext cx="5122606" cy="114334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Another input is calculating ROUGE L score. The ROUGE L score calculate similarity between actual English word and Translated English word.</a:t>
          </a:r>
          <a:endParaRPr lang="en-US" sz="1600" kern="1200" dirty="0"/>
        </a:p>
      </dsp:txBody>
      <dsp:txXfrm>
        <a:off x="1138855" y="2515348"/>
        <a:ext cx="3983750" cy="1143340"/>
      </dsp:txXfrm>
    </dsp:sp>
    <dsp:sp modelId="{9A6E4284-B5A5-4E92-B656-68E12938E280}">
      <dsp:nvSpPr>
        <dsp:cNvPr id="0" name=""/>
        <dsp:cNvSpPr/>
      </dsp:nvSpPr>
      <dsp:spPr>
        <a:xfrm>
          <a:off x="114334" y="2629682"/>
          <a:ext cx="1024521" cy="914672"/>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4479B-705B-4489-957E-7E8A228BDFA0}" type="datetime1">
              <a:rPr lang="en-US" smtClean="0"/>
              <a:t>7/8/2025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887834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7/8/2025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973879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7/8/2025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433448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7/8/2025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91149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7/8/2025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939876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A38F49-B3E2-4BF0-BEC7-C30D34ABBB8D}" type="datetime1">
              <a:rPr lang="en-US" smtClean="0"/>
              <a:t>7/8/2025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202407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A38F49-B3E2-4BF0-BEC7-C30D34ABBB8D}" type="datetime1">
              <a:rPr lang="en-US" smtClean="0"/>
              <a:t>7/8/2025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244811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7/8/2025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742369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7/8/2025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87780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DA38F49-B3E2-4BF0-BEC7-C30D34ABBB8D}" type="datetime1">
              <a:rPr lang="en-US" smtClean="0"/>
              <a:t>7/8/2025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515416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7/8/2025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47016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A38F49-B3E2-4BF0-BEC7-C30D34ABBB8D}" type="datetime1">
              <a:rPr lang="en-US" smtClean="0"/>
              <a:t>7/8/2025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748320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A38F49-B3E2-4BF0-BEC7-C30D34ABBB8D}" type="datetime1">
              <a:rPr lang="en-US" smtClean="0"/>
              <a:t>7/8/2025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340426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E15BF18-0007-481C-AA29-413124BC3EE7}" type="datetime1">
              <a:rPr lang="en-US" smtClean="0"/>
              <a:t>7/8/2025</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659785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BE9870-3748-43AD-B547-02A075CB4A1D}" type="datetime1">
              <a:rPr lang="en-US" smtClean="0"/>
              <a:t>7/8/2025</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329395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DA38F49-B3E2-4BF0-BEC7-C30D34ABBB8D}" type="datetime1">
              <a:rPr lang="en-US" smtClean="0"/>
              <a:t>7/8/2025</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00312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171BA-CC09-47C8-A6DF-F5C5CB59CEEC}" type="datetime1">
              <a:rPr lang="en-US" smtClean="0"/>
              <a:t>7/8/2025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1264844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A38F49-B3E2-4BF0-BEC7-C30D34ABBB8D}" type="datetime1">
              <a:rPr lang="en-US" smtClean="0"/>
              <a:t>7/8/2025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107731040"/>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mc:AlternateContent xmlns:mc="http://schemas.openxmlformats.org/markup-compatibility/2006">
    <mc:Choice xmlns:p14="http://schemas.microsoft.com/office/powerpoint/2010/main" Requires="p14">
      <p:transition p14:dur="10"/>
    </mc:Choice>
    <mc:Fallback>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huggingface.co/spaces/24Sureshkumar/Tam_to_Eng_Translation_and_Image_Generation_Model" TargetMode="External"/><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6.svg"/><Relationship Id="rId4" Type="http://schemas.openxmlformats.org/officeDocument/2006/relationships/diagramQuickStyle" Target="../diagrams/quickStyle2.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4236E4AD-6F30-A37E-3786-26A02C84F2A1}"/>
            </a:ext>
          </a:extLst>
        </p:cNvPr>
        <p:cNvGrpSpPr/>
        <p:nvPr/>
      </p:nvGrpSpPr>
      <p:grpSpPr>
        <a:xfrm>
          <a:off x="0" y="0"/>
          <a:ext cx="0" cy="0"/>
          <a:chOff x="0" y="0"/>
          <a:chExt cx="0" cy="0"/>
        </a:xfrm>
      </p:grpSpPr>
      <p:sp>
        <p:nvSpPr>
          <p:cNvPr id="1043" name="Rectangle 1042">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6C377-F7B3-FD6E-E239-F214872C7C69}"/>
              </a:ext>
            </a:extLst>
          </p:cNvPr>
          <p:cNvSpPr>
            <a:spLocks noGrp="1"/>
          </p:cNvSpPr>
          <p:nvPr>
            <p:ph type="ctrTitle"/>
          </p:nvPr>
        </p:nvSpPr>
        <p:spPr>
          <a:xfrm>
            <a:off x="4872012" y="1447801"/>
            <a:ext cx="6251600" cy="1981200"/>
          </a:xfrm>
        </p:spPr>
        <p:txBody>
          <a:bodyPr>
            <a:normAutofit/>
          </a:bodyPr>
          <a:lstStyle/>
          <a:p>
            <a:pPr>
              <a:lnSpc>
                <a:spcPct val="90000"/>
              </a:lnSpc>
            </a:pPr>
            <a:r>
              <a:rPr lang="en-US" sz="3400" dirty="0">
                <a:solidFill>
                  <a:srgbClr val="EBEBEB"/>
                </a:solidFill>
              </a:rPr>
              <a:t>TransArt: A Multimodal Application for Vernacular Language Translation and Image Synthesis</a:t>
            </a:r>
          </a:p>
        </p:txBody>
      </p:sp>
      <p:sp>
        <p:nvSpPr>
          <p:cNvPr id="3" name="Subtitle 2">
            <a:extLst>
              <a:ext uri="{FF2B5EF4-FFF2-40B4-BE49-F238E27FC236}">
                <a16:creationId xmlns:a16="http://schemas.microsoft.com/office/drawing/2014/main" id="{1B9E12B7-B8B8-D635-164D-3D8483BE6F41}"/>
              </a:ext>
            </a:extLst>
          </p:cNvPr>
          <p:cNvSpPr>
            <a:spLocks noGrp="1"/>
          </p:cNvSpPr>
          <p:nvPr>
            <p:ph type="subTitle" idx="1"/>
          </p:nvPr>
        </p:nvSpPr>
        <p:spPr>
          <a:xfrm>
            <a:off x="6435480" y="3429000"/>
            <a:ext cx="3141139" cy="464574"/>
          </a:xfrm>
        </p:spPr>
        <p:txBody>
          <a:bodyPr>
            <a:normAutofit/>
          </a:bodyPr>
          <a:lstStyle/>
          <a:p>
            <a:pPr marL="342900" indent="-342900">
              <a:buFontTx/>
              <a:buChar char="-"/>
            </a:pPr>
            <a:r>
              <a:rPr lang="en-US" dirty="0">
                <a:solidFill>
                  <a:schemeClr val="tx2">
                    <a:lumMod val="40000"/>
                    <a:lumOff val="60000"/>
                  </a:schemeClr>
                </a:solidFill>
              </a:rPr>
              <a:t>by R. SURESH KUMAR </a:t>
            </a:r>
          </a:p>
        </p:txBody>
      </p:sp>
      <p:sp>
        <p:nvSpPr>
          <p:cNvPr id="1045"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A hand holding a tablet&#10;&#10;AI-generated content may be incorrect.">
            <a:extLst>
              <a:ext uri="{FF2B5EF4-FFF2-40B4-BE49-F238E27FC236}">
                <a16:creationId xmlns:a16="http://schemas.microsoft.com/office/drawing/2014/main" id="{5CE59D3B-DA93-2302-8B5B-4DE65F7E9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781" r="28595" b="-1"/>
          <a:stretch>
            <a:fillRect/>
          </a:stretch>
        </p:blipFill>
        <p:spPr bwMode="auto">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47" name="Rectangle 1046">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115322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D03D-9ACB-6A78-411A-2F8648218C75}"/>
              </a:ext>
            </a:extLst>
          </p:cNvPr>
          <p:cNvSpPr>
            <a:spLocks noGrp="1"/>
          </p:cNvSpPr>
          <p:nvPr>
            <p:ph type="title"/>
          </p:nvPr>
        </p:nvSpPr>
        <p:spPr>
          <a:xfrm>
            <a:off x="662268" y="3070339"/>
            <a:ext cx="10867463" cy="717321"/>
          </a:xfrm>
        </p:spPr>
        <p:txBody>
          <a:bodyPr/>
          <a:lstStyle/>
          <a:p>
            <a:pPr algn="ctr"/>
            <a:r>
              <a:rPr lang="en-US" dirty="0"/>
              <a:t>THANK YOU</a:t>
            </a:r>
          </a:p>
        </p:txBody>
      </p:sp>
    </p:spTree>
    <p:extLst>
      <p:ext uri="{BB962C8B-B14F-4D97-AF65-F5344CB8AC3E}">
        <p14:creationId xmlns:p14="http://schemas.microsoft.com/office/powerpoint/2010/main" val="22698563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7422C-5FFF-894F-C979-A1C7E4A95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511824-441F-E777-697E-9E2C17DE38C2}"/>
              </a:ext>
            </a:extLst>
          </p:cNvPr>
          <p:cNvSpPr>
            <a:spLocks noGrp="1"/>
          </p:cNvSpPr>
          <p:nvPr>
            <p:ph type="ctrTitle"/>
          </p:nvPr>
        </p:nvSpPr>
        <p:spPr>
          <a:xfrm>
            <a:off x="698090" y="923926"/>
            <a:ext cx="10795819" cy="580410"/>
          </a:xfrm>
        </p:spPr>
        <p:txBody>
          <a:bodyPr>
            <a:normAutofit fontScale="90000"/>
          </a:bodyPr>
          <a:lstStyle/>
          <a:p>
            <a:pPr>
              <a:lnSpc>
                <a:spcPct val="90000"/>
              </a:lnSpc>
            </a:pPr>
            <a:r>
              <a:rPr lang="en-US" sz="3700" dirty="0"/>
              <a:t>PROBLEM STATEMENT :</a:t>
            </a:r>
          </a:p>
        </p:txBody>
      </p:sp>
      <p:sp>
        <p:nvSpPr>
          <p:cNvPr id="4" name="TextBox 3">
            <a:extLst>
              <a:ext uri="{FF2B5EF4-FFF2-40B4-BE49-F238E27FC236}">
                <a16:creationId xmlns:a16="http://schemas.microsoft.com/office/drawing/2014/main" id="{92E739EC-E1BC-6018-C450-648AF44B0ADC}"/>
              </a:ext>
            </a:extLst>
          </p:cNvPr>
          <p:cNvSpPr txBox="1"/>
          <p:nvPr/>
        </p:nvSpPr>
        <p:spPr>
          <a:xfrm>
            <a:off x="698091" y="1661652"/>
            <a:ext cx="9655278" cy="923330"/>
          </a:xfrm>
          <a:prstGeom prst="rect">
            <a:avLst/>
          </a:prstGeom>
          <a:noFill/>
        </p:spPr>
        <p:txBody>
          <a:bodyPr wrap="square" rtlCol="0">
            <a:spAutoFit/>
          </a:bodyPr>
          <a:lstStyle/>
          <a:p>
            <a:r>
              <a:rPr lang="en-US" dirty="0"/>
              <a:t>Develop a web-based application that translates Tamil text to English and uses the translation to generate relevant images and creative content, showcasing the integration of translation and generative AI.</a:t>
            </a:r>
          </a:p>
        </p:txBody>
      </p:sp>
      <p:sp>
        <p:nvSpPr>
          <p:cNvPr id="5" name="TextBox 4">
            <a:extLst>
              <a:ext uri="{FF2B5EF4-FFF2-40B4-BE49-F238E27FC236}">
                <a16:creationId xmlns:a16="http://schemas.microsoft.com/office/drawing/2014/main" id="{519E5BD8-886B-67E8-B5DD-45577A9EDF05}"/>
              </a:ext>
            </a:extLst>
          </p:cNvPr>
          <p:cNvSpPr txBox="1"/>
          <p:nvPr/>
        </p:nvSpPr>
        <p:spPr>
          <a:xfrm>
            <a:off x="698090" y="2742298"/>
            <a:ext cx="2371162" cy="600164"/>
          </a:xfrm>
          <a:prstGeom prst="rect">
            <a:avLst/>
          </a:prstGeom>
          <a:noFill/>
        </p:spPr>
        <p:txBody>
          <a:bodyPr wrap="none" rtlCol="0">
            <a:spAutoFit/>
          </a:bodyPr>
          <a:lstStyle/>
          <a:p>
            <a:r>
              <a:rPr lang="en-US" sz="3300" dirty="0">
                <a:latin typeface="+mj-lt"/>
              </a:rPr>
              <a:t>OBJECTIVE</a:t>
            </a:r>
          </a:p>
        </p:txBody>
      </p:sp>
      <p:sp>
        <p:nvSpPr>
          <p:cNvPr id="6" name="TextBox 5">
            <a:extLst>
              <a:ext uri="{FF2B5EF4-FFF2-40B4-BE49-F238E27FC236}">
                <a16:creationId xmlns:a16="http://schemas.microsoft.com/office/drawing/2014/main" id="{280D3243-60FA-9067-8CBF-DF28C102A12F}"/>
              </a:ext>
            </a:extLst>
          </p:cNvPr>
          <p:cNvSpPr txBox="1"/>
          <p:nvPr/>
        </p:nvSpPr>
        <p:spPr>
          <a:xfrm>
            <a:off x="698090" y="3515539"/>
            <a:ext cx="9655278" cy="923330"/>
          </a:xfrm>
          <a:prstGeom prst="rect">
            <a:avLst/>
          </a:prstGeom>
          <a:noFill/>
        </p:spPr>
        <p:txBody>
          <a:bodyPr wrap="square" rtlCol="0">
            <a:spAutoFit/>
          </a:bodyPr>
          <a:lstStyle/>
          <a:p>
            <a:r>
              <a:rPr lang="en-US" dirty="0"/>
              <a:t>Deploy a multimodal AI application using Streamlit or Gradio on Hugging Face Spaces or AWS, enabling Tamil-to-English translation, text-to-image generation, and creative text generation</a:t>
            </a:r>
          </a:p>
        </p:txBody>
      </p:sp>
    </p:spTree>
    <p:extLst>
      <p:ext uri="{BB962C8B-B14F-4D97-AF65-F5344CB8AC3E}">
        <p14:creationId xmlns:p14="http://schemas.microsoft.com/office/powerpoint/2010/main" val="16540330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748F9-54D6-9944-2C81-FBC30ABC549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4B7900-5375-10A5-EC6F-FA193F8073A9}"/>
              </a:ext>
            </a:extLst>
          </p:cNvPr>
          <p:cNvSpPr>
            <a:spLocks noGrp="1"/>
          </p:cNvSpPr>
          <p:nvPr>
            <p:ph type="ctrTitle"/>
          </p:nvPr>
        </p:nvSpPr>
        <p:spPr>
          <a:xfrm>
            <a:off x="1154955" y="775596"/>
            <a:ext cx="2939846" cy="616974"/>
          </a:xfrm>
        </p:spPr>
        <p:txBody>
          <a:bodyPr/>
          <a:lstStyle/>
          <a:p>
            <a:r>
              <a:rPr lang="en-US" sz="3300" dirty="0"/>
              <a:t>APPROACH :</a:t>
            </a:r>
          </a:p>
        </p:txBody>
      </p:sp>
      <p:pic>
        <p:nvPicPr>
          <p:cNvPr id="9" name="Picture 8" descr="A diagram of a brand&#10;&#10;AI-generated content may be incorrect.">
            <a:extLst>
              <a:ext uri="{FF2B5EF4-FFF2-40B4-BE49-F238E27FC236}">
                <a16:creationId xmlns:a16="http://schemas.microsoft.com/office/drawing/2014/main" id="{957AA2D4-CCC5-88C2-EE11-C1D975825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878" y="1527687"/>
            <a:ext cx="6635360" cy="4554717"/>
          </a:xfrm>
          <a:prstGeom prst="rect">
            <a:avLst/>
          </a:prstGeom>
        </p:spPr>
      </p:pic>
    </p:spTree>
    <p:extLst>
      <p:ext uri="{BB962C8B-B14F-4D97-AF65-F5344CB8AC3E}">
        <p14:creationId xmlns:p14="http://schemas.microsoft.com/office/powerpoint/2010/main" val="5222280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9E86A-D2F2-BACD-40C0-EAC831E501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77D7D-E3BA-4396-1585-1B7CBDBA75FA}"/>
              </a:ext>
            </a:extLst>
          </p:cNvPr>
          <p:cNvSpPr>
            <a:spLocks noGrp="1"/>
          </p:cNvSpPr>
          <p:nvPr>
            <p:ph type="ctrTitle"/>
          </p:nvPr>
        </p:nvSpPr>
        <p:spPr>
          <a:xfrm>
            <a:off x="983532" y="828675"/>
            <a:ext cx="7324726" cy="656609"/>
          </a:xfrm>
        </p:spPr>
        <p:txBody>
          <a:bodyPr>
            <a:normAutofit/>
          </a:bodyPr>
          <a:lstStyle/>
          <a:p>
            <a:pPr>
              <a:lnSpc>
                <a:spcPct val="90000"/>
              </a:lnSpc>
            </a:pPr>
            <a:r>
              <a:rPr lang="en-US" sz="3300" dirty="0"/>
              <a:t>USED MODELS :</a:t>
            </a:r>
          </a:p>
        </p:txBody>
      </p:sp>
      <p:graphicFrame>
        <p:nvGraphicFramePr>
          <p:cNvPr id="7" name="Diagram 6">
            <a:extLst>
              <a:ext uri="{FF2B5EF4-FFF2-40B4-BE49-F238E27FC236}">
                <a16:creationId xmlns:a16="http://schemas.microsoft.com/office/drawing/2014/main" id="{992D51DC-61C0-D25D-9A4C-2ED40A707EB6}"/>
              </a:ext>
            </a:extLst>
          </p:cNvPr>
          <p:cNvGraphicFramePr/>
          <p:nvPr>
            <p:extLst>
              <p:ext uri="{D42A27DB-BD31-4B8C-83A1-F6EECF244321}">
                <p14:modId xmlns:p14="http://schemas.microsoft.com/office/powerpoint/2010/main" val="1048529508"/>
              </p:ext>
            </p:extLst>
          </p:nvPr>
        </p:nvGraphicFramePr>
        <p:xfrm>
          <a:off x="1160206" y="1646595"/>
          <a:ext cx="10097729" cy="2414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1">
            <a:extLst>
              <a:ext uri="{FF2B5EF4-FFF2-40B4-BE49-F238E27FC236}">
                <a16:creationId xmlns:a16="http://schemas.microsoft.com/office/drawing/2014/main" id="{E3E17194-6007-6B94-41FE-F38FAC8A7D13}"/>
              </a:ext>
            </a:extLst>
          </p:cNvPr>
          <p:cNvSpPr>
            <a:spLocks noChangeArrowheads="1"/>
          </p:cNvSpPr>
          <p:nvPr/>
        </p:nvSpPr>
        <p:spPr bwMode="auto">
          <a:xfrm>
            <a:off x="1514166" y="4631741"/>
            <a:ext cx="1009772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rPr>
              <a:t>facebook/mbart-large-50-many-to-many-mmt is a multilingual neural machine translation (NMT) model developed by Facebook AI (now Meta AI).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rPr>
              <a:t>It’s part of the mBART (Multilingual BART) family. It is designed for translation between 50 different languages, not just to or from English, but from any language to any other (many-to-many). </a:t>
            </a:r>
          </a:p>
        </p:txBody>
      </p:sp>
      <p:sp>
        <p:nvSpPr>
          <p:cNvPr id="8" name="TextBox 7">
            <a:extLst>
              <a:ext uri="{FF2B5EF4-FFF2-40B4-BE49-F238E27FC236}">
                <a16:creationId xmlns:a16="http://schemas.microsoft.com/office/drawing/2014/main" id="{8C43C362-A88B-4650-ED15-21BE01CCAEB6}"/>
              </a:ext>
            </a:extLst>
          </p:cNvPr>
          <p:cNvSpPr txBox="1"/>
          <p:nvPr/>
        </p:nvSpPr>
        <p:spPr>
          <a:xfrm>
            <a:off x="1160206" y="4060723"/>
            <a:ext cx="3910045" cy="461665"/>
          </a:xfrm>
          <a:prstGeom prst="rect">
            <a:avLst/>
          </a:prstGeom>
          <a:noFill/>
        </p:spPr>
        <p:txBody>
          <a:bodyPr wrap="none" rtlCol="0">
            <a:spAutoFit/>
          </a:bodyPr>
          <a:lstStyle/>
          <a:p>
            <a:r>
              <a:rPr lang="en-US" sz="2400" b="1" dirty="0">
                <a:latin typeface="+mj-lt"/>
              </a:rPr>
              <a:t>1.  TRANSLATION MODEL :</a:t>
            </a:r>
          </a:p>
        </p:txBody>
      </p:sp>
    </p:spTree>
    <p:extLst>
      <p:ext uri="{BB962C8B-B14F-4D97-AF65-F5344CB8AC3E}">
        <p14:creationId xmlns:p14="http://schemas.microsoft.com/office/powerpoint/2010/main" val="4198436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D949F-088A-4DC7-9AFF-1892A3FDF5DA}"/>
              </a:ext>
            </a:extLst>
          </p:cNvPr>
          <p:cNvSpPr>
            <a:spLocks noGrp="1"/>
          </p:cNvSpPr>
          <p:nvPr>
            <p:ph idx="1"/>
          </p:nvPr>
        </p:nvSpPr>
        <p:spPr>
          <a:xfrm>
            <a:off x="896834" y="698094"/>
            <a:ext cx="9466366" cy="3018502"/>
          </a:xfrm>
        </p:spPr>
        <p:txBody>
          <a:bodyPr/>
          <a:lstStyle/>
          <a:p>
            <a:pPr>
              <a:buFont typeface="Arial" panose="020B0604020202020204" pitchFamily="34" charset="0"/>
              <a:buChar char="•"/>
            </a:pPr>
            <a:r>
              <a:rPr lang="en-US" sz="1800" dirty="0">
                <a:latin typeface="+mn-lt"/>
              </a:rPr>
              <a:t>I am using the ROUGE L evaluation metric(Recall-Oriented Understudy for Gisting Evaluation). The ROUGE L score gives 0 to 1.</a:t>
            </a:r>
            <a:br>
              <a:rPr lang="en-US" sz="1800" dirty="0">
                <a:latin typeface="+mn-lt"/>
              </a:rPr>
            </a:br>
            <a:r>
              <a:rPr lang="en-US" sz="1800" dirty="0">
                <a:latin typeface="+mn-lt"/>
              </a:rPr>
              <a:t>ROUGE-L is an automatic evaluation metric for comparing the quality of generated text (e.g., translated output) against reference text (ground truth). It is especially effective at evaluating how well the sequence and structure of the generated text align with the reference.</a:t>
            </a:r>
          </a:p>
          <a:p>
            <a:pPr>
              <a:buFont typeface="Arial" panose="020B0604020202020204" pitchFamily="34" charset="0"/>
              <a:buChar char="•"/>
            </a:pPr>
            <a:r>
              <a:rPr lang="en-US" sz="1800" dirty="0">
                <a:latin typeface="+mn-lt"/>
              </a:rPr>
              <a:t>It finds the Longest Common Subsequence (LCS) and then calculates the score</a:t>
            </a:r>
          </a:p>
          <a:p>
            <a:pPr marL="914400" lvl="1" indent="-514350" defTabSz="914400" eaLnBrk="0" fontAlgn="base" hangingPunct="0">
              <a:spcBef>
                <a:spcPct val="0"/>
              </a:spcBef>
              <a:spcAft>
                <a:spcPct val="0"/>
              </a:spcAft>
              <a:buClrTx/>
              <a:buSzTx/>
              <a:buFont typeface="+mj-lt"/>
              <a:buAutoNum type="romanUcPeriod"/>
            </a:pPr>
            <a:r>
              <a:rPr lang="en-US" altLang="en-US" dirty="0">
                <a:latin typeface="+mn-lt"/>
              </a:rPr>
              <a:t> Precision = LCS length/length of generated sentence</a:t>
            </a:r>
          </a:p>
          <a:p>
            <a:pPr marL="914400" lvl="1" indent="-514350" defTabSz="914400" eaLnBrk="0" fontAlgn="base" hangingPunct="0">
              <a:spcBef>
                <a:spcPct val="0"/>
              </a:spcBef>
              <a:spcAft>
                <a:spcPct val="0"/>
              </a:spcAft>
              <a:buClrTx/>
              <a:buSzTx/>
              <a:buFont typeface="+mj-lt"/>
              <a:buAutoNum type="romanUcPeriod"/>
            </a:pPr>
            <a:r>
              <a:rPr lang="en-US" altLang="en-US" dirty="0">
                <a:latin typeface="+mn-lt"/>
              </a:rPr>
              <a:t> Recall = LCS length/length of reference sentence</a:t>
            </a:r>
          </a:p>
          <a:p>
            <a:pPr marL="914400" lvl="1" indent="-514350" defTabSz="914400" eaLnBrk="0" fontAlgn="base" hangingPunct="0">
              <a:spcBef>
                <a:spcPct val="0"/>
              </a:spcBef>
              <a:spcAft>
                <a:spcPct val="0"/>
              </a:spcAft>
              <a:buClrTx/>
              <a:buSzTx/>
              <a:buFont typeface="+mj-lt"/>
              <a:buAutoNum type="romanUcPeriod"/>
            </a:pPr>
            <a:r>
              <a:rPr lang="en-US" altLang="en-US" dirty="0">
                <a:latin typeface="+mn-lt"/>
              </a:rPr>
              <a:t> F1-score = Harmonic mean of precision and recall</a:t>
            </a:r>
          </a:p>
        </p:txBody>
      </p:sp>
      <p:sp>
        <p:nvSpPr>
          <p:cNvPr id="6" name="Rectangle 3">
            <a:extLst>
              <a:ext uri="{FF2B5EF4-FFF2-40B4-BE49-F238E27FC236}">
                <a16:creationId xmlns:a16="http://schemas.microsoft.com/office/drawing/2014/main" id="{55BAB725-81B8-944E-D981-F21FE23A0A16}"/>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C9BF5F0-1C14-FAAD-7976-C3479A6BFC85}"/>
              </a:ext>
            </a:extLst>
          </p:cNvPr>
          <p:cNvSpPr txBox="1"/>
          <p:nvPr/>
        </p:nvSpPr>
        <p:spPr>
          <a:xfrm>
            <a:off x="896834" y="3875124"/>
            <a:ext cx="6300379" cy="461665"/>
          </a:xfrm>
          <a:prstGeom prst="rect">
            <a:avLst/>
          </a:prstGeom>
          <a:noFill/>
        </p:spPr>
        <p:txBody>
          <a:bodyPr wrap="square" rtlCol="0">
            <a:spAutoFit/>
          </a:bodyPr>
          <a:lstStyle/>
          <a:p>
            <a:r>
              <a:rPr lang="en-US" sz="2400" b="1" dirty="0"/>
              <a:t>2.  TEXT TO IMAGE GENERATION MODEL :</a:t>
            </a:r>
          </a:p>
        </p:txBody>
      </p:sp>
      <p:sp>
        <p:nvSpPr>
          <p:cNvPr id="8" name="TextBox 7">
            <a:extLst>
              <a:ext uri="{FF2B5EF4-FFF2-40B4-BE49-F238E27FC236}">
                <a16:creationId xmlns:a16="http://schemas.microsoft.com/office/drawing/2014/main" id="{65E22FDF-03EE-58E6-D705-C30E8BB64BEE}"/>
              </a:ext>
            </a:extLst>
          </p:cNvPr>
          <p:cNvSpPr txBox="1"/>
          <p:nvPr/>
        </p:nvSpPr>
        <p:spPr>
          <a:xfrm>
            <a:off x="896834" y="4495317"/>
            <a:ext cx="896059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“openai/clip-vit-base-patch32” model is part of the Stable Diffusion family, developed by Stability AI, and it's designed to generate realistic or artistic images from natural language text prompts.</a:t>
            </a:r>
          </a:p>
        </p:txBody>
      </p:sp>
    </p:spTree>
    <p:extLst>
      <p:ext uri="{BB962C8B-B14F-4D97-AF65-F5344CB8AC3E}">
        <p14:creationId xmlns:p14="http://schemas.microsoft.com/office/powerpoint/2010/main" val="15612334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nodePh="1">
                                  <p:stCondLst>
                                    <p:cond delay="0"/>
                                  </p:stCondLst>
                                  <p:endCondLst>
                                    <p:cond evt="begin" delay="0">
                                      <p:tn val="32"/>
                                    </p:cond>
                                  </p:end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5DA8-BCF1-A952-CEF5-FC4477DA5B75}"/>
              </a:ext>
            </a:extLst>
          </p:cNvPr>
          <p:cNvSpPr>
            <a:spLocks noGrp="1"/>
          </p:cNvSpPr>
          <p:nvPr>
            <p:ph type="title"/>
          </p:nvPr>
        </p:nvSpPr>
        <p:spPr>
          <a:xfrm>
            <a:off x="874220" y="3983510"/>
            <a:ext cx="9404723" cy="491179"/>
          </a:xfrm>
        </p:spPr>
        <p:txBody>
          <a:bodyPr/>
          <a:lstStyle/>
          <a:p>
            <a:r>
              <a:rPr lang="en-US" sz="2400" b="1" dirty="0"/>
              <a:t>3.  TEXT TO IMAGE GENERATION MODEL :</a:t>
            </a:r>
          </a:p>
        </p:txBody>
      </p:sp>
      <p:sp>
        <p:nvSpPr>
          <p:cNvPr id="3" name="Content Placeholder 2">
            <a:extLst>
              <a:ext uri="{FF2B5EF4-FFF2-40B4-BE49-F238E27FC236}">
                <a16:creationId xmlns:a16="http://schemas.microsoft.com/office/drawing/2014/main" id="{1261E573-68D5-F2BB-2AB9-A0F53DDB2259}"/>
              </a:ext>
            </a:extLst>
          </p:cNvPr>
          <p:cNvSpPr>
            <a:spLocks noGrp="1"/>
          </p:cNvSpPr>
          <p:nvPr>
            <p:ph idx="1"/>
          </p:nvPr>
        </p:nvSpPr>
        <p:spPr>
          <a:xfrm>
            <a:off x="1103312" y="721659"/>
            <a:ext cx="8946541" cy="3181747"/>
          </a:xfrm>
        </p:spPr>
        <p:txBody>
          <a:bodyPr>
            <a:normAutofit/>
          </a:bodyPr>
          <a:lstStyle/>
          <a:p>
            <a:pPr marL="0" indent="0">
              <a:buNone/>
            </a:pPr>
            <a:r>
              <a:rPr lang="en-US" sz="1800" b="1" dirty="0"/>
              <a:t>🧠 </a:t>
            </a:r>
            <a:r>
              <a:rPr lang="en-US" sz="1800" b="1" dirty="0">
                <a:latin typeface="+mn-lt"/>
              </a:rPr>
              <a:t>How it works:</a:t>
            </a:r>
          </a:p>
          <a:p>
            <a:pPr>
              <a:buFont typeface="Arial" panose="020B0604020202020204" pitchFamily="34" charset="0"/>
              <a:buChar char="•"/>
            </a:pPr>
            <a:r>
              <a:rPr lang="en-US" sz="1800" dirty="0">
                <a:latin typeface="+mn-lt"/>
              </a:rPr>
              <a:t>Embeds both the English text and image.</a:t>
            </a:r>
          </a:p>
          <a:p>
            <a:pPr>
              <a:buFont typeface="Arial" panose="020B0604020202020204" pitchFamily="34" charset="0"/>
              <a:buChar char="•"/>
            </a:pPr>
            <a:r>
              <a:rPr lang="en-US" sz="1800" dirty="0">
                <a:latin typeface="+mn-lt"/>
              </a:rPr>
              <a:t>Computes similarity between them using cosine similarity in embedding space.</a:t>
            </a:r>
          </a:p>
          <a:p>
            <a:pPr>
              <a:buFont typeface="Arial" panose="020B0604020202020204" pitchFamily="34" charset="0"/>
              <a:buChar char="•"/>
            </a:pPr>
            <a:r>
              <a:rPr lang="en-US" sz="1800" dirty="0">
                <a:latin typeface="+mn-lt"/>
              </a:rPr>
              <a:t>Since you're using </a:t>
            </a:r>
            <a:r>
              <a:rPr lang="en-US" sz="1800" b="1" dirty="0">
                <a:latin typeface="+mn-lt"/>
              </a:rPr>
              <a:t>CLIP</a:t>
            </a:r>
            <a:r>
              <a:rPr lang="en-US" sz="1800" dirty="0">
                <a:latin typeface="+mn-lt"/>
              </a:rPr>
              <a:t> to compare a text prompt (English translation) with the generated image, your scores will usually fall between 0.2 to 0.9(Higher is better).</a:t>
            </a:r>
          </a:p>
          <a:p>
            <a:pPr>
              <a:buFont typeface="Arial" panose="020B0604020202020204" pitchFamily="34" charset="0"/>
              <a:buChar char="•"/>
            </a:pPr>
            <a:r>
              <a:rPr lang="en-US" sz="1800" b="1" dirty="0">
                <a:latin typeface="+mn-lt"/>
              </a:rPr>
              <a:t>NOTE: </a:t>
            </a:r>
            <a:r>
              <a:rPr lang="en-US" sz="1800" dirty="0">
                <a:latin typeface="+mn-lt"/>
              </a:rPr>
              <a:t>This project is completely run using the CPU, so the scores give minimal values.</a:t>
            </a:r>
          </a:p>
        </p:txBody>
      </p:sp>
      <p:sp>
        <p:nvSpPr>
          <p:cNvPr id="4" name="TextBox 3">
            <a:extLst>
              <a:ext uri="{FF2B5EF4-FFF2-40B4-BE49-F238E27FC236}">
                <a16:creationId xmlns:a16="http://schemas.microsoft.com/office/drawing/2014/main" id="{DCD8CF2E-DB55-80B3-8A51-5A095ADAC033}"/>
              </a:ext>
            </a:extLst>
          </p:cNvPr>
          <p:cNvSpPr txBox="1"/>
          <p:nvPr/>
        </p:nvSpPr>
        <p:spPr>
          <a:xfrm>
            <a:off x="1103312" y="4554793"/>
            <a:ext cx="940472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GPT-2 to generate creative English text from the translated prompt. To evaluate how good or meaningful that generated text is, you include some metrics to measure quality, diversity, and fluency, even though creativity is hard to measure objectively.</a:t>
            </a:r>
          </a:p>
        </p:txBody>
      </p:sp>
    </p:spTree>
    <p:extLst>
      <p:ext uri="{BB962C8B-B14F-4D97-AF65-F5344CB8AC3E}">
        <p14:creationId xmlns:p14="http://schemas.microsoft.com/office/powerpoint/2010/main" val="28399051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C1867-A5A5-EB12-3FEB-B59EC70B89F9}"/>
              </a:ext>
            </a:extLst>
          </p:cNvPr>
          <p:cNvSpPr>
            <a:spLocks noGrp="1"/>
          </p:cNvSpPr>
          <p:nvPr>
            <p:ph idx="1"/>
          </p:nvPr>
        </p:nvSpPr>
        <p:spPr>
          <a:xfrm>
            <a:off x="896835" y="1003594"/>
            <a:ext cx="9545023" cy="1710109"/>
          </a:xfrm>
        </p:spPr>
        <p:txBody>
          <a:bodyPr>
            <a:normAutofit/>
          </a:bodyPr>
          <a:lstStyle/>
          <a:p>
            <a:pPr marL="0" indent="0">
              <a:buNone/>
            </a:pPr>
            <a:r>
              <a:rPr lang="en-US" sz="1800" b="1" dirty="0"/>
              <a:t>🧠 How GPT-2 (Generative Pre-trained Transformer 2)works:</a:t>
            </a:r>
          </a:p>
          <a:p>
            <a:pPr>
              <a:buFont typeface="Arial" panose="020B0604020202020204" pitchFamily="34" charset="0"/>
              <a:buChar char="•"/>
            </a:pPr>
            <a:r>
              <a:rPr lang="en-US" sz="1800" dirty="0"/>
              <a:t>You give it an input prompt (like English text).</a:t>
            </a:r>
          </a:p>
          <a:p>
            <a:pPr>
              <a:buFont typeface="Arial" panose="020B0604020202020204" pitchFamily="34" charset="0"/>
              <a:buChar char="•"/>
            </a:pPr>
            <a:r>
              <a:rPr lang="en-US" sz="1800" dirty="0"/>
              <a:t>GPT-2 generates a continuation based on what it learned during pretraining.</a:t>
            </a:r>
          </a:p>
          <a:p>
            <a:pPr>
              <a:buFont typeface="Arial" panose="020B0604020202020204" pitchFamily="34" charset="0"/>
              <a:buChar char="•"/>
            </a:pPr>
            <a:r>
              <a:rPr lang="en-US" sz="1800" dirty="0"/>
              <a:t>The longer and more context-rich the prompt, the more relevant the generation.</a:t>
            </a:r>
          </a:p>
          <a:p>
            <a:pPr marL="0" indent="0">
              <a:buNone/>
            </a:pPr>
            <a:endParaRPr lang="en-US" sz="1800" dirty="0"/>
          </a:p>
        </p:txBody>
      </p:sp>
      <p:sp>
        <p:nvSpPr>
          <p:cNvPr id="4" name="TextBox 3">
            <a:extLst>
              <a:ext uri="{FF2B5EF4-FFF2-40B4-BE49-F238E27FC236}">
                <a16:creationId xmlns:a16="http://schemas.microsoft.com/office/drawing/2014/main" id="{B09C06DE-B0C4-F68B-8F72-98B501B082F9}"/>
              </a:ext>
            </a:extLst>
          </p:cNvPr>
          <p:cNvSpPr txBox="1"/>
          <p:nvPr/>
        </p:nvSpPr>
        <p:spPr>
          <a:xfrm>
            <a:off x="896835" y="2713703"/>
            <a:ext cx="9545023" cy="3970318"/>
          </a:xfrm>
          <a:prstGeom prst="rect">
            <a:avLst/>
          </a:prstGeom>
          <a:noFill/>
        </p:spPr>
        <p:txBody>
          <a:bodyPr wrap="square" rtlCol="0">
            <a:spAutoFit/>
          </a:bodyPr>
          <a:lstStyle/>
          <a:p>
            <a:r>
              <a:rPr lang="en-US" b="1" dirty="0"/>
              <a:t>1. 🔁 Repetition Rate (Promote diversity ):</a:t>
            </a:r>
          </a:p>
          <a:p>
            <a:r>
              <a:rPr lang="en-US" b="1" dirty="0"/>
              <a:t>What it checks</a:t>
            </a:r>
            <a:r>
              <a:rPr lang="en-US" dirty="0"/>
              <a:t>: How often the same word is repeated back-to-back.</a:t>
            </a:r>
          </a:p>
          <a:p>
            <a:r>
              <a:rPr lang="en-US" b="1" dirty="0"/>
              <a:t>Why it matters</a:t>
            </a:r>
            <a:r>
              <a:rPr lang="en-US" dirty="0"/>
              <a:t>:  High repetition = less creativity and poor model behavior.</a:t>
            </a:r>
          </a:p>
          <a:p>
            <a:r>
              <a:rPr lang="en-US" b="1" dirty="0"/>
              <a:t>Ideal</a:t>
            </a:r>
            <a:r>
              <a:rPr lang="en-US" dirty="0"/>
              <a:t>:                  Should be low (&lt; 0.2) for creative, diverse text.</a:t>
            </a:r>
          </a:p>
          <a:p>
            <a:pPr lvl="0" defTabSz="914400" eaLnBrk="0" fontAlgn="base" hangingPunct="0">
              <a:spcBef>
                <a:spcPct val="0"/>
              </a:spcBef>
              <a:spcAft>
                <a:spcPct val="0"/>
              </a:spcAft>
            </a:pPr>
            <a:endParaRPr lang="en-US" altLang="en-US" dirty="0"/>
          </a:p>
          <a:p>
            <a:pPr lvl="0" defTabSz="914400" eaLnBrk="0" fontAlgn="base" hangingPunct="0">
              <a:spcBef>
                <a:spcPct val="0"/>
              </a:spcBef>
              <a:spcAft>
                <a:spcPct val="0"/>
              </a:spcAft>
            </a:pPr>
            <a:r>
              <a:rPr lang="en-US" altLang="en-US" b="1" dirty="0"/>
              <a:t>2. 📉 Perplexity (</a:t>
            </a:r>
            <a:r>
              <a:rPr lang="en-US" b="1" dirty="0"/>
              <a:t>Ensure fluency)</a:t>
            </a:r>
            <a:r>
              <a:rPr lang="en-US" altLang="en-US" b="1" dirty="0"/>
              <a:t>:</a:t>
            </a:r>
          </a:p>
          <a:p>
            <a:pPr lvl="0" defTabSz="914400" eaLnBrk="0" fontAlgn="base" hangingPunct="0">
              <a:spcBef>
                <a:spcPct val="0"/>
              </a:spcBef>
              <a:spcAft>
                <a:spcPct val="0"/>
              </a:spcAft>
            </a:pPr>
            <a:r>
              <a:rPr lang="en-US" altLang="en-US" b="1" dirty="0"/>
              <a:t> What it means</a:t>
            </a:r>
            <a:r>
              <a:rPr lang="en-US" altLang="en-US" dirty="0"/>
              <a:t>: Measures how surprised the model is by its own output.</a:t>
            </a:r>
          </a:p>
          <a:p>
            <a:pPr lvl="0" defTabSz="914400" eaLnBrk="0" fontAlgn="base" hangingPunct="0">
              <a:spcBef>
                <a:spcPct val="0"/>
              </a:spcBef>
              <a:spcAft>
                <a:spcPct val="0"/>
              </a:spcAft>
            </a:pPr>
            <a:r>
              <a:rPr lang="en-US" altLang="en-US" b="1" dirty="0"/>
              <a:t> Formula</a:t>
            </a:r>
            <a:r>
              <a:rPr lang="en-US" altLang="en-US" dirty="0"/>
              <a:t>: 	Perplexity=eloss\text{Perplexity} = e^{\text{loss}}Perplexity=eloss</a:t>
            </a:r>
          </a:p>
          <a:p>
            <a:pPr lvl="0" defTabSz="914400" eaLnBrk="0" fontAlgn="base" hangingPunct="0">
              <a:spcBef>
                <a:spcPct val="0"/>
              </a:spcBef>
              <a:spcAft>
                <a:spcPct val="0"/>
              </a:spcAft>
            </a:pPr>
            <a:r>
              <a:rPr lang="en-US" altLang="en-US" b="1" dirty="0"/>
              <a:t> Lower is better</a:t>
            </a:r>
            <a:r>
              <a:rPr lang="en-US" altLang="en-US" dirty="0"/>
              <a:t>:</a:t>
            </a:r>
          </a:p>
          <a:p>
            <a:pPr lvl="1" defTabSz="914400" eaLnBrk="0" fontAlgn="base" hangingPunct="0">
              <a:spcBef>
                <a:spcPct val="0"/>
              </a:spcBef>
              <a:spcAft>
                <a:spcPct val="0"/>
              </a:spcAft>
              <a:buFontTx/>
              <a:buChar char="•"/>
            </a:pPr>
            <a:r>
              <a:rPr lang="en-US" altLang="en-US" dirty="0"/>
              <a:t>&lt; 20–30 = usually fluent and coherent text.</a:t>
            </a:r>
          </a:p>
          <a:p>
            <a:pPr lvl="1" defTabSz="914400" eaLnBrk="0" fontAlgn="base" hangingPunct="0">
              <a:spcBef>
                <a:spcPct val="0"/>
              </a:spcBef>
              <a:spcAft>
                <a:spcPct val="0"/>
              </a:spcAft>
              <a:buFontTx/>
              <a:buChar char="•"/>
            </a:pPr>
            <a:r>
              <a:rPr lang="en-US" altLang="en-US" dirty="0"/>
              <a:t>50–100+ = awkward or unnatural text.</a:t>
            </a:r>
          </a:p>
          <a:p>
            <a:pPr lvl="0" defTabSz="914400" eaLnBrk="0" fontAlgn="base" hangingPunct="0">
              <a:spcBef>
                <a:spcPct val="0"/>
              </a:spcBef>
              <a:spcAft>
                <a:spcPct val="0"/>
              </a:spcAft>
            </a:pPr>
            <a:r>
              <a:rPr lang="en-US" altLang="en-US" dirty="0"/>
              <a:t>✅ GPT-2 is </a:t>
            </a:r>
            <a:r>
              <a:rPr lang="en-US" altLang="en-US" b="1" dirty="0"/>
              <a:t>evaluated internally</a:t>
            </a:r>
            <a:r>
              <a:rPr lang="en-US" altLang="en-US" dirty="0"/>
              <a:t> by computing loss on its generated output and transforming it into perplexity.</a:t>
            </a:r>
          </a:p>
          <a:p>
            <a:endParaRPr lang="en-US" dirty="0"/>
          </a:p>
        </p:txBody>
      </p:sp>
      <p:sp>
        <p:nvSpPr>
          <p:cNvPr id="7" name="Rectangle 1">
            <a:extLst>
              <a:ext uri="{FF2B5EF4-FFF2-40B4-BE49-F238E27FC236}">
                <a16:creationId xmlns:a16="http://schemas.microsoft.com/office/drawing/2014/main" id="{DDCE3681-449A-51B5-9774-165D9343EC9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81037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nodePh="1">
                                  <p:stCondLst>
                                    <p:cond delay="0"/>
                                  </p:stCondLst>
                                  <p:endCondLst>
                                    <p:cond evt="begin" delay="0">
                                      <p:tn val="40"/>
                                    </p:cond>
                                  </p:end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0F19-92B3-B9EA-7A63-2EDAF4F03C76}"/>
              </a:ext>
            </a:extLst>
          </p:cNvPr>
          <p:cNvSpPr>
            <a:spLocks noGrp="1"/>
          </p:cNvSpPr>
          <p:nvPr>
            <p:ph type="title"/>
          </p:nvPr>
        </p:nvSpPr>
        <p:spPr>
          <a:xfrm>
            <a:off x="734601" y="2231923"/>
            <a:ext cx="3748909" cy="501011"/>
          </a:xfrm>
        </p:spPr>
        <p:txBody>
          <a:bodyPr/>
          <a:lstStyle/>
          <a:p>
            <a:r>
              <a:rPr lang="en-US" sz="2400" b="1" dirty="0"/>
              <a:t>REFERANCE INPUT TEXT :</a:t>
            </a:r>
          </a:p>
        </p:txBody>
      </p:sp>
      <p:sp>
        <p:nvSpPr>
          <p:cNvPr id="3" name="Content Placeholder 2">
            <a:extLst>
              <a:ext uri="{FF2B5EF4-FFF2-40B4-BE49-F238E27FC236}">
                <a16:creationId xmlns:a16="http://schemas.microsoft.com/office/drawing/2014/main" id="{4F702C70-212A-1613-8A20-606023305C2F}"/>
              </a:ext>
            </a:extLst>
          </p:cNvPr>
          <p:cNvSpPr>
            <a:spLocks noGrp="1"/>
          </p:cNvSpPr>
          <p:nvPr>
            <p:ph idx="1"/>
          </p:nvPr>
        </p:nvSpPr>
        <p:spPr>
          <a:xfrm>
            <a:off x="734601" y="666570"/>
            <a:ext cx="8946541" cy="1565353"/>
          </a:xfrm>
        </p:spPr>
        <p:txBody>
          <a:bodyPr>
            <a:normAutofit/>
          </a:bodyPr>
          <a:lstStyle/>
          <a:p>
            <a:pPr marL="0" indent="0">
              <a:buNone/>
            </a:pPr>
            <a:r>
              <a:rPr lang="en-US" sz="1800" b="1" dirty="0">
                <a:latin typeface="+mn-lt"/>
              </a:rPr>
              <a:t>3. 🔢 Token Count (Ensure sufficient length ):</a:t>
            </a:r>
            <a:br>
              <a:rPr lang="en-US" sz="1800" b="1" dirty="0">
                <a:latin typeface="+mn-lt"/>
              </a:rPr>
            </a:br>
            <a:r>
              <a:rPr lang="en-US" sz="1800" b="1" dirty="0">
                <a:latin typeface="+mn-lt"/>
              </a:rPr>
              <a:t>What it tells you</a:t>
            </a:r>
            <a:r>
              <a:rPr lang="en-US" sz="1800" dirty="0">
                <a:latin typeface="+mn-lt"/>
              </a:rPr>
              <a:t>: Number of words/tokens in the generated text.</a:t>
            </a:r>
            <a:br>
              <a:rPr lang="en-US" sz="1800" dirty="0">
                <a:latin typeface="+mn-lt"/>
              </a:rPr>
            </a:br>
            <a:r>
              <a:rPr lang="en-US" sz="1800" b="1" dirty="0">
                <a:latin typeface="+mn-lt"/>
              </a:rPr>
              <a:t>Why it's useful</a:t>
            </a:r>
            <a:r>
              <a:rPr lang="en-US" sz="1800" dirty="0">
                <a:latin typeface="+mn-lt"/>
              </a:rPr>
              <a:t>: 	Helps check that the output isn't too short or too long.</a:t>
            </a:r>
            <a:br>
              <a:rPr lang="en-US" sz="1800" dirty="0">
                <a:latin typeface="+mn-lt"/>
              </a:rPr>
            </a:br>
            <a:r>
              <a:rPr lang="en-US" sz="1800" dirty="0">
                <a:latin typeface="+mn-lt"/>
              </a:rPr>
              <a:t>				&lt; 10 → too short</a:t>
            </a:r>
            <a:br>
              <a:rPr lang="en-US" sz="1800" dirty="0">
                <a:latin typeface="+mn-lt"/>
              </a:rPr>
            </a:br>
            <a:r>
              <a:rPr lang="en-US" sz="1800" dirty="0">
                <a:latin typeface="+mn-lt"/>
              </a:rPr>
              <a:t>				10–50 → good range for creative output</a:t>
            </a:r>
          </a:p>
          <a:p>
            <a:pPr marL="0" indent="0">
              <a:buNone/>
            </a:pPr>
            <a:endParaRPr lang="en-US" sz="1800" dirty="0">
              <a:latin typeface="+mn-lt"/>
            </a:endParaRPr>
          </a:p>
        </p:txBody>
      </p:sp>
      <p:sp>
        <p:nvSpPr>
          <p:cNvPr id="4" name="TextBox 3">
            <a:extLst>
              <a:ext uri="{FF2B5EF4-FFF2-40B4-BE49-F238E27FC236}">
                <a16:creationId xmlns:a16="http://schemas.microsoft.com/office/drawing/2014/main" id="{B1677725-9F0A-CBA9-248F-2CF54B5EBFFA}"/>
              </a:ext>
            </a:extLst>
          </p:cNvPr>
          <p:cNvSpPr txBox="1"/>
          <p:nvPr/>
        </p:nvSpPr>
        <p:spPr>
          <a:xfrm>
            <a:off x="734601" y="2732934"/>
            <a:ext cx="8946540" cy="3477875"/>
          </a:xfrm>
          <a:prstGeom prst="rect">
            <a:avLst/>
          </a:prstGeom>
          <a:noFill/>
        </p:spPr>
        <p:txBody>
          <a:bodyPr wrap="square" rtlCol="0">
            <a:spAutoFit/>
          </a:bodyPr>
          <a:lstStyle/>
          <a:p>
            <a:pPr marL="342900" indent="-342900">
              <a:buFont typeface="Arial" panose="020B0604020202020204" pitchFamily="34" charset="0"/>
              <a:buChar char="•"/>
            </a:pPr>
            <a:r>
              <a:rPr lang="ta-IN" sz="2000" dirty="0"/>
              <a:t>சூரிய உதயம் கிழக்கில் தோன்றுகிறது.</a:t>
            </a:r>
            <a:endParaRPr lang="en-US" sz="2000" dirty="0"/>
          </a:p>
          <a:p>
            <a:pPr marL="342900" indent="-342900">
              <a:buFont typeface="Arial" panose="020B0604020202020204" pitchFamily="34" charset="0"/>
              <a:buChar char="•"/>
            </a:pPr>
            <a:r>
              <a:rPr lang="en-US" sz="2000" dirty="0"/>
              <a:t>The sunrise appears in the east.</a:t>
            </a:r>
          </a:p>
          <a:p>
            <a:pPr marL="342900" indent="-342900">
              <a:buFont typeface="Arial" panose="020B0604020202020204" pitchFamily="34" charset="0"/>
              <a:buChar char="•"/>
            </a:pPr>
            <a:endParaRPr lang="en-US" sz="2000" dirty="0"/>
          </a:p>
          <a:p>
            <a:r>
              <a:rPr lang="en-US" sz="2000" b="1" dirty="0"/>
              <a:t>MODEL OUTPUT :</a:t>
            </a:r>
          </a:p>
          <a:p>
            <a:endParaRPr lang="en-US" sz="2000" b="1" dirty="0"/>
          </a:p>
          <a:p>
            <a:pPr marL="342900" indent="-342900">
              <a:buFont typeface="Arial" panose="020B0604020202020204" pitchFamily="34" charset="0"/>
              <a:buChar char="•"/>
            </a:pPr>
            <a:r>
              <a:rPr lang="en-US" sz="2000" dirty="0"/>
              <a:t>This model gives translated word - </a:t>
            </a:r>
            <a:r>
              <a:rPr lang="en-US" dirty="0"/>
              <a:t>The sun rises in the east.</a:t>
            </a:r>
          </a:p>
          <a:p>
            <a:pPr marL="342900" indent="-342900">
              <a:buFont typeface="Arial" panose="020B0604020202020204" pitchFamily="34" charset="0"/>
              <a:buChar char="•"/>
            </a:pPr>
            <a:r>
              <a:rPr lang="en-US" sz="2000" dirty="0"/>
              <a:t>Rouge L – 0.6667</a:t>
            </a:r>
          </a:p>
          <a:p>
            <a:pPr marL="342900" indent="-342900">
              <a:buFont typeface="Arial" panose="020B0604020202020204" pitchFamily="34" charset="0"/>
              <a:buChar char="•"/>
            </a:pPr>
            <a:r>
              <a:rPr lang="en-US" sz="2000" dirty="0"/>
              <a:t>Clip text – image similarity – 0.2537</a:t>
            </a:r>
          </a:p>
          <a:p>
            <a:pPr marL="342900" indent="-342900">
              <a:buFont typeface="Arial" panose="020B0604020202020204" pitchFamily="34" charset="0"/>
              <a:buChar char="•"/>
            </a:pPr>
            <a:r>
              <a:rPr lang="en-US" sz="2000" dirty="0"/>
              <a:t>Token is – 84</a:t>
            </a:r>
          </a:p>
          <a:p>
            <a:pPr marL="342900" indent="-342900">
              <a:buFont typeface="Arial" panose="020B0604020202020204" pitchFamily="34" charset="0"/>
              <a:buChar char="•"/>
            </a:pPr>
            <a:r>
              <a:rPr lang="en-US" sz="2000" dirty="0"/>
              <a:t>Repetition rate – 0.0</a:t>
            </a:r>
          </a:p>
          <a:p>
            <a:pPr marL="342900" indent="-342900">
              <a:buFont typeface="Arial" panose="020B0604020202020204" pitchFamily="34" charset="0"/>
              <a:buChar char="•"/>
            </a:pPr>
            <a:r>
              <a:rPr lang="en-US" sz="2000" dirty="0"/>
              <a:t>Perplexity  - 10.9028</a:t>
            </a:r>
          </a:p>
        </p:txBody>
      </p:sp>
    </p:spTree>
    <p:extLst>
      <p:ext uri="{BB962C8B-B14F-4D97-AF65-F5344CB8AC3E}">
        <p14:creationId xmlns:p14="http://schemas.microsoft.com/office/powerpoint/2010/main" val="33873198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D7BAE20-1D71-340D-B8FB-BE3A5CC02021}"/>
              </a:ext>
            </a:extLst>
          </p:cNvPr>
          <p:cNvSpPr>
            <a:spLocks noGrp="1"/>
          </p:cNvSpPr>
          <p:nvPr>
            <p:ph type="title"/>
          </p:nvPr>
        </p:nvSpPr>
        <p:spPr>
          <a:xfrm>
            <a:off x="648931" y="629267"/>
            <a:ext cx="10585971" cy="1016654"/>
          </a:xfrm>
        </p:spPr>
        <p:txBody>
          <a:bodyPr>
            <a:normAutofit/>
          </a:bodyPr>
          <a:lstStyle/>
          <a:p>
            <a:pPr algn="ctr"/>
            <a:r>
              <a:rPr lang="en-US" dirty="0">
                <a:solidFill>
                  <a:srgbClr val="EBEBEB"/>
                </a:solidFill>
              </a:rPr>
              <a:t>STREAMLIT APP</a:t>
            </a:r>
          </a:p>
        </p:txBody>
      </p:sp>
      <p:sp useBgFill="1">
        <p:nvSpPr>
          <p:cNvPr id="31" name="Freeform: Shape 3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graphicFrame>
        <p:nvGraphicFramePr>
          <p:cNvPr id="33" name="Content Placeholder 8">
            <a:extLst>
              <a:ext uri="{FF2B5EF4-FFF2-40B4-BE49-F238E27FC236}">
                <a16:creationId xmlns:a16="http://schemas.microsoft.com/office/drawing/2014/main" id="{628F3982-440F-A7E9-9427-AA5190CE545D}"/>
              </a:ext>
            </a:extLst>
          </p:cNvPr>
          <p:cNvGraphicFramePr>
            <a:graphicFrameLocks noGrp="1"/>
          </p:cNvGraphicFramePr>
          <p:nvPr>
            <p:ph idx="1"/>
            <p:extLst>
              <p:ext uri="{D42A27DB-BD31-4B8C-83A1-F6EECF244321}">
                <p14:modId xmlns:p14="http://schemas.microsoft.com/office/powerpoint/2010/main" val="3007906413"/>
              </p:ext>
            </p:extLst>
          </p:nvPr>
        </p:nvGraphicFramePr>
        <p:xfrm>
          <a:off x="648931" y="2400114"/>
          <a:ext cx="5122606" cy="3658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A screenshot of a computer&#10;&#10;AI-generated content may be incorrect.">
            <a:extLst>
              <a:ext uri="{FF2B5EF4-FFF2-40B4-BE49-F238E27FC236}">
                <a16:creationId xmlns:a16="http://schemas.microsoft.com/office/drawing/2014/main" id="{4968A6CC-83BB-1512-B78F-CABF12F799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6956" y="2396785"/>
            <a:ext cx="4834347" cy="3662018"/>
          </a:xfrm>
          <a:prstGeom prst="rect">
            <a:avLst/>
          </a:prstGeom>
          <a:effectLst/>
        </p:spPr>
      </p:pic>
      <p:sp>
        <p:nvSpPr>
          <p:cNvPr id="6" name="TextBox 5">
            <a:extLst>
              <a:ext uri="{FF2B5EF4-FFF2-40B4-BE49-F238E27FC236}">
                <a16:creationId xmlns:a16="http://schemas.microsoft.com/office/drawing/2014/main" id="{A7573F74-1401-5557-4B07-90D6A03AEA08}"/>
              </a:ext>
            </a:extLst>
          </p:cNvPr>
          <p:cNvSpPr txBox="1"/>
          <p:nvPr/>
        </p:nvSpPr>
        <p:spPr>
          <a:xfrm>
            <a:off x="880361" y="6169426"/>
            <a:ext cx="10431278" cy="369332"/>
          </a:xfrm>
          <a:prstGeom prst="rect">
            <a:avLst/>
          </a:prstGeom>
          <a:noFill/>
        </p:spPr>
        <p:txBody>
          <a:bodyPr wrap="square" rtlCol="0">
            <a:spAutoFit/>
          </a:bodyPr>
          <a:lstStyle/>
          <a:p>
            <a:r>
              <a:rPr lang="en-US" dirty="0">
                <a:hlinkClick r:id="rId8">
                  <a:extLst>
                    <a:ext uri="{A12FA001-AC4F-418D-AE19-62706E023703}">
                      <ahyp:hlinkClr xmlns:ahyp="http://schemas.microsoft.com/office/drawing/2018/hyperlinkcolor" val="tx"/>
                    </a:ext>
                  </a:extLst>
                </a:hlinkClick>
              </a:rPr>
              <a:t>HUGGING FACE APP : Tamil to Image Generator - a Hugging Face Space by 24Sureshkumar</a:t>
            </a:r>
            <a:endParaRPr lang="en-US" dirty="0"/>
          </a:p>
        </p:txBody>
      </p:sp>
      <p:pic>
        <p:nvPicPr>
          <p:cNvPr id="8" name="Graphic 7" descr="Clipboard Partially Checked outline">
            <a:extLst>
              <a:ext uri="{FF2B5EF4-FFF2-40B4-BE49-F238E27FC236}">
                <a16:creationId xmlns:a16="http://schemas.microsoft.com/office/drawing/2014/main" id="{E1FC232F-FADF-EFEA-0E4F-869742E8ED6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1032" y="5035183"/>
            <a:ext cx="914400" cy="914400"/>
          </a:xfrm>
          <a:prstGeom prst="rect">
            <a:avLst/>
          </a:prstGeom>
        </p:spPr>
      </p:pic>
    </p:spTree>
    <p:extLst>
      <p:ext uri="{BB962C8B-B14F-4D97-AF65-F5344CB8AC3E}">
        <p14:creationId xmlns:p14="http://schemas.microsoft.com/office/powerpoint/2010/main" val="36269535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2" grpId="0"/>
      <p:bldP spid="31" grpId="0" animBg="1"/>
      <p:bldGraphic spid="33" grpId="0">
        <p:bldAsOne/>
      </p:bldGraphic>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382</TotalTime>
  <Words>835</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TransArt: A Multimodal Application for Vernacular Language Translation and Image Synthesis</vt:lpstr>
      <vt:lpstr>PROBLEM STATEMENT :</vt:lpstr>
      <vt:lpstr>APPROACH :</vt:lpstr>
      <vt:lpstr>USED MODELS :</vt:lpstr>
      <vt:lpstr>PowerPoint Presentation</vt:lpstr>
      <vt:lpstr>3.  TEXT TO IMAGE GENERATION MODEL :</vt:lpstr>
      <vt:lpstr>PowerPoint Presentation</vt:lpstr>
      <vt:lpstr>REFERANCE INPUT TEXT :</vt:lpstr>
      <vt:lpstr>STREAMLIT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kumar</dc:creator>
  <cp:lastModifiedBy>suresh kumar</cp:lastModifiedBy>
  <cp:revision>10</cp:revision>
  <dcterms:created xsi:type="dcterms:W3CDTF">2025-06-21T03:53:37Z</dcterms:created>
  <dcterms:modified xsi:type="dcterms:W3CDTF">2025-07-08T03:45:56Z</dcterms:modified>
</cp:coreProperties>
</file>