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  <p:sldMasterId id="2147483673" r:id="rId2"/>
  </p:sldMasterIdLst>
  <p:notesMasterIdLst>
    <p:notesMasterId r:id="rId21"/>
  </p:notesMasterIdLst>
  <p:sldIdLst>
    <p:sldId id="270" r:id="rId3"/>
    <p:sldId id="257" r:id="rId4"/>
    <p:sldId id="271" r:id="rId5"/>
    <p:sldId id="283" r:id="rId6"/>
    <p:sldId id="272" r:id="rId7"/>
    <p:sldId id="280" r:id="rId8"/>
    <p:sldId id="296" r:id="rId9"/>
    <p:sldId id="297" r:id="rId10"/>
    <p:sldId id="298" r:id="rId11"/>
    <p:sldId id="300" r:id="rId12"/>
    <p:sldId id="301" r:id="rId13"/>
    <p:sldId id="302" r:id="rId14"/>
    <p:sldId id="303" r:id="rId15"/>
    <p:sldId id="304" r:id="rId16"/>
    <p:sldId id="277" r:id="rId17"/>
    <p:sldId id="273" r:id="rId18"/>
    <p:sldId id="282" r:id="rId19"/>
    <p:sldId id="281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5pPr>
    <a:lvl6pPr marL="22860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6pPr>
    <a:lvl7pPr marL="27432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7pPr>
    <a:lvl8pPr marL="32004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8pPr>
    <a:lvl9pPr marL="3657600" algn="l" defTabSz="914400" rtl="0" eaLnBrk="1" latinLnBrk="0" hangingPunct="1">
      <a:defRPr sz="1400" kern="1200">
        <a:solidFill>
          <a:srgbClr val="000000"/>
        </a:solidFill>
        <a:latin typeface="Arial" panose="020B0604020202020204" pitchFamily="34" charset="0"/>
        <a:ea typeface="+mn-ea"/>
        <a:cs typeface="Arial" panose="020B0604020202020204" pitchFamily="34" charset="0"/>
        <a:sym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E80AE8E6-EDB3-4E71-BAE6-00915DDCF84C}">
          <p14:sldIdLst>
            <p14:sldId id="270"/>
            <p14:sldId id="257"/>
            <p14:sldId id="271"/>
            <p14:sldId id="283"/>
            <p14:sldId id="272"/>
            <p14:sldId id="280"/>
            <p14:sldId id="296"/>
            <p14:sldId id="297"/>
            <p14:sldId id="298"/>
            <p14:sldId id="300"/>
            <p14:sldId id="301"/>
            <p14:sldId id="302"/>
            <p14:sldId id="303"/>
            <p14:sldId id="304"/>
            <p14:sldId id="277"/>
            <p14:sldId id="273"/>
            <p14:sldId id="282"/>
            <p14:sldId id="281"/>
          </p14:sldIdLst>
        </p14:section>
        <p14:section name="Untitled Section" id="{1C1182BC-BAAD-4CF9-BE51-BC2126C192E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9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Google Shape;3;n">
            <a:extLst>
              <a:ext uri="{FF2B5EF4-FFF2-40B4-BE49-F238E27FC236}">
                <a16:creationId xmlns:a16="http://schemas.microsoft.com/office/drawing/2014/main" id="{5CDC9EF8-DA55-4721-96C3-B31164D488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custGeom>
            <a:avLst/>
            <a:gdLst>
              <a:gd name="T0" fmla="*/ 0 w 120000"/>
              <a:gd name="T1" fmla="*/ 0 h 120000"/>
              <a:gd name="T2" fmla="*/ 120000 w 120000"/>
              <a:gd name="T3" fmla="*/ 120000 h 120000"/>
            </a:gdLst>
            <a:ahLst/>
            <a:cxnLst/>
            <a:rect l="T0" t="T1" r="T2" b="T3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Google Shape;4;n">
            <a:extLst>
              <a:ext uri="{FF2B5EF4-FFF2-40B4-BE49-F238E27FC236}">
                <a16:creationId xmlns:a16="http://schemas.microsoft.com/office/drawing/2014/main" id="{35A0A178-BDF2-46AF-88BB-C7255C346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L="457200" indent="-2984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1pPr>
    <a:lvl2pPr marL="742950" lvl="1" indent="-28575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2pPr>
    <a:lvl3pPr marL="1143000" lvl="2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3pPr>
    <a:lvl4pPr marL="1600200" lvl="3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4pPr>
    <a:lvl5pPr marL="2057400" lvl="4" indent="-228600" algn="l" rtl="0" eaLnBrk="0" fontAlgn="base" hangingPunct="0">
      <a:spcBef>
        <a:spcPct val="0"/>
      </a:spcBef>
      <a:spcAft>
        <a:spcPct val="0"/>
      </a:spcAft>
      <a:buClr>
        <a:srgbClr val="000000"/>
      </a:buClr>
      <a:buFont typeface="Arial" panose="020B0604020202020204" pitchFamily="34" charset="0"/>
      <a:defRPr sz="1400">
        <a:solidFill>
          <a:srgbClr val="000000"/>
        </a:solidFill>
        <a:latin typeface="Arial"/>
        <a:ea typeface="Arial"/>
        <a:cs typeface="Arial"/>
        <a:sym typeface="Arial" panose="020B0604020202020204" pitchFamily="34" charset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Google Shape;52;p1:notes">
            <a:extLst>
              <a:ext uri="{FF2B5EF4-FFF2-40B4-BE49-F238E27FC236}">
                <a16:creationId xmlns:a16="http://schemas.microsoft.com/office/drawing/2014/main" id="{146A4132-E25B-454A-BD2A-EE2D297C36D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noFill/>
          <a:ln cap="flat"/>
        </p:spPr>
      </p:sp>
      <p:sp>
        <p:nvSpPr>
          <p:cNvPr id="21507" name="Google Shape;53;p1:notes">
            <a:extLst>
              <a:ext uri="{FF2B5EF4-FFF2-40B4-BE49-F238E27FC236}">
                <a16:creationId xmlns:a16="http://schemas.microsoft.com/office/drawing/2014/main" id="{8C1515E7-7560-4D98-AF18-420C2D742F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6567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5303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7256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373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2386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Google Shape;52;p:notes">
            <a:extLst>
              <a:ext uri="{FF2B5EF4-FFF2-40B4-BE49-F238E27FC236}">
                <a16:creationId xmlns:a16="http://schemas.microsoft.com/office/drawing/2014/main" id="{5723A7A3-EE1C-446B-B945-709FCB048DFB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6627" name="Google Shape;53;p:notes">
            <a:extLst>
              <a:ext uri="{FF2B5EF4-FFF2-40B4-BE49-F238E27FC236}">
                <a16:creationId xmlns:a16="http://schemas.microsoft.com/office/drawing/2014/main" id="{AAC9536A-AE53-41C9-A8FA-419AC5A1AC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Google Shape;52;p:notes">
            <a:extLst>
              <a:ext uri="{FF2B5EF4-FFF2-40B4-BE49-F238E27FC236}">
                <a16:creationId xmlns:a16="http://schemas.microsoft.com/office/drawing/2014/main" id="{8A28060D-31C9-432E-9FEB-EAC7B9362587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5603" name="Google Shape;53;p:notes">
            <a:extLst>
              <a:ext uri="{FF2B5EF4-FFF2-40B4-BE49-F238E27FC236}">
                <a16:creationId xmlns:a16="http://schemas.microsoft.com/office/drawing/2014/main" id="{D1398FE3-822B-4461-953C-10950D5E5B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4775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73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Google Shape;52;p:notes">
            <a:extLst>
              <a:ext uri="{FF2B5EF4-FFF2-40B4-BE49-F238E27FC236}">
                <a16:creationId xmlns:a16="http://schemas.microsoft.com/office/drawing/2014/main" id="{E95CDEF0-2CDC-4722-8C27-D3C85B7EAD2C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2531" name="Google Shape;53;p:notes">
            <a:extLst>
              <a:ext uri="{FF2B5EF4-FFF2-40B4-BE49-F238E27FC236}">
                <a16:creationId xmlns:a16="http://schemas.microsoft.com/office/drawing/2014/main" id="{F32AC80F-C834-445F-87D4-79DEEB34AE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Google Shape;52;p:notes">
            <a:extLst>
              <a:ext uri="{FF2B5EF4-FFF2-40B4-BE49-F238E27FC236}">
                <a16:creationId xmlns:a16="http://schemas.microsoft.com/office/drawing/2014/main" id="{F835CD5F-2F6C-42F7-A1B6-9091D7776504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3555" name="Google Shape;53;p:notes">
            <a:extLst>
              <a:ext uri="{FF2B5EF4-FFF2-40B4-BE49-F238E27FC236}">
                <a16:creationId xmlns:a16="http://schemas.microsoft.com/office/drawing/2014/main" id="{0686175A-FFF1-4028-981F-25FF872D18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543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Google Shape;52;p:notes">
            <a:extLst>
              <a:ext uri="{FF2B5EF4-FFF2-40B4-BE49-F238E27FC236}">
                <a16:creationId xmlns:a16="http://schemas.microsoft.com/office/drawing/2014/main" id="{FC508C1D-310F-4717-9B80-2E22E9E73DBA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24579" name="Google Shape;53;p:notes">
            <a:extLst>
              <a:ext uri="{FF2B5EF4-FFF2-40B4-BE49-F238E27FC236}">
                <a16:creationId xmlns:a16="http://schemas.microsoft.com/office/drawing/2014/main" id="{240FDB3E-B937-455C-B10E-0C12A2AB8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92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087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Google Shape;52;p:notes">
            <a:extLst>
              <a:ext uri="{FF2B5EF4-FFF2-40B4-BE49-F238E27FC236}">
                <a16:creationId xmlns:a16="http://schemas.microsoft.com/office/drawing/2014/main" id="{A0A04CCA-F781-4933-B376-0037213816B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>
          <a:ln>
            <a:miter lim="800000"/>
            <a:headEnd/>
            <a:tailEnd/>
          </a:ln>
        </p:spPr>
      </p:sp>
      <p:sp>
        <p:nvSpPr>
          <p:cNvPr id="32771" name="Google Shape;53;p:notes">
            <a:extLst>
              <a:ext uri="{FF2B5EF4-FFF2-40B4-BE49-F238E27FC236}">
                <a16:creationId xmlns:a16="http://schemas.microsoft.com/office/drawing/2014/main" id="{3DC5FF1B-30D2-4B3B-97CC-68E6F55845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indent="0" eaLnBrk="1" hangingPunct="1">
              <a:buSzPts val="1100"/>
            </a:pPr>
            <a:endParaRPr lang="en-US" altLang="en-US" sz="11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118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8929ACF2-8FB0-43B5-A3E4-0803790F247F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EA2E72-C363-4451-985F-FAED7EE933D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9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ADEA796B-A405-4A20-B303-40908E487434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E77870-A9FF-455B-9052-FD97ABAE9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452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3D060567-265D-4B50-A108-5140A8C4557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BA55CA-C042-4C5D-8D8B-AC39D9647E0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133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;p3">
            <a:extLst>
              <a:ext uri="{FF2B5EF4-FFF2-40B4-BE49-F238E27FC236}">
                <a16:creationId xmlns:a16="http://schemas.microsoft.com/office/drawing/2014/main" id="{3DDC8552-F708-4799-8D8C-EFAC409EC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3" name="Google Shape;12;p3">
            <a:extLst>
              <a:ext uri="{FF2B5EF4-FFF2-40B4-BE49-F238E27FC236}">
                <a16:creationId xmlns:a16="http://schemas.microsoft.com/office/drawing/2014/main" id="{CCB8E9E4-77CB-4C8B-9CCE-DEEBEAE5B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sp>
        <p:nvSpPr>
          <p:cNvPr id="4" name="Google Shape;10;p3">
            <a:extLst>
              <a:ext uri="{FF2B5EF4-FFF2-40B4-BE49-F238E27FC236}">
                <a16:creationId xmlns:a16="http://schemas.microsoft.com/office/drawing/2014/main" id="{BED8B8A2-45C4-45D3-8CCE-895C41409099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10A47F5-9123-4951-831E-0655600D32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7833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38087501-D715-4F3C-A16C-599397B1A08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58F74D-BF32-4E0E-9DF1-4F4BC81E9C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8045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A9D01545-C6AA-4271-A21F-CD80C6DD7B2D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2F1B083-A572-4377-8C01-C9EFFFCC2F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36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E16509F1-9CA9-4CB7-BD31-C997D522CA6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F6392F-BB45-48F1-9A17-F29B0204278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010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A1DEC25E-22C7-4872-88B5-AFB71C13933C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AE1C69-2A10-4878-A5C7-CBE32F3845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0808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;p2">
            <a:extLst>
              <a:ext uri="{FF2B5EF4-FFF2-40B4-BE49-F238E27FC236}">
                <a16:creationId xmlns:a16="http://schemas.microsoft.com/office/drawing/2014/main" id="{B8D95E25-B991-4719-865A-3049674FC465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367A76-275B-41AA-BDD7-DC75339B50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56104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9;p12">
            <a:extLst>
              <a:ext uri="{FF2B5EF4-FFF2-40B4-BE49-F238E27FC236}">
                <a16:creationId xmlns:a16="http://schemas.microsoft.com/office/drawing/2014/main" id="{A9E41BA7-41F6-42CE-B4DE-A3381807D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400"/>
            </a:pPr>
            <a:endParaRPr lang="en-US" altLang="en-US"/>
          </a:p>
        </p:txBody>
      </p:sp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43;p12">
            <a:extLst>
              <a:ext uri="{FF2B5EF4-FFF2-40B4-BE49-F238E27FC236}">
                <a16:creationId xmlns:a16="http://schemas.microsoft.com/office/drawing/2014/main" id="{20F62FA5-6356-406F-AC7D-8192DA84D36E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0DAC2EF-53C3-4968-B6E3-F96302A31B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71801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/>
          </a:p>
        </p:txBody>
      </p:sp>
      <p:sp>
        <p:nvSpPr>
          <p:cNvPr id="3" name="Google Shape;6;p2">
            <a:extLst>
              <a:ext uri="{FF2B5EF4-FFF2-40B4-BE49-F238E27FC236}">
                <a16:creationId xmlns:a16="http://schemas.microsoft.com/office/drawing/2014/main" id="{5C428EB9-257A-4631-9BAC-CDAB6DAAE03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C313FC-EC00-4849-8E3B-6E8B0663B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22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1C19CE0B-EE9E-4863-90F0-2A7BCC5EBC73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8F3977-6696-4880-9D8C-928F986ED7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9638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6;p2">
            <a:extLst>
              <a:ext uri="{FF2B5EF4-FFF2-40B4-BE49-F238E27FC236}">
                <a16:creationId xmlns:a16="http://schemas.microsoft.com/office/drawing/2014/main" id="{00A8DB40-F09B-4028-8D30-4A8812BAEDF6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D12AC6-F359-4C88-904C-1B4B5EAF58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42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" name="Google Shape;8;p1">
            <a:extLst>
              <a:ext uri="{FF2B5EF4-FFF2-40B4-BE49-F238E27FC236}">
                <a16:creationId xmlns:a16="http://schemas.microsoft.com/office/drawing/2014/main" id="{3A6F0D8A-6151-4DD8-B1D9-3E7C25E99B9E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171C4A-E0E7-4B7E-A863-7C9C1646F1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409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D748C33C-4962-4D49-AE91-BD37944AA900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CC0738-9B15-4C5C-8349-5AA78C369A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1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" name="Google Shape;8;p1">
            <a:extLst>
              <a:ext uri="{FF2B5EF4-FFF2-40B4-BE49-F238E27FC236}">
                <a16:creationId xmlns:a16="http://schemas.microsoft.com/office/drawing/2014/main" id="{C831A57C-DD86-4774-8F48-B7F6E03F2719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826703-ADB3-438D-8EE6-E2A0E49E7F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350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8;p1">
            <a:extLst>
              <a:ext uri="{FF2B5EF4-FFF2-40B4-BE49-F238E27FC236}">
                <a16:creationId xmlns:a16="http://schemas.microsoft.com/office/drawing/2014/main" id="{2DBFA3A3-A9A1-4A99-996D-C961916B08CB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D3F02C-C121-4227-9416-122C6BB133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87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 Layout 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54868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10">
            <a:extLst>
              <a:ext uri="{FF2B5EF4-FFF2-40B4-BE49-F238E27FC236}">
                <a16:creationId xmlns:a16="http://schemas.microsoft.com/office/drawing/2014/main" id="{0231CB86-1803-4140-BAD3-A24074172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0"/>
            <a:ext cx="457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" name="Google Shape;38;p10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anchor="b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" name="Google Shape;41;p10">
            <a:extLst>
              <a:ext uri="{FF2B5EF4-FFF2-40B4-BE49-F238E27FC236}">
                <a16:creationId xmlns:a16="http://schemas.microsoft.com/office/drawing/2014/main" id="{4338B0A7-E331-44B9-A8E2-5C4F7F717D2A}"/>
              </a:ext>
            </a:extLst>
          </p:cNvPr>
          <p:cNvSpPr txBox="1"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09154F8-D26B-4284-B343-DD73F9840A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382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anchor="ctr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" name="Google Shape;8;p1">
            <a:extLst>
              <a:ext uri="{FF2B5EF4-FFF2-40B4-BE49-F238E27FC236}">
                <a16:creationId xmlns:a16="http://schemas.microsoft.com/office/drawing/2014/main" id="{2635A145-DF2B-4C55-8DD6-6D73E2E07F48}"/>
              </a:ext>
            </a:extLst>
          </p:cNvPr>
          <p:cNvSpPr txBox="1">
            <a:spLocks noGrp="1"/>
          </p:cNvSpPr>
          <p:nvPr>
            <p:ph type="sldNum" idx="13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1103E-0B1A-4F3D-9072-AEB2FD0818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9007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6;p1">
            <a:extLst>
              <a:ext uri="{FF2B5EF4-FFF2-40B4-BE49-F238E27FC236}">
                <a16:creationId xmlns:a16="http://schemas.microsoft.com/office/drawing/2014/main" id="{68C3FB02-AAA9-4DE9-9F53-4794A92366B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311150" y="593725"/>
            <a:ext cx="8521700" cy="76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7" name="Google Shape;7;p1">
            <a:extLst>
              <a:ext uri="{FF2B5EF4-FFF2-40B4-BE49-F238E27FC236}">
                <a16:creationId xmlns:a16="http://schemas.microsoft.com/office/drawing/2014/main" id="{90BD0199-6424-4570-8467-959FDD94F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 bwMode="auto">
          <a:xfrm>
            <a:off x="311150" y="1536700"/>
            <a:ext cx="8521700" cy="455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>
              <a:sym typeface="Arial" panose="020B0604020202020204" pitchFamily="34" charset="0"/>
            </a:endParaRPr>
          </a:p>
        </p:txBody>
      </p:sp>
      <p:sp>
        <p:nvSpPr>
          <p:cNvPr id="1028" name="Google Shape;8;p1">
            <a:extLst>
              <a:ext uri="{FF2B5EF4-FFF2-40B4-BE49-F238E27FC236}">
                <a16:creationId xmlns:a16="http://schemas.microsoft.com/office/drawing/2014/main" id="{49E0CFD2-9470-4206-881E-0C1AA574A6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C412630B-D501-4C5D-A76D-DE7D02F4ED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709" r:id="rId7"/>
    <p:sldLayoutId id="2147483710" r:id="rId8"/>
    <p:sldLayoutId id="2147483697" r:id="rId9"/>
    <p:sldLayoutId id="2147483698" r:id="rId10"/>
    <p:sldLayoutId id="214748369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6;p2">
            <a:extLst>
              <a:ext uri="{FF2B5EF4-FFF2-40B4-BE49-F238E27FC236}">
                <a16:creationId xmlns:a16="http://schemas.microsoft.com/office/drawing/2014/main" id="{8C83F796-4A1F-4B52-AD91-E22AA85DB1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 bwMode="auto">
          <a:xfrm>
            <a:off x="8472488" y="6218238"/>
            <a:ext cx="549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5" tIns="91425" rIns="91425" bIns="91425" numCol="1" anchor="ctr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ts val="1000"/>
              <a:buFont typeface="Arial" panose="020B0604020202020204" pitchFamily="34" charset="0"/>
              <a:buNone/>
              <a:defRPr sz="1000">
                <a:solidFill>
                  <a:srgbClr val="595959"/>
                </a:solidFill>
              </a:defRPr>
            </a:lvl1pPr>
          </a:lstStyle>
          <a:p>
            <a:fld id="{AE29148B-B37D-4A00-84FE-D140A9F6818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1" name="Google Shape;7;p2">
            <a:extLst>
              <a:ext uri="{FF2B5EF4-FFF2-40B4-BE49-F238E27FC236}">
                <a16:creationId xmlns:a16="http://schemas.microsoft.com/office/drawing/2014/main" id="{47CA54D1-1C4B-4C1B-BFB4-A994759B20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2052" name="Google Shape;8;p2">
            <a:extLst>
              <a:ext uri="{FF2B5EF4-FFF2-40B4-BE49-F238E27FC236}">
                <a16:creationId xmlns:a16="http://schemas.microsoft.com/office/drawing/2014/main" id="{2B9C4D5C-810C-4B88-AE08-3A9BF122C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1" r:id="rId1"/>
    <p:sldLayoutId id="2147483701" r:id="rId2"/>
    <p:sldLayoutId id="2147483702" r:id="rId3"/>
    <p:sldLayoutId id="2147483704" r:id="rId4"/>
    <p:sldLayoutId id="2147483705" r:id="rId5"/>
    <p:sldLayoutId id="2147483706" r:id="rId6"/>
    <p:sldLayoutId id="2147483713" r:id="rId7"/>
    <p:sldLayoutId id="2147483707" r:id="rId8"/>
    <p:sldLayoutId id="214748370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342900" indent="-3429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1pPr>
      <a:lvl2pPr marL="742950" lvl="1" indent="-28575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2pPr>
      <a:lvl3pPr marL="1143000" lvl="2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•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3pPr>
      <a:lvl4pPr marL="1600200" lvl="3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4pPr>
      <a:lvl5pPr marL="2057400" lvl="4" indent="-228600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buChar char="»"/>
        <a:defRPr sz="1400">
          <a:solidFill>
            <a:srgbClr val="000000"/>
          </a:solidFill>
          <a:latin typeface="Arial"/>
          <a:ea typeface="Arial"/>
          <a:cs typeface="Arial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Google Shape;55;p1">
            <a:extLst>
              <a:ext uri="{FF2B5EF4-FFF2-40B4-BE49-F238E27FC236}">
                <a16:creationId xmlns:a16="http://schemas.microsoft.com/office/drawing/2014/main" id="{6601C1C4-A136-4171-9DAD-D5D0DC083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000"/>
            </a:pPr>
            <a:r>
              <a:rPr lang="en-US" altLang="en-US" sz="1000">
                <a:solidFill>
                  <a:srgbClr val="595959"/>
                </a:solidFill>
              </a:rPr>
              <a:t>TYPE THE SUBJECT NAME HERE</a:t>
            </a:r>
          </a:p>
        </p:txBody>
      </p:sp>
      <p:sp>
        <p:nvSpPr>
          <p:cNvPr id="8195" name="Google Shape;56;p1">
            <a:extLst>
              <a:ext uri="{FF2B5EF4-FFF2-40B4-BE49-F238E27FC236}">
                <a16:creationId xmlns:a16="http://schemas.microsoft.com/office/drawing/2014/main" id="{03367D31-E21D-444B-8034-51E321910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100"/>
            </a:pPr>
            <a:r>
              <a:rPr lang="en-US" altLang="en-US" sz="1100" b="1">
                <a:solidFill>
                  <a:srgbClr val="FFFFFF"/>
                </a:solidFill>
              </a:rPr>
              <a:t>SUBJECT CODE</a:t>
            </a:r>
          </a:p>
        </p:txBody>
      </p:sp>
      <p:pic>
        <p:nvPicPr>
          <p:cNvPr id="8196" name="Google Shape;57;p1">
            <a:extLst>
              <a:ext uri="{FF2B5EF4-FFF2-40B4-BE49-F238E27FC236}">
                <a16:creationId xmlns:a16="http://schemas.microsoft.com/office/drawing/2014/main" id="{51535612-7722-468E-9BC9-4136C75AFD9C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Google Shape;58;p1">
            <a:extLst>
              <a:ext uri="{FF2B5EF4-FFF2-40B4-BE49-F238E27FC236}">
                <a16:creationId xmlns:a16="http://schemas.microsoft.com/office/drawing/2014/main" id="{E9B54865-AFBD-476F-BE63-B3E510F51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4029075"/>
            <a:ext cx="588963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IV</a:t>
            </a:r>
          </a:p>
        </p:txBody>
      </p:sp>
      <p:sp>
        <p:nvSpPr>
          <p:cNvPr id="8198" name="Google Shape;59;p1">
            <a:extLst>
              <a:ext uri="{FF2B5EF4-FFF2-40B4-BE49-F238E27FC236}">
                <a16:creationId xmlns:a16="http://schemas.microsoft.com/office/drawing/2014/main" id="{D1187972-5D84-4A23-9B0B-50AC01148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0" y="4025900"/>
            <a:ext cx="6651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400"/>
            </a:pPr>
            <a:r>
              <a:rPr lang="en-US" altLang="en-US" sz="24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VIII</a:t>
            </a:r>
          </a:p>
        </p:txBody>
      </p:sp>
      <p:sp>
        <p:nvSpPr>
          <p:cNvPr id="8199" name="Google Shape;60;p1">
            <a:extLst>
              <a:ext uri="{FF2B5EF4-FFF2-40B4-BE49-F238E27FC236}">
                <a16:creationId xmlns:a16="http://schemas.microsoft.com/office/drawing/2014/main" id="{094554F4-5729-47CA-840B-0AEB9E600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075" y="4695825"/>
            <a:ext cx="17716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2000"/>
            </a:pPr>
            <a:r>
              <a:rPr lang="en-US" altLang="en-US" sz="2000" b="1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CS8811</a:t>
            </a:r>
            <a:endParaRPr lang="en-US" altLang="en-US" sz="20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8200" name="Google Shape;61;p1">
            <a:extLst>
              <a:ext uri="{FF2B5EF4-FFF2-40B4-BE49-F238E27FC236}">
                <a16:creationId xmlns:a16="http://schemas.microsoft.com/office/drawing/2014/main" id="{94AB47AC-095A-432E-B58B-9DD4D67E6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5167313"/>
            <a:ext cx="343489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1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MAJOR PROJECT – FINAL REVIEW</a:t>
            </a:r>
          </a:p>
        </p:txBody>
      </p:sp>
      <p:sp>
        <p:nvSpPr>
          <p:cNvPr id="8201" name="Google Shape;62;p1">
            <a:extLst>
              <a:ext uri="{FF2B5EF4-FFF2-40B4-BE49-F238E27FC236}">
                <a16:creationId xmlns:a16="http://schemas.microsoft.com/office/drawing/2014/main" id="{D09E2726-D6FB-487E-A2E6-DB5AD35B5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817531"/>
            <a:ext cx="4458185" cy="1589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>
              <a:buSzPts val="1500"/>
            </a:pPr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FINAL REVIEW</a:t>
            </a: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KARTHICK M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412419104049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        	: TARUN H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	: 412419104137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Name		: SYED ABUTHAHIR A</a:t>
            </a:r>
          </a:p>
          <a:p>
            <a:pPr eaLnBrk="1" hangingPunct="1">
              <a:buSzPts val="1500"/>
            </a:pPr>
            <a:r>
              <a:rPr lang="en-US" altLang="en-US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Reg. Number 	: 4124191040136</a:t>
            </a:r>
          </a:p>
        </p:txBody>
      </p:sp>
      <p:sp>
        <p:nvSpPr>
          <p:cNvPr id="8202" name="Google Shape;63;p1">
            <a:extLst>
              <a:ext uri="{FF2B5EF4-FFF2-40B4-BE49-F238E27FC236}">
                <a16:creationId xmlns:a16="http://schemas.microsoft.com/office/drawing/2014/main" id="{A0187920-DA2A-4C72-AA49-56793122D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3888" y="3748088"/>
            <a:ext cx="421322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  <a:p>
            <a:pPr eaLnBrk="1" hangingPunct="1">
              <a:buSzPts val="1500"/>
            </a:pPr>
            <a:endParaRPr lang="en-US" altLang="en-US" sz="1600" b="1" dirty="0">
              <a:solidFill>
                <a:srgbClr val="FFFF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 panose="02000000000000000000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433888" y="3329691"/>
            <a:ext cx="42132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 panose="02000000000000000000" pitchFamily="2" charset="0"/>
              </a:rPr>
              <a:t>ORDER DEMAND FORECASTING THROUGH CUSTOMER BEHAVIOR AND SEASONAL PATTERN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D680E7-DBB8-E13D-B154-47B5527AA6F3}"/>
              </a:ext>
            </a:extLst>
          </p:cNvPr>
          <p:cNvSpPr txBox="1"/>
          <p:nvPr/>
        </p:nvSpPr>
        <p:spPr>
          <a:xfrm>
            <a:off x="4433888" y="4444658"/>
            <a:ext cx="445818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GUIDE: Mr. T. PRABAHAR GODWIN JAMES </a:t>
            </a:r>
            <a:r>
              <a:rPr lang="en-IN" sz="17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M.Tech</a:t>
            </a:r>
            <a:r>
              <a:rPr lang="en-IN" sz="17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C14ED-0D8E-A0A8-CDBB-FD52436D3D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4" y="1851079"/>
            <a:ext cx="7786255" cy="3377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596284" y="5469134"/>
            <a:ext cx="16415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ANALYSIS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53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VISUALIZATION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B1BC4-D67A-7BDE-9DA8-D19CF73348D3}"/>
              </a:ext>
            </a:extLst>
          </p:cNvPr>
          <p:cNvSpPr txBox="1"/>
          <p:nvPr/>
        </p:nvSpPr>
        <p:spPr>
          <a:xfrm>
            <a:off x="3386517" y="5550621"/>
            <a:ext cx="2383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 pitchFamily="34" charset="0"/>
              </a:rPr>
              <a:t>WAREHOUSE BASED ANALYSIS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FF0A05-D2FA-0DA0-3986-F6C50A6D0F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95" y="1878125"/>
            <a:ext cx="8379979" cy="341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TRAINING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B2440-D069-606C-6F29-D8F1F28B7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145" y="1884388"/>
            <a:ext cx="8409709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748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1C4F04-94E3-E358-31C6-3A1ACE103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222" y="1680397"/>
            <a:ext cx="8380251" cy="426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PREDICTED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3FA2F-7277-BA56-1271-51112D460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714" y="1756304"/>
            <a:ext cx="7428571" cy="392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46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Google Shape;55;p14">
            <a:extLst>
              <a:ext uri="{FF2B5EF4-FFF2-40B4-BE49-F238E27FC236}">
                <a16:creationId xmlns:a16="http://schemas.microsoft.com/office/drawing/2014/main" id="{8323FBC0-5A12-406B-BA5D-BDA94F8EE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3315" name="Google Shape;56;p14">
            <a:extLst>
              <a:ext uri="{FF2B5EF4-FFF2-40B4-BE49-F238E27FC236}">
                <a16:creationId xmlns:a16="http://schemas.microsoft.com/office/drawing/2014/main" id="{ECFF9B29-D9F7-4BFD-AD06-808A99D245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3316" name="Rectangle 1">
            <a:extLst>
              <a:ext uri="{FF2B5EF4-FFF2-40B4-BE49-F238E27FC236}">
                <a16:creationId xmlns:a16="http://schemas.microsoft.com/office/drawing/2014/main" id="{6173D1DB-43ED-47D3-81BB-B23CF626C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3317" name="Google Shape;235;p52">
            <a:extLst>
              <a:ext uri="{FF2B5EF4-FFF2-40B4-BE49-F238E27FC236}">
                <a16:creationId xmlns:a16="http://schemas.microsoft.com/office/drawing/2014/main" id="{E084349C-EF94-4B3D-9BAC-E4FC6206B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966561"/>
            <a:ext cx="8436234" cy="390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JUSTIFICATION FOR SDG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187507-2A14-4972-A730-B1ACE7A2047C}"/>
              </a:ext>
            </a:extLst>
          </p:cNvPr>
          <p:cNvSpPr txBox="1"/>
          <p:nvPr/>
        </p:nvSpPr>
        <p:spPr>
          <a:xfrm>
            <a:off x="360233" y="1454050"/>
            <a:ext cx="843623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Decent work and economic growth (SDG GOAL NO : 8)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Since the demand is already known the workforce can either be laid off or put to overtime only when required</a:t>
            </a:r>
          </a:p>
          <a:p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Industry, innovation, and infrastructure (SDG GOAL NO : 9)</a:t>
            </a:r>
          </a:p>
          <a:p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200" i="0" cap="all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0" i="0" dirty="0">
                <a:solidFill>
                  <a:srgbClr val="1A1A1A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the access of small-scale industrial and other enterprises, particularly in developing countries aiding financial growth, including affordable credit, and their integration into value chains and markets.</a:t>
            </a:r>
          </a:p>
          <a:p>
            <a:endParaRPr lang="en-US" sz="2200" b="0" i="0" dirty="0">
              <a:solidFill>
                <a:srgbClr val="1A1A1A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200" b="1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Responsible consumption and production (SDG GOAL NO : 12)</a:t>
            </a:r>
          </a:p>
          <a:p>
            <a:r>
              <a:rPr lang="en-US" sz="22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Since we only procure as many raw materials as we require for production, the wastage is significantly reduced.</a:t>
            </a:r>
          </a:p>
          <a:p>
            <a:r>
              <a:rPr lang="en-US" sz="1800" dirty="0">
                <a:solidFill>
                  <a:srgbClr val="1A1A1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2564"/>
              </p:ext>
            </p:extLst>
          </p:nvPr>
        </p:nvGraphicFramePr>
        <p:xfrm>
          <a:off x="391886" y="1627612"/>
          <a:ext cx="8361590" cy="4274424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8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66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22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895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 Radiation Forecasting Based on the Hybrid CNN-</a:t>
                      </a:r>
                      <a:r>
                        <a:rPr lang="en-GB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CatBoost</a:t>
                      </a:r>
                      <a:r>
                        <a:rPr lang="en-GB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11)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874297853"/>
                  </a:ext>
                </a:extLst>
              </a:tr>
              <a:tr h="138565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Order Behavior Classification via Convolutional Neural Network in the semi conductor industry.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IEEE TRANSACTIONS ON SEMICONDUCTOR MANUFACTURING, VOL. 35, NO. 3, AUGUST 2022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06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Profit Prediction Using ARIMA, SARIMA and LSTM Models in Time Series Forecasting: A Comparison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Access ( Volume: 10)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Google Shape;55;p14">
            <a:extLst>
              <a:ext uri="{FF2B5EF4-FFF2-40B4-BE49-F238E27FC236}">
                <a16:creationId xmlns:a16="http://schemas.microsoft.com/office/drawing/2014/main" id="{40EAEDE9-AD06-4FAB-BA01-26E209FB9D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2291" name="Google Shape;56;p14">
            <a:extLst>
              <a:ext uri="{FF2B5EF4-FFF2-40B4-BE49-F238E27FC236}">
                <a16:creationId xmlns:a16="http://schemas.microsoft.com/office/drawing/2014/main" id="{C0011542-DC61-4096-891A-7B2E1EE94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2292" name="Rectangle 1">
            <a:extLst>
              <a:ext uri="{FF2B5EF4-FFF2-40B4-BE49-F238E27FC236}">
                <a16:creationId xmlns:a16="http://schemas.microsoft.com/office/drawing/2014/main" id="{99E8D2F5-28CA-48BF-AB12-D3E81B11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2293" name="Google Shape;235;p52">
            <a:extLst>
              <a:ext uri="{FF2B5EF4-FFF2-40B4-BE49-F238E27FC236}">
                <a16:creationId xmlns:a16="http://schemas.microsoft.com/office/drawing/2014/main" id="{740B48C5-5BD0-4459-9327-B33B43A24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885" y="1081089"/>
            <a:ext cx="8361589" cy="35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REVIEW OF LITERATURE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23FE52-0E77-4F32-AF0A-218CB6519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386055"/>
              </p:ext>
            </p:extLst>
          </p:nvPr>
        </p:nvGraphicFramePr>
        <p:xfrm>
          <a:off x="391885" y="1702257"/>
          <a:ext cx="8375658" cy="4236636"/>
        </p:xfrm>
        <a:graphic>
          <a:graphicData uri="http://schemas.openxmlformats.org/drawingml/2006/table">
            <a:tbl>
              <a:tblPr firstRow="1" bandRow="1"/>
              <a:tblGrid>
                <a:gridCol w="5878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4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54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498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4939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 NO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OF THE PAPER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TECHNOLOGY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NAME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Retail Demand Forecasting using CNN- LSTM Model</a:t>
                      </a:r>
                      <a:endParaRPr lang="en-US" sz="16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2022 International Conference on Electronics and Renewable Systems (ICEARS)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3965359575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Sales Forecasting of Retail Stores using Machine Learning Techniques.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cap="none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3rd IEEE International Conference on Computational Systems and Information Technology for Sustainable Solutions 2018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2018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146740580"/>
                  </a:ext>
                </a:extLst>
              </a:tr>
              <a:tr h="117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Information Sharing in the Supply Chains of Products</a:t>
                      </a:r>
                    </a:p>
                    <a:p>
                      <a:r>
                        <a:rPr lang="en-US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With Seasonal Demand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</a:t>
                      </a: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cap="none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IEEE TRANSACTIONS ON ENGINEERING MANAGEMENT, VOL. 64, NO. 1, FEBRUARY 2017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42" marR="91442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91442" marR="91442"/>
                </a:tc>
                <a:extLst>
                  <a:ext uri="{0D108BD9-81ED-4DB2-BD59-A6C34878D82A}">
                    <a16:rowId xmlns:a16="http://schemas.microsoft.com/office/drawing/2014/main" val="1993173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7690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8842" y="2008010"/>
            <a:ext cx="5439746" cy="2940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50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6718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Google Shape;55;p14">
            <a:extLst>
              <a:ext uri="{FF2B5EF4-FFF2-40B4-BE49-F238E27FC236}">
                <a16:creationId xmlns:a16="http://schemas.microsoft.com/office/drawing/2014/main" id="{31BE23AB-A440-4213-8664-368A98E35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9219" name="Google Shape;56;p14">
            <a:extLst>
              <a:ext uri="{FF2B5EF4-FFF2-40B4-BE49-F238E27FC236}">
                <a16:creationId xmlns:a16="http://schemas.microsoft.com/office/drawing/2014/main" id="{44F2E9CB-243B-4B15-8D5C-AAE8F7BC9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9220" name="Rectangle 1">
            <a:extLst>
              <a:ext uri="{FF2B5EF4-FFF2-40B4-BE49-F238E27FC236}">
                <a16:creationId xmlns:a16="http://schemas.microsoft.com/office/drawing/2014/main" id="{F8987619-8E03-43C2-8506-A36EAD47E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7493" y="1774891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9221" name="Google Shape;235;p52">
            <a:extLst>
              <a:ext uri="{FF2B5EF4-FFF2-40B4-BE49-F238E27FC236}">
                <a16:creationId xmlns:a16="http://schemas.microsoft.com/office/drawing/2014/main" id="{C4C40F6C-67B5-492F-A85C-921904B3B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563" y="1081089"/>
            <a:ext cx="8398912" cy="384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57A558-4964-FC43-7FC9-1149EE09D396}"/>
              </a:ext>
            </a:extLst>
          </p:cNvPr>
          <p:cNvSpPr txBox="1"/>
          <p:nvPr/>
        </p:nvSpPr>
        <p:spPr>
          <a:xfrm>
            <a:off x="372544" y="1797784"/>
            <a:ext cx="8398911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Dynamic nature of the retail stores or warehouses.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Bull Whip effect in the supply chain network.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or reduced inventory stock due to inaccurate forecasts.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to great loss for firm or organization.</a:t>
            </a:r>
          </a:p>
          <a:p>
            <a:pPr marL="285750" indent="-28575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the disruptions as soon as it occurs in the supply chain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Google Shape;55;p14">
            <a:extLst>
              <a:ext uri="{FF2B5EF4-FFF2-40B4-BE49-F238E27FC236}">
                <a16:creationId xmlns:a16="http://schemas.microsoft.com/office/drawing/2014/main" id="{C0AD9E60-DFDC-41E0-B67D-52217B6BB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0243" name="Google Shape;56;p14">
            <a:extLst>
              <a:ext uri="{FF2B5EF4-FFF2-40B4-BE49-F238E27FC236}">
                <a16:creationId xmlns:a16="http://schemas.microsoft.com/office/drawing/2014/main" id="{04F3507C-5485-4B77-946B-CD7390508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0244" name="Rectangle 1">
            <a:extLst>
              <a:ext uri="{FF2B5EF4-FFF2-40B4-BE49-F238E27FC236}">
                <a16:creationId xmlns:a16="http://schemas.microsoft.com/office/drawing/2014/main" id="{DF87EDCF-E6BE-472D-8FE5-614622E6B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0245" name="Google Shape;235;p52">
            <a:extLst>
              <a:ext uri="{FF2B5EF4-FFF2-40B4-BE49-F238E27FC236}">
                <a16:creationId xmlns:a16="http://schemas.microsoft.com/office/drawing/2014/main" id="{D2956D9A-B5F5-433F-B4D9-F87D1F6EC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458" y="1024449"/>
            <a:ext cx="8377083" cy="4304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OBJECTIVE</a:t>
            </a:r>
            <a:r>
              <a:rPr lang="en-US" alt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 OF THE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DB7FC-1BEB-469D-8C0B-B65AD3D182AD}"/>
              </a:ext>
            </a:extLst>
          </p:cNvPr>
          <p:cNvSpPr txBox="1"/>
          <p:nvPr/>
        </p:nvSpPr>
        <p:spPr>
          <a:xfrm>
            <a:off x="389808" y="1732920"/>
            <a:ext cx="837708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financial planning of the system which lays out necessary steps to generate future income and cover future expenses.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impact of disruption in traditional dynamic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order forecasting and dynamic Bull-Whip (BE) forecasts.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Overcoming the bullwhip effect by coming up with an enhanced forecasting model which predicts accurate results.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the organization to estimate the future quantity and quality of people required for material production.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1782095"/>
            <a:ext cx="8436233" cy="12618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Regresssion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Qualitative methods.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CNN – LSTM model to forecast product demand.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EXISTING SYSTEM</a:t>
            </a:r>
          </a:p>
        </p:txBody>
      </p:sp>
      <p:sp>
        <p:nvSpPr>
          <p:cNvPr id="4" name="Google Shape;235;p52">
            <a:extLst>
              <a:ext uri="{FF2B5EF4-FFF2-40B4-BE49-F238E27FC236}">
                <a16:creationId xmlns:a16="http://schemas.microsoft.com/office/drawing/2014/main" id="{F67E58DC-9211-3A7C-5926-BC99BCA3C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883" y="3422890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LIMITATION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1782FA-9893-1C52-20B5-D5122937C2AD}"/>
              </a:ext>
            </a:extLst>
          </p:cNvPr>
          <p:cNvSpPr txBox="1"/>
          <p:nvPr/>
        </p:nvSpPr>
        <p:spPr>
          <a:xfrm>
            <a:off x="353883" y="4221236"/>
            <a:ext cx="8436233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Inability to handle outliers.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adapt to changing market conditions.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Scope: weather conditions, unexpected events. </a:t>
            </a:r>
          </a:p>
        </p:txBody>
      </p:sp>
    </p:spTree>
    <p:extLst>
      <p:ext uri="{BB962C8B-B14F-4D97-AF65-F5344CB8AC3E}">
        <p14:creationId xmlns:p14="http://schemas.microsoft.com/office/powerpoint/2010/main" val="317255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Google Shape;55;p14">
            <a:extLst>
              <a:ext uri="{FF2B5EF4-FFF2-40B4-BE49-F238E27FC236}">
                <a16:creationId xmlns:a16="http://schemas.microsoft.com/office/drawing/2014/main" id="{E3B26A68-B765-4F1A-92DA-8CC2621D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1267" name="Google Shape;56;p14">
            <a:extLst>
              <a:ext uri="{FF2B5EF4-FFF2-40B4-BE49-F238E27FC236}">
                <a16:creationId xmlns:a16="http://schemas.microsoft.com/office/drawing/2014/main" id="{5BEBB931-B568-4934-9E17-8C384B12E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1268" name="Rectangle 1">
            <a:extLst>
              <a:ext uri="{FF2B5EF4-FFF2-40B4-BE49-F238E27FC236}">
                <a16:creationId xmlns:a16="http://schemas.microsoft.com/office/drawing/2014/main" id="{CB8D5AB5-80A5-437B-A3ED-58A496ACD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83" y="2238375"/>
            <a:ext cx="8436233" cy="2277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machine learning techniques to forecast product demand in a more accurate way.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the RNN-LSTM model in particular for better forecasts.</a:t>
            </a:r>
          </a:p>
          <a:p>
            <a:pPr marL="342900" indent="-342900" eaLnBrk="1" hangingPunct="1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at least one section of the bullwhip effect in the supply chain as much as possible.</a:t>
            </a:r>
          </a:p>
        </p:txBody>
      </p:sp>
      <p:sp>
        <p:nvSpPr>
          <p:cNvPr id="11269" name="Google Shape;235;p52">
            <a:extLst>
              <a:ext uri="{FF2B5EF4-FFF2-40B4-BE49-F238E27FC236}">
                <a16:creationId xmlns:a16="http://schemas.microsoft.com/office/drawing/2014/main" id="{7592A03B-D3FE-4DE5-8EB1-5830F9097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241" y="1062038"/>
            <a:ext cx="8436233" cy="43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PROPOSED SOLUTION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1">
                <a:solidFill>
                  <a:srgbClr val="FFFFFF"/>
                </a:solidFill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200" b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ADVANTAGES OF THE PROPOSED SYSTEM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C34441-BC81-4A9E-B741-1E271A3495BA}"/>
              </a:ext>
            </a:extLst>
          </p:cNvPr>
          <p:cNvSpPr txBox="1"/>
          <p:nvPr/>
        </p:nvSpPr>
        <p:spPr>
          <a:xfrm>
            <a:off x="373223" y="1924051"/>
            <a:ext cx="83788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Analysing and classifying Customer Order </a:t>
            </a:r>
            <a:r>
              <a:rPr lang="en-IN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(COB)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profit of the organization due to the advancement in the prediction of future sales.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the bullwhip effect in the supply chain network.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the raw material purchase system for defective products/items.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management in the retail store to meet the customer demand</a:t>
            </a:r>
          </a:p>
          <a:p>
            <a:pPr marL="457200" indent="-4572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a fully transparent system between different supply chain users.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ARCHITECTURE DIAGRAM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69B9EE-2884-CC4A-4FA7-3B2C068BA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874" y="1803619"/>
            <a:ext cx="8380251" cy="39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19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MODEL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4B482D-FC22-BD7D-E7FE-117E450A88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010" y="1851043"/>
            <a:ext cx="8379979" cy="407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2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Google Shape;55;p14">
            <a:extLst>
              <a:ext uri="{FF2B5EF4-FFF2-40B4-BE49-F238E27FC236}">
                <a16:creationId xmlns:a16="http://schemas.microsoft.com/office/drawing/2014/main" id="{D1359187-B364-4B58-978A-21D3E7150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4413" y="633413"/>
            <a:ext cx="4575175" cy="280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595959"/>
                </a:solidFill>
              </a:rPr>
              <a:t>MAJOR PROJECT - FINAL REVIEW</a:t>
            </a:r>
          </a:p>
        </p:txBody>
      </p:sp>
      <p:sp>
        <p:nvSpPr>
          <p:cNvPr id="19459" name="Google Shape;56;p14">
            <a:extLst>
              <a:ext uri="{FF2B5EF4-FFF2-40B4-BE49-F238E27FC236}">
                <a16:creationId xmlns:a16="http://schemas.microsoft.com/office/drawing/2014/main" id="{9561A3C4-CA2A-46C6-83ED-8D6629A95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963" y="323850"/>
            <a:ext cx="1433512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91425" rIns="91425" bIns="91425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CS8811</a:t>
            </a:r>
          </a:p>
        </p:txBody>
      </p:sp>
      <p:sp>
        <p:nvSpPr>
          <p:cNvPr id="19460" name="Rectangle 1">
            <a:extLst>
              <a:ext uri="{FF2B5EF4-FFF2-40B4-BE49-F238E27FC236}">
                <a16:creationId xmlns:a16="http://schemas.microsoft.com/office/drawing/2014/main" id="{88EEA609-6252-4C2C-90C1-BDB1B0186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0" y="2154238"/>
            <a:ext cx="62992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                  </a:t>
            </a:r>
          </a:p>
        </p:txBody>
      </p:sp>
      <p:sp>
        <p:nvSpPr>
          <p:cNvPr id="19461" name="Google Shape;235;p52">
            <a:extLst>
              <a:ext uri="{FF2B5EF4-FFF2-40B4-BE49-F238E27FC236}">
                <a16:creationId xmlns:a16="http://schemas.microsoft.com/office/drawing/2014/main" id="{B41BA50C-F6CD-4256-998A-0883DF70C1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223" y="1081089"/>
            <a:ext cx="8380251" cy="432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ctr"/>
          <a:lstStyle>
            <a:lvl1pPr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 eaLnBrk="0" hangingPunct="0"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 typeface="Arial" panose="020B0604020202020204" pitchFamily="34" charset="0"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 pitchFamily="34" charset="0"/>
              </a:rPr>
              <a:t>DATA PREPROCESSING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94A066-0923-4B8A-BFB7-4004EB992C44}"/>
              </a:ext>
            </a:extLst>
          </p:cNvPr>
          <p:cNvSpPr txBox="1"/>
          <p:nvPr/>
        </p:nvSpPr>
        <p:spPr>
          <a:xfrm>
            <a:off x="4114800" y="2974156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5DC2B33-62BF-555A-82D9-18D24877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982" y="1898072"/>
            <a:ext cx="4100945" cy="3976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E84578F-CC04-33A0-BBE5-24B978C7A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224" y="1898072"/>
            <a:ext cx="4100945" cy="397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6765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1867</TotalTime>
  <Words>823</Words>
  <Application>Microsoft Office PowerPoint</Application>
  <PresentationFormat>On-screen Show (4:3)</PresentationFormat>
  <Paragraphs>202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Roboto</vt:lpstr>
      <vt:lpstr>Times New Roman</vt:lpstr>
      <vt:lpstr>Wingdings</vt:lpstr>
      <vt:lpstr>Simple Light</vt:lpstr>
      <vt:lpstr>2_Simple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Mohan</dc:creator>
  <cp:lastModifiedBy>Syedabuthahir A</cp:lastModifiedBy>
  <cp:revision>79</cp:revision>
  <dcterms:modified xsi:type="dcterms:W3CDTF">2023-04-07T12:28:37Z</dcterms:modified>
</cp:coreProperties>
</file>