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3" r:id="rId2"/>
  </p:sldMasterIdLst>
  <p:notesMasterIdLst>
    <p:notesMasterId r:id="rId21"/>
  </p:notesMasterIdLst>
  <p:sldIdLst>
    <p:sldId id="270" r:id="rId3"/>
    <p:sldId id="257" r:id="rId4"/>
    <p:sldId id="271" r:id="rId5"/>
    <p:sldId id="283" r:id="rId6"/>
    <p:sldId id="272" r:id="rId7"/>
    <p:sldId id="280" r:id="rId8"/>
    <p:sldId id="296" r:id="rId9"/>
    <p:sldId id="297" r:id="rId10"/>
    <p:sldId id="298" r:id="rId11"/>
    <p:sldId id="300" r:id="rId12"/>
    <p:sldId id="301" r:id="rId13"/>
    <p:sldId id="302" r:id="rId14"/>
    <p:sldId id="303" r:id="rId15"/>
    <p:sldId id="304" r:id="rId16"/>
    <p:sldId id="277" r:id="rId17"/>
    <p:sldId id="273" r:id="rId18"/>
    <p:sldId id="282" r:id="rId19"/>
    <p:sldId id="281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80AE8E6-EDB3-4E71-BAE6-00915DDCF84C}">
          <p14:sldIdLst>
            <p14:sldId id="270"/>
            <p14:sldId id="257"/>
            <p14:sldId id="271"/>
            <p14:sldId id="283"/>
            <p14:sldId id="272"/>
            <p14:sldId id="280"/>
            <p14:sldId id="296"/>
            <p14:sldId id="297"/>
            <p14:sldId id="298"/>
            <p14:sldId id="300"/>
            <p14:sldId id="301"/>
            <p14:sldId id="302"/>
            <p14:sldId id="303"/>
            <p14:sldId id="304"/>
            <p14:sldId id="277"/>
            <p14:sldId id="273"/>
            <p14:sldId id="282"/>
            <p14:sldId id="281"/>
          </p14:sldIdLst>
        </p14:section>
        <p14:section name="Untitled Section" id="{1C1182BC-BAAD-4CF9-BE51-BC2126C192E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5033" autoAdjust="0"/>
  </p:normalViewPr>
  <p:slideViewPr>
    <p:cSldViewPr snapToGrid="0">
      <p:cViewPr varScale="1">
        <p:scale>
          <a:sx n="69" d="100"/>
          <a:sy n="69" d="100"/>
        </p:scale>
        <p:origin x="143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3;n">
            <a:extLst>
              <a:ext uri="{FF2B5EF4-FFF2-40B4-BE49-F238E27FC236}">
                <a16:creationId xmlns:a16="http://schemas.microsoft.com/office/drawing/2014/main" id="{5CDC9EF8-DA55-4721-96C3-B31164D488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Google Shape;4;n">
            <a:extLst>
              <a:ext uri="{FF2B5EF4-FFF2-40B4-BE49-F238E27FC236}">
                <a16:creationId xmlns:a16="http://schemas.microsoft.com/office/drawing/2014/main" id="{35A0A178-BDF2-46AF-88BB-C7255C346F5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52;p1:notes">
            <a:extLst>
              <a:ext uri="{FF2B5EF4-FFF2-40B4-BE49-F238E27FC236}">
                <a16:creationId xmlns:a16="http://schemas.microsoft.com/office/drawing/2014/main" id="{146A4132-E25B-454A-BD2A-EE2D297C36D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 cap="flat"/>
        </p:spPr>
      </p:sp>
      <p:sp>
        <p:nvSpPr>
          <p:cNvPr id="21507" name="Google Shape;53;p1:notes">
            <a:extLst>
              <a:ext uri="{FF2B5EF4-FFF2-40B4-BE49-F238E27FC236}">
                <a16:creationId xmlns:a16="http://schemas.microsoft.com/office/drawing/2014/main" id="{8C1515E7-7560-4D98-AF18-420C2D742F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56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303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725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373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238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52;p:notes">
            <a:extLst>
              <a:ext uri="{FF2B5EF4-FFF2-40B4-BE49-F238E27FC236}">
                <a16:creationId xmlns:a16="http://schemas.microsoft.com/office/drawing/2014/main" id="{5723A7A3-EE1C-446B-B945-709FCB048DF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6627" name="Google Shape;53;p:notes">
            <a:extLst>
              <a:ext uri="{FF2B5EF4-FFF2-40B4-BE49-F238E27FC236}">
                <a16:creationId xmlns:a16="http://schemas.microsoft.com/office/drawing/2014/main" id="{AAC9536A-AE53-41C9-A8FA-419AC5A1AC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52;p:notes">
            <a:extLst>
              <a:ext uri="{FF2B5EF4-FFF2-40B4-BE49-F238E27FC236}">
                <a16:creationId xmlns:a16="http://schemas.microsoft.com/office/drawing/2014/main" id="{8A28060D-31C9-432E-9FEB-EAC7B936258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5603" name="Google Shape;53;p:notes">
            <a:extLst>
              <a:ext uri="{FF2B5EF4-FFF2-40B4-BE49-F238E27FC236}">
                <a16:creationId xmlns:a16="http://schemas.microsoft.com/office/drawing/2014/main" id="{D1398FE3-822B-4461-953C-10950D5E5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52;p:notes">
            <a:extLst>
              <a:ext uri="{FF2B5EF4-FFF2-40B4-BE49-F238E27FC236}">
                <a16:creationId xmlns:a16="http://schemas.microsoft.com/office/drawing/2014/main" id="{8A28060D-31C9-432E-9FEB-EAC7B936258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5603" name="Google Shape;53;p:notes">
            <a:extLst>
              <a:ext uri="{FF2B5EF4-FFF2-40B4-BE49-F238E27FC236}">
                <a16:creationId xmlns:a16="http://schemas.microsoft.com/office/drawing/2014/main" id="{D1398FE3-822B-4461-953C-10950D5E5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77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3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52;p:notes">
            <a:extLst>
              <a:ext uri="{FF2B5EF4-FFF2-40B4-BE49-F238E27FC236}">
                <a16:creationId xmlns:a16="http://schemas.microsoft.com/office/drawing/2014/main" id="{E95CDEF0-2CDC-4722-8C27-D3C85B7EAD2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2531" name="Google Shape;53;p:notes">
            <a:extLst>
              <a:ext uri="{FF2B5EF4-FFF2-40B4-BE49-F238E27FC236}">
                <a16:creationId xmlns:a16="http://schemas.microsoft.com/office/drawing/2014/main" id="{F32AC80F-C834-445F-87D4-79DEEB34AE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52;p:notes">
            <a:extLst>
              <a:ext uri="{FF2B5EF4-FFF2-40B4-BE49-F238E27FC236}">
                <a16:creationId xmlns:a16="http://schemas.microsoft.com/office/drawing/2014/main" id="{F835CD5F-2F6C-42F7-A1B6-9091D777650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3555" name="Google Shape;53;p:notes">
            <a:extLst>
              <a:ext uri="{FF2B5EF4-FFF2-40B4-BE49-F238E27FC236}">
                <a16:creationId xmlns:a16="http://schemas.microsoft.com/office/drawing/2014/main" id="{0686175A-FFF1-4028-981F-25FF872D18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52;p:notes">
            <a:extLst>
              <a:ext uri="{FF2B5EF4-FFF2-40B4-BE49-F238E27FC236}">
                <a16:creationId xmlns:a16="http://schemas.microsoft.com/office/drawing/2014/main" id="{FC508C1D-310F-4717-9B80-2E22E9E73DB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4579" name="Google Shape;53;p:notes">
            <a:extLst>
              <a:ext uri="{FF2B5EF4-FFF2-40B4-BE49-F238E27FC236}">
                <a16:creationId xmlns:a16="http://schemas.microsoft.com/office/drawing/2014/main" id="{240FDB3E-B937-455C-B10E-0C12A2AB8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43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52;p:notes">
            <a:extLst>
              <a:ext uri="{FF2B5EF4-FFF2-40B4-BE49-F238E27FC236}">
                <a16:creationId xmlns:a16="http://schemas.microsoft.com/office/drawing/2014/main" id="{FC508C1D-310F-4717-9B80-2E22E9E73DB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4579" name="Google Shape;53;p:notes">
            <a:extLst>
              <a:ext uri="{FF2B5EF4-FFF2-40B4-BE49-F238E27FC236}">
                <a16:creationId xmlns:a16="http://schemas.microsoft.com/office/drawing/2014/main" id="{240FDB3E-B937-455C-B10E-0C12A2AB8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923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87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1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8929ACF2-8FB0-43B5-A3E4-0803790F247F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A2E72-C363-4451-985F-FAED7EE933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9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ADEA796B-A405-4A20-B303-40908E487434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77870-A9FF-455B-9052-FD97ABAE99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5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1">
            <a:extLst>
              <a:ext uri="{FF2B5EF4-FFF2-40B4-BE49-F238E27FC236}">
                <a16:creationId xmlns:a16="http://schemas.microsoft.com/office/drawing/2014/main" id="{3D060567-265D-4B50-A108-5140A8C45570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A55CA-C042-4C5D-8D8B-AC39D9647E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133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3">
            <a:extLst>
              <a:ext uri="{FF2B5EF4-FFF2-40B4-BE49-F238E27FC236}">
                <a16:creationId xmlns:a16="http://schemas.microsoft.com/office/drawing/2014/main" id="{3DDC8552-F708-4799-8D8C-EFAC409EC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3" name="Google Shape;12;p3">
            <a:extLst>
              <a:ext uri="{FF2B5EF4-FFF2-40B4-BE49-F238E27FC236}">
                <a16:creationId xmlns:a16="http://schemas.microsoft.com/office/drawing/2014/main" id="{CCB8E9E4-77CB-4C8B-9CCE-DEEBEAE5B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  <p:sp>
        <p:nvSpPr>
          <p:cNvPr id="4" name="Google Shape;10;p3">
            <a:extLst>
              <a:ext uri="{FF2B5EF4-FFF2-40B4-BE49-F238E27FC236}">
                <a16:creationId xmlns:a16="http://schemas.microsoft.com/office/drawing/2014/main" id="{BED8B8A2-45C4-45D3-8CCE-895C41409099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10A47F5-9123-4951-831E-0655600D32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833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2">
            <a:extLst>
              <a:ext uri="{FF2B5EF4-FFF2-40B4-BE49-F238E27FC236}">
                <a16:creationId xmlns:a16="http://schemas.microsoft.com/office/drawing/2014/main" id="{38087501-D715-4F3C-A16C-599397B1A085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8F74D-BF32-4E0E-9DF1-4F4BC81E9C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045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A9D01545-C6AA-4271-A21F-CD80C6DD7B2D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F1B083-A572-4377-8C01-C9EFFFCC2F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836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E16509F1-9CA9-4CB7-BD31-C997D522CA6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6392F-BB45-48F1-9A17-F29B020427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010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A1DEC25E-22C7-4872-88B5-AFB71C13933C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E1C69-2A10-4878-A5C7-CBE32F3845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080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2">
            <a:extLst>
              <a:ext uri="{FF2B5EF4-FFF2-40B4-BE49-F238E27FC236}">
                <a16:creationId xmlns:a16="http://schemas.microsoft.com/office/drawing/2014/main" id="{B8D95E25-B991-4719-865A-3049674FC465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67A76-275B-41AA-BDD7-DC75339B50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610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9;p12">
            <a:extLst>
              <a:ext uri="{FF2B5EF4-FFF2-40B4-BE49-F238E27FC236}">
                <a16:creationId xmlns:a16="http://schemas.microsoft.com/office/drawing/2014/main" id="{A9E41BA7-41F6-42CE-B4DE-A3381807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</a:pPr>
            <a:endParaRPr lang="en-US" altLang="en-US"/>
          </a:p>
        </p:txBody>
      </p:sp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43;p12">
            <a:extLst>
              <a:ext uri="{FF2B5EF4-FFF2-40B4-BE49-F238E27FC236}">
                <a16:creationId xmlns:a16="http://schemas.microsoft.com/office/drawing/2014/main" id="{20F62FA5-6356-406F-AC7D-8192DA84D36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0DAC2EF-53C3-4968-B6E3-F96302A31B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180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5C428EB9-257A-4631-9BAC-CDAB6DAAE03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C313FC-EC00-4849-8E3B-6E8B0663BE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22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1C19CE0B-EE9E-4863-90F0-2A7BCC5EBC7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F3977-6696-4880-9D8C-928F986ED7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9638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00A8DB40-F09B-4028-8D30-4A8812BAEDF6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12AC6-F359-4C88-904C-1B4B5EAF58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42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" name="Google Shape;8;p1">
            <a:extLst>
              <a:ext uri="{FF2B5EF4-FFF2-40B4-BE49-F238E27FC236}">
                <a16:creationId xmlns:a16="http://schemas.microsoft.com/office/drawing/2014/main" id="{3A6F0D8A-6151-4DD8-B1D9-3E7C25E99B9E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71C4A-E0E7-4B7E-A863-7C9C1646F1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40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D748C33C-4962-4D49-AE91-BD37944AA900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CC0738-9B15-4C5C-8349-5AA78C369A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41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C831A57C-DD86-4774-8F48-B7F6E03F2719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26703-ADB3-438D-8EE6-E2A0E49E7F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50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1">
            <a:extLst>
              <a:ext uri="{FF2B5EF4-FFF2-40B4-BE49-F238E27FC236}">
                <a16:creationId xmlns:a16="http://schemas.microsoft.com/office/drawing/2014/main" id="{2DBFA3A3-A9A1-4A99-996D-C961916B08CB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3F02C-C121-4227-9416-122C6BB13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8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486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;p10">
            <a:extLst>
              <a:ext uri="{FF2B5EF4-FFF2-40B4-BE49-F238E27FC236}">
                <a16:creationId xmlns:a16="http://schemas.microsoft.com/office/drawing/2014/main" id="{0231CB86-1803-4140-BAD3-A24074172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" name="Google Shape;41;p10">
            <a:extLst>
              <a:ext uri="{FF2B5EF4-FFF2-40B4-BE49-F238E27FC236}">
                <a16:creationId xmlns:a16="http://schemas.microsoft.com/office/drawing/2014/main" id="{4338B0A7-E331-44B9-A8E2-5C4F7F717D2A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09154F8-D26B-4284-B343-DD73F9840A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382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2635A145-DF2B-4C55-8DD6-6D73E2E07F48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F1103E-0B1A-4F3D-9072-AEB2FD0818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00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68C3FB02-AAA9-4DE9-9F53-4794A92366BB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90BD0199-6424-4570-8467-959FDD94F33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311150" y="1536700"/>
            <a:ext cx="85217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49E0CFD2-9470-4206-881E-0C1AA574A6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Font typeface="Arial" panose="020B0604020202020204" pitchFamily="34" charset="0"/>
              <a:buNone/>
              <a:defRPr sz="1000">
                <a:solidFill>
                  <a:srgbClr val="595959"/>
                </a:solidFill>
              </a:defRPr>
            </a:lvl1pPr>
          </a:lstStyle>
          <a:p>
            <a:fld id="{C412630B-D501-4C5D-A76D-DE7D02F4ED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709" r:id="rId7"/>
    <p:sldLayoutId id="2147483710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;p2">
            <a:extLst>
              <a:ext uri="{FF2B5EF4-FFF2-40B4-BE49-F238E27FC236}">
                <a16:creationId xmlns:a16="http://schemas.microsoft.com/office/drawing/2014/main" id="{8C83F796-4A1F-4B52-AD91-E22AA85DB1E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ts val="1000"/>
              <a:buFont typeface="Arial" panose="020B0604020202020204" pitchFamily="34" charset="0"/>
              <a:buNone/>
              <a:defRPr sz="1000">
                <a:solidFill>
                  <a:srgbClr val="595959"/>
                </a:solidFill>
              </a:defRPr>
            </a:lvl1pPr>
          </a:lstStyle>
          <a:p>
            <a:fld id="{AE29148B-B37D-4A00-84FE-D140A9F681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1" name="Google Shape;7;p2">
            <a:extLst>
              <a:ext uri="{FF2B5EF4-FFF2-40B4-BE49-F238E27FC236}">
                <a16:creationId xmlns:a16="http://schemas.microsoft.com/office/drawing/2014/main" id="{47CA54D1-1C4B-4C1B-BFB4-A994759B2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2052" name="Google Shape;8;p2">
            <a:extLst>
              <a:ext uri="{FF2B5EF4-FFF2-40B4-BE49-F238E27FC236}">
                <a16:creationId xmlns:a16="http://schemas.microsoft.com/office/drawing/2014/main" id="{2B9C4D5C-810C-4B88-AE08-3A9BF122C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4" r:id="rId4"/>
    <p:sldLayoutId id="2147483705" r:id="rId5"/>
    <p:sldLayoutId id="2147483706" r:id="rId6"/>
    <p:sldLayoutId id="2147483713" r:id="rId7"/>
    <p:sldLayoutId id="2147483707" r:id="rId8"/>
    <p:sldLayoutId id="214748370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55;p1">
            <a:extLst>
              <a:ext uri="{FF2B5EF4-FFF2-40B4-BE49-F238E27FC236}">
                <a16:creationId xmlns:a16="http://schemas.microsoft.com/office/drawing/2014/main" id="{6601C1C4-A136-4171-9DAD-D5D0DC083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8195" name="Google Shape;56;p1">
            <a:extLst>
              <a:ext uri="{FF2B5EF4-FFF2-40B4-BE49-F238E27FC236}">
                <a16:creationId xmlns:a16="http://schemas.microsoft.com/office/drawing/2014/main" id="{03367D31-E21D-444B-8034-51E32191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  <p:pic>
        <p:nvPicPr>
          <p:cNvPr id="8196" name="Google Shape;57;p1">
            <a:extLst>
              <a:ext uri="{FF2B5EF4-FFF2-40B4-BE49-F238E27FC236}">
                <a16:creationId xmlns:a16="http://schemas.microsoft.com/office/drawing/2014/main" id="{51535612-7722-468E-9BC9-4136C75AFD9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Google Shape;58;p1">
            <a:extLst>
              <a:ext uri="{FF2B5EF4-FFF2-40B4-BE49-F238E27FC236}">
                <a16:creationId xmlns:a16="http://schemas.microsoft.com/office/drawing/2014/main" id="{E9B54865-AFBD-476F-BE63-B3E510F51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4029075"/>
            <a:ext cx="58896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400"/>
            </a:pPr>
            <a:r>
              <a:rPr lang="en-US" altLang="en-US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IV</a:t>
            </a:r>
          </a:p>
        </p:txBody>
      </p:sp>
      <p:sp>
        <p:nvSpPr>
          <p:cNvPr id="8198" name="Google Shape;59;p1">
            <a:extLst>
              <a:ext uri="{FF2B5EF4-FFF2-40B4-BE49-F238E27FC236}">
                <a16:creationId xmlns:a16="http://schemas.microsoft.com/office/drawing/2014/main" id="{D1187972-5D84-4A23-9B0B-50AC01148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4025900"/>
            <a:ext cx="665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400"/>
            </a:pPr>
            <a:r>
              <a:rPr lang="en-US" altLang="en-US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VIII</a:t>
            </a:r>
          </a:p>
        </p:txBody>
      </p:sp>
      <p:sp>
        <p:nvSpPr>
          <p:cNvPr id="8199" name="Google Shape;60;p1">
            <a:extLst>
              <a:ext uri="{FF2B5EF4-FFF2-40B4-BE49-F238E27FC236}">
                <a16:creationId xmlns:a16="http://schemas.microsoft.com/office/drawing/2014/main" id="{094554F4-5729-47CA-840B-0AEB9E600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4695825"/>
            <a:ext cx="17716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000"/>
            </a:pPr>
            <a:r>
              <a:rPr lang="en-US" altLang="en-US" sz="2000" b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CS8811</a:t>
            </a:r>
            <a:endParaRPr lang="en-US" altLang="en-US" sz="20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8200" name="Google Shape;61;p1">
            <a:extLst>
              <a:ext uri="{FF2B5EF4-FFF2-40B4-BE49-F238E27FC236}">
                <a16:creationId xmlns:a16="http://schemas.microsoft.com/office/drawing/2014/main" id="{94AB47AC-095A-432E-B58B-9DD4D67E6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5167313"/>
            <a:ext cx="343489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1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MAJOR PROJECT – FINAL REVIEW</a:t>
            </a:r>
          </a:p>
        </p:txBody>
      </p:sp>
      <p:sp>
        <p:nvSpPr>
          <p:cNvPr id="8201" name="Google Shape;62;p1">
            <a:extLst>
              <a:ext uri="{FF2B5EF4-FFF2-40B4-BE49-F238E27FC236}">
                <a16:creationId xmlns:a16="http://schemas.microsoft.com/office/drawing/2014/main" id="{D09E2726-D6FB-487E-A2E6-DB5AD35B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88" y="817531"/>
            <a:ext cx="4458185" cy="158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500"/>
            </a:pPr>
            <a:r>
              <a:rPr lang="en-US" altLang="en-US" sz="18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FINAL REVIEW</a:t>
            </a: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		: KARTHICK M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	: 412419104049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        	: TARUN H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	: 412419104137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		: SYED ABUTHAHIR A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 	: 4124191040136</a:t>
            </a:r>
          </a:p>
        </p:txBody>
      </p:sp>
      <p:sp>
        <p:nvSpPr>
          <p:cNvPr id="8202" name="Google Shape;63;p1">
            <a:extLst>
              <a:ext uri="{FF2B5EF4-FFF2-40B4-BE49-F238E27FC236}">
                <a16:creationId xmlns:a16="http://schemas.microsoft.com/office/drawing/2014/main" id="{A0187920-DA2A-4C72-AA49-56793122D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88" y="3748088"/>
            <a:ext cx="42132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3888" y="3329691"/>
            <a:ext cx="4213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ORDER DEMAND FORECASTING THROUGH CUSTOMER BEHAVIOR AND SEASONAL PATTERN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D680E7-DBB8-E13D-B154-47B5527AA6F3}"/>
              </a:ext>
            </a:extLst>
          </p:cNvPr>
          <p:cNvSpPr txBox="1"/>
          <p:nvPr/>
        </p:nvSpPr>
        <p:spPr>
          <a:xfrm>
            <a:off x="4433888" y="4444658"/>
            <a:ext cx="445818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GUIDE: Mr. T. PRABAHAR GODWIN JAMES </a:t>
            </a:r>
            <a:r>
              <a:rPr lang="en-IN" sz="17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M.Tech</a:t>
            </a:r>
            <a:r>
              <a:rPr lang="en-IN" sz="1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MAJOR PROJECT –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DATA VISUALIZATION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C14ED-0D8E-A0A8-CDBB-FD52436D3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44" y="1851079"/>
            <a:ext cx="7786255" cy="3377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7B1BC4-D67A-7BDE-9DA8-D19CF73348D3}"/>
              </a:ext>
            </a:extLst>
          </p:cNvPr>
          <p:cNvSpPr txBox="1"/>
          <p:nvPr/>
        </p:nvSpPr>
        <p:spPr>
          <a:xfrm>
            <a:off x="3596284" y="5469134"/>
            <a:ext cx="1641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 ANALYSIS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53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MAJOR PROJECT –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DATA VISUALIZATION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B1BC4-D67A-7BDE-9DA8-D19CF73348D3}"/>
              </a:ext>
            </a:extLst>
          </p:cNvPr>
          <p:cNvSpPr txBox="1"/>
          <p:nvPr/>
        </p:nvSpPr>
        <p:spPr>
          <a:xfrm>
            <a:off x="3386517" y="5550621"/>
            <a:ext cx="2383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WAREHOUSE BASED ANALYSIS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F0A05-D2FA-0DA0-3986-F6C50A6D0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95" y="1878125"/>
            <a:ext cx="8379979" cy="341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30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MAJOR PROJECT –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CS8811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MODEL 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B2440-D069-606C-6F29-D8F1F28B7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45" y="1884388"/>
            <a:ext cx="8409709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48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MAJOR PROJECT –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CS8811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PREDICTED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1C4F04-94E3-E358-31C6-3A1ACE103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22" y="1680397"/>
            <a:ext cx="8380251" cy="426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1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MAJOR PROJECT –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CS8811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PREDICTED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3FA2F-7277-BA56-1271-51112D460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14" y="1756304"/>
            <a:ext cx="7428571" cy="392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46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55;p14">
            <a:extLst>
              <a:ext uri="{FF2B5EF4-FFF2-40B4-BE49-F238E27FC236}">
                <a16:creationId xmlns:a16="http://schemas.microsoft.com/office/drawing/2014/main" id="{8323FBC0-5A12-406B-BA5D-BDA94F8EE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FINAL REVIEW</a:t>
            </a:r>
          </a:p>
        </p:txBody>
      </p:sp>
      <p:sp>
        <p:nvSpPr>
          <p:cNvPr id="13315" name="Google Shape;56;p14">
            <a:extLst>
              <a:ext uri="{FF2B5EF4-FFF2-40B4-BE49-F238E27FC236}">
                <a16:creationId xmlns:a16="http://schemas.microsoft.com/office/drawing/2014/main" id="{ECFF9B29-D9F7-4BFD-AD06-808A99D24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3316" name="Rectangle 1">
            <a:extLst>
              <a:ext uri="{FF2B5EF4-FFF2-40B4-BE49-F238E27FC236}">
                <a16:creationId xmlns:a16="http://schemas.microsoft.com/office/drawing/2014/main" id="{6173D1DB-43ED-47D3-81BB-B23CF626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3317" name="Google Shape;235;p52">
            <a:extLst>
              <a:ext uri="{FF2B5EF4-FFF2-40B4-BE49-F238E27FC236}">
                <a16:creationId xmlns:a16="http://schemas.microsoft.com/office/drawing/2014/main" id="{E084349C-EF94-4B3D-9BAC-E4FC6206B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966561"/>
            <a:ext cx="8436234" cy="39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JUSTIFICATION FOR SDG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87507-2A14-4972-A730-B1ACE7A2047C}"/>
              </a:ext>
            </a:extLst>
          </p:cNvPr>
          <p:cNvSpPr txBox="1"/>
          <p:nvPr/>
        </p:nvSpPr>
        <p:spPr>
          <a:xfrm>
            <a:off x="360233" y="1454050"/>
            <a:ext cx="843623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 work and economic growth (SDG GOAL NO : 8)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Since the demand is already known the workforce can either be laid off or put to overtime only when required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Industry, innovation, and infrastructure (SDG GOAL NO : 9)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i="0" cap="all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access of small-scale industrial and other enterprises, particularly in developing countries aiding financial growth, including affordable credit, and their integration into value chains and markets.</a:t>
            </a:r>
          </a:p>
          <a:p>
            <a:endParaRPr lang="en-US" sz="2200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 consumption and production (SDG GOAL NO : 12)</a:t>
            </a:r>
          </a:p>
          <a:p>
            <a:r>
              <a:rPr lang="en-US" sz="22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Since we only procure as many raw materials as we require for production, the wastage is significantly reduced.</a:t>
            </a:r>
          </a:p>
          <a:p>
            <a:r>
              <a:rPr lang="en-US" sz="1800" dirty="0">
                <a:solidFill>
                  <a:srgbClr val="1A1A1A"/>
                </a:solidFill>
              </a:rPr>
              <a:t>	</a:t>
            </a:r>
            <a:endParaRPr lang="en-IN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55;p14">
            <a:extLst>
              <a:ext uri="{FF2B5EF4-FFF2-40B4-BE49-F238E27FC236}">
                <a16:creationId xmlns:a16="http://schemas.microsoft.com/office/drawing/2014/main" id="{40EAEDE9-AD06-4FAB-BA01-26E209FB9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FINAL REVIEW</a:t>
            </a:r>
          </a:p>
        </p:txBody>
      </p:sp>
      <p:sp>
        <p:nvSpPr>
          <p:cNvPr id="12291" name="Google Shape;56;p14">
            <a:extLst>
              <a:ext uri="{FF2B5EF4-FFF2-40B4-BE49-F238E27FC236}">
                <a16:creationId xmlns:a16="http://schemas.microsoft.com/office/drawing/2014/main" id="{C0011542-DC61-4096-891A-7B2E1EE9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99E8D2F5-28CA-48BF-AB12-D3E81B11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2293" name="Google Shape;235;p52">
            <a:extLst>
              <a:ext uri="{FF2B5EF4-FFF2-40B4-BE49-F238E27FC236}">
                <a16:creationId xmlns:a16="http://schemas.microsoft.com/office/drawing/2014/main" id="{740B48C5-5BD0-4459-9327-B33B43A2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5" y="1081089"/>
            <a:ext cx="8361589" cy="35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REVIEW OF LITERATURE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23FE52-0E77-4F32-AF0A-218CB6519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2564"/>
              </p:ext>
            </p:extLst>
          </p:nvPr>
        </p:nvGraphicFramePr>
        <p:xfrm>
          <a:off x="391886" y="1627612"/>
          <a:ext cx="8361590" cy="4274424"/>
        </p:xfrm>
        <a:graphic>
          <a:graphicData uri="http://schemas.openxmlformats.org/drawingml/2006/table">
            <a:tbl>
              <a:tblPr firstRow="1" bandRow="1"/>
              <a:tblGrid>
                <a:gridCol w="58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22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589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Solar Radiation Forecasting Based on the Hybrid CNN-</a:t>
                      </a:r>
                      <a:r>
                        <a:rPr lang="en-GB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CatBoost</a:t>
                      </a: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IEEE Access ( Volume: 11)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874297853"/>
                  </a:ext>
                </a:extLst>
              </a:tr>
              <a:tr h="138565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Order Behavior Classification via Convolutional Neural Network in the semi conductor industry.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IEEE TRANSACTIONS ON SEMICONDUCTOR MANUFACTURING, VOL. 35, NO. 3, AUGUST 2022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060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Profit Prediction Using ARIMA, SARIMA and LSTM Models in Time Series Forecasting: A Comparison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IEEE Access ( Volume: 10)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55;p14">
            <a:extLst>
              <a:ext uri="{FF2B5EF4-FFF2-40B4-BE49-F238E27FC236}">
                <a16:creationId xmlns:a16="http://schemas.microsoft.com/office/drawing/2014/main" id="{40EAEDE9-AD06-4FAB-BA01-26E209FB9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FINAL REVIEW</a:t>
            </a:r>
          </a:p>
        </p:txBody>
      </p:sp>
      <p:sp>
        <p:nvSpPr>
          <p:cNvPr id="12291" name="Google Shape;56;p14">
            <a:extLst>
              <a:ext uri="{FF2B5EF4-FFF2-40B4-BE49-F238E27FC236}">
                <a16:creationId xmlns:a16="http://schemas.microsoft.com/office/drawing/2014/main" id="{C0011542-DC61-4096-891A-7B2E1EE9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99E8D2F5-28CA-48BF-AB12-D3E81B11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2293" name="Google Shape;235;p52">
            <a:extLst>
              <a:ext uri="{FF2B5EF4-FFF2-40B4-BE49-F238E27FC236}">
                <a16:creationId xmlns:a16="http://schemas.microsoft.com/office/drawing/2014/main" id="{740B48C5-5BD0-4459-9327-B33B43A2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5" y="1081089"/>
            <a:ext cx="8361589" cy="35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REVIEW OF LITERATURE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23FE52-0E77-4F32-AF0A-218CB6519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386055"/>
              </p:ext>
            </p:extLst>
          </p:nvPr>
        </p:nvGraphicFramePr>
        <p:xfrm>
          <a:off x="391885" y="1702257"/>
          <a:ext cx="8375658" cy="4236636"/>
        </p:xfrm>
        <a:graphic>
          <a:graphicData uri="http://schemas.openxmlformats.org/drawingml/2006/table">
            <a:tbl>
              <a:tblPr firstRow="1" bandRow="1"/>
              <a:tblGrid>
                <a:gridCol w="58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9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7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493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Retail Demand Forecasting using CNN- LSTM Model</a:t>
                      </a:r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2022 International Conference on Electronics and Renewable Systems (ICEARS)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3965359575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Forecasting of Retail Stores using Machine Learning Techniques.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3rd IEEE International Conference on Computational Systems and Information Technology for Sustainable Solutions 2018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146740580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Information Sharing in the Supply Chains of Products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With Seasonal Demand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IEEE TRANSACTIONS ON ENGINEERING MANAGEMENT, VOL. 64, NO. 1, FEBRUARY 2017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99317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690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8842" y="2008010"/>
            <a:ext cx="5439746" cy="294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71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55;p14">
            <a:extLst>
              <a:ext uri="{FF2B5EF4-FFF2-40B4-BE49-F238E27FC236}">
                <a16:creationId xmlns:a16="http://schemas.microsoft.com/office/drawing/2014/main" id="{31BE23AB-A440-4213-8664-368A98E35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FINAL REVIEW</a:t>
            </a:r>
          </a:p>
        </p:txBody>
      </p:sp>
      <p:sp>
        <p:nvSpPr>
          <p:cNvPr id="9219" name="Google Shape;56;p14">
            <a:extLst>
              <a:ext uri="{FF2B5EF4-FFF2-40B4-BE49-F238E27FC236}">
                <a16:creationId xmlns:a16="http://schemas.microsoft.com/office/drawing/2014/main" id="{44F2E9CB-243B-4B15-8D5C-AAE8F7BC9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9220" name="Rectangle 1">
            <a:extLst>
              <a:ext uri="{FF2B5EF4-FFF2-40B4-BE49-F238E27FC236}">
                <a16:creationId xmlns:a16="http://schemas.microsoft.com/office/drawing/2014/main" id="{F8987619-8E03-43C2-8506-A36EAD47E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93" y="1774891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9221" name="Google Shape;235;p52">
            <a:extLst>
              <a:ext uri="{FF2B5EF4-FFF2-40B4-BE49-F238E27FC236}">
                <a16:creationId xmlns:a16="http://schemas.microsoft.com/office/drawing/2014/main" id="{C4C40F6C-67B5-492F-A85C-921904B3B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63" y="1081089"/>
            <a:ext cx="8398912" cy="38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7A558-4964-FC43-7FC9-1149EE09D396}"/>
              </a:ext>
            </a:extLst>
          </p:cNvPr>
          <p:cNvSpPr txBox="1"/>
          <p:nvPr/>
        </p:nvSpPr>
        <p:spPr>
          <a:xfrm>
            <a:off x="372544" y="1797784"/>
            <a:ext cx="839891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Dynamic nature of the retail stores or warehouses.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Bull Whip effect in the supply chain network.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or reduced inventory stock due to inaccurate forecasts.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to great loss for firm or organization.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to handle the disruptions as soon as it occurs in the supply chain network.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55;p14">
            <a:extLst>
              <a:ext uri="{FF2B5EF4-FFF2-40B4-BE49-F238E27FC236}">
                <a16:creationId xmlns:a16="http://schemas.microsoft.com/office/drawing/2014/main" id="{C0AD9E60-DFDC-41E0-B67D-52217B6BB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FINAL REVIEW</a:t>
            </a:r>
          </a:p>
        </p:txBody>
      </p:sp>
      <p:sp>
        <p:nvSpPr>
          <p:cNvPr id="10243" name="Google Shape;56;p14">
            <a:extLst>
              <a:ext uri="{FF2B5EF4-FFF2-40B4-BE49-F238E27FC236}">
                <a16:creationId xmlns:a16="http://schemas.microsoft.com/office/drawing/2014/main" id="{04F3507C-5485-4B77-946B-CD7390508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0244" name="Rectangle 1">
            <a:extLst>
              <a:ext uri="{FF2B5EF4-FFF2-40B4-BE49-F238E27FC236}">
                <a16:creationId xmlns:a16="http://schemas.microsoft.com/office/drawing/2014/main" id="{DF87EDCF-E6BE-472D-8FE5-614622E6B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0245" name="Google Shape;235;p52">
            <a:extLst>
              <a:ext uri="{FF2B5EF4-FFF2-40B4-BE49-F238E27FC236}">
                <a16:creationId xmlns:a16="http://schemas.microsoft.com/office/drawing/2014/main" id="{D2956D9A-B5F5-433F-B4D9-F87D1F6EC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458" y="1024449"/>
            <a:ext cx="8377083" cy="43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OBJECTIVE</a:t>
            </a:r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OF THE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EDB7FC-1BEB-469D-8C0B-B65AD3D182AD}"/>
              </a:ext>
            </a:extLst>
          </p:cNvPr>
          <p:cNvSpPr txBox="1"/>
          <p:nvPr/>
        </p:nvSpPr>
        <p:spPr>
          <a:xfrm>
            <a:off x="389808" y="1732920"/>
            <a:ext cx="83770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financial planning of the system which lays out necessary steps to generate future income and cover future expenses.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impact of disruption in traditional dynamic forecasts.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order forecasting and dynamic Bull-Whip (BE) forecasts.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Overcoming the bullwhip effect by coming up with an enhanced forecasting model which predicts accurate results.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the organization to estimate the future quantity and quality of people required for material production.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55;p14">
            <a:extLst>
              <a:ext uri="{FF2B5EF4-FFF2-40B4-BE49-F238E27FC236}">
                <a16:creationId xmlns:a16="http://schemas.microsoft.com/office/drawing/2014/main" id="{E3B26A68-B765-4F1A-92DA-8CC2621D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FINAL REVIEW</a:t>
            </a:r>
          </a:p>
        </p:txBody>
      </p:sp>
      <p:sp>
        <p:nvSpPr>
          <p:cNvPr id="11267" name="Google Shape;56;p14">
            <a:extLst>
              <a:ext uri="{FF2B5EF4-FFF2-40B4-BE49-F238E27FC236}">
                <a16:creationId xmlns:a16="http://schemas.microsoft.com/office/drawing/2014/main" id="{5BEBB931-B568-4934-9E17-8C384B12E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1268" name="Rectangle 1">
            <a:extLst>
              <a:ext uri="{FF2B5EF4-FFF2-40B4-BE49-F238E27FC236}">
                <a16:creationId xmlns:a16="http://schemas.microsoft.com/office/drawing/2014/main" id="{CB8D5AB5-80A5-437B-A3ED-58A496AC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41" y="1647825"/>
            <a:ext cx="8436233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Regresssion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methods.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CNN – LSTM model to forecast product demand.</a:t>
            </a:r>
          </a:p>
        </p:txBody>
      </p:sp>
      <p:sp>
        <p:nvSpPr>
          <p:cNvPr id="11269" name="Google Shape;235;p52">
            <a:extLst>
              <a:ext uri="{FF2B5EF4-FFF2-40B4-BE49-F238E27FC236}">
                <a16:creationId xmlns:a16="http://schemas.microsoft.com/office/drawing/2014/main" id="{7592A03B-D3FE-4DE5-8EB1-5830F909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1062038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EXISTING SYSTEM</a:t>
            </a:r>
          </a:p>
        </p:txBody>
      </p:sp>
      <p:sp>
        <p:nvSpPr>
          <p:cNvPr id="4" name="Google Shape;235;p52">
            <a:extLst>
              <a:ext uri="{FF2B5EF4-FFF2-40B4-BE49-F238E27FC236}">
                <a16:creationId xmlns:a16="http://schemas.microsoft.com/office/drawing/2014/main" id="{F67E58DC-9211-3A7C-5926-BC99BCA3C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39" y="3273650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LIMITATION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782FA-9893-1C52-20B5-D5122937C2AD}"/>
              </a:ext>
            </a:extLst>
          </p:cNvPr>
          <p:cNvSpPr txBox="1"/>
          <p:nvPr/>
        </p:nvSpPr>
        <p:spPr>
          <a:xfrm>
            <a:off x="317239" y="4374220"/>
            <a:ext cx="843623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to handle outliers.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adapt to changing market conditions.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Scope: weather conditions, unexpected events. </a:t>
            </a:r>
          </a:p>
        </p:txBody>
      </p:sp>
    </p:spTree>
    <p:extLst>
      <p:ext uri="{BB962C8B-B14F-4D97-AF65-F5344CB8AC3E}">
        <p14:creationId xmlns:p14="http://schemas.microsoft.com/office/powerpoint/2010/main" val="31725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55;p14">
            <a:extLst>
              <a:ext uri="{FF2B5EF4-FFF2-40B4-BE49-F238E27FC236}">
                <a16:creationId xmlns:a16="http://schemas.microsoft.com/office/drawing/2014/main" id="{E3B26A68-B765-4F1A-92DA-8CC2621D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FINAL REVIEW</a:t>
            </a:r>
          </a:p>
        </p:txBody>
      </p:sp>
      <p:sp>
        <p:nvSpPr>
          <p:cNvPr id="11267" name="Google Shape;56;p14">
            <a:extLst>
              <a:ext uri="{FF2B5EF4-FFF2-40B4-BE49-F238E27FC236}">
                <a16:creationId xmlns:a16="http://schemas.microsoft.com/office/drawing/2014/main" id="{5BEBB931-B568-4934-9E17-8C384B12E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1268" name="Rectangle 1">
            <a:extLst>
              <a:ext uri="{FF2B5EF4-FFF2-40B4-BE49-F238E27FC236}">
                <a16:creationId xmlns:a16="http://schemas.microsoft.com/office/drawing/2014/main" id="{CB8D5AB5-80A5-437B-A3ED-58A496AC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83" y="2238375"/>
            <a:ext cx="8436233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machine learning techniques to forecast product demand in a more accurate way.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RNN-LSTM model in particular for better forecasts.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at least one section of the bullwhip effect in the supply chain as much as possible.</a:t>
            </a:r>
          </a:p>
        </p:txBody>
      </p:sp>
      <p:sp>
        <p:nvSpPr>
          <p:cNvPr id="11269" name="Google Shape;235;p52">
            <a:extLst>
              <a:ext uri="{FF2B5EF4-FFF2-40B4-BE49-F238E27FC236}">
                <a16:creationId xmlns:a16="http://schemas.microsoft.com/office/drawing/2014/main" id="{7592A03B-D3FE-4DE5-8EB1-5830F909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1062038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PROPOSED SOLUTION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ADVANTAGES OF THE PROPOSED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34441-BC81-4A9E-B741-1E271A3495BA}"/>
              </a:ext>
            </a:extLst>
          </p:cNvPr>
          <p:cNvSpPr txBox="1"/>
          <p:nvPr/>
        </p:nvSpPr>
        <p:spPr>
          <a:xfrm>
            <a:off x="373223" y="1924051"/>
            <a:ext cx="837889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and classifying Customer Order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(COB)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profit of the organization due to the advancement in the prediction of future sales.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bullwhip effect in the supply chain network.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in the raw material purchase system for defective products/items.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management in the retail store to meet the customer demand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 fully transparent system between different supply chain users.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MAJOR PROJECT –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ARCHITECTURE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9B9EE-2884-CC4A-4FA7-3B2C068BA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74" y="1803619"/>
            <a:ext cx="8380251" cy="39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1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MAJOR PROJECT –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MODEL WORKING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4B482D-FC22-BD7D-E7FE-117E450A8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10" y="1851043"/>
            <a:ext cx="8379979" cy="407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3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MAJOR PROJECT –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DATA PREPROCESSING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DC2B33-62BF-555A-82D9-18D248773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982" y="1898072"/>
            <a:ext cx="4100945" cy="3976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84578F-CC04-33A0-BBE5-24B978C7A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24" y="1898072"/>
            <a:ext cx="4100945" cy="397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765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823</Words>
  <Application>Microsoft Office PowerPoint</Application>
  <PresentationFormat>On-screen Show (4:3)</PresentationFormat>
  <Paragraphs>202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Roboto</vt:lpstr>
      <vt:lpstr>Times New Roman</vt:lpstr>
      <vt:lpstr>Wingdings</vt:lpstr>
      <vt:lpstr>Simple Light</vt:lpstr>
      <vt:lpstr>2_Simple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</dc:creator>
  <cp:lastModifiedBy>ismail - [2010]</cp:lastModifiedBy>
  <cp:revision>75</cp:revision>
  <dcterms:modified xsi:type="dcterms:W3CDTF">2023-04-07T04:27:11Z</dcterms:modified>
</cp:coreProperties>
</file>