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73" r:id="rId2"/>
  </p:sldMasterIdLst>
  <p:notesMasterIdLst>
    <p:notesMasterId r:id="rId14"/>
  </p:notesMasterIdLst>
  <p:sldIdLst>
    <p:sldId id="270" r:id="rId3"/>
    <p:sldId id="257" r:id="rId4"/>
    <p:sldId id="271" r:id="rId5"/>
    <p:sldId id="283" r:id="rId6"/>
    <p:sldId id="272" r:id="rId7"/>
    <p:sldId id="273" r:id="rId8"/>
    <p:sldId id="282" r:id="rId9"/>
    <p:sldId id="277" r:id="rId10"/>
    <p:sldId id="280" r:id="rId11"/>
    <p:sldId id="284" r:id="rId12"/>
    <p:sldId id="281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E80AE8E6-EDB3-4E71-BAE6-00915DDCF84C}">
          <p14:sldIdLst>
            <p14:sldId id="270"/>
            <p14:sldId id="257"/>
            <p14:sldId id="271"/>
            <p14:sldId id="283"/>
            <p14:sldId id="272"/>
            <p14:sldId id="273"/>
            <p14:sldId id="282"/>
            <p14:sldId id="277"/>
            <p14:sldId id="280"/>
            <p14:sldId id="284"/>
            <p14:sldId id="281"/>
          </p14:sldIdLst>
        </p14:section>
        <p14:section name="Untitled Section" id="{1C1182BC-BAAD-4CF9-BE51-BC2126C192EA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55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1387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Google Shape;3;n">
            <a:extLst>
              <a:ext uri="{FF2B5EF4-FFF2-40B4-BE49-F238E27FC236}">
                <a16:creationId xmlns:a16="http://schemas.microsoft.com/office/drawing/2014/main" id="{5CDC9EF8-DA55-4721-96C3-B31164D488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Google Shape;4;n">
            <a:extLst>
              <a:ext uri="{FF2B5EF4-FFF2-40B4-BE49-F238E27FC236}">
                <a16:creationId xmlns:a16="http://schemas.microsoft.com/office/drawing/2014/main" id="{35A0A178-BDF2-46AF-88BB-C7255C346F52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984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Google Shape;52;p1:notes">
            <a:extLst>
              <a:ext uri="{FF2B5EF4-FFF2-40B4-BE49-F238E27FC236}">
                <a16:creationId xmlns:a16="http://schemas.microsoft.com/office/drawing/2014/main" id="{146A4132-E25B-454A-BD2A-EE2D297C36D4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 cap="flat"/>
        </p:spPr>
      </p:sp>
      <p:sp>
        <p:nvSpPr>
          <p:cNvPr id="21507" name="Google Shape;53;p1:notes">
            <a:extLst>
              <a:ext uri="{FF2B5EF4-FFF2-40B4-BE49-F238E27FC236}">
                <a16:creationId xmlns:a16="http://schemas.microsoft.com/office/drawing/2014/main" id="{8C1515E7-7560-4D98-AF18-420C2D742F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Google Shape;52;p:notes">
            <a:extLst>
              <a:ext uri="{FF2B5EF4-FFF2-40B4-BE49-F238E27FC236}">
                <a16:creationId xmlns:a16="http://schemas.microsoft.com/office/drawing/2014/main" id="{A0A04CCA-F781-4933-B376-0037213816BF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32771" name="Google Shape;53;p:notes">
            <a:extLst>
              <a:ext uri="{FF2B5EF4-FFF2-40B4-BE49-F238E27FC236}">
                <a16:creationId xmlns:a16="http://schemas.microsoft.com/office/drawing/2014/main" id="{3DC5FF1B-30D2-4B3B-97CC-68E6F55845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730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Google Shape;52;p:notes">
            <a:extLst>
              <a:ext uri="{FF2B5EF4-FFF2-40B4-BE49-F238E27FC236}">
                <a16:creationId xmlns:a16="http://schemas.microsoft.com/office/drawing/2014/main" id="{E95CDEF0-2CDC-4722-8C27-D3C85B7EAD2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22531" name="Google Shape;53;p:notes">
            <a:extLst>
              <a:ext uri="{FF2B5EF4-FFF2-40B4-BE49-F238E27FC236}">
                <a16:creationId xmlns:a16="http://schemas.microsoft.com/office/drawing/2014/main" id="{F32AC80F-C834-445F-87D4-79DEEB34AE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Google Shape;52;p:notes">
            <a:extLst>
              <a:ext uri="{FF2B5EF4-FFF2-40B4-BE49-F238E27FC236}">
                <a16:creationId xmlns:a16="http://schemas.microsoft.com/office/drawing/2014/main" id="{F835CD5F-2F6C-42F7-A1B6-9091D7776504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23555" name="Google Shape;53;p:notes">
            <a:extLst>
              <a:ext uri="{FF2B5EF4-FFF2-40B4-BE49-F238E27FC236}">
                <a16:creationId xmlns:a16="http://schemas.microsoft.com/office/drawing/2014/main" id="{0686175A-FFF1-4028-981F-25FF872D18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Google Shape;52;p:notes">
            <a:extLst>
              <a:ext uri="{FF2B5EF4-FFF2-40B4-BE49-F238E27FC236}">
                <a16:creationId xmlns:a16="http://schemas.microsoft.com/office/drawing/2014/main" id="{FC508C1D-310F-4717-9B80-2E22E9E73DBA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24579" name="Google Shape;53;p:notes">
            <a:extLst>
              <a:ext uri="{FF2B5EF4-FFF2-40B4-BE49-F238E27FC236}">
                <a16:creationId xmlns:a16="http://schemas.microsoft.com/office/drawing/2014/main" id="{240FDB3E-B937-455C-B10E-0C12A2AB8D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543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Google Shape;52;p:notes">
            <a:extLst>
              <a:ext uri="{FF2B5EF4-FFF2-40B4-BE49-F238E27FC236}">
                <a16:creationId xmlns:a16="http://schemas.microsoft.com/office/drawing/2014/main" id="{FC508C1D-310F-4717-9B80-2E22E9E73DBA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24579" name="Google Shape;53;p:notes">
            <a:extLst>
              <a:ext uri="{FF2B5EF4-FFF2-40B4-BE49-F238E27FC236}">
                <a16:creationId xmlns:a16="http://schemas.microsoft.com/office/drawing/2014/main" id="{240FDB3E-B937-455C-B10E-0C12A2AB8D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Google Shape;52;p:notes">
            <a:extLst>
              <a:ext uri="{FF2B5EF4-FFF2-40B4-BE49-F238E27FC236}">
                <a16:creationId xmlns:a16="http://schemas.microsoft.com/office/drawing/2014/main" id="{8A28060D-31C9-432E-9FEB-EAC7B9362587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25603" name="Google Shape;53;p:notes">
            <a:extLst>
              <a:ext uri="{FF2B5EF4-FFF2-40B4-BE49-F238E27FC236}">
                <a16:creationId xmlns:a16="http://schemas.microsoft.com/office/drawing/2014/main" id="{D1398FE3-822B-4461-953C-10950D5E5B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Google Shape;52;p:notes">
            <a:extLst>
              <a:ext uri="{FF2B5EF4-FFF2-40B4-BE49-F238E27FC236}">
                <a16:creationId xmlns:a16="http://schemas.microsoft.com/office/drawing/2014/main" id="{8A28060D-31C9-432E-9FEB-EAC7B9362587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25603" name="Google Shape;53;p:notes">
            <a:extLst>
              <a:ext uri="{FF2B5EF4-FFF2-40B4-BE49-F238E27FC236}">
                <a16:creationId xmlns:a16="http://schemas.microsoft.com/office/drawing/2014/main" id="{D1398FE3-822B-4461-953C-10950D5E5B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4775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Google Shape;52;p:notes">
            <a:extLst>
              <a:ext uri="{FF2B5EF4-FFF2-40B4-BE49-F238E27FC236}">
                <a16:creationId xmlns:a16="http://schemas.microsoft.com/office/drawing/2014/main" id="{5723A7A3-EE1C-446B-B945-709FCB048DFB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26627" name="Google Shape;53;p:notes">
            <a:extLst>
              <a:ext uri="{FF2B5EF4-FFF2-40B4-BE49-F238E27FC236}">
                <a16:creationId xmlns:a16="http://schemas.microsoft.com/office/drawing/2014/main" id="{AAC9536A-AE53-41C9-A8FA-419AC5A1AC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Google Shape;52;p:notes">
            <a:extLst>
              <a:ext uri="{FF2B5EF4-FFF2-40B4-BE49-F238E27FC236}">
                <a16:creationId xmlns:a16="http://schemas.microsoft.com/office/drawing/2014/main" id="{A0A04CCA-F781-4933-B376-0037213816BF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32771" name="Google Shape;53;p:notes">
            <a:extLst>
              <a:ext uri="{FF2B5EF4-FFF2-40B4-BE49-F238E27FC236}">
                <a16:creationId xmlns:a16="http://schemas.microsoft.com/office/drawing/2014/main" id="{3DC5FF1B-30D2-4B3B-97CC-68E6F55845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anchor="b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" name="Google Shape;8;p1">
            <a:extLst>
              <a:ext uri="{FF2B5EF4-FFF2-40B4-BE49-F238E27FC236}">
                <a16:creationId xmlns:a16="http://schemas.microsoft.com/office/drawing/2014/main" id="{8929ACF2-8FB0-43B5-A3E4-0803790F247F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A2E72-C363-4451-985F-FAED7EE933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9927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anchor="b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" name="Google Shape;8;p1">
            <a:extLst>
              <a:ext uri="{FF2B5EF4-FFF2-40B4-BE49-F238E27FC236}">
                <a16:creationId xmlns:a16="http://schemas.microsoft.com/office/drawing/2014/main" id="{ADEA796B-A405-4A20-B303-40908E487434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E77870-A9FF-455B-9052-FD97ABAE99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452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;p1">
            <a:extLst>
              <a:ext uri="{FF2B5EF4-FFF2-40B4-BE49-F238E27FC236}">
                <a16:creationId xmlns:a16="http://schemas.microsoft.com/office/drawing/2014/main" id="{3D060567-265D-4B50-A108-5140A8C45570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BA55CA-C042-4C5D-8D8B-AC39D9647E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5133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;p3">
            <a:extLst>
              <a:ext uri="{FF2B5EF4-FFF2-40B4-BE49-F238E27FC236}">
                <a16:creationId xmlns:a16="http://schemas.microsoft.com/office/drawing/2014/main" id="{3DDC8552-F708-4799-8D8C-EFAC409EC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000"/>
            </a:pPr>
            <a:r>
              <a:rPr lang="en-US" altLang="en-US" sz="1000">
                <a:solidFill>
                  <a:srgbClr val="595959"/>
                </a:solidFill>
              </a:rPr>
              <a:t>TYPE THE SUBJECT NAME HERE</a:t>
            </a:r>
          </a:p>
        </p:txBody>
      </p:sp>
      <p:sp>
        <p:nvSpPr>
          <p:cNvPr id="3" name="Google Shape;12;p3">
            <a:extLst>
              <a:ext uri="{FF2B5EF4-FFF2-40B4-BE49-F238E27FC236}">
                <a16:creationId xmlns:a16="http://schemas.microsoft.com/office/drawing/2014/main" id="{CCB8E9E4-77CB-4C8B-9CCE-DEEBEAE5B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100"/>
            </a:pPr>
            <a:r>
              <a:rPr lang="en-US" altLang="en-US" sz="1100" b="1">
                <a:solidFill>
                  <a:srgbClr val="FFFFFF"/>
                </a:solidFill>
              </a:rPr>
              <a:t>SUBJECT CODE</a:t>
            </a:r>
          </a:p>
        </p:txBody>
      </p:sp>
      <p:sp>
        <p:nvSpPr>
          <p:cNvPr id="4" name="Google Shape;10;p3">
            <a:extLst>
              <a:ext uri="{FF2B5EF4-FFF2-40B4-BE49-F238E27FC236}">
                <a16:creationId xmlns:a16="http://schemas.microsoft.com/office/drawing/2014/main" id="{BED8B8A2-45C4-45D3-8CCE-895C41409099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10A47F5-9123-4951-831E-0655600D32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7833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6;p2">
            <a:extLst>
              <a:ext uri="{FF2B5EF4-FFF2-40B4-BE49-F238E27FC236}">
                <a16:creationId xmlns:a16="http://schemas.microsoft.com/office/drawing/2014/main" id="{951791C9-9448-4798-903D-60D3A9A15E09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4E6E1E-755A-4441-9B73-3F9E013DE2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4254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;p2">
            <a:extLst>
              <a:ext uri="{FF2B5EF4-FFF2-40B4-BE49-F238E27FC236}">
                <a16:creationId xmlns:a16="http://schemas.microsoft.com/office/drawing/2014/main" id="{38087501-D715-4F3C-A16C-599397B1A085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58F74D-BF32-4E0E-9DF1-4F4BC81E9C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8045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" name="Google Shape;6;p2">
            <a:extLst>
              <a:ext uri="{FF2B5EF4-FFF2-40B4-BE49-F238E27FC236}">
                <a16:creationId xmlns:a16="http://schemas.microsoft.com/office/drawing/2014/main" id="{A9D01545-C6AA-4271-A21F-CD80C6DD7B2D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F1B083-A572-4377-8C01-C9EFFFCC2F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68363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6;p2">
            <a:extLst>
              <a:ext uri="{FF2B5EF4-FFF2-40B4-BE49-F238E27FC236}">
                <a16:creationId xmlns:a16="http://schemas.microsoft.com/office/drawing/2014/main" id="{99C770E7-682C-441C-9B79-D41CA730B1E6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FCC3AD-46DD-428E-AE3A-C0FCBBE8D8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56306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" name="Google Shape;6;p2">
            <a:extLst>
              <a:ext uri="{FF2B5EF4-FFF2-40B4-BE49-F238E27FC236}">
                <a16:creationId xmlns:a16="http://schemas.microsoft.com/office/drawing/2014/main" id="{E16509F1-9CA9-4CB7-BD31-C997D522CA63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F6392F-BB45-48F1-9A17-F29B020427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0104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6;p2">
            <a:extLst>
              <a:ext uri="{FF2B5EF4-FFF2-40B4-BE49-F238E27FC236}">
                <a16:creationId xmlns:a16="http://schemas.microsoft.com/office/drawing/2014/main" id="{A1DEC25E-22C7-4872-88B5-AFB71C13933C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AE1C69-2A10-4878-A5C7-CBE32F3845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00808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;p2">
            <a:extLst>
              <a:ext uri="{FF2B5EF4-FFF2-40B4-BE49-F238E27FC236}">
                <a16:creationId xmlns:a16="http://schemas.microsoft.com/office/drawing/2014/main" id="{B8D95E25-B991-4719-865A-3049674FC465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367A76-275B-41AA-BDD7-DC75339B50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561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" name="Google Shape;8;p1">
            <a:extLst>
              <a:ext uri="{FF2B5EF4-FFF2-40B4-BE49-F238E27FC236}">
                <a16:creationId xmlns:a16="http://schemas.microsoft.com/office/drawing/2014/main" id="{1C19CE0B-EE9E-4863-90F0-2A7BCC5EBC73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8F3977-6696-4880-9D8C-928F986ED7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79638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 Layout 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79836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9;p12">
            <a:extLst>
              <a:ext uri="{FF2B5EF4-FFF2-40B4-BE49-F238E27FC236}">
                <a16:creationId xmlns:a16="http://schemas.microsoft.com/office/drawing/2014/main" id="{A9E41BA7-41F6-42CE-B4DE-A3381807D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0"/>
            <a:ext cx="4572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400"/>
            </a:pPr>
            <a:endParaRPr lang="en-US" altLang="en-US"/>
          </a:p>
        </p:txBody>
      </p:sp>
      <p:sp>
        <p:nvSpPr>
          <p:cNvPr id="40" name="Google Shape;40;p12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43;p12">
            <a:extLst>
              <a:ext uri="{FF2B5EF4-FFF2-40B4-BE49-F238E27FC236}">
                <a16:creationId xmlns:a16="http://schemas.microsoft.com/office/drawing/2014/main" id="{20F62FA5-6356-406F-AC7D-8192DA84D36E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0DAC2EF-53C3-4968-B6E3-F96302A31B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71801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  <p:sp>
        <p:nvSpPr>
          <p:cNvPr id="3" name="Google Shape;6;p2">
            <a:extLst>
              <a:ext uri="{FF2B5EF4-FFF2-40B4-BE49-F238E27FC236}">
                <a16:creationId xmlns:a16="http://schemas.microsoft.com/office/drawing/2014/main" id="{5C428EB9-257A-4631-9BAC-CDAB6DAAE033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C313FC-EC00-4849-8E3B-6E8B0663BE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82299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4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6;p2">
            <a:extLst>
              <a:ext uri="{FF2B5EF4-FFF2-40B4-BE49-F238E27FC236}">
                <a16:creationId xmlns:a16="http://schemas.microsoft.com/office/drawing/2014/main" id="{00A8DB40-F09B-4028-8D30-4A8812BAEDF6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D12AC6-F359-4C88-904C-1B4B5EAF58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7423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" name="Google Shape;8;p1">
            <a:extLst>
              <a:ext uri="{FF2B5EF4-FFF2-40B4-BE49-F238E27FC236}">
                <a16:creationId xmlns:a16="http://schemas.microsoft.com/office/drawing/2014/main" id="{3A6F0D8A-6151-4DD8-B1D9-3E7C25E99B9E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171C4A-E0E7-4B7E-A863-7C9C1646F1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6409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" name="Google Shape;8;p1">
            <a:extLst>
              <a:ext uri="{FF2B5EF4-FFF2-40B4-BE49-F238E27FC236}">
                <a16:creationId xmlns:a16="http://schemas.microsoft.com/office/drawing/2014/main" id="{D748C33C-4962-4D49-AE91-BD37944AA900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CC0738-9B15-4C5C-8349-5AA78C369A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4414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anchor="b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" name="Google Shape;8;p1">
            <a:extLst>
              <a:ext uri="{FF2B5EF4-FFF2-40B4-BE49-F238E27FC236}">
                <a16:creationId xmlns:a16="http://schemas.microsoft.com/office/drawing/2014/main" id="{C831A57C-DD86-4774-8F48-B7F6E03F2719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826703-ADB3-438D-8EE6-E2A0E49E7F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3501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;p1">
            <a:extLst>
              <a:ext uri="{FF2B5EF4-FFF2-40B4-BE49-F238E27FC236}">
                <a16:creationId xmlns:a16="http://schemas.microsoft.com/office/drawing/2014/main" id="{2DBFA3A3-A9A1-4A99-996D-C961916B08CB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D3F02C-C121-4227-9416-122C6BB133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987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 Layout 1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4868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7;p10">
            <a:extLst>
              <a:ext uri="{FF2B5EF4-FFF2-40B4-BE49-F238E27FC236}">
                <a16:creationId xmlns:a16="http://schemas.microsoft.com/office/drawing/2014/main" id="{0231CB86-1803-4140-BAD3-A24074172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0"/>
            <a:ext cx="4572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" name="Google Shape;38;p10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anchor="b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" name="Google Shape;41;p10">
            <a:extLst>
              <a:ext uri="{FF2B5EF4-FFF2-40B4-BE49-F238E27FC236}">
                <a16:creationId xmlns:a16="http://schemas.microsoft.com/office/drawing/2014/main" id="{4338B0A7-E331-44B9-A8E2-5C4F7F717D2A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09154F8-D26B-4284-B343-DD73F9840A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3829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3" name="Google Shape;8;p1">
            <a:extLst>
              <a:ext uri="{FF2B5EF4-FFF2-40B4-BE49-F238E27FC236}">
                <a16:creationId xmlns:a16="http://schemas.microsoft.com/office/drawing/2014/main" id="{2635A145-DF2B-4C55-8DD6-6D73E2E07F48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F1103E-0B1A-4F3D-9072-AEB2FD0818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9007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68C3FB02-AAA9-4DE9-9F53-4794A92366BB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311150" y="593725"/>
            <a:ext cx="8521700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90BD0199-6424-4570-8467-959FDD94F330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311150" y="1536700"/>
            <a:ext cx="8521700" cy="455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49E0CFD2-9470-4206-881E-0C1AA574A60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 bwMode="auto"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Font typeface="Arial" panose="020B0604020202020204" pitchFamily="34" charset="0"/>
              <a:buNone/>
              <a:defRPr sz="1000">
                <a:solidFill>
                  <a:srgbClr val="595959"/>
                </a:solidFill>
              </a:defRPr>
            </a:lvl1pPr>
          </a:lstStyle>
          <a:p>
            <a:fld id="{C412630B-D501-4C5D-A76D-DE7D02F4ED1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709" r:id="rId7"/>
    <p:sldLayoutId id="2147483710" r:id="rId8"/>
    <p:sldLayoutId id="2147483697" r:id="rId9"/>
    <p:sldLayoutId id="2147483698" r:id="rId10"/>
    <p:sldLayoutId id="214748369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•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marL="742950" lvl="1" indent="-28575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–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marL="1143000" lvl="2" indent="-2286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•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marL="1600200" lvl="3" indent="-2286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–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marL="2057400" lvl="4" indent="-2286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»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6;p2">
            <a:extLst>
              <a:ext uri="{FF2B5EF4-FFF2-40B4-BE49-F238E27FC236}">
                <a16:creationId xmlns:a16="http://schemas.microsoft.com/office/drawing/2014/main" id="{8C83F796-4A1F-4B52-AD91-E22AA85DB1E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 bwMode="auto"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ts val="1000"/>
              <a:buFont typeface="Arial" panose="020B0604020202020204" pitchFamily="34" charset="0"/>
              <a:buNone/>
              <a:defRPr sz="1000">
                <a:solidFill>
                  <a:srgbClr val="595959"/>
                </a:solidFill>
              </a:defRPr>
            </a:lvl1pPr>
          </a:lstStyle>
          <a:p>
            <a:fld id="{AE29148B-B37D-4A00-84FE-D140A9F6818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051" name="Google Shape;7;p2">
            <a:extLst>
              <a:ext uri="{FF2B5EF4-FFF2-40B4-BE49-F238E27FC236}">
                <a16:creationId xmlns:a16="http://schemas.microsoft.com/office/drawing/2014/main" id="{47CA54D1-1C4B-4C1B-BFB4-A994759B20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000"/>
            </a:pPr>
            <a:r>
              <a:rPr lang="en-US" altLang="en-US" sz="1000">
                <a:solidFill>
                  <a:srgbClr val="595959"/>
                </a:solidFill>
              </a:rPr>
              <a:t>TYPE THE SUBJECT NAME HERE</a:t>
            </a:r>
          </a:p>
        </p:txBody>
      </p:sp>
      <p:sp>
        <p:nvSpPr>
          <p:cNvPr id="2052" name="Google Shape;8;p2">
            <a:extLst>
              <a:ext uri="{FF2B5EF4-FFF2-40B4-BE49-F238E27FC236}">
                <a16:creationId xmlns:a16="http://schemas.microsoft.com/office/drawing/2014/main" id="{2B9C4D5C-810C-4B88-AE08-3A9BF122C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100"/>
            </a:pPr>
            <a:r>
              <a:rPr lang="en-US" altLang="en-US" sz="1100" b="1">
                <a:solidFill>
                  <a:srgbClr val="FFFFFF"/>
                </a:solidFill>
              </a:rPr>
              <a:t>SUBJECT CODE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11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12" r:id="rId9"/>
    <p:sldLayoutId id="2147483713" r:id="rId10"/>
    <p:sldLayoutId id="2147483707" r:id="rId11"/>
    <p:sldLayoutId id="214748370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•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marL="742950" lvl="1" indent="-28575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–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marL="1143000" lvl="2" indent="-2286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•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marL="1600200" lvl="3" indent="-2286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–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marL="2057400" lvl="4" indent="-2286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»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Google Shape;55;p1">
            <a:extLst>
              <a:ext uri="{FF2B5EF4-FFF2-40B4-BE49-F238E27FC236}">
                <a16:creationId xmlns:a16="http://schemas.microsoft.com/office/drawing/2014/main" id="{6601C1C4-A136-4171-9DAD-D5D0DC083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000"/>
            </a:pPr>
            <a:r>
              <a:rPr lang="en-US" altLang="en-US" sz="1000">
                <a:solidFill>
                  <a:srgbClr val="595959"/>
                </a:solidFill>
              </a:rPr>
              <a:t>TYPE THE SUBJECT NAME HERE</a:t>
            </a:r>
          </a:p>
        </p:txBody>
      </p:sp>
      <p:sp>
        <p:nvSpPr>
          <p:cNvPr id="8195" name="Google Shape;56;p1">
            <a:extLst>
              <a:ext uri="{FF2B5EF4-FFF2-40B4-BE49-F238E27FC236}">
                <a16:creationId xmlns:a16="http://schemas.microsoft.com/office/drawing/2014/main" id="{03367D31-E21D-444B-8034-51E321910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100"/>
            </a:pPr>
            <a:r>
              <a:rPr lang="en-US" altLang="en-US" sz="1100" b="1">
                <a:solidFill>
                  <a:srgbClr val="FFFFFF"/>
                </a:solidFill>
              </a:rPr>
              <a:t>SUBJECT CODE</a:t>
            </a:r>
          </a:p>
        </p:txBody>
      </p:sp>
      <p:pic>
        <p:nvPicPr>
          <p:cNvPr id="8196" name="Google Shape;57;p1">
            <a:extLst>
              <a:ext uri="{FF2B5EF4-FFF2-40B4-BE49-F238E27FC236}">
                <a16:creationId xmlns:a16="http://schemas.microsoft.com/office/drawing/2014/main" id="{51535612-7722-468E-9BC9-4136C75AFD9C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Google Shape;58;p1">
            <a:extLst>
              <a:ext uri="{FF2B5EF4-FFF2-40B4-BE49-F238E27FC236}">
                <a16:creationId xmlns:a16="http://schemas.microsoft.com/office/drawing/2014/main" id="{E9B54865-AFBD-476F-BE63-B3E510F51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325" y="4029075"/>
            <a:ext cx="588963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2400"/>
            </a:pPr>
            <a:r>
              <a:rPr lang="en-US" altLang="en-US" sz="2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III</a:t>
            </a:r>
          </a:p>
        </p:txBody>
      </p:sp>
      <p:sp>
        <p:nvSpPr>
          <p:cNvPr id="8198" name="Google Shape;59;p1">
            <a:extLst>
              <a:ext uri="{FF2B5EF4-FFF2-40B4-BE49-F238E27FC236}">
                <a16:creationId xmlns:a16="http://schemas.microsoft.com/office/drawing/2014/main" id="{D1187972-5D84-4A23-9B0B-50AC01148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1750" y="4025900"/>
            <a:ext cx="665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2400"/>
            </a:pPr>
            <a:r>
              <a:rPr lang="en-US" altLang="en-US" sz="2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VI</a:t>
            </a:r>
          </a:p>
        </p:txBody>
      </p:sp>
      <p:sp>
        <p:nvSpPr>
          <p:cNvPr id="8199" name="Google Shape;60;p1">
            <a:extLst>
              <a:ext uri="{FF2B5EF4-FFF2-40B4-BE49-F238E27FC236}">
                <a16:creationId xmlns:a16="http://schemas.microsoft.com/office/drawing/2014/main" id="{094554F4-5729-47CA-840B-0AEB9E600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" y="4695825"/>
            <a:ext cx="17716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2000"/>
            </a:pPr>
            <a:r>
              <a:rPr lang="en-US" altLang="en-US" sz="20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CS8611</a:t>
            </a:r>
          </a:p>
        </p:txBody>
      </p:sp>
      <p:sp>
        <p:nvSpPr>
          <p:cNvPr id="8200" name="Google Shape;61;p1">
            <a:extLst>
              <a:ext uri="{FF2B5EF4-FFF2-40B4-BE49-F238E27FC236}">
                <a16:creationId xmlns:a16="http://schemas.microsoft.com/office/drawing/2014/main" id="{94AB47AC-095A-432E-B58B-9DD4D67E6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275" y="5167313"/>
            <a:ext cx="231918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100"/>
            </a:pPr>
            <a:r>
              <a:rPr lang="en-US" altLang="en-US" sz="16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MAJOR PROJECT</a:t>
            </a:r>
          </a:p>
        </p:txBody>
      </p:sp>
      <p:sp>
        <p:nvSpPr>
          <p:cNvPr id="8201" name="Google Shape;62;p1">
            <a:extLst>
              <a:ext uri="{FF2B5EF4-FFF2-40B4-BE49-F238E27FC236}">
                <a16:creationId xmlns:a16="http://schemas.microsoft.com/office/drawing/2014/main" id="{D09E2726-D6FB-487E-A2E6-DB5AD35B5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3888" y="817531"/>
            <a:ext cx="4458185" cy="203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500"/>
            </a:pPr>
            <a:r>
              <a:rPr lang="en-US" altLang="en-US" sz="18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ZEROTH REVIEW	</a:t>
            </a:r>
          </a:p>
          <a:p>
            <a:pPr eaLnBrk="1" hangingPunct="1">
              <a:buSzPts val="1500"/>
            </a:pPr>
            <a:endParaRPr lang="en-US" altLang="en-US" sz="1600" b="1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 panose="02000000000000000000" pitchFamily="2" charset="0"/>
            </a:endParaRPr>
          </a:p>
          <a:p>
            <a:pPr eaLnBrk="1" hangingPunct="1">
              <a:buSzPts val="1500"/>
            </a:pPr>
            <a:r>
              <a:rPr lang="en-US" altLang="en-US" sz="16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Name		: KARTHICK M</a:t>
            </a:r>
          </a:p>
          <a:p>
            <a:pPr eaLnBrk="1" hangingPunct="1">
              <a:buSzPts val="1500"/>
            </a:pPr>
            <a:r>
              <a:rPr lang="en-US" altLang="en-US" sz="16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Reg. Number	: 412419104049</a:t>
            </a:r>
          </a:p>
          <a:p>
            <a:pPr eaLnBrk="1" hangingPunct="1">
              <a:buSzPts val="1500"/>
            </a:pPr>
            <a:r>
              <a:rPr lang="en-US" altLang="en-US" sz="16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Name        	: TARUN H</a:t>
            </a:r>
          </a:p>
          <a:p>
            <a:pPr eaLnBrk="1" hangingPunct="1">
              <a:buSzPts val="1500"/>
            </a:pPr>
            <a:r>
              <a:rPr lang="en-US" altLang="en-US" sz="16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Reg. Number	: 412419104137</a:t>
            </a:r>
          </a:p>
          <a:p>
            <a:pPr eaLnBrk="1" hangingPunct="1">
              <a:buSzPts val="1500"/>
            </a:pPr>
            <a:r>
              <a:rPr lang="en-US" altLang="en-US" sz="16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Name		: SYED ABUTHAHIR A</a:t>
            </a:r>
          </a:p>
          <a:p>
            <a:pPr eaLnBrk="1" hangingPunct="1">
              <a:buSzPts val="1500"/>
            </a:pPr>
            <a:r>
              <a:rPr lang="en-US" altLang="en-US" sz="16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Reg. Number 	: 4124191040136</a:t>
            </a:r>
          </a:p>
        </p:txBody>
      </p:sp>
      <p:sp>
        <p:nvSpPr>
          <p:cNvPr id="8202" name="Google Shape;63;p1">
            <a:extLst>
              <a:ext uri="{FF2B5EF4-FFF2-40B4-BE49-F238E27FC236}">
                <a16:creationId xmlns:a16="http://schemas.microsoft.com/office/drawing/2014/main" id="{A0187920-DA2A-4C72-AA49-56793122D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3888" y="3748088"/>
            <a:ext cx="421322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500"/>
            </a:pPr>
            <a:endParaRPr lang="en-US" altLang="en-US" sz="1600" b="1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 panose="02000000000000000000" pitchFamily="2" charset="0"/>
            </a:endParaRPr>
          </a:p>
          <a:p>
            <a:pPr eaLnBrk="1" hangingPunct="1">
              <a:buSzPts val="1500"/>
            </a:pPr>
            <a:endParaRPr lang="en-US" altLang="en-US" sz="1600" b="1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 panose="02000000000000000000" pitchFamily="2" charset="0"/>
            </a:endParaRPr>
          </a:p>
          <a:p>
            <a:pPr eaLnBrk="1" hangingPunct="1">
              <a:buSzPts val="1500"/>
            </a:pPr>
            <a:endParaRPr lang="en-US" altLang="en-US" sz="1600" b="1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 panose="02000000000000000000" pitchFamily="2" charset="0"/>
            </a:endParaRPr>
          </a:p>
          <a:p>
            <a:pPr eaLnBrk="1" hangingPunct="1">
              <a:buSzPts val="1500"/>
            </a:pPr>
            <a:endParaRPr lang="en-US" altLang="en-US" sz="1600" b="1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33888" y="3286667"/>
            <a:ext cx="421322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2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ORDER AND DEMAND FORECASTING THROUGH CUSTOMER BEHAVIOR AND SEASONAL PATTERN WITH RISK ADJUSTED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1E947-A981-800F-D1E0-C9A7ED897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026367"/>
            <a:ext cx="8520599" cy="510266"/>
          </a:xfrm>
        </p:spPr>
        <p:txBody>
          <a:bodyPr/>
          <a:lstStyle/>
          <a:p>
            <a:pPr algn="ctr" eaLnBrk="1" hangingPunct="1"/>
            <a:r>
              <a:rPr lang="en-US" alt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 panose="020F0502020204030204" pitchFamily="34" charset="0"/>
              </a:rPr>
              <a:t>ARCHITECTURE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6666AB-BEAE-2AE2-2C1B-A35D8EBB9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05" y="1810138"/>
            <a:ext cx="8042988" cy="426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440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Google Shape;55;p14">
            <a:extLst>
              <a:ext uri="{FF2B5EF4-FFF2-40B4-BE49-F238E27FC236}">
                <a16:creationId xmlns:a16="http://schemas.microsoft.com/office/drawing/2014/main" id="{D1359187-B364-4B58-978A-21D3E7150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595959"/>
                </a:solidFill>
              </a:rPr>
              <a:t>MAJOR PROJECT – ZEROTH REVIEW	</a:t>
            </a:r>
          </a:p>
        </p:txBody>
      </p:sp>
      <p:sp>
        <p:nvSpPr>
          <p:cNvPr id="19459" name="Google Shape;56;p14">
            <a:extLst>
              <a:ext uri="{FF2B5EF4-FFF2-40B4-BE49-F238E27FC236}">
                <a16:creationId xmlns:a16="http://schemas.microsoft.com/office/drawing/2014/main" id="{9561A3C4-CA2A-46C6-83ED-8D6629A95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FFFF"/>
                </a:solidFill>
              </a:rPr>
              <a:t>CS8811</a:t>
            </a:r>
          </a:p>
        </p:txBody>
      </p:sp>
      <p:sp>
        <p:nvSpPr>
          <p:cNvPr id="19460" name="Rectangle 1">
            <a:extLst>
              <a:ext uri="{FF2B5EF4-FFF2-40B4-BE49-F238E27FC236}">
                <a16:creationId xmlns:a16="http://schemas.microsoft.com/office/drawing/2014/main" id="{88EEA609-6252-4C2C-90C1-BDB1B0186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0" y="2154238"/>
            <a:ext cx="629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</a:p>
        </p:txBody>
      </p:sp>
      <p:sp>
        <p:nvSpPr>
          <p:cNvPr id="19461" name="Google Shape;235;p52">
            <a:extLst>
              <a:ext uri="{FF2B5EF4-FFF2-40B4-BE49-F238E27FC236}">
                <a16:creationId xmlns:a16="http://schemas.microsoft.com/office/drawing/2014/main" id="{B41BA50C-F6CD-4256-998A-0883DF70C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8842" y="2008010"/>
            <a:ext cx="5439746" cy="2940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5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 panose="020F0502020204030204" pitchFamily="34" charset="0"/>
              </a:rPr>
              <a:t>THANK YOU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94A066-0923-4B8A-BFB7-4004EB992C44}"/>
              </a:ext>
            </a:extLst>
          </p:cNvPr>
          <p:cNvSpPr txBox="1"/>
          <p:nvPr/>
        </p:nvSpPr>
        <p:spPr>
          <a:xfrm>
            <a:off x="4114800" y="297415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7189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origami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Google Shape;55;p14">
            <a:extLst>
              <a:ext uri="{FF2B5EF4-FFF2-40B4-BE49-F238E27FC236}">
                <a16:creationId xmlns:a16="http://schemas.microsoft.com/office/drawing/2014/main" id="{31BE23AB-A440-4213-8664-368A98E35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595959"/>
                </a:solidFill>
              </a:rPr>
              <a:t>MAJOR PROJECT – ZEROTH REVIEW	</a:t>
            </a:r>
          </a:p>
        </p:txBody>
      </p:sp>
      <p:sp>
        <p:nvSpPr>
          <p:cNvPr id="9219" name="Google Shape;56;p14">
            <a:extLst>
              <a:ext uri="{FF2B5EF4-FFF2-40B4-BE49-F238E27FC236}">
                <a16:creationId xmlns:a16="http://schemas.microsoft.com/office/drawing/2014/main" id="{44F2E9CB-243B-4B15-8D5C-AAE8F7BC9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FFFF"/>
                </a:solidFill>
              </a:rPr>
              <a:t>CS8811</a:t>
            </a:r>
          </a:p>
        </p:txBody>
      </p:sp>
      <p:sp>
        <p:nvSpPr>
          <p:cNvPr id="9220" name="Rectangle 1">
            <a:extLst>
              <a:ext uri="{FF2B5EF4-FFF2-40B4-BE49-F238E27FC236}">
                <a16:creationId xmlns:a16="http://schemas.microsoft.com/office/drawing/2014/main" id="{F8987619-8E03-43C2-8506-A36EAD47E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493" y="1774891"/>
            <a:ext cx="629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</a:p>
        </p:txBody>
      </p:sp>
      <p:sp>
        <p:nvSpPr>
          <p:cNvPr id="9221" name="Google Shape;235;p52">
            <a:extLst>
              <a:ext uri="{FF2B5EF4-FFF2-40B4-BE49-F238E27FC236}">
                <a16:creationId xmlns:a16="http://schemas.microsoft.com/office/drawing/2014/main" id="{C4C40F6C-67B5-492F-A85C-921904B3B1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563" y="1081089"/>
            <a:ext cx="8398912" cy="384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 panose="020F0502020204030204" pitchFamily="34" charset="0"/>
              </a:rPr>
              <a:t>PROBLEM 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57A558-4964-FC43-7FC9-1149EE09D396}"/>
              </a:ext>
            </a:extLst>
          </p:cNvPr>
          <p:cNvSpPr txBox="1"/>
          <p:nvPr/>
        </p:nvSpPr>
        <p:spPr>
          <a:xfrm>
            <a:off x="354564" y="1847461"/>
            <a:ext cx="8398911" cy="367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Dynamic nature of the retail stores or warehouses.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Bull Whip effect in the supply chain network.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Fragmented approach to forecasting demand.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visibility due to inaccurate knowledge of demand and inventory.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inventory cost because of inaccurate prediction.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manual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labor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resources.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Difficulty in communication between departments.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is a great drawback in every forecasting system.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55;p14">
            <a:extLst>
              <a:ext uri="{FF2B5EF4-FFF2-40B4-BE49-F238E27FC236}">
                <a16:creationId xmlns:a16="http://schemas.microsoft.com/office/drawing/2014/main" id="{C0AD9E60-DFDC-41E0-B67D-52217B6BB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595959"/>
                </a:solidFill>
              </a:rPr>
              <a:t>MAJOR PROJECT – ZEROTH REVIEW	</a:t>
            </a:r>
          </a:p>
        </p:txBody>
      </p:sp>
      <p:sp>
        <p:nvSpPr>
          <p:cNvPr id="10243" name="Google Shape;56;p14">
            <a:extLst>
              <a:ext uri="{FF2B5EF4-FFF2-40B4-BE49-F238E27FC236}">
                <a16:creationId xmlns:a16="http://schemas.microsoft.com/office/drawing/2014/main" id="{04F3507C-5485-4B77-946B-CD7390508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FFFF"/>
                </a:solidFill>
              </a:rPr>
              <a:t>CS8811</a:t>
            </a:r>
          </a:p>
        </p:txBody>
      </p:sp>
      <p:sp>
        <p:nvSpPr>
          <p:cNvPr id="10244" name="Rectangle 1">
            <a:extLst>
              <a:ext uri="{FF2B5EF4-FFF2-40B4-BE49-F238E27FC236}">
                <a16:creationId xmlns:a16="http://schemas.microsoft.com/office/drawing/2014/main" id="{DF87EDCF-E6BE-472D-8FE5-614622E6B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0" y="2154238"/>
            <a:ext cx="629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</a:p>
        </p:txBody>
      </p:sp>
      <p:sp>
        <p:nvSpPr>
          <p:cNvPr id="10245" name="Google Shape;235;p52">
            <a:extLst>
              <a:ext uri="{FF2B5EF4-FFF2-40B4-BE49-F238E27FC236}">
                <a16:creationId xmlns:a16="http://schemas.microsoft.com/office/drawing/2014/main" id="{D2956D9A-B5F5-433F-B4D9-F87D1F6EC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458" y="1024449"/>
            <a:ext cx="8377083" cy="430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OBJECTIVE OF THE PROJECT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EDB7FC-1BEB-469D-8C0B-B65AD3D182AD}"/>
              </a:ext>
            </a:extLst>
          </p:cNvPr>
          <p:cNvSpPr txBox="1"/>
          <p:nvPr/>
        </p:nvSpPr>
        <p:spPr>
          <a:xfrm>
            <a:off x="389808" y="1732920"/>
            <a:ext cx="8377083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the financial planning of the system which lays out necessary steps to generate future income and cover future expenses.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the impact of disruption in traditional dynamic forecasts.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 order forecasting and dynamic BE forecasts.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Overcoming the bullwhip effect by coming up with an enhanced forecasting model which predicts accurate results.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the organization to estimate the future quantity and quality of people required for material production.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strategy which is faced by retailers can be done using power pricing policy.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Google Shape;55;p14">
            <a:extLst>
              <a:ext uri="{FF2B5EF4-FFF2-40B4-BE49-F238E27FC236}">
                <a16:creationId xmlns:a16="http://schemas.microsoft.com/office/drawing/2014/main" id="{E3B26A68-B765-4F1A-92DA-8CC2621DA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595959"/>
                </a:solidFill>
              </a:rPr>
              <a:t>MAJOR PROJECT – ZEROTH REVIEW	</a:t>
            </a:r>
          </a:p>
        </p:txBody>
      </p:sp>
      <p:sp>
        <p:nvSpPr>
          <p:cNvPr id="11267" name="Google Shape;56;p14">
            <a:extLst>
              <a:ext uri="{FF2B5EF4-FFF2-40B4-BE49-F238E27FC236}">
                <a16:creationId xmlns:a16="http://schemas.microsoft.com/office/drawing/2014/main" id="{5BEBB931-B568-4934-9E17-8C384B12E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FFFF"/>
                </a:solidFill>
              </a:rPr>
              <a:t>CS8811</a:t>
            </a:r>
          </a:p>
        </p:txBody>
      </p:sp>
      <p:sp>
        <p:nvSpPr>
          <p:cNvPr id="11268" name="Rectangle 1">
            <a:extLst>
              <a:ext uri="{FF2B5EF4-FFF2-40B4-BE49-F238E27FC236}">
                <a16:creationId xmlns:a16="http://schemas.microsoft.com/office/drawing/2014/main" id="{CB8D5AB5-80A5-437B-A3ED-58A496ACD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241" y="1647825"/>
            <a:ext cx="8436233" cy="1184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342900" indent="-342900" eaLnBrk="1" hangingPunct="1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Mean Squared Error (MMSE) forecasts.</a:t>
            </a:r>
          </a:p>
          <a:p>
            <a:pPr marL="342900" indent="-342900" eaLnBrk="1" hangingPunct="1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Regressive models include the Random Forest, and Linear Regression techniques.</a:t>
            </a:r>
          </a:p>
        </p:txBody>
      </p:sp>
      <p:sp>
        <p:nvSpPr>
          <p:cNvPr id="11269" name="Google Shape;235;p52">
            <a:extLst>
              <a:ext uri="{FF2B5EF4-FFF2-40B4-BE49-F238E27FC236}">
                <a16:creationId xmlns:a16="http://schemas.microsoft.com/office/drawing/2014/main" id="{7592A03B-D3FE-4DE5-8EB1-5830F90977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241" y="1062038"/>
            <a:ext cx="8436233" cy="43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EXISTING SYSTEM</a:t>
            </a:r>
          </a:p>
        </p:txBody>
      </p:sp>
      <p:sp>
        <p:nvSpPr>
          <p:cNvPr id="4" name="Google Shape;235;p52">
            <a:extLst>
              <a:ext uri="{FF2B5EF4-FFF2-40B4-BE49-F238E27FC236}">
                <a16:creationId xmlns:a16="http://schemas.microsoft.com/office/drawing/2014/main" id="{F67E58DC-9211-3A7C-5926-BC99BCA3C6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241" y="2990851"/>
            <a:ext cx="8436233" cy="43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LIMITATION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1782FA-9893-1C52-20B5-D5122937C2AD}"/>
              </a:ext>
            </a:extLst>
          </p:cNvPr>
          <p:cNvSpPr txBox="1"/>
          <p:nvPr/>
        </p:nvSpPr>
        <p:spPr>
          <a:xfrm>
            <a:off x="317241" y="3594349"/>
            <a:ext cx="8436233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accuracy in material and production plan.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Purchase order for raw materials for defective and dynamic products.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and overstock alerts.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Lagging in automated statistical forecasting.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5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Google Shape;55;p14">
            <a:extLst>
              <a:ext uri="{FF2B5EF4-FFF2-40B4-BE49-F238E27FC236}">
                <a16:creationId xmlns:a16="http://schemas.microsoft.com/office/drawing/2014/main" id="{E3B26A68-B765-4F1A-92DA-8CC2621DA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595959"/>
                </a:solidFill>
              </a:rPr>
              <a:t>MAJOR PROJECT – ZEROTH REVIEW	</a:t>
            </a:r>
          </a:p>
        </p:txBody>
      </p:sp>
      <p:sp>
        <p:nvSpPr>
          <p:cNvPr id="11267" name="Google Shape;56;p14">
            <a:extLst>
              <a:ext uri="{FF2B5EF4-FFF2-40B4-BE49-F238E27FC236}">
                <a16:creationId xmlns:a16="http://schemas.microsoft.com/office/drawing/2014/main" id="{5BEBB931-B568-4934-9E17-8C384B12E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FFFF"/>
                </a:solidFill>
              </a:rPr>
              <a:t>CS8811</a:t>
            </a:r>
          </a:p>
        </p:txBody>
      </p:sp>
      <p:sp>
        <p:nvSpPr>
          <p:cNvPr id="11268" name="Rectangle 1">
            <a:extLst>
              <a:ext uri="{FF2B5EF4-FFF2-40B4-BE49-F238E27FC236}">
                <a16:creationId xmlns:a16="http://schemas.microsoft.com/office/drawing/2014/main" id="{CB8D5AB5-80A5-437B-A3ED-58A496ACD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241" y="1647825"/>
            <a:ext cx="8436233" cy="420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342900" indent="-342900" eaLnBrk="1" hangingPunct="1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different machine learning techniques and comparing different models for datasets passed to that model </a:t>
            </a:r>
          </a:p>
          <a:p>
            <a:pPr marL="342900" indent="-342900" eaLnBrk="1" hangingPunct="1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Enabling risk-adjusted forecasting solutions for the problem.</a:t>
            </a:r>
          </a:p>
          <a:p>
            <a:pPr marL="342900" indent="-342900" eaLnBrk="1" hangingPunct="1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Data Driven Weighted Moving Average (DDWMA) model for risk-adjusted forecasting.</a:t>
            </a:r>
          </a:p>
          <a:p>
            <a:pPr marL="342900" indent="-342900" eaLnBrk="1" hangingPunct="1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time series sales prediction algorithm (Auto Regressive Integrated Moving Average) for comparative analysis.</a:t>
            </a:r>
          </a:p>
          <a:p>
            <a:pPr marL="342900" indent="-342900" eaLnBrk="1" hangingPunct="1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same technique will be implemented for automating the order placement system in the production unit.</a:t>
            </a:r>
          </a:p>
          <a:p>
            <a:pPr marL="342900" indent="-342900" eaLnBrk="1" hangingPunct="1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Integrating an efficient forecasting model which meets customer demand will increase an organization’s profit.</a:t>
            </a:r>
          </a:p>
        </p:txBody>
      </p:sp>
      <p:sp>
        <p:nvSpPr>
          <p:cNvPr id="11269" name="Google Shape;235;p52">
            <a:extLst>
              <a:ext uri="{FF2B5EF4-FFF2-40B4-BE49-F238E27FC236}">
                <a16:creationId xmlns:a16="http://schemas.microsoft.com/office/drawing/2014/main" id="{7592A03B-D3FE-4DE5-8EB1-5830F90977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241" y="1062038"/>
            <a:ext cx="8436233" cy="43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PROPOSED SOLUTION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55;p14">
            <a:extLst>
              <a:ext uri="{FF2B5EF4-FFF2-40B4-BE49-F238E27FC236}">
                <a16:creationId xmlns:a16="http://schemas.microsoft.com/office/drawing/2014/main" id="{40EAEDE9-AD06-4FAB-BA01-26E209FB9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595959"/>
                </a:solidFill>
              </a:rPr>
              <a:t>MAJOR PROJECT – ZEROTH REVIEW	</a:t>
            </a:r>
          </a:p>
        </p:txBody>
      </p:sp>
      <p:sp>
        <p:nvSpPr>
          <p:cNvPr id="12291" name="Google Shape;56;p14">
            <a:extLst>
              <a:ext uri="{FF2B5EF4-FFF2-40B4-BE49-F238E27FC236}">
                <a16:creationId xmlns:a16="http://schemas.microsoft.com/office/drawing/2014/main" id="{C0011542-DC61-4096-891A-7B2E1EE94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FFFF"/>
                </a:solidFill>
              </a:rPr>
              <a:t>CS8811</a:t>
            </a:r>
          </a:p>
        </p:txBody>
      </p:sp>
      <p:sp>
        <p:nvSpPr>
          <p:cNvPr id="12292" name="Rectangle 1">
            <a:extLst>
              <a:ext uri="{FF2B5EF4-FFF2-40B4-BE49-F238E27FC236}">
                <a16:creationId xmlns:a16="http://schemas.microsoft.com/office/drawing/2014/main" id="{99E8D2F5-28CA-48BF-AB12-D3E81B113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0" y="2154238"/>
            <a:ext cx="629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</a:p>
        </p:txBody>
      </p:sp>
      <p:sp>
        <p:nvSpPr>
          <p:cNvPr id="12293" name="Google Shape;235;p52">
            <a:extLst>
              <a:ext uri="{FF2B5EF4-FFF2-40B4-BE49-F238E27FC236}">
                <a16:creationId xmlns:a16="http://schemas.microsoft.com/office/drawing/2014/main" id="{740B48C5-5BD0-4459-9327-B33B43A24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885" y="1081089"/>
            <a:ext cx="8361589" cy="35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REVIEW OF LITERATURE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C23FE52-0E77-4F32-AF0A-218CB6519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458106"/>
              </p:ext>
            </p:extLst>
          </p:nvPr>
        </p:nvGraphicFramePr>
        <p:xfrm>
          <a:off x="391886" y="1627612"/>
          <a:ext cx="8361590" cy="4267200"/>
        </p:xfrm>
        <a:graphic>
          <a:graphicData uri="http://schemas.openxmlformats.org/drawingml/2006/table">
            <a:tbl>
              <a:tblPr firstRow="1" bandRow="1"/>
              <a:tblGrid>
                <a:gridCol w="5878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3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8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66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50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4939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 NO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OF THE PAPER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 NAME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4301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 Order Behavior Classification via Convolutional Neural Network in the semi conductor industry.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IEEE TRANSACTIONS ON SEMICONDUCTOR MANUFACTURING, VOL. 35, NO. 3, AUGUST 2022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1874297853"/>
                  </a:ext>
                </a:extLst>
              </a:tr>
              <a:tr h="884301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Novel Dynamic Demand Forecasting Model for Resilient Supply Chains using Machine Learning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 IEEE 45</a:t>
                      </a:r>
                      <a:r>
                        <a:rPr lang="en-US" sz="16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Annual Computers, Software and Applications Conference (COMPSAC)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343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 Model for Sales Forecasting by using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XGBoost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 IEEE International Conference on Consumer Electronics and Computer Engineering (ICCECE 2021)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55;p14">
            <a:extLst>
              <a:ext uri="{FF2B5EF4-FFF2-40B4-BE49-F238E27FC236}">
                <a16:creationId xmlns:a16="http://schemas.microsoft.com/office/drawing/2014/main" id="{40EAEDE9-AD06-4FAB-BA01-26E209FB9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595959"/>
                </a:solidFill>
              </a:rPr>
              <a:t>MAJOR PROJECT – ZEROTH REVIEW	</a:t>
            </a:r>
          </a:p>
        </p:txBody>
      </p:sp>
      <p:sp>
        <p:nvSpPr>
          <p:cNvPr id="12291" name="Google Shape;56;p14">
            <a:extLst>
              <a:ext uri="{FF2B5EF4-FFF2-40B4-BE49-F238E27FC236}">
                <a16:creationId xmlns:a16="http://schemas.microsoft.com/office/drawing/2014/main" id="{C0011542-DC61-4096-891A-7B2E1EE94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FFFF"/>
                </a:solidFill>
              </a:rPr>
              <a:t>CS8811</a:t>
            </a:r>
          </a:p>
        </p:txBody>
      </p:sp>
      <p:sp>
        <p:nvSpPr>
          <p:cNvPr id="12292" name="Rectangle 1">
            <a:extLst>
              <a:ext uri="{FF2B5EF4-FFF2-40B4-BE49-F238E27FC236}">
                <a16:creationId xmlns:a16="http://schemas.microsoft.com/office/drawing/2014/main" id="{99E8D2F5-28CA-48BF-AB12-D3E81B113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0" y="2154238"/>
            <a:ext cx="629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</a:p>
        </p:txBody>
      </p:sp>
      <p:sp>
        <p:nvSpPr>
          <p:cNvPr id="12293" name="Google Shape;235;p52">
            <a:extLst>
              <a:ext uri="{FF2B5EF4-FFF2-40B4-BE49-F238E27FC236}">
                <a16:creationId xmlns:a16="http://schemas.microsoft.com/office/drawing/2014/main" id="{740B48C5-5BD0-4459-9327-B33B43A24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885" y="1081089"/>
            <a:ext cx="8361589" cy="35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REVIEW OF LITERATURE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C23FE52-0E77-4F32-AF0A-218CB6519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454788"/>
              </p:ext>
            </p:extLst>
          </p:nvPr>
        </p:nvGraphicFramePr>
        <p:xfrm>
          <a:off x="391885" y="1702257"/>
          <a:ext cx="8375658" cy="4129998"/>
        </p:xfrm>
        <a:graphic>
          <a:graphicData uri="http://schemas.openxmlformats.org/drawingml/2006/table">
            <a:tbl>
              <a:tblPr firstRow="1" bandRow="1"/>
              <a:tblGrid>
                <a:gridCol w="5878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4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5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98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78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4939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 NO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OF THE PAPER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 NAME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4301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Sales Prediction based on Machine Learning.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2021 2</a:t>
                      </a:r>
                      <a:r>
                        <a:rPr lang="en-US" sz="16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International Conference on E-Commerce and Internet Technology (ECIT).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343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Sales Forecasting for Supply Chain demand management – A Fuzzy time series approach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2019 13</a:t>
                      </a:r>
                      <a:r>
                        <a:rPr lang="en-US" sz="16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International Conference on Mathematics, Actuarial Science, Computer Science, and Statistics.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3965359575"/>
                  </a:ext>
                </a:extLst>
              </a:tr>
              <a:tr h="117343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Sales Forecasting of Retail Stores using Machine Learning Techniques.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3rd IEEE International Conference on Computational Systems and Information Technology for Sustainable Solutions 2018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1146740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690850"/>
      </p:ext>
    </p:ext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Google Shape;55;p14">
            <a:extLst>
              <a:ext uri="{FF2B5EF4-FFF2-40B4-BE49-F238E27FC236}">
                <a16:creationId xmlns:a16="http://schemas.microsoft.com/office/drawing/2014/main" id="{8323FBC0-5A12-406B-BA5D-BDA94F8EE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595959"/>
                </a:solidFill>
              </a:rPr>
              <a:t>MAJOR PROJECT – ZEROTH REVIEW	</a:t>
            </a:r>
          </a:p>
        </p:txBody>
      </p:sp>
      <p:sp>
        <p:nvSpPr>
          <p:cNvPr id="13315" name="Google Shape;56;p14">
            <a:extLst>
              <a:ext uri="{FF2B5EF4-FFF2-40B4-BE49-F238E27FC236}">
                <a16:creationId xmlns:a16="http://schemas.microsoft.com/office/drawing/2014/main" id="{ECFF9B29-D9F7-4BFD-AD06-808A99D24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FFFF"/>
                </a:solidFill>
              </a:rPr>
              <a:t>CS8811</a:t>
            </a:r>
          </a:p>
        </p:txBody>
      </p:sp>
      <p:sp>
        <p:nvSpPr>
          <p:cNvPr id="13316" name="Rectangle 1">
            <a:extLst>
              <a:ext uri="{FF2B5EF4-FFF2-40B4-BE49-F238E27FC236}">
                <a16:creationId xmlns:a16="http://schemas.microsoft.com/office/drawing/2014/main" id="{6173D1DB-43ED-47D3-81BB-B23CF626C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0" y="2154238"/>
            <a:ext cx="629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</a:p>
        </p:txBody>
      </p:sp>
      <p:sp>
        <p:nvSpPr>
          <p:cNvPr id="13317" name="Google Shape;235;p52">
            <a:extLst>
              <a:ext uri="{FF2B5EF4-FFF2-40B4-BE49-F238E27FC236}">
                <a16:creationId xmlns:a16="http://schemas.microsoft.com/office/drawing/2014/main" id="{E084349C-EF94-4B3D-9BAC-E4FC6206B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241" y="966561"/>
            <a:ext cx="8436234" cy="390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JUSTIFICATION FOR SDG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187507-2A14-4972-A730-B1ACE7A2047C}"/>
              </a:ext>
            </a:extLst>
          </p:cNvPr>
          <p:cNvSpPr txBox="1"/>
          <p:nvPr/>
        </p:nvSpPr>
        <p:spPr>
          <a:xfrm>
            <a:off x="360233" y="1454050"/>
            <a:ext cx="843623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Decent work and economic growth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Since the demand is already known the workforce can either be laid off or put to overtime only when required</a:t>
            </a: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Industry, innovation, and infrastructure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i="0" cap="all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Increase the access of small-scale industrial and other enterprises, particularly in developing countries aiding financial growth, including affordable credit, and their integration into value chains and markets.</a:t>
            </a:r>
          </a:p>
          <a:p>
            <a:endParaRPr lang="en-US" sz="2200" b="0" i="0" dirty="0">
              <a:solidFill>
                <a:srgbClr val="1A1A1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Responsible consumption and production</a:t>
            </a:r>
          </a:p>
          <a:p>
            <a:r>
              <a:rPr lang="en-US" sz="2200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Since we only procure as many raw materials as we require for production, the wastage is significantly reduced.</a:t>
            </a:r>
          </a:p>
          <a:p>
            <a:r>
              <a:rPr lang="en-US" sz="1800" dirty="0">
                <a:solidFill>
                  <a:srgbClr val="1A1A1A"/>
                </a:solidFill>
              </a:rPr>
              <a:t>	</a:t>
            </a:r>
            <a:endParaRPr lang="en-IN"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Inverted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Google Shape;55;p14">
            <a:extLst>
              <a:ext uri="{FF2B5EF4-FFF2-40B4-BE49-F238E27FC236}">
                <a16:creationId xmlns:a16="http://schemas.microsoft.com/office/drawing/2014/main" id="{D1359187-B364-4B58-978A-21D3E7150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595959"/>
                </a:solidFill>
              </a:rPr>
              <a:t>MAJOR PROJECT – ZEROTH REVIEW	</a:t>
            </a:r>
          </a:p>
        </p:txBody>
      </p:sp>
      <p:sp>
        <p:nvSpPr>
          <p:cNvPr id="19459" name="Google Shape;56;p14">
            <a:extLst>
              <a:ext uri="{FF2B5EF4-FFF2-40B4-BE49-F238E27FC236}">
                <a16:creationId xmlns:a16="http://schemas.microsoft.com/office/drawing/2014/main" id="{9561A3C4-CA2A-46C6-83ED-8D6629A95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FFFF"/>
                </a:solidFill>
              </a:rPr>
              <a:t>CS8811</a:t>
            </a:r>
          </a:p>
        </p:txBody>
      </p:sp>
      <p:sp>
        <p:nvSpPr>
          <p:cNvPr id="19460" name="Rectangle 1">
            <a:extLst>
              <a:ext uri="{FF2B5EF4-FFF2-40B4-BE49-F238E27FC236}">
                <a16:creationId xmlns:a16="http://schemas.microsoft.com/office/drawing/2014/main" id="{88EEA609-6252-4C2C-90C1-BDB1B0186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0" y="2154238"/>
            <a:ext cx="629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</a:p>
        </p:txBody>
      </p:sp>
      <p:sp>
        <p:nvSpPr>
          <p:cNvPr id="19461" name="Google Shape;235;p52">
            <a:extLst>
              <a:ext uri="{FF2B5EF4-FFF2-40B4-BE49-F238E27FC236}">
                <a16:creationId xmlns:a16="http://schemas.microsoft.com/office/drawing/2014/main" id="{B41BA50C-F6CD-4256-998A-0883DF70C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223" y="1081089"/>
            <a:ext cx="8380251" cy="432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 panose="020F0502020204030204" pitchFamily="34" charset="0"/>
              </a:rPr>
              <a:t>INNOVATION IN THE PROJECT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94A066-0923-4B8A-BFB7-4004EB992C44}"/>
              </a:ext>
            </a:extLst>
          </p:cNvPr>
          <p:cNvSpPr txBox="1"/>
          <p:nvPr/>
        </p:nvSpPr>
        <p:spPr>
          <a:xfrm>
            <a:off x="4114800" y="297415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C34441-BC81-4A9E-B741-1E271A3495BA}"/>
              </a:ext>
            </a:extLst>
          </p:cNvPr>
          <p:cNvSpPr txBox="1"/>
          <p:nvPr/>
        </p:nvSpPr>
        <p:spPr>
          <a:xfrm>
            <a:off x="373223" y="1924051"/>
            <a:ext cx="8378891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Analysing and classifying Customer Order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(COB)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profit of the organization due to the advancement in the prediction of future sales.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Solving the bullwhip effect in the supply chain network.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in the raw material purchase system for defective products/items.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management in the retail store to meet the customer demand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a fully transparent system between different supply chain users.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818</Words>
  <Application>Microsoft Office PowerPoint</Application>
  <PresentationFormat>On-screen Show (4:3)</PresentationFormat>
  <Paragraphs>162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Wingdings</vt:lpstr>
      <vt:lpstr>Simple Light</vt:lpstr>
      <vt:lpstr>2_Simple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ARCHITECTURE DIAGRAM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Mohan</dc:creator>
  <cp:lastModifiedBy>Syedabuthahir A</cp:lastModifiedBy>
  <cp:revision>49</cp:revision>
  <dcterms:modified xsi:type="dcterms:W3CDTF">2023-02-23T04:18:01Z</dcterms:modified>
</cp:coreProperties>
</file>