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9" r:id="rId4"/>
    <p:sldId id="260" r:id="rId5"/>
    <p:sldId id="261" r:id="rId6"/>
    <p:sldId id="262" r:id="rId7"/>
    <p:sldId id="263" r:id="rId8"/>
    <p:sldId id="264" r:id="rId9"/>
    <p:sldId id="277" r:id="rId10"/>
    <p:sldId id="265" r:id="rId11"/>
    <p:sldId id="266" r:id="rId12"/>
    <p:sldId id="267" r:id="rId13"/>
    <p:sldId id="268" r:id="rId14"/>
    <p:sldId id="269" r:id="rId15"/>
    <p:sldId id="270" r:id="rId16"/>
    <p:sldId id="271" r:id="rId17"/>
    <p:sldId id="272" r:id="rId18"/>
    <p:sldId id="258" r:id="rId19"/>
    <p:sldId id="273" r:id="rId20"/>
    <p:sldId id="274" r:id="rId21"/>
    <p:sldId id="275" r:id="rId22"/>
  </p:sldIdLst>
  <p:sldSz cx="9144000" cy="6858000" type="screen4x3"/>
  <p:notesSz cx="9144000" cy="6858000"/>
  <p:defaultTextStyle>
    <a:defPPr lvl="0">
      <a:defRPr lang="de-DE"/>
    </a:defPPr>
    <a:lvl1pPr lvl="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133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7B4F25-CEAC-4F2A-B804-4767692519E2}"/>
              </a:ext>
            </a:extLst>
          </p:cNvPr>
          <p:cNvSpPr>
            <a:spLocks noGrp="1" noChangeArrowheads="1"/>
          </p:cNvSpPr>
          <p:nvPr>
            <p:ph type="hdr" sz="quarter" idx="4294967295"/>
          </p:nvPr>
        </p:nvSpPr>
        <p:spPr bwMode="auto">
          <a:xfrm>
            <a:off x="0"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Morgan Kaufmann Publishers</a:t>
            </a:r>
          </a:p>
        </p:txBody>
      </p:sp>
      <p:sp>
        <p:nvSpPr>
          <p:cNvPr id="3075" name="Rectangle 3">
            <a:extLst>
              <a:ext uri="{FF2B5EF4-FFF2-40B4-BE49-F238E27FC236}">
                <a16:creationId xmlns:a16="http://schemas.microsoft.com/office/drawing/2014/main" id="{53F79BC6-3523-4C4E-97CD-B7ED06FBA33B}"/>
              </a:ext>
            </a:extLst>
          </p:cNvPr>
          <p:cNvSpPr>
            <a:spLocks noGrp="1" noChangeArrowheads="1"/>
          </p:cNvSpPr>
          <p:nvPr>
            <p:ph type="dt" sz="quarter" idx="4294967295"/>
          </p:nvPr>
        </p:nvSpPr>
        <p:spPr bwMode="auto">
          <a:xfrm>
            <a:off x="5180013"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1007EEA-E5CC-48AA-BEBB-02DD45576022}" type="datetime3">
              <a:rPr lang="en-AU" altLang="en-US">
                <a:latin typeface="Arial" panose="020B0604020202020204" pitchFamily="34" charset="0"/>
              </a:rPr>
              <a:pPr eaLnBrk="1" hangingPunct="1"/>
              <a:t>22 September, 2022</a:t>
            </a:fld>
            <a:endParaRPr lang="en-AU" altLang="en-US">
              <a:latin typeface="Arial" panose="020B0604020202020204" pitchFamily="34" charset="0"/>
            </a:endParaRPr>
          </a:p>
        </p:txBody>
      </p:sp>
      <p:sp>
        <p:nvSpPr>
          <p:cNvPr id="3076" name="Rectangle 6">
            <a:extLst>
              <a:ext uri="{FF2B5EF4-FFF2-40B4-BE49-F238E27FC236}">
                <a16:creationId xmlns:a16="http://schemas.microsoft.com/office/drawing/2014/main" id="{E11F3731-9157-49F9-869B-9AB265C31ED3}"/>
              </a:ext>
            </a:extLst>
          </p:cNvPr>
          <p:cNvSpPr>
            <a:spLocks noGrp="1" noChangeArrowheads="1"/>
          </p:cNvSpPr>
          <p:nvPr>
            <p:ph type="ftr" sz="quarter" idx="4294967295"/>
          </p:nvPr>
        </p:nvSpPr>
        <p:spPr bwMode="auto">
          <a:xfrm>
            <a:off x="0"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Chapter 4 — The Processor</a:t>
            </a:r>
          </a:p>
        </p:txBody>
      </p:sp>
      <p:sp>
        <p:nvSpPr>
          <p:cNvPr id="3077" name="Rectangle 7">
            <a:extLst>
              <a:ext uri="{FF2B5EF4-FFF2-40B4-BE49-F238E27FC236}">
                <a16:creationId xmlns:a16="http://schemas.microsoft.com/office/drawing/2014/main" id="{E3AE30AE-81DD-476E-9D7B-B7F3176CD014}"/>
              </a:ext>
            </a:extLst>
          </p:cNvPr>
          <p:cNvSpPr>
            <a:spLocks noGrp="1" noChangeArrowheads="1"/>
          </p:cNvSpPr>
          <p:nvPr>
            <p:ph type="sldNum" sz="quarter" idx="4294967295"/>
          </p:nvPr>
        </p:nvSpPr>
        <p:spPr bwMode="auto">
          <a:xfrm>
            <a:off x="5180013"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93D4B1E-8121-45BD-89D1-6240FE90D698}" type="slidenum">
              <a:rPr lang="en-AU" altLang="en-US">
                <a:latin typeface="Arial" panose="020B0604020202020204" pitchFamily="34" charset="0"/>
              </a:rPr>
              <a:pPr eaLnBrk="1" hangingPunct="1"/>
              <a:t>1</a:t>
            </a:fld>
            <a:endParaRPr lang="en-AU" altLang="en-US">
              <a:latin typeface="Arial" panose="020B0604020202020204" pitchFamily="34" charset="0"/>
            </a:endParaRPr>
          </a:p>
        </p:txBody>
      </p:sp>
      <p:sp>
        <p:nvSpPr>
          <p:cNvPr id="3078" name="Rectangle 2">
            <a:extLst>
              <a:ext uri="{FF2B5EF4-FFF2-40B4-BE49-F238E27FC236}">
                <a16:creationId xmlns:a16="http://schemas.microsoft.com/office/drawing/2014/main" id="{7C300395-B39D-4175-BDD0-E2B201FEDCD6}"/>
              </a:ext>
            </a:extLst>
          </p:cNvPr>
          <p:cNvSpPr>
            <a:spLocks noGrp="1" noRot="1" noChangeAspect="1" noChangeArrowheads="1" noTextEdit="1"/>
          </p:cNvSpPr>
          <p:nvPr>
            <p:ph type="sldImg"/>
          </p:nvPr>
        </p:nvSpPr>
        <p:spPr bwMode="auto">
          <a:xfrm>
            <a:off x="2857500" y="514350"/>
            <a:ext cx="3429000" cy="2571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9" name="Rectangle 3">
            <a:extLst>
              <a:ext uri="{FF2B5EF4-FFF2-40B4-BE49-F238E27FC236}">
                <a16:creationId xmlns:a16="http://schemas.microsoft.com/office/drawing/2014/main" id="{F1ADD694-6452-4A10-AFB3-C44358245A81}"/>
              </a:ext>
            </a:extLst>
          </p:cNvPr>
          <p:cNvSpPr>
            <a:spLocks noGrp="1" noChangeArrowheads="1"/>
          </p:cNvSpPr>
          <p:nvPr>
            <p:ph type="body" idx="1"/>
          </p:nvPr>
        </p:nvSpPr>
        <p:spPr bwMode="auto">
          <a:xfrm>
            <a:off x="915988" y="3257550"/>
            <a:ext cx="73120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747783D8-E138-4371-8674-F92AC5F4EF4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EF43F4C-CEED-4A74-A3E0-D3E1B3F4DC4F}"/>
              </a:ext>
            </a:extLst>
          </p:cNvPr>
          <p:cNvSpPr>
            <a:spLocks noGrp="1"/>
          </p:cNvSpPr>
          <p:nvPr>
            <p:ph type="dt" sz="half" idx="11"/>
          </p:nvPr>
        </p:nvSpPr>
        <p:spPr/>
        <p:txBody>
          <a:bodyPr/>
          <a:lstStyle>
            <a:lvl1pPr>
              <a:defRPr/>
            </a:lvl1pPr>
          </a:lstStyle>
          <a:p>
            <a:pPr>
              <a:defRPr/>
            </a:pPr>
            <a:fld id="{938F5D44-4EC3-40B1-938A-286DA94D5E1F}" type="datetimeFigureOut">
              <a:rPr lang="en-US"/>
              <a:pPr>
                <a:defRPr/>
              </a:pPr>
              <a:t>9/22/2022</a:t>
            </a:fld>
            <a:endParaRPr lang="en-US"/>
          </a:p>
        </p:txBody>
      </p:sp>
      <p:sp>
        <p:nvSpPr>
          <p:cNvPr id="6" name="Holder 6">
            <a:extLst>
              <a:ext uri="{FF2B5EF4-FFF2-40B4-BE49-F238E27FC236}">
                <a16:creationId xmlns:a16="http://schemas.microsoft.com/office/drawing/2014/main" id="{8652E991-99CE-4317-B584-9A93B48A1A99}"/>
              </a:ext>
            </a:extLst>
          </p:cNvPr>
          <p:cNvSpPr>
            <a:spLocks noGrp="1"/>
          </p:cNvSpPr>
          <p:nvPr>
            <p:ph type="sldNum" sz="quarter" idx="12"/>
          </p:nvPr>
        </p:nvSpPr>
        <p:spPr/>
        <p:txBody>
          <a:bodyPr/>
          <a:lstStyle>
            <a:lvl1pPr>
              <a:defRPr/>
            </a:lvl1pPr>
          </a:lstStyle>
          <a:p>
            <a:fld id="{C099D44E-8746-465F-AE1F-7D4F493B1B52}" type="slidenum">
              <a:rPr lang="en-US" altLang="en-US"/>
              <a:pPr/>
              <a:t>‹#›</a:t>
            </a:fld>
            <a:endParaRPr lang="en-US" altLang="en-US"/>
          </a:p>
        </p:txBody>
      </p:sp>
    </p:spTree>
    <p:extLst>
      <p:ext uri="{BB962C8B-B14F-4D97-AF65-F5344CB8AC3E}">
        <p14:creationId xmlns:p14="http://schemas.microsoft.com/office/powerpoint/2010/main" val="35089500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C6FAAE07-3786-4750-94B4-55659CCF71B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0D67787-F500-4191-8FF1-E3F4E1DA42E2}"/>
              </a:ext>
            </a:extLst>
          </p:cNvPr>
          <p:cNvSpPr>
            <a:spLocks noGrp="1"/>
          </p:cNvSpPr>
          <p:nvPr>
            <p:ph type="dt" sz="half" idx="11"/>
          </p:nvPr>
        </p:nvSpPr>
        <p:spPr/>
        <p:txBody>
          <a:bodyPr/>
          <a:lstStyle>
            <a:lvl1pPr>
              <a:defRPr/>
            </a:lvl1pPr>
          </a:lstStyle>
          <a:p>
            <a:pPr>
              <a:defRPr/>
            </a:pPr>
            <a:fld id="{7A50D0FD-C438-4886-BD8E-C78CEA9A2C55}" type="datetimeFigureOut">
              <a:rPr lang="en-US"/>
              <a:pPr>
                <a:defRPr/>
              </a:pPr>
              <a:t>9/22/2022</a:t>
            </a:fld>
            <a:endParaRPr lang="en-US"/>
          </a:p>
        </p:txBody>
      </p:sp>
      <p:sp>
        <p:nvSpPr>
          <p:cNvPr id="6" name="Holder 6">
            <a:extLst>
              <a:ext uri="{FF2B5EF4-FFF2-40B4-BE49-F238E27FC236}">
                <a16:creationId xmlns:a16="http://schemas.microsoft.com/office/drawing/2014/main" id="{E16A8CB9-5721-4183-A0B1-BB484461F8F7}"/>
              </a:ext>
            </a:extLst>
          </p:cNvPr>
          <p:cNvSpPr>
            <a:spLocks noGrp="1"/>
          </p:cNvSpPr>
          <p:nvPr>
            <p:ph type="sldNum" sz="quarter" idx="12"/>
          </p:nvPr>
        </p:nvSpPr>
        <p:spPr/>
        <p:txBody>
          <a:bodyPr/>
          <a:lstStyle>
            <a:lvl1pPr>
              <a:defRPr/>
            </a:lvl1pPr>
          </a:lstStyle>
          <a:p>
            <a:fld id="{043E2F5A-901C-49FB-A88D-4114C0B89DBF}" type="slidenum">
              <a:rPr lang="en-US" altLang="en-US"/>
              <a:pPr/>
              <a:t>‹#›</a:t>
            </a:fld>
            <a:endParaRPr lang="en-US" altLang="en-US"/>
          </a:p>
        </p:txBody>
      </p:sp>
    </p:spTree>
    <p:extLst>
      <p:ext uri="{BB962C8B-B14F-4D97-AF65-F5344CB8AC3E}">
        <p14:creationId xmlns:p14="http://schemas.microsoft.com/office/powerpoint/2010/main" val="1109823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B106EE3F-A28B-430C-8162-49A10FD07CEB}"/>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25D09CDD-8213-45B9-AE1C-9B5ADB8A4343}"/>
              </a:ext>
            </a:extLst>
          </p:cNvPr>
          <p:cNvSpPr>
            <a:spLocks noGrp="1"/>
          </p:cNvSpPr>
          <p:nvPr>
            <p:ph type="dt" sz="half" idx="11"/>
          </p:nvPr>
        </p:nvSpPr>
        <p:spPr/>
        <p:txBody>
          <a:bodyPr/>
          <a:lstStyle>
            <a:lvl1pPr>
              <a:defRPr/>
            </a:lvl1pPr>
          </a:lstStyle>
          <a:p>
            <a:pPr>
              <a:defRPr/>
            </a:pPr>
            <a:fld id="{A85AEA62-0E87-47EC-9D85-587EAADE2249}" type="datetimeFigureOut">
              <a:rPr lang="en-US"/>
              <a:pPr>
                <a:defRPr/>
              </a:pPr>
              <a:t>9/22/2022</a:t>
            </a:fld>
            <a:endParaRPr lang="en-US"/>
          </a:p>
        </p:txBody>
      </p:sp>
      <p:sp>
        <p:nvSpPr>
          <p:cNvPr id="7" name="Holder 6">
            <a:extLst>
              <a:ext uri="{FF2B5EF4-FFF2-40B4-BE49-F238E27FC236}">
                <a16:creationId xmlns:a16="http://schemas.microsoft.com/office/drawing/2014/main" id="{C60D0794-CD5D-4AF7-9DA6-912E19147B6F}"/>
              </a:ext>
            </a:extLst>
          </p:cNvPr>
          <p:cNvSpPr>
            <a:spLocks noGrp="1"/>
          </p:cNvSpPr>
          <p:nvPr>
            <p:ph type="sldNum" sz="quarter" idx="12"/>
          </p:nvPr>
        </p:nvSpPr>
        <p:spPr/>
        <p:txBody>
          <a:bodyPr/>
          <a:lstStyle>
            <a:lvl1pPr>
              <a:defRPr/>
            </a:lvl1pPr>
          </a:lstStyle>
          <a:p>
            <a:fld id="{53E8E4AF-E06E-4151-8F21-B40B78EF8F6E}" type="slidenum">
              <a:rPr lang="en-US" altLang="en-US"/>
              <a:pPr/>
              <a:t>‹#›</a:t>
            </a:fld>
            <a:endParaRPr lang="en-US" altLang="en-US"/>
          </a:p>
        </p:txBody>
      </p:sp>
    </p:spTree>
    <p:extLst>
      <p:ext uri="{BB962C8B-B14F-4D97-AF65-F5344CB8AC3E}">
        <p14:creationId xmlns:p14="http://schemas.microsoft.com/office/powerpoint/2010/main" val="25013526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0CB5EEDB-4F5B-464A-9ED2-E54368AA5748}"/>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2013BF4-97C2-4FFD-AB54-6AC72F2A9079}"/>
              </a:ext>
            </a:extLst>
          </p:cNvPr>
          <p:cNvSpPr>
            <a:spLocks noGrp="1"/>
          </p:cNvSpPr>
          <p:nvPr>
            <p:ph type="dt" sz="half" idx="11"/>
          </p:nvPr>
        </p:nvSpPr>
        <p:spPr/>
        <p:txBody>
          <a:bodyPr/>
          <a:lstStyle>
            <a:lvl1pPr>
              <a:defRPr/>
            </a:lvl1pPr>
          </a:lstStyle>
          <a:p>
            <a:pPr>
              <a:defRPr/>
            </a:pPr>
            <a:fld id="{5C791057-9EEA-4CDD-AD6A-DA1D513D68ED}" type="datetimeFigureOut">
              <a:rPr lang="en-US"/>
              <a:pPr>
                <a:defRPr/>
              </a:pPr>
              <a:t>9/22/2022</a:t>
            </a:fld>
            <a:endParaRPr lang="en-US"/>
          </a:p>
        </p:txBody>
      </p:sp>
      <p:sp>
        <p:nvSpPr>
          <p:cNvPr id="5" name="Holder 6">
            <a:extLst>
              <a:ext uri="{FF2B5EF4-FFF2-40B4-BE49-F238E27FC236}">
                <a16:creationId xmlns:a16="http://schemas.microsoft.com/office/drawing/2014/main" id="{2EC9D8E9-FEB7-4985-A4AF-E987630BA2A3}"/>
              </a:ext>
            </a:extLst>
          </p:cNvPr>
          <p:cNvSpPr>
            <a:spLocks noGrp="1"/>
          </p:cNvSpPr>
          <p:nvPr>
            <p:ph type="sldNum" sz="quarter" idx="12"/>
          </p:nvPr>
        </p:nvSpPr>
        <p:spPr/>
        <p:txBody>
          <a:bodyPr/>
          <a:lstStyle>
            <a:lvl1pPr>
              <a:defRPr/>
            </a:lvl1pPr>
          </a:lstStyle>
          <a:p>
            <a:fld id="{ECCC87F1-3BAA-496F-B01C-D5E29991AD28}" type="slidenum">
              <a:rPr lang="en-US" altLang="en-US"/>
              <a:pPr/>
              <a:t>‹#›</a:t>
            </a:fld>
            <a:endParaRPr lang="en-US" altLang="en-US"/>
          </a:p>
        </p:txBody>
      </p:sp>
    </p:spTree>
    <p:extLst>
      <p:ext uri="{BB962C8B-B14F-4D97-AF65-F5344CB8AC3E}">
        <p14:creationId xmlns:p14="http://schemas.microsoft.com/office/powerpoint/2010/main" val="119825821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C097765-28BC-485A-9EA3-C673E0B6669E}"/>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762BE01A-B488-4AD1-BB07-75FA9E9DABA5}"/>
              </a:ext>
            </a:extLst>
          </p:cNvPr>
          <p:cNvSpPr>
            <a:spLocks noGrp="1"/>
          </p:cNvSpPr>
          <p:nvPr>
            <p:ph type="dt" sz="half" idx="11"/>
          </p:nvPr>
        </p:nvSpPr>
        <p:spPr/>
        <p:txBody>
          <a:bodyPr/>
          <a:lstStyle>
            <a:lvl1pPr>
              <a:defRPr/>
            </a:lvl1pPr>
          </a:lstStyle>
          <a:p>
            <a:pPr>
              <a:defRPr/>
            </a:pPr>
            <a:fld id="{140D7EB5-2DB4-418D-8353-74C0B0AE82FB}" type="datetimeFigureOut">
              <a:rPr lang="en-US"/>
              <a:pPr>
                <a:defRPr/>
              </a:pPr>
              <a:t>9/22/2022</a:t>
            </a:fld>
            <a:endParaRPr lang="en-US"/>
          </a:p>
        </p:txBody>
      </p:sp>
      <p:sp>
        <p:nvSpPr>
          <p:cNvPr id="4" name="Holder 6">
            <a:extLst>
              <a:ext uri="{FF2B5EF4-FFF2-40B4-BE49-F238E27FC236}">
                <a16:creationId xmlns:a16="http://schemas.microsoft.com/office/drawing/2014/main" id="{08A0011D-04CB-4585-8E65-BE219E5515B5}"/>
              </a:ext>
            </a:extLst>
          </p:cNvPr>
          <p:cNvSpPr>
            <a:spLocks noGrp="1"/>
          </p:cNvSpPr>
          <p:nvPr>
            <p:ph type="sldNum" sz="quarter" idx="12"/>
          </p:nvPr>
        </p:nvSpPr>
        <p:spPr/>
        <p:txBody>
          <a:bodyPr/>
          <a:lstStyle>
            <a:lvl1pPr>
              <a:defRPr/>
            </a:lvl1pPr>
          </a:lstStyle>
          <a:p>
            <a:fld id="{28000385-4E83-4F3A-AEAA-5E5F881CCA31}" type="slidenum">
              <a:rPr lang="en-US" altLang="en-US"/>
              <a:pPr/>
              <a:t>‹#›</a:t>
            </a:fld>
            <a:endParaRPr lang="en-US" altLang="en-US"/>
          </a:p>
        </p:txBody>
      </p:sp>
    </p:spTree>
    <p:extLst>
      <p:ext uri="{BB962C8B-B14F-4D97-AF65-F5344CB8AC3E}">
        <p14:creationId xmlns:p14="http://schemas.microsoft.com/office/powerpoint/2010/main" val="38778856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E5887F72-34F2-4A28-B48F-AB865A9C3A1C}"/>
              </a:ext>
            </a:extLst>
          </p:cNvPr>
          <p:cNvSpPr>
            <a:spLocks noChangeArrowheads="1"/>
          </p:cNvSpPr>
          <p:nvPr/>
        </p:nvSpPr>
        <p:spPr bwMode="auto">
          <a:xfrm>
            <a:off x="0" y="0"/>
            <a:ext cx="9144000" cy="68580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p>
        </p:txBody>
      </p:sp>
      <p:sp>
        <p:nvSpPr>
          <p:cNvPr id="1027" name="Holder 2">
            <a:extLst>
              <a:ext uri="{FF2B5EF4-FFF2-40B4-BE49-F238E27FC236}">
                <a16:creationId xmlns:a16="http://schemas.microsoft.com/office/drawing/2014/main" id="{CCE3FBCA-660A-4C82-88AB-7617CCCD32FB}"/>
              </a:ext>
            </a:extLst>
          </p:cNvPr>
          <p:cNvSpPr>
            <a:spLocks noGrp="1"/>
          </p:cNvSpPr>
          <p:nvPr>
            <p:ph type="title"/>
          </p:nvPr>
        </p:nvSpPr>
        <p:spPr bwMode="auto">
          <a:xfrm>
            <a:off x="457200" y="2746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3">
            <a:extLst>
              <a:ext uri="{FF2B5EF4-FFF2-40B4-BE49-F238E27FC236}">
                <a16:creationId xmlns:a16="http://schemas.microsoft.com/office/drawing/2014/main" id="{31EA410A-D897-406C-93E3-7E7211BCED7C}"/>
              </a:ext>
            </a:extLst>
          </p:cNvPr>
          <p:cNvSpPr>
            <a:spLocks noGrp="1"/>
          </p:cNvSpPr>
          <p:nvPr>
            <p:ph type="body" idx="1"/>
          </p:nvPr>
        </p:nvSpPr>
        <p:spPr bwMode="auto">
          <a:xfrm>
            <a:off x="457200" y="1577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95488423-EC2F-4683-94B0-D7A4A80AF94B}"/>
              </a:ext>
            </a:extLst>
          </p:cNvPr>
          <p:cNvSpPr>
            <a:spLocks noGrp="1"/>
          </p:cNvSpPr>
          <p:nvPr>
            <p:ph type="ftr" sz="quarter" idx="5"/>
          </p:nvPr>
        </p:nvSpPr>
        <p:spPr>
          <a:xfrm>
            <a:off x="3108325" y="6378575"/>
            <a:ext cx="2927350"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87DFD60E-16DE-4461-84B2-7281CBD418CF}"/>
              </a:ext>
            </a:extLst>
          </p:cNvPr>
          <p:cNvSpPr>
            <a:spLocks noGrp="1"/>
          </p:cNvSpPr>
          <p:nvPr>
            <p:ph type="dt" sz="half" idx="6"/>
          </p:nvPr>
        </p:nvSpPr>
        <p:spPr>
          <a:xfrm>
            <a:off x="457200" y="6378575"/>
            <a:ext cx="2103438"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cs typeface="+mn-cs"/>
              </a:defRPr>
            </a:lvl1pPr>
          </a:lstStyle>
          <a:p>
            <a:pPr>
              <a:defRPr/>
            </a:pPr>
            <a:fld id="{14A88B2A-EE40-4517-8632-704BF8652EB3}" type="datetimeFigureOut">
              <a:rPr lang="en-US"/>
              <a:pPr>
                <a:defRPr/>
              </a:pPr>
              <a:t>9/22/2022</a:t>
            </a:fld>
            <a:endParaRPr lang="en-US"/>
          </a:p>
        </p:txBody>
      </p:sp>
      <p:sp>
        <p:nvSpPr>
          <p:cNvPr id="6" name="Holder 6">
            <a:extLst>
              <a:ext uri="{FF2B5EF4-FFF2-40B4-BE49-F238E27FC236}">
                <a16:creationId xmlns:a16="http://schemas.microsoft.com/office/drawing/2014/main" id="{2A93B142-B05D-4880-8353-61203FBC39AB}"/>
              </a:ext>
            </a:extLst>
          </p:cNvPr>
          <p:cNvSpPr>
            <a:spLocks noGrp="1"/>
          </p:cNvSpPr>
          <p:nvPr>
            <p:ph type="sldNum" sz="quarter" idx="7"/>
          </p:nvPr>
        </p:nvSpPr>
        <p:spPr>
          <a:xfrm>
            <a:off x="6583363" y="6378575"/>
            <a:ext cx="2103437" cy="342900"/>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13375BEB-4138-4DE8-96A9-DB5C65E801A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0E9C5A23-0B3C-430A-A3F1-EBDA6E6B2465}"/>
              </a:ext>
            </a:extLst>
          </p:cNvPr>
          <p:cNvSpPr>
            <a:spLocks noGrp="1"/>
          </p:cNvSpPr>
          <p:nvPr>
            <p:ph type="ctrTitle"/>
          </p:nvPr>
        </p:nvSpPr>
        <p:spPr>
          <a:xfrm>
            <a:off x="706438" y="3886200"/>
            <a:ext cx="7772400" cy="1384995"/>
          </a:xfrm>
        </p:spPr>
        <p:txBody>
          <a:bodyPr/>
          <a:lstStyle/>
          <a:p>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Under the Guidance of</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fi-FI" sz="1800" b="1" i="0" u="none" strike="noStrike" baseline="0" dirty="0">
                <a:solidFill>
                  <a:srgbClr val="000000"/>
                </a:solidFill>
                <a:latin typeface="Times New Roman" panose="02020603050405020304" pitchFamily="18" charset="0"/>
              </a:rPr>
              <a:t>Ms. H. KAVIETHA M.E </a:t>
            </a:r>
            <a:r>
              <a:rPr lang="fi-FI" sz="1800" b="0" i="0" u="none" strike="noStrike" baseline="0" dirty="0">
                <a:solidFill>
                  <a:srgbClr val="000000"/>
                </a:solidFill>
                <a:latin typeface="Times New Roman" panose="02020603050405020304" pitchFamily="18" charset="0"/>
              </a:rPr>
              <a:t>	</a:t>
            </a:r>
            <a:b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Department of Computer Science and Engineering </a:t>
            </a:r>
            <a:br>
              <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Sri Sai Ram Institute of Technology, </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Chennai, Tamil Nadu, India</a:t>
            </a:r>
            <a:endPar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p:txBody>
      </p:sp>
      <p:sp>
        <p:nvSpPr>
          <p:cNvPr id="2053" name="TextBox 2">
            <a:extLst>
              <a:ext uri="{FF2B5EF4-FFF2-40B4-BE49-F238E27FC236}">
                <a16:creationId xmlns:a16="http://schemas.microsoft.com/office/drawing/2014/main" id="{4E94D7AE-5CC4-408E-9D99-459ADD72C436}"/>
              </a:ext>
            </a:extLst>
          </p:cNvPr>
          <p:cNvSpPr txBox="1">
            <a:spLocks noChangeArrowheads="1"/>
          </p:cNvSpPr>
          <p:nvPr/>
        </p:nvSpPr>
        <p:spPr bwMode="auto">
          <a:xfrm>
            <a:off x="58738" y="654050"/>
            <a:ext cx="90678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a:endParaRPr lang="en-IN" sz="1800" b="0" i="0" u="none" strike="noStrike" baseline="0" dirty="0">
              <a:solidFill>
                <a:srgbClr val="000000"/>
              </a:solidFill>
              <a:latin typeface="Times New Roman" panose="02020603050405020304" pitchFamily="18" charset="0"/>
            </a:endParaRPr>
          </a:p>
          <a:p>
            <a:pPr algn="ctr"/>
            <a:r>
              <a:rPr lang="en-US" sz="2000" b="0" i="0" u="none" strike="noStrike" baseline="0"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INTEGRATING SUPPLY CHAIN MANAGEMENT TO CATER FOR DEMAND AND SUPPLY IN SMALL SCALE INDUSTRIES </a:t>
            </a:r>
            <a:endParaRPr lang="en-IN" altLang="en-US" sz="3200" b="1" dirty="0">
              <a:latin typeface="Times New Roman" panose="02020603050405020304" pitchFamily="18" charset="0"/>
              <a:cs typeface="Times New Roman" panose="02020603050405020304" pitchFamily="18" charset="0"/>
            </a:endParaRPr>
          </a:p>
        </p:txBody>
      </p:sp>
      <p:sp>
        <p:nvSpPr>
          <p:cNvPr id="8" name="TextBox 1">
            <a:extLst>
              <a:ext uri="{FF2B5EF4-FFF2-40B4-BE49-F238E27FC236}">
                <a16:creationId xmlns:a16="http://schemas.microsoft.com/office/drawing/2014/main" id="{2E02A4DD-9E16-415B-81F2-FEF24A1CB03C}"/>
              </a:ext>
            </a:extLst>
          </p:cNvPr>
          <p:cNvSpPr txBox="1">
            <a:spLocks noChangeArrowheads="1"/>
          </p:cNvSpPr>
          <p:nvPr/>
        </p:nvSpPr>
        <p:spPr bwMode="auto">
          <a:xfrm>
            <a:off x="2192338" y="2133600"/>
            <a:ext cx="4800600" cy="152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By</a:t>
            </a:r>
          </a:p>
          <a:p>
            <a:pP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KARTHICK M                   	     412419104049               </a:t>
            </a:r>
          </a:p>
          <a:p>
            <a:pPr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SYEDABUTHAHIR A                      412419104136</a:t>
            </a:r>
          </a:p>
          <a:p>
            <a:pPr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TARUN H</a:t>
            </a: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412417104137</a:t>
            </a:r>
            <a:endPar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0711A4E-6DB4-4C9B-377C-CB505F095A8E}"/>
              </a:ext>
            </a:extLst>
          </p:cNvPr>
          <p:cNvGraphicFramePr>
            <a:graphicFrameLocks noGrp="1"/>
          </p:cNvGraphicFramePr>
          <p:nvPr>
            <p:extLst>
              <p:ext uri="{D42A27DB-BD31-4B8C-83A1-F6EECF244321}">
                <p14:modId xmlns:p14="http://schemas.microsoft.com/office/powerpoint/2010/main" val="2816969942"/>
              </p:ext>
            </p:extLst>
          </p:nvPr>
        </p:nvGraphicFramePr>
        <p:xfrm>
          <a:off x="384171" y="1364001"/>
          <a:ext cx="8375658" cy="4129998"/>
        </p:xfrm>
        <a:graphic>
          <a:graphicData uri="http://schemas.openxmlformats.org/drawingml/2006/table">
            <a:tbl>
              <a:tblPr firstRow="1" bandRow="1"/>
              <a:tblGrid>
                <a:gridCol w="587828">
                  <a:extLst>
                    <a:ext uri="{9D8B030D-6E8A-4147-A177-3AD203B41FA5}">
                      <a16:colId xmlns:a16="http://schemas.microsoft.com/office/drawing/2014/main" val="20000"/>
                    </a:ext>
                  </a:extLst>
                </a:gridCol>
                <a:gridCol w="2584581">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2649894">
                  <a:extLst>
                    <a:ext uri="{9D8B030D-6E8A-4147-A177-3AD203B41FA5}">
                      <a16:colId xmlns:a16="http://schemas.microsoft.com/office/drawing/2014/main" val="20003"/>
                    </a:ext>
                  </a:extLst>
                </a:gridCol>
                <a:gridCol w="817861">
                  <a:extLst>
                    <a:ext uri="{9D8B030D-6E8A-4147-A177-3AD203B41FA5}">
                      <a16:colId xmlns:a16="http://schemas.microsoft.com/office/drawing/2014/main" val="20004"/>
                    </a:ext>
                  </a:extLst>
                </a:gridCol>
              </a:tblGrid>
              <a:tr h="484939">
                <a:tc>
                  <a:txBody>
                    <a:bodyPr/>
                    <a:lstStyle/>
                    <a:p>
                      <a:r>
                        <a:rPr lang="en-US" sz="1600" b="1" dirty="0">
                          <a:latin typeface="Times New Roman" panose="02020603050405020304" pitchFamily="18" charset="0"/>
                          <a:cs typeface="Times New Roman" panose="02020603050405020304" pitchFamily="18" charset="0"/>
                        </a:rPr>
                        <a:t>SL NO</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TITLE OF THE PAPER</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TECHNOLOGY</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JOURNAL NAME</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YEAR</a:t>
                      </a:r>
                    </a:p>
                  </a:txBody>
                  <a:tcPr marL="91442" marR="91442"/>
                </a:tc>
                <a:extLst>
                  <a:ext uri="{0D108BD9-81ED-4DB2-BD59-A6C34878D82A}">
                    <a16:rowId xmlns:a16="http://schemas.microsoft.com/office/drawing/2014/main" val="10000"/>
                  </a:ext>
                </a:extLst>
              </a:tr>
              <a:tr h="884301">
                <a:tc>
                  <a:txBody>
                    <a:bodyPr/>
                    <a:lstStyle/>
                    <a:p>
                      <a:r>
                        <a:rPr lang="en-US" sz="1600" dirty="0">
                          <a:latin typeface="Times New Roman" panose="02020603050405020304" pitchFamily="18" charset="0"/>
                          <a:cs typeface="Times New Roman" panose="02020603050405020304" pitchFamily="18" charset="0"/>
                        </a:rPr>
                        <a:t>4</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Prediction based on 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International Conference on E-Commerce and Internet Technology (ECIT).</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1"/>
                  </a:ext>
                </a:extLst>
              </a:tr>
              <a:tr h="1173438">
                <a:tc>
                  <a:txBody>
                    <a:bodyPr/>
                    <a:lstStyle/>
                    <a:p>
                      <a:r>
                        <a:rPr lang="en-US" sz="1600" dirty="0">
                          <a:latin typeface="Times New Roman" panose="02020603050405020304" pitchFamily="18" charset="0"/>
                          <a:cs typeface="Times New Roman" panose="02020603050405020304" pitchFamily="18" charset="0"/>
                        </a:rPr>
                        <a:t>5</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Forecasting for Supply Chain demand management – A Fuzzy time series approach</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2019 13</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International Conference on Mathematics, Actuarial Science, Computer Science, and Statistics.</a:t>
                      </a:r>
                    </a:p>
                  </a:txBody>
                  <a:tcPr marL="91442" marR="91442"/>
                </a:tc>
                <a:tc>
                  <a:txBody>
                    <a:bodyPr/>
                    <a:lstStyle/>
                    <a:p>
                      <a:r>
                        <a:rPr lang="en-US" sz="1600" dirty="0">
                          <a:latin typeface="Times New Roman" panose="02020603050405020304" pitchFamily="18" charset="0"/>
                          <a:cs typeface="Times New Roman" panose="02020603050405020304" pitchFamily="18" charset="0"/>
                        </a:rPr>
                        <a:t>2019</a:t>
                      </a:r>
                    </a:p>
                  </a:txBody>
                  <a:tcPr marL="91442" marR="91442"/>
                </a:tc>
                <a:extLst>
                  <a:ext uri="{0D108BD9-81ED-4DB2-BD59-A6C34878D82A}">
                    <a16:rowId xmlns:a16="http://schemas.microsoft.com/office/drawing/2014/main" val="3965359575"/>
                  </a:ext>
                </a:extLst>
              </a:tr>
              <a:tr h="1173438">
                <a:tc>
                  <a:txBody>
                    <a:bodyPr/>
                    <a:lstStyle/>
                    <a:p>
                      <a:r>
                        <a:rPr lang="en-US" sz="1600" dirty="0">
                          <a:latin typeface="Times New Roman" panose="02020603050405020304" pitchFamily="18" charset="0"/>
                          <a:cs typeface="Times New Roman" panose="02020603050405020304" pitchFamily="18" charset="0"/>
                        </a:rPr>
                        <a:t>6</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Forecasting of Retail Stores using Machine Learning Techniques.</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3rd IEEE International Conference on Computational Systems and Information Technology for Sustainable Solutions 2018</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2018</a:t>
                      </a:r>
                    </a:p>
                  </a:txBody>
                  <a:tcPr marL="91442" marR="91442"/>
                </a:tc>
                <a:extLst>
                  <a:ext uri="{0D108BD9-81ED-4DB2-BD59-A6C34878D82A}">
                    <a16:rowId xmlns:a16="http://schemas.microsoft.com/office/drawing/2014/main" val="1146740580"/>
                  </a:ext>
                </a:extLst>
              </a:tr>
            </a:tbl>
          </a:graphicData>
        </a:graphic>
      </p:graphicFrame>
    </p:spTree>
    <p:extLst>
      <p:ext uri="{BB962C8B-B14F-4D97-AF65-F5344CB8AC3E}">
        <p14:creationId xmlns:p14="http://schemas.microsoft.com/office/powerpoint/2010/main" val="34927367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a:extLst>
              <a:ext uri="{FF2B5EF4-FFF2-40B4-BE49-F238E27FC236}">
                <a16:creationId xmlns:a16="http://schemas.microsoft.com/office/drawing/2014/main" id="{5FAFE2B3-7EDC-4CBB-A49D-19F2FD6F46D3}"/>
              </a:ext>
            </a:extLst>
          </p:cNvPr>
          <p:cNvSpPr>
            <a:spLocks noGrp="1"/>
          </p:cNvSpPr>
          <p:nvPr>
            <p:ph type="title"/>
          </p:nvPr>
        </p:nvSpPr>
        <p:spPr>
          <a:xfrm>
            <a:off x="1600200" y="0"/>
            <a:ext cx="75438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 ARCHITECTURAL DIAGRAM</a:t>
            </a:r>
          </a:p>
        </p:txBody>
      </p:sp>
      <p:sp>
        <p:nvSpPr>
          <p:cNvPr id="10" name="Rectangle 3">
            <a:extLst>
              <a:ext uri="{FF2B5EF4-FFF2-40B4-BE49-F238E27FC236}">
                <a16:creationId xmlns:a16="http://schemas.microsoft.com/office/drawing/2014/main" id="{BA20D6C3-A552-4BA9-A96C-0BD4C1FF4BBB}"/>
              </a:ext>
            </a:extLst>
          </p:cNvPr>
          <p:cNvSpPr txBox="1">
            <a:spLocks noGrp="1" noChangeArrowheads="1"/>
          </p:cNvSpPr>
          <p:nvPr>
            <p:ph type="body" idx="1"/>
          </p:nvPr>
        </p:nvSpPr>
        <p:spPr>
          <a:xfrm>
            <a:off x="457200" y="1577975"/>
            <a:ext cx="8229600" cy="1082675"/>
          </a:xfrm>
        </p:spPr>
        <p:txBody>
          <a:bodyPr/>
          <a:lstStyle/>
          <a:p>
            <a:pPr marL="0" indent="0">
              <a:buFontTx/>
              <a:buNone/>
              <a:defRPr/>
            </a:pPr>
            <a:endParaRPr lang="en-US" dirty="0">
              <a:solidFill>
                <a:schemeClr val="tx1">
                  <a:tint val="75000"/>
                </a:schemeClr>
              </a:solidFill>
            </a:endParaRPr>
          </a:p>
          <a:p>
            <a:pPr>
              <a:buFont typeface="Arial" pitchFamily="34" charset="0"/>
              <a:buChar char="•"/>
              <a:defRPr/>
            </a:pPr>
            <a:endParaRPr lang="en-US" dirty="0">
              <a:solidFill>
                <a:schemeClr val="tx1">
                  <a:tint val="75000"/>
                </a:schemeClr>
              </a:solidFill>
            </a:endParaRPr>
          </a:p>
        </p:txBody>
      </p:sp>
      <p:sp>
        <p:nvSpPr>
          <p:cNvPr id="12292" name="AutoShape 6">
            <a:extLst>
              <a:ext uri="{FF2B5EF4-FFF2-40B4-BE49-F238E27FC236}">
                <a16:creationId xmlns:a16="http://schemas.microsoft.com/office/drawing/2014/main" id="{D3134E04-AD3F-4E0D-88B8-AA73E77557E0}"/>
              </a:ext>
            </a:extLst>
          </p:cNvPr>
          <p:cNvSpPr>
            <a:spLocks noChangeAspect="1" noChangeArrowheads="1"/>
          </p:cNvSpPr>
          <p:nvPr/>
        </p:nvSpPr>
        <p:spPr bwMode="auto">
          <a:xfrm>
            <a:off x="2438400" y="32766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IN" altLang="en-US"/>
          </a:p>
        </p:txBody>
      </p:sp>
      <p:pic>
        <p:nvPicPr>
          <p:cNvPr id="4" name="Picture 3">
            <a:extLst>
              <a:ext uri="{FF2B5EF4-FFF2-40B4-BE49-F238E27FC236}">
                <a16:creationId xmlns:a16="http://schemas.microsoft.com/office/drawing/2014/main" id="{1263F990-7DB2-DA70-9934-DDD217FD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1143000"/>
            <a:ext cx="8729969" cy="5272087"/>
          </a:xfrm>
          <a:prstGeom prst="rect">
            <a:avLst/>
          </a:prstGeom>
        </p:spPr>
      </p:pic>
    </p:spTree>
    <p:extLst>
      <p:ext uri="{BB962C8B-B14F-4D97-AF65-F5344CB8AC3E}">
        <p14:creationId xmlns:p14="http://schemas.microsoft.com/office/powerpoint/2010/main" val="27905997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6">
            <a:extLst>
              <a:ext uri="{FF2B5EF4-FFF2-40B4-BE49-F238E27FC236}">
                <a16:creationId xmlns:a16="http://schemas.microsoft.com/office/drawing/2014/main" id="{A6164D45-E5D7-4E83-9440-5F4FCE1532AC}"/>
              </a:ext>
            </a:extLst>
          </p:cNvPr>
          <p:cNvSpPr>
            <a:spLocks noGrp="1"/>
          </p:cNvSpPr>
          <p:nvPr>
            <p:ph type="title"/>
          </p:nvPr>
        </p:nvSpPr>
        <p:spPr>
          <a:xfrm>
            <a:off x="1600200" y="0"/>
            <a:ext cx="75438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 FLOW DIAGRAM</a:t>
            </a:r>
          </a:p>
        </p:txBody>
      </p:sp>
      <p:pic>
        <p:nvPicPr>
          <p:cNvPr id="3" name="Picture 2">
            <a:extLst>
              <a:ext uri="{FF2B5EF4-FFF2-40B4-BE49-F238E27FC236}">
                <a16:creationId xmlns:a16="http://schemas.microsoft.com/office/drawing/2014/main" id="{68764459-1C29-07C4-0514-D9EFEF53ECEE}"/>
              </a:ext>
            </a:extLst>
          </p:cNvPr>
          <p:cNvPicPr>
            <a:picLocks noChangeAspect="1"/>
          </p:cNvPicPr>
          <p:nvPr/>
        </p:nvPicPr>
        <p:blipFill>
          <a:blip r:embed="rId2"/>
          <a:stretch>
            <a:fillRect/>
          </a:stretch>
        </p:blipFill>
        <p:spPr>
          <a:xfrm>
            <a:off x="450760" y="838200"/>
            <a:ext cx="8242479" cy="5408578"/>
          </a:xfrm>
          <a:prstGeom prst="rect">
            <a:avLst/>
          </a:prstGeom>
        </p:spPr>
      </p:pic>
    </p:spTree>
    <p:extLst>
      <p:ext uri="{BB962C8B-B14F-4D97-AF65-F5344CB8AC3E}">
        <p14:creationId xmlns:p14="http://schemas.microsoft.com/office/powerpoint/2010/main" val="405944131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51BB220-B634-4DFF-98F6-AFECF82FDBCB}"/>
              </a:ext>
            </a:extLst>
          </p:cNvPr>
          <p:cNvSpPr>
            <a:spLocks noGrp="1"/>
          </p:cNvSpPr>
          <p:nvPr>
            <p:ph type="title"/>
          </p:nvPr>
        </p:nvSpPr>
        <p:spPr>
          <a:xfrm>
            <a:off x="927100" y="-15875"/>
            <a:ext cx="8229600" cy="693738"/>
          </a:xfrm>
        </p:spPr>
        <p:txBody>
          <a:bodyPr/>
          <a:lstStyle/>
          <a:p>
            <a:pPr algn="r"/>
            <a:r>
              <a:rPr lang="en-US" altLang="en-US">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MODULES</a:t>
            </a:r>
            <a:endParaRPr lang="en-IN" altLang="en-US" sz="40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C568FEE-D048-4ED8-8662-0A3267373F17}"/>
              </a:ext>
            </a:extLst>
          </p:cNvPr>
          <p:cNvSpPr>
            <a:spLocks noGrp="1"/>
          </p:cNvSpPr>
          <p:nvPr>
            <p:ph type="body" idx="1"/>
          </p:nvPr>
        </p:nvSpPr>
        <p:spPr>
          <a:xfrm>
            <a:off x="457200" y="914400"/>
            <a:ext cx="8229600" cy="1674305"/>
          </a:xfrm>
        </p:spPr>
        <p:txBody>
          <a:bodyPr/>
          <a:lstStyle/>
          <a:p>
            <a:pPr marL="0" indent="0">
              <a:buNone/>
              <a:defRPr/>
            </a:pPr>
            <a:r>
              <a:rPr lang="en-US" dirty="0">
                <a:latin typeface="Times New Roman" panose="02020603050405020304" pitchFamily="18" charset="0"/>
                <a:cs typeface="Times New Roman" panose="02020603050405020304" pitchFamily="18" charset="0"/>
              </a:rPr>
              <a:t>Two modules</a:t>
            </a:r>
          </a:p>
          <a:p>
            <a:pPr>
              <a:defRPr/>
            </a:pPr>
            <a:r>
              <a:rPr lang="en-US" dirty="0">
                <a:latin typeface="Times New Roman" panose="02020603050405020304" pitchFamily="18" charset="0"/>
                <a:cs typeface="Times New Roman" panose="02020603050405020304" pitchFamily="18" charset="0"/>
              </a:rPr>
              <a:t>subscriber end</a:t>
            </a:r>
          </a:p>
          <a:p>
            <a:pPr>
              <a:defRPr/>
            </a:pPr>
            <a:r>
              <a:rPr lang="en-US" dirty="0">
                <a:latin typeface="Times New Roman" panose="02020603050405020304" pitchFamily="18" charset="0"/>
                <a:cs typeface="Times New Roman" panose="02020603050405020304" pitchFamily="18" charset="0"/>
              </a:rPr>
              <a:t>publisher 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1067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11940FE-F6A8-4ACF-B7BD-076B50AD757B}"/>
              </a:ext>
            </a:extLst>
          </p:cNvPr>
          <p:cNvSpPr>
            <a:spLocks noGrp="1"/>
          </p:cNvSpPr>
          <p:nvPr>
            <p:ph type="title"/>
          </p:nvPr>
        </p:nvSpPr>
        <p:spPr>
          <a:xfrm>
            <a:off x="457200" y="12700"/>
            <a:ext cx="86868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MODULE’S DESCRIPTION</a:t>
            </a:r>
            <a:endParaRPr lang="en-IN" altLang="en-US" sz="4000" dirty="0">
              <a:latin typeface="Times New Roman" panose="02020603050405020304" pitchFamily="18" charset="0"/>
              <a:cs typeface="Times New Roman" panose="02020603050405020304" pitchFamily="18" charset="0"/>
            </a:endParaRPr>
          </a:p>
        </p:txBody>
      </p:sp>
      <p:sp>
        <p:nvSpPr>
          <p:cNvPr id="10243" name="Text Placeholder 2">
            <a:extLst>
              <a:ext uri="{FF2B5EF4-FFF2-40B4-BE49-F238E27FC236}">
                <a16:creationId xmlns:a16="http://schemas.microsoft.com/office/drawing/2014/main" id="{2B440099-829D-4660-9BC0-0A315EC683E6}"/>
              </a:ext>
            </a:extLst>
          </p:cNvPr>
          <p:cNvSpPr>
            <a:spLocks noGrp="1"/>
          </p:cNvSpPr>
          <p:nvPr>
            <p:ph type="body" idx="1"/>
          </p:nvPr>
        </p:nvSpPr>
        <p:spPr>
          <a:xfrm>
            <a:off x="609600" y="1682750"/>
            <a:ext cx="8305800" cy="1231106"/>
          </a:xfrm>
        </p:spPr>
        <p:txBody>
          <a:bodyPr/>
          <a:lstStyle/>
          <a:p>
            <a:pPr algn="just"/>
            <a:r>
              <a:rPr lang="en-US" altLang="en-US" sz="2000" dirty="0">
                <a:latin typeface="Times New Roman" panose="02020603050405020304" pitchFamily="18" charset="0"/>
                <a:cs typeface="Times New Roman" panose="02020603050405020304" pitchFamily="18" charset="0"/>
              </a:rPr>
              <a:t>SUBSCRIBER END:	subscriber end is the assembly end module that receives the raw material from production facility	it indicates the quantity of non defective products produced with the supplied raw materials publisher end</a:t>
            </a:r>
            <a:endParaRPr lang="en-IN" altLang="en-US" sz="2000" dirty="0">
              <a:latin typeface="Times New Roman" panose="02020603050405020304" pitchFamily="18" charset="0"/>
              <a:cs typeface="Times New Roman" panose="02020603050405020304" pitchFamily="18" charset="0"/>
            </a:endParaRPr>
          </a:p>
        </p:txBody>
      </p:sp>
      <p:sp>
        <p:nvSpPr>
          <p:cNvPr id="10244" name="TextBox 1">
            <a:extLst>
              <a:ext uri="{FF2B5EF4-FFF2-40B4-BE49-F238E27FC236}">
                <a16:creationId xmlns:a16="http://schemas.microsoft.com/office/drawing/2014/main" id="{D4D20817-3275-4962-887A-E86D7489A68F}"/>
              </a:ext>
            </a:extLst>
          </p:cNvPr>
          <p:cNvSpPr txBox="1">
            <a:spLocks noChangeArrowheads="1"/>
          </p:cNvSpPr>
          <p:nvPr/>
        </p:nvSpPr>
        <p:spPr bwMode="auto">
          <a:xfrm>
            <a:off x="2667000" y="1096963"/>
            <a:ext cx="3810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altLang="en-US" sz="3200" dirty="0">
                <a:latin typeface="Times New Roman" panose="02020603050405020304" pitchFamily="18" charset="0"/>
                <a:cs typeface="Times New Roman" panose="02020603050405020304" pitchFamily="18" charset="0"/>
              </a:rPr>
              <a:t>SUBSCRIBER</a:t>
            </a:r>
          </a:p>
        </p:txBody>
      </p:sp>
      <p:sp>
        <p:nvSpPr>
          <p:cNvPr id="10245" name="Rectangle 1">
            <a:extLst>
              <a:ext uri="{FF2B5EF4-FFF2-40B4-BE49-F238E27FC236}">
                <a16:creationId xmlns:a16="http://schemas.microsoft.com/office/drawing/2014/main" id="{8EA3B8D2-0BBA-4CCE-A805-D197921B7879}"/>
              </a:ext>
            </a:extLst>
          </p:cNvPr>
          <p:cNvSpPr>
            <a:spLocks noChangeArrowheads="1"/>
          </p:cNvSpPr>
          <p:nvPr/>
        </p:nvSpPr>
        <p:spPr bwMode="auto">
          <a:xfrm>
            <a:off x="152400" y="4392613"/>
            <a:ext cx="8839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publisher end : the publisher end is the production </a:t>
            </a:r>
            <a:r>
              <a:rPr lang="en-US" altLang="en-US" sz="2000" dirty="0" err="1">
                <a:latin typeface="Times New Roman" panose="02020603050405020304" pitchFamily="18" charset="0"/>
                <a:cs typeface="Times New Roman" panose="02020603050405020304" pitchFamily="18" charset="0"/>
              </a:rPr>
              <a:t>facilities's</a:t>
            </a:r>
            <a:r>
              <a:rPr lang="en-US" altLang="en-US" sz="2000" dirty="0">
                <a:latin typeface="Times New Roman" panose="02020603050405020304" pitchFamily="18" charset="0"/>
                <a:cs typeface="Times New Roman" panose="02020603050405020304" pitchFamily="18" charset="0"/>
              </a:rPr>
              <a:t> software that takes count as soon as production starts	it keeps count of total units produced	quantity of good units	quantity of defective units	it can send a mail with these parameters to the administrator after every shift automatically or manually</a:t>
            </a:r>
            <a:endParaRPr lang="en-IN" altLang="en-US" sz="2000" dirty="0">
              <a:latin typeface="Times New Roman" panose="02020603050405020304" pitchFamily="18" charset="0"/>
              <a:cs typeface="Times New Roman" panose="02020603050405020304" pitchFamily="18" charset="0"/>
            </a:endParaRPr>
          </a:p>
        </p:txBody>
      </p:sp>
      <p:sp>
        <p:nvSpPr>
          <p:cNvPr id="10246" name="TextBox 1">
            <a:extLst>
              <a:ext uri="{FF2B5EF4-FFF2-40B4-BE49-F238E27FC236}">
                <a16:creationId xmlns:a16="http://schemas.microsoft.com/office/drawing/2014/main" id="{B582D8D4-48EA-4DC0-930B-67BE749D52A3}"/>
              </a:ext>
            </a:extLst>
          </p:cNvPr>
          <p:cNvSpPr txBox="1">
            <a:spLocks noChangeArrowheads="1"/>
          </p:cNvSpPr>
          <p:nvPr/>
        </p:nvSpPr>
        <p:spPr bwMode="auto">
          <a:xfrm>
            <a:off x="2590800" y="3657600"/>
            <a:ext cx="381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altLang="en-US" sz="3200" dirty="0">
                <a:latin typeface="Times New Roman" panose="02020603050405020304" pitchFamily="18" charset="0"/>
                <a:cs typeface="Times New Roman" panose="02020603050405020304" pitchFamily="18" charset="0"/>
              </a:rPr>
              <a:t>PUBLISHER END</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62F88-735D-06F1-F89C-F8914D113E54}"/>
              </a:ext>
            </a:extLst>
          </p:cNvPr>
          <p:cNvPicPr>
            <a:picLocks noChangeAspect="1"/>
          </p:cNvPicPr>
          <p:nvPr/>
        </p:nvPicPr>
        <p:blipFill>
          <a:blip r:embed="rId2"/>
          <a:stretch>
            <a:fillRect/>
          </a:stretch>
        </p:blipFill>
        <p:spPr>
          <a:xfrm>
            <a:off x="579549" y="1314855"/>
            <a:ext cx="7984901" cy="42282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28EAD-AE61-9EF7-3C12-C99A2A808E97}"/>
              </a:ext>
            </a:extLst>
          </p:cNvPr>
          <p:cNvPicPr>
            <a:picLocks noChangeAspect="1"/>
          </p:cNvPicPr>
          <p:nvPr/>
        </p:nvPicPr>
        <p:blipFill>
          <a:blip r:embed="rId2"/>
          <a:stretch>
            <a:fillRect/>
          </a:stretch>
        </p:blipFill>
        <p:spPr>
          <a:xfrm>
            <a:off x="579549" y="1334310"/>
            <a:ext cx="7984901" cy="41893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E733FBC-EE72-4529-A869-DCAD9A8DDA11}"/>
              </a:ext>
            </a:extLst>
          </p:cNvPr>
          <p:cNvSpPr>
            <a:spLocks noGrp="1"/>
          </p:cNvSpPr>
          <p:nvPr>
            <p:ph type="title"/>
          </p:nvPr>
        </p:nvSpPr>
        <p:spPr>
          <a:xfrm>
            <a:off x="0" y="0"/>
            <a:ext cx="8991600" cy="523875"/>
          </a:xfrm>
        </p:spPr>
        <p:txBody>
          <a:bodyPr/>
          <a:lstStyle/>
          <a:p>
            <a:pPr algn="r"/>
            <a:r>
              <a:rPr lang="en-IN" altLang="en-US" sz="3400">
                <a:solidFill>
                  <a:schemeClr val="bg1"/>
                </a:solidFill>
                <a:latin typeface="Times New Roman" panose="02020603050405020304" pitchFamily="18" charset="0"/>
                <a:cs typeface="Times New Roman" panose="02020603050405020304" pitchFamily="18" charset="0"/>
              </a:rPr>
              <a:t>CONCLUSION &amp; FUTURE ENHANCEMENTS</a:t>
            </a:r>
          </a:p>
        </p:txBody>
      </p:sp>
      <p:sp>
        <p:nvSpPr>
          <p:cNvPr id="17411" name="Text Placeholder 2">
            <a:extLst>
              <a:ext uri="{FF2B5EF4-FFF2-40B4-BE49-F238E27FC236}">
                <a16:creationId xmlns:a16="http://schemas.microsoft.com/office/drawing/2014/main" id="{0B2ED34E-48A9-46A8-A56C-F5D9F8EE46BD}"/>
              </a:ext>
            </a:extLst>
          </p:cNvPr>
          <p:cNvSpPr>
            <a:spLocks noGrp="1"/>
          </p:cNvSpPr>
          <p:nvPr>
            <p:ph type="body" idx="1"/>
          </p:nvPr>
        </p:nvSpPr>
        <p:spPr>
          <a:xfrm>
            <a:off x="457200" y="1120775"/>
            <a:ext cx="8229600" cy="5096780"/>
          </a:xfrm>
        </p:spPr>
        <p:txBody>
          <a:bodyPr/>
          <a:lstStyle/>
          <a:p>
            <a:r>
              <a:rPr lang="en-US" sz="1800" b="0" i="0" u="none" strike="noStrike" baseline="0" dirty="0">
                <a:solidFill>
                  <a:srgbClr val="000000"/>
                </a:solidFill>
                <a:latin typeface="Times New Roman" panose="02020603050405020304" pitchFamily="18" charset="0"/>
              </a:rPr>
              <a:t>The goal of supply chain management is value creation and a company creates value by offering products or services to its customers by managing </a:t>
            </a:r>
          </a:p>
          <a:p>
            <a:r>
              <a:rPr lang="en-US" sz="1800" b="0" i="0" u="none" strike="noStrike" baseline="0" dirty="0">
                <a:solidFill>
                  <a:srgbClr val="000000"/>
                </a:solidFill>
                <a:latin typeface="Times New Roman" panose="02020603050405020304" pitchFamily="18" charset="0"/>
              </a:rPr>
              <a:t>processes (delivering a product from raw materials to the consumer), managing resources (e.g. information, assets, products) and managing </a:t>
            </a:r>
          </a:p>
          <a:p>
            <a:r>
              <a:rPr lang="en-US" sz="1800" b="0" i="0" u="none" strike="noStrike" baseline="0" dirty="0">
                <a:solidFill>
                  <a:srgbClr val="000000"/>
                </a:solidFill>
                <a:latin typeface="Times New Roman" panose="02020603050405020304" pitchFamily="18" charset="0"/>
              </a:rPr>
              <a:t>capabilities (e.g. the people who work within the supply chain) in sustainable (where there are embedded value for customers), </a:t>
            </a:r>
          </a:p>
          <a:p>
            <a:r>
              <a:rPr lang="en-US" sz="1800" b="0" i="0" u="none" strike="noStrike" baseline="0" dirty="0">
                <a:solidFill>
                  <a:srgbClr val="000000"/>
                </a:solidFill>
                <a:latin typeface="Times New Roman" panose="02020603050405020304" pitchFamily="18" charset="0"/>
              </a:rPr>
              <a:t>energy efficient (due to corporate social responsibilities) and profitable (the goal of every for-profit entity) ways. </a:t>
            </a:r>
          </a:p>
          <a:p>
            <a:r>
              <a:rPr lang="en-US" sz="1800" b="0" i="0" u="none" strike="noStrike" baseline="0" dirty="0">
                <a:solidFill>
                  <a:srgbClr val="000000"/>
                </a:solidFill>
                <a:latin typeface="Times New Roman" panose="02020603050405020304" pitchFamily="18" charset="0"/>
              </a:rPr>
              <a:t>Supply chain management is an important part for every organization as it improves the effectiveness, efficiency, management of resources, etc. </a:t>
            </a:r>
          </a:p>
          <a:p>
            <a:r>
              <a:rPr lang="en-US" sz="1800" b="0" i="0" u="none" strike="noStrike" baseline="0" dirty="0">
                <a:solidFill>
                  <a:srgbClr val="000000"/>
                </a:solidFill>
                <a:latin typeface="Times New Roman" panose="02020603050405020304" pitchFamily="18" charset="0"/>
              </a:rPr>
              <a:t>it also establish god and prominent relations with the stake holders like suppliers, customers, etc. it integrates and combines the entire business activities and take care of each and every step that ultimately helps in </a:t>
            </a:r>
            <a:r>
              <a:rPr lang="en-US" sz="1800" b="0" i="0" u="none" strike="noStrike" baseline="0" dirty="0">
                <a:latin typeface="Times New Roman" panose="02020603050405020304" pitchFamily="18" charset="0"/>
              </a:rPr>
              <a:t>achieving satisfaction of the customers and goals of the company. </a:t>
            </a:r>
          </a:p>
          <a:p>
            <a:r>
              <a:rPr lang="en-US" sz="1800" b="0" i="0" u="none" strike="noStrike" baseline="0" dirty="0">
                <a:latin typeface="Times New Roman" panose="02020603050405020304" pitchFamily="18" charset="0"/>
              </a:rPr>
              <a:t>By implementing SCM in small scale industries that are not exposed to the tech we aim to bring the proportional level of advantages that </a:t>
            </a:r>
            <a:r>
              <a:rPr lang="en-US" sz="1800" b="0" i="0" u="none" strike="noStrike" baseline="0" dirty="0" err="1">
                <a:latin typeface="Times New Roman" panose="02020603050405020304" pitchFamily="18" charset="0"/>
              </a:rPr>
              <a:t>scm</a:t>
            </a:r>
            <a:r>
              <a:rPr lang="en-US" sz="1800" b="0" i="0" u="none" strike="noStrike" baseline="0" dirty="0">
                <a:latin typeface="Times New Roman" panose="02020603050405020304" pitchFamily="18" charset="0"/>
              </a:rPr>
              <a:t> offers to current large scale industries to small scale enterprises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953729"/>
            <a:ext cx="8305800" cy="5059847"/>
          </a:xfrm>
        </p:spPr>
        <p:txBody>
          <a:bodyPr/>
          <a:lstStyle/>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Decent work and economic growth</a:t>
            </a:r>
            <a:endParaRPr lang="en-IN" sz="22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since the demand is already known the workforce can either be laid off or put to overtime only when required.</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Industry, Innovation, and infrastructure</a:t>
            </a:r>
          </a:p>
          <a:p>
            <a:pPr marL="0" indent="0">
              <a:buNone/>
            </a:pPr>
            <a:r>
              <a:rPr lang="en-IN" sz="1800" dirty="0">
                <a:latin typeface="Times New Roman" panose="02020603050405020304" pitchFamily="18" charset="0"/>
                <a:cs typeface="Times New Roman" panose="02020603050405020304" pitchFamily="18" charset="0"/>
              </a:rPr>
              <a:t> 	</a:t>
            </a:r>
            <a:r>
              <a:rPr lang="en-US" sz="1800" i="0" cap="all" dirty="0">
                <a:solidFill>
                  <a:srgbClr val="1A1A1A"/>
                </a:solidFill>
                <a:effectLst/>
                <a:latin typeface="Times New Roman" panose="02020603050405020304" pitchFamily="18" charset="0"/>
                <a:cs typeface="Times New Roman" panose="02020603050405020304" pitchFamily="18" charset="0"/>
              </a:rPr>
              <a:t> - </a:t>
            </a:r>
            <a:r>
              <a:rPr lang="en-US" sz="2200" b="0" i="0" dirty="0">
                <a:solidFill>
                  <a:srgbClr val="1A1A1A"/>
                </a:solidFill>
                <a:effectLst/>
                <a:latin typeface="Times New Roman" panose="02020603050405020304" pitchFamily="18" charset="0"/>
                <a:cs typeface="Times New Roman" panose="02020603050405020304" pitchFamily="18" charset="0"/>
              </a:rPr>
              <a:t>Increase the access of small-scale industrial and other enterprises, particularly in developing countries aiding financial growth, including affordable credit, and their integration into value chains and markets.</a:t>
            </a:r>
          </a:p>
          <a:p>
            <a:endParaRPr lang="en-US" sz="1800" b="0" i="0" dirty="0">
              <a:solidFill>
                <a:srgbClr val="1A1A1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b="1" dirty="0">
                <a:solidFill>
                  <a:srgbClr val="1A1A1A"/>
                </a:solidFill>
                <a:latin typeface="Times New Roman" panose="02020603050405020304" pitchFamily="18" charset="0"/>
                <a:cs typeface="Times New Roman" panose="02020603050405020304" pitchFamily="18" charset="0"/>
              </a:rPr>
              <a:t>Responsible consumption and production</a:t>
            </a:r>
            <a:endParaRPr lang="en-US" sz="1800" b="1" dirty="0">
              <a:solidFill>
                <a:srgbClr val="1A1A1A"/>
              </a:solidFill>
              <a:latin typeface="Times New Roman" panose="02020603050405020304" pitchFamily="18" charset="0"/>
              <a:cs typeface="Times New Roman" panose="02020603050405020304" pitchFamily="18" charset="0"/>
            </a:endParaRPr>
          </a:p>
          <a:p>
            <a:pPr marL="0" indent="0">
              <a:buNone/>
            </a:pPr>
            <a:r>
              <a:rPr lang="en-US" sz="1800" dirty="0">
                <a:solidFill>
                  <a:srgbClr val="1A1A1A"/>
                </a:solidFill>
                <a:latin typeface="Times New Roman" panose="02020603050405020304" pitchFamily="18" charset="0"/>
                <a:cs typeface="Times New Roman" panose="02020603050405020304" pitchFamily="18" charset="0"/>
              </a:rPr>
              <a:t>	- </a:t>
            </a:r>
            <a:r>
              <a:rPr lang="en-US" sz="2200" dirty="0">
                <a:solidFill>
                  <a:srgbClr val="1A1A1A"/>
                </a:solidFill>
                <a:latin typeface="Times New Roman" panose="02020603050405020304" pitchFamily="18" charset="0"/>
                <a:cs typeface="Times New Roman" panose="02020603050405020304" pitchFamily="18" charset="0"/>
              </a:rPr>
              <a:t>since we only procure as many raw materials as we require for production, the wastage is significantly reduced</a:t>
            </a:r>
            <a:r>
              <a:rPr lang="en-US" sz="1800" dirty="0">
                <a:solidFill>
                  <a:srgbClr val="1A1A1A"/>
                </a:solidFill>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BF55912-A801-46A1-994E-900C1DFDF7DD}"/>
              </a:ext>
            </a:extLst>
          </p:cNvPr>
          <p:cNvSpPr txBox="1">
            <a:spLocks/>
          </p:cNvSpPr>
          <p:nvPr/>
        </p:nvSpPr>
        <p:spPr bwMode="auto">
          <a:xfrm>
            <a:off x="3505200" y="-7938"/>
            <a:ext cx="56388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IN" altLang="en-US" sz="4000" kern="0" dirty="0">
                <a:solidFill>
                  <a:schemeClr val="bg1"/>
                </a:solidFill>
                <a:latin typeface="Times New Roman" panose="02020603050405020304" pitchFamily="18" charset="0"/>
                <a:cs typeface="Times New Roman" panose="02020603050405020304" pitchFamily="18" charset="0"/>
              </a:rPr>
              <a:t>SDG GOAL</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990600"/>
            <a:ext cx="8229600" cy="4321183"/>
          </a:xfrm>
        </p:spPr>
        <p:txBody>
          <a:bodyPr/>
          <a:lstStyle/>
          <a:p>
            <a:r>
              <a:rPr lang="en-US" sz="1800" b="0" i="0" u="none" strike="noStrike" baseline="0" dirty="0">
                <a:solidFill>
                  <a:srgbClr val="000000"/>
                </a:solidFill>
                <a:latin typeface="Times New Roman" panose="02020603050405020304" pitchFamily="18" charset="0"/>
              </a:rPr>
              <a:t>1.S. Khan, F. Khan and B. Zhang, "Supply Chain Management for SMEs in Pakistan," 2010 International Conference on E-Business and E-Government, 2010, pp. 3443-3446,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10.1109/ICEE.2010.865. </a:t>
            </a:r>
          </a:p>
          <a:p>
            <a:r>
              <a:rPr lang="en-US" sz="1800" b="0" i="0" u="none" strike="noStrike" baseline="0" dirty="0">
                <a:solidFill>
                  <a:srgbClr val="000000"/>
                </a:solidFill>
                <a:latin typeface="Times New Roman" panose="02020603050405020304" pitchFamily="18" charset="0"/>
              </a:rPr>
              <a:t>2. M. Ding, J. Xiao and H. Li, "Research on Cooperation of the Small and Medium Enterprise Clusters Based on Supply Chain Management," 2009 International Conference on Management and Service Science, 2009, pp. 1-4,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10.1109/ICMSS.2009.5302191. </a:t>
            </a:r>
          </a:p>
          <a:p>
            <a:r>
              <a:rPr lang="en-US" sz="1800" b="0" i="0" u="none" strike="noStrike" baseline="0" dirty="0">
                <a:solidFill>
                  <a:srgbClr val="000000"/>
                </a:solidFill>
                <a:latin typeface="Times New Roman" panose="02020603050405020304" pitchFamily="18" charset="0"/>
              </a:rPr>
              <a:t>3. K. Mahadevan, P. Samaranayake and K. </a:t>
            </a:r>
            <a:r>
              <a:rPr lang="en-US" sz="1800" b="0" i="0" u="none" strike="noStrike" baseline="0" dirty="0" err="1">
                <a:solidFill>
                  <a:srgbClr val="000000"/>
                </a:solidFill>
                <a:latin typeface="Times New Roman" panose="02020603050405020304" pitchFamily="18" charset="0"/>
              </a:rPr>
              <a:t>Matawie</a:t>
            </a:r>
            <a:r>
              <a:rPr lang="en-US" sz="1800" b="0" i="0" u="none" strike="noStrike" baseline="0" dirty="0">
                <a:solidFill>
                  <a:srgbClr val="000000"/>
                </a:solidFill>
                <a:latin typeface="Times New Roman" panose="02020603050405020304" pitchFamily="18" charset="0"/>
              </a:rPr>
              <a:t>, "Supply chain integration, information sharing and supply chain visibility-the remedy for supply chain uncertainty in </a:t>
            </a:r>
            <a:r>
              <a:rPr lang="en-US" sz="1800" b="0" i="0" u="none" strike="noStrike" baseline="0" dirty="0" err="1">
                <a:solidFill>
                  <a:srgbClr val="000000"/>
                </a:solidFill>
                <a:latin typeface="Times New Roman" panose="02020603050405020304" pitchFamily="18" charset="0"/>
              </a:rPr>
              <a:t>australian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organisations</a:t>
            </a:r>
            <a:r>
              <a:rPr lang="en-US" sz="1800" b="0" i="0" u="none" strike="noStrike" baseline="0" dirty="0">
                <a:solidFill>
                  <a:srgbClr val="000000"/>
                </a:solidFill>
                <a:latin typeface="Times New Roman" panose="02020603050405020304" pitchFamily="18" charset="0"/>
              </a:rPr>
              <a:t>," 2010 8th International Conference on Supply Chain Management and Information, 2010, pp. 1-9. </a:t>
            </a:r>
          </a:p>
          <a:p>
            <a:r>
              <a:rPr lang="en-IN" sz="1800" b="0" i="0" u="none" strike="noStrike" baseline="0" dirty="0">
                <a:solidFill>
                  <a:srgbClr val="000000"/>
                </a:solidFill>
                <a:latin typeface="Times New Roman" panose="02020603050405020304" pitchFamily="18" charset="0"/>
              </a:rPr>
              <a:t>4. Y. </a:t>
            </a:r>
            <a:r>
              <a:rPr lang="en-IN" sz="1800" b="0" i="0" u="none" strike="noStrike" baseline="0" dirty="0" err="1">
                <a:solidFill>
                  <a:srgbClr val="000000"/>
                </a:solidFill>
                <a:latin typeface="Times New Roman" panose="02020603050405020304" pitchFamily="18" charset="0"/>
              </a:rPr>
              <a:t>Palmo</a:t>
            </a:r>
            <a:r>
              <a:rPr lang="en-IN" sz="1800" b="0" i="0" u="none" strike="noStrike" baseline="0" dirty="0">
                <a:solidFill>
                  <a:srgbClr val="000000"/>
                </a:solidFill>
                <a:latin typeface="Times New Roman" panose="02020603050405020304" pitchFamily="18" charset="0"/>
              </a:rPr>
              <a:t>, S. </a:t>
            </a:r>
            <a:r>
              <a:rPr lang="en-IN" sz="1800" b="0" i="0" u="none" strike="noStrike" baseline="0" dirty="0" err="1">
                <a:solidFill>
                  <a:srgbClr val="000000"/>
                </a:solidFill>
                <a:latin typeface="Times New Roman" panose="02020603050405020304" pitchFamily="18" charset="0"/>
              </a:rPr>
              <a:t>Tanimoto</a:t>
            </a:r>
            <a:r>
              <a:rPr lang="en-IN" sz="1800" b="0" i="0" u="none" strike="noStrike" baseline="0" dirty="0">
                <a:solidFill>
                  <a:srgbClr val="000000"/>
                </a:solidFill>
                <a:latin typeface="Times New Roman" panose="02020603050405020304" pitchFamily="18" charset="0"/>
              </a:rPr>
              <a:t>, H. Sato and A. Kanai, "IoT Reliability Improvement Method for Secure Supply Chain Management," 2021 IEEE 10th Global Conference on Consumer Electronics (GCCE), 2021, pp. 364-365, </a:t>
            </a:r>
            <a:r>
              <a:rPr lang="en-IN" sz="1800" b="0" i="0" u="none" strike="noStrike" baseline="0" dirty="0" err="1">
                <a:solidFill>
                  <a:srgbClr val="000000"/>
                </a:solidFill>
                <a:latin typeface="Times New Roman" panose="02020603050405020304" pitchFamily="18" charset="0"/>
              </a:rPr>
              <a:t>doi</a:t>
            </a:r>
            <a:r>
              <a:rPr lang="en-IN" sz="1800" b="0" i="0" u="none" strike="noStrike" baseline="0" dirty="0">
                <a:solidFill>
                  <a:srgbClr val="000000"/>
                </a:solidFill>
                <a:latin typeface="Times New Roman" panose="02020603050405020304" pitchFamily="18" charset="0"/>
              </a:rPr>
              <a:t>: 10.1109/GCCE53005.2021.9622088. </a:t>
            </a:r>
          </a:p>
        </p:txBody>
      </p:sp>
      <p:sp>
        <p:nvSpPr>
          <p:cNvPr id="5" name="Title 6">
            <a:extLst>
              <a:ext uri="{FF2B5EF4-FFF2-40B4-BE49-F238E27FC236}">
                <a16:creationId xmlns:a16="http://schemas.microsoft.com/office/drawing/2014/main" id="{D0FD6E98-7747-4B6D-A1C6-DC8FFBAEFA8F}"/>
              </a:ext>
            </a:extLst>
          </p:cNvPr>
          <p:cNvSpPr>
            <a:spLocks noGrp="1"/>
          </p:cNvSpPr>
          <p:nvPr>
            <p:ph type="title"/>
          </p:nvPr>
        </p:nvSpPr>
        <p:spPr>
          <a:xfrm>
            <a:off x="914400" y="0"/>
            <a:ext cx="82296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573153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BF55912-A801-46A1-994E-900C1DFDF7DD}"/>
              </a:ext>
            </a:extLst>
          </p:cNvPr>
          <p:cNvSpPr>
            <a:spLocks noGrp="1"/>
          </p:cNvSpPr>
          <p:nvPr>
            <p:ph type="title"/>
          </p:nvPr>
        </p:nvSpPr>
        <p:spPr>
          <a:xfrm>
            <a:off x="3505200" y="-7938"/>
            <a:ext cx="5638800" cy="615951"/>
          </a:xfrm>
        </p:spPr>
        <p:txBody>
          <a:bodyPr/>
          <a:lstStyle/>
          <a:p>
            <a:pPr algn="r"/>
            <a:r>
              <a:rPr lang="en-IN" altLang="en-US" sz="4000" dirty="0">
                <a:solidFill>
                  <a:schemeClr val="bg1"/>
                </a:solidFill>
                <a:latin typeface="Times New Roman" panose="02020603050405020304" pitchFamily="18" charset="0"/>
                <a:cs typeface="Times New Roman" panose="02020603050405020304" pitchFamily="18" charset="0"/>
              </a:rPr>
              <a:t>OVERVIEW</a:t>
            </a:r>
          </a:p>
        </p:txBody>
      </p:sp>
      <p:sp>
        <p:nvSpPr>
          <p:cNvPr id="6" name="Content Placeholder 2"/>
          <p:cNvSpPr txBox="1">
            <a:spLocks/>
          </p:cNvSpPr>
          <p:nvPr/>
        </p:nvSpPr>
        <p:spPr bwMode="auto">
          <a:xfrm>
            <a:off x="432619" y="904568"/>
            <a:ext cx="8260334" cy="591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panose="05000000000000000000" pitchFamily="2" charset="2"/>
              <a:buChar char="v"/>
            </a:pPr>
            <a:r>
              <a:rPr lang="en-IN" sz="2200" kern="0" dirty="0">
                <a:latin typeface="Times New Roman" pitchFamily="18" charset="0"/>
                <a:cs typeface="Times New Roman" pitchFamily="18" charset="0"/>
              </a:rPr>
              <a:t>Objective</a:t>
            </a:r>
          </a:p>
          <a:p>
            <a:pPr>
              <a:buFont typeface="Wingdings" panose="05000000000000000000" pitchFamily="2" charset="2"/>
              <a:buChar char="v"/>
            </a:pPr>
            <a:r>
              <a:rPr lang="en-IN" sz="2200" kern="0" dirty="0">
                <a:latin typeface="Times New Roman" pitchFamily="18" charset="0"/>
                <a:cs typeface="Times New Roman" pitchFamily="18" charset="0"/>
              </a:rPr>
              <a:t>Abstract</a:t>
            </a:r>
          </a:p>
          <a:p>
            <a:pPr>
              <a:buFont typeface="Wingdings" panose="05000000000000000000" pitchFamily="2" charset="2"/>
              <a:buChar char="v"/>
            </a:pPr>
            <a:r>
              <a:rPr lang="en-IN" sz="2200" kern="0" dirty="0">
                <a:latin typeface="Times New Roman" pitchFamily="18" charset="0"/>
                <a:cs typeface="Times New Roman" pitchFamily="18" charset="0"/>
              </a:rPr>
              <a:t>Demand forecasting using sales prediction</a:t>
            </a:r>
          </a:p>
          <a:p>
            <a:pPr>
              <a:buFont typeface="Wingdings" panose="05000000000000000000" pitchFamily="2" charset="2"/>
              <a:buChar char="v"/>
            </a:pPr>
            <a:r>
              <a:rPr lang="en-IN" sz="2200" kern="0" dirty="0">
                <a:latin typeface="Times New Roman" pitchFamily="18" charset="0"/>
                <a:cs typeface="Times New Roman" pitchFamily="18" charset="0"/>
              </a:rPr>
              <a:t>Advantages of demand forecasting</a:t>
            </a:r>
          </a:p>
          <a:p>
            <a:pPr>
              <a:buFont typeface="Wingdings" panose="05000000000000000000" pitchFamily="2" charset="2"/>
              <a:buChar char="v"/>
            </a:pPr>
            <a:r>
              <a:rPr lang="en-IN" sz="2200" kern="0" dirty="0">
                <a:latin typeface="Times New Roman" pitchFamily="18" charset="0"/>
                <a:cs typeface="Times New Roman" pitchFamily="18" charset="0"/>
              </a:rPr>
              <a:t>Existing system and its limitation</a:t>
            </a:r>
          </a:p>
          <a:p>
            <a:pPr>
              <a:buFont typeface="Wingdings" panose="05000000000000000000" pitchFamily="2" charset="2"/>
              <a:buChar char="v"/>
            </a:pPr>
            <a:r>
              <a:rPr lang="en-IN" sz="2200" kern="0" dirty="0">
                <a:latin typeface="Times New Roman" pitchFamily="18" charset="0"/>
                <a:cs typeface="Times New Roman" pitchFamily="18" charset="0"/>
              </a:rPr>
              <a:t>Proposed solution for demand forecasting</a:t>
            </a:r>
          </a:p>
          <a:p>
            <a:pPr>
              <a:buFont typeface="Wingdings" panose="05000000000000000000" pitchFamily="2" charset="2"/>
              <a:buChar char="v"/>
            </a:pPr>
            <a:r>
              <a:rPr lang="en-IN" sz="2200" kern="0" dirty="0">
                <a:latin typeface="Times New Roman" pitchFamily="18" charset="0"/>
                <a:cs typeface="Times New Roman" pitchFamily="18" charset="0"/>
              </a:rPr>
              <a:t>Advantage of the proposed solution</a:t>
            </a:r>
          </a:p>
          <a:p>
            <a:pPr>
              <a:buFont typeface="Wingdings" panose="05000000000000000000" pitchFamily="2" charset="2"/>
              <a:buChar char="v"/>
            </a:pPr>
            <a:r>
              <a:rPr lang="en-IN" sz="2200" kern="0" dirty="0">
                <a:latin typeface="Times New Roman" pitchFamily="18" charset="0"/>
                <a:cs typeface="Times New Roman" pitchFamily="18" charset="0"/>
              </a:rPr>
              <a:t>System and Hardware Requirements</a:t>
            </a:r>
          </a:p>
          <a:p>
            <a:pPr>
              <a:buFont typeface="Wingdings" panose="05000000000000000000" pitchFamily="2" charset="2"/>
              <a:buChar char="v"/>
            </a:pPr>
            <a:r>
              <a:rPr lang="en-IN" sz="2200" kern="0" dirty="0">
                <a:latin typeface="Times New Roman" pitchFamily="18" charset="0"/>
                <a:cs typeface="Times New Roman" pitchFamily="18" charset="0"/>
              </a:rPr>
              <a:t>Literature Survey</a:t>
            </a:r>
          </a:p>
          <a:p>
            <a:pPr>
              <a:buFont typeface="Wingdings" panose="05000000000000000000" pitchFamily="2" charset="2"/>
              <a:buChar char="v"/>
            </a:pPr>
            <a:r>
              <a:rPr lang="en-IN" sz="2200" kern="0" dirty="0">
                <a:latin typeface="Times New Roman" pitchFamily="18" charset="0"/>
                <a:cs typeface="Times New Roman" pitchFamily="18" charset="0"/>
              </a:rPr>
              <a:t>Architectural Design of the system</a:t>
            </a:r>
          </a:p>
          <a:p>
            <a:pPr>
              <a:buFont typeface="Wingdings" panose="05000000000000000000" pitchFamily="2" charset="2"/>
              <a:buChar char="v"/>
            </a:pPr>
            <a:r>
              <a:rPr lang="en-IN" sz="2200" kern="0" dirty="0">
                <a:latin typeface="Times New Roman" pitchFamily="18" charset="0"/>
                <a:cs typeface="Times New Roman" pitchFamily="18" charset="0"/>
              </a:rPr>
              <a:t>Flow Diagram of the application</a:t>
            </a:r>
          </a:p>
          <a:p>
            <a:pPr>
              <a:buFont typeface="Wingdings" panose="05000000000000000000" pitchFamily="2" charset="2"/>
              <a:buChar char="v"/>
            </a:pPr>
            <a:r>
              <a:rPr lang="en-IN" sz="2200" kern="0" dirty="0">
                <a:latin typeface="Times New Roman" pitchFamily="18" charset="0"/>
                <a:cs typeface="Times New Roman" pitchFamily="18" charset="0"/>
              </a:rPr>
              <a:t>Sample Screenshot of the model comparisons</a:t>
            </a:r>
          </a:p>
          <a:p>
            <a:pPr>
              <a:buFont typeface="Wingdings" panose="05000000000000000000" pitchFamily="2" charset="2"/>
              <a:buChar char="v"/>
            </a:pPr>
            <a:r>
              <a:rPr lang="en-IN" sz="2200" kern="0" dirty="0">
                <a:latin typeface="Times New Roman" pitchFamily="18" charset="0"/>
                <a:cs typeface="Times New Roman" pitchFamily="18" charset="0"/>
              </a:rPr>
              <a:t>SDG Goal</a:t>
            </a:r>
          </a:p>
          <a:p>
            <a:pPr>
              <a:buFont typeface="Wingdings" panose="05000000000000000000" pitchFamily="2" charset="2"/>
              <a:buChar char="v"/>
            </a:pPr>
            <a:r>
              <a:rPr lang="en-IN" sz="2200" kern="0" dirty="0">
                <a:latin typeface="Times New Roman" pitchFamily="18" charset="0"/>
                <a:cs typeface="Times New Roman" pitchFamily="18" charset="0"/>
              </a:rPr>
              <a:t>References</a:t>
            </a: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marL="0" indent="0">
              <a:buFontTx/>
              <a:buNone/>
            </a:pPr>
            <a:endParaRPr lang="en-US" sz="2200"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990600"/>
            <a:ext cx="8229600" cy="2548390"/>
          </a:xfrm>
        </p:spPr>
        <p:txBody>
          <a:bodyPr/>
          <a:lstStyle/>
          <a:p>
            <a:r>
              <a:rPr lang="en-IN" sz="1800" b="0" i="0" u="none" strike="noStrike" baseline="0" dirty="0">
                <a:solidFill>
                  <a:srgbClr val="000000"/>
                </a:solidFill>
                <a:latin typeface="Times New Roman" panose="02020603050405020304" pitchFamily="18" charset="0"/>
              </a:rPr>
              <a:t>5. H. A. </a:t>
            </a:r>
            <a:r>
              <a:rPr lang="en-IN" sz="1800" b="0" i="0" u="none" strike="noStrike" baseline="0" dirty="0" err="1">
                <a:solidFill>
                  <a:srgbClr val="000000"/>
                </a:solidFill>
                <a:latin typeface="Times New Roman" panose="02020603050405020304" pitchFamily="18" charset="0"/>
              </a:rPr>
              <a:t>Kuo</a:t>
            </a:r>
            <a:r>
              <a:rPr lang="en-IN" sz="1800" b="0" i="0" u="none" strike="noStrike" baseline="0" dirty="0">
                <a:solidFill>
                  <a:srgbClr val="000000"/>
                </a:solidFill>
                <a:latin typeface="Times New Roman" panose="02020603050405020304" pitchFamily="18" charset="0"/>
              </a:rPr>
              <a:t>, T. </a:t>
            </a:r>
            <a:r>
              <a:rPr lang="en-IN" sz="1800" b="0" i="0" u="none" strike="noStrike" baseline="0" dirty="0" err="1">
                <a:solidFill>
                  <a:srgbClr val="000000"/>
                </a:solidFill>
                <a:latin typeface="Times New Roman" panose="02020603050405020304" pitchFamily="18" charset="0"/>
              </a:rPr>
              <a:t>Ponsignon</a:t>
            </a:r>
            <a:r>
              <a:rPr lang="en-IN" sz="1800" b="0" i="0" u="none" strike="noStrike" baseline="0" dirty="0">
                <a:solidFill>
                  <a:srgbClr val="000000"/>
                </a:solidFill>
                <a:latin typeface="Times New Roman" panose="02020603050405020304" pitchFamily="18" charset="0"/>
              </a:rPr>
              <a:t>, H. </a:t>
            </a:r>
            <a:r>
              <a:rPr lang="en-IN" sz="1800" b="0" i="0" u="none" strike="noStrike" baseline="0" dirty="0" err="1">
                <a:solidFill>
                  <a:srgbClr val="000000"/>
                </a:solidFill>
                <a:latin typeface="Times New Roman" panose="02020603050405020304" pitchFamily="18" charset="0"/>
              </a:rPr>
              <a:t>Ehm</a:t>
            </a:r>
            <a:r>
              <a:rPr lang="en-IN" sz="1800" b="0" i="0" u="none" strike="noStrike" baseline="0" dirty="0">
                <a:solidFill>
                  <a:srgbClr val="000000"/>
                </a:solidFill>
                <a:latin typeface="Times New Roman" panose="02020603050405020304" pitchFamily="18" charset="0"/>
              </a:rPr>
              <a:t> and C. F. </a:t>
            </a:r>
            <a:r>
              <a:rPr lang="en-IN" sz="1800" b="0" i="0" u="none" strike="noStrike" baseline="0" dirty="0" err="1">
                <a:solidFill>
                  <a:srgbClr val="000000"/>
                </a:solidFill>
                <a:latin typeface="Times New Roman" panose="02020603050405020304" pitchFamily="18" charset="0"/>
              </a:rPr>
              <a:t>Chien</a:t>
            </a:r>
            <a:r>
              <a:rPr lang="en-IN" sz="1800" b="0" i="0" u="none" strike="noStrike" baseline="0" dirty="0">
                <a:solidFill>
                  <a:srgbClr val="000000"/>
                </a:solidFill>
                <a:latin typeface="Times New Roman" panose="02020603050405020304" pitchFamily="18" charset="0"/>
              </a:rPr>
              <a:t>, "Overall Supply Chain Effectiveness (OSCE) for Demand and Capacity Incorporation in Semiconductor Supply Chain Industry," 2019 IEEE International Conference on Smart Manufacturing, Industrial &amp; Logistics Engineering (SMILE), 2019, pp. 24-28, </a:t>
            </a:r>
            <a:r>
              <a:rPr lang="en-IN" sz="1800" b="0" i="0" u="none" strike="noStrike" baseline="0" dirty="0" err="1">
                <a:solidFill>
                  <a:srgbClr val="000000"/>
                </a:solidFill>
                <a:latin typeface="Times New Roman" panose="02020603050405020304" pitchFamily="18" charset="0"/>
              </a:rPr>
              <a:t>doi</a:t>
            </a:r>
            <a:r>
              <a:rPr lang="en-IN" sz="1800" b="0" i="0" u="none" strike="noStrike" baseline="0" dirty="0">
                <a:solidFill>
                  <a:srgbClr val="000000"/>
                </a:solidFill>
                <a:latin typeface="Times New Roman" panose="02020603050405020304" pitchFamily="18" charset="0"/>
              </a:rPr>
              <a:t>: 10.1109/SMILE45626.2019.8965314. </a:t>
            </a:r>
          </a:p>
          <a:p>
            <a:r>
              <a:rPr lang="en-US" sz="1800" b="0" i="0" u="none" strike="noStrike" baseline="0" dirty="0">
                <a:solidFill>
                  <a:srgbClr val="000000"/>
                </a:solidFill>
                <a:latin typeface="Times New Roman" panose="02020603050405020304" pitchFamily="18" charset="0"/>
              </a:rPr>
              <a:t>6. S. Kang and T. Moon, "Supply Chain Integration and Collaboration for Improving Supply Chain Performance: A Dynamic Capability Theory Perspective," 2016 49th Hawaii International Conference on System Sciences (HICSS), 2016, pp. 307-316,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10.1109/HICSS.2016.45. </a:t>
            </a:r>
            <a:endParaRPr lang="en-IN" sz="1800" dirty="0"/>
          </a:p>
        </p:txBody>
      </p:sp>
      <p:sp>
        <p:nvSpPr>
          <p:cNvPr id="5" name="Title 6">
            <a:extLst>
              <a:ext uri="{FF2B5EF4-FFF2-40B4-BE49-F238E27FC236}">
                <a16:creationId xmlns:a16="http://schemas.microsoft.com/office/drawing/2014/main" id="{D0FD6E98-7747-4B6D-A1C6-DC8FFBAEFA8F}"/>
              </a:ext>
            </a:extLst>
          </p:cNvPr>
          <p:cNvSpPr>
            <a:spLocks noGrp="1"/>
          </p:cNvSpPr>
          <p:nvPr>
            <p:ph type="title"/>
          </p:nvPr>
        </p:nvSpPr>
        <p:spPr>
          <a:xfrm>
            <a:off x="914400" y="0"/>
            <a:ext cx="82296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REFERENCES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4E490D7-0865-408F-A38B-A0DD7BB876EE}"/>
              </a:ext>
            </a:extLst>
          </p:cNvPr>
          <p:cNvSpPr>
            <a:spLocks noGrp="1"/>
          </p:cNvSpPr>
          <p:nvPr>
            <p:ph type="title"/>
          </p:nvPr>
        </p:nvSpPr>
        <p:spPr>
          <a:xfrm>
            <a:off x="1533833" y="2605549"/>
            <a:ext cx="5466736" cy="1995948"/>
          </a:xfrm>
        </p:spPr>
        <p:txBody>
          <a:bodyPr anchor="ctr"/>
          <a:lstStyle/>
          <a:p>
            <a:r>
              <a:rPr lang="en-IN" altLang="en-US" dirty="0"/>
              <a:t>THANK YOU</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838" y="1356850"/>
            <a:ext cx="8480323" cy="4489697"/>
          </a:xfrm>
        </p:spPr>
        <p:txBody>
          <a:bodyPr/>
          <a:lstStyle/>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Improving the financial planning of the system which lays out necessary steps to generate future income and cover future expenses.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SCM has a direct impact on the quality of a company’s products as well as its overall profitability.</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Optimizing business expenses by establishing an optimized supply chain</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Customer satisfaction through exceptional service, transparency, and visibility that your customers demand.</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Enable the organization to estimate the future quantity and quality of people required for material production.</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Sales strategy which is faced by retailers can be done using proper pricing policy</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BF55912-A801-46A1-994E-900C1DFDF7DD}"/>
              </a:ext>
            </a:extLst>
          </p:cNvPr>
          <p:cNvSpPr txBox="1">
            <a:spLocks/>
          </p:cNvSpPr>
          <p:nvPr/>
        </p:nvSpPr>
        <p:spPr bwMode="auto">
          <a:xfrm>
            <a:off x="3505200" y="-7938"/>
            <a:ext cx="56388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IN" altLang="en-US" sz="4000" kern="0" dirty="0">
                <a:solidFill>
                  <a:schemeClr val="bg1"/>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52453207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3A8ED4A-E08E-473B-95A0-E33B677DAD26}"/>
              </a:ext>
            </a:extLst>
          </p:cNvPr>
          <p:cNvSpPr>
            <a:spLocks noGrp="1"/>
          </p:cNvSpPr>
          <p:nvPr>
            <p:ph type="title"/>
          </p:nvPr>
        </p:nvSpPr>
        <p:spPr>
          <a:xfrm>
            <a:off x="914400" y="0"/>
            <a:ext cx="82296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ABSTRACT</a:t>
            </a:r>
          </a:p>
        </p:txBody>
      </p:sp>
      <p:sp>
        <p:nvSpPr>
          <p:cNvPr id="4099" name="Text Placeholder 2">
            <a:extLst>
              <a:ext uri="{FF2B5EF4-FFF2-40B4-BE49-F238E27FC236}">
                <a16:creationId xmlns:a16="http://schemas.microsoft.com/office/drawing/2014/main" id="{2572B71C-FAA2-4826-8CB3-128483A75557}"/>
              </a:ext>
            </a:extLst>
          </p:cNvPr>
          <p:cNvSpPr>
            <a:spLocks noGrp="1"/>
          </p:cNvSpPr>
          <p:nvPr>
            <p:ph type="body" idx="1"/>
          </p:nvPr>
        </p:nvSpPr>
        <p:spPr>
          <a:xfrm>
            <a:off x="266700" y="1307691"/>
            <a:ext cx="8610600" cy="4503173"/>
          </a:xfrm>
        </p:spPr>
        <p:txBody>
          <a:bodyPr/>
          <a:lstStyle/>
          <a:p>
            <a:pPr algn="just">
              <a:lnSpc>
                <a:spcPct val="150000"/>
              </a:lnSpc>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Building an efficient demand management system</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Improving the organization’s standard by meeting the customer needs by maintaining the required inventory.</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Predicting the demand by forecasting the sales using the sales pattern in order to efficiently meet customer demand.</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Implementing appropriate machine learning techniques to predict the future sales of an organization.</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To create a model that will perform train test split, scale the data, reverse scaling, create a prediction data frame, and score the models.</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This solution also uses the ARIMA model for time series forecasting that will use the SARIMAX model and generate a dynamic prediction.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684970-324C-40F5-B585-D9A365B179C1}"/>
              </a:ext>
            </a:extLst>
          </p:cNvPr>
          <p:cNvSpPr>
            <a:spLocks noGrp="1"/>
          </p:cNvSpPr>
          <p:nvPr>
            <p:ph type="title"/>
          </p:nvPr>
        </p:nvSpPr>
        <p:spPr>
          <a:xfrm>
            <a:off x="762000" y="0"/>
            <a:ext cx="8382000" cy="609600"/>
          </a:xfrm>
        </p:spPr>
        <p:txBody>
          <a:bodyPr/>
          <a:lstStyle/>
          <a:p>
            <a:pPr algn="r"/>
            <a:r>
              <a:rPr lang="en-US" altLang="en-US" sz="3200">
                <a:solidFill>
                  <a:schemeClr val="bg1"/>
                </a:solidFill>
              </a:rPr>
              <a:t>             EXISTING SYSTEM AND IT’S LIMITATIONS </a:t>
            </a:r>
            <a:br>
              <a:rPr lang="en-US" altLang="en-US" sz="3200">
                <a:solidFill>
                  <a:schemeClr val="bg1"/>
                </a:solidFill>
              </a:rPr>
            </a:br>
            <a:endParaRPr lang="en-US" altLang="en-US" sz="3200">
              <a:solidFill>
                <a:schemeClr val="bg1"/>
              </a:solidFill>
            </a:endParaRPr>
          </a:p>
        </p:txBody>
      </p:sp>
      <p:sp>
        <p:nvSpPr>
          <p:cNvPr id="5123" name="Text Placeholder 2">
            <a:extLst>
              <a:ext uri="{FF2B5EF4-FFF2-40B4-BE49-F238E27FC236}">
                <a16:creationId xmlns:a16="http://schemas.microsoft.com/office/drawing/2014/main" id="{93B0B141-3702-48E7-8D88-0513736E9A87}"/>
              </a:ext>
            </a:extLst>
          </p:cNvPr>
          <p:cNvSpPr>
            <a:spLocks noGrp="1"/>
          </p:cNvSpPr>
          <p:nvPr>
            <p:ph type="body" idx="1"/>
          </p:nvPr>
        </p:nvSpPr>
        <p:spPr>
          <a:xfrm>
            <a:off x="152400" y="646112"/>
            <a:ext cx="8458200" cy="4875181"/>
          </a:xfrm>
        </p:spPr>
        <p:txBody>
          <a:bodyPr/>
          <a:lstStyle/>
          <a:p>
            <a:pPr algn="just">
              <a:defRPr/>
            </a:pPr>
            <a:r>
              <a:rPr lang="en-US" altLang="en-US" sz="2400" dirty="0">
                <a:latin typeface="Times New Roman" panose="02020603050405020304" pitchFamily="18" charset="0"/>
                <a:cs typeface="Times New Roman" panose="02020603050405020304" pitchFamily="18" charset="0"/>
              </a:rPr>
              <a:t>existing system and its limitations</a:t>
            </a:r>
          </a:p>
          <a:p>
            <a:pPr algn="just">
              <a:defRPr/>
            </a:pPr>
            <a:r>
              <a:rPr lang="en-US" altLang="en-US" sz="2400" dirty="0">
                <a:latin typeface="Times New Roman" panose="02020603050405020304" pitchFamily="18" charset="0"/>
                <a:cs typeface="Times New Roman" panose="02020603050405020304" pitchFamily="18" charset="0"/>
              </a:rPr>
              <a:t>Excessive Regulation </a:t>
            </a:r>
          </a:p>
          <a:p>
            <a:pPr algn="just">
              <a:defRPr/>
            </a:pPr>
            <a:r>
              <a:rPr lang="en-US" altLang="en-US" sz="2400" dirty="0">
                <a:latin typeface="Times New Roman" panose="02020603050405020304" pitchFamily="18" charset="0"/>
                <a:cs typeface="Times New Roman" panose="02020603050405020304" pitchFamily="18" charset="0"/>
              </a:rPr>
              <a:t> Obsolete technology</a:t>
            </a:r>
          </a:p>
          <a:p>
            <a:pPr algn="just">
              <a:defRPr/>
            </a:pPr>
            <a:r>
              <a:rPr lang="en-US" altLang="en-US" sz="2400" dirty="0">
                <a:latin typeface="Times New Roman" panose="02020603050405020304" pitchFamily="18" charset="0"/>
                <a:cs typeface="Times New Roman" panose="02020603050405020304" pitchFamily="18" charset="0"/>
              </a:rPr>
              <a:t> Limited R&amp;D support</a:t>
            </a:r>
          </a:p>
          <a:p>
            <a:pPr algn="just">
              <a:defRPr/>
            </a:pPr>
            <a:r>
              <a:rPr lang="en-US" altLang="en-US" sz="2400" dirty="0">
                <a:latin typeface="Times New Roman" panose="02020603050405020304" pitchFamily="18" charset="0"/>
                <a:cs typeface="Times New Roman" panose="02020603050405020304" pitchFamily="18" charset="0"/>
              </a:rPr>
              <a:t> Lack of capital and financial resources for investing in a new technology</a:t>
            </a:r>
          </a:p>
          <a:p>
            <a:pPr algn="just">
              <a:defRPr/>
            </a:pPr>
            <a:r>
              <a:rPr lang="en-US" altLang="en-US" sz="2400" dirty="0">
                <a:latin typeface="Times New Roman" panose="02020603050405020304" pitchFamily="18" charset="0"/>
                <a:cs typeface="Times New Roman" panose="02020603050405020304" pitchFamily="18" charset="0"/>
              </a:rPr>
              <a:t> lack of trust, investing a principle amount for a software that guarantees increased productivity and </a:t>
            </a:r>
            <a:r>
              <a:rPr lang="en-US" altLang="en-US" sz="2400" dirty="0" err="1">
                <a:latin typeface="Times New Roman" panose="02020603050405020304" pitchFamily="18" charset="0"/>
                <a:cs typeface="Times New Roman" panose="02020603050405020304" pitchFamily="18" charset="0"/>
              </a:rPr>
              <a:t>efficency</a:t>
            </a:r>
            <a:r>
              <a:rPr lang="en-US" altLang="en-US" sz="2400" dirty="0">
                <a:latin typeface="Times New Roman" panose="02020603050405020304" pitchFamily="18" charset="0"/>
                <a:cs typeface="Times New Roman" panose="02020603050405020304" pitchFamily="18" charset="0"/>
              </a:rPr>
              <a:t> sounds to good to be true for an industry that has worked entirely of physical bills and log books</a:t>
            </a:r>
          </a:p>
          <a:p>
            <a:pPr algn="just">
              <a:defRPr/>
            </a:pPr>
            <a:r>
              <a:rPr lang="en-US" altLang="en-US" sz="2400" dirty="0">
                <a:latin typeface="Times New Roman" panose="02020603050405020304" pitchFamily="18" charset="0"/>
                <a:cs typeface="Times New Roman" panose="02020603050405020304" pitchFamily="18" charset="0"/>
              </a:rPr>
              <a:t> Low skill mix of the labor / work </a:t>
            </a:r>
            <a:r>
              <a:rPr lang="en-US" altLang="en-US" sz="2400" dirty="0" err="1">
                <a:latin typeface="Times New Roman" panose="02020603050405020304" pitchFamily="18" charset="0"/>
                <a:cs typeface="Times New Roman" panose="02020603050405020304" pitchFamily="18" charset="0"/>
              </a:rPr>
              <a:t>forcex</a:t>
            </a:r>
            <a:r>
              <a:rPr lang="en-US" altLang="en-US" sz="2400" dirty="0">
                <a:latin typeface="Times New Roman" panose="02020603050405020304" pitchFamily="18" charset="0"/>
                <a:cs typeface="Times New Roman" panose="02020603050405020304" pitchFamily="18" charset="0"/>
              </a:rPr>
              <a:t> Rising competition due to imported products putting local </a:t>
            </a:r>
            <a:r>
              <a:rPr lang="en-US" altLang="en-US" sz="2400" dirty="0" err="1">
                <a:latin typeface="Times New Roman" panose="02020603050405020304" pitchFamily="18" charset="0"/>
                <a:cs typeface="Times New Roman" panose="02020603050405020304" pitchFamily="18" charset="0"/>
              </a:rPr>
              <a:t>buisnesses</a:t>
            </a:r>
            <a:r>
              <a:rPr lang="en-US" altLang="en-US" sz="2400" dirty="0">
                <a:latin typeface="Times New Roman" panose="02020603050405020304" pitchFamily="18" charset="0"/>
                <a:cs typeface="Times New Roman" panose="02020603050405020304" pitchFamily="18" charset="0"/>
              </a:rPr>
              <a:t> out of play</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AC3237BC-D768-444E-8C21-1CF5B90E9636}"/>
              </a:ext>
            </a:extLst>
          </p:cNvPr>
          <p:cNvSpPr txBox="1">
            <a:spLocks noChangeArrowheads="1"/>
          </p:cNvSpPr>
          <p:nvPr/>
        </p:nvSpPr>
        <p:spPr bwMode="auto">
          <a:xfrm>
            <a:off x="682625" y="1233488"/>
            <a:ext cx="82296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endParaRPr lang="en-US" altLang="en-US" sz="2800"/>
          </a:p>
        </p:txBody>
      </p:sp>
      <p:sp>
        <p:nvSpPr>
          <p:cNvPr id="7171" name="Title 6">
            <a:extLst>
              <a:ext uri="{FF2B5EF4-FFF2-40B4-BE49-F238E27FC236}">
                <a16:creationId xmlns:a16="http://schemas.microsoft.com/office/drawing/2014/main" id="{3065E5C5-896E-4F09-A48E-97998A7329FE}"/>
              </a:ext>
            </a:extLst>
          </p:cNvPr>
          <p:cNvSpPr>
            <a:spLocks noGrp="1"/>
          </p:cNvSpPr>
          <p:nvPr>
            <p:ph type="title"/>
          </p:nvPr>
        </p:nvSpPr>
        <p:spPr>
          <a:xfrm>
            <a:off x="685800" y="0"/>
            <a:ext cx="8458200" cy="615950"/>
          </a:xfrm>
        </p:spPr>
        <p:txBody>
          <a:bodyPr/>
          <a:lstStyle/>
          <a:p>
            <a:pPr algn="r"/>
            <a:r>
              <a:rPr lang="en-US" altLang="en-US" sz="4000">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a:extLst>
              <a:ext uri="{FF2B5EF4-FFF2-40B4-BE49-F238E27FC236}">
                <a16:creationId xmlns:a16="http://schemas.microsoft.com/office/drawing/2014/main" id="{EF42F6C4-42A2-441C-AB93-B30557AA7428}"/>
              </a:ext>
            </a:extLst>
          </p:cNvPr>
          <p:cNvSpPr/>
          <p:nvPr/>
        </p:nvSpPr>
        <p:spPr>
          <a:xfrm>
            <a:off x="457199" y="1233487"/>
            <a:ext cx="8229601" cy="4539704"/>
          </a:xfrm>
          <a:prstGeom prst="rect">
            <a:avLst/>
          </a:prstGeom>
        </p:spPr>
        <p:txBody>
          <a:bodyPr wrap="square">
            <a:spAutoFit/>
          </a:bodyPr>
          <a:lstStyle/>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Implementing different machine learning techniques and comparing different models for datasets passed as the input.</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Enabling risk-adjusted forecasting solutions for the problem.</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Using the time series prediction algorithm (Auto Regressive Integrated Moving Average) model for better forecasting.</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Implementing a novel data-driven weighted moving average machine learning model in the forecast systems for predicting future demand in risk-adjusted ways.</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The same technique will be implemented for automating the order placement system in the production unit.</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Integrating an efficient forecasting model which meets customer demand will increase an organization’s profit.</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28B7656-25C6-4918-A47B-195611594D2A}"/>
              </a:ext>
            </a:extLst>
          </p:cNvPr>
          <p:cNvSpPr>
            <a:spLocks noGrp="1"/>
          </p:cNvSpPr>
          <p:nvPr>
            <p:ph type="title"/>
          </p:nvPr>
        </p:nvSpPr>
        <p:spPr>
          <a:xfrm>
            <a:off x="0" y="0"/>
            <a:ext cx="9144000" cy="615950"/>
          </a:xfrm>
        </p:spPr>
        <p:txBody>
          <a:bodyPr/>
          <a:lstStyle/>
          <a:p>
            <a:r>
              <a:rPr lang="en-IN" altLang="en-US" sz="4000">
                <a:solidFill>
                  <a:schemeClr val="bg1"/>
                </a:solidFill>
                <a:latin typeface="Times New Roman" panose="02020603050405020304" pitchFamily="18" charset="0"/>
                <a:cs typeface="Times New Roman" panose="02020603050405020304" pitchFamily="18" charset="0"/>
              </a:rPr>
              <a:t>ADVANTAGES OF PROPOSED SYSTEM</a:t>
            </a:r>
          </a:p>
        </p:txBody>
      </p:sp>
      <p:sp>
        <p:nvSpPr>
          <p:cNvPr id="8195" name="Text Placeholder 2">
            <a:extLst>
              <a:ext uri="{FF2B5EF4-FFF2-40B4-BE49-F238E27FC236}">
                <a16:creationId xmlns:a16="http://schemas.microsoft.com/office/drawing/2014/main" id="{ADC20F88-D4E7-4C09-B926-64EA6D31906C}"/>
              </a:ext>
            </a:extLst>
          </p:cNvPr>
          <p:cNvSpPr>
            <a:spLocks noGrp="1"/>
          </p:cNvSpPr>
          <p:nvPr>
            <p:ph type="body" idx="1"/>
          </p:nvPr>
        </p:nvSpPr>
        <p:spPr>
          <a:xfrm>
            <a:off x="457200" y="1577975"/>
            <a:ext cx="8229600" cy="3360920"/>
          </a:xfrm>
        </p:spPr>
        <p:txBody>
          <a:bodyPr/>
          <a:lstStyle/>
          <a:p>
            <a:pPr marL="285750" indent="-285750">
              <a:buFont typeface="Arial" panose="020B0604020202020204" pitchFamily="34" charset="0"/>
              <a:buChar char="•"/>
            </a:pPr>
            <a:r>
              <a:rPr lang="en-IN" sz="2800" dirty="0"/>
              <a:t>Demand planning and forecasting.</a:t>
            </a:r>
          </a:p>
          <a:p>
            <a:pPr marL="285750" indent="-285750">
              <a:buFont typeface="Arial" panose="020B0604020202020204" pitchFamily="34" charset="0"/>
              <a:buChar char="•"/>
            </a:pPr>
            <a:r>
              <a:rPr lang="en-IN" sz="2800" dirty="0"/>
              <a:t>Full transparency among the industries and sub production units</a:t>
            </a:r>
          </a:p>
          <a:p>
            <a:pPr marL="285750" indent="-285750">
              <a:buFont typeface="Arial" panose="020B0604020202020204" pitchFamily="34" charset="0"/>
              <a:buChar char="•"/>
            </a:pPr>
            <a:r>
              <a:rPr lang="en-IN" sz="2800" dirty="0"/>
              <a:t>Tagging sensors and geolocation technologies (IoT) </a:t>
            </a:r>
          </a:p>
          <a:p>
            <a:pPr marL="285750" indent="-285750">
              <a:buFont typeface="Arial" panose="020B0604020202020204" pitchFamily="34" charset="0"/>
              <a:buChar char="•"/>
            </a:pPr>
            <a:r>
              <a:rPr lang="en-IN" sz="2800" dirty="0"/>
              <a:t>Computerized inventory control.</a:t>
            </a:r>
          </a:p>
          <a:p>
            <a:pPr marL="285750" indent="-285750">
              <a:buFont typeface="Arial" panose="020B0604020202020204" pitchFamily="34" charset="0"/>
              <a:buChar char="•"/>
            </a:pPr>
            <a:r>
              <a:rPr lang="en-IN" sz="2800" dirty="0"/>
              <a:t>A possible future implementation of blockchain for security and transaction purposes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8B129C-804C-49F3-B5F4-28089841A97E}"/>
              </a:ext>
            </a:extLst>
          </p:cNvPr>
          <p:cNvSpPr>
            <a:spLocks noGrp="1"/>
          </p:cNvSpPr>
          <p:nvPr>
            <p:ph type="title"/>
          </p:nvPr>
        </p:nvSpPr>
        <p:spPr>
          <a:xfrm>
            <a:off x="1981200" y="146050"/>
            <a:ext cx="7162800" cy="615950"/>
          </a:xfrm>
        </p:spPr>
        <p:txBody>
          <a:bodyPr/>
          <a:lstStyle/>
          <a:p>
            <a:pPr algn="r"/>
            <a:r>
              <a:rPr lang="en-US" altLang="en-US" sz="2800">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REQUIREMENTS</a:t>
            </a:r>
            <a:endParaRPr lang="en-IN" altLang="en-US" sz="40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172AF07-BAAA-496F-9CEF-BADDE2276D00}"/>
              </a:ext>
            </a:extLst>
          </p:cNvPr>
          <p:cNvSpPr>
            <a:spLocks noGrp="1"/>
          </p:cNvSpPr>
          <p:nvPr>
            <p:ph type="body" idx="1"/>
          </p:nvPr>
        </p:nvSpPr>
        <p:spPr>
          <a:xfrm>
            <a:off x="457200" y="990600"/>
            <a:ext cx="8229600" cy="3471720"/>
          </a:xfrm>
        </p:spPr>
        <p:txBody>
          <a:bodyPr/>
          <a:lstStyle/>
          <a:p>
            <a:pPr marL="0" indent="0">
              <a:buNone/>
            </a:pPr>
            <a:r>
              <a:rPr lang="en-IN" sz="2400" b="1" i="0" u="none" strike="noStrike" baseline="0" dirty="0">
                <a:solidFill>
                  <a:srgbClr val="000000"/>
                </a:solidFill>
                <a:latin typeface="Times New Roman" panose="02020603050405020304" pitchFamily="18" charset="0"/>
              </a:rPr>
              <a:t>4.1 SOFTWARE REQUIREMENTS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OPERATING SYSTEM – Windows 7 or Higher </a:t>
            </a:r>
          </a:p>
          <a:p>
            <a:r>
              <a:rPr lang="en-IN" sz="2400" b="0" i="0" u="none" strike="noStrike" baseline="0" dirty="0">
                <a:solidFill>
                  <a:srgbClr val="000000"/>
                </a:solidFill>
                <a:latin typeface="Times New Roman" panose="02020603050405020304" pitchFamily="18" charset="0"/>
              </a:rPr>
              <a:t>APPLICATION SOFTWARE – Beta analytics </a:t>
            </a:r>
          </a:p>
          <a:p>
            <a:pPr marL="0" indent="0">
              <a:buNone/>
            </a:pPr>
            <a:r>
              <a:rPr lang="en-IN" sz="2400" b="1" dirty="0">
                <a:solidFill>
                  <a:srgbClr val="000000"/>
                </a:solidFill>
                <a:latin typeface="Times New Roman" panose="02020603050405020304" pitchFamily="18" charset="0"/>
              </a:rPr>
              <a:t> </a:t>
            </a:r>
            <a:r>
              <a:rPr lang="en-IN" sz="2400" b="1" i="0" u="none" strike="noStrike" baseline="0" dirty="0">
                <a:solidFill>
                  <a:srgbClr val="000000"/>
                </a:solidFill>
                <a:latin typeface="Times New Roman" panose="02020603050405020304" pitchFamily="18" charset="0"/>
              </a:rPr>
              <a:t>4.2 HARDWARE REQUIREMENTS </a:t>
            </a:r>
            <a:endParaRPr lang="en-IN" sz="2400" b="0" i="0" u="none" strike="noStrike" baseline="0" dirty="0">
              <a:solidFill>
                <a:srgbClr val="000000"/>
              </a:solidFill>
              <a:latin typeface="Times New Roman" panose="02020603050405020304" pitchFamily="18" charset="0"/>
            </a:endParaRPr>
          </a:p>
          <a:p>
            <a:r>
              <a:rPr lang="pt-BR" sz="2400" b="0" i="0" u="none" strike="noStrike" baseline="0" dirty="0">
                <a:solidFill>
                  <a:srgbClr val="000000"/>
                </a:solidFill>
                <a:latin typeface="Times New Roman" panose="02020603050405020304" pitchFamily="18" charset="0"/>
              </a:rPr>
              <a:t>PROCESSOR : Intel(R)core(TM)i5-2410M CPU@2.30GHz </a:t>
            </a:r>
          </a:p>
          <a:p>
            <a:r>
              <a:rPr lang="en-IN" sz="2400" b="0" i="0" u="none" strike="noStrike" baseline="0" dirty="0">
                <a:solidFill>
                  <a:srgbClr val="000000"/>
                </a:solidFill>
                <a:latin typeface="Times New Roman" panose="02020603050405020304" pitchFamily="18" charset="0"/>
              </a:rPr>
              <a:t>SPEED :2.30 GHz </a:t>
            </a:r>
          </a:p>
          <a:p>
            <a:r>
              <a:rPr lang="en-IN" sz="2400" b="0" i="0" u="none" strike="noStrike" baseline="0" dirty="0">
                <a:solidFill>
                  <a:srgbClr val="000000"/>
                </a:solidFill>
                <a:latin typeface="Times New Roman" panose="02020603050405020304" pitchFamily="18" charset="0"/>
              </a:rPr>
              <a:t>OPERATING SYSTEM : 64-bit operating system </a:t>
            </a:r>
          </a:p>
          <a:p>
            <a:r>
              <a:rPr lang="en-IN" sz="2400" b="0" i="0" u="none" strike="noStrike" baseline="0" dirty="0">
                <a:solidFill>
                  <a:srgbClr val="000000"/>
                </a:solidFill>
                <a:latin typeface="Times New Roman" panose="02020603050405020304" pitchFamily="18" charset="0"/>
              </a:rPr>
              <a:t>RAM :4 GB RAM </a:t>
            </a:r>
            <a:endParaRPr lang="en-IN" sz="4000" dirty="0"/>
          </a:p>
        </p:txBody>
      </p:sp>
    </p:spTree>
    <p:extLst>
      <p:ext uri="{BB962C8B-B14F-4D97-AF65-F5344CB8AC3E}">
        <p14:creationId xmlns:p14="http://schemas.microsoft.com/office/powerpoint/2010/main" val="2870494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8056B36-7121-C109-7266-95A3A9885804}"/>
              </a:ext>
            </a:extLst>
          </p:cNvPr>
          <p:cNvGraphicFramePr>
            <a:graphicFrameLocks noGrp="1"/>
          </p:cNvGraphicFramePr>
          <p:nvPr>
            <p:extLst>
              <p:ext uri="{D42A27DB-BD31-4B8C-83A1-F6EECF244321}">
                <p14:modId xmlns:p14="http://schemas.microsoft.com/office/powerpoint/2010/main" val="42231860"/>
              </p:ext>
            </p:extLst>
          </p:nvPr>
        </p:nvGraphicFramePr>
        <p:xfrm>
          <a:off x="391205" y="1203067"/>
          <a:ext cx="8361590" cy="4267200"/>
        </p:xfrm>
        <a:graphic>
          <a:graphicData uri="http://schemas.openxmlformats.org/drawingml/2006/table">
            <a:tbl>
              <a:tblPr firstRow="1" bandRow="1"/>
              <a:tblGrid>
                <a:gridCol w="587828">
                  <a:extLst>
                    <a:ext uri="{9D8B030D-6E8A-4147-A177-3AD203B41FA5}">
                      <a16:colId xmlns:a16="http://schemas.microsoft.com/office/drawing/2014/main" val="20000"/>
                    </a:ext>
                  </a:extLst>
                </a:gridCol>
                <a:gridCol w="2713825">
                  <a:extLst>
                    <a:ext uri="{9D8B030D-6E8A-4147-A177-3AD203B41FA5}">
                      <a16:colId xmlns:a16="http://schemas.microsoft.com/office/drawing/2014/main" val="20001"/>
                    </a:ext>
                  </a:extLst>
                </a:gridCol>
                <a:gridCol w="1718216">
                  <a:extLst>
                    <a:ext uri="{9D8B030D-6E8A-4147-A177-3AD203B41FA5}">
                      <a16:colId xmlns:a16="http://schemas.microsoft.com/office/drawing/2014/main" val="20002"/>
                    </a:ext>
                  </a:extLst>
                </a:gridCol>
                <a:gridCol w="2416629">
                  <a:extLst>
                    <a:ext uri="{9D8B030D-6E8A-4147-A177-3AD203B41FA5}">
                      <a16:colId xmlns:a16="http://schemas.microsoft.com/office/drawing/2014/main" val="20003"/>
                    </a:ext>
                  </a:extLst>
                </a:gridCol>
                <a:gridCol w="925092">
                  <a:extLst>
                    <a:ext uri="{9D8B030D-6E8A-4147-A177-3AD203B41FA5}">
                      <a16:colId xmlns:a16="http://schemas.microsoft.com/office/drawing/2014/main" val="20004"/>
                    </a:ext>
                  </a:extLst>
                </a:gridCol>
              </a:tblGrid>
              <a:tr h="484939">
                <a:tc>
                  <a:txBody>
                    <a:bodyPr/>
                    <a:lstStyle/>
                    <a:p>
                      <a:r>
                        <a:rPr lang="en-US" sz="1600" b="1" dirty="0">
                          <a:latin typeface="Times New Roman" panose="02020603050405020304" pitchFamily="18" charset="0"/>
                          <a:cs typeface="Times New Roman" panose="02020603050405020304" pitchFamily="18" charset="0"/>
                        </a:rPr>
                        <a:t>SL NO</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TITLE OF THE PAPER</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TECHNOLOGY</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JOURNAL NAME</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YEAR</a:t>
                      </a:r>
                    </a:p>
                  </a:txBody>
                  <a:tcPr marL="91442" marR="91442"/>
                </a:tc>
                <a:extLst>
                  <a:ext uri="{0D108BD9-81ED-4DB2-BD59-A6C34878D82A}">
                    <a16:rowId xmlns:a16="http://schemas.microsoft.com/office/drawing/2014/main" val="10000"/>
                  </a:ext>
                </a:extLst>
              </a:tr>
              <a:tr h="884301">
                <a:tc>
                  <a:txBody>
                    <a:bodyPr/>
                    <a:lstStyle/>
                    <a:p>
                      <a:r>
                        <a:rPr lang="en-US" sz="1600" dirty="0">
                          <a:latin typeface="Times New Roman" panose="02020603050405020304" pitchFamily="18" charset="0"/>
                          <a:cs typeface="Times New Roman" panose="02020603050405020304" pitchFamily="18" charset="0"/>
                        </a:rPr>
                        <a:t>1</a:t>
                      </a:r>
                    </a:p>
                  </a:txBody>
                  <a:tcPr marL="91442" marR="91442"/>
                </a:tc>
                <a:tc>
                  <a:txBody>
                    <a:bodyPr/>
                    <a:lstStyle/>
                    <a:p>
                      <a:r>
                        <a:rPr lang="en-US" sz="1600" dirty="0">
                          <a:latin typeface="Times New Roman" panose="02020603050405020304" pitchFamily="18" charset="0"/>
                          <a:cs typeface="Times New Roman" panose="02020603050405020304" pitchFamily="18" charset="0"/>
                        </a:rPr>
                        <a:t>Customer Order Behavior Classification via Convolutional Neural Network in the semi conductor industry.</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IEEE TRANSACTIONS ON SEMICONDUCTOR MANUFACTURING, VOL. 35, NO. 3, AUGUST 2022</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2022</a:t>
                      </a:r>
                    </a:p>
                  </a:txBody>
                  <a:tcPr marL="91442" marR="91442"/>
                </a:tc>
                <a:extLst>
                  <a:ext uri="{0D108BD9-81ED-4DB2-BD59-A6C34878D82A}">
                    <a16:rowId xmlns:a16="http://schemas.microsoft.com/office/drawing/2014/main" val="1874297853"/>
                  </a:ext>
                </a:extLst>
              </a:tr>
              <a:tr h="884301">
                <a:tc>
                  <a:txBody>
                    <a:bodyPr/>
                    <a:lstStyle/>
                    <a:p>
                      <a:r>
                        <a:rPr lang="en-US" sz="1600" dirty="0">
                          <a:latin typeface="Times New Roman" panose="02020603050405020304" pitchFamily="18" charset="0"/>
                          <a:cs typeface="Times New Roman" panose="02020603050405020304" pitchFamily="18" charset="0"/>
                        </a:rPr>
                        <a:t>2</a:t>
                      </a:r>
                    </a:p>
                  </a:txBody>
                  <a:tcPr marL="91442" marR="91442"/>
                </a:tc>
                <a:tc>
                  <a:txBody>
                    <a:bodyPr/>
                    <a:lstStyle/>
                    <a:p>
                      <a:r>
                        <a:rPr lang="en-US" sz="1600" dirty="0">
                          <a:latin typeface="Times New Roman" panose="02020603050405020304" pitchFamily="18" charset="0"/>
                          <a:cs typeface="Times New Roman" panose="02020603050405020304" pitchFamily="18" charset="0"/>
                        </a:rPr>
                        <a:t>A Novel Dynamic Demand Forecasting Model for Resilient Supply Chains using 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IEEE 45</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Annual Computers, Software and Applications Conference (COMPSAC)</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1"/>
                  </a:ext>
                </a:extLst>
              </a:tr>
              <a:tr h="1173438">
                <a:tc>
                  <a:txBody>
                    <a:bodyPr/>
                    <a:lstStyle/>
                    <a:p>
                      <a:r>
                        <a:rPr lang="en-US" sz="1600" dirty="0">
                          <a:latin typeface="Times New Roman" panose="02020603050405020304" pitchFamily="18" charset="0"/>
                          <a:cs typeface="Times New Roman" panose="02020603050405020304" pitchFamily="18" charset="0"/>
                        </a:rPr>
                        <a:t>3</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 Model for Sales Forecasting by using </a:t>
                      </a: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IEEE International Conference on Consumer Electronics and Computer Engineering (ICCECE 2021)</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95023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1559</Words>
  <Application>Microsoft Office PowerPoint</Application>
  <PresentationFormat>On-screen Show (4:3)</PresentationFormat>
  <Paragraphs>154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Under the Guidance of Ms. H. KAVIETHA M.E   Department of Computer Science and Engineering  Sri Sai Ram Institute of Technology,  Chennai, Tamil Nadu, India</vt:lpstr>
      <vt:lpstr>OVERVIEW</vt:lpstr>
      <vt:lpstr>PowerPoint Presentation</vt:lpstr>
      <vt:lpstr>ABSTRACT</vt:lpstr>
      <vt:lpstr>             EXISTING SYSTEM AND IT’S LIMITATIONS  </vt:lpstr>
      <vt:lpstr>              PROPOSED SYSTEM</vt:lpstr>
      <vt:lpstr>ADVANTAGES OF PROPOSED SYSTEM</vt:lpstr>
      <vt:lpstr> REQUIREMENTS</vt:lpstr>
      <vt:lpstr>PowerPoint Presentation</vt:lpstr>
      <vt:lpstr>PowerPoint Presentation</vt:lpstr>
      <vt:lpstr> ARCHITECTURAL DIAGRAM</vt:lpstr>
      <vt:lpstr> FLOW DIAGRAM</vt:lpstr>
      <vt:lpstr> MODULES</vt:lpstr>
      <vt:lpstr>MODULE’S DESCRIPTION</vt:lpstr>
      <vt:lpstr>PowerPoint Presentation</vt:lpstr>
      <vt:lpstr>PowerPoint Presentation</vt:lpstr>
      <vt:lpstr>CONCLUSION &amp; FUTURE ENHANCEMENTS</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Guidance of Ms. H. KAVIETHA M.E   Department of Computer Science and Engineering  Sri Sai Ram Institute of Technology,  Chennai, Tamil Nadu, India</dc:title>
  <dc:creator>Syedabuthahir A</dc:creator>
  <cp:lastModifiedBy>Syedabuthahir A</cp:lastModifiedBy>
  <cp:revision>14</cp:revision>
  <dcterms:modified xsi:type="dcterms:W3CDTF">2022-09-22T06:23:12Z</dcterms:modified>
</cp:coreProperties>
</file>