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rimo" panose="020B0604020202020204" charset="0"/>
      <p:regular r:id="rId12"/>
    </p:embeddedFont>
    <p:embeddedFont>
      <p:font typeface="DM Sans" pitchFamily="2" charset="0"/>
      <p:regular r:id="rId13"/>
    </p:embeddedFont>
    <p:embeddedFont>
      <p:font typeface="DM Sans Italics" panose="020B0604020202020204" charset="0"/>
      <p:regular r:id="rId14"/>
    </p:embeddedFont>
    <p:embeddedFont>
      <p:font typeface="DM Sans Medium" pitchFamily="2" charset="0"/>
      <p:regular r:id="rId15"/>
    </p:embeddedFont>
    <p:embeddedFont>
      <p:font typeface="Kollektif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9" autoAdjust="0"/>
    <p:restoredTop sz="94622" autoAdjust="0"/>
  </p:normalViewPr>
  <p:slideViewPr>
    <p:cSldViewPr>
      <p:cViewPr>
        <p:scale>
          <a:sx n="33" d="100"/>
          <a:sy n="33" d="100"/>
        </p:scale>
        <p:origin x="768" y="2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IXjYDdGPQdNLL9Y1CyIeazOZrTG5Cky8?usp=drive_lin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id="3" name="Group 3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306758" y="4205521"/>
            <a:ext cx="17674483" cy="1425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227C9D"/>
                </a:solidFill>
                <a:latin typeface="Kollektif Bold"/>
              </a:rPr>
              <a:t>NAVIGATING FINANCIAL OBSTACLES: </a:t>
            </a:r>
          </a:p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227C9D"/>
                </a:solidFill>
                <a:latin typeface="Kollektif Bold"/>
              </a:rPr>
              <a:t>LEVERAGING DATA IN VEGETABLE BUSINESS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545397" y="6650172"/>
            <a:ext cx="7197206" cy="1037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Yash Singhal</a:t>
            </a:r>
          </a:p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 Medium"/>
              </a:rPr>
              <a:t>21f3002767@ds.study.iitm.ac.in</a:t>
            </a:r>
          </a:p>
        </p:txBody>
      </p:sp>
      <p:sp>
        <p:nvSpPr>
          <p:cNvPr id="11" name="Freeform 11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flipH="1" flipV="1">
            <a:off x="16554431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59955"/>
            <a:ext cx="13769598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>
                <a:solidFill>
                  <a:srgbClr val="227C9D"/>
                </a:solidFill>
                <a:latin typeface="Kollektif Bold"/>
              </a:rPr>
              <a:t>BDM PROJECT: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2601" y="2165403"/>
            <a:ext cx="11677651" cy="1128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u="sng" dirty="0">
                <a:solidFill>
                  <a:srgbClr val="227C9D"/>
                </a:solidFill>
                <a:latin typeface="Arimo"/>
                <a:hlinkClick r:id="rId3" tooltip="https://drive.google.com/drive/folders/1IXjYDdGPQdNLL9Y1CyIeazOZrTG5Cky8?usp=drive_link"/>
              </a:rPr>
              <a:t>https://drive.google.com/drive/folders/1IXjYDdGPQdNLL9Y1CyIeazOZrTG5Cky8?usp=drive_link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3818256" y="2344203"/>
            <a:ext cx="3751128" cy="5598594"/>
          </a:xfrm>
          <a:custGeom>
            <a:avLst/>
            <a:gdLst/>
            <a:ahLst/>
            <a:cxnLst/>
            <a:rect l="l" t="t" r="r" b="b"/>
            <a:pathLst>
              <a:path w="3751128" h="5598594">
                <a:moveTo>
                  <a:pt x="0" y="0"/>
                </a:moveTo>
                <a:lnTo>
                  <a:pt x="3751128" y="0"/>
                </a:lnTo>
                <a:lnTo>
                  <a:pt x="3751128" y="5598594"/>
                </a:lnTo>
                <a:lnTo>
                  <a:pt x="0" y="55985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180618" y="2344203"/>
            <a:ext cx="3256463" cy="5598594"/>
          </a:xfrm>
          <a:custGeom>
            <a:avLst/>
            <a:gdLst/>
            <a:ahLst/>
            <a:cxnLst/>
            <a:rect l="l" t="t" r="r" b="b"/>
            <a:pathLst>
              <a:path w="3256463" h="5598594">
                <a:moveTo>
                  <a:pt x="0" y="0"/>
                </a:moveTo>
                <a:lnTo>
                  <a:pt x="3256463" y="0"/>
                </a:lnTo>
                <a:lnTo>
                  <a:pt x="3256463" y="5598594"/>
                </a:lnTo>
                <a:lnTo>
                  <a:pt x="0" y="55985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494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1133475"/>
            <a:ext cx="12044053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>
                <a:solidFill>
                  <a:srgbClr val="227C9D"/>
                </a:solidFill>
                <a:latin typeface="Kollektif Bold"/>
              </a:rPr>
              <a:t>ABOUT THE BUSINESS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378969"/>
            <a:ext cx="8770918" cy="5950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342" lvl="1" indent="-388671" algn="l">
              <a:lnSpc>
                <a:spcPts val="3960"/>
              </a:lnSpc>
              <a:buFont typeface="Arial"/>
              <a:buChar char="•"/>
            </a:pPr>
            <a:r>
              <a:rPr lang="en-US" sz="3600">
                <a:solidFill>
                  <a:srgbClr val="545454"/>
                </a:solidFill>
                <a:latin typeface="DM Sans"/>
              </a:rPr>
              <a:t>Raj Kishore Kumar Gupta and Sons is a well-established vegetable selling business with a 20-year legacy</a:t>
            </a:r>
          </a:p>
          <a:p>
            <a:pPr algn="l">
              <a:lnSpc>
                <a:spcPts val="3960"/>
              </a:lnSpc>
            </a:pPr>
            <a:endParaRPr lang="en-US" sz="3600">
              <a:solidFill>
                <a:srgbClr val="545454"/>
              </a:solidFill>
              <a:latin typeface="DM Sans"/>
            </a:endParaRPr>
          </a:p>
          <a:p>
            <a:pPr marL="777342" lvl="1" indent="-388671" algn="l">
              <a:lnSpc>
                <a:spcPts val="3960"/>
              </a:lnSpc>
              <a:buFont typeface="Arial"/>
              <a:buChar char="•"/>
            </a:pPr>
            <a:r>
              <a:rPr lang="en-US" sz="3600">
                <a:solidFill>
                  <a:srgbClr val="545454"/>
                </a:solidFill>
                <a:latin typeface="DM Sans"/>
              </a:rPr>
              <a:t>Business functions in both B2B and B2C capacities, catering to small retail vegetable vendors and individual consumers</a:t>
            </a:r>
          </a:p>
          <a:p>
            <a:pPr algn="l">
              <a:lnSpc>
                <a:spcPts val="3960"/>
              </a:lnSpc>
            </a:pPr>
            <a:endParaRPr lang="en-US" sz="3600">
              <a:solidFill>
                <a:srgbClr val="545454"/>
              </a:solidFill>
              <a:latin typeface="DM Sans"/>
            </a:endParaRPr>
          </a:p>
          <a:p>
            <a:pPr marL="777342" lvl="1" indent="-388671" algn="l">
              <a:lnSpc>
                <a:spcPts val="3960"/>
              </a:lnSpc>
              <a:buFont typeface="Arial"/>
              <a:buChar char="•"/>
            </a:pPr>
            <a:r>
              <a:rPr lang="en-US" sz="3600">
                <a:solidFill>
                  <a:srgbClr val="545454"/>
                </a:solidFill>
                <a:latin typeface="DM Sans"/>
              </a:rPr>
              <a:t>Owned by Mr. Raj Kishore Gupta, the business was originally a family venture, now solely managed by him</a:t>
            </a:r>
          </a:p>
        </p:txBody>
      </p:sp>
      <p:sp>
        <p:nvSpPr>
          <p:cNvPr id="10" name="Freeform 10"/>
          <p:cNvSpPr/>
          <p:nvPr/>
        </p:nvSpPr>
        <p:spPr>
          <a:xfrm>
            <a:off x="12056161" y="-2833697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9" y="0"/>
                </a:lnTo>
                <a:lnTo>
                  <a:pt x="54930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071375" y="2259812"/>
            <a:ext cx="6591578" cy="3086100"/>
            <a:chOff x="0" y="0"/>
            <a:chExt cx="173605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36053" cy="812800"/>
            </a:xfrm>
            <a:custGeom>
              <a:avLst/>
              <a:gdLst/>
              <a:ahLst/>
              <a:cxnLst/>
              <a:rect l="l" t="t" r="r" b="b"/>
              <a:pathLst>
                <a:path w="1736053" h="812800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754074"/>
                  </a:lnTo>
                  <a:cubicBezTo>
                    <a:pt x="1736053" y="786508"/>
                    <a:pt x="1709761" y="812800"/>
                    <a:pt x="1677327" y="812800"/>
                  </a:cubicBezTo>
                  <a:lnTo>
                    <a:pt x="58726" y="812800"/>
                  </a:lnTo>
                  <a:cubicBezTo>
                    <a:pt x="43151" y="812800"/>
                    <a:pt x="28214" y="806613"/>
                    <a:pt x="17200" y="795600"/>
                  </a:cubicBezTo>
                  <a:cubicBezTo>
                    <a:pt x="6187" y="784586"/>
                    <a:pt x="0" y="769649"/>
                    <a:pt x="0" y="754074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736053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10234164" y="2168728"/>
            <a:ext cx="6591578" cy="3086100"/>
            <a:chOff x="0" y="0"/>
            <a:chExt cx="1736053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36053" cy="812800"/>
            </a:xfrm>
            <a:custGeom>
              <a:avLst/>
              <a:gdLst/>
              <a:ahLst/>
              <a:cxnLst/>
              <a:rect l="l" t="t" r="r" b="b"/>
              <a:pathLst>
                <a:path w="1736053" h="812800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754074"/>
                  </a:lnTo>
                  <a:cubicBezTo>
                    <a:pt x="1736053" y="786508"/>
                    <a:pt x="1709761" y="812800"/>
                    <a:pt x="1677327" y="812800"/>
                  </a:cubicBezTo>
                  <a:lnTo>
                    <a:pt x="58726" y="812800"/>
                  </a:lnTo>
                  <a:cubicBezTo>
                    <a:pt x="43151" y="812800"/>
                    <a:pt x="28214" y="806613"/>
                    <a:pt x="17200" y="795600"/>
                  </a:cubicBezTo>
                  <a:cubicBezTo>
                    <a:pt x="6187" y="784586"/>
                    <a:pt x="0" y="769649"/>
                    <a:pt x="0" y="754074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1736053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99850" y="3031337"/>
            <a:ext cx="1543050" cy="154305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462639" y="3031337"/>
            <a:ext cx="1543050" cy="154305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5848211" y="6096219"/>
            <a:ext cx="6591578" cy="3086100"/>
            <a:chOff x="0" y="0"/>
            <a:chExt cx="1736053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736053" cy="812800"/>
            </a:xfrm>
            <a:custGeom>
              <a:avLst/>
              <a:gdLst/>
              <a:ahLst/>
              <a:cxnLst/>
              <a:rect l="l" t="t" r="r" b="b"/>
              <a:pathLst>
                <a:path w="1736053" h="812800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754074"/>
                  </a:lnTo>
                  <a:cubicBezTo>
                    <a:pt x="1736053" y="786508"/>
                    <a:pt x="1709761" y="812800"/>
                    <a:pt x="1677327" y="812800"/>
                  </a:cubicBezTo>
                  <a:lnTo>
                    <a:pt x="58726" y="812800"/>
                  </a:lnTo>
                  <a:cubicBezTo>
                    <a:pt x="43151" y="812800"/>
                    <a:pt x="28214" y="806613"/>
                    <a:pt x="17200" y="795600"/>
                  </a:cubicBezTo>
                  <a:cubicBezTo>
                    <a:pt x="6187" y="784586"/>
                    <a:pt x="0" y="769649"/>
                    <a:pt x="0" y="754074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57150"/>
              <a:ext cx="1736053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5076686" y="6867744"/>
            <a:ext cx="1543050" cy="1543050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Freeform 37"/>
          <p:cNvSpPr/>
          <p:nvPr/>
        </p:nvSpPr>
        <p:spPr>
          <a:xfrm>
            <a:off x="9857594" y="3224332"/>
            <a:ext cx="753140" cy="1157059"/>
          </a:xfrm>
          <a:custGeom>
            <a:avLst/>
            <a:gdLst/>
            <a:ahLst/>
            <a:cxnLst/>
            <a:rect l="l" t="t" r="r" b="b"/>
            <a:pathLst>
              <a:path w="753140" h="1157059">
                <a:moveTo>
                  <a:pt x="0" y="0"/>
                </a:moveTo>
                <a:lnTo>
                  <a:pt x="753141" y="0"/>
                </a:lnTo>
                <a:lnTo>
                  <a:pt x="753141" y="1157060"/>
                </a:lnTo>
                <a:lnTo>
                  <a:pt x="0" y="11570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5205416" y="7147239"/>
            <a:ext cx="1285590" cy="984061"/>
          </a:xfrm>
          <a:custGeom>
            <a:avLst/>
            <a:gdLst/>
            <a:ahLst/>
            <a:cxnLst/>
            <a:rect l="l" t="t" r="r" b="b"/>
            <a:pathLst>
              <a:path w="1285590" h="984061">
                <a:moveTo>
                  <a:pt x="0" y="0"/>
                </a:moveTo>
                <a:lnTo>
                  <a:pt x="1285590" y="0"/>
                </a:lnTo>
                <a:lnTo>
                  <a:pt x="1285590" y="984060"/>
                </a:lnTo>
                <a:lnTo>
                  <a:pt x="0" y="9840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9" name="TextBox 39"/>
          <p:cNvSpPr txBox="1"/>
          <p:nvPr/>
        </p:nvSpPr>
        <p:spPr>
          <a:xfrm>
            <a:off x="3100909" y="2536214"/>
            <a:ext cx="4703093" cy="2616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9"/>
              </a:lnSpc>
            </a:pPr>
            <a:r>
              <a:rPr lang="en-US" sz="3199">
                <a:solidFill>
                  <a:srgbClr val="FFFFFF"/>
                </a:solidFill>
                <a:latin typeface="DM Sans Italics"/>
              </a:rPr>
              <a:t>Absence of the proprietor's financial knowledge about the business such as Monthly Turnover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121973" y="1133475"/>
            <a:ext cx="12044053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227C9D"/>
                </a:solidFill>
                <a:latin typeface="Kollektif Bold"/>
              </a:rPr>
              <a:t>CHALLENGES 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1500989" y="2590467"/>
            <a:ext cx="4703093" cy="2204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399">
                <a:solidFill>
                  <a:srgbClr val="FFFFFF"/>
                </a:solidFill>
                <a:latin typeface="DM Sans Italics"/>
              </a:rPr>
              <a:t>Uncertainty in determining appropriate profit margins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111093" y="7031578"/>
            <a:ext cx="4703093" cy="1099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399">
                <a:solidFill>
                  <a:srgbClr val="FFFFFF"/>
                </a:solidFill>
                <a:latin typeface="DM Sans Italics"/>
              </a:rPr>
              <a:t>Lack of Structured</a:t>
            </a:r>
          </a:p>
          <a:p>
            <a:pPr algn="l">
              <a:lnSpc>
                <a:spcPts val="4419"/>
              </a:lnSpc>
            </a:pPr>
            <a:r>
              <a:rPr lang="en-US" sz="3399">
                <a:solidFill>
                  <a:srgbClr val="FFFFFF"/>
                </a:solidFill>
                <a:latin typeface="DM Sans Italics"/>
              </a:rPr>
              <a:t>Credit Practices</a:t>
            </a:r>
          </a:p>
        </p:txBody>
      </p:sp>
      <p:grpSp>
        <p:nvGrpSpPr>
          <p:cNvPr id="73" name="Group 21">
            <a:extLst>
              <a:ext uri="{FF2B5EF4-FFF2-40B4-BE49-F238E27FC236}">
                <a16:creationId xmlns:a16="http://schemas.microsoft.com/office/drawing/2014/main" id="{DDFC2533-1BB8-A92D-BCFE-630257DBFD9F}"/>
              </a:ext>
            </a:extLst>
          </p:cNvPr>
          <p:cNvGrpSpPr/>
          <p:nvPr/>
        </p:nvGrpSpPr>
        <p:grpSpPr>
          <a:xfrm rot="2700000">
            <a:off x="-2361110" y="-3991078"/>
            <a:ext cx="7415398" cy="3565095"/>
            <a:chOff x="0" y="0"/>
            <a:chExt cx="660400" cy="317500"/>
          </a:xfrm>
        </p:grpSpPr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77EBB398-7B34-3A1E-E7D8-4BBD42DED5FA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75" name="TextBox 23">
              <a:extLst>
                <a:ext uri="{FF2B5EF4-FFF2-40B4-BE49-F238E27FC236}">
                  <a16:creationId xmlns:a16="http://schemas.microsoft.com/office/drawing/2014/main" id="{586F6668-1359-C57F-F217-F5565D2B482D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76" name="AutoShape 24">
            <a:extLst>
              <a:ext uri="{FF2B5EF4-FFF2-40B4-BE49-F238E27FC236}">
                <a16:creationId xmlns:a16="http://schemas.microsoft.com/office/drawing/2014/main" id="{A6A95418-955C-C520-03FD-2D8E18515FF9}"/>
              </a:ext>
            </a:extLst>
          </p:cNvPr>
          <p:cNvSpPr/>
          <p:nvPr/>
        </p:nvSpPr>
        <p:spPr>
          <a:xfrm>
            <a:off x="-2823724" y="-31715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7" name="AutoShape 25">
            <a:extLst>
              <a:ext uri="{FF2B5EF4-FFF2-40B4-BE49-F238E27FC236}">
                <a16:creationId xmlns:a16="http://schemas.microsoft.com/office/drawing/2014/main" id="{7025E57E-69BB-3362-F7B3-CE1BB3865BE9}"/>
              </a:ext>
            </a:extLst>
          </p:cNvPr>
          <p:cNvSpPr/>
          <p:nvPr/>
        </p:nvSpPr>
        <p:spPr>
          <a:xfrm>
            <a:off x="-3037671" y="-285885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8" name="AutoShape 26">
            <a:extLst>
              <a:ext uri="{FF2B5EF4-FFF2-40B4-BE49-F238E27FC236}">
                <a16:creationId xmlns:a16="http://schemas.microsoft.com/office/drawing/2014/main" id="{F39C899F-AA4A-C580-9679-5902A3550890}"/>
              </a:ext>
            </a:extLst>
          </p:cNvPr>
          <p:cNvSpPr/>
          <p:nvPr/>
        </p:nvSpPr>
        <p:spPr>
          <a:xfrm>
            <a:off x="-3217272" y="-250038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9" name="AutoShape 27">
            <a:extLst>
              <a:ext uri="{FF2B5EF4-FFF2-40B4-BE49-F238E27FC236}">
                <a16:creationId xmlns:a16="http://schemas.microsoft.com/office/drawing/2014/main" id="{DBF8D400-9357-B15F-683D-267591474963}"/>
              </a:ext>
            </a:extLst>
          </p:cNvPr>
          <p:cNvSpPr/>
          <p:nvPr/>
        </p:nvSpPr>
        <p:spPr>
          <a:xfrm>
            <a:off x="-3343927" y="-2114115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0" name="AutoShape 28">
            <a:extLst>
              <a:ext uri="{FF2B5EF4-FFF2-40B4-BE49-F238E27FC236}">
                <a16:creationId xmlns:a16="http://schemas.microsoft.com/office/drawing/2014/main" id="{4D780ED2-D9F9-FF29-F070-09A63D3EE0C4}"/>
              </a:ext>
            </a:extLst>
          </p:cNvPr>
          <p:cNvSpPr/>
          <p:nvPr/>
        </p:nvSpPr>
        <p:spPr>
          <a:xfrm>
            <a:off x="-3487781" y="-1674438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1" name="AutoShape 29">
            <a:extLst>
              <a:ext uri="{FF2B5EF4-FFF2-40B4-BE49-F238E27FC236}">
                <a16:creationId xmlns:a16="http://schemas.microsoft.com/office/drawing/2014/main" id="{F51C2063-C3F7-84E2-ED7F-48A8F6930DA9}"/>
              </a:ext>
            </a:extLst>
          </p:cNvPr>
          <p:cNvSpPr/>
          <p:nvPr/>
        </p:nvSpPr>
        <p:spPr>
          <a:xfrm>
            <a:off x="-3608601" y="-1230714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" name="AutoShape 30">
            <a:extLst>
              <a:ext uri="{FF2B5EF4-FFF2-40B4-BE49-F238E27FC236}">
                <a16:creationId xmlns:a16="http://schemas.microsoft.com/office/drawing/2014/main" id="{9C44FB8A-3FE6-2A5F-E18D-DFB40068083F}"/>
              </a:ext>
            </a:extLst>
          </p:cNvPr>
          <p:cNvSpPr/>
          <p:nvPr/>
        </p:nvSpPr>
        <p:spPr>
          <a:xfrm>
            <a:off x="-3582833" y="-669081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421827"/>
            <a:ext cx="12044053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>
                <a:solidFill>
                  <a:srgbClr val="227C9D"/>
                </a:solidFill>
                <a:latin typeface="Kollektif Bold"/>
              </a:rPr>
              <a:t>DATA </a:t>
            </a:r>
          </a:p>
          <a:p>
            <a:pPr algn="l">
              <a:lnSpc>
                <a:spcPts val="6000"/>
              </a:lnSpc>
            </a:pPr>
            <a:r>
              <a:rPr lang="en-US" sz="6000">
                <a:solidFill>
                  <a:srgbClr val="227C9D"/>
                </a:solidFill>
                <a:latin typeface="Kollektif Bold"/>
              </a:rPr>
              <a:t>OVERVIEW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813914"/>
            <a:ext cx="8365324" cy="2212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endParaRPr/>
          </a:p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545454"/>
                </a:solidFill>
                <a:latin typeface="DM Sans"/>
              </a:rPr>
              <a:t>To tackle these challenges following data was collected from the period 15 Jan, 2024 to 15 Feb, 2024</a:t>
            </a:r>
          </a:p>
          <a:p>
            <a:pPr algn="l">
              <a:lnSpc>
                <a:spcPts val="3520"/>
              </a:lnSpc>
            </a:pPr>
            <a:endParaRPr lang="en-US" sz="3200">
              <a:solidFill>
                <a:srgbClr val="545454"/>
              </a:solidFill>
              <a:latin typeface="DM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316102" y="-2385086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5228171" y="9535951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038046" y="8915427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8" y="0"/>
                </a:lnTo>
                <a:lnTo>
                  <a:pt x="4899948" y="3344215"/>
                </a:lnTo>
                <a:lnTo>
                  <a:pt x="0" y="33442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9975489" y="2138739"/>
            <a:ext cx="6998061" cy="2561528"/>
            <a:chOff x="0" y="0"/>
            <a:chExt cx="2342659" cy="8574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491672" y="2992779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01.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975489" y="5353106"/>
            <a:ext cx="6998061" cy="2561528"/>
            <a:chOff x="0" y="0"/>
            <a:chExt cx="2342659" cy="8574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491672" y="6207146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02.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2011" y="5562255"/>
            <a:ext cx="6895414" cy="2176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1"/>
              </a:lnSpc>
            </a:pPr>
            <a:r>
              <a:rPr lang="en-US" sz="2637">
                <a:solidFill>
                  <a:srgbClr val="000000"/>
                </a:solidFill>
                <a:latin typeface="DM Sans"/>
              </a:rPr>
              <a:t>Credit Data</a:t>
            </a:r>
          </a:p>
          <a:p>
            <a:pPr marL="569482" lvl="1" indent="-284741" algn="l">
              <a:lnSpc>
                <a:spcPts val="2901"/>
              </a:lnSpc>
              <a:buFont typeface="Arial"/>
              <a:buChar char="•"/>
            </a:pPr>
            <a:r>
              <a:rPr lang="en-US" sz="2637">
                <a:solidFill>
                  <a:srgbClr val="000000"/>
                </a:solidFill>
                <a:latin typeface="DM Sans"/>
              </a:rPr>
              <a:t>Customer Name</a:t>
            </a:r>
          </a:p>
          <a:p>
            <a:pPr marL="569482" lvl="1" indent="-284741" algn="l">
              <a:lnSpc>
                <a:spcPts val="2901"/>
              </a:lnSpc>
              <a:buFont typeface="Arial"/>
              <a:buChar char="•"/>
            </a:pPr>
            <a:r>
              <a:rPr lang="en-US" sz="2637">
                <a:solidFill>
                  <a:srgbClr val="000000"/>
                </a:solidFill>
                <a:latin typeface="DM Sans"/>
              </a:rPr>
              <a:t>Transaction Date</a:t>
            </a:r>
          </a:p>
          <a:p>
            <a:pPr marL="569482" lvl="1" indent="-284741" algn="l">
              <a:lnSpc>
                <a:spcPts val="2901"/>
              </a:lnSpc>
              <a:buFont typeface="Arial"/>
              <a:buChar char="•"/>
            </a:pPr>
            <a:r>
              <a:rPr lang="en-US" sz="2637">
                <a:solidFill>
                  <a:srgbClr val="000000"/>
                </a:solidFill>
                <a:latin typeface="DM Sans"/>
              </a:rPr>
              <a:t>Credit Amount </a:t>
            </a:r>
          </a:p>
          <a:p>
            <a:pPr marL="569482" lvl="1" indent="-284741" algn="l">
              <a:lnSpc>
                <a:spcPts val="2901"/>
              </a:lnSpc>
              <a:buFont typeface="Arial"/>
              <a:buChar char="•"/>
            </a:pPr>
            <a:r>
              <a:rPr lang="en-US" sz="2637">
                <a:solidFill>
                  <a:srgbClr val="000000"/>
                </a:solidFill>
                <a:latin typeface="DM Sans"/>
              </a:rPr>
              <a:t>Repayment</a:t>
            </a:r>
          </a:p>
          <a:p>
            <a:pPr marL="569482" lvl="1" indent="-284741" algn="l">
              <a:lnSpc>
                <a:spcPts val="2901"/>
              </a:lnSpc>
              <a:buFont typeface="Arial"/>
              <a:buChar char="•"/>
            </a:pPr>
            <a:r>
              <a:rPr lang="en-US" sz="2637">
                <a:solidFill>
                  <a:srgbClr val="000000"/>
                </a:solidFill>
                <a:latin typeface="DM Sans"/>
              </a:rPr>
              <a:t>Outstanding Balance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070625" y="2526578"/>
            <a:ext cx="6895414" cy="1814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1"/>
              </a:lnSpc>
            </a:pPr>
            <a:r>
              <a:rPr lang="en-US" sz="2637">
                <a:solidFill>
                  <a:srgbClr val="000000"/>
                </a:solidFill>
                <a:latin typeface="DM Sans"/>
              </a:rPr>
              <a:t>Vegetable Data</a:t>
            </a:r>
          </a:p>
          <a:p>
            <a:pPr marL="569482" lvl="1" indent="-284741" algn="l">
              <a:lnSpc>
                <a:spcPts val="2901"/>
              </a:lnSpc>
              <a:buFont typeface="Arial"/>
              <a:buChar char="•"/>
            </a:pPr>
            <a:r>
              <a:rPr lang="en-US" sz="2637">
                <a:solidFill>
                  <a:srgbClr val="000000"/>
                </a:solidFill>
                <a:latin typeface="DM Sans"/>
              </a:rPr>
              <a:t>Vegetable Name</a:t>
            </a:r>
          </a:p>
          <a:p>
            <a:pPr marL="569482" lvl="1" indent="-284741" algn="l">
              <a:lnSpc>
                <a:spcPts val="2901"/>
              </a:lnSpc>
              <a:buFont typeface="Arial"/>
              <a:buChar char="•"/>
            </a:pPr>
            <a:r>
              <a:rPr lang="en-US" sz="2637">
                <a:solidFill>
                  <a:srgbClr val="000000"/>
                </a:solidFill>
                <a:latin typeface="DM Sans"/>
              </a:rPr>
              <a:t>Cost Price</a:t>
            </a:r>
          </a:p>
          <a:p>
            <a:pPr marL="569482" lvl="1" indent="-284741" algn="l">
              <a:lnSpc>
                <a:spcPts val="2901"/>
              </a:lnSpc>
              <a:buFont typeface="Arial"/>
              <a:buChar char="•"/>
            </a:pPr>
            <a:r>
              <a:rPr lang="en-US" sz="2637">
                <a:solidFill>
                  <a:srgbClr val="000000"/>
                </a:solidFill>
                <a:latin typeface="DM Sans"/>
              </a:rPr>
              <a:t>Sell Price</a:t>
            </a:r>
          </a:p>
          <a:p>
            <a:pPr marL="569482" lvl="1" indent="-284741" algn="l">
              <a:lnSpc>
                <a:spcPts val="2901"/>
              </a:lnSpc>
              <a:buFont typeface="Arial"/>
              <a:buChar char="•"/>
            </a:pPr>
            <a:r>
              <a:rPr lang="en-US" sz="2637">
                <a:solidFill>
                  <a:srgbClr val="000000"/>
                </a:solidFill>
                <a:latin typeface="DM Sans"/>
              </a:rPr>
              <a:t>Quantity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2795" y="1612471"/>
            <a:ext cx="6860656" cy="3938950"/>
          </a:xfrm>
          <a:custGeom>
            <a:avLst/>
            <a:gdLst/>
            <a:ahLst/>
            <a:cxnLst/>
            <a:rect l="l" t="t" r="r" b="b"/>
            <a:pathLst>
              <a:path w="6860656" h="3938950">
                <a:moveTo>
                  <a:pt x="0" y="0"/>
                </a:moveTo>
                <a:lnTo>
                  <a:pt x="6860657" y="0"/>
                </a:lnTo>
                <a:lnTo>
                  <a:pt x="6860657" y="3938950"/>
                </a:lnTo>
                <a:lnTo>
                  <a:pt x="0" y="39389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22247" y="6449683"/>
            <a:ext cx="8921753" cy="3058165"/>
          </a:xfrm>
          <a:custGeom>
            <a:avLst/>
            <a:gdLst/>
            <a:ahLst/>
            <a:cxnLst/>
            <a:rect l="l" t="t" r="r" b="b"/>
            <a:pathLst>
              <a:path w="8921753" h="3058165">
                <a:moveTo>
                  <a:pt x="0" y="0"/>
                </a:moveTo>
                <a:lnTo>
                  <a:pt x="8921753" y="0"/>
                </a:lnTo>
                <a:lnTo>
                  <a:pt x="8921753" y="3058164"/>
                </a:lnTo>
                <a:lnTo>
                  <a:pt x="0" y="30581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949391" y="1485900"/>
            <a:ext cx="7309909" cy="4192091"/>
          </a:xfrm>
          <a:custGeom>
            <a:avLst/>
            <a:gdLst/>
            <a:ahLst/>
            <a:cxnLst/>
            <a:rect l="l" t="t" r="r" b="b"/>
            <a:pathLst>
              <a:path w="7309909" h="4192091">
                <a:moveTo>
                  <a:pt x="0" y="0"/>
                </a:moveTo>
                <a:lnTo>
                  <a:pt x="7309909" y="0"/>
                </a:lnTo>
                <a:lnTo>
                  <a:pt x="7309909" y="4192091"/>
                </a:lnTo>
                <a:lnTo>
                  <a:pt x="0" y="41920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523875"/>
            <a:ext cx="12044053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>
                <a:solidFill>
                  <a:srgbClr val="227C9D"/>
                </a:solidFill>
                <a:latin typeface="Kollektif Bold"/>
              </a:rPr>
              <a:t>FINANCIAL OVERVIEW</a:t>
            </a:r>
          </a:p>
        </p:txBody>
      </p:sp>
      <p:sp>
        <p:nvSpPr>
          <p:cNvPr id="7" name="Freeform 7"/>
          <p:cNvSpPr/>
          <p:nvPr/>
        </p:nvSpPr>
        <p:spPr>
          <a:xfrm>
            <a:off x="10608002" y="5950526"/>
            <a:ext cx="6651298" cy="4082913"/>
          </a:xfrm>
          <a:custGeom>
            <a:avLst/>
            <a:gdLst/>
            <a:ahLst/>
            <a:cxnLst/>
            <a:rect l="l" t="t" r="r" b="b"/>
            <a:pathLst>
              <a:path w="6651298" h="4082913">
                <a:moveTo>
                  <a:pt x="0" y="0"/>
                </a:moveTo>
                <a:lnTo>
                  <a:pt x="6651298" y="0"/>
                </a:lnTo>
                <a:lnTo>
                  <a:pt x="6651298" y="4082913"/>
                </a:lnTo>
                <a:lnTo>
                  <a:pt x="0" y="40829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23707" y="2228586"/>
            <a:ext cx="8343948" cy="4948671"/>
          </a:xfrm>
          <a:custGeom>
            <a:avLst/>
            <a:gdLst/>
            <a:ahLst/>
            <a:cxnLst/>
            <a:rect l="l" t="t" r="r" b="b"/>
            <a:pathLst>
              <a:path w="8343948" h="4948671">
                <a:moveTo>
                  <a:pt x="0" y="0"/>
                </a:moveTo>
                <a:lnTo>
                  <a:pt x="8343948" y="0"/>
                </a:lnTo>
                <a:lnTo>
                  <a:pt x="8343948" y="4948671"/>
                </a:lnTo>
                <a:lnTo>
                  <a:pt x="0" y="49486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463736" y="2228586"/>
            <a:ext cx="8555447" cy="5085485"/>
          </a:xfrm>
          <a:custGeom>
            <a:avLst/>
            <a:gdLst/>
            <a:ahLst/>
            <a:cxnLst/>
            <a:rect l="l" t="t" r="r" b="b"/>
            <a:pathLst>
              <a:path w="8555447" h="5085485">
                <a:moveTo>
                  <a:pt x="0" y="0"/>
                </a:moveTo>
                <a:lnTo>
                  <a:pt x="8555446" y="0"/>
                </a:lnTo>
                <a:lnTo>
                  <a:pt x="8555446" y="5085485"/>
                </a:lnTo>
                <a:lnTo>
                  <a:pt x="0" y="5085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676275"/>
            <a:ext cx="12044053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>
                <a:solidFill>
                  <a:srgbClr val="227C9D"/>
                </a:solidFill>
                <a:latin typeface="Kollektif Bold"/>
              </a:rPr>
              <a:t>PROFIT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6266" y="7440528"/>
            <a:ext cx="3789415" cy="851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29"/>
              </a:lnSpc>
            </a:pPr>
            <a:endParaRPr/>
          </a:p>
          <a:p>
            <a:pPr algn="l">
              <a:lnSpc>
                <a:spcPts val="3329"/>
              </a:lnSpc>
            </a:pPr>
            <a:r>
              <a:rPr lang="en-US" sz="3027">
                <a:solidFill>
                  <a:srgbClr val="545454"/>
                </a:solidFill>
                <a:latin typeface="DM Sans"/>
              </a:rPr>
              <a:t>Correlation: 0.6508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63736" y="7440528"/>
            <a:ext cx="3789415" cy="851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29"/>
              </a:lnSpc>
            </a:pPr>
            <a:endParaRPr/>
          </a:p>
          <a:p>
            <a:pPr algn="l">
              <a:lnSpc>
                <a:spcPts val="3329"/>
              </a:lnSpc>
            </a:pPr>
            <a:r>
              <a:rPr lang="en-US" sz="3027">
                <a:solidFill>
                  <a:srgbClr val="545454"/>
                </a:solidFill>
                <a:latin typeface="DM Sans"/>
              </a:rPr>
              <a:t>Correlation: 0.6893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63736" y="8636574"/>
            <a:ext cx="10012585" cy="1272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29"/>
              </a:lnSpc>
            </a:pPr>
            <a:r>
              <a:rPr lang="en-US" sz="3027">
                <a:solidFill>
                  <a:srgbClr val="545454"/>
                </a:solidFill>
                <a:latin typeface="DM Sans"/>
              </a:rPr>
              <a:t>By fitting a regression line equation, we have determined that the profit value at a 35%</a:t>
            </a:r>
          </a:p>
          <a:p>
            <a:pPr algn="l">
              <a:lnSpc>
                <a:spcPts val="3329"/>
              </a:lnSpc>
            </a:pPr>
            <a:r>
              <a:rPr lang="en-US" sz="3027">
                <a:solidFill>
                  <a:srgbClr val="545454"/>
                </a:solidFill>
                <a:latin typeface="DM Sans"/>
              </a:rPr>
              <a:t>margin is calculated to be ₹ 1419.31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894436"/>
            <a:ext cx="7031246" cy="4248828"/>
          </a:xfrm>
          <a:custGeom>
            <a:avLst/>
            <a:gdLst/>
            <a:ahLst/>
            <a:cxnLst/>
            <a:rect l="l" t="t" r="r" b="b"/>
            <a:pathLst>
              <a:path w="7031246" h="4248828">
                <a:moveTo>
                  <a:pt x="0" y="0"/>
                </a:moveTo>
                <a:lnTo>
                  <a:pt x="7031246" y="0"/>
                </a:lnTo>
                <a:lnTo>
                  <a:pt x="7031246" y="4248828"/>
                </a:lnTo>
                <a:lnTo>
                  <a:pt x="0" y="42488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381455" y="373487"/>
            <a:ext cx="7433134" cy="4366594"/>
          </a:xfrm>
          <a:custGeom>
            <a:avLst/>
            <a:gdLst/>
            <a:ahLst/>
            <a:cxnLst/>
            <a:rect l="l" t="t" r="r" b="b"/>
            <a:pathLst>
              <a:path w="7433134" h="4366594">
                <a:moveTo>
                  <a:pt x="0" y="0"/>
                </a:moveTo>
                <a:lnTo>
                  <a:pt x="7433134" y="0"/>
                </a:lnTo>
                <a:lnTo>
                  <a:pt x="7433134" y="4366594"/>
                </a:lnTo>
                <a:lnTo>
                  <a:pt x="0" y="43665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381455" y="5084860"/>
            <a:ext cx="8008532" cy="4798721"/>
          </a:xfrm>
          <a:custGeom>
            <a:avLst/>
            <a:gdLst/>
            <a:ahLst/>
            <a:cxnLst/>
            <a:rect l="l" t="t" r="r" b="b"/>
            <a:pathLst>
              <a:path w="8008532" h="4798721">
                <a:moveTo>
                  <a:pt x="0" y="0"/>
                </a:moveTo>
                <a:lnTo>
                  <a:pt x="8008532" y="0"/>
                </a:lnTo>
                <a:lnTo>
                  <a:pt x="8008532" y="4798721"/>
                </a:lnTo>
                <a:lnTo>
                  <a:pt x="0" y="47987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676275"/>
            <a:ext cx="12044053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>
                <a:solidFill>
                  <a:srgbClr val="227C9D"/>
                </a:solidFill>
                <a:latin typeface="Kollektif Bold"/>
              </a:rPr>
              <a:t>CREDIT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1626978"/>
            <a:ext cx="8526452" cy="3744652"/>
          </a:xfrm>
          <a:custGeom>
            <a:avLst/>
            <a:gdLst/>
            <a:ahLst/>
            <a:cxnLst/>
            <a:rect l="l" t="t" r="r" b="b"/>
            <a:pathLst>
              <a:path w="8526452" h="3744652">
                <a:moveTo>
                  <a:pt x="0" y="0"/>
                </a:moveTo>
                <a:lnTo>
                  <a:pt x="8526452" y="0"/>
                </a:lnTo>
                <a:lnTo>
                  <a:pt x="8526452" y="3744652"/>
                </a:lnTo>
                <a:lnTo>
                  <a:pt x="0" y="37446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5512708"/>
            <a:ext cx="11679233" cy="4542485"/>
          </a:xfrm>
          <a:custGeom>
            <a:avLst/>
            <a:gdLst/>
            <a:ahLst/>
            <a:cxnLst/>
            <a:rect l="l" t="t" r="r" b="b"/>
            <a:pathLst>
              <a:path w="11679233" h="4542485">
                <a:moveTo>
                  <a:pt x="0" y="0"/>
                </a:moveTo>
                <a:lnTo>
                  <a:pt x="11679233" y="0"/>
                </a:lnTo>
                <a:lnTo>
                  <a:pt x="11679233" y="4542485"/>
                </a:lnTo>
                <a:lnTo>
                  <a:pt x="0" y="4542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642843" y="1434493"/>
            <a:ext cx="6616457" cy="3937137"/>
          </a:xfrm>
          <a:custGeom>
            <a:avLst/>
            <a:gdLst/>
            <a:ahLst/>
            <a:cxnLst/>
            <a:rect l="l" t="t" r="r" b="b"/>
            <a:pathLst>
              <a:path w="6616457" h="3937137">
                <a:moveTo>
                  <a:pt x="0" y="0"/>
                </a:moveTo>
                <a:lnTo>
                  <a:pt x="6616457" y="0"/>
                </a:lnTo>
                <a:lnTo>
                  <a:pt x="6616457" y="3937137"/>
                </a:lnTo>
                <a:lnTo>
                  <a:pt x="0" y="39371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676275"/>
            <a:ext cx="13769598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>
                <a:solidFill>
                  <a:srgbClr val="227C9D"/>
                </a:solidFill>
                <a:latin typeface="Kollektif Bold"/>
              </a:rPr>
              <a:t>RESULTS AND RECOMMENDATIONS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676275"/>
            <a:ext cx="13769598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>
                <a:solidFill>
                  <a:srgbClr val="227C9D"/>
                </a:solidFill>
                <a:latin typeface="Kollektif Bold"/>
              </a:rPr>
              <a:t>RESULTS AND RECOMMENDATIONS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504950"/>
            <a:ext cx="16723427" cy="7907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9"/>
              </a:lnSpc>
            </a:pPr>
            <a:endParaRPr/>
          </a:p>
          <a:p>
            <a:pPr algn="l">
              <a:lnSpc>
                <a:spcPts val="3519"/>
              </a:lnSpc>
            </a:pPr>
            <a:r>
              <a:rPr lang="en-US" sz="3199">
                <a:solidFill>
                  <a:srgbClr val="545454"/>
                </a:solidFill>
                <a:latin typeface="DM Sans"/>
              </a:rPr>
              <a:t>Expand Product Variety:</a:t>
            </a:r>
          </a:p>
          <a:p>
            <a:pPr marL="690879" lvl="1" indent="-345439" algn="l">
              <a:lnSpc>
                <a:spcPts val="3519"/>
              </a:lnSpc>
              <a:buFont typeface="Arial"/>
              <a:buChar char="•"/>
            </a:pPr>
            <a:r>
              <a:rPr lang="en-US" sz="3199">
                <a:solidFill>
                  <a:srgbClr val="545454"/>
                </a:solidFill>
                <a:latin typeface="DM Sans"/>
              </a:rPr>
              <a:t> Diversify vegetable offerings to attract more customers and boost sales.</a:t>
            </a:r>
          </a:p>
          <a:p>
            <a:pPr marL="690879" lvl="1" indent="-345439" algn="l">
              <a:lnSpc>
                <a:spcPts val="3519"/>
              </a:lnSpc>
              <a:buFont typeface="Arial"/>
              <a:buChar char="•"/>
            </a:pPr>
            <a:r>
              <a:rPr lang="en-US" sz="3199">
                <a:solidFill>
                  <a:srgbClr val="545454"/>
                </a:solidFill>
                <a:latin typeface="DM Sans"/>
              </a:rPr>
              <a:t> Improve customer satisfaction and loyalty with a wide selection of fresh, high-quality produce.</a:t>
            </a:r>
          </a:p>
          <a:p>
            <a:pPr marL="690879" lvl="1" indent="-345439" algn="l">
              <a:lnSpc>
                <a:spcPts val="3519"/>
              </a:lnSpc>
              <a:buFont typeface="Arial"/>
              <a:buChar char="•"/>
            </a:pPr>
            <a:r>
              <a:rPr lang="en-US" sz="3199">
                <a:solidFill>
                  <a:srgbClr val="545454"/>
                </a:solidFill>
                <a:latin typeface="DM Sans"/>
              </a:rPr>
              <a:t> Differentiate from competitors by offering unique and specialty vegetables, e.g., red and yellow capsicum.</a:t>
            </a:r>
          </a:p>
          <a:p>
            <a:pPr algn="l">
              <a:lnSpc>
                <a:spcPts val="3519"/>
              </a:lnSpc>
            </a:pPr>
            <a:endParaRPr lang="en-US" sz="3199">
              <a:solidFill>
                <a:srgbClr val="545454"/>
              </a:solidFill>
              <a:latin typeface="DM Sans"/>
            </a:endParaRPr>
          </a:p>
          <a:p>
            <a:pPr algn="l">
              <a:lnSpc>
                <a:spcPts val="3519"/>
              </a:lnSpc>
            </a:pPr>
            <a:r>
              <a:rPr lang="en-US" sz="3199">
                <a:solidFill>
                  <a:srgbClr val="545454"/>
                </a:solidFill>
                <a:latin typeface="DM Sans"/>
              </a:rPr>
              <a:t>Implement Structured Credit Management:</a:t>
            </a:r>
          </a:p>
          <a:p>
            <a:pPr marL="690879" lvl="1" indent="-345439" algn="l">
              <a:lnSpc>
                <a:spcPts val="3519"/>
              </a:lnSpc>
              <a:buFont typeface="Arial"/>
              <a:buChar char="•"/>
            </a:pPr>
            <a:r>
              <a:rPr lang="en-US" sz="3199">
                <a:solidFill>
                  <a:srgbClr val="545454"/>
                </a:solidFill>
                <a:latin typeface="DM Sans"/>
              </a:rPr>
              <a:t> Set caps on credit limits based on credit history and financial stability.</a:t>
            </a:r>
          </a:p>
          <a:p>
            <a:pPr marL="690879" lvl="1" indent="-345439" algn="l">
              <a:lnSpc>
                <a:spcPts val="3519"/>
              </a:lnSpc>
              <a:buFont typeface="Arial"/>
              <a:buChar char="•"/>
            </a:pPr>
            <a:r>
              <a:rPr lang="en-US" sz="3199">
                <a:solidFill>
                  <a:srgbClr val="545454"/>
                </a:solidFill>
                <a:latin typeface="DM Sans"/>
              </a:rPr>
              <a:t> Regularly review credit utilization and monitor outstanding balances.</a:t>
            </a:r>
          </a:p>
          <a:p>
            <a:pPr marL="690879" lvl="1" indent="-345439" algn="l">
              <a:lnSpc>
                <a:spcPts val="3519"/>
              </a:lnSpc>
              <a:buFont typeface="Arial"/>
              <a:buChar char="•"/>
            </a:pPr>
            <a:r>
              <a:rPr lang="en-US" sz="3199">
                <a:solidFill>
                  <a:srgbClr val="545454"/>
                </a:solidFill>
                <a:latin typeface="DM Sans"/>
              </a:rPr>
              <a:t> Use technology (e.g., accounting apps) for efficient credit management.</a:t>
            </a:r>
          </a:p>
          <a:p>
            <a:pPr algn="l">
              <a:lnSpc>
                <a:spcPts val="3519"/>
              </a:lnSpc>
            </a:pPr>
            <a:endParaRPr lang="en-US" sz="3199">
              <a:solidFill>
                <a:srgbClr val="545454"/>
              </a:solidFill>
              <a:latin typeface="DM Sans"/>
            </a:endParaRPr>
          </a:p>
          <a:p>
            <a:pPr algn="l">
              <a:lnSpc>
                <a:spcPts val="3519"/>
              </a:lnSpc>
            </a:pPr>
            <a:r>
              <a:rPr lang="en-US" sz="3199">
                <a:solidFill>
                  <a:srgbClr val="545454"/>
                </a:solidFill>
                <a:latin typeface="DM Sans"/>
              </a:rPr>
              <a:t>Enforce Strict Repayment Practices:</a:t>
            </a:r>
          </a:p>
          <a:p>
            <a:pPr marL="690879" lvl="1" indent="-345439" algn="l">
              <a:lnSpc>
                <a:spcPts val="3519"/>
              </a:lnSpc>
              <a:buFont typeface="Arial"/>
              <a:buChar char="•"/>
            </a:pPr>
            <a:r>
              <a:rPr lang="en-US" sz="3199">
                <a:solidFill>
                  <a:srgbClr val="545454"/>
                </a:solidFill>
                <a:latin typeface="DM Sans"/>
              </a:rPr>
              <a:t> Establish clear repayment schedules with specified due dates. </a:t>
            </a:r>
          </a:p>
          <a:p>
            <a:pPr marL="690879" lvl="1" indent="-345439" algn="l">
              <a:lnSpc>
                <a:spcPts val="3519"/>
              </a:lnSpc>
              <a:buFont typeface="Arial"/>
              <a:buChar char="•"/>
            </a:pPr>
            <a:r>
              <a:rPr lang="en-US" sz="3199">
                <a:solidFill>
                  <a:srgbClr val="545454"/>
                </a:solidFill>
                <a:latin typeface="DM Sans"/>
              </a:rPr>
              <a:t> Communicate repayment obligations transparently to customers.</a:t>
            </a:r>
          </a:p>
          <a:p>
            <a:pPr marL="690879" lvl="1" indent="-345439" algn="l">
              <a:lnSpc>
                <a:spcPts val="3519"/>
              </a:lnSpc>
              <a:buFont typeface="Arial"/>
              <a:buChar char="•"/>
            </a:pPr>
            <a:r>
              <a:rPr lang="en-US" sz="3199">
                <a:solidFill>
                  <a:srgbClr val="545454"/>
                </a:solidFill>
                <a:latin typeface="DM Sans"/>
              </a:rPr>
              <a:t> Offer incentives for early repayment and penalties for late payments.</a:t>
            </a:r>
          </a:p>
          <a:p>
            <a:pPr marL="690879" lvl="1" indent="-345439" algn="l">
              <a:lnSpc>
                <a:spcPts val="3519"/>
              </a:lnSpc>
              <a:buFont typeface="Arial"/>
              <a:buChar char="•"/>
            </a:pPr>
            <a:r>
              <a:rPr lang="en-US" sz="3199">
                <a:solidFill>
                  <a:srgbClr val="545454"/>
                </a:solidFill>
                <a:latin typeface="DM Sans"/>
              </a:rPr>
              <a:t> Closely monitor repayment performance and address issues promptly.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358</Words>
  <Application>Microsoft Office PowerPoint</Application>
  <PresentationFormat>Custom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DM Sans</vt:lpstr>
      <vt:lpstr>Arimo</vt:lpstr>
      <vt:lpstr>Kollektif Bold</vt:lpstr>
      <vt:lpstr>DM Sans Italics</vt:lpstr>
      <vt:lpstr>DM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BDM Project Viva</dc:title>
  <cp:lastModifiedBy>Yash Singhal</cp:lastModifiedBy>
  <cp:revision>2</cp:revision>
  <dcterms:created xsi:type="dcterms:W3CDTF">2006-08-16T00:00:00Z</dcterms:created>
  <dcterms:modified xsi:type="dcterms:W3CDTF">2024-05-21T14:17:07Z</dcterms:modified>
  <dc:identifier>DAGFlBx3AZk</dc:identifier>
</cp:coreProperties>
</file>