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w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wmf"/><Relationship Id="rId6" Type="http://schemas.openxmlformats.org/officeDocument/2006/relationships/image" Target="../media/image15.wmf"/><Relationship Id="rId5" Type="http://schemas.openxmlformats.org/officeDocument/2006/relationships/image" Target="../media/image16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png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16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E0A26-3FFF-4A69-8A5B-17F56AAA8B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2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89320-6D40-4E30-B2FC-CF2AAEE308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5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41576-661C-4914-8FA4-B304C447F2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4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6A120-7012-4617-B1CA-38B778D1D1A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0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C20A0-328B-4EDF-A363-0A3B2511023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53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E6969-0D25-4C4B-97AA-E4F89E3D6C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69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71BAD-C97B-4050-A59C-525A8C06682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59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02759-FC62-4368-B60E-0BA2831F9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2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FE1EC-C0AC-49E6-AA7A-98659D6322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48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E2347-FC0B-47F1-9AE6-1B4AC41AE9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52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BE388-EAC2-465B-9B01-82E0BB0F636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859D22-3202-4115-8C6F-486685DBB72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6.emf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69.png"/><Relationship Id="rId10" Type="http://schemas.openxmlformats.org/officeDocument/2006/relationships/image" Target="../media/image65.e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3.png"/><Relationship Id="rId4" Type="http://schemas.openxmlformats.org/officeDocument/2006/relationships/hyperlink" Target="&#21160;&#30011;&#22841;/&#39547;&#27874;.SW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png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5.wmf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6200" y="106363"/>
            <a:ext cx="5830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1.5.</a:t>
            </a:r>
            <a:r>
              <a:rPr lang="zh-CN" altLang="en-US" b="1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激光形成的条件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5830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smtClean="0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1.5.1 </a:t>
            </a:r>
            <a:r>
              <a:rPr lang="zh-CN" altLang="en-US" sz="2800" b="1" smtClean="0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介质中光的受激辐射放大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" y="1484313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产生激光的基本条件 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----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受激发射占优势</a:t>
            </a:r>
            <a:endParaRPr kumimoji="1"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1763713" y="2276475"/>
            <a:ext cx="5476875" cy="1524000"/>
            <a:chOff x="1104" y="912"/>
            <a:chExt cx="3450" cy="960"/>
          </a:xfrm>
        </p:grpSpPr>
        <p:pic>
          <p:nvPicPr>
            <p:cNvPr id="6554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912"/>
              <a:ext cx="345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50" name="Text Box 7"/>
            <p:cNvSpPr txBox="1">
              <a:spLocks noChangeArrowheads="1"/>
            </p:cNvSpPr>
            <p:nvPr/>
          </p:nvSpPr>
          <p:spPr bwMode="auto">
            <a:xfrm>
              <a:off x="1728" y="1680"/>
              <a:ext cx="20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图</a:t>
              </a:r>
              <a:r>
                <a:rPr lang="en-US" altLang="zh-CN" sz="1400" smtClean="0">
                  <a:solidFill>
                    <a:srgbClr val="0000FF"/>
                  </a:solidFill>
                  <a:latin typeface="宋体" pitchFamily="2" charset="-122"/>
                </a:rPr>
                <a:t>1-19 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光在介质中传播的物理图像</a:t>
              </a:r>
            </a:p>
          </p:txBody>
        </p:sp>
      </p:grpSp>
      <p:sp>
        <p:nvSpPr>
          <p:cNvPr id="65542" name="Text Box 8"/>
          <p:cNvSpPr txBox="1">
            <a:spLocks noChangeArrowheads="1"/>
          </p:cNvSpPr>
          <p:nvPr/>
        </p:nvSpPr>
        <p:spPr bwMode="auto">
          <a:xfrm>
            <a:off x="152400" y="4076700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光束在介质中的传播规律</a:t>
            </a:r>
          </a:p>
        </p:txBody>
      </p:sp>
      <p:grpSp>
        <p:nvGrpSpPr>
          <p:cNvPr id="65543" name="Group 9"/>
          <p:cNvGrpSpPr>
            <a:grpSpLocks/>
          </p:cNvGrpSpPr>
          <p:nvPr/>
        </p:nvGrpSpPr>
        <p:grpSpPr bwMode="auto">
          <a:xfrm>
            <a:off x="5148263" y="4149725"/>
            <a:ext cx="3671887" cy="2070100"/>
            <a:chOff x="3360" y="1876"/>
            <a:chExt cx="2064" cy="1234"/>
          </a:xfrm>
        </p:grpSpPr>
        <p:pic>
          <p:nvPicPr>
            <p:cNvPr id="65547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876"/>
              <a:ext cx="2064" cy="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56" y="2928"/>
              <a:ext cx="165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图</a:t>
              </a:r>
              <a:r>
                <a:rPr lang="en-US" altLang="zh-CN" sz="1400" smtClean="0">
                  <a:solidFill>
                    <a:srgbClr val="0000FF"/>
                  </a:solidFill>
                  <a:latin typeface="宋体" pitchFamily="2" charset="-122"/>
                </a:rPr>
                <a:t>1-20 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光穿过厚度为</a:t>
              </a:r>
              <a:r>
                <a:rPr lang="en-US" altLang="zh-CN" sz="1400" b="1" smtClean="0">
                  <a:solidFill>
                    <a:srgbClr val="0000FF"/>
                  </a:solidFill>
                  <a:latin typeface="宋体" pitchFamily="2" charset="-122"/>
                </a:rPr>
                <a:t>dz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介质的情况</a:t>
              </a:r>
            </a:p>
          </p:txBody>
        </p:sp>
      </p:grpSp>
      <p:grpSp>
        <p:nvGrpSpPr>
          <p:cNvPr id="65544" name="Group 12"/>
          <p:cNvGrpSpPr>
            <a:grpSpLocks/>
          </p:cNvGrpSpPr>
          <p:nvPr/>
        </p:nvGrpSpPr>
        <p:grpSpPr bwMode="auto">
          <a:xfrm>
            <a:off x="323850" y="4651375"/>
            <a:ext cx="4648200" cy="1917700"/>
            <a:chOff x="204" y="1661"/>
            <a:chExt cx="2928" cy="1208"/>
          </a:xfrm>
        </p:grpSpPr>
        <p:sp>
          <p:nvSpPr>
            <p:cNvPr id="65545" name="Rectangle 13"/>
            <p:cNvSpPr>
              <a:spLocks noChangeArrowheads="1"/>
            </p:cNvSpPr>
            <p:nvPr/>
          </p:nvSpPr>
          <p:spPr bwMode="auto">
            <a:xfrm>
              <a:off x="204" y="1661"/>
              <a:ext cx="292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Char char="Ø"/>
              </a:pP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如图</a:t>
              </a: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(1-20) 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，频率为   的准单色光射向介质，在介质中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处取厚度为</a:t>
              </a: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、截面为单位截面的一薄层，在 </a:t>
              </a: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 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时间内由于介质吸收而减少的光子数密度为：</a:t>
              </a:r>
            </a:p>
          </p:txBody>
        </p:sp>
        <p:graphicFrame>
          <p:nvGraphicFramePr>
            <p:cNvPr id="65546" name="Object 14"/>
            <p:cNvGraphicFramePr>
              <a:graphicFrameLocks noChangeAspect="1"/>
            </p:cNvGraphicFramePr>
            <p:nvPr/>
          </p:nvGraphicFramePr>
          <p:xfrm>
            <a:off x="2245" y="1706"/>
            <a:ext cx="18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5" imgW="114201" imgH="139579" progId="Equation.3">
                    <p:embed/>
                  </p:oleObj>
                </mc:Choice>
                <mc:Fallback>
                  <p:oleObj name="Equation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706"/>
                          <a:ext cx="18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85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3"/>
          <p:cNvGrpSpPr>
            <a:grpSpLocks/>
          </p:cNvGrpSpPr>
          <p:nvPr/>
        </p:nvGrpSpPr>
        <p:grpSpPr bwMode="auto">
          <a:xfrm>
            <a:off x="304800" y="442913"/>
            <a:ext cx="8077200" cy="476250"/>
            <a:chOff x="144" y="480"/>
            <a:chExt cx="5088" cy="300"/>
          </a:xfrm>
        </p:grpSpPr>
        <p:sp>
          <p:nvSpPr>
            <p:cNvPr id="74785" name="Text Box 4"/>
            <p:cNvSpPr txBox="1">
              <a:spLocks noChangeArrowheads="1"/>
            </p:cNvSpPr>
            <p:nvPr/>
          </p:nvSpPr>
          <p:spPr bwMode="auto">
            <a:xfrm>
              <a:off x="144" y="480"/>
              <a:ext cx="5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 2.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讨论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: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粒子数分布与介质的吸收系数           的关系</a:t>
              </a:r>
              <a:endParaRPr kumimoji="1" lang="zh-CN" altLang="en-US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4786" name="Object 5"/>
            <p:cNvGraphicFramePr>
              <a:graphicFrameLocks noChangeAspect="1"/>
            </p:cNvGraphicFramePr>
            <p:nvPr/>
          </p:nvGraphicFramePr>
          <p:xfrm>
            <a:off x="3512" y="528"/>
            <a:ext cx="4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公式" r:id="rId3" imgW="330057" imgH="203112" progId="Equation.3">
                    <p:embed/>
                  </p:oleObj>
                </mc:Choice>
                <mc:Fallback>
                  <p:oleObj name="公式" r:id="rId3" imgW="33005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528"/>
                          <a:ext cx="4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55" name="Group 9"/>
          <p:cNvGrpSpPr>
            <a:grpSpLocks/>
          </p:cNvGrpSpPr>
          <p:nvPr/>
        </p:nvGrpSpPr>
        <p:grpSpPr bwMode="auto">
          <a:xfrm>
            <a:off x="0" y="1052513"/>
            <a:ext cx="9144000" cy="4829175"/>
            <a:chOff x="0" y="864"/>
            <a:chExt cx="5760" cy="3042"/>
          </a:xfrm>
        </p:grpSpPr>
        <p:sp>
          <p:nvSpPr>
            <p:cNvPr id="74768" name="Rectangle 10"/>
            <p:cNvSpPr>
              <a:spLocks noChangeArrowheads="1"/>
            </p:cNvSpPr>
            <p:nvPr/>
          </p:nvSpPr>
          <p:spPr bwMode="auto">
            <a:xfrm>
              <a:off x="0" y="864"/>
              <a:ext cx="5760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54013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1400" b="1" smtClean="0">
                  <a:solidFill>
                    <a:srgbClr val="0000FF"/>
                  </a:solidFill>
                  <a:latin typeface="Times New Roman" pitchFamily="18" charset="0"/>
                </a:rPr>
                <a:t>_____________________________________________________________________</a:t>
              </a:r>
              <a:endParaRPr kumimoji="1" lang="en-US" altLang="zh-CN" sz="1200" smtClean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状态                     热平衡                   非热平衡                 非热平衡   </a:t>
              </a:r>
              <a:endParaRPr kumimoji="1" lang="zh-CN" altLang="en-US" sz="2400" smtClean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________________________________________________________</a:t>
              </a:r>
              <a:endParaRPr kumimoji="1" lang="en-US" altLang="zh-CN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4769" name="Object 11"/>
            <p:cNvGraphicFramePr>
              <a:graphicFrameLocks noChangeAspect="1"/>
            </p:cNvGraphicFramePr>
            <p:nvPr/>
          </p:nvGraphicFramePr>
          <p:xfrm>
            <a:off x="244" y="1530"/>
            <a:ext cx="663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公式" r:id="rId5" imgW="723586" imgH="444307" progId="Equation.3">
                    <p:embed/>
                  </p:oleObj>
                </mc:Choice>
                <mc:Fallback>
                  <p:oleObj name="公式" r:id="rId5" imgW="723586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1530"/>
                          <a:ext cx="663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0" name="Text Box 12"/>
            <p:cNvSpPr txBox="1">
              <a:spLocks noChangeArrowheads="1"/>
            </p:cNvSpPr>
            <p:nvPr/>
          </p:nvSpPr>
          <p:spPr bwMode="auto">
            <a:xfrm>
              <a:off x="1536" y="1536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＞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0(</a:t>
              </a:r>
              <a:r>
                <a:rPr kumimoji="1" lang="en-US" altLang="zh-CN" sz="2400" b="1" i="1" smtClean="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400" b="1" baseline="-25000" smtClean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劣势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) </a:t>
              </a:r>
            </a:p>
          </p:txBody>
        </p:sp>
        <p:sp>
          <p:nvSpPr>
            <p:cNvPr id="74771" name="Text Box 13"/>
            <p:cNvSpPr txBox="1">
              <a:spLocks noChangeArrowheads="1"/>
            </p:cNvSpPr>
            <p:nvPr/>
          </p:nvSpPr>
          <p:spPr bwMode="auto">
            <a:xfrm>
              <a:off x="3120" y="153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smtClean="0">
                  <a:solidFill>
                    <a:srgbClr val="0000FF"/>
                  </a:solidFill>
                  <a:latin typeface="Times New Roman" pitchFamily="18" charset="0"/>
                </a:rPr>
                <a:t>＜</a:t>
              </a:r>
              <a:r>
                <a:rPr kumimoji="1" lang="en-US" altLang="zh-CN" sz="2400" smtClean="0">
                  <a:solidFill>
                    <a:srgbClr val="0000FF"/>
                  </a:solidFill>
                  <a:latin typeface="Times New Roman" pitchFamily="18" charset="0"/>
                </a:rPr>
                <a:t>0(</a:t>
              </a:r>
              <a:r>
                <a:rPr kumimoji="1" lang="en-US" altLang="zh-CN" sz="2400" b="1" i="1" smtClean="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400" b="1" baseline="-25000" smtClean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优势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4772" name="Text Box 14"/>
            <p:cNvSpPr txBox="1">
              <a:spLocks noChangeArrowheads="1"/>
            </p:cNvSpPr>
            <p:nvPr/>
          </p:nvSpPr>
          <p:spPr bwMode="auto">
            <a:xfrm>
              <a:off x="4752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smtClean="0">
                  <a:solidFill>
                    <a:srgbClr val="0000FF"/>
                  </a:solidFill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74773" name="Text Box 15"/>
            <p:cNvSpPr txBox="1">
              <a:spLocks noChangeArrowheads="1"/>
            </p:cNvSpPr>
            <p:nvPr/>
          </p:nvSpPr>
          <p:spPr bwMode="auto">
            <a:xfrm>
              <a:off x="0" y="1968"/>
              <a:ext cx="5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粒子数分布状态         正常                       反转                “反转阈”</a:t>
              </a:r>
              <a:endParaRPr kumimoji="1" lang="zh-CN" altLang="en-US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4774" name="Object 16"/>
            <p:cNvGraphicFramePr>
              <a:graphicFrameLocks noChangeAspect="1"/>
            </p:cNvGraphicFramePr>
            <p:nvPr/>
          </p:nvGraphicFramePr>
          <p:xfrm>
            <a:off x="296" y="2256"/>
            <a:ext cx="4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公式" r:id="rId7" imgW="330057" imgH="203112" progId="Equation.3">
                    <p:embed/>
                  </p:oleObj>
                </mc:Choice>
                <mc:Fallback>
                  <p:oleObj name="公式" r:id="rId7" imgW="33005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2256"/>
                          <a:ext cx="4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5" name="Object 17"/>
            <p:cNvGraphicFramePr>
              <a:graphicFrameLocks noChangeAspect="1"/>
            </p:cNvGraphicFramePr>
            <p:nvPr/>
          </p:nvGraphicFramePr>
          <p:xfrm>
            <a:off x="1920" y="2304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r:id="rId8" imgW="241091" imgH="177646" progId="Equation.3">
                    <p:embed/>
                  </p:oleObj>
                </mc:Choice>
                <mc:Fallback>
                  <p:oleObj r:id="rId8" imgW="241091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304"/>
                          <a:ext cx="3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6" name="Object 18"/>
            <p:cNvGraphicFramePr>
              <a:graphicFrameLocks noChangeAspect="1"/>
            </p:cNvGraphicFramePr>
            <p:nvPr/>
          </p:nvGraphicFramePr>
          <p:xfrm>
            <a:off x="3360" y="2304"/>
            <a:ext cx="3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r:id="rId10" imgW="241091" imgH="177646" progId="Equation.3">
                    <p:embed/>
                  </p:oleObj>
                </mc:Choice>
                <mc:Fallback>
                  <p:oleObj r:id="rId10" imgW="241091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04"/>
                          <a:ext cx="3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7" name="Text Box 19"/>
            <p:cNvSpPr txBox="1">
              <a:spLocks noChangeArrowheads="1"/>
            </p:cNvSpPr>
            <p:nvPr/>
          </p:nvSpPr>
          <p:spPr bwMode="auto">
            <a:xfrm>
              <a:off x="4704" y="22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smtClean="0">
                  <a:solidFill>
                    <a:srgbClr val="0000FF"/>
                  </a:solidFill>
                  <a:latin typeface="Times New Roman" pitchFamily="18" charset="0"/>
                </a:rPr>
                <a:t>=0</a:t>
              </a:r>
            </a:p>
          </p:txBody>
        </p:sp>
        <p:graphicFrame>
          <p:nvGraphicFramePr>
            <p:cNvPr id="74778" name="Object 20"/>
            <p:cNvGraphicFramePr>
              <a:graphicFrameLocks noChangeAspect="1"/>
            </p:cNvGraphicFramePr>
            <p:nvPr/>
          </p:nvGraphicFramePr>
          <p:xfrm>
            <a:off x="76" y="2584"/>
            <a:ext cx="95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公式" r:id="rId12" imgW="710891" imgH="241195" progId="Equation.3">
                    <p:embed/>
                  </p:oleObj>
                </mc:Choice>
                <mc:Fallback>
                  <p:oleObj name="公式" r:id="rId12" imgW="71089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" y="2584"/>
                          <a:ext cx="95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9" name="Rectangle 21"/>
            <p:cNvSpPr>
              <a:spLocks noChangeArrowheads="1"/>
            </p:cNvSpPr>
            <p:nvPr/>
          </p:nvSpPr>
          <p:spPr bwMode="auto">
            <a:xfrm>
              <a:off x="0" y="2064"/>
              <a:ext cx="576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1100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74780" name="Rectangle 22"/>
            <p:cNvSpPr>
              <a:spLocks noChangeArrowheads="1"/>
            </p:cNvSpPr>
            <p:nvPr/>
          </p:nvSpPr>
          <p:spPr bwMode="auto">
            <a:xfrm>
              <a:off x="0" y="2064"/>
              <a:ext cx="576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1100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74781" name="Text Box 23"/>
            <p:cNvSpPr txBox="1">
              <a:spLocks noChangeArrowheads="1"/>
            </p:cNvSpPr>
            <p:nvPr/>
          </p:nvSpPr>
          <p:spPr bwMode="auto">
            <a:xfrm>
              <a:off x="1824" y="259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smtClean="0">
                  <a:solidFill>
                    <a:srgbClr val="0000FF"/>
                  </a:solidFill>
                  <a:latin typeface="宋体" pitchFamily="2" charset="-122"/>
                </a:rPr>
                <a:t>&lt;1</a:t>
              </a:r>
              <a:r>
                <a:rPr kumimoji="1" lang="en-US" altLang="zh-CN" sz="2400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4782" name="Text Box 24"/>
            <p:cNvSpPr txBox="1">
              <a:spLocks noChangeArrowheads="1"/>
            </p:cNvSpPr>
            <p:nvPr/>
          </p:nvSpPr>
          <p:spPr bwMode="auto">
            <a:xfrm>
              <a:off x="3264" y="264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 </a:t>
              </a:r>
              <a:r>
                <a:rPr kumimoji="1" lang="en-US" altLang="zh-CN" sz="2800" b="1" smtClean="0">
                  <a:solidFill>
                    <a:srgbClr val="0000FF"/>
                  </a:solidFill>
                  <a:latin typeface="宋体" pitchFamily="2" charset="-122"/>
                </a:rPr>
                <a:t>&gt;1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 </a:t>
              </a:r>
            </a:p>
          </p:txBody>
        </p:sp>
        <p:sp>
          <p:nvSpPr>
            <p:cNvPr id="74783" name="Text Box 25"/>
            <p:cNvSpPr txBox="1">
              <a:spLocks noChangeArrowheads="1"/>
            </p:cNvSpPr>
            <p:nvPr/>
          </p:nvSpPr>
          <p:spPr bwMode="auto">
            <a:xfrm>
              <a:off x="4752" y="25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smtClean="0">
                  <a:solidFill>
                    <a:srgbClr val="0000FF"/>
                  </a:solidFill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74784" name="Text Box 26"/>
            <p:cNvSpPr txBox="1">
              <a:spLocks noChangeArrowheads="1"/>
            </p:cNvSpPr>
            <p:nvPr/>
          </p:nvSpPr>
          <p:spPr bwMode="auto">
            <a:xfrm>
              <a:off x="0" y="2928"/>
              <a:ext cx="576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对光的作用             吸收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正吸收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)      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光放大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负吸收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)    “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全透明”</a:t>
              </a:r>
              <a:endParaRPr kumimoji="1" lang="zh-CN" altLang="en-US" sz="2400" smtClean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b="1" i="1" smtClean="0">
                  <a:solidFill>
                    <a:srgbClr val="0000FF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随</a:t>
              </a:r>
              <a:r>
                <a:rPr kumimoji="1" lang="en-US" altLang="zh-CN" sz="2400" b="1" i="1" smtClean="0">
                  <a:solidFill>
                    <a:srgbClr val="0000FF"/>
                  </a:solidFill>
                  <a:latin typeface="Times New Roman" pitchFamily="18" charset="0"/>
                </a:rPr>
                <a:t>z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的变化              指数衰减                 指数增长             不变</a:t>
              </a:r>
              <a:endParaRPr kumimoji="1" lang="zh-CN" altLang="en-US" sz="2400" smtClean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 占优势者                  受激吸收                  受激发射               无</a:t>
              </a:r>
              <a:endParaRPr kumimoji="1" lang="zh-CN" altLang="en-US" sz="24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4756" name="Text Box 27"/>
          <p:cNvSpPr txBox="1">
            <a:spLocks noChangeArrowheads="1"/>
          </p:cNvSpPr>
          <p:nvPr/>
        </p:nvSpPr>
        <p:spPr bwMode="auto">
          <a:xfrm>
            <a:off x="0" y="6081713"/>
            <a:ext cx="954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u="sng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kumimoji="1" lang="en-US" altLang="zh-CN" sz="24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只有破坏热平衡状态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实现粒子数反转分布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才有光放大过程。</a:t>
            </a:r>
            <a:endParaRPr kumimoji="1"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7" name="Line 28"/>
          <p:cNvSpPr>
            <a:spLocks noChangeShapeType="1"/>
          </p:cNvSpPr>
          <p:nvPr/>
        </p:nvSpPr>
        <p:spPr bwMode="auto">
          <a:xfrm>
            <a:off x="2411413" y="1341438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58" name="Line 29"/>
          <p:cNvSpPr>
            <a:spLocks noChangeShapeType="1"/>
          </p:cNvSpPr>
          <p:nvPr/>
        </p:nvSpPr>
        <p:spPr bwMode="auto">
          <a:xfrm>
            <a:off x="4572000" y="1341438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59" name="Line 30"/>
          <p:cNvSpPr>
            <a:spLocks noChangeShapeType="1"/>
          </p:cNvSpPr>
          <p:nvPr/>
        </p:nvSpPr>
        <p:spPr bwMode="auto">
          <a:xfrm>
            <a:off x="7164388" y="1341438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0" name="Line 31"/>
          <p:cNvSpPr>
            <a:spLocks noChangeShapeType="1"/>
          </p:cNvSpPr>
          <p:nvPr/>
        </p:nvSpPr>
        <p:spPr bwMode="auto">
          <a:xfrm flipV="1">
            <a:off x="6443663" y="1341438"/>
            <a:ext cx="270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1" name="Line 32"/>
          <p:cNvSpPr>
            <a:spLocks noChangeShapeType="1"/>
          </p:cNvSpPr>
          <p:nvPr/>
        </p:nvSpPr>
        <p:spPr bwMode="auto">
          <a:xfrm>
            <a:off x="250825" y="2708275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2" name="Line 33"/>
          <p:cNvSpPr>
            <a:spLocks noChangeShapeType="1"/>
          </p:cNvSpPr>
          <p:nvPr/>
        </p:nvSpPr>
        <p:spPr bwMode="auto">
          <a:xfrm>
            <a:off x="250825" y="3284538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3" name="Line 34"/>
          <p:cNvSpPr>
            <a:spLocks noChangeShapeType="1"/>
          </p:cNvSpPr>
          <p:nvPr/>
        </p:nvSpPr>
        <p:spPr bwMode="auto">
          <a:xfrm>
            <a:off x="250825" y="3789363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4" name="Line 35"/>
          <p:cNvSpPr>
            <a:spLocks noChangeShapeType="1"/>
          </p:cNvSpPr>
          <p:nvPr/>
        </p:nvSpPr>
        <p:spPr bwMode="auto">
          <a:xfrm>
            <a:off x="0" y="4292600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5" name="Line 36"/>
          <p:cNvSpPr>
            <a:spLocks noChangeShapeType="1"/>
          </p:cNvSpPr>
          <p:nvPr/>
        </p:nvSpPr>
        <p:spPr bwMode="auto">
          <a:xfrm>
            <a:off x="250825" y="4868863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6" name="Line 37"/>
          <p:cNvSpPr>
            <a:spLocks noChangeShapeType="1"/>
          </p:cNvSpPr>
          <p:nvPr/>
        </p:nvSpPr>
        <p:spPr bwMode="auto">
          <a:xfrm>
            <a:off x="250825" y="5373688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767" name="Line 38"/>
          <p:cNvSpPr>
            <a:spLocks noChangeShapeType="1"/>
          </p:cNvSpPr>
          <p:nvPr/>
        </p:nvSpPr>
        <p:spPr bwMode="auto">
          <a:xfrm>
            <a:off x="250825" y="6021388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95288" y="3141663"/>
            <a:ext cx="835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式中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增益的相对速率</a:t>
            </a:r>
            <a:r>
              <a:rPr lang="en-US" altLang="zh-CN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代表光波在介质中经过单位长度路程光强的相对增长率，也代表介质对光波放大能力的大小，将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称为增益系数。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268538" y="2276475"/>
          <a:ext cx="45370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082800" imgH="419100" progId="Equation.3">
                  <p:embed/>
                </p:oleObj>
              </mc:Choice>
              <mc:Fallback>
                <p:oleObj name="Equation" r:id="rId3" imgW="2082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76475"/>
                        <a:ext cx="45370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84213" y="765175"/>
            <a:ext cx="7742237" cy="822325"/>
            <a:chOff x="431" y="2280"/>
            <a:chExt cx="4877" cy="518"/>
          </a:xfrm>
        </p:grpSpPr>
        <p:sp>
          <p:nvSpPr>
            <p:cNvPr id="75789" name="Rectangle 5"/>
            <p:cNvSpPr>
              <a:spLocks noChangeArrowheads="1"/>
            </p:cNvSpPr>
            <p:nvPr/>
          </p:nvSpPr>
          <p:spPr bwMode="auto">
            <a:xfrm>
              <a:off x="431" y="2280"/>
              <a:ext cx="487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Char char="Ø"/>
              </a:pPr>
              <a:r>
                <a:rPr lang="zh-CN" altLang="en-US" sz="240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增益介质：用外界能源将介质造成            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Char char="Ø"/>
              </a:pPr>
              <a:r>
                <a:rPr lang="zh-CN" altLang="en-US" sz="240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   粒子数密度反转分布的状态</a:t>
              </a:r>
            </a:p>
          </p:txBody>
        </p:sp>
        <p:graphicFrame>
          <p:nvGraphicFramePr>
            <p:cNvPr id="75790" name="Object 6"/>
            <p:cNvGraphicFramePr>
              <a:graphicFrameLocks noChangeAspect="1"/>
            </p:cNvGraphicFramePr>
            <p:nvPr/>
          </p:nvGraphicFramePr>
          <p:xfrm>
            <a:off x="3696" y="2296"/>
            <a:ext cx="10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888614" imgH="215806" progId="Equation.3">
                    <p:embed/>
                  </p:oleObj>
                </mc:Choice>
                <mc:Fallback>
                  <p:oleObj name="Equation" r:id="rId5" imgW="888614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96"/>
                          <a:ext cx="10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971550" y="11969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A50021"/>
                </a:solidFill>
                <a:latin typeface="Comic Sans MS" pitchFamily="66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75782" name="Object 8"/>
          <p:cNvGraphicFramePr>
            <a:graphicFrameLocks noChangeAspect="1"/>
          </p:cNvGraphicFramePr>
          <p:nvPr/>
        </p:nvGraphicFramePr>
        <p:xfrm>
          <a:off x="539750" y="1628775"/>
          <a:ext cx="784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946400" imgH="431800" progId="Equation.3">
                  <p:embed/>
                </p:oleObj>
              </mc:Choice>
              <mc:Fallback>
                <p:oleObj name="Equation" r:id="rId7" imgW="2946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784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9"/>
          <p:cNvSpPr>
            <a:spLocks noChangeArrowheads="1"/>
          </p:cNvSpPr>
          <p:nvPr/>
        </p:nvSpPr>
        <p:spPr bwMode="auto">
          <a:xfrm>
            <a:off x="755650" y="2492375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A50021"/>
                </a:solidFill>
                <a:ea typeface="楷体_GB2312" pitchFamily="49" charset="-122"/>
              </a:rPr>
              <a:t>则有：</a:t>
            </a:r>
          </a:p>
        </p:txBody>
      </p:sp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介质的增益系数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G——</a:t>
            </a:r>
            <a:r>
              <a:rPr lang="zh-CN" altLang="en-US" sz="2400" smtClean="0">
                <a:solidFill>
                  <a:srgbClr val="FF0000"/>
                </a:solidFill>
                <a:latin typeface="Comic Sans MS" pitchFamily="66" charset="0"/>
                <a:ea typeface="楷体_GB2312" pitchFamily="49" charset="-122"/>
              </a:rPr>
              <a:t>代表介质对光波的放大能力</a:t>
            </a:r>
          </a:p>
        </p:txBody>
      </p:sp>
      <p:sp>
        <p:nvSpPr>
          <p:cNvPr id="75785" name="Text Box 11"/>
          <p:cNvSpPr txBox="1">
            <a:spLocks noChangeArrowheads="1"/>
          </p:cNvSpPr>
          <p:nvPr/>
        </p:nvSpPr>
        <p:spPr bwMode="auto">
          <a:xfrm>
            <a:off x="152400" y="4005263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＞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相当于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z) 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＜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介质不再是吸收介质而是光放大介质。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468313" y="4652963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五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实现光放大的两个条件</a:t>
            </a:r>
          </a:p>
        </p:txBody>
      </p:sp>
      <p:sp>
        <p:nvSpPr>
          <p:cNvPr id="75787" name="Text Box 13"/>
          <p:cNvSpPr txBox="1">
            <a:spLocks noChangeArrowheads="1"/>
          </p:cNvSpPr>
          <p:nvPr/>
        </p:nvSpPr>
        <p:spPr bwMode="auto">
          <a:xfrm>
            <a:off x="179388" y="5373688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1.</a:t>
            </a: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激励能源</a:t>
            </a:r>
            <a:r>
              <a:rPr lang="en-US" altLang="zh-CN" sz="2000" b="1" smtClean="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把介质中的粒子不断地由低能级抽运到高能级去</a:t>
            </a:r>
          </a:p>
        </p:txBody>
      </p:sp>
      <p:sp>
        <p:nvSpPr>
          <p:cNvPr id="75788" name="Text Box 14"/>
          <p:cNvSpPr txBox="1">
            <a:spLocks noChangeArrowheads="1"/>
          </p:cNvSpPr>
          <p:nvPr/>
        </p:nvSpPr>
        <p:spPr bwMode="auto">
          <a:xfrm>
            <a:off x="179388" y="6092825"/>
            <a:ext cx="8964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2.</a:t>
            </a: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增益介质</a:t>
            </a:r>
            <a:r>
              <a:rPr lang="en-US" altLang="zh-CN" sz="2000" b="1" smtClean="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能在外界激励能源的作用下形成粒子数密度反转分布状态</a:t>
            </a:r>
          </a:p>
        </p:txBody>
      </p:sp>
    </p:spTree>
    <p:extLst>
      <p:ext uri="{BB962C8B-B14F-4D97-AF65-F5344CB8AC3E}">
        <p14:creationId xmlns:p14="http://schemas.microsoft.com/office/powerpoint/2010/main" val="17573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626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smtClean="0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1.5.2 </a:t>
            </a:r>
            <a:r>
              <a:rPr lang="zh-CN" altLang="en-US" sz="2800" b="1" smtClean="0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光学谐振腔和阈值条件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765175"/>
            <a:ext cx="8740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满足了以上两个条件后，还要采取什么措施使受激辐射成为增益介质中的主要发光过程，而不是自发辐射？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自发发射总是伴有受激发射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50825" y="2276475"/>
            <a:ext cx="868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因激发态寿命有限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故处于激发态的粒子总会发生自发发射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kumimoji="1"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但自发发射光子对其它粒子则是外来光辐射场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会导致其它粒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子的受激发射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及受激吸收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116013" y="4076700"/>
          <a:ext cx="56848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2381130" imgH="514350" progId="Equation.3">
                  <p:embed/>
                </p:oleObj>
              </mc:Choice>
              <mc:Fallback>
                <p:oleObj name="公式" r:id="rId3" imgW="238113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568483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250825" y="5445125"/>
            <a:ext cx="8893175" cy="457200"/>
            <a:chOff x="158" y="3521"/>
            <a:chExt cx="5602" cy="288"/>
          </a:xfrm>
        </p:grpSpPr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158" y="3521"/>
              <a:ext cx="5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           1.   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越大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kumimoji="1" lang="zh-CN" altLang="en-US" sz="2400" baseline="-25000" smtClean="0">
                  <a:solidFill>
                    <a:srgbClr val="FF0000"/>
                  </a:solidFill>
                  <a:latin typeface="Times New Roman" pitchFamily="18" charset="0"/>
                </a:rPr>
                <a:t>激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/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kumimoji="1" lang="zh-CN" altLang="en-US" sz="2400" baseline="-25000" smtClean="0">
                  <a:solidFill>
                    <a:srgbClr val="FF0000"/>
                  </a:solidFill>
                  <a:latin typeface="Times New Roman" pitchFamily="18" charset="0"/>
                </a:rPr>
                <a:t>自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越大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受激发射优势越明显</a:t>
              </a:r>
              <a:endPara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6809" name="Object 9"/>
            <p:cNvGraphicFramePr>
              <a:graphicFrameLocks noChangeAspect="1"/>
            </p:cNvGraphicFramePr>
            <p:nvPr/>
          </p:nvGraphicFramePr>
          <p:xfrm>
            <a:off x="930" y="3566"/>
            <a:ext cx="18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公式" r:id="rId5" imgW="123930" imgH="152310" progId="Equation.3">
                    <p:embed/>
                  </p:oleObj>
                </mc:Choice>
                <mc:Fallback>
                  <p:oleObj name="公式" r:id="rId5" imgW="12393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566"/>
                          <a:ext cx="18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51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323850" y="333375"/>
            <a:ext cx="3429000" cy="457200"/>
            <a:chOff x="204" y="210"/>
            <a:chExt cx="2160" cy="288"/>
          </a:xfrm>
        </p:grpSpPr>
        <p:sp>
          <p:nvSpPr>
            <p:cNvPr id="77842" name="Text Box 3"/>
            <p:cNvSpPr txBox="1">
              <a:spLocks noChangeArrowheads="1"/>
            </p:cNvSpPr>
            <p:nvPr/>
          </p:nvSpPr>
          <p:spPr bwMode="auto">
            <a:xfrm>
              <a:off x="204" y="210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2       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和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b="1" i="1" smtClean="0">
                  <a:solidFill>
                    <a:srgbClr val="000000"/>
                  </a:solidFill>
                  <a:latin typeface="Times New Roman" pitchFamily="18" charset="0"/>
                </a:rPr>
                <a:t>λ,T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的关系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7843" name="Object 4"/>
            <p:cNvGraphicFramePr>
              <a:graphicFrameLocks noChangeAspect="1"/>
            </p:cNvGraphicFramePr>
            <p:nvPr/>
          </p:nvGraphicFramePr>
          <p:xfrm>
            <a:off x="567" y="21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r:id="rId3" imgW="139579" imgH="177646" progId="Equation.3">
                    <p:embed/>
                  </p:oleObj>
                </mc:Choice>
                <mc:Fallback>
                  <p:oleObj r:id="rId3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1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27" name="Group 5"/>
          <p:cNvGrpSpPr>
            <a:grpSpLocks/>
          </p:cNvGrpSpPr>
          <p:nvPr/>
        </p:nvGrpSpPr>
        <p:grpSpPr bwMode="auto">
          <a:xfrm>
            <a:off x="76200" y="908050"/>
            <a:ext cx="7848600" cy="2647950"/>
            <a:chOff x="385" y="572"/>
            <a:chExt cx="4944" cy="1668"/>
          </a:xfrm>
        </p:grpSpPr>
        <p:sp>
          <p:nvSpPr>
            <p:cNvPr id="77838" name="Text Box 6"/>
            <p:cNvSpPr txBox="1">
              <a:spLocks noChangeArrowheads="1"/>
            </p:cNvSpPr>
            <p:nvPr/>
          </p:nvSpPr>
          <p:spPr bwMode="auto">
            <a:xfrm>
              <a:off x="385" y="572"/>
              <a:ext cx="4944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1. λ=6943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的红宝石激光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可见光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):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当 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T=300K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(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室温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)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                           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       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T=1500K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      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若要使                    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T≈30000K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无法达到的高温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7839" name="Object 7"/>
            <p:cNvGraphicFramePr>
              <a:graphicFrameLocks noChangeAspect="1"/>
            </p:cNvGraphicFramePr>
            <p:nvPr/>
          </p:nvGraphicFramePr>
          <p:xfrm>
            <a:off x="2722" y="890"/>
            <a:ext cx="165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公式" r:id="rId5" imgW="1383699" imgH="266584" progId="Equation.3">
                    <p:embed/>
                  </p:oleObj>
                </mc:Choice>
                <mc:Fallback>
                  <p:oleObj name="公式" r:id="rId5" imgW="1383699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890"/>
                          <a:ext cx="165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0" name="Object 8"/>
            <p:cNvGraphicFramePr>
              <a:graphicFrameLocks noChangeAspect="1"/>
            </p:cNvGraphicFramePr>
            <p:nvPr/>
          </p:nvGraphicFramePr>
          <p:xfrm>
            <a:off x="2517" y="1253"/>
            <a:ext cx="95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r:id="rId7" imgW="761669" imgH="215806" progId="Equation.3">
                    <p:embed/>
                  </p:oleObj>
                </mc:Choice>
                <mc:Fallback>
                  <p:oleObj r:id="rId7" imgW="76166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253"/>
                          <a:ext cx="95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1" name="Object 9"/>
            <p:cNvGraphicFramePr>
              <a:graphicFrameLocks noChangeAspect="1"/>
            </p:cNvGraphicFramePr>
            <p:nvPr/>
          </p:nvGraphicFramePr>
          <p:xfrm>
            <a:off x="1519" y="1570"/>
            <a:ext cx="108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公式" r:id="rId9" imgW="952087" imgH="266584" progId="Equation.3">
                    <p:embed/>
                  </p:oleObj>
                </mc:Choice>
                <mc:Fallback>
                  <p:oleObj name="公式" r:id="rId9" imgW="952087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570"/>
                          <a:ext cx="108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28" name="Group 10"/>
          <p:cNvGrpSpPr>
            <a:grpSpLocks/>
          </p:cNvGrpSpPr>
          <p:nvPr/>
        </p:nvGrpSpPr>
        <p:grpSpPr bwMode="auto">
          <a:xfrm>
            <a:off x="0" y="3068638"/>
            <a:ext cx="9144000" cy="3743325"/>
            <a:chOff x="0" y="1933"/>
            <a:chExt cx="5760" cy="2358"/>
          </a:xfrm>
        </p:grpSpPr>
        <p:sp>
          <p:nvSpPr>
            <p:cNvPr id="77829" name="Text Box 11"/>
            <p:cNvSpPr txBox="1">
              <a:spLocks noChangeArrowheads="1"/>
            </p:cNvSpPr>
            <p:nvPr/>
          </p:nvSpPr>
          <p:spPr bwMode="auto">
            <a:xfrm>
              <a:off x="0" y="1933"/>
              <a:ext cx="5760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2. 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λ=0.3m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的微波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: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当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T = 300K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        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    </a:t>
              </a:r>
              <a:r>
                <a:rPr kumimoji="1" lang="en-US" altLang="zh-CN" sz="2400" b="1" i="1" smtClean="0">
                  <a:solidFill>
                    <a:srgbClr val="FF0000"/>
                  </a:solidFill>
                  <a:latin typeface="Times New Roman" pitchFamily="18" charset="0"/>
                </a:rPr>
                <a:t>T = 1500K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       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可见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: </a:t>
              </a:r>
              <a:r>
                <a:rPr kumimoji="1" lang="en-US" altLang="zh-CN" sz="2400" b="1" i="1" smtClean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↑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及 </a:t>
              </a:r>
              <a:r>
                <a:rPr kumimoji="1" lang="en-US" altLang="zh-CN" sz="2400" b="1" i="1" smtClean="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↑,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则   ↑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,                ↑;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且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 在可见光区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       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即                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一般是自发发射占优势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;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         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在微波区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较易实现              即          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  <a:r>
                <a:rPr kumimoji="1" lang="zh-CN" altLang="en-US" sz="2400" b="1" smtClean="0">
                  <a:solidFill>
                    <a:srgbClr val="FF0000"/>
                  </a:solidFill>
                  <a:latin typeface="Times New Roman" pitchFamily="18" charset="0"/>
                </a:rPr>
                <a:t>使受激发射占优势。</a:t>
              </a: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7830" name="Object 12"/>
            <p:cNvGraphicFramePr>
              <a:graphicFrameLocks noChangeAspect="1"/>
            </p:cNvGraphicFramePr>
            <p:nvPr/>
          </p:nvGraphicFramePr>
          <p:xfrm>
            <a:off x="1907" y="2197"/>
            <a:ext cx="167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公式" r:id="rId11" imgW="1282700" imgH="279400" progId="Equation.3">
                    <p:embed/>
                  </p:oleObj>
                </mc:Choice>
                <mc:Fallback>
                  <p:oleObj name="公式" r:id="rId11" imgW="12827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197"/>
                          <a:ext cx="167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1" name="Object 13"/>
            <p:cNvGraphicFramePr>
              <a:graphicFrameLocks noChangeAspect="1"/>
            </p:cNvGraphicFramePr>
            <p:nvPr/>
          </p:nvGraphicFramePr>
          <p:xfrm>
            <a:off x="2064" y="2568"/>
            <a:ext cx="95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r:id="rId13" imgW="710891" imgH="215806" progId="Equation.3">
                    <p:embed/>
                  </p:oleObj>
                </mc:Choice>
                <mc:Fallback>
                  <p:oleObj r:id="rId13" imgW="71089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68"/>
                          <a:ext cx="95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14"/>
            <p:cNvGraphicFramePr>
              <a:graphicFrameLocks noChangeAspect="1"/>
            </p:cNvGraphicFramePr>
            <p:nvPr/>
          </p:nvGraphicFramePr>
          <p:xfrm>
            <a:off x="2016" y="2989"/>
            <a:ext cx="1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r:id="rId15" imgW="126780" imgH="215526" progId="Equation.3">
                    <p:embed/>
                  </p:oleObj>
                </mc:Choice>
                <mc:Fallback>
                  <p:oleObj r:id="rId15" imgW="126780" imgH="2155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89"/>
                          <a:ext cx="16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15"/>
            <p:cNvGraphicFramePr>
              <a:graphicFrameLocks noChangeAspect="1"/>
            </p:cNvGraphicFramePr>
            <p:nvPr/>
          </p:nvGraphicFramePr>
          <p:xfrm>
            <a:off x="2441" y="2989"/>
            <a:ext cx="7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公式" r:id="rId17" imgW="609336" imgH="241195" progId="Equation.3">
                    <p:embed/>
                  </p:oleObj>
                </mc:Choice>
                <mc:Fallback>
                  <p:oleObj name="公式" r:id="rId17" imgW="60933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2989"/>
                          <a:ext cx="7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6"/>
            <p:cNvGraphicFramePr>
              <a:graphicFrameLocks noChangeAspect="1"/>
            </p:cNvGraphicFramePr>
            <p:nvPr/>
          </p:nvGraphicFramePr>
          <p:xfrm>
            <a:off x="1584" y="3325"/>
            <a:ext cx="43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r:id="rId19" imgW="431613" imgH="215806" progId="Equation.3">
                    <p:embed/>
                  </p:oleObj>
                </mc:Choice>
                <mc:Fallback>
                  <p:oleObj r:id="rId19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25"/>
                          <a:ext cx="43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Object 17"/>
            <p:cNvGraphicFramePr>
              <a:graphicFrameLocks noChangeAspect="1"/>
            </p:cNvGraphicFramePr>
            <p:nvPr/>
          </p:nvGraphicFramePr>
          <p:xfrm>
            <a:off x="2304" y="3661"/>
            <a:ext cx="43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r:id="rId21" imgW="355292" imgH="215713" progId="Equation.3">
                    <p:embed/>
                  </p:oleObj>
                </mc:Choice>
                <mc:Fallback>
                  <p:oleObj r:id="rId21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661"/>
                          <a:ext cx="43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8"/>
            <p:cNvGraphicFramePr>
              <a:graphicFrameLocks noChangeAspect="1"/>
            </p:cNvGraphicFramePr>
            <p:nvPr/>
          </p:nvGraphicFramePr>
          <p:xfrm>
            <a:off x="2381" y="3294"/>
            <a:ext cx="7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公式" r:id="rId23" imgW="609336" imgH="241195" progId="Equation.3">
                    <p:embed/>
                  </p:oleObj>
                </mc:Choice>
                <mc:Fallback>
                  <p:oleObj name="公式" r:id="rId23" imgW="60933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294"/>
                          <a:ext cx="7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9"/>
            <p:cNvGraphicFramePr>
              <a:graphicFrameLocks noChangeAspect="1"/>
            </p:cNvGraphicFramePr>
            <p:nvPr/>
          </p:nvGraphicFramePr>
          <p:xfrm>
            <a:off x="3016" y="3657"/>
            <a:ext cx="7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公式" r:id="rId24" imgW="609336" imgH="241195" progId="Equation.3">
                    <p:embed/>
                  </p:oleObj>
                </mc:Choice>
                <mc:Fallback>
                  <p:oleObj name="公式" r:id="rId24" imgW="60933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657"/>
                          <a:ext cx="7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80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692275" y="188913"/>
          <a:ext cx="56848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2381130" imgH="514350" progId="Equation.3">
                  <p:embed/>
                </p:oleObj>
              </mc:Choice>
              <mc:Fallback>
                <p:oleObj name="公式" r:id="rId3" imgW="238113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8913"/>
                        <a:ext cx="56848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23850" y="1524000"/>
            <a:ext cx="82819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⑴</a:t>
            </a:r>
            <a:r>
              <a:rPr lang="zh-CN" altLang="en-US" sz="2400" b="1" smtClean="0">
                <a:solidFill>
                  <a:srgbClr val="FF0000"/>
                </a:solidFill>
              </a:rPr>
              <a:t>讨论：</a:t>
            </a:r>
            <a:r>
              <a:rPr lang="zh-CN" altLang="en-US" sz="2400" b="1" smtClean="0">
                <a:solidFill>
                  <a:srgbClr val="0000FF"/>
                </a:solidFill>
              </a:rPr>
              <a:t>同一热力学温度下，频率越小</a:t>
            </a:r>
            <a:r>
              <a:rPr lang="en-US" altLang="zh-CN" sz="2400" b="1" smtClean="0">
                <a:solidFill>
                  <a:srgbClr val="0000FF"/>
                </a:solidFill>
              </a:rPr>
              <a:t>(</a:t>
            </a:r>
            <a:r>
              <a:rPr lang="zh-CN" altLang="en-US" sz="2400" b="1" smtClean="0">
                <a:solidFill>
                  <a:srgbClr val="0000FF"/>
                </a:solidFill>
              </a:rPr>
              <a:t>波长越长</a:t>
            </a:r>
            <a:r>
              <a:rPr lang="en-US" altLang="zh-CN" sz="2400" b="1" smtClean="0">
                <a:solidFill>
                  <a:srgbClr val="0000FF"/>
                </a:solidFill>
              </a:rPr>
              <a:t>)</a:t>
            </a:r>
            <a:r>
              <a:rPr lang="zh-CN" altLang="en-US" sz="2400" b="1" smtClean="0">
                <a:solidFill>
                  <a:srgbClr val="0000FF"/>
                </a:solidFill>
              </a:rPr>
              <a:t>的光，光子简并度越大，相干性越好。这也是为什么光频段的 激光器比微波激射器受到更严峻挑战的原因之一。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23850" y="306387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⑵</a:t>
            </a:r>
            <a:r>
              <a:rPr lang="zh-CN" altLang="en-US" sz="2400" b="1" smtClean="0">
                <a:solidFill>
                  <a:srgbClr val="FF0000"/>
                </a:solidFill>
              </a:rPr>
              <a:t>结论：</a:t>
            </a:r>
            <a:r>
              <a:rPr lang="zh-CN" altLang="en-US" sz="2400" b="1" smtClean="0">
                <a:solidFill>
                  <a:srgbClr val="0000FF"/>
                </a:solidFill>
              </a:rPr>
              <a:t> 要使光子简并度高进而相干性越好，需要波长尽量长，温度尽量高。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395288" y="4146550"/>
            <a:ext cx="8496300" cy="1187450"/>
            <a:chOff x="249" y="2115"/>
            <a:chExt cx="5352" cy="748"/>
          </a:xfrm>
        </p:grpSpPr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49" y="2115"/>
              <a:ext cx="535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smtClean="0">
                  <a:solidFill>
                    <a:srgbClr val="0000FF"/>
                  </a:solidFill>
                  <a:latin typeface="Verdana" pitchFamily="34" charset="0"/>
                </a:rPr>
                <a:t>⑶</a:t>
              </a:r>
              <a:r>
                <a:rPr lang="zh-CN" altLang="en-US" sz="2400" b="1" smtClean="0">
                  <a:solidFill>
                    <a:srgbClr val="FF0000"/>
                  </a:solidFill>
                </a:rPr>
                <a:t>设想</a:t>
              </a:r>
              <a:r>
                <a:rPr lang="zh-CN" altLang="en-US" sz="2400" b="1" smtClean="0">
                  <a:solidFill>
                    <a:srgbClr val="FF0000"/>
                  </a:solidFill>
                  <a:latin typeface="宋体" pitchFamily="2" charset="-122"/>
                </a:rPr>
                <a:t>：</a:t>
              </a:r>
              <a:r>
                <a:rPr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受激辐射和自发辐射分别产生相干和非相干光子</a:t>
              </a:r>
              <a:r>
                <a:rPr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, </a:t>
              </a:r>
              <a:r>
                <a:rPr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若能设法使某一模式的    大大增加</a:t>
              </a:r>
              <a:r>
                <a:rPr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,</a:t>
              </a:r>
              <a:r>
                <a:rPr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而其他的则大大减小</a:t>
              </a:r>
              <a:r>
                <a:rPr lang="en-US" altLang="zh-CN" sz="2400" b="1" smtClean="0">
                  <a:solidFill>
                    <a:srgbClr val="0000FF"/>
                  </a:solidFill>
                  <a:latin typeface="宋体" pitchFamily="2" charset="-122"/>
                </a:rPr>
                <a:t>,</a:t>
              </a:r>
              <a:r>
                <a:rPr lang="zh-CN" altLang="en-US" sz="2400" b="1" smtClean="0">
                  <a:solidFill>
                    <a:srgbClr val="0000FF"/>
                  </a:solidFill>
                  <a:latin typeface="宋体" pitchFamily="2" charset="-122"/>
                </a:rPr>
                <a:t>则此特定模式的光子简并度   就会大大增加。</a:t>
              </a: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2154" y="2341"/>
            <a:ext cx="21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公式" r:id="rId5" imgW="171450" imgH="209460" progId="Equation.3">
                    <p:embed/>
                  </p:oleObj>
                </mc:Choice>
                <mc:Fallback>
                  <p:oleObj name="公式" r:id="rId5" imgW="171450" imgH="2094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341"/>
                          <a:ext cx="217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8"/>
            <p:cNvGraphicFramePr>
              <a:graphicFrameLocks noChangeAspect="1"/>
            </p:cNvGraphicFramePr>
            <p:nvPr/>
          </p:nvGraphicFramePr>
          <p:xfrm>
            <a:off x="2290" y="2614"/>
            <a:ext cx="16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公式" r:id="rId7" imgW="123930" imgH="152310" progId="Equation.3">
                    <p:embed/>
                  </p:oleObj>
                </mc:Choice>
                <mc:Fallback>
                  <p:oleObj name="公式" r:id="rId7" imgW="12393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614"/>
                          <a:ext cx="16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33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77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52400" y="1268413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要使受激辐射几率远大于自发辐射几率即：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627313" y="1773238"/>
          <a:ext cx="23764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977476" imgH="215806" progId="Equation.3">
                  <p:embed/>
                </p:oleObj>
              </mc:Choice>
              <mc:Fallback>
                <p:oleObj name="Equation" r:id="rId3" imgW="97747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23764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76200" y="2205038"/>
            <a:ext cx="8424863" cy="822325"/>
            <a:chOff x="340" y="1162"/>
            <a:chExt cx="5307" cy="518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340" y="1162"/>
              <a:ext cx="530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而要满足上式只有靠增大增益介质中传播的光能密度    来实现，又：</a:t>
              </a:r>
            </a:p>
          </p:txBody>
        </p:sp>
        <p:graphicFrame>
          <p:nvGraphicFramePr>
            <p:cNvPr id="79889" name="Object 6"/>
            <p:cNvGraphicFramePr>
              <a:graphicFrameLocks noChangeAspect="1"/>
            </p:cNvGraphicFramePr>
            <p:nvPr/>
          </p:nvGraphicFramePr>
          <p:xfrm>
            <a:off x="4876" y="1207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公式" r:id="rId5" imgW="133380" imgH="152310" progId="Equation.3">
                    <p:embed/>
                  </p:oleObj>
                </mc:Choice>
                <mc:Fallback>
                  <p:oleObj name="公式" r:id="rId5" imgW="13338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207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7" name="Object 7"/>
          <p:cNvGraphicFramePr>
            <a:graphicFrameLocks noChangeAspect="1"/>
          </p:cNvGraphicFramePr>
          <p:nvPr/>
        </p:nvGraphicFramePr>
        <p:xfrm>
          <a:off x="1331913" y="2819400"/>
          <a:ext cx="640873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628900" imgH="431800" progId="Equation.3">
                  <p:embed/>
                </p:oleObj>
              </mc:Choice>
              <mc:Fallback>
                <p:oleObj name="Equation" r:id="rId7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19400"/>
                        <a:ext cx="640873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8" name="Group 8"/>
          <p:cNvGrpSpPr>
            <a:grpSpLocks/>
          </p:cNvGrpSpPr>
          <p:nvPr/>
        </p:nvGrpSpPr>
        <p:grpSpPr bwMode="auto">
          <a:xfrm>
            <a:off x="76200" y="3856038"/>
            <a:ext cx="8353425" cy="1249362"/>
            <a:chOff x="249" y="2115"/>
            <a:chExt cx="5262" cy="787"/>
          </a:xfrm>
        </p:grpSpPr>
        <p:sp>
          <p:nvSpPr>
            <p:cNvPr id="79884" name="Rectangle 9"/>
            <p:cNvSpPr>
              <a:spLocks noChangeArrowheads="1"/>
            </p:cNvSpPr>
            <p:nvPr/>
          </p:nvSpPr>
          <p:spPr bwMode="auto">
            <a:xfrm>
              <a:off x="385" y="2115"/>
              <a:ext cx="5126" cy="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随穿过增益介质的路程</a:t>
              </a: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z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按指数规律增长，</a:t>
              </a:r>
              <a:r>
                <a:rPr lang="en-US" altLang="zh-CN" sz="2400" b="1" i="1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z 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越大，   也越大，即可以增加增益介质的长度</a:t>
              </a:r>
              <a:r>
                <a:rPr lang="en-US" altLang="zh-CN" sz="2400" b="1" i="1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L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来增加  。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——</a:t>
              </a:r>
              <a:r>
                <a:rPr lang="zh-CN" altLang="en-US" sz="2800" b="1" smtClean="0">
                  <a:solidFill>
                    <a:srgbClr val="FF0000"/>
                  </a:solidFill>
                </a:rPr>
                <a:t>激光器思想的产生</a:t>
              </a:r>
              <a:endPara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9885" name="Object 10"/>
            <p:cNvGraphicFramePr>
              <a:graphicFrameLocks noChangeAspect="1"/>
            </p:cNvGraphicFramePr>
            <p:nvPr/>
          </p:nvGraphicFramePr>
          <p:xfrm>
            <a:off x="703" y="2115"/>
            <a:ext cx="4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公式" r:id="rId9" imgW="314280" imgH="190590" progId="Equation.3">
                    <p:embed/>
                  </p:oleObj>
                </mc:Choice>
                <mc:Fallback>
                  <p:oleObj name="公式" r:id="rId9" imgW="31428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115"/>
                          <a:ext cx="40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11"/>
            <p:cNvGraphicFramePr>
              <a:graphicFrameLocks noChangeAspect="1"/>
            </p:cNvGraphicFramePr>
            <p:nvPr/>
          </p:nvGraphicFramePr>
          <p:xfrm>
            <a:off x="4241" y="2387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公式" r:id="rId11" imgW="133380" imgH="152310" progId="Equation.3">
                    <p:embed/>
                  </p:oleObj>
                </mc:Choice>
                <mc:Fallback>
                  <p:oleObj name="公式" r:id="rId11" imgW="13338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387"/>
                          <a:ext cx="20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7" name="Object 12"/>
            <p:cNvGraphicFramePr>
              <a:graphicFrameLocks noChangeAspect="1"/>
            </p:cNvGraphicFramePr>
            <p:nvPr/>
          </p:nvGraphicFramePr>
          <p:xfrm>
            <a:off x="249" y="2387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公式" r:id="rId13" imgW="133380" imgH="152310" progId="Equation.3">
                    <p:embed/>
                  </p:oleObj>
                </mc:Choice>
                <mc:Fallback>
                  <p:oleObj name="公式" r:id="rId13" imgW="13338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387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79" name="Text Box 13"/>
          <p:cNvSpPr txBox="1">
            <a:spLocks noChangeArrowheads="1"/>
          </p:cNvSpPr>
          <p:nvPr/>
        </p:nvSpPr>
        <p:spPr bwMode="auto">
          <a:xfrm>
            <a:off x="228600" y="5486400"/>
            <a:ext cx="526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光学谐振腔</a:t>
            </a:r>
          </a:p>
        </p:txBody>
      </p:sp>
      <p:grpSp>
        <p:nvGrpSpPr>
          <p:cNvPr id="79880" name="Group 14"/>
          <p:cNvGrpSpPr>
            <a:grpSpLocks/>
          </p:cNvGrpSpPr>
          <p:nvPr/>
        </p:nvGrpSpPr>
        <p:grpSpPr bwMode="auto">
          <a:xfrm>
            <a:off x="6202363" y="4648200"/>
            <a:ext cx="2865437" cy="2174875"/>
            <a:chOff x="3696" y="2064"/>
            <a:chExt cx="1662" cy="1228"/>
          </a:xfrm>
        </p:grpSpPr>
        <p:pic>
          <p:nvPicPr>
            <p:cNvPr id="79882" name="Picture 1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064"/>
              <a:ext cx="1518" cy="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83" name="Rectangle 16"/>
            <p:cNvSpPr>
              <a:spLocks noChangeArrowheads="1"/>
            </p:cNvSpPr>
            <p:nvPr/>
          </p:nvSpPr>
          <p:spPr bwMode="auto">
            <a:xfrm>
              <a:off x="3696" y="3120"/>
              <a:ext cx="160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图</a:t>
              </a:r>
              <a:r>
                <a:rPr lang="en-US" altLang="zh-CN" sz="1400" smtClean="0">
                  <a:solidFill>
                    <a:srgbClr val="0000FF"/>
                  </a:solidFill>
                  <a:latin typeface="宋体" pitchFamily="2" charset="-122"/>
                </a:rPr>
                <a:t>1-21 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受激光在谐振腔中的放大</a:t>
              </a:r>
            </a:p>
          </p:txBody>
        </p:sp>
      </p:grpSp>
      <p:graphicFrame>
        <p:nvGraphicFramePr>
          <p:cNvPr id="79881" name="Object 17"/>
          <p:cNvGraphicFramePr>
            <a:graphicFrameLocks noChangeAspect="1"/>
          </p:cNvGraphicFramePr>
          <p:nvPr/>
        </p:nvGraphicFramePr>
        <p:xfrm>
          <a:off x="1692275" y="188913"/>
          <a:ext cx="56848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16" imgW="2381130" imgH="514350" progId="Equation.3">
                  <p:embed/>
                </p:oleObj>
              </mc:Choice>
              <mc:Fallback>
                <p:oleObj name="公式" r:id="rId16" imgW="238113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8913"/>
                        <a:ext cx="56848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95288" y="0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1.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开放式光学谐振腔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简称光腔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开放式指没有完全封闭二镜（平面、球面）之间空间。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0" y="981075"/>
            <a:ext cx="8915400" cy="1460500"/>
            <a:chOff x="144" y="709"/>
            <a:chExt cx="5616" cy="920"/>
          </a:xfrm>
        </p:grpSpPr>
        <p:sp>
          <p:nvSpPr>
            <p:cNvPr id="80963" name="Text Box 4"/>
            <p:cNvSpPr txBox="1">
              <a:spLocks noChangeArrowheads="1"/>
            </p:cNvSpPr>
            <p:nvPr/>
          </p:nvSpPr>
          <p:spPr bwMode="auto">
            <a:xfrm>
              <a:off x="144" y="709"/>
              <a:ext cx="561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构成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由两块反射镜构成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一为全反射镜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一为部分反射镜。 反射镜的反射率</a:t>
              </a:r>
              <a:r>
                <a:rPr kumimoji="1"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反射光强与入射光强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之比              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(1≥</a:t>
              </a:r>
              <a:r>
                <a:rPr kumimoji="1"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≥0)</a:t>
              </a:r>
              <a:endParaRPr kumimoji="1"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0964" name="Object 5"/>
            <p:cNvGraphicFramePr>
              <a:graphicFrameLocks noChangeAspect="1"/>
            </p:cNvGraphicFramePr>
            <p:nvPr/>
          </p:nvGraphicFramePr>
          <p:xfrm>
            <a:off x="748" y="1117"/>
            <a:ext cx="112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公式" r:id="rId3" imgW="495085" imgH="469696" progId="Equation.3">
                    <p:embed/>
                  </p:oleObj>
                </mc:Choice>
                <mc:Fallback>
                  <p:oleObj name="公式" r:id="rId3" imgW="495085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117"/>
                          <a:ext cx="112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4211638" y="1773238"/>
            <a:ext cx="59039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全反射镜</a:t>
            </a:r>
            <a:r>
              <a:rPr kumimoji="1" lang="en-US" altLang="zh-CN" sz="2000" b="1" smtClean="0">
                <a:solidFill>
                  <a:srgbClr val="0000FF"/>
                </a:solidFill>
                <a:latin typeface="Times New Roman" pitchFamily="18" charset="0"/>
              </a:rPr>
              <a:t>:  r≈1    (</a:t>
            </a:r>
            <a:r>
              <a:rPr kumimoji="1"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用于全反射</a:t>
            </a:r>
            <a:r>
              <a:rPr kumimoji="1" lang="en-US" altLang="zh-CN" sz="2000" b="1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en-US" altLang="zh-CN" sz="2000" smtClean="0">
              <a:solidFill>
                <a:srgbClr val="0000FF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 smtClean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部分反射镜</a:t>
            </a:r>
            <a:r>
              <a:rPr kumimoji="1" lang="en-US" altLang="zh-CN" sz="2000" b="1" smtClean="0">
                <a:solidFill>
                  <a:srgbClr val="0000FF"/>
                </a:solidFill>
                <a:latin typeface="Times New Roman" pitchFamily="18" charset="0"/>
              </a:rPr>
              <a:t>:  r</a:t>
            </a:r>
            <a:r>
              <a:rPr kumimoji="1" lang="zh-CN" altLang="en-US" sz="2000" b="1" smtClean="0">
                <a:solidFill>
                  <a:srgbClr val="0000FF"/>
                </a:solidFill>
                <a:latin typeface="Times New Roman" pitchFamily="18" charset="0"/>
              </a:rPr>
              <a:t>＜</a:t>
            </a:r>
            <a:r>
              <a:rPr kumimoji="1" lang="en-US" altLang="zh-CN" sz="2000" b="1" smtClean="0">
                <a:solidFill>
                  <a:srgbClr val="0000FF"/>
                </a:solidFill>
                <a:latin typeface="Times New Roman" pitchFamily="18" charset="0"/>
              </a:rPr>
              <a:t>1  (</a:t>
            </a:r>
            <a:r>
              <a:rPr kumimoji="1"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用于反射及输出激光</a:t>
            </a:r>
            <a:r>
              <a:rPr kumimoji="1" lang="en-US" altLang="zh-CN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0901" name="Group 7"/>
          <p:cNvGrpSpPr>
            <a:grpSpLocks/>
          </p:cNvGrpSpPr>
          <p:nvPr/>
        </p:nvGrpSpPr>
        <p:grpSpPr bwMode="auto">
          <a:xfrm>
            <a:off x="323850" y="2708275"/>
            <a:ext cx="8459788" cy="1616075"/>
            <a:chOff x="204" y="1706"/>
            <a:chExt cx="5329" cy="1018"/>
          </a:xfrm>
        </p:grpSpPr>
        <p:sp>
          <p:nvSpPr>
            <p:cNvPr id="80961" name="Text Box 8"/>
            <p:cNvSpPr txBox="1">
              <a:spLocks noChangeArrowheads="1"/>
            </p:cNvSpPr>
            <p:nvPr/>
          </p:nvSpPr>
          <p:spPr bwMode="auto">
            <a:xfrm>
              <a:off x="204" y="1706"/>
              <a:ext cx="5329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 smtClean="0">
                  <a:solidFill>
                    <a:srgbClr val="0000FF"/>
                  </a:solidFill>
                </a:rPr>
                <a:t>去掉长方体空腔的侧壁，只保留相对的两个端面壁，并使其有较高的反射系数，则非轴向传输的光在腔内多次往返后会逃逸腔外。而轴向传输的光则可保持在腔内传输；若该轴向传输的光在每次通过工作物质时不是被受激吸收，而是由于受激辐射而得到放大，则该光模的 　将不断增强，获得极高的光子简并度，形成强的相干光</a:t>
              </a:r>
              <a:r>
                <a:rPr lang="en-US" altLang="zh-CN" sz="2000" b="1" smtClean="0">
                  <a:solidFill>
                    <a:srgbClr val="0000FF"/>
                  </a:solidFill>
                </a:rPr>
                <a:t>——</a:t>
              </a:r>
              <a:r>
                <a:rPr lang="zh-CN" altLang="en-US" sz="2000" b="1" smtClean="0">
                  <a:solidFill>
                    <a:srgbClr val="0000FF"/>
                  </a:solidFill>
                </a:rPr>
                <a:t>激光！</a:t>
              </a:r>
            </a:p>
          </p:txBody>
        </p:sp>
        <p:graphicFrame>
          <p:nvGraphicFramePr>
            <p:cNvPr id="80962" name="Object 9"/>
            <p:cNvGraphicFramePr>
              <a:graphicFrameLocks noChangeAspect="1"/>
            </p:cNvGraphicFramePr>
            <p:nvPr/>
          </p:nvGraphicFramePr>
          <p:xfrm>
            <a:off x="3969" y="2296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公式" r:id="rId5" imgW="133380" imgH="152310" progId="Equation.3">
                    <p:embed/>
                  </p:oleObj>
                </mc:Choice>
                <mc:Fallback>
                  <p:oleObj name="公式" r:id="rId5" imgW="13338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96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02" name="Group 10"/>
          <p:cNvGrpSpPr>
            <a:grpSpLocks/>
          </p:cNvGrpSpPr>
          <p:nvPr/>
        </p:nvGrpSpPr>
        <p:grpSpPr bwMode="auto">
          <a:xfrm>
            <a:off x="2051050" y="4508500"/>
            <a:ext cx="4968875" cy="1795463"/>
            <a:chOff x="1247" y="2500"/>
            <a:chExt cx="3130" cy="1131"/>
          </a:xfrm>
        </p:grpSpPr>
        <p:sp>
          <p:nvSpPr>
            <p:cNvPr id="80903" name="Line 11"/>
            <p:cNvSpPr>
              <a:spLocks noChangeShapeType="1"/>
            </p:cNvSpPr>
            <p:nvPr/>
          </p:nvSpPr>
          <p:spPr bwMode="auto">
            <a:xfrm>
              <a:off x="1247" y="2627"/>
              <a:ext cx="0" cy="93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0904" name="Group 12"/>
            <p:cNvGrpSpPr>
              <a:grpSpLocks/>
            </p:cNvGrpSpPr>
            <p:nvPr/>
          </p:nvGrpSpPr>
          <p:grpSpPr bwMode="auto">
            <a:xfrm>
              <a:off x="1360" y="2772"/>
              <a:ext cx="809" cy="120"/>
              <a:chOff x="2880" y="3151"/>
              <a:chExt cx="680" cy="143"/>
            </a:xfrm>
          </p:grpSpPr>
          <p:sp>
            <p:nvSpPr>
              <p:cNvPr id="80959" name="Freeform 13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60" name="Line 14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05" name="Group 15"/>
            <p:cNvGrpSpPr>
              <a:grpSpLocks/>
            </p:cNvGrpSpPr>
            <p:nvPr/>
          </p:nvGrpSpPr>
          <p:grpSpPr bwMode="auto">
            <a:xfrm>
              <a:off x="2381" y="2785"/>
              <a:ext cx="808" cy="202"/>
              <a:chOff x="2381" y="2686"/>
              <a:chExt cx="808" cy="202"/>
            </a:xfrm>
          </p:grpSpPr>
          <p:grpSp>
            <p:nvGrpSpPr>
              <p:cNvPr id="80953" name="Group 16"/>
              <p:cNvGrpSpPr>
                <a:grpSpLocks/>
              </p:cNvGrpSpPr>
              <p:nvPr/>
            </p:nvGrpSpPr>
            <p:grpSpPr bwMode="auto">
              <a:xfrm>
                <a:off x="2381" y="2686"/>
                <a:ext cx="808" cy="107"/>
                <a:chOff x="2880" y="3151"/>
                <a:chExt cx="680" cy="143"/>
              </a:xfrm>
            </p:grpSpPr>
            <p:sp>
              <p:nvSpPr>
                <p:cNvPr id="80957" name="Freeform 17"/>
                <p:cNvSpPr>
                  <a:spLocks/>
                </p:cNvSpPr>
                <p:nvPr/>
              </p:nvSpPr>
              <p:spPr bwMode="auto">
                <a:xfrm>
                  <a:off x="2880" y="3151"/>
                  <a:ext cx="635" cy="143"/>
                </a:xfrm>
                <a:custGeom>
                  <a:avLst/>
                  <a:gdLst>
                    <a:gd name="T0" fmla="*/ 0 w 635"/>
                    <a:gd name="T1" fmla="*/ 143 h 143"/>
                    <a:gd name="T2" fmla="*/ 91 w 635"/>
                    <a:gd name="T3" fmla="*/ 7 h 143"/>
                    <a:gd name="T4" fmla="*/ 181 w 635"/>
                    <a:gd name="T5" fmla="*/ 143 h 143"/>
                    <a:gd name="T6" fmla="*/ 272 w 635"/>
                    <a:gd name="T7" fmla="*/ 7 h 143"/>
                    <a:gd name="T8" fmla="*/ 363 w 635"/>
                    <a:gd name="T9" fmla="*/ 143 h 143"/>
                    <a:gd name="T10" fmla="*/ 408 w 635"/>
                    <a:gd name="T11" fmla="*/ 7 h 143"/>
                    <a:gd name="T12" fmla="*/ 499 w 635"/>
                    <a:gd name="T13" fmla="*/ 98 h 143"/>
                    <a:gd name="T14" fmla="*/ 635 w 635"/>
                    <a:gd name="T15" fmla="*/ 98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5" h="143">
                      <a:moveTo>
                        <a:pt x="0" y="143"/>
                      </a:moveTo>
                      <a:cubicBezTo>
                        <a:pt x="30" y="75"/>
                        <a:pt x="61" y="7"/>
                        <a:pt x="91" y="7"/>
                      </a:cubicBezTo>
                      <a:cubicBezTo>
                        <a:pt x="121" y="7"/>
                        <a:pt x="151" y="143"/>
                        <a:pt x="181" y="143"/>
                      </a:cubicBezTo>
                      <a:cubicBezTo>
                        <a:pt x="211" y="143"/>
                        <a:pt x="242" y="7"/>
                        <a:pt x="272" y="7"/>
                      </a:cubicBezTo>
                      <a:cubicBezTo>
                        <a:pt x="302" y="7"/>
                        <a:pt x="340" y="143"/>
                        <a:pt x="363" y="143"/>
                      </a:cubicBezTo>
                      <a:cubicBezTo>
                        <a:pt x="386" y="143"/>
                        <a:pt x="385" y="14"/>
                        <a:pt x="408" y="7"/>
                      </a:cubicBezTo>
                      <a:cubicBezTo>
                        <a:pt x="431" y="0"/>
                        <a:pt x="461" y="83"/>
                        <a:pt x="499" y="98"/>
                      </a:cubicBezTo>
                      <a:cubicBezTo>
                        <a:pt x="537" y="113"/>
                        <a:pt x="605" y="98"/>
                        <a:pt x="635" y="9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958" name="Line 18"/>
                <p:cNvSpPr>
                  <a:spLocks noChangeShapeType="1"/>
                </p:cNvSpPr>
                <p:nvPr/>
              </p:nvSpPr>
              <p:spPr bwMode="auto">
                <a:xfrm>
                  <a:off x="3379" y="3249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0954" name="Group 19"/>
              <p:cNvGrpSpPr>
                <a:grpSpLocks/>
              </p:cNvGrpSpPr>
              <p:nvPr/>
            </p:nvGrpSpPr>
            <p:grpSpPr bwMode="auto">
              <a:xfrm>
                <a:off x="2381" y="2769"/>
                <a:ext cx="808" cy="119"/>
                <a:chOff x="2880" y="3151"/>
                <a:chExt cx="680" cy="143"/>
              </a:xfrm>
            </p:grpSpPr>
            <p:sp>
              <p:nvSpPr>
                <p:cNvPr id="80955" name="Freeform 20"/>
                <p:cNvSpPr>
                  <a:spLocks/>
                </p:cNvSpPr>
                <p:nvPr/>
              </p:nvSpPr>
              <p:spPr bwMode="auto">
                <a:xfrm>
                  <a:off x="2880" y="3151"/>
                  <a:ext cx="635" cy="143"/>
                </a:xfrm>
                <a:custGeom>
                  <a:avLst/>
                  <a:gdLst>
                    <a:gd name="T0" fmla="*/ 0 w 635"/>
                    <a:gd name="T1" fmla="*/ 143 h 143"/>
                    <a:gd name="T2" fmla="*/ 91 w 635"/>
                    <a:gd name="T3" fmla="*/ 7 h 143"/>
                    <a:gd name="T4" fmla="*/ 181 w 635"/>
                    <a:gd name="T5" fmla="*/ 143 h 143"/>
                    <a:gd name="T6" fmla="*/ 272 w 635"/>
                    <a:gd name="T7" fmla="*/ 7 h 143"/>
                    <a:gd name="T8" fmla="*/ 363 w 635"/>
                    <a:gd name="T9" fmla="*/ 143 h 143"/>
                    <a:gd name="T10" fmla="*/ 408 w 635"/>
                    <a:gd name="T11" fmla="*/ 7 h 143"/>
                    <a:gd name="T12" fmla="*/ 499 w 635"/>
                    <a:gd name="T13" fmla="*/ 98 h 143"/>
                    <a:gd name="T14" fmla="*/ 635 w 635"/>
                    <a:gd name="T15" fmla="*/ 98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5" h="143">
                      <a:moveTo>
                        <a:pt x="0" y="143"/>
                      </a:moveTo>
                      <a:cubicBezTo>
                        <a:pt x="30" y="75"/>
                        <a:pt x="61" y="7"/>
                        <a:pt x="91" y="7"/>
                      </a:cubicBezTo>
                      <a:cubicBezTo>
                        <a:pt x="121" y="7"/>
                        <a:pt x="151" y="143"/>
                        <a:pt x="181" y="143"/>
                      </a:cubicBezTo>
                      <a:cubicBezTo>
                        <a:pt x="211" y="143"/>
                        <a:pt x="242" y="7"/>
                        <a:pt x="272" y="7"/>
                      </a:cubicBezTo>
                      <a:cubicBezTo>
                        <a:pt x="302" y="7"/>
                        <a:pt x="340" y="143"/>
                        <a:pt x="363" y="143"/>
                      </a:cubicBezTo>
                      <a:cubicBezTo>
                        <a:pt x="386" y="143"/>
                        <a:pt x="385" y="14"/>
                        <a:pt x="408" y="7"/>
                      </a:cubicBezTo>
                      <a:cubicBezTo>
                        <a:pt x="431" y="0"/>
                        <a:pt x="461" y="83"/>
                        <a:pt x="499" y="98"/>
                      </a:cubicBezTo>
                      <a:cubicBezTo>
                        <a:pt x="537" y="113"/>
                        <a:pt x="605" y="98"/>
                        <a:pt x="635" y="9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956" name="Line 21"/>
                <p:cNvSpPr>
                  <a:spLocks noChangeShapeType="1"/>
                </p:cNvSpPr>
                <p:nvPr/>
              </p:nvSpPr>
              <p:spPr bwMode="auto">
                <a:xfrm>
                  <a:off x="3379" y="3249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0906" name="Group 22"/>
            <p:cNvGrpSpPr>
              <a:grpSpLocks/>
            </p:cNvGrpSpPr>
            <p:nvPr/>
          </p:nvGrpSpPr>
          <p:grpSpPr bwMode="auto">
            <a:xfrm>
              <a:off x="3424" y="2690"/>
              <a:ext cx="808" cy="107"/>
              <a:chOff x="2880" y="3151"/>
              <a:chExt cx="680" cy="143"/>
            </a:xfrm>
          </p:grpSpPr>
          <p:sp>
            <p:nvSpPr>
              <p:cNvPr id="80951" name="Freeform 23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52" name="Line 24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07" name="Group 25"/>
            <p:cNvGrpSpPr>
              <a:grpSpLocks/>
            </p:cNvGrpSpPr>
            <p:nvPr/>
          </p:nvGrpSpPr>
          <p:grpSpPr bwMode="auto">
            <a:xfrm>
              <a:off x="3424" y="2785"/>
              <a:ext cx="808" cy="119"/>
              <a:chOff x="2880" y="3151"/>
              <a:chExt cx="680" cy="143"/>
            </a:xfrm>
          </p:grpSpPr>
          <p:sp>
            <p:nvSpPr>
              <p:cNvPr id="80949" name="Freeform 26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50" name="Line 27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08" name="Group 28"/>
            <p:cNvGrpSpPr>
              <a:grpSpLocks/>
            </p:cNvGrpSpPr>
            <p:nvPr/>
          </p:nvGrpSpPr>
          <p:grpSpPr bwMode="auto">
            <a:xfrm>
              <a:off x="3424" y="2904"/>
              <a:ext cx="808" cy="107"/>
              <a:chOff x="2880" y="3151"/>
              <a:chExt cx="680" cy="143"/>
            </a:xfrm>
          </p:grpSpPr>
          <p:sp>
            <p:nvSpPr>
              <p:cNvPr id="80947" name="Freeform 29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48" name="Line 30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09" name="Group 31"/>
            <p:cNvGrpSpPr>
              <a:grpSpLocks/>
            </p:cNvGrpSpPr>
            <p:nvPr/>
          </p:nvGrpSpPr>
          <p:grpSpPr bwMode="auto">
            <a:xfrm>
              <a:off x="3424" y="2999"/>
              <a:ext cx="808" cy="119"/>
              <a:chOff x="2880" y="3151"/>
              <a:chExt cx="680" cy="143"/>
            </a:xfrm>
          </p:grpSpPr>
          <p:sp>
            <p:nvSpPr>
              <p:cNvPr id="80945" name="Freeform 32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46" name="Line 33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0" name="Group 34"/>
            <p:cNvGrpSpPr>
              <a:grpSpLocks/>
            </p:cNvGrpSpPr>
            <p:nvPr/>
          </p:nvGrpSpPr>
          <p:grpSpPr bwMode="auto">
            <a:xfrm flipH="1">
              <a:off x="1542" y="3323"/>
              <a:ext cx="808" cy="107"/>
              <a:chOff x="2880" y="3151"/>
              <a:chExt cx="680" cy="143"/>
            </a:xfrm>
          </p:grpSpPr>
          <p:sp>
            <p:nvSpPr>
              <p:cNvPr id="80943" name="Freeform 35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44" name="Line 36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1" name="Group 37"/>
            <p:cNvGrpSpPr>
              <a:grpSpLocks/>
            </p:cNvGrpSpPr>
            <p:nvPr/>
          </p:nvGrpSpPr>
          <p:grpSpPr bwMode="auto">
            <a:xfrm flipH="1">
              <a:off x="1542" y="3382"/>
              <a:ext cx="808" cy="119"/>
              <a:chOff x="2880" y="3151"/>
              <a:chExt cx="680" cy="143"/>
            </a:xfrm>
          </p:grpSpPr>
          <p:sp>
            <p:nvSpPr>
              <p:cNvPr id="80941" name="Freeform 38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42" name="Line 39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2" name="Group 40"/>
            <p:cNvGrpSpPr>
              <a:grpSpLocks/>
            </p:cNvGrpSpPr>
            <p:nvPr/>
          </p:nvGrpSpPr>
          <p:grpSpPr bwMode="auto">
            <a:xfrm flipH="1">
              <a:off x="1542" y="3453"/>
              <a:ext cx="808" cy="107"/>
              <a:chOff x="2880" y="3151"/>
              <a:chExt cx="680" cy="143"/>
            </a:xfrm>
          </p:grpSpPr>
          <p:sp>
            <p:nvSpPr>
              <p:cNvPr id="80939" name="Freeform 41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40" name="Line 42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3" name="Group 43"/>
            <p:cNvGrpSpPr>
              <a:grpSpLocks/>
            </p:cNvGrpSpPr>
            <p:nvPr/>
          </p:nvGrpSpPr>
          <p:grpSpPr bwMode="auto">
            <a:xfrm flipH="1">
              <a:off x="1542" y="3512"/>
              <a:ext cx="808" cy="119"/>
              <a:chOff x="2880" y="3151"/>
              <a:chExt cx="680" cy="143"/>
            </a:xfrm>
          </p:grpSpPr>
          <p:sp>
            <p:nvSpPr>
              <p:cNvPr id="80937" name="Freeform 44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38" name="Line 45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4" name="Group 46"/>
            <p:cNvGrpSpPr>
              <a:grpSpLocks/>
            </p:cNvGrpSpPr>
            <p:nvPr/>
          </p:nvGrpSpPr>
          <p:grpSpPr bwMode="auto">
            <a:xfrm flipH="1">
              <a:off x="1542" y="2999"/>
              <a:ext cx="808" cy="107"/>
              <a:chOff x="2880" y="3151"/>
              <a:chExt cx="680" cy="143"/>
            </a:xfrm>
          </p:grpSpPr>
          <p:sp>
            <p:nvSpPr>
              <p:cNvPr id="80935" name="Freeform 47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36" name="Line 48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5" name="Group 49"/>
            <p:cNvGrpSpPr>
              <a:grpSpLocks/>
            </p:cNvGrpSpPr>
            <p:nvPr/>
          </p:nvGrpSpPr>
          <p:grpSpPr bwMode="auto">
            <a:xfrm flipH="1">
              <a:off x="1542" y="3086"/>
              <a:ext cx="808" cy="118"/>
              <a:chOff x="2880" y="3151"/>
              <a:chExt cx="680" cy="143"/>
            </a:xfrm>
          </p:grpSpPr>
          <p:sp>
            <p:nvSpPr>
              <p:cNvPr id="80933" name="Freeform 50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34" name="Line 51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6" name="Group 52"/>
            <p:cNvGrpSpPr>
              <a:grpSpLocks/>
            </p:cNvGrpSpPr>
            <p:nvPr/>
          </p:nvGrpSpPr>
          <p:grpSpPr bwMode="auto">
            <a:xfrm flipH="1">
              <a:off x="1542" y="3168"/>
              <a:ext cx="808" cy="108"/>
              <a:chOff x="2880" y="3151"/>
              <a:chExt cx="680" cy="143"/>
            </a:xfrm>
          </p:grpSpPr>
          <p:sp>
            <p:nvSpPr>
              <p:cNvPr id="80931" name="Freeform 53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32" name="Line 54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17" name="Group 55"/>
            <p:cNvGrpSpPr>
              <a:grpSpLocks/>
            </p:cNvGrpSpPr>
            <p:nvPr/>
          </p:nvGrpSpPr>
          <p:grpSpPr bwMode="auto">
            <a:xfrm flipH="1">
              <a:off x="1542" y="3240"/>
              <a:ext cx="808" cy="118"/>
              <a:chOff x="2880" y="3151"/>
              <a:chExt cx="680" cy="143"/>
            </a:xfrm>
          </p:grpSpPr>
          <p:sp>
            <p:nvSpPr>
              <p:cNvPr id="80929" name="Freeform 56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30" name="Line 57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918" name="Line 58"/>
            <p:cNvSpPr>
              <a:spLocks noChangeShapeType="1"/>
            </p:cNvSpPr>
            <p:nvPr/>
          </p:nvSpPr>
          <p:spPr bwMode="auto">
            <a:xfrm>
              <a:off x="4377" y="2603"/>
              <a:ext cx="0" cy="93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0919" name="Group 59"/>
            <p:cNvGrpSpPr>
              <a:grpSpLocks/>
            </p:cNvGrpSpPr>
            <p:nvPr/>
          </p:nvGrpSpPr>
          <p:grpSpPr bwMode="auto">
            <a:xfrm rot="1472264">
              <a:off x="2676" y="3294"/>
              <a:ext cx="808" cy="202"/>
              <a:chOff x="2381" y="2686"/>
              <a:chExt cx="808" cy="202"/>
            </a:xfrm>
          </p:grpSpPr>
          <p:grpSp>
            <p:nvGrpSpPr>
              <p:cNvPr id="80923" name="Group 60"/>
              <p:cNvGrpSpPr>
                <a:grpSpLocks/>
              </p:cNvGrpSpPr>
              <p:nvPr/>
            </p:nvGrpSpPr>
            <p:grpSpPr bwMode="auto">
              <a:xfrm>
                <a:off x="2381" y="2686"/>
                <a:ext cx="808" cy="107"/>
                <a:chOff x="2880" y="3151"/>
                <a:chExt cx="680" cy="143"/>
              </a:xfrm>
            </p:grpSpPr>
            <p:sp>
              <p:nvSpPr>
                <p:cNvPr id="80927" name="Freeform 61"/>
                <p:cNvSpPr>
                  <a:spLocks/>
                </p:cNvSpPr>
                <p:nvPr/>
              </p:nvSpPr>
              <p:spPr bwMode="auto">
                <a:xfrm>
                  <a:off x="2880" y="3151"/>
                  <a:ext cx="635" cy="143"/>
                </a:xfrm>
                <a:custGeom>
                  <a:avLst/>
                  <a:gdLst>
                    <a:gd name="T0" fmla="*/ 0 w 635"/>
                    <a:gd name="T1" fmla="*/ 143 h 143"/>
                    <a:gd name="T2" fmla="*/ 91 w 635"/>
                    <a:gd name="T3" fmla="*/ 7 h 143"/>
                    <a:gd name="T4" fmla="*/ 181 w 635"/>
                    <a:gd name="T5" fmla="*/ 143 h 143"/>
                    <a:gd name="T6" fmla="*/ 272 w 635"/>
                    <a:gd name="T7" fmla="*/ 7 h 143"/>
                    <a:gd name="T8" fmla="*/ 363 w 635"/>
                    <a:gd name="T9" fmla="*/ 143 h 143"/>
                    <a:gd name="T10" fmla="*/ 408 w 635"/>
                    <a:gd name="T11" fmla="*/ 7 h 143"/>
                    <a:gd name="T12" fmla="*/ 499 w 635"/>
                    <a:gd name="T13" fmla="*/ 98 h 143"/>
                    <a:gd name="T14" fmla="*/ 635 w 635"/>
                    <a:gd name="T15" fmla="*/ 98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5" h="143">
                      <a:moveTo>
                        <a:pt x="0" y="143"/>
                      </a:moveTo>
                      <a:cubicBezTo>
                        <a:pt x="30" y="75"/>
                        <a:pt x="61" y="7"/>
                        <a:pt x="91" y="7"/>
                      </a:cubicBezTo>
                      <a:cubicBezTo>
                        <a:pt x="121" y="7"/>
                        <a:pt x="151" y="143"/>
                        <a:pt x="181" y="143"/>
                      </a:cubicBezTo>
                      <a:cubicBezTo>
                        <a:pt x="211" y="143"/>
                        <a:pt x="242" y="7"/>
                        <a:pt x="272" y="7"/>
                      </a:cubicBezTo>
                      <a:cubicBezTo>
                        <a:pt x="302" y="7"/>
                        <a:pt x="340" y="143"/>
                        <a:pt x="363" y="143"/>
                      </a:cubicBezTo>
                      <a:cubicBezTo>
                        <a:pt x="386" y="143"/>
                        <a:pt x="385" y="14"/>
                        <a:pt x="408" y="7"/>
                      </a:cubicBezTo>
                      <a:cubicBezTo>
                        <a:pt x="431" y="0"/>
                        <a:pt x="461" y="83"/>
                        <a:pt x="499" y="98"/>
                      </a:cubicBezTo>
                      <a:cubicBezTo>
                        <a:pt x="537" y="113"/>
                        <a:pt x="605" y="98"/>
                        <a:pt x="635" y="9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928" name="Line 62"/>
                <p:cNvSpPr>
                  <a:spLocks noChangeShapeType="1"/>
                </p:cNvSpPr>
                <p:nvPr/>
              </p:nvSpPr>
              <p:spPr bwMode="auto">
                <a:xfrm>
                  <a:off x="3379" y="3249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0924" name="Group 63"/>
              <p:cNvGrpSpPr>
                <a:grpSpLocks/>
              </p:cNvGrpSpPr>
              <p:nvPr/>
            </p:nvGrpSpPr>
            <p:grpSpPr bwMode="auto">
              <a:xfrm>
                <a:off x="2381" y="2769"/>
                <a:ext cx="808" cy="119"/>
                <a:chOff x="2880" y="3151"/>
                <a:chExt cx="680" cy="143"/>
              </a:xfrm>
            </p:grpSpPr>
            <p:sp>
              <p:nvSpPr>
                <p:cNvPr id="80925" name="Freeform 64"/>
                <p:cNvSpPr>
                  <a:spLocks/>
                </p:cNvSpPr>
                <p:nvPr/>
              </p:nvSpPr>
              <p:spPr bwMode="auto">
                <a:xfrm>
                  <a:off x="2880" y="3151"/>
                  <a:ext cx="635" cy="143"/>
                </a:xfrm>
                <a:custGeom>
                  <a:avLst/>
                  <a:gdLst>
                    <a:gd name="T0" fmla="*/ 0 w 635"/>
                    <a:gd name="T1" fmla="*/ 143 h 143"/>
                    <a:gd name="T2" fmla="*/ 91 w 635"/>
                    <a:gd name="T3" fmla="*/ 7 h 143"/>
                    <a:gd name="T4" fmla="*/ 181 w 635"/>
                    <a:gd name="T5" fmla="*/ 143 h 143"/>
                    <a:gd name="T6" fmla="*/ 272 w 635"/>
                    <a:gd name="T7" fmla="*/ 7 h 143"/>
                    <a:gd name="T8" fmla="*/ 363 w 635"/>
                    <a:gd name="T9" fmla="*/ 143 h 143"/>
                    <a:gd name="T10" fmla="*/ 408 w 635"/>
                    <a:gd name="T11" fmla="*/ 7 h 143"/>
                    <a:gd name="T12" fmla="*/ 499 w 635"/>
                    <a:gd name="T13" fmla="*/ 98 h 143"/>
                    <a:gd name="T14" fmla="*/ 635 w 635"/>
                    <a:gd name="T15" fmla="*/ 98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5" h="143">
                      <a:moveTo>
                        <a:pt x="0" y="143"/>
                      </a:moveTo>
                      <a:cubicBezTo>
                        <a:pt x="30" y="75"/>
                        <a:pt x="61" y="7"/>
                        <a:pt x="91" y="7"/>
                      </a:cubicBezTo>
                      <a:cubicBezTo>
                        <a:pt x="121" y="7"/>
                        <a:pt x="151" y="143"/>
                        <a:pt x="181" y="143"/>
                      </a:cubicBezTo>
                      <a:cubicBezTo>
                        <a:pt x="211" y="143"/>
                        <a:pt x="242" y="7"/>
                        <a:pt x="272" y="7"/>
                      </a:cubicBezTo>
                      <a:cubicBezTo>
                        <a:pt x="302" y="7"/>
                        <a:pt x="340" y="143"/>
                        <a:pt x="363" y="143"/>
                      </a:cubicBezTo>
                      <a:cubicBezTo>
                        <a:pt x="386" y="143"/>
                        <a:pt x="385" y="14"/>
                        <a:pt x="408" y="7"/>
                      </a:cubicBezTo>
                      <a:cubicBezTo>
                        <a:pt x="431" y="0"/>
                        <a:pt x="461" y="83"/>
                        <a:pt x="499" y="98"/>
                      </a:cubicBezTo>
                      <a:cubicBezTo>
                        <a:pt x="537" y="113"/>
                        <a:pt x="605" y="98"/>
                        <a:pt x="635" y="9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926" name="Line 65"/>
                <p:cNvSpPr>
                  <a:spLocks noChangeShapeType="1"/>
                </p:cNvSpPr>
                <p:nvPr/>
              </p:nvSpPr>
              <p:spPr bwMode="auto">
                <a:xfrm>
                  <a:off x="3379" y="3249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463416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0920" name="Group 66"/>
            <p:cNvGrpSpPr>
              <a:grpSpLocks/>
            </p:cNvGrpSpPr>
            <p:nvPr/>
          </p:nvGrpSpPr>
          <p:grpSpPr bwMode="auto">
            <a:xfrm rot="-1713400">
              <a:off x="2132" y="2500"/>
              <a:ext cx="809" cy="120"/>
              <a:chOff x="2880" y="3151"/>
              <a:chExt cx="680" cy="143"/>
            </a:xfrm>
          </p:grpSpPr>
          <p:sp>
            <p:nvSpPr>
              <p:cNvPr id="80921" name="Freeform 67"/>
              <p:cNvSpPr>
                <a:spLocks/>
              </p:cNvSpPr>
              <p:nvPr/>
            </p:nvSpPr>
            <p:spPr bwMode="auto">
              <a:xfrm>
                <a:off x="2880" y="3151"/>
                <a:ext cx="635" cy="143"/>
              </a:xfrm>
              <a:custGeom>
                <a:avLst/>
                <a:gdLst>
                  <a:gd name="T0" fmla="*/ 0 w 635"/>
                  <a:gd name="T1" fmla="*/ 143 h 143"/>
                  <a:gd name="T2" fmla="*/ 91 w 635"/>
                  <a:gd name="T3" fmla="*/ 7 h 143"/>
                  <a:gd name="T4" fmla="*/ 181 w 635"/>
                  <a:gd name="T5" fmla="*/ 143 h 143"/>
                  <a:gd name="T6" fmla="*/ 272 w 635"/>
                  <a:gd name="T7" fmla="*/ 7 h 143"/>
                  <a:gd name="T8" fmla="*/ 363 w 635"/>
                  <a:gd name="T9" fmla="*/ 143 h 143"/>
                  <a:gd name="T10" fmla="*/ 408 w 635"/>
                  <a:gd name="T11" fmla="*/ 7 h 143"/>
                  <a:gd name="T12" fmla="*/ 499 w 635"/>
                  <a:gd name="T13" fmla="*/ 98 h 143"/>
                  <a:gd name="T14" fmla="*/ 635 w 635"/>
                  <a:gd name="T15" fmla="*/ 9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43">
                    <a:moveTo>
                      <a:pt x="0" y="143"/>
                    </a:moveTo>
                    <a:cubicBezTo>
                      <a:pt x="30" y="75"/>
                      <a:pt x="61" y="7"/>
                      <a:pt x="91" y="7"/>
                    </a:cubicBezTo>
                    <a:cubicBezTo>
                      <a:pt x="121" y="7"/>
                      <a:pt x="151" y="143"/>
                      <a:pt x="181" y="143"/>
                    </a:cubicBezTo>
                    <a:cubicBezTo>
                      <a:pt x="211" y="143"/>
                      <a:pt x="242" y="7"/>
                      <a:pt x="272" y="7"/>
                    </a:cubicBezTo>
                    <a:cubicBezTo>
                      <a:pt x="302" y="7"/>
                      <a:pt x="340" y="143"/>
                      <a:pt x="363" y="143"/>
                    </a:cubicBezTo>
                    <a:cubicBezTo>
                      <a:pt x="386" y="143"/>
                      <a:pt x="385" y="14"/>
                      <a:pt x="408" y="7"/>
                    </a:cubicBezTo>
                    <a:cubicBezTo>
                      <a:pt x="431" y="0"/>
                      <a:pt x="461" y="83"/>
                      <a:pt x="499" y="98"/>
                    </a:cubicBezTo>
                    <a:cubicBezTo>
                      <a:pt x="537" y="113"/>
                      <a:pt x="605" y="98"/>
                      <a:pt x="635" y="9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22" name="Line 68"/>
              <p:cNvSpPr>
                <a:spLocks noChangeShapeType="1"/>
              </p:cNvSpPr>
              <p:nvPr/>
            </p:nvSpPr>
            <p:spPr bwMode="auto">
              <a:xfrm>
                <a:off x="3379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46341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5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52400" y="765175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要有一个能使受激幅射和光放大过程持续的构造：</a:t>
            </a:r>
          </a:p>
        </p:txBody>
      </p:sp>
      <p:grpSp>
        <p:nvGrpSpPr>
          <p:cNvPr id="145411" name="Group 3"/>
          <p:cNvGrpSpPr>
            <a:grpSpLocks/>
          </p:cNvGrpSpPr>
          <p:nvPr/>
        </p:nvGrpSpPr>
        <p:grpSpPr bwMode="auto">
          <a:xfrm>
            <a:off x="838200" y="4381500"/>
            <a:ext cx="7696200" cy="1524000"/>
            <a:chOff x="528" y="2304"/>
            <a:chExt cx="4848" cy="960"/>
          </a:xfrm>
        </p:grpSpPr>
        <p:grpSp>
          <p:nvGrpSpPr>
            <p:cNvPr id="82000" name="Group 4"/>
            <p:cNvGrpSpPr>
              <a:grpSpLocks/>
            </p:cNvGrpSpPr>
            <p:nvPr/>
          </p:nvGrpSpPr>
          <p:grpSpPr bwMode="auto">
            <a:xfrm>
              <a:off x="528" y="2304"/>
              <a:ext cx="4848" cy="960"/>
              <a:chOff x="624" y="2256"/>
              <a:chExt cx="4848" cy="1440"/>
            </a:xfrm>
          </p:grpSpPr>
          <p:sp>
            <p:nvSpPr>
              <p:cNvPr id="82017" name="Rectangle 5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3696" cy="1248"/>
              </a:xfrm>
              <a:prstGeom prst="rect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018" name="Group 6"/>
              <p:cNvGrpSpPr>
                <a:grpSpLocks/>
              </p:cNvGrpSpPr>
              <p:nvPr/>
            </p:nvGrpSpPr>
            <p:grpSpPr bwMode="auto">
              <a:xfrm>
                <a:off x="624" y="2256"/>
                <a:ext cx="240" cy="1440"/>
                <a:chOff x="624" y="2400"/>
                <a:chExt cx="240" cy="1248"/>
              </a:xfrm>
            </p:grpSpPr>
            <p:sp>
              <p:nvSpPr>
                <p:cNvPr id="82022" name="Rectangle 7"/>
                <p:cNvSpPr>
                  <a:spLocks noChangeArrowheads="1"/>
                </p:cNvSpPr>
                <p:nvPr/>
              </p:nvSpPr>
              <p:spPr bwMode="auto">
                <a:xfrm>
                  <a:off x="624" y="2400"/>
                  <a:ext cx="240" cy="1248"/>
                </a:xfrm>
                <a:prstGeom prst="rect">
                  <a:avLst/>
                </a:prstGeom>
                <a:solidFill>
                  <a:srgbClr val="33CCFF">
                    <a:alpha val="50195"/>
                  </a:srgb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23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00"/>
                  <a:ext cx="48" cy="12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2019" name="Group 9"/>
              <p:cNvGrpSpPr>
                <a:grpSpLocks/>
              </p:cNvGrpSpPr>
              <p:nvPr/>
            </p:nvGrpSpPr>
            <p:grpSpPr bwMode="auto">
              <a:xfrm>
                <a:off x="5232" y="2256"/>
                <a:ext cx="240" cy="1440"/>
                <a:chOff x="4800" y="2352"/>
                <a:chExt cx="240" cy="1248"/>
              </a:xfrm>
            </p:grpSpPr>
            <p:sp>
              <p:nvSpPr>
                <p:cNvPr id="82020" name="Rectangle 10"/>
                <p:cNvSpPr>
                  <a:spLocks noChangeArrowheads="1"/>
                </p:cNvSpPr>
                <p:nvPr/>
              </p:nvSpPr>
              <p:spPr bwMode="auto">
                <a:xfrm>
                  <a:off x="4800" y="2352"/>
                  <a:ext cx="240" cy="1248"/>
                </a:xfrm>
                <a:prstGeom prst="rect">
                  <a:avLst/>
                </a:prstGeom>
                <a:solidFill>
                  <a:srgbClr val="33CCFF">
                    <a:alpha val="50195"/>
                  </a:srgb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21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2352"/>
                  <a:ext cx="0" cy="1248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2001" name="Group 12"/>
            <p:cNvGrpSpPr>
              <a:grpSpLocks/>
            </p:cNvGrpSpPr>
            <p:nvPr/>
          </p:nvGrpSpPr>
          <p:grpSpPr bwMode="auto">
            <a:xfrm>
              <a:off x="528" y="2304"/>
              <a:ext cx="240" cy="240"/>
              <a:chOff x="576" y="2400"/>
              <a:chExt cx="240" cy="240"/>
            </a:xfrm>
          </p:grpSpPr>
          <p:sp>
            <p:nvSpPr>
              <p:cNvPr id="82014" name="Line 1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5" name="Line 14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6" name="Line 15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2002" name="Group 16"/>
            <p:cNvGrpSpPr>
              <a:grpSpLocks/>
            </p:cNvGrpSpPr>
            <p:nvPr/>
          </p:nvGrpSpPr>
          <p:grpSpPr bwMode="auto">
            <a:xfrm>
              <a:off x="5136" y="2352"/>
              <a:ext cx="240" cy="240"/>
              <a:chOff x="576" y="2400"/>
              <a:chExt cx="240" cy="240"/>
            </a:xfrm>
          </p:grpSpPr>
          <p:sp>
            <p:nvSpPr>
              <p:cNvPr id="82011" name="Line 17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2" name="Line 18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3" name="Line 19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2003" name="Group 20"/>
            <p:cNvGrpSpPr>
              <a:grpSpLocks/>
            </p:cNvGrpSpPr>
            <p:nvPr/>
          </p:nvGrpSpPr>
          <p:grpSpPr bwMode="auto">
            <a:xfrm>
              <a:off x="4512" y="2928"/>
              <a:ext cx="240" cy="240"/>
              <a:chOff x="576" y="2400"/>
              <a:chExt cx="240" cy="240"/>
            </a:xfrm>
          </p:grpSpPr>
          <p:sp>
            <p:nvSpPr>
              <p:cNvPr id="82008" name="Line 21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09" name="Line 22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0" name="Line 23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2004" name="Group 24"/>
            <p:cNvGrpSpPr>
              <a:grpSpLocks/>
            </p:cNvGrpSpPr>
            <p:nvPr/>
          </p:nvGrpSpPr>
          <p:grpSpPr bwMode="auto">
            <a:xfrm>
              <a:off x="1104" y="2976"/>
              <a:ext cx="240" cy="240"/>
              <a:chOff x="576" y="2400"/>
              <a:chExt cx="240" cy="240"/>
            </a:xfrm>
          </p:grpSpPr>
          <p:sp>
            <p:nvSpPr>
              <p:cNvPr id="82005" name="Line 25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06" name="Line 26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07" name="Line 27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533400" y="3276600"/>
            <a:ext cx="114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全反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射镜</a:t>
            </a:r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7772400" y="3352800"/>
            <a:ext cx="1000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半反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射镜</a:t>
            </a:r>
          </a:p>
        </p:txBody>
      </p:sp>
      <p:sp>
        <p:nvSpPr>
          <p:cNvPr id="81926" name="Text Box 30"/>
          <p:cNvSpPr txBox="1">
            <a:spLocks noChangeArrowheads="1"/>
          </p:cNvSpPr>
          <p:nvPr/>
        </p:nvSpPr>
        <p:spPr bwMode="auto">
          <a:xfrm>
            <a:off x="3059113" y="18891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实物图</a:t>
            </a:r>
          </a:p>
        </p:txBody>
      </p:sp>
      <p:grpSp>
        <p:nvGrpSpPr>
          <p:cNvPr id="145439" name="Group 31"/>
          <p:cNvGrpSpPr>
            <a:grpSpLocks/>
          </p:cNvGrpSpPr>
          <p:nvPr/>
        </p:nvGrpSpPr>
        <p:grpSpPr bwMode="auto">
          <a:xfrm>
            <a:off x="1219200" y="1371600"/>
            <a:ext cx="6319838" cy="1524000"/>
            <a:chOff x="819" y="768"/>
            <a:chExt cx="3981" cy="960"/>
          </a:xfrm>
        </p:grpSpPr>
        <p:grpSp>
          <p:nvGrpSpPr>
            <p:cNvPr id="81975" name="Group 32"/>
            <p:cNvGrpSpPr>
              <a:grpSpLocks/>
            </p:cNvGrpSpPr>
            <p:nvPr/>
          </p:nvGrpSpPr>
          <p:grpSpPr bwMode="auto">
            <a:xfrm>
              <a:off x="819" y="768"/>
              <a:ext cx="3981" cy="960"/>
              <a:chOff x="1116" y="864"/>
              <a:chExt cx="3741" cy="960"/>
            </a:xfrm>
          </p:grpSpPr>
          <p:grpSp>
            <p:nvGrpSpPr>
              <p:cNvPr id="81982" name="Group 33"/>
              <p:cNvGrpSpPr>
                <a:grpSpLocks/>
              </p:cNvGrpSpPr>
              <p:nvPr/>
            </p:nvGrpSpPr>
            <p:grpSpPr bwMode="auto">
              <a:xfrm>
                <a:off x="1116" y="1200"/>
                <a:ext cx="304" cy="528"/>
                <a:chOff x="768" y="1680"/>
                <a:chExt cx="432" cy="912"/>
              </a:xfrm>
            </p:grpSpPr>
            <p:sp>
              <p:nvSpPr>
                <p:cNvPr id="81998" name="Oval 34"/>
                <p:cNvSpPr>
                  <a:spLocks noChangeArrowheads="1"/>
                </p:cNvSpPr>
                <p:nvPr/>
              </p:nvSpPr>
              <p:spPr bwMode="auto">
                <a:xfrm>
                  <a:off x="768" y="1680"/>
                  <a:ext cx="384" cy="912"/>
                </a:xfrm>
                <a:prstGeom prst="ellipse">
                  <a:avLst/>
                </a:prstGeom>
                <a:solidFill>
                  <a:srgbClr val="33CCFF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99" name="Oval 35"/>
                <p:cNvSpPr>
                  <a:spLocks noChangeArrowheads="1"/>
                </p:cNvSpPr>
                <p:nvPr/>
              </p:nvSpPr>
              <p:spPr bwMode="auto">
                <a:xfrm>
                  <a:off x="816" y="1680"/>
                  <a:ext cx="384" cy="9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FF"/>
                    </a:gs>
                    <a:gs pos="100000">
                      <a:srgbClr val="1D728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83" name="AutoShape 36"/>
              <p:cNvSpPr>
                <a:spLocks noChangeArrowheads="1"/>
              </p:cNvSpPr>
              <p:nvPr/>
            </p:nvSpPr>
            <p:spPr bwMode="auto">
              <a:xfrm>
                <a:off x="1248" y="1339"/>
                <a:ext cx="240" cy="242"/>
              </a:xfrm>
              <a:prstGeom prst="flowChartMagneticDrum">
                <a:avLst/>
              </a:prstGeom>
              <a:gradFill rotWithShape="0">
                <a:gsLst>
                  <a:gs pos="0">
                    <a:srgbClr val="1D728F"/>
                  </a:gs>
                  <a:gs pos="50000">
                    <a:srgbClr val="33CCFF"/>
                  </a:gs>
                  <a:gs pos="100000">
                    <a:srgbClr val="1D728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984" name="Group 37"/>
              <p:cNvGrpSpPr>
                <a:grpSpLocks/>
              </p:cNvGrpSpPr>
              <p:nvPr/>
            </p:nvGrpSpPr>
            <p:grpSpPr bwMode="auto">
              <a:xfrm>
                <a:off x="1392" y="1096"/>
                <a:ext cx="3312" cy="728"/>
                <a:chOff x="1152" y="1296"/>
                <a:chExt cx="3312" cy="864"/>
              </a:xfrm>
            </p:grpSpPr>
            <p:grpSp>
              <p:nvGrpSpPr>
                <p:cNvPr id="81993" name="Group 38"/>
                <p:cNvGrpSpPr>
                  <a:grpSpLocks/>
                </p:cNvGrpSpPr>
                <p:nvPr/>
              </p:nvGrpSpPr>
              <p:grpSpPr bwMode="auto">
                <a:xfrm>
                  <a:off x="1152" y="1296"/>
                  <a:ext cx="3312" cy="864"/>
                  <a:chOff x="1152" y="1296"/>
                  <a:chExt cx="3312" cy="864"/>
                </a:xfrm>
              </p:grpSpPr>
              <p:sp>
                <p:nvSpPr>
                  <p:cNvPr id="81995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296"/>
                    <a:ext cx="1440" cy="864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1D728F"/>
                      </a:gs>
                      <a:gs pos="50000">
                        <a:srgbClr val="33CCFF"/>
                      </a:gs>
                      <a:gs pos="100000">
                        <a:srgbClr val="1D728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996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296"/>
                    <a:ext cx="1440" cy="864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1D728F"/>
                      </a:gs>
                      <a:gs pos="50000">
                        <a:srgbClr val="33CCFF"/>
                      </a:gs>
                      <a:gs pos="100000">
                        <a:srgbClr val="1D728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997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296"/>
                    <a:ext cx="1440" cy="864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1D728F"/>
                      </a:gs>
                      <a:gs pos="50000">
                        <a:srgbClr val="33CCFF"/>
                      </a:gs>
                      <a:gs pos="100000">
                        <a:srgbClr val="1D728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1994" name="Oval 42"/>
                <p:cNvSpPr>
                  <a:spLocks noChangeArrowheads="1"/>
                </p:cNvSpPr>
                <p:nvPr/>
              </p:nvSpPr>
              <p:spPr bwMode="auto">
                <a:xfrm>
                  <a:off x="4080" y="1296"/>
                  <a:ext cx="38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D728F"/>
                    </a:gs>
                    <a:gs pos="50000">
                      <a:srgbClr val="33CCFF"/>
                    </a:gs>
                    <a:gs pos="100000">
                      <a:srgbClr val="1D728F"/>
                    </a:gs>
                  </a:gsLst>
                  <a:lin ang="5400000" scaled="1"/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85" name="AutoShape 43"/>
              <p:cNvSpPr>
                <a:spLocks noChangeArrowheads="1"/>
              </p:cNvSpPr>
              <p:nvPr/>
            </p:nvSpPr>
            <p:spPr bwMode="auto">
              <a:xfrm>
                <a:off x="4464" y="1339"/>
                <a:ext cx="240" cy="242"/>
              </a:xfrm>
              <a:prstGeom prst="flowChartMagneticDrum">
                <a:avLst/>
              </a:prstGeom>
              <a:gradFill rotWithShape="0">
                <a:gsLst>
                  <a:gs pos="0">
                    <a:srgbClr val="2286A8"/>
                  </a:gs>
                  <a:gs pos="50000">
                    <a:srgbClr val="33CCFF"/>
                  </a:gs>
                  <a:gs pos="100000">
                    <a:srgbClr val="2286A8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986" name="Group 44"/>
              <p:cNvGrpSpPr>
                <a:grpSpLocks/>
              </p:cNvGrpSpPr>
              <p:nvPr/>
            </p:nvGrpSpPr>
            <p:grpSpPr bwMode="auto">
              <a:xfrm>
                <a:off x="4560" y="1200"/>
                <a:ext cx="297" cy="528"/>
                <a:chOff x="4176" y="1296"/>
                <a:chExt cx="432" cy="912"/>
              </a:xfrm>
            </p:grpSpPr>
            <p:grpSp>
              <p:nvGrpSpPr>
                <p:cNvPr id="81989" name="Group 45"/>
                <p:cNvGrpSpPr>
                  <a:grpSpLocks/>
                </p:cNvGrpSpPr>
                <p:nvPr/>
              </p:nvGrpSpPr>
              <p:grpSpPr bwMode="auto">
                <a:xfrm>
                  <a:off x="4176" y="1296"/>
                  <a:ext cx="432" cy="912"/>
                  <a:chOff x="768" y="1680"/>
                  <a:chExt cx="432" cy="912"/>
                </a:xfrm>
              </p:grpSpPr>
              <p:sp>
                <p:nvSpPr>
                  <p:cNvPr id="8199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680"/>
                    <a:ext cx="384" cy="912"/>
                  </a:xfrm>
                  <a:prstGeom prst="ellipse">
                    <a:avLst/>
                  </a:prstGeom>
                  <a:solidFill>
                    <a:srgbClr val="33CCFF"/>
                  </a:soli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99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680"/>
                    <a:ext cx="384" cy="9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33CCFF"/>
                      </a:gs>
                      <a:gs pos="100000">
                        <a:srgbClr val="1D728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1990" name="Oval 48"/>
                <p:cNvSpPr>
                  <a:spLocks noChangeArrowheads="1"/>
                </p:cNvSpPr>
                <p:nvPr/>
              </p:nvSpPr>
              <p:spPr bwMode="auto">
                <a:xfrm>
                  <a:off x="4368" y="1680"/>
                  <a:ext cx="96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A922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5457" name="AutoShape 4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98" cy="24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gamma/>
                      <a:shade val="5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8" name="AutoShape 50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96" cy="24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gamma/>
                      <a:shade val="5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76" name="Rectangle 51"/>
            <p:cNvSpPr>
              <a:spLocks noChangeArrowheads="1"/>
            </p:cNvSpPr>
            <p:nvPr/>
          </p:nvSpPr>
          <p:spPr bwMode="auto">
            <a:xfrm>
              <a:off x="1152" y="1344"/>
              <a:ext cx="288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81977" name="Group 52"/>
            <p:cNvGrpSpPr>
              <a:grpSpLocks/>
            </p:cNvGrpSpPr>
            <p:nvPr/>
          </p:nvGrpSpPr>
          <p:grpSpPr bwMode="auto">
            <a:xfrm>
              <a:off x="1392" y="1200"/>
              <a:ext cx="1920" cy="288"/>
              <a:chOff x="1392" y="1200"/>
              <a:chExt cx="1920" cy="288"/>
            </a:xfrm>
          </p:grpSpPr>
          <p:sp>
            <p:nvSpPr>
              <p:cNvPr id="81979" name="Rectangle 5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1824" cy="288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rgbClr val="33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80" name="Oval 54"/>
              <p:cNvSpPr>
                <a:spLocks noChangeArrowheads="1"/>
              </p:cNvSpPr>
              <p:nvPr/>
            </p:nvSpPr>
            <p:spPr bwMode="auto">
              <a:xfrm>
                <a:off x="1392" y="1200"/>
                <a:ext cx="14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81" name="Oval 55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4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78" name="Rectangle 56"/>
            <p:cNvSpPr>
              <a:spLocks noChangeArrowheads="1"/>
            </p:cNvSpPr>
            <p:nvPr/>
          </p:nvSpPr>
          <p:spPr bwMode="auto">
            <a:xfrm>
              <a:off x="3264" y="1344"/>
              <a:ext cx="912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465" name="Group 57"/>
          <p:cNvGrpSpPr>
            <a:grpSpLocks/>
          </p:cNvGrpSpPr>
          <p:nvPr/>
        </p:nvGrpSpPr>
        <p:grpSpPr bwMode="auto">
          <a:xfrm>
            <a:off x="1828800" y="4533900"/>
            <a:ext cx="5715000" cy="1219200"/>
            <a:chOff x="1152" y="2400"/>
            <a:chExt cx="3600" cy="768"/>
          </a:xfrm>
        </p:grpSpPr>
        <p:grpSp>
          <p:nvGrpSpPr>
            <p:cNvPr id="81930" name="Group 58"/>
            <p:cNvGrpSpPr>
              <a:grpSpLocks/>
            </p:cNvGrpSpPr>
            <p:nvPr/>
          </p:nvGrpSpPr>
          <p:grpSpPr bwMode="auto">
            <a:xfrm>
              <a:off x="1152" y="2400"/>
              <a:ext cx="384" cy="384"/>
              <a:chOff x="1824" y="3312"/>
              <a:chExt cx="384" cy="384"/>
            </a:xfrm>
          </p:grpSpPr>
          <p:sp>
            <p:nvSpPr>
              <p:cNvPr id="81973" name="Oval 59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74" name="Oval 6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1" name="Group 61"/>
            <p:cNvGrpSpPr>
              <a:grpSpLocks/>
            </p:cNvGrpSpPr>
            <p:nvPr/>
          </p:nvGrpSpPr>
          <p:grpSpPr bwMode="auto">
            <a:xfrm>
              <a:off x="1488" y="2784"/>
              <a:ext cx="384" cy="384"/>
              <a:chOff x="1824" y="3312"/>
              <a:chExt cx="384" cy="384"/>
            </a:xfrm>
          </p:grpSpPr>
          <p:sp>
            <p:nvSpPr>
              <p:cNvPr id="81971" name="Oval 62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72" name="Oval 63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2" name="Group 64"/>
            <p:cNvGrpSpPr>
              <a:grpSpLocks/>
            </p:cNvGrpSpPr>
            <p:nvPr/>
          </p:nvGrpSpPr>
          <p:grpSpPr bwMode="auto">
            <a:xfrm>
              <a:off x="1680" y="2400"/>
              <a:ext cx="384" cy="384"/>
              <a:chOff x="1824" y="3312"/>
              <a:chExt cx="384" cy="384"/>
            </a:xfrm>
          </p:grpSpPr>
          <p:sp>
            <p:nvSpPr>
              <p:cNvPr id="81969" name="Oval 65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70" name="Oval 66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3" name="Group 67"/>
            <p:cNvGrpSpPr>
              <a:grpSpLocks/>
            </p:cNvGrpSpPr>
            <p:nvPr/>
          </p:nvGrpSpPr>
          <p:grpSpPr bwMode="auto">
            <a:xfrm>
              <a:off x="1920" y="2688"/>
              <a:ext cx="384" cy="384"/>
              <a:chOff x="1824" y="3312"/>
              <a:chExt cx="384" cy="384"/>
            </a:xfrm>
          </p:grpSpPr>
          <p:sp>
            <p:nvSpPr>
              <p:cNvPr id="81967" name="Oval 68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8" name="Oval 6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4" name="Group 70"/>
            <p:cNvGrpSpPr>
              <a:grpSpLocks/>
            </p:cNvGrpSpPr>
            <p:nvPr/>
          </p:nvGrpSpPr>
          <p:grpSpPr bwMode="auto">
            <a:xfrm>
              <a:off x="2352" y="2784"/>
              <a:ext cx="384" cy="384"/>
              <a:chOff x="1824" y="3312"/>
              <a:chExt cx="384" cy="384"/>
            </a:xfrm>
          </p:grpSpPr>
          <p:sp>
            <p:nvSpPr>
              <p:cNvPr id="81965" name="Oval 71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6" name="Oval 72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5" name="Group 73"/>
            <p:cNvGrpSpPr>
              <a:grpSpLocks/>
            </p:cNvGrpSpPr>
            <p:nvPr/>
          </p:nvGrpSpPr>
          <p:grpSpPr bwMode="auto">
            <a:xfrm>
              <a:off x="2928" y="2784"/>
              <a:ext cx="384" cy="384"/>
              <a:chOff x="1824" y="3312"/>
              <a:chExt cx="384" cy="384"/>
            </a:xfrm>
          </p:grpSpPr>
          <p:sp>
            <p:nvSpPr>
              <p:cNvPr id="81963" name="Oval 74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4" name="Oval 75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6" name="Group 76"/>
            <p:cNvGrpSpPr>
              <a:grpSpLocks/>
            </p:cNvGrpSpPr>
            <p:nvPr/>
          </p:nvGrpSpPr>
          <p:grpSpPr bwMode="auto">
            <a:xfrm>
              <a:off x="3456" y="2784"/>
              <a:ext cx="384" cy="384"/>
              <a:chOff x="1824" y="3312"/>
              <a:chExt cx="384" cy="384"/>
            </a:xfrm>
          </p:grpSpPr>
          <p:sp>
            <p:nvSpPr>
              <p:cNvPr id="81961" name="Oval 77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2" name="Oval 7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7" name="Group 79"/>
            <p:cNvGrpSpPr>
              <a:grpSpLocks/>
            </p:cNvGrpSpPr>
            <p:nvPr/>
          </p:nvGrpSpPr>
          <p:grpSpPr bwMode="auto">
            <a:xfrm>
              <a:off x="2256" y="2400"/>
              <a:ext cx="384" cy="384"/>
              <a:chOff x="1824" y="3312"/>
              <a:chExt cx="384" cy="384"/>
            </a:xfrm>
          </p:grpSpPr>
          <p:sp>
            <p:nvSpPr>
              <p:cNvPr id="81959" name="Oval 80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0" name="Oval 8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8" name="Group 82"/>
            <p:cNvGrpSpPr>
              <a:grpSpLocks/>
            </p:cNvGrpSpPr>
            <p:nvPr/>
          </p:nvGrpSpPr>
          <p:grpSpPr bwMode="auto">
            <a:xfrm>
              <a:off x="2736" y="2448"/>
              <a:ext cx="384" cy="384"/>
              <a:chOff x="1824" y="3312"/>
              <a:chExt cx="384" cy="384"/>
            </a:xfrm>
          </p:grpSpPr>
          <p:sp>
            <p:nvSpPr>
              <p:cNvPr id="81957" name="Oval 83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8" name="Oval 84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39" name="Group 85"/>
            <p:cNvGrpSpPr>
              <a:grpSpLocks/>
            </p:cNvGrpSpPr>
            <p:nvPr/>
          </p:nvGrpSpPr>
          <p:grpSpPr bwMode="auto">
            <a:xfrm>
              <a:off x="1200" y="2784"/>
              <a:ext cx="384" cy="384"/>
              <a:chOff x="1824" y="3312"/>
              <a:chExt cx="384" cy="384"/>
            </a:xfrm>
          </p:grpSpPr>
          <p:sp>
            <p:nvSpPr>
              <p:cNvPr id="81955" name="Oval 86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6" name="Oval 87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40" name="Group 88"/>
            <p:cNvGrpSpPr>
              <a:grpSpLocks/>
            </p:cNvGrpSpPr>
            <p:nvPr/>
          </p:nvGrpSpPr>
          <p:grpSpPr bwMode="auto">
            <a:xfrm>
              <a:off x="3792" y="2400"/>
              <a:ext cx="384" cy="384"/>
              <a:chOff x="1824" y="3312"/>
              <a:chExt cx="384" cy="384"/>
            </a:xfrm>
          </p:grpSpPr>
          <p:sp>
            <p:nvSpPr>
              <p:cNvPr id="81953" name="Oval 89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4" name="Oval 9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41" name="Group 91"/>
            <p:cNvGrpSpPr>
              <a:grpSpLocks/>
            </p:cNvGrpSpPr>
            <p:nvPr/>
          </p:nvGrpSpPr>
          <p:grpSpPr bwMode="auto">
            <a:xfrm>
              <a:off x="3264" y="2400"/>
              <a:ext cx="384" cy="384"/>
              <a:chOff x="1824" y="3312"/>
              <a:chExt cx="384" cy="384"/>
            </a:xfrm>
          </p:grpSpPr>
          <p:sp>
            <p:nvSpPr>
              <p:cNvPr id="81951" name="Oval 92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2" name="Oval 93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42" name="Group 94"/>
            <p:cNvGrpSpPr>
              <a:grpSpLocks/>
            </p:cNvGrpSpPr>
            <p:nvPr/>
          </p:nvGrpSpPr>
          <p:grpSpPr bwMode="auto">
            <a:xfrm>
              <a:off x="3984" y="2784"/>
              <a:ext cx="384" cy="384"/>
              <a:chOff x="1824" y="3312"/>
              <a:chExt cx="384" cy="384"/>
            </a:xfrm>
          </p:grpSpPr>
          <p:sp>
            <p:nvSpPr>
              <p:cNvPr id="81949" name="Oval 95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0" name="Oval 96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43" name="Group 97"/>
            <p:cNvGrpSpPr>
              <a:grpSpLocks/>
            </p:cNvGrpSpPr>
            <p:nvPr/>
          </p:nvGrpSpPr>
          <p:grpSpPr bwMode="auto">
            <a:xfrm>
              <a:off x="4368" y="2784"/>
              <a:ext cx="384" cy="384"/>
              <a:chOff x="1824" y="3312"/>
              <a:chExt cx="384" cy="384"/>
            </a:xfrm>
          </p:grpSpPr>
          <p:sp>
            <p:nvSpPr>
              <p:cNvPr id="81947" name="Oval 98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48" name="Oval 9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44" name="Group 100"/>
            <p:cNvGrpSpPr>
              <a:grpSpLocks/>
            </p:cNvGrpSpPr>
            <p:nvPr/>
          </p:nvGrpSpPr>
          <p:grpSpPr bwMode="auto">
            <a:xfrm>
              <a:off x="4320" y="2400"/>
              <a:ext cx="384" cy="384"/>
              <a:chOff x="1824" y="3312"/>
              <a:chExt cx="384" cy="384"/>
            </a:xfrm>
          </p:grpSpPr>
          <p:sp>
            <p:nvSpPr>
              <p:cNvPr id="81945" name="Oval 101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46" name="Oval 102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45511" name="Text Box 103"/>
          <p:cNvSpPr txBox="1">
            <a:spLocks noChangeArrowheads="1"/>
          </p:cNvSpPr>
          <p:nvPr/>
        </p:nvSpPr>
        <p:spPr bwMode="auto">
          <a:xfrm>
            <a:off x="3505200" y="4838700"/>
            <a:ext cx="263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激光工作物质</a:t>
            </a:r>
          </a:p>
        </p:txBody>
      </p:sp>
    </p:spTree>
    <p:extLst>
      <p:ext uri="{BB962C8B-B14F-4D97-AF65-F5344CB8AC3E}">
        <p14:creationId xmlns:p14="http://schemas.microsoft.com/office/powerpoint/2010/main" val="6584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36" grpId="0" autoUpdateAnimBg="0"/>
      <p:bldP spid="145437" grpId="0" autoUpdateAnimBg="0"/>
      <p:bldP spid="1455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6084888" y="0"/>
            <a:ext cx="2762250" cy="1981200"/>
            <a:chOff x="3696" y="2064"/>
            <a:chExt cx="1740" cy="1248"/>
          </a:xfrm>
        </p:grpSpPr>
        <p:pic>
          <p:nvPicPr>
            <p:cNvPr id="829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064"/>
              <a:ext cx="1518" cy="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956" name="Rectangle 4"/>
            <p:cNvSpPr>
              <a:spLocks noChangeArrowheads="1"/>
            </p:cNvSpPr>
            <p:nvPr/>
          </p:nvSpPr>
          <p:spPr bwMode="auto">
            <a:xfrm>
              <a:off x="3696" y="3120"/>
              <a:ext cx="17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图</a:t>
              </a:r>
              <a:r>
                <a:rPr lang="en-US" altLang="zh-CN" sz="1400" smtClean="0">
                  <a:solidFill>
                    <a:srgbClr val="0000FF"/>
                  </a:solidFill>
                  <a:latin typeface="宋体" pitchFamily="2" charset="-122"/>
                </a:rPr>
                <a:t>1-21 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受激光在谐振腔中的放大</a:t>
              </a:r>
            </a:p>
          </p:txBody>
        </p:sp>
      </p:grp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2.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光腔的选模作用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48" name="Text Box 6"/>
          <p:cNvSpPr txBox="1">
            <a:spLocks noChangeArrowheads="1"/>
          </p:cNvSpPr>
          <p:nvPr/>
        </p:nvSpPr>
        <p:spPr bwMode="auto">
          <a:xfrm>
            <a:off x="228600" y="981075"/>
            <a:ext cx="8382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①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光波模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可能存在于光学谐振腔内的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光驻波模式 </a:t>
            </a:r>
          </a:p>
        </p:txBody>
      </p:sp>
      <p:pic>
        <p:nvPicPr>
          <p:cNvPr id="8294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8775"/>
            <a:ext cx="48006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50825" y="2492375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②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封闭腔内的电磁波模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  <p:sp>
        <p:nvSpPr>
          <p:cNvPr id="82951" name="Text Box 9"/>
          <p:cNvSpPr txBox="1">
            <a:spLocks noChangeArrowheads="1"/>
          </p:cNvSpPr>
          <p:nvPr/>
        </p:nvSpPr>
        <p:spPr bwMode="auto">
          <a:xfrm>
            <a:off x="323850" y="3357563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封闭腔内可存在的电磁驻波模式可多达百亿个以上。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2952" name="Text Box 11"/>
          <p:cNvSpPr txBox="1">
            <a:spLocks noChangeArrowheads="1"/>
          </p:cNvSpPr>
          <p:nvPr/>
        </p:nvSpPr>
        <p:spPr bwMode="auto">
          <a:xfrm>
            <a:off x="323850" y="4076700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数值例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按典型的光学谐振腔尺寸取值的封闭腔长度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L=100cm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横截面积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S=1mm</a:t>
            </a:r>
            <a:r>
              <a:rPr kumimoji="1" lang="en-US" altLang="zh-CN" sz="2400" b="1" i="1" baseline="30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  ,</a:t>
            </a:r>
            <a:r>
              <a:rPr kumimoji="1"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如果电磁波频率在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v=10</a:t>
            </a:r>
            <a:r>
              <a:rPr kumimoji="1" lang="en-US" altLang="zh-CN" sz="2400" b="1" i="1" baseline="30000" smtClean="0">
                <a:solidFill>
                  <a:srgbClr val="FF0000"/>
                </a:solidFill>
                <a:latin typeface="Times New Roman" pitchFamily="18" charset="0"/>
              </a:rPr>
              <a:t>15</a:t>
            </a:r>
            <a:r>
              <a:rPr kumimoji="1"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附近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v=1000MHz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的频率范围内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kumimoji="1"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模式数目                    个 </a:t>
            </a:r>
            <a:r>
              <a:rPr kumimoji="1" lang="en-US" altLang="zh-CN" sz="2400" b="1" smtClean="0">
                <a:solidFill>
                  <a:srgbClr val="FF0000"/>
                </a:solidFill>
                <a:latin typeface="宋体" pitchFamily="2" charset="-122"/>
              </a:rPr>
              <a:t>.             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82953" name="Object 12"/>
          <p:cNvGraphicFramePr>
            <a:graphicFrameLocks noChangeAspect="1"/>
          </p:cNvGraphicFramePr>
          <p:nvPr/>
        </p:nvGraphicFramePr>
        <p:xfrm>
          <a:off x="3875088" y="4991100"/>
          <a:ext cx="28590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6" imgW="1562100" imgH="419100" progId="Equation.DSMT4">
                  <p:embed/>
                </p:oleObj>
              </mc:Choice>
              <mc:Fallback>
                <p:oleObj name="Equation" r:id="rId6" imgW="1562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4991100"/>
                        <a:ext cx="285908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3"/>
          <p:cNvSpPr txBox="1">
            <a:spLocks noChangeArrowheads="1"/>
          </p:cNvSpPr>
          <p:nvPr/>
        </p:nvSpPr>
        <p:spPr bwMode="auto">
          <a:xfrm>
            <a:off x="0" y="5876925"/>
            <a:ext cx="904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③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开放式光学谐振腔中的光波模数目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只有一至几个或几十个。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3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2"/>
          <p:cNvGrpSpPr>
            <a:grpSpLocks/>
          </p:cNvGrpSpPr>
          <p:nvPr/>
        </p:nvGrpSpPr>
        <p:grpSpPr bwMode="auto">
          <a:xfrm>
            <a:off x="762000" y="930275"/>
            <a:ext cx="7696200" cy="1676400"/>
            <a:chOff x="528" y="2304"/>
            <a:chExt cx="4848" cy="960"/>
          </a:xfrm>
        </p:grpSpPr>
        <p:grpSp>
          <p:nvGrpSpPr>
            <p:cNvPr id="87788" name="Group 3"/>
            <p:cNvGrpSpPr>
              <a:grpSpLocks/>
            </p:cNvGrpSpPr>
            <p:nvPr/>
          </p:nvGrpSpPr>
          <p:grpSpPr bwMode="auto">
            <a:xfrm>
              <a:off x="528" y="2304"/>
              <a:ext cx="4848" cy="960"/>
              <a:chOff x="624" y="2256"/>
              <a:chExt cx="4848" cy="1440"/>
            </a:xfrm>
          </p:grpSpPr>
          <p:sp>
            <p:nvSpPr>
              <p:cNvPr id="87805" name="Rectangle 4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3696" cy="1248"/>
              </a:xfrm>
              <a:prstGeom prst="rect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7806" name="Group 5"/>
              <p:cNvGrpSpPr>
                <a:grpSpLocks/>
              </p:cNvGrpSpPr>
              <p:nvPr/>
            </p:nvGrpSpPr>
            <p:grpSpPr bwMode="auto">
              <a:xfrm>
                <a:off x="624" y="2256"/>
                <a:ext cx="240" cy="1440"/>
                <a:chOff x="624" y="2400"/>
                <a:chExt cx="240" cy="1248"/>
              </a:xfrm>
            </p:grpSpPr>
            <p:sp>
              <p:nvSpPr>
                <p:cNvPr id="87810" name="Rectangle 6"/>
                <p:cNvSpPr>
                  <a:spLocks noChangeArrowheads="1"/>
                </p:cNvSpPr>
                <p:nvPr/>
              </p:nvSpPr>
              <p:spPr bwMode="auto">
                <a:xfrm>
                  <a:off x="624" y="2400"/>
                  <a:ext cx="240" cy="1248"/>
                </a:xfrm>
                <a:prstGeom prst="rect">
                  <a:avLst/>
                </a:prstGeom>
                <a:solidFill>
                  <a:srgbClr val="33CCFF">
                    <a:alpha val="50195"/>
                  </a:srgb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811" name="Rectangle 7"/>
                <p:cNvSpPr>
                  <a:spLocks noChangeArrowheads="1"/>
                </p:cNvSpPr>
                <p:nvPr/>
              </p:nvSpPr>
              <p:spPr bwMode="auto">
                <a:xfrm>
                  <a:off x="624" y="2400"/>
                  <a:ext cx="48" cy="12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7807" name="Group 8"/>
              <p:cNvGrpSpPr>
                <a:grpSpLocks/>
              </p:cNvGrpSpPr>
              <p:nvPr/>
            </p:nvGrpSpPr>
            <p:grpSpPr bwMode="auto">
              <a:xfrm>
                <a:off x="5232" y="2256"/>
                <a:ext cx="240" cy="1440"/>
                <a:chOff x="4800" y="2352"/>
                <a:chExt cx="240" cy="1248"/>
              </a:xfrm>
            </p:grpSpPr>
            <p:sp>
              <p:nvSpPr>
                <p:cNvPr id="87808" name="Rectangle 9"/>
                <p:cNvSpPr>
                  <a:spLocks noChangeArrowheads="1"/>
                </p:cNvSpPr>
                <p:nvPr/>
              </p:nvSpPr>
              <p:spPr bwMode="auto">
                <a:xfrm>
                  <a:off x="4800" y="2352"/>
                  <a:ext cx="240" cy="1248"/>
                </a:xfrm>
                <a:prstGeom prst="rect">
                  <a:avLst/>
                </a:prstGeom>
                <a:solidFill>
                  <a:srgbClr val="33CCFF">
                    <a:alpha val="50195"/>
                  </a:srgb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809" name="Line 10"/>
                <p:cNvSpPr>
                  <a:spLocks noChangeShapeType="1"/>
                </p:cNvSpPr>
                <p:nvPr/>
              </p:nvSpPr>
              <p:spPr bwMode="auto">
                <a:xfrm>
                  <a:off x="4800" y="2352"/>
                  <a:ext cx="0" cy="1248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7789" name="Group 11"/>
            <p:cNvGrpSpPr>
              <a:grpSpLocks/>
            </p:cNvGrpSpPr>
            <p:nvPr/>
          </p:nvGrpSpPr>
          <p:grpSpPr bwMode="auto">
            <a:xfrm>
              <a:off x="528" y="2304"/>
              <a:ext cx="240" cy="240"/>
              <a:chOff x="576" y="2400"/>
              <a:chExt cx="240" cy="240"/>
            </a:xfrm>
          </p:grpSpPr>
          <p:sp>
            <p:nvSpPr>
              <p:cNvPr id="87802" name="Line 12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03" name="Line 13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04" name="Line 14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790" name="Group 15"/>
            <p:cNvGrpSpPr>
              <a:grpSpLocks/>
            </p:cNvGrpSpPr>
            <p:nvPr/>
          </p:nvGrpSpPr>
          <p:grpSpPr bwMode="auto">
            <a:xfrm>
              <a:off x="5136" y="2352"/>
              <a:ext cx="240" cy="240"/>
              <a:chOff x="576" y="2400"/>
              <a:chExt cx="240" cy="240"/>
            </a:xfrm>
          </p:grpSpPr>
          <p:sp>
            <p:nvSpPr>
              <p:cNvPr id="87799" name="Line 16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00" name="Line 17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01" name="Line 18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791" name="Group 19"/>
            <p:cNvGrpSpPr>
              <a:grpSpLocks/>
            </p:cNvGrpSpPr>
            <p:nvPr/>
          </p:nvGrpSpPr>
          <p:grpSpPr bwMode="auto">
            <a:xfrm>
              <a:off x="4512" y="2928"/>
              <a:ext cx="240" cy="240"/>
              <a:chOff x="576" y="2400"/>
              <a:chExt cx="240" cy="240"/>
            </a:xfrm>
          </p:grpSpPr>
          <p:sp>
            <p:nvSpPr>
              <p:cNvPr id="87796" name="Line 20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97" name="Line 21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98" name="Line 22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792" name="Group 23"/>
            <p:cNvGrpSpPr>
              <a:grpSpLocks/>
            </p:cNvGrpSpPr>
            <p:nvPr/>
          </p:nvGrpSpPr>
          <p:grpSpPr bwMode="auto">
            <a:xfrm>
              <a:off x="1104" y="2976"/>
              <a:ext cx="240" cy="240"/>
              <a:chOff x="576" y="2400"/>
              <a:chExt cx="240" cy="240"/>
            </a:xfrm>
          </p:grpSpPr>
          <p:sp>
            <p:nvSpPr>
              <p:cNvPr id="87793" name="Line 2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94" name="Line 25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95" name="Line 26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3233738" y="244475"/>
            <a:ext cx="263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激光工作物质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152400" y="701675"/>
            <a:ext cx="5937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镜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8474075" y="701675"/>
            <a:ext cx="5937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半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镜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130175" y="16827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工作原理：</a:t>
            </a:r>
          </a:p>
        </p:txBody>
      </p:sp>
      <p:grpSp>
        <p:nvGrpSpPr>
          <p:cNvPr id="147487" name="Group 31"/>
          <p:cNvGrpSpPr>
            <a:grpSpLocks/>
          </p:cNvGrpSpPr>
          <p:nvPr/>
        </p:nvGrpSpPr>
        <p:grpSpPr bwMode="auto">
          <a:xfrm>
            <a:off x="1371600" y="701675"/>
            <a:ext cx="6553200" cy="1752600"/>
            <a:chOff x="864" y="432"/>
            <a:chExt cx="4128" cy="1104"/>
          </a:xfrm>
        </p:grpSpPr>
        <p:grpSp>
          <p:nvGrpSpPr>
            <p:cNvPr id="87650" name="Group 32"/>
            <p:cNvGrpSpPr>
              <a:grpSpLocks/>
            </p:cNvGrpSpPr>
            <p:nvPr/>
          </p:nvGrpSpPr>
          <p:grpSpPr bwMode="auto">
            <a:xfrm>
              <a:off x="2544" y="816"/>
              <a:ext cx="288" cy="288"/>
              <a:chOff x="2304" y="2064"/>
              <a:chExt cx="288" cy="288"/>
            </a:xfrm>
          </p:grpSpPr>
          <p:sp>
            <p:nvSpPr>
              <p:cNvPr id="87786" name="Oval 33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87" name="Oval 34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1" name="Group 35"/>
            <p:cNvGrpSpPr>
              <a:grpSpLocks/>
            </p:cNvGrpSpPr>
            <p:nvPr/>
          </p:nvGrpSpPr>
          <p:grpSpPr bwMode="auto">
            <a:xfrm>
              <a:off x="1920" y="912"/>
              <a:ext cx="288" cy="288"/>
              <a:chOff x="2304" y="2064"/>
              <a:chExt cx="288" cy="288"/>
            </a:xfrm>
          </p:grpSpPr>
          <p:sp>
            <p:nvSpPr>
              <p:cNvPr id="87784" name="Oval 36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85" name="Oval 37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2" name="Group 38"/>
            <p:cNvGrpSpPr>
              <a:grpSpLocks/>
            </p:cNvGrpSpPr>
            <p:nvPr/>
          </p:nvGrpSpPr>
          <p:grpSpPr bwMode="auto">
            <a:xfrm>
              <a:off x="2736" y="1104"/>
              <a:ext cx="384" cy="384"/>
              <a:chOff x="1824" y="3312"/>
              <a:chExt cx="384" cy="384"/>
            </a:xfrm>
          </p:grpSpPr>
          <p:sp>
            <p:nvSpPr>
              <p:cNvPr id="87782" name="Oval 39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83" name="Oval 4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3" name="Group 41"/>
            <p:cNvGrpSpPr>
              <a:grpSpLocks/>
            </p:cNvGrpSpPr>
            <p:nvPr/>
          </p:nvGrpSpPr>
          <p:grpSpPr bwMode="auto">
            <a:xfrm rot="2393997">
              <a:off x="1344" y="432"/>
              <a:ext cx="1104" cy="144"/>
              <a:chOff x="1872" y="2880"/>
              <a:chExt cx="1104" cy="144"/>
            </a:xfrm>
          </p:grpSpPr>
          <p:grpSp>
            <p:nvGrpSpPr>
              <p:cNvPr id="87762" name="Group 42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764" name="Group 43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74" name="Freeform 44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75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76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80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81" name="Freeform 4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77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78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79" name="Freeform 5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765" name="Group 52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66" name="Freeform 53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67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68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72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73" name="Freeform 57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69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70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71" name="Freeform 60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763" name="Line 61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4" name="Group 62"/>
            <p:cNvGrpSpPr>
              <a:grpSpLocks/>
            </p:cNvGrpSpPr>
            <p:nvPr/>
          </p:nvGrpSpPr>
          <p:grpSpPr bwMode="auto">
            <a:xfrm rot="-1758897">
              <a:off x="1584" y="1248"/>
              <a:ext cx="1104" cy="144"/>
              <a:chOff x="1872" y="2880"/>
              <a:chExt cx="1104" cy="144"/>
            </a:xfrm>
          </p:grpSpPr>
          <p:grpSp>
            <p:nvGrpSpPr>
              <p:cNvPr id="87742" name="Group 63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744" name="Group 64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54" name="Freeform 65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5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56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60" name="Freeform 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61" name="Freeform 6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57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58" name="Freeform 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59" name="Freeform 72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745" name="Group 73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46" name="Freeform 74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47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48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52" name="Freeform 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53" name="Freeform 7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49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50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51" name="Freeform 8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743" name="Line 82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5" name="Group 83"/>
            <p:cNvGrpSpPr>
              <a:grpSpLocks/>
            </p:cNvGrpSpPr>
            <p:nvPr/>
          </p:nvGrpSpPr>
          <p:grpSpPr bwMode="auto">
            <a:xfrm>
              <a:off x="3120" y="768"/>
              <a:ext cx="384" cy="384"/>
              <a:chOff x="1824" y="3312"/>
              <a:chExt cx="384" cy="384"/>
            </a:xfrm>
          </p:grpSpPr>
          <p:sp>
            <p:nvSpPr>
              <p:cNvPr id="87740" name="Oval 84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41" name="Oval 85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6" name="Group 86"/>
            <p:cNvGrpSpPr>
              <a:grpSpLocks/>
            </p:cNvGrpSpPr>
            <p:nvPr/>
          </p:nvGrpSpPr>
          <p:grpSpPr bwMode="auto">
            <a:xfrm>
              <a:off x="3360" y="1104"/>
              <a:ext cx="384" cy="384"/>
              <a:chOff x="1824" y="3312"/>
              <a:chExt cx="384" cy="384"/>
            </a:xfrm>
          </p:grpSpPr>
          <p:sp>
            <p:nvSpPr>
              <p:cNvPr id="87738" name="Oval 87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39" name="Oval 8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7" name="Group 89"/>
            <p:cNvGrpSpPr>
              <a:grpSpLocks/>
            </p:cNvGrpSpPr>
            <p:nvPr/>
          </p:nvGrpSpPr>
          <p:grpSpPr bwMode="auto">
            <a:xfrm>
              <a:off x="4272" y="864"/>
              <a:ext cx="384" cy="384"/>
              <a:chOff x="1824" y="3312"/>
              <a:chExt cx="384" cy="384"/>
            </a:xfrm>
          </p:grpSpPr>
          <p:sp>
            <p:nvSpPr>
              <p:cNvPr id="87736" name="Oval 90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37" name="Oval 9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8" name="Group 92"/>
            <p:cNvGrpSpPr>
              <a:grpSpLocks/>
            </p:cNvGrpSpPr>
            <p:nvPr/>
          </p:nvGrpSpPr>
          <p:grpSpPr bwMode="auto">
            <a:xfrm>
              <a:off x="1200" y="768"/>
              <a:ext cx="384" cy="384"/>
              <a:chOff x="1824" y="3312"/>
              <a:chExt cx="384" cy="384"/>
            </a:xfrm>
          </p:grpSpPr>
          <p:sp>
            <p:nvSpPr>
              <p:cNvPr id="87734" name="Oval 93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35" name="Oval 94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59" name="Group 95"/>
            <p:cNvGrpSpPr>
              <a:grpSpLocks/>
            </p:cNvGrpSpPr>
            <p:nvPr/>
          </p:nvGrpSpPr>
          <p:grpSpPr bwMode="auto">
            <a:xfrm>
              <a:off x="864" y="1008"/>
              <a:ext cx="1104" cy="144"/>
              <a:chOff x="1872" y="2880"/>
              <a:chExt cx="1104" cy="144"/>
            </a:xfrm>
          </p:grpSpPr>
          <p:grpSp>
            <p:nvGrpSpPr>
              <p:cNvPr id="87714" name="Group 96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716" name="Group 97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26" name="Freeform 98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2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28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32" name="Freeform 1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33" name="Freeform 102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29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30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31" name="Freeform 105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717" name="Group 106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18" name="Freeform 107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19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20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24" name="Freeform 1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25" name="Freeform 11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21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22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23" name="Freeform 114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715" name="Line 115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60" name="Group 116"/>
            <p:cNvGrpSpPr>
              <a:grpSpLocks/>
            </p:cNvGrpSpPr>
            <p:nvPr/>
          </p:nvGrpSpPr>
          <p:grpSpPr bwMode="auto">
            <a:xfrm>
              <a:off x="1248" y="1152"/>
              <a:ext cx="384" cy="384"/>
              <a:chOff x="1824" y="3312"/>
              <a:chExt cx="384" cy="384"/>
            </a:xfrm>
          </p:grpSpPr>
          <p:sp>
            <p:nvSpPr>
              <p:cNvPr id="87712" name="Oval 117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13" name="Oval 11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61" name="Group 119"/>
            <p:cNvGrpSpPr>
              <a:grpSpLocks/>
            </p:cNvGrpSpPr>
            <p:nvPr/>
          </p:nvGrpSpPr>
          <p:grpSpPr bwMode="auto">
            <a:xfrm rot="2048534">
              <a:off x="2928" y="816"/>
              <a:ext cx="1104" cy="144"/>
              <a:chOff x="1872" y="2880"/>
              <a:chExt cx="1104" cy="144"/>
            </a:xfrm>
          </p:grpSpPr>
          <p:grpSp>
            <p:nvGrpSpPr>
              <p:cNvPr id="87692" name="Group 120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694" name="Group 121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704" name="Freeform 122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705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706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10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11" name="Freeform 126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707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08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09" name="Freeform 12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695" name="Group 130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696" name="Freeform 131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697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698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702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03" name="Freeform 135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699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700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701" name="Freeform 13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693" name="Line 139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62" name="Group 140"/>
            <p:cNvGrpSpPr>
              <a:grpSpLocks/>
            </p:cNvGrpSpPr>
            <p:nvPr/>
          </p:nvGrpSpPr>
          <p:grpSpPr bwMode="auto">
            <a:xfrm rot="19446860" flipH="1">
              <a:off x="3888" y="480"/>
              <a:ext cx="1104" cy="144"/>
              <a:chOff x="1872" y="2880"/>
              <a:chExt cx="1104" cy="144"/>
            </a:xfrm>
          </p:grpSpPr>
          <p:grpSp>
            <p:nvGrpSpPr>
              <p:cNvPr id="87672" name="Group 141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674" name="Group 142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684" name="Freeform 143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685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686" name="Group 1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690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691" name="Freeform 147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687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688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689" name="Freeform 150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675" name="Group 151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676" name="Freeform 152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677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678" name="Group 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682" name="Freeform 1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683" name="Freeform 156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679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680" name="Freeform 1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681" name="Freeform 15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673" name="Line 160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63" name="Group 161"/>
            <p:cNvGrpSpPr>
              <a:grpSpLocks/>
            </p:cNvGrpSpPr>
            <p:nvPr/>
          </p:nvGrpSpPr>
          <p:grpSpPr bwMode="auto">
            <a:xfrm>
              <a:off x="2208" y="768"/>
              <a:ext cx="288" cy="288"/>
              <a:chOff x="2304" y="2064"/>
              <a:chExt cx="288" cy="288"/>
            </a:xfrm>
          </p:grpSpPr>
          <p:sp>
            <p:nvSpPr>
              <p:cNvPr id="87670" name="Oval 162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71" name="Oval 163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64" name="Group 164"/>
            <p:cNvGrpSpPr>
              <a:grpSpLocks/>
            </p:cNvGrpSpPr>
            <p:nvPr/>
          </p:nvGrpSpPr>
          <p:grpSpPr bwMode="auto">
            <a:xfrm>
              <a:off x="3840" y="1200"/>
              <a:ext cx="288" cy="288"/>
              <a:chOff x="2304" y="2064"/>
              <a:chExt cx="288" cy="288"/>
            </a:xfrm>
          </p:grpSpPr>
          <p:sp>
            <p:nvSpPr>
              <p:cNvPr id="87668" name="Oval 165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69" name="Oval 166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65" name="Group 167"/>
            <p:cNvGrpSpPr>
              <a:grpSpLocks/>
            </p:cNvGrpSpPr>
            <p:nvPr/>
          </p:nvGrpSpPr>
          <p:grpSpPr bwMode="auto">
            <a:xfrm>
              <a:off x="3840" y="768"/>
              <a:ext cx="288" cy="288"/>
              <a:chOff x="2304" y="2064"/>
              <a:chExt cx="288" cy="288"/>
            </a:xfrm>
          </p:grpSpPr>
          <p:sp>
            <p:nvSpPr>
              <p:cNvPr id="87666" name="Oval 16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67" name="Oval 169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7626" name="Group 170"/>
          <p:cNvGrpSpPr>
            <a:grpSpLocks/>
          </p:cNvGrpSpPr>
          <p:nvPr/>
        </p:nvGrpSpPr>
        <p:grpSpPr bwMode="auto">
          <a:xfrm>
            <a:off x="1905000" y="1082675"/>
            <a:ext cx="5486400" cy="1371600"/>
            <a:chOff x="1200" y="672"/>
            <a:chExt cx="3456" cy="864"/>
          </a:xfrm>
        </p:grpSpPr>
        <p:grpSp>
          <p:nvGrpSpPr>
            <p:cNvPr id="87617" name="Group 171"/>
            <p:cNvGrpSpPr>
              <a:grpSpLocks/>
            </p:cNvGrpSpPr>
            <p:nvPr/>
          </p:nvGrpSpPr>
          <p:grpSpPr bwMode="auto">
            <a:xfrm>
              <a:off x="2736" y="1104"/>
              <a:ext cx="384" cy="384"/>
              <a:chOff x="1824" y="3312"/>
              <a:chExt cx="384" cy="384"/>
            </a:xfrm>
          </p:grpSpPr>
          <p:sp>
            <p:nvSpPr>
              <p:cNvPr id="87648" name="Oval 172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49" name="Oval 173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18" name="Group 174"/>
            <p:cNvGrpSpPr>
              <a:grpSpLocks/>
            </p:cNvGrpSpPr>
            <p:nvPr/>
          </p:nvGrpSpPr>
          <p:grpSpPr bwMode="auto">
            <a:xfrm>
              <a:off x="3120" y="768"/>
              <a:ext cx="384" cy="384"/>
              <a:chOff x="1824" y="3312"/>
              <a:chExt cx="384" cy="384"/>
            </a:xfrm>
          </p:grpSpPr>
          <p:sp>
            <p:nvSpPr>
              <p:cNvPr id="87646" name="Oval 175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47" name="Oval 176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19" name="Group 177"/>
            <p:cNvGrpSpPr>
              <a:grpSpLocks/>
            </p:cNvGrpSpPr>
            <p:nvPr/>
          </p:nvGrpSpPr>
          <p:grpSpPr bwMode="auto">
            <a:xfrm>
              <a:off x="3360" y="1104"/>
              <a:ext cx="384" cy="384"/>
              <a:chOff x="1824" y="3312"/>
              <a:chExt cx="384" cy="384"/>
            </a:xfrm>
          </p:grpSpPr>
          <p:sp>
            <p:nvSpPr>
              <p:cNvPr id="87644" name="Oval 178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45" name="Oval 17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0" name="Group 180"/>
            <p:cNvGrpSpPr>
              <a:grpSpLocks/>
            </p:cNvGrpSpPr>
            <p:nvPr/>
          </p:nvGrpSpPr>
          <p:grpSpPr bwMode="auto">
            <a:xfrm>
              <a:off x="4272" y="864"/>
              <a:ext cx="384" cy="384"/>
              <a:chOff x="1824" y="3312"/>
              <a:chExt cx="384" cy="384"/>
            </a:xfrm>
          </p:grpSpPr>
          <p:sp>
            <p:nvSpPr>
              <p:cNvPr id="87642" name="Oval 181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43" name="Oval 182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1" name="Group 183"/>
            <p:cNvGrpSpPr>
              <a:grpSpLocks/>
            </p:cNvGrpSpPr>
            <p:nvPr/>
          </p:nvGrpSpPr>
          <p:grpSpPr bwMode="auto">
            <a:xfrm>
              <a:off x="1200" y="768"/>
              <a:ext cx="384" cy="384"/>
              <a:chOff x="1824" y="3312"/>
              <a:chExt cx="384" cy="384"/>
            </a:xfrm>
          </p:grpSpPr>
          <p:sp>
            <p:nvSpPr>
              <p:cNvPr id="87640" name="Oval 184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41" name="Oval 185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2" name="Group 186"/>
            <p:cNvGrpSpPr>
              <a:grpSpLocks/>
            </p:cNvGrpSpPr>
            <p:nvPr/>
          </p:nvGrpSpPr>
          <p:grpSpPr bwMode="auto">
            <a:xfrm>
              <a:off x="1248" y="1152"/>
              <a:ext cx="384" cy="384"/>
              <a:chOff x="1824" y="3312"/>
              <a:chExt cx="384" cy="384"/>
            </a:xfrm>
          </p:grpSpPr>
          <p:sp>
            <p:nvSpPr>
              <p:cNvPr id="87638" name="Oval 187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39" name="Oval 18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3" name="Group 189"/>
            <p:cNvGrpSpPr>
              <a:grpSpLocks/>
            </p:cNvGrpSpPr>
            <p:nvPr/>
          </p:nvGrpSpPr>
          <p:grpSpPr bwMode="auto">
            <a:xfrm>
              <a:off x="2544" y="768"/>
              <a:ext cx="384" cy="384"/>
              <a:chOff x="1824" y="3312"/>
              <a:chExt cx="384" cy="384"/>
            </a:xfrm>
          </p:grpSpPr>
          <p:sp>
            <p:nvSpPr>
              <p:cNvPr id="87636" name="Oval 190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37" name="Oval 19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4" name="Group 192"/>
            <p:cNvGrpSpPr>
              <a:grpSpLocks/>
            </p:cNvGrpSpPr>
            <p:nvPr/>
          </p:nvGrpSpPr>
          <p:grpSpPr bwMode="auto">
            <a:xfrm>
              <a:off x="3792" y="720"/>
              <a:ext cx="384" cy="384"/>
              <a:chOff x="1824" y="3312"/>
              <a:chExt cx="384" cy="384"/>
            </a:xfrm>
          </p:grpSpPr>
          <p:sp>
            <p:nvSpPr>
              <p:cNvPr id="87634" name="Oval 193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35" name="Oval 194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5" name="Group 195"/>
            <p:cNvGrpSpPr>
              <a:grpSpLocks/>
            </p:cNvGrpSpPr>
            <p:nvPr/>
          </p:nvGrpSpPr>
          <p:grpSpPr bwMode="auto">
            <a:xfrm>
              <a:off x="3792" y="1104"/>
              <a:ext cx="384" cy="384"/>
              <a:chOff x="1824" y="3312"/>
              <a:chExt cx="384" cy="384"/>
            </a:xfrm>
          </p:grpSpPr>
          <p:sp>
            <p:nvSpPr>
              <p:cNvPr id="87632" name="Oval 196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33" name="Oval 197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6" name="Group 198"/>
            <p:cNvGrpSpPr>
              <a:grpSpLocks/>
            </p:cNvGrpSpPr>
            <p:nvPr/>
          </p:nvGrpSpPr>
          <p:grpSpPr bwMode="auto">
            <a:xfrm>
              <a:off x="1872" y="912"/>
              <a:ext cx="384" cy="384"/>
              <a:chOff x="1824" y="3312"/>
              <a:chExt cx="384" cy="384"/>
            </a:xfrm>
          </p:grpSpPr>
          <p:sp>
            <p:nvSpPr>
              <p:cNvPr id="87630" name="Oval 199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31" name="Oval 20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627" name="Group 201"/>
            <p:cNvGrpSpPr>
              <a:grpSpLocks/>
            </p:cNvGrpSpPr>
            <p:nvPr/>
          </p:nvGrpSpPr>
          <p:grpSpPr bwMode="auto">
            <a:xfrm>
              <a:off x="2112" y="672"/>
              <a:ext cx="384" cy="384"/>
              <a:chOff x="1824" y="3312"/>
              <a:chExt cx="384" cy="384"/>
            </a:xfrm>
          </p:grpSpPr>
          <p:sp>
            <p:nvSpPr>
              <p:cNvPr id="87628" name="Oval 202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29" name="Oval 203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384" cy="384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7660" name="Group 204"/>
          <p:cNvGrpSpPr>
            <a:grpSpLocks/>
          </p:cNvGrpSpPr>
          <p:nvPr/>
        </p:nvGrpSpPr>
        <p:grpSpPr bwMode="auto">
          <a:xfrm>
            <a:off x="533400" y="3733800"/>
            <a:ext cx="7696200" cy="1676400"/>
            <a:chOff x="528" y="2304"/>
            <a:chExt cx="4848" cy="960"/>
          </a:xfrm>
        </p:grpSpPr>
        <p:grpSp>
          <p:nvGrpSpPr>
            <p:cNvPr id="87593" name="Group 205"/>
            <p:cNvGrpSpPr>
              <a:grpSpLocks/>
            </p:cNvGrpSpPr>
            <p:nvPr/>
          </p:nvGrpSpPr>
          <p:grpSpPr bwMode="auto">
            <a:xfrm>
              <a:off x="528" y="2304"/>
              <a:ext cx="4848" cy="960"/>
              <a:chOff x="624" y="2256"/>
              <a:chExt cx="4848" cy="1440"/>
            </a:xfrm>
          </p:grpSpPr>
          <p:sp>
            <p:nvSpPr>
              <p:cNvPr id="87610" name="Rectangle 206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3696" cy="1248"/>
              </a:xfrm>
              <a:prstGeom prst="rect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7611" name="Group 207"/>
              <p:cNvGrpSpPr>
                <a:grpSpLocks/>
              </p:cNvGrpSpPr>
              <p:nvPr/>
            </p:nvGrpSpPr>
            <p:grpSpPr bwMode="auto">
              <a:xfrm>
                <a:off x="624" y="2256"/>
                <a:ext cx="240" cy="1440"/>
                <a:chOff x="624" y="2400"/>
                <a:chExt cx="240" cy="1248"/>
              </a:xfrm>
            </p:grpSpPr>
            <p:sp>
              <p:nvSpPr>
                <p:cNvPr id="87615" name="Rectangle 208"/>
                <p:cNvSpPr>
                  <a:spLocks noChangeArrowheads="1"/>
                </p:cNvSpPr>
                <p:nvPr/>
              </p:nvSpPr>
              <p:spPr bwMode="auto">
                <a:xfrm>
                  <a:off x="624" y="2400"/>
                  <a:ext cx="240" cy="1248"/>
                </a:xfrm>
                <a:prstGeom prst="rect">
                  <a:avLst/>
                </a:prstGeom>
                <a:solidFill>
                  <a:srgbClr val="33CCFF">
                    <a:alpha val="50195"/>
                  </a:srgb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16" name="Rectangle 209"/>
                <p:cNvSpPr>
                  <a:spLocks noChangeArrowheads="1"/>
                </p:cNvSpPr>
                <p:nvPr/>
              </p:nvSpPr>
              <p:spPr bwMode="auto">
                <a:xfrm>
                  <a:off x="624" y="2400"/>
                  <a:ext cx="48" cy="12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7612" name="Group 210"/>
              <p:cNvGrpSpPr>
                <a:grpSpLocks/>
              </p:cNvGrpSpPr>
              <p:nvPr/>
            </p:nvGrpSpPr>
            <p:grpSpPr bwMode="auto">
              <a:xfrm>
                <a:off x="5232" y="2256"/>
                <a:ext cx="240" cy="1440"/>
                <a:chOff x="4800" y="2352"/>
                <a:chExt cx="240" cy="1248"/>
              </a:xfrm>
            </p:grpSpPr>
            <p:sp>
              <p:nvSpPr>
                <p:cNvPr id="87613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2352"/>
                  <a:ext cx="240" cy="1248"/>
                </a:xfrm>
                <a:prstGeom prst="rect">
                  <a:avLst/>
                </a:prstGeom>
                <a:solidFill>
                  <a:srgbClr val="33CCFF">
                    <a:alpha val="50195"/>
                  </a:srgb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14" name="Line 212"/>
                <p:cNvSpPr>
                  <a:spLocks noChangeShapeType="1"/>
                </p:cNvSpPr>
                <p:nvPr/>
              </p:nvSpPr>
              <p:spPr bwMode="auto">
                <a:xfrm>
                  <a:off x="4800" y="2352"/>
                  <a:ext cx="0" cy="1248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7594" name="Group 213"/>
            <p:cNvGrpSpPr>
              <a:grpSpLocks/>
            </p:cNvGrpSpPr>
            <p:nvPr/>
          </p:nvGrpSpPr>
          <p:grpSpPr bwMode="auto">
            <a:xfrm>
              <a:off x="528" y="2304"/>
              <a:ext cx="240" cy="240"/>
              <a:chOff x="576" y="2400"/>
              <a:chExt cx="240" cy="240"/>
            </a:xfrm>
          </p:grpSpPr>
          <p:sp>
            <p:nvSpPr>
              <p:cNvPr id="87607" name="Line 21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8" name="Line 215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9" name="Line 216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595" name="Group 217"/>
            <p:cNvGrpSpPr>
              <a:grpSpLocks/>
            </p:cNvGrpSpPr>
            <p:nvPr/>
          </p:nvGrpSpPr>
          <p:grpSpPr bwMode="auto">
            <a:xfrm>
              <a:off x="5136" y="2352"/>
              <a:ext cx="240" cy="240"/>
              <a:chOff x="576" y="2400"/>
              <a:chExt cx="240" cy="240"/>
            </a:xfrm>
          </p:grpSpPr>
          <p:sp>
            <p:nvSpPr>
              <p:cNvPr id="87604" name="Line 21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5" name="Line 219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6" name="Line 220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596" name="Group 221"/>
            <p:cNvGrpSpPr>
              <a:grpSpLocks/>
            </p:cNvGrpSpPr>
            <p:nvPr/>
          </p:nvGrpSpPr>
          <p:grpSpPr bwMode="auto">
            <a:xfrm>
              <a:off x="4512" y="2928"/>
              <a:ext cx="240" cy="240"/>
              <a:chOff x="576" y="2400"/>
              <a:chExt cx="240" cy="240"/>
            </a:xfrm>
          </p:grpSpPr>
          <p:sp>
            <p:nvSpPr>
              <p:cNvPr id="87601" name="Line 222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2" name="Line 223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3" name="Line 224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597" name="Group 225"/>
            <p:cNvGrpSpPr>
              <a:grpSpLocks/>
            </p:cNvGrpSpPr>
            <p:nvPr/>
          </p:nvGrpSpPr>
          <p:grpSpPr bwMode="auto">
            <a:xfrm>
              <a:off x="1104" y="2976"/>
              <a:ext cx="240" cy="240"/>
              <a:chOff x="576" y="2400"/>
              <a:chExt cx="240" cy="240"/>
            </a:xfrm>
          </p:grpSpPr>
          <p:sp>
            <p:nvSpPr>
              <p:cNvPr id="87598" name="Line 226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99" name="Line 227"/>
              <p:cNvSpPr>
                <a:spLocks noChangeShapeType="1"/>
              </p:cNvSpPr>
              <p:nvPr/>
            </p:nvSpPr>
            <p:spPr bwMode="auto">
              <a:xfrm flipV="1">
                <a:off x="672" y="24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00" name="Line 228"/>
              <p:cNvSpPr>
                <a:spLocks noChangeShapeType="1"/>
              </p:cNvSpPr>
              <p:nvPr/>
            </p:nvSpPr>
            <p:spPr bwMode="auto">
              <a:xfrm flipV="1">
                <a:off x="5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7685" name="Group 229"/>
          <p:cNvGrpSpPr>
            <a:grpSpLocks/>
          </p:cNvGrpSpPr>
          <p:nvPr/>
        </p:nvGrpSpPr>
        <p:grpSpPr bwMode="auto">
          <a:xfrm>
            <a:off x="914400" y="4419600"/>
            <a:ext cx="1752600" cy="228600"/>
            <a:chOff x="1872" y="2880"/>
            <a:chExt cx="1104" cy="144"/>
          </a:xfrm>
        </p:grpSpPr>
        <p:grpSp>
          <p:nvGrpSpPr>
            <p:cNvPr id="87573" name="Group 230"/>
            <p:cNvGrpSpPr>
              <a:grpSpLocks/>
            </p:cNvGrpSpPr>
            <p:nvPr/>
          </p:nvGrpSpPr>
          <p:grpSpPr bwMode="auto">
            <a:xfrm>
              <a:off x="2016" y="2880"/>
              <a:ext cx="960" cy="144"/>
              <a:chOff x="336" y="2832"/>
              <a:chExt cx="4992" cy="630"/>
            </a:xfrm>
          </p:grpSpPr>
          <p:grpSp>
            <p:nvGrpSpPr>
              <p:cNvPr id="87575" name="Group 231"/>
              <p:cNvGrpSpPr>
                <a:grpSpLocks/>
              </p:cNvGrpSpPr>
              <p:nvPr/>
            </p:nvGrpSpPr>
            <p:grpSpPr bwMode="auto">
              <a:xfrm>
                <a:off x="336" y="2832"/>
                <a:ext cx="2496" cy="630"/>
                <a:chOff x="1056" y="816"/>
                <a:chExt cx="2496" cy="630"/>
              </a:xfrm>
            </p:grpSpPr>
            <p:sp>
              <p:nvSpPr>
                <p:cNvPr id="87585" name="Freeform 232"/>
                <p:cNvSpPr>
                  <a:spLocks/>
                </p:cNvSpPr>
                <p:nvPr/>
              </p:nvSpPr>
              <p:spPr bwMode="auto">
                <a:xfrm>
                  <a:off x="3072" y="816"/>
                  <a:ext cx="480" cy="315"/>
                </a:xfrm>
                <a:custGeom>
                  <a:avLst/>
                  <a:gdLst>
                    <a:gd name="T0" fmla="*/ 0 w 1152"/>
                    <a:gd name="T1" fmla="*/ 98 h 1008"/>
                    <a:gd name="T2" fmla="*/ 33 w 1152"/>
                    <a:gd name="T3" fmla="*/ 52 h 1008"/>
                    <a:gd name="T4" fmla="*/ 67 w 1152"/>
                    <a:gd name="T5" fmla="*/ 14 h 1008"/>
                    <a:gd name="T6" fmla="*/ 100 w 1152"/>
                    <a:gd name="T7" fmla="*/ 0 h 1008"/>
                    <a:gd name="T8" fmla="*/ 133 w 1152"/>
                    <a:gd name="T9" fmla="*/ 14 h 1008"/>
                    <a:gd name="T10" fmla="*/ 167 w 1152"/>
                    <a:gd name="T11" fmla="*/ 52 h 1008"/>
                    <a:gd name="T12" fmla="*/ 200 w 1152"/>
                    <a:gd name="T13" fmla="*/ 98 h 10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52" h="1008">
                      <a:moveTo>
                        <a:pt x="0" y="1008"/>
                      </a:moveTo>
                      <a:cubicBezTo>
                        <a:pt x="64" y="840"/>
                        <a:pt x="128" y="672"/>
                        <a:pt x="192" y="528"/>
                      </a:cubicBezTo>
                      <a:cubicBezTo>
                        <a:pt x="256" y="384"/>
                        <a:pt x="320" y="232"/>
                        <a:pt x="384" y="144"/>
                      </a:cubicBezTo>
                      <a:cubicBezTo>
                        <a:pt x="448" y="56"/>
                        <a:pt x="512" y="0"/>
                        <a:pt x="576" y="0"/>
                      </a:cubicBezTo>
                      <a:cubicBezTo>
                        <a:pt x="640" y="0"/>
                        <a:pt x="704" y="56"/>
                        <a:pt x="768" y="144"/>
                      </a:cubicBezTo>
                      <a:cubicBezTo>
                        <a:pt x="832" y="232"/>
                        <a:pt x="896" y="384"/>
                        <a:pt x="960" y="528"/>
                      </a:cubicBezTo>
                      <a:cubicBezTo>
                        <a:pt x="1024" y="672"/>
                        <a:pt x="1120" y="928"/>
                        <a:pt x="1152" y="1008"/>
                      </a:cubicBez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7586" name="Group 233"/>
                <p:cNvGrpSpPr>
                  <a:grpSpLocks/>
                </p:cNvGrpSpPr>
                <p:nvPr/>
              </p:nvGrpSpPr>
              <p:grpSpPr bwMode="auto">
                <a:xfrm>
                  <a:off x="1056" y="816"/>
                  <a:ext cx="2016" cy="630"/>
                  <a:chOff x="1824" y="1968"/>
                  <a:chExt cx="685" cy="918"/>
                </a:xfrm>
              </p:grpSpPr>
              <p:grpSp>
                <p:nvGrpSpPr>
                  <p:cNvPr id="87587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1824" y="1968"/>
                    <a:ext cx="343" cy="918"/>
                    <a:chOff x="2880" y="2112"/>
                    <a:chExt cx="2304" cy="2016"/>
                  </a:xfrm>
                </p:grpSpPr>
                <p:sp>
                  <p:nvSpPr>
                    <p:cNvPr id="87591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2880" y="2112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7592" name="Freeform 236"/>
                    <p:cNvSpPr>
                      <a:spLocks/>
                    </p:cNvSpPr>
                    <p:nvPr/>
                  </p:nvSpPr>
                  <p:spPr bwMode="auto">
                    <a:xfrm flipV="1">
                      <a:off x="4032" y="3120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588" name="Group 237"/>
                  <p:cNvGrpSpPr>
                    <a:grpSpLocks/>
                  </p:cNvGrpSpPr>
                  <p:nvPr/>
                </p:nvGrpSpPr>
                <p:grpSpPr bwMode="auto">
                  <a:xfrm>
                    <a:off x="2167" y="1968"/>
                    <a:ext cx="342" cy="918"/>
                    <a:chOff x="2880" y="2112"/>
                    <a:chExt cx="2304" cy="2016"/>
                  </a:xfrm>
                </p:grpSpPr>
                <p:sp>
                  <p:nvSpPr>
                    <p:cNvPr id="87589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2880" y="2112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7590" name="Freeform 239"/>
                    <p:cNvSpPr>
                      <a:spLocks/>
                    </p:cNvSpPr>
                    <p:nvPr/>
                  </p:nvSpPr>
                  <p:spPr bwMode="auto">
                    <a:xfrm flipV="1">
                      <a:off x="4032" y="3120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7576" name="Group 240"/>
              <p:cNvGrpSpPr>
                <a:grpSpLocks/>
              </p:cNvGrpSpPr>
              <p:nvPr/>
            </p:nvGrpSpPr>
            <p:grpSpPr bwMode="auto">
              <a:xfrm flipV="1">
                <a:off x="2832" y="2832"/>
                <a:ext cx="2496" cy="630"/>
                <a:chOff x="1056" y="816"/>
                <a:chExt cx="2496" cy="630"/>
              </a:xfrm>
            </p:grpSpPr>
            <p:sp>
              <p:nvSpPr>
                <p:cNvPr id="87577" name="Freeform 241"/>
                <p:cNvSpPr>
                  <a:spLocks/>
                </p:cNvSpPr>
                <p:nvPr/>
              </p:nvSpPr>
              <p:spPr bwMode="auto">
                <a:xfrm>
                  <a:off x="3072" y="816"/>
                  <a:ext cx="480" cy="315"/>
                </a:xfrm>
                <a:custGeom>
                  <a:avLst/>
                  <a:gdLst>
                    <a:gd name="T0" fmla="*/ 0 w 1152"/>
                    <a:gd name="T1" fmla="*/ 98 h 1008"/>
                    <a:gd name="T2" fmla="*/ 33 w 1152"/>
                    <a:gd name="T3" fmla="*/ 52 h 1008"/>
                    <a:gd name="T4" fmla="*/ 67 w 1152"/>
                    <a:gd name="T5" fmla="*/ 14 h 1008"/>
                    <a:gd name="T6" fmla="*/ 100 w 1152"/>
                    <a:gd name="T7" fmla="*/ 0 h 1008"/>
                    <a:gd name="T8" fmla="*/ 133 w 1152"/>
                    <a:gd name="T9" fmla="*/ 14 h 1008"/>
                    <a:gd name="T10" fmla="*/ 167 w 1152"/>
                    <a:gd name="T11" fmla="*/ 52 h 1008"/>
                    <a:gd name="T12" fmla="*/ 200 w 1152"/>
                    <a:gd name="T13" fmla="*/ 98 h 10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52" h="1008">
                      <a:moveTo>
                        <a:pt x="0" y="1008"/>
                      </a:moveTo>
                      <a:cubicBezTo>
                        <a:pt x="64" y="840"/>
                        <a:pt x="128" y="672"/>
                        <a:pt x="192" y="528"/>
                      </a:cubicBezTo>
                      <a:cubicBezTo>
                        <a:pt x="256" y="384"/>
                        <a:pt x="320" y="232"/>
                        <a:pt x="384" y="144"/>
                      </a:cubicBezTo>
                      <a:cubicBezTo>
                        <a:pt x="448" y="56"/>
                        <a:pt x="512" y="0"/>
                        <a:pt x="576" y="0"/>
                      </a:cubicBezTo>
                      <a:cubicBezTo>
                        <a:pt x="640" y="0"/>
                        <a:pt x="704" y="56"/>
                        <a:pt x="768" y="144"/>
                      </a:cubicBezTo>
                      <a:cubicBezTo>
                        <a:pt x="832" y="232"/>
                        <a:pt x="896" y="384"/>
                        <a:pt x="960" y="528"/>
                      </a:cubicBezTo>
                      <a:cubicBezTo>
                        <a:pt x="1024" y="672"/>
                        <a:pt x="1120" y="928"/>
                        <a:pt x="1152" y="1008"/>
                      </a:cubicBezTo>
                    </a:path>
                  </a:pathLst>
                </a:custGeom>
                <a:noFill/>
                <a:ln w="38100" cmpd="sng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7578" name="Group 242"/>
                <p:cNvGrpSpPr>
                  <a:grpSpLocks/>
                </p:cNvGrpSpPr>
                <p:nvPr/>
              </p:nvGrpSpPr>
              <p:grpSpPr bwMode="auto">
                <a:xfrm>
                  <a:off x="1056" y="816"/>
                  <a:ext cx="2016" cy="630"/>
                  <a:chOff x="1824" y="1968"/>
                  <a:chExt cx="685" cy="918"/>
                </a:xfrm>
              </p:grpSpPr>
              <p:grpSp>
                <p:nvGrpSpPr>
                  <p:cNvPr id="87579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824" y="1968"/>
                    <a:ext cx="343" cy="918"/>
                    <a:chOff x="2880" y="2112"/>
                    <a:chExt cx="2304" cy="2016"/>
                  </a:xfrm>
                </p:grpSpPr>
                <p:sp>
                  <p:nvSpPr>
                    <p:cNvPr id="87583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2880" y="2112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7584" name="Freeform 245"/>
                    <p:cNvSpPr>
                      <a:spLocks/>
                    </p:cNvSpPr>
                    <p:nvPr/>
                  </p:nvSpPr>
                  <p:spPr bwMode="auto">
                    <a:xfrm flipV="1">
                      <a:off x="4032" y="3120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580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2167" y="1968"/>
                    <a:ext cx="342" cy="918"/>
                    <a:chOff x="2880" y="2112"/>
                    <a:chExt cx="2304" cy="2016"/>
                  </a:xfrm>
                </p:grpSpPr>
                <p:sp>
                  <p:nvSpPr>
                    <p:cNvPr id="87581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2880" y="2112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7582" name="Freeform 248"/>
                    <p:cNvSpPr>
                      <a:spLocks/>
                    </p:cNvSpPr>
                    <p:nvPr/>
                  </p:nvSpPr>
                  <p:spPr bwMode="auto">
                    <a:xfrm flipV="1">
                      <a:off x="4032" y="3120"/>
                      <a:ext cx="1152" cy="1008"/>
                    </a:xfrm>
                    <a:custGeom>
                      <a:avLst/>
                      <a:gdLst>
                        <a:gd name="T0" fmla="*/ 0 w 1152"/>
                        <a:gd name="T1" fmla="*/ 1008 h 1008"/>
                        <a:gd name="T2" fmla="*/ 192 w 1152"/>
                        <a:gd name="T3" fmla="*/ 528 h 1008"/>
                        <a:gd name="T4" fmla="*/ 384 w 1152"/>
                        <a:gd name="T5" fmla="*/ 144 h 1008"/>
                        <a:gd name="T6" fmla="*/ 576 w 1152"/>
                        <a:gd name="T7" fmla="*/ 0 h 1008"/>
                        <a:gd name="T8" fmla="*/ 768 w 1152"/>
                        <a:gd name="T9" fmla="*/ 144 h 1008"/>
                        <a:gd name="T10" fmla="*/ 960 w 1152"/>
                        <a:gd name="T11" fmla="*/ 528 h 1008"/>
                        <a:gd name="T12" fmla="*/ 1152 w 1152"/>
                        <a:gd name="T13" fmla="*/ 100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87574" name="Line 249"/>
            <p:cNvSpPr>
              <a:spLocks noChangeShapeType="1"/>
            </p:cNvSpPr>
            <p:nvPr/>
          </p:nvSpPr>
          <p:spPr bwMode="auto">
            <a:xfrm flipH="1">
              <a:off x="1872" y="2976"/>
              <a:ext cx="2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7706" name="Group 250"/>
          <p:cNvGrpSpPr>
            <a:grpSpLocks/>
          </p:cNvGrpSpPr>
          <p:nvPr/>
        </p:nvGrpSpPr>
        <p:grpSpPr bwMode="auto">
          <a:xfrm flipH="1">
            <a:off x="1371600" y="4267200"/>
            <a:ext cx="1752600" cy="457200"/>
            <a:chOff x="912" y="2928"/>
            <a:chExt cx="1104" cy="288"/>
          </a:xfrm>
        </p:grpSpPr>
        <p:grpSp>
          <p:nvGrpSpPr>
            <p:cNvPr id="87531" name="Group 251"/>
            <p:cNvGrpSpPr>
              <a:grpSpLocks/>
            </p:cNvGrpSpPr>
            <p:nvPr/>
          </p:nvGrpSpPr>
          <p:grpSpPr bwMode="auto">
            <a:xfrm>
              <a:off x="912" y="2928"/>
              <a:ext cx="1104" cy="144"/>
              <a:chOff x="1872" y="2880"/>
              <a:chExt cx="1104" cy="144"/>
            </a:xfrm>
          </p:grpSpPr>
          <p:grpSp>
            <p:nvGrpSpPr>
              <p:cNvPr id="87553" name="Group 252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555" name="Group 253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565" name="Freeform 254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566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567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571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72" name="Freeform 25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568" name="Group 2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569" name="Freeform 2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70" name="Freeform 26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556" name="Group 262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557" name="Freeform 263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558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559" name="Group 2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563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64" name="Freeform 267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560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561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62" name="Freeform 270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554" name="Line 271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7532" name="Group 272"/>
            <p:cNvGrpSpPr>
              <a:grpSpLocks/>
            </p:cNvGrpSpPr>
            <p:nvPr/>
          </p:nvGrpSpPr>
          <p:grpSpPr bwMode="auto">
            <a:xfrm>
              <a:off x="912" y="3072"/>
              <a:ext cx="1104" cy="144"/>
              <a:chOff x="1872" y="2880"/>
              <a:chExt cx="1104" cy="144"/>
            </a:xfrm>
          </p:grpSpPr>
          <p:grpSp>
            <p:nvGrpSpPr>
              <p:cNvPr id="87533" name="Group 273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7535" name="Group 274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545" name="Freeform 275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546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547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551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52" name="Freeform 27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548" name="Group 2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549" name="Freeform 2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50" name="Freeform 282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536" name="Group 283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7537" name="Freeform 284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7538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7539" name="Group 2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7543" name="Freeform 2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44" name="Freeform 28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540" name="Group 2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7541" name="Freeform 2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7542" name="Freeform 29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7534" name="Line 292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7749" name="Group 293"/>
          <p:cNvGrpSpPr>
            <a:grpSpLocks/>
          </p:cNvGrpSpPr>
          <p:nvPr/>
        </p:nvGrpSpPr>
        <p:grpSpPr bwMode="auto">
          <a:xfrm>
            <a:off x="3048000" y="4114800"/>
            <a:ext cx="1752600" cy="914400"/>
            <a:chOff x="2352" y="3024"/>
            <a:chExt cx="1104" cy="576"/>
          </a:xfrm>
        </p:grpSpPr>
        <p:grpSp>
          <p:nvGrpSpPr>
            <p:cNvPr id="87445" name="Group 294"/>
            <p:cNvGrpSpPr>
              <a:grpSpLocks/>
            </p:cNvGrpSpPr>
            <p:nvPr/>
          </p:nvGrpSpPr>
          <p:grpSpPr bwMode="auto">
            <a:xfrm flipH="1">
              <a:off x="2352" y="3312"/>
              <a:ext cx="1104" cy="288"/>
              <a:chOff x="912" y="2928"/>
              <a:chExt cx="1104" cy="288"/>
            </a:xfrm>
          </p:grpSpPr>
          <p:grpSp>
            <p:nvGrpSpPr>
              <p:cNvPr id="87489" name="Group 295"/>
              <p:cNvGrpSpPr>
                <a:grpSpLocks/>
              </p:cNvGrpSpPr>
              <p:nvPr/>
            </p:nvGrpSpPr>
            <p:grpSpPr bwMode="auto">
              <a:xfrm>
                <a:off x="912" y="2928"/>
                <a:ext cx="1104" cy="144"/>
                <a:chOff x="1872" y="2880"/>
                <a:chExt cx="1104" cy="144"/>
              </a:xfrm>
            </p:grpSpPr>
            <p:grpSp>
              <p:nvGrpSpPr>
                <p:cNvPr id="87511" name="Group 296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7513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523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524" name="Group 2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525" name="Group 3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29" name="Freeform 3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30" name="Freeform 302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526" name="Group 3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27" name="Freeform 3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28" name="Freeform 305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7514" name="Group 306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515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516" name="Group 3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517" name="Group 3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21" name="Freeform 3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22" name="Freeform 311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518" name="Group 3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19" name="Freeform 3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20" name="Freeform 314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7512" name="Line 315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7490" name="Group 316"/>
              <p:cNvGrpSpPr>
                <a:grpSpLocks/>
              </p:cNvGrpSpPr>
              <p:nvPr/>
            </p:nvGrpSpPr>
            <p:grpSpPr bwMode="auto">
              <a:xfrm>
                <a:off x="912" y="3072"/>
                <a:ext cx="1104" cy="144"/>
                <a:chOff x="1872" y="2880"/>
                <a:chExt cx="1104" cy="144"/>
              </a:xfrm>
            </p:grpSpPr>
            <p:grpSp>
              <p:nvGrpSpPr>
                <p:cNvPr id="87491" name="Group 317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7493" name="Group 318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503" name="Freeform 319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504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505" name="Group 3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09" name="Freeform 3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10" name="Freeform 323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506" name="Group 3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07" name="Freeform 3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08" name="Freeform 326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7494" name="Group 327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495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496" name="Group 3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497" name="Group 3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501" name="Freeform 3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02" name="Freeform 332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498" name="Group 3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99" name="Freeform 3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500" name="Freeform 335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7492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7446" name="Group 337"/>
            <p:cNvGrpSpPr>
              <a:grpSpLocks/>
            </p:cNvGrpSpPr>
            <p:nvPr/>
          </p:nvGrpSpPr>
          <p:grpSpPr bwMode="auto">
            <a:xfrm flipH="1">
              <a:off x="2352" y="3024"/>
              <a:ext cx="1104" cy="288"/>
              <a:chOff x="912" y="2928"/>
              <a:chExt cx="1104" cy="288"/>
            </a:xfrm>
          </p:grpSpPr>
          <p:grpSp>
            <p:nvGrpSpPr>
              <p:cNvPr id="87447" name="Group 338"/>
              <p:cNvGrpSpPr>
                <a:grpSpLocks/>
              </p:cNvGrpSpPr>
              <p:nvPr/>
            </p:nvGrpSpPr>
            <p:grpSpPr bwMode="auto">
              <a:xfrm>
                <a:off x="912" y="2928"/>
                <a:ext cx="1104" cy="144"/>
                <a:chOff x="1872" y="2880"/>
                <a:chExt cx="1104" cy="144"/>
              </a:xfrm>
            </p:grpSpPr>
            <p:grpSp>
              <p:nvGrpSpPr>
                <p:cNvPr id="87469" name="Group 339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7471" name="Group 340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481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482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483" name="Group 3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87" name="Freeform 3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88" name="Freeform 345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484" name="Group 3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85" name="Freeform 3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86" name="Freeform 348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7472" name="Group 349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473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474" name="Group 3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475" name="Group 3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79" name="Freeform 3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80" name="Freeform 354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476" name="Group 3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77" name="Freeform 3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78" name="Freeform 357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7470" name="Line 358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7448" name="Group 359"/>
              <p:cNvGrpSpPr>
                <a:grpSpLocks/>
              </p:cNvGrpSpPr>
              <p:nvPr/>
            </p:nvGrpSpPr>
            <p:grpSpPr bwMode="auto">
              <a:xfrm>
                <a:off x="912" y="3072"/>
                <a:ext cx="1104" cy="144"/>
                <a:chOff x="1872" y="2880"/>
                <a:chExt cx="1104" cy="144"/>
              </a:xfrm>
            </p:grpSpPr>
            <p:grpSp>
              <p:nvGrpSpPr>
                <p:cNvPr id="87449" name="Group 360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7451" name="Group 361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461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462" name="Group 3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463" name="Group 3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67" name="Freeform 3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68" name="Freeform 366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464" name="Group 3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65" name="Freeform 3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66" name="Freeform 369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7452" name="Group 370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7453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454" name="Group 3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7455" name="Group 3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59" name="Freeform 3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60" name="Freeform 375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7456" name="Group 3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7457" name="Freeform 3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458" name="Freeform 378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7450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47836" name="Group 380"/>
          <p:cNvGrpSpPr>
            <a:grpSpLocks/>
          </p:cNvGrpSpPr>
          <p:nvPr/>
        </p:nvGrpSpPr>
        <p:grpSpPr bwMode="auto">
          <a:xfrm>
            <a:off x="4724400" y="3962400"/>
            <a:ext cx="1752600" cy="1219200"/>
            <a:chOff x="3888" y="2784"/>
            <a:chExt cx="1104" cy="1152"/>
          </a:xfrm>
        </p:grpSpPr>
        <p:grpSp>
          <p:nvGrpSpPr>
            <p:cNvPr id="87271" name="Group 381"/>
            <p:cNvGrpSpPr>
              <a:grpSpLocks/>
            </p:cNvGrpSpPr>
            <p:nvPr/>
          </p:nvGrpSpPr>
          <p:grpSpPr bwMode="auto">
            <a:xfrm>
              <a:off x="3888" y="2784"/>
              <a:ext cx="1104" cy="576"/>
              <a:chOff x="2352" y="3024"/>
              <a:chExt cx="1104" cy="576"/>
            </a:xfrm>
          </p:grpSpPr>
          <p:grpSp>
            <p:nvGrpSpPr>
              <p:cNvPr id="87359" name="Group 382"/>
              <p:cNvGrpSpPr>
                <a:grpSpLocks/>
              </p:cNvGrpSpPr>
              <p:nvPr/>
            </p:nvGrpSpPr>
            <p:grpSpPr bwMode="auto">
              <a:xfrm flipH="1">
                <a:off x="2352" y="3312"/>
                <a:ext cx="1104" cy="288"/>
                <a:chOff x="912" y="2928"/>
                <a:chExt cx="1104" cy="288"/>
              </a:xfrm>
            </p:grpSpPr>
            <p:grpSp>
              <p:nvGrpSpPr>
                <p:cNvPr id="87403" name="Group 383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425" name="Group 384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427" name="Group 3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437" name="Freeform 3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438" name="Group 3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439" name="Group 3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43" name="Freeform 38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44" name="Freeform 39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440" name="Group 3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41" name="Freeform 39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42" name="Freeform 39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428" name="Group 394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429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430" name="Group 3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431" name="Group 3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35" name="Freeform 39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36" name="Freeform 399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432" name="Group 4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33" name="Freeform 40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34" name="Freeform 40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426" name="Line 4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7404" name="Group 404"/>
                <p:cNvGrpSpPr>
                  <a:grpSpLocks/>
                </p:cNvGrpSpPr>
                <p:nvPr/>
              </p:nvGrpSpPr>
              <p:grpSpPr bwMode="auto">
                <a:xfrm>
                  <a:off x="912" y="3072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405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407" name="Group 4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417" name="Freeform 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418" name="Group 4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419" name="Group 4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23" name="Freeform 41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24" name="Freeform 41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420" name="Group 4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21" name="Freeform 41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22" name="Freeform 41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408" name="Group 415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409" name="Freeform 4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410" name="Group 4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411" name="Group 4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15" name="Freeform 41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16" name="Freeform 42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412" name="Group 4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13" name="Freeform 42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14" name="Freeform 42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406" name="Line 4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87360" name="Group 425"/>
              <p:cNvGrpSpPr>
                <a:grpSpLocks/>
              </p:cNvGrpSpPr>
              <p:nvPr/>
            </p:nvGrpSpPr>
            <p:grpSpPr bwMode="auto">
              <a:xfrm flipH="1">
                <a:off x="2352" y="3024"/>
                <a:ext cx="1104" cy="288"/>
                <a:chOff x="912" y="2928"/>
                <a:chExt cx="1104" cy="288"/>
              </a:xfrm>
            </p:grpSpPr>
            <p:grpSp>
              <p:nvGrpSpPr>
                <p:cNvPr id="87361" name="Group 426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383" name="Group 427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385" name="Group 4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95" name="Freeform 4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96" name="Group 4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97" name="Group 4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401" name="Freeform 43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02" name="Freeform 43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98" name="Group 4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99" name="Freeform 43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400" name="Freeform 436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386" name="Group 437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87" name="Freeform 4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88" name="Group 4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89" name="Group 4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93" name="Freeform 44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94" name="Freeform 44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90" name="Group 4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91" name="Freeform 44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92" name="Freeform 445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384" name="Line 4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7362" name="Group 447"/>
                <p:cNvGrpSpPr>
                  <a:grpSpLocks/>
                </p:cNvGrpSpPr>
                <p:nvPr/>
              </p:nvGrpSpPr>
              <p:grpSpPr bwMode="auto">
                <a:xfrm>
                  <a:off x="912" y="3072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363" name="Group 448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365" name="Group 4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75" name="Freeform 4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76" name="Group 4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77" name="Group 4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81" name="Freeform 45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82" name="Freeform 45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78" name="Group 4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79" name="Freeform 45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80" name="Freeform 45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366" name="Group 458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67" name="Freeform 4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68" name="Group 4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69" name="Group 4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73" name="Freeform 46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74" name="Freeform 46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70" name="Group 4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71" name="Freeform 46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72" name="Freeform 466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364" name="Line 4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87272" name="Group 468"/>
            <p:cNvGrpSpPr>
              <a:grpSpLocks/>
            </p:cNvGrpSpPr>
            <p:nvPr/>
          </p:nvGrpSpPr>
          <p:grpSpPr bwMode="auto">
            <a:xfrm>
              <a:off x="3888" y="3360"/>
              <a:ext cx="1104" cy="576"/>
              <a:chOff x="2352" y="3024"/>
              <a:chExt cx="1104" cy="576"/>
            </a:xfrm>
          </p:grpSpPr>
          <p:grpSp>
            <p:nvGrpSpPr>
              <p:cNvPr id="87273" name="Group 469"/>
              <p:cNvGrpSpPr>
                <a:grpSpLocks/>
              </p:cNvGrpSpPr>
              <p:nvPr/>
            </p:nvGrpSpPr>
            <p:grpSpPr bwMode="auto">
              <a:xfrm flipH="1">
                <a:off x="2352" y="3312"/>
                <a:ext cx="1104" cy="288"/>
                <a:chOff x="912" y="2928"/>
                <a:chExt cx="1104" cy="288"/>
              </a:xfrm>
            </p:grpSpPr>
            <p:grpSp>
              <p:nvGrpSpPr>
                <p:cNvPr id="87317" name="Group 470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33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341" name="Group 4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51" name="Freeform 4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52" name="Group 4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53" name="Group 4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57" name="Freeform 47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58" name="Freeform 47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54" name="Group 4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55" name="Freeform 4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56" name="Freeform 48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342" name="Group 481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43" name="Freeform 4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44" name="Group 4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45" name="Group 4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49" name="Freeform 48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50" name="Freeform 486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46" name="Group 4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47" name="Freeform 48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48" name="Freeform 489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340" name="Line 4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7318" name="Group 491"/>
                <p:cNvGrpSpPr>
                  <a:grpSpLocks/>
                </p:cNvGrpSpPr>
                <p:nvPr/>
              </p:nvGrpSpPr>
              <p:grpSpPr bwMode="auto">
                <a:xfrm>
                  <a:off x="912" y="3072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319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321" name="Group 4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31" name="Freeform 4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32" name="Group 4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33" name="Group 4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37" name="Freeform 49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38" name="Freeform 498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34" name="Group 4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35" name="Freeform 50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36" name="Freeform 50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322" name="Group 502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23" name="Freeform 5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24" name="Group 5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25" name="Group 5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29" name="Freeform 50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30" name="Freeform 50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26" name="Group 5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27" name="Freeform 50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28" name="Freeform 51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320" name="Line 5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87274" name="Group 512"/>
              <p:cNvGrpSpPr>
                <a:grpSpLocks/>
              </p:cNvGrpSpPr>
              <p:nvPr/>
            </p:nvGrpSpPr>
            <p:grpSpPr bwMode="auto">
              <a:xfrm flipH="1">
                <a:off x="2352" y="3024"/>
                <a:ext cx="1104" cy="288"/>
                <a:chOff x="912" y="2928"/>
                <a:chExt cx="1104" cy="288"/>
              </a:xfrm>
            </p:grpSpPr>
            <p:grpSp>
              <p:nvGrpSpPr>
                <p:cNvPr id="87275" name="Group 513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297" name="Group 514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299" name="Group 5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09" name="Freeform 5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10" name="Group 5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11" name="Group 5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15" name="Freeform 51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16" name="Freeform 52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12" name="Group 5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13" name="Freeform 52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14" name="Freeform 52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300" name="Group 524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301" name="Freeform 5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302" name="Group 5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303" name="Group 5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07" name="Freeform 52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08" name="Freeform 529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304" name="Group 5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305" name="Freeform 53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306" name="Freeform 53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298" name="Line 5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7276" name="Group 534"/>
                <p:cNvGrpSpPr>
                  <a:grpSpLocks/>
                </p:cNvGrpSpPr>
                <p:nvPr/>
              </p:nvGrpSpPr>
              <p:grpSpPr bwMode="auto">
                <a:xfrm>
                  <a:off x="912" y="3072"/>
                  <a:ext cx="1104" cy="144"/>
                  <a:chOff x="1872" y="2880"/>
                  <a:chExt cx="1104" cy="144"/>
                </a:xfrm>
              </p:grpSpPr>
              <p:grpSp>
                <p:nvGrpSpPr>
                  <p:cNvPr id="87277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2016" y="2880"/>
                    <a:ext cx="960" cy="144"/>
                    <a:chOff x="336" y="2832"/>
                    <a:chExt cx="4992" cy="630"/>
                  </a:xfrm>
                </p:grpSpPr>
                <p:grpSp>
                  <p:nvGrpSpPr>
                    <p:cNvPr id="87279" name="Group 5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289" name="Freeform 5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290" name="Group 5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291" name="Group 5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295" name="Freeform 54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296" name="Freeform 54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292" name="Group 5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293" name="Freeform 5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294" name="Freeform 544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7280" name="Group 545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832" y="2832"/>
                      <a:ext cx="2496" cy="630"/>
                      <a:chOff x="1056" y="816"/>
                      <a:chExt cx="2496" cy="630"/>
                    </a:xfrm>
                  </p:grpSpPr>
                  <p:sp>
                    <p:nvSpPr>
                      <p:cNvPr id="87281" name="Freeform 5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816"/>
                        <a:ext cx="480" cy="315"/>
                      </a:xfrm>
                      <a:custGeom>
                        <a:avLst/>
                        <a:gdLst>
                          <a:gd name="T0" fmla="*/ 0 w 1152"/>
                          <a:gd name="T1" fmla="*/ 98 h 1008"/>
                          <a:gd name="T2" fmla="*/ 33 w 1152"/>
                          <a:gd name="T3" fmla="*/ 52 h 1008"/>
                          <a:gd name="T4" fmla="*/ 67 w 1152"/>
                          <a:gd name="T5" fmla="*/ 14 h 1008"/>
                          <a:gd name="T6" fmla="*/ 100 w 1152"/>
                          <a:gd name="T7" fmla="*/ 0 h 1008"/>
                          <a:gd name="T8" fmla="*/ 133 w 1152"/>
                          <a:gd name="T9" fmla="*/ 14 h 1008"/>
                          <a:gd name="T10" fmla="*/ 167 w 1152"/>
                          <a:gd name="T11" fmla="*/ 52 h 1008"/>
                          <a:gd name="T12" fmla="*/ 200 w 1152"/>
                          <a:gd name="T13" fmla="*/ 9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grpSp>
                    <p:nvGrpSpPr>
                      <p:cNvPr id="87282" name="Group 5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816"/>
                        <a:ext cx="2016" cy="630"/>
                        <a:chOff x="1824" y="1968"/>
                        <a:chExt cx="685" cy="918"/>
                      </a:xfrm>
                    </p:grpSpPr>
                    <p:grpSp>
                      <p:nvGrpSpPr>
                        <p:cNvPr id="87283" name="Group 5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4" y="1968"/>
                          <a:ext cx="343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287" name="Freeform 54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288" name="Freeform 55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7284" name="Group 5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7" y="1968"/>
                          <a:ext cx="342" cy="918"/>
                          <a:chOff x="2880" y="2112"/>
                          <a:chExt cx="2304" cy="2016"/>
                        </a:xfrm>
                      </p:grpSpPr>
                      <p:sp>
                        <p:nvSpPr>
                          <p:cNvPr id="87285" name="Freeform 55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286" name="Freeform 553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4032" y="3120"/>
                            <a:ext cx="1152" cy="1008"/>
                          </a:xfrm>
                          <a:custGeom>
                            <a:avLst/>
                            <a:gdLst>
                              <a:gd name="T0" fmla="*/ 0 w 1152"/>
                              <a:gd name="T1" fmla="*/ 1008 h 1008"/>
                              <a:gd name="T2" fmla="*/ 192 w 1152"/>
                              <a:gd name="T3" fmla="*/ 528 h 1008"/>
                              <a:gd name="T4" fmla="*/ 384 w 1152"/>
                              <a:gd name="T5" fmla="*/ 144 h 1008"/>
                              <a:gd name="T6" fmla="*/ 576 w 1152"/>
                              <a:gd name="T7" fmla="*/ 0 h 1008"/>
                              <a:gd name="T8" fmla="*/ 768 w 1152"/>
                              <a:gd name="T9" fmla="*/ 144 h 1008"/>
                              <a:gd name="T10" fmla="*/ 960 w 1152"/>
                              <a:gd name="T11" fmla="*/ 528 h 1008"/>
                              <a:gd name="T12" fmla="*/ 1152 w 1152"/>
                              <a:gd name="T13" fmla="*/ 1008 h 100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52" h="1008">
                                <a:moveTo>
                                  <a:pt x="0" y="1008"/>
                                </a:moveTo>
                                <a:cubicBezTo>
                                  <a:pt x="64" y="840"/>
                                  <a:pt x="128" y="672"/>
                                  <a:pt x="192" y="528"/>
                                </a:cubicBezTo>
                                <a:cubicBezTo>
                                  <a:pt x="256" y="384"/>
                                  <a:pt x="320" y="232"/>
                                  <a:pt x="384" y="144"/>
                                </a:cubicBezTo>
                                <a:cubicBezTo>
                                  <a:pt x="448" y="56"/>
                                  <a:pt x="512" y="0"/>
                                  <a:pt x="576" y="0"/>
                                </a:cubicBezTo>
                                <a:cubicBezTo>
                                  <a:pt x="640" y="0"/>
                                  <a:pt x="704" y="56"/>
                                  <a:pt x="768" y="144"/>
                                </a:cubicBezTo>
                                <a:cubicBezTo>
                                  <a:pt x="832" y="232"/>
                                  <a:pt x="896" y="384"/>
                                  <a:pt x="960" y="528"/>
                                </a:cubicBezTo>
                                <a:cubicBezTo>
                                  <a:pt x="1024" y="672"/>
                                  <a:pt x="1120" y="928"/>
                                  <a:pt x="1152" y="1008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zh-CN" altLang="en-US" smtClean="0">
                              <a:solidFill>
                                <a:srgbClr val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87278" name="Line 5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97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48011" name="Group 555"/>
          <p:cNvGrpSpPr>
            <a:grpSpLocks/>
          </p:cNvGrpSpPr>
          <p:nvPr/>
        </p:nvGrpSpPr>
        <p:grpSpPr bwMode="auto">
          <a:xfrm flipH="1">
            <a:off x="2438400" y="3886200"/>
            <a:ext cx="1752600" cy="1295400"/>
            <a:chOff x="3072" y="2880"/>
            <a:chExt cx="1104" cy="1440"/>
          </a:xfrm>
        </p:grpSpPr>
        <p:grpSp>
          <p:nvGrpSpPr>
            <p:cNvPr id="86921" name="Group 556"/>
            <p:cNvGrpSpPr>
              <a:grpSpLocks/>
            </p:cNvGrpSpPr>
            <p:nvPr/>
          </p:nvGrpSpPr>
          <p:grpSpPr bwMode="auto">
            <a:xfrm>
              <a:off x="3072" y="2880"/>
              <a:ext cx="1104" cy="768"/>
              <a:chOff x="3888" y="2784"/>
              <a:chExt cx="1104" cy="1152"/>
            </a:xfrm>
          </p:grpSpPr>
          <p:grpSp>
            <p:nvGrpSpPr>
              <p:cNvPr id="87097" name="Group 557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7185" name="Group 558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7229" name="Group 55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251" name="Group 5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253" name="Group 5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63" name="Freeform 5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64" name="Group 5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65" name="Group 5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69" name="Freeform 5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70" name="Freeform 5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66" name="Group 5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67" name="Freeform 5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68" name="Freeform 5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254" name="Group 57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55" name="Freeform 5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56" name="Group 5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57" name="Group 5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61" name="Freeform 5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62" name="Freeform 5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58" name="Group 5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59" name="Freeform 5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60" name="Freeform 5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252" name="Line 5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230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231" name="Group 5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233" name="Group 5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43" name="Freeform 58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44" name="Group 5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45" name="Group 5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49" name="Freeform 5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50" name="Freeform 5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46" name="Group 5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47" name="Freeform 5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48" name="Freeform 5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234" name="Group 59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35" name="Freeform 5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36" name="Group 5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37" name="Group 5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41" name="Freeform 5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42" name="Freeform 5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38" name="Group 5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39" name="Freeform 5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40" name="Freeform 5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232" name="Line 6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7186" name="Group 601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7187" name="Group 60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209" name="Group 6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211" name="Group 6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21" name="Freeform 6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22" name="Group 6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23" name="Group 6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27" name="Freeform 6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28" name="Freeform 6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24" name="Group 6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25" name="Freeform 6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26" name="Freeform 6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212" name="Group 61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13" name="Freeform 6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14" name="Group 6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15" name="Group 6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19" name="Freeform 6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20" name="Freeform 6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16" name="Group 6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17" name="Freeform 6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18" name="Freeform 6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210" name="Line 6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188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189" name="Group 6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191" name="Group 6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201" name="Freeform 6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202" name="Group 6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203" name="Group 6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07" name="Freeform 6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08" name="Freeform 6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204" name="Group 6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205" name="Freeform 6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06" name="Freeform 6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192" name="Group 63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93" name="Freeform 6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94" name="Group 6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95" name="Group 6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99" name="Freeform 6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200" name="Freeform 6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96" name="Group 6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97" name="Freeform 6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98" name="Freeform 6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190" name="Line 6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7098" name="Group 644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7099" name="Group 645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7143" name="Group 646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165" name="Group 6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167" name="Group 6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77" name="Freeform 6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78" name="Group 6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79" name="Group 6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83" name="Freeform 6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84" name="Freeform 6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80" name="Group 6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81" name="Freeform 6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82" name="Freeform 6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168" name="Group 65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69" name="Freeform 6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70" name="Group 6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71" name="Group 6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75" name="Freeform 6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76" name="Freeform 6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72" name="Group 6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73" name="Freeform 6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74" name="Freeform 6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166" name="Line 6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144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145" name="Group 6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147" name="Group 6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57" name="Freeform 6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58" name="Group 6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59" name="Group 6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63" name="Freeform 6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64" name="Freeform 6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60" name="Group 6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61" name="Freeform 6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62" name="Freeform 6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148" name="Group 67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49" name="Freeform 6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50" name="Group 6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51" name="Group 6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55" name="Freeform 6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56" name="Freeform 6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52" name="Group 6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53" name="Freeform 6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54" name="Freeform 6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146" name="Line 6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7100" name="Group 688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7101" name="Group 68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123" name="Group 6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125" name="Group 6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35" name="Freeform 6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36" name="Group 6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37" name="Group 6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41" name="Freeform 6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42" name="Freeform 6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38" name="Group 6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39" name="Freeform 6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40" name="Freeform 6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126" name="Group 70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27" name="Freeform 7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28" name="Group 7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29" name="Group 7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33" name="Freeform 7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34" name="Freeform 7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30" name="Group 7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31" name="Freeform 7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32" name="Freeform 7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124" name="Line 7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102" name="Group 71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103" name="Group 7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105" name="Group 7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15" name="Freeform 7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16" name="Group 7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17" name="Group 7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21" name="Freeform 7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22" name="Freeform 7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18" name="Group 7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19" name="Freeform 7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20" name="Freeform 7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106" name="Group 72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107" name="Freeform 7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108" name="Group 7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109" name="Group 7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13" name="Freeform 7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14" name="Freeform 7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110" name="Group 7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111" name="Freeform 7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112" name="Freeform 7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104" name="Line 7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6922" name="Group 731"/>
            <p:cNvGrpSpPr>
              <a:grpSpLocks/>
            </p:cNvGrpSpPr>
            <p:nvPr/>
          </p:nvGrpSpPr>
          <p:grpSpPr bwMode="auto">
            <a:xfrm>
              <a:off x="3072" y="3552"/>
              <a:ext cx="1104" cy="768"/>
              <a:chOff x="3888" y="2784"/>
              <a:chExt cx="1104" cy="1152"/>
            </a:xfrm>
          </p:grpSpPr>
          <p:grpSp>
            <p:nvGrpSpPr>
              <p:cNvPr id="86923" name="Group 732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7011" name="Group 733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7055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077" name="Group 7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079" name="Group 7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89" name="Freeform 7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90" name="Group 7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91" name="Group 7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95" name="Freeform 7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96" name="Freeform 7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92" name="Group 7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93" name="Freeform 7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94" name="Freeform 7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080" name="Group 74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81" name="Freeform 7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82" name="Group 7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83" name="Group 7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87" name="Freeform 7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88" name="Freeform 7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84" name="Group 7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85" name="Freeform 7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86" name="Freeform 7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078" name="Line 7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056" name="Group 75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057" name="Group 7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059" name="Group 7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69" name="Freeform 7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70" name="Group 7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71" name="Group 7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75" name="Freeform 7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76" name="Freeform 7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72" name="Group 7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73" name="Freeform 7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74" name="Freeform 7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060" name="Group 76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61" name="Freeform 7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62" name="Group 7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63" name="Group 7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67" name="Freeform 7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68" name="Freeform 7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64" name="Group 7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65" name="Freeform 7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66" name="Freeform 7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058" name="Line 7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7012" name="Group 776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7013" name="Group 77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035" name="Group 7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037" name="Group 7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47" name="Freeform 7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48" name="Group 7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49" name="Group 7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53" name="Freeform 7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54" name="Freeform 7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50" name="Group 7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51" name="Freeform 7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52" name="Freeform 7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038" name="Group 78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39" name="Freeform 78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40" name="Group 79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41" name="Group 7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45" name="Freeform 7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46" name="Freeform 7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42" name="Group 7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43" name="Freeform 7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44" name="Freeform 7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036" name="Line 7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7014" name="Group 79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7015" name="Group 7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7017" name="Group 8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27" name="Freeform 8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28" name="Group 8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29" name="Group 8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33" name="Freeform 8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34" name="Freeform 8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30" name="Group 8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31" name="Freeform 8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32" name="Freeform 8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7018" name="Group 80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19" name="Freeform 8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20" name="Group 8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21" name="Group 8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25" name="Freeform 8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26" name="Freeform 8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22" name="Group 8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23" name="Freeform 8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24" name="Freeform 8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7016" name="Line 8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6924" name="Group 819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6925" name="Group 820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969" name="Group 821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991" name="Group 8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993" name="Group 8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7003" name="Freeform 8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7004" name="Group 8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7005" name="Group 8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09" name="Freeform 8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10" name="Freeform 8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7006" name="Group 8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07" name="Freeform 8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08" name="Freeform 8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994" name="Group 83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95" name="Freeform 8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96" name="Group 8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97" name="Group 8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7001" name="Freeform 8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02" name="Freeform 8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98" name="Group 8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99" name="Freeform 8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000" name="Freeform 8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992" name="Line 8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970" name="Group 842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971" name="Group 8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973" name="Group 8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83" name="Freeform 8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84" name="Group 8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85" name="Group 8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89" name="Freeform 8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90" name="Freeform 8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86" name="Group 8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87" name="Freeform 8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88" name="Freeform 8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974" name="Group 85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75" name="Freeform 8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76" name="Group 8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77" name="Group 8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81" name="Freeform 8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82" name="Freeform 8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78" name="Group 8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79" name="Freeform 8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80" name="Freeform 8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972" name="Line 8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926" name="Group 863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927" name="Group 86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949" name="Group 8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951" name="Group 8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61" name="Freeform 8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62" name="Group 8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63" name="Group 8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67" name="Freeform 8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68" name="Freeform 8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64" name="Group 8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65" name="Freeform 8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66" name="Freeform 8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952" name="Group 87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53" name="Freeform 87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54" name="Group 8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55" name="Group 8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59" name="Freeform 8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60" name="Freeform 8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56" name="Group 8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57" name="Freeform 8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58" name="Freeform 8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950" name="Line 8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928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929" name="Group 8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931" name="Group 8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41" name="Freeform 8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42" name="Group 8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43" name="Group 8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47" name="Freeform 8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48" name="Freeform 8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44" name="Group 8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45" name="Freeform 8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46" name="Freeform 8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932" name="Group 89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33" name="Freeform 8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34" name="Group 8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35" name="Group 8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39" name="Freeform 9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40" name="Freeform 9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36" name="Group 9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37" name="Freeform 9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38" name="Freeform 9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930" name="Line 90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362" name="Group 906"/>
          <p:cNvGrpSpPr>
            <a:grpSpLocks/>
          </p:cNvGrpSpPr>
          <p:nvPr/>
        </p:nvGrpSpPr>
        <p:grpSpPr bwMode="auto">
          <a:xfrm>
            <a:off x="5867400" y="3962400"/>
            <a:ext cx="1981200" cy="1219200"/>
            <a:chOff x="3072" y="2880"/>
            <a:chExt cx="1104" cy="1440"/>
          </a:xfrm>
        </p:grpSpPr>
        <p:grpSp>
          <p:nvGrpSpPr>
            <p:cNvPr id="86571" name="Group 907"/>
            <p:cNvGrpSpPr>
              <a:grpSpLocks/>
            </p:cNvGrpSpPr>
            <p:nvPr/>
          </p:nvGrpSpPr>
          <p:grpSpPr bwMode="auto">
            <a:xfrm>
              <a:off x="3072" y="2880"/>
              <a:ext cx="1104" cy="768"/>
              <a:chOff x="3888" y="2784"/>
              <a:chExt cx="1104" cy="1152"/>
            </a:xfrm>
          </p:grpSpPr>
          <p:grpSp>
            <p:nvGrpSpPr>
              <p:cNvPr id="86747" name="Group 908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6835" name="Group 909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879" name="Group 91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901" name="Group 9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903" name="Group 9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13" name="Freeform 9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14" name="Group 9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15" name="Group 9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19" name="Freeform 9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20" name="Freeform 9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16" name="Group 9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17" name="Freeform 9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18" name="Freeform 9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904" name="Group 92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905" name="Freeform 9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906" name="Group 9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907" name="Group 9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11" name="Freeform 9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12" name="Freeform 9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908" name="Group 9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909" name="Freeform 9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10" name="Freeform 9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902" name="Line 9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880" name="Group 93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881" name="Group 9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883" name="Group 9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93" name="Freeform 9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94" name="Group 9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95" name="Group 9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99" name="Freeform 9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900" name="Freeform 9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96" name="Group 9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97" name="Freeform 9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98" name="Freeform 9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884" name="Group 94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85" name="Freeform 9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86" name="Group 9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87" name="Group 9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91" name="Freeform 9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92" name="Freeform 9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88" name="Group 9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89" name="Freeform 9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90" name="Freeform 9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882" name="Line 9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836" name="Group 952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837" name="Group 95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859" name="Group 9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861" name="Group 9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71" name="Freeform 9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72" name="Group 9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73" name="Group 95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77" name="Freeform 9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78" name="Freeform 9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74" name="Group 9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75" name="Freeform 9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76" name="Freeform 9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862" name="Group 96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63" name="Freeform 9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64" name="Group 9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65" name="Group 9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69" name="Freeform 9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70" name="Freeform 9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66" name="Group 97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67" name="Freeform 9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68" name="Freeform 9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860" name="Line 9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838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839" name="Group 9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841" name="Group 9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51" name="Freeform 9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52" name="Group 9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53" name="Group 9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57" name="Freeform 9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58" name="Freeform 9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54" name="Group 9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55" name="Freeform 9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56" name="Freeform 9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842" name="Group 98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43" name="Freeform 9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44" name="Group 9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45" name="Group 9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49" name="Freeform 9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50" name="Freeform 9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46" name="Group 9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47" name="Freeform 9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48" name="Freeform 9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840" name="Line 9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6748" name="Group 995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6749" name="Group 996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793" name="Group 99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815" name="Group 9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817" name="Group 9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27" name="Freeform 10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28" name="Group 10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29" name="Group 10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33" name="Freeform 10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34" name="Freeform 10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30" name="Group 10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31" name="Freeform 10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32" name="Freeform 10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818" name="Group 100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19" name="Freeform 10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20" name="Group 10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21" name="Group 10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25" name="Freeform 10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26" name="Freeform 10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22" name="Group 10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23" name="Freeform 10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24" name="Freeform 10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816" name="Line 10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794" name="Group 101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795" name="Group 10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797" name="Group 10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807" name="Freeform 10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08" name="Group 10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09" name="Group 10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13" name="Freeform 10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14" name="Freeform 10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10" name="Group 10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11" name="Freeform 10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12" name="Freeform 10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798" name="Group 102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99" name="Freeform 10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800" name="Group 10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801" name="Group 10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05" name="Freeform 10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06" name="Freeform 10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802" name="Group 10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803" name="Freeform 10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804" name="Freeform 10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796" name="Line 10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750" name="Group 1039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751" name="Group 104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773" name="Group 10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775" name="Group 10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85" name="Freeform 10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86" name="Group 10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87" name="Group 10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91" name="Freeform 10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92" name="Freeform 10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88" name="Group 10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89" name="Freeform 10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90" name="Freeform 10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776" name="Group 105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77" name="Freeform 10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78" name="Group 10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79" name="Group 10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83" name="Freeform 10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84" name="Freeform 10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80" name="Group 10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81" name="Freeform 10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82" name="Freeform 10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774" name="Line 10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752" name="Group 106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753" name="Group 10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755" name="Group 10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65" name="Freeform 10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66" name="Group 10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67" name="Group 10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71" name="Freeform 10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72" name="Freeform 10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68" name="Group 10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69" name="Freeform 10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70" name="Freeform 10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756" name="Group 107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57" name="Freeform 10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58" name="Group 10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59" name="Group 10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63" name="Freeform 10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64" name="Freeform 10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60" name="Group 10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61" name="Freeform 10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62" name="Freeform 10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754" name="Line 10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6572" name="Group 1082"/>
            <p:cNvGrpSpPr>
              <a:grpSpLocks/>
            </p:cNvGrpSpPr>
            <p:nvPr/>
          </p:nvGrpSpPr>
          <p:grpSpPr bwMode="auto">
            <a:xfrm>
              <a:off x="3072" y="3552"/>
              <a:ext cx="1104" cy="768"/>
              <a:chOff x="3888" y="2784"/>
              <a:chExt cx="1104" cy="1152"/>
            </a:xfrm>
          </p:grpSpPr>
          <p:grpSp>
            <p:nvGrpSpPr>
              <p:cNvPr id="86573" name="Group 1083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6661" name="Group 1084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705" name="Group 108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727" name="Group 10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729" name="Group 10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39" name="Freeform 10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40" name="Group 10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41" name="Group 10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45" name="Freeform 10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46" name="Freeform 10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42" name="Group 10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43" name="Freeform 10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44" name="Freeform 10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730" name="Group 109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31" name="Freeform 10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32" name="Group 10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33" name="Group 10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37" name="Freeform 11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38" name="Freeform 11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34" name="Group 11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35" name="Freeform 11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36" name="Freeform 11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728" name="Line 110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706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707" name="Group 1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709" name="Group 11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19" name="Freeform 11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20" name="Group 11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21" name="Group 11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25" name="Freeform 11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26" name="Freeform 11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22" name="Group 11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23" name="Freeform 11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24" name="Freeform 11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710" name="Group 111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711" name="Freeform 1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712" name="Group 1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713" name="Group 11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17" name="Freeform 11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18" name="Freeform 11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14" name="Group 11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15" name="Freeform 11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16" name="Freeform 11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708" name="Line 11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662" name="Group 1127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663" name="Group 112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685" name="Group 1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687" name="Group 11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97" name="Freeform 1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98" name="Group 11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99" name="Group 11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03" name="Freeform 11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04" name="Freeform 11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700" name="Group 11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701" name="Freeform 11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702" name="Freeform 11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688" name="Group 113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89" name="Freeform 11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90" name="Group 11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91" name="Group 11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95" name="Freeform 11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96" name="Freeform 11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92" name="Group 11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93" name="Freeform 11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94" name="Freeform 11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686" name="Line 11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664" name="Group 114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665" name="Group 1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667" name="Group 1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77" name="Freeform 1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78" name="Group 11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79" name="Group 11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83" name="Freeform 11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84" name="Freeform 11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80" name="Group 11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81" name="Freeform 11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82" name="Freeform 11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668" name="Group 116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69" name="Freeform 11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70" name="Group 11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71" name="Group 11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75" name="Freeform 11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76" name="Freeform 11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72" name="Group 11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73" name="Freeform 11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74" name="Freeform 11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666" name="Line 11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6574" name="Group 1170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6575" name="Group 1171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619" name="Group 117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641" name="Group 1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643" name="Group 1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53" name="Freeform 11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54" name="Group 11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55" name="Group 11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59" name="Freeform 11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60" name="Freeform 11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56" name="Group 11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57" name="Freeform 11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58" name="Freeform 11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644" name="Group 118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45" name="Freeform 11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46" name="Group 11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47" name="Group 11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51" name="Freeform 11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52" name="Freeform 11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48" name="Group 11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49" name="Freeform 11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50" name="Freeform 11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642" name="Line 11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620" name="Group 119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621" name="Group 11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623" name="Group 11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33" name="Freeform 11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34" name="Group 11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35" name="Group 11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39" name="Freeform 11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40" name="Freeform 12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36" name="Group 12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37" name="Freeform 12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38" name="Freeform 12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624" name="Group 120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25" name="Freeform 12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26" name="Group 12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27" name="Group 12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31" name="Freeform 12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32" name="Freeform 12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28" name="Group 12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29" name="Freeform 12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30" name="Freeform 12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622" name="Line 12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576" name="Group 1214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577" name="Group 121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599" name="Group 1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601" name="Group 12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11" name="Freeform 12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12" name="Group 12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13" name="Group 12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17" name="Freeform 12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18" name="Freeform 12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14" name="Group 12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15" name="Freeform 12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16" name="Freeform 12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602" name="Group 122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603" name="Freeform 12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604" name="Group 12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605" name="Group 12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09" name="Freeform 12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10" name="Freeform 12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606" name="Group 12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607" name="Freeform 12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608" name="Freeform 12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600" name="Line 12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578" name="Group 123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579" name="Group 12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581" name="Group 12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591" name="Freeform 12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592" name="Group 12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593" name="Group 12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97" name="Freeform 12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98" name="Freeform 12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594" name="Group 12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95" name="Freeform 12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96" name="Freeform 12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582" name="Group 124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583" name="Freeform 12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584" name="Group 12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585" name="Group 12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89" name="Freeform 12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90" name="Freeform 12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586" name="Group 12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87" name="Freeform 12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88" name="Freeform 12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580" name="Line 12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713" name="Group 1257"/>
          <p:cNvGrpSpPr>
            <a:grpSpLocks/>
          </p:cNvGrpSpPr>
          <p:nvPr/>
        </p:nvGrpSpPr>
        <p:grpSpPr bwMode="auto">
          <a:xfrm flipH="1">
            <a:off x="7162800" y="4267200"/>
            <a:ext cx="1752600" cy="457200"/>
            <a:chOff x="912" y="2928"/>
            <a:chExt cx="1104" cy="288"/>
          </a:xfrm>
        </p:grpSpPr>
        <p:grpSp>
          <p:nvGrpSpPr>
            <p:cNvPr id="86529" name="Group 1258"/>
            <p:cNvGrpSpPr>
              <a:grpSpLocks/>
            </p:cNvGrpSpPr>
            <p:nvPr/>
          </p:nvGrpSpPr>
          <p:grpSpPr bwMode="auto">
            <a:xfrm>
              <a:off x="912" y="2928"/>
              <a:ext cx="1104" cy="144"/>
              <a:chOff x="1872" y="2880"/>
              <a:chExt cx="1104" cy="144"/>
            </a:xfrm>
          </p:grpSpPr>
          <p:grpSp>
            <p:nvGrpSpPr>
              <p:cNvPr id="86551" name="Group 1259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6553" name="Group 1260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6563" name="Freeform 1261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6564" name="Group 1262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6565" name="Group 12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6569" name="Freeform 12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70" name="Freeform 1265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6566" name="Group 12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6567" name="Freeform 1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68" name="Freeform 126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6554" name="Group 1269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6555" name="Freeform 1270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6556" name="Group 1271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6557" name="Group 1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6561" name="Freeform 1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62" name="Freeform 1274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6558" name="Group 12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6559" name="Freeform 12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60" name="Freeform 1277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6552" name="Line 1278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6530" name="Group 1279"/>
            <p:cNvGrpSpPr>
              <a:grpSpLocks/>
            </p:cNvGrpSpPr>
            <p:nvPr/>
          </p:nvGrpSpPr>
          <p:grpSpPr bwMode="auto">
            <a:xfrm>
              <a:off x="912" y="3072"/>
              <a:ext cx="1104" cy="144"/>
              <a:chOff x="1872" y="2880"/>
              <a:chExt cx="1104" cy="144"/>
            </a:xfrm>
          </p:grpSpPr>
          <p:grpSp>
            <p:nvGrpSpPr>
              <p:cNvPr id="86531" name="Group 1280"/>
              <p:cNvGrpSpPr>
                <a:grpSpLocks/>
              </p:cNvGrpSpPr>
              <p:nvPr/>
            </p:nvGrpSpPr>
            <p:grpSpPr bwMode="auto">
              <a:xfrm>
                <a:off x="2016" y="2880"/>
                <a:ext cx="960" cy="144"/>
                <a:chOff x="336" y="2832"/>
                <a:chExt cx="4992" cy="630"/>
              </a:xfrm>
            </p:grpSpPr>
            <p:grpSp>
              <p:nvGrpSpPr>
                <p:cNvPr id="86533" name="Group 1281"/>
                <p:cNvGrpSpPr>
                  <a:grpSpLocks/>
                </p:cNvGrpSpPr>
                <p:nvPr/>
              </p:nvGrpSpPr>
              <p:grpSpPr bwMode="auto">
                <a:xfrm>
                  <a:off x="336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6543" name="Freeform 1282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6544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6545" name="Group 12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6549" name="Freeform 12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50" name="Freeform 1286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6546" name="Group 12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6547" name="Freeform 12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48" name="Freeform 1289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6534" name="Group 1290"/>
                <p:cNvGrpSpPr>
                  <a:grpSpLocks/>
                </p:cNvGrpSpPr>
                <p:nvPr/>
              </p:nvGrpSpPr>
              <p:grpSpPr bwMode="auto">
                <a:xfrm flipV="1">
                  <a:off x="2832" y="2832"/>
                  <a:ext cx="2496" cy="630"/>
                  <a:chOff x="1056" y="816"/>
                  <a:chExt cx="2496" cy="630"/>
                </a:xfrm>
              </p:grpSpPr>
              <p:sp>
                <p:nvSpPr>
                  <p:cNvPr id="86535" name="Freeform 1291"/>
                  <p:cNvSpPr>
                    <a:spLocks/>
                  </p:cNvSpPr>
                  <p:nvPr/>
                </p:nvSpPr>
                <p:spPr bwMode="auto">
                  <a:xfrm>
                    <a:off x="3072" y="816"/>
                    <a:ext cx="480" cy="315"/>
                  </a:xfrm>
                  <a:custGeom>
                    <a:avLst/>
                    <a:gdLst>
                      <a:gd name="T0" fmla="*/ 0 w 1152"/>
                      <a:gd name="T1" fmla="*/ 98 h 1008"/>
                      <a:gd name="T2" fmla="*/ 33 w 1152"/>
                      <a:gd name="T3" fmla="*/ 52 h 1008"/>
                      <a:gd name="T4" fmla="*/ 67 w 1152"/>
                      <a:gd name="T5" fmla="*/ 14 h 1008"/>
                      <a:gd name="T6" fmla="*/ 100 w 1152"/>
                      <a:gd name="T7" fmla="*/ 0 h 1008"/>
                      <a:gd name="T8" fmla="*/ 133 w 1152"/>
                      <a:gd name="T9" fmla="*/ 14 h 1008"/>
                      <a:gd name="T10" fmla="*/ 167 w 1152"/>
                      <a:gd name="T11" fmla="*/ 52 h 1008"/>
                      <a:gd name="T12" fmla="*/ 200 w 1152"/>
                      <a:gd name="T13" fmla="*/ 98 h 10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52" h="1008">
                        <a:moveTo>
                          <a:pt x="0" y="1008"/>
                        </a:moveTo>
                        <a:cubicBezTo>
                          <a:pt x="64" y="840"/>
                          <a:pt x="128" y="672"/>
                          <a:pt x="192" y="528"/>
                        </a:cubicBezTo>
                        <a:cubicBezTo>
                          <a:pt x="256" y="384"/>
                          <a:pt x="320" y="232"/>
                          <a:pt x="384" y="144"/>
                        </a:cubicBezTo>
                        <a:cubicBezTo>
                          <a:pt x="448" y="56"/>
                          <a:pt x="512" y="0"/>
                          <a:pt x="576" y="0"/>
                        </a:cubicBezTo>
                        <a:cubicBezTo>
                          <a:pt x="640" y="0"/>
                          <a:pt x="704" y="56"/>
                          <a:pt x="768" y="144"/>
                        </a:cubicBezTo>
                        <a:cubicBezTo>
                          <a:pt x="832" y="232"/>
                          <a:pt x="896" y="384"/>
                          <a:pt x="960" y="528"/>
                        </a:cubicBezTo>
                        <a:cubicBezTo>
                          <a:pt x="1024" y="672"/>
                          <a:pt x="1120" y="928"/>
                          <a:pt x="1152" y="1008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86536" name="Group 1292"/>
                  <p:cNvGrpSpPr>
                    <a:grpSpLocks/>
                  </p:cNvGrpSpPr>
                  <p:nvPr/>
                </p:nvGrpSpPr>
                <p:grpSpPr bwMode="auto">
                  <a:xfrm>
                    <a:off x="1056" y="816"/>
                    <a:ext cx="2016" cy="630"/>
                    <a:chOff x="1824" y="1968"/>
                    <a:chExt cx="685" cy="918"/>
                  </a:xfrm>
                </p:grpSpPr>
                <p:grpSp>
                  <p:nvGrpSpPr>
                    <p:cNvPr id="86537" name="Group 1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1968"/>
                      <a:ext cx="343" cy="918"/>
                      <a:chOff x="2880" y="2112"/>
                      <a:chExt cx="2304" cy="2016"/>
                    </a:xfrm>
                  </p:grpSpPr>
                  <p:sp>
                    <p:nvSpPr>
                      <p:cNvPr id="86541" name="Freeform 1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42" name="Freeform 1295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6538" name="Group 12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1968"/>
                      <a:ext cx="342" cy="918"/>
                      <a:chOff x="2880" y="2112"/>
                      <a:chExt cx="2304" cy="2016"/>
                    </a:xfrm>
                  </p:grpSpPr>
                  <p:sp>
                    <p:nvSpPr>
                      <p:cNvPr id="86539" name="Freeform 12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0" y="2112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6540" name="Freeform 1298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4032" y="3120"/>
                        <a:ext cx="1152" cy="1008"/>
                      </a:xfrm>
                      <a:custGeom>
                        <a:avLst/>
                        <a:gdLst>
                          <a:gd name="T0" fmla="*/ 0 w 1152"/>
                          <a:gd name="T1" fmla="*/ 1008 h 1008"/>
                          <a:gd name="T2" fmla="*/ 192 w 1152"/>
                          <a:gd name="T3" fmla="*/ 528 h 1008"/>
                          <a:gd name="T4" fmla="*/ 384 w 1152"/>
                          <a:gd name="T5" fmla="*/ 144 h 1008"/>
                          <a:gd name="T6" fmla="*/ 576 w 1152"/>
                          <a:gd name="T7" fmla="*/ 0 h 1008"/>
                          <a:gd name="T8" fmla="*/ 768 w 1152"/>
                          <a:gd name="T9" fmla="*/ 144 h 1008"/>
                          <a:gd name="T10" fmla="*/ 960 w 1152"/>
                          <a:gd name="T11" fmla="*/ 528 h 1008"/>
                          <a:gd name="T12" fmla="*/ 1152 w 1152"/>
                          <a:gd name="T13" fmla="*/ 1008 h 100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152" h="1008">
                            <a:moveTo>
                              <a:pt x="0" y="1008"/>
                            </a:moveTo>
                            <a:cubicBezTo>
                              <a:pt x="64" y="840"/>
                              <a:pt x="128" y="672"/>
                              <a:pt x="192" y="528"/>
                            </a:cubicBezTo>
                            <a:cubicBezTo>
                              <a:pt x="256" y="384"/>
                              <a:pt x="320" y="232"/>
                              <a:pt x="384" y="144"/>
                            </a:cubicBezTo>
                            <a:cubicBezTo>
                              <a:pt x="448" y="56"/>
                              <a:pt x="512" y="0"/>
                              <a:pt x="576" y="0"/>
                            </a:cubicBezTo>
                            <a:cubicBezTo>
                              <a:pt x="640" y="0"/>
                              <a:pt x="704" y="56"/>
                              <a:pt x="768" y="144"/>
                            </a:cubicBezTo>
                            <a:cubicBezTo>
                              <a:pt x="832" y="232"/>
                              <a:pt x="896" y="384"/>
                              <a:pt x="960" y="528"/>
                            </a:cubicBezTo>
                            <a:cubicBezTo>
                              <a:pt x="1024" y="672"/>
                              <a:pt x="1120" y="928"/>
                              <a:pt x="1152" y="1008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mtClean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6532" name="Line 1299"/>
              <p:cNvSpPr>
                <a:spLocks noChangeShapeType="1"/>
              </p:cNvSpPr>
              <p:nvPr/>
            </p:nvSpPr>
            <p:spPr bwMode="auto">
              <a:xfrm flipH="1">
                <a:off x="1872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8756" name="Group 1300"/>
          <p:cNvGrpSpPr>
            <a:grpSpLocks/>
          </p:cNvGrpSpPr>
          <p:nvPr/>
        </p:nvGrpSpPr>
        <p:grpSpPr bwMode="auto">
          <a:xfrm flipH="1">
            <a:off x="4191000" y="3886200"/>
            <a:ext cx="1752600" cy="1295400"/>
            <a:chOff x="3072" y="2880"/>
            <a:chExt cx="1104" cy="1440"/>
          </a:xfrm>
        </p:grpSpPr>
        <p:grpSp>
          <p:nvGrpSpPr>
            <p:cNvPr id="86179" name="Group 1301"/>
            <p:cNvGrpSpPr>
              <a:grpSpLocks/>
            </p:cNvGrpSpPr>
            <p:nvPr/>
          </p:nvGrpSpPr>
          <p:grpSpPr bwMode="auto">
            <a:xfrm>
              <a:off x="3072" y="2880"/>
              <a:ext cx="1104" cy="768"/>
              <a:chOff x="3888" y="2784"/>
              <a:chExt cx="1104" cy="1152"/>
            </a:xfrm>
          </p:grpSpPr>
          <p:grpSp>
            <p:nvGrpSpPr>
              <p:cNvPr id="86355" name="Group 1302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6443" name="Group 1303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487" name="Group 130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509" name="Group 13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511" name="Group 13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521" name="Freeform 13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522" name="Group 13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523" name="Group 13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27" name="Freeform 13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28" name="Freeform 13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524" name="Group 13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25" name="Freeform 13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26" name="Freeform 13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512" name="Group 131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513" name="Freeform 13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514" name="Group 13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515" name="Group 13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19" name="Freeform 13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20" name="Freeform 13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516" name="Group 13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17" name="Freeform 13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18" name="Freeform 13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510" name="Line 13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488" name="Group 132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489" name="Group 13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491" name="Group 13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501" name="Freeform 13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502" name="Group 13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503" name="Group 13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07" name="Freeform 13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08" name="Freeform 13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504" name="Group 13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505" name="Freeform 13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06" name="Freeform 13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492" name="Group 133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93" name="Freeform 13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94" name="Group 13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95" name="Group 13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99" name="Freeform 13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500" name="Freeform 13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96" name="Group 13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97" name="Freeform 13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98" name="Freeform 13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490" name="Line 13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444" name="Group 1346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445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467" name="Group 13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469" name="Group 13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79" name="Freeform 13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80" name="Group 13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81" name="Group 13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85" name="Freeform 13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86" name="Freeform 13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82" name="Group 13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83" name="Freeform 13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84" name="Freeform 13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470" name="Group 135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71" name="Freeform 13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72" name="Group 13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73" name="Group 13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77" name="Freeform 13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78" name="Freeform 13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74" name="Group 13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75" name="Freeform 13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76" name="Freeform 13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468" name="Line 13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446" name="Group 136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447" name="Group 13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449" name="Group 13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59" name="Freeform 13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60" name="Group 13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61" name="Group 13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65" name="Freeform 13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66" name="Freeform 13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62" name="Group 13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63" name="Freeform 13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64" name="Freeform 13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450" name="Group 137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51" name="Freeform 13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52" name="Group 13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53" name="Group 13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57" name="Freeform 13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58" name="Freeform 13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54" name="Group 13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55" name="Freeform 13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56" name="Freeform 13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448" name="Line 13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6356" name="Group 1389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6357" name="Group 1390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401" name="Group 1391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423" name="Group 1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425" name="Group 13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35" name="Freeform 13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36" name="Group 13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37" name="Group 13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41" name="Freeform 13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42" name="Freeform 13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38" name="Group 13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39" name="Freeform 14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40" name="Freeform 14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426" name="Group 140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27" name="Freeform 14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28" name="Group 14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29" name="Group 14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33" name="Freeform 14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34" name="Freeform 14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30" name="Group 14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31" name="Freeform 14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32" name="Freeform 14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424" name="Line 14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402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403" name="Group 14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405" name="Group 14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15" name="Freeform 14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16" name="Group 14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17" name="Group 14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21" name="Freeform 14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22" name="Freeform 14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18" name="Group 14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19" name="Freeform 14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20" name="Freeform 14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406" name="Group 142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407" name="Freeform 14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408" name="Group 14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409" name="Group 14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13" name="Freeform 14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14" name="Freeform 14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410" name="Group 14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411" name="Freeform 14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12" name="Freeform 14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404" name="Line 14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358" name="Group 1433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359" name="Group 143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381" name="Group 14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383" name="Group 14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93" name="Freeform 14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94" name="Group 14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95" name="Group 14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99" name="Freeform 14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400" name="Freeform 14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96" name="Group 14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97" name="Freeform 14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98" name="Freeform 14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384" name="Group 144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85" name="Freeform 14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86" name="Group 14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87" name="Group 14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91" name="Freeform 14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92" name="Freeform 14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88" name="Group 14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89" name="Freeform 14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90" name="Freeform 14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382" name="Line 14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360" name="Group 145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361" name="Group 14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363" name="Group 14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73" name="Freeform 14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74" name="Group 14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75" name="Group 14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79" name="Freeform 14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80" name="Freeform 14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76" name="Group 14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77" name="Freeform 14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78" name="Freeform 14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364" name="Group 146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65" name="Freeform 14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66" name="Group 14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67" name="Group 14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71" name="Freeform 14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72" name="Freeform 14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68" name="Group 14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69" name="Freeform 14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70" name="Freeform 14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362" name="Line 14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6180" name="Group 1476"/>
            <p:cNvGrpSpPr>
              <a:grpSpLocks/>
            </p:cNvGrpSpPr>
            <p:nvPr/>
          </p:nvGrpSpPr>
          <p:grpSpPr bwMode="auto">
            <a:xfrm>
              <a:off x="3072" y="3552"/>
              <a:ext cx="1104" cy="768"/>
              <a:chOff x="3888" y="2784"/>
              <a:chExt cx="1104" cy="1152"/>
            </a:xfrm>
          </p:grpSpPr>
          <p:grpSp>
            <p:nvGrpSpPr>
              <p:cNvPr id="86181" name="Group 1477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6269" name="Group 1478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313" name="Group 147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335" name="Group 14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337" name="Group 14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47" name="Freeform 14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48" name="Group 14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49" name="Group 14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53" name="Freeform 14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54" name="Freeform 14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50" name="Group 14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51" name="Freeform 14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52" name="Freeform 14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338" name="Group 149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39" name="Freeform 14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40" name="Group 14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41" name="Group 14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45" name="Freeform 14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46" name="Freeform 14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42" name="Group 14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43" name="Freeform 14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44" name="Freeform 14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336" name="Line 14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314" name="Group 150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315" name="Group 15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317" name="Group 15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27" name="Freeform 15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28" name="Group 15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29" name="Group 15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33" name="Freeform 15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34" name="Freeform 15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30" name="Group 15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31" name="Freeform 15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32" name="Freeform 15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318" name="Group 151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19" name="Freeform 15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20" name="Group 15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21" name="Group 15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25" name="Freeform 15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26" name="Freeform 15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22" name="Group 15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23" name="Freeform 15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24" name="Freeform 15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316" name="Line 15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270" name="Group 1521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271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293" name="Group 15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295" name="Group 15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305" name="Freeform 15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306" name="Group 15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307" name="Group 15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11" name="Freeform 15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12" name="Freeform 15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08" name="Group 15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09" name="Freeform 15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10" name="Freeform 15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296" name="Group 153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97" name="Freeform 15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98" name="Group 15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99" name="Group 15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03" name="Freeform 15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04" name="Freeform 15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300" name="Group 15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301" name="Freeform 15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302" name="Freeform 15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294" name="Line 15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272" name="Group 154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273" name="Group 15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275" name="Group 15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85" name="Freeform 15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86" name="Group 15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87" name="Group 15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91" name="Freeform 15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92" name="Freeform 15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88" name="Group 15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89" name="Freeform 15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90" name="Freeform 15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276" name="Group 155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77" name="Freeform 15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78" name="Group 15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79" name="Group 15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83" name="Freeform 15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84" name="Freeform 15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80" name="Group 15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81" name="Freeform 15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82" name="Freeform 15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274" name="Line 15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6182" name="Group 1564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6183" name="Group 1565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227" name="Group 1566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249" name="Group 15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251" name="Group 15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61" name="Freeform 15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62" name="Group 15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63" name="Group 15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67" name="Freeform 15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68" name="Freeform 15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64" name="Group 15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65" name="Freeform 15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66" name="Freeform 15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252" name="Group 157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53" name="Freeform 15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54" name="Group 15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55" name="Group 15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59" name="Freeform 15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60" name="Freeform 15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56" name="Group 15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57" name="Freeform 15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58" name="Freeform 15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250" name="Line 15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228" name="Group 1587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229" name="Group 15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231" name="Group 15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41" name="Freeform 15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42" name="Group 15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43" name="Group 15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47" name="Freeform 15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48" name="Freeform 15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44" name="Group 15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45" name="Freeform 15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46" name="Freeform 15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232" name="Group 159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33" name="Freeform 15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34" name="Group 16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35" name="Group 16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39" name="Freeform 16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40" name="Freeform 16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36" name="Group 16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37" name="Freeform 16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38" name="Freeform 16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230" name="Line 16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184" name="Group 1608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185" name="Group 160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207" name="Group 16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209" name="Group 16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19" name="Freeform 16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20" name="Group 16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21" name="Group 16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25" name="Freeform 16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26" name="Freeform 16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22" name="Group 16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23" name="Freeform 16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24" name="Freeform 16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210" name="Group 162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211" name="Freeform 16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12" name="Group 16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13" name="Group 16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17" name="Freeform 16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18" name="Freeform 16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14" name="Group 16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15" name="Freeform 16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16" name="Freeform 16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208" name="Line 16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186" name="Group 163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187" name="Group 16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189" name="Group 16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99" name="Freeform 16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200" name="Group 16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201" name="Group 16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05" name="Freeform 16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06" name="Freeform 16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202" name="Group 16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203" name="Freeform 16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204" name="Freeform 16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190" name="Group 164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91" name="Freeform 16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92" name="Group 16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93" name="Group 16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97" name="Freeform 16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98" name="Freeform 16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94" name="Group 16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95" name="Freeform 16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96" name="Freeform 16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188" name="Line 16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9107" name="Group 1651"/>
          <p:cNvGrpSpPr>
            <a:grpSpLocks/>
          </p:cNvGrpSpPr>
          <p:nvPr/>
        </p:nvGrpSpPr>
        <p:grpSpPr bwMode="auto">
          <a:xfrm flipH="1">
            <a:off x="5943600" y="3886200"/>
            <a:ext cx="1905000" cy="1295400"/>
            <a:chOff x="3072" y="2880"/>
            <a:chExt cx="1104" cy="1440"/>
          </a:xfrm>
        </p:grpSpPr>
        <p:grpSp>
          <p:nvGrpSpPr>
            <p:cNvPr id="85829" name="Group 1652"/>
            <p:cNvGrpSpPr>
              <a:grpSpLocks/>
            </p:cNvGrpSpPr>
            <p:nvPr/>
          </p:nvGrpSpPr>
          <p:grpSpPr bwMode="auto">
            <a:xfrm>
              <a:off x="3072" y="2880"/>
              <a:ext cx="1104" cy="768"/>
              <a:chOff x="3888" y="2784"/>
              <a:chExt cx="1104" cy="1152"/>
            </a:xfrm>
          </p:grpSpPr>
          <p:grpSp>
            <p:nvGrpSpPr>
              <p:cNvPr id="86005" name="Group 1653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6093" name="Group 1654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137" name="Group 165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159" name="Group 16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161" name="Group 16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71" name="Freeform 16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72" name="Group 16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73" name="Group 16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77" name="Freeform 16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78" name="Freeform 16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74" name="Group 16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75" name="Freeform 16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76" name="Freeform 16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162" name="Group 166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63" name="Freeform 16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64" name="Group 16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65" name="Group 16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69" name="Freeform 16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70" name="Freeform 16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66" name="Group 16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67" name="Freeform 16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68" name="Freeform 16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160" name="Line 16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138" name="Group 167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139" name="Group 16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141" name="Group 16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51" name="Freeform 16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52" name="Group 16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53" name="Group 16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57" name="Freeform 16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58" name="Freeform 16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54" name="Group 16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55" name="Freeform 16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56" name="Freeform 16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142" name="Group 168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43" name="Freeform 16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44" name="Group 16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45" name="Group 16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49" name="Freeform 16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50" name="Freeform 16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46" name="Group 16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47" name="Freeform 16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48" name="Freeform 16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140" name="Line 169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094" name="Group 1697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095" name="Group 169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117" name="Group 16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119" name="Group 17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29" name="Freeform 17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30" name="Group 17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31" name="Group 17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35" name="Freeform 17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36" name="Freeform 17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32" name="Group 17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33" name="Freeform 17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34" name="Freeform 17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120" name="Group 170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21" name="Freeform 17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22" name="Group 17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23" name="Group 17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27" name="Freeform 17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28" name="Freeform 17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24" name="Group 17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25" name="Freeform 17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26" name="Freeform 17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118" name="Line 17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096" name="Group 171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097" name="Group 17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099" name="Group 17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09" name="Freeform 17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10" name="Group 17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11" name="Group 17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15" name="Freeform 17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16" name="Freeform 17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12" name="Group 17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13" name="Freeform 17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14" name="Freeform 17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100" name="Group 173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101" name="Freeform 17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102" name="Group 17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103" name="Group 17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07" name="Freeform 17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08" name="Freeform 17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104" name="Group 17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105" name="Freeform 17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106" name="Freeform 17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098" name="Line 17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6006" name="Group 1740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6007" name="Group 1741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051" name="Group 174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073" name="Group 17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075" name="Group 17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85" name="Freeform 17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86" name="Group 17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87" name="Group 17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91" name="Freeform 17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92" name="Freeform 17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88" name="Group 17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89" name="Freeform 17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90" name="Freeform 17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076" name="Group 175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77" name="Freeform 17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78" name="Group 17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79" name="Group 17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83" name="Freeform 17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84" name="Freeform 17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80" name="Group 17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81" name="Freeform 17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82" name="Freeform 17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074" name="Line 17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052" name="Group 176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053" name="Group 17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055" name="Group 17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65" name="Freeform 17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66" name="Group 17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67" name="Group 17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71" name="Freeform 17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72" name="Freeform 17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68" name="Group 17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69" name="Freeform 17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70" name="Freeform 17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056" name="Group 177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57" name="Freeform 17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58" name="Group 17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59" name="Group 17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63" name="Freeform 17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64" name="Freeform 17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60" name="Group 17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61" name="Freeform 17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62" name="Freeform 17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054" name="Line 1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6008" name="Group 1784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6009" name="Group 178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031" name="Group 17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033" name="Group 17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43" name="Freeform 17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44" name="Group 17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45" name="Group 17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49" name="Freeform 17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50" name="Freeform 17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46" name="Group 17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47" name="Freeform 17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48" name="Freeform 17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034" name="Group 179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35" name="Freeform 17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36" name="Group 17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37" name="Group 17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41" name="Freeform 18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42" name="Freeform 18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38" name="Group 18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39" name="Freeform 18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40" name="Freeform 18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032" name="Line 180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6010" name="Group 180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6011" name="Group 18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6013" name="Group 18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23" name="Freeform 18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24" name="Group 18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25" name="Group 18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29" name="Freeform 18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30" name="Freeform 18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26" name="Group 18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27" name="Freeform 18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28" name="Freeform 18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6014" name="Group 181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6015" name="Freeform 18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6016" name="Group 18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6017" name="Group 18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21" name="Freeform 18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22" name="Freeform 18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18" name="Group 18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19" name="Freeform 18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20" name="Freeform 18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6012" name="Line 18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5830" name="Group 1827"/>
            <p:cNvGrpSpPr>
              <a:grpSpLocks/>
            </p:cNvGrpSpPr>
            <p:nvPr/>
          </p:nvGrpSpPr>
          <p:grpSpPr bwMode="auto">
            <a:xfrm>
              <a:off x="3072" y="3552"/>
              <a:ext cx="1104" cy="768"/>
              <a:chOff x="3888" y="2784"/>
              <a:chExt cx="1104" cy="1152"/>
            </a:xfrm>
          </p:grpSpPr>
          <p:grpSp>
            <p:nvGrpSpPr>
              <p:cNvPr id="85831" name="Group 1828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5919" name="Group 1829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963" name="Group 183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985" name="Group 18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987" name="Group 18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97" name="Freeform 18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98" name="Group 18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99" name="Group 18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03" name="Freeform 18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04" name="Freeform 18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6000" name="Group 18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6001" name="Freeform 18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6002" name="Freeform 18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988" name="Group 184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89" name="Freeform 18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90" name="Group 18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91" name="Group 18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95" name="Freeform 18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96" name="Freeform 18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92" name="Group 18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93" name="Freeform 18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94" name="Freeform 18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986" name="Line 18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964" name="Group 185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965" name="Group 18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967" name="Group 18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77" name="Freeform 18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78" name="Group 18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79" name="Group 18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83" name="Freeform 18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84" name="Freeform 18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80" name="Group 18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81" name="Freeform 18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82" name="Freeform 18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968" name="Group 186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69" name="Freeform 18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70" name="Group 18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71" name="Group 18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75" name="Freeform 18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76" name="Freeform 18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72" name="Group 18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73" name="Freeform 18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74" name="Freeform 18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966" name="Line 18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920" name="Group 1872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921" name="Group 187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943" name="Group 18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945" name="Group 18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55" name="Freeform 187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56" name="Group 18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57" name="Group 18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61" name="Freeform 18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62" name="Freeform 18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58" name="Group 18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59" name="Freeform 18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60" name="Freeform 18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946" name="Group 188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47" name="Freeform 18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48" name="Group 18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49" name="Group 18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53" name="Freeform 18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54" name="Freeform 18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50" name="Group 18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51" name="Freeform 18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52" name="Freeform 18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944" name="Line 18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922" name="Group 189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923" name="Group 18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925" name="Group 18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35" name="Freeform 18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36" name="Group 18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37" name="Group 18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41" name="Freeform 19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42" name="Freeform 19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38" name="Group 19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39" name="Freeform 19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40" name="Freeform 19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926" name="Group 190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27" name="Freeform 19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28" name="Group 19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29" name="Group 19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33" name="Freeform 19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34" name="Freeform 19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30" name="Group 19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31" name="Freeform 19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32" name="Freeform 19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924" name="Line 19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5832" name="Group 1915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5833" name="Group 1916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877" name="Group 191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899" name="Group 19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901" name="Group 19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11" name="Freeform 19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12" name="Group 19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13" name="Group 19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17" name="Freeform 19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18" name="Freeform 19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14" name="Group 19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15" name="Freeform 19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16" name="Freeform 19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902" name="Group 192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903" name="Freeform 19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904" name="Group 19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905" name="Group 19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09" name="Freeform 19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10" name="Freeform 19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906" name="Group 19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907" name="Freeform 19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908" name="Freeform 19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900" name="Line 19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878" name="Group 193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879" name="Group 19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881" name="Group 19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91" name="Freeform 19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92" name="Group 19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93" name="Group 194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97" name="Freeform 19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98" name="Freeform 19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94" name="Group 19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95" name="Freeform 19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96" name="Freeform 19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882" name="Group 194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83" name="Freeform 19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84" name="Group 19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85" name="Group 19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89" name="Freeform 19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90" name="Freeform 19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86" name="Group 19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87" name="Freeform 19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88" name="Freeform 19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880" name="Line 19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834" name="Group 1959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835" name="Group 196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857" name="Group 19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859" name="Group 19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69" name="Freeform 19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70" name="Group 19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71" name="Group 19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75" name="Freeform 19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76" name="Freeform 19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72" name="Group 19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73" name="Freeform 19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74" name="Freeform 19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860" name="Group 197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61" name="Freeform 19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62" name="Group 19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63" name="Group 19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67" name="Freeform 19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68" name="Freeform 19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64" name="Group 19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65" name="Freeform 19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66" name="Freeform 19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858" name="Line 19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836" name="Group 198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837" name="Group 19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839" name="Group 19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49" name="Freeform 19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50" name="Group 19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51" name="Group 19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55" name="Freeform 19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56" name="Freeform 19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52" name="Group 19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53" name="Freeform 19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54" name="Freeform 19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840" name="Group 199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41" name="Freeform 19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42" name="Group 19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43" name="Group 19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47" name="Freeform 19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48" name="Freeform 19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44" name="Group 19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45" name="Freeform 19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46" name="Freeform 20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838" name="Line 20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9458" name="Group 2002"/>
          <p:cNvGrpSpPr>
            <a:grpSpLocks/>
          </p:cNvGrpSpPr>
          <p:nvPr/>
        </p:nvGrpSpPr>
        <p:grpSpPr bwMode="auto">
          <a:xfrm flipH="1">
            <a:off x="838200" y="3886200"/>
            <a:ext cx="1981200" cy="1295400"/>
            <a:chOff x="3072" y="2880"/>
            <a:chExt cx="1104" cy="1440"/>
          </a:xfrm>
        </p:grpSpPr>
        <p:grpSp>
          <p:nvGrpSpPr>
            <p:cNvPr id="85479" name="Group 2003"/>
            <p:cNvGrpSpPr>
              <a:grpSpLocks/>
            </p:cNvGrpSpPr>
            <p:nvPr/>
          </p:nvGrpSpPr>
          <p:grpSpPr bwMode="auto">
            <a:xfrm>
              <a:off x="3072" y="2880"/>
              <a:ext cx="1104" cy="768"/>
              <a:chOff x="3888" y="2784"/>
              <a:chExt cx="1104" cy="1152"/>
            </a:xfrm>
          </p:grpSpPr>
          <p:grpSp>
            <p:nvGrpSpPr>
              <p:cNvPr id="85655" name="Group 2004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5743" name="Group 2005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787" name="Group 2006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809" name="Group 20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811" name="Group 20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21" name="Freeform 20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22" name="Group 20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23" name="Group 20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27" name="Freeform 20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28" name="Freeform 20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24" name="Group 20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25" name="Freeform 20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26" name="Freeform 20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812" name="Group 201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13" name="Freeform 20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14" name="Group 20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15" name="Group 20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19" name="Freeform 20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20" name="Freeform 20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16" name="Group 20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17" name="Freeform 20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18" name="Freeform 20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810" name="Line 20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788" name="Group 2027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789" name="Group 20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791" name="Group 20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801" name="Freeform 20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802" name="Group 20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803" name="Group 20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07" name="Freeform 20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08" name="Freeform 20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804" name="Group 20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805" name="Freeform 20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06" name="Freeform 20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792" name="Group 203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93" name="Freeform 20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94" name="Group 20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95" name="Group 20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99" name="Freeform 20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800" name="Freeform 20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96" name="Group 20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97" name="Freeform 20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98" name="Freeform 20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790" name="Line 20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744" name="Group 2048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745" name="Group 204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767" name="Group 20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769" name="Group 20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79" name="Freeform 20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80" name="Group 20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81" name="Group 20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85" name="Freeform 20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86" name="Freeform 20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82" name="Group 20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83" name="Freeform 20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84" name="Freeform 20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770" name="Group 206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71" name="Freeform 20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72" name="Group 20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73" name="Group 20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77" name="Freeform 20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78" name="Freeform 20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74" name="Group 20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75" name="Freeform 20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76" name="Freeform 20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768" name="Line 20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746" name="Group 207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747" name="Group 20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749" name="Group 20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59" name="Freeform 20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60" name="Group 20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61" name="Group 20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65" name="Freeform 20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66" name="Freeform 20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62" name="Group 20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63" name="Freeform 20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64" name="Freeform 20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750" name="Group 208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51" name="Freeform 20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52" name="Group 20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53" name="Group 20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57" name="Freeform 20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58" name="Freeform 20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54" name="Group 20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55" name="Freeform 20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56" name="Freeform 20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748" name="Line 20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5656" name="Group 2091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5657" name="Group 2092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701" name="Group 209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723" name="Group 20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725" name="Group 20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35" name="Freeform 20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36" name="Group 20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37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41" name="Freeform 20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42" name="Freeform 21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38" name="Group 21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39" name="Freeform 21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40" name="Freeform 21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726" name="Group 210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27" name="Freeform 21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28" name="Group 21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29" name="Group 21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33" name="Freeform 21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34" name="Freeform 21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30" name="Group 21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31" name="Freeform 21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32" name="Freeform 21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724" name="Line 21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702" name="Group 211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703" name="Group 21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705" name="Group 21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15" name="Freeform 21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16" name="Group 21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17" name="Group 21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21" name="Freeform 21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22" name="Freeform 21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18" name="Group 21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19" name="Freeform 21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20" name="Freeform 21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706" name="Group 212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707" name="Freeform 2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708" name="Group 2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709" name="Group 21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13" name="Freeform 21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14" name="Freeform 21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710" name="Group 21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711" name="Freeform 21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12" name="Freeform 21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704" name="Line 21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658" name="Group 2135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659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681" name="Group 2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683" name="Group 21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93" name="Freeform 21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94" name="Group 21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95" name="Group 21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99" name="Freeform 21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700" name="Freeform 21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96" name="Group 21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97" name="Freeform 21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98" name="Freeform 21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684" name="Group 214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85" name="Freeform 21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86" name="Group 21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87" name="Group 21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91" name="Freeform 21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92" name="Freeform 21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88" name="Group 21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89" name="Freeform 21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90" name="Freeform 21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682" name="Line 21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660" name="Group 2157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661" name="Group 21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663" name="Group 21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73" name="Freeform 21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74" name="Group 21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75" name="Group 21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79" name="Freeform 21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80" name="Freeform 21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76" name="Group 21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77" name="Freeform 21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78" name="Freeform 21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664" name="Group 216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65" name="Freeform 21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66" name="Group 21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67" name="Group 21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71" name="Freeform 21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72" name="Freeform 21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68" name="Group 21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69" name="Freeform 21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70" name="Freeform 21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662" name="Line 217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5480" name="Group 2178"/>
            <p:cNvGrpSpPr>
              <a:grpSpLocks/>
            </p:cNvGrpSpPr>
            <p:nvPr/>
          </p:nvGrpSpPr>
          <p:grpSpPr bwMode="auto">
            <a:xfrm>
              <a:off x="3072" y="3552"/>
              <a:ext cx="1104" cy="768"/>
              <a:chOff x="3888" y="2784"/>
              <a:chExt cx="1104" cy="1152"/>
            </a:xfrm>
          </p:grpSpPr>
          <p:grpSp>
            <p:nvGrpSpPr>
              <p:cNvPr id="85481" name="Group 2179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5569" name="Group 2180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613" name="Group 2181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635" name="Group 21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637" name="Group 21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47" name="Freeform 21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48" name="Group 21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49" name="Group 21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53" name="Freeform 21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54" name="Freeform 21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50" name="Group 21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51" name="Freeform 21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52" name="Freeform 21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638" name="Group 219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39" name="Freeform 21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40" name="Group 21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41" name="Group 21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45" name="Freeform 21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46" name="Freeform 21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42" name="Group 21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43" name="Freeform 21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44" name="Freeform 22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636" name="Line 22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614" name="Group 2202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615" name="Group 2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617" name="Group 22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27" name="Freeform 22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28" name="Group 22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29" name="Group 22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33" name="Freeform 22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34" name="Freeform 22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30" name="Group 22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31" name="Freeform 22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32" name="Freeform 22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618" name="Group 221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19" name="Freeform 22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20" name="Group 22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21" name="Group 22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25" name="Freeform 22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26" name="Freeform 22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22" name="Group 22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23" name="Freeform 22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24" name="Freeform 22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616" name="Line 22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570" name="Group 2223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571" name="Group 222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593" name="Group 22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595" name="Group 22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605" name="Freeform 22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606" name="Group 22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607" name="Group 22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11" name="Freeform 22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12" name="Freeform 22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08" name="Group 22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09" name="Freeform 22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10" name="Freeform 22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596" name="Group 223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97" name="Freeform 22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98" name="Group 22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99" name="Group 22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03" name="Freeform 22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04" name="Freeform 22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600" name="Group 22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601" name="Freeform 22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602" name="Freeform 22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594" name="Line 22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572" name="Group 224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573" name="Group 2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575" name="Group 22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85" name="Freeform 22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86" name="Group 22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87" name="Group 22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91" name="Freeform 22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92" name="Freeform 22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88" name="Group 22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89" name="Freeform 22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90" name="Freeform 22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576" name="Group 225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77" name="Freeform 22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78" name="Group 22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79" name="Group 22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83" name="Freeform 22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84" name="Freeform 22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80" name="Group 22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81" name="Freeform 22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82" name="Freeform 22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574" name="Line 22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5482" name="Group 2266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5483" name="Group 2267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527" name="Group 226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549" name="Group 22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551" name="Group 22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61" name="Freeform 22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62" name="Group 22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63" name="Group 22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67" name="Freeform 22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68" name="Freeform 22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64" name="Group 22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65" name="Freeform 22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66" name="Freeform 22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552" name="Group 227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53" name="Freeform 22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54" name="Group 22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55" name="Group 22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59" name="Freeform 22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60" name="Freeform 22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56" name="Group 22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57" name="Freeform 22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58" name="Freeform 22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550" name="Line 22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528" name="Group 228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529" name="Group 22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531" name="Group 22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41" name="Freeform 22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42" name="Group 22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43" name="Group 22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47" name="Freeform 22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48" name="Freeform 22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44" name="Group 22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45" name="Freeform 22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46" name="Freeform 22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532" name="Group 230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33" name="Freeform 23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34" name="Group 23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35" name="Group 23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39" name="Freeform 23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40" name="Freeform 23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36" name="Group 23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37" name="Freeform 23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38" name="Freeform 23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530" name="Line 23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484" name="Group 2310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485" name="Group 2311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507" name="Group 23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509" name="Group 23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19" name="Freeform 23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20" name="Group 23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21" name="Group 23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25" name="Freeform 23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26" name="Freeform 23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22" name="Group 23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23" name="Freeform 23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24" name="Freeform 23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510" name="Group 232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511" name="Freeform 23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12" name="Group 23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13" name="Group 23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17" name="Freeform 23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18" name="Freeform 23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14" name="Group 23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15" name="Freeform 23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16" name="Freeform 23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508" name="Line 23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486" name="Group 2332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487" name="Group 23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489" name="Group 23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99" name="Freeform 23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500" name="Group 23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501" name="Group 23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05" name="Freeform 23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06" name="Freeform 23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502" name="Group 23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503" name="Freeform 23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504" name="Freeform 23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490" name="Group 234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91" name="Freeform 23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92" name="Group 23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93" name="Group 23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97" name="Freeform 23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98" name="Freeform 23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94" name="Group 23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95" name="Freeform 23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96" name="Freeform 23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488" name="Line 23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9809" name="Group 2353"/>
          <p:cNvGrpSpPr>
            <a:grpSpLocks/>
          </p:cNvGrpSpPr>
          <p:nvPr/>
        </p:nvGrpSpPr>
        <p:grpSpPr bwMode="auto">
          <a:xfrm>
            <a:off x="4381500" y="3886200"/>
            <a:ext cx="3467100" cy="1371600"/>
            <a:chOff x="2904" y="3024"/>
            <a:chExt cx="2184" cy="816"/>
          </a:xfrm>
        </p:grpSpPr>
        <p:grpSp>
          <p:nvGrpSpPr>
            <p:cNvPr id="84779" name="Group 2354"/>
            <p:cNvGrpSpPr>
              <a:grpSpLocks/>
            </p:cNvGrpSpPr>
            <p:nvPr/>
          </p:nvGrpSpPr>
          <p:grpSpPr bwMode="auto">
            <a:xfrm>
              <a:off x="2904" y="3024"/>
              <a:ext cx="1092" cy="435"/>
              <a:chOff x="3888" y="2784"/>
              <a:chExt cx="1104" cy="1152"/>
            </a:xfrm>
          </p:grpSpPr>
          <p:grpSp>
            <p:nvGrpSpPr>
              <p:cNvPr id="85305" name="Group 2355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5393" name="Group 2356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437" name="Group 235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459" name="Group 23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461" name="Group 23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71" name="Freeform 23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72" name="Group 23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73" name="Group 23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77" name="Freeform 23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78" name="Freeform 23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74" name="Group 23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75" name="Freeform 23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76" name="Freeform 23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462" name="Group 236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63" name="Freeform 23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64" name="Group 23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65" name="Group 23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69" name="Freeform 23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70" name="Freeform 23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66" name="Group 23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67" name="Freeform 23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68" name="Freeform 23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460" name="Line 237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438" name="Group 237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439" name="Group 23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441" name="Group 23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51" name="Freeform 23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52" name="Group 23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53" name="Group 23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57" name="Freeform 23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58" name="Freeform 23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54" name="Group 23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55" name="Freeform 23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56" name="Freeform 23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442" name="Group 238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43" name="Freeform 23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44" name="Group 23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45" name="Group 23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49" name="Freeform 23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50" name="Freeform 23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46" name="Group 23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47" name="Freeform 23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48" name="Freeform 23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440" name="Line 23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394" name="Group 2399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395" name="Group 240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417" name="Group 2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419" name="Group 24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29" name="Freeform 24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30" name="Group 24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31" name="Group 24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35" name="Freeform 24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36" name="Freeform 24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32" name="Group 24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33" name="Freeform 24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34" name="Freeform 24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420" name="Group 241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21" name="Freeform 24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22" name="Group 24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23" name="Group 24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27" name="Freeform 24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28" name="Freeform 24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24" name="Group 24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25" name="Freeform 24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26" name="Freeform 24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418" name="Line 24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396" name="Group 242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397" name="Group 24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399" name="Group 24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09" name="Freeform 24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10" name="Group 24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11" name="Group 24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15" name="Freeform 24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16" name="Freeform 24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12" name="Group 24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13" name="Freeform 24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14" name="Freeform 24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400" name="Group 243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401" name="Freeform 24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402" name="Group 24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403" name="Group 24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07" name="Freeform 24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08" name="Freeform 24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404" name="Group 24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405" name="Freeform 24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406" name="Freeform 24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398" name="Line 24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5306" name="Group 2442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5307" name="Group 2443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351" name="Group 244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373" name="Group 24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375" name="Group 24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85" name="Freeform 24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86" name="Group 24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87" name="Group 24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91" name="Freeform 24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92" name="Freeform 24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88" name="Group 24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89" name="Freeform 24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90" name="Freeform 24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376" name="Group 245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77" name="Freeform 24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78" name="Group 24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79" name="Group 245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83" name="Freeform 24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84" name="Freeform 24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80" name="Group 24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81" name="Freeform 24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82" name="Freeform 24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374" name="Line 24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352" name="Group 246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353" name="Group 24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355" name="Group 24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65" name="Freeform 24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66" name="Group 24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67" name="Group 247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71" name="Freeform 24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72" name="Freeform 24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68" name="Group 24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69" name="Freeform 24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70" name="Freeform 24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356" name="Group 247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57" name="Freeform 24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58" name="Group 24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59" name="Group 24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63" name="Freeform 24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64" name="Freeform 24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60" name="Group 24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61" name="Freeform 24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62" name="Freeform 24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354" name="Line 248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308" name="Group 2486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309" name="Group 248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331" name="Group 24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333" name="Group 24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43" name="Freeform 24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44" name="Group 24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45" name="Group 24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49" name="Freeform 24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50" name="Freeform 24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46" name="Group 24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47" name="Freeform 24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48" name="Freeform 24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334" name="Group 249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35" name="Freeform 24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36" name="Group 25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37" name="Group 25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41" name="Freeform 25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42" name="Freeform 25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38" name="Group 25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39" name="Freeform 25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40" name="Freeform 25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332" name="Line 25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310" name="Group 250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311" name="Group 25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313" name="Group 25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23" name="Freeform 25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24" name="Group 25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25" name="Group 25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29" name="Freeform 25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30" name="Freeform 25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26" name="Group 25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27" name="Freeform 25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28" name="Freeform 25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314" name="Group 251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315" name="Freeform 25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316" name="Group 25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317" name="Group 25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21" name="Freeform 25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22" name="Freeform 25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18" name="Group 25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19" name="Freeform 25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20" name="Freeform 25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312" name="Line 25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4780" name="Group 2529"/>
            <p:cNvGrpSpPr>
              <a:grpSpLocks/>
            </p:cNvGrpSpPr>
            <p:nvPr/>
          </p:nvGrpSpPr>
          <p:grpSpPr bwMode="auto">
            <a:xfrm>
              <a:off x="2904" y="3405"/>
              <a:ext cx="1092" cy="435"/>
              <a:chOff x="3888" y="2784"/>
              <a:chExt cx="1104" cy="1152"/>
            </a:xfrm>
          </p:grpSpPr>
          <p:grpSp>
            <p:nvGrpSpPr>
              <p:cNvPr id="85131" name="Group 2530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5219" name="Group 2531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263" name="Group 253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285" name="Group 25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287" name="Group 25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97" name="Freeform 25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98" name="Group 25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99" name="Group 25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03" name="Freeform 25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04" name="Freeform 25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300" name="Group 25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301" name="Freeform 25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302" name="Freeform 25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288" name="Group 254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89" name="Freeform 25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90" name="Group 25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91" name="Group 25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95" name="Freeform 25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96" name="Freeform 25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92" name="Group 25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93" name="Freeform 25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94" name="Freeform 25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286" name="Line 25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264" name="Group 255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265" name="Group 25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267" name="Group 25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77" name="Freeform 25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78" name="Group 25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79" name="Group 255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83" name="Freeform 25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84" name="Freeform 25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80" name="Group 25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81" name="Freeform 25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82" name="Freeform 25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268" name="Group 256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69" name="Freeform 25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70" name="Group 25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71" name="Group 25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75" name="Freeform 25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76" name="Freeform 25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72" name="Group 257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73" name="Freeform 25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74" name="Freeform 25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266" name="Line 25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220" name="Group 2574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221" name="Group 257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243" name="Group 25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245" name="Group 25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55" name="Freeform 25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56" name="Group 25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57" name="Group 25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61" name="Freeform 25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62" name="Freeform 25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58" name="Group 25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59" name="Freeform 25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60" name="Freeform 25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246" name="Group 258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47" name="Freeform 25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48" name="Group 25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49" name="Group 25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53" name="Freeform 25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54" name="Freeform 25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50" name="Group 25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51" name="Freeform 25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52" name="Freeform 25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244" name="Line 25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222" name="Group 259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223" name="Group 25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225" name="Group 25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35" name="Freeform 25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36" name="Group 26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37" name="Group 26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41" name="Freeform 26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42" name="Freeform 26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38" name="Group 26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39" name="Freeform 26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40" name="Freeform 26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226" name="Group 260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27" name="Freeform 26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28" name="Group 26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29" name="Group 26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33" name="Freeform 26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34" name="Freeform 26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30" name="Group 26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31" name="Freeform 26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32" name="Freeform 26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224" name="Line 26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5132" name="Group 2617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5133" name="Group 2618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177" name="Group 261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199" name="Group 26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201" name="Group 26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11" name="Freeform 26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12" name="Group 26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13" name="Group 26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17" name="Freeform 26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18" name="Freeform 26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14" name="Group 26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15" name="Freeform 26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16" name="Freeform 26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202" name="Group 263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203" name="Freeform 26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204" name="Group 26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205" name="Group 26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09" name="Freeform 26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10" name="Freeform 26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206" name="Group 26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207" name="Freeform 26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208" name="Freeform 26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200" name="Line 26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178" name="Group 264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179" name="Group 26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181" name="Group 26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91" name="Freeform 26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92" name="Group 26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93" name="Group 26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97" name="Freeform 26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98" name="Freeform 26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94" name="Group 26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95" name="Freeform 26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96" name="Freeform 26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182" name="Group 265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83" name="Freeform 26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84" name="Group 26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85" name="Group 26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89" name="Freeform 26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90" name="Freeform 26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86" name="Group 26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87" name="Freeform 26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88" name="Freeform 26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180" name="Line 26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134" name="Group 2661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135" name="Group 266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157" name="Group 26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159" name="Group 26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69" name="Freeform 26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70" name="Group 26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71" name="Group 26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75" name="Freeform 26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76" name="Freeform 26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72" name="Group 267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73" name="Freeform 26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74" name="Freeform 26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160" name="Group 267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61" name="Freeform 26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62" name="Group 26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63" name="Group 26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67" name="Freeform 26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68" name="Freeform 26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64" name="Group 26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65" name="Freeform 26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66" name="Freeform 26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158" name="Line 26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136" name="Group 268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137" name="Group 26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139" name="Group 26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49" name="Freeform 26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50" name="Group 26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51" name="Group 26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55" name="Freeform 26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56" name="Freeform 26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52" name="Group 26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53" name="Freeform 26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54" name="Freeform 26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140" name="Group 269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41" name="Freeform 26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42" name="Group 26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43" name="Group 26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47" name="Freeform 26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48" name="Freeform 26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44" name="Group 27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45" name="Freeform 27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46" name="Freeform 27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138" name="Line 27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4781" name="Group 2704"/>
            <p:cNvGrpSpPr>
              <a:grpSpLocks/>
            </p:cNvGrpSpPr>
            <p:nvPr/>
          </p:nvGrpSpPr>
          <p:grpSpPr bwMode="auto">
            <a:xfrm>
              <a:off x="3996" y="3024"/>
              <a:ext cx="1092" cy="435"/>
              <a:chOff x="3888" y="2784"/>
              <a:chExt cx="1104" cy="1152"/>
            </a:xfrm>
          </p:grpSpPr>
          <p:grpSp>
            <p:nvGrpSpPr>
              <p:cNvPr id="84957" name="Group 2705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5045" name="Group 2706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089" name="Group 270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111" name="Group 27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113" name="Group 27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23" name="Freeform 27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24" name="Group 27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25" name="Group 27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29" name="Freeform 27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30" name="Freeform 27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26" name="Group 27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27" name="Freeform 27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28" name="Freeform 27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114" name="Group 271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15" name="Freeform 27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16" name="Group 27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17" name="Group 27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21" name="Freeform 27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22" name="Freeform 27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18" name="Group 27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19" name="Freeform 27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20" name="Freeform 27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112" name="Line 27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090" name="Group 272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091" name="Group 27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093" name="Group 27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103" name="Freeform 27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104" name="Group 27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105" name="Group 27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09" name="Freeform 27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10" name="Freeform 27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106" name="Group 27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07" name="Freeform 27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08" name="Freeform 27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094" name="Group 273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95" name="Freeform 27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96" name="Group 27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97" name="Group 27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101" name="Freeform 27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02" name="Freeform 27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98" name="Group 27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99" name="Freeform 27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100" name="Freeform 27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092" name="Line 27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5046" name="Group 2749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047" name="Group 275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069" name="Group 27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071" name="Group 27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81" name="Freeform 27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82" name="Group 27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83" name="Group 27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87" name="Freeform 27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88" name="Freeform 27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84" name="Group 275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85" name="Freeform 27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86" name="Freeform 27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072" name="Group 276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73" name="Freeform 27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74" name="Group 27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75" name="Group 27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79" name="Freeform 27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80" name="Freeform 27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76" name="Group 27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77" name="Freeform 27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78" name="Freeform 27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070" name="Line 27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048" name="Group 277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049" name="Group 27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051" name="Group 27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61" name="Freeform 27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62" name="Group 27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63" name="Group 27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67" name="Freeform 27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68" name="Freeform 27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64" name="Group 27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65" name="Freeform 27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66" name="Freeform 27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052" name="Group 278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53" name="Freeform 278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54" name="Group 27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55" name="Group 27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59" name="Freeform 27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60" name="Freeform 27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56" name="Group 27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57" name="Freeform 27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58" name="Freeform 27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050" name="Line 27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4958" name="Group 2792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4959" name="Group 2793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5003" name="Group 2794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025" name="Group 27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027" name="Group 27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37" name="Freeform 27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38" name="Group 27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39" name="Group 27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43" name="Freeform 28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44" name="Freeform 28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40" name="Group 28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41" name="Freeform 28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42" name="Freeform 28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028" name="Group 280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29" name="Freeform 28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30" name="Group 28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31" name="Group 28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35" name="Freeform 28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36" name="Freeform 28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32" name="Group 28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33" name="Freeform 28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34" name="Freeform 28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026" name="Line 28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5004" name="Group 2815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5005" name="Group 28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5007" name="Group 28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17" name="Freeform 28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18" name="Group 28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19" name="Group 28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23" name="Freeform 28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24" name="Freeform 28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20" name="Group 28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21" name="Freeform 28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22" name="Freeform 28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5008" name="Group 282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5009" name="Freeform 28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5010" name="Group 28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5011" name="Group 28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15" name="Freeform 28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16" name="Freeform 28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5012" name="Group 28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13" name="Freeform 28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14" name="Freeform 28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5006" name="Line 28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960" name="Group 2836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961" name="Group 2837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983" name="Group 28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985" name="Group 28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95" name="Freeform 28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96" name="Group 28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97" name="Group 28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5001" name="Freeform 28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02" name="Freeform 28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98" name="Group 28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99" name="Freeform 284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5000" name="Freeform 28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986" name="Group 284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87" name="Freeform 28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88" name="Group 28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89" name="Group 28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93" name="Freeform 28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94" name="Freeform 28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90" name="Group 28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91" name="Freeform 28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92" name="Freeform 28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984" name="Line 28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962" name="Group 2858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963" name="Group 28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965" name="Group 28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75" name="Freeform 28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76" name="Group 28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77" name="Group 28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81" name="Freeform 28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82" name="Freeform 28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78" name="Group 28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79" name="Freeform 28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80" name="Freeform 28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966" name="Group 286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67" name="Freeform 28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68" name="Group 28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69" name="Group 28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73" name="Freeform 28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74" name="Freeform 28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70" name="Group 28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71" name="Freeform 28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72" name="Freeform 28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964" name="Line 28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4782" name="Group 2879"/>
            <p:cNvGrpSpPr>
              <a:grpSpLocks/>
            </p:cNvGrpSpPr>
            <p:nvPr/>
          </p:nvGrpSpPr>
          <p:grpSpPr bwMode="auto">
            <a:xfrm>
              <a:off x="3996" y="3405"/>
              <a:ext cx="1092" cy="435"/>
              <a:chOff x="3888" y="2784"/>
              <a:chExt cx="1104" cy="1152"/>
            </a:xfrm>
          </p:grpSpPr>
          <p:grpSp>
            <p:nvGrpSpPr>
              <p:cNvPr id="84783" name="Group 2880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4871" name="Group 2881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915" name="Group 288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937" name="Group 28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939" name="Group 28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49" name="Freeform 28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50" name="Group 28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51" name="Group 28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55" name="Freeform 28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56" name="Freeform 28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52" name="Group 28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53" name="Freeform 28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54" name="Freeform 28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940" name="Group 289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41" name="Freeform 28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42" name="Group 28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43" name="Group 28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47" name="Freeform 28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48" name="Freeform 28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44" name="Group 28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45" name="Freeform 29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46" name="Freeform 29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938" name="Line 290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916" name="Group 290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917" name="Group 29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919" name="Group 29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29" name="Freeform 29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30" name="Group 29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31" name="Group 29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35" name="Freeform 29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36" name="Freeform 29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32" name="Group 29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33" name="Freeform 29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34" name="Freeform 29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920" name="Group 291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21" name="Freeform 29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22" name="Group 29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23" name="Group 29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27" name="Freeform 29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28" name="Freeform 29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24" name="Group 29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25" name="Freeform 29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26" name="Freeform 29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918" name="Line 29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872" name="Group 2924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873" name="Group 292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895" name="Group 29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897" name="Group 29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907" name="Freeform 29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08" name="Group 29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09" name="Group 29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13" name="Freeform 29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14" name="Freeform 29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10" name="Group 29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11" name="Freeform 29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12" name="Freeform 29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898" name="Group 293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99" name="Freeform 29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900" name="Group 29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901" name="Group 29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05" name="Freeform 29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06" name="Freeform 29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902" name="Group 29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903" name="Freeform 29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904" name="Freeform 29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896" name="Line 29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874" name="Group 294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875" name="Group 29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877" name="Group 29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87" name="Freeform 29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88" name="Group 29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89" name="Group 29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93" name="Freeform 29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94" name="Freeform 29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90" name="Group 29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91" name="Freeform 29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92" name="Freeform 29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878" name="Group 295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79" name="Freeform 29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80" name="Group 29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81" name="Group 29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85" name="Freeform 29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86" name="Freeform 29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82" name="Group 29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83" name="Freeform 29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84" name="Freeform 29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876" name="Line 29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4784" name="Group 2967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4785" name="Group 2968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829" name="Group 2969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851" name="Group 29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853" name="Group 29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63" name="Freeform 29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64" name="Group 29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65" name="Group 29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69" name="Freeform 29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70" name="Freeform 29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66" name="Group 29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67" name="Freeform 29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68" name="Freeform 29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854" name="Group 298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55" name="Freeform 29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56" name="Group 29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57" name="Group 29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61" name="Freeform 29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62" name="Freeform 29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58" name="Group 29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59" name="Freeform 29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60" name="Freeform 29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852" name="Line 29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830" name="Group 2990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831" name="Group 29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833" name="Group 29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43" name="Freeform 29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44" name="Group 29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45" name="Group 29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49" name="Freeform 29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50" name="Freeform 29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46" name="Group 29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47" name="Freeform 29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48" name="Freeform 30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834" name="Group 300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35" name="Freeform 30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36" name="Group 30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37" name="Group 30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41" name="Freeform 30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42" name="Freeform 30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38" name="Group 30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39" name="Freeform 30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40" name="Freeform 30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832" name="Line 30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786" name="Group 3011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787" name="Group 3012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809" name="Group 30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811" name="Group 30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21" name="Freeform 30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22" name="Group 30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23" name="Group 30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27" name="Freeform 30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28" name="Freeform 30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24" name="Group 30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25" name="Freeform 30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26" name="Freeform 30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812" name="Group 302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13" name="Freeform 30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14" name="Group 30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15" name="Group 30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19" name="Freeform 30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20" name="Freeform 30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16" name="Group 30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17" name="Freeform 30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18" name="Freeform 30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810" name="Line 30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788" name="Group 3033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789" name="Group 30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791" name="Group 30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801" name="Freeform 30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802" name="Group 30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803" name="Group 30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07" name="Freeform 30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08" name="Freeform 30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804" name="Group 30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805" name="Freeform 30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06" name="Freeform 30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792" name="Group 304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93" name="Freeform 30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94" name="Group 30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95" name="Group 30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99" name="Freeform 30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800" name="Freeform 30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96" name="Group 30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97" name="Freeform 30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98" name="Freeform 30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790" name="Line 30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50510" name="Group 3054"/>
          <p:cNvGrpSpPr>
            <a:grpSpLocks/>
          </p:cNvGrpSpPr>
          <p:nvPr/>
        </p:nvGrpSpPr>
        <p:grpSpPr bwMode="auto">
          <a:xfrm>
            <a:off x="914400" y="3886200"/>
            <a:ext cx="3467100" cy="1371600"/>
            <a:chOff x="720" y="3024"/>
            <a:chExt cx="2184" cy="816"/>
          </a:xfrm>
        </p:grpSpPr>
        <p:grpSp>
          <p:nvGrpSpPr>
            <p:cNvPr id="84079" name="Group 3055"/>
            <p:cNvGrpSpPr>
              <a:grpSpLocks/>
            </p:cNvGrpSpPr>
            <p:nvPr/>
          </p:nvGrpSpPr>
          <p:grpSpPr bwMode="auto">
            <a:xfrm>
              <a:off x="1812" y="3024"/>
              <a:ext cx="1092" cy="435"/>
              <a:chOff x="3888" y="2784"/>
              <a:chExt cx="1104" cy="1152"/>
            </a:xfrm>
          </p:grpSpPr>
          <p:grpSp>
            <p:nvGrpSpPr>
              <p:cNvPr id="84605" name="Group 3056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4693" name="Group 3057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737" name="Group 305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759" name="Group 3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761" name="Group 30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71" name="Freeform 30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72" name="Group 30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73" name="Group 30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77" name="Freeform 30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78" name="Freeform 30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74" name="Group 30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75" name="Freeform 30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76" name="Freeform 30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762" name="Group 306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63" name="Freeform 30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64" name="Group 30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65" name="Group 30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69" name="Freeform 30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70" name="Freeform 30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66" name="Group 30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67" name="Freeform 30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68" name="Freeform 30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760" name="Line 30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738" name="Group 307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739" name="Group 30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741" name="Group 30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51" name="Freeform 30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52" name="Group 30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53" name="Group 30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57" name="Freeform 30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58" name="Freeform 30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54" name="Group 30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55" name="Freeform 30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56" name="Freeform 30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742" name="Group 309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43" name="Freeform 30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44" name="Group 30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45" name="Group 30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49" name="Freeform 30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50" name="Freeform 30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46" name="Group 30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47" name="Freeform 30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48" name="Freeform 30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740" name="Line 30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694" name="Group 3100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695" name="Group 3101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717" name="Group 3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719" name="Group 3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29" name="Freeform 31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30" name="Group 31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31" name="Group 31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35" name="Freeform 31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36" name="Freeform 310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32" name="Group 31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33" name="Freeform 31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34" name="Freeform 31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720" name="Group 311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21" name="Freeform 31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22" name="Group 31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23" name="Group 31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27" name="Freeform 31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28" name="Freeform 31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24" name="Group 31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25" name="Freeform 31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26" name="Freeform 31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718" name="Line 3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696" name="Group 3122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697" name="Group 3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699" name="Group 3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09" name="Freeform 31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10" name="Group 3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11" name="Group 31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15" name="Freeform 31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16" name="Freeform 31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12" name="Group 31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13" name="Freeform 31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14" name="Freeform 31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700" name="Group 313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701" name="Freeform 31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702" name="Group 31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703" name="Group 31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07" name="Freeform 31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08" name="Freeform 31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704" name="Group 31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705" name="Freeform 31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706" name="Freeform 31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698" name="Line 31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4606" name="Group 3143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4607" name="Group 3144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651" name="Group 314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673" name="Group 31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675" name="Group 31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85" name="Freeform 31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86" name="Group 31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87" name="Group 31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91" name="Freeform 31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92" name="Freeform 31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88" name="Group 31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89" name="Freeform 31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90" name="Freeform 31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676" name="Group 315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77" name="Freeform 31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78" name="Group 31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79" name="Group 31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83" name="Freeform 31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84" name="Freeform 31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80" name="Group 31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81" name="Freeform 31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82" name="Freeform 31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674" name="Line 31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652" name="Group 316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653" name="Group 31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655" name="Group 31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65" name="Freeform 31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66" name="Group 31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67" name="Group 31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71" name="Freeform 31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72" name="Freeform 31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68" name="Group 31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69" name="Freeform 31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70" name="Freeform 31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656" name="Group 317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57" name="Freeform 31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58" name="Group 31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59" name="Group 31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63" name="Freeform 31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64" name="Freeform 31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60" name="Group 31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61" name="Freeform 318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62" name="Freeform 31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654" name="Line 31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608" name="Group 3187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609" name="Group 318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631" name="Group 31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633" name="Group 31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43" name="Freeform 31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44" name="Group 31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45" name="Group 31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49" name="Freeform 31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50" name="Freeform 31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46" name="Group 31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47" name="Freeform 31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48" name="Freeform 31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634" name="Group 319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35" name="Freeform 32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36" name="Group 32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37" name="Group 32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41" name="Freeform 32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42" name="Freeform 32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38" name="Group 32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39" name="Freeform 32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40" name="Freeform 32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632" name="Line 320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610" name="Group 320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611" name="Group 32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613" name="Group 32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23" name="Freeform 32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24" name="Group 32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25" name="Group 32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29" name="Freeform 32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30" name="Freeform 32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26" name="Group 32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27" name="Freeform 32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28" name="Freeform 32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614" name="Group 322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615" name="Freeform 32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616" name="Group 32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617" name="Group 32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21" name="Freeform 32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22" name="Freeform 32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18" name="Group 32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19" name="Freeform 32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20" name="Freeform 32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612" name="Line 32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4080" name="Group 3230"/>
            <p:cNvGrpSpPr>
              <a:grpSpLocks/>
            </p:cNvGrpSpPr>
            <p:nvPr/>
          </p:nvGrpSpPr>
          <p:grpSpPr bwMode="auto">
            <a:xfrm>
              <a:off x="1812" y="3405"/>
              <a:ext cx="1092" cy="435"/>
              <a:chOff x="3888" y="2784"/>
              <a:chExt cx="1104" cy="1152"/>
            </a:xfrm>
          </p:grpSpPr>
          <p:grpSp>
            <p:nvGrpSpPr>
              <p:cNvPr id="84431" name="Group 3231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4519" name="Group 3232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563" name="Group 323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585" name="Group 32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587" name="Group 32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97" name="Freeform 32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98" name="Group 32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99" name="Group 32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03" name="Freeform 32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04" name="Freeform 32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600" name="Group 32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601" name="Freeform 32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602" name="Freeform 32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588" name="Group 324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89" name="Freeform 32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90" name="Group 32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91" name="Group 32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95" name="Freeform 32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96" name="Freeform 32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92" name="Group 32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93" name="Freeform 32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94" name="Freeform 32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586" name="Line 32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564" name="Group 325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565" name="Group 32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567" name="Group 32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77" name="Freeform 32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78" name="Group 32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79" name="Group 32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83" name="Freeform 32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84" name="Freeform 32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80" name="Group 32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81" name="Freeform 32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82" name="Freeform 32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568" name="Group 326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69" name="Freeform 32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70" name="Group 32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71" name="Group 32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75" name="Freeform 32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76" name="Freeform 32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72" name="Group 32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73" name="Freeform 32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74" name="Freeform 32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566" name="Line 327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520" name="Group 3275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521" name="Group 3276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543" name="Group 3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545" name="Group 32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55" name="Freeform 32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56" name="Group 32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57" name="Group 32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61" name="Freeform 32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62" name="Freeform 328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58" name="Group 32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59" name="Freeform 32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60" name="Freeform 32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546" name="Group 328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47" name="Freeform 32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48" name="Group 32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49" name="Group 32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53" name="Freeform 32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54" name="Freeform 32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50" name="Group 32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51" name="Freeform 32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52" name="Freeform 32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544" name="Line 329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522" name="Group 3297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523" name="Group 32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525" name="Group 32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35" name="Freeform 33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36" name="Group 33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37" name="Group 330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41" name="Freeform 33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42" name="Freeform 33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38" name="Group 33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39" name="Freeform 33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40" name="Freeform 33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526" name="Group 330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27" name="Freeform 33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28" name="Group 33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29" name="Group 33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33" name="Freeform 33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34" name="Freeform 33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30" name="Group 33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31" name="Freeform 33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32" name="Freeform 33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524" name="Line 33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4432" name="Group 3318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4433" name="Group 3319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477" name="Group 332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499" name="Group 33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501" name="Group 33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11" name="Freeform 33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12" name="Group 33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13" name="Group 33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17" name="Freeform 33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18" name="Freeform 33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14" name="Group 33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15" name="Freeform 33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16" name="Freeform 33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502" name="Group 333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503" name="Freeform 33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504" name="Group 33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505" name="Group 33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09" name="Freeform 33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10" name="Freeform 33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506" name="Group 33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507" name="Freeform 33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508" name="Freeform 33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500" name="Line 33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478" name="Group 334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479" name="Group 3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481" name="Group 33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91" name="Freeform 33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92" name="Group 33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93" name="Group 33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97" name="Freeform 33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98" name="Freeform 33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94" name="Group 33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95" name="Freeform 33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96" name="Freeform 33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482" name="Group 335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83" name="Freeform 33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84" name="Group 33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85" name="Group 33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89" name="Freeform 33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90" name="Freeform 33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86" name="Group 335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87" name="Freeform 335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88" name="Freeform 33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480" name="Line 33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434" name="Group 3362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435" name="Group 336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457" name="Group 3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459" name="Group 33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69" name="Freeform 33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70" name="Group 33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71" name="Group 33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75" name="Freeform 33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76" name="Freeform 33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72" name="Group 33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73" name="Freeform 337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74" name="Freeform 337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460" name="Group 337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61" name="Freeform 33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62" name="Group 33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63" name="Group 33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67" name="Freeform 33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68" name="Freeform 33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64" name="Group 33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65" name="Freeform 33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66" name="Freeform 33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458" name="Line 33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436" name="Group 338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437" name="Group 33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439" name="Group 33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49" name="Freeform 33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50" name="Group 33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51" name="Group 33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55" name="Freeform 33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56" name="Freeform 33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52" name="Group 33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53" name="Freeform 33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54" name="Freeform 33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440" name="Group 339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41" name="Freeform 33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42" name="Group 33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43" name="Group 33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47" name="Freeform 33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48" name="Freeform 34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44" name="Group 34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45" name="Freeform 34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46" name="Freeform 340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438" name="Line 34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4081" name="Group 3405"/>
            <p:cNvGrpSpPr>
              <a:grpSpLocks/>
            </p:cNvGrpSpPr>
            <p:nvPr/>
          </p:nvGrpSpPr>
          <p:grpSpPr bwMode="auto">
            <a:xfrm>
              <a:off x="720" y="3024"/>
              <a:ext cx="1092" cy="435"/>
              <a:chOff x="3888" y="2784"/>
              <a:chExt cx="1104" cy="1152"/>
            </a:xfrm>
          </p:grpSpPr>
          <p:grpSp>
            <p:nvGrpSpPr>
              <p:cNvPr id="84257" name="Group 3406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4345" name="Group 3407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389" name="Group 340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411" name="Group 3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413" name="Group 34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23" name="Freeform 34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24" name="Group 34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25" name="Group 34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29" name="Freeform 34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30" name="Freeform 34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26" name="Group 34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27" name="Freeform 34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28" name="Freeform 34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414" name="Group 341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15" name="Freeform 34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16" name="Group 34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17" name="Group 34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21" name="Freeform 34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22" name="Freeform 34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18" name="Group 34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19" name="Freeform 34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20" name="Freeform 34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412" name="Line 34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390" name="Group 342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391" name="Group 34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393" name="Group 34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403" name="Freeform 34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404" name="Group 34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405" name="Group 34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09" name="Freeform 34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10" name="Freeform 34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406" name="Group 34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07" name="Freeform 34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08" name="Freeform 343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394" name="Group 344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95" name="Freeform 34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96" name="Group 34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97" name="Group 344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401" name="Freeform 34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02" name="Freeform 34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98" name="Group 34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99" name="Freeform 34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400" name="Freeform 34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392" name="Line 344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346" name="Group 3450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347" name="Group 3451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369" name="Group 34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371" name="Group 34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81" name="Freeform 34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82" name="Group 34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83" name="Group 34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87" name="Freeform 34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88" name="Freeform 345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84" name="Group 34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85" name="Freeform 346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86" name="Freeform 346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372" name="Group 346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73" name="Freeform 34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74" name="Group 34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75" name="Group 34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79" name="Freeform 34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80" name="Freeform 346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76" name="Group 34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77" name="Freeform 34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78" name="Freeform 34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370" name="Line 34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348" name="Group 3472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349" name="Group 34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351" name="Group 34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61" name="Freeform 34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62" name="Group 34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63" name="Group 34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67" name="Freeform 34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68" name="Freeform 34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64" name="Group 34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65" name="Freeform 348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66" name="Freeform 348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352" name="Group 348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53" name="Freeform 34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54" name="Group 34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55" name="Group 34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59" name="Freeform 348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60" name="Freeform 34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56" name="Group 34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57" name="Freeform 34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58" name="Freeform 349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350" name="Line 34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4258" name="Group 3493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4259" name="Group 3494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303" name="Group 3495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325" name="Group 34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327" name="Group 34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37" name="Freeform 349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38" name="Group 34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39" name="Group 35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43" name="Freeform 35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44" name="Freeform 35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40" name="Group 35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41" name="Freeform 350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42" name="Freeform 350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328" name="Group 3506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29" name="Freeform 35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30" name="Group 35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31" name="Group 35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35" name="Freeform 35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36" name="Freeform 35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32" name="Group 35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33" name="Freeform 35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34" name="Freeform 35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326" name="Line 35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304" name="Group 3516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305" name="Group 35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307" name="Group 35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17" name="Freeform 35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18" name="Group 35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19" name="Group 35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23" name="Freeform 35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24" name="Freeform 35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20" name="Group 35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21" name="Freeform 35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22" name="Freeform 35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308" name="Group 352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309" name="Freeform 35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310" name="Group 35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311" name="Group 35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15" name="Freeform 35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16" name="Freeform 35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312" name="Group 35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13" name="Freeform 35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14" name="Freeform 35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306" name="Line 35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260" name="Group 3537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261" name="Group 3538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283" name="Group 35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285" name="Group 35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95" name="Freeform 35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96" name="Group 35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97" name="Group 354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301" name="Freeform 35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02" name="Freeform 35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98" name="Group 35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99" name="Freeform 354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300" name="Freeform 354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286" name="Group 3549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87" name="Freeform 35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88" name="Group 35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89" name="Group 35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93" name="Freeform 35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94" name="Freeform 35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90" name="Group 35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91" name="Freeform 35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92" name="Freeform 35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284" name="Line 35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262" name="Group 3559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263" name="Group 35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265" name="Group 35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75" name="Freeform 35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76" name="Group 35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77" name="Group 35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81" name="Freeform 35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82" name="Freeform 35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78" name="Group 35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79" name="Freeform 356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80" name="Freeform 35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266" name="Group 3570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67" name="Freeform 35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68" name="Group 35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69" name="Group 35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73" name="Freeform 357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74" name="Freeform 357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70" name="Group 35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71" name="Freeform 35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72" name="Freeform 35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264" name="Line 35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84082" name="Group 3580"/>
            <p:cNvGrpSpPr>
              <a:grpSpLocks/>
            </p:cNvGrpSpPr>
            <p:nvPr/>
          </p:nvGrpSpPr>
          <p:grpSpPr bwMode="auto">
            <a:xfrm>
              <a:off x="720" y="3405"/>
              <a:ext cx="1092" cy="435"/>
              <a:chOff x="3888" y="2784"/>
              <a:chExt cx="1104" cy="1152"/>
            </a:xfrm>
          </p:grpSpPr>
          <p:grpSp>
            <p:nvGrpSpPr>
              <p:cNvPr id="84083" name="Group 3581"/>
              <p:cNvGrpSpPr>
                <a:grpSpLocks/>
              </p:cNvGrpSpPr>
              <p:nvPr/>
            </p:nvGrpSpPr>
            <p:grpSpPr bwMode="auto">
              <a:xfrm>
                <a:off x="3888" y="2784"/>
                <a:ext cx="1104" cy="576"/>
                <a:chOff x="2352" y="3024"/>
                <a:chExt cx="1104" cy="576"/>
              </a:xfrm>
            </p:grpSpPr>
            <p:grpSp>
              <p:nvGrpSpPr>
                <p:cNvPr id="84171" name="Group 3582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215" name="Group 358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237" name="Group 35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239" name="Group 35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49" name="Freeform 35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50" name="Group 35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51" name="Group 35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55" name="Freeform 35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56" name="Freeform 35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52" name="Group 35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53" name="Freeform 35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54" name="Freeform 35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240" name="Group 359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41" name="Freeform 35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42" name="Group 35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43" name="Group 35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47" name="Freeform 35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48" name="Freeform 359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44" name="Group 36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45" name="Freeform 36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46" name="Freeform 360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238" name="Line 36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216" name="Group 360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217" name="Group 36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219" name="Group 36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29" name="Freeform 36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30" name="Group 36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31" name="Group 36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35" name="Freeform 36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36" name="Freeform 361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32" name="Group 36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33" name="Freeform 36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34" name="Freeform 36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220" name="Group 361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21" name="Freeform 36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22" name="Group 36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23" name="Group 36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27" name="Freeform 36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28" name="Freeform 36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24" name="Group 36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25" name="Freeform 36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26" name="Freeform 36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218" name="Line 36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172" name="Group 3625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173" name="Group 3626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195" name="Group 36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197" name="Group 36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207" name="Freeform 36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08" name="Group 36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09" name="Group 36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13" name="Freeform 36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14" name="Freeform 36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10" name="Group 36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11" name="Freeform 36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12" name="Freeform 36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198" name="Group 3637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99" name="Freeform 36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200" name="Group 36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201" name="Group 36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05" name="Freeform 36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06" name="Freeform 36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202" name="Group 364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203" name="Freeform 36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204" name="Freeform 364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196" name="Line 36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174" name="Group 3647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175" name="Group 36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177" name="Group 36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87" name="Freeform 36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88" name="Group 36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89" name="Group 365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93" name="Freeform 36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94" name="Freeform 36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90" name="Group 36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91" name="Freeform 36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92" name="Freeform 365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178" name="Group 3658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79" name="Freeform 36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80" name="Group 36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81" name="Group 36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85" name="Freeform 36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86" name="Freeform 36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82" name="Group 36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83" name="Freeform 366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84" name="Freeform 36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176" name="Line 36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4084" name="Group 3668"/>
              <p:cNvGrpSpPr>
                <a:grpSpLocks/>
              </p:cNvGrpSpPr>
              <p:nvPr/>
            </p:nvGrpSpPr>
            <p:grpSpPr bwMode="auto">
              <a:xfrm>
                <a:off x="3888" y="3360"/>
                <a:ext cx="1104" cy="576"/>
                <a:chOff x="2352" y="3024"/>
                <a:chExt cx="1104" cy="576"/>
              </a:xfrm>
            </p:grpSpPr>
            <p:grpSp>
              <p:nvGrpSpPr>
                <p:cNvPr id="84085" name="Group 3669"/>
                <p:cNvGrpSpPr>
                  <a:grpSpLocks/>
                </p:cNvGrpSpPr>
                <p:nvPr/>
              </p:nvGrpSpPr>
              <p:grpSpPr bwMode="auto">
                <a:xfrm flipH="1">
                  <a:off x="2352" y="3312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129" name="Group 3670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151" name="Group 36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153" name="Group 36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63" name="Freeform 36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64" name="Group 36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65" name="Group 36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69" name="Freeform 36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70" name="Freeform 36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66" name="Group 367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67" name="Freeform 36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68" name="Freeform 368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154" name="Group 3681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55" name="Freeform 36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56" name="Group 36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57" name="Group 36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61" name="Freeform 368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62" name="Freeform 368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58" name="Group 36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59" name="Freeform 368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60" name="Freeform 36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152" name="Line 36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130" name="Group 3691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131" name="Group 36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133" name="Group 36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43" name="Freeform 36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44" name="Group 36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45" name="Group 36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49" name="Freeform 36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50" name="Freeform 369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46" name="Group 36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47" name="Freeform 370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48" name="Freeform 370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134" name="Group 3702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35" name="Freeform 37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36" name="Group 37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37" name="Group 37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41" name="Freeform 370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42" name="Freeform 370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38" name="Group 370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39" name="Freeform 370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40" name="Freeform 37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132" name="Line 37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4086" name="Group 3712"/>
                <p:cNvGrpSpPr>
                  <a:grpSpLocks/>
                </p:cNvGrpSpPr>
                <p:nvPr/>
              </p:nvGrpSpPr>
              <p:grpSpPr bwMode="auto">
                <a:xfrm flipH="1">
                  <a:off x="2352" y="3024"/>
                  <a:ext cx="1104" cy="288"/>
                  <a:chOff x="912" y="2928"/>
                  <a:chExt cx="1104" cy="288"/>
                </a:xfrm>
              </p:grpSpPr>
              <p:grpSp>
                <p:nvGrpSpPr>
                  <p:cNvPr id="84087" name="Group 3713"/>
                  <p:cNvGrpSpPr>
                    <a:grpSpLocks/>
                  </p:cNvGrpSpPr>
                  <p:nvPr/>
                </p:nvGrpSpPr>
                <p:grpSpPr bwMode="auto">
                  <a:xfrm>
                    <a:off x="912" y="2928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109" name="Group 37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111" name="Group 37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21" name="Freeform 37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22" name="Group 37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23" name="Group 37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27" name="Freeform 37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28" name="Freeform 37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24" name="Group 37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25" name="Freeform 37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26" name="Freeform 37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112" name="Group 3724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13" name="Freeform 37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14" name="Group 37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15" name="Group 37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19" name="Freeform 37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20" name="Freeform 37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16" name="Group 37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17" name="Freeform 373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18" name="Freeform 37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110" name="Line 37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4088" name="Group 3734"/>
                  <p:cNvGrpSpPr>
                    <a:grpSpLocks/>
                  </p:cNvGrpSpPr>
                  <p:nvPr/>
                </p:nvGrpSpPr>
                <p:grpSpPr bwMode="auto">
                  <a:xfrm>
                    <a:off x="912" y="3072"/>
                    <a:ext cx="1104" cy="144"/>
                    <a:chOff x="1872" y="2880"/>
                    <a:chExt cx="1104" cy="144"/>
                  </a:xfrm>
                </p:grpSpPr>
                <p:grpSp>
                  <p:nvGrpSpPr>
                    <p:cNvPr id="84089" name="Group 37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880"/>
                      <a:ext cx="960" cy="144"/>
                      <a:chOff x="336" y="2832"/>
                      <a:chExt cx="4992" cy="630"/>
                    </a:xfrm>
                  </p:grpSpPr>
                  <p:grpSp>
                    <p:nvGrpSpPr>
                      <p:cNvPr id="84091" name="Group 37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101" name="Freeform 37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102" name="Group 37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103" name="Group 37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07" name="Freeform 37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08" name="Freeform 37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104" name="Group 37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105" name="Freeform 374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06" name="Freeform 374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092" name="Group 3745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2832" y="2832"/>
                        <a:ext cx="2496" cy="630"/>
                        <a:chOff x="1056" y="816"/>
                        <a:chExt cx="2496" cy="630"/>
                      </a:xfrm>
                    </p:grpSpPr>
                    <p:sp>
                      <p:nvSpPr>
                        <p:cNvPr id="84093" name="Freeform 37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816"/>
                          <a:ext cx="480" cy="315"/>
                        </a:xfrm>
                        <a:custGeom>
                          <a:avLst/>
                          <a:gdLst>
                            <a:gd name="T0" fmla="*/ 0 w 1152"/>
                            <a:gd name="T1" fmla="*/ 98 h 1008"/>
                            <a:gd name="T2" fmla="*/ 33 w 1152"/>
                            <a:gd name="T3" fmla="*/ 52 h 1008"/>
                            <a:gd name="T4" fmla="*/ 67 w 1152"/>
                            <a:gd name="T5" fmla="*/ 14 h 1008"/>
                            <a:gd name="T6" fmla="*/ 100 w 1152"/>
                            <a:gd name="T7" fmla="*/ 0 h 1008"/>
                            <a:gd name="T8" fmla="*/ 133 w 1152"/>
                            <a:gd name="T9" fmla="*/ 14 h 1008"/>
                            <a:gd name="T10" fmla="*/ 167 w 1152"/>
                            <a:gd name="T11" fmla="*/ 52 h 1008"/>
                            <a:gd name="T12" fmla="*/ 200 w 1152"/>
                            <a:gd name="T13" fmla="*/ 9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4094" name="Group 37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6" y="816"/>
                          <a:ext cx="2016" cy="630"/>
                          <a:chOff x="1824" y="1968"/>
                          <a:chExt cx="685" cy="918"/>
                        </a:xfrm>
                      </p:grpSpPr>
                      <p:grpSp>
                        <p:nvGrpSpPr>
                          <p:cNvPr id="84095" name="Group 37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4" y="1968"/>
                            <a:ext cx="343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099" name="Freeform 374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100" name="Freeform 375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096" name="Group 37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7" y="1968"/>
                            <a:ext cx="342" cy="918"/>
                            <a:chOff x="2880" y="2112"/>
                            <a:chExt cx="2304" cy="2016"/>
                          </a:xfrm>
                        </p:grpSpPr>
                        <p:sp>
                          <p:nvSpPr>
                            <p:cNvPr id="84097" name="Freeform 37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0" y="2112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098" name="Freeform 37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4032" y="3120"/>
                              <a:ext cx="1152" cy="1008"/>
                            </a:xfrm>
                            <a:custGeom>
                              <a:avLst/>
                              <a:gdLst>
                                <a:gd name="T0" fmla="*/ 0 w 1152"/>
                                <a:gd name="T1" fmla="*/ 1008 h 1008"/>
                                <a:gd name="T2" fmla="*/ 192 w 1152"/>
                                <a:gd name="T3" fmla="*/ 528 h 1008"/>
                                <a:gd name="T4" fmla="*/ 384 w 1152"/>
                                <a:gd name="T5" fmla="*/ 144 h 1008"/>
                                <a:gd name="T6" fmla="*/ 576 w 1152"/>
                                <a:gd name="T7" fmla="*/ 0 h 1008"/>
                                <a:gd name="T8" fmla="*/ 768 w 1152"/>
                                <a:gd name="T9" fmla="*/ 144 h 1008"/>
                                <a:gd name="T10" fmla="*/ 960 w 1152"/>
                                <a:gd name="T11" fmla="*/ 528 h 1008"/>
                                <a:gd name="T12" fmla="*/ 1152 w 1152"/>
                                <a:gd name="T13" fmla="*/ 1008 h 10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152" h="1008">
                                  <a:moveTo>
                                    <a:pt x="0" y="1008"/>
                                  </a:moveTo>
                                  <a:cubicBezTo>
                                    <a:pt x="64" y="840"/>
                                    <a:pt x="128" y="672"/>
                                    <a:pt x="192" y="528"/>
                                  </a:cubicBezTo>
                                  <a:cubicBezTo>
                                    <a:pt x="256" y="384"/>
                                    <a:pt x="320" y="232"/>
                                    <a:pt x="384" y="144"/>
                                  </a:cubicBezTo>
                                  <a:cubicBezTo>
                                    <a:pt x="448" y="56"/>
                                    <a:pt x="512" y="0"/>
                                    <a:pt x="576" y="0"/>
                                  </a:cubicBezTo>
                                  <a:cubicBezTo>
                                    <a:pt x="640" y="0"/>
                                    <a:pt x="704" y="56"/>
                                    <a:pt x="768" y="144"/>
                                  </a:cubicBezTo>
                                  <a:cubicBezTo>
                                    <a:pt x="832" y="232"/>
                                    <a:pt x="896" y="384"/>
                                    <a:pt x="960" y="528"/>
                                  </a:cubicBezTo>
                                  <a:cubicBezTo>
                                    <a:pt x="1024" y="672"/>
                                    <a:pt x="1120" y="928"/>
                                    <a:pt x="1152" y="1008"/>
                                  </a:cubicBezTo>
                                </a:path>
                              </a:pathLst>
                            </a:custGeom>
                            <a:noFill/>
                            <a:ln w="38100" cmpd="sng">
                              <a:solidFill>
                                <a:srgbClr val="FFFF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</a:pPr>
                              <a:endParaRPr lang="zh-CN" altLang="en-US" smtClean="0">
                                <a:solidFill>
                                  <a:srgbClr val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84090" name="Line 37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97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51211" name="Group 3755"/>
          <p:cNvGrpSpPr>
            <a:grpSpLocks/>
          </p:cNvGrpSpPr>
          <p:nvPr/>
        </p:nvGrpSpPr>
        <p:grpSpPr bwMode="auto">
          <a:xfrm>
            <a:off x="7239000" y="4038600"/>
            <a:ext cx="1752600" cy="914400"/>
            <a:chOff x="2352" y="3024"/>
            <a:chExt cx="1104" cy="576"/>
          </a:xfrm>
        </p:grpSpPr>
        <p:grpSp>
          <p:nvGrpSpPr>
            <p:cNvPr id="83993" name="Group 3756"/>
            <p:cNvGrpSpPr>
              <a:grpSpLocks/>
            </p:cNvGrpSpPr>
            <p:nvPr/>
          </p:nvGrpSpPr>
          <p:grpSpPr bwMode="auto">
            <a:xfrm flipH="1">
              <a:off x="2352" y="3312"/>
              <a:ext cx="1104" cy="288"/>
              <a:chOff x="912" y="2928"/>
              <a:chExt cx="1104" cy="288"/>
            </a:xfrm>
          </p:grpSpPr>
          <p:grpSp>
            <p:nvGrpSpPr>
              <p:cNvPr id="84037" name="Group 3757"/>
              <p:cNvGrpSpPr>
                <a:grpSpLocks/>
              </p:cNvGrpSpPr>
              <p:nvPr/>
            </p:nvGrpSpPr>
            <p:grpSpPr bwMode="auto">
              <a:xfrm>
                <a:off x="912" y="2928"/>
                <a:ext cx="1104" cy="144"/>
                <a:chOff x="1872" y="2880"/>
                <a:chExt cx="1104" cy="144"/>
              </a:xfrm>
            </p:grpSpPr>
            <p:grpSp>
              <p:nvGrpSpPr>
                <p:cNvPr id="84059" name="Group 3758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4061" name="Group 3759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71" name="Freeform 3760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72" name="Group 37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73" name="Group 37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77" name="Freeform 37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78" name="Freeform 3764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74" name="Group 37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75" name="Freeform 37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76" name="Freeform 3767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4062" name="Group 3768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63" name="Freeform 3769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64" name="Group 37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65" name="Group 37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69" name="Freeform 37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70" name="Freeform 3773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66" name="Group 37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67" name="Freeform 37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68" name="Freeform 3776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4060" name="Line 3777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4038" name="Group 3778"/>
              <p:cNvGrpSpPr>
                <a:grpSpLocks/>
              </p:cNvGrpSpPr>
              <p:nvPr/>
            </p:nvGrpSpPr>
            <p:grpSpPr bwMode="auto">
              <a:xfrm>
                <a:off x="912" y="3072"/>
                <a:ext cx="1104" cy="144"/>
                <a:chOff x="1872" y="2880"/>
                <a:chExt cx="1104" cy="144"/>
              </a:xfrm>
            </p:grpSpPr>
            <p:grpSp>
              <p:nvGrpSpPr>
                <p:cNvPr id="84039" name="Group 3779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4041" name="Group 3780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51" name="Freeform 3781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52" name="Group 37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53" name="Group 37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57" name="Freeform 37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58" name="Freeform 3785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54" name="Group 37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55" name="Freeform 37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56" name="Freeform 3788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4042" name="Group 3789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43" name="Freeform 3790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44" name="Group 37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45" name="Group 37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49" name="Freeform 37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50" name="Freeform 3794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46" name="Group 37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47" name="Freeform 37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48" name="Freeform 3797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4040" name="Line 3798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3994" name="Group 3799"/>
            <p:cNvGrpSpPr>
              <a:grpSpLocks/>
            </p:cNvGrpSpPr>
            <p:nvPr/>
          </p:nvGrpSpPr>
          <p:grpSpPr bwMode="auto">
            <a:xfrm flipH="1">
              <a:off x="2352" y="3024"/>
              <a:ext cx="1104" cy="288"/>
              <a:chOff x="912" y="2928"/>
              <a:chExt cx="1104" cy="288"/>
            </a:xfrm>
          </p:grpSpPr>
          <p:grpSp>
            <p:nvGrpSpPr>
              <p:cNvPr id="83995" name="Group 3800"/>
              <p:cNvGrpSpPr>
                <a:grpSpLocks/>
              </p:cNvGrpSpPr>
              <p:nvPr/>
            </p:nvGrpSpPr>
            <p:grpSpPr bwMode="auto">
              <a:xfrm>
                <a:off x="912" y="2928"/>
                <a:ext cx="1104" cy="144"/>
                <a:chOff x="1872" y="2880"/>
                <a:chExt cx="1104" cy="144"/>
              </a:xfrm>
            </p:grpSpPr>
            <p:grpSp>
              <p:nvGrpSpPr>
                <p:cNvPr id="84017" name="Group 3801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4019" name="Group 3802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29" name="Freeform 3803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30" name="Group 38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31" name="Group 38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35" name="Freeform 38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36" name="Freeform 3807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32" name="Group 38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33" name="Freeform 38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34" name="Freeform 3810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4020" name="Group 3811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21" name="Freeform 3812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22" name="Group 38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23" name="Group 38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27" name="Freeform 38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28" name="Freeform 3816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24" name="Group 38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25" name="Freeform 38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26" name="Freeform 3819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4018" name="Line 3820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3996" name="Group 3821"/>
              <p:cNvGrpSpPr>
                <a:grpSpLocks/>
              </p:cNvGrpSpPr>
              <p:nvPr/>
            </p:nvGrpSpPr>
            <p:grpSpPr bwMode="auto">
              <a:xfrm>
                <a:off x="912" y="3072"/>
                <a:ext cx="1104" cy="144"/>
                <a:chOff x="1872" y="2880"/>
                <a:chExt cx="1104" cy="144"/>
              </a:xfrm>
            </p:grpSpPr>
            <p:grpSp>
              <p:nvGrpSpPr>
                <p:cNvPr id="83997" name="Group 3822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0" cy="144"/>
                  <a:chOff x="336" y="2832"/>
                  <a:chExt cx="4992" cy="630"/>
                </a:xfrm>
              </p:grpSpPr>
              <p:grpSp>
                <p:nvGrpSpPr>
                  <p:cNvPr id="83999" name="Group 3823"/>
                  <p:cNvGrpSpPr>
                    <a:grpSpLocks/>
                  </p:cNvGrpSpPr>
                  <p:nvPr/>
                </p:nvGrpSpPr>
                <p:grpSpPr bwMode="auto">
                  <a:xfrm>
                    <a:off x="336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09" name="Freeform 3824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10" name="Group 38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11" name="Group 38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15" name="Freeform 38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16" name="Freeform 3828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12" name="Group 38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13" name="Freeform 38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14" name="Freeform 3831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4000" name="Group 3832"/>
                  <p:cNvGrpSpPr>
                    <a:grpSpLocks/>
                  </p:cNvGrpSpPr>
                  <p:nvPr/>
                </p:nvGrpSpPr>
                <p:grpSpPr bwMode="auto">
                  <a:xfrm flipV="1">
                    <a:off x="2832" y="2832"/>
                    <a:ext cx="2496" cy="630"/>
                    <a:chOff x="1056" y="816"/>
                    <a:chExt cx="2496" cy="630"/>
                  </a:xfrm>
                </p:grpSpPr>
                <p:sp>
                  <p:nvSpPr>
                    <p:cNvPr id="84001" name="Freeform 3833"/>
                    <p:cNvSpPr>
                      <a:spLocks/>
                    </p:cNvSpPr>
                    <p:nvPr/>
                  </p:nvSpPr>
                  <p:spPr bwMode="auto">
                    <a:xfrm>
                      <a:off x="3072" y="816"/>
                      <a:ext cx="480" cy="315"/>
                    </a:xfrm>
                    <a:custGeom>
                      <a:avLst/>
                      <a:gdLst>
                        <a:gd name="T0" fmla="*/ 0 w 1152"/>
                        <a:gd name="T1" fmla="*/ 98 h 1008"/>
                        <a:gd name="T2" fmla="*/ 33 w 1152"/>
                        <a:gd name="T3" fmla="*/ 52 h 1008"/>
                        <a:gd name="T4" fmla="*/ 67 w 1152"/>
                        <a:gd name="T5" fmla="*/ 14 h 1008"/>
                        <a:gd name="T6" fmla="*/ 100 w 1152"/>
                        <a:gd name="T7" fmla="*/ 0 h 1008"/>
                        <a:gd name="T8" fmla="*/ 133 w 1152"/>
                        <a:gd name="T9" fmla="*/ 14 h 1008"/>
                        <a:gd name="T10" fmla="*/ 167 w 1152"/>
                        <a:gd name="T11" fmla="*/ 52 h 1008"/>
                        <a:gd name="T12" fmla="*/ 200 w 1152"/>
                        <a:gd name="T13" fmla="*/ 98 h 100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152" h="1008">
                          <a:moveTo>
                            <a:pt x="0" y="1008"/>
                          </a:moveTo>
                          <a:cubicBezTo>
                            <a:pt x="64" y="840"/>
                            <a:pt x="128" y="672"/>
                            <a:pt x="192" y="528"/>
                          </a:cubicBezTo>
                          <a:cubicBezTo>
                            <a:pt x="256" y="384"/>
                            <a:pt x="320" y="232"/>
                            <a:pt x="384" y="144"/>
                          </a:cubicBezTo>
                          <a:cubicBezTo>
                            <a:pt x="448" y="56"/>
                            <a:pt x="512" y="0"/>
                            <a:pt x="576" y="0"/>
                          </a:cubicBezTo>
                          <a:cubicBezTo>
                            <a:pt x="640" y="0"/>
                            <a:pt x="704" y="56"/>
                            <a:pt x="768" y="144"/>
                          </a:cubicBezTo>
                          <a:cubicBezTo>
                            <a:pt x="832" y="232"/>
                            <a:pt x="896" y="384"/>
                            <a:pt x="960" y="528"/>
                          </a:cubicBezTo>
                          <a:cubicBezTo>
                            <a:pt x="1024" y="672"/>
                            <a:pt x="1120" y="928"/>
                            <a:pt x="1152" y="1008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4002" name="Group 38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16"/>
                      <a:ext cx="2016" cy="630"/>
                      <a:chOff x="1824" y="1968"/>
                      <a:chExt cx="685" cy="918"/>
                    </a:xfrm>
                  </p:grpSpPr>
                  <p:grpSp>
                    <p:nvGrpSpPr>
                      <p:cNvPr id="84003" name="Group 38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4" y="1968"/>
                        <a:ext cx="343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07" name="Freeform 38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08" name="Freeform 3837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004" name="Group 38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7" y="1968"/>
                        <a:ext cx="342" cy="918"/>
                        <a:chOff x="2880" y="2112"/>
                        <a:chExt cx="2304" cy="2016"/>
                      </a:xfrm>
                    </p:grpSpPr>
                    <p:sp>
                      <p:nvSpPr>
                        <p:cNvPr id="84005" name="Freeform 38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0" y="2112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006" name="Freeform 3840"/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4032" y="3120"/>
                          <a:ext cx="1152" cy="1008"/>
                        </a:xfrm>
                        <a:custGeom>
                          <a:avLst/>
                          <a:gdLst>
                            <a:gd name="T0" fmla="*/ 0 w 1152"/>
                            <a:gd name="T1" fmla="*/ 1008 h 1008"/>
                            <a:gd name="T2" fmla="*/ 192 w 1152"/>
                            <a:gd name="T3" fmla="*/ 528 h 1008"/>
                            <a:gd name="T4" fmla="*/ 384 w 1152"/>
                            <a:gd name="T5" fmla="*/ 144 h 1008"/>
                            <a:gd name="T6" fmla="*/ 576 w 1152"/>
                            <a:gd name="T7" fmla="*/ 0 h 1008"/>
                            <a:gd name="T8" fmla="*/ 768 w 1152"/>
                            <a:gd name="T9" fmla="*/ 144 h 1008"/>
                            <a:gd name="T10" fmla="*/ 960 w 1152"/>
                            <a:gd name="T11" fmla="*/ 528 h 1008"/>
                            <a:gd name="T12" fmla="*/ 1152 w 1152"/>
                            <a:gd name="T13" fmla="*/ 1008 h 100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52" h="1008">
                              <a:moveTo>
                                <a:pt x="0" y="1008"/>
                              </a:moveTo>
                              <a:cubicBezTo>
                                <a:pt x="64" y="840"/>
                                <a:pt x="128" y="672"/>
                                <a:pt x="192" y="528"/>
                              </a:cubicBezTo>
                              <a:cubicBezTo>
                                <a:pt x="256" y="384"/>
                                <a:pt x="320" y="232"/>
                                <a:pt x="384" y="144"/>
                              </a:cubicBezTo>
                              <a:cubicBezTo>
                                <a:pt x="448" y="56"/>
                                <a:pt x="512" y="0"/>
                                <a:pt x="576" y="0"/>
                              </a:cubicBezTo>
                              <a:cubicBezTo>
                                <a:pt x="640" y="0"/>
                                <a:pt x="704" y="56"/>
                                <a:pt x="768" y="144"/>
                              </a:cubicBezTo>
                              <a:cubicBezTo>
                                <a:pt x="832" y="232"/>
                                <a:pt x="896" y="384"/>
                                <a:pt x="960" y="528"/>
                              </a:cubicBezTo>
                              <a:cubicBezTo>
                                <a:pt x="1024" y="672"/>
                                <a:pt x="1120" y="928"/>
                                <a:pt x="1152" y="1008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mtClean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83998" name="Line 3841"/>
                <p:cNvSpPr>
                  <a:spLocks noChangeShapeType="1"/>
                </p:cNvSpPr>
                <p:nvPr/>
              </p:nvSpPr>
              <p:spPr bwMode="auto">
                <a:xfrm flipH="1">
                  <a:off x="1872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51298" name="Text Box 3842"/>
          <p:cNvSpPr txBox="1">
            <a:spLocks noChangeArrowheads="1"/>
          </p:cNvSpPr>
          <p:nvPr/>
        </p:nvSpPr>
        <p:spPr bwMode="auto">
          <a:xfrm>
            <a:off x="8167688" y="4876800"/>
            <a:ext cx="747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out</a:t>
            </a:r>
          </a:p>
        </p:txBody>
      </p:sp>
      <p:sp>
        <p:nvSpPr>
          <p:cNvPr id="151299" name="Text Box 3843"/>
          <p:cNvSpPr txBox="1">
            <a:spLocks noChangeArrowheads="1"/>
          </p:cNvSpPr>
          <p:nvPr/>
        </p:nvSpPr>
        <p:spPr bwMode="auto">
          <a:xfrm>
            <a:off x="3101975" y="53340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光放大原理</a:t>
            </a:r>
          </a:p>
        </p:txBody>
      </p:sp>
    </p:spTree>
    <p:extLst>
      <p:ext uri="{BB962C8B-B14F-4D97-AF65-F5344CB8AC3E}">
        <p14:creationId xmlns:p14="http://schemas.microsoft.com/office/powerpoint/2010/main" val="32298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7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4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4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4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14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8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1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9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8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1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8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4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3" grpId="0" autoUpdateAnimBg="0"/>
      <p:bldP spid="147484" grpId="0" autoUpdateAnimBg="0"/>
      <p:bldP spid="147485" grpId="0" autoUpdateAnimBg="0"/>
      <p:bldP spid="147486" grpId="0" autoUpdateAnimBg="0"/>
      <p:bldP spid="151298" grpId="0" autoUpdateAnimBg="0"/>
      <p:bldP spid="1512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5003800" y="406400"/>
            <a:ext cx="3671888" cy="2070100"/>
            <a:chOff x="3360" y="1876"/>
            <a:chExt cx="2064" cy="1234"/>
          </a:xfrm>
        </p:grpSpPr>
        <p:pic>
          <p:nvPicPr>
            <p:cNvPr id="665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876"/>
              <a:ext cx="2064" cy="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576" name="Rectangle 4"/>
            <p:cNvSpPr>
              <a:spLocks noChangeArrowheads="1"/>
            </p:cNvSpPr>
            <p:nvPr/>
          </p:nvSpPr>
          <p:spPr bwMode="auto">
            <a:xfrm>
              <a:off x="3456" y="2928"/>
              <a:ext cx="165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图</a:t>
              </a:r>
              <a:r>
                <a:rPr lang="en-US" altLang="zh-CN" sz="1400" smtClean="0">
                  <a:solidFill>
                    <a:srgbClr val="0000FF"/>
                  </a:solidFill>
                  <a:latin typeface="宋体" pitchFamily="2" charset="-122"/>
                </a:rPr>
                <a:t>1-20 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光穿过厚度为</a:t>
              </a:r>
              <a:r>
                <a:rPr lang="en-US" altLang="zh-CN" sz="1400" b="1" smtClean="0">
                  <a:solidFill>
                    <a:srgbClr val="0000FF"/>
                  </a:solidFill>
                  <a:latin typeface="宋体" pitchFamily="2" charset="-122"/>
                </a:rPr>
                <a:t>dz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介质的情况</a:t>
              </a:r>
            </a:p>
          </p:txBody>
        </p:sp>
      </p:grp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76200" y="381000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 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时间内由于介质吸收而减少的光子数密度为：</a:t>
            </a:r>
          </a:p>
        </p:txBody>
      </p:sp>
      <p:graphicFrame>
        <p:nvGraphicFramePr>
          <p:cNvPr id="66564" name="Object 6"/>
          <p:cNvGraphicFramePr>
            <a:graphicFrameLocks noChangeAspect="1"/>
          </p:cNvGraphicFramePr>
          <p:nvPr/>
        </p:nvGraphicFramePr>
        <p:xfrm>
          <a:off x="684213" y="1700213"/>
          <a:ext cx="34559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4" imgW="1548728" imgH="215806" progId="Equation.3">
                  <p:embed/>
                </p:oleObj>
              </mc:Choice>
              <mc:Fallback>
                <p:oleObj name="公式" r:id="rId4" imgW="154872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34559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539750" y="2636838"/>
            <a:ext cx="655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dt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时间内由于受激辐射增加的光子数密度为：</a:t>
            </a:r>
          </a:p>
        </p:txBody>
      </p:sp>
      <p:graphicFrame>
        <p:nvGraphicFramePr>
          <p:cNvPr id="66566" name="Object 8"/>
          <p:cNvGraphicFramePr>
            <a:graphicFrameLocks noChangeAspect="1"/>
          </p:cNvGraphicFramePr>
          <p:nvPr/>
        </p:nvGraphicFramePr>
        <p:xfrm>
          <a:off x="1619250" y="3213100"/>
          <a:ext cx="3727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6" imgW="1497950" imgH="215806" progId="Equation.3">
                  <p:embed/>
                </p:oleObj>
              </mc:Choice>
              <mc:Fallback>
                <p:oleObj name="公式" r:id="rId6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3727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7" name="Group 9"/>
          <p:cNvGrpSpPr>
            <a:grpSpLocks/>
          </p:cNvGrpSpPr>
          <p:nvPr/>
        </p:nvGrpSpPr>
        <p:grpSpPr bwMode="auto">
          <a:xfrm>
            <a:off x="611188" y="3933825"/>
            <a:ext cx="7391400" cy="1157288"/>
            <a:chOff x="431" y="3158"/>
            <a:chExt cx="4656" cy="729"/>
          </a:xfrm>
        </p:grpSpPr>
        <p:graphicFrame>
          <p:nvGraphicFramePr>
            <p:cNvPr id="66572" name="Object 10"/>
            <p:cNvGraphicFramePr>
              <a:graphicFrameLocks noChangeAspect="1"/>
            </p:cNvGraphicFramePr>
            <p:nvPr/>
          </p:nvGraphicFramePr>
          <p:xfrm>
            <a:off x="1882" y="3385"/>
            <a:ext cx="1134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8" imgW="888614" imgH="393529" progId="Equation.3">
                    <p:embed/>
                  </p:oleObj>
                </mc:Choice>
                <mc:Fallback>
                  <p:oleObj name="公式" r:id="rId8" imgW="888614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85"/>
                          <a:ext cx="1134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3" name="Rectangle 11"/>
            <p:cNvSpPr>
              <a:spLocks noChangeArrowheads="1"/>
            </p:cNvSpPr>
            <p:nvPr/>
          </p:nvSpPr>
          <p:spPr bwMode="auto">
            <a:xfrm>
              <a:off x="431" y="3158"/>
              <a:ext cx="46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None/>
              </a:pP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其中</a:t>
              </a: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:       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为介质中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处传播着的光能密度，它与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None/>
              </a:pP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光强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en-US" altLang="zh-CN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en-US" altLang="zh-CN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的关系为：</a:t>
              </a:r>
            </a:p>
          </p:txBody>
        </p:sp>
        <p:graphicFrame>
          <p:nvGraphicFramePr>
            <p:cNvPr id="66574" name="Object 12"/>
            <p:cNvGraphicFramePr>
              <a:graphicFrameLocks noChangeAspect="1"/>
            </p:cNvGraphicFramePr>
            <p:nvPr/>
          </p:nvGraphicFramePr>
          <p:xfrm>
            <a:off x="1111" y="3158"/>
            <a:ext cx="45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158"/>
                          <a:ext cx="45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68" name="Group 13"/>
          <p:cNvGrpSpPr>
            <a:grpSpLocks/>
          </p:cNvGrpSpPr>
          <p:nvPr/>
        </p:nvGrpSpPr>
        <p:grpSpPr bwMode="auto">
          <a:xfrm>
            <a:off x="395288" y="5013325"/>
            <a:ext cx="8208962" cy="966788"/>
            <a:chOff x="249" y="3158"/>
            <a:chExt cx="5171" cy="609"/>
          </a:xfrm>
        </p:grpSpPr>
        <p:sp>
          <p:nvSpPr>
            <p:cNvPr id="66570" name="Rectangle 14"/>
            <p:cNvSpPr>
              <a:spLocks noChangeArrowheads="1"/>
            </p:cNvSpPr>
            <p:nvPr/>
          </p:nvSpPr>
          <p:spPr bwMode="auto">
            <a:xfrm>
              <a:off x="249" y="3249"/>
              <a:ext cx="48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Char char="Ø"/>
              </a:pP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为光经过</a:t>
              </a:r>
              <a:r>
                <a:rPr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2400" b="1" i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所需要的时间，存在如下关系，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Font typeface="Wingdings" pitchFamily="2" charset="2"/>
                <a:buChar char="Ø"/>
              </a:pPr>
              <a:r>
                <a:rPr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并且有：</a:t>
              </a:r>
            </a:p>
          </p:txBody>
        </p:sp>
        <p:graphicFrame>
          <p:nvGraphicFramePr>
            <p:cNvPr id="66571" name="Object 15"/>
            <p:cNvGraphicFramePr>
              <a:graphicFrameLocks noChangeAspect="1"/>
            </p:cNvGraphicFramePr>
            <p:nvPr/>
          </p:nvGraphicFramePr>
          <p:xfrm>
            <a:off x="4150" y="3158"/>
            <a:ext cx="127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2" imgW="939392" imgH="393529" progId="Equation.3">
                    <p:embed/>
                  </p:oleObj>
                </mc:Choice>
                <mc:Fallback>
                  <p:oleObj name="Equation" r:id="rId12" imgW="93939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158"/>
                          <a:ext cx="127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69" name="Object 16"/>
          <p:cNvGraphicFramePr>
            <a:graphicFrameLocks noChangeAspect="1"/>
          </p:cNvGraphicFramePr>
          <p:nvPr/>
        </p:nvGraphicFramePr>
        <p:xfrm>
          <a:off x="2124075" y="5876925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825142" imgH="215806" progId="Equation.3">
                  <p:embed/>
                </p:oleObj>
              </mc:Choice>
              <mc:Fallback>
                <p:oleObj name="Equation" r:id="rId14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76925"/>
                        <a:ext cx="194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5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23850" y="228600"/>
            <a:ext cx="5562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∵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上述电磁波模中绝大多数几何光学损耗极大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很快偏折出腔外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实际上只有极少数模式损耗很低而能存留于腔内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这些模式的大为提高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因原分配在个模式中的能量现在集中在一至几个模式上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---------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这就是光腔</a:t>
            </a:r>
            <a:r>
              <a:rPr kumimoji="1" lang="zh-CN" altLang="en-US" sz="2400" b="1" u="sng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选模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 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324600" y="533400"/>
          <a:ext cx="2590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4133333" imgH="4048690" progId="Paint.Picture">
                  <p:embed/>
                </p:oleObj>
              </mc:Choice>
              <mc:Fallback>
                <p:oleObj r:id="rId3" imgW="4133333" imgH="40486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33400"/>
                        <a:ext cx="2590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0" y="3048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3.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光腔的正反馈作用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2400" y="3581400"/>
            <a:ext cx="388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对一个振荡电路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要维持振荡就必须给振荡器提供大于损耗的正反馈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同理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4419600" y="2667000"/>
          <a:ext cx="32004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5" imgW="5811061" imgH="4057143" progId="Paint.Picture">
                  <p:embed/>
                </p:oleObj>
              </mc:Choice>
              <mc:Fallback>
                <p:oleObj r:id="rId5" imgW="5811061" imgH="4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7000"/>
                        <a:ext cx="32004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52400" y="4953000"/>
            <a:ext cx="434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对光学谐振腔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要获得光自激振荡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须令光在腔内来回一次所获增益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至少可补偿传播中的损耗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4800600" y="4953000"/>
          <a:ext cx="3733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7" imgW="5038095" imgH="2619048" progId="Paint.Picture">
                  <p:embed/>
                </p:oleObj>
              </mc:Choice>
              <mc:Fallback>
                <p:oleObj r:id="rId7" imgW="5038095" imgH="26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3733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9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五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产生激光的基本条件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1916113"/>
            <a:ext cx="9144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要使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受激发射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光强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受激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吸收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必须实现粒子数反转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。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2382838" y="2251075"/>
          <a:ext cx="1655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914400" imgH="444500" progId="Equation.3">
                  <p:embed/>
                </p:oleObj>
              </mc:Choice>
              <mc:Fallback>
                <p:oleObj name="公式" r:id="rId3" imgW="914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251075"/>
                        <a:ext cx="1655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79388" y="2997200"/>
            <a:ext cx="914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利用外界激励能源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把大量粒子激励到高能级。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kumimoji="1" lang="zh-CN" altLang="en-US" sz="2400" b="1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破坏热平衡</a:t>
            </a:r>
            <a:r>
              <a:rPr kumimoji="1" lang="en-US" altLang="zh-CN" sz="2400" b="1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实现粒子数反转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89094" name="Group 6"/>
          <p:cNvGrpSpPr>
            <a:grpSpLocks/>
          </p:cNvGrpSpPr>
          <p:nvPr/>
        </p:nvGrpSpPr>
        <p:grpSpPr bwMode="auto">
          <a:xfrm>
            <a:off x="0" y="4149725"/>
            <a:ext cx="9144000" cy="1016000"/>
            <a:chOff x="0" y="2027"/>
            <a:chExt cx="5760" cy="640"/>
          </a:xfrm>
        </p:grpSpPr>
        <p:sp>
          <p:nvSpPr>
            <p:cNvPr id="89097" name="Text Box 7"/>
            <p:cNvSpPr txBox="1">
              <a:spLocks noChangeArrowheads="1"/>
            </p:cNvSpPr>
            <p:nvPr/>
          </p:nvSpPr>
          <p:spPr bwMode="auto">
            <a:xfrm>
              <a:off x="0" y="2027"/>
              <a:ext cx="576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3.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要使即要使受激发射光强超过自发发射</a:t>
              </a:r>
              <a:r>
                <a:rPr kumimoji="1" lang="en-US" altLang="zh-CN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 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必须提高光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子简并度     。</a:t>
              </a:r>
              <a:endParaRPr kumimoji="1"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9098" name="Object 8"/>
            <p:cNvGraphicFramePr>
              <a:graphicFrameLocks noChangeAspect="1"/>
            </p:cNvGraphicFramePr>
            <p:nvPr/>
          </p:nvGraphicFramePr>
          <p:xfrm>
            <a:off x="1292" y="2251"/>
            <a:ext cx="21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r:id="rId5" imgW="114210" imgH="200025" progId="Equation.3">
                    <p:embed/>
                  </p:oleObj>
                </mc:Choice>
                <mc:Fallback>
                  <p:oleObj r:id="rId5" imgW="114210" imgH="2000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51"/>
                          <a:ext cx="21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5" name="Text Box 9"/>
          <p:cNvSpPr txBox="1">
            <a:spLocks noChangeArrowheads="1"/>
          </p:cNvSpPr>
          <p:nvPr/>
        </p:nvSpPr>
        <p:spPr bwMode="auto">
          <a:xfrm>
            <a:off x="76200" y="5300663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光学谐振腔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造成强辐射场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以提高腔内光场的相干性。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179388" y="836613"/>
            <a:ext cx="89646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能在外界激励能源的作用下形成粒子数密度反转分布状态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的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增益介质</a:t>
            </a:r>
          </a:p>
        </p:txBody>
      </p:sp>
    </p:spTree>
    <p:extLst>
      <p:ext uri="{BB962C8B-B14F-4D97-AF65-F5344CB8AC3E}">
        <p14:creationId xmlns:p14="http://schemas.microsoft.com/office/powerpoint/2010/main" val="20016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400" y="33337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六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激光器的三个主要组成部分及其作用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04800" y="1357313"/>
            <a:ext cx="8229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(1)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工作物质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又称激活媒质或增益介质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粒子有适当能级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结构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可实现粒子数反转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95288" y="2652713"/>
            <a:ext cx="8458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激励能源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抽运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又叫泵浦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即把大量粒子激励到激光上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能级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高能级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228600" y="4176713"/>
            <a:ext cx="8382000" cy="1004887"/>
            <a:chOff x="204" y="2115"/>
            <a:chExt cx="5280" cy="633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204" y="2115"/>
              <a:ext cx="5280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(3)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光学谐振腔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选模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提高     即相干性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),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实现光学正反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馈</a:t>
              </a:r>
              <a:endPara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0119" name="Object 7"/>
            <p:cNvGraphicFramePr>
              <a:graphicFrameLocks noChangeAspect="1"/>
            </p:cNvGraphicFramePr>
            <p:nvPr/>
          </p:nvGraphicFramePr>
          <p:xfrm>
            <a:off x="2789" y="2115"/>
            <a:ext cx="1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r:id="rId3" imgW="126780" imgH="215526" progId="Equation.3">
                    <p:embed/>
                  </p:oleObj>
                </mc:Choice>
                <mc:Fallback>
                  <p:oleObj r:id="rId3" imgW="126780" imgH="2155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115"/>
                          <a:ext cx="1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92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00113" y="2819400"/>
          <a:ext cx="7127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2832100" imgH="215900" progId="Equation.3">
                  <p:embed/>
                </p:oleObj>
              </mc:Choice>
              <mc:Fallback>
                <p:oleObj name="公式" r:id="rId3" imgW="2832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19400"/>
                        <a:ext cx="71278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76200" y="2286000"/>
            <a:ext cx="760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则光穿过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介质后净增加的光子数密度为：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484438" y="76200"/>
            <a:ext cx="3671887" cy="2070100"/>
            <a:chOff x="3360" y="1876"/>
            <a:chExt cx="2064" cy="1234"/>
          </a:xfrm>
        </p:grpSpPr>
        <p:pic>
          <p:nvPicPr>
            <p:cNvPr id="6759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876"/>
              <a:ext cx="2064" cy="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594" name="Rectangle 6"/>
            <p:cNvSpPr>
              <a:spLocks noChangeArrowheads="1"/>
            </p:cNvSpPr>
            <p:nvPr/>
          </p:nvSpPr>
          <p:spPr bwMode="auto">
            <a:xfrm>
              <a:off x="3456" y="2928"/>
              <a:ext cx="165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图</a:t>
              </a:r>
              <a:r>
                <a:rPr lang="en-US" altLang="zh-CN" sz="1400" smtClean="0">
                  <a:solidFill>
                    <a:srgbClr val="0000FF"/>
                  </a:solidFill>
                  <a:latin typeface="宋体" pitchFamily="2" charset="-122"/>
                </a:rPr>
                <a:t>1-20 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光穿过厚度为</a:t>
              </a:r>
              <a:r>
                <a:rPr lang="en-US" altLang="zh-CN" sz="1400" b="1" smtClean="0">
                  <a:solidFill>
                    <a:srgbClr val="0000FF"/>
                  </a:solidFill>
                  <a:latin typeface="宋体" pitchFamily="2" charset="-122"/>
                </a:rPr>
                <a:t>dz</a:t>
              </a:r>
              <a:r>
                <a:rPr lang="zh-CN" altLang="en-US" sz="1400" smtClean="0">
                  <a:solidFill>
                    <a:srgbClr val="0000FF"/>
                  </a:solidFill>
                  <a:latin typeface="宋体" pitchFamily="2" charset="-122"/>
                </a:rPr>
                <a:t>介质的情况</a:t>
              </a:r>
            </a:p>
          </p:txBody>
        </p:sp>
      </p:grpSp>
      <p:graphicFrame>
        <p:nvGraphicFramePr>
          <p:cNvPr id="67589" name="Object 7"/>
          <p:cNvGraphicFramePr>
            <a:graphicFrameLocks noChangeAspect="1"/>
          </p:cNvGraphicFramePr>
          <p:nvPr/>
        </p:nvGraphicFramePr>
        <p:xfrm>
          <a:off x="1476375" y="3352800"/>
          <a:ext cx="46085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6" imgW="1981200" imgH="444500" progId="Equation.3">
                  <p:embed/>
                </p:oleObj>
              </mc:Choice>
              <mc:Fallback>
                <p:oleObj name="公式" r:id="rId6" imgW="1981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2800"/>
                        <a:ext cx="460851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76200" y="4437063"/>
            <a:ext cx="760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则光穿过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dz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介质后光能密度的增加值为：</a:t>
            </a:r>
          </a:p>
        </p:txBody>
      </p:sp>
      <p:graphicFrame>
        <p:nvGraphicFramePr>
          <p:cNvPr id="67591" name="Object 9"/>
          <p:cNvGraphicFramePr>
            <a:graphicFrameLocks noChangeAspect="1"/>
          </p:cNvGraphicFramePr>
          <p:nvPr/>
        </p:nvGraphicFramePr>
        <p:xfrm>
          <a:off x="1116013" y="4967288"/>
          <a:ext cx="6121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8" imgW="3009900" imgH="444500" progId="Equation.3">
                  <p:embed/>
                </p:oleObj>
              </mc:Choice>
              <mc:Fallback>
                <p:oleObj name="公式" r:id="rId8" imgW="3009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67288"/>
                        <a:ext cx="6121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0"/>
          <p:cNvGraphicFramePr>
            <a:graphicFrameLocks noChangeAspect="1"/>
          </p:cNvGraphicFramePr>
          <p:nvPr/>
        </p:nvGraphicFramePr>
        <p:xfrm>
          <a:off x="971550" y="5764213"/>
          <a:ext cx="58324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10" imgW="2349500" imgH="444500" progId="Equation.3">
                  <p:embed/>
                </p:oleObj>
              </mc:Choice>
              <mc:Fallback>
                <p:oleObj name="公式" r:id="rId10" imgW="2349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64213"/>
                        <a:ext cx="58324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6776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152650" y="152400"/>
          <a:ext cx="42481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2159000" imgH="444500" progId="Equation.3">
                  <p:embed/>
                </p:oleObj>
              </mc:Choice>
              <mc:Fallback>
                <p:oleObj name="公式" r:id="rId3" imgW="2159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52400"/>
                        <a:ext cx="424815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331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解此微分方程得：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258888" y="1371600"/>
          <a:ext cx="60499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806700" imgH="431800" progId="Equation.3">
                  <p:embed/>
                </p:oleObj>
              </mc:Choice>
              <mc:Fallback>
                <p:oleObj name="Equation" r:id="rId5" imgW="280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71600"/>
                        <a:ext cx="60499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406525" y="2279650"/>
          <a:ext cx="5832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565400" imgH="431800" progId="Equation.3">
                  <p:embed/>
                </p:oleObj>
              </mc:Choice>
              <mc:Fallback>
                <p:oleObj name="Equation" r:id="rId7" imgW="256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279650"/>
                        <a:ext cx="5832475" cy="920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11188" y="3810000"/>
            <a:ext cx="777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上式即为光波穿过介质时光强随路程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的变化规律。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" y="3200400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式中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(0) </a:t>
            </a:r>
            <a:r>
              <a:rPr lang="zh-CN" altLang="en-US" sz="2400" b="1" smtClean="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为 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z=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smtClean="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处的光强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8600" y="4343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两点结论</a:t>
            </a:r>
            <a:r>
              <a:rPr kumimoji="1" lang="en-US" altLang="zh-CN" sz="24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smtClean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152400" y="4800600"/>
            <a:ext cx="6624638" cy="1636713"/>
            <a:chOff x="204" y="3158"/>
            <a:chExt cx="4173" cy="1031"/>
          </a:xfrm>
        </p:grpSpPr>
        <p:sp>
          <p:nvSpPr>
            <p:cNvPr id="68619" name="Text Box 10"/>
            <p:cNvSpPr txBox="1">
              <a:spLocks noChangeArrowheads="1"/>
            </p:cNvSpPr>
            <p:nvPr/>
          </p:nvSpPr>
          <p:spPr bwMode="auto">
            <a:xfrm>
              <a:off x="204" y="3211"/>
              <a:ext cx="417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①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热平衡态下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</a:rPr>
                <a:t>                      ——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低能级上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的粒子数较大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lang="zh-CN" altLang="en-US" sz="2400" b="1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光波穿过介质时光强随路程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400" b="1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衰减</a:t>
              </a:r>
              <a:r>
                <a:rPr lang="en-US" altLang="zh-CN" sz="2400" b="1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物质对入射光的作用宏观表现为吸收。</a:t>
              </a:r>
            </a:p>
          </p:txBody>
        </p:sp>
        <p:graphicFrame>
          <p:nvGraphicFramePr>
            <p:cNvPr id="68620" name="Object 11"/>
            <p:cNvGraphicFramePr>
              <a:graphicFrameLocks noChangeAspect="1"/>
            </p:cNvGraphicFramePr>
            <p:nvPr/>
          </p:nvGraphicFramePr>
          <p:xfrm>
            <a:off x="1519" y="3158"/>
            <a:ext cx="101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公式" r:id="rId9" imgW="977476" imgH="444307" progId="Equation.3">
                    <p:embed/>
                  </p:oleObj>
                </mc:Choice>
                <mc:Fallback>
                  <p:oleObj name="公式" r:id="rId9" imgW="977476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158"/>
                          <a:ext cx="101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861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2971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28600" y="2133600"/>
            <a:ext cx="8686800" cy="1331913"/>
            <a:chOff x="226" y="119"/>
            <a:chExt cx="5472" cy="839"/>
          </a:xfrm>
        </p:grpSpPr>
        <p:sp>
          <p:nvSpPr>
            <p:cNvPr id="69642" name="Text Box 3"/>
            <p:cNvSpPr txBox="1">
              <a:spLocks noChangeArrowheads="1"/>
            </p:cNvSpPr>
            <p:nvPr/>
          </p:nvSpPr>
          <p:spPr bwMode="auto">
            <a:xfrm>
              <a:off x="226" y="210"/>
              <a:ext cx="547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只有使高能级粒子数超过低能级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即实现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Times New Roman" pitchFamily="18" charset="0"/>
                </a:rPr>
                <a:t>                         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才能使</a:t>
              </a:r>
              <a:r>
                <a:rPr lang="zh-CN" altLang="en-US" sz="240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光波穿过介质时光强随路程</a:t>
              </a:r>
              <a:r>
                <a:rPr lang="en-US" altLang="zh-CN" sz="2400" i="1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r>
                <a:rPr lang="zh-CN" altLang="en-US" sz="240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增长</a:t>
              </a:r>
              <a:r>
                <a:rPr lang="en-US" altLang="zh-CN" sz="240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物质对入射光的作用宏观表现为放大 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——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光放大</a:t>
              </a:r>
            </a:p>
          </p:txBody>
        </p:sp>
        <p:graphicFrame>
          <p:nvGraphicFramePr>
            <p:cNvPr id="69643" name="Object 4"/>
            <p:cNvGraphicFramePr>
              <a:graphicFrameLocks noChangeAspect="1"/>
            </p:cNvGraphicFramePr>
            <p:nvPr/>
          </p:nvGraphicFramePr>
          <p:xfrm>
            <a:off x="4082" y="119"/>
            <a:ext cx="113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公式" r:id="rId3" imgW="977476" imgH="444307" progId="Equation.3">
                    <p:embed/>
                  </p:oleObj>
                </mc:Choice>
                <mc:Fallback>
                  <p:oleObj name="公式" r:id="rId3" imgW="977476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119"/>
                          <a:ext cx="113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35" name="Object 5"/>
          <p:cNvGraphicFramePr>
            <a:graphicFrameLocks noChangeAspect="1"/>
          </p:cNvGraphicFramePr>
          <p:nvPr/>
        </p:nvGraphicFramePr>
        <p:xfrm>
          <a:off x="152400" y="4170363"/>
          <a:ext cx="396240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位图图像" r:id="rId5" imgW="2723810" imgH="1219370" progId="Paint.Picture">
                  <p:embed/>
                </p:oleObj>
              </mc:Choice>
              <mc:Fallback>
                <p:oleObj name="位图图像" r:id="rId5" imgW="2723810" imgH="12193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70363"/>
                        <a:ext cx="3962400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Group 6"/>
          <p:cNvGrpSpPr>
            <a:grpSpLocks/>
          </p:cNvGrpSpPr>
          <p:nvPr/>
        </p:nvGrpSpPr>
        <p:grpSpPr bwMode="auto">
          <a:xfrm>
            <a:off x="4684713" y="3605213"/>
            <a:ext cx="3849687" cy="2566987"/>
            <a:chOff x="2699" y="1298"/>
            <a:chExt cx="2132" cy="1345"/>
          </a:xfrm>
        </p:grpSpPr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2699" y="1344"/>
            <a:ext cx="2132" cy="1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位图图像" r:id="rId7" imgW="3971429" imgH="2419048" progId="Paint.Picture">
                    <p:embed/>
                  </p:oleObj>
                </mc:Choice>
                <mc:Fallback>
                  <p:oleObj name="位图图像" r:id="rId7" imgW="3971429" imgH="241904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344"/>
                          <a:ext cx="2132" cy="1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2699" y="1797"/>
            <a:ext cx="21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公式" r:id="rId9" imgW="126780" imgH="164814" progId="Equation.3">
                    <p:embed/>
                  </p:oleObj>
                </mc:Choice>
                <mc:Fallback>
                  <p:oleObj name="公式" r:id="rId9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797"/>
                          <a:ext cx="21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3923" y="1298"/>
            <a:ext cx="21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公式" r:id="rId11" imgW="126780" imgH="164814" progId="Equation.3">
                    <p:embed/>
                  </p:oleObj>
                </mc:Choice>
                <mc:Fallback>
                  <p:oleObj name="公式" r:id="rId11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298"/>
                          <a:ext cx="21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37" name="Object 10"/>
          <p:cNvGraphicFramePr>
            <a:graphicFrameLocks noChangeAspect="1"/>
          </p:cNvGraphicFramePr>
          <p:nvPr/>
        </p:nvGraphicFramePr>
        <p:xfrm>
          <a:off x="1403350" y="1125538"/>
          <a:ext cx="5832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2" imgW="2565400" imgH="431800" progId="Equation.3">
                  <p:embed/>
                </p:oleObj>
              </mc:Choice>
              <mc:Fallback>
                <p:oleObj name="Equation" r:id="rId12" imgW="256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58324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1"/>
          <p:cNvGraphicFramePr>
            <a:graphicFrameLocks noChangeAspect="1"/>
          </p:cNvGraphicFramePr>
          <p:nvPr/>
        </p:nvGraphicFramePr>
        <p:xfrm>
          <a:off x="1476375" y="188913"/>
          <a:ext cx="60499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4" imgW="2806700" imgH="431800" progId="Equation.3">
                  <p:embed/>
                </p:oleObj>
              </mc:Choice>
              <mc:Fallback>
                <p:oleObj name="Equation" r:id="rId14" imgW="280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60499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6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介质中粒子的分布情况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6200" y="647700"/>
            <a:ext cx="830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正常分布状态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热平衡态下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粒子数按能级的分布为玻尔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兹曼分布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084888" y="1052513"/>
          <a:ext cx="28130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6361905" imgH="5315692" progId="Paint.Picture">
                  <p:embed/>
                </p:oleObj>
              </mc:Choice>
              <mc:Fallback>
                <p:oleObj r:id="rId3" imgW="6361905" imgH="53156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052513"/>
                        <a:ext cx="281305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484438" y="1152525"/>
          <a:ext cx="2184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1028254" imgH="444307" progId="Equation.3">
                  <p:embed/>
                </p:oleObj>
              </mc:Choice>
              <mc:Fallback>
                <p:oleObj name="公式" r:id="rId5" imgW="102825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52525"/>
                        <a:ext cx="21844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6200" y="20875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粒子数正常分布状态的数学表达式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95288" y="27813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＞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  <a:latin typeface="Times New Roman" pitchFamily="18" charset="0"/>
              </a:rPr>
              <a:t>1 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</a:rPr>
              <a:t>,hv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＞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0, 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</a:rPr>
              <a:t>＞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0,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  <a:endParaRPr kumimoji="1" lang="zh-CN" altLang="en-US" sz="240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572000" y="2781300"/>
          <a:ext cx="1190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736280" imgH="444307" progId="Equation.3">
                  <p:embed/>
                </p:oleObj>
              </mc:Choice>
              <mc:Fallback>
                <p:oleObj name="公式" r:id="rId7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1300"/>
                        <a:ext cx="11906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76200" y="35004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粒子数反转分布</a:t>
            </a:r>
            <a:endParaRPr kumimoji="1" lang="zh-CN" altLang="en-US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95288" y="40767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(1).</a:t>
            </a:r>
            <a:r>
              <a:rPr kumimoji="1" lang="zh-CN" altLang="en-US" sz="2400" b="1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反转条件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破坏热平衡分布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正常分布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的条件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7451725" y="3789363"/>
            <a:ext cx="4452938" cy="873125"/>
            <a:chOff x="2400" y="2392"/>
            <a:chExt cx="2304" cy="403"/>
          </a:xfrm>
        </p:grpSpPr>
        <p:graphicFrame>
          <p:nvGraphicFramePr>
            <p:cNvPr id="70675" name="Object 12"/>
            <p:cNvGraphicFramePr>
              <a:graphicFrameLocks noChangeAspect="1"/>
            </p:cNvGraphicFramePr>
            <p:nvPr/>
          </p:nvGraphicFramePr>
          <p:xfrm>
            <a:off x="2400" y="2392"/>
            <a:ext cx="67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公式" r:id="rId9" imgW="736280" imgH="444307" progId="Equation.3">
                    <p:embed/>
                  </p:oleObj>
                </mc:Choice>
                <mc:Fallback>
                  <p:oleObj name="公式" r:id="rId9" imgW="736280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92"/>
                          <a:ext cx="67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6" name="Text Box 13"/>
            <p:cNvSpPr txBox="1">
              <a:spLocks noChangeArrowheads="1"/>
            </p:cNvSpPr>
            <p:nvPr/>
          </p:nvSpPr>
          <p:spPr bwMode="auto">
            <a:xfrm>
              <a:off x="3696" y="2496"/>
              <a:ext cx="100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0668" name="Object 14"/>
          <p:cNvGraphicFramePr>
            <a:graphicFrameLocks noChangeAspect="1"/>
          </p:cNvGraphicFramePr>
          <p:nvPr/>
        </p:nvGraphicFramePr>
        <p:xfrm>
          <a:off x="250825" y="4724400"/>
          <a:ext cx="1944688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11" imgW="5114286" imgH="5038095" progId="Paint.Picture">
                  <p:embed/>
                </p:oleObj>
              </mc:Choice>
              <mc:Fallback>
                <p:oleObj r:id="rId11" imgW="5114286" imgH="50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24400"/>
                        <a:ext cx="1944688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Text Box 15"/>
          <p:cNvSpPr txBox="1">
            <a:spLocks noChangeArrowheads="1"/>
          </p:cNvSpPr>
          <p:nvPr/>
        </p:nvSpPr>
        <p:spPr bwMode="auto">
          <a:xfrm>
            <a:off x="2133600" y="4587875"/>
            <a:ext cx="693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(2).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反转粒子数密度△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用来衡量反转程度的物理量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0670" name="Group 16"/>
          <p:cNvGrpSpPr>
            <a:grpSpLocks/>
          </p:cNvGrpSpPr>
          <p:nvPr/>
        </p:nvGrpSpPr>
        <p:grpSpPr bwMode="auto">
          <a:xfrm>
            <a:off x="4067175" y="5229225"/>
            <a:ext cx="5761038" cy="808038"/>
            <a:chOff x="2016" y="3443"/>
            <a:chExt cx="3120" cy="345"/>
          </a:xfrm>
        </p:grpSpPr>
        <p:sp>
          <p:nvSpPr>
            <p:cNvPr id="70672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67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b="1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70673" name="Object 18"/>
            <p:cNvGraphicFramePr>
              <a:graphicFrameLocks noChangeAspect="1"/>
            </p:cNvGraphicFramePr>
            <p:nvPr/>
          </p:nvGraphicFramePr>
          <p:xfrm>
            <a:off x="2903" y="3443"/>
            <a:ext cx="76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公式" r:id="rId13" imgW="990170" imgH="444307" progId="Equation.3">
                    <p:embed/>
                  </p:oleObj>
                </mc:Choice>
                <mc:Fallback>
                  <p:oleObj name="公式" r:id="rId13" imgW="990170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3443"/>
                          <a:ext cx="76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4" name="Text Box 19"/>
            <p:cNvSpPr txBox="1">
              <a:spLocks noChangeArrowheads="1"/>
            </p:cNvSpPr>
            <p:nvPr/>
          </p:nvSpPr>
          <p:spPr bwMode="auto">
            <a:xfrm>
              <a:off x="4272" y="3504"/>
              <a:ext cx="86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kumimoji="1"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0671" name="Text Box 20"/>
          <p:cNvSpPr txBox="1">
            <a:spLocks noChangeArrowheads="1"/>
          </p:cNvSpPr>
          <p:nvPr/>
        </p:nvSpPr>
        <p:spPr bwMode="auto">
          <a:xfrm>
            <a:off x="3059113" y="609282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反转条件变为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△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＞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71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2385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(3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等效温度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  <a:latin typeface="Times New Roman" pitchFamily="18" charset="0"/>
              </a:rPr>
              <a:t>eq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</a:rPr>
              <a:t>: </a:t>
            </a:r>
            <a:endParaRPr kumimoji="1" lang="en-US" altLang="zh-CN" sz="24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234950" y="533400"/>
            <a:ext cx="8604250" cy="1079500"/>
            <a:chOff x="240" y="859"/>
            <a:chExt cx="5280" cy="567"/>
          </a:xfrm>
        </p:grpSpPr>
        <p:graphicFrame>
          <p:nvGraphicFramePr>
            <p:cNvPr id="71692" name="Object 4"/>
            <p:cNvGraphicFramePr>
              <a:graphicFrameLocks noChangeAspect="1"/>
            </p:cNvGraphicFramePr>
            <p:nvPr/>
          </p:nvGraphicFramePr>
          <p:xfrm>
            <a:off x="1013" y="859"/>
            <a:ext cx="99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公式" r:id="rId3" imgW="1028254" imgH="444307" progId="Equation.3">
                    <p:embed/>
                  </p:oleObj>
                </mc:Choice>
                <mc:Fallback>
                  <p:oleObj name="公式" r:id="rId3" imgW="1028254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859"/>
                          <a:ext cx="99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3" name="Text Box 5"/>
            <p:cNvSpPr txBox="1">
              <a:spLocks noChangeArrowheads="1"/>
            </p:cNvSpPr>
            <p:nvPr/>
          </p:nvSpPr>
          <p:spPr bwMode="auto">
            <a:xfrm>
              <a:off x="240" y="96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rPr>
                <a:t>由</a:t>
              </a:r>
            </a:p>
          </p:txBody>
        </p:sp>
        <p:sp>
          <p:nvSpPr>
            <p:cNvPr id="71694" name="Text Box 6"/>
            <p:cNvSpPr txBox="1">
              <a:spLocks noChangeArrowheads="1"/>
            </p:cNvSpPr>
            <p:nvPr/>
          </p:nvSpPr>
          <p:spPr bwMode="auto">
            <a:xfrm>
              <a:off x="2352" y="960"/>
              <a:ext cx="3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rPr>
                <a:t>有</a:t>
              </a:r>
            </a:p>
          </p:txBody>
        </p:sp>
        <p:graphicFrame>
          <p:nvGraphicFramePr>
            <p:cNvPr id="71695" name="Object 7"/>
            <p:cNvGraphicFramePr>
              <a:graphicFrameLocks noChangeAspect="1"/>
            </p:cNvGraphicFramePr>
            <p:nvPr/>
          </p:nvGraphicFramePr>
          <p:xfrm>
            <a:off x="2887" y="906"/>
            <a:ext cx="99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公式" r:id="rId5" imgW="965200" imgH="444500" progId="Equation.3">
                    <p:embed/>
                  </p:oleObj>
                </mc:Choice>
                <mc:Fallback>
                  <p:oleObj name="公式" r:id="rId5" imgW="965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906"/>
                          <a:ext cx="99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6" name="Text Box 8"/>
            <p:cNvSpPr txBox="1">
              <a:spLocks noChangeArrowheads="1"/>
            </p:cNvSpPr>
            <p:nvPr/>
          </p:nvSpPr>
          <p:spPr bwMode="auto">
            <a:xfrm>
              <a:off x="4128" y="1008"/>
              <a:ext cx="3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rPr>
                <a:t>得</a:t>
              </a:r>
            </a:p>
          </p:txBody>
        </p:sp>
        <p:graphicFrame>
          <p:nvGraphicFramePr>
            <p:cNvPr id="71697" name="Object 9"/>
            <p:cNvGraphicFramePr>
              <a:graphicFrameLocks noChangeAspect="1"/>
            </p:cNvGraphicFramePr>
            <p:nvPr/>
          </p:nvGraphicFramePr>
          <p:xfrm>
            <a:off x="4560" y="907"/>
            <a:ext cx="96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公式" r:id="rId7" imgW="1167893" imgH="634725" progId="Equation.3">
                    <p:embed/>
                  </p:oleObj>
                </mc:Choice>
                <mc:Fallback>
                  <p:oleObj name="公式" r:id="rId7" imgW="1167893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07"/>
                          <a:ext cx="960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4" name="Text Box 11"/>
          <p:cNvSpPr txBox="1">
            <a:spLocks noChangeArrowheads="1"/>
          </p:cNvSpPr>
          <p:nvPr/>
        </p:nvSpPr>
        <p:spPr bwMode="auto">
          <a:xfrm>
            <a:off x="1066800" y="205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定义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71685" name="Object 12"/>
          <p:cNvGraphicFramePr>
            <a:graphicFrameLocks noChangeAspect="1"/>
          </p:cNvGraphicFramePr>
          <p:nvPr/>
        </p:nvGraphicFramePr>
        <p:xfrm>
          <a:off x="2514600" y="1752600"/>
          <a:ext cx="21637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1218671" imgH="634725" progId="Equation.3">
                  <p:embed/>
                </p:oleObj>
              </mc:Choice>
              <mc:Fallback>
                <p:oleObj name="公式" r:id="rId9" imgW="1218671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2163763" cy="1123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6" name="Group 14"/>
          <p:cNvGrpSpPr>
            <a:grpSpLocks/>
          </p:cNvGrpSpPr>
          <p:nvPr/>
        </p:nvGrpSpPr>
        <p:grpSpPr bwMode="auto">
          <a:xfrm>
            <a:off x="755650" y="2924175"/>
            <a:ext cx="5791200" cy="471488"/>
            <a:chOff x="432" y="2496"/>
            <a:chExt cx="3648" cy="297"/>
          </a:xfrm>
        </p:grpSpPr>
        <p:sp>
          <p:nvSpPr>
            <p:cNvPr id="71690" name="Text Box 15"/>
            <p:cNvSpPr txBox="1">
              <a:spLocks noChangeArrowheads="1"/>
            </p:cNvSpPr>
            <p:nvPr/>
          </p:nvSpPr>
          <p:spPr bwMode="auto">
            <a:xfrm>
              <a:off x="432" y="2496"/>
              <a:ext cx="3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于是</a:t>
              </a:r>
              <a:r>
                <a:rPr kumimoji="1" lang="en-US" altLang="zh-CN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反转条件变为</a:t>
              </a: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71691" name="Object 16"/>
            <p:cNvGraphicFramePr>
              <a:graphicFrameLocks noChangeAspect="1"/>
            </p:cNvGraphicFramePr>
            <p:nvPr/>
          </p:nvGraphicFramePr>
          <p:xfrm>
            <a:off x="2256" y="2496"/>
            <a:ext cx="62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r:id="rId11" imgW="583947" imgH="279279" progId="Equation.3">
                    <p:embed/>
                  </p:oleObj>
                </mc:Choice>
                <mc:Fallback>
                  <p:oleObj r:id="rId11" imgW="583947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96"/>
                          <a:ext cx="62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7" name="Text Box 17"/>
          <p:cNvSpPr txBox="1">
            <a:spLocks noChangeArrowheads="1"/>
          </p:cNvSpPr>
          <p:nvPr/>
        </p:nvSpPr>
        <p:spPr bwMode="auto">
          <a:xfrm>
            <a:off x="539750" y="3429000"/>
            <a:ext cx="570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粒子数反转时等效温度为负值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1688" name="Text Box 18"/>
          <p:cNvSpPr txBox="1">
            <a:spLocks noChangeArrowheads="1"/>
          </p:cNvSpPr>
          <p:nvPr/>
        </p:nvSpPr>
        <p:spPr bwMode="auto">
          <a:xfrm>
            <a:off x="457200" y="41910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(4).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实现反转的手段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激励或泵浦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(pumping)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或抽运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9" name="Text Box 19"/>
          <p:cNvSpPr txBox="1">
            <a:spLocks noChangeArrowheads="1"/>
          </p:cNvSpPr>
          <p:nvPr/>
        </p:nvSpPr>
        <p:spPr bwMode="auto">
          <a:xfrm>
            <a:off x="381000" y="4848225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由外界能源向粒子系统输入能量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使大量粒子跃迁到高能级。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激励方法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按激励能源分类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光泵抽运、电激励 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气体放电激励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、化学激励、核能激励等</a:t>
            </a:r>
            <a:endParaRPr kumimoji="1"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792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介质处于热平衡状态时上下能级粒子数的分布关系为：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059113" y="1989138"/>
          <a:ext cx="13636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672808" imgH="444307" progId="Equation.3">
                  <p:embed/>
                </p:oleObj>
              </mc:Choice>
              <mc:Fallback>
                <p:oleObj name="公式" r:id="rId3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9138"/>
                        <a:ext cx="13636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                  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979613" y="2708275"/>
          <a:ext cx="35290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714500" imgH="431800" progId="Equation.3">
                  <p:embed/>
                </p:oleObj>
              </mc:Choice>
              <mc:Fallback>
                <p:oleObj name="Equation" r:id="rId5" imgW="171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35290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979613" y="3500438"/>
          <a:ext cx="3887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828800" imgH="431800" progId="Equation.3">
                  <p:embed/>
                </p:oleObj>
              </mc:Choice>
              <mc:Fallback>
                <p:oleObj name="Equation" r:id="rId7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0438"/>
                        <a:ext cx="38877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5288" y="4292600"/>
            <a:ext cx="799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A50021"/>
                </a:solidFill>
                <a:ea typeface="楷体_GB2312" pitchFamily="49" charset="-122"/>
              </a:rPr>
              <a:t>则由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50825" y="620713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增益介质与增益系数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39750" y="10525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介质的吸收系数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A——</a:t>
            </a:r>
            <a:r>
              <a:rPr lang="zh-CN" altLang="en-US" sz="2400" smtClean="0">
                <a:solidFill>
                  <a:srgbClr val="FF0000"/>
                </a:solidFill>
                <a:latin typeface="Comic Sans MS" pitchFamily="66" charset="0"/>
                <a:ea typeface="楷体_GB2312" pitchFamily="49" charset="-122"/>
              </a:rPr>
              <a:t>代表介质对光波的吸收能力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5565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若令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1547813" y="5199063"/>
          <a:ext cx="56880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9" imgW="2387600" imgH="838200" progId="Equation.3">
                  <p:embed/>
                </p:oleObj>
              </mc:Choice>
              <mc:Fallback>
                <p:oleObj name="公式" r:id="rId9" imgW="2387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99063"/>
                        <a:ext cx="5688012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547813" y="4221163"/>
          <a:ext cx="5832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565400" imgH="431800" progId="Equation.3">
                  <p:embed/>
                </p:oleObj>
              </mc:Choice>
              <mc:Fallback>
                <p:oleObj name="Equation" r:id="rId11" imgW="256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58324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11188" y="53006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smtClean="0">
                <a:solidFill>
                  <a:srgbClr val="A50021"/>
                </a:solidFill>
                <a:latin typeface="Verdana" pitchFamily="34" charset="0"/>
                <a:ea typeface="楷体_GB2312" pitchFamily="49" charset="-122"/>
              </a:rPr>
              <a:t>有</a:t>
            </a:r>
            <a:r>
              <a:rPr lang="en-US" altLang="zh-CN" sz="2400" smtClean="0">
                <a:solidFill>
                  <a:srgbClr val="A50021"/>
                </a:solidFill>
                <a:latin typeface="Verdana" pitchFamily="34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619250" y="0"/>
          <a:ext cx="5832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565400" imgH="431800" progId="Equation.3">
                  <p:embed/>
                </p:oleObj>
              </mc:Choice>
              <mc:Fallback>
                <p:oleObj name="Equation" r:id="rId13" imgW="256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0"/>
                        <a:ext cx="58324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3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33400" y="1752600"/>
            <a:ext cx="82994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上式说明在一般情况下，介质中吸收过程占主要地位，光波按指数规律衰减。且衰减的相对速率为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，代表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光波在介质中经过单位长度路程光强的相对衰减率的大小，也代表介质对光波吸收能力的大小，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称为吸收系数。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819400" y="609600"/>
          <a:ext cx="28749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206500" imgH="419100" progId="Equation.3">
                  <p:embed/>
                </p:oleObj>
              </mc:Choice>
              <mc:Fallback>
                <p:oleObj name="公式" r:id="rId3" imgW="1206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9600"/>
                        <a:ext cx="28749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6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Microsoft Office PowerPoint</Application>
  <PresentationFormat>全屏显示(4:3)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Office 主题</vt:lpstr>
      <vt:lpstr>默认设计模板</vt:lpstr>
      <vt:lpstr>Microsoft 公式 3.0</vt:lpstr>
      <vt:lpstr>位图图像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Duan-bin</dc:creator>
  <cp:lastModifiedBy>Luo Duan-bin</cp:lastModifiedBy>
  <cp:revision>1</cp:revision>
  <dcterms:created xsi:type="dcterms:W3CDTF">2020-02-20T06:55:59Z</dcterms:created>
  <dcterms:modified xsi:type="dcterms:W3CDTF">2020-02-25T01:45:28Z</dcterms:modified>
</cp:coreProperties>
</file>