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4"/>
  </p:sldMasterIdLst>
  <p:notesMasterIdLst>
    <p:notesMasterId r:id="rId42"/>
  </p:notesMasterIdLst>
  <p:sldIdLst>
    <p:sldId id="312" r:id="rId5"/>
    <p:sldId id="455" r:id="rId6"/>
    <p:sldId id="456" r:id="rId7"/>
    <p:sldId id="316" r:id="rId8"/>
    <p:sldId id="317" r:id="rId9"/>
    <p:sldId id="443" r:id="rId10"/>
    <p:sldId id="441" r:id="rId11"/>
    <p:sldId id="406" r:id="rId12"/>
    <p:sldId id="388" r:id="rId13"/>
    <p:sldId id="433" r:id="rId14"/>
    <p:sldId id="449" r:id="rId15"/>
    <p:sldId id="389" r:id="rId16"/>
    <p:sldId id="425" r:id="rId17"/>
    <p:sldId id="435" r:id="rId18"/>
    <p:sldId id="453" r:id="rId19"/>
    <p:sldId id="414" r:id="rId20"/>
    <p:sldId id="409" r:id="rId21"/>
    <p:sldId id="410" r:id="rId22"/>
    <p:sldId id="411" r:id="rId23"/>
    <p:sldId id="427" r:id="rId24"/>
    <p:sldId id="448" r:id="rId25"/>
    <p:sldId id="447" r:id="rId26"/>
    <p:sldId id="437" r:id="rId27"/>
    <p:sldId id="436" r:id="rId28"/>
    <p:sldId id="450" r:id="rId29"/>
    <p:sldId id="444" r:id="rId30"/>
    <p:sldId id="439" r:id="rId31"/>
    <p:sldId id="440" r:id="rId32"/>
    <p:sldId id="442" r:id="rId33"/>
    <p:sldId id="428" r:id="rId34"/>
    <p:sldId id="429" r:id="rId35"/>
    <p:sldId id="431" r:id="rId36"/>
    <p:sldId id="430" r:id="rId37"/>
    <p:sldId id="432" r:id="rId38"/>
    <p:sldId id="454" r:id="rId39"/>
    <p:sldId id="451" r:id="rId40"/>
    <p:sldId id="446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6143" autoAdjust="0"/>
  </p:normalViewPr>
  <p:slideViewPr>
    <p:cSldViewPr snapToGrid="0" snapToObjects="1">
      <p:cViewPr varScale="1">
        <p:scale>
          <a:sx n="90" d="100"/>
          <a:sy n="90" d="100"/>
        </p:scale>
        <p:origin x="1238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7A3B7-CFBD-F94B-9D76-43F785EDF11A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45082-F0CD-7F40-B4D5-028C059468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F6292-CFE9-1B49-A9F3-08B94B8117A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73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7725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20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045082-F0CD-7F40-B4D5-028C0594685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257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276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152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5493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92B5D-4C12-4694-9357-C4D47F78D8D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9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7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23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ACBC6CC-69AA-4E96-8589-BB3828B51D33}"/>
              </a:ext>
            </a:extLst>
          </p:cNvPr>
          <p:cNvSpPr txBox="1">
            <a:spLocks/>
          </p:cNvSpPr>
          <p:nvPr userDrawn="1"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矩形 28">
            <a:extLst>
              <a:ext uri="{FF2B5EF4-FFF2-40B4-BE49-F238E27FC236}">
                <a16:creationId xmlns:a16="http://schemas.microsoft.com/office/drawing/2014/main" id="{5652CB8D-AB06-4DAB-A63F-F6DB3B538D59}"/>
              </a:ext>
            </a:extLst>
          </p:cNvPr>
          <p:cNvSpPr/>
          <p:nvPr userDrawn="1"/>
        </p:nvSpPr>
        <p:spPr>
          <a:xfrm>
            <a:off x="-1" y="1590836"/>
            <a:ext cx="6803394" cy="45719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0" name="矩形 29">
            <a:extLst>
              <a:ext uri="{FF2B5EF4-FFF2-40B4-BE49-F238E27FC236}">
                <a16:creationId xmlns:a16="http://schemas.microsoft.com/office/drawing/2014/main" id="{3698CAA7-AF4B-4048-991C-AA8C6BA0526A}"/>
              </a:ext>
            </a:extLst>
          </p:cNvPr>
          <p:cNvSpPr/>
          <p:nvPr userDrawn="1"/>
        </p:nvSpPr>
        <p:spPr>
          <a:xfrm>
            <a:off x="6841192" y="1598048"/>
            <a:ext cx="2302809" cy="3859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A68FBF93-07B5-4B1B-B2CE-1CA8F08D2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7FF26046-BE84-A6A1-0A75-8ED7F269849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892" y="-189"/>
            <a:ext cx="9135601" cy="1538319"/>
          </a:xfrm>
          <a:prstGeom prst="rect">
            <a:avLst/>
          </a:prstGeom>
          <a:solidFill>
            <a:srgbClr val="006CA8"/>
          </a:solidFill>
          <a:ln w="9525">
            <a:noFill/>
            <a:miter lim="800000"/>
          </a:ln>
          <a:effectLst/>
        </p:spPr>
        <p:txBody>
          <a:bodyPr lIns="91377" tIns="45690" rIns="91377" bIns="45690" anchor="ctr"/>
          <a:lstStyle/>
          <a:p>
            <a:pPr lvl="0" algn="ctr" eaLnBrk="1" hangingPunct="1">
              <a:lnSpc>
                <a:spcPct val="125000"/>
              </a:lnSpc>
              <a:defRPr/>
            </a:pPr>
            <a:endParaRPr kumimoji="0" lang="en-US" altLang="zh-CN" sz="4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36703E-939F-9EBE-7A0F-2317C0D2C9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44" y="197754"/>
            <a:ext cx="1090013" cy="1102991"/>
          </a:xfrm>
          <a:prstGeom prst="rect">
            <a:avLst/>
          </a:prstGeom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D8C18D4D-3717-238B-87CA-FDD19256863A}"/>
              </a:ext>
            </a:extLst>
          </p:cNvPr>
          <p:cNvGrpSpPr/>
          <p:nvPr userDrawn="1"/>
        </p:nvGrpSpPr>
        <p:grpSpPr>
          <a:xfrm>
            <a:off x="1478537" y="413365"/>
            <a:ext cx="3156432" cy="806531"/>
            <a:chOff x="1588510" y="433008"/>
            <a:chExt cx="2869484" cy="733211"/>
          </a:xfrm>
        </p:grpSpPr>
        <p:pic>
          <p:nvPicPr>
            <p:cNvPr id="15" name="Picture 2" descr="校名 黑色">
              <a:extLst>
                <a:ext uri="{FF2B5EF4-FFF2-40B4-BE49-F238E27FC236}">
                  <a16:creationId xmlns:a16="http://schemas.microsoft.com/office/drawing/2014/main" id="{97892884-CBFC-5E2E-F759-7262325CB28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3">
              <a:clrChange>
                <a:clrFrom>
                  <a:srgbClr val="2C170A"/>
                </a:clrFrom>
                <a:clrTo>
                  <a:srgbClr val="2C170A">
                    <a:alpha val="0"/>
                  </a:srgbClr>
                </a:clrTo>
              </a:clrChange>
              <a:biLevel thresh="50000"/>
              <a:alphaModFix amt="8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  <a14:imgEffect>
                        <a14:brightnessContrast bright="4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4587" y="433008"/>
              <a:ext cx="2618183" cy="49825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23F9ADE-9BDD-066D-879B-143A49AAC5D0}"/>
                </a:ext>
              </a:extLst>
            </p:cNvPr>
            <p:cNvSpPr txBox="1"/>
            <p:nvPr userDrawn="1"/>
          </p:nvSpPr>
          <p:spPr>
            <a:xfrm>
              <a:off x="1588510" y="942382"/>
              <a:ext cx="2869484" cy="2238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EAST</a:t>
              </a:r>
              <a:r>
                <a:rPr kumimoji="1" lang="zh-CN" altLang="en-US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 </a:t>
              </a:r>
              <a:r>
                <a:rPr kumimoji="1" lang="en-US" altLang="zh-CN" sz="1000" b="1" spc="0" dirty="0">
                  <a:solidFill>
                    <a:srgbClr val="EDEEF1"/>
                  </a:solidFill>
                  <a:latin typeface="October Condensed Tamil" pitchFamily="2" charset="0"/>
                  <a:ea typeface="SimHei" panose="02010609060101010101" pitchFamily="49" charset="-122"/>
                  <a:cs typeface="October Condensed Tamil" pitchFamily="2" charset="0"/>
                </a:rPr>
                <a:t>CHINA UNIVERSITY OF SCIENCE AND TECHNOLOGY</a:t>
              </a:r>
              <a:endParaRPr kumimoji="1" lang="zh-CN" altLang="en-US" sz="1000" b="1" spc="0" dirty="0">
                <a:solidFill>
                  <a:srgbClr val="EDEEF1"/>
                </a:solidFill>
                <a:latin typeface="October Condensed Tamil" pitchFamily="2" charset="0"/>
                <a:ea typeface="SimHei" panose="02010609060101010101" pitchFamily="49" charset="-122"/>
                <a:cs typeface="October Condensed Tamil" pitchFamily="2" charset="0"/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915F4092-4A55-CDA6-C04B-B82E26533E3C}"/>
              </a:ext>
            </a:extLst>
          </p:cNvPr>
          <p:cNvSpPr txBox="1"/>
          <p:nvPr userDrawn="1"/>
        </p:nvSpPr>
        <p:spPr>
          <a:xfrm>
            <a:off x="4760579" y="385509"/>
            <a:ext cx="3723972" cy="810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信息科学与工程学院</a:t>
            </a:r>
            <a:endParaRPr kumimoji="1" lang="en-US" altLang="zh-CN" sz="2800" b="0" dirty="0">
              <a:solidFill>
                <a:srgbClr val="EDEEF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School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of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Information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Science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and</a:t>
            </a:r>
            <a:r>
              <a:rPr kumimoji="1" lang="zh-CN" altLang="en-US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1100" dirty="0">
                <a:solidFill>
                  <a:srgbClr val="EDEEF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Engineering</a:t>
            </a:r>
            <a:endParaRPr kumimoji="1" lang="zh-CN" altLang="en-US" sz="1100" dirty="0">
              <a:solidFill>
                <a:srgbClr val="EDEEF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cxnSp>
        <p:nvCxnSpPr>
          <p:cNvPr id="18" name="直线连接符 17">
            <a:extLst>
              <a:ext uri="{FF2B5EF4-FFF2-40B4-BE49-F238E27FC236}">
                <a16:creationId xmlns:a16="http://schemas.microsoft.com/office/drawing/2014/main" id="{E2EF74E8-64EF-5C4F-23D8-ACBB13283599}"/>
              </a:ext>
            </a:extLst>
          </p:cNvPr>
          <p:cNvCxnSpPr/>
          <p:nvPr userDrawn="1"/>
        </p:nvCxnSpPr>
        <p:spPr>
          <a:xfrm>
            <a:off x="4739797" y="396299"/>
            <a:ext cx="0" cy="731660"/>
          </a:xfrm>
          <a:prstGeom prst="line">
            <a:avLst/>
          </a:prstGeom>
          <a:ln w="12700">
            <a:solidFill>
              <a:schemeClr val="bg1">
                <a:lumMod val="65000"/>
                <a:alpha val="90196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5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59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286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4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11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B2B15-5333-9A44-8000-50B29337B0D5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61DEE-55DF-9C4C-9E32-9432A9F8E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1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png"/><Relationship Id="rId4" Type="http://schemas.openxmlformats.org/officeDocument/2006/relationships/image" Target="../media/image15.wmf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haitaozhao@ecust.edu.c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6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545" y="1735984"/>
            <a:ext cx="2083269" cy="700388"/>
          </a:xfrm>
          <a:prstGeom prst="rect">
            <a:avLst/>
          </a:prstGeom>
        </p:spPr>
      </p:pic>
      <p:pic>
        <p:nvPicPr>
          <p:cNvPr id="16" name="图片 15" descr="1-02">
            <a:extLst>
              <a:ext uri="{FF2B5EF4-FFF2-40B4-BE49-F238E27FC236}">
                <a16:creationId xmlns:a16="http://schemas.microsoft.com/office/drawing/2014/main" id="{10B68604-8CFA-4FD2-A56A-E4EBA5912F8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6" y="1458881"/>
            <a:ext cx="9142095" cy="5544616"/>
          </a:xfrm>
          <a:prstGeom prst="rect">
            <a:avLst/>
          </a:prstGeom>
        </p:spPr>
      </p:pic>
      <p:sp>
        <p:nvSpPr>
          <p:cNvPr id="17" name="Rectangle 14">
            <a:extLst>
              <a:ext uri="{FF2B5EF4-FFF2-40B4-BE49-F238E27FC236}">
                <a16:creationId xmlns:a16="http://schemas.microsoft.com/office/drawing/2014/main" id="{131A6749-B7CE-4B0E-9D34-5F262C0E9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7775"/>
            <a:ext cx="9135601" cy="1362450"/>
          </a:xfrm>
          <a:prstGeom prst="rect">
            <a:avLst/>
          </a:prstGeom>
          <a:solidFill>
            <a:srgbClr val="006CA8"/>
          </a:solidFill>
          <a:ln w="9525">
            <a:noFill/>
            <a:miter lim="800000"/>
          </a:ln>
          <a:effectLst/>
        </p:spPr>
        <p:txBody>
          <a:bodyPr lIns="91377" tIns="45690" rIns="91377" bIns="45690" anchor="ctr"/>
          <a:lstStyle/>
          <a:p>
            <a:pPr algn="ctr">
              <a:lnSpc>
                <a:spcPct val="125000"/>
              </a:lnSpc>
              <a:defRPr/>
            </a:pPr>
            <a:r>
              <a:rPr lang="zh-CN" altLang="en-US" sz="4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第三章 </a:t>
            </a:r>
            <a:r>
              <a:rPr lang="en-US" altLang="zh-CN" sz="4300" b="1" i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k </a:t>
            </a:r>
            <a:r>
              <a:rPr lang="zh-CN" altLang="en-US" sz="43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近邻法</a:t>
            </a:r>
            <a:endParaRPr kumimoji="0" lang="en-US" altLang="zh-CN" sz="43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8" name="Picture 2" descr="https://bkimg.cdn.bcebos.com/pic/00e93901213fb80e5f110e4c36d12f2eb838946c?x-bce-process=image/resize,m_lfit,w_268,limit_1/format,f_jpg">
            <a:extLst>
              <a:ext uri="{FF2B5EF4-FFF2-40B4-BE49-F238E27FC236}">
                <a16:creationId xmlns:a16="http://schemas.microsoft.com/office/drawing/2014/main" id="{1190914D-1345-443D-ADA6-0D7571D64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9512" y="120489"/>
            <a:ext cx="1338392" cy="133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2">
            <a:extLst>
              <a:ext uri="{FF2B5EF4-FFF2-40B4-BE49-F238E27FC236}">
                <a16:creationId xmlns:a16="http://schemas.microsoft.com/office/drawing/2014/main" id="{DBC1660D-D6C3-4B59-BB86-54C8CA6BB520}"/>
              </a:ext>
            </a:extLst>
          </p:cNvPr>
          <p:cNvSpPr txBox="1"/>
          <p:nvPr/>
        </p:nvSpPr>
        <p:spPr>
          <a:xfrm>
            <a:off x="1949859" y="1390477"/>
            <a:ext cx="5378395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5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模式识别与机器学习</a:t>
            </a:r>
            <a:endParaRPr lang="zh-CN" altLang="en-US" sz="4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D59468A-37A6-4CAF-BE5D-35425C6BF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10</a:t>
            </a:fld>
            <a:endParaRPr 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3613DE3-52ED-4AD2-AD01-58382723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8035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法三要素（模型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策略）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9E57BC6-23AD-468B-BE29-6A37D14CD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52207"/>
            <a:ext cx="7886700" cy="391977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距离度量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i="1" dirty="0"/>
              <a:t>k</a:t>
            </a:r>
            <a:r>
              <a:rPr lang="zh-CN" altLang="en-US" dirty="0"/>
              <a:t>值选择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分类决策规则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0611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F2B800-67B1-48A5-94E1-B0EA460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0" y="1650882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en-AU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Distance metrics)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55C0-EB89-47ED-B38C-44FBAD0B9E3D}"/>
              </a:ext>
            </a:extLst>
          </p:cNvPr>
          <p:cNvSpPr/>
          <p:nvPr/>
        </p:nvSpPr>
        <p:spPr>
          <a:xfrm>
            <a:off x="418289" y="2382693"/>
            <a:ext cx="8213387" cy="4291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距离度量</a:t>
            </a:r>
            <a:r>
              <a:rPr lang="en-US" altLang="zh-CN" sz="2400" i="1" dirty="0"/>
              <a:t>D</a:t>
            </a:r>
            <a:r>
              <a:rPr lang="zh-CN" altLang="en-US" sz="2400" dirty="0"/>
              <a:t>的性质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非负性</a:t>
            </a:r>
            <a:r>
              <a:rPr lang="en-US" altLang="zh-CN" sz="2000" dirty="0"/>
              <a:t>non-negativity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                                               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≥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自反性</a:t>
            </a:r>
            <a:r>
              <a:rPr lang="en-US" altLang="zh-CN" sz="2000" dirty="0"/>
              <a:t>reflexivity</a:t>
            </a:r>
          </a:p>
          <a:p>
            <a:pPr lvl="1">
              <a:lnSpc>
                <a:spcPct val="150000"/>
              </a:lnSpc>
            </a:pPr>
            <a:r>
              <a:rPr lang="en-US" altLang="zh-CN" sz="2000" i="1" dirty="0"/>
              <a:t>                                     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= 0 </a:t>
            </a:r>
            <a:r>
              <a:rPr lang="zh-CN" altLang="en-US" sz="2000" dirty="0"/>
              <a:t>当且仅当</a:t>
            </a:r>
            <a:r>
              <a:rPr lang="en-US" altLang="zh-CN" sz="2000" dirty="0"/>
              <a:t>a = 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对称性</a:t>
            </a:r>
            <a:r>
              <a:rPr lang="en-US" altLang="zh-CN" sz="2000" dirty="0"/>
              <a:t>symmetry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                                           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=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a</a:t>
            </a:r>
            <a:r>
              <a:rPr lang="en-US" altLang="zh-CN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三角不等式</a:t>
            </a:r>
            <a:r>
              <a:rPr lang="en-US" altLang="zh-CN" sz="2000" dirty="0"/>
              <a:t>triangle inequality</a:t>
            </a:r>
          </a:p>
          <a:p>
            <a:pPr lvl="1">
              <a:lnSpc>
                <a:spcPct val="150000"/>
              </a:lnSpc>
            </a:pPr>
            <a:r>
              <a:rPr lang="en-US" altLang="zh-CN" sz="2000" i="1" dirty="0"/>
              <a:t>                                      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b</a:t>
            </a:r>
            <a:r>
              <a:rPr lang="en-US" altLang="zh-CN" sz="2000" dirty="0"/>
              <a:t>) +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b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dirty="0"/>
              <a:t>) ≥ </a:t>
            </a:r>
            <a:r>
              <a:rPr lang="en-US" altLang="zh-CN" sz="2000" i="1" dirty="0"/>
              <a:t>D</a:t>
            </a:r>
            <a:r>
              <a:rPr lang="en-US" altLang="zh-CN" sz="2000" dirty="0"/>
              <a:t>(</a:t>
            </a:r>
            <a:r>
              <a:rPr lang="en-US" altLang="zh-CN" sz="2000" i="1" dirty="0"/>
              <a:t>a</a:t>
            </a:r>
            <a:r>
              <a:rPr lang="en-US" altLang="zh-CN" sz="2000" dirty="0"/>
              <a:t>, </a:t>
            </a:r>
            <a:r>
              <a:rPr lang="en-US" altLang="zh-CN" sz="2000" i="1" dirty="0"/>
              <a:t>c</a:t>
            </a:r>
            <a:r>
              <a:rPr lang="en-US" altLang="zh-CN" sz="2000" dirty="0"/>
              <a:t>)</a:t>
            </a:r>
            <a:endParaRPr lang="zh-CN" altLang="en-US" sz="2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9385E-B8C5-45C6-9A28-28BAAA36D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489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39253"/>
            <a:ext cx="7886700" cy="994172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71739"/>
              </p:ext>
            </p:extLst>
          </p:nvPr>
        </p:nvGraphicFramePr>
        <p:xfrm>
          <a:off x="3165475" y="2619138"/>
          <a:ext cx="22923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12900" imgH="482600" progId="Equation.KSEE3">
                  <p:embed/>
                </p:oleObj>
              </mc:Choice>
              <mc:Fallback>
                <p:oleObj name="Equation" r:id="rId3" imgW="1612900" imgH="482600" progId="Equation.KSEE3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5475" y="2619138"/>
                        <a:ext cx="22923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025286"/>
              </p:ext>
            </p:extLst>
          </p:nvPr>
        </p:nvGraphicFramePr>
        <p:xfrm>
          <a:off x="1517788" y="3990531"/>
          <a:ext cx="2272904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00200" imgH="482600" progId="Equation.KSEE3">
                  <p:embed/>
                </p:oleObj>
              </mc:Choice>
              <mc:Fallback>
                <p:oleObj name="Equation" r:id="rId5" imgW="1600200" imgH="482600" progId="Equation.KSEE3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788" y="3990531"/>
                        <a:ext cx="2272904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021207"/>
              </p:ext>
            </p:extLst>
          </p:nvPr>
        </p:nvGraphicFramePr>
        <p:xfrm>
          <a:off x="5042038" y="4008392"/>
          <a:ext cx="1968104" cy="650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84300" imgH="457200" progId="Equation.KSEE3">
                  <p:embed/>
                </p:oleObj>
              </mc:Choice>
              <mc:Fallback>
                <p:oleObj name="Equation" r:id="rId7" imgW="1384300" imgH="457200" progId="Equation.KSEE3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2038" y="4008392"/>
                        <a:ext cx="1968104" cy="650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1851163" y="4750875"/>
            <a:ext cx="1657350" cy="1465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5223013" y="4788148"/>
            <a:ext cx="1600200" cy="143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箭头连接符 11"/>
          <p:cNvCxnSpPr/>
          <p:nvPr/>
        </p:nvCxnSpPr>
        <p:spPr>
          <a:xfrm rot="10800000" flipV="1">
            <a:off x="3451363" y="3304731"/>
            <a:ext cx="1028700" cy="57150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480063" y="3304731"/>
            <a:ext cx="1085850" cy="62865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909AD7ED-A42E-4C9B-8A46-7B43D5F39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67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460" y="1650882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F63E19C-787C-4BF3-8766-5D913520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46721B-4D76-5ADF-C4AC-1D5B1CADBC56}"/>
                  </a:ext>
                </a:extLst>
              </p:cNvPr>
              <p:cNvSpPr txBox="1"/>
              <p:nvPr/>
            </p:nvSpPr>
            <p:spPr>
              <a:xfrm>
                <a:off x="894121" y="2551709"/>
                <a:ext cx="3045941" cy="48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346721B-4D76-5ADF-C4AC-1D5B1CADB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121" y="2551709"/>
                <a:ext cx="3045941" cy="484107"/>
              </a:xfrm>
              <a:prstGeom prst="rect">
                <a:avLst/>
              </a:prstGeom>
              <a:blipFill>
                <a:blip r:embed="rId3"/>
                <a:stretch>
                  <a:fillRect b="-88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7CDF07-96C5-A240-B81D-CFDD84361AC3}"/>
                  </a:ext>
                </a:extLst>
              </p:cNvPr>
              <p:cNvSpPr txBox="1"/>
              <p:nvPr/>
            </p:nvSpPr>
            <p:spPr>
              <a:xfrm>
                <a:off x="4608472" y="2551709"/>
                <a:ext cx="3045941" cy="518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⋯,</m:t>
                          </m:r>
                          <m:sSubSup>
                            <m:sSubSup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37CDF07-96C5-A240-B81D-CFDD8436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8472" y="2551709"/>
                <a:ext cx="3045941" cy="5189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5458" y="3178001"/>
            <a:ext cx="6760292" cy="3263504"/>
          </a:xfrm>
        </p:spPr>
        <p:txBody>
          <a:bodyPr>
            <a:normAutofit fontScale="85000" lnSpcReduction="20000"/>
          </a:bodyPr>
          <a:lstStyle/>
          <a:p>
            <a:endParaRPr lang="en-US" altLang="zh-CN" dirty="0"/>
          </a:p>
          <a:p>
            <a:r>
              <a:rPr lang="en-US" altLang="zh-CN" i="1" dirty="0" err="1"/>
              <a:t>L</a:t>
            </a:r>
            <a:r>
              <a:rPr lang="en-US" altLang="zh-CN" i="1" baseline="-25000" dirty="0" err="1"/>
              <a:t>p</a:t>
            </a:r>
            <a:r>
              <a:rPr lang="zh-CN" altLang="en-US" dirty="0"/>
              <a:t>距离：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欧式距离：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曼哈顿距离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切比雪夫距离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936C8-F0DF-4E2A-408D-C967F2879804}"/>
                  </a:ext>
                </a:extLst>
              </p:cNvPr>
              <p:cNvSpPr txBox="1"/>
              <p:nvPr/>
            </p:nvSpPr>
            <p:spPr>
              <a:xfrm>
                <a:off x="2696425" y="3287856"/>
                <a:ext cx="4737272" cy="853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7C936C8-F0DF-4E2A-408D-C967F2879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425" y="3287856"/>
                <a:ext cx="4737272" cy="853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1719BF-A2DB-CD67-D72C-BC894AC9377C}"/>
                  </a:ext>
                </a:extLst>
              </p:cNvPr>
              <p:cNvSpPr txBox="1"/>
              <p:nvPr/>
            </p:nvSpPr>
            <p:spPr>
              <a:xfrm>
                <a:off x="3355967" y="4056333"/>
                <a:ext cx="3418189" cy="848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51719BF-A2DB-CD67-D72C-BC894AC93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67" y="4056333"/>
                <a:ext cx="3418189" cy="8485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4AE6C0-A4A9-5439-7BA0-1E2D3A3FB360}"/>
                  </a:ext>
                </a:extLst>
              </p:cNvPr>
              <p:cNvSpPr txBox="1"/>
              <p:nvPr/>
            </p:nvSpPr>
            <p:spPr>
              <a:xfrm>
                <a:off x="3523401" y="5002663"/>
                <a:ext cx="3269507" cy="504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</m:e>
                        </m:d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F4AE6C0-A4A9-5439-7BA0-1E2D3A3FB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3401" y="5002663"/>
                <a:ext cx="3269507" cy="504818"/>
              </a:xfrm>
              <a:prstGeom prst="rect">
                <a:avLst/>
              </a:prstGeom>
              <a:blipFill>
                <a:blip r:embed="rId7"/>
                <a:stretch>
                  <a:fillRect t="-74390" b="-1256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7E80E3-B712-07DE-6BDC-4B19B5C74189}"/>
                  </a:ext>
                </a:extLst>
              </p:cNvPr>
              <p:cNvSpPr txBox="1"/>
              <p:nvPr/>
            </p:nvSpPr>
            <p:spPr>
              <a:xfrm>
                <a:off x="3355967" y="5763188"/>
                <a:ext cx="3269507" cy="524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7E80E3-B712-07DE-6BDC-4B19B5C74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967" y="5763188"/>
                <a:ext cx="3269507" cy="524439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585EA298-74AD-23F9-9A72-FC7B916C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7157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737D3C7-F980-AC51-69A0-C67748B404C8}"/>
              </a:ext>
            </a:extLst>
          </p:cNvPr>
          <p:cNvSpPr/>
          <p:nvPr/>
        </p:nvSpPr>
        <p:spPr>
          <a:xfrm>
            <a:off x="4220213" y="2619846"/>
            <a:ext cx="33746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i="1" dirty="0"/>
              <a:t>x</a:t>
            </a:r>
            <a:r>
              <a:rPr lang="en-US" altLang="zh-CN" sz="2000" i="1" baseline="-25000" dirty="0"/>
              <a:t>i</a:t>
            </a:r>
            <a:r>
              <a:rPr lang="zh-CN" altLang="en-US" sz="2000" dirty="0"/>
              <a:t>到原点距离为</a:t>
            </a:r>
            <a:r>
              <a:rPr lang="en-US" altLang="zh-CN" sz="2000" dirty="0"/>
              <a:t>1</a:t>
            </a:r>
            <a:r>
              <a:rPr lang="zh-CN" altLang="en-US" sz="2000" dirty="0"/>
              <a:t>（二维）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4AAD6D-DB24-FCEC-68E9-7B0B0339C0F7}"/>
                  </a:ext>
                </a:extLst>
              </p:cNvPr>
              <p:cNvSpPr txBox="1"/>
              <p:nvPr/>
            </p:nvSpPr>
            <p:spPr>
              <a:xfrm>
                <a:off x="4220213" y="3169749"/>
                <a:ext cx="2854411" cy="11191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94AAD6D-DB24-FCEC-68E9-7B0B0339C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13" y="3169749"/>
                <a:ext cx="2854411" cy="1119153"/>
              </a:xfrm>
              <a:prstGeom prst="rect">
                <a:avLst/>
              </a:prstGeom>
              <a:blipFill>
                <a:blip r:embed="rId2"/>
                <a:stretch>
                  <a:fillRect r="-4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FB2D0A-FAB6-1451-CBD0-4B434FBCAF02}"/>
                  </a:ext>
                </a:extLst>
              </p:cNvPr>
              <p:cNvSpPr txBox="1"/>
              <p:nvPr/>
            </p:nvSpPr>
            <p:spPr>
              <a:xfrm>
                <a:off x="3948860" y="4254389"/>
                <a:ext cx="3557900" cy="148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(2)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1/2</m:t>
                          </m:r>
                        </m:sup>
                      </m:sSup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1" i="1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5FB2D0A-FAB6-1451-CBD0-4B434FBCA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860" y="4254389"/>
                <a:ext cx="3557900" cy="14886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8969C0-A0CD-5502-791A-CF8683AF5109}"/>
                  </a:ext>
                </a:extLst>
              </p:cNvPr>
              <p:cNvSpPr txBox="1"/>
              <p:nvPr/>
            </p:nvSpPr>
            <p:spPr>
              <a:xfrm>
                <a:off x="4220213" y="5995002"/>
                <a:ext cx="3680559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(2)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func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08969C0-A0CD-5502-791A-CF8683AF51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213" y="5995002"/>
                <a:ext cx="3680559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9EA3830-FC8E-869A-9D27-5180F639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14</a:t>
            </a:fld>
            <a:endParaRPr 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7E047AD-5CBE-4B63-AA9B-F235616B133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610" r="6711" b="4038"/>
          <a:stretch/>
        </p:blipFill>
        <p:spPr>
          <a:xfrm>
            <a:off x="121018" y="4367870"/>
            <a:ext cx="2738278" cy="2450806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1981908-29AD-42D2-8A33-74E6AAC2B167}"/>
              </a:ext>
            </a:extLst>
          </p:cNvPr>
          <p:cNvGrpSpPr/>
          <p:nvPr/>
        </p:nvGrpSpPr>
        <p:grpSpPr>
          <a:xfrm>
            <a:off x="1338951" y="2237955"/>
            <a:ext cx="2585789" cy="2433112"/>
            <a:chOff x="358140" y="2725924"/>
            <a:chExt cx="3441511" cy="3175153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D132F0D-8EB4-4F56-EC48-82080652E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8140" y="2923491"/>
              <a:ext cx="3273436" cy="29775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39C8606-F08A-4FE8-9548-E4FA6CD53E86}"/>
                    </a:ext>
                  </a:extLst>
                </p:cNvPr>
                <p:cNvSpPr txBox="1"/>
                <p:nvPr/>
              </p:nvSpPr>
              <p:spPr>
                <a:xfrm>
                  <a:off x="3412893" y="4616344"/>
                  <a:ext cx="386758" cy="251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oMath>
                    </m:oMathPara>
                  </a14:m>
                  <a:endParaRPr lang="zh-CN" altLang="en-US" sz="1200" dirty="0"/>
                </a:p>
              </p:txBody>
            </p:sp>
          </mc:Choice>
          <mc:Fallback xmlns="">
            <p:sp>
              <p:nvSpPr>
                <p:cNvPr id="3" name="文本框 2">
                  <a:extLst>
                    <a:ext uri="{FF2B5EF4-FFF2-40B4-BE49-F238E27FC236}">
                      <a16:creationId xmlns:a16="http://schemas.microsoft.com/office/drawing/2014/main" id="{939C8606-F08A-4FE8-9548-E4FA6CD53E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893" y="4616344"/>
                  <a:ext cx="386758" cy="251025"/>
                </a:xfrm>
                <a:prstGeom prst="rect">
                  <a:avLst/>
                </a:prstGeom>
                <a:blipFill>
                  <a:blip r:embed="rId7"/>
                  <a:stretch>
                    <a:fillRect l="-6250" t="-6452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03D65B-41E3-4963-82B2-56EF53326C67}"/>
                    </a:ext>
                  </a:extLst>
                </p:cNvPr>
                <p:cNvSpPr txBox="1"/>
                <p:nvPr/>
              </p:nvSpPr>
              <p:spPr>
                <a:xfrm>
                  <a:off x="1994858" y="2725924"/>
                  <a:ext cx="386758" cy="2510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1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p>
                      </m:oMath>
                    </m:oMathPara>
                  </a14:m>
                  <a:endParaRPr lang="zh-CN" altLang="en-US" sz="120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9F03D65B-41E3-4963-82B2-56EF53326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4858" y="2725924"/>
                  <a:ext cx="386758" cy="251025"/>
                </a:xfrm>
                <a:prstGeom prst="rect">
                  <a:avLst/>
                </a:prstGeom>
                <a:blipFill>
                  <a:blip r:embed="rId8"/>
                  <a:stretch>
                    <a:fillRect l="-6250" t="-6250" r="-8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5769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6F2B800-67B1-48A5-94E1-B0EA4602B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460" y="1650882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距离度量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9E755C0-EB89-47ED-B38C-44FBAD0B9E3D}"/>
              </a:ext>
            </a:extLst>
          </p:cNvPr>
          <p:cNvSpPr/>
          <p:nvPr/>
        </p:nvSpPr>
        <p:spPr>
          <a:xfrm>
            <a:off x="465306" y="2585818"/>
            <a:ext cx="8213387" cy="3682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距离关系与距离度量有关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尺度缩放或其他变换</a:t>
            </a:r>
            <a:r>
              <a:rPr lang="en-US" altLang="zh-CN" sz="2400" dirty="0"/>
              <a:t>——</a:t>
            </a:r>
            <a:r>
              <a:rPr lang="zh-CN" altLang="en-US" sz="2400" dirty="0"/>
              <a:t>例如选择不同的单位，也可改变距离关系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C00000"/>
                </a:solidFill>
              </a:rPr>
              <a:t>注：</a:t>
            </a:r>
            <a:r>
              <a:rPr lang="zh-CN" altLang="en-US" sz="2400" dirty="0"/>
              <a:t>当数据的不同特征的取值范围差异巨大时，需要在不同特征维度上</a:t>
            </a:r>
            <a:r>
              <a:rPr lang="zh-CN" altLang="en-US" sz="2400" b="1" dirty="0">
                <a:solidFill>
                  <a:srgbClr val="0070C0"/>
                </a:solidFill>
              </a:rPr>
              <a:t>归一化</a:t>
            </a:r>
            <a:r>
              <a:rPr lang="zh-CN" altLang="en-US" sz="2400" dirty="0"/>
              <a:t> </a:t>
            </a:r>
            <a:r>
              <a:rPr lang="en-US" altLang="zh-CN" sz="2400" dirty="0"/>
              <a:t>(normalize) </a:t>
            </a:r>
            <a:r>
              <a:rPr lang="zh-CN" altLang="en-US" sz="2400" dirty="0"/>
              <a:t>数据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8B16F-4680-4403-ADC3-03C352E4D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4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5"/>
          <p:cNvSpPr txBox="1">
            <a:spLocks noChangeArrowheads="1"/>
          </p:cNvSpPr>
          <p:nvPr/>
        </p:nvSpPr>
        <p:spPr bwMode="auto">
          <a:xfrm>
            <a:off x="216055" y="1648364"/>
            <a:ext cx="7359965" cy="75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马氏距离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(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Mahalanobis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  <a:cs typeface="+mj-cs"/>
              </a:rPr>
              <a:t> Distance)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  <a:cs typeface="+mj-cs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495585" y="2435188"/>
            <a:ext cx="7946861" cy="1892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由</a:t>
            </a:r>
            <a:r>
              <a:rPr lang="en-US" altLang="zh-CN" sz="2000" dirty="0">
                <a:latin typeface="+mn-ea"/>
                <a:ea typeface="+mn-ea"/>
              </a:rPr>
              <a:t>P.C. </a:t>
            </a:r>
            <a:r>
              <a:rPr lang="en-US" altLang="zh-CN" sz="2000" dirty="0" err="1">
                <a:latin typeface="+mn-ea"/>
                <a:ea typeface="+mn-ea"/>
              </a:rPr>
              <a:t>Mahalanobis</a:t>
            </a:r>
            <a:r>
              <a:rPr lang="zh-CN" altLang="en-US" sz="2000" dirty="0">
                <a:latin typeface="+mn-ea"/>
                <a:ea typeface="+mn-ea"/>
              </a:rPr>
              <a:t>提出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基于样本分布的一种距离测量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考虑到各种特性之间的联系，可以消除样本间的相关性</a:t>
            </a:r>
            <a:endParaRPr lang="en-US" altLang="zh-CN" sz="2000" dirty="0">
              <a:latin typeface="+mn-ea"/>
              <a:ea typeface="+mn-ea"/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+mn-ea"/>
                <a:ea typeface="+mn-ea"/>
              </a:rPr>
              <a:t>广泛用于分类和聚类分析</a:t>
            </a:r>
            <a:endParaRPr lang="en-US" altLang="zh-CN" sz="2000" dirty="0">
              <a:latin typeface="+mn-ea"/>
              <a:ea typeface="+mn-ea"/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D6B73CE-BD34-4590-AEF3-E09B2FC9A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16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F81187D-4EB8-434E-BCDA-7E13BF2DF556}"/>
              </a:ext>
            </a:extLst>
          </p:cNvPr>
          <p:cNvCxnSpPr/>
          <p:nvPr/>
        </p:nvCxnSpPr>
        <p:spPr>
          <a:xfrm>
            <a:off x="2159705" y="6214110"/>
            <a:ext cx="21717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A9C8C2D0-C501-46F9-9852-1B7CEACDB6F4}"/>
              </a:ext>
            </a:extLst>
          </p:cNvPr>
          <p:cNvCxnSpPr/>
          <p:nvPr/>
        </p:nvCxnSpPr>
        <p:spPr>
          <a:xfrm rot="5400000" flipH="1" flipV="1">
            <a:off x="1245305" y="5300305"/>
            <a:ext cx="18288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>
            <a:extLst>
              <a:ext uri="{FF2B5EF4-FFF2-40B4-BE49-F238E27FC236}">
                <a16:creationId xmlns:a16="http://schemas.microsoft.com/office/drawing/2014/main" id="{A394DADC-F38D-450D-8208-3E753A7F8D5B}"/>
              </a:ext>
            </a:extLst>
          </p:cNvPr>
          <p:cNvSpPr/>
          <p:nvPr/>
        </p:nvSpPr>
        <p:spPr>
          <a:xfrm>
            <a:off x="2788355" y="4900851"/>
            <a:ext cx="914400" cy="85725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7CB3836-B18C-4FC1-8BD4-9210FD6472A4}"/>
              </a:ext>
            </a:extLst>
          </p:cNvPr>
          <p:cNvSpPr/>
          <p:nvPr/>
        </p:nvSpPr>
        <p:spPr>
          <a:xfrm>
            <a:off x="4045655" y="5300901"/>
            <a:ext cx="114300" cy="114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E638375-900E-47EF-91EA-13D4428A8874}"/>
              </a:ext>
            </a:extLst>
          </p:cNvPr>
          <p:cNvCxnSpPr/>
          <p:nvPr/>
        </p:nvCxnSpPr>
        <p:spPr>
          <a:xfrm>
            <a:off x="4731752" y="6221063"/>
            <a:ext cx="21717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BDF5486-28EF-4CC0-A200-44799F5B4F94}"/>
              </a:ext>
            </a:extLst>
          </p:cNvPr>
          <p:cNvCxnSpPr/>
          <p:nvPr/>
        </p:nvCxnSpPr>
        <p:spPr>
          <a:xfrm rot="5400000" flipH="1" flipV="1">
            <a:off x="3817352" y="5307258"/>
            <a:ext cx="1828800" cy="1191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椭圆 11">
            <a:extLst>
              <a:ext uri="{FF2B5EF4-FFF2-40B4-BE49-F238E27FC236}">
                <a16:creationId xmlns:a16="http://schemas.microsoft.com/office/drawing/2014/main" id="{CB66182D-49A2-402A-AD4E-30F991D944DE}"/>
              </a:ext>
            </a:extLst>
          </p:cNvPr>
          <p:cNvSpPr/>
          <p:nvPr/>
        </p:nvSpPr>
        <p:spPr>
          <a:xfrm>
            <a:off x="5531256" y="4679204"/>
            <a:ext cx="457200" cy="1257300"/>
          </a:xfrm>
          <a:prstGeom prst="ellips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7233F27-A820-4D94-B413-DF5B49CAEDB2}"/>
              </a:ext>
            </a:extLst>
          </p:cNvPr>
          <p:cNvSpPr/>
          <p:nvPr/>
        </p:nvSpPr>
        <p:spPr>
          <a:xfrm>
            <a:off x="5702706" y="4450604"/>
            <a:ext cx="114300" cy="114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ECF329E-93DD-4105-B775-D1FC8BF0F1C1}"/>
              </a:ext>
            </a:extLst>
          </p:cNvPr>
          <p:cNvSpPr/>
          <p:nvPr/>
        </p:nvSpPr>
        <p:spPr>
          <a:xfrm>
            <a:off x="6559956" y="5250704"/>
            <a:ext cx="114300" cy="114300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27E7A47E-D1B6-443A-B97F-F98E500A1395}"/>
              </a:ext>
            </a:extLst>
          </p:cNvPr>
          <p:cNvSpPr txBox="1"/>
          <p:nvPr/>
        </p:nvSpPr>
        <p:spPr>
          <a:xfrm>
            <a:off x="3070890" y="6321626"/>
            <a:ext cx="268956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altLang="zh-CN" sz="1350" dirty="0"/>
              <a:t>Distance from a point to a point set</a:t>
            </a:r>
            <a:endParaRPr lang="zh-CN" altLang="en-US" sz="1350" dirty="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01C567C-FA39-4F5B-A13C-C89A136CF1C2}"/>
              </a:ext>
            </a:extLst>
          </p:cNvPr>
          <p:cNvCxnSpPr>
            <a:endCxn id="8" idx="1"/>
          </p:cNvCxnSpPr>
          <p:nvPr/>
        </p:nvCxnSpPr>
        <p:spPr>
          <a:xfrm>
            <a:off x="3245555" y="5358051"/>
            <a:ext cx="800100" cy="1191"/>
          </a:xfrm>
          <a:prstGeom prst="line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2B844E80-8DAB-4A4F-B057-06500FA072A0}"/>
              </a:ext>
            </a:extLst>
          </p:cNvPr>
          <p:cNvCxnSpPr>
            <a:endCxn id="14" idx="1"/>
          </p:cNvCxnSpPr>
          <p:nvPr/>
        </p:nvCxnSpPr>
        <p:spPr>
          <a:xfrm>
            <a:off x="5759856" y="5307854"/>
            <a:ext cx="800100" cy="1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41BDDF62-4551-44DC-8126-4D9361C6991D}"/>
              </a:ext>
            </a:extLst>
          </p:cNvPr>
          <p:cNvCxnSpPr>
            <a:endCxn id="13" idx="2"/>
          </p:cNvCxnSpPr>
          <p:nvPr/>
        </p:nvCxnSpPr>
        <p:spPr>
          <a:xfrm rot="5400000" flipH="1" flipV="1">
            <a:off x="5388381" y="4936379"/>
            <a:ext cx="742950" cy="119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047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05755" y="1636955"/>
            <a:ext cx="5044679" cy="75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马氏距离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定义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4059551-AA1D-4FDE-93BB-BA22B3733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16B57F-4A0A-039A-8714-37685EA915AA}"/>
                  </a:ext>
                </a:extLst>
              </p:cNvPr>
              <p:cNvSpPr txBox="1"/>
              <p:nvPr/>
            </p:nvSpPr>
            <p:spPr>
              <a:xfrm>
                <a:off x="380719" y="2517683"/>
                <a:ext cx="4710635" cy="28578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一组向量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dirty="0"/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dirty="0"/>
                  <a:t>, 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其中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      </a:t>
                </a:r>
                <a:r>
                  <a:rPr lang="zh-CN" altLang="en-US" sz="2000" dirty="0"/>
                  <a:t>其均值为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000" dirty="0"/>
                          <m:t>, 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协方差矩阵为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其中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916B57F-4A0A-039A-8714-37685EA91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9" y="2517683"/>
                <a:ext cx="4710635" cy="2857834"/>
              </a:xfrm>
              <a:prstGeom prst="rect">
                <a:avLst/>
              </a:prstGeom>
              <a:blipFill>
                <a:blip r:embed="rId3"/>
                <a:stretch>
                  <a:fillRect l="-1164" b="-6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330FBA-CFC1-41F0-B1CE-18FCE133F3E1}"/>
                  </a:ext>
                </a:extLst>
              </p:cNvPr>
              <p:cNvSpPr txBox="1"/>
              <p:nvPr/>
            </p:nvSpPr>
            <p:spPr>
              <a:xfrm>
                <a:off x="4126433" y="4785616"/>
                <a:ext cx="4191242" cy="9840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𝑐𝑜𝑣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𝑐𝑜𝑣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59330FBA-CFC1-41F0-B1CE-18FCE133F3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6433" y="4785616"/>
                <a:ext cx="4191242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004C81-D160-4663-882E-00F85761297B}"/>
                  </a:ext>
                </a:extLst>
              </p:cNvPr>
              <p:cNvSpPr txBox="1"/>
              <p:nvPr/>
            </p:nvSpPr>
            <p:spPr>
              <a:xfrm>
                <a:off x="4211102" y="5964705"/>
                <a:ext cx="450488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𝑐𝑜𝑣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𝐷𝑖𝑚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6004C81-D160-4663-882E-00F8576129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102" y="5964705"/>
                <a:ext cx="4504881" cy="391646"/>
              </a:xfrm>
              <a:prstGeom prst="rect">
                <a:avLst/>
              </a:prstGeom>
              <a:blipFill>
                <a:blip r:embed="rId5"/>
                <a:stretch>
                  <a:fillRect t="-6154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610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43855" y="1644102"/>
            <a:ext cx="5044679" cy="755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马氏距离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定义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D096F83-0478-44C5-9CE0-BDB95D3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7008DF-A800-07AE-525E-2F759CA084A0}"/>
                  </a:ext>
                </a:extLst>
              </p:cNvPr>
              <p:cNvSpPr txBox="1"/>
              <p:nvPr/>
            </p:nvSpPr>
            <p:spPr>
              <a:xfrm>
                <a:off x="901899" y="2563227"/>
                <a:ext cx="6318708" cy="30090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单向量的马氏距离定义为：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  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zh-CN" alt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dirty="0"/>
                  <a:t>向量间的马氏距离定义为：</a:t>
                </a:r>
                <a:endParaRPr lang="en-US" altLang="zh-CN" sz="24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       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𝑀𝐷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87008DF-A800-07AE-525E-2F759CA08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99" y="2563227"/>
                <a:ext cx="6318708" cy="3009093"/>
              </a:xfrm>
              <a:prstGeom prst="rect">
                <a:avLst/>
              </a:prstGeom>
              <a:blipFill>
                <a:blip r:embed="rId3"/>
                <a:stretch>
                  <a:fillRect l="-1406" b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779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4795" y="1835302"/>
            <a:ext cx="5044679" cy="60016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马氏距离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 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计算示例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7631393-D46F-4D19-A95A-1BD204A0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3CD13A-0087-8923-9224-62C8408DD1DE}"/>
                  </a:ext>
                </a:extLst>
              </p:cNvPr>
              <p:cNvSpPr txBox="1"/>
              <p:nvPr/>
            </p:nvSpPr>
            <p:spPr>
              <a:xfrm>
                <a:off x="566271" y="2610393"/>
                <a:ext cx="6454860" cy="31089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一组向量：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8,4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均值</a:t>
                </a:r>
                <a:r>
                  <a:rPr lang="en-US" altLang="zh-CN" sz="2000" dirty="0"/>
                  <a:t>: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en-US" sz="20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4.5,4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协方差矩阵</a:t>
                </a:r>
                <a:r>
                  <a:rPr lang="en-US" altLang="zh-CN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                             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2.667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zh-CN" altLang="en-US" sz="20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.18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−0.13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−0.13</m:t>
                              </m:r>
                            </m:e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0.48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000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000" dirty="0"/>
                  <a:t>可计算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zh-CN" altLang="en-US" sz="2000" dirty="0"/>
                  <a:t> 和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5,6</m:t>
                        </m:r>
                      </m:e>
                    </m:d>
                  </m:oMath>
                </a14:m>
                <a:r>
                  <a:rPr lang="zh-CN" altLang="en-US" sz="2000" dirty="0"/>
                  <a:t> 之间的距离为</a:t>
                </a:r>
                <a:r>
                  <a:rPr lang="en-US" altLang="zh-CN" sz="2000" dirty="0"/>
                  <a:t>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b="0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𝑀𝐷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−2,−2</m:t>
                                </m:r>
                                <m:r>
                                  <a:rPr lang="en-US" altLang="zh-CN" sz="20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2000" i="1">
                                <a:latin typeface="Cambria Math" panose="02040503050406030204" pitchFamily="18" charset="0"/>
                              </a:rPr>
                              <m:t>𝛴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−2,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953CD13A-0087-8923-9224-62C8408DD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271" y="2610393"/>
                <a:ext cx="6454860" cy="3108928"/>
              </a:xfrm>
              <a:prstGeom prst="rect">
                <a:avLst/>
              </a:prstGeom>
              <a:blipFill>
                <a:blip r:embed="rId3"/>
                <a:stretch>
                  <a:fillRect l="-2266" b="-2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20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94AF8E-3870-A916-F4DE-B361C02A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E0AF93-75E8-7F70-EAE5-1369D6C2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75923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自我介绍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94C3E97-6DD4-0769-A9EF-7039BF93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4226" y="2972508"/>
            <a:ext cx="5765846" cy="2530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b="1" dirty="0"/>
              <a:t>赵海涛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13482319472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i="1" dirty="0">
                <a:hlinkClick r:id="rId2"/>
              </a:rPr>
              <a:t>haitaozhao@ecust.edu.cn</a:t>
            </a:r>
            <a:r>
              <a:rPr lang="en-US" altLang="zh-CN" i="1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0844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31952"/>
            <a:ext cx="7886700" cy="994172"/>
          </a:xfrm>
        </p:spPr>
        <p:txBody>
          <a:bodyPr/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值的选择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10372" y="2415940"/>
                <a:ext cx="4949793" cy="440001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值</a:t>
                </a:r>
                <a:r>
                  <a:rPr lang="zh-CN" altLang="en-US" sz="1800" b="1" dirty="0">
                    <a:solidFill>
                      <a:srgbClr val="0070C0"/>
                    </a:solidFill>
                  </a:rPr>
                  <a:t>较小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“学习”的近似误差</a:t>
                </a:r>
                <a:r>
                  <a:rPr lang="en-US" altLang="zh-CN" sz="1600" dirty="0"/>
                  <a:t>(approximation error)</a:t>
                </a:r>
                <a:r>
                  <a:rPr lang="zh-CN" altLang="en-US" sz="1600" dirty="0"/>
                  <a:t>减小，估计误差</a:t>
                </a:r>
                <a:r>
                  <a:rPr lang="en-US" altLang="zh-CN" sz="1600" dirty="0"/>
                  <a:t>(estimation error) </a:t>
                </a:r>
                <a:r>
                  <a:rPr lang="zh-CN" altLang="en-US" sz="1600" dirty="0"/>
                  <a:t>增大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b="1" dirty="0">
                    <a:solidFill>
                      <a:srgbClr val="C00000"/>
                    </a:solidFill>
                  </a:rPr>
                  <a:t>噪声敏感</a:t>
                </a:r>
                <a:endParaRPr lang="en-US" altLang="zh-CN" sz="1600" b="1" dirty="0">
                  <a:solidFill>
                    <a:srgbClr val="C00000"/>
                  </a:solidFill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整体模型变得复杂，容易发生过拟合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值</a:t>
                </a:r>
                <a:r>
                  <a:rPr lang="zh-CN" altLang="en-US" sz="1800" b="1" dirty="0">
                    <a:solidFill>
                      <a:srgbClr val="0070C0"/>
                    </a:solidFill>
                  </a:rPr>
                  <a:t>较大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“学习”的估计误差减少，近似误差增大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整体的模型变得简单</a:t>
                </a:r>
                <a:endParaRPr lang="en-US" altLang="zh-CN" sz="16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1800" dirty="0"/>
                  <a:t>通过</a:t>
                </a:r>
                <a:r>
                  <a:rPr lang="zh-CN" altLang="en-US" sz="1800" b="1" dirty="0">
                    <a:solidFill>
                      <a:srgbClr val="0070C0"/>
                    </a:solidFill>
                  </a:rPr>
                  <a:t>交叉验证</a:t>
                </a:r>
                <a:r>
                  <a:rPr lang="zh-CN" altLang="en-US" sz="1800" dirty="0"/>
                  <a:t>选择</a:t>
                </a:r>
                <a:r>
                  <a:rPr lang="en-US" altLang="zh-CN" sz="1800" i="1" dirty="0"/>
                  <a:t>k</a:t>
                </a:r>
                <a:r>
                  <a:rPr lang="zh-CN" altLang="en-US" sz="1800" dirty="0"/>
                  <a:t>值</a:t>
                </a:r>
                <a:endParaRPr lang="en-US" altLang="zh-CN" sz="18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模型准确率随</a:t>
                </a:r>
                <a:r>
                  <a:rPr lang="en-US" altLang="zh-CN" sz="1600" i="1" dirty="0"/>
                  <a:t>k</a:t>
                </a:r>
                <a:r>
                  <a:rPr lang="zh-CN" altLang="en-US" sz="1600" dirty="0"/>
                  <a:t>值的变化非单调</a:t>
                </a:r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sz="1600" i="1" dirty="0"/>
                  <a:t>K </a:t>
                </a:r>
                <a:r>
                  <a:rPr lang="zh-CN" altLang="en-US" sz="1600" dirty="0"/>
                  <a:t>一般低于训练集样本容量的平方根</a:t>
                </a:r>
                <a:r>
                  <a:rPr lang="en-US" altLang="zh-CN" sz="16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sz="1600" dirty="0"/>
                  <a:t>经验上，</a:t>
                </a:r>
                <a:r>
                  <a:rPr lang="en-US" altLang="zh-CN" sz="1600" i="1" dirty="0"/>
                  <a:t>k</a:t>
                </a:r>
                <a:r>
                  <a:rPr lang="zh-CN" altLang="en-US" sz="1600" dirty="0"/>
                  <a:t>值一般不超过</a:t>
                </a:r>
                <a:r>
                  <a:rPr lang="en-US" altLang="zh-CN" sz="1600" dirty="0"/>
                  <a:t>20</a:t>
                </a:r>
                <a:r>
                  <a:rPr lang="zh-CN" altLang="en-US" sz="1600" dirty="0"/>
                  <a:t>：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&lt;20</m:t>
                    </m:r>
                  </m:oMath>
                </a14:m>
                <a:endParaRPr lang="en-US" altLang="zh-CN" sz="1600" dirty="0"/>
              </a:p>
              <a:p>
                <a:pPr lvl="1">
                  <a:lnSpc>
                    <a:spcPct val="120000"/>
                  </a:lnSpc>
                </a:pPr>
                <a:endParaRPr lang="en-US" altLang="zh-CN" sz="1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0372" y="2415940"/>
                <a:ext cx="4949793" cy="4400019"/>
              </a:xfrm>
              <a:blipFill>
                <a:blip r:embed="rId3"/>
                <a:stretch>
                  <a:fillRect l="-769" t="-288" r="-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FB7DEAD-D381-4B43-9562-194D46EEF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20</a:t>
            </a:fld>
            <a:endParaRPr 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59D8538-EC14-42D8-B2C6-C0EEAF2E7F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935" y="3862057"/>
            <a:ext cx="2848415" cy="2366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ADC302C-733F-4F40-8146-2D7D9678E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10016"/>
            <a:ext cx="9144000" cy="3762444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ED1D61-EC85-4E52-835A-4E8FE8D3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748511BC-497D-4609-9B05-ED382BAB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31952"/>
            <a:ext cx="7886700" cy="994172"/>
          </a:xfrm>
        </p:spPr>
        <p:txBody>
          <a:bodyPr/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值的选择</a:t>
            </a:r>
          </a:p>
        </p:txBody>
      </p:sp>
    </p:spTree>
    <p:extLst>
      <p:ext uri="{BB962C8B-B14F-4D97-AF65-F5344CB8AC3E}">
        <p14:creationId xmlns:p14="http://schemas.microsoft.com/office/powerpoint/2010/main" val="3873854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B079952-BD7C-4529-96C0-95674327C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956"/>
            <a:ext cx="9144000" cy="4379119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27AA6C-E30F-4DAE-9806-1AD76A57D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E70CA2B0-3C2A-4571-A817-2444A80D9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31952"/>
            <a:ext cx="7886700" cy="994172"/>
          </a:xfrm>
        </p:spPr>
        <p:txBody>
          <a:bodyPr/>
          <a:lstStyle/>
          <a:p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值的选择</a:t>
            </a:r>
          </a:p>
        </p:txBody>
      </p:sp>
    </p:spTree>
    <p:extLst>
      <p:ext uri="{BB962C8B-B14F-4D97-AF65-F5344CB8AC3E}">
        <p14:creationId xmlns:p14="http://schemas.microsoft.com/office/powerpoint/2010/main" val="688775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4493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多数表决规则</a:t>
            </a:r>
            <a:endParaRPr lang="zh-CN" alt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7530" y="2695638"/>
            <a:ext cx="8408940" cy="32635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对未知类别的数据集中的每个点依次执行以下操作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计算已知类别数据集众多点与当前点之间的距离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按照距离递增次序排序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选取与当前点距离最小的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个点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确定前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个点所在类别的出现频率</a:t>
            </a:r>
            <a:endParaRPr lang="en-US" altLang="zh-CN" sz="2000" dirty="0"/>
          </a:p>
          <a:p>
            <a:pPr lvl="1">
              <a:lnSpc>
                <a:spcPct val="150000"/>
              </a:lnSpc>
            </a:pPr>
            <a:r>
              <a:rPr lang="zh-CN" altLang="en-US" sz="2000" dirty="0"/>
              <a:t>返回前</a:t>
            </a:r>
            <a:r>
              <a:rPr lang="en-US" altLang="zh-CN" sz="2000" i="1" dirty="0"/>
              <a:t>k</a:t>
            </a:r>
            <a:r>
              <a:rPr lang="zh-CN" altLang="en-US" sz="2000" dirty="0"/>
              <a:t>个点出现频率最高的类别作为当前点的预测分类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F54CB15-35E5-4EAF-BDAB-EA9A95819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60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B5D978-5469-868C-405C-69DC5C6BDF6A}"/>
              </a:ext>
            </a:extLst>
          </p:cNvPr>
          <p:cNvSpPr txBox="1">
            <a:spLocks/>
          </p:cNvSpPr>
          <p:nvPr/>
        </p:nvSpPr>
        <p:spPr>
          <a:xfrm>
            <a:off x="244795" y="165255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多数表决规则（频率视角）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EC30E8-5A3F-13ED-CFC0-45EFFAC7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553396"/>
            <a:ext cx="8143829" cy="4003048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 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/>
              <a:t>    误分类概率：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i="1" dirty="0" err="1"/>
              <a:t>N</a:t>
            </a:r>
            <a:r>
              <a:rPr lang="en-US" altLang="zh-CN" sz="2000" i="1" baseline="-25000" dirty="0" err="1"/>
              <a:t>k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 </a:t>
            </a:r>
            <a:r>
              <a:rPr lang="zh-CN" altLang="en-US" sz="2000" dirty="0"/>
              <a:t>区域分为类别</a:t>
            </a:r>
            <a:r>
              <a:rPr lang="en-US" altLang="zh-CN" sz="2000" i="1" dirty="0" err="1"/>
              <a:t>c</a:t>
            </a:r>
            <a:r>
              <a:rPr lang="en-US" altLang="zh-CN" sz="2000" i="1" baseline="-25000" dirty="0" err="1"/>
              <a:t>j</a:t>
            </a:r>
            <a:r>
              <a:rPr lang="zh-CN" altLang="en-US" sz="2000" dirty="0"/>
              <a:t>的误分类率（</a:t>
            </a:r>
            <a:r>
              <a:rPr lang="en-US" altLang="zh-CN" sz="2000" dirty="0"/>
              <a:t>0-1</a:t>
            </a:r>
            <a:r>
              <a:rPr lang="zh-CN" altLang="en-US" sz="2000" dirty="0"/>
              <a:t>损失函数）：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误分类率最小化（经验风险最小）：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多数表决规则等价于</a:t>
            </a:r>
            <a:r>
              <a:rPr lang="en-US" altLang="zh-CN" sz="2000" dirty="0"/>
              <a:t>0-1</a:t>
            </a:r>
            <a:r>
              <a:rPr lang="zh-CN" altLang="en-US" sz="2000" dirty="0"/>
              <a:t>损失函数下的</a:t>
            </a:r>
            <a:r>
              <a:rPr lang="zh-CN" altLang="en-US" sz="2000" b="1" dirty="0">
                <a:solidFill>
                  <a:srgbClr val="0070C0"/>
                </a:solidFill>
              </a:rPr>
              <a:t>经验风险最小化</a:t>
            </a:r>
            <a:endParaRPr lang="en-US" altLang="zh-CN" sz="2000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56A946-0EB6-DA13-9BA5-5B6309B741AD}"/>
                  </a:ext>
                </a:extLst>
              </p:cNvPr>
              <p:cNvSpPr txBox="1"/>
              <p:nvPr/>
            </p:nvSpPr>
            <p:spPr>
              <a:xfrm>
                <a:off x="442452" y="2504159"/>
                <a:ext cx="314479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: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→{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456A946-0EB6-DA13-9BA5-5B6309B741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52" y="2504159"/>
                <a:ext cx="3144795" cy="400110"/>
              </a:xfrm>
              <a:prstGeom prst="rect">
                <a:avLst/>
              </a:prstGeom>
              <a:blipFill>
                <a:blip r:embed="rId2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ED9A7-B85B-036B-1D2A-CF4FF3BAA335}"/>
                  </a:ext>
                </a:extLst>
              </p:cNvPr>
              <p:cNvSpPr txBox="1"/>
              <p:nvPr/>
            </p:nvSpPr>
            <p:spPr>
              <a:xfrm>
                <a:off x="2513746" y="3200431"/>
                <a:ext cx="3861783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FEED9A7-B85B-036B-1D2A-CF4FF3BAA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746" y="3200431"/>
                <a:ext cx="3861783" cy="404983"/>
              </a:xfrm>
              <a:prstGeom prst="rect">
                <a:avLst/>
              </a:prstGeom>
              <a:blipFill>
                <a:blip r:embed="rId3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AABF5-B09A-5A74-55D9-A1EC46B4A071}"/>
                  </a:ext>
                </a:extLst>
              </p:cNvPr>
              <p:cNvSpPr txBox="1"/>
              <p:nvPr/>
            </p:nvSpPr>
            <p:spPr>
              <a:xfrm>
                <a:off x="1290576" y="4120502"/>
                <a:ext cx="6308125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=1−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2BAABF5-B09A-5A74-55D9-A1EC46B4A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576" y="4120502"/>
                <a:ext cx="6308125" cy="800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F70EFB4-9C23-BAE4-F337-84BD6AEB3491}"/>
                  </a:ext>
                </a:extLst>
              </p:cNvPr>
              <p:cNvSpPr txBox="1"/>
              <p:nvPr/>
            </p:nvSpPr>
            <p:spPr>
              <a:xfrm>
                <a:off x="2719192" y="5293446"/>
                <a:ext cx="3163330" cy="800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F70EFB4-9C23-BAE4-F337-84BD6AEB3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192" y="5293446"/>
                <a:ext cx="3163330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7845F2-D620-1FCA-BE68-964C2C4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5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AB5D978-5469-868C-405C-69DC5C6BDF6A}"/>
              </a:ext>
            </a:extLst>
          </p:cNvPr>
          <p:cNvSpPr txBox="1">
            <a:spLocks/>
          </p:cNvSpPr>
          <p:nvPr/>
        </p:nvSpPr>
        <p:spPr>
          <a:xfrm>
            <a:off x="244795" y="165255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多数表决规则（贝叶斯）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EC30E8-5A3F-13ED-CFC0-45EFFAC77D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2578720"/>
                <a:ext cx="8487696" cy="415544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400" dirty="0"/>
                  <a:t>每个类别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2400" dirty="0"/>
                  <a:t>的样本个数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总样本数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CN" sz="2400" i="1" dirty="0" err="1"/>
                  <a:t>V</a:t>
                </a:r>
                <a:r>
                  <a:rPr lang="en-US" altLang="zh-CN" sz="2400" i="1" baseline="-25000" dirty="0" err="1"/>
                  <a:t>n</a:t>
                </a:r>
                <a:r>
                  <a:rPr lang="zh-CN" altLang="en-US" sz="2400" dirty="0"/>
                  <a:t>为样本空间体积</a:t>
                </a:r>
                <a:endParaRPr lang="en-US" altLang="zh-CN" sz="2400" dirty="0"/>
              </a:p>
              <a:p>
                <a:r>
                  <a:rPr lang="zh-CN" altLang="en-US" sz="2400" dirty="0"/>
                  <a:t>包含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的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个最近邻的邻域中</a:t>
                </a:r>
                <a:r>
                  <a:rPr lang="en-US" altLang="zh-CN" sz="2400" dirty="0"/>
                  <a:t>,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个属于类别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400" i="1" baseline="-2500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多数表决规则对应于测试样本类别的</a:t>
                </a:r>
                <a:r>
                  <a:rPr lang="zh-CN" altLang="en-US" sz="2400" b="1" dirty="0">
                    <a:solidFill>
                      <a:srgbClr val="0070C0"/>
                    </a:solidFill>
                  </a:rPr>
                  <a:t>最大后验估计</a:t>
                </a:r>
                <a:endParaRPr lang="en-US" altLang="zh-CN" sz="2400" b="1" dirty="0">
                  <a:solidFill>
                    <a:srgbClr val="0070C0"/>
                  </a:solidFill>
                </a:endParaRPr>
              </a:p>
              <a:p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E9EC30E8-5A3F-13ED-CFC0-45EFFAC77D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2578720"/>
                <a:ext cx="8487696" cy="4155448"/>
              </a:xfrm>
              <a:blipFill>
                <a:blip r:embed="rId2"/>
                <a:stretch>
                  <a:fillRect l="-1046" t="-1829" b="-12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7845F2-D620-1FCA-BE68-964C2C4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8FD430-75C3-41B1-B5BF-6013570AA36D}"/>
                  </a:ext>
                </a:extLst>
              </p:cNvPr>
              <p:cNvSpPr txBox="1"/>
              <p:nvPr/>
            </p:nvSpPr>
            <p:spPr>
              <a:xfrm>
                <a:off x="2567497" y="3682644"/>
                <a:ext cx="3778407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sz="2400" i="1" baseline="-2500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4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48FD430-75C3-41B1-B5BF-6013570AA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497" y="3682644"/>
                <a:ext cx="3778407" cy="782265"/>
              </a:xfrm>
              <a:prstGeom prst="rect">
                <a:avLst/>
              </a:prstGeom>
              <a:blipFill>
                <a:blip r:embed="rId3"/>
                <a:stretch>
                  <a:fillRect b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293B68-86D8-41D3-954F-EDBDD3EE8B23}"/>
                  </a:ext>
                </a:extLst>
              </p:cNvPr>
              <p:cNvSpPr txBox="1"/>
              <p:nvPr/>
            </p:nvSpPr>
            <p:spPr>
              <a:xfrm>
                <a:off x="2951240" y="4704997"/>
                <a:ext cx="1179747" cy="532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i="1" baseline="-2500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𝑛𝑉</m:t>
                        </m:r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C293B68-86D8-41D3-954F-EDBDD3EE8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1240" y="4704997"/>
                <a:ext cx="1179747" cy="532069"/>
              </a:xfrm>
              <a:prstGeom prst="rect">
                <a:avLst/>
              </a:prstGeom>
              <a:blipFill>
                <a:blip r:embed="rId4"/>
                <a:stretch>
                  <a:fillRect l="-7447" r="-2128" b="-186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9C1879-8841-47BC-BD1E-647643A04EFB}"/>
                  </a:ext>
                </a:extLst>
              </p:cNvPr>
              <p:cNvSpPr txBox="1"/>
              <p:nvPr/>
            </p:nvSpPr>
            <p:spPr>
              <a:xfrm>
                <a:off x="4572000" y="4652675"/>
                <a:ext cx="1721112" cy="584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000" i="1" baseline="-2500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sz="2000" i="1" baseline="-2500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altLang="zh-CN" sz="2000" b="0" i="1" baseline="-2500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C9C1879-8841-47BC-BD1E-647643A0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652675"/>
                <a:ext cx="1721112" cy="584391"/>
              </a:xfrm>
              <a:prstGeom prst="rect">
                <a:avLst/>
              </a:prstGeom>
              <a:blipFill>
                <a:blip r:embed="rId5"/>
                <a:stretch>
                  <a:fillRect l="-3676" t="-2128" b="-170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C4AF05-3549-4ABE-814A-5C3EA0806C66}"/>
                  </a:ext>
                </a:extLst>
              </p:cNvPr>
              <p:cNvSpPr txBox="1"/>
              <p:nvPr/>
            </p:nvSpPr>
            <p:spPr>
              <a:xfrm>
                <a:off x="4114342" y="5464646"/>
                <a:ext cx="929165" cy="411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EC4AF05-3549-4ABE-814A-5C3EA0806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342" y="5464646"/>
                <a:ext cx="929165" cy="411844"/>
              </a:xfrm>
              <a:prstGeom prst="rect">
                <a:avLst/>
              </a:prstGeom>
              <a:blipFill>
                <a:blip r:embed="rId6"/>
                <a:stretch>
                  <a:fillRect l="-9868" t="-8824" r="-3289" b="-220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336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85BE6D8-F7D4-4204-B31D-40954844B335}"/>
              </a:ext>
            </a:extLst>
          </p:cNvPr>
          <p:cNvSpPr/>
          <p:nvPr/>
        </p:nvSpPr>
        <p:spPr>
          <a:xfrm>
            <a:off x="352004" y="2520749"/>
            <a:ext cx="5539918" cy="38356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/>
              <a:t>最近邻法</a:t>
            </a:r>
            <a:endParaRPr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决策边界为</a:t>
            </a:r>
            <a:r>
              <a:rPr lang="zh-CN" altLang="en-US" b="1" dirty="0">
                <a:solidFill>
                  <a:srgbClr val="0070C0"/>
                </a:solidFill>
              </a:rPr>
              <a:t>分段线性</a:t>
            </a:r>
            <a:r>
              <a:rPr lang="zh-CN" altLang="en-US" dirty="0"/>
              <a:t>的 </a:t>
            </a:r>
            <a:r>
              <a:rPr lang="en-US" altLang="zh-CN" dirty="0"/>
              <a:t>(piece-wise linear)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每一段分界线对应于两个不同类别点连线的垂直平分线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每个特征空间划分单元</a:t>
            </a:r>
            <a:r>
              <a:rPr lang="en-US" altLang="zh-CN" dirty="0"/>
              <a:t> (Voronoi cell) </a:t>
            </a:r>
            <a:r>
              <a:rPr lang="zh-CN" altLang="en-US" dirty="0"/>
              <a:t>包含的所有点距该单元中的训练样本</a:t>
            </a:r>
            <a:r>
              <a:rPr lang="en-US" altLang="zh-CN" i="1" dirty="0"/>
              <a:t>x</a:t>
            </a:r>
            <a:r>
              <a:rPr lang="zh-CN" altLang="en-US" dirty="0"/>
              <a:t>比其他训练样本点更近</a:t>
            </a:r>
            <a:endParaRPr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单元中所有点的标签由该单元中的训练样本点决定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654D64-6FC9-4601-98CA-D282194A05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lum contrast="40000"/>
          </a:blip>
          <a:srcRect l="4926" t="1696" r="6088" b="1141"/>
          <a:stretch/>
        </p:blipFill>
        <p:spPr>
          <a:xfrm>
            <a:off x="5993553" y="2684014"/>
            <a:ext cx="2137942" cy="18299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A78735B-8E50-4926-9F35-0A4EA86851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377" t="2207" r="1811" b="2903"/>
          <a:stretch/>
        </p:blipFill>
        <p:spPr>
          <a:xfrm>
            <a:off x="6254688" y="4619837"/>
            <a:ext cx="2005194" cy="1961791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C0E32680-6C6A-44F8-8A86-432CB2A32CD6}"/>
              </a:ext>
            </a:extLst>
          </p:cNvPr>
          <p:cNvSpPr txBox="1">
            <a:spLocks/>
          </p:cNvSpPr>
          <p:nvPr/>
        </p:nvSpPr>
        <p:spPr>
          <a:xfrm>
            <a:off x="244795" y="1652553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分类决策规则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——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决策边界特点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1BD56F-47B4-4C22-903D-34BC93AA4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78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DBE2927-18ED-41B0-9FE5-7DFA53F1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255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泛化误差上界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BF7846-B6C5-4E16-B68A-64F9071F3AF5}"/>
                  </a:ext>
                </a:extLst>
              </p:cNvPr>
              <p:cNvSpPr txBox="1"/>
              <p:nvPr/>
            </p:nvSpPr>
            <p:spPr>
              <a:xfrm>
                <a:off x="2053590" y="2893988"/>
                <a:ext cx="3173561" cy="672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𝑒𝑟𝑟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CBF7846-B6C5-4E16-B68A-64F9071F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590" y="2893988"/>
                <a:ext cx="3173561" cy="6721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884B61-8037-42EB-AE2A-13C68DED64C8}"/>
                  </a:ext>
                </a:extLst>
              </p:cNvPr>
              <p:cNvSpPr txBox="1"/>
              <p:nvPr/>
            </p:nvSpPr>
            <p:spPr>
              <a:xfrm>
                <a:off x="2868929" y="3429000"/>
                <a:ext cx="3016275" cy="26387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b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i="1" baseline="30000"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zh-CN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altLang="zh-CN"/>
              </a:p>
              <a:p>
                <a:endParaRPr lang="en-US" altLang="zh-CN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E884B61-8037-42EB-AE2A-13C68DED64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929" y="3429000"/>
                <a:ext cx="3016275" cy="2638736"/>
              </a:xfrm>
              <a:prstGeom prst="rect">
                <a:avLst/>
              </a:prstGeom>
              <a:blipFill>
                <a:blip r:embed="rId3"/>
                <a:stretch>
                  <a:fillRect l="-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DA7A9468-B36C-4BC1-8EEF-E1086C59FFF4}"/>
              </a:ext>
            </a:extLst>
          </p:cNvPr>
          <p:cNvSpPr/>
          <p:nvPr/>
        </p:nvSpPr>
        <p:spPr>
          <a:xfrm>
            <a:off x="611668" y="6098042"/>
            <a:ext cx="7167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/>
              <a:t>最近邻分类器的泛化误差率不超过贝叶斯最优分类器错误率的两倍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86F7549-5A8C-4981-A8F7-074F98161A2A}"/>
                  </a:ext>
                </a:extLst>
              </p:cNvPr>
              <p:cNvSpPr/>
              <p:nvPr/>
            </p:nvSpPr>
            <p:spPr>
              <a:xfrm>
                <a:off x="756448" y="2534861"/>
                <a:ext cx="48747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/>
                  <a:t>给定测试样本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，最近邻样本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zh-CN" altLang="en-US"/>
                  <a:t>，出错概率：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886F7549-5A8C-4981-A8F7-074F98161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48" y="2534861"/>
                <a:ext cx="4874796" cy="369332"/>
              </a:xfrm>
              <a:prstGeom prst="rect">
                <a:avLst/>
              </a:prstGeom>
              <a:blipFill>
                <a:blip r:embed="rId4"/>
                <a:stretch>
                  <a:fillRect l="-750" t="-10000" r="-5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4A2D4DA-EDA0-44A3-BE8E-F69273B4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255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22926D-C9B2-4EC3-9F3E-040429F7FE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30" t="398" r="730" b="472"/>
          <a:stretch/>
        </p:blipFill>
        <p:spPr>
          <a:xfrm>
            <a:off x="1859304" y="2743763"/>
            <a:ext cx="5602200" cy="3422664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1DAA163-2851-4FC5-BCF6-34EC12B4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4C09D44-7BC0-4700-8422-E001DE04F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5255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泛化误差上界</a:t>
            </a:r>
          </a:p>
        </p:txBody>
      </p:sp>
    </p:spTree>
    <p:extLst>
      <p:ext uri="{BB962C8B-B14F-4D97-AF65-F5344CB8AC3E}">
        <p14:creationId xmlns:p14="http://schemas.microsoft.com/office/powerpoint/2010/main" val="35611851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36" y="1651729"/>
            <a:ext cx="7886700" cy="994172"/>
          </a:xfrm>
        </p:spPr>
        <p:txBody>
          <a:bodyPr/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法实现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线性搜索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82" y="3157466"/>
            <a:ext cx="8176236" cy="229083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线性搜索法的最大计算时间复杂度为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dN</a:t>
            </a:r>
            <a:r>
              <a:rPr lang="en-US" altLang="zh-CN" sz="2400" dirty="0"/>
              <a:t>)</a:t>
            </a:r>
            <a:r>
              <a:rPr lang="zh-CN" altLang="en-US" sz="2400" dirty="0"/>
              <a:t>，</a:t>
            </a:r>
            <a:r>
              <a:rPr lang="en-US" altLang="zh-CN" sz="2400" i="1" dirty="0"/>
              <a:t>d</a:t>
            </a:r>
            <a:r>
              <a:rPr lang="zh-CN" altLang="en-US" sz="2400" dirty="0"/>
              <a:t>为特征空间维度，</a:t>
            </a:r>
            <a:r>
              <a:rPr lang="en-US" altLang="zh-CN" sz="2400" i="1" dirty="0"/>
              <a:t>N</a:t>
            </a:r>
            <a:r>
              <a:rPr lang="zh-CN" altLang="en-US" sz="2400" dirty="0"/>
              <a:t>为训练样本数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并行化可将代价降低至</a:t>
            </a:r>
            <a:r>
              <a:rPr lang="en-US" altLang="zh-CN" sz="2400" i="1" dirty="0"/>
              <a:t>O</a:t>
            </a:r>
            <a:r>
              <a:rPr lang="en-US" altLang="zh-CN" sz="2400" dirty="0"/>
              <a:t>(1)</a:t>
            </a:r>
            <a:r>
              <a:rPr lang="zh-CN" altLang="en-US" sz="2400" dirty="0"/>
              <a:t>，计算资源需求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zh-CN" altLang="en-US" sz="2400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A3325C-E05A-461A-8B2F-5C1F16FE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75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94AF8E-3870-A916-F4DE-B361C02A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E0AF93-75E8-7F70-EAE5-1369D6C2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75923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小复习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949C5E-CA26-DE6F-A135-CFE85DF39435}"/>
              </a:ext>
            </a:extLst>
          </p:cNvPr>
          <p:cNvSpPr txBox="1"/>
          <p:nvPr/>
        </p:nvSpPr>
        <p:spPr>
          <a:xfrm>
            <a:off x="802216" y="2627268"/>
            <a:ext cx="771313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什么是统计学习，什么是监督学习？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什么是过拟合，如何发现和处理过拟合？</a:t>
            </a:r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sz="1800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增加更多得训练样本总是可以避免过拟合  （  ）</a:t>
            </a: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如果两类数据线性可分，感知机能够收敛到唯一解 （  ）</a:t>
            </a:r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根据下列数据，假设体温超过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38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度的为阳性患者，计算该分类方法的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Precision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Recall</a:t>
            </a:r>
            <a:r>
              <a:rPr lang="zh-CN" altLang="en-US" kern="100" dirty="0">
                <a:latin typeface="Times New Roman" panose="02020603050405020304" pitchFamily="18" charset="0"/>
                <a:ea typeface="等线" panose="02010600030101010101" pitchFamily="2" charset="-122"/>
              </a:rPr>
              <a:t>？</a:t>
            </a:r>
            <a:endParaRPr lang="en-US" altLang="zh-CN" kern="100" dirty="0">
              <a:latin typeface="Times New Roman" panose="02020603050405020304" pitchFamily="18" charset="0"/>
              <a:ea typeface="等线" panose="02010600030101010101" pitchFamily="2" charset="-122"/>
            </a:endParaRPr>
          </a:p>
          <a:p>
            <a:pPr marL="342900" indent="-342900">
              <a:buAutoNum type="arabicPeriod"/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8A5F18-9677-D68F-9B57-193EB322B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45" y="4897275"/>
            <a:ext cx="8227109" cy="118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63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7036" y="1651729"/>
            <a:ext cx="7886700" cy="994172"/>
          </a:xfrm>
        </p:spPr>
        <p:txBody>
          <a:bodyPr/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法实现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3882" y="2630752"/>
            <a:ext cx="8176236" cy="374119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2400" i="1" dirty="0" err="1"/>
              <a:t>kd</a:t>
            </a:r>
            <a:r>
              <a:rPr lang="zh-CN" altLang="en-US" sz="2400" dirty="0"/>
              <a:t>树是一种对</a:t>
            </a:r>
            <a:r>
              <a:rPr lang="en-US" altLang="zh-CN" sz="2400" i="1" dirty="0"/>
              <a:t>K</a:t>
            </a:r>
            <a:r>
              <a:rPr lang="zh-CN" altLang="en-US" sz="2400" dirty="0"/>
              <a:t>维空间中的实例点进行存储以便对其进行快速检索的树形数据结构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通过数据</a:t>
            </a:r>
            <a:r>
              <a:rPr lang="zh-CN" altLang="en-US" sz="2400" b="1" dirty="0">
                <a:solidFill>
                  <a:srgbClr val="0070C0"/>
                </a:solidFill>
              </a:rPr>
              <a:t>预结构化</a:t>
            </a:r>
            <a:r>
              <a:rPr lang="zh-CN" altLang="en-US" sz="2400" dirty="0"/>
              <a:t>提高搜索效率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en-US" altLang="zh-CN" sz="2400" i="1" dirty="0" err="1"/>
              <a:t>kd</a:t>
            </a:r>
            <a:r>
              <a:rPr lang="zh-CN" altLang="en-US" sz="2400" dirty="0"/>
              <a:t>树是二叉树，表示对</a:t>
            </a:r>
            <a:r>
              <a:rPr lang="en-US" altLang="zh-CN" sz="2400" i="1" dirty="0"/>
              <a:t>K</a:t>
            </a:r>
            <a:r>
              <a:rPr lang="zh-CN" altLang="en-US" sz="2400" dirty="0"/>
              <a:t>维空间的一个划分（</a:t>
            </a:r>
            <a:r>
              <a:rPr lang="en-US" altLang="zh-CN" sz="2400" dirty="0"/>
              <a:t>partition). </a:t>
            </a:r>
            <a:r>
              <a:rPr lang="zh-CN" altLang="en-US" sz="2400" dirty="0"/>
              <a:t>构造</a:t>
            </a:r>
            <a:r>
              <a:rPr lang="en-US" altLang="zh-CN" sz="2400" i="1" dirty="0" err="1"/>
              <a:t>k</a:t>
            </a:r>
            <a:r>
              <a:rPr lang="en-US" altLang="zh-CN" sz="2400" dirty="0" err="1"/>
              <a:t>d</a:t>
            </a:r>
            <a:r>
              <a:rPr lang="zh-CN" altLang="en-US" sz="2400" dirty="0"/>
              <a:t>树相当于不断地用垂直于坐标轴的超平面将</a:t>
            </a:r>
            <a:r>
              <a:rPr lang="en-US" altLang="zh-CN" sz="2400" i="1" dirty="0"/>
              <a:t>K</a:t>
            </a:r>
            <a:r>
              <a:rPr lang="zh-CN" altLang="en-US" sz="2400" dirty="0"/>
              <a:t>维空间切分，构成一系列的</a:t>
            </a:r>
            <a:r>
              <a:rPr lang="en-US" altLang="zh-CN" sz="2400" i="1" dirty="0"/>
              <a:t>K</a:t>
            </a:r>
            <a:r>
              <a:rPr lang="zh-CN" altLang="en-US" sz="2400" dirty="0"/>
              <a:t>维超矩形区域</a:t>
            </a:r>
            <a:r>
              <a:rPr lang="en-US" altLang="zh-CN" sz="2400" dirty="0"/>
              <a:t>. </a:t>
            </a:r>
            <a:r>
              <a:rPr lang="en-US" altLang="zh-CN" sz="2400" i="1" dirty="0" err="1"/>
              <a:t>k</a:t>
            </a:r>
            <a:r>
              <a:rPr lang="en-US" altLang="zh-CN" sz="2400" dirty="0" err="1"/>
              <a:t>d</a:t>
            </a:r>
            <a:r>
              <a:rPr lang="zh-CN" altLang="en-US" sz="2400" dirty="0"/>
              <a:t>树的每个结点对应于一个</a:t>
            </a:r>
            <a:r>
              <a:rPr lang="en-US" altLang="zh-CN" sz="2400" i="1" dirty="0"/>
              <a:t>k</a:t>
            </a:r>
            <a:r>
              <a:rPr lang="zh-CN" altLang="en-US" sz="2400" dirty="0"/>
              <a:t>维超矩形区域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A3325C-E05A-461A-8B2F-5C1F16FE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99442" y="2637979"/>
            <a:ext cx="7886700" cy="3263504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构造平衡</a:t>
            </a:r>
            <a:r>
              <a:rPr lang="en-US" altLang="zh-CN" sz="2400" i="1" dirty="0" err="1"/>
              <a:t>kd</a:t>
            </a:r>
            <a:r>
              <a:rPr lang="zh-CN" altLang="en-US" sz="2400" dirty="0"/>
              <a:t>树：</a:t>
            </a:r>
            <a:endParaRPr lang="en-US" altLang="zh-CN" sz="2400" dirty="0"/>
          </a:p>
          <a:p>
            <a:r>
              <a:rPr lang="zh-CN" altLang="en-US" sz="2400" dirty="0"/>
              <a:t>对深度为</a:t>
            </a:r>
            <a:r>
              <a:rPr lang="en-US" altLang="zh-CN" sz="2400" i="1" dirty="0"/>
              <a:t>j</a:t>
            </a:r>
            <a:r>
              <a:rPr lang="zh-CN" altLang="en-US" sz="2400" dirty="0"/>
              <a:t>的结点，选择</a:t>
            </a:r>
            <a:r>
              <a:rPr lang="en-US" altLang="zh-CN" sz="2400" i="1" dirty="0"/>
              <a:t>x</a:t>
            </a:r>
            <a:r>
              <a:rPr lang="en-US" altLang="zh-CN" sz="2400" i="1" baseline="30000" dirty="0"/>
              <a:t>l</a:t>
            </a:r>
            <a:r>
              <a:rPr lang="zh-CN" altLang="en-US" sz="2400" dirty="0"/>
              <a:t>为切分的坐标轴，</a:t>
            </a:r>
            <a:endParaRPr lang="en-US" altLang="zh-CN" sz="2400" dirty="0"/>
          </a:p>
          <a:p>
            <a:r>
              <a:rPr lang="zh-CN" altLang="en-US" sz="2400" dirty="0"/>
              <a:t>例：</a:t>
            </a:r>
          </a:p>
        </p:txBody>
      </p:sp>
      <p:pic>
        <p:nvPicPr>
          <p:cNvPr id="8" name="图片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 b="12191"/>
          <a:stretch/>
        </p:blipFill>
        <p:spPr bwMode="auto">
          <a:xfrm>
            <a:off x="4514662" y="4217467"/>
            <a:ext cx="2544582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9" t="1925" r="14343" b="14258"/>
          <a:stretch/>
        </p:blipFill>
        <p:spPr bwMode="auto">
          <a:xfrm>
            <a:off x="1849837" y="4145609"/>
            <a:ext cx="2340793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9221396D-31EE-45A8-A4D8-3FEEFB89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31</a:t>
            </a:fld>
            <a:endParaRPr 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BB621030-3AEE-4E0D-B3FD-CD0FBBE96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36" y="1643807"/>
            <a:ext cx="7886700" cy="994172"/>
          </a:xfrm>
        </p:spPr>
        <p:txBody>
          <a:bodyPr/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的实现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7255D6-5AA1-5677-6DC2-7E48459DF683}"/>
                  </a:ext>
                </a:extLst>
              </p:cNvPr>
              <p:cNvSpPr txBox="1"/>
              <p:nvPr/>
            </p:nvSpPr>
            <p:spPr>
              <a:xfrm>
                <a:off x="6227136" y="3073543"/>
                <a:ext cx="26685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𝑚𝑜𝑑𝑘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27255D6-5AA1-5677-6DC2-7E48459DF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7136" y="3073543"/>
                <a:ext cx="2668558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94D544-CEED-FB86-DE04-2432B1295345}"/>
                  </a:ext>
                </a:extLst>
              </p:cNvPr>
              <p:cNvSpPr txBox="1"/>
              <p:nvPr/>
            </p:nvSpPr>
            <p:spPr>
              <a:xfrm>
                <a:off x="1332398" y="3515131"/>
                <a:ext cx="6569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(2,3)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(5,4)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(9,6)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(4,7)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(8,1)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(7,2)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594D544-CEED-FB86-DE04-2432B12953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398" y="3515131"/>
                <a:ext cx="6569747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>
          <a:xfrm>
            <a:off x="495915" y="1650688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构造平衡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87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0" y="2670209"/>
                <a:ext cx="788670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={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(2,3)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(5,4)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(9,6)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(4,7)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(8,1)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(7,2)</m:t>
                          </m:r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6387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70209"/>
                <a:ext cx="7886700" cy="326350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00" y="3572448"/>
            <a:ext cx="4320480" cy="2701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4D2972-F5DC-4372-90BF-A7295FF4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32</a:t>
            </a:fld>
            <a:endParaRPr 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E0D79DE-CA6A-4084-80D8-144C2E9C03AE}"/>
              </a:ext>
            </a:extLst>
          </p:cNvPr>
          <p:cNvSpPr/>
          <p:nvPr/>
        </p:nvSpPr>
        <p:spPr>
          <a:xfrm>
            <a:off x="6780402" y="3572448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根结点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23A76D-481F-4686-83B0-0216D9F41AB2}"/>
              </a:ext>
            </a:extLst>
          </p:cNvPr>
          <p:cNvSpPr/>
          <p:nvPr/>
        </p:nvSpPr>
        <p:spPr>
          <a:xfrm>
            <a:off x="6488655" y="4668554"/>
            <a:ext cx="14606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深度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子节点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93C1574-F80E-4860-8A4E-B1962AD25C58}"/>
              </a:ext>
            </a:extLst>
          </p:cNvPr>
          <p:cNvSpPr/>
          <p:nvPr/>
        </p:nvSpPr>
        <p:spPr>
          <a:xfrm>
            <a:off x="6731585" y="5782016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+mn-ea"/>
              </a:rPr>
              <a:t>叶节点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树最近邻搜索算法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199260D-AF07-455D-ADC6-F35C91F2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33</a:t>
            </a:fld>
            <a:endParaRPr lang="en-US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DB88CB8-8EE4-40CB-A997-DCBCEEBF3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2" y="2988620"/>
            <a:ext cx="4456828" cy="31988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寻找当前最近点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从根节点出发找出包含目标点的子节点</a:t>
            </a:r>
            <a:endParaRPr lang="en-US" altLang="zh-CN" sz="2000" dirty="0"/>
          </a:p>
          <a:p>
            <a:pPr>
              <a:lnSpc>
                <a:spcPct val="100000"/>
              </a:lnSpc>
            </a:pP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回溯与迭代</a:t>
            </a:r>
            <a:endParaRPr lang="en-US" altLang="zh-CN" sz="2400" dirty="0"/>
          </a:p>
          <a:p>
            <a:pPr lvl="1">
              <a:lnSpc>
                <a:spcPct val="100000"/>
              </a:lnSpc>
            </a:pPr>
            <a:r>
              <a:rPr lang="zh-CN" altLang="en-US" sz="2000" dirty="0"/>
              <a:t>以目标点和当前最近点的距离，</a:t>
            </a:r>
            <a:endParaRPr lang="en-US" altLang="zh-CN" sz="2000" dirty="0"/>
          </a:p>
          <a:p>
            <a:pPr marL="457200" lvl="1" indent="0">
              <a:lnSpc>
                <a:spcPct val="100000"/>
              </a:lnSpc>
              <a:buNone/>
            </a:pPr>
            <a:r>
              <a:rPr lang="zh-CN" altLang="en-US" sz="2000" dirty="0"/>
              <a:t>    沿树根部回溯与迭代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26C454-640B-4CED-A919-9046911F1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900" y="2988620"/>
            <a:ext cx="3589225" cy="302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r="16323" b="11360"/>
          <a:stretch/>
        </p:blipFill>
        <p:spPr bwMode="auto">
          <a:xfrm>
            <a:off x="5273560" y="2111175"/>
            <a:ext cx="2368780" cy="2216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5" descr="300px-Tree_000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032" y="2690875"/>
            <a:ext cx="2937272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00DA8A0-C4BE-4F08-A796-4CC319475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34</a:t>
            </a:fld>
            <a:endParaRPr lang="en-US"/>
          </a:p>
        </p:txBody>
      </p:sp>
      <p:pic>
        <p:nvPicPr>
          <p:cNvPr id="9" name="图片 3">
            <a:extLst>
              <a:ext uri="{FF2B5EF4-FFF2-40B4-BE49-F238E27FC236}">
                <a16:creationId xmlns:a16="http://schemas.microsoft.com/office/drawing/2014/main" id="{79E5211B-DCE4-427A-9A71-F9B20E67F82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 b="12191"/>
          <a:stretch/>
        </p:blipFill>
        <p:spPr bwMode="auto">
          <a:xfrm>
            <a:off x="1468687" y="4476787"/>
            <a:ext cx="2544582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>
            <a:extLst>
              <a:ext uri="{FF2B5EF4-FFF2-40B4-BE49-F238E27FC236}">
                <a16:creationId xmlns:a16="http://schemas.microsoft.com/office/drawing/2014/main" id="{9E695184-E75F-487B-AA8F-FDC7D53A7D3A}"/>
              </a:ext>
            </a:extLst>
          </p:cNvPr>
          <p:cNvSpPr/>
          <p:nvPr/>
        </p:nvSpPr>
        <p:spPr>
          <a:xfrm>
            <a:off x="1654883" y="5072400"/>
            <a:ext cx="1198861" cy="119886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星形: 五角 3">
            <a:extLst>
              <a:ext uri="{FF2B5EF4-FFF2-40B4-BE49-F238E27FC236}">
                <a16:creationId xmlns:a16="http://schemas.microsoft.com/office/drawing/2014/main" id="{C18E5B87-DB86-4F88-B75F-B6A1B44E9C13}"/>
              </a:ext>
            </a:extLst>
          </p:cNvPr>
          <p:cNvSpPr/>
          <p:nvPr/>
        </p:nvSpPr>
        <p:spPr>
          <a:xfrm>
            <a:off x="2197374" y="5604387"/>
            <a:ext cx="95865" cy="1032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ACD1695F-97D4-4FA5-9D4D-8E3AEF551FC6}"/>
              </a:ext>
            </a:extLst>
          </p:cNvPr>
          <p:cNvSpPr/>
          <p:nvPr/>
        </p:nvSpPr>
        <p:spPr>
          <a:xfrm>
            <a:off x="4500780" y="5540107"/>
            <a:ext cx="368710" cy="2317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3">
            <a:extLst>
              <a:ext uri="{FF2B5EF4-FFF2-40B4-BE49-F238E27FC236}">
                <a16:creationId xmlns:a16="http://schemas.microsoft.com/office/drawing/2014/main" id="{954A144C-1D35-4E8D-AB7D-E841575F6C7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623" b="12191"/>
          <a:stretch/>
        </p:blipFill>
        <p:spPr bwMode="auto">
          <a:xfrm>
            <a:off x="5160963" y="4511761"/>
            <a:ext cx="2544582" cy="218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星形: 五角 14">
            <a:extLst>
              <a:ext uri="{FF2B5EF4-FFF2-40B4-BE49-F238E27FC236}">
                <a16:creationId xmlns:a16="http://schemas.microsoft.com/office/drawing/2014/main" id="{921F22DC-5B9B-481A-B161-E45F18DE8769}"/>
              </a:ext>
            </a:extLst>
          </p:cNvPr>
          <p:cNvSpPr/>
          <p:nvPr/>
        </p:nvSpPr>
        <p:spPr>
          <a:xfrm>
            <a:off x="5889650" y="5639361"/>
            <a:ext cx="95865" cy="103238"/>
          </a:xfrm>
          <a:prstGeom prst="star5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7DD903F-FDF1-45DC-8512-1CCEF828FCCA}"/>
              </a:ext>
            </a:extLst>
          </p:cNvPr>
          <p:cNvSpPr/>
          <p:nvPr/>
        </p:nvSpPr>
        <p:spPr>
          <a:xfrm>
            <a:off x="5683871" y="5451394"/>
            <a:ext cx="507422" cy="50742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592C16A7-FFC2-415F-BCD9-620BCEF4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树：例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08C87A6-4E7E-439D-8FF0-1A55A1D3C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62" y="2650122"/>
            <a:ext cx="3023032" cy="3023032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04B88439-52DE-4BE7-B0DC-06EC681FF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239" y="5905384"/>
            <a:ext cx="5372102" cy="70039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zh-CN" altLang="en-US" sz="2400" dirty="0"/>
              <a:t>样本分布均匀时只需搜索有限结点</a:t>
            </a:r>
            <a:endParaRPr lang="en-US" altLang="zh-CN" sz="2400" dirty="0"/>
          </a:p>
          <a:p>
            <a:pPr>
              <a:lnSpc>
                <a:spcPct val="100000"/>
              </a:lnSpc>
            </a:pPr>
            <a:r>
              <a:rPr lang="zh-CN" altLang="en-US" sz="2400" dirty="0"/>
              <a:t>样本分布不好时需要搜索几乎所有结点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27AC892-DAFD-42BE-AC2B-D6E8E0E53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0" y="2654267"/>
            <a:ext cx="3081862" cy="3018887"/>
          </a:xfrm>
          <a:prstGeom prst="rect">
            <a:avLst/>
          </a:prstGeom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E3631CA-50E0-4C00-AFAD-0A20534F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树计算复杂度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42643AF-9162-4FCB-B2EB-FFFC5A1F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164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69DAF37-030C-424E-BC17-AE93BAFE1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82" y="2661365"/>
            <a:ext cx="8176236" cy="3198885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一般情况时间复杂度为</a:t>
            </a:r>
            <a:r>
              <a:rPr lang="en-US" altLang="zh-CN" sz="2400" i="1" dirty="0"/>
              <a:t>O</a:t>
            </a:r>
            <a:r>
              <a:rPr lang="en-US" altLang="zh-CN" sz="2400" dirty="0"/>
              <a:t>(log 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最坏情况下时间复杂度</a:t>
            </a:r>
            <a:r>
              <a:rPr lang="en-US" altLang="zh-CN" sz="2400" i="1" dirty="0"/>
              <a:t>O</a:t>
            </a:r>
            <a:r>
              <a:rPr lang="en-US" altLang="zh-CN" sz="2400" dirty="0"/>
              <a:t>(</a:t>
            </a:r>
            <a:r>
              <a:rPr lang="en-US" altLang="zh-CN" sz="2400" i="1" dirty="0"/>
              <a:t>N</a:t>
            </a:r>
            <a:r>
              <a:rPr lang="en-US" altLang="zh-CN" sz="2400" dirty="0"/>
              <a:t>)</a:t>
            </a:r>
          </a:p>
          <a:p>
            <a:pPr>
              <a:lnSpc>
                <a:spcPct val="200000"/>
              </a:lnSpc>
            </a:pPr>
            <a:r>
              <a:rPr lang="zh-CN" altLang="en-US" sz="2400" dirty="0"/>
              <a:t>更适用于训练实例维度远大于空间维度时的搜索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BDF63A9-4C6E-4946-839D-1FEFE001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76" y="1655950"/>
            <a:ext cx="7886700" cy="994172"/>
          </a:xfrm>
        </p:spPr>
        <p:txBody>
          <a:bodyPr/>
          <a:lstStyle/>
          <a:p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kd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树计算复杂度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0008B3-8A96-4D77-A531-1C435723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55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F0AC52DB-B0B1-4AC7-AFCF-38E2A1544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829" y="1987826"/>
            <a:ext cx="7506631" cy="4435653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cs typeface="+mj-cs"/>
              </a:rPr>
              <a:t>作业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  <a:latin typeface="+mn-ea"/>
              <a:cs typeface="+mj-cs"/>
            </a:endParaRPr>
          </a:p>
          <a:p>
            <a:pPr>
              <a:lnSpc>
                <a:spcPct val="110000"/>
              </a:lnSpc>
            </a:pPr>
            <a:r>
              <a:rPr lang="en-US" altLang="zh-CN" dirty="0"/>
              <a:t>《</a:t>
            </a:r>
            <a:r>
              <a:rPr lang="zh-CN" altLang="en-US" dirty="0"/>
              <a:t>统计</a:t>
            </a:r>
            <a:r>
              <a:rPr lang="zh-CN" altLang="en-US"/>
              <a:t>学习方法</a:t>
            </a:r>
            <a:r>
              <a:rPr lang="en-US" altLang="zh-CN"/>
              <a:t>》3.2, 3.3</a:t>
            </a:r>
            <a:endParaRPr lang="en-US" altLang="zh-CN" dirty="0"/>
          </a:p>
          <a:p>
            <a:pPr marL="0" indent="0">
              <a:lnSpc>
                <a:spcPct val="110000"/>
              </a:lnSpc>
              <a:buNone/>
            </a:pPr>
            <a:endParaRPr lang="en-US" altLang="zh-CN" b="1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898ECED-EF09-4C4E-B815-9A89D897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14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E94AF8E-3870-A916-F4DE-B361C02A4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FE0AF93-75E8-7F70-EAE5-1369D6C2C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759233"/>
            <a:ext cx="7886700" cy="994172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提纲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C94C3E97-6DD4-0769-A9EF-7039BF939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59" y="2657116"/>
            <a:ext cx="5765846" cy="3263504"/>
          </a:xfrm>
        </p:spPr>
        <p:txBody>
          <a:bodyPr>
            <a:normAutofit/>
          </a:bodyPr>
          <a:lstStyle/>
          <a:p>
            <a:r>
              <a:rPr lang="en-US" altLang="zh-CN" i="1" dirty="0" err="1"/>
              <a:t>k</a:t>
            </a:r>
            <a:r>
              <a:rPr lang="en-US" altLang="zh-CN" dirty="0" err="1"/>
              <a:t>NN</a:t>
            </a:r>
            <a:r>
              <a:rPr lang="zh-CN" altLang="en-US" dirty="0"/>
              <a:t>法简介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1" dirty="0" err="1"/>
              <a:t>k</a:t>
            </a:r>
            <a:r>
              <a:rPr lang="en-US" altLang="zh-CN" dirty="0" err="1"/>
              <a:t>NN</a:t>
            </a:r>
            <a:r>
              <a:rPr lang="zh-CN" altLang="en-US" dirty="0"/>
              <a:t>法三要素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i="1" dirty="0" err="1"/>
              <a:t>k</a:t>
            </a:r>
            <a:r>
              <a:rPr lang="en-US" altLang="zh-CN" dirty="0" err="1"/>
              <a:t>NN</a:t>
            </a:r>
            <a:r>
              <a:rPr lang="zh-CN" altLang="en-US" dirty="0"/>
              <a:t>法实现</a:t>
            </a:r>
          </a:p>
        </p:txBody>
      </p:sp>
    </p:spTree>
    <p:extLst>
      <p:ext uri="{BB962C8B-B14F-4D97-AF65-F5344CB8AC3E}">
        <p14:creationId xmlns:p14="http://schemas.microsoft.com/office/powerpoint/2010/main" val="3789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0D97988-AF54-CCFE-82D5-EFE9021F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69CDB5-22EC-D36A-B8C0-9F9150DA6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95" y="1637631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(</a:t>
            </a:r>
            <a:r>
              <a:rPr lang="en-US" altLang="zh-CN" sz="3200" b="1" i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-Nearest Neighbors)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简介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Oval 12">
            <a:extLst>
              <a:ext uri="{FF2B5EF4-FFF2-40B4-BE49-F238E27FC236}">
                <a16:creationId xmlns:a16="http://schemas.microsoft.com/office/drawing/2014/main" id="{2C7005CF-EE11-4985-72C7-458088A60406}"/>
              </a:ext>
            </a:extLst>
          </p:cNvPr>
          <p:cNvSpPr/>
          <p:nvPr/>
        </p:nvSpPr>
        <p:spPr>
          <a:xfrm>
            <a:off x="1302595" y="2972477"/>
            <a:ext cx="2857500" cy="2743200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5-Point Star 4">
            <a:extLst>
              <a:ext uri="{FF2B5EF4-FFF2-40B4-BE49-F238E27FC236}">
                <a16:creationId xmlns:a16="http://schemas.microsoft.com/office/drawing/2014/main" id="{535B2903-A733-0D32-33CE-FFA4BC75ACBC}"/>
              </a:ext>
            </a:extLst>
          </p:cNvPr>
          <p:cNvSpPr/>
          <p:nvPr/>
        </p:nvSpPr>
        <p:spPr>
          <a:xfrm>
            <a:off x="1816844" y="3350927"/>
            <a:ext cx="285750" cy="262050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5-Point Star 5">
            <a:extLst>
              <a:ext uri="{FF2B5EF4-FFF2-40B4-BE49-F238E27FC236}">
                <a16:creationId xmlns:a16="http://schemas.microsoft.com/office/drawing/2014/main" id="{61B4C3B3-FE47-85CF-EE14-11F5B1DC67AC}"/>
              </a:ext>
            </a:extLst>
          </p:cNvPr>
          <p:cNvSpPr/>
          <p:nvPr/>
        </p:nvSpPr>
        <p:spPr>
          <a:xfrm>
            <a:off x="2045545" y="4132729"/>
            <a:ext cx="285750" cy="248763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5-Point Star 6">
            <a:extLst>
              <a:ext uri="{FF2B5EF4-FFF2-40B4-BE49-F238E27FC236}">
                <a16:creationId xmlns:a16="http://schemas.microsoft.com/office/drawing/2014/main" id="{14829483-F789-24D4-2C6B-B0605AD2EB9E}"/>
              </a:ext>
            </a:extLst>
          </p:cNvPr>
          <p:cNvSpPr/>
          <p:nvPr/>
        </p:nvSpPr>
        <p:spPr>
          <a:xfrm>
            <a:off x="2045545" y="4915576"/>
            <a:ext cx="285750" cy="248763"/>
          </a:xfrm>
          <a:prstGeom prst="star5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Isosceles Triangle 7">
            <a:extLst>
              <a:ext uri="{FF2B5EF4-FFF2-40B4-BE49-F238E27FC236}">
                <a16:creationId xmlns:a16="http://schemas.microsoft.com/office/drawing/2014/main" id="{BF3463EC-AECF-DECA-FC05-5D87D6C7CA46}"/>
              </a:ext>
            </a:extLst>
          </p:cNvPr>
          <p:cNvSpPr/>
          <p:nvPr/>
        </p:nvSpPr>
        <p:spPr>
          <a:xfrm>
            <a:off x="3175296" y="3403364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B10964DA-6C49-F4B5-59BC-B0BA03232591}"/>
              </a:ext>
            </a:extLst>
          </p:cNvPr>
          <p:cNvSpPr/>
          <p:nvPr/>
        </p:nvSpPr>
        <p:spPr>
          <a:xfrm>
            <a:off x="3359995" y="4686977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TextBox 11">
            <a:extLst>
              <a:ext uri="{FF2B5EF4-FFF2-40B4-BE49-F238E27FC236}">
                <a16:creationId xmlns:a16="http://schemas.microsoft.com/office/drawing/2014/main" id="{B9756B40-C12A-B406-16E1-A0096AE303C0}"/>
              </a:ext>
            </a:extLst>
          </p:cNvPr>
          <p:cNvSpPr txBox="1"/>
          <p:nvPr/>
        </p:nvSpPr>
        <p:spPr>
          <a:xfrm>
            <a:off x="2788496" y="4058327"/>
            <a:ext cx="227466" cy="323165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278083C2-620E-2F4F-C7DF-5BFE4B1F4B18}"/>
              </a:ext>
            </a:extLst>
          </p:cNvPr>
          <p:cNvSpPr/>
          <p:nvPr/>
        </p:nvSpPr>
        <p:spPr>
          <a:xfrm>
            <a:off x="1988395" y="3658277"/>
            <a:ext cx="1428750" cy="1257300"/>
          </a:xfrm>
          <a:prstGeom prst="ellipse">
            <a:avLst/>
          </a:prstGeom>
          <a:noFill/>
          <a:ln w="28575">
            <a:solidFill>
              <a:srgbClr val="92D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TextBox 15">
            <a:extLst>
              <a:ext uri="{FF2B5EF4-FFF2-40B4-BE49-F238E27FC236}">
                <a16:creationId xmlns:a16="http://schemas.microsoft.com/office/drawing/2014/main" id="{909EC18C-5E9B-C138-8998-3538674D3EA4}"/>
              </a:ext>
            </a:extLst>
          </p:cNvPr>
          <p:cNvSpPr txBox="1"/>
          <p:nvPr/>
        </p:nvSpPr>
        <p:spPr>
          <a:xfrm>
            <a:off x="3731470" y="5772827"/>
            <a:ext cx="41758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Dependent of the data distributions</a:t>
            </a:r>
          </a:p>
          <a:p>
            <a:endParaRPr lang="en-US" sz="1600" dirty="0"/>
          </a:p>
          <a:p>
            <a:r>
              <a:rPr lang="en-US" sz="1600" dirty="0"/>
              <a:t>Can make mistakes at boundaries</a:t>
            </a:r>
          </a:p>
        </p:txBody>
      </p:sp>
      <p:cxnSp>
        <p:nvCxnSpPr>
          <p:cNvPr id="25" name="Straight Arrow Connector 18">
            <a:extLst>
              <a:ext uri="{FF2B5EF4-FFF2-40B4-BE49-F238E27FC236}">
                <a16:creationId xmlns:a16="http://schemas.microsoft.com/office/drawing/2014/main" id="{CAE5A60D-3033-1208-766B-B50EDF6CB2A7}"/>
              </a:ext>
            </a:extLst>
          </p:cNvPr>
          <p:cNvCxnSpPr/>
          <p:nvPr/>
        </p:nvCxnSpPr>
        <p:spPr>
          <a:xfrm rot="10800000" flipV="1">
            <a:off x="3931495" y="3201077"/>
            <a:ext cx="514350" cy="34290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2">
            <a:extLst>
              <a:ext uri="{FF2B5EF4-FFF2-40B4-BE49-F238E27FC236}">
                <a16:creationId xmlns:a16="http://schemas.microsoft.com/office/drawing/2014/main" id="{5069283B-97AD-2EFC-3DD5-911CF42A6EB1}"/>
              </a:ext>
            </a:extLst>
          </p:cNvPr>
          <p:cNvCxnSpPr>
            <a:cxnSpLocks/>
            <a:stCxn id="26" idx="1"/>
            <a:endCxn id="22" idx="6"/>
          </p:cNvCxnSpPr>
          <p:nvPr/>
        </p:nvCxnSpPr>
        <p:spPr>
          <a:xfrm flipH="1" flipV="1">
            <a:off x="3417145" y="4286927"/>
            <a:ext cx="1028700" cy="61108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7">
            <a:extLst>
              <a:ext uri="{FF2B5EF4-FFF2-40B4-BE49-F238E27FC236}">
                <a16:creationId xmlns:a16="http://schemas.microsoft.com/office/drawing/2014/main" id="{DDDDC429-1BF3-A602-F4BA-66520CCDA2E9}"/>
              </a:ext>
            </a:extLst>
          </p:cNvPr>
          <p:cNvSpPr/>
          <p:nvPr/>
        </p:nvSpPr>
        <p:spPr>
          <a:xfrm>
            <a:off x="3645745" y="4058327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Isosceles Triangle 8">
            <a:extLst>
              <a:ext uri="{FF2B5EF4-FFF2-40B4-BE49-F238E27FC236}">
                <a16:creationId xmlns:a16="http://schemas.microsoft.com/office/drawing/2014/main" id="{BBB9F04C-9C2D-49E3-6862-C9672AD9D1C4}"/>
              </a:ext>
            </a:extLst>
          </p:cNvPr>
          <p:cNvSpPr/>
          <p:nvPr/>
        </p:nvSpPr>
        <p:spPr>
          <a:xfrm>
            <a:off x="3302845" y="5201327"/>
            <a:ext cx="171450" cy="171450"/>
          </a:xfrm>
          <a:prstGeom prst="triangle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BE1102BE-2552-3AFD-3649-6FE2679C6B49}"/>
              </a:ext>
            </a:extLst>
          </p:cNvPr>
          <p:cNvSpPr/>
          <p:nvPr/>
        </p:nvSpPr>
        <p:spPr>
          <a:xfrm>
            <a:off x="2641129" y="4182018"/>
            <a:ext cx="170472" cy="171450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E758736-F9BC-4065-BC96-B2C2E3D48621}"/>
              </a:ext>
            </a:extLst>
          </p:cNvPr>
          <p:cNvGrpSpPr/>
          <p:nvPr/>
        </p:nvGrpSpPr>
        <p:grpSpPr>
          <a:xfrm>
            <a:off x="4445846" y="2972477"/>
            <a:ext cx="3751328" cy="861774"/>
            <a:chOff x="4445846" y="2972477"/>
            <a:chExt cx="3190918" cy="861774"/>
          </a:xfrm>
        </p:grpSpPr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AF8E5BF3-3E67-BA2E-6E62-568857273637}"/>
                </a:ext>
              </a:extLst>
            </p:cNvPr>
            <p:cNvSpPr txBox="1"/>
            <p:nvPr/>
          </p:nvSpPr>
          <p:spPr>
            <a:xfrm>
              <a:off x="4445846" y="2972477"/>
              <a:ext cx="319091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sz="1600" dirty="0"/>
                <a:t>=7 </a:t>
              </a:r>
            </a:p>
            <a:p>
              <a:r>
                <a:rPr lang="en-US" sz="1600" dirty="0"/>
                <a:t>7-</a:t>
              </a:r>
              <a:r>
                <a:rPr lang="en-US" altLang="zh-CN" sz="1600" dirty="0"/>
                <a:t>n</a:t>
              </a:r>
              <a:r>
                <a:rPr lang="en-US" sz="1600" dirty="0"/>
                <a:t>eighborhood </a:t>
              </a:r>
              <a:r>
                <a:rPr lang="en-US" altLang="zh-CN" sz="1600" dirty="0"/>
                <a:t>hypersphere </a:t>
              </a:r>
              <a:r>
                <a:rPr lang="zh-CN" altLang="en-US" sz="1600" dirty="0"/>
                <a:t>→       </a:t>
              </a:r>
              <a:r>
                <a:rPr lang="en-US" altLang="zh-CN" sz="1600" dirty="0"/>
                <a:t>class</a:t>
              </a:r>
              <a:endParaRPr lang="en-US" sz="1600" dirty="0"/>
            </a:p>
          </p:txBody>
        </p:sp>
        <p:sp>
          <p:nvSpPr>
            <p:cNvPr id="31" name="Isosceles Triangle 7">
              <a:extLst>
                <a:ext uri="{FF2B5EF4-FFF2-40B4-BE49-F238E27FC236}">
                  <a16:creationId xmlns:a16="http://schemas.microsoft.com/office/drawing/2014/main" id="{2A9C8B68-BE81-4562-AD44-9753B9353238}"/>
                </a:ext>
              </a:extLst>
            </p:cNvPr>
            <p:cNvSpPr/>
            <p:nvPr/>
          </p:nvSpPr>
          <p:spPr>
            <a:xfrm>
              <a:off x="6831306" y="3317639"/>
              <a:ext cx="171450" cy="171450"/>
            </a:xfrm>
            <a:prstGeom prst="triangle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8953AA9-2AC2-437A-9F5B-F1C70531FBF6}"/>
              </a:ext>
            </a:extLst>
          </p:cNvPr>
          <p:cNvGrpSpPr/>
          <p:nvPr/>
        </p:nvGrpSpPr>
        <p:grpSpPr>
          <a:xfrm>
            <a:off x="4445845" y="4467128"/>
            <a:ext cx="3929825" cy="861774"/>
            <a:chOff x="4445845" y="4467128"/>
            <a:chExt cx="3342749" cy="861774"/>
          </a:xfrm>
        </p:grpSpPr>
        <p:sp>
          <p:nvSpPr>
            <p:cNvPr id="26" name="TextBox 20">
              <a:extLst>
                <a:ext uri="{FF2B5EF4-FFF2-40B4-BE49-F238E27FC236}">
                  <a16:creationId xmlns:a16="http://schemas.microsoft.com/office/drawing/2014/main" id="{C4215B27-A1BF-9850-D1F8-2F50E75BB290}"/>
                </a:ext>
              </a:extLst>
            </p:cNvPr>
            <p:cNvSpPr txBox="1"/>
            <p:nvPr/>
          </p:nvSpPr>
          <p:spPr>
            <a:xfrm>
              <a:off x="4445845" y="4467128"/>
              <a:ext cx="3342749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i="1" dirty="0"/>
                <a:t>k</a:t>
              </a:r>
              <a:r>
                <a:rPr lang="en-US" sz="1600" dirty="0"/>
                <a:t>=1 </a:t>
              </a:r>
            </a:p>
            <a:p>
              <a:r>
                <a:rPr lang="en-US" altLang="zh-CN" sz="1600" dirty="0"/>
                <a:t>1-n</a:t>
              </a:r>
              <a:r>
                <a:rPr lang="en-US" sz="1600" dirty="0"/>
                <a:t>eighborhood </a:t>
              </a:r>
              <a:r>
                <a:rPr lang="en-US" altLang="zh-CN" sz="1600" dirty="0"/>
                <a:t>hypersphere </a:t>
              </a:r>
              <a:r>
                <a:rPr lang="zh-CN" altLang="en-US" sz="1600" dirty="0"/>
                <a:t>→         </a:t>
              </a:r>
              <a:r>
                <a:rPr lang="en-US" altLang="zh-CN" sz="1600" dirty="0"/>
                <a:t>class</a:t>
              </a:r>
              <a:endParaRPr lang="en-US" sz="1600" dirty="0"/>
            </a:p>
          </p:txBody>
        </p:sp>
        <p:sp>
          <p:nvSpPr>
            <p:cNvPr id="32" name="5-Point Star 5">
              <a:extLst>
                <a:ext uri="{FF2B5EF4-FFF2-40B4-BE49-F238E27FC236}">
                  <a16:creationId xmlns:a16="http://schemas.microsoft.com/office/drawing/2014/main" id="{74526009-20FF-4103-88BF-0D7C2C6EF9C5}"/>
                </a:ext>
              </a:extLst>
            </p:cNvPr>
            <p:cNvSpPr/>
            <p:nvPr/>
          </p:nvSpPr>
          <p:spPr>
            <a:xfrm>
              <a:off x="6812705" y="4757401"/>
              <a:ext cx="285750" cy="293393"/>
            </a:xfrm>
            <a:prstGeom prst="star5">
              <a:avLst/>
            </a:prstGeom>
            <a:ln>
              <a:noFill/>
            </a:ln>
            <a:effectLst>
              <a:outerShdw blurRad="149987" dist="250190" dir="8460000" algn="ctr">
                <a:srgbClr val="000000">
                  <a:alpha val="28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D444A9F-6E99-44FA-9664-9081B98F05D3}"/>
              </a:ext>
            </a:extLst>
          </p:cNvPr>
          <p:cNvCxnSpPr/>
          <p:nvPr/>
        </p:nvCxnSpPr>
        <p:spPr>
          <a:xfrm>
            <a:off x="1102468" y="2631803"/>
            <a:ext cx="0" cy="34836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A0F81DC-87B5-439F-B3D7-FAFBE8874F4C}"/>
              </a:ext>
            </a:extLst>
          </p:cNvPr>
          <p:cNvCxnSpPr/>
          <p:nvPr/>
        </p:nvCxnSpPr>
        <p:spPr>
          <a:xfrm>
            <a:off x="680936" y="5577676"/>
            <a:ext cx="39753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868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2" grpId="0" animBg="1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788F73-1D7E-44BD-BDCD-BAFE112E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0" y="164962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7BC36-E9D4-4C5C-BCB7-E0043BD7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6D37C8-DB5F-4747-AC39-CF57A5A1439A}"/>
                  </a:ext>
                </a:extLst>
              </p:cNvPr>
              <p:cNvSpPr txBox="1"/>
              <p:nvPr/>
            </p:nvSpPr>
            <p:spPr>
              <a:xfrm>
                <a:off x="463379" y="2689728"/>
                <a:ext cx="599457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输入</a:t>
                </a:r>
                <a:r>
                  <a:rPr lang="zh-CN" altLang="en-US" dirty="0"/>
                  <a:t>：训练数据集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/>
                      <m:t>,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}</a:t>
                </a:r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66D37C8-DB5F-4747-AC39-CF57A5A14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9" y="2689728"/>
                <a:ext cx="5994571" cy="646331"/>
              </a:xfrm>
              <a:prstGeom prst="rect">
                <a:avLst/>
              </a:prstGeom>
              <a:blipFill>
                <a:blip r:embed="rId2"/>
                <a:stretch>
                  <a:fillRect l="-610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>
            <a:extLst>
              <a:ext uri="{FF2B5EF4-FFF2-40B4-BE49-F238E27FC236}">
                <a16:creationId xmlns:a16="http://schemas.microsoft.com/office/drawing/2014/main" id="{6A566553-5668-445F-9F1E-1BF5D82BADC3}"/>
              </a:ext>
            </a:extLst>
          </p:cNvPr>
          <p:cNvGrpSpPr/>
          <p:nvPr/>
        </p:nvGrpSpPr>
        <p:grpSpPr>
          <a:xfrm>
            <a:off x="1456417" y="3208225"/>
            <a:ext cx="5933485" cy="379397"/>
            <a:chOff x="1456417" y="3208225"/>
            <a:chExt cx="5933485" cy="379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CC53EE0-A493-4DA8-B790-25D75D854230}"/>
                    </a:ext>
                  </a:extLst>
                </p:cNvPr>
                <p:cNvSpPr txBox="1"/>
                <p:nvPr/>
              </p:nvSpPr>
              <p:spPr>
                <a:xfrm>
                  <a:off x="5462267" y="3218290"/>
                  <a:ext cx="1927635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=1,</m:t>
                        </m:r>
                        <m:r>
                          <a:rPr lang="zh-CN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CCC53EE0-A493-4DA8-B790-25D75D854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2267" y="3218290"/>
                  <a:ext cx="1927635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0A982F6-C329-4E7F-880E-1AE9C57B9AEC}"/>
                    </a:ext>
                  </a:extLst>
                </p:cNvPr>
                <p:cNvSpPr/>
                <p:nvPr/>
              </p:nvSpPr>
              <p:spPr>
                <a:xfrm>
                  <a:off x="1456417" y="3208225"/>
                  <a:ext cx="42791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zh-CN" altLang="en-US" dirty="0"/>
                    <a:t>其中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a14:m>
                  <a:r>
                    <a:rPr lang="en-US" altLang="zh-CN" dirty="0"/>
                    <a:t>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…,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a14:m>
                  <a:r>
                    <a:rPr lang="en-US" altLang="zh-CN" dirty="0"/>
                    <a:t>,</a:t>
                  </a:r>
                </a:p>
              </p:txBody>
            </p:sp>
          </mc:Choice>
          <mc:Fallback xmlns="">
            <p:sp>
              <p:nvSpPr>
                <p:cNvPr id="11" name="矩形 10">
                  <a:extLst>
                    <a:ext uri="{FF2B5EF4-FFF2-40B4-BE49-F238E27FC236}">
                      <a16:creationId xmlns:a16="http://schemas.microsoft.com/office/drawing/2014/main" id="{A0A982F6-C329-4E7F-880E-1AE9C57B9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417" y="3208225"/>
                  <a:ext cx="427912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82" t="-8197" r="-142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B0B2B2-B013-4FA6-B1C8-8154A2738545}"/>
                  </a:ext>
                </a:extLst>
              </p:cNvPr>
              <p:cNvSpPr txBox="1"/>
              <p:nvPr/>
            </p:nvSpPr>
            <p:spPr>
              <a:xfrm>
                <a:off x="463378" y="4259751"/>
                <a:ext cx="59945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输出</a:t>
                </a:r>
                <a:r>
                  <a:rPr lang="zh-CN" altLang="en-US" dirty="0"/>
                  <a:t>：实例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 所属类别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CN" altLang="en-US" b="1" dirty="0">
                    <a:solidFill>
                      <a:srgbClr val="0070C0"/>
                    </a:solidFill>
                  </a:rPr>
                  <a:t>决策函数</a:t>
                </a:r>
                <a:r>
                  <a:rPr lang="zh-CN" altLang="en-US" dirty="0"/>
                  <a:t>（多分类）</a:t>
                </a:r>
                <a:endParaRPr lang="en-US" altLang="zh-C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A1B0B2B2-B013-4FA6-B1C8-8154A273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78" y="4259751"/>
                <a:ext cx="5994571" cy="1200329"/>
              </a:xfrm>
              <a:prstGeom prst="rect">
                <a:avLst/>
              </a:prstGeom>
              <a:blipFill>
                <a:blip r:embed="rId5"/>
                <a:stretch>
                  <a:fillRect l="-610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3910802-7654-4AD4-BFC1-A96D0B7B6A40}"/>
                  </a:ext>
                </a:extLst>
              </p:cNvPr>
              <p:cNvSpPr/>
              <p:nvPr/>
            </p:nvSpPr>
            <p:spPr>
              <a:xfrm>
                <a:off x="1456417" y="3726722"/>
                <a:ext cx="8296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/>
                  <a:t>实例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C3910802-7654-4AD4-BFC1-A96D0B7B6A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6417" y="3726722"/>
                <a:ext cx="829651" cy="369332"/>
              </a:xfrm>
              <a:prstGeom prst="rect">
                <a:avLst/>
              </a:prstGeom>
              <a:blipFill>
                <a:blip r:embed="rId6"/>
                <a:stretch>
                  <a:fillRect l="-661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8CA827-EDE7-4DAF-98EE-83CDB96E6800}"/>
                  </a:ext>
                </a:extLst>
              </p:cNvPr>
              <p:cNvSpPr txBox="1"/>
              <p:nvPr/>
            </p:nvSpPr>
            <p:spPr>
              <a:xfrm>
                <a:off x="1682946" y="5254808"/>
                <a:ext cx="3112199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b="0" i="1" baseline="-25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altLang="zh-CN" i="1" baseline="-2500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18CA827-EDE7-4DAF-98EE-83CDB96E6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946" y="5254808"/>
                <a:ext cx="3112199" cy="708399"/>
              </a:xfrm>
              <a:prstGeom prst="rect">
                <a:avLst/>
              </a:prstGeom>
              <a:blipFill>
                <a:blip r:embed="rId7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39F2A0-0BBB-47D2-8A4C-9BB45B32B3D5}"/>
                  </a:ext>
                </a:extLst>
              </p:cNvPr>
              <p:cNvSpPr/>
              <p:nvPr/>
            </p:nvSpPr>
            <p:spPr>
              <a:xfrm>
                <a:off x="4904237" y="5379429"/>
                <a:ext cx="291926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=1, 2,..,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=1, 2,…,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2639F2A0-0BBB-47D2-8A4C-9BB45B32B3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237" y="5379429"/>
                <a:ext cx="2919261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08FD77-5B1B-472B-9335-44A6E6CC94F8}"/>
                  </a:ext>
                </a:extLst>
              </p:cNvPr>
              <p:cNvSpPr/>
              <p:nvPr/>
            </p:nvSpPr>
            <p:spPr>
              <a:xfrm>
                <a:off x="1593883" y="6070694"/>
                <a:ext cx="394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aseline="-2500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>
                        <a:latin typeface="Cambria Math" panose="02040503050406030204" pitchFamily="18" charset="0"/>
                      </a:rPr>
                      <m:t>为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/>
                  <a:t>中涵盖与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最近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个点的邻域</a:t>
                </a:r>
              </a:p>
            </p:txBody>
          </p:sp>
        </mc:Choice>
        <mc:Fallback xmlns=""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1D08FD77-5B1B-472B-9335-44A6E6CC9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883" y="6070694"/>
                <a:ext cx="3943387" cy="369332"/>
              </a:xfrm>
              <a:prstGeom prst="rect">
                <a:avLst/>
              </a:prstGeom>
              <a:blipFill>
                <a:blip r:embed="rId9"/>
                <a:stretch>
                  <a:fillRect t="-10000" r="-773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1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>
            <a:extLst>
              <a:ext uri="{FF2B5EF4-FFF2-40B4-BE49-F238E27FC236}">
                <a16:creationId xmlns:a16="http://schemas.microsoft.com/office/drawing/2014/main" id="{E9EC30E8-5A3F-13ED-CFC0-45EFFAC77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2" y="2957989"/>
            <a:ext cx="8169769" cy="3281850"/>
          </a:xfrm>
        </p:spPr>
        <p:txBody>
          <a:bodyPr>
            <a:normAutofit/>
          </a:bodyPr>
          <a:lstStyle/>
          <a:p>
            <a:r>
              <a:rPr lang="zh-CN" altLang="en-US" dirty="0"/>
              <a:t>分类</a:t>
            </a:r>
            <a:endParaRPr lang="en-US" altLang="zh-CN" dirty="0"/>
          </a:p>
          <a:p>
            <a:pPr lvl="1"/>
            <a:r>
              <a:rPr lang="zh-CN" altLang="en-US" dirty="0"/>
              <a:t>多数表决规则</a:t>
            </a:r>
            <a:r>
              <a:rPr lang="en-US" altLang="zh-CN" dirty="0"/>
              <a:t>/</a:t>
            </a:r>
            <a:r>
              <a:rPr lang="zh-CN" altLang="en-US" dirty="0"/>
              <a:t>“投票法”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回归</a:t>
            </a:r>
            <a:endParaRPr lang="en-US" altLang="zh-CN" dirty="0"/>
          </a:p>
          <a:p>
            <a:pPr lvl="1"/>
            <a:r>
              <a:rPr lang="zh-CN" altLang="en-US" dirty="0"/>
              <a:t>平均法</a:t>
            </a:r>
            <a:endParaRPr lang="en-US" altLang="zh-CN" dirty="0"/>
          </a:p>
          <a:p>
            <a:pPr lvl="1"/>
            <a:r>
              <a:rPr lang="zh-CN" altLang="en-US" dirty="0"/>
              <a:t>加权平均法</a:t>
            </a:r>
            <a:endParaRPr lang="en-US" altLang="zh-CN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547845F2-D620-1FCA-BE68-964C2C40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7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8740177-BD50-4037-9BA7-44F92D57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680" y="1649622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模型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+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策略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5091AD-DB20-407F-8C8F-5C5487776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59" y="4691292"/>
            <a:ext cx="4012152" cy="157268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131D98-085A-4778-A9C5-5565E804EB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741" y="2643794"/>
            <a:ext cx="2925188" cy="16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5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80" y="1656583"/>
            <a:ext cx="7886700" cy="994172"/>
          </a:xfrm>
        </p:spPr>
        <p:txBody>
          <a:bodyPr>
            <a:normAutofit/>
          </a:bodyPr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</a:t>
            </a:r>
            <a:r>
              <a:rPr lang="en-US" altLang="zh-CN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: 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简介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977" y="2496091"/>
            <a:ext cx="8100304" cy="413817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CN" altLang="en-US" sz="1600" dirty="0"/>
              <a:t>多分类</a:t>
            </a:r>
            <a:r>
              <a:rPr lang="en-US" altLang="zh-CN" sz="1600" dirty="0"/>
              <a:t>/</a:t>
            </a:r>
            <a:r>
              <a:rPr lang="zh-CN" altLang="en-US" sz="1600" dirty="0"/>
              <a:t>回归模型，适用</a:t>
            </a:r>
            <a:r>
              <a:rPr lang="zh-CN" altLang="en-US" sz="1600" b="1" dirty="0">
                <a:solidFill>
                  <a:srgbClr val="0070C0"/>
                </a:solidFill>
              </a:rPr>
              <a:t>数值型</a:t>
            </a:r>
            <a:r>
              <a:rPr lang="zh-CN" altLang="en-US" sz="1600" dirty="0"/>
              <a:t>和</a:t>
            </a:r>
            <a:r>
              <a:rPr lang="zh-CN" altLang="en-US" sz="1600" b="1" dirty="0">
                <a:solidFill>
                  <a:srgbClr val="C00000"/>
                </a:solidFill>
              </a:rPr>
              <a:t>标称型</a:t>
            </a:r>
            <a:r>
              <a:rPr lang="zh-CN" altLang="en-US" sz="1600" dirty="0"/>
              <a:t>数据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“懒惰学习” </a:t>
            </a:r>
            <a:r>
              <a:rPr lang="en-US" altLang="zh-CN" sz="1600" dirty="0"/>
              <a:t>(lazy learning) /</a:t>
            </a:r>
            <a:r>
              <a:rPr lang="zh-CN" altLang="en-US" sz="1600" dirty="0"/>
              <a:t>无参数概率分布估计 </a:t>
            </a:r>
            <a:r>
              <a:rPr lang="en-US" altLang="zh-CN" sz="1600" dirty="0"/>
              <a:t>(nonparametric estimation) </a:t>
            </a:r>
            <a:r>
              <a:rPr lang="zh-CN" altLang="en-US" sz="1600" dirty="0"/>
              <a:t>方法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训练阶段：</a:t>
            </a:r>
            <a:r>
              <a:rPr lang="zh-CN" altLang="en-US" sz="1400" b="1" dirty="0">
                <a:solidFill>
                  <a:srgbClr val="0070C0"/>
                </a:solidFill>
              </a:rPr>
              <a:t>无实质性的模型训练</a:t>
            </a:r>
            <a:r>
              <a:rPr lang="zh-CN" altLang="en-US" sz="1400" dirty="0"/>
              <a:t>；实际上利用训练数据集对特征空间进行</a:t>
            </a:r>
            <a:r>
              <a:rPr lang="zh-CN" altLang="en-US" sz="1400" b="1" dirty="0">
                <a:solidFill>
                  <a:srgbClr val="0070C0"/>
                </a:solidFill>
              </a:rPr>
              <a:t>划分</a:t>
            </a:r>
            <a:endParaRPr lang="en-US" altLang="zh-CN" sz="1400" b="1" dirty="0">
              <a:solidFill>
                <a:srgbClr val="0070C0"/>
              </a:solidFill>
            </a:endParaRPr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测试阶段：需计算距每一个样本的距离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优点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精度高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对异常值不敏感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zh-CN" altLang="en-US" sz="1400" dirty="0"/>
              <a:t>无数据输入假定</a:t>
            </a:r>
            <a:endParaRPr lang="en-US" altLang="zh-CN" sz="1400" dirty="0"/>
          </a:p>
          <a:p>
            <a:pPr>
              <a:lnSpc>
                <a:spcPct val="120000"/>
              </a:lnSpc>
            </a:pPr>
            <a:r>
              <a:rPr lang="zh-CN" altLang="en-US" sz="1600" dirty="0"/>
              <a:t>缺点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时间</a:t>
            </a:r>
            <a:r>
              <a:rPr lang="zh-CN" altLang="en-US" sz="1400" dirty="0"/>
              <a:t>复杂度高</a:t>
            </a:r>
            <a:endParaRPr lang="en-US" altLang="zh-CN" sz="1400" dirty="0"/>
          </a:p>
          <a:p>
            <a:pPr lvl="1">
              <a:lnSpc>
                <a:spcPct val="120000"/>
              </a:lnSpc>
            </a:pPr>
            <a:r>
              <a:rPr lang="zh-CN" altLang="en-US" sz="1400" b="1" dirty="0">
                <a:solidFill>
                  <a:srgbClr val="0070C0"/>
                </a:solidFill>
              </a:rPr>
              <a:t>空间</a:t>
            </a:r>
            <a:r>
              <a:rPr lang="zh-CN" altLang="en-US" sz="1400" dirty="0"/>
              <a:t>复杂度高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9BC1670-D0D5-4575-95E2-3258F2FCD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8</a:t>
            </a:fld>
            <a:endParaRPr 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BDCE0864-5C08-4C41-940E-8993560F6D1B}"/>
              </a:ext>
            </a:extLst>
          </p:cNvPr>
          <p:cNvCxnSpPr/>
          <p:nvPr/>
        </p:nvCxnSpPr>
        <p:spPr>
          <a:xfrm>
            <a:off x="2548647" y="5901453"/>
            <a:ext cx="453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A67A95D-587A-4920-B8E6-C9DBBDD95093}"/>
              </a:ext>
            </a:extLst>
          </p:cNvPr>
          <p:cNvCxnSpPr/>
          <p:nvPr/>
        </p:nvCxnSpPr>
        <p:spPr>
          <a:xfrm>
            <a:off x="2548647" y="6209495"/>
            <a:ext cx="4539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FB5869D0-64F6-48CA-9A08-AE4DC09773CF}"/>
              </a:ext>
            </a:extLst>
          </p:cNvPr>
          <p:cNvSpPr/>
          <p:nvPr/>
        </p:nvSpPr>
        <p:spPr>
          <a:xfrm>
            <a:off x="3149109" y="5747564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模型</a:t>
            </a:r>
            <a:r>
              <a:rPr lang="zh-CN" altLang="en-US" sz="1400" b="1" dirty="0">
                <a:solidFill>
                  <a:srgbClr val="C00000"/>
                </a:solidFill>
              </a:rPr>
              <a:t>运行</a:t>
            </a:r>
            <a:r>
              <a:rPr lang="zh-CN" altLang="en-US" sz="1400" dirty="0"/>
              <a:t>花费</a:t>
            </a:r>
            <a:r>
              <a:rPr lang="zh-CN" altLang="en-US" sz="1400" b="1" dirty="0">
                <a:solidFill>
                  <a:srgbClr val="0070C0"/>
                </a:solidFill>
              </a:rPr>
              <a:t>时间</a:t>
            </a:r>
            <a:r>
              <a:rPr lang="zh-CN" altLang="en-US" sz="1400" dirty="0"/>
              <a:t>多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8A6854F-37E6-4335-9BEA-1AF313C67BB4}"/>
              </a:ext>
            </a:extLst>
          </p:cNvPr>
          <p:cNvSpPr/>
          <p:nvPr/>
        </p:nvSpPr>
        <p:spPr>
          <a:xfrm>
            <a:off x="3149108" y="6055341"/>
            <a:ext cx="180049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模型</a:t>
            </a:r>
            <a:r>
              <a:rPr lang="zh-CN" altLang="en-US" sz="1400" b="1" dirty="0">
                <a:solidFill>
                  <a:srgbClr val="C00000"/>
                </a:solidFill>
              </a:rPr>
              <a:t>运行</a:t>
            </a:r>
            <a:r>
              <a:rPr lang="zh-CN" altLang="en-US" sz="1400" dirty="0"/>
              <a:t>消耗</a:t>
            </a:r>
            <a:r>
              <a:rPr lang="zh-CN" altLang="en-US" sz="1400" b="1" dirty="0">
                <a:solidFill>
                  <a:srgbClr val="0070C0"/>
                </a:solidFill>
              </a:rPr>
              <a:t>内存</a:t>
            </a:r>
            <a:r>
              <a:rPr lang="zh-CN" altLang="en-US" sz="1400" dirty="0"/>
              <a:t>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4795" y="1647074"/>
            <a:ext cx="7886700" cy="994172"/>
          </a:xfrm>
        </p:spPr>
        <p:txBody>
          <a:bodyPr/>
          <a:lstStyle/>
          <a:p>
            <a:r>
              <a:rPr lang="en-US" altLang="zh-CN" sz="3200" b="1" i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k</a:t>
            </a:r>
            <a:r>
              <a:rPr lang="en-US" altLang="zh-CN" sz="3200" b="1" dirty="0" err="1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NN</a:t>
            </a: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  <a:latin typeface="+mn-ea"/>
                <a:ea typeface="+mn-ea"/>
              </a:rPr>
              <a:t>法面临的挑战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0697" y="2405957"/>
            <a:ext cx="7534896" cy="387905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距离函数确定</a:t>
            </a:r>
            <a:endParaRPr lang="en-AU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距离度量方式众多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AU" altLang="zh-CN" sz="1600" dirty="0"/>
              <a:t>Euclidean, Manhattan …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AU" altLang="zh-CN" sz="1800" i="1" dirty="0"/>
              <a:t>k</a:t>
            </a:r>
            <a:r>
              <a:rPr lang="zh-CN" altLang="en-US" sz="1800" dirty="0"/>
              <a:t>值确定</a:t>
            </a:r>
            <a:endParaRPr lang="en-AU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i="1" dirty="0"/>
              <a:t>k</a:t>
            </a:r>
            <a:r>
              <a:rPr lang="zh-CN" altLang="en-US" sz="1600" dirty="0"/>
              <a:t>值对模型精度的影响非单调</a:t>
            </a:r>
            <a:endParaRPr lang="en-US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边界易出错（软分类）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特征的选择</a:t>
            </a:r>
            <a:endParaRPr lang="en-AU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不同特征的影响程度不同</a:t>
            </a:r>
            <a:endParaRPr lang="en-AU" altLang="zh-CN" sz="1600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sz="1800" dirty="0"/>
              <a:t>复杂度</a:t>
            </a:r>
            <a:endParaRPr lang="en-AU" altLang="zh-CN" sz="18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需要计算测试例</a:t>
            </a:r>
            <a:r>
              <a:rPr lang="en-AU" altLang="zh-CN" sz="1600" dirty="0"/>
              <a:t>X′</a:t>
            </a:r>
            <a:r>
              <a:rPr lang="zh-CN" altLang="en-US" sz="1600" dirty="0"/>
              <a:t>与所有训练数据的距离</a:t>
            </a:r>
            <a:endParaRPr lang="en-AU" altLang="zh-CN" sz="1600" dirty="0"/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zh-CN" altLang="en-US" sz="1600" dirty="0"/>
              <a:t>计算复杂度正比于训练样本容量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BF94EC-DA9B-41DA-80D1-49A9F61FA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80661DEE-55DF-9C4C-9E32-9432A9F8E9FC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7045849F09024B90B0D3007C46056D" ma:contentTypeVersion="11" ma:contentTypeDescription="Create a new document." ma:contentTypeScope="" ma:versionID="95975a80b9484d210f2ac7cbdbf974e0">
  <xsd:schema xmlns:xsd="http://www.w3.org/2001/XMLSchema" xmlns:xs="http://www.w3.org/2001/XMLSchema" xmlns:p="http://schemas.microsoft.com/office/2006/metadata/properties" xmlns:ns3="d5771156-9a4e-4718-b868-6439671a0be7" targetNamespace="http://schemas.microsoft.com/office/2006/metadata/properties" ma:root="true" ma:fieldsID="c405d8be001bce3683ead3144850c83b" ns3:_="">
    <xsd:import namespace="d5771156-9a4e-4718-b868-6439671a0be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71156-9a4e-4718-b868-6439671a0be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D09931-79C5-4C5B-8DE9-9EAFC7B83F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771156-9a4e-4718-b868-6439671a0b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9B402F-D092-434A-91E3-9B3FC1AB6B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0BE12DB-A1C6-4815-BE53-6D7E2387BF71}">
  <ds:schemaRefs>
    <ds:schemaRef ds:uri="http://www.w3.org/XML/1998/namespace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d5771156-9a4e-4718-b868-6439671a0be7"/>
    <ds:schemaRef ds:uri="http://purl.org/dc/terms/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2434</TotalTime>
  <Words>1613</Words>
  <Application>Microsoft Office PowerPoint</Application>
  <PresentationFormat>全屏显示(4:3)</PresentationFormat>
  <Paragraphs>298</Paragraphs>
  <Slides>37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8" baseType="lpstr">
      <vt:lpstr>October Condensed Tamil</vt:lpstr>
      <vt:lpstr>等线</vt:lpstr>
      <vt:lpstr>Microsoft YaHei</vt:lpstr>
      <vt:lpstr>Microsoft YaHei</vt:lpstr>
      <vt:lpstr>Arial</vt:lpstr>
      <vt:lpstr>Calibri</vt:lpstr>
      <vt:lpstr>Calibri Light</vt:lpstr>
      <vt:lpstr>Cambria Math</vt:lpstr>
      <vt:lpstr>Times New Roman</vt:lpstr>
      <vt:lpstr>Office Theme</vt:lpstr>
      <vt:lpstr>Equation</vt:lpstr>
      <vt:lpstr>PowerPoint 演示文稿</vt:lpstr>
      <vt:lpstr>自我介绍:</vt:lpstr>
      <vt:lpstr>小复习</vt:lpstr>
      <vt:lpstr>提纲</vt:lpstr>
      <vt:lpstr>kNN法(k-Nearest Neighbors) : 简介</vt:lpstr>
      <vt:lpstr>kNN法: 模型+策略</vt:lpstr>
      <vt:lpstr>kNN法: 模型+策略</vt:lpstr>
      <vt:lpstr>kNN法: 简介</vt:lpstr>
      <vt:lpstr>kNN法面临的挑战</vt:lpstr>
      <vt:lpstr>kNN法三要素（模型+策略）</vt:lpstr>
      <vt:lpstr>距离度量 (Distance metrics)</vt:lpstr>
      <vt:lpstr>距离度量</vt:lpstr>
      <vt:lpstr>距离度量</vt:lpstr>
      <vt:lpstr>距离度量</vt:lpstr>
      <vt:lpstr>距离度量</vt:lpstr>
      <vt:lpstr>PowerPoint 演示文稿</vt:lpstr>
      <vt:lpstr>PowerPoint 演示文稿</vt:lpstr>
      <vt:lpstr>PowerPoint 演示文稿</vt:lpstr>
      <vt:lpstr>PowerPoint 演示文稿</vt:lpstr>
      <vt:lpstr>k值的选择</vt:lpstr>
      <vt:lpstr>k值的选择</vt:lpstr>
      <vt:lpstr>k值的选择</vt:lpstr>
      <vt:lpstr>分类决策规则——多数表决规则</vt:lpstr>
      <vt:lpstr>PowerPoint 演示文稿</vt:lpstr>
      <vt:lpstr>PowerPoint 演示文稿</vt:lpstr>
      <vt:lpstr>PowerPoint 演示文稿</vt:lpstr>
      <vt:lpstr>泛化误差上界</vt:lpstr>
      <vt:lpstr>泛化误差上界</vt:lpstr>
      <vt:lpstr>kNN法实现: 线性搜索</vt:lpstr>
      <vt:lpstr>kNN法实现: kd树</vt:lpstr>
      <vt:lpstr>kNN的实现: kd树</vt:lpstr>
      <vt:lpstr>构造平衡kd树</vt:lpstr>
      <vt:lpstr>kd树最近邻搜索算法</vt:lpstr>
      <vt:lpstr>kd树：例</vt:lpstr>
      <vt:lpstr>kd树计算复杂度</vt:lpstr>
      <vt:lpstr>kd树计算复杂度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大数据机器学习</dc:title>
  <dc:creator>Xingyu Chen</dc:creator>
  <cp:lastModifiedBy>haitao zhao</cp:lastModifiedBy>
  <cp:revision>40</cp:revision>
  <dcterms:created xsi:type="dcterms:W3CDTF">2019-08-27T19:51:00Z</dcterms:created>
  <dcterms:modified xsi:type="dcterms:W3CDTF">2023-09-19T13:07:16Z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2052-11.1.0.8976</vt:lpwstr>
  </property>
  <property fmtid="{D5CDD505-2E9C-101B-9397-08002B2CF9AE}" pid="3" name="ContentTypeId">
    <vt:lpwstr>0x0101007B7045849F09024B90B0D3007C46056D</vt:lpwstr>
  </property>
</Properties>
</file>