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474"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 Id="rId5" Type="http://schemas.openxmlformats.org/officeDocument/2006/relationships/image" Target="../media/image39.wmf"/><Relationship Id="rId4" Type="http://schemas.openxmlformats.org/officeDocument/2006/relationships/image" Target="../media/image38.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4.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4.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6.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emf"/><Relationship Id="rId1" Type="http://schemas.openxmlformats.org/officeDocument/2006/relationships/image" Target="../media/image53.wmf"/><Relationship Id="rId5" Type="http://schemas.openxmlformats.org/officeDocument/2006/relationships/image" Target="../media/image57.wmf"/><Relationship Id="rId4" Type="http://schemas.openxmlformats.org/officeDocument/2006/relationships/image" Target="../media/image5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13.e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5" Type="http://schemas.openxmlformats.org/officeDocument/2006/relationships/image" Target="../media/image64.emf"/><Relationship Id="rId4" Type="http://schemas.openxmlformats.org/officeDocument/2006/relationships/image" Target="../media/image48.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emf"/><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emf"/><Relationship Id="rId4"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7E239B-0503-479F-9155-D4F67A2EFD8A}" type="datetimeFigureOut">
              <a:rPr lang="zh-CN" altLang="en-US" smtClean="0"/>
              <a:t>2020/2/25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A726D7-B65D-41EE-99CA-895F1E2525B8}" type="slidenum">
              <a:rPr lang="zh-CN" altLang="en-US" smtClean="0"/>
              <a:t>‹#›</a:t>
            </a:fld>
            <a:endParaRPr lang="zh-CN" altLang="en-US"/>
          </a:p>
        </p:txBody>
      </p:sp>
    </p:spTree>
    <p:extLst>
      <p:ext uri="{BB962C8B-B14F-4D97-AF65-F5344CB8AC3E}">
        <p14:creationId xmlns:p14="http://schemas.microsoft.com/office/powerpoint/2010/main" val="161178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65C9E708-1F41-465E-BA69-AEE48DC3C8C6}" type="slidenum">
              <a:rPr lang="en-US" altLang="zh-CN">
                <a:solidFill>
                  <a:prstClr val="black"/>
                </a:solidFill>
              </a:rPr>
              <a:pPr>
                <a:spcBef>
                  <a:spcPct val="0"/>
                </a:spcBef>
              </a:pPr>
              <a:t>8</a:t>
            </a:fld>
            <a:endParaRPr lang="en-US" altLang="zh-CN">
              <a:solidFill>
                <a:prstClr val="black"/>
              </a:solidFill>
            </a:endParaRPr>
          </a:p>
        </p:txBody>
      </p:sp>
      <p:sp>
        <p:nvSpPr>
          <p:cNvPr id="79875" name="Rectangle 2"/>
          <p:cNvSpPr>
            <a:spLocks noRot="1" noChangeArrowheads="1" noTextEdit="1"/>
          </p:cNvSpPr>
          <p:nvPr>
            <p:ph type="sldImg"/>
          </p:nvPr>
        </p:nvSpPr>
        <p:spPr>
          <a:ln/>
        </p:spPr>
      </p:sp>
      <p:sp>
        <p:nvSpPr>
          <p:cNvPr id="79876" name="Rectangle 3"/>
          <p:cNvSpPr>
            <a:spLocks noGrp="1" noChangeArrowheads="1"/>
          </p:cNvSpPr>
          <p:nvPr>
            <p:ph type="body" idx="1"/>
          </p:nvPr>
        </p:nvSpPr>
        <p:spPr>
          <a:xfrm>
            <a:off x="914400" y="4343400"/>
            <a:ext cx="5029200" cy="4114800"/>
          </a:xfrm>
          <a:noFill/>
        </p:spPr>
        <p:txBody>
          <a:bodyPr/>
          <a:lstStyle/>
          <a:p>
            <a:pPr eaLnBrk="1" hangingPunct="1"/>
            <a:endParaRPr lang="zh-CN"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D6D6884-4FB9-420C-BB41-5554BD7F503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15071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79DA020-AB15-4ED3-9D6A-61BB8E5223C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95868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165CDB2-67BE-4C1C-820D-8870A592CCF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6683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65E515E-A281-48AC-A8F2-3CA450AA5A3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56963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7F58331D-4CAE-4971-B27B-B1BBE88FA69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78865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9622E56F-FB19-4E82-A114-731CAB826D2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23824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EA591C41-67CC-4FDA-BEB9-E9C10A9F28E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280305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E652765-93FC-4483-BC64-EF7837AEBD6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35510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7306150-29FE-4554-9D84-57CDAA4CBF4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731707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E5B83DD-A6B6-4AAA-B203-5FF1D7DEB45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702343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84F45D3-889A-4880-8FDA-2C2B97C4E3E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47192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2020/2/25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2020/2/25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2020/2/25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2020/2/25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2020/2/25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fontAlgn="base">
              <a:spcBef>
                <a:spcPct val="0"/>
              </a:spcBef>
              <a:spcAft>
                <a:spcPct val="0"/>
              </a:spcAft>
              <a:defRPr/>
            </a:pPr>
            <a:fld id="{09ACA7BC-459A-43F0-B20B-8740A2603A6A}"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18715644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0.bin"/><Relationship Id="rId7" Type="http://schemas.openxmlformats.org/officeDocument/2006/relationships/image" Target="../media/image29.png"/><Relationship Id="rId2" Type="http://schemas.openxmlformats.org/officeDocument/2006/relationships/slideLayout" Target="../slideLayouts/slideLayout18.xml"/><Relationship Id="rId1" Type="http://schemas.openxmlformats.org/officeDocument/2006/relationships/vmlDrawing" Target="../drawings/vmlDrawing6.vml"/><Relationship Id="rId6" Type="http://schemas.openxmlformats.org/officeDocument/2006/relationships/image" Target="../media/image31.wmf"/><Relationship Id="rId5" Type="http://schemas.openxmlformats.org/officeDocument/2006/relationships/oleObject" Target="../embeddings/oleObject21.bin"/><Relationship Id="rId4" Type="http://schemas.openxmlformats.org/officeDocument/2006/relationships/image" Target="../media/image30.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8.xml"/><Relationship Id="rId1" Type="http://schemas.openxmlformats.org/officeDocument/2006/relationships/vmlDrawing" Target="../drawings/vmlDrawing7.vml"/><Relationship Id="rId4" Type="http://schemas.openxmlformats.org/officeDocument/2006/relationships/image" Target="../media/image31.wmf"/></Relationships>
</file>

<file path=ppt/slides/_rels/slide13.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18.xml"/><Relationship Id="rId1" Type="http://schemas.openxmlformats.org/officeDocument/2006/relationships/vmlDrawing" Target="../drawings/vmlDrawing8.vml"/><Relationship Id="rId6" Type="http://schemas.openxmlformats.org/officeDocument/2006/relationships/image" Target="../media/image33.wmf"/><Relationship Id="rId5" Type="http://schemas.openxmlformats.org/officeDocument/2006/relationships/oleObject" Target="../embeddings/oleObject24.bin"/><Relationship Id="rId4" Type="http://schemas.openxmlformats.org/officeDocument/2006/relationships/image" Target="../media/image32.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8.xml"/><Relationship Id="rId1" Type="http://schemas.openxmlformats.org/officeDocument/2006/relationships/vmlDrawing" Target="../drawings/vmlDrawing9.vml"/><Relationship Id="rId4" Type="http://schemas.openxmlformats.org/officeDocument/2006/relationships/image" Target="../media/image34.wmf"/></Relationships>
</file>

<file path=ppt/slides/_rels/slide15.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0.png"/><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39.wmf"/><Relationship Id="rId2" Type="http://schemas.openxmlformats.org/officeDocument/2006/relationships/slideLayout" Target="../slideLayouts/slideLayout18.xml"/><Relationship Id="rId1" Type="http://schemas.openxmlformats.org/officeDocument/2006/relationships/vmlDrawing" Target="../drawings/vmlDrawing10.vml"/><Relationship Id="rId6" Type="http://schemas.openxmlformats.org/officeDocument/2006/relationships/image" Target="../media/image36.png"/><Relationship Id="rId11" Type="http://schemas.openxmlformats.org/officeDocument/2006/relationships/oleObject" Target="../embeddings/oleObject31.bin"/><Relationship Id="rId5" Type="http://schemas.openxmlformats.org/officeDocument/2006/relationships/oleObject" Target="../embeddings/oleObject28.bin"/><Relationship Id="rId10" Type="http://schemas.openxmlformats.org/officeDocument/2006/relationships/image" Target="../media/image38.emf"/><Relationship Id="rId4" Type="http://schemas.openxmlformats.org/officeDocument/2006/relationships/image" Target="../media/image35.png"/><Relationship Id="rId9" Type="http://schemas.openxmlformats.org/officeDocument/2006/relationships/oleObject" Target="../embeddings/oleObject30.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2.bin"/><Relationship Id="rId7" Type="http://schemas.openxmlformats.org/officeDocument/2006/relationships/image" Target="../media/image43.png"/><Relationship Id="rId2" Type="http://schemas.openxmlformats.org/officeDocument/2006/relationships/slideLayout" Target="../slideLayouts/slideLayout18.xml"/><Relationship Id="rId1" Type="http://schemas.openxmlformats.org/officeDocument/2006/relationships/vmlDrawing" Target="../drawings/vmlDrawing11.vml"/><Relationship Id="rId6" Type="http://schemas.openxmlformats.org/officeDocument/2006/relationships/image" Target="../media/image42.wmf"/><Relationship Id="rId5" Type="http://schemas.openxmlformats.org/officeDocument/2006/relationships/oleObject" Target="../embeddings/oleObject33.bin"/><Relationship Id="rId4" Type="http://schemas.openxmlformats.org/officeDocument/2006/relationships/image" Target="../media/image41.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8.xml"/><Relationship Id="rId1" Type="http://schemas.openxmlformats.org/officeDocument/2006/relationships/vmlDrawing" Target="../drawings/vmlDrawing12.vml"/><Relationship Id="rId4" Type="http://schemas.openxmlformats.org/officeDocument/2006/relationships/image" Target="../media/image4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18.xml"/><Relationship Id="rId1" Type="http://schemas.openxmlformats.org/officeDocument/2006/relationships/vmlDrawing" Target="../drawings/vmlDrawing13.vml"/><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18.xml"/><Relationship Id="rId1" Type="http://schemas.openxmlformats.org/officeDocument/2006/relationships/vmlDrawing" Target="../drawings/vmlDrawing14.vml"/><Relationship Id="rId4" Type="http://schemas.openxmlformats.org/officeDocument/2006/relationships/image" Target="../media/image45.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18.xml"/><Relationship Id="rId1" Type="http://schemas.openxmlformats.org/officeDocument/2006/relationships/vmlDrawing" Target="../drawings/vmlDrawing15.vml"/><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18.xml"/><Relationship Id="rId1" Type="http://schemas.openxmlformats.org/officeDocument/2006/relationships/vmlDrawing" Target="../drawings/vmlDrawing16.vml"/><Relationship Id="rId4" Type="http://schemas.openxmlformats.org/officeDocument/2006/relationships/image" Target="../media/image47.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9.bin"/><Relationship Id="rId7" Type="http://schemas.openxmlformats.org/officeDocument/2006/relationships/image" Target="../media/image50.wmf"/><Relationship Id="rId2" Type="http://schemas.openxmlformats.org/officeDocument/2006/relationships/slideLayout" Target="../slideLayouts/slideLayout18.xml"/><Relationship Id="rId1" Type="http://schemas.openxmlformats.org/officeDocument/2006/relationships/vmlDrawing" Target="../drawings/vmlDrawing17.vml"/><Relationship Id="rId6" Type="http://schemas.openxmlformats.org/officeDocument/2006/relationships/image" Target="../media/image49.wmf"/><Relationship Id="rId5" Type="http://schemas.openxmlformats.org/officeDocument/2006/relationships/oleObject" Target="../embeddings/oleObject40.bin"/><Relationship Id="rId4" Type="http://schemas.openxmlformats.org/officeDocument/2006/relationships/image" Target="../media/image48.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18.xml"/><Relationship Id="rId1" Type="http://schemas.openxmlformats.org/officeDocument/2006/relationships/vmlDrawing" Target="../drawings/vmlDrawing18.vml"/><Relationship Id="rId6" Type="http://schemas.openxmlformats.org/officeDocument/2006/relationships/image" Target="../media/image52.wmf"/><Relationship Id="rId5" Type="http://schemas.openxmlformats.org/officeDocument/2006/relationships/oleObject" Target="../embeddings/oleObject42.bin"/><Relationship Id="rId4" Type="http://schemas.openxmlformats.org/officeDocument/2006/relationships/image" Target="../media/image51.wmf"/></Relationships>
</file>

<file path=ppt/slides/_rels/slide27.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image" Target="../media/image57.wmf"/><Relationship Id="rId2" Type="http://schemas.openxmlformats.org/officeDocument/2006/relationships/slideLayout" Target="../slideLayouts/slideLayout18.xml"/><Relationship Id="rId1" Type="http://schemas.openxmlformats.org/officeDocument/2006/relationships/vmlDrawing" Target="../drawings/vmlDrawing19.vml"/><Relationship Id="rId6" Type="http://schemas.openxmlformats.org/officeDocument/2006/relationships/image" Target="../media/image54.emf"/><Relationship Id="rId11" Type="http://schemas.openxmlformats.org/officeDocument/2006/relationships/oleObject" Target="../embeddings/oleObject47.bin"/><Relationship Id="rId5" Type="http://schemas.openxmlformats.org/officeDocument/2006/relationships/oleObject" Target="../embeddings/oleObject44.bin"/><Relationship Id="rId10" Type="http://schemas.openxmlformats.org/officeDocument/2006/relationships/image" Target="../media/image56.emf"/><Relationship Id="rId4" Type="http://schemas.openxmlformats.org/officeDocument/2006/relationships/image" Target="../media/image53.wmf"/><Relationship Id="rId9" Type="http://schemas.openxmlformats.org/officeDocument/2006/relationships/oleObject" Target="../embeddings/oleObject46.bin"/></Relationships>
</file>

<file path=ppt/slides/_rels/slide28.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18.xml"/><Relationship Id="rId1" Type="http://schemas.openxmlformats.org/officeDocument/2006/relationships/vmlDrawing" Target="../drawings/vmlDrawing20.vml"/><Relationship Id="rId6" Type="http://schemas.openxmlformats.org/officeDocument/2006/relationships/image" Target="../media/image59.wmf"/><Relationship Id="rId5" Type="http://schemas.openxmlformats.org/officeDocument/2006/relationships/oleObject" Target="../embeddings/oleObject49.bin"/><Relationship Id="rId4" Type="http://schemas.openxmlformats.org/officeDocument/2006/relationships/image" Target="../media/image58.emf"/></Relationships>
</file>

<file path=ppt/slides/_rels/slide29.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51.bin"/><Relationship Id="rId7" Type="http://schemas.openxmlformats.org/officeDocument/2006/relationships/oleObject" Target="../embeddings/oleObject53.bin"/><Relationship Id="rId12" Type="http://schemas.openxmlformats.org/officeDocument/2006/relationships/image" Target="../media/image64.emf"/><Relationship Id="rId2" Type="http://schemas.openxmlformats.org/officeDocument/2006/relationships/slideLayout" Target="../slideLayouts/slideLayout18.xml"/><Relationship Id="rId1" Type="http://schemas.openxmlformats.org/officeDocument/2006/relationships/vmlDrawing" Target="../drawings/vmlDrawing21.vml"/><Relationship Id="rId6" Type="http://schemas.openxmlformats.org/officeDocument/2006/relationships/image" Target="../media/image62.wmf"/><Relationship Id="rId11" Type="http://schemas.openxmlformats.org/officeDocument/2006/relationships/oleObject" Target="../embeddings/oleObject55.bin"/><Relationship Id="rId5" Type="http://schemas.openxmlformats.org/officeDocument/2006/relationships/oleObject" Target="../embeddings/oleObject52.bin"/><Relationship Id="rId10" Type="http://schemas.openxmlformats.org/officeDocument/2006/relationships/image" Target="../media/image48.wmf"/><Relationship Id="rId4" Type="http://schemas.openxmlformats.org/officeDocument/2006/relationships/image" Target="../media/image61.wmf"/><Relationship Id="rId9" Type="http://schemas.openxmlformats.org/officeDocument/2006/relationships/oleObject" Target="../embeddings/oleObject5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8" Type="http://schemas.openxmlformats.org/officeDocument/2006/relationships/image" Target="../media/image67.wmf"/><Relationship Id="rId13" Type="http://schemas.openxmlformats.org/officeDocument/2006/relationships/oleObject" Target="../embeddings/oleObject61.bin"/><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69.wmf"/><Relationship Id="rId2" Type="http://schemas.openxmlformats.org/officeDocument/2006/relationships/slideLayout" Target="../slideLayouts/slideLayout18.xml"/><Relationship Id="rId1" Type="http://schemas.openxmlformats.org/officeDocument/2006/relationships/vmlDrawing" Target="../drawings/vmlDrawing22.vml"/><Relationship Id="rId6" Type="http://schemas.openxmlformats.org/officeDocument/2006/relationships/image" Target="../media/image66.wmf"/><Relationship Id="rId11" Type="http://schemas.openxmlformats.org/officeDocument/2006/relationships/oleObject" Target="../embeddings/oleObject60.bin"/><Relationship Id="rId5" Type="http://schemas.openxmlformats.org/officeDocument/2006/relationships/oleObject" Target="../embeddings/oleObject57.bin"/><Relationship Id="rId10" Type="http://schemas.openxmlformats.org/officeDocument/2006/relationships/image" Target="../media/image68.wmf"/><Relationship Id="rId4" Type="http://schemas.openxmlformats.org/officeDocument/2006/relationships/image" Target="../media/image65.emf"/><Relationship Id="rId9" Type="http://schemas.openxmlformats.org/officeDocument/2006/relationships/oleObject" Target="../embeddings/oleObject59.bin"/><Relationship Id="rId14" Type="http://schemas.openxmlformats.org/officeDocument/2006/relationships/image" Target="../media/image70.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18.xml"/><Relationship Id="rId1" Type="http://schemas.openxmlformats.org/officeDocument/2006/relationships/vmlDrawing" Target="../drawings/vmlDrawing23.vml"/><Relationship Id="rId6" Type="http://schemas.openxmlformats.org/officeDocument/2006/relationships/image" Target="../media/image18.wmf"/><Relationship Id="rId5" Type="http://schemas.openxmlformats.org/officeDocument/2006/relationships/oleObject" Target="../embeddings/oleObject63.bin"/><Relationship Id="rId4" Type="http://schemas.openxmlformats.org/officeDocument/2006/relationships/image" Target="../media/image1.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emf"/><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image" Target="../media/image6.wmf"/></Relationships>
</file>

<file path=ppt/slides/_rels/slide5.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1.wmf"/><Relationship Id="rId2" Type="http://schemas.openxmlformats.org/officeDocument/2006/relationships/slideLayout" Target="../slideLayouts/slideLayout18.xml"/><Relationship Id="rId16" Type="http://schemas.openxmlformats.org/officeDocument/2006/relationships/image" Target="../media/image13.emf"/><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oleObject" Target="../embeddings/oleObject13.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10.bin"/><Relationship Id="rId14" Type="http://schemas.openxmlformats.org/officeDocument/2006/relationships/image" Target="../media/image12.wmf"/></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image" Target="../media/image18.wmf"/><Relationship Id="rId5" Type="http://schemas.openxmlformats.org/officeDocument/2006/relationships/oleObject" Target="../embeddings/oleObject14.bin"/><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26.png"/><Relationship Id="rId3" Type="http://schemas.openxmlformats.org/officeDocument/2006/relationships/notesSlide" Target="../notesSlides/notesSlide1.xml"/><Relationship Id="rId7" Type="http://schemas.openxmlformats.org/officeDocument/2006/relationships/image" Target="../media/image23.emf"/><Relationship Id="rId12" Type="http://schemas.openxmlformats.org/officeDocument/2006/relationships/image" Target="../media/image25.png"/><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oleObject" Target="../embeddings/oleObject16.bin"/><Relationship Id="rId11" Type="http://schemas.openxmlformats.org/officeDocument/2006/relationships/image" Target="../media/image18.wmf"/><Relationship Id="rId5" Type="http://schemas.openxmlformats.org/officeDocument/2006/relationships/image" Target="../media/image22.e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24.emf"/><Relationship Id="rId1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8.xml"/><Relationship Id="rId1" Type="http://schemas.openxmlformats.org/officeDocument/2006/relationships/vmlDrawing" Target="../drawings/vmlDrawing5.v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141288" y="152400"/>
            <a:ext cx="63357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3600" b="1" smtClean="0">
                <a:solidFill>
                  <a:srgbClr val="A50021"/>
                </a:solidFill>
                <a:latin typeface="华文楷体" pitchFamily="2" charset="-122"/>
                <a:ea typeface="华文楷体" pitchFamily="2" charset="-122"/>
              </a:rPr>
              <a:t>1-3 </a:t>
            </a:r>
            <a:r>
              <a:rPr kumimoji="1" lang="zh-CN" altLang="en-US" sz="3600" b="1" smtClean="0">
                <a:solidFill>
                  <a:srgbClr val="A50021"/>
                </a:solidFill>
                <a:latin typeface="华文楷体" pitchFamily="2" charset="-122"/>
                <a:ea typeface="华文楷体" pitchFamily="2" charset="-122"/>
              </a:rPr>
              <a:t>光的受激辐射</a:t>
            </a:r>
          </a:p>
        </p:txBody>
      </p:sp>
      <p:sp>
        <p:nvSpPr>
          <p:cNvPr id="46083" name="Rectangle 3"/>
          <p:cNvSpPr>
            <a:spLocks noChangeArrowheads="1"/>
          </p:cNvSpPr>
          <p:nvPr/>
        </p:nvSpPr>
        <p:spPr bwMode="auto">
          <a:xfrm>
            <a:off x="755650" y="1125538"/>
            <a:ext cx="7200900" cy="483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0"/>
              </a:spcBef>
              <a:spcAft>
                <a:spcPct val="0"/>
              </a:spcAft>
              <a:buFontTx/>
              <a:buNone/>
            </a:pPr>
            <a:r>
              <a:rPr kumimoji="1" lang="en-US" altLang="zh-CN" sz="2800" b="1" smtClean="0">
                <a:solidFill>
                  <a:srgbClr val="0000CC"/>
                </a:solidFill>
                <a:latin typeface="Times New Roman" pitchFamily="18" charset="0"/>
              </a:rPr>
              <a:t>       1900</a:t>
            </a:r>
            <a:r>
              <a:rPr kumimoji="1" lang="zh-CN" altLang="en-US" sz="2800" b="1" smtClean="0">
                <a:solidFill>
                  <a:srgbClr val="0000CC"/>
                </a:solidFill>
                <a:latin typeface="Times New Roman" pitchFamily="18" charset="0"/>
                <a:ea typeface="楷体_GB2312" pitchFamily="49" charset="-122"/>
              </a:rPr>
              <a:t>年</a:t>
            </a:r>
            <a:r>
              <a:rPr kumimoji="1" lang="en-US" altLang="zh-CN" sz="2800" b="1" smtClean="0">
                <a:solidFill>
                  <a:srgbClr val="0000CC"/>
                </a:solidFill>
                <a:latin typeface="Times New Roman" pitchFamily="18" charset="0"/>
                <a:ea typeface="楷体_GB2312" pitchFamily="49" charset="-122"/>
              </a:rPr>
              <a:t>,</a:t>
            </a:r>
            <a:r>
              <a:rPr kumimoji="1" lang="zh-CN" altLang="en-US" sz="2800" b="1" smtClean="0">
                <a:solidFill>
                  <a:srgbClr val="0000CC"/>
                </a:solidFill>
                <a:latin typeface="Times New Roman" pitchFamily="18" charset="0"/>
                <a:ea typeface="楷体_GB2312" pitchFamily="49" charset="-122"/>
              </a:rPr>
              <a:t>普朗克用辐射量子化假设成功地解释了黑体辐射规律</a:t>
            </a:r>
            <a:r>
              <a:rPr kumimoji="1" lang="en-US" altLang="zh-CN" sz="2800" b="1" smtClean="0">
                <a:solidFill>
                  <a:srgbClr val="0000CC"/>
                </a:solidFill>
                <a:latin typeface="Times New Roman" pitchFamily="18" charset="0"/>
                <a:ea typeface="楷体_GB2312" pitchFamily="49" charset="-122"/>
              </a:rPr>
              <a:t>,1913</a:t>
            </a:r>
            <a:r>
              <a:rPr kumimoji="1" lang="zh-CN" altLang="en-US" sz="2800" b="1" smtClean="0">
                <a:solidFill>
                  <a:srgbClr val="0000CC"/>
                </a:solidFill>
                <a:latin typeface="Times New Roman" pitchFamily="18" charset="0"/>
                <a:ea typeface="楷体_GB2312" pitchFamily="49" charset="-122"/>
              </a:rPr>
              <a:t>年</a:t>
            </a:r>
            <a:r>
              <a:rPr kumimoji="1" lang="en-US" altLang="zh-CN" sz="2800" b="1" smtClean="0">
                <a:solidFill>
                  <a:srgbClr val="0000CC"/>
                </a:solidFill>
                <a:latin typeface="Times New Roman" pitchFamily="18" charset="0"/>
                <a:ea typeface="楷体_GB2312" pitchFamily="49" charset="-122"/>
              </a:rPr>
              <a:t>,</a:t>
            </a:r>
            <a:r>
              <a:rPr kumimoji="1" lang="zh-CN" altLang="en-US" sz="2800" b="1" smtClean="0">
                <a:solidFill>
                  <a:srgbClr val="0000CC"/>
                </a:solidFill>
                <a:latin typeface="Times New Roman" pitchFamily="18" charset="0"/>
                <a:ea typeface="楷体_GB2312" pitchFamily="49" charset="-122"/>
              </a:rPr>
              <a:t>玻尔提出原子中电子运动状态量子化假设</a:t>
            </a:r>
            <a:r>
              <a:rPr kumimoji="1" lang="en-US" altLang="zh-CN" sz="2800" b="1" smtClean="0">
                <a:solidFill>
                  <a:srgbClr val="0000CC"/>
                </a:solidFill>
                <a:latin typeface="Times New Roman" pitchFamily="18" charset="0"/>
                <a:ea typeface="楷体_GB2312" pitchFamily="49" charset="-122"/>
              </a:rPr>
              <a:t>, </a:t>
            </a:r>
            <a:r>
              <a:rPr kumimoji="1" lang="zh-CN" altLang="en-US" sz="2800" b="1" smtClean="0">
                <a:solidFill>
                  <a:srgbClr val="0000CC"/>
                </a:solidFill>
                <a:latin typeface="华文楷体" pitchFamily="2" charset="-122"/>
                <a:ea typeface="华文楷体" pitchFamily="2" charset="-122"/>
              </a:rPr>
              <a:t>爱因斯坦在此基础上</a:t>
            </a:r>
            <a:r>
              <a:rPr kumimoji="1" lang="en-US" altLang="zh-CN" sz="2800" b="1" smtClean="0">
                <a:solidFill>
                  <a:srgbClr val="0000CC"/>
                </a:solidFill>
                <a:latin typeface="华文楷体" pitchFamily="2" charset="-122"/>
                <a:ea typeface="华文楷体" pitchFamily="2" charset="-122"/>
              </a:rPr>
              <a:t>, </a:t>
            </a:r>
            <a:r>
              <a:rPr kumimoji="1" lang="zh-CN" altLang="en-US" sz="2800" b="1" smtClean="0">
                <a:solidFill>
                  <a:srgbClr val="0000CC"/>
                </a:solidFill>
                <a:latin typeface="华文楷体" pitchFamily="2" charset="-122"/>
                <a:ea typeface="华文楷体" pitchFamily="2" charset="-122"/>
              </a:rPr>
              <a:t>研究了关于光与物质相互作用的问题</a:t>
            </a:r>
            <a:r>
              <a:rPr kumimoji="1" lang="en-US" altLang="zh-CN" sz="2800" b="1" smtClean="0">
                <a:solidFill>
                  <a:srgbClr val="0000CC"/>
                </a:solidFill>
                <a:latin typeface="华文楷体" pitchFamily="2" charset="-122"/>
                <a:ea typeface="华文楷体" pitchFamily="2" charset="-122"/>
              </a:rPr>
              <a:t>,</a:t>
            </a:r>
            <a:r>
              <a:rPr kumimoji="1" lang="zh-CN" altLang="en-US" sz="2800" b="1" smtClean="0">
                <a:solidFill>
                  <a:srgbClr val="0000CC"/>
                </a:solidFill>
                <a:latin typeface="华文楷体" pitchFamily="2" charset="-122"/>
                <a:ea typeface="华文楷体" pitchFamily="2" charset="-122"/>
              </a:rPr>
              <a:t>他明确指出</a:t>
            </a:r>
            <a:r>
              <a:rPr kumimoji="1" lang="en-US" altLang="zh-CN" sz="2800" b="1" smtClean="0">
                <a:solidFill>
                  <a:srgbClr val="0000CC"/>
                </a:solidFill>
                <a:latin typeface="华文楷体" pitchFamily="2" charset="-122"/>
                <a:ea typeface="华文楷体" pitchFamily="2" charset="-122"/>
              </a:rPr>
              <a:t>,</a:t>
            </a:r>
            <a:r>
              <a:rPr kumimoji="1" lang="zh-CN" altLang="en-US" sz="2800" b="1" smtClean="0">
                <a:solidFill>
                  <a:srgbClr val="CC0000"/>
                </a:solidFill>
                <a:latin typeface="华文楷体" pitchFamily="2" charset="-122"/>
                <a:ea typeface="华文楷体" pitchFamily="2" charset="-122"/>
              </a:rPr>
              <a:t>只有自发辐射和光吸收两过程</a:t>
            </a:r>
            <a:r>
              <a:rPr kumimoji="1" lang="en-US" altLang="zh-CN" sz="2800" b="1" smtClean="0">
                <a:solidFill>
                  <a:srgbClr val="CC0000"/>
                </a:solidFill>
                <a:latin typeface="华文楷体" pitchFamily="2" charset="-122"/>
                <a:ea typeface="华文楷体" pitchFamily="2" charset="-122"/>
              </a:rPr>
              <a:t>,</a:t>
            </a:r>
            <a:r>
              <a:rPr kumimoji="1" lang="zh-CN" altLang="en-US" sz="2800" b="1" smtClean="0">
                <a:solidFill>
                  <a:srgbClr val="CC0000"/>
                </a:solidFill>
                <a:latin typeface="华文楷体" pitchFamily="2" charset="-122"/>
                <a:ea typeface="华文楷体" pitchFamily="2" charset="-122"/>
              </a:rPr>
              <a:t>是不足以</a:t>
            </a:r>
            <a:r>
              <a:rPr kumimoji="1" lang="zh-CN" altLang="en-US" sz="2800" b="1" smtClean="0">
                <a:solidFill>
                  <a:srgbClr val="CC0000"/>
                </a:solidFill>
                <a:latin typeface="Times New Roman" pitchFamily="18" charset="0"/>
                <a:ea typeface="楷体_GB2312" pitchFamily="49" charset="-122"/>
              </a:rPr>
              <a:t>解释普朗克黑体辐射公式的</a:t>
            </a:r>
            <a:r>
              <a:rPr kumimoji="1" lang="en-US" altLang="zh-CN" sz="2800" b="1" smtClean="0">
                <a:solidFill>
                  <a:srgbClr val="0000CC"/>
                </a:solidFill>
                <a:latin typeface="Times New Roman" pitchFamily="18" charset="0"/>
                <a:ea typeface="楷体_GB2312" pitchFamily="49" charset="-122"/>
              </a:rPr>
              <a:t>,</a:t>
            </a:r>
            <a:r>
              <a:rPr kumimoji="1" lang="zh-CN" altLang="en-US" sz="2800" b="1" smtClean="0">
                <a:solidFill>
                  <a:srgbClr val="0000CC"/>
                </a:solidFill>
                <a:latin typeface="Times New Roman" pitchFamily="18" charset="0"/>
                <a:ea typeface="楷体_GB2312" pitchFamily="49" charset="-122"/>
              </a:rPr>
              <a:t>必需引入受激吸收过程的逆过程</a:t>
            </a:r>
            <a:r>
              <a:rPr kumimoji="1" lang="en-US" altLang="zh-CN" sz="2800" b="1" smtClean="0">
                <a:solidFill>
                  <a:srgbClr val="0000CC"/>
                </a:solidFill>
                <a:latin typeface="Times New Roman" pitchFamily="18" charset="0"/>
                <a:ea typeface="楷体_GB2312" pitchFamily="49" charset="-122"/>
              </a:rPr>
              <a:t>——</a:t>
            </a:r>
            <a:r>
              <a:rPr kumimoji="1" lang="zh-CN" altLang="en-US" sz="2800" b="1" smtClean="0">
                <a:solidFill>
                  <a:srgbClr val="FF3300"/>
                </a:solidFill>
                <a:latin typeface="Times New Roman" pitchFamily="18" charset="0"/>
                <a:ea typeface="楷体_GB2312" pitchFamily="49" charset="-122"/>
              </a:rPr>
              <a:t>受激发射</a:t>
            </a:r>
            <a:r>
              <a:rPr kumimoji="1" lang="zh-CN" altLang="en-US" sz="2800" b="1" smtClean="0">
                <a:solidFill>
                  <a:srgbClr val="0000CC"/>
                </a:solidFill>
                <a:latin typeface="Times New Roman" pitchFamily="18" charset="0"/>
                <a:ea typeface="楷体_GB2312" pitchFamily="49" charset="-122"/>
              </a:rPr>
              <a:t>。</a:t>
            </a:r>
            <a:endParaRPr kumimoji="1" lang="en-US" altLang="zh-CN" sz="2800" b="1" smtClean="0">
              <a:solidFill>
                <a:srgbClr val="0000CC"/>
              </a:solidFill>
              <a:latin typeface="Times New Roman" pitchFamily="18" charset="0"/>
              <a:ea typeface="楷体_GB2312" pitchFamily="49" charset="-122"/>
            </a:endParaRPr>
          </a:p>
          <a:p>
            <a:pPr algn="just" fontAlgn="base">
              <a:spcBef>
                <a:spcPct val="0"/>
              </a:spcBef>
              <a:spcAft>
                <a:spcPct val="0"/>
              </a:spcAft>
              <a:buFontTx/>
              <a:buNone/>
            </a:pPr>
            <a:endParaRPr kumimoji="1" lang="en-US" altLang="zh-CN" sz="2800" b="1" smtClean="0">
              <a:solidFill>
                <a:srgbClr val="0000CC"/>
              </a:solidFill>
              <a:latin typeface="Times New Roman" pitchFamily="18" charset="0"/>
              <a:ea typeface="楷体_GB2312" pitchFamily="49" charset="-122"/>
            </a:endParaRPr>
          </a:p>
          <a:p>
            <a:pPr algn="just" fontAlgn="base">
              <a:spcBef>
                <a:spcPct val="0"/>
              </a:spcBef>
              <a:spcAft>
                <a:spcPct val="0"/>
              </a:spcAft>
              <a:buFontTx/>
              <a:buNone/>
            </a:pPr>
            <a:r>
              <a:rPr kumimoji="1" lang="zh-CN" altLang="en-US" sz="2800" b="1" smtClean="0">
                <a:solidFill>
                  <a:srgbClr val="0000CC"/>
                </a:solidFill>
                <a:latin typeface="Times New Roman" pitchFamily="18" charset="0"/>
                <a:ea typeface="楷体_GB2312" pitchFamily="49" charset="-122"/>
              </a:rPr>
              <a:t>他</a:t>
            </a:r>
            <a:r>
              <a:rPr kumimoji="1" lang="zh-CN" altLang="en-US" sz="2800" b="1" smtClean="0">
                <a:solidFill>
                  <a:srgbClr val="0000CC"/>
                </a:solidFill>
                <a:latin typeface="华文楷体" pitchFamily="2" charset="-122"/>
                <a:ea typeface="华文楷体" pitchFamily="2" charset="-122"/>
              </a:rPr>
              <a:t>把光频电磁场与物质的相互作用划分为三种过程</a:t>
            </a:r>
            <a:r>
              <a:rPr kumimoji="1" lang="en-US" altLang="zh-CN" sz="2800" b="1" smtClean="0">
                <a:solidFill>
                  <a:srgbClr val="0000CC"/>
                </a:solidFill>
                <a:latin typeface="华文楷体" pitchFamily="2" charset="-122"/>
                <a:ea typeface="华文楷体" pitchFamily="2" charset="-122"/>
              </a:rPr>
              <a:t>----</a:t>
            </a:r>
            <a:r>
              <a:rPr kumimoji="1" lang="zh-CN" altLang="en-US" sz="2800" b="1" smtClean="0">
                <a:solidFill>
                  <a:srgbClr val="0000CC"/>
                </a:solidFill>
                <a:latin typeface="华文楷体" pitchFamily="2" charset="-122"/>
                <a:ea typeface="华文楷体" pitchFamily="2" charset="-122"/>
              </a:rPr>
              <a:t>自发发射</a:t>
            </a:r>
            <a:r>
              <a:rPr kumimoji="1" lang="en-US" altLang="zh-CN" sz="2800" b="1" smtClean="0">
                <a:solidFill>
                  <a:srgbClr val="0000CC"/>
                </a:solidFill>
                <a:latin typeface="华文楷体" pitchFamily="2" charset="-122"/>
                <a:ea typeface="华文楷体" pitchFamily="2" charset="-122"/>
              </a:rPr>
              <a:t>, </a:t>
            </a:r>
            <a:r>
              <a:rPr kumimoji="1" lang="zh-CN" altLang="en-US" sz="2800" b="1" smtClean="0">
                <a:solidFill>
                  <a:srgbClr val="0000CC"/>
                </a:solidFill>
                <a:latin typeface="华文楷体" pitchFamily="2" charset="-122"/>
                <a:ea typeface="华文楷体" pitchFamily="2" charset="-122"/>
              </a:rPr>
              <a:t>受激吸收和受激发射</a:t>
            </a:r>
            <a:r>
              <a:rPr kumimoji="1" lang="en-US" altLang="zh-CN" sz="2800" b="1" smtClean="0">
                <a:solidFill>
                  <a:srgbClr val="0000CC"/>
                </a:solidFill>
                <a:latin typeface="华文楷体" pitchFamily="2" charset="-122"/>
                <a:ea typeface="华文楷体" pitchFamily="2" charset="-122"/>
              </a:rPr>
              <a:t>, </a:t>
            </a:r>
            <a:r>
              <a:rPr kumimoji="1" lang="zh-CN" altLang="en-US" sz="2800" b="1" smtClean="0">
                <a:solidFill>
                  <a:srgbClr val="0000CC"/>
                </a:solidFill>
                <a:latin typeface="华文楷体" pitchFamily="2" charset="-122"/>
                <a:ea typeface="华文楷体" pitchFamily="2" charset="-122"/>
              </a:rPr>
              <a:t>并把它们用三个爱因斯坦系数加以定量描述。</a:t>
            </a:r>
          </a:p>
        </p:txBody>
      </p:sp>
    </p:spTree>
    <p:extLst>
      <p:ext uri="{BB962C8B-B14F-4D97-AF65-F5344CB8AC3E}">
        <p14:creationId xmlns:p14="http://schemas.microsoft.com/office/powerpoint/2010/main" val="10561861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228600" y="228600"/>
            <a:ext cx="640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50000"/>
              </a:spcBef>
              <a:spcAft>
                <a:spcPct val="0"/>
              </a:spcAft>
              <a:buFontTx/>
              <a:buNone/>
            </a:pPr>
            <a:r>
              <a:rPr kumimoji="1" lang="en-US" altLang="zh-CN" sz="2400" smtClean="0">
                <a:solidFill>
                  <a:srgbClr val="0000CC"/>
                </a:solidFill>
                <a:latin typeface="华文楷体" pitchFamily="2" charset="-122"/>
                <a:ea typeface="华文楷体" pitchFamily="2" charset="-122"/>
              </a:rPr>
              <a:t>2. </a:t>
            </a:r>
            <a:r>
              <a:rPr kumimoji="1" lang="zh-CN" altLang="en-US" sz="2400" b="1" smtClean="0">
                <a:solidFill>
                  <a:srgbClr val="0000CC"/>
                </a:solidFill>
                <a:latin typeface="华文楷体" pitchFamily="2" charset="-122"/>
                <a:ea typeface="华文楷体" pitchFamily="2" charset="-122"/>
              </a:rPr>
              <a:t>光频电磁场与物质的</a:t>
            </a:r>
            <a:r>
              <a:rPr kumimoji="1" lang="zh-CN" altLang="en-US" sz="2400" b="1" smtClean="0">
                <a:solidFill>
                  <a:srgbClr val="FF0066"/>
                </a:solidFill>
                <a:latin typeface="华文楷体" pitchFamily="2" charset="-122"/>
                <a:ea typeface="华文楷体" pitchFamily="2" charset="-122"/>
              </a:rPr>
              <a:t>三种</a:t>
            </a:r>
            <a:r>
              <a:rPr kumimoji="1" lang="zh-CN" altLang="en-US" sz="2400" b="1" smtClean="0">
                <a:solidFill>
                  <a:srgbClr val="0000CC"/>
                </a:solidFill>
                <a:latin typeface="华文楷体" pitchFamily="2" charset="-122"/>
                <a:ea typeface="华文楷体" pitchFamily="2" charset="-122"/>
              </a:rPr>
              <a:t>相互作用过程</a:t>
            </a:r>
            <a:endParaRPr kumimoji="1" lang="zh-CN" altLang="en-US" sz="2400" b="1" smtClean="0">
              <a:solidFill>
                <a:srgbClr val="0000CC"/>
              </a:solidFill>
              <a:latin typeface="Times New Roman" pitchFamily="18" charset="0"/>
            </a:endParaRPr>
          </a:p>
        </p:txBody>
      </p:sp>
      <p:sp>
        <p:nvSpPr>
          <p:cNvPr id="50179" name="Text Box 3"/>
          <p:cNvSpPr txBox="1">
            <a:spLocks noChangeArrowheads="1"/>
          </p:cNvSpPr>
          <p:nvPr/>
        </p:nvSpPr>
        <p:spPr bwMode="auto">
          <a:xfrm>
            <a:off x="381000" y="762000"/>
            <a:ext cx="87630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50000"/>
              </a:spcBef>
              <a:spcAft>
                <a:spcPct val="0"/>
              </a:spcAft>
              <a:buFontTx/>
              <a:buNone/>
            </a:pPr>
            <a:r>
              <a:rPr kumimoji="1" lang="en-US" altLang="zh-CN" sz="2400" b="1" smtClean="0">
                <a:solidFill>
                  <a:srgbClr val="0000CC"/>
                </a:solidFill>
                <a:latin typeface="Times New Roman" pitchFamily="18" charset="0"/>
              </a:rPr>
              <a:t> </a:t>
            </a:r>
            <a:r>
              <a:rPr kumimoji="1" lang="en-US" altLang="zh-CN" sz="2400" b="1" smtClean="0">
                <a:solidFill>
                  <a:srgbClr val="A50021"/>
                </a:solidFill>
                <a:latin typeface="Times New Roman" pitchFamily="18" charset="0"/>
              </a:rPr>
              <a:t>(1).</a:t>
            </a:r>
            <a:r>
              <a:rPr kumimoji="1" lang="zh-CN" altLang="en-US" sz="2400" b="1" smtClean="0">
                <a:solidFill>
                  <a:srgbClr val="A50021"/>
                </a:solidFill>
                <a:latin typeface="华文楷体" pitchFamily="2" charset="-122"/>
                <a:ea typeface="华文楷体" pitchFamily="2" charset="-122"/>
              </a:rPr>
              <a:t>自发发射</a:t>
            </a:r>
            <a:r>
              <a:rPr kumimoji="1" lang="en-US" altLang="zh-CN" sz="2400" b="1" smtClean="0">
                <a:solidFill>
                  <a:srgbClr val="0000CC"/>
                </a:solidFill>
                <a:latin typeface="Times New Roman" pitchFamily="18" charset="0"/>
                <a:ea typeface="华文楷体" pitchFamily="2" charset="-122"/>
              </a:rPr>
              <a:t>——</a:t>
            </a:r>
            <a:r>
              <a:rPr kumimoji="1" lang="zh-CN" altLang="en-US" sz="2400" b="1" smtClean="0">
                <a:solidFill>
                  <a:srgbClr val="0000CC"/>
                </a:solidFill>
                <a:latin typeface="华文楷体" pitchFamily="2" charset="-122"/>
                <a:ea typeface="华文楷体" pitchFamily="2" charset="-122"/>
              </a:rPr>
              <a:t>在无外电磁场作用时</a:t>
            </a:r>
            <a:r>
              <a:rPr kumimoji="1" lang="en-US" altLang="zh-CN" sz="2400" b="1" smtClean="0">
                <a:solidFill>
                  <a:srgbClr val="0000CC"/>
                </a:solidFill>
                <a:latin typeface="华文楷体" pitchFamily="2" charset="-122"/>
                <a:ea typeface="华文楷体" pitchFamily="2" charset="-122"/>
              </a:rPr>
              <a:t>,</a:t>
            </a:r>
            <a:r>
              <a:rPr kumimoji="1" lang="zh-CN" altLang="en-US" sz="2400" b="1" smtClean="0">
                <a:solidFill>
                  <a:srgbClr val="0000CC"/>
                </a:solidFill>
                <a:latin typeface="华文楷体" pitchFamily="2" charset="-122"/>
                <a:ea typeface="华文楷体" pitchFamily="2" charset="-122"/>
              </a:rPr>
              <a:t>粒子自发地从</a:t>
            </a:r>
            <a:r>
              <a:rPr kumimoji="1" lang="en-US" altLang="zh-CN" sz="2400" i="1" smtClean="0">
                <a:solidFill>
                  <a:srgbClr val="CC0000"/>
                </a:solidFill>
                <a:latin typeface="Times New Roman" pitchFamily="18" charset="0"/>
                <a:ea typeface="华文楷体" pitchFamily="2" charset="-122"/>
              </a:rPr>
              <a:t>E</a:t>
            </a:r>
            <a:r>
              <a:rPr kumimoji="1" lang="en-US" altLang="zh-CN" sz="2400" baseline="-25000" smtClean="0">
                <a:solidFill>
                  <a:srgbClr val="CC0000"/>
                </a:solidFill>
                <a:latin typeface="Times New Roman" pitchFamily="18" charset="0"/>
                <a:ea typeface="华文楷体" pitchFamily="2" charset="-122"/>
              </a:rPr>
              <a:t>2</a:t>
            </a:r>
            <a:r>
              <a:rPr kumimoji="1" lang="zh-CN" altLang="en-US" sz="2400" b="1" smtClean="0">
                <a:solidFill>
                  <a:srgbClr val="0000CC"/>
                </a:solidFill>
                <a:latin typeface="华文楷体" pitchFamily="2" charset="-122"/>
                <a:ea typeface="华文楷体" pitchFamily="2" charset="-122"/>
              </a:rPr>
              <a:t>跃迁到</a:t>
            </a:r>
          </a:p>
          <a:p>
            <a:pPr algn="just" fontAlgn="base">
              <a:spcBef>
                <a:spcPct val="50000"/>
              </a:spcBef>
              <a:spcAft>
                <a:spcPct val="0"/>
              </a:spcAft>
              <a:buFontTx/>
              <a:buNone/>
            </a:pPr>
            <a:r>
              <a:rPr kumimoji="1" lang="zh-CN" altLang="en-US" sz="2400" b="1" smtClean="0">
                <a:solidFill>
                  <a:srgbClr val="0000CC"/>
                </a:solidFill>
                <a:latin typeface="华文楷体" pitchFamily="2" charset="-122"/>
                <a:ea typeface="华文楷体" pitchFamily="2" charset="-122"/>
              </a:rPr>
              <a:t>    </a:t>
            </a:r>
            <a:r>
              <a:rPr kumimoji="1" lang="en-US" altLang="zh-CN" sz="2400" i="1" smtClean="0">
                <a:solidFill>
                  <a:srgbClr val="CC0000"/>
                </a:solidFill>
                <a:latin typeface="Times New Roman" pitchFamily="18" charset="0"/>
                <a:ea typeface="华文楷体" pitchFamily="2" charset="-122"/>
              </a:rPr>
              <a:t>E</a:t>
            </a:r>
            <a:r>
              <a:rPr kumimoji="1" lang="en-US" altLang="zh-CN" sz="2400" baseline="-25000" smtClean="0">
                <a:solidFill>
                  <a:srgbClr val="CC0000"/>
                </a:solidFill>
                <a:latin typeface="Times New Roman" pitchFamily="18" charset="0"/>
                <a:ea typeface="华文楷体" pitchFamily="2" charset="-122"/>
              </a:rPr>
              <a:t>1</a:t>
            </a:r>
            <a:r>
              <a:rPr kumimoji="1" lang="en-US" altLang="zh-CN" sz="2400" b="1" smtClean="0">
                <a:solidFill>
                  <a:srgbClr val="0000CC"/>
                </a:solidFill>
                <a:latin typeface="华文楷体" pitchFamily="2" charset="-122"/>
                <a:ea typeface="华文楷体" pitchFamily="2" charset="-122"/>
              </a:rPr>
              <a:t>,</a:t>
            </a:r>
            <a:r>
              <a:rPr kumimoji="1" lang="zh-CN" altLang="en-US" sz="2400" b="1" smtClean="0">
                <a:solidFill>
                  <a:srgbClr val="0000CC"/>
                </a:solidFill>
                <a:latin typeface="华文楷体" pitchFamily="2" charset="-122"/>
                <a:ea typeface="华文楷体" pitchFamily="2" charset="-122"/>
              </a:rPr>
              <a:t>发射光子</a:t>
            </a:r>
            <a:r>
              <a:rPr kumimoji="1" lang="en-US" altLang="zh-CN" sz="2400" i="1" smtClean="0">
                <a:solidFill>
                  <a:srgbClr val="CC0000"/>
                </a:solidFill>
                <a:latin typeface="Times New Roman" pitchFamily="18" charset="0"/>
                <a:ea typeface="华文楷体" pitchFamily="2" charset="-122"/>
              </a:rPr>
              <a:t>hv</a:t>
            </a:r>
            <a:r>
              <a:rPr kumimoji="1" lang="zh-CN" altLang="en-US" sz="2400" b="1" smtClean="0">
                <a:solidFill>
                  <a:srgbClr val="0000CC"/>
                </a:solidFill>
                <a:latin typeface="华文楷体" pitchFamily="2" charset="-122"/>
                <a:ea typeface="华文楷体" pitchFamily="2" charset="-122"/>
              </a:rPr>
              <a:t>。</a:t>
            </a:r>
            <a:endParaRPr kumimoji="1" lang="zh-CN" altLang="en-US" sz="2400" smtClean="0">
              <a:solidFill>
                <a:srgbClr val="0000CC"/>
              </a:solidFill>
              <a:latin typeface="华文楷体" pitchFamily="2" charset="-122"/>
              <a:ea typeface="华文楷体" pitchFamily="2" charset="-122"/>
            </a:endParaRPr>
          </a:p>
        </p:txBody>
      </p:sp>
      <p:pic>
        <p:nvPicPr>
          <p:cNvPr id="5018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700213"/>
            <a:ext cx="5868988"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5" name="Text Box 9"/>
          <p:cNvSpPr txBox="1">
            <a:spLocks noChangeArrowheads="1"/>
          </p:cNvSpPr>
          <p:nvPr/>
        </p:nvSpPr>
        <p:spPr bwMode="auto">
          <a:xfrm>
            <a:off x="0" y="3357563"/>
            <a:ext cx="88201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smtClean="0">
                <a:solidFill>
                  <a:srgbClr val="0000CC"/>
                </a:solidFill>
                <a:latin typeface="Times New Roman" pitchFamily="18" charset="0"/>
                <a:ea typeface="楷体_GB2312" pitchFamily="49" charset="-122"/>
              </a:rPr>
              <a:t>      </a:t>
            </a:r>
            <a:r>
              <a:rPr kumimoji="1" lang="zh-CN" altLang="en-US" sz="2400" smtClean="0">
                <a:solidFill>
                  <a:srgbClr val="0000CC"/>
                </a:solidFill>
                <a:latin typeface="Times New Roman" pitchFamily="18" charset="0"/>
                <a:ea typeface="楷体_GB2312" pitchFamily="49" charset="-122"/>
              </a:rPr>
              <a:t>自发辐射是原子在不受外界辐射场控制的情况下自发过程，因此，大量原子的自发辐射场的相位是无规则分布的，因而是不相干的。此外，自发辐射场的传播方向和偏振方向也是无规则分布的。（自发辐射平均地分配在腔内所有的</a:t>
            </a:r>
            <a:r>
              <a:rPr kumimoji="1" lang="zh-CN" altLang="en-US" sz="2400" smtClean="0">
                <a:solidFill>
                  <a:srgbClr val="FF0066"/>
                </a:solidFill>
                <a:latin typeface="Times New Roman" pitchFamily="18" charset="0"/>
                <a:ea typeface="楷体_GB2312" pitchFamily="49" charset="-122"/>
              </a:rPr>
              <a:t>模式</a:t>
            </a:r>
            <a:r>
              <a:rPr kumimoji="1" lang="zh-CN" altLang="en-US" sz="2400" smtClean="0">
                <a:solidFill>
                  <a:srgbClr val="0000CC"/>
                </a:solidFill>
                <a:latin typeface="Times New Roman" pitchFamily="18" charset="0"/>
                <a:ea typeface="楷体_GB2312" pitchFamily="49" charset="-122"/>
              </a:rPr>
              <a:t>上。）</a:t>
            </a:r>
          </a:p>
        </p:txBody>
      </p:sp>
      <p:sp>
        <p:nvSpPr>
          <p:cNvPr id="50186" name="Text Box 10"/>
          <p:cNvSpPr txBox="1">
            <a:spLocks noChangeArrowheads="1"/>
          </p:cNvSpPr>
          <p:nvPr/>
        </p:nvSpPr>
        <p:spPr bwMode="auto">
          <a:xfrm>
            <a:off x="468313" y="5084763"/>
            <a:ext cx="8675687"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50000"/>
              </a:spcBef>
              <a:spcAft>
                <a:spcPct val="0"/>
              </a:spcAft>
              <a:buFontTx/>
              <a:buNone/>
            </a:pPr>
            <a:r>
              <a:rPr kumimoji="1" lang="en-US" altLang="zh-CN" sz="2400" b="1" smtClean="0">
                <a:solidFill>
                  <a:srgbClr val="0000CC"/>
                </a:solidFill>
                <a:latin typeface="Times New Roman" pitchFamily="18" charset="0"/>
              </a:rPr>
              <a:t>(</a:t>
            </a:r>
            <a:r>
              <a:rPr kumimoji="1" lang="en-US" altLang="zh-CN" sz="2400" b="1" i="1" smtClean="0">
                <a:solidFill>
                  <a:srgbClr val="0000CC"/>
                </a:solidFill>
                <a:latin typeface="Times New Roman" pitchFamily="18" charset="0"/>
              </a:rPr>
              <a:t>a</a:t>
            </a:r>
            <a:r>
              <a:rPr kumimoji="1" lang="en-US" altLang="zh-CN" sz="2400" b="1" smtClean="0">
                <a:solidFill>
                  <a:srgbClr val="0000CC"/>
                </a:solidFill>
                <a:latin typeface="Times New Roman" pitchFamily="18" charset="0"/>
              </a:rPr>
              <a:t>)</a:t>
            </a:r>
            <a:r>
              <a:rPr kumimoji="1" lang="zh-CN" altLang="en-US" sz="2400" b="1" smtClean="0">
                <a:solidFill>
                  <a:srgbClr val="A50021"/>
                </a:solidFill>
                <a:latin typeface="华文楷体" pitchFamily="2" charset="-122"/>
                <a:ea typeface="华文楷体" pitchFamily="2" charset="-122"/>
              </a:rPr>
              <a:t>特点</a:t>
            </a:r>
            <a:r>
              <a:rPr kumimoji="1" lang="en-US" altLang="zh-CN" sz="2400" b="1" smtClean="0">
                <a:solidFill>
                  <a:srgbClr val="A50021"/>
                </a:solidFill>
                <a:latin typeface="华文楷体" pitchFamily="2" charset="-122"/>
                <a:ea typeface="华文楷体" pitchFamily="2" charset="-122"/>
              </a:rPr>
              <a:t>:</a:t>
            </a:r>
            <a:r>
              <a:rPr kumimoji="1" lang="zh-CN" altLang="en-US" sz="2400" b="1" smtClean="0">
                <a:solidFill>
                  <a:srgbClr val="0000CC"/>
                </a:solidFill>
                <a:latin typeface="华文楷体" pitchFamily="2" charset="-122"/>
                <a:ea typeface="华文楷体" pitchFamily="2" charset="-122"/>
              </a:rPr>
              <a:t>各粒子自发、独立地发射的光子。各光子的方向、</a:t>
            </a:r>
          </a:p>
          <a:p>
            <a:pPr algn="just" fontAlgn="base">
              <a:spcBef>
                <a:spcPct val="50000"/>
              </a:spcBef>
              <a:spcAft>
                <a:spcPct val="0"/>
              </a:spcAft>
              <a:buFontTx/>
              <a:buNone/>
            </a:pPr>
            <a:r>
              <a:rPr kumimoji="1" lang="zh-CN" altLang="en-US" sz="2400" b="1" smtClean="0">
                <a:solidFill>
                  <a:srgbClr val="0000CC"/>
                </a:solidFill>
                <a:latin typeface="华文楷体" pitchFamily="2" charset="-122"/>
                <a:ea typeface="华文楷体" pitchFamily="2" charset="-122"/>
              </a:rPr>
              <a:t> 偏振、初相等状态是无规的</a:t>
            </a:r>
            <a:r>
              <a:rPr kumimoji="1" lang="en-US" altLang="zh-CN" sz="2400" b="1" smtClean="0">
                <a:solidFill>
                  <a:srgbClr val="0000CC"/>
                </a:solidFill>
                <a:latin typeface="华文楷体" pitchFamily="2" charset="-122"/>
                <a:ea typeface="华文楷体" pitchFamily="2" charset="-122"/>
              </a:rPr>
              <a:t>, </a:t>
            </a:r>
            <a:r>
              <a:rPr kumimoji="1" lang="zh-CN" altLang="en-US" sz="2400" b="1" smtClean="0">
                <a:solidFill>
                  <a:srgbClr val="0000CC"/>
                </a:solidFill>
                <a:latin typeface="华文楷体" pitchFamily="2" charset="-122"/>
                <a:ea typeface="华文楷体" pitchFamily="2" charset="-122"/>
              </a:rPr>
              <a:t>独立的，粒子体系为非相干</a:t>
            </a:r>
          </a:p>
          <a:p>
            <a:pPr algn="just" fontAlgn="base">
              <a:spcBef>
                <a:spcPct val="50000"/>
              </a:spcBef>
              <a:spcAft>
                <a:spcPct val="0"/>
              </a:spcAft>
              <a:buFontTx/>
              <a:buNone/>
            </a:pPr>
            <a:r>
              <a:rPr kumimoji="1" lang="zh-CN" altLang="en-US" sz="2400" b="1" smtClean="0">
                <a:solidFill>
                  <a:srgbClr val="0000CC"/>
                </a:solidFill>
                <a:latin typeface="华文楷体" pitchFamily="2" charset="-122"/>
                <a:ea typeface="华文楷体" pitchFamily="2" charset="-122"/>
              </a:rPr>
              <a:t>光源</a:t>
            </a:r>
            <a:r>
              <a:rPr kumimoji="1" lang="zh-CN" altLang="en-US" sz="2400" b="1" smtClean="0">
                <a:solidFill>
                  <a:srgbClr val="0000CC"/>
                </a:solidFill>
                <a:latin typeface="Times New Roman" pitchFamily="18" charset="0"/>
              </a:rPr>
              <a:t>。</a:t>
            </a:r>
            <a:r>
              <a:rPr kumimoji="1" lang="en-US" altLang="zh-CN" sz="2400" b="1" smtClean="0">
                <a:solidFill>
                  <a:srgbClr val="0000CC"/>
                </a:solidFill>
                <a:latin typeface="Times New Roman" pitchFamily="18" charset="0"/>
              </a:rPr>
              <a:t>(</a:t>
            </a:r>
            <a:r>
              <a:rPr kumimoji="1" lang="zh-CN" altLang="en-US" sz="2400" smtClean="0">
                <a:solidFill>
                  <a:srgbClr val="0000CC"/>
                </a:solidFill>
                <a:latin typeface="Times New Roman" pitchFamily="18" charset="0"/>
                <a:ea typeface="楷体_GB2312" pitchFamily="49" charset="-122"/>
              </a:rPr>
              <a:t>普通光源</a:t>
            </a:r>
            <a:r>
              <a:rPr kumimoji="1" lang="en-US" altLang="zh-CN" sz="2400" b="1" smtClean="0">
                <a:solidFill>
                  <a:srgbClr val="0000CC"/>
                </a:solidFill>
                <a:latin typeface="Times New Roman" pitchFamily="18" charset="0"/>
                <a:ea typeface="楷体_GB2312" pitchFamily="49" charset="-122"/>
              </a:rPr>
              <a:t>)</a:t>
            </a:r>
          </a:p>
        </p:txBody>
      </p:sp>
      <p:grpSp>
        <p:nvGrpSpPr>
          <p:cNvPr id="50187" name="Group 11"/>
          <p:cNvGrpSpPr>
            <a:grpSpLocks/>
          </p:cNvGrpSpPr>
          <p:nvPr/>
        </p:nvGrpSpPr>
        <p:grpSpPr bwMode="auto">
          <a:xfrm>
            <a:off x="5724525" y="1341438"/>
            <a:ext cx="2608263" cy="1714500"/>
            <a:chOff x="1632" y="1187"/>
            <a:chExt cx="2378" cy="1265"/>
          </a:xfrm>
        </p:grpSpPr>
        <p:sp>
          <p:nvSpPr>
            <p:cNvPr id="55339" name="Line 12"/>
            <p:cNvSpPr>
              <a:spLocks noChangeShapeType="1"/>
            </p:cNvSpPr>
            <p:nvPr/>
          </p:nvSpPr>
          <p:spPr bwMode="auto">
            <a:xfrm>
              <a:off x="2016" y="2256"/>
              <a:ext cx="14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5340" name="Line 13"/>
            <p:cNvSpPr>
              <a:spLocks noChangeShapeType="1"/>
            </p:cNvSpPr>
            <p:nvPr/>
          </p:nvSpPr>
          <p:spPr bwMode="auto">
            <a:xfrm>
              <a:off x="2016" y="1392"/>
              <a:ext cx="14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5341" name="Text Box 14"/>
            <p:cNvSpPr txBox="1">
              <a:spLocks noChangeArrowheads="1"/>
            </p:cNvSpPr>
            <p:nvPr/>
          </p:nvSpPr>
          <p:spPr bwMode="auto">
            <a:xfrm>
              <a:off x="1632" y="1205"/>
              <a:ext cx="494" cy="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lang="en-US" altLang="zh-CN" sz="2800" b="1" i="1" smtClean="0">
                  <a:solidFill>
                    <a:srgbClr val="FF3300"/>
                  </a:solidFill>
                  <a:latin typeface="Times New Roman" pitchFamily="18" charset="0"/>
                  <a:ea typeface="楷体_GB2312" pitchFamily="49" charset="-122"/>
                </a:rPr>
                <a:t>E</a:t>
              </a:r>
              <a:r>
                <a:rPr lang="en-US" altLang="zh-CN" sz="2800" b="1" baseline="-25000" smtClean="0">
                  <a:solidFill>
                    <a:srgbClr val="FF3300"/>
                  </a:solidFill>
                  <a:latin typeface="Times New Roman" pitchFamily="18" charset="0"/>
                  <a:ea typeface="楷体_GB2312" pitchFamily="49" charset="-122"/>
                </a:rPr>
                <a:t>2</a:t>
              </a:r>
              <a:endParaRPr lang="en-US" altLang="zh-CN" sz="2800" smtClean="0">
                <a:solidFill>
                  <a:srgbClr val="000000"/>
                </a:solidFill>
                <a:latin typeface="Times New Roman" pitchFamily="18" charset="0"/>
                <a:ea typeface="楷体_GB2312" pitchFamily="49" charset="-122"/>
              </a:endParaRPr>
            </a:p>
          </p:txBody>
        </p:sp>
        <p:sp>
          <p:nvSpPr>
            <p:cNvPr id="55342" name="Text Box 15"/>
            <p:cNvSpPr txBox="1">
              <a:spLocks noChangeArrowheads="1"/>
            </p:cNvSpPr>
            <p:nvPr/>
          </p:nvSpPr>
          <p:spPr bwMode="auto">
            <a:xfrm>
              <a:off x="1680" y="2069"/>
              <a:ext cx="493" cy="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lang="en-US" altLang="zh-CN" sz="2800" b="1" i="1" smtClean="0">
                  <a:solidFill>
                    <a:srgbClr val="FF3300"/>
                  </a:solidFill>
                  <a:latin typeface="Times New Roman" pitchFamily="18" charset="0"/>
                  <a:ea typeface="楷体_GB2312" pitchFamily="49" charset="-122"/>
                </a:rPr>
                <a:t>E</a:t>
              </a:r>
              <a:r>
                <a:rPr lang="en-US" altLang="zh-CN" sz="2800" b="1" baseline="-25000" smtClean="0">
                  <a:solidFill>
                    <a:srgbClr val="FF3300"/>
                  </a:solidFill>
                  <a:latin typeface="Times New Roman" pitchFamily="18" charset="0"/>
                  <a:ea typeface="楷体_GB2312" pitchFamily="49" charset="-122"/>
                </a:rPr>
                <a:t>1</a:t>
              </a:r>
              <a:endParaRPr lang="en-US" altLang="zh-CN" sz="2800" smtClean="0">
                <a:solidFill>
                  <a:srgbClr val="000000"/>
                </a:solidFill>
                <a:latin typeface="Times New Roman" pitchFamily="18" charset="0"/>
                <a:ea typeface="楷体_GB2312" pitchFamily="49" charset="-122"/>
              </a:endParaRPr>
            </a:p>
          </p:txBody>
        </p:sp>
        <p:sp>
          <p:nvSpPr>
            <p:cNvPr id="55343" name="Text Box 16"/>
            <p:cNvSpPr txBox="1">
              <a:spLocks noChangeArrowheads="1"/>
            </p:cNvSpPr>
            <p:nvPr/>
          </p:nvSpPr>
          <p:spPr bwMode="auto">
            <a:xfrm>
              <a:off x="3504" y="1187"/>
              <a:ext cx="459" cy="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sz="2800" b="1" i="1" smtClean="0">
                  <a:solidFill>
                    <a:srgbClr val="000000"/>
                  </a:solidFill>
                  <a:latin typeface="Times New Roman" pitchFamily="18" charset="0"/>
                  <a:ea typeface="楷体_GB2312" pitchFamily="49" charset="-122"/>
                </a:rPr>
                <a:t>n</a:t>
              </a:r>
              <a:r>
                <a:rPr kumimoji="1" lang="en-US" altLang="zh-CN" sz="2800" b="1" baseline="-25000" smtClean="0">
                  <a:solidFill>
                    <a:srgbClr val="000000"/>
                  </a:solidFill>
                  <a:latin typeface="Times New Roman" pitchFamily="18" charset="0"/>
                  <a:ea typeface="楷体_GB2312" pitchFamily="49" charset="-122"/>
                </a:rPr>
                <a:t>2</a:t>
              </a:r>
              <a:endParaRPr kumimoji="1" lang="en-US" altLang="zh-CN" sz="2800" b="1" smtClean="0">
                <a:solidFill>
                  <a:srgbClr val="000000"/>
                </a:solidFill>
                <a:latin typeface="Times New Roman" pitchFamily="18" charset="0"/>
                <a:ea typeface="楷体_GB2312" pitchFamily="49" charset="-122"/>
              </a:endParaRPr>
            </a:p>
          </p:txBody>
        </p:sp>
        <p:sp>
          <p:nvSpPr>
            <p:cNvPr id="55344" name="Text Box 17"/>
            <p:cNvSpPr txBox="1">
              <a:spLocks noChangeArrowheads="1"/>
            </p:cNvSpPr>
            <p:nvPr/>
          </p:nvSpPr>
          <p:spPr bwMode="auto">
            <a:xfrm>
              <a:off x="3552" y="2051"/>
              <a:ext cx="458" cy="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sz="2800" b="1" i="1" smtClean="0">
                  <a:solidFill>
                    <a:srgbClr val="000000"/>
                  </a:solidFill>
                  <a:latin typeface="Times New Roman" pitchFamily="18" charset="0"/>
                  <a:ea typeface="楷体_GB2312" pitchFamily="49" charset="-122"/>
                </a:rPr>
                <a:t>n</a:t>
              </a:r>
              <a:r>
                <a:rPr kumimoji="1" lang="en-US" altLang="zh-CN" sz="2800" b="1" baseline="-25000" smtClean="0">
                  <a:solidFill>
                    <a:srgbClr val="000000"/>
                  </a:solidFill>
                  <a:latin typeface="Times New Roman" pitchFamily="18" charset="0"/>
                  <a:ea typeface="楷体_GB2312" pitchFamily="49" charset="-122"/>
                </a:rPr>
                <a:t>1</a:t>
              </a:r>
              <a:endParaRPr kumimoji="1" lang="en-US" altLang="zh-CN" sz="2800" b="1" smtClean="0">
                <a:solidFill>
                  <a:srgbClr val="000000"/>
                </a:solidFill>
                <a:latin typeface="Times New Roman" pitchFamily="18" charset="0"/>
                <a:ea typeface="楷体_GB2312" pitchFamily="49" charset="-122"/>
              </a:endParaRPr>
            </a:p>
          </p:txBody>
        </p:sp>
      </p:grpSp>
      <p:sp>
        <p:nvSpPr>
          <p:cNvPr id="50194" name="Line 18"/>
          <p:cNvSpPr>
            <a:spLocks noChangeShapeType="1"/>
          </p:cNvSpPr>
          <p:nvPr/>
        </p:nvSpPr>
        <p:spPr bwMode="auto">
          <a:xfrm>
            <a:off x="6638925" y="1646238"/>
            <a:ext cx="1588" cy="1143000"/>
          </a:xfrm>
          <a:prstGeom prst="line">
            <a:avLst/>
          </a:prstGeom>
          <a:noFill/>
          <a:ln w="38100">
            <a:solidFill>
              <a:srgbClr val="FF33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nvGrpSpPr>
          <p:cNvPr id="50195" name="Group 19"/>
          <p:cNvGrpSpPr>
            <a:grpSpLocks/>
          </p:cNvGrpSpPr>
          <p:nvPr/>
        </p:nvGrpSpPr>
        <p:grpSpPr bwMode="auto">
          <a:xfrm>
            <a:off x="6867525" y="2408238"/>
            <a:ext cx="990600" cy="74612"/>
            <a:chOff x="4572" y="1667"/>
            <a:chExt cx="624" cy="47"/>
          </a:xfrm>
        </p:grpSpPr>
        <p:grpSp>
          <p:nvGrpSpPr>
            <p:cNvPr id="55307" name="Group 20"/>
            <p:cNvGrpSpPr>
              <a:grpSpLocks/>
            </p:cNvGrpSpPr>
            <p:nvPr/>
          </p:nvGrpSpPr>
          <p:grpSpPr bwMode="auto">
            <a:xfrm flipV="1">
              <a:off x="4572" y="1667"/>
              <a:ext cx="237" cy="47"/>
              <a:chOff x="4032" y="1008"/>
              <a:chExt cx="1440" cy="432"/>
            </a:xfrm>
          </p:grpSpPr>
          <p:grpSp>
            <p:nvGrpSpPr>
              <p:cNvPr id="55325" name="Group 21"/>
              <p:cNvGrpSpPr>
                <a:grpSpLocks/>
              </p:cNvGrpSpPr>
              <p:nvPr/>
            </p:nvGrpSpPr>
            <p:grpSpPr bwMode="auto">
              <a:xfrm>
                <a:off x="4032" y="1008"/>
                <a:ext cx="720" cy="432"/>
                <a:chOff x="5040" y="864"/>
                <a:chExt cx="720" cy="432"/>
              </a:xfrm>
            </p:grpSpPr>
            <p:grpSp>
              <p:nvGrpSpPr>
                <p:cNvPr id="55333" name="Group 22"/>
                <p:cNvGrpSpPr>
                  <a:grpSpLocks/>
                </p:cNvGrpSpPr>
                <p:nvPr/>
              </p:nvGrpSpPr>
              <p:grpSpPr bwMode="auto">
                <a:xfrm flipH="1" flipV="1">
                  <a:off x="5040" y="864"/>
                  <a:ext cx="384" cy="432"/>
                  <a:chOff x="4416" y="816"/>
                  <a:chExt cx="384" cy="432"/>
                </a:xfrm>
              </p:grpSpPr>
              <p:sp>
                <p:nvSpPr>
                  <p:cNvPr id="55337" name="Arc 23"/>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5338" name="Arc 24"/>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55334" name="Group 25"/>
                <p:cNvGrpSpPr>
                  <a:grpSpLocks/>
                </p:cNvGrpSpPr>
                <p:nvPr/>
              </p:nvGrpSpPr>
              <p:grpSpPr bwMode="auto">
                <a:xfrm flipV="1">
                  <a:off x="5376" y="864"/>
                  <a:ext cx="384" cy="432"/>
                  <a:chOff x="4416" y="816"/>
                  <a:chExt cx="384" cy="432"/>
                </a:xfrm>
              </p:grpSpPr>
              <p:sp>
                <p:nvSpPr>
                  <p:cNvPr id="55335" name="Arc 26"/>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5336" name="Arc 27"/>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nvGrpSpPr>
              <p:cNvPr id="55326" name="Group 28"/>
              <p:cNvGrpSpPr>
                <a:grpSpLocks/>
              </p:cNvGrpSpPr>
              <p:nvPr/>
            </p:nvGrpSpPr>
            <p:grpSpPr bwMode="auto">
              <a:xfrm>
                <a:off x="4752" y="1008"/>
                <a:ext cx="720" cy="432"/>
                <a:chOff x="5040" y="864"/>
                <a:chExt cx="720" cy="432"/>
              </a:xfrm>
            </p:grpSpPr>
            <p:grpSp>
              <p:nvGrpSpPr>
                <p:cNvPr id="55327" name="Group 29"/>
                <p:cNvGrpSpPr>
                  <a:grpSpLocks/>
                </p:cNvGrpSpPr>
                <p:nvPr/>
              </p:nvGrpSpPr>
              <p:grpSpPr bwMode="auto">
                <a:xfrm flipH="1" flipV="1">
                  <a:off x="5040" y="864"/>
                  <a:ext cx="384" cy="432"/>
                  <a:chOff x="4416" y="816"/>
                  <a:chExt cx="384" cy="432"/>
                </a:xfrm>
              </p:grpSpPr>
              <p:sp>
                <p:nvSpPr>
                  <p:cNvPr id="55331" name="Arc 30"/>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5332" name="Arc 31"/>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55328" name="Group 32"/>
                <p:cNvGrpSpPr>
                  <a:grpSpLocks/>
                </p:cNvGrpSpPr>
                <p:nvPr/>
              </p:nvGrpSpPr>
              <p:grpSpPr bwMode="auto">
                <a:xfrm flipV="1">
                  <a:off x="5376" y="864"/>
                  <a:ext cx="384" cy="432"/>
                  <a:chOff x="4416" y="816"/>
                  <a:chExt cx="384" cy="432"/>
                </a:xfrm>
              </p:grpSpPr>
              <p:sp>
                <p:nvSpPr>
                  <p:cNvPr id="55329" name="Arc 33"/>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5330" name="Arc 34"/>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grpSp>
          <p:nvGrpSpPr>
            <p:cNvPr id="55308" name="Group 35"/>
            <p:cNvGrpSpPr>
              <a:grpSpLocks/>
            </p:cNvGrpSpPr>
            <p:nvPr/>
          </p:nvGrpSpPr>
          <p:grpSpPr bwMode="auto">
            <a:xfrm flipV="1">
              <a:off x="4809" y="1667"/>
              <a:ext cx="236" cy="47"/>
              <a:chOff x="4032" y="1008"/>
              <a:chExt cx="1440" cy="432"/>
            </a:xfrm>
          </p:grpSpPr>
          <p:grpSp>
            <p:nvGrpSpPr>
              <p:cNvPr id="55311" name="Group 36"/>
              <p:cNvGrpSpPr>
                <a:grpSpLocks/>
              </p:cNvGrpSpPr>
              <p:nvPr/>
            </p:nvGrpSpPr>
            <p:grpSpPr bwMode="auto">
              <a:xfrm>
                <a:off x="4032" y="1008"/>
                <a:ext cx="720" cy="432"/>
                <a:chOff x="5040" y="864"/>
                <a:chExt cx="720" cy="432"/>
              </a:xfrm>
            </p:grpSpPr>
            <p:grpSp>
              <p:nvGrpSpPr>
                <p:cNvPr id="55319" name="Group 37"/>
                <p:cNvGrpSpPr>
                  <a:grpSpLocks/>
                </p:cNvGrpSpPr>
                <p:nvPr/>
              </p:nvGrpSpPr>
              <p:grpSpPr bwMode="auto">
                <a:xfrm flipH="1" flipV="1">
                  <a:off x="5040" y="864"/>
                  <a:ext cx="384" cy="432"/>
                  <a:chOff x="4416" y="816"/>
                  <a:chExt cx="384" cy="432"/>
                </a:xfrm>
              </p:grpSpPr>
              <p:sp>
                <p:nvSpPr>
                  <p:cNvPr id="55323" name="Arc 38"/>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5324" name="Arc 39"/>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55320" name="Group 40"/>
                <p:cNvGrpSpPr>
                  <a:grpSpLocks/>
                </p:cNvGrpSpPr>
                <p:nvPr/>
              </p:nvGrpSpPr>
              <p:grpSpPr bwMode="auto">
                <a:xfrm flipV="1">
                  <a:off x="5376" y="864"/>
                  <a:ext cx="384" cy="432"/>
                  <a:chOff x="4416" y="816"/>
                  <a:chExt cx="384" cy="432"/>
                </a:xfrm>
              </p:grpSpPr>
              <p:sp>
                <p:nvSpPr>
                  <p:cNvPr id="55321" name="Arc 41"/>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5322" name="Arc 42"/>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nvGrpSpPr>
              <p:cNvPr id="55312" name="Group 43"/>
              <p:cNvGrpSpPr>
                <a:grpSpLocks/>
              </p:cNvGrpSpPr>
              <p:nvPr/>
            </p:nvGrpSpPr>
            <p:grpSpPr bwMode="auto">
              <a:xfrm>
                <a:off x="4752" y="1008"/>
                <a:ext cx="720" cy="432"/>
                <a:chOff x="5040" y="864"/>
                <a:chExt cx="720" cy="432"/>
              </a:xfrm>
            </p:grpSpPr>
            <p:grpSp>
              <p:nvGrpSpPr>
                <p:cNvPr id="55313" name="Group 44"/>
                <p:cNvGrpSpPr>
                  <a:grpSpLocks/>
                </p:cNvGrpSpPr>
                <p:nvPr/>
              </p:nvGrpSpPr>
              <p:grpSpPr bwMode="auto">
                <a:xfrm flipH="1" flipV="1">
                  <a:off x="5040" y="864"/>
                  <a:ext cx="384" cy="432"/>
                  <a:chOff x="4416" y="816"/>
                  <a:chExt cx="384" cy="432"/>
                </a:xfrm>
              </p:grpSpPr>
              <p:sp>
                <p:nvSpPr>
                  <p:cNvPr id="55317" name="Arc 45"/>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5318" name="Arc 46"/>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55314" name="Group 47"/>
                <p:cNvGrpSpPr>
                  <a:grpSpLocks/>
                </p:cNvGrpSpPr>
                <p:nvPr/>
              </p:nvGrpSpPr>
              <p:grpSpPr bwMode="auto">
                <a:xfrm flipV="1">
                  <a:off x="5376" y="864"/>
                  <a:ext cx="384" cy="432"/>
                  <a:chOff x="4416" y="816"/>
                  <a:chExt cx="384" cy="432"/>
                </a:xfrm>
              </p:grpSpPr>
              <p:sp>
                <p:nvSpPr>
                  <p:cNvPr id="55315" name="Arc 48"/>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5316" name="Arc 49"/>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sp>
          <p:nvSpPr>
            <p:cNvPr id="55309" name="Arc 50"/>
            <p:cNvSpPr>
              <a:spLocks/>
            </p:cNvSpPr>
            <p:nvPr/>
          </p:nvSpPr>
          <p:spPr bwMode="auto">
            <a:xfrm>
              <a:off x="5045" y="1667"/>
              <a:ext cx="43" cy="2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5310" name="Line 51"/>
            <p:cNvSpPr>
              <a:spLocks noChangeShapeType="1"/>
            </p:cNvSpPr>
            <p:nvPr/>
          </p:nvSpPr>
          <p:spPr bwMode="auto">
            <a:xfrm flipV="1">
              <a:off x="5088" y="1691"/>
              <a:ext cx="108" cy="0"/>
            </a:xfrm>
            <a:prstGeom prst="line">
              <a:avLst/>
            </a:prstGeom>
            <a:noFill/>
            <a:ln w="28575">
              <a:solidFill>
                <a:srgbClr val="FF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sp>
        <p:nvSpPr>
          <p:cNvPr id="50228" name="Text Box 52"/>
          <p:cNvSpPr txBox="1">
            <a:spLocks noChangeArrowheads="1"/>
          </p:cNvSpPr>
          <p:nvPr/>
        </p:nvSpPr>
        <p:spPr bwMode="auto">
          <a:xfrm>
            <a:off x="6867525" y="1798638"/>
            <a:ext cx="568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sz="2800" b="1" i="1" smtClean="0">
                <a:solidFill>
                  <a:srgbClr val="FF3300"/>
                </a:solidFill>
                <a:latin typeface="Times New Roman" pitchFamily="18" charset="0"/>
                <a:ea typeface="楷体_GB2312" pitchFamily="49" charset="-122"/>
              </a:rPr>
              <a:t>h</a:t>
            </a:r>
            <a:r>
              <a:rPr kumimoji="1" lang="en-US" altLang="zh-CN" sz="2800" b="1" i="1" smtClean="0">
                <a:solidFill>
                  <a:srgbClr val="FF3300"/>
                </a:solidFill>
                <a:latin typeface="Times New Roman" pitchFamily="18" charset="0"/>
                <a:ea typeface="楷体_GB2312" pitchFamily="49" charset="-122"/>
                <a:sym typeface="Symbol" pitchFamily="18" charset="2"/>
              </a:rPr>
              <a:t></a:t>
            </a:r>
            <a:endParaRPr kumimoji="1" lang="en-US" altLang="zh-CN" sz="2800" b="1" smtClean="0">
              <a:solidFill>
                <a:srgbClr val="000000"/>
              </a:solidFill>
              <a:latin typeface="Times New Roman" pitchFamily="18" charset="0"/>
              <a:ea typeface="楷体_GB2312" pitchFamily="49" charset="-122"/>
            </a:endParaRPr>
          </a:p>
        </p:txBody>
      </p:sp>
    </p:spTree>
    <p:extLst>
      <p:ext uri="{BB962C8B-B14F-4D97-AF65-F5344CB8AC3E}">
        <p14:creationId xmlns:p14="http://schemas.microsoft.com/office/powerpoint/2010/main" val="23901753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blinds(vertical)">
                                      <p:cBhvr>
                                        <p:cTn id="7" dur="500"/>
                                        <p:tgtEl>
                                          <p:spTgt spid="501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50179"/>
                                        </p:tgtEl>
                                        <p:attrNameLst>
                                          <p:attrName>style.visibility</p:attrName>
                                        </p:attrNameLst>
                                      </p:cBhvr>
                                      <p:to>
                                        <p:strVal val="visible"/>
                                      </p:to>
                                    </p:set>
                                    <p:animEffect transition="in" filter="blinds(vertical)">
                                      <p:cBhvr>
                                        <p:cTn id="12" dur="500"/>
                                        <p:tgtEl>
                                          <p:spTgt spid="501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0183"/>
                                        </p:tgtEl>
                                        <p:attrNameLst>
                                          <p:attrName>style.visibility</p:attrName>
                                        </p:attrNameLst>
                                      </p:cBhvr>
                                      <p:to>
                                        <p:strVal val="visible"/>
                                      </p:to>
                                    </p:set>
                                  </p:childTnLst>
                                </p:cTn>
                              </p:par>
                            </p:childTnLst>
                          </p:cTn>
                        </p:par>
                        <p:par>
                          <p:cTn id="17" fill="hold" nodeType="afterGroup">
                            <p:stCondLst>
                              <p:cond delay="0"/>
                            </p:stCondLst>
                            <p:childTnLst>
                              <p:par>
                                <p:cTn id="18" presetID="3" presetClass="entr" presetSubtype="10" fill="hold" nodeType="afterEffect">
                                  <p:stCondLst>
                                    <p:cond delay="0"/>
                                  </p:stCondLst>
                                  <p:childTnLst>
                                    <p:set>
                                      <p:cBhvr>
                                        <p:cTn id="19" dur="1" fill="hold">
                                          <p:stCondLst>
                                            <p:cond delay="0"/>
                                          </p:stCondLst>
                                        </p:cTn>
                                        <p:tgtEl>
                                          <p:spTgt spid="50187"/>
                                        </p:tgtEl>
                                        <p:attrNameLst>
                                          <p:attrName>style.visibility</p:attrName>
                                        </p:attrNameLst>
                                      </p:cBhvr>
                                      <p:to>
                                        <p:strVal val="visible"/>
                                      </p:to>
                                    </p:set>
                                    <p:animEffect transition="in" filter="blinds(horizontal)">
                                      <p:cBhvr>
                                        <p:cTn id="20" dur="500"/>
                                        <p:tgtEl>
                                          <p:spTgt spid="5018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0194"/>
                                        </p:tgtEl>
                                        <p:attrNameLst>
                                          <p:attrName>style.visibility</p:attrName>
                                        </p:attrNameLst>
                                      </p:cBhvr>
                                      <p:to>
                                        <p:strVal val="visible"/>
                                      </p:to>
                                    </p:set>
                                    <p:animEffect transition="in" filter="blinds(horizontal)">
                                      <p:cBhvr>
                                        <p:cTn id="25" dur="500"/>
                                        <p:tgtEl>
                                          <p:spTgt spid="50194"/>
                                        </p:tgtEl>
                                      </p:cBhvr>
                                    </p:animEffect>
                                  </p:childTnLst>
                                </p:cTn>
                              </p:par>
                            </p:childTnLst>
                          </p:cTn>
                        </p:par>
                        <p:par>
                          <p:cTn id="26" fill="hold" nodeType="afterGroup">
                            <p:stCondLst>
                              <p:cond delay="500"/>
                            </p:stCondLst>
                            <p:childTnLst>
                              <p:par>
                                <p:cTn id="27" presetID="3" presetClass="entr" presetSubtype="10" fill="hold" nodeType="afterEffect">
                                  <p:stCondLst>
                                    <p:cond delay="0"/>
                                  </p:stCondLst>
                                  <p:childTnLst>
                                    <p:set>
                                      <p:cBhvr>
                                        <p:cTn id="28" dur="1" fill="hold">
                                          <p:stCondLst>
                                            <p:cond delay="0"/>
                                          </p:stCondLst>
                                        </p:cTn>
                                        <p:tgtEl>
                                          <p:spTgt spid="50195"/>
                                        </p:tgtEl>
                                        <p:attrNameLst>
                                          <p:attrName>style.visibility</p:attrName>
                                        </p:attrNameLst>
                                      </p:cBhvr>
                                      <p:to>
                                        <p:strVal val="visible"/>
                                      </p:to>
                                    </p:set>
                                    <p:animEffect transition="in" filter="blinds(horizontal)">
                                      <p:cBhvr>
                                        <p:cTn id="29" dur="500"/>
                                        <p:tgtEl>
                                          <p:spTgt spid="50195"/>
                                        </p:tgtEl>
                                      </p:cBhvr>
                                    </p:animEffect>
                                  </p:childTnLst>
                                </p:cTn>
                              </p:par>
                            </p:childTnLst>
                          </p:cTn>
                        </p:par>
                        <p:par>
                          <p:cTn id="30" fill="hold" nodeType="afterGroup">
                            <p:stCondLst>
                              <p:cond delay="1000"/>
                            </p:stCondLst>
                            <p:childTnLst>
                              <p:par>
                                <p:cTn id="31" presetID="3" presetClass="entr" presetSubtype="10" fill="hold" grpId="0" nodeType="afterEffect">
                                  <p:stCondLst>
                                    <p:cond delay="0"/>
                                  </p:stCondLst>
                                  <p:childTnLst>
                                    <p:set>
                                      <p:cBhvr>
                                        <p:cTn id="32" dur="1" fill="hold">
                                          <p:stCondLst>
                                            <p:cond delay="0"/>
                                          </p:stCondLst>
                                        </p:cTn>
                                        <p:tgtEl>
                                          <p:spTgt spid="50228"/>
                                        </p:tgtEl>
                                        <p:attrNameLst>
                                          <p:attrName>style.visibility</p:attrName>
                                        </p:attrNameLst>
                                      </p:cBhvr>
                                      <p:to>
                                        <p:strVal val="visible"/>
                                      </p:to>
                                    </p:set>
                                    <p:animEffect transition="in" filter="blinds(horizontal)">
                                      <p:cBhvr>
                                        <p:cTn id="33" dur="500"/>
                                        <p:tgtEl>
                                          <p:spTgt spid="5022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50185"/>
                                        </p:tgtEl>
                                        <p:attrNameLst>
                                          <p:attrName>style.visibility</p:attrName>
                                        </p:attrNameLst>
                                      </p:cBhvr>
                                      <p:to>
                                        <p:strVal val="visible"/>
                                      </p:to>
                                    </p:set>
                                    <p:animEffect transition="in" filter="box(out)">
                                      <p:cBhvr>
                                        <p:cTn id="38" dur="3000"/>
                                        <p:tgtEl>
                                          <p:spTgt spid="5018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50186"/>
                                        </p:tgtEl>
                                        <p:attrNameLst>
                                          <p:attrName>style.visibility</p:attrName>
                                        </p:attrNameLst>
                                      </p:cBhvr>
                                      <p:to>
                                        <p:strVal val="visible"/>
                                      </p:to>
                                    </p:set>
                                    <p:animEffect transition="in" filter="box(out)">
                                      <p:cBhvr>
                                        <p:cTn id="43" dur="3000"/>
                                        <p:tgtEl>
                                          <p:spTgt spid="50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utoUpdateAnimBg="0"/>
      <p:bldP spid="50179" grpId="0" autoUpdateAnimBg="0"/>
      <p:bldP spid="50185" grpId="0"/>
      <p:bldP spid="50186" grpId="0"/>
      <p:bldP spid="50194" grpId="0" animBg="1"/>
      <p:bldP spid="5022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323850" y="1989138"/>
            <a:ext cx="8534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50000"/>
              </a:spcBef>
              <a:spcAft>
                <a:spcPct val="0"/>
              </a:spcAft>
              <a:buFontTx/>
              <a:buNone/>
            </a:pPr>
            <a:r>
              <a:rPr kumimoji="1" lang="en-US" altLang="zh-CN" sz="2400" b="1" smtClean="0">
                <a:solidFill>
                  <a:srgbClr val="0000CC"/>
                </a:solidFill>
                <a:latin typeface="Times New Roman" pitchFamily="18" charset="0"/>
              </a:rPr>
              <a:t>(b)</a:t>
            </a:r>
            <a:r>
              <a:rPr kumimoji="1" lang="en-US" altLang="zh-CN" sz="2400" smtClean="0">
                <a:solidFill>
                  <a:srgbClr val="000000"/>
                </a:solidFill>
                <a:latin typeface="Times New Roman" pitchFamily="18" charset="0"/>
              </a:rPr>
              <a:t> </a:t>
            </a:r>
            <a:r>
              <a:rPr kumimoji="1" lang="zh-CN" altLang="en-US" sz="2400" b="1" u="sng" smtClean="0">
                <a:solidFill>
                  <a:srgbClr val="CC0000"/>
                </a:solidFill>
                <a:latin typeface="华文楷体" pitchFamily="2" charset="-122"/>
                <a:ea typeface="华文楷体" pitchFamily="2" charset="-122"/>
              </a:rPr>
              <a:t>自发发射系数</a:t>
            </a:r>
            <a:r>
              <a:rPr kumimoji="1" lang="en-US" altLang="zh-CN" sz="2400" i="1" u="sng" smtClean="0">
                <a:solidFill>
                  <a:srgbClr val="CC0000"/>
                </a:solidFill>
                <a:latin typeface="Times New Roman" pitchFamily="18" charset="0"/>
                <a:ea typeface="华文楷体" pitchFamily="2" charset="-122"/>
              </a:rPr>
              <a:t>A</a:t>
            </a:r>
            <a:r>
              <a:rPr kumimoji="1" lang="en-US" altLang="zh-CN" sz="2400" u="sng" baseline="-25000" smtClean="0">
                <a:solidFill>
                  <a:srgbClr val="CC0000"/>
                </a:solidFill>
                <a:latin typeface="Times New Roman" pitchFamily="18" charset="0"/>
                <a:ea typeface="华文楷体" pitchFamily="2" charset="-122"/>
              </a:rPr>
              <a:t>21</a:t>
            </a:r>
            <a:r>
              <a:rPr kumimoji="1" lang="en-US" altLang="zh-CN" sz="2400" baseline="-25000" smtClean="0">
                <a:solidFill>
                  <a:srgbClr val="CC0000"/>
                </a:solidFill>
                <a:latin typeface="Times New Roman" pitchFamily="18" charset="0"/>
                <a:ea typeface="华文楷体" pitchFamily="2" charset="-122"/>
              </a:rPr>
              <a:t>     </a:t>
            </a:r>
            <a:r>
              <a:rPr kumimoji="1" lang="en-US" altLang="zh-CN" sz="2400" u="sng" baseline="-25000" smtClean="0">
                <a:solidFill>
                  <a:srgbClr val="CC0000"/>
                </a:solidFill>
                <a:latin typeface="Times New Roman" pitchFamily="18" charset="0"/>
                <a:ea typeface="华文楷体" pitchFamily="2" charset="-122"/>
              </a:rPr>
              <a:t> </a:t>
            </a:r>
            <a:r>
              <a:rPr kumimoji="1" lang="en-US" altLang="zh-CN" sz="2400" b="1" smtClean="0">
                <a:solidFill>
                  <a:srgbClr val="000000"/>
                </a:solidFill>
                <a:latin typeface="华文楷体" pitchFamily="2" charset="-122"/>
                <a:ea typeface="华文楷体" pitchFamily="2" charset="-122"/>
              </a:rPr>
              <a:t>: </a:t>
            </a:r>
            <a:r>
              <a:rPr kumimoji="1" lang="zh-CN" altLang="en-US" sz="2400" b="1" smtClean="0">
                <a:solidFill>
                  <a:srgbClr val="000000"/>
                </a:solidFill>
                <a:latin typeface="华文楷体" pitchFamily="2" charset="-122"/>
                <a:ea typeface="华文楷体" pitchFamily="2" charset="-122"/>
              </a:rPr>
              <a:t>设</a:t>
            </a:r>
            <a:r>
              <a:rPr kumimoji="1" lang="en-US" altLang="zh-CN" sz="2400" i="1" smtClean="0">
                <a:solidFill>
                  <a:srgbClr val="CC0000"/>
                </a:solidFill>
                <a:latin typeface="Times New Roman" pitchFamily="18" charset="0"/>
                <a:ea typeface="华文楷体" pitchFamily="2" charset="-122"/>
              </a:rPr>
              <a:t>E</a:t>
            </a:r>
            <a:r>
              <a:rPr kumimoji="1" lang="en-US" altLang="zh-CN" sz="2400" baseline="-25000" smtClean="0">
                <a:solidFill>
                  <a:srgbClr val="CC0000"/>
                </a:solidFill>
                <a:latin typeface="Times New Roman" pitchFamily="18" charset="0"/>
                <a:ea typeface="华文楷体" pitchFamily="2" charset="-122"/>
              </a:rPr>
              <a:t>2</a:t>
            </a:r>
            <a:r>
              <a:rPr kumimoji="1" lang="zh-CN" altLang="en-US" sz="2400" b="1" smtClean="0">
                <a:solidFill>
                  <a:srgbClr val="000000"/>
                </a:solidFill>
                <a:latin typeface="华文楷体" pitchFamily="2" charset="-122"/>
                <a:ea typeface="华文楷体" pitchFamily="2" charset="-122"/>
              </a:rPr>
              <a:t>上粒子数</a:t>
            </a:r>
            <a:r>
              <a:rPr kumimoji="1" lang="en-US" altLang="zh-CN" sz="2400" b="1" smtClean="0">
                <a:solidFill>
                  <a:srgbClr val="000000"/>
                </a:solidFill>
                <a:latin typeface="华文楷体" pitchFamily="2" charset="-122"/>
                <a:ea typeface="华文楷体" pitchFamily="2" charset="-122"/>
              </a:rPr>
              <a:t>(</a:t>
            </a:r>
            <a:r>
              <a:rPr kumimoji="1" lang="zh-CN" altLang="en-US" sz="2400" b="1" smtClean="0">
                <a:solidFill>
                  <a:srgbClr val="000000"/>
                </a:solidFill>
                <a:latin typeface="华文楷体" pitchFamily="2" charset="-122"/>
                <a:ea typeface="华文楷体" pitchFamily="2" charset="-122"/>
              </a:rPr>
              <a:t>密度</a:t>
            </a:r>
            <a:r>
              <a:rPr kumimoji="1" lang="en-US" altLang="zh-CN" sz="2400" b="1" smtClean="0">
                <a:solidFill>
                  <a:srgbClr val="000000"/>
                </a:solidFill>
                <a:latin typeface="华文楷体" pitchFamily="2" charset="-122"/>
                <a:ea typeface="华文楷体" pitchFamily="2" charset="-122"/>
              </a:rPr>
              <a:t>)</a:t>
            </a:r>
            <a:r>
              <a:rPr kumimoji="1" lang="zh-CN" altLang="en-US" sz="2400" b="1" smtClean="0">
                <a:solidFill>
                  <a:srgbClr val="000000"/>
                </a:solidFill>
                <a:latin typeface="华文楷体" pitchFamily="2" charset="-122"/>
                <a:ea typeface="华文楷体" pitchFamily="2" charset="-122"/>
              </a:rPr>
              <a:t>为</a:t>
            </a:r>
            <a:r>
              <a:rPr kumimoji="1" lang="en-US" altLang="zh-CN" sz="2400" i="1" smtClean="0">
                <a:solidFill>
                  <a:srgbClr val="CC0000"/>
                </a:solidFill>
                <a:latin typeface="Times New Roman" pitchFamily="18" charset="0"/>
                <a:ea typeface="华文楷体" pitchFamily="2" charset="-122"/>
              </a:rPr>
              <a:t>n</a:t>
            </a:r>
            <a:r>
              <a:rPr kumimoji="1" lang="en-US" altLang="zh-CN" sz="2400" baseline="-25000" smtClean="0">
                <a:solidFill>
                  <a:srgbClr val="CC0000"/>
                </a:solidFill>
                <a:latin typeface="Times New Roman" pitchFamily="18" charset="0"/>
                <a:ea typeface="华文楷体" pitchFamily="2" charset="-122"/>
              </a:rPr>
              <a:t>2</a:t>
            </a:r>
            <a:r>
              <a:rPr kumimoji="1" lang="en-US" altLang="zh-CN" sz="2400" baseline="-25000" smtClean="0">
                <a:solidFill>
                  <a:srgbClr val="000000"/>
                </a:solidFill>
                <a:latin typeface="Times New Roman" pitchFamily="18" charset="0"/>
                <a:ea typeface="华文楷体" pitchFamily="2" charset="-122"/>
              </a:rPr>
              <a:t> </a:t>
            </a:r>
            <a:r>
              <a:rPr kumimoji="1" lang="en-US" altLang="zh-CN" sz="2400" b="1" smtClean="0">
                <a:solidFill>
                  <a:srgbClr val="000000"/>
                </a:solidFill>
                <a:latin typeface="华文楷体" pitchFamily="2" charset="-122"/>
                <a:ea typeface="华文楷体" pitchFamily="2" charset="-122"/>
              </a:rPr>
              <a:t>, </a:t>
            </a:r>
            <a:r>
              <a:rPr kumimoji="1" lang="zh-CN" altLang="en-US" sz="2400" b="1" smtClean="0">
                <a:solidFill>
                  <a:srgbClr val="000000"/>
                </a:solidFill>
                <a:latin typeface="华文楷体" pitchFamily="2" charset="-122"/>
                <a:ea typeface="华文楷体" pitchFamily="2" charset="-122"/>
              </a:rPr>
              <a:t>时间</a:t>
            </a:r>
            <a:r>
              <a:rPr kumimoji="1" lang="en-US" altLang="zh-CN" sz="2400" b="1" smtClean="0">
                <a:solidFill>
                  <a:srgbClr val="CC0000"/>
                </a:solidFill>
                <a:latin typeface="华文楷体" pitchFamily="2" charset="-122"/>
                <a:ea typeface="华文楷体" pitchFamily="2" charset="-122"/>
              </a:rPr>
              <a:t>d</a:t>
            </a:r>
            <a:r>
              <a:rPr kumimoji="1" lang="en-US" altLang="zh-CN" sz="2400" i="1" smtClean="0">
                <a:solidFill>
                  <a:srgbClr val="CC0000"/>
                </a:solidFill>
                <a:latin typeface="Times New Roman" pitchFamily="18" charset="0"/>
                <a:ea typeface="华文楷体" pitchFamily="2" charset="-122"/>
              </a:rPr>
              <a:t>t</a:t>
            </a:r>
            <a:r>
              <a:rPr kumimoji="1" lang="zh-CN" altLang="en-US" sz="2400" b="1" smtClean="0">
                <a:solidFill>
                  <a:srgbClr val="000000"/>
                </a:solidFill>
                <a:latin typeface="华文楷体" pitchFamily="2" charset="-122"/>
                <a:ea typeface="华文楷体" pitchFamily="2" charset="-122"/>
              </a:rPr>
              <a:t>内、单位体积内经自发发射从</a:t>
            </a:r>
            <a:r>
              <a:rPr kumimoji="1" lang="en-US" altLang="zh-CN" sz="2400" i="1" smtClean="0">
                <a:solidFill>
                  <a:srgbClr val="CC0000"/>
                </a:solidFill>
                <a:latin typeface="Times New Roman" pitchFamily="18" charset="0"/>
                <a:ea typeface="华文楷体" pitchFamily="2" charset="-122"/>
              </a:rPr>
              <a:t>E</a:t>
            </a:r>
            <a:r>
              <a:rPr kumimoji="1" lang="en-US" altLang="zh-CN" sz="2400" baseline="-25000" smtClean="0">
                <a:solidFill>
                  <a:srgbClr val="CC0000"/>
                </a:solidFill>
                <a:latin typeface="Times New Roman" pitchFamily="18" charset="0"/>
                <a:ea typeface="华文楷体" pitchFamily="2" charset="-122"/>
              </a:rPr>
              <a:t>2</a:t>
            </a:r>
            <a:r>
              <a:rPr kumimoji="1" lang="zh-CN" altLang="en-US" sz="2400" b="1" smtClean="0">
                <a:solidFill>
                  <a:srgbClr val="000000"/>
                </a:solidFill>
                <a:latin typeface="华文楷体" pitchFamily="2" charset="-122"/>
                <a:ea typeface="华文楷体" pitchFamily="2" charset="-122"/>
              </a:rPr>
              <a:t>跃迁到</a:t>
            </a:r>
            <a:r>
              <a:rPr kumimoji="1" lang="en-US" altLang="zh-CN" sz="2400" i="1" smtClean="0">
                <a:solidFill>
                  <a:srgbClr val="CC0000"/>
                </a:solidFill>
                <a:latin typeface="Times New Roman" pitchFamily="18" charset="0"/>
                <a:ea typeface="华文楷体" pitchFamily="2" charset="-122"/>
              </a:rPr>
              <a:t>E</a:t>
            </a:r>
            <a:r>
              <a:rPr kumimoji="1" lang="en-US" altLang="zh-CN" sz="2400" baseline="-25000" smtClean="0">
                <a:solidFill>
                  <a:srgbClr val="CC0000"/>
                </a:solidFill>
                <a:latin typeface="Times New Roman" pitchFamily="18" charset="0"/>
                <a:ea typeface="华文楷体" pitchFamily="2" charset="-122"/>
              </a:rPr>
              <a:t>1</a:t>
            </a:r>
            <a:r>
              <a:rPr kumimoji="1" lang="zh-CN" altLang="en-US" sz="2400" b="1" smtClean="0">
                <a:solidFill>
                  <a:srgbClr val="000000"/>
                </a:solidFill>
                <a:latin typeface="华文楷体" pitchFamily="2" charset="-122"/>
                <a:ea typeface="华文楷体" pitchFamily="2" charset="-122"/>
              </a:rPr>
              <a:t>的粒子数为</a:t>
            </a:r>
            <a:r>
              <a:rPr kumimoji="1" lang="zh-CN" altLang="en-US" sz="2400" smtClean="0">
                <a:solidFill>
                  <a:srgbClr val="000000"/>
                </a:solidFill>
                <a:latin typeface="Times New Roman" pitchFamily="18" charset="0"/>
              </a:rPr>
              <a:t> </a:t>
            </a:r>
            <a:r>
              <a:rPr kumimoji="1" lang="en-US" altLang="zh-CN" sz="2400" smtClean="0">
                <a:solidFill>
                  <a:srgbClr val="CC0000"/>
                </a:solidFill>
                <a:latin typeface="Times New Roman" pitchFamily="18" charset="0"/>
              </a:rPr>
              <a:t>- d</a:t>
            </a:r>
            <a:r>
              <a:rPr kumimoji="1" lang="en-US" altLang="zh-CN" sz="2400" i="1" smtClean="0">
                <a:solidFill>
                  <a:srgbClr val="CC0000"/>
                </a:solidFill>
                <a:latin typeface="Times New Roman" pitchFamily="18" charset="0"/>
              </a:rPr>
              <a:t>n</a:t>
            </a:r>
            <a:r>
              <a:rPr kumimoji="1" lang="en-US" altLang="zh-CN" sz="2400" baseline="-25000" smtClean="0">
                <a:solidFill>
                  <a:srgbClr val="CC0000"/>
                </a:solidFill>
                <a:latin typeface="Times New Roman" pitchFamily="18" charset="0"/>
              </a:rPr>
              <a:t>2</a:t>
            </a:r>
            <a:endParaRPr kumimoji="1" lang="en-US" altLang="zh-CN" sz="2400" smtClean="0">
              <a:solidFill>
                <a:srgbClr val="CC0000"/>
              </a:solidFill>
              <a:latin typeface="Times New Roman" pitchFamily="18" charset="0"/>
            </a:endParaRPr>
          </a:p>
        </p:txBody>
      </p:sp>
      <p:sp>
        <p:nvSpPr>
          <p:cNvPr id="56323" name="Text Box 3"/>
          <p:cNvSpPr txBox="1">
            <a:spLocks noChangeArrowheads="1"/>
          </p:cNvSpPr>
          <p:nvPr/>
        </p:nvSpPr>
        <p:spPr bwMode="auto">
          <a:xfrm>
            <a:off x="755650" y="3068638"/>
            <a:ext cx="6934200"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400" smtClean="0">
                <a:solidFill>
                  <a:srgbClr val="0000CC"/>
                </a:solidFill>
                <a:latin typeface="楷体_GB2312" pitchFamily="49" charset="-122"/>
                <a:ea typeface="楷体_GB2312" pitchFamily="49" charset="-122"/>
              </a:rPr>
              <a:t>则因</a:t>
            </a:r>
            <a:r>
              <a:rPr kumimoji="1" lang="en-US" altLang="zh-CN" sz="2400" smtClean="0">
                <a:solidFill>
                  <a:srgbClr val="0000CC"/>
                </a:solidFill>
                <a:latin typeface="Times New Roman" pitchFamily="18" charset="0"/>
                <a:ea typeface="楷体_GB2312" pitchFamily="49" charset="-122"/>
              </a:rPr>
              <a:t>d</a:t>
            </a:r>
            <a:r>
              <a:rPr kumimoji="1" lang="en-US" altLang="zh-CN" sz="2400" i="1" smtClean="0">
                <a:solidFill>
                  <a:srgbClr val="0000CC"/>
                </a:solidFill>
                <a:latin typeface="Times New Roman" pitchFamily="18" charset="0"/>
                <a:ea typeface="楷体_GB2312" pitchFamily="49" charset="-122"/>
              </a:rPr>
              <a:t>n</a:t>
            </a:r>
            <a:r>
              <a:rPr kumimoji="1" lang="en-US" altLang="zh-CN" sz="2400" baseline="-25000" smtClean="0">
                <a:solidFill>
                  <a:srgbClr val="0000CC"/>
                </a:solidFill>
                <a:latin typeface="Times New Roman" pitchFamily="18" charset="0"/>
                <a:ea typeface="楷体_GB2312" pitchFamily="49" charset="-122"/>
              </a:rPr>
              <a:t>2</a:t>
            </a:r>
            <a:r>
              <a:rPr kumimoji="1" lang="en-US" altLang="zh-CN" sz="2400" smtClean="0">
                <a:solidFill>
                  <a:srgbClr val="0000CC"/>
                </a:solidFill>
                <a:latin typeface="Times New Roman" pitchFamily="18" charset="0"/>
                <a:ea typeface="楷体_GB2312" pitchFamily="49" charset="-122"/>
              </a:rPr>
              <a:t>∝</a:t>
            </a:r>
            <a:r>
              <a:rPr kumimoji="1" lang="en-US" altLang="zh-CN" sz="2400" i="1" smtClean="0">
                <a:solidFill>
                  <a:srgbClr val="0000CC"/>
                </a:solidFill>
                <a:latin typeface="Times New Roman" pitchFamily="18" charset="0"/>
                <a:ea typeface="楷体_GB2312" pitchFamily="49" charset="-122"/>
              </a:rPr>
              <a:t>n</a:t>
            </a:r>
            <a:r>
              <a:rPr kumimoji="1" lang="en-US" altLang="zh-CN" sz="2400" baseline="-25000" smtClean="0">
                <a:solidFill>
                  <a:srgbClr val="0000CC"/>
                </a:solidFill>
                <a:latin typeface="Times New Roman" pitchFamily="18" charset="0"/>
                <a:ea typeface="楷体_GB2312" pitchFamily="49" charset="-122"/>
              </a:rPr>
              <a:t>2     </a:t>
            </a:r>
            <a:r>
              <a:rPr kumimoji="1" lang="zh-CN" altLang="en-US" sz="2400" smtClean="0">
                <a:solidFill>
                  <a:srgbClr val="0000CC"/>
                </a:solidFill>
                <a:latin typeface="楷体_GB2312" pitchFamily="49" charset="-122"/>
                <a:ea typeface="楷体_GB2312" pitchFamily="49" charset="-122"/>
              </a:rPr>
              <a:t>且</a:t>
            </a:r>
            <a:r>
              <a:rPr kumimoji="1" lang="en-US" altLang="zh-CN" sz="2400" smtClean="0">
                <a:solidFill>
                  <a:srgbClr val="0000CC"/>
                </a:solidFill>
                <a:latin typeface="Times New Roman" pitchFamily="18" charset="0"/>
                <a:ea typeface="楷体_GB2312" pitchFamily="49" charset="-122"/>
              </a:rPr>
              <a:t>d</a:t>
            </a:r>
            <a:r>
              <a:rPr kumimoji="1" lang="en-US" altLang="zh-CN" sz="2400" i="1" smtClean="0">
                <a:solidFill>
                  <a:srgbClr val="0000CC"/>
                </a:solidFill>
                <a:latin typeface="Times New Roman" pitchFamily="18" charset="0"/>
                <a:ea typeface="楷体_GB2312" pitchFamily="49" charset="-122"/>
              </a:rPr>
              <a:t>n</a:t>
            </a:r>
            <a:r>
              <a:rPr kumimoji="1" lang="en-US" altLang="zh-CN" sz="2400" baseline="-25000" smtClean="0">
                <a:solidFill>
                  <a:srgbClr val="0000CC"/>
                </a:solidFill>
                <a:latin typeface="Times New Roman" pitchFamily="18" charset="0"/>
                <a:ea typeface="楷体_GB2312" pitchFamily="49" charset="-122"/>
              </a:rPr>
              <a:t>2</a:t>
            </a:r>
            <a:r>
              <a:rPr kumimoji="1" lang="en-US" altLang="zh-CN" sz="2400" smtClean="0">
                <a:solidFill>
                  <a:srgbClr val="0000CC"/>
                </a:solidFill>
                <a:latin typeface="Times New Roman" pitchFamily="18" charset="0"/>
              </a:rPr>
              <a:t> </a:t>
            </a:r>
            <a:r>
              <a:rPr kumimoji="1" lang="en-US" altLang="zh-CN" sz="2400" smtClean="0">
                <a:solidFill>
                  <a:srgbClr val="0000CC"/>
                </a:solidFill>
                <a:latin typeface="Times New Roman" pitchFamily="18" charset="0"/>
                <a:ea typeface="楷体_GB2312" pitchFamily="49" charset="-122"/>
              </a:rPr>
              <a:t>∝d</a:t>
            </a:r>
            <a:r>
              <a:rPr kumimoji="1" lang="en-US" altLang="zh-CN" sz="2400" i="1" smtClean="0">
                <a:solidFill>
                  <a:srgbClr val="0000CC"/>
                </a:solidFill>
                <a:latin typeface="Times New Roman" pitchFamily="18" charset="0"/>
                <a:ea typeface="楷体_GB2312" pitchFamily="49" charset="-122"/>
              </a:rPr>
              <a:t>t</a:t>
            </a:r>
            <a:endParaRPr kumimoji="1" lang="en-US" altLang="zh-CN" sz="2400" smtClean="0">
              <a:solidFill>
                <a:srgbClr val="0000CC"/>
              </a:solidFill>
              <a:latin typeface="Times New Roman" pitchFamily="18" charset="0"/>
              <a:ea typeface="楷体_GB2312" pitchFamily="49" charset="-122"/>
            </a:endParaRPr>
          </a:p>
        </p:txBody>
      </p:sp>
      <p:sp>
        <p:nvSpPr>
          <p:cNvPr id="56324" name="Rectangle 4"/>
          <p:cNvSpPr>
            <a:spLocks noChangeArrowheads="1"/>
          </p:cNvSpPr>
          <p:nvPr/>
        </p:nvSpPr>
        <p:spPr bwMode="auto">
          <a:xfrm>
            <a:off x="611188" y="36449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sz="2400" b="1" smtClean="0">
                <a:solidFill>
                  <a:srgbClr val="0000CC"/>
                </a:solidFill>
                <a:latin typeface="宋体" charset="-122"/>
              </a:rPr>
              <a:t>∴ </a:t>
            </a:r>
            <a:endParaRPr kumimoji="1" lang="en-US" altLang="zh-CN" sz="2400" smtClean="0">
              <a:solidFill>
                <a:srgbClr val="0000CC"/>
              </a:solidFill>
              <a:latin typeface="Times New Roman" pitchFamily="18" charset="0"/>
            </a:endParaRPr>
          </a:p>
        </p:txBody>
      </p:sp>
      <p:graphicFrame>
        <p:nvGraphicFramePr>
          <p:cNvPr id="56325" name="Object 5"/>
          <p:cNvGraphicFramePr>
            <a:graphicFrameLocks noChangeAspect="1"/>
          </p:cNvGraphicFramePr>
          <p:nvPr/>
        </p:nvGraphicFramePr>
        <p:xfrm>
          <a:off x="1358900" y="3716338"/>
          <a:ext cx="2230438" cy="487362"/>
        </p:xfrm>
        <a:graphic>
          <a:graphicData uri="http://schemas.openxmlformats.org/presentationml/2006/ole">
            <mc:AlternateContent xmlns:mc="http://schemas.openxmlformats.org/markup-compatibility/2006">
              <mc:Choice xmlns:v="urn:schemas-microsoft-com:vml" Requires="v">
                <p:oleObj spid="_x0000_s6146" name="公式" r:id="rId3" imgW="1002865" imgH="215806" progId="Equation.3">
                  <p:embed/>
                </p:oleObj>
              </mc:Choice>
              <mc:Fallback>
                <p:oleObj name="公式" r:id="rId3" imgW="1002865"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8900" y="3716338"/>
                        <a:ext cx="2230438" cy="48736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26" name="Rectangle 6"/>
          <p:cNvSpPr>
            <a:spLocks noChangeArrowheads="1"/>
          </p:cNvSpPr>
          <p:nvPr/>
        </p:nvSpPr>
        <p:spPr bwMode="auto">
          <a:xfrm>
            <a:off x="4067175" y="3716338"/>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zh-CN" altLang="en-US" sz="2400" smtClean="0">
                <a:solidFill>
                  <a:srgbClr val="0000CC"/>
                </a:solidFill>
                <a:latin typeface="华文楷体" pitchFamily="2" charset="-122"/>
                <a:ea typeface="华文楷体" pitchFamily="2" charset="-122"/>
              </a:rPr>
              <a:t>或</a:t>
            </a:r>
            <a:r>
              <a:rPr kumimoji="1" lang="zh-CN" altLang="en-US" sz="2400" b="1" smtClean="0">
                <a:solidFill>
                  <a:srgbClr val="0000CC"/>
                </a:solidFill>
                <a:latin typeface="宋体" charset="-122"/>
              </a:rPr>
              <a:t>  </a:t>
            </a:r>
            <a:endParaRPr kumimoji="1" lang="zh-CN" altLang="en-US" sz="2400" smtClean="0">
              <a:solidFill>
                <a:srgbClr val="0000CC"/>
              </a:solidFill>
              <a:latin typeface="Times New Roman" pitchFamily="18" charset="0"/>
            </a:endParaRPr>
          </a:p>
        </p:txBody>
      </p:sp>
      <p:graphicFrame>
        <p:nvGraphicFramePr>
          <p:cNvPr id="56327" name="Object 7"/>
          <p:cNvGraphicFramePr>
            <a:graphicFrameLocks noChangeAspect="1"/>
          </p:cNvGraphicFramePr>
          <p:nvPr/>
        </p:nvGraphicFramePr>
        <p:xfrm>
          <a:off x="4716463" y="3429000"/>
          <a:ext cx="2041525" cy="887413"/>
        </p:xfrm>
        <a:graphic>
          <a:graphicData uri="http://schemas.openxmlformats.org/presentationml/2006/ole">
            <mc:AlternateContent xmlns:mc="http://schemas.openxmlformats.org/markup-compatibility/2006">
              <mc:Choice xmlns:v="urn:schemas-microsoft-com:vml" Requires="v">
                <p:oleObj spid="_x0000_s6147" name="公式" r:id="rId5" imgW="1015559" imgH="444307" progId="Equation.3">
                  <p:embed/>
                </p:oleObj>
              </mc:Choice>
              <mc:Fallback>
                <p:oleObj name="公式" r:id="rId5" imgW="1015559" imgH="44430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3429000"/>
                        <a:ext cx="2041525" cy="88741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28" name="Text Box 8"/>
          <p:cNvSpPr txBox="1">
            <a:spLocks noChangeArrowheads="1"/>
          </p:cNvSpPr>
          <p:nvPr/>
        </p:nvSpPr>
        <p:spPr bwMode="auto">
          <a:xfrm>
            <a:off x="7308850" y="36449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smtClean="0">
                <a:solidFill>
                  <a:srgbClr val="000000"/>
                </a:solidFill>
                <a:latin typeface="Times New Roman" pitchFamily="18" charset="0"/>
              </a:rPr>
              <a:t>(1-25)</a:t>
            </a:r>
          </a:p>
        </p:txBody>
      </p:sp>
      <p:sp>
        <p:nvSpPr>
          <p:cNvPr id="56329" name="Text Box 9"/>
          <p:cNvSpPr txBox="1">
            <a:spLocks noChangeArrowheads="1"/>
          </p:cNvSpPr>
          <p:nvPr/>
        </p:nvSpPr>
        <p:spPr bwMode="auto">
          <a:xfrm>
            <a:off x="304800" y="12192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endParaRPr kumimoji="1" lang="zh-CN" altLang="zh-CN" sz="2400" smtClean="0">
              <a:solidFill>
                <a:srgbClr val="000000"/>
              </a:solidFill>
              <a:latin typeface="Times New Roman" pitchFamily="18" charset="0"/>
            </a:endParaRPr>
          </a:p>
        </p:txBody>
      </p:sp>
      <p:pic>
        <p:nvPicPr>
          <p:cNvPr id="5633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3350" y="260350"/>
            <a:ext cx="5868988"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31" name="Rectangle 11"/>
          <p:cNvSpPr>
            <a:spLocks noChangeArrowheads="1"/>
          </p:cNvSpPr>
          <p:nvPr/>
        </p:nvSpPr>
        <p:spPr bwMode="auto">
          <a:xfrm>
            <a:off x="468313" y="4581525"/>
            <a:ext cx="8077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0"/>
              </a:spcBef>
              <a:spcAft>
                <a:spcPct val="0"/>
              </a:spcAft>
              <a:buFontTx/>
              <a:buNone/>
            </a:pPr>
            <a:r>
              <a:rPr kumimoji="1" lang="zh-CN" altLang="en-US" sz="2400" b="1" u="sng" smtClean="0">
                <a:solidFill>
                  <a:srgbClr val="0000CC"/>
                </a:solidFill>
                <a:latin typeface="华文楷体" pitchFamily="2" charset="-122"/>
                <a:ea typeface="华文楷体" pitchFamily="2" charset="-122"/>
              </a:rPr>
              <a:t>关于数字下标的说明</a:t>
            </a:r>
            <a:r>
              <a:rPr kumimoji="1" lang="en-US" altLang="zh-CN" sz="2400" b="1" u="sng" smtClean="0">
                <a:solidFill>
                  <a:srgbClr val="0000CC"/>
                </a:solidFill>
                <a:latin typeface="华文楷体" pitchFamily="2" charset="-122"/>
                <a:ea typeface="华文楷体" pitchFamily="2" charset="-122"/>
              </a:rPr>
              <a:t>(</a:t>
            </a:r>
            <a:r>
              <a:rPr kumimoji="1" lang="zh-CN" altLang="en-US" sz="2400" b="1" u="sng" smtClean="0">
                <a:solidFill>
                  <a:srgbClr val="0000CC"/>
                </a:solidFill>
                <a:latin typeface="华文楷体" pitchFamily="2" charset="-122"/>
                <a:ea typeface="华文楷体" pitchFamily="2" charset="-122"/>
              </a:rPr>
              <a:t>下同</a:t>
            </a:r>
            <a:r>
              <a:rPr kumimoji="1" lang="en-US" altLang="zh-CN" sz="2400" b="1" u="sng" smtClean="0">
                <a:solidFill>
                  <a:srgbClr val="0000CC"/>
                </a:solidFill>
                <a:latin typeface="华文楷体" pitchFamily="2" charset="-122"/>
                <a:ea typeface="华文楷体" pitchFamily="2" charset="-122"/>
              </a:rPr>
              <a:t>)</a:t>
            </a:r>
            <a:r>
              <a:rPr kumimoji="1" lang="en-US" altLang="zh-CN" sz="2400" b="1" smtClean="0">
                <a:solidFill>
                  <a:srgbClr val="0000CC"/>
                </a:solidFill>
                <a:latin typeface="华文楷体" pitchFamily="2" charset="-122"/>
                <a:ea typeface="华文楷体" pitchFamily="2" charset="-122"/>
              </a:rPr>
              <a:t>: </a:t>
            </a:r>
            <a:endParaRPr kumimoji="1" lang="en-US" altLang="zh-CN" sz="2400" smtClean="0">
              <a:solidFill>
                <a:srgbClr val="0000CC"/>
              </a:solidFill>
              <a:latin typeface="华文楷体" pitchFamily="2" charset="-122"/>
              <a:ea typeface="华文楷体" pitchFamily="2" charset="-122"/>
            </a:endParaRPr>
          </a:p>
          <a:p>
            <a:pPr algn="just" eaLnBrk="0" fontAlgn="base" hangingPunct="0">
              <a:spcBef>
                <a:spcPct val="0"/>
              </a:spcBef>
              <a:spcAft>
                <a:spcPct val="0"/>
              </a:spcAft>
              <a:buFontTx/>
              <a:buNone/>
            </a:pPr>
            <a:r>
              <a:rPr kumimoji="1" lang="en-US" altLang="zh-CN" sz="2400" b="1" smtClean="0">
                <a:solidFill>
                  <a:srgbClr val="0000CC"/>
                </a:solidFill>
                <a:latin typeface="华文楷体" pitchFamily="2" charset="-122"/>
                <a:ea typeface="华文楷体" pitchFamily="2" charset="-122"/>
              </a:rPr>
              <a:t>     ①</a:t>
            </a:r>
            <a:r>
              <a:rPr kumimoji="1" lang="zh-CN" altLang="en-US" sz="2400" b="1" smtClean="0">
                <a:solidFill>
                  <a:srgbClr val="0000CC"/>
                </a:solidFill>
                <a:latin typeface="华文楷体" pitchFamily="2" charset="-122"/>
                <a:ea typeface="华文楷体" pitchFamily="2" charset="-122"/>
              </a:rPr>
              <a:t>单下标</a:t>
            </a:r>
            <a:r>
              <a:rPr kumimoji="1" lang="en-US" altLang="zh-CN" sz="2400" b="1" smtClean="0">
                <a:solidFill>
                  <a:srgbClr val="0000CC"/>
                </a:solidFill>
                <a:latin typeface="华文楷体" pitchFamily="2" charset="-122"/>
                <a:ea typeface="华文楷体" pitchFamily="2" charset="-122"/>
              </a:rPr>
              <a:t>----</a:t>
            </a:r>
            <a:r>
              <a:rPr kumimoji="1" lang="zh-CN" altLang="en-US" sz="2400" b="1" smtClean="0">
                <a:solidFill>
                  <a:srgbClr val="0000CC"/>
                </a:solidFill>
                <a:latin typeface="华文楷体" pitchFamily="2" charset="-122"/>
                <a:ea typeface="华文楷体" pitchFamily="2" charset="-122"/>
              </a:rPr>
              <a:t>能级的量 </a:t>
            </a:r>
            <a:r>
              <a:rPr kumimoji="1" lang="en-US" altLang="zh-CN" sz="2400" b="1" smtClean="0">
                <a:solidFill>
                  <a:srgbClr val="0000CC"/>
                </a:solidFill>
                <a:latin typeface="华文楷体" pitchFamily="2" charset="-122"/>
                <a:ea typeface="华文楷体" pitchFamily="2" charset="-122"/>
              </a:rPr>
              <a:t>[</a:t>
            </a:r>
            <a:r>
              <a:rPr kumimoji="1" lang="zh-CN" altLang="en-US" sz="2400" b="1" smtClean="0">
                <a:solidFill>
                  <a:srgbClr val="0000CC"/>
                </a:solidFill>
                <a:latin typeface="华文楷体" pitchFamily="2" charset="-122"/>
                <a:ea typeface="华文楷体" pitchFamily="2" charset="-122"/>
              </a:rPr>
              <a:t>如</a:t>
            </a:r>
            <a:r>
              <a:rPr kumimoji="1" lang="en-US" altLang="zh-CN" sz="2400" i="1" smtClean="0">
                <a:solidFill>
                  <a:srgbClr val="0000CC"/>
                </a:solidFill>
                <a:latin typeface="Times New Roman" pitchFamily="18" charset="0"/>
                <a:ea typeface="华文楷体" pitchFamily="2" charset="-122"/>
              </a:rPr>
              <a:t>n</a:t>
            </a:r>
            <a:r>
              <a:rPr kumimoji="1" lang="en-US" altLang="zh-CN" sz="2400" baseline="-25000" smtClean="0">
                <a:solidFill>
                  <a:srgbClr val="0000CC"/>
                </a:solidFill>
                <a:latin typeface="Times New Roman" pitchFamily="18" charset="0"/>
                <a:ea typeface="华文楷体" pitchFamily="2" charset="-122"/>
              </a:rPr>
              <a:t>2</a:t>
            </a:r>
            <a:r>
              <a:rPr kumimoji="1" lang="zh-CN" altLang="en-US" sz="2400" b="1" smtClean="0">
                <a:solidFill>
                  <a:srgbClr val="0000CC"/>
                </a:solidFill>
                <a:latin typeface="华文楷体" pitchFamily="2" charset="-122"/>
                <a:ea typeface="华文楷体" pitchFamily="2" charset="-122"/>
              </a:rPr>
              <a:t>为</a:t>
            </a:r>
            <a:r>
              <a:rPr kumimoji="1" lang="en-US" altLang="zh-CN" sz="2400" i="1" smtClean="0">
                <a:solidFill>
                  <a:srgbClr val="0000CC"/>
                </a:solidFill>
                <a:latin typeface="Times New Roman" pitchFamily="18" charset="0"/>
                <a:ea typeface="华文楷体" pitchFamily="2" charset="-122"/>
              </a:rPr>
              <a:t>E</a:t>
            </a:r>
            <a:r>
              <a:rPr kumimoji="1" lang="en-US" altLang="zh-CN" sz="2400" baseline="-25000" smtClean="0">
                <a:solidFill>
                  <a:srgbClr val="0000CC"/>
                </a:solidFill>
                <a:latin typeface="Times New Roman" pitchFamily="18" charset="0"/>
                <a:ea typeface="华文楷体" pitchFamily="2" charset="-122"/>
              </a:rPr>
              <a:t>2</a:t>
            </a:r>
            <a:r>
              <a:rPr kumimoji="1" lang="zh-CN" altLang="en-US" sz="2400" b="1" smtClean="0">
                <a:solidFill>
                  <a:srgbClr val="0000CC"/>
                </a:solidFill>
                <a:latin typeface="华文楷体" pitchFamily="2" charset="-122"/>
                <a:ea typeface="华文楷体" pitchFamily="2" charset="-122"/>
              </a:rPr>
              <a:t>上粒子数</a:t>
            </a:r>
            <a:r>
              <a:rPr kumimoji="1" lang="en-US" altLang="zh-CN" sz="2400" b="1" smtClean="0">
                <a:solidFill>
                  <a:srgbClr val="0000CC"/>
                </a:solidFill>
                <a:latin typeface="华文楷体" pitchFamily="2" charset="-122"/>
                <a:ea typeface="华文楷体" pitchFamily="2" charset="-122"/>
              </a:rPr>
              <a:t>(</a:t>
            </a:r>
            <a:r>
              <a:rPr kumimoji="1" lang="zh-CN" altLang="en-US" sz="2400" b="1" smtClean="0">
                <a:solidFill>
                  <a:srgbClr val="0000CC"/>
                </a:solidFill>
                <a:latin typeface="华文楷体" pitchFamily="2" charset="-122"/>
                <a:ea typeface="华文楷体" pitchFamily="2" charset="-122"/>
              </a:rPr>
              <a:t>密度</a:t>
            </a:r>
            <a:r>
              <a:rPr kumimoji="1" lang="en-US" altLang="zh-CN" sz="2400" b="1" smtClean="0">
                <a:solidFill>
                  <a:srgbClr val="0000CC"/>
                </a:solidFill>
                <a:latin typeface="华文楷体" pitchFamily="2" charset="-122"/>
                <a:ea typeface="华文楷体" pitchFamily="2" charset="-122"/>
              </a:rPr>
              <a:t>)]</a:t>
            </a:r>
            <a:endParaRPr kumimoji="1" lang="en-US" altLang="zh-CN" sz="2400" smtClean="0">
              <a:solidFill>
                <a:srgbClr val="0000CC"/>
              </a:solidFill>
              <a:latin typeface="华文楷体" pitchFamily="2" charset="-122"/>
              <a:ea typeface="华文楷体" pitchFamily="2" charset="-122"/>
            </a:endParaRPr>
          </a:p>
          <a:p>
            <a:pPr algn="just" eaLnBrk="0" fontAlgn="base" hangingPunct="0">
              <a:spcBef>
                <a:spcPct val="0"/>
              </a:spcBef>
              <a:spcAft>
                <a:spcPct val="0"/>
              </a:spcAft>
              <a:buFontTx/>
              <a:buNone/>
            </a:pPr>
            <a:r>
              <a:rPr kumimoji="1" lang="en-US" altLang="zh-CN" sz="2400" b="1" smtClean="0">
                <a:solidFill>
                  <a:srgbClr val="0000CC"/>
                </a:solidFill>
                <a:latin typeface="华文楷体" pitchFamily="2" charset="-122"/>
                <a:ea typeface="华文楷体" pitchFamily="2" charset="-122"/>
              </a:rPr>
              <a:t>     ②</a:t>
            </a:r>
            <a:r>
              <a:rPr kumimoji="1" lang="zh-CN" altLang="en-US" sz="2400" b="1" smtClean="0">
                <a:solidFill>
                  <a:srgbClr val="0000CC"/>
                </a:solidFill>
                <a:latin typeface="华文楷体" pitchFamily="2" charset="-122"/>
                <a:ea typeface="华文楷体" pitchFamily="2" charset="-122"/>
              </a:rPr>
              <a:t>双下标</a:t>
            </a:r>
            <a:r>
              <a:rPr kumimoji="1" lang="en-US" altLang="zh-CN" sz="2400" b="1" smtClean="0">
                <a:solidFill>
                  <a:srgbClr val="0000CC"/>
                </a:solidFill>
                <a:latin typeface="华文楷体" pitchFamily="2" charset="-122"/>
                <a:ea typeface="华文楷体" pitchFamily="2" charset="-122"/>
              </a:rPr>
              <a:t>----</a:t>
            </a:r>
            <a:r>
              <a:rPr kumimoji="1" lang="zh-CN" altLang="en-US" sz="2400" b="1" smtClean="0">
                <a:solidFill>
                  <a:srgbClr val="0000CC"/>
                </a:solidFill>
                <a:latin typeface="华文楷体" pitchFamily="2" charset="-122"/>
                <a:ea typeface="华文楷体" pitchFamily="2" charset="-122"/>
              </a:rPr>
              <a:t>过程的量</a:t>
            </a:r>
            <a:r>
              <a:rPr kumimoji="1" lang="en-US" altLang="zh-CN" sz="2400" b="1" smtClean="0">
                <a:solidFill>
                  <a:srgbClr val="0000CC"/>
                </a:solidFill>
                <a:latin typeface="华文楷体" pitchFamily="2" charset="-122"/>
                <a:ea typeface="华文楷体" pitchFamily="2" charset="-122"/>
              </a:rPr>
              <a:t>, </a:t>
            </a:r>
            <a:r>
              <a:rPr kumimoji="1" lang="zh-CN" altLang="en-US" sz="2400" b="1" smtClean="0">
                <a:solidFill>
                  <a:srgbClr val="0000CC"/>
                </a:solidFill>
                <a:latin typeface="华文楷体" pitchFamily="2" charset="-122"/>
                <a:ea typeface="华文楷体" pitchFamily="2" charset="-122"/>
              </a:rPr>
              <a:t>先初态后末态</a:t>
            </a:r>
            <a:r>
              <a:rPr kumimoji="1" lang="en-US" altLang="zh-CN" sz="2400" b="1" smtClean="0">
                <a:solidFill>
                  <a:srgbClr val="0000CC"/>
                </a:solidFill>
                <a:latin typeface="华文楷体" pitchFamily="2" charset="-122"/>
                <a:ea typeface="华文楷体" pitchFamily="2" charset="-122"/>
              </a:rPr>
              <a:t>(</a:t>
            </a:r>
            <a:r>
              <a:rPr kumimoji="1" lang="zh-CN" altLang="en-US" sz="2400" b="1" smtClean="0">
                <a:solidFill>
                  <a:srgbClr val="0000CC"/>
                </a:solidFill>
                <a:latin typeface="华文楷体" pitchFamily="2" charset="-122"/>
                <a:ea typeface="华文楷体" pitchFamily="2" charset="-122"/>
              </a:rPr>
              <a:t>如</a:t>
            </a:r>
            <a:r>
              <a:rPr kumimoji="1" lang="en-US" altLang="zh-CN" sz="2400" i="1" smtClean="0">
                <a:solidFill>
                  <a:srgbClr val="0000CC"/>
                </a:solidFill>
                <a:latin typeface="Times New Roman" pitchFamily="18" charset="0"/>
                <a:ea typeface="华文楷体" pitchFamily="2" charset="-122"/>
              </a:rPr>
              <a:t>A</a:t>
            </a:r>
            <a:r>
              <a:rPr kumimoji="1" lang="en-US" altLang="zh-CN" sz="2400" baseline="-25000" smtClean="0">
                <a:solidFill>
                  <a:srgbClr val="0000CC"/>
                </a:solidFill>
                <a:latin typeface="Times New Roman" pitchFamily="18" charset="0"/>
                <a:ea typeface="华文楷体" pitchFamily="2" charset="-122"/>
              </a:rPr>
              <a:t>21</a:t>
            </a:r>
            <a:r>
              <a:rPr kumimoji="1" lang="zh-CN" altLang="en-US" sz="2400" b="1" smtClean="0">
                <a:solidFill>
                  <a:srgbClr val="0000CC"/>
                </a:solidFill>
                <a:latin typeface="华文楷体" pitchFamily="2" charset="-122"/>
                <a:ea typeface="华文楷体" pitchFamily="2" charset="-122"/>
              </a:rPr>
              <a:t>表示从</a:t>
            </a:r>
            <a:r>
              <a:rPr kumimoji="1" lang="en-US" altLang="zh-CN" sz="2400" i="1" smtClean="0">
                <a:solidFill>
                  <a:srgbClr val="0000CC"/>
                </a:solidFill>
                <a:latin typeface="Times New Roman" pitchFamily="18" charset="0"/>
                <a:ea typeface="华文楷体" pitchFamily="2" charset="-122"/>
              </a:rPr>
              <a:t>E</a:t>
            </a:r>
            <a:r>
              <a:rPr kumimoji="1" lang="en-US" altLang="zh-CN" sz="2400" baseline="-25000" smtClean="0">
                <a:solidFill>
                  <a:srgbClr val="0000CC"/>
                </a:solidFill>
                <a:latin typeface="Times New Roman" pitchFamily="18" charset="0"/>
                <a:ea typeface="华文楷体" pitchFamily="2" charset="-122"/>
              </a:rPr>
              <a:t>2</a:t>
            </a:r>
            <a:r>
              <a:rPr kumimoji="1" lang="zh-CN" altLang="en-US" sz="2400" b="1" smtClean="0">
                <a:solidFill>
                  <a:srgbClr val="0000CC"/>
                </a:solidFill>
                <a:latin typeface="华文楷体" pitchFamily="2" charset="-122"/>
                <a:ea typeface="华文楷体" pitchFamily="2" charset="-122"/>
              </a:rPr>
              <a:t>跃迁</a:t>
            </a:r>
          </a:p>
          <a:p>
            <a:pPr algn="just" eaLnBrk="0" fontAlgn="base" hangingPunct="0">
              <a:spcBef>
                <a:spcPct val="0"/>
              </a:spcBef>
              <a:spcAft>
                <a:spcPct val="0"/>
              </a:spcAft>
              <a:buFontTx/>
              <a:buNone/>
            </a:pPr>
            <a:r>
              <a:rPr kumimoji="1" lang="zh-CN" altLang="en-US" sz="2400" b="1" smtClean="0">
                <a:solidFill>
                  <a:srgbClr val="0000CC"/>
                </a:solidFill>
                <a:latin typeface="华文楷体" pitchFamily="2" charset="-122"/>
                <a:ea typeface="华文楷体" pitchFamily="2" charset="-122"/>
              </a:rPr>
              <a:t>      到</a:t>
            </a:r>
            <a:r>
              <a:rPr kumimoji="1" lang="en-US" altLang="zh-CN" sz="2400" i="1" smtClean="0">
                <a:solidFill>
                  <a:srgbClr val="0000CC"/>
                </a:solidFill>
                <a:latin typeface="Times New Roman" pitchFamily="18" charset="0"/>
                <a:ea typeface="华文楷体" pitchFamily="2" charset="-122"/>
              </a:rPr>
              <a:t>E</a:t>
            </a:r>
            <a:r>
              <a:rPr kumimoji="1" lang="en-US" altLang="zh-CN" sz="2400" baseline="-25000" smtClean="0">
                <a:solidFill>
                  <a:srgbClr val="0000CC"/>
                </a:solidFill>
                <a:latin typeface="Times New Roman" pitchFamily="18" charset="0"/>
                <a:ea typeface="华文楷体" pitchFamily="2" charset="-122"/>
              </a:rPr>
              <a:t>1</a:t>
            </a:r>
            <a:r>
              <a:rPr kumimoji="1" lang="zh-CN" altLang="en-US" sz="2400" b="1" smtClean="0">
                <a:solidFill>
                  <a:srgbClr val="0000CC"/>
                </a:solidFill>
                <a:latin typeface="华文楷体" pitchFamily="2" charset="-122"/>
                <a:ea typeface="华文楷体" pitchFamily="2" charset="-122"/>
              </a:rPr>
              <a:t>的自发发射系数</a:t>
            </a:r>
            <a:r>
              <a:rPr kumimoji="1" lang="en-US" altLang="zh-CN" sz="2400" b="1" smtClean="0">
                <a:solidFill>
                  <a:srgbClr val="0000CC"/>
                </a:solidFill>
                <a:latin typeface="华文楷体" pitchFamily="2" charset="-122"/>
                <a:ea typeface="华文楷体" pitchFamily="2" charset="-122"/>
              </a:rPr>
              <a:t>)</a:t>
            </a:r>
            <a:endParaRPr kumimoji="1" lang="en-US" altLang="zh-CN" sz="2400" smtClean="0">
              <a:solidFill>
                <a:srgbClr val="0000CC"/>
              </a:solidFill>
              <a:latin typeface="华文楷体" pitchFamily="2" charset="-122"/>
              <a:ea typeface="华文楷体" pitchFamily="2" charset="-122"/>
            </a:endParaRPr>
          </a:p>
        </p:txBody>
      </p:sp>
    </p:spTree>
    <p:extLst>
      <p:ext uri="{BB962C8B-B14F-4D97-AF65-F5344CB8AC3E}">
        <p14:creationId xmlns:p14="http://schemas.microsoft.com/office/powerpoint/2010/main" val="1549238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468313" y="1341438"/>
            <a:ext cx="640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50000"/>
              </a:spcBef>
              <a:spcAft>
                <a:spcPct val="0"/>
              </a:spcAft>
              <a:buFontTx/>
              <a:buNone/>
            </a:pPr>
            <a:r>
              <a:rPr kumimoji="1" lang="en-US" altLang="zh-CN" sz="2400" b="1" smtClean="0">
                <a:solidFill>
                  <a:srgbClr val="0000CC"/>
                </a:solidFill>
                <a:latin typeface="Times New Roman" pitchFamily="18" charset="0"/>
              </a:rPr>
              <a:t>(c) </a:t>
            </a:r>
            <a:r>
              <a:rPr kumimoji="1" lang="en-US" altLang="zh-CN" sz="2400" b="1" i="1" smtClean="0">
                <a:solidFill>
                  <a:srgbClr val="A50021"/>
                </a:solidFill>
                <a:latin typeface="Times New Roman" pitchFamily="18" charset="0"/>
                <a:ea typeface="华文楷体" pitchFamily="2" charset="-122"/>
              </a:rPr>
              <a:t>A</a:t>
            </a:r>
            <a:r>
              <a:rPr kumimoji="1" lang="en-US" altLang="zh-CN" sz="2400" b="1" baseline="-25000" smtClean="0">
                <a:solidFill>
                  <a:srgbClr val="A50021"/>
                </a:solidFill>
                <a:latin typeface="Times New Roman" pitchFamily="18" charset="0"/>
                <a:ea typeface="华文楷体" pitchFamily="2" charset="-122"/>
              </a:rPr>
              <a:t>21</a:t>
            </a:r>
            <a:r>
              <a:rPr kumimoji="1" lang="zh-CN" altLang="en-US" sz="2400" b="1" smtClean="0">
                <a:solidFill>
                  <a:srgbClr val="A50021"/>
                </a:solidFill>
                <a:latin typeface="华文楷体" pitchFamily="2" charset="-122"/>
                <a:ea typeface="华文楷体" pitchFamily="2" charset="-122"/>
              </a:rPr>
              <a:t>的物理意义</a:t>
            </a:r>
            <a:r>
              <a:rPr kumimoji="1" lang="en-US" altLang="zh-CN" sz="2400" b="1" smtClean="0">
                <a:solidFill>
                  <a:srgbClr val="A50021"/>
                </a:solidFill>
                <a:latin typeface="华文楷体" pitchFamily="2" charset="-122"/>
                <a:ea typeface="华文楷体" pitchFamily="2" charset="-122"/>
              </a:rPr>
              <a:t>:</a:t>
            </a:r>
            <a:endParaRPr kumimoji="1" lang="en-US" altLang="zh-CN" sz="2400" b="1" baseline="-25000" smtClean="0">
              <a:solidFill>
                <a:srgbClr val="0000CC"/>
              </a:solidFill>
              <a:latin typeface="华文楷体" pitchFamily="2" charset="-122"/>
              <a:ea typeface="华文楷体" pitchFamily="2" charset="-122"/>
            </a:endParaRPr>
          </a:p>
        </p:txBody>
      </p:sp>
      <p:sp>
        <p:nvSpPr>
          <p:cNvPr id="57347" name="Text Box 3"/>
          <p:cNvSpPr txBox="1">
            <a:spLocks noChangeArrowheads="1"/>
          </p:cNvSpPr>
          <p:nvPr/>
        </p:nvSpPr>
        <p:spPr bwMode="auto">
          <a:xfrm>
            <a:off x="395288" y="1989138"/>
            <a:ext cx="7924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50000"/>
              </a:spcBef>
              <a:spcAft>
                <a:spcPct val="0"/>
              </a:spcAft>
              <a:buFontTx/>
              <a:buNone/>
            </a:pPr>
            <a:r>
              <a:rPr kumimoji="1" lang="zh-CN" altLang="en-US" sz="2400" smtClean="0">
                <a:solidFill>
                  <a:srgbClr val="0000CC"/>
                </a:solidFill>
                <a:latin typeface="Times New Roman" pitchFamily="18" charset="0"/>
                <a:ea typeface="楷体_GB2312" pitchFamily="49" charset="-122"/>
              </a:rPr>
              <a:t>从式</a:t>
            </a:r>
            <a:r>
              <a:rPr kumimoji="1" lang="en-US" altLang="zh-CN" sz="2400" b="1" smtClean="0">
                <a:solidFill>
                  <a:srgbClr val="0000CC"/>
                </a:solidFill>
                <a:latin typeface="Times New Roman" pitchFamily="18" charset="0"/>
              </a:rPr>
              <a:t>(</a:t>
            </a:r>
            <a:r>
              <a:rPr kumimoji="1" lang="en-US" altLang="zh-CN" sz="2400" smtClean="0">
                <a:solidFill>
                  <a:srgbClr val="0000CC"/>
                </a:solidFill>
                <a:latin typeface="Times New Roman" pitchFamily="18" charset="0"/>
              </a:rPr>
              <a:t>1-25</a:t>
            </a:r>
            <a:r>
              <a:rPr kumimoji="1" lang="en-US" altLang="zh-CN" sz="2400" b="1" smtClean="0">
                <a:solidFill>
                  <a:srgbClr val="0000CC"/>
                </a:solidFill>
                <a:latin typeface="Times New Roman" pitchFamily="18" charset="0"/>
              </a:rPr>
              <a:t>)</a:t>
            </a:r>
            <a:r>
              <a:rPr kumimoji="1" lang="zh-CN" altLang="en-US" sz="2400" smtClean="0">
                <a:solidFill>
                  <a:srgbClr val="0000CC"/>
                </a:solidFill>
                <a:latin typeface="华文楷体" pitchFamily="2" charset="-122"/>
                <a:ea typeface="华文楷体" pitchFamily="2" charset="-122"/>
              </a:rPr>
              <a:t>可见</a:t>
            </a:r>
            <a:r>
              <a:rPr kumimoji="1" lang="en-US" altLang="zh-CN" sz="2400" b="1" smtClean="0">
                <a:solidFill>
                  <a:srgbClr val="0000CC"/>
                </a:solidFill>
                <a:latin typeface="华文楷体" pitchFamily="2" charset="-122"/>
                <a:ea typeface="华文楷体" pitchFamily="2" charset="-122"/>
              </a:rPr>
              <a:t>, </a:t>
            </a:r>
            <a:r>
              <a:rPr kumimoji="1" lang="en-US" altLang="zh-CN" sz="2400" i="1" smtClean="0">
                <a:solidFill>
                  <a:srgbClr val="A50021"/>
                </a:solidFill>
                <a:latin typeface="Times New Roman" pitchFamily="18" charset="0"/>
                <a:ea typeface="华文楷体" pitchFamily="2" charset="-122"/>
              </a:rPr>
              <a:t>A</a:t>
            </a:r>
            <a:r>
              <a:rPr kumimoji="1" lang="en-US" altLang="zh-CN" sz="2400" baseline="-25000" smtClean="0">
                <a:solidFill>
                  <a:srgbClr val="A50021"/>
                </a:solidFill>
                <a:latin typeface="Times New Roman" pitchFamily="18" charset="0"/>
                <a:ea typeface="华文楷体" pitchFamily="2" charset="-122"/>
              </a:rPr>
              <a:t>21</a:t>
            </a:r>
            <a:r>
              <a:rPr kumimoji="1" lang="zh-CN" altLang="en-US" sz="2400" smtClean="0">
                <a:solidFill>
                  <a:srgbClr val="0000CC"/>
                </a:solidFill>
                <a:latin typeface="华文楷体" pitchFamily="2" charset="-122"/>
                <a:ea typeface="华文楷体" pitchFamily="2" charset="-122"/>
              </a:rPr>
              <a:t>是单位时间、单位体积内在</a:t>
            </a:r>
            <a:r>
              <a:rPr kumimoji="1" lang="en-US" altLang="zh-CN" sz="2400" i="1" smtClean="0">
                <a:solidFill>
                  <a:srgbClr val="0000CC"/>
                </a:solidFill>
                <a:latin typeface="Times New Roman" pitchFamily="18" charset="0"/>
                <a:ea typeface="华文楷体" pitchFamily="2" charset="-122"/>
              </a:rPr>
              <a:t>E</a:t>
            </a:r>
            <a:r>
              <a:rPr kumimoji="1" lang="en-US" altLang="zh-CN" sz="2400" baseline="-25000" smtClean="0">
                <a:solidFill>
                  <a:srgbClr val="0000CC"/>
                </a:solidFill>
                <a:latin typeface="Times New Roman" pitchFamily="18" charset="0"/>
                <a:ea typeface="华文楷体" pitchFamily="2" charset="-122"/>
              </a:rPr>
              <a:t>2</a:t>
            </a:r>
            <a:r>
              <a:rPr kumimoji="1" lang="zh-CN" altLang="en-US" sz="2400" smtClean="0">
                <a:solidFill>
                  <a:srgbClr val="0000CC"/>
                </a:solidFill>
                <a:latin typeface="华文楷体" pitchFamily="2" charset="-122"/>
                <a:ea typeface="华文楷体" pitchFamily="2" charset="-122"/>
              </a:rPr>
              <a:t>上所有</a:t>
            </a:r>
            <a:r>
              <a:rPr kumimoji="1" lang="en-US" altLang="zh-CN" sz="2400" i="1" smtClean="0">
                <a:solidFill>
                  <a:srgbClr val="0000CC"/>
                </a:solidFill>
                <a:latin typeface="Times New Roman" pitchFamily="18" charset="0"/>
                <a:ea typeface="华文楷体" pitchFamily="2" charset="-122"/>
              </a:rPr>
              <a:t>n</a:t>
            </a:r>
            <a:r>
              <a:rPr kumimoji="1" lang="en-US" altLang="zh-CN" sz="2400" baseline="-25000" smtClean="0">
                <a:solidFill>
                  <a:srgbClr val="0000CC"/>
                </a:solidFill>
                <a:latin typeface="Times New Roman" pitchFamily="18" charset="0"/>
                <a:ea typeface="华文楷体" pitchFamily="2" charset="-122"/>
              </a:rPr>
              <a:t>2</a:t>
            </a:r>
            <a:r>
              <a:rPr kumimoji="1" lang="zh-CN" altLang="en-US" sz="2400" smtClean="0">
                <a:solidFill>
                  <a:srgbClr val="0000CC"/>
                </a:solidFill>
                <a:latin typeface="华文楷体" pitchFamily="2" charset="-122"/>
                <a:ea typeface="华文楷体" pitchFamily="2" charset="-122"/>
              </a:rPr>
              <a:t>个粒子中会发生自发发射的粒子所占的比例</a:t>
            </a:r>
            <a:r>
              <a:rPr kumimoji="1" lang="en-US" altLang="zh-CN" sz="2400" b="1" smtClean="0">
                <a:solidFill>
                  <a:srgbClr val="0000CC"/>
                </a:solidFill>
                <a:latin typeface="华文楷体" pitchFamily="2" charset="-122"/>
                <a:ea typeface="华文楷体" pitchFamily="2" charset="-122"/>
              </a:rPr>
              <a:t>, </a:t>
            </a:r>
            <a:r>
              <a:rPr kumimoji="1" lang="zh-CN" altLang="en-US" sz="2400" smtClean="0">
                <a:solidFill>
                  <a:srgbClr val="0000CC"/>
                </a:solidFill>
                <a:latin typeface="华文楷体" pitchFamily="2" charset="-122"/>
                <a:ea typeface="华文楷体" pitchFamily="2" charset="-122"/>
              </a:rPr>
              <a:t>所以</a:t>
            </a:r>
            <a:r>
              <a:rPr kumimoji="1" lang="en-US" altLang="zh-CN" sz="2400" i="1" smtClean="0">
                <a:solidFill>
                  <a:srgbClr val="0000CC"/>
                </a:solidFill>
                <a:latin typeface="Times New Roman" pitchFamily="18" charset="0"/>
                <a:ea typeface="华文楷体" pitchFamily="2" charset="-122"/>
              </a:rPr>
              <a:t>A</a:t>
            </a:r>
            <a:r>
              <a:rPr kumimoji="1" lang="en-US" altLang="zh-CN" sz="2400" baseline="-25000" smtClean="0">
                <a:solidFill>
                  <a:srgbClr val="0000CC"/>
                </a:solidFill>
                <a:latin typeface="Times New Roman" pitchFamily="18" charset="0"/>
                <a:ea typeface="华文楷体" pitchFamily="2" charset="-122"/>
              </a:rPr>
              <a:t>21</a:t>
            </a:r>
            <a:r>
              <a:rPr kumimoji="1" lang="zh-CN" altLang="en-US" sz="2400" smtClean="0">
                <a:solidFill>
                  <a:srgbClr val="0000CC"/>
                </a:solidFill>
                <a:latin typeface="华文楷体" pitchFamily="2" charset="-122"/>
                <a:ea typeface="华文楷体" pitchFamily="2" charset="-122"/>
              </a:rPr>
              <a:t>是自发发射的几率。</a:t>
            </a:r>
          </a:p>
        </p:txBody>
      </p:sp>
      <p:grpSp>
        <p:nvGrpSpPr>
          <p:cNvPr id="57348" name="Group 4"/>
          <p:cNvGrpSpPr>
            <a:grpSpLocks/>
          </p:cNvGrpSpPr>
          <p:nvPr/>
        </p:nvGrpSpPr>
        <p:grpSpPr bwMode="auto">
          <a:xfrm>
            <a:off x="3132138" y="1341438"/>
            <a:ext cx="6400800" cy="457200"/>
            <a:chOff x="476" y="1570"/>
            <a:chExt cx="4032" cy="288"/>
          </a:xfrm>
        </p:grpSpPr>
        <p:sp>
          <p:nvSpPr>
            <p:cNvPr id="57358" name="Text Box 5"/>
            <p:cNvSpPr txBox="1">
              <a:spLocks noChangeArrowheads="1"/>
            </p:cNvSpPr>
            <p:nvPr/>
          </p:nvSpPr>
          <p:spPr bwMode="auto">
            <a:xfrm>
              <a:off x="476" y="1570"/>
              <a:ext cx="40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50000"/>
                </a:spcBef>
                <a:spcAft>
                  <a:spcPct val="0"/>
                </a:spcAft>
                <a:buFontTx/>
                <a:buNone/>
              </a:pPr>
              <a:r>
                <a:rPr kumimoji="1" lang="en-US" altLang="zh-CN" sz="2400" b="1" smtClean="0">
                  <a:solidFill>
                    <a:srgbClr val="0000CC"/>
                  </a:solidFill>
                  <a:latin typeface="华文楷体" pitchFamily="2" charset="-122"/>
                  <a:ea typeface="华文楷体" pitchFamily="2" charset="-122"/>
                </a:rPr>
                <a:t>               </a:t>
              </a:r>
              <a:r>
                <a:rPr kumimoji="1" lang="zh-CN" altLang="en-US" sz="2400" b="1" smtClean="0">
                  <a:solidFill>
                    <a:srgbClr val="0000CC"/>
                  </a:solidFill>
                  <a:latin typeface="华文楷体" pitchFamily="2" charset="-122"/>
                  <a:ea typeface="华文楷体" pitchFamily="2" charset="-122"/>
                </a:rPr>
                <a:t>自发发射几率</a:t>
              </a:r>
              <a:endParaRPr kumimoji="1" lang="zh-CN" altLang="en-US" sz="2400" b="1" baseline="-25000" smtClean="0">
                <a:solidFill>
                  <a:srgbClr val="0000CC"/>
                </a:solidFill>
                <a:latin typeface="华文楷体" pitchFamily="2" charset="-122"/>
                <a:ea typeface="华文楷体" pitchFamily="2" charset="-122"/>
              </a:endParaRPr>
            </a:p>
          </p:txBody>
        </p:sp>
        <p:sp>
          <p:nvSpPr>
            <p:cNvPr id="57359" name="Line 6"/>
            <p:cNvSpPr>
              <a:spLocks noChangeShapeType="1"/>
            </p:cNvSpPr>
            <p:nvPr/>
          </p:nvSpPr>
          <p:spPr bwMode="auto">
            <a:xfrm>
              <a:off x="612" y="1752"/>
              <a:ext cx="63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grpSp>
      <p:grpSp>
        <p:nvGrpSpPr>
          <p:cNvPr id="57349" name="Group 7"/>
          <p:cNvGrpSpPr>
            <a:grpSpLocks/>
          </p:cNvGrpSpPr>
          <p:nvPr/>
        </p:nvGrpSpPr>
        <p:grpSpPr bwMode="auto">
          <a:xfrm>
            <a:off x="1835150" y="260350"/>
            <a:ext cx="5616575" cy="887413"/>
            <a:chOff x="1156" y="164"/>
            <a:chExt cx="3265" cy="559"/>
          </a:xfrm>
        </p:grpSpPr>
        <p:graphicFrame>
          <p:nvGraphicFramePr>
            <p:cNvPr id="57356" name="Object 8"/>
            <p:cNvGraphicFramePr>
              <a:graphicFrameLocks noChangeAspect="1"/>
            </p:cNvGraphicFramePr>
            <p:nvPr/>
          </p:nvGraphicFramePr>
          <p:xfrm>
            <a:off x="1156" y="164"/>
            <a:ext cx="1286" cy="559"/>
          </p:xfrm>
          <a:graphic>
            <a:graphicData uri="http://schemas.openxmlformats.org/presentationml/2006/ole">
              <mc:AlternateContent xmlns:mc="http://schemas.openxmlformats.org/markup-compatibility/2006">
                <mc:Choice xmlns:v="urn:schemas-microsoft-com:vml" Requires="v">
                  <p:oleObj spid="_x0000_s7170" name="公式" r:id="rId3" imgW="1015559" imgH="444307" progId="Equation.3">
                    <p:embed/>
                  </p:oleObj>
                </mc:Choice>
                <mc:Fallback>
                  <p:oleObj name="公式" r:id="rId3" imgW="1015559" imgH="44430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6" y="164"/>
                          <a:ext cx="1286" cy="559"/>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7" name="Text Box 9"/>
            <p:cNvSpPr txBox="1">
              <a:spLocks noChangeArrowheads="1"/>
            </p:cNvSpPr>
            <p:nvPr/>
          </p:nvSpPr>
          <p:spPr bwMode="auto">
            <a:xfrm>
              <a:off x="2789" y="300"/>
              <a:ext cx="16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400" smtClean="0">
                  <a:solidFill>
                    <a:srgbClr val="0000CC"/>
                  </a:solidFill>
                  <a:latin typeface="楷体_GB2312" pitchFamily="49" charset="-122"/>
                  <a:ea typeface="楷体_GB2312" pitchFamily="49" charset="-122"/>
                </a:rPr>
                <a:t>从式</a:t>
              </a:r>
              <a:r>
                <a:rPr kumimoji="1" lang="en-US" altLang="zh-CN" sz="2400" b="1" smtClean="0">
                  <a:solidFill>
                    <a:srgbClr val="0000CC"/>
                  </a:solidFill>
                  <a:latin typeface="楷体_GB2312" pitchFamily="49" charset="-122"/>
                  <a:ea typeface="楷体_GB2312" pitchFamily="49" charset="-122"/>
                </a:rPr>
                <a:t>(</a:t>
              </a:r>
              <a:r>
                <a:rPr kumimoji="1" lang="en-US" altLang="zh-CN" sz="2400" smtClean="0">
                  <a:solidFill>
                    <a:srgbClr val="0000CC"/>
                  </a:solidFill>
                  <a:latin typeface="楷体_GB2312" pitchFamily="49" charset="-122"/>
                  <a:ea typeface="楷体_GB2312" pitchFamily="49" charset="-122"/>
                </a:rPr>
                <a:t>1-25</a:t>
              </a:r>
              <a:r>
                <a:rPr kumimoji="1" lang="en-US" altLang="zh-CN" sz="2400" b="1" smtClean="0">
                  <a:solidFill>
                    <a:srgbClr val="0000CC"/>
                  </a:solidFill>
                  <a:latin typeface="楷体_GB2312" pitchFamily="49" charset="-122"/>
                  <a:ea typeface="楷体_GB2312" pitchFamily="49" charset="-122"/>
                </a:rPr>
                <a:t>)</a:t>
              </a:r>
              <a:r>
                <a:rPr kumimoji="1" lang="zh-CN" altLang="en-US" sz="2400" smtClean="0">
                  <a:solidFill>
                    <a:srgbClr val="0000CC"/>
                  </a:solidFill>
                  <a:latin typeface="楷体_GB2312" pitchFamily="49" charset="-122"/>
                  <a:ea typeface="楷体_GB2312" pitchFamily="49" charset="-122"/>
                </a:rPr>
                <a:t>可知</a:t>
              </a:r>
              <a:endParaRPr kumimoji="1" lang="zh-CN" altLang="en-US" sz="2400" b="1" smtClean="0">
                <a:solidFill>
                  <a:srgbClr val="0000CC"/>
                </a:solidFill>
                <a:latin typeface="楷体_GB2312" pitchFamily="49" charset="-122"/>
                <a:ea typeface="楷体_GB2312" pitchFamily="49" charset="-122"/>
              </a:endParaRPr>
            </a:p>
          </p:txBody>
        </p:sp>
      </p:grpSp>
      <p:sp>
        <p:nvSpPr>
          <p:cNvPr id="57350" name="Text Box 10"/>
          <p:cNvSpPr txBox="1">
            <a:spLocks noChangeArrowheads="1"/>
          </p:cNvSpPr>
          <p:nvPr/>
        </p:nvSpPr>
        <p:spPr bwMode="auto">
          <a:xfrm>
            <a:off x="395288" y="3284538"/>
            <a:ext cx="632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b="1" smtClean="0">
                <a:solidFill>
                  <a:srgbClr val="0000CC"/>
                </a:solidFill>
                <a:latin typeface="宋体" charset="-122"/>
              </a:rPr>
              <a:t>(d)</a:t>
            </a:r>
            <a:r>
              <a:rPr kumimoji="1" lang="zh-CN" altLang="en-US" sz="2400" b="1" smtClean="0">
                <a:solidFill>
                  <a:srgbClr val="A50021"/>
                </a:solidFill>
                <a:latin typeface="楷体_GB2312" pitchFamily="49" charset="-122"/>
                <a:ea typeface="楷体_GB2312" pitchFamily="49" charset="-122"/>
              </a:rPr>
              <a:t>高能级上粒子数随时间的变化规律</a:t>
            </a:r>
            <a:r>
              <a:rPr kumimoji="1" lang="en-US" altLang="zh-CN" sz="2400" b="1" smtClean="0">
                <a:solidFill>
                  <a:srgbClr val="A50021"/>
                </a:solidFill>
                <a:latin typeface="楷体_GB2312" pitchFamily="49" charset="-122"/>
                <a:ea typeface="楷体_GB2312" pitchFamily="49" charset="-122"/>
              </a:rPr>
              <a:t>:</a:t>
            </a:r>
            <a:r>
              <a:rPr kumimoji="1" lang="en-US" altLang="zh-CN" sz="2400" b="1" smtClean="0">
                <a:solidFill>
                  <a:srgbClr val="A50021"/>
                </a:solidFill>
                <a:latin typeface="宋体" charset="-122"/>
              </a:rPr>
              <a:t> </a:t>
            </a:r>
          </a:p>
        </p:txBody>
      </p:sp>
      <p:sp>
        <p:nvSpPr>
          <p:cNvPr id="57351" name="Text Box 11"/>
          <p:cNvSpPr txBox="1">
            <a:spLocks noChangeArrowheads="1"/>
          </p:cNvSpPr>
          <p:nvPr/>
        </p:nvSpPr>
        <p:spPr bwMode="auto">
          <a:xfrm>
            <a:off x="539750" y="3933825"/>
            <a:ext cx="7832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400" b="1" smtClean="0">
                <a:solidFill>
                  <a:srgbClr val="0000CC"/>
                </a:solidFill>
                <a:latin typeface="楷体_GB2312" pitchFamily="49" charset="-122"/>
                <a:ea typeface="楷体_GB2312" pitchFamily="49" charset="-122"/>
              </a:rPr>
              <a:t>设 </a:t>
            </a:r>
            <a:r>
              <a:rPr kumimoji="1" lang="en-US" altLang="zh-CN" sz="2400" i="1" smtClean="0">
                <a:solidFill>
                  <a:srgbClr val="0000CC"/>
                </a:solidFill>
                <a:latin typeface="Times New Roman" pitchFamily="18" charset="0"/>
              </a:rPr>
              <a:t>t </a:t>
            </a:r>
            <a:r>
              <a:rPr kumimoji="1" lang="en-US" altLang="zh-CN" sz="2400" b="1" smtClean="0">
                <a:solidFill>
                  <a:srgbClr val="0000CC"/>
                </a:solidFill>
                <a:latin typeface="宋体" charset="-122"/>
              </a:rPr>
              <a:t>=</a:t>
            </a:r>
            <a:r>
              <a:rPr kumimoji="1" lang="en-US" altLang="zh-CN" sz="2400" smtClean="0">
                <a:solidFill>
                  <a:srgbClr val="0000CC"/>
                </a:solidFill>
                <a:latin typeface="宋体" charset="-122"/>
              </a:rPr>
              <a:t>0</a:t>
            </a:r>
            <a:r>
              <a:rPr kumimoji="1" lang="en-US" altLang="zh-CN" sz="2400" i="1" smtClean="0">
                <a:solidFill>
                  <a:srgbClr val="0000CC"/>
                </a:solidFill>
                <a:latin typeface="宋体" charset="-122"/>
              </a:rPr>
              <a:t> </a:t>
            </a:r>
            <a:r>
              <a:rPr kumimoji="1" lang="zh-CN" altLang="en-US" sz="2400" smtClean="0">
                <a:solidFill>
                  <a:srgbClr val="0000CC"/>
                </a:solidFill>
                <a:latin typeface="楷体_GB2312" pitchFamily="49" charset="-122"/>
                <a:ea typeface="楷体_GB2312" pitchFamily="49" charset="-122"/>
              </a:rPr>
              <a:t>时刻 ，</a:t>
            </a:r>
            <a:r>
              <a:rPr kumimoji="1" lang="en-US" altLang="zh-CN" sz="2400" i="1" smtClean="0">
                <a:solidFill>
                  <a:srgbClr val="0000CC"/>
                </a:solidFill>
                <a:latin typeface="Times New Roman" pitchFamily="18" charset="0"/>
                <a:ea typeface="华文楷体" pitchFamily="2" charset="-122"/>
              </a:rPr>
              <a:t>E</a:t>
            </a:r>
            <a:r>
              <a:rPr kumimoji="1" lang="en-US" altLang="zh-CN" sz="2400" baseline="-25000" smtClean="0">
                <a:solidFill>
                  <a:srgbClr val="0000CC"/>
                </a:solidFill>
                <a:latin typeface="Times New Roman" pitchFamily="18" charset="0"/>
                <a:ea typeface="华文楷体" pitchFamily="2" charset="-122"/>
              </a:rPr>
              <a:t>2</a:t>
            </a:r>
            <a:r>
              <a:rPr kumimoji="1" lang="zh-CN" altLang="en-US" sz="2400" smtClean="0">
                <a:solidFill>
                  <a:srgbClr val="0000CC"/>
                </a:solidFill>
                <a:latin typeface="楷体_GB2312" pitchFamily="49" charset="-122"/>
                <a:ea typeface="楷体_GB2312" pitchFamily="49" charset="-122"/>
              </a:rPr>
              <a:t>上粒子数为</a:t>
            </a:r>
            <a:r>
              <a:rPr kumimoji="1" lang="en-US" altLang="zh-CN" sz="2400" i="1" smtClean="0">
                <a:solidFill>
                  <a:srgbClr val="0000CC"/>
                </a:solidFill>
                <a:latin typeface="Times New Roman" pitchFamily="18" charset="0"/>
                <a:ea typeface="华文楷体" pitchFamily="2" charset="-122"/>
              </a:rPr>
              <a:t>n</a:t>
            </a:r>
            <a:r>
              <a:rPr kumimoji="1" lang="en-US" altLang="zh-CN" sz="2400" baseline="-25000" smtClean="0">
                <a:solidFill>
                  <a:srgbClr val="0000CC"/>
                </a:solidFill>
                <a:latin typeface="Times New Roman" pitchFamily="18" charset="0"/>
                <a:ea typeface="华文楷体" pitchFamily="2" charset="-122"/>
              </a:rPr>
              <a:t>20     </a:t>
            </a:r>
            <a:r>
              <a:rPr kumimoji="1" lang="zh-CN" altLang="en-US" sz="2400" baseline="-25000" smtClean="0">
                <a:solidFill>
                  <a:srgbClr val="0000CC"/>
                </a:solidFill>
                <a:latin typeface="Times New Roman" pitchFamily="18" charset="0"/>
                <a:ea typeface="华文楷体" pitchFamily="2" charset="-122"/>
              </a:rPr>
              <a:t>， </a:t>
            </a:r>
            <a:r>
              <a:rPr kumimoji="1" lang="zh-CN" altLang="en-US" sz="2400" smtClean="0">
                <a:solidFill>
                  <a:srgbClr val="0000CC"/>
                </a:solidFill>
                <a:latin typeface="楷体_GB2312" pitchFamily="49" charset="-122"/>
                <a:ea typeface="楷体_GB2312" pitchFamily="49" charset="-122"/>
              </a:rPr>
              <a:t>即</a:t>
            </a:r>
            <a:r>
              <a:rPr kumimoji="1" lang="zh-CN" altLang="en-US" sz="2400" b="1" smtClean="0">
                <a:solidFill>
                  <a:srgbClr val="0000CC"/>
                </a:solidFill>
                <a:latin typeface="宋体" charset="-122"/>
              </a:rPr>
              <a:t>  </a:t>
            </a:r>
            <a:r>
              <a:rPr kumimoji="1" lang="en-US" altLang="zh-CN" sz="2400" i="1" smtClean="0">
                <a:solidFill>
                  <a:srgbClr val="0000CC"/>
                </a:solidFill>
                <a:latin typeface="Times New Roman" pitchFamily="18" charset="0"/>
              </a:rPr>
              <a:t>t </a:t>
            </a:r>
            <a:r>
              <a:rPr kumimoji="1" lang="en-US" altLang="zh-CN" sz="2400" b="1" smtClean="0">
                <a:solidFill>
                  <a:srgbClr val="0000CC"/>
                </a:solidFill>
                <a:latin typeface="宋体" charset="-122"/>
              </a:rPr>
              <a:t>= 0 </a:t>
            </a:r>
            <a:r>
              <a:rPr kumimoji="1" lang="zh-CN" altLang="en-US" sz="2400" smtClean="0">
                <a:solidFill>
                  <a:srgbClr val="0000CC"/>
                </a:solidFill>
                <a:latin typeface="楷体_GB2312" pitchFamily="49" charset="-122"/>
                <a:ea typeface="楷体_GB2312" pitchFamily="49" charset="-122"/>
              </a:rPr>
              <a:t>时</a:t>
            </a:r>
            <a:r>
              <a:rPr kumimoji="1" lang="zh-CN" altLang="en-US" sz="2400" smtClean="0">
                <a:solidFill>
                  <a:srgbClr val="0000CC"/>
                </a:solidFill>
                <a:latin typeface="Times New Roman" pitchFamily="18" charset="0"/>
              </a:rPr>
              <a:t> </a:t>
            </a:r>
            <a:r>
              <a:rPr kumimoji="1" lang="en-US" altLang="zh-CN" sz="2400" i="1" smtClean="0">
                <a:solidFill>
                  <a:srgbClr val="0000CC"/>
                </a:solidFill>
                <a:latin typeface="Times New Roman" pitchFamily="18" charset="0"/>
              </a:rPr>
              <a:t>n</a:t>
            </a:r>
            <a:r>
              <a:rPr kumimoji="1" lang="en-US" altLang="zh-CN" sz="2400" baseline="-25000" smtClean="0">
                <a:solidFill>
                  <a:srgbClr val="0000CC"/>
                </a:solidFill>
                <a:latin typeface="Times New Roman" pitchFamily="18" charset="0"/>
              </a:rPr>
              <a:t>2 </a:t>
            </a:r>
            <a:r>
              <a:rPr kumimoji="1" lang="en-US" altLang="zh-CN" sz="2400" i="1" smtClean="0">
                <a:solidFill>
                  <a:srgbClr val="0000CC"/>
                </a:solidFill>
                <a:latin typeface="Times New Roman" pitchFamily="18" charset="0"/>
              </a:rPr>
              <a:t>= n</a:t>
            </a:r>
            <a:r>
              <a:rPr kumimoji="1" lang="en-US" altLang="zh-CN" sz="2400" baseline="-25000" smtClean="0">
                <a:solidFill>
                  <a:srgbClr val="0000CC"/>
                </a:solidFill>
                <a:latin typeface="Times New Roman" pitchFamily="18" charset="0"/>
              </a:rPr>
              <a:t>20</a:t>
            </a:r>
            <a:endParaRPr kumimoji="1" lang="en-US" altLang="zh-CN" sz="2400" smtClean="0">
              <a:solidFill>
                <a:srgbClr val="0000CC"/>
              </a:solidFill>
              <a:latin typeface="Times New Roman" pitchFamily="18" charset="0"/>
            </a:endParaRPr>
          </a:p>
        </p:txBody>
      </p:sp>
      <p:sp>
        <p:nvSpPr>
          <p:cNvPr id="57352" name="Text Box 12"/>
          <p:cNvSpPr txBox="1">
            <a:spLocks noChangeArrowheads="1"/>
          </p:cNvSpPr>
          <p:nvPr/>
        </p:nvSpPr>
        <p:spPr bwMode="auto">
          <a:xfrm>
            <a:off x="827088" y="45085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i="1" smtClean="0">
                <a:solidFill>
                  <a:srgbClr val="0000CC"/>
                </a:solidFill>
                <a:latin typeface="Times New Roman" pitchFamily="18" charset="0"/>
              </a:rPr>
              <a:t>  t</a:t>
            </a:r>
            <a:r>
              <a:rPr kumimoji="1" lang="en-US" altLang="zh-CN" sz="2400" b="1" smtClean="0">
                <a:solidFill>
                  <a:srgbClr val="0000CC"/>
                </a:solidFill>
                <a:latin typeface="宋体" charset="-122"/>
              </a:rPr>
              <a:t>=</a:t>
            </a:r>
            <a:r>
              <a:rPr kumimoji="1" lang="en-US" altLang="zh-CN" sz="2400" i="1" smtClean="0">
                <a:solidFill>
                  <a:srgbClr val="0000CC"/>
                </a:solidFill>
                <a:latin typeface="Times New Roman" pitchFamily="18" charset="0"/>
              </a:rPr>
              <a:t> t   </a:t>
            </a:r>
            <a:r>
              <a:rPr kumimoji="1" lang="zh-CN" altLang="en-US" sz="2400" smtClean="0">
                <a:solidFill>
                  <a:srgbClr val="0000CC"/>
                </a:solidFill>
                <a:latin typeface="楷体_GB2312" pitchFamily="49" charset="-122"/>
                <a:ea typeface="楷体_GB2312" pitchFamily="49" charset="-122"/>
              </a:rPr>
              <a:t>时刻， </a:t>
            </a:r>
            <a:r>
              <a:rPr kumimoji="1" lang="en-US" altLang="zh-CN" sz="2400" i="1" smtClean="0">
                <a:solidFill>
                  <a:srgbClr val="0000CC"/>
                </a:solidFill>
                <a:latin typeface="Times New Roman" pitchFamily="18" charset="0"/>
                <a:ea typeface="华文楷体" pitchFamily="2" charset="-122"/>
              </a:rPr>
              <a:t>E</a:t>
            </a:r>
            <a:r>
              <a:rPr kumimoji="1" lang="en-US" altLang="zh-CN" sz="2400" baseline="-25000" smtClean="0">
                <a:solidFill>
                  <a:srgbClr val="0000CC"/>
                </a:solidFill>
                <a:latin typeface="Times New Roman" pitchFamily="18" charset="0"/>
                <a:ea typeface="华文楷体" pitchFamily="2" charset="-122"/>
              </a:rPr>
              <a:t>2</a:t>
            </a:r>
            <a:r>
              <a:rPr kumimoji="1" lang="zh-CN" altLang="en-US" sz="2400" smtClean="0">
                <a:solidFill>
                  <a:srgbClr val="0000CC"/>
                </a:solidFill>
                <a:latin typeface="楷体_GB2312" pitchFamily="49" charset="-122"/>
                <a:ea typeface="楷体_GB2312" pitchFamily="49" charset="-122"/>
              </a:rPr>
              <a:t>上粒子数为</a:t>
            </a:r>
            <a:r>
              <a:rPr kumimoji="1" lang="en-US" altLang="zh-CN" sz="2400" i="1" smtClean="0">
                <a:solidFill>
                  <a:srgbClr val="0000CC"/>
                </a:solidFill>
                <a:latin typeface="Times New Roman" pitchFamily="18" charset="0"/>
                <a:ea typeface="华文楷体" pitchFamily="2" charset="-122"/>
              </a:rPr>
              <a:t>n</a:t>
            </a:r>
            <a:r>
              <a:rPr kumimoji="1" lang="en-US" altLang="zh-CN" sz="2400" baseline="-25000" smtClean="0">
                <a:solidFill>
                  <a:srgbClr val="0000CC"/>
                </a:solidFill>
                <a:latin typeface="Times New Roman" pitchFamily="18" charset="0"/>
                <a:ea typeface="华文楷体" pitchFamily="2" charset="-122"/>
              </a:rPr>
              <a:t>2</a:t>
            </a:r>
            <a:r>
              <a:rPr kumimoji="1" lang="zh-CN" altLang="en-US" sz="2400" smtClean="0">
                <a:solidFill>
                  <a:srgbClr val="0000CC"/>
                </a:solidFill>
                <a:latin typeface="Times New Roman" pitchFamily="18" charset="0"/>
                <a:ea typeface="华文楷体" pitchFamily="2" charset="-122"/>
              </a:rPr>
              <a:t>（</a:t>
            </a:r>
            <a:r>
              <a:rPr kumimoji="1" lang="en-US" altLang="zh-CN" sz="2400" smtClean="0">
                <a:solidFill>
                  <a:srgbClr val="0000CC"/>
                </a:solidFill>
                <a:latin typeface="Times New Roman" pitchFamily="18" charset="0"/>
                <a:ea typeface="华文楷体" pitchFamily="2" charset="-122"/>
              </a:rPr>
              <a:t>t</a:t>
            </a:r>
            <a:r>
              <a:rPr kumimoji="1" lang="zh-CN" altLang="en-US" sz="2400" smtClean="0">
                <a:solidFill>
                  <a:srgbClr val="0000CC"/>
                </a:solidFill>
                <a:latin typeface="Times New Roman" pitchFamily="18" charset="0"/>
                <a:ea typeface="华文楷体" pitchFamily="2" charset="-122"/>
              </a:rPr>
              <a:t>）</a:t>
            </a:r>
            <a:r>
              <a:rPr kumimoji="1" lang="zh-CN" altLang="en-US" sz="2400" smtClean="0">
                <a:solidFill>
                  <a:srgbClr val="0000CC"/>
                </a:solidFill>
                <a:latin typeface="楷体_GB2312" pitchFamily="49" charset="-122"/>
                <a:ea typeface="楷体_GB2312" pitchFamily="49" charset="-122"/>
              </a:rPr>
              <a:t>即</a:t>
            </a:r>
            <a:r>
              <a:rPr kumimoji="1" lang="zh-CN" altLang="en-US" sz="2400" b="1" smtClean="0">
                <a:solidFill>
                  <a:srgbClr val="0000CC"/>
                </a:solidFill>
                <a:latin typeface="宋体" charset="-122"/>
              </a:rPr>
              <a:t> </a:t>
            </a:r>
            <a:r>
              <a:rPr kumimoji="1" lang="en-US" altLang="zh-CN" sz="2400" i="1" smtClean="0">
                <a:solidFill>
                  <a:srgbClr val="0000CC"/>
                </a:solidFill>
                <a:latin typeface="Times New Roman" pitchFamily="18" charset="0"/>
              </a:rPr>
              <a:t>t </a:t>
            </a:r>
            <a:r>
              <a:rPr kumimoji="1" lang="en-US" altLang="zh-CN" sz="2400" b="1" smtClean="0">
                <a:solidFill>
                  <a:srgbClr val="0000CC"/>
                </a:solidFill>
                <a:latin typeface="宋体" charset="-122"/>
              </a:rPr>
              <a:t>=</a:t>
            </a:r>
            <a:r>
              <a:rPr kumimoji="1" lang="en-US" altLang="zh-CN" sz="2400" i="1" smtClean="0">
                <a:solidFill>
                  <a:srgbClr val="0000CC"/>
                </a:solidFill>
                <a:latin typeface="Times New Roman" pitchFamily="18" charset="0"/>
              </a:rPr>
              <a:t> t</a:t>
            </a:r>
            <a:r>
              <a:rPr kumimoji="1" lang="en-US" altLang="zh-CN" sz="2400" b="1" smtClean="0">
                <a:solidFill>
                  <a:srgbClr val="0000CC"/>
                </a:solidFill>
                <a:latin typeface="宋体" charset="-122"/>
              </a:rPr>
              <a:t> </a:t>
            </a:r>
            <a:r>
              <a:rPr kumimoji="1" lang="zh-CN" altLang="en-US" sz="2400" smtClean="0">
                <a:solidFill>
                  <a:srgbClr val="0000CC"/>
                </a:solidFill>
                <a:latin typeface="楷体_GB2312" pitchFamily="49" charset="-122"/>
                <a:ea typeface="楷体_GB2312" pitchFamily="49" charset="-122"/>
              </a:rPr>
              <a:t>时</a:t>
            </a:r>
            <a:r>
              <a:rPr kumimoji="1" lang="zh-CN" altLang="en-US" sz="2400" smtClean="0">
                <a:solidFill>
                  <a:srgbClr val="0000CC"/>
                </a:solidFill>
                <a:latin typeface="Times New Roman" pitchFamily="18" charset="0"/>
              </a:rPr>
              <a:t> </a:t>
            </a:r>
            <a:r>
              <a:rPr kumimoji="1" lang="en-US" altLang="zh-CN" sz="2400" i="1" smtClean="0">
                <a:solidFill>
                  <a:srgbClr val="0000CC"/>
                </a:solidFill>
                <a:latin typeface="Times New Roman" pitchFamily="18" charset="0"/>
              </a:rPr>
              <a:t>n</a:t>
            </a:r>
            <a:r>
              <a:rPr kumimoji="1" lang="en-US" altLang="zh-CN" sz="2400" baseline="-25000" smtClean="0">
                <a:solidFill>
                  <a:srgbClr val="0000CC"/>
                </a:solidFill>
                <a:latin typeface="Times New Roman" pitchFamily="18" charset="0"/>
              </a:rPr>
              <a:t>2</a:t>
            </a:r>
            <a:r>
              <a:rPr kumimoji="1" lang="en-US" altLang="zh-CN" sz="2400" i="1" smtClean="0">
                <a:solidFill>
                  <a:srgbClr val="0000CC"/>
                </a:solidFill>
                <a:latin typeface="Times New Roman" pitchFamily="18" charset="0"/>
              </a:rPr>
              <a:t>=n</a:t>
            </a:r>
            <a:r>
              <a:rPr kumimoji="1" lang="en-US" altLang="zh-CN" sz="2400" baseline="-25000" smtClean="0">
                <a:solidFill>
                  <a:srgbClr val="0000CC"/>
                </a:solidFill>
                <a:latin typeface="Times New Roman" pitchFamily="18" charset="0"/>
              </a:rPr>
              <a:t>2</a:t>
            </a:r>
            <a:r>
              <a:rPr kumimoji="1" lang="zh-CN" altLang="en-US" sz="2400" smtClean="0">
                <a:solidFill>
                  <a:srgbClr val="0000CC"/>
                </a:solidFill>
                <a:latin typeface="Times New Roman" pitchFamily="18" charset="0"/>
              </a:rPr>
              <a:t>（</a:t>
            </a:r>
            <a:r>
              <a:rPr kumimoji="1" lang="en-US" altLang="zh-CN" sz="2400" i="1" smtClean="0">
                <a:solidFill>
                  <a:srgbClr val="0000CC"/>
                </a:solidFill>
                <a:latin typeface="Times New Roman" pitchFamily="18" charset="0"/>
              </a:rPr>
              <a:t>t</a:t>
            </a:r>
            <a:r>
              <a:rPr kumimoji="1" lang="zh-CN" altLang="en-US" sz="2400" smtClean="0">
                <a:solidFill>
                  <a:srgbClr val="0000CC"/>
                </a:solidFill>
                <a:latin typeface="Times New Roman" pitchFamily="18" charset="0"/>
              </a:rPr>
              <a:t>）</a:t>
            </a:r>
            <a:endParaRPr kumimoji="1" lang="zh-CN" altLang="en-US" sz="2400" smtClean="0">
              <a:solidFill>
                <a:srgbClr val="0000CC"/>
              </a:solidFill>
              <a:latin typeface="Times New Roman" pitchFamily="18" charset="0"/>
              <a:ea typeface="华文楷体" pitchFamily="2" charset="-122"/>
            </a:endParaRPr>
          </a:p>
        </p:txBody>
      </p:sp>
      <p:sp>
        <p:nvSpPr>
          <p:cNvPr id="57353" name="Text Box 13"/>
          <p:cNvSpPr txBox="1">
            <a:spLocks noChangeArrowheads="1"/>
          </p:cNvSpPr>
          <p:nvPr/>
        </p:nvSpPr>
        <p:spPr bwMode="auto">
          <a:xfrm>
            <a:off x="327025" y="5189538"/>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50000"/>
              </a:spcBef>
              <a:spcAft>
                <a:spcPct val="0"/>
              </a:spcAft>
              <a:buFontTx/>
              <a:buNone/>
            </a:pPr>
            <a:r>
              <a:rPr kumimoji="1" lang="en-US" altLang="zh-CN" sz="2400" b="1" smtClean="0">
                <a:solidFill>
                  <a:srgbClr val="0000CC"/>
                </a:solidFill>
                <a:latin typeface="Times New Roman" pitchFamily="18" charset="0"/>
              </a:rPr>
              <a:t>∵ </a:t>
            </a:r>
            <a:r>
              <a:rPr kumimoji="1" lang="en-US" altLang="zh-CN" sz="2400" i="1" smtClean="0">
                <a:solidFill>
                  <a:srgbClr val="0000CC"/>
                </a:solidFill>
                <a:latin typeface="Times New Roman" pitchFamily="18" charset="0"/>
                <a:ea typeface="华文楷体" pitchFamily="2" charset="-122"/>
              </a:rPr>
              <a:t>E</a:t>
            </a:r>
            <a:r>
              <a:rPr kumimoji="1" lang="en-US" altLang="zh-CN" sz="2400" baseline="-25000" smtClean="0">
                <a:solidFill>
                  <a:srgbClr val="0000CC"/>
                </a:solidFill>
                <a:latin typeface="Times New Roman" pitchFamily="18" charset="0"/>
                <a:ea typeface="华文楷体" pitchFamily="2" charset="-122"/>
              </a:rPr>
              <a:t>2</a:t>
            </a:r>
            <a:r>
              <a:rPr kumimoji="1" lang="zh-CN" altLang="en-US" sz="2400" b="1" smtClean="0">
                <a:solidFill>
                  <a:srgbClr val="0000CC"/>
                </a:solidFill>
                <a:latin typeface="华文楷体" pitchFamily="2" charset="-122"/>
                <a:ea typeface="华文楷体" pitchFamily="2" charset="-122"/>
              </a:rPr>
              <a:t>上粒子数减少的唯一去向是</a:t>
            </a:r>
            <a:r>
              <a:rPr kumimoji="1" lang="en-US" altLang="zh-CN" sz="2400" i="1" smtClean="0">
                <a:solidFill>
                  <a:srgbClr val="0000CC"/>
                </a:solidFill>
                <a:latin typeface="Times New Roman" pitchFamily="18" charset="0"/>
                <a:ea typeface="华文楷体" pitchFamily="2" charset="-122"/>
              </a:rPr>
              <a:t>E</a:t>
            </a:r>
            <a:r>
              <a:rPr kumimoji="1" lang="en-US" altLang="zh-CN" sz="2400" baseline="-25000" smtClean="0">
                <a:solidFill>
                  <a:srgbClr val="0000CC"/>
                </a:solidFill>
                <a:latin typeface="Times New Roman" pitchFamily="18" charset="0"/>
                <a:ea typeface="华文楷体" pitchFamily="2" charset="-122"/>
              </a:rPr>
              <a:t>1    </a:t>
            </a:r>
            <a:r>
              <a:rPr kumimoji="1" lang="en-US" altLang="zh-CN" sz="2400" b="1" smtClean="0">
                <a:solidFill>
                  <a:srgbClr val="0000CC"/>
                </a:solidFill>
                <a:latin typeface="华文楷体" pitchFamily="2" charset="-122"/>
                <a:ea typeface="华文楷体" pitchFamily="2" charset="-122"/>
              </a:rPr>
              <a:t> (</a:t>
            </a:r>
            <a:r>
              <a:rPr kumimoji="1" lang="zh-CN" altLang="en-US" sz="2400" b="1" smtClean="0">
                <a:solidFill>
                  <a:srgbClr val="0000CC"/>
                </a:solidFill>
                <a:latin typeface="华文楷体" pitchFamily="2" charset="-122"/>
                <a:ea typeface="华文楷体" pitchFamily="2" charset="-122"/>
              </a:rPr>
              <a:t>粒子只有两个能级</a:t>
            </a:r>
            <a:r>
              <a:rPr kumimoji="1" lang="en-US" altLang="zh-CN" sz="2400" b="1" smtClean="0">
                <a:solidFill>
                  <a:srgbClr val="0000CC"/>
                </a:solidFill>
                <a:latin typeface="华文楷体" pitchFamily="2" charset="-122"/>
                <a:ea typeface="华文楷体" pitchFamily="2" charset="-122"/>
              </a:rPr>
              <a:t>)</a:t>
            </a:r>
          </a:p>
        </p:txBody>
      </p:sp>
      <p:sp>
        <p:nvSpPr>
          <p:cNvPr id="57354" name="Text Box 14"/>
          <p:cNvSpPr txBox="1">
            <a:spLocks noChangeArrowheads="1"/>
          </p:cNvSpPr>
          <p:nvPr/>
        </p:nvSpPr>
        <p:spPr bwMode="auto">
          <a:xfrm>
            <a:off x="327025" y="6027738"/>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endParaRPr kumimoji="1" lang="zh-CN" altLang="zh-CN" sz="2400" smtClean="0">
              <a:solidFill>
                <a:srgbClr val="000000"/>
              </a:solidFill>
              <a:latin typeface="Times New Roman" pitchFamily="18" charset="0"/>
            </a:endParaRPr>
          </a:p>
        </p:txBody>
      </p:sp>
      <p:sp>
        <p:nvSpPr>
          <p:cNvPr id="57355" name="Rectangle 15"/>
          <p:cNvSpPr>
            <a:spLocks noChangeArrowheads="1"/>
          </p:cNvSpPr>
          <p:nvPr/>
        </p:nvSpPr>
        <p:spPr bwMode="auto">
          <a:xfrm>
            <a:off x="327025" y="5815013"/>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sz="2400" b="1" smtClean="0">
                <a:solidFill>
                  <a:srgbClr val="0000CC"/>
                </a:solidFill>
                <a:latin typeface="宋体" charset="-122"/>
              </a:rPr>
              <a:t>∴</a:t>
            </a:r>
            <a:r>
              <a:rPr kumimoji="1" lang="en-US" altLang="zh-CN" sz="1400" b="1" smtClean="0">
                <a:solidFill>
                  <a:srgbClr val="0000CC"/>
                </a:solidFill>
                <a:latin typeface="宋体" charset="-122"/>
              </a:rPr>
              <a:t>  </a:t>
            </a:r>
            <a:r>
              <a:rPr kumimoji="1" lang="en-US" altLang="zh-CN" sz="2400" smtClean="0">
                <a:solidFill>
                  <a:srgbClr val="0000CC"/>
                </a:solidFill>
                <a:latin typeface="Times New Roman" pitchFamily="18" charset="0"/>
              </a:rPr>
              <a:t>d</a:t>
            </a:r>
            <a:r>
              <a:rPr kumimoji="1" lang="en-US" altLang="zh-CN" sz="2400" i="1" smtClean="0">
                <a:solidFill>
                  <a:srgbClr val="0000CC"/>
                </a:solidFill>
                <a:latin typeface="Times New Roman" pitchFamily="18" charset="0"/>
              </a:rPr>
              <a:t>n</a:t>
            </a:r>
            <a:r>
              <a:rPr kumimoji="1" lang="en-US" altLang="zh-CN" sz="2400" baseline="-25000" smtClean="0">
                <a:solidFill>
                  <a:srgbClr val="0000CC"/>
                </a:solidFill>
                <a:latin typeface="Times New Roman" pitchFamily="18" charset="0"/>
              </a:rPr>
              <a:t>2</a:t>
            </a:r>
            <a:r>
              <a:rPr kumimoji="1" lang="en-US" altLang="zh-CN" sz="2400" smtClean="0">
                <a:solidFill>
                  <a:srgbClr val="0000CC"/>
                </a:solidFill>
                <a:latin typeface="Times New Roman" pitchFamily="18" charset="0"/>
              </a:rPr>
              <a:t>(</a:t>
            </a:r>
            <a:r>
              <a:rPr kumimoji="1" lang="en-US" altLang="zh-CN" sz="2400" i="1" smtClean="0">
                <a:solidFill>
                  <a:srgbClr val="0000CC"/>
                </a:solidFill>
                <a:latin typeface="Times New Roman" pitchFamily="18" charset="0"/>
              </a:rPr>
              <a:t>t</a:t>
            </a:r>
            <a:r>
              <a:rPr kumimoji="1" lang="en-US" altLang="zh-CN" sz="2400" smtClean="0">
                <a:solidFill>
                  <a:srgbClr val="0000CC"/>
                </a:solidFill>
                <a:latin typeface="Times New Roman" pitchFamily="18" charset="0"/>
              </a:rPr>
              <a:t>) = </a:t>
            </a:r>
            <a:r>
              <a:rPr kumimoji="1" lang="zh-CN" altLang="en-US" sz="2400" smtClean="0">
                <a:solidFill>
                  <a:srgbClr val="0000CC"/>
                </a:solidFill>
                <a:latin typeface="Times New Roman" pitchFamily="18" charset="0"/>
              </a:rPr>
              <a:t>－</a:t>
            </a:r>
            <a:r>
              <a:rPr kumimoji="1" lang="en-US" altLang="zh-CN" sz="2400" smtClean="0">
                <a:solidFill>
                  <a:srgbClr val="0000CC"/>
                </a:solidFill>
                <a:latin typeface="Times New Roman" pitchFamily="18" charset="0"/>
              </a:rPr>
              <a:t>d</a:t>
            </a:r>
            <a:r>
              <a:rPr kumimoji="1" lang="en-US" altLang="zh-CN" sz="2400" i="1" smtClean="0">
                <a:solidFill>
                  <a:srgbClr val="0000CC"/>
                </a:solidFill>
                <a:latin typeface="Times New Roman" pitchFamily="18" charset="0"/>
              </a:rPr>
              <a:t>n</a:t>
            </a:r>
            <a:r>
              <a:rPr kumimoji="1" lang="en-US" altLang="zh-CN" sz="2400" baseline="-25000" smtClean="0">
                <a:solidFill>
                  <a:srgbClr val="0000CC"/>
                </a:solidFill>
                <a:latin typeface="Times New Roman" pitchFamily="18" charset="0"/>
              </a:rPr>
              <a:t>2</a:t>
            </a:r>
            <a:r>
              <a:rPr kumimoji="1" lang="en-US" altLang="zh-CN" sz="2400" smtClean="0">
                <a:solidFill>
                  <a:srgbClr val="0000CC"/>
                </a:solidFill>
                <a:latin typeface="Times New Roman" pitchFamily="18" charset="0"/>
              </a:rPr>
              <a:t>=</a:t>
            </a:r>
            <a:r>
              <a:rPr kumimoji="1" lang="zh-CN" altLang="en-US" sz="2400" smtClean="0">
                <a:solidFill>
                  <a:srgbClr val="0000CC"/>
                </a:solidFill>
                <a:latin typeface="Times New Roman" pitchFamily="18" charset="0"/>
              </a:rPr>
              <a:t>－</a:t>
            </a:r>
            <a:r>
              <a:rPr kumimoji="1" lang="en-US" altLang="zh-CN" sz="2400" i="1" smtClean="0">
                <a:solidFill>
                  <a:srgbClr val="0000CC"/>
                </a:solidFill>
                <a:latin typeface="Times New Roman" pitchFamily="18" charset="0"/>
              </a:rPr>
              <a:t>A</a:t>
            </a:r>
            <a:r>
              <a:rPr kumimoji="1" lang="en-US" altLang="zh-CN" sz="2400" baseline="-25000" smtClean="0">
                <a:solidFill>
                  <a:srgbClr val="0000CC"/>
                </a:solidFill>
                <a:latin typeface="Times New Roman" pitchFamily="18" charset="0"/>
              </a:rPr>
              <a:t>21</a:t>
            </a:r>
            <a:r>
              <a:rPr kumimoji="1" lang="en-US" altLang="zh-CN" sz="2400" i="1" smtClean="0">
                <a:solidFill>
                  <a:srgbClr val="0000CC"/>
                </a:solidFill>
                <a:latin typeface="Times New Roman" pitchFamily="18" charset="0"/>
              </a:rPr>
              <a:t>n</a:t>
            </a:r>
            <a:r>
              <a:rPr kumimoji="1" lang="en-US" altLang="zh-CN" sz="2400" baseline="-25000" smtClean="0">
                <a:solidFill>
                  <a:srgbClr val="0000CC"/>
                </a:solidFill>
                <a:latin typeface="Times New Roman" pitchFamily="18" charset="0"/>
              </a:rPr>
              <a:t>2</a:t>
            </a:r>
            <a:r>
              <a:rPr kumimoji="1" lang="en-US" altLang="zh-CN" sz="2400" smtClean="0">
                <a:solidFill>
                  <a:srgbClr val="0000CC"/>
                </a:solidFill>
                <a:latin typeface="Times New Roman" pitchFamily="18" charset="0"/>
              </a:rPr>
              <a:t>(</a:t>
            </a:r>
            <a:r>
              <a:rPr kumimoji="1" lang="en-US" altLang="zh-CN" sz="2400" i="1" smtClean="0">
                <a:solidFill>
                  <a:srgbClr val="0000CC"/>
                </a:solidFill>
                <a:latin typeface="Times New Roman" pitchFamily="18" charset="0"/>
              </a:rPr>
              <a:t>t</a:t>
            </a:r>
            <a:r>
              <a:rPr kumimoji="1" lang="en-US" altLang="zh-CN" sz="2400" smtClean="0">
                <a:solidFill>
                  <a:srgbClr val="0000CC"/>
                </a:solidFill>
                <a:latin typeface="Times New Roman" pitchFamily="18" charset="0"/>
              </a:rPr>
              <a:t>)d</a:t>
            </a:r>
            <a:r>
              <a:rPr kumimoji="1" lang="en-US" altLang="zh-CN" sz="2400" i="1" smtClean="0">
                <a:solidFill>
                  <a:srgbClr val="0000CC"/>
                </a:solidFill>
                <a:latin typeface="Times New Roman" pitchFamily="18" charset="0"/>
              </a:rPr>
              <a:t>t</a:t>
            </a:r>
            <a:endParaRPr kumimoji="1" lang="en-US" altLang="zh-CN" sz="2400" smtClean="0">
              <a:solidFill>
                <a:srgbClr val="0000CC"/>
              </a:solidFill>
              <a:latin typeface="Times New Roman" pitchFamily="18" charset="0"/>
            </a:endParaRPr>
          </a:p>
        </p:txBody>
      </p:sp>
    </p:spTree>
    <p:extLst>
      <p:ext uri="{BB962C8B-B14F-4D97-AF65-F5344CB8AC3E}">
        <p14:creationId xmlns:p14="http://schemas.microsoft.com/office/powerpoint/2010/main" val="8668723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370" name="Object 2"/>
          <p:cNvGraphicFramePr>
            <a:graphicFrameLocks noChangeAspect="1"/>
          </p:cNvGraphicFramePr>
          <p:nvPr/>
        </p:nvGraphicFramePr>
        <p:xfrm>
          <a:off x="1325563" y="1052513"/>
          <a:ext cx="4975225" cy="844550"/>
        </p:xfrm>
        <a:graphic>
          <a:graphicData uri="http://schemas.openxmlformats.org/presentationml/2006/ole">
            <mc:AlternateContent xmlns:mc="http://schemas.openxmlformats.org/markup-compatibility/2006">
              <mc:Choice xmlns:v="urn:schemas-microsoft-com:vml" Requires="v">
                <p:oleObj spid="_x0000_s8194" name="公式" r:id="rId3" imgW="2616200" imgH="444500" progId="Equation.3">
                  <p:embed/>
                </p:oleObj>
              </mc:Choice>
              <mc:Fallback>
                <p:oleObj name="公式" r:id="rId3" imgW="2616200" imgH="444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5563" y="1052513"/>
                        <a:ext cx="4975225" cy="844550"/>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1" name="Text Box 3"/>
          <p:cNvSpPr txBox="1">
            <a:spLocks noChangeArrowheads="1"/>
          </p:cNvSpPr>
          <p:nvPr/>
        </p:nvSpPr>
        <p:spPr bwMode="auto">
          <a:xfrm>
            <a:off x="685800" y="1989138"/>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b="1" smtClean="0">
                <a:solidFill>
                  <a:srgbClr val="000000"/>
                </a:solidFill>
                <a:latin typeface="宋体" charset="-122"/>
              </a:rPr>
              <a:t>∴</a:t>
            </a:r>
          </a:p>
        </p:txBody>
      </p:sp>
      <p:graphicFrame>
        <p:nvGraphicFramePr>
          <p:cNvPr id="58372" name="Object 4"/>
          <p:cNvGraphicFramePr>
            <a:graphicFrameLocks noChangeAspect="1"/>
          </p:cNvGraphicFramePr>
          <p:nvPr/>
        </p:nvGraphicFramePr>
        <p:xfrm>
          <a:off x="1733550" y="2065338"/>
          <a:ext cx="2247900" cy="539750"/>
        </p:xfrm>
        <a:graphic>
          <a:graphicData uri="http://schemas.openxmlformats.org/presentationml/2006/ole">
            <mc:AlternateContent xmlns:mc="http://schemas.openxmlformats.org/markup-compatibility/2006">
              <mc:Choice xmlns:v="urn:schemas-microsoft-com:vml" Requires="v">
                <p:oleObj spid="_x0000_s8195" name="公式" r:id="rId5" imgW="1002865" imgH="241195" progId="Equation.3">
                  <p:embed/>
                </p:oleObj>
              </mc:Choice>
              <mc:Fallback>
                <p:oleObj name="公式" r:id="rId5" imgW="1002865" imgH="24119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3550" y="2065338"/>
                        <a:ext cx="2247900" cy="539750"/>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3" name="Text Box 5"/>
          <p:cNvSpPr txBox="1">
            <a:spLocks noChangeArrowheads="1"/>
          </p:cNvSpPr>
          <p:nvPr/>
        </p:nvSpPr>
        <p:spPr bwMode="auto">
          <a:xfrm>
            <a:off x="5334000" y="2065338"/>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smtClean="0">
                <a:solidFill>
                  <a:srgbClr val="000000"/>
                </a:solidFill>
                <a:latin typeface="Times New Roman" pitchFamily="18" charset="0"/>
              </a:rPr>
              <a:t>(1-26)</a:t>
            </a:r>
          </a:p>
        </p:txBody>
      </p:sp>
      <p:sp>
        <p:nvSpPr>
          <p:cNvPr id="58374" name="Text Box 6"/>
          <p:cNvSpPr txBox="1">
            <a:spLocks noChangeArrowheads="1"/>
          </p:cNvSpPr>
          <p:nvPr/>
        </p:nvSpPr>
        <p:spPr bwMode="auto">
          <a:xfrm>
            <a:off x="914400" y="2751138"/>
            <a:ext cx="670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50000"/>
              </a:spcBef>
              <a:spcAft>
                <a:spcPct val="0"/>
              </a:spcAft>
              <a:buFontTx/>
              <a:buNone/>
            </a:pPr>
            <a:r>
              <a:rPr kumimoji="1" lang="en-US" altLang="zh-CN" sz="2400" b="1" smtClean="0">
                <a:solidFill>
                  <a:srgbClr val="A50021"/>
                </a:solidFill>
                <a:latin typeface="Times New Roman" pitchFamily="18" charset="0"/>
              </a:rPr>
              <a:t> </a:t>
            </a:r>
            <a:r>
              <a:rPr kumimoji="1" lang="zh-CN" altLang="en-US" sz="2400" b="1" u="sng" smtClean="0">
                <a:solidFill>
                  <a:srgbClr val="A50021"/>
                </a:solidFill>
                <a:latin typeface="华文楷体" pitchFamily="2" charset="-122"/>
                <a:ea typeface="华文楷体" pitchFamily="2" charset="-122"/>
              </a:rPr>
              <a:t>可见</a:t>
            </a:r>
            <a:r>
              <a:rPr kumimoji="1" lang="en-US" altLang="zh-CN" sz="2400" b="1" u="sng" smtClean="0">
                <a:solidFill>
                  <a:srgbClr val="A50021"/>
                </a:solidFill>
                <a:latin typeface="华文楷体" pitchFamily="2" charset="-122"/>
                <a:ea typeface="华文楷体" pitchFamily="2" charset="-122"/>
              </a:rPr>
              <a:t>: </a:t>
            </a:r>
            <a:r>
              <a:rPr kumimoji="1" lang="zh-CN" altLang="en-US" sz="2400" b="1" u="sng" smtClean="0">
                <a:solidFill>
                  <a:srgbClr val="A50021"/>
                </a:solidFill>
                <a:latin typeface="华文楷体" pitchFamily="2" charset="-122"/>
                <a:ea typeface="华文楷体" pitchFamily="2" charset="-122"/>
              </a:rPr>
              <a:t>高能级</a:t>
            </a:r>
            <a:r>
              <a:rPr kumimoji="1" lang="en-US" altLang="zh-CN" sz="2400" i="1" smtClean="0">
                <a:solidFill>
                  <a:srgbClr val="A50021"/>
                </a:solidFill>
                <a:latin typeface="Times New Roman" pitchFamily="18" charset="0"/>
                <a:ea typeface="华文楷体" pitchFamily="2" charset="-122"/>
              </a:rPr>
              <a:t>E</a:t>
            </a:r>
            <a:r>
              <a:rPr kumimoji="1" lang="en-US" altLang="zh-CN" sz="2400" baseline="-25000" smtClean="0">
                <a:solidFill>
                  <a:srgbClr val="A50021"/>
                </a:solidFill>
                <a:latin typeface="Times New Roman" pitchFamily="18" charset="0"/>
                <a:ea typeface="华文楷体" pitchFamily="2" charset="-122"/>
              </a:rPr>
              <a:t>2</a:t>
            </a:r>
            <a:r>
              <a:rPr kumimoji="1" lang="zh-CN" altLang="en-US" sz="2400" b="1" u="sng" smtClean="0">
                <a:solidFill>
                  <a:srgbClr val="A50021"/>
                </a:solidFill>
                <a:latin typeface="华文楷体" pitchFamily="2" charset="-122"/>
                <a:ea typeface="华文楷体" pitchFamily="2" charset="-122"/>
              </a:rPr>
              <a:t>上粒子数随时间</a:t>
            </a:r>
            <a:r>
              <a:rPr kumimoji="1" lang="en-US" altLang="zh-CN" sz="2400" i="1" u="sng" smtClean="0">
                <a:solidFill>
                  <a:srgbClr val="A50021"/>
                </a:solidFill>
                <a:latin typeface="Times New Roman" pitchFamily="18" charset="0"/>
              </a:rPr>
              <a:t>t</a:t>
            </a:r>
            <a:r>
              <a:rPr kumimoji="1" lang="zh-CN" altLang="en-US" sz="2400" b="1" u="sng" smtClean="0">
                <a:solidFill>
                  <a:srgbClr val="A50021"/>
                </a:solidFill>
                <a:latin typeface="Times New Roman" pitchFamily="18" charset="0"/>
                <a:ea typeface="华文楷体" pitchFamily="2" charset="-122"/>
              </a:rPr>
              <a:t>按指数律衰减。</a:t>
            </a:r>
          </a:p>
        </p:txBody>
      </p:sp>
      <p:sp>
        <p:nvSpPr>
          <p:cNvPr id="58375" name="Text Box 7"/>
          <p:cNvSpPr txBox="1">
            <a:spLocks noChangeArrowheads="1"/>
          </p:cNvSpPr>
          <p:nvPr/>
        </p:nvSpPr>
        <p:spPr bwMode="auto">
          <a:xfrm>
            <a:off x="228600" y="3284538"/>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50000"/>
              </a:spcBef>
              <a:spcAft>
                <a:spcPct val="0"/>
              </a:spcAft>
              <a:buFontTx/>
              <a:buNone/>
            </a:pPr>
            <a:r>
              <a:rPr kumimoji="1" lang="en-US" altLang="zh-CN" sz="2400" b="1" smtClean="0">
                <a:solidFill>
                  <a:srgbClr val="A50021"/>
                </a:solidFill>
                <a:latin typeface="Times New Roman" pitchFamily="18" charset="0"/>
              </a:rPr>
              <a:t> </a:t>
            </a:r>
            <a:r>
              <a:rPr kumimoji="1" lang="en-US" altLang="zh-CN" sz="2400" b="1" smtClean="0">
                <a:solidFill>
                  <a:srgbClr val="0000CC"/>
                </a:solidFill>
                <a:latin typeface="Times New Roman" pitchFamily="18" charset="0"/>
              </a:rPr>
              <a:t>( </a:t>
            </a:r>
            <a:r>
              <a:rPr kumimoji="1" lang="en-US" altLang="zh-CN" sz="2400" b="1" i="1" smtClean="0">
                <a:solidFill>
                  <a:srgbClr val="0000CC"/>
                </a:solidFill>
                <a:latin typeface="Times New Roman" pitchFamily="18" charset="0"/>
              </a:rPr>
              <a:t>e </a:t>
            </a:r>
            <a:r>
              <a:rPr kumimoji="1" lang="en-US" altLang="zh-CN" sz="2400" b="1" smtClean="0">
                <a:solidFill>
                  <a:srgbClr val="0000CC"/>
                </a:solidFill>
                <a:latin typeface="Times New Roman" pitchFamily="18" charset="0"/>
              </a:rPr>
              <a:t>)</a:t>
            </a:r>
            <a:r>
              <a:rPr kumimoji="1" lang="zh-CN" altLang="en-US" sz="2400" b="1" smtClean="0">
                <a:solidFill>
                  <a:srgbClr val="A50021"/>
                </a:solidFill>
                <a:latin typeface="华文楷体" pitchFamily="2" charset="-122"/>
                <a:ea typeface="华文楷体" pitchFamily="2" charset="-122"/>
              </a:rPr>
              <a:t>自发发射光功率</a:t>
            </a:r>
            <a:r>
              <a:rPr kumimoji="1" lang="en-US" altLang="zh-CN" sz="2400" b="1" i="1" smtClean="0">
                <a:solidFill>
                  <a:srgbClr val="A50021"/>
                </a:solidFill>
                <a:latin typeface="Times New Roman" pitchFamily="18" charset="0"/>
                <a:ea typeface="华文楷体" pitchFamily="2" charset="-122"/>
              </a:rPr>
              <a:t>q</a:t>
            </a:r>
            <a:r>
              <a:rPr kumimoji="1" lang="en-US" altLang="zh-CN" sz="2400" b="1" smtClean="0">
                <a:solidFill>
                  <a:srgbClr val="A50021"/>
                </a:solidFill>
                <a:latin typeface="华文楷体" pitchFamily="2" charset="-122"/>
                <a:ea typeface="华文楷体" pitchFamily="2" charset="-122"/>
              </a:rPr>
              <a:t>(</a:t>
            </a:r>
            <a:r>
              <a:rPr kumimoji="1" lang="en-US" altLang="zh-CN" sz="2400" b="1" i="1" smtClean="0">
                <a:solidFill>
                  <a:srgbClr val="A50021"/>
                </a:solidFill>
                <a:latin typeface="Times New Roman" pitchFamily="18" charset="0"/>
                <a:ea typeface="华文楷体" pitchFamily="2" charset="-122"/>
              </a:rPr>
              <a:t>t</a:t>
            </a:r>
            <a:r>
              <a:rPr kumimoji="1" lang="en-US" altLang="zh-CN" sz="2400" b="1" smtClean="0">
                <a:solidFill>
                  <a:srgbClr val="A50021"/>
                </a:solidFill>
                <a:latin typeface="华文楷体" pitchFamily="2" charset="-122"/>
                <a:ea typeface="华文楷体" pitchFamily="2" charset="-122"/>
              </a:rPr>
              <a:t>) (</a:t>
            </a:r>
            <a:r>
              <a:rPr kumimoji="1" lang="zh-CN" altLang="en-US" sz="2400" b="1" smtClean="0">
                <a:solidFill>
                  <a:srgbClr val="A50021"/>
                </a:solidFill>
                <a:latin typeface="华文楷体" pitchFamily="2" charset="-122"/>
                <a:ea typeface="华文楷体" pitchFamily="2" charset="-122"/>
              </a:rPr>
              <a:t>即光强与时间</a:t>
            </a:r>
            <a:r>
              <a:rPr kumimoji="1" lang="en-US" altLang="zh-CN" sz="2400" b="1" smtClean="0">
                <a:solidFill>
                  <a:srgbClr val="A50021"/>
                </a:solidFill>
                <a:latin typeface="华文楷体" pitchFamily="2" charset="-122"/>
                <a:ea typeface="华文楷体" pitchFamily="2" charset="-122"/>
              </a:rPr>
              <a:t>)</a:t>
            </a:r>
            <a:r>
              <a:rPr kumimoji="1" lang="en-US" altLang="zh-CN" sz="2400" b="1" i="1" smtClean="0">
                <a:solidFill>
                  <a:srgbClr val="A50021"/>
                </a:solidFill>
                <a:latin typeface="Times New Roman" pitchFamily="18" charset="0"/>
                <a:ea typeface="华文楷体" pitchFamily="2" charset="-122"/>
              </a:rPr>
              <a:t>t</a:t>
            </a:r>
            <a:r>
              <a:rPr kumimoji="1" lang="zh-CN" altLang="en-US" sz="2400" b="1" smtClean="0">
                <a:solidFill>
                  <a:srgbClr val="A50021"/>
                </a:solidFill>
                <a:latin typeface="华文楷体" pitchFamily="2" charset="-122"/>
                <a:ea typeface="华文楷体" pitchFamily="2" charset="-122"/>
              </a:rPr>
              <a:t>的关系</a:t>
            </a:r>
            <a:r>
              <a:rPr kumimoji="1" lang="en-US" altLang="zh-CN" sz="2400" b="1" smtClean="0">
                <a:solidFill>
                  <a:srgbClr val="A50021"/>
                </a:solidFill>
                <a:latin typeface="华文楷体" pitchFamily="2" charset="-122"/>
                <a:ea typeface="华文楷体" pitchFamily="2" charset="-122"/>
              </a:rPr>
              <a:t>:</a:t>
            </a:r>
          </a:p>
        </p:txBody>
      </p:sp>
      <p:sp>
        <p:nvSpPr>
          <p:cNvPr id="58376" name="Rectangle 8"/>
          <p:cNvSpPr>
            <a:spLocks noChangeArrowheads="1"/>
          </p:cNvSpPr>
          <p:nvPr/>
        </p:nvSpPr>
        <p:spPr bwMode="auto">
          <a:xfrm>
            <a:off x="0" y="37893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0"/>
              </a:spcBef>
              <a:spcAft>
                <a:spcPct val="0"/>
              </a:spcAft>
              <a:buFontTx/>
              <a:buNone/>
            </a:pPr>
            <a:r>
              <a:rPr kumimoji="1" lang="en-US" altLang="zh-CN" sz="1400" b="1" smtClean="0">
                <a:solidFill>
                  <a:srgbClr val="0000CC"/>
                </a:solidFill>
                <a:latin typeface="Times New Roman" pitchFamily="18" charset="0"/>
              </a:rPr>
              <a:t>  </a:t>
            </a:r>
            <a:r>
              <a:rPr kumimoji="1" lang="en-US" altLang="zh-CN" sz="2400" b="1" smtClean="0">
                <a:solidFill>
                  <a:srgbClr val="0000CC"/>
                </a:solidFill>
                <a:latin typeface="Times New Roman" pitchFamily="18" charset="0"/>
              </a:rPr>
              <a:t>∵ </a:t>
            </a:r>
            <a:r>
              <a:rPr kumimoji="1" lang="zh-CN" altLang="en-US" sz="2400" b="1" smtClean="0">
                <a:solidFill>
                  <a:srgbClr val="0000CC"/>
                </a:solidFill>
                <a:latin typeface="Times New Roman" pitchFamily="18" charset="0"/>
                <a:ea typeface="华文楷体" pitchFamily="2" charset="-122"/>
              </a:rPr>
              <a:t>参予自发发射的每个粒子发射一个光子</a:t>
            </a:r>
            <a:r>
              <a:rPr kumimoji="1" lang="en-US" altLang="zh-CN" sz="2400" i="1" smtClean="0">
                <a:solidFill>
                  <a:srgbClr val="0000CC"/>
                </a:solidFill>
                <a:latin typeface="Times New Roman" pitchFamily="18" charset="0"/>
                <a:ea typeface="华文楷体" pitchFamily="2" charset="-122"/>
              </a:rPr>
              <a:t>hv</a:t>
            </a:r>
            <a:endParaRPr kumimoji="1" lang="en-US" altLang="zh-CN" sz="2400" smtClean="0">
              <a:solidFill>
                <a:srgbClr val="0000CC"/>
              </a:solidFill>
              <a:latin typeface="Times New Roman" pitchFamily="18" charset="0"/>
            </a:endParaRPr>
          </a:p>
        </p:txBody>
      </p:sp>
      <p:graphicFrame>
        <p:nvGraphicFramePr>
          <p:cNvPr id="58377" name="Object 9"/>
          <p:cNvGraphicFramePr>
            <a:graphicFrameLocks noChangeAspect="1"/>
          </p:cNvGraphicFramePr>
          <p:nvPr/>
        </p:nvGraphicFramePr>
        <p:xfrm>
          <a:off x="684213" y="4221163"/>
          <a:ext cx="7292975" cy="857250"/>
        </p:xfrm>
        <a:graphic>
          <a:graphicData uri="http://schemas.openxmlformats.org/presentationml/2006/ole">
            <mc:AlternateContent xmlns:mc="http://schemas.openxmlformats.org/markup-compatibility/2006">
              <mc:Choice xmlns:v="urn:schemas-microsoft-com:vml" Requires="v">
                <p:oleObj spid="_x0000_s8196" name="公式" r:id="rId7" imgW="3429000" imgH="406400" progId="Equation.3">
                  <p:embed/>
                </p:oleObj>
              </mc:Choice>
              <mc:Fallback>
                <p:oleObj name="公式" r:id="rId7" imgW="3429000" imgH="40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4221163"/>
                        <a:ext cx="7292975" cy="857250"/>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8" name="Text Box 10"/>
          <p:cNvSpPr txBox="1">
            <a:spLocks noChangeArrowheads="1"/>
          </p:cNvSpPr>
          <p:nvPr/>
        </p:nvSpPr>
        <p:spPr bwMode="auto">
          <a:xfrm>
            <a:off x="0" y="4365625"/>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b="1" smtClean="0">
                <a:solidFill>
                  <a:srgbClr val="000000"/>
                </a:solidFill>
                <a:latin typeface="宋体" charset="-122"/>
              </a:rPr>
              <a:t>∴</a:t>
            </a:r>
            <a:r>
              <a:rPr kumimoji="1" lang="en-US" altLang="zh-CN" sz="2400" smtClean="0">
                <a:solidFill>
                  <a:srgbClr val="000000"/>
                </a:solidFill>
                <a:latin typeface="Times New Roman" pitchFamily="18" charset="0"/>
              </a:rPr>
              <a:t> </a:t>
            </a:r>
          </a:p>
        </p:txBody>
      </p:sp>
      <p:sp>
        <p:nvSpPr>
          <p:cNvPr id="58379" name="Text Box 11"/>
          <p:cNvSpPr txBox="1">
            <a:spLocks noChangeArrowheads="1"/>
          </p:cNvSpPr>
          <p:nvPr/>
        </p:nvSpPr>
        <p:spPr bwMode="auto">
          <a:xfrm>
            <a:off x="684213" y="5013325"/>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50000"/>
              </a:spcBef>
              <a:spcAft>
                <a:spcPct val="0"/>
              </a:spcAft>
              <a:buFontTx/>
              <a:buNone/>
            </a:pPr>
            <a:r>
              <a:rPr kumimoji="1" lang="en-US" altLang="zh-CN" sz="2400" b="1" smtClean="0">
                <a:solidFill>
                  <a:srgbClr val="0000CC"/>
                </a:solidFill>
                <a:latin typeface="Times New Roman" pitchFamily="18" charset="0"/>
              </a:rPr>
              <a:t> </a:t>
            </a:r>
            <a:r>
              <a:rPr kumimoji="1" lang="zh-CN" altLang="en-US" sz="2400" smtClean="0">
                <a:solidFill>
                  <a:srgbClr val="0000CC"/>
                </a:solidFill>
                <a:latin typeface="华文楷体" pitchFamily="2" charset="-122"/>
                <a:ea typeface="华文楷体" pitchFamily="2" charset="-122"/>
              </a:rPr>
              <a:t>其中  </a:t>
            </a:r>
            <a:r>
              <a:rPr kumimoji="1" lang="en-US" altLang="zh-CN" sz="2400" i="1" smtClean="0">
                <a:solidFill>
                  <a:srgbClr val="0000CC"/>
                </a:solidFill>
                <a:latin typeface="Times New Roman" pitchFamily="18" charset="0"/>
                <a:ea typeface="华文楷体" pitchFamily="2" charset="-122"/>
              </a:rPr>
              <a:t>q</a:t>
            </a:r>
            <a:r>
              <a:rPr kumimoji="1" lang="en-US" altLang="zh-CN" sz="2400" i="1" baseline="-25000" smtClean="0">
                <a:solidFill>
                  <a:srgbClr val="0000CC"/>
                </a:solidFill>
                <a:latin typeface="Times New Roman" pitchFamily="18" charset="0"/>
                <a:ea typeface="华文楷体" pitchFamily="2" charset="-122"/>
              </a:rPr>
              <a:t>0</a:t>
            </a:r>
            <a:r>
              <a:rPr kumimoji="1" lang="en-US" altLang="zh-CN" sz="2400" i="1" smtClean="0">
                <a:solidFill>
                  <a:srgbClr val="0000CC"/>
                </a:solidFill>
                <a:latin typeface="Times New Roman" pitchFamily="18" charset="0"/>
                <a:ea typeface="华文楷体" pitchFamily="2" charset="-122"/>
              </a:rPr>
              <a:t>= h v A</a:t>
            </a:r>
            <a:r>
              <a:rPr kumimoji="1" lang="en-US" altLang="zh-CN" sz="2400" baseline="-25000" smtClean="0">
                <a:solidFill>
                  <a:srgbClr val="0000CC"/>
                </a:solidFill>
                <a:latin typeface="Times New Roman" pitchFamily="18" charset="0"/>
                <a:ea typeface="华文楷体" pitchFamily="2" charset="-122"/>
              </a:rPr>
              <a:t>21</a:t>
            </a:r>
            <a:r>
              <a:rPr kumimoji="1" lang="en-US" altLang="zh-CN" sz="2400" i="1" smtClean="0">
                <a:solidFill>
                  <a:srgbClr val="0000CC"/>
                </a:solidFill>
                <a:latin typeface="Times New Roman" pitchFamily="18" charset="0"/>
                <a:ea typeface="华文楷体" pitchFamily="2" charset="-122"/>
              </a:rPr>
              <a:t>n</a:t>
            </a:r>
            <a:r>
              <a:rPr kumimoji="1" lang="en-US" altLang="zh-CN" sz="2400" baseline="-25000" smtClean="0">
                <a:solidFill>
                  <a:srgbClr val="0000CC"/>
                </a:solidFill>
                <a:latin typeface="Times New Roman" pitchFamily="18" charset="0"/>
                <a:ea typeface="华文楷体" pitchFamily="2" charset="-122"/>
              </a:rPr>
              <a:t>20</a:t>
            </a:r>
            <a:r>
              <a:rPr kumimoji="1" lang="en-US" altLang="zh-CN" sz="2400" smtClean="0">
                <a:solidFill>
                  <a:srgbClr val="0000CC"/>
                </a:solidFill>
                <a:latin typeface="华文楷体" pitchFamily="2" charset="-122"/>
                <a:ea typeface="华文楷体" pitchFamily="2" charset="-122"/>
              </a:rPr>
              <a:t>  </a:t>
            </a:r>
            <a:r>
              <a:rPr kumimoji="1" lang="zh-CN" altLang="en-US" sz="2400" smtClean="0">
                <a:solidFill>
                  <a:srgbClr val="0000CC"/>
                </a:solidFill>
                <a:latin typeface="华文楷体" pitchFamily="2" charset="-122"/>
                <a:ea typeface="华文楷体" pitchFamily="2" charset="-122"/>
              </a:rPr>
              <a:t>是 </a:t>
            </a:r>
            <a:r>
              <a:rPr kumimoji="1" lang="en-US" altLang="zh-CN" sz="2400" i="1" smtClean="0">
                <a:solidFill>
                  <a:srgbClr val="0000CC"/>
                </a:solidFill>
                <a:latin typeface="Times New Roman" pitchFamily="18" charset="0"/>
                <a:ea typeface="华文楷体" pitchFamily="2" charset="-122"/>
              </a:rPr>
              <a:t>t </a:t>
            </a:r>
            <a:r>
              <a:rPr kumimoji="1" lang="en-US" altLang="zh-CN" sz="2400" b="1" smtClean="0">
                <a:solidFill>
                  <a:srgbClr val="0000CC"/>
                </a:solidFill>
                <a:latin typeface="华文楷体" pitchFamily="2" charset="-122"/>
                <a:ea typeface="华文楷体" pitchFamily="2" charset="-122"/>
              </a:rPr>
              <a:t>=</a:t>
            </a:r>
            <a:r>
              <a:rPr kumimoji="1" lang="en-US" altLang="zh-CN" sz="2400" smtClean="0">
                <a:solidFill>
                  <a:srgbClr val="0000CC"/>
                </a:solidFill>
                <a:latin typeface="华文楷体" pitchFamily="2" charset="-122"/>
                <a:ea typeface="华文楷体" pitchFamily="2" charset="-122"/>
              </a:rPr>
              <a:t>0 </a:t>
            </a:r>
            <a:r>
              <a:rPr kumimoji="1" lang="zh-CN" altLang="en-US" sz="2400" smtClean="0">
                <a:solidFill>
                  <a:srgbClr val="0000CC"/>
                </a:solidFill>
                <a:latin typeface="华文楷体" pitchFamily="2" charset="-122"/>
                <a:ea typeface="华文楷体" pitchFamily="2" charset="-122"/>
              </a:rPr>
              <a:t>时的自发发射光功率</a:t>
            </a:r>
          </a:p>
        </p:txBody>
      </p:sp>
      <p:sp>
        <p:nvSpPr>
          <p:cNvPr id="58380" name="Text Box 12"/>
          <p:cNvSpPr txBox="1">
            <a:spLocks noChangeArrowheads="1"/>
          </p:cNvSpPr>
          <p:nvPr/>
        </p:nvSpPr>
        <p:spPr bwMode="auto">
          <a:xfrm>
            <a:off x="468313" y="5516563"/>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400" b="1" u="sng" smtClean="0">
                <a:solidFill>
                  <a:srgbClr val="A50021"/>
                </a:solidFill>
                <a:latin typeface="华文楷体" pitchFamily="2" charset="-122"/>
                <a:ea typeface="华文楷体" pitchFamily="2" charset="-122"/>
              </a:rPr>
              <a:t>可见</a:t>
            </a:r>
            <a:r>
              <a:rPr kumimoji="1" lang="en-US" altLang="zh-CN" sz="2400" b="1" u="sng" smtClean="0">
                <a:solidFill>
                  <a:srgbClr val="A50021"/>
                </a:solidFill>
                <a:latin typeface="华文楷体" pitchFamily="2" charset="-122"/>
                <a:ea typeface="华文楷体" pitchFamily="2" charset="-122"/>
              </a:rPr>
              <a:t>: </a:t>
            </a:r>
            <a:r>
              <a:rPr kumimoji="1" lang="zh-CN" altLang="en-US" sz="2400" b="1" u="sng" smtClean="0">
                <a:solidFill>
                  <a:srgbClr val="A50021"/>
                </a:solidFill>
                <a:latin typeface="华文楷体" pitchFamily="2" charset="-122"/>
                <a:ea typeface="华文楷体" pitchFamily="2" charset="-122"/>
              </a:rPr>
              <a:t>自发发射光功率随时间 </a:t>
            </a:r>
            <a:r>
              <a:rPr kumimoji="1" lang="en-US" altLang="zh-CN" sz="2400" b="1" i="1" u="sng" smtClean="0">
                <a:solidFill>
                  <a:srgbClr val="A50021"/>
                </a:solidFill>
                <a:latin typeface="Times New Roman" pitchFamily="18" charset="0"/>
                <a:ea typeface="华文楷体" pitchFamily="2" charset="-122"/>
              </a:rPr>
              <a:t>t </a:t>
            </a:r>
            <a:r>
              <a:rPr kumimoji="1" lang="zh-CN" altLang="en-US" sz="2400" b="1" u="sng" smtClean="0">
                <a:solidFill>
                  <a:srgbClr val="A50021"/>
                </a:solidFill>
                <a:latin typeface="华文楷体" pitchFamily="2" charset="-122"/>
                <a:ea typeface="华文楷体" pitchFamily="2" charset="-122"/>
              </a:rPr>
              <a:t>亦按指数律衰减</a:t>
            </a:r>
            <a:r>
              <a:rPr kumimoji="1" lang="zh-CN" altLang="en-US" sz="2400" smtClean="0">
                <a:solidFill>
                  <a:srgbClr val="A50021"/>
                </a:solidFill>
                <a:latin typeface="华文楷体" pitchFamily="2" charset="-122"/>
                <a:ea typeface="华文楷体" pitchFamily="2" charset="-122"/>
              </a:rPr>
              <a:t> </a:t>
            </a:r>
          </a:p>
        </p:txBody>
      </p:sp>
      <p:sp>
        <p:nvSpPr>
          <p:cNvPr id="58381" name="Rectangle 13"/>
          <p:cNvSpPr>
            <a:spLocks noChangeArrowheads="1"/>
          </p:cNvSpPr>
          <p:nvPr/>
        </p:nvSpPr>
        <p:spPr bwMode="auto">
          <a:xfrm>
            <a:off x="1403350" y="333375"/>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sz="1400" b="1" smtClean="0">
                <a:solidFill>
                  <a:srgbClr val="0000CC"/>
                </a:solidFill>
                <a:latin typeface="宋体" charset="-122"/>
              </a:rPr>
              <a:t>  </a:t>
            </a:r>
            <a:r>
              <a:rPr kumimoji="1" lang="en-US" altLang="zh-CN" sz="2400" smtClean="0">
                <a:solidFill>
                  <a:srgbClr val="0000CC"/>
                </a:solidFill>
                <a:latin typeface="Times New Roman" pitchFamily="18" charset="0"/>
              </a:rPr>
              <a:t>d</a:t>
            </a:r>
            <a:r>
              <a:rPr kumimoji="1" lang="en-US" altLang="zh-CN" sz="2400" i="1" smtClean="0">
                <a:solidFill>
                  <a:srgbClr val="0000CC"/>
                </a:solidFill>
                <a:latin typeface="Times New Roman" pitchFamily="18" charset="0"/>
              </a:rPr>
              <a:t>n</a:t>
            </a:r>
            <a:r>
              <a:rPr kumimoji="1" lang="en-US" altLang="zh-CN" sz="2400" baseline="-25000" smtClean="0">
                <a:solidFill>
                  <a:srgbClr val="0000CC"/>
                </a:solidFill>
                <a:latin typeface="Times New Roman" pitchFamily="18" charset="0"/>
              </a:rPr>
              <a:t>2</a:t>
            </a:r>
            <a:r>
              <a:rPr kumimoji="1" lang="en-US" altLang="zh-CN" sz="2400" smtClean="0">
                <a:solidFill>
                  <a:srgbClr val="0000CC"/>
                </a:solidFill>
                <a:latin typeface="Times New Roman" pitchFamily="18" charset="0"/>
              </a:rPr>
              <a:t>(</a:t>
            </a:r>
            <a:r>
              <a:rPr kumimoji="1" lang="en-US" altLang="zh-CN" sz="2400" i="1" smtClean="0">
                <a:solidFill>
                  <a:srgbClr val="0000CC"/>
                </a:solidFill>
                <a:latin typeface="Times New Roman" pitchFamily="18" charset="0"/>
              </a:rPr>
              <a:t>t</a:t>
            </a:r>
            <a:r>
              <a:rPr kumimoji="1" lang="en-US" altLang="zh-CN" sz="2400" smtClean="0">
                <a:solidFill>
                  <a:srgbClr val="0000CC"/>
                </a:solidFill>
                <a:latin typeface="Times New Roman" pitchFamily="18" charset="0"/>
              </a:rPr>
              <a:t>) = </a:t>
            </a:r>
            <a:r>
              <a:rPr kumimoji="1" lang="zh-CN" altLang="en-US" sz="2400" smtClean="0">
                <a:solidFill>
                  <a:srgbClr val="0000CC"/>
                </a:solidFill>
                <a:latin typeface="Times New Roman" pitchFamily="18" charset="0"/>
              </a:rPr>
              <a:t>－</a:t>
            </a:r>
            <a:r>
              <a:rPr kumimoji="1" lang="en-US" altLang="zh-CN" sz="2400" smtClean="0">
                <a:solidFill>
                  <a:srgbClr val="0000CC"/>
                </a:solidFill>
                <a:latin typeface="Times New Roman" pitchFamily="18" charset="0"/>
              </a:rPr>
              <a:t>d</a:t>
            </a:r>
            <a:r>
              <a:rPr kumimoji="1" lang="en-US" altLang="zh-CN" sz="2400" i="1" smtClean="0">
                <a:solidFill>
                  <a:srgbClr val="0000CC"/>
                </a:solidFill>
                <a:latin typeface="Times New Roman" pitchFamily="18" charset="0"/>
              </a:rPr>
              <a:t>n</a:t>
            </a:r>
            <a:r>
              <a:rPr kumimoji="1" lang="en-US" altLang="zh-CN" sz="2400" baseline="-25000" smtClean="0">
                <a:solidFill>
                  <a:srgbClr val="0000CC"/>
                </a:solidFill>
                <a:latin typeface="Times New Roman" pitchFamily="18" charset="0"/>
              </a:rPr>
              <a:t>2</a:t>
            </a:r>
            <a:r>
              <a:rPr kumimoji="1" lang="en-US" altLang="zh-CN" sz="2400" smtClean="0">
                <a:solidFill>
                  <a:srgbClr val="0000CC"/>
                </a:solidFill>
                <a:latin typeface="Times New Roman" pitchFamily="18" charset="0"/>
              </a:rPr>
              <a:t>=</a:t>
            </a:r>
            <a:r>
              <a:rPr kumimoji="1" lang="zh-CN" altLang="en-US" sz="2400" smtClean="0">
                <a:solidFill>
                  <a:srgbClr val="0000CC"/>
                </a:solidFill>
                <a:latin typeface="Times New Roman" pitchFamily="18" charset="0"/>
              </a:rPr>
              <a:t>－</a:t>
            </a:r>
            <a:r>
              <a:rPr kumimoji="1" lang="en-US" altLang="zh-CN" sz="2400" i="1" smtClean="0">
                <a:solidFill>
                  <a:srgbClr val="0000CC"/>
                </a:solidFill>
                <a:latin typeface="Times New Roman" pitchFamily="18" charset="0"/>
              </a:rPr>
              <a:t>A</a:t>
            </a:r>
            <a:r>
              <a:rPr kumimoji="1" lang="en-US" altLang="zh-CN" sz="2400" baseline="-25000" smtClean="0">
                <a:solidFill>
                  <a:srgbClr val="0000CC"/>
                </a:solidFill>
                <a:latin typeface="Times New Roman" pitchFamily="18" charset="0"/>
              </a:rPr>
              <a:t>21</a:t>
            </a:r>
            <a:r>
              <a:rPr kumimoji="1" lang="en-US" altLang="zh-CN" sz="2400" i="1" smtClean="0">
                <a:solidFill>
                  <a:srgbClr val="0000CC"/>
                </a:solidFill>
                <a:latin typeface="Times New Roman" pitchFamily="18" charset="0"/>
              </a:rPr>
              <a:t>n</a:t>
            </a:r>
            <a:r>
              <a:rPr kumimoji="1" lang="en-US" altLang="zh-CN" sz="2400" baseline="-25000" smtClean="0">
                <a:solidFill>
                  <a:srgbClr val="0000CC"/>
                </a:solidFill>
                <a:latin typeface="Times New Roman" pitchFamily="18" charset="0"/>
              </a:rPr>
              <a:t>2</a:t>
            </a:r>
            <a:r>
              <a:rPr kumimoji="1" lang="en-US" altLang="zh-CN" sz="2400" smtClean="0">
                <a:solidFill>
                  <a:srgbClr val="0000CC"/>
                </a:solidFill>
                <a:latin typeface="Times New Roman" pitchFamily="18" charset="0"/>
              </a:rPr>
              <a:t>(</a:t>
            </a:r>
            <a:r>
              <a:rPr kumimoji="1" lang="en-US" altLang="zh-CN" sz="2400" i="1" smtClean="0">
                <a:solidFill>
                  <a:srgbClr val="0000CC"/>
                </a:solidFill>
                <a:latin typeface="Times New Roman" pitchFamily="18" charset="0"/>
              </a:rPr>
              <a:t>t</a:t>
            </a:r>
            <a:r>
              <a:rPr kumimoji="1" lang="en-US" altLang="zh-CN" sz="2400" smtClean="0">
                <a:solidFill>
                  <a:srgbClr val="0000CC"/>
                </a:solidFill>
                <a:latin typeface="Times New Roman" pitchFamily="18" charset="0"/>
              </a:rPr>
              <a:t>)d</a:t>
            </a:r>
            <a:r>
              <a:rPr kumimoji="1" lang="en-US" altLang="zh-CN" sz="2400" i="1" smtClean="0">
                <a:solidFill>
                  <a:srgbClr val="0000CC"/>
                </a:solidFill>
                <a:latin typeface="Times New Roman" pitchFamily="18" charset="0"/>
              </a:rPr>
              <a:t>t</a:t>
            </a:r>
            <a:endParaRPr kumimoji="1" lang="en-US" altLang="zh-CN" sz="2400" smtClean="0">
              <a:solidFill>
                <a:srgbClr val="0000CC"/>
              </a:solidFill>
              <a:latin typeface="Times New Roman" pitchFamily="18" charset="0"/>
            </a:endParaRPr>
          </a:p>
        </p:txBody>
      </p:sp>
      <p:sp>
        <p:nvSpPr>
          <p:cNvPr id="58382" name="Text Box 14"/>
          <p:cNvSpPr txBox="1">
            <a:spLocks noChangeArrowheads="1"/>
          </p:cNvSpPr>
          <p:nvPr/>
        </p:nvSpPr>
        <p:spPr bwMode="auto">
          <a:xfrm>
            <a:off x="395288" y="616585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400" smtClean="0">
                <a:solidFill>
                  <a:srgbClr val="0000CC"/>
                </a:solidFill>
                <a:latin typeface="Times New Roman" pitchFamily="18" charset="0"/>
                <a:ea typeface="楷体_GB2312" pitchFamily="49" charset="-122"/>
              </a:rPr>
              <a:t>按经典模型，原子的自发跃迁是原子中电子的自发阻尼振荡</a:t>
            </a:r>
          </a:p>
        </p:txBody>
      </p:sp>
    </p:spTree>
    <p:extLst>
      <p:ext uri="{BB962C8B-B14F-4D97-AF65-F5344CB8AC3E}">
        <p14:creationId xmlns:p14="http://schemas.microsoft.com/office/powerpoint/2010/main" val="3316812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323850" y="1412875"/>
            <a:ext cx="594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50000"/>
              </a:spcBef>
              <a:spcAft>
                <a:spcPct val="0"/>
              </a:spcAft>
              <a:buFontTx/>
              <a:buNone/>
            </a:pPr>
            <a:r>
              <a:rPr kumimoji="1" lang="en-US" altLang="zh-CN" sz="2400" b="1" smtClean="0">
                <a:solidFill>
                  <a:srgbClr val="A50021"/>
                </a:solidFill>
                <a:latin typeface="Times New Roman" pitchFamily="18" charset="0"/>
              </a:rPr>
              <a:t> </a:t>
            </a:r>
            <a:r>
              <a:rPr kumimoji="1" lang="en-US" altLang="zh-CN" sz="2400" smtClean="0">
                <a:solidFill>
                  <a:srgbClr val="0000CC"/>
                </a:solidFill>
                <a:latin typeface="Times New Roman" pitchFamily="18" charset="0"/>
              </a:rPr>
              <a:t>(</a:t>
            </a:r>
            <a:r>
              <a:rPr kumimoji="1" lang="en-US" altLang="zh-CN" sz="2400" i="1" smtClean="0">
                <a:solidFill>
                  <a:srgbClr val="0000CC"/>
                </a:solidFill>
                <a:latin typeface="Times New Roman" pitchFamily="18" charset="0"/>
              </a:rPr>
              <a:t>f </a:t>
            </a:r>
            <a:r>
              <a:rPr kumimoji="1" lang="en-US" altLang="zh-CN" sz="2400" smtClean="0">
                <a:solidFill>
                  <a:srgbClr val="0000CC"/>
                </a:solidFill>
                <a:latin typeface="Times New Roman" pitchFamily="18" charset="0"/>
              </a:rPr>
              <a:t>)</a:t>
            </a:r>
            <a:r>
              <a:rPr kumimoji="1" lang="en-US" altLang="zh-CN" sz="2400" smtClean="0">
                <a:solidFill>
                  <a:srgbClr val="A50021"/>
                </a:solidFill>
                <a:latin typeface="Times New Roman" pitchFamily="18" charset="0"/>
              </a:rPr>
              <a:t> </a:t>
            </a:r>
            <a:r>
              <a:rPr kumimoji="1" lang="en-US" altLang="zh-CN" sz="2400" b="1" smtClean="0">
                <a:solidFill>
                  <a:srgbClr val="A50021"/>
                </a:solidFill>
                <a:latin typeface="Times New Roman" pitchFamily="18" charset="0"/>
              </a:rPr>
              <a:t> </a:t>
            </a:r>
            <a:r>
              <a:rPr kumimoji="1" lang="en-US" altLang="zh-CN" sz="2400" i="1" smtClean="0">
                <a:solidFill>
                  <a:srgbClr val="A50021"/>
                </a:solidFill>
                <a:latin typeface="Times New Roman" pitchFamily="18" charset="0"/>
                <a:ea typeface="华文楷体" pitchFamily="2" charset="-122"/>
              </a:rPr>
              <a:t>A</a:t>
            </a:r>
            <a:r>
              <a:rPr kumimoji="1" lang="en-US" altLang="zh-CN" sz="2400" baseline="-25000" smtClean="0">
                <a:solidFill>
                  <a:srgbClr val="A50021"/>
                </a:solidFill>
                <a:latin typeface="Times New Roman" pitchFamily="18" charset="0"/>
                <a:ea typeface="华文楷体" pitchFamily="2" charset="-122"/>
              </a:rPr>
              <a:t>21</a:t>
            </a:r>
            <a:r>
              <a:rPr kumimoji="1" lang="zh-CN" altLang="en-US" sz="2400" smtClean="0">
                <a:solidFill>
                  <a:srgbClr val="A50021"/>
                </a:solidFill>
                <a:latin typeface="Times New Roman" pitchFamily="18" charset="0"/>
                <a:ea typeface="华文楷体" pitchFamily="2" charset="-122"/>
              </a:rPr>
              <a:t>和激发态平均寿命的关系</a:t>
            </a:r>
            <a:r>
              <a:rPr kumimoji="1" lang="en-US" altLang="zh-CN" sz="2400" b="1" smtClean="0">
                <a:solidFill>
                  <a:srgbClr val="A50021"/>
                </a:solidFill>
                <a:latin typeface="Times New Roman" pitchFamily="18" charset="0"/>
              </a:rPr>
              <a:t>:</a:t>
            </a:r>
          </a:p>
        </p:txBody>
      </p:sp>
      <p:sp>
        <p:nvSpPr>
          <p:cNvPr id="59395" name="Text Box 3"/>
          <p:cNvSpPr txBox="1">
            <a:spLocks noChangeArrowheads="1"/>
          </p:cNvSpPr>
          <p:nvPr/>
        </p:nvSpPr>
        <p:spPr bwMode="auto">
          <a:xfrm>
            <a:off x="1187450" y="1989138"/>
            <a:ext cx="4103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400" b="1" smtClean="0">
                <a:solidFill>
                  <a:srgbClr val="0000CC"/>
                </a:solidFill>
                <a:latin typeface="宋体" charset="-122"/>
              </a:rPr>
              <a:t>设</a:t>
            </a:r>
            <a:r>
              <a:rPr kumimoji="1" lang="en-US" altLang="zh-CN" sz="2400" b="1" smtClean="0">
                <a:solidFill>
                  <a:srgbClr val="0000CC"/>
                </a:solidFill>
                <a:latin typeface="宋体" charset="-122"/>
              </a:rPr>
              <a:t>: </a:t>
            </a:r>
            <a:r>
              <a:rPr kumimoji="1" lang="en-US" altLang="zh-CN" sz="2400" i="1" smtClean="0">
                <a:solidFill>
                  <a:srgbClr val="0000CC"/>
                </a:solidFill>
                <a:latin typeface="Times New Roman" pitchFamily="18" charset="0"/>
              </a:rPr>
              <a:t>t = τ </a:t>
            </a:r>
            <a:r>
              <a:rPr kumimoji="1" lang="zh-CN" altLang="en-US" sz="2400" b="1" smtClean="0">
                <a:solidFill>
                  <a:srgbClr val="0000CC"/>
                </a:solidFill>
                <a:latin typeface="宋体" charset="-122"/>
              </a:rPr>
              <a:t>时 </a:t>
            </a:r>
            <a:r>
              <a:rPr kumimoji="1" lang="en-US" altLang="zh-CN" sz="2400" i="1" smtClean="0">
                <a:solidFill>
                  <a:srgbClr val="0000CC"/>
                </a:solidFill>
                <a:latin typeface="Times New Roman" pitchFamily="18" charset="0"/>
              </a:rPr>
              <a:t>q</a:t>
            </a:r>
            <a:r>
              <a:rPr kumimoji="1" lang="en-US" altLang="zh-CN" sz="2400" smtClean="0">
                <a:solidFill>
                  <a:srgbClr val="0000CC"/>
                </a:solidFill>
                <a:latin typeface="Times New Roman" pitchFamily="18" charset="0"/>
              </a:rPr>
              <a:t>(</a:t>
            </a:r>
            <a:r>
              <a:rPr kumimoji="1" lang="en-US" altLang="zh-CN" sz="2400" i="1" smtClean="0">
                <a:solidFill>
                  <a:srgbClr val="0000CC"/>
                </a:solidFill>
                <a:latin typeface="Times New Roman" pitchFamily="18" charset="0"/>
              </a:rPr>
              <a:t>τ</a:t>
            </a:r>
            <a:r>
              <a:rPr kumimoji="1" lang="en-US" altLang="zh-CN" sz="2400" smtClean="0">
                <a:solidFill>
                  <a:srgbClr val="0000CC"/>
                </a:solidFill>
                <a:latin typeface="Times New Roman" pitchFamily="18" charset="0"/>
              </a:rPr>
              <a:t>) = </a:t>
            </a:r>
            <a:r>
              <a:rPr kumimoji="1" lang="en-US" altLang="zh-CN" sz="2400" i="1" smtClean="0">
                <a:solidFill>
                  <a:srgbClr val="0000CC"/>
                </a:solidFill>
                <a:latin typeface="Times New Roman" pitchFamily="18" charset="0"/>
              </a:rPr>
              <a:t>q</a:t>
            </a:r>
            <a:r>
              <a:rPr kumimoji="1" lang="en-US" altLang="zh-CN" sz="2400" baseline="-25000" smtClean="0">
                <a:solidFill>
                  <a:srgbClr val="0000CC"/>
                </a:solidFill>
                <a:latin typeface="Times New Roman" pitchFamily="18" charset="0"/>
              </a:rPr>
              <a:t>0 </a:t>
            </a:r>
            <a:r>
              <a:rPr kumimoji="1" lang="en-US" altLang="zh-CN" sz="2400" smtClean="0">
                <a:solidFill>
                  <a:srgbClr val="0000CC"/>
                </a:solidFill>
                <a:latin typeface="Times New Roman" pitchFamily="18" charset="0"/>
              </a:rPr>
              <a:t>/</a:t>
            </a:r>
            <a:r>
              <a:rPr kumimoji="1" lang="en-US" altLang="zh-CN" sz="2400" i="1" smtClean="0">
                <a:solidFill>
                  <a:srgbClr val="0000CC"/>
                </a:solidFill>
                <a:latin typeface="Times New Roman" pitchFamily="18" charset="0"/>
              </a:rPr>
              <a:t>e</a:t>
            </a:r>
            <a:endParaRPr kumimoji="1" lang="en-US" altLang="zh-CN" sz="2400" smtClean="0">
              <a:solidFill>
                <a:srgbClr val="0000CC"/>
              </a:solidFill>
              <a:latin typeface="Times New Roman" pitchFamily="18" charset="0"/>
            </a:endParaRPr>
          </a:p>
        </p:txBody>
      </p:sp>
      <p:sp>
        <p:nvSpPr>
          <p:cNvPr id="59396" name="Text Box 4"/>
          <p:cNvSpPr txBox="1">
            <a:spLocks noChangeArrowheads="1"/>
          </p:cNvSpPr>
          <p:nvPr/>
        </p:nvSpPr>
        <p:spPr bwMode="auto">
          <a:xfrm>
            <a:off x="1219200" y="2565400"/>
            <a:ext cx="5945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400" b="1" smtClean="0">
                <a:solidFill>
                  <a:srgbClr val="0000CC"/>
                </a:solidFill>
                <a:latin typeface="Times New Roman" pitchFamily="18" charset="0"/>
              </a:rPr>
              <a:t>则 </a:t>
            </a:r>
            <a:r>
              <a:rPr kumimoji="1" lang="en-US" altLang="zh-CN" sz="2400" b="1" smtClean="0">
                <a:solidFill>
                  <a:srgbClr val="0000CC"/>
                </a:solidFill>
                <a:latin typeface="Times New Roman" pitchFamily="18" charset="0"/>
              </a:rPr>
              <a:t>: </a:t>
            </a:r>
            <a:r>
              <a:rPr kumimoji="1" lang="en-US" altLang="zh-CN" sz="2400" b="1" i="1" smtClean="0">
                <a:solidFill>
                  <a:srgbClr val="0000CC"/>
                </a:solidFill>
                <a:latin typeface="Times New Roman" pitchFamily="18" charset="0"/>
              </a:rPr>
              <a:t>A</a:t>
            </a:r>
            <a:r>
              <a:rPr kumimoji="1" lang="en-US" altLang="zh-CN" sz="2400" b="1" baseline="-25000" smtClean="0">
                <a:solidFill>
                  <a:srgbClr val="0000CC"/>
                </a:solidFill>
                <a:latin typeface="Times New Roman" pitchFamily="18" charset="0"/>
              </a:rPr>
              <a:t>21</a:t>
            </a:r>
            <a:r>
              <a:rPr kumimoji="1" lang="en-US" altLang="zh-CN" sz="2400" b="1" i="1" smtClean="0">
                <a:solidFill>
                  <a:srgbClr val="0000CC"/>
                </a:solidFill>
                <a:latin typeface="Times New Roman" pitchFamily="18" charset="0"/>
              </a:rPr>
              <a:t>=</a:t>
            </a:r>
            <a:r>
              <a:rPr kumimoji="1" lang="en-US" altLang="zh-CN" sz="2400" b="1" smtClean="0">
                <a:solidFill>
                  <a:srgbClr val="0000CC"/>
                </a:solidFill>
                <a:latin typeface="Times New Roman" pitchFamily="18" charset="0"/>
              </a:rPr>
              <a:t>1/ </a:t>
            </a:r>
            <a:r>
              <a:rPr kumimoji="1" lang="en-US" altLang="zh-CN" sz="2400" b="1" i="1" smtClean="0">
                <a:solidFill>
                  <a:srgbClr val="0000CC"/>
                </a:solidFill>
                <a:latin typeface="Times New Roman" pitchFamily="18" charset="0"/>
              </a:rPr>
              <a:t>τ   </a:t>
            </a:r>
            <a:r>
              <a:rPr kumimoji="1" lang="zh-CN" altLang="en-US" sz="2400" b="1" smtClean="0">
                <a:solidFill>
                  <a:srgbClr val="0000CC"/>
                </a:solidFill>
                <a:latin typeface="Times New Roman" pitchFamily="18" charset="0"/>
              </a:rPr>
              <a:t>或</a:t>
            </a:r>
            <a:r>
              <a:rPr kumimoji="1" lang="zh-CN" altLang="en-US" sz="2400" b="1" i="1" smtClean="0">
                <a:solidFill>
                  <a:srgbClr val="0000CC"/>
                </a:solidFill>
                <a:latin typeface="Times New Roman" pitchFamily="18" charset="0"/>
              </a:rPr>
              <a:t> </a:t>
            </a:r>
            <a:r>
              <a:rPr kumimoji="1" lang="en-US" altLang="zh-CN" sz="2400" b="1" i="1" smtClean="0">
                <a:solidFill>
                  <a:srgbClr val="0000CC"/>
                </a:solidFill>
                <a:latin typeface="Times New Roman" pitchFamily="18" charset="0"/>
              </a:rPr>
              <a:t>τ=</a:t>
            </a:r>
            <a:r>
              <a:rPr kumimoji="1" lang="en-US" altLang="zh-CN" sz="2400" b="1" smtClean="0">
                <a:solidFill>
                  <a:srgbClr val="0000CC"/>
                </a:solidFill>
                <a:latin typeface="Times New Roman" pitchFamily="18" charset="0"/>
              </a:rPr>
              <a:t>1/</a:t>
            </a:r>
            <a:r>
              <a:rPr kumimoji="1" lang="en-US" altLang="zh-CN" sz="2400" b="1" i="1" smtClean="0">
                <a:solidFill>
                  <a:srgbClr val="0000CC"/>
                </a:solidFill>
                <a:latin typeface="Times New Roman" pitchFamily="18" charset="0"/>
              </a:rPr>
              <a:t>A</a:t>
            </a:r>
            <a:r>
              <a:rPr kumimoji="1" lang="en-US" altLang="zh-CN" sz="2400" b="1" baseline="-25000" smtClean="0">
                <a:solidFill>
                  <a:srgbClr val="0000CC"/>
                </a:solidFill>
                <a:latin typeface="Times New Roman" pitchFamily="18" charset="0"/>
              </a:rPr>
              <a:t>21 </a:t>
            </a:r>
            <a:r>
              <a:rPr kumimoji="1" lang="en-US" altLang="zh-CN" sz="2400" b="1" smtClean="0">
                <a:solidFill>
                  <a:srgbClr val="0000CC"/>
                </a:solidFill>
                <a:latin typeface="Times New Roman" pitchFamily="18" charset="0"/>
              </a:rPr>
              <a:t>          (1-27)</a:t>
            </a:r>
            <a:endParaRPr kumimoji="1" lang="en-US" altLang="zh-CN" sz="2400" b="1" baseline="-25000" smtClean="0">
              <a:solidFill>
                <a:srgbClr val="0000CC"/>
              </a:solidFill>
              <a:latin typeface="Times New Roman" pitchFamily="18" charset="0"/>
            </a:endParaRPr>
          </a:p>
        </p:txBody>
      </p:sp>
      <p:sp>
        <p:nvSpPr>
          <p:cNvPr id="59397" name="Text Box 5"/>
          <p:cNvSpPr txBox="1">
            <a:spLocks noChangeArrowheads="1"/>
          </p:cNvSpPr>
          <p:nvPr/>
        </p:nvSpPr>
        <p:spPr bwMode="auto">
          <a:xfrm>
            <a:off x="468313" y="3429000"/>
            <a:ext cx="79248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50000"/>
              </a:spcBef>
              <a:spcAft>
                <a:spcPct val="0"/>
              </a:spcAft>
              <a:buFontTx/>
              <a:buNone/>
            </a:pPr>
            <a:r>
              <a:rPr kumimoji="1" lang="zh-CN" altLang="en-US" sz="2400" b="1" smtClean="0">
                <a:solidFill>
                  <a:srgbClr val="CC0000"/>
                </a:solidFill>
                <a:latin typeface="楷体_GB2312" pitchFamily="49" charset="-122"/>
                <a:ea typeface="楷体_GB2312" pitchFamily="49" charset="-122"/>
              </a:rPr>
              <a:t>可见</a:t>
            </a:r>
            <a:r>
              <a:rPr kumimoji="1" lang="en-US" altLang="zh-CN" sz="2400" b="1" smtClean="0">
                <a:solidFill>
                  <a:srgbClr val="CC0000"/>
                </a:solidFill>
                <a:latin typeface="楷体_GB2312" pitchFamily="49" charset="-122"/>
                <a:ea typeface="楷体_GB2312" pitchFamily="49" charset="-122"/>
              </a:rPr>
              <a:t>:</a:t>
            </a:r>
            <a:r>
              <a:rPr kumimoji="1" lang="en-US" altLang="zh-CN" sz="2400" smtClean="0">
                <a:solidFill>
                  <a:srgbClr val="000000"/>
                </a:solidFill>
                <a:latin typeface="Times New Roman" pitchFamily="18" charset="0"/>
              </a:rPr>
              <a:t> </a:t>
            </a:r>
            <a:r>
              <a:rPr kumimoji="1" lang="en-US" altLang="zh-CN" sz="2400" smtClean="0">
                <a:solidFill>
                  <a:srgbClr val="0000CC"/>
                </a:solidFill>
                <a:latin typeface="Times New Roman" pitchFamily="18" charset="0"/>
              </a:rPr>
              <a:t>①</a:t>
            </a:r>
            <a:r>
              <a:rPr kumimoji="1" lang="zh-CN" altLang="en-US" sz="2400" smtClean="0">
                <a:solidFill>
                  <a:srgbClr val="0000CC"/>
                </a:solidFill>
                <a:latin typeface="Times New Roman" pitchFamily="18" charset="0"/>
                <a:ea typeface="楷体_GB2312" pitchFamily="49" charset="-122"/>
              </a:rPr>
              <a:t>自发发射系数</a:t>
            </a:r>
            <a:r>
              <a:rPr kumimoji="1" lang="en-US" altLang="zh-CN" sz="2400" i="1" smtClean="0">
                <a:solidFill>
                  <a:srgbClr val="0000CC"/>
                </a:solidFill>
                <a:latin typeface="Times New Roman" pitchFamily="18" charset="0"/>
              </a:rPr>
              <a:t>A</a:t>
            </a:r>
            <a:r>
              <a:rPr kumimoji="1" lang="en-US" altLang="zh-CN" sz="2400" baseline="-25000" smtClean="0">
                <a:solidFill>
                  <a:srgbClr val="0000CC"/>
                </a:solidFill>
                <a:latin typeface="Times New Roman" pitchFamily="18" charset="0"/>
              </a:rPr>
              <a:t>21</a:t>
            </a:r>
            <a:r>
              <a:rPr kumimoji="1" lang="zh-CN" altLang="en-US" sz="2400" smtClean="0">
                <a:solidFill>
                  <a:srgbClr val="0000CC"/>
                </a:solidFill>
                <a:latin typeface="楷体_GB2312" pitchFamily="49" charset="-122"/>
                <a:ea typeface="楷体_GB2312" pitchFamily="49" charset="-122"/>
              </a:rPr>
              <a:t>等于激发态平均寿命</a:t>
            </a:r>
            <a:r>
              <a:rPr kumimoji="1" lang="en-US" altLang="zh-CN" sz="2400" i="1" smtClean="0">
                <a:solidFill>
                  <a:srgbClr val="0000CC"/>
                </a:solidFill>
                <a:latin typeface="楷体_GB2312" pitchFamily="49" charset="-122"/>
                <a:ea typeface="楷体_GB2312" pitchFamily="49" charset="-122"/>
              </a:rPr>
              <a:t>τ</a:t>
            </a:r>
            <a:r>
              <a:rPr kumimoji="1" lang="zh-CN" altLang="en-US" sz="2400" smtClean="0">
                <a:solidFill>
                  <a:srgbClr val="0000CC"/>
                </a:solidFill>
                <a:latin typeface="楷体_GB2312" pitchFamily="49" charset="-122"/>
                <a:ea typeface="楷体_GB2312" pitchFamily="49" charset="-122"/>
              </a:rPr>
              <a:t>的倒数</a:t>
            </a:r>
            <a:r>
              <a:rPr kumimoji="1" lang="en-US" altLang="zh-CN" sz="2400" smtClean="0">
                <a:solidFill>
                  <a:srgbClr val="0000CC"/>
                </a:solidFill>
                <a:latin typeface="楷体_GB2312" pitchFamily="49" charset="-122"/>
                <a:ea typeface="楷体_GB2312" pitchFamily="49" charset="-122"/>
              </a:rPr>
              <a:t>;</a:t>
            </a:r>
          </a:p>
          <a:p>
            <a:pPr algn="just" fontAlgn="base">
              <a:spcBef>
                <a:spcPct val="50000"/>
              </a:spcBef>
              <a:spcAft>
                <a:spcPct val="0"/>
              </a:spcAft>
              <a:buFontTx/>
              <a:buNone/>
            </a:pPr>
            <a:r>
              <a:rPr kumimoji="1" lang="en-US" altLang="zh-CN" sz="2400" smtClean="0">
                <a:solidFill>
                  <a:srgbClr val="0000CC"/>
                </a:solidFill>
                <a:latin typeface="Times New Roman" pitchFamily="18" charset="0"/>
              </a:rPr>
              <a:t>          ② </a:t>
            </a:r>
            <a:r>
              <a:rPr kumimoji="1" lang="en-US" altLang="zh-CN" sz="2400" i="1" smtClean="0">
                <a:solidFill>
                  <a:srgbClr val="0000CC"/>
                </a:solidFill>
                <a:latin typeface="Times New Roman" pitchFamily="18" charset="0"/>
              </a:rPr>
              <a:t>τ</a:t>
            </a:r>
            <a:r>
              <a:rPr kumimoji="1" lang="zh-CN" altLang="en-US" sz="2400" smtClean="0">
                <a:solidFill>
                  <a:srgbClr val="0000CC"/>
                </a:solidFill>
                <a:latin typeface="楷体_GB2312" pitchFamily="49" charset="-122"/>
                <a:ea typeface="楷体_GB2312" pitchFamily="49" charset="-122"/>
              </a:rPr>
              <a:t>可视为粒子系统自发发射发光的持续时间</a:t>
            </a:r>
            <a:r>
              <a:rPr kumimoji="1" lang="en-US" altLang="zh-CN" sz="2400" smtClean="0">
                <a:solidFill>
                  <a:srgbClr val="0000CC"/>
                </a:solidFill>
                <a:latin typeface="楷体_GB2312" pitchFamily="49" charset="-122"/>
                <a:ea typeface="楷体_GB2312" pitchFamily="49" charset="-122"/>
              </a:rPr>
              <a:t>, </a:t>
            </a:r>
            <a:r>
              <a:rPr kumimoji="1" lang="zh-CN" altLang="en-US" sz="2400" smtClean="0">
                <a:solidFill>
                  <a:srgbClr val="0000CC"/>
                </a:solidFill>
                <a:latin typeface="楷体_GB2312" pitchFamily="49" charset="-122"/>
                <a:ea typeface="楷体_GB2312" pitchFamily="49" charset="-122"/>
              </a:rPr>
              <a:t>即</a:t>
            </a:r>
          </a:p>
          <a:p>
            <a:pPr algn="just" fontAlgn="base">
              <a:spcBef>
                <a:spcPct val="50000"/>
              </a:spcBef>
              <a:spcAft>
                <a:spcPct val="0"/>
              </a:spcAft>
              <a:buFontTx/>
              <a:buNone/>
            </a:pPr>
            <a:r>
              <a:rPr kumimoji="1" lang="zh-CN" altLang="en-US" sz="2400" smtClean="0">
                <a:solidFill>
                  <a:srgbClr val="0000CC"/>
                </a:solidFill>
                <a:latin typeface="Times New Roman" pitchFamily="18" charset="0"/>
              </a:rPr>
              <a:t>             </a:t>
            </a:r>
            <a:r>
              <a:rPr kumimoji="1" lang="en-US" altLang="zh-CN" sz="2400" i="1" smtClean="0">
                <a:solidFill>
                  <a:srgbClr val="0000CC"/>
                </a:solidFill>
                <a:latin typeface="Times New Roman" pitchFamily="18" charset="0"/>
              </a:rPr>
              <a:t>t </a:t>
            </a:r>
            <a:r>
              <a:rPr kumimoji="1" lang="zh-CN" altLang="en-US" sz="2400" smtClean="0">
                <a:solidFill>
                  <a:srgbClr val="0000CC"/>
                </a:solidFill>
                <a:latin typeface="Times New Roman" pitchFamily="18" charset="0"/>
              </a:rPr>
              <a:t>＞</a:t>
            </a:r>
            <a:r>
              <a:rPr kumimoji="1" lang="en-US" altLang="zh-CN" sz="2400" i="1" smtClean="0">
                <a:solidFill>
                  <a:srgbClr val="0000CC"/>
                </a:solidFill>
                <a:latin typeface="Times New Roman" pitchFamily="18" charset="0"/>
              </a:rPr>
              <a:t>τ</a:t>
            </a:r>
            <a:r>
              <a:rPr kumimoji="1" lang="zh-CN" altLang="en-US" sz="2400" smtClean="0">
                <a:solidFill>
                  <a:srgbClr val="0000CC"/>
                </a:solidFill>
                <a:latin typeface="Times New Roman" pitchFamily="18" charset="0"/>
                <a:ea typeface="楷体_GB2312" pitchFamily="49" charset="-122"/>
              </a:rPr>
              <a:t>的光功率</a:t>
            </a:r>
            <a:r>
              <a:rPr kumimoji="1" lang="zh-CN" altLang="en-US" sz="2400" smtClean="0">
                <a:solidFill>
                  <a:srgbClr val="0000CC"/>
                </a:solidFill>
                <a:latin typeface="Times New Roman" pitchFamily="18" charset="0"/>
              </a:rPr>
              <a:t> </a:t>
            </a:r>
            <a:r>
              <a:rPr kumimoji="1" lang="en-US" altLang="zh-CN" sz="2400" smtClean="0">
                <a:solidFill>
                  <a:srgbClr val="0000CC"/>
                </a:solidFill>
                <a:latin typeface="Times New Roman" pitchFamily="18" charset="0"/>
              </a:rPr>
              <a:t>[</a:t>
            </a:r>
            <a:r>
              <a:rPr kumimoji="1" lang="en-US" altLang="zh-CN" sz="2400" i="1" smtClean="0">
                <a:solidFill>
                  <a:srgbClr val="0000CC"/>
                </a:solidFill>
                <a:latin typeface="Times New Roman" pitchFamily="18" charset="0"/>
              </a:rPr>
              <a:t>q</a:t>
            </a:r>
            <a:r>
              <a:rPr kumimoji="1" lang="en-US" altLang="zh-CN" sz="2400" smtClean="0">
                <a:solidFill>
                  <a:srgbClr val="0000CC"/>
                </a:solidFill>
                <a:latin typeface="Times New Roman" pitchFamily="18" charset="0"/>
              </a:rPr>
              <a:t>(t)</a:t>
            </a:r>
            <a:r>
              <a:rPr kumimoji="1" lang="zh-CN" altLang="en-US" sz="2400" smtClean="0">
                <a:solidFill>
                  <a:srgbClr val="0000CC"/>
                </a:solidFill>
                <a:latin typeface="Times New Roman" pitchFamily="18" charset="0"/>
              </a:rPr>
              <a:t>＜</a:t>
            </a:r>
            <a:r>
              <a:rPr kumimoji="1" lang="en-US" altLang="zh-CN" sz="2400" i="1" smtClean="0">
                <a:solidFill>
                  <a:srgbClr val="0000CC"/>
                </a:solidFill>
                <a:latin typeface="Times New Roman" pitchFamily="18" charset="0"/>
              </a:rPr>
              <a:t>q</a:t>
            </a:r>
            <a:r>
              <a:rPr kumimoji="1" lang="en-US" altLang="zh-CN" sz="2400" baseline="-25000" smtClean="0">
                <a:solidFill>
                  <a:srgbClr val="0000CC"/>
                </a:solidFill>
                <a:latin typeface="Times New Roman" pitchFamily="18" charset="0"/>
              </a:rPr>
              <a:t>0</a:t>
            </a:r>
            <a:r>
              <a:rPr kumimoji="1" lang="en-US" altLang="zh-CN" sz="2400" smtClean="0">
                <a:solidFill>
                  <a:srgbClr val="0000CC"/>
                </a:solidFill>
                <a:latin typeface="Times New Roman" pitchFamily="18" charset="0"/>
              </a:rPr>
              <a:t>/</a:t>
            </a:r>
            <a:r>
              <a:rPr kumimoji="1" lang="en-US" altLang="zh-CN" sz="2400" i="1" smtClean="0">
                <a:solidFill>
                  <a:srgbClr val="0000CC"/>
                </a:solidFill>
                <a:latin typeface="Times New Roman" pitchFamily="18" charset="0"/>
              </a:rPr>
              <a:t>e</a:t>
            </a:r>
            <a:r>
              <a:rPr kumimoji="1" lang="en-US" altLang="zh-CN" sz="2400" smtClean="0">
                <a:solidFill>
                  <a:srgbClr val="0000CC"/>
                </a:solidFill>
                <a:latin typeface="Times New Roman" pitchFamily="18" charset="0"/>
              </a:rPr>
              <a:t>] </a:t>
            </a:r>
            <a:r>
              <a:rPr kumimoji="1" lang="zh-CN" altLang="en-US" sz="2400" smtClean="0">
                <a:solidFill>
                  <a:srgbClr val="0000CC"/>
                </a:solidFill>
                <a:latin typeface="Times New Roman" pitchFamily="18" charset="0"/>
                <a:ea typeface="楷体_GB2312" pitchFamily="49" charset="-122"/>
              </a:rPr>
              <a:t>巳可忽略不计</a:t>
            </a:r>
          </a:p>
        </p:txBody>
      </p:sp>
      <p:graphicFrame>
        <p:nvGraphicFramePr>
          <p:cNvPr id="59398" name="Object 7"/>
          <p:cNvGraphicFramePr>
            <a:graphicFrameLocks noChangeAspect="1"/>
          </p:cNvGraphicFramePr>
          <p:nvPr/>
        </p:nvGraphicFramePr>
        <p:xfrm>
          <a:off x="539750" y="260350"/>
          <a:ext cx="8135938" cy="957263"/>
        </p:xfrm>
        <a:graphic>
          <a:graphicData uri="http://schemas.openxmlformats.org/presentationml/2006/ole">
            <mc:AlternateContent xmlns:mc="http://schemas.openxmlformats.org/markup-compatibility/2006">
              <mc:Choice xmlns:v="urn:schemas-microsoft-com:vml" Requires="v">
                <p:oleObj spid="_x0000_s9218" name="公式" r:id="rId3" imgW="3429000" imgH="406400" progId="Equation.3">
                  <p:embed/>
                </p:oleObj>
              </mc:Choice>
              <mc:Fallback>
                <p:oleObj name="公式" r:id="rId3" imgW="3429000" imgH="40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60350"/>
                        <a:ext cx="8135938" cy="957263"/>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399" name="Text Box 8"/>
          <p:cNvSpPr txBox="1">
            <a:spLocks noChangeArrowheads="1"/>
          </p:cNvSpPr>
          <p:nvPr/>
        </p:nvSpPr>
        <p:spPr bwMode="auto">
          <a:xfrm>
            <a:off x="395288" y="5319713"/>
            <a:ext cx="8208962"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50000"/>
              </a:spcBef>
              <a:spcAft>
                <a:spcPct val="0"/>
              </a:spcAft>
              <a:buFontTx/>
              <a:buNone/>
            </a:pPr>
            <a:r>
              <a:rPr kumimoji="1" lang="en-US" altLang="zh-CN" sz="2400" b="1" smtClean="0">
                <a:solidFill>
                  <a:srgbClr val="A50021"/>
                </a:solidFill>
                <a:latin typeface="Times New Roman" pitchFamily="18" charset="0"/>
              </a:rPr>
              <a:t>  </a:t>
            </a:r>
            <a:r>
              <a:rPr kumimoji="1" lang="en-US" altLang="zh-CN" sz="2400" smtClean="0">
                <a:solidFill>
                  <a:srgbClr val="0000CC"/>
                </a:solidFill>
                <a:latin typeface="Times New Roman" pitchFamily="18" charset="0"/>
              </a:rPr>
              <a:t>(</a:t>
            </a:r>
            <a:r>
              <a:rPr kumimoji="1" lang="en-US" altLang="zh-CN" sz="2400" i="1" smtClean="0">
                <a:solidFill>
                  <a:srgbClr val="0000CC"/>
                </a:solidFill>
                <a:latin typeface="Times New Roman" pitchFamily="18" charset="0"/>
              </a:rPr>
              <a:t>g</a:t>
            </a:r>
            <a:r>
              <a:rPr kumimoji="1" lang="en-US" altLang="zh-CN" sz="2400" smtClean="0">
                <a:solidFill>
                  <a:srgbClr val="0000CC"/>
                </a:solidFill>
                <a:latin typeface="Times New Roman" pitchFamily="18" charset="0"/>
              </a:rPr>
              <a:t>)</a:t>
            </a:r>
            <a:r>
              <a:rPr kumimoji="1" lang="en-US" altLang="zh-CN" sz="2400" b="1" smtClean="0">
                <a:solidFill>
                  <a:srgbClr val="A50021"/>
                </a:solidFill>
                <a:latin typeface="Times New Roman" pitchFamily="18" charset="0"/>
              </a:rPr>
              <a:t> </a:t>
            </a:r>
            <a:r>
              <a:rPr kumimoji="1" lang="en-US" altLang="zh-CN" sz="2400" i="1" smtClean="0">
                <a:solidFill>
                  <a:srgbClr val="A50021"/>
                </a:solidFill>
                <a:latin typeface="Times New Roman" pitchFamily="18" charset="0"/>
              </a:rPr>
              <a:t>A</a:t>
            </a:r>
            <a:r>
              <a:rPr kumimoji="1" lang="en-US" altLang="zh-CN" sz="2400" baseline="-25000" smtClean="0">
                <a:solidFill>
                  <a:srgbClr val="A50021"/>
                </a:solidFill>
                <a:latin typeface="Times New Roman" pitchFamily="18" charset="0"/>
              </a:rPr>
              <a:t>21</a:t>
            </a:r>
            <a:r>
              <a:rPr kumimoji="1" lang="zh-CN" altLang="en-US" sz="2400" smtClean="0">
                <a:solidFill>
                  <a:srgbClr val="A50021"/>
                </a:solidFill>
                <a:latin typeface="楷体_GB2312" pitchFamily="49" charset="-122"/>
                <a:ea typeface="楷体_GB2312" pitchFamily="49" charset="-122"/>
              </a:rPr>
              <a:t>是粒子能级结构的特征量</a:t>
            </a:r>
            <a:r>
              <a:rPr kumimoji="1" lang="en-US" altLang="zh-CN" sz="2400" smtClean="0">
                <a:solidFill>
                  <a:srgbClr val="0000CC"/>
                </a:solidFill>
                <a:latin typeface="楷体_GB2312" pitchFamily="49" charset="-122"/>
                <a:ea typeface="楷体_GB2312" pitchFamily="49" charset="-122"/>
              </a:rPr>
              <a:t>(</a:t>
            </a:r>
            <a:r>
              <a:rPr kumimoji="1" lang="zh-CN" altLang="en-US" sz="2400" smtClean="0">
                <a:solidFill>
                  <a:srgbClr val="0000CC"/>
                </a:solidFill>
                <a:latin typeface="楷体_GB2312" pitchFamily="49" charset="-122"/>
                <a:ea typeface="楷体_GB2312" pitchFamily="49" charset="-122"/>
              </a:rPr>
              <a:t>对一种粒子的每两个</a:t>
            </a:r>
          </a:p>
          <a:p>
            <a:pPr algn="just" fontAlgn="base">
              <a:spcBef>
                <a:spcPct val="50000"/>
              </a:spcBef>
              <a:spcAft>
                <a:spcPct val="0"/>
              </a:spcAft>
              <a:buFontTx/>
              <a:buNone/>
            </a:pPr>
            <a:r>
              <a:rPr kumimoji="1" lang="zh-CN" altLang="en-US" sz="2400" smtClean="0">
                <a:solidFill>
                  <a:srgbClr val="0000CC"/>
                </a:solidFill>
                <a:latin typeface="楷体_GB2312" pitchFamily="49" charset="-122"/>
                <a:ea typeface="楷体_GB2312" pitchFamily="49" charset="-122"/>
              </a:rPr>
              <a:t>能级来说</a:t>
            </a:r>
            <a:r>
              <a:rPr kumimoji="1" lang="zh-CN" altLang="en-US" sz="2400" b="1" smtClean="0">
                <a:solidFill>
                  <a:srgbClr val="0000CC"/>
                </a:solidFill>
                <a:latin typeface="楷体_GB2312" pitchFamily="49" charset="-122"/>
                <a:ea typeface="楷体_GB2312" pitchFamily="49" charset="-122"/>
              </a:rPr>
              <a:t>是</a:t>
            </a:r>
            <a:r>
              <a:rPr kumimoji="1" lang="zh-CN" altLang="en-US" sz="2400" smtClean="0">
                <a:solidFill>
                  <a:srgbClr val="0000CC"/>
                </a:solidFill>
                <a:latin typeface="楷体_GB2312" pitchFamily="49" charset="-122"/>
                <a:ea typeface="楷体_GB2312" pitchFamily="49" charset="-122"/>
              </a:rPr>
              <a:t>常量</a:t>
            </a:r>
            <a:r>
              <a:rPr kumimoji="1" lang="en-US" altLang="zh-CN" sz="2400" smtClean="0">
                <a:solidFill>
                  <a:srgbClr val="0000CC"/>
                </a:solidFill>
                <a:latin typeface="楷体_GB2312" pitchFamily="49" charset="-122"/>
                <a:ea typeface="楷体_GB2312" pitchFamily="49" charset="-122"/>
              </a:rPr>
              <a:t>), </a:t>
            </a:r>
            <a:r>
              <a:rPr kumimoji="1" lang="zh-CN" altLang="en-US" sz="2400" smtClean="0">
                <a:solidFill>
                  <a:srgbClr val="0000CC"/>
                </a:solidFill>
                <a:latin typeface="楷体_GB2312" pitchFamily="49" charset="-122"/>
                <a:ea typeface="楷体_GB2312" pitchFamily="49" charset="-122"/>
              </a:rPr>
              <a:t>和外电磁场</a:t>
            </a:r>
            <a:r>
              <a:rPr kumimoji="1" lang="en-US" altLang="zh-CN" sz="2400" smtClean="0">
                <a:solidFill>
                  <a:srgbClr val="0000CC"/>
                </a:solidFill>
                <a:latin typeface="Times New Roman" pitchFamily="18" charset="0"/>
              </a:rPr>
              <a:t>ρ(</a:t>
            </a:r>
            <a:r>
              <a:rPr kumimoji="1" lang="en-US" altLang="zh-CN" sz="2400" i="1" smtClean="0">
                <a:solidFill>
                  <a:srgbClr val="0000CC"/>
                </a:solidFill>
                <a:latin typeface="Times New Roman" pitchFamily="18" charset="0"/>
              </a:rPr>
              <a:t>v,t</a:t>
            </a:r>
            <a:r>
              <a:rPr kumimoji="1" lang="en-US" altLang="zh-CN" sz="2400" smtClean="0">
                <a:solidFill>
                  <a:srgbClr val="0000CC"/>
                </a:solidFill>
                <a:latin typeface="Times New Roman" pitchFamily="18" charset="0"/>
              </a:rPr>
              <a:t>)</a:t>
            </a:r>
            <a:r>
              <a:rPr kumimoji="1" lang="en-US" altLang="zh-CN" sz="2400" smtClean="0">
                <a:solidFill>
                  <a:srgbClr val="0000CC"/>
                </a:solidFill>
                <a:latin typeface="楷体_GB2312" pitchFamily="49" charset="-122"/>
                <a:ea typeface="楷体_GB2312" pitchFamily="49" charset="-122"/>
              </a:rPr>
              <a:t>(</a:t>
            </a:r>
            <a:r>
              <a:rPr kumimoji="1" lang="zh-CN" altLang="en-US" sz="2400" smtClean="0">
                <a:solidFill>
                  <a:srgbClr val="0000CC"/>
                </a:solidFill>
                <a:latin typeface="楷体_GB2312" pitchFamily="49" charset="-122"/>
                <a:ea typeface="楷体_GB2312" pitchFamily="49" charset="-122"/>
              </a:rPr>
              <a:t>入射光场</a:t>
            </a:r>
            <a:r>
              <a:rPr kumimoji="1" lang="en-US" altLang="zh-CN" sz="2400" smtClean="0">
                <a:solidFill>
                  <a:srgbClr val="0000CC"/>
                </a:solidFill>
                <a:latin typeface="楷体_GB2312" pitchFamily="49" charset="-122"/>
                <a:ea typeface="楷体_GB2312" pitchFamily="49" charset="-122"/>
              </a:rPr>
              <a:t>)</a:t>
            </a:r>
            <a:r>
              <a:rPr kumimoji="1" lang="zh-CN" altLang="en-US" sz="2400" smtClean="0">
                <a:solidFill>
                  <a:srgbClr val="0000CC"/>
                </a:solidFill>
                <a:latin typeface="楷体_GB2312" pitchFamily="49" charset="-122"/>
                <a:ea typeface="楷体_GB2312" pitchFamily="49" charset="-122"/>
              </a:rPr>
              <a:t>无关</a:t>
            </a:r>
            <a:r>
              <a:rPr kumimoji="1" lang="en-US" altLang="zh-CN" sz="2400" smtClean="0">
                <a:solidFill>
                  <a:srgbClr val="0000CC"/>
                </a:solidFill>
                <a:latin typeface="楷体_GB2312" pitchFamily="49" charset="-122"/>
                <a:ea typeface="楷体_GB2312" pitchFamily="49" charset="-122"/>
              </a:rPr>
              <a:t>.</a:t>
            </a:r>
          </a:p>
        </p:txBody>
      </p:sp>
    </p:spTree>
    <p:extLst>
      <p:ext uri="{BB962C8B-B14F-4D97-AF65-F5344CB8AC3E}">
        <p14:creationId xmlns:p14="http://schemas.microsoft.com/office/powerpoint/2010/main" val="3581977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0" y="76200"/>
            <a:ext cx="640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b="1" smtClean="0">
                <a:solidFill>
                  <a:srgbClr val="0000CC"/>
                </a:solidFill>
                <a:latin typeface="宋体" charset="-122"/>
              </a:rPr>
              <a:t>(</a:t>
            </a:r>
            <a:r>
              <a:rPr kumimoji="1" lang="en-US" altLang="zh-CN" sz="2400" b="1" i="1" smtClean="0">
                <a:solidFill>
                  <a:srgbClr val="0000CC"/>
                </a:solidFill>
                <a:latin typeface="Times New Roman" pitchFamily="18" charset="0"/>
              </a:rPr>
              <a:t>h</a:t>
            </a:r>
            <a:r>
              <a:rPr kumimoji="1" lang="en-US" altLang="zh-CN" sz="2400" b="1" smtClean="0">
                <a:solidFill>
                  <a:srgbClr val="0000CC"/>
                </a:solidFill>
                <a:latin typeface="宋体" charset="-122"/>
              </a:rPr>
              <a:t>)</a:t>
            </a:r>
            <a:r>
              <a:rPr kumimoji="1" lang="zh-CN" altLang="en-US" sz="2400" smtClean="0">
                <a:solidFill>
                  <a:srgbClr val="A50021"/>
                </a:solidFill>
                <a:latin typeface="楷体_GB2312" pitchFamily="49" charset="-122"/>
                <a:ea typeface="楷体_GB2312" pitchFamily="49" charset="-122"/>
              </a:rPr>
              <a:t>例</a:t>
            </a:r>
            <a:r>
              <a:rPr kumimoji="1" lang="en-US" altLang="zh-CN" sz="2400" smtClean="0">
                <a:solidFill>
                  <a:srgbClr val="A50021"/>
                </a:solidFill>
                <a:latin typeface="楷体_GB2312" pitchFamily="49" charset="-122"/>
                <a:ea typeface="楷体_GB2312" pitchFamily="49" charset="-122"/>
              </a:rPr>
              <a:t>: </a:t>
            </a:r>
            <a:r>
              <a:rPr kumimoji="1" lang="zh-CN" altLang="en-US" sz="2400" smtClean="0">
                <a:solidFill>
                  <a:srgbClr val="0000CC"/>
                </a:solidFill>
                <a:latin typeface="楷体_GB2312" pitchFamily="49" charset="-122"/>
                <a:ea typeface="楷体_GB2312" pitchFamily="49" charset="-122"/>
              </a:rPr>
              <a:t>荧光实验</a:t>
            </a:r>
            <a:r>
              <a:rPr kumimoji="1" lang="zh-CN" altLang="en-US" sz="2400" b="1" smtClean="0">
                <a:solidFill>
                  <a:srgbClr val="A50021"/>
                </a:solidFill>
                <a:latin typeface="宋体" charset="-122"/>
              </a:rPr>
              <a:t> </a:t>
            </a:r>
          </a:p>
        </p:txBody>
      </p:sp>
      <p:graphicFrame>
        <p:nvGraphicFramePr>
          <p:cNvPr id="60419" name="Object 3"/>
          <p:cNvGraphicFramePr>
            <a:graphicFrameLocks noChangeAspect="1"/>
          </p:cNvGraphicFramePr>
          <p:nvPr/>
        </p:nvGraphicFramePr>
        <p:xfrm>
          <a:off x="0" y="457200"/>
          <a:ext cx="2952750" cy="1328738"/>
        </p:xfrm>
        <a:graphic>
          <a:graphicData uri="http://schemas.openxmlformats.org/presentationml/2006/ole">
            <mc:AlternateContent xmlns:mc="http://schemas.openxmlformats.org/markup-compatibility/2006">
              <mc:Choice xmlns:v="urn:schemas-microsoft-com:vml" Requires="v">
                <p:oleObj spid="_x0000_s10242" r:id="rId3" imgW="5106113" imgH="2295238" progId="Paint.Picture">
                  <p:embed/>
                </p:oleObj>
              </mc:Choice>
              <mc:Fallback>
                <p:oleObj r:id="rId3" imgW="5106113" imgH="229523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57200"/>
                        <a:ext cx="2952750"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20" name="Object 4"/>
          <p:cNvGraphicFramePr>
            <a:graphicFrameLocks noChangeAspect="1"/>
          </p:cNvGraphicFramePr>
          <p:nvPr/>
        </p:nvGraphicFramePr>
        <p:xfrm>
          <a:off x="2940050" y="166688"/>
          <a:ext cx="2233613" cy="1562100"/>
        </p:xfrm>
        <a:graphic>
          <a:graphicData uri="http://schemas.openxmlformats.org/presentationml/2006/ole">
            <mc:AlternateContent xmlns:mc="http://schemas.openxmlformats.org/markup-compatibility/2006">
              <mc:Choice xmlns:v="urn:schemas-microsoft-com:vml" Requires="v">
                <p:oleObj spid="_x0000_s10243" r:id="rId5" imgW="5439534" imgH="3809524" progId="Paint.Picture">
                  <p:embed/>
                </p:oleObj>
              </mc:Choice>
              <mc:Fallback>
                <p:oleObj r:id="rId5" imgW="5439534" imgH="3809524"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0050" y="166688"/>
                        <a:ext cx="2233613"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21" name="Object 5"/>
          <p:cNvGraphicFramePr>
            <a:graphicFrameLocks noChangeAspect="1"/>
          </p:cNvGraphicFramePr>
          <p:nvPr/>
        </p:nvGraphicFramePr>
        <p:xfrm>
          <a:off x="5440363" y="47625"/>
          <a:ext cx="2667000" cy="1870075"/>
        </p:xfrm>
        <a:graphic>
          <a:graphicData uri="http://schemas.openxmlformats.org/presentationml/2006/ole">
            <mc:AlternateContent xmlns:mc="http://schemas.openxmlformats.org/markup-compatibility/2006">
              <mc:Choice xmlns:v="urn:schemas-microsoft-com:vml" Requires="v">
                <p:oleObj spid="_x0000_s10244" r:id="rId7" imgW="4057143" imgH="2847619" progId="Paint.Picture">
                  <p:embed/>
                </p:oleObj>
              </mc:Choice>
              <mc:Fallback>
                <p:oleObj r:id="rId7" imgW="4057143" imgH="2847619"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40363" y="47625"/>
                        <a:ext cx="2667000" cy="187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0422" name="Group 6"/>
          <p:cNvGrpSpPr>
            <a:grpSpLocks/>
          </p:cNvGrpSpPr>
          <p:nvPr/>
        </p:nvGrpSpPr>
        <p:grpSpPr bwMode="auto">
          <a:xfrm>
            <a:off x="76200" y="1752600"/>
            <a:ext cx="8991600" cy="1917700"/>
            <a:chOff x="144" y="1440"/>
            <a:chExt cx="5424" cy="1208"/>
          </a:xfrm>
        </p:grpSpPr>
        <p:sp>
          <p:nvSpPr>
            <p:cNvPr id="60427" name="Text Box 7"/>
            <p:cNvSpPr txBox="1">
              <a:spLocks noChangeArrowheads="1"/>
            </p:cNvSpPr>
            <p:nvPr/>
          </p:nvSpPr>
          <p:spPr bwMode="auto">
            <a:xfrm>
              <a:off x="144" y="1440"/>
              <a:ext cx="5424"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smtClean="0">
                  <a:solidFill>
                    <a:srgbClr val="0000CC"/>
                  </a:solidFill>
                  <a:latin typeface="Times New Roman" pitchFamily="18" charset="0"/>
                  <a:ea typeface="楷体_GB2312" pitchFamily="49" charset="-122"/>
                </a:rPr>
                <a:t>         </a:t>
              </a:r>
              <a:r>
                <a:rPr kumimoji="1" lang="zh-CN" altLang="en-US" sz="2400" smtClean="0">
                  <a:solidFill>
                    <a:srgbClr val="0000CC"/>
                  </a:solidFill>
                  <a:latin typeface="Times New Roman" pitchFamily="18" charset="0"/>
                  <a:ea typeface="楷体_GB2312" pitchFamily="49" charset="-122"/>
                </a:rPr>
                <a:t>光源</a:t>
              </a:r>
              <a:r>
                <a:rPr kumimoji="1" lang="en-US" altLang="zh-CN" sz="2400" i="1" smtClean="0">
                  <a:solidFill>
                    <a:srgbClr val="0000CC"/>
                  </a:solidFill>
                  <a:latin typeface="Times New Roman" pitchFamily="18" charset="0"/>
                  <a:ea typeface="楷体_GB2312" pitchFamily="49" charset="-122"/>
                </a:rPr>
                <a:t>S  </a:t>
              </a:r>
              <a:r>
                <a:rPr kumimoji="1" lang="zh-CN" altLang="en-US" sz="2400" smtClean="0">
                  <a:solidFill>
                    <a:srgbClr val="0000CC"/>
                  </a:solidFill>
                  <a:latin typeface="楷体_GB2312" pitchFamily="49" charset="-122"/>
                  <a:ea typeface="楷体_GB2312" pitchFamily="49" charset="-122"/>
                </a:rPr>
                <a:t>发的光经过会聚透镜</a:t>
              </a:r>
              <a:r>
                <a:rPr kumimoji="1" lang="zh-CN" altLang="en-US" sz="2400" i="1" smtClean="0">
                  <a:solidFill>
                    <a:srgbClr val="0000CC"/>
                  </a:solidFill>
                  <a:latin typeface="Times New Roman" pitchFamily="18" charset="0"/>
                  <a:ea typeface="楷体_GB2312" pitchFamily="49" charset="-122"/>
                </a:rPr>
                <a:t> </a:t>
              </a:r>
              <a:r>
                <a:rPr kumimoji="1" lang="en-US" altLang="zh-CN" sz="2400" i="1" smtClean="0">
                  <a:solidFill>
                    <a:srgbClr val="0000CC"/>
                  </a:solidFill>
                  <a:latin typeface="Times New Roman" pitchFamily="18" charset="0"/>
                  <a:ea typeface="楷体_GB2312" pitchFamily="49" charset="-122"/>
                </a:rPr>
                <a:t>L </a:t>
              </a:r>
              <a:r>
                <a:rPr kumimoji="1" lang="zh-CN" altLang="en-US" sz="2400" smtClean="0">
                  <a:solidFill>
                    <a:srgbClr val="0000CC"/>
                  </a:solidFill>
                  <a:latin typeface="Times New Roman" pitchFamily="18" charset="0"/>
                  <a:ea typeface="楷体_GB2312" pitchFamily="49" charset="-122"/>
                </a:rPr>
                <a:t>会聚到红宝石晶体上，红宝石中处于基态</a:t>
              </a:r>
              <a:r>
                <a:rPr kumimoji="1" lang="en-US" altLang="zh-CN" sz="2400" i="1" smtClean="0">
                  <a:solidFill>
                    <a:srgbClr val="0000CC"/>
                  </a:solidFill>
                  <a:latin typeface="Times New Roman" pitchFamily="18" charset="0"/>
                  <a:ea typeface="楷体_GB2312" pitchFamily="49" charset="-122"/>
                </a:rPr>
                <a:t>E</a:t>
              </a:r>
              <a:r>
                <a:rPr kumimoji="1" lang="en-US" altLang="zh-CN" sz="2400" baseline="-25000" smtClean="0">
                  <a:solidFill>
                    <a:srgbClr val="0000CC"/>
                  </a:solidFill>
                  <a:latin typeface="Times New Roman" pitchFamily="18" charset="0"/>
                  <a:ea typeface="楷体_GB2312" pitchFamily="49" charset="-122"/>
                </a:rPr>
                <a:t>1</a:t>
              </a:r>
              <a:r>
                <a:rPr kumimoji="1" lang="zh-CN" altLang="en-US" sz="2400" smtClean="0">
                  <a:solidFill>
                    <a:srgbClr val="0000CC"/>
                  </a:solidFill>
                  <a:latin typeface="楷体_GB2312" pitchFamily="49" charset="-122"/>
                  <a:ea typeface="楷体_GB2312" pitchFamily="49" charset="-122"/>
                </a:rPr>
                <a:t>能级</a:t>
              </a:r>
              <a:r>
                <a:rPr kumimoji="1" lang="zh-CN" altLang="en-US" sz="2400" smtClean="0">
                  <a:solidFill>
                    <a:srgbClr val="0000CC"/>
                  </a:solidFill>
                  <a:latin typeface="Times New Roman" pitchFamily="18" charset="0"/>
                  <a:ea typeface="楷体_GB2312" pitchFamily="49" charset="-122"/>
                </a:rPr>
                <a:t>的铬离子吸收入射光中的黄光和绿光，被激发到</a:t>
              </a:r>
              <a:r>
                <a:rPr kumimoji="1" lang="en-US" altLang="zh-CN" sz="2400" i="1" smtClean="0">
                  <a:solidFill>
                    <a:srgbClr val="0000CC"/>
                  </a:solidFill>
                  <a:latin typeface="Times New Roman" pitchFamily="18" charset="0"/>
                  <a:ea typeface="楷体_GB2312" pitchFamily="49" charset="-122"/>
                </a:rPr>
                <a:t>E</a:t>
              </a:r>
              <a:r>
                <a:rPr kumimoji="1" lang="en-US" altLang="zh-CN" sz="2400" baseline="-25000" smtClean="0">
                  <a:solidFill>
                    <a:srgbClr val="0000CC"/>
                  </a:solidFill>
                  <a:latin typeface="Times New Roman" pitchFamily="18" charset="0"/>
                  <a:ea typeface="楷体_GB2312" pitchFamily="49" charset="-122"/>
                </a:rPr>
                <a:t>3</a:t>
              </a:r>
              <a:r>
                <a:rPr kumimoji="1" lang="zh-CN" altLang="en-US" sz="2400" smtClean="0">
                  <a:solidFill>
                    <a:srgbClr val="0000CC"/>
                  </a:solidFill>
                  <a:latin typeface="楷体_GB2312" pitchFamily="49" charset="-122"/>
                  <a:ea typeface="楷体_GB2312" pitchFamily="49" charset="-122"/>
                </a:rPr>
                <a:t>能级，通过无辐射跃迁到达</a:t>
              </a:r>
              <a:r>
                <a:rPr kumimoji="1" lang="en-US" altLang="zh-CN" sz="2400" i="1" smtClean="0">
                  <a:solidFill>
                    <a:srgbClr val="0000CC"/>
                  </a:solidFill>
                  <a:latin typeface="Times New Roman" pitchFamily="18" charset="0"/>
                  <a:ea typeface="楷体_GB2312" pitchFamily="49" charset="-122"/>
                </a:rPr>
                <a:t>E</a:t>
              </a:r>
              <a:r>
                <a:rPr kumimoji="1" lang="en-US" altLang="zh-CN" sz="2400" baseline="-25000" smtClean="0">
                  <a:solidFill>
                    <a:srgbClr val="0000CC"/>
                  </a:solidFill>
                  <a:latin typeface="Times New Roman" pitchFamily="18" charset="0"/>
                  <a:ea typeface="楷体_GB2312" pitchFamily="49" charset="-122"/>
                </a:rPr>
                <a:t>2</a:t>
              </a:r>
              <a:r>
                <a:rPr kumimoji="1" lang="zh-CN" altLang="en-US" sz="2400" smtClean="0">
                  <a:solidFill>
                    <a:srgbClr val="0000CC"/>
                  </a:solidFill>
                  <a:latin typeface="楷体_GB2312" pitchFamily="49" charset="-122"/>
                  <a:ea typeface="楷体_GB2312" pitchFamily="49" charset="-122"/>
                </a:rPr>
                <a:t>能级，然后通过自发辐射跃迁到</a:t>
              </a:r>
              <a:r>
                <a:rPr kumimoji="1" lang="en-US" altLang="zh-CN" sz="2400" i="1" smtClean="0">
                  <a:solidFill>
                    <a:srgbClr val="0000CC"/>
                  </a:solidFill>
                  <a:latin typeface="Times New Roman" pitchFamily="18" charset="0"/>
                  <a:ea typeface="楷体_GB2312" pitchFamily="49" charset="-122"/>
                </a:rPr>
                <a:t>E</a:t>
              </a:r>
              <a:r>
                <a:rPr kumimoji="1" lang="en-US" altLang="zh-CN" sz="2400" baseline="-25000" smtClean="0">
                  <a:solidFill>
                    <a:srgbClr val="0000CC"/>
                  </a:solidFill>
                  <a:latin typeface="Times New Roman" pitchFamily="18" charset="0"/>
                  <a:ea typeface="楷体_GB2312" pitchFamily="49" charset="-122"/>
                </a:rPr>
                <a:t>1</a:t>
              </a:r>
              <a:r>
                <a:rPr kumimoji="1" lang="zh-CN" altLang="en-US" sz="2400" smtClean="0">
                  <a:solidFill>
                    <a:srgbClr val="0000CC"/>
                  </a:solidFill>
                  <a:latin typeface="楷体_GB2312" pitchFamily="49" charset="-122"/>
                  <a:ea typeface="楷体_GB2312" pitchFamily="49" charset="-122"/>
                </a:rPr>
                <a:t>能级，同时发射频率满足       的红色荧光，在侧面的的光电管将显示荧光讯号。</a:t>
              </a:r>
            </a:p>
          </p:txBody>
        </p:sp>
        <p:graphicFrame>
          <p:nvGraphicFramePr>
            <p:cNvPr id="60428" name="Object 8"/>
            <p:cNvGraphicFramePr>
              <a:graphicFrameLocks noChangeAspect="1"/>
            </p:cNvGraphicFramePr>
            <p:nvPr/>
          </p:nvGraphicFramePr>
          <p:xfrm>
            <a:off x="2396" y="2139"/>
            <a:ext cx="672" cy="357"/>
          </p:xfrm>
          <a:graphic>
            <a:graphicData uri="http://schemas.openxmlformats.org/presentationml/2006/ole">
              <mc:AlternateContent xmlns:mc="http://schemas.openxmlformats.org/markup-compatibility/2006">
                <mc:Choice xmlns:v="urn:schemas-microsoft-com:vml" Requires="v">
                  <p:oleObj spid="_x0000_s10245" r:id="rId9" imgW="632543" imgH="289656" progId="Equation.3">
                    <p:embed/>
                  </p:oleObj>
                </mc:Choice>
                <mc:Fallback>
                  <p:oleObj r:id="rId9" imgW="632543" imgH="28965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6" y="2139"/>
                          <a:ext cx="672" cy="357"/>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60423" name="Text Box 9"/>
          <p:cNvSpPr txBox="1">
            <a:spLocks noChangeArrowheads="1"/>
          </p:cNvSpPr>
          <p:nvPr/>
        </p:nvSpPr>
        <p:spPr bwMode="auto">
          <a:xfrm>
            <a:off x="76200" y="3810000"/>
            <a:ext cx="4191000"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50000"/>
              </a:spcBef>
              <a:spcAft>
                <a:spcPct val="0"/>
              </a:spcAft>
              <a:buFontTx/>
              <a:buNone/>
            </a:pPr>
            <a:r>
              <a:rPr kumimoji="1" lang="en-US" altLang="zh-CN" sz="2400" smtClean="0">
                <a:solidFill>
                  <a:srgbClr val="0000CC"/>
                </a:solidFill>
                <a:latin typeface="Times New Roman" pitchFamily="18" charset="0"/>
              </a:rPr>
              <a:t> </a:t>
            </a:r>
            <a:r>
              <a:rPr kumimoji="1" lang="zh-CN" altLang="en-US" sz="2400" smtClean="0">
                <a:solidFill>
                  <a:srgbClr val="0000CC"/>
                </a:solidFill>
                <a:latin typeface="楷体_GB2312" pitchFamily="49" charset="-122"/>
                <a:ea typeface="楷体_GB2312" pitchFamily="49" charset="-122"/>
              </a:rPr>
              <a:t>停止外部光源照射后</a:t>
            </a:r>
            <a:r>
              <a:rPr kumimoji="1" lang="en-US" altLang="zh-CN" sz="2400" smtClean="0">
                <a:solidFill>
                  <a:srgbClr val="0000CC"/>
                </a:solidFill>
                <a:latin typeface="楷体_GB2312" pitchFamily="49" charset="-122"/>
                <a:ea typeface="楷体_GB2312" pitchFamily="49" charset="-122"/>
              </a:rPr>
              <a:t>, </a:t>
            </a:r>
            <a:r>
              <a:rPr kumimoji="1" lang="zh-CN" altLang="en-US" sz="2400" smtClean="0">
                <a:solidFill>
                  <a:srgbClr val="0000CC"/>
                </a:solidFill>
                <a:latin typeface="楷体_GB2312" pitchFamily="49" charset="-122"/>
                <a:ea typeface="楷体_GB2312" pitchFamily="49" charset="-122"/>
              </a:rPr>
              <a:t>从示波器上可观察到    ①荧光强度曲线遵从指数律；即</a:t>
            </a:r>
            <a:r>
              <a:rPr kumimoji="1" lang="en-US" altLang="zh-CN" sz="2400" smtClean="0">
                <a:solidFill>
                  <a:srgbClr val="0000CC"/>
                </a:solidFill>
                <a:latin typeface="楷体_GB2312" pitchFamily="49" charset="-122"/>
                <a:ea typeface="楷体_GB2312" pitchFamily="49" charset="-122"/>
              </a:rPr>
              <a:t>:</a:t>
            </a:r>
            <a:r>
              <a:rPr kumimoji="1" lang="zh-CN" altLang="en-US" sz="2400" smtClean="0">
                <a:solidFill>
                  <a:srgbClr val="0000CC"/>
                </a:solidFill>
                <a:latin typeface="楷体_GB2312" pitchFamily="49" charset="-122"/>
                <a:ea typeface="楷体_GB2312" pitchFamily="49" charset="-122"/>
              </a:rPr>
              <a:t>证实了自发发射光功率按指数律衰减</a:t>
            </a:r>
          </a:p>
        </p:txBody>
      </p:sp>
      <p:graphicFrame>
        <p:nvGraphicFramePr>
          <p:cNvPr id="60424" name="Object 11"/>
          <p:cNvGraphicFramePr>
            <a:graphicFrameLocks noChangeAspect="1"/>
          </p:cNvGraphicFramePr>
          <p:nvPr/>
        </p:nvGraphicFramePr>
        <p:xfrm>
          <a:off x="152400" y="5924550"/>
          <a:ext cx="2333625" cy="628650"/>
        </p:xfrm>
        <a:graphic>
          <a:graphicData uri="http://schemas.openxmlformats.org/presentationml/2006/ole">
            <mc:AlternateContent xmlns:mc="http://schemas.openxmlformats.org/markup-compatibility/2006">
              <mc:Choice xmlns:v="urn:schemas-microsoft-com:vml" Requires="v">
                <p:oleObj spid="_x0000_s10246" name="公式" r:id="rId11" imgW="888614" imgH="241195" progId="Equation.3">
                  <p:embed/>
                </p:oleObj>
              </mc:Choice>
              <mc:Fallback>
                <p:oleObj name="公式" r:id="rId11" imgW="888614" imgH="24119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 y="5924550"/>
                        <a:ext cx="2333625" cy="628650"/>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5" name="Text Box 12"/>
          <p:cNvSpPr txBox="1">
            <a:spLocks noChangeArrowheads="1"/>
          </p:cNvSpPr>
          <p:nvPr/>
        </p:nvSpPr>
        <p:spPr bwMode="auto">
          <a:xfrm>
            <a:off x="2743200" y="6003925"/>
            <a:ext cx="5651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50000"/>
              </a:spcBef>
              <a:spcAft>
                <a:spcPct val="0"/>
              </a:spcAft>
              <a:buFontTx/>
              <a:buNone/>
            </a:pPr>
            <a:r>
              <a:rPr kumimoji="1" lang="en-US" altLang="zh-CN" sz="2000" smtClean="0">
                <a:solidFill>
                  <a:srgbClr val="0000CC"/>
                </a:solidFill>
                <a:latin typeface="Times New Roman" pitchFamily="18" charset="0"/>
              </a:rPr>
              <a:t>     ②</a:t>
            </a:r>
            <a:r>
              <a:rPr kumimoji="1" lang="zh-CN" altLang="en-US" sz="2000" smtClean="0">
                <a:solidFill>
                  <a:srgbClr val="0000CC"/>
                </a:solidFill>
                <a:latin typeface="楷体_GB2312" pitchFamily="49" charset="-122"/>
                <a:ea typeface="楷体_GB2312" pitchFamily="49" charset="-122"/>
              </a:rPr>
              <a:t>测出荧光寿命</a:t>
            </a:r>
            <a:r>
              <a:rPr kumimoji="1" lang="en-US" altLang="zh-CN" sz="2000" smtClean="0">
                <a:solidFill>
                  <a:srgbClr val="0000CC"/>
                </a:solidFill>
                <a:latin typeface="楷体_GB2312" pitchFamily="49" charset="-122"/>
                <a:ea typeface="楷体_GB2312" pitchFamily="49" charset="-122"/>
              </a:rPr>
              <a:t>τ, </a:t>
            </a:r>
            <a:r>
              <a:rPr kumimoji="1" lang="zh-CN" altLang="en-US" sz="2000" smtClean="0">
                <a:solidFill>
                  <a:srgbClr val="0000CC"/>
                </a:solidFill>
                <a:latin typeface="楷体_GB2312" pitchFamily="49" charset="-122"/>
                <a:ea typeface="楷体_GB2312" pitchFamily="49" charset="-122"/>
              </a:rPr>
              <a:t>则可</a:t>
            </a:r>
            <a:r>
              <a:rPr kumimoji="1" lang="en-US" altLang="zh-CN" sz="2000" smtClean="0">
                <a:solidFill>
                  <a:srgbClr val="0000CC"/>
                </a:solidFill>
                <a:latin typeface="楷体_GB2312" pitchFamily="49" charset="-122"/>
                <a:ea typeface="楷体_GB2312" pitchFamily="49" charset="-122"/>
              </a:rPr>
              <a:t>(</a:t>
            </a:r>
            <a:r>
              <a:rPr kumimoji="1" lang="zh-CN" altLang="en-US" sz="2000" smtClean="0">
                <a:solidFill>
                  <a:srgbClr val="0000CC"/>
                </a:solidFill>
                <a:latin typeface="楷体_GB2312" pitchFamily="49" charset="-122"/>
                <a:ea typeface="楷体_GB2312" pitchFamily="49" charset="-122"/>
              </a:rPr>
              <a:t>按</a:t>
            </a:r>
            <a:r>
              <a:rPr kumimoji="1" lang="en-US" altLang="zh-CN" sz="2000" i="1" smtClean="0">
                <a:solidFill>
                  <a:srgbClr val="0000CC"/>
                </a:solidFill>
                <a:latin typeface="Times New Roman" pitchFamily="18" charset="0"/>
                <a:ea typeface="楷体_GB2312" pitchFamily="49" charset="-122"/>
              </a:rPr>
              <a:t>A</a:t>
            </a:r>
            <a:r>
              <a:rPr kumimoji="1" lang="en-US" altLang="zh-CN" sz="2000" baseline="-25000" smtClean="0">
                <a:solidFill>
                  <a:srgbClr val="0000CC"/>
                </a:solidFill>
                <a:latin typeface="Times New Roman" pitchFamily="18" charset="0"/>
                <a:ea typeface="楷体_GB2312" pitchFamily="49" charset="-122"/>
              </a:rPr>
              <a:t>21</a:t>
            </a:r>
            <a:r>
              <a:rPr kumimoji="1" lang="en-US" altLang="zh-CN" sz="2000" smtClean="0">
                <a:solidFill>
                  <a:srgbClr val="0000CC"/>
                </a:solidFill>
                <a:latin typeface="Times New Roman" pitchFamily="18" charset="0"/>
                <a:ea typeface="楷体_GB2312" pitchFamily="49" charset="-122"/>
              </a:rPr>
              <a:t>=1/τ</a:t>
            </a:r>
            <a:r>
              <a:rPr kumimoji="1" lang="en-US" altLang="zh-CN" sz="2000" smtClean="0">
                <a:solidFill>
                  <a:srgbClr val="0000CC"/>
                </a:solidFill>
                <a:latin typeface="楷体_GB2312" pitchFamily="49" charset="-122"/>
                <a:ea typeface="楷体_GB2312" pitchFamily="49" charset="-122"/>
              </a:rPr>
              <a:t>)</a:t>
            </a:r>
            <a:r>
              <a:rPr kumimoji="1" lang="zh-CN" altLang="en-US" sz="2000" smtClean="0">
                <a:solidFill>
                  <a:srgbClr val="0000CC"/>
                </a:solidFill>
                <a:latin typeface="楷体_GB2312" pitchFamily="49" charset="-122"/>
                <a:ea typeface="楷体_GB2312" pitchFamily="49" charset="-122"/>
              </a:rPr>
              <a:t>求出</a:t>
            </a:r>
            <a:r>
              <a:rPr kumimoji="1" lang="en-US" altLang="zh-CN" sz="2000" smtClean="0">
                <a:solidFill>
                  <a:srgbClr val="0000CC"/>
                </a:solidFill>
                <a:latin typeface="楷体_GB2312" pitchFamily="49" charset="-122"/>
                <a:ea typeface="楷体_GB2312" pitchFamily="49" charset="-122"/>
              </a:rPr>
              <a:t>(</a:t>
            </a:r>
            <a:r>
              <a:rPr kumimoji="1" lang="zh-CN" altLang="en-US" sz="2000" smtClean="0">
                <a:solidFill>
                  <a:srgbClr val="0000CC"/>
                </a:solidFill>
                <a:latin typeface="楷体_GB2312" pitchFamily="49" charset="-122"/>
                <a:ea typeface="楷体_GB2312" pitchFamily="49" charset="-122"/>
              </a:rPr>
              <a:t>自发发射系数或自发发射几率</a:t>
            </a:r>
            <a:r>
              <a:rPr kumimoji="1" lang="en-US" altLang="zh-CN" sz="2000" smtClean="0">
                <a:solidFill>
                  <a:srgbClr val="0000CC"/>
                </a:solidFill>
                <a:latin typeface="楷体_GB2312" pitchFamily="49" charset="-122"/>
                <a:ea typeface="楷体_GB2312" pitchFamily="49" charset="-122"/>
              </a:rPr>
              <a:t>)</a:t>
            </a:r>
            <a:r>
              <a:rPr kumimoji="1" lang="en-US" altLang="zh-CN" sz="2000" i="1" smtClean="0">
                <a:solidFill>
                  <a:srgbClr val="0000CC"/>
                </a:solidFill>
                <a:latin typeface="Times New Roman" pitchFamily="18" charset="0"/>
                <a:ea typeface="楷体_GB2312" pitchFamily="49" charset="-122"/>
              </a:rPr>
              <a:t>A</a:t>
            </a:r>
            <a:r>
              <a:rPr kumimoji="1" lang="en-US" altLang="zh-CN" sz="2000" baseline="-25000" smtClean="0">
                <a:solidFill>
                  <a:srgbClr val="0000CC"/>
                </a:solidFill>
                <a:latin typeface="Times New Roman" pitchFamily="18" charset="0"/>
                <a:ea typeface="楷体_GB2312" pitchFamily="49" charset="-122"/>
              </a:rPr>
              <a:t>21</a:t>
            </a:r>
            <a:r>
              <a:rPr kumimoji="1" lang="zh-CN" altLang="en-US" sz="2000" smtClean="0">
                <a:solidFill>
                  <a:srgbClr val="0000CC"/>
                </a:solidFill>
                <a:latin typeface="楷体_GB2312" pitchFamily="49" charset="-122"/>
                <a:ea typeface="楷体_GB2312" pitchFamily="49" charset="-122"/>
              </a:rPr>
              <a:t>的数值大小</a:t>
            </a:r>
            <a:endParaRPr kumimoji="1" lang="zh-CN" altLang="en-US" sz="2000" smtClean="0">
              <a:solidFill>
                <a:srgbClr val="0000CC"/>
              </a:solidFill>
              <a:latin typeface="Times New Roman" pitchFamily="18" charset="0"/>
            </a:endParaRPr>
          </a:p>
        </p:txBody>
      </p:sp>
      <p:pic>
        <p:nvPicPr>
          <p:cNvPr id="60426" name="图片 1"/>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4486275" y="3573463"/>
            <a:ext cx="450532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25899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323850" y="333375"/>
            <a:ext cx="8208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50000"/>
              </a:spcBef>
              <a:spcAft>
                <a:spcPct val="0"/>
              </a:spcAft>
              <a:buFontTx/>
              <a:buNone/>
            </a:pPr>
            <a:r>
              <a:rPr kumimoji="1" lang="en-US" altLang="zh-CN" sz="2400" b="1" smtClean="0">
                <a:solidFill>
                  <a:srgbClr val="A50021"/>
                </a:solidFill>
                <a:latin typeface="Times New Roman" pitchFamily="18" charset="0"/>
              </a:rPr>
              <a:t>     </a:t>
            </a:r>
            <a:r>
              <a:rPr kumimoji="1" lang="en-US" altLang="zh-CN" sz="2400" smtClean="0">
                <a:solidFill>
                  <a:srgbClr val="0000CC"/>
                </a:solidFill>
                <a:latin typeface="Times New Roman" pitchFamily="18" charset="0"/>
              </a:rPr>
              <a:t>(</a:t>
            </a:r>
            <a:r>
              <a:rPr kumimoji="1" lang="en-US" altLang="zh-CN" sz="2400" i="1" smtClean="0">
                <a:solidFill>
                  <a:srgbClr val="0000CC"/>
                </a:solidFill>
                <a:latin typeface="Times New Roman" pitchFamily="18" charset="0"/>
              </a:rPr>
              <a:t>i</a:t>
            </a:r>
            <a:r>
              <a:rPr kumimoji="1" lang="en-US" altLang="zh-CN" sz="2400" smtClean="0">
                <a:solidFill>
                  <a:srgbClr val="0000CC"/>
                </a:solidFill>
                <a:latin typeface="Times New Roman" pitchFamily="18" charset="0"/>
              </a:rPr>
              <a:t>)</a:t>
            </a:r>
            <a:r>
              <a:rPr kumimoji="1" lang="en-US" altLang="zh-CN" sz="2400" b="1" smtClean="0">
                <a:solidFill>
                  <a:srgbClr val="A50021"/>
                </a:solidFill>
                <a:latin typeface="Times New Roman" pitchFamily="18" charset="0"/>
              </a:rPr>
              <a:t> </a:t>
            </a:r>
            <a:r>
              <a:rPr kumimoji="1" lang="en-US" altLang="zh-CN" sz="2400" i="1" smtClean="0">
                <a:solidFill>
                  <a:srgbClr val="A50021"/>
                </a:solidFill>
                <a:latin typeface="Times New Roman" pitchFamily="18" charset="0"/>
              </a:rPr>
              <a:t>A</a:t>
            </a:r>
            <a:r>
              <a:rPr kumimoji="1" lang="en-US" altLang="zh-CN" sz="2400" baseline="-25000" smtClean="0">
                <a:solidFill>
                  <a:srgbClr val="A50021"/>
                </a:solidFill>
                <a:latin typeface="Times New Roman" pitchFamily="18" charset="0"/>
              </a:rPr>
              <a:t>mn</a:t>
            </a:r>
            <a:r>
              <a:rPr kumimoji="1" lang="en-US" altLang="zh-CN" sz="2400" smtClean="0">
                <a:solidFill>
                  <a:srgbClr val="0000CC"/>
                </a:solidFill>
                <a:latin typeface="Times New Roman" pitchFamily="18" charset="0"/>
              </a:rPr>
              <a:t>——</a:t>
            </a:r>
            <a:r>
              <a:rPr kumimoji="1" lang="zh-CN" altLang="en-US" sz="2400" smtClean="0">
                <a:solidFill>
                  <a:srgbClr val="0000CC"/>
                </a:solidFill>
                <a:latin typeface="Times New Roman" pitchFamily="18" charset="0"/>
              </a:rPr>
              <a:t>从</a:t>
            </a:r>
            <a:r>
              <a:rPr kumimoji="1" lang="en-US" altLang="zh-CN" sz="2400" i="1" smtClean="0">
                <a:solidFill>
                  <a:srgbClr val="0000CC"/>
                </a:solidFill>
                <a:latin typeface="Times New Roman" pitchFamily="18" charset="0"/>
              </a:rPr>
              <a:t>E</a:t>
            </a:r>
            <a:r>
              <a:rPr kumimoji="1" lang="en-US" altLang="zh-CN" sz="2400" i="1" baseline="-25000" smtClean="0">
                <a:solidFill>
                  <a:srgbClr val="0000CC"/>
                </a:solidFill>
                <a:latin typeface="Times New Roman" pitchFamily="18" charset="0"/>
              </a:rPr>
              <a:t>n </a:t>
            </a:r>
            <a:r>
              <a:rPr kumimoji="1" lang="zh-CN" altLang="en-US" sz="2400" smtClean="0">
                <a:solidFill>
                  <a:srgbClr val="0000CC"/>
                </a:solidFill>
                <a:latin typeface="Times New Roman" pitchFamily="18" charset="0"/>
                <a:ea typeface="楷体_GB2312" pitchFamily="49" charset="-122"/>
              </a:rPr>
              <a:t>跃迁到</a:t>
            </a:r>
            <a:r>
              <a:rPr kumimoji="1" lang="en-US" altLang="zh-CN" sz="2400" i="1" smtClean="0">
                <a:solidFill>
                  <a:srgbClr val="0000CC"/>
                </a:solidFill>
                <a:latin typeface="Times New Roman" pitchFamily="18" charset="0"/>
              </a:rPr>
              <a:t>E</a:t>
            </a:r>
            <a:r>
              <a:rPr kumimoji="1" lang="en-US" altLang="zh-CN" sz="2400" i="1" baseline="-25000" smtClean="0">
                <a:solidFill>
                  <a:srgbClr val="0000CC"/>
                </a:solidFill>
                <a:latin typeface="Times New Roman" pitchFamily="18" charset="0"/>
              </a:rPr>
              <a:t>m</a:t>
            </a:r>
            <a:r>
              <a:rPr kumimoji="1" lang="zh-CN" altLang="en-US" sz="2400" smtClean="0">
                <a:solidFill>
                  <a:srgbClr val="0000CC"/>
                </a:solidFill>
                <a:latin typeface="Times New Roman" pitchFamily="18" charset="0"/>
                <a:ea typeface="楷体_GB2312" pitchFamily="49" charset="-122"/>
              </a:rPr>
              <a:t>的</a:t>
            </a:r>
            <a:r>
              <a:rPr kumimoji="1" lang="zh-CN" altLang="en-US" sz="2400" b="1" smtClean="0">
                <a:solidFill>
                  <a:srgbClr val="0000CC"/>
                </a:solidFill>
                <a:latin typeface="华文楷体" pitchFamily="2" charset="-122"/>
                <a:ea typeface="华文楷体" pitchFamily="2" charset="-122"/>
              </a:rPr>
              <a:t>自发发射几率</a:t>
            </a:r>
          </a:p>
        </p:txBody>
      </p:sp>
      <p:grpSp>
        <p:nvGrpSpPr>
          <p:cNvPr id="56323" name="Group 3"/>
          <p:cNvGrpSpPr>
            <a:grpSpLocks/>
          </p:cNvGrpSpPr>
          <p:nvPr/>
        </p:nvGrpSpPr>
        <p:grpSpPr bwMode="auto">
          <a:xfrm>
            <a:off x="315913" y="1108075"/>
            <a:ext cx="3657600" cy="2514600"/>
            <a:chOff x="528" y="2688"/>
            <a:chExt cx="2304" cy="1584"/>
          </a:xfrm>
        </p:grpSpPr>
        <p:sp>
          <p:nvSpPr>
            <p:cNvPr id="61506" name="Line 4"/>
            <p:cNvSpPr>
              <a:spLocks noChangeShapeType="1"/>
            </p:cNvSpPr>
            <p:nvPr/>
          </p:nvSpPr>
          <p:spPr bwMode="auto">
            <a:xfrm>
              <a:off x="864" y="4176"/>
              <a:ext cx="1968" cy="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507" name="Line 5"/>
            <p:cNvSpPr>
              <a:spLocks noChangeShapeType="1"/>
            </p:cNvSpPr>
            <p:nvPr/>
          </p:nvSpPr>
          <p:spPr bwMode="auto">
            <a:xfrm>
              <a:off x="864" y="3696"/>
              <a:ext cx="1968" cy="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508" name="Text Box 6"/>
            <p:cNvSpPr txBox="1">
              <a:spLocks noChangeArrowheads="1"/>
            </p:cNvSpPr>
            <p:nvPr/>
          </p:nvSpPr>
          <p:spPr bwMode="auto">
            <a:xfrm>
              <a:off x="541" y="3475"/>
              <a:ext cx="3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b="1" smtClean="0">
                  <a:solidFill>
                    <a:srgbClr val="0000CC"/>
                  </a:solidFill>
                  <a:latin typeface="Times New Roman" pitchFamily="18" charset="0"/>
                </a:rPr>
                <a:t>E</a:t>
              </a:r>
              <a:r>
                <a:rPr kumimoji="1" lang="en-US" altLang="zh-CN" b="1" baseline="-25000" smtClean="0">
                  <a:solidFill>
                    <a:srgbClr val="0000CC"/>
                  </a:solidFill>
                  <a:latin typeface="Times New Roman" pitchFamily="18" charset="0"/>
                </a:rPr>
                <a:t>2</a:t>
              </a:r>
              <a:endParaRPr kumimoji="1" lang="en-US" altLang="zh-CN" b="1" smtClean="0">
                <a:solidFill>
                  <a:srgbClr val="0000CC"/>
                </a:solidFill>
                <a:latin typeface="Times New Roman" pitchFamily="18" charset="0"/>
              </a:endParaRPr>
            </a:p>
          </p:txBody>
        </p:sp>
        <p:sp>
          <p:nvSpPr>
            <p:cNvPr id="61509" name="Text Box 7"/>
            <p:cNvSpPr txBox="1">
              <a:spLocks noChangeArrowheads="1"/>
            </p:cNvSpPr>
            <p:nvPr/>
          </p:nvSpPr>
          <p:spPr bwMode="auto">
            <a:xfrm>
              <a:off x="528" y="3907"/>
              <a:ext cx="3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b="1" smtClean="0">
                  <a:solidFill>
                    <a:srgbClr val="0000CC"/>
                  </a:solidFill>
                  <a:latin typeface="Times New Roman" pitchFamily="18" charset="0"/>
                </a:rPr>
                <a:t>E</a:t>
              </a:r>
              <a:r>
                <a:rPr kumimoji="1" lang="en-US" altLang="zh-CN" b="1" baseline="-25000" smtClean="0">
                  <a:solidFill>
                    <a:srgbClr val="0000CC"/>
                  </a:solidFill>
                  <a:latin typeface="Times New Roman" pitchFamily="18" charset="0"/>
                </a:rPr>
                <a:t>1</a:t>
              </a:r>
              <a:endParaRPr kumimoji="1" lang="en-US" altLang="zh-CN" b="1" smtClean="0">
                <a:solidFill>
                  <a:srgbClr val="0000CC"/>
                </a:solidFill>
                <a:latin typeface="Times New Roman" pitchFamily="18" charset="0"/>
              </a:endParaRPr>
            </a:p>
          </p:txBody>
        </p:sp>
        <p:sp>
          <p:nvSpPr>
            <p:cNvPr id="61510" name="Line 8"/>
            <p:cNvSpPr>
              <a:spLocks noChangeShapeType="1"/>
            </p:cNvSpPr>
            <p:nvPr/>
          </p:nvSpPr>
          <p:spPr bwMode="auto">
            <a:xfrm>
              <a:off x="864" y="2880"/>
              <a:ext cx="1968" cy="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511" name="Text Box 9"/>
            <p:cNvSpPr txBox="1">
              <a:spLocks noChangeArrowheads="1"/>
            </p:cNvSpPr>
            <p:nvPr/>
          </p:nvSpPr>
          <p:spPr bwMode="auto">
            <a:xfrm>
              <a:off x="528" y="2688"/>
              <a:ext cx="3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b="1" smtClean="0">
                  <a:solidFill>
                    <a:srgbClr val="0000CC"/>
                  </a:solidFill>
                  <a:latin typeface="Times New Roman" pitchFamily="18" charset="0"/>
                </a:rPr>
                <a:t>E</a:t>
              </a:r>
              <a:r>
                <a:rPr kumimoji="1" lang="en-US" altLang="zh-CN" b="1" baseline="-25000" smtClean="0">
                  <a:solidFill>
                    <a:srgbClr val="0000CC"/>
                  </a:solidFill>
                  <a:latin typeface="Times New Roman" pitchFamily="18" charset="0"/>
                </a:rPr>
                <a:t>3</a:t>
              </a:r>
              <a:endParaRPr kumimoji="1" lang="en-US" altLang="zh-CN" b="1" smtClean="0">
                <a:solidFill>
                  <a:srgbClr val="0000CC"/>
                </a:solidFill>
                <a:latin typeface="Times New Roman" pitchFamily="18" charset="0"/>
              </a:endParaRPr>
            </a:p>
          </p:txBody>
        </p:sp>
      </p:grpSp>
      <p:grpSp>
        <p:nvGrpSpPr>
          <p:cNvPr id="56330" name="Group 10"/>
          <p:cNvGrpSpPr>
            <a:grpSpLocks/>
          </p:cNvGrpSpPr>
          <p:nvPr/>
        </p:nvGrpSpPr>
        <p:grpSpPr bwMode="auto">
          <a:xfrm>
            <a:off x="1306513" y="955675"/>
            <a:ext cx="2209800" cy="1752600"/>
            <a:chOff x="1104" y="2544"/>
            <a:chExt cx="1392" cy="1104"/>
          </a:xfrm>
        </p:grpSpPr>
        <p:sp>
          <p:nvSpPr>
            <p:cNvPr id="61502" name="Oval 11"/>
            <p:cNvSpPr>
              <a:spLocks noChangeArrowheads="1"/>
            </p:cNvSpPr>
            <p:nvPr/>
          </p:nvSpPr>
          <p:spPr bwMode="auto">
            <a:xfrm>
              <a:off x="1104" y="2544"/>
              <a:ext cx="288" cy="288"/>
            </a:xfrm>
            <a:prstGeom prst="ellipse">
              <a:avLst/>
            </a:prstGeom>
            <a:gradFill rotWithShape="0">
              <a:gsLst>
                <a:gs pos="0">
                  <a:srgbClr val="FF3300"/>
                </a:gs>
                <a:gs pos="100000">
                  <a:srgbClr val="A922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grpSp>
          <p:nvGrpSpPr>
            <p:cNvPr id="61503" name="Group 12"/>
            <p:cNvGrpSpPr>
              <a:grpSpLocks/>
            </p:cNvGrpSpPr>
            <p:nvPr/>
          </p:nvGrpSpPr>
          <p:grpSpPr bwMode="auto">
            <a:xfrm>
              <a:off x="1632" y="3360"/>
              <a:ext cx="864" cy="288"/>
              <a:chOff x="1536" y="3360"/>
              <a:chExt cx="864" cy="288"/>
            </a:xfrm>
          </p:grpSpPr>
          <p:sp>
            <p:nvSpPr>
              <p:cNvPr id="61504" name="Oval 13"/>
              <p:cNvSpPr>
                <a:spLocks noChangeArrowheads="1"/>
              </p:cNvSpPr>
              <p:nvPr/>
            </p:nvSpPr>
            <p:spPr bwMode="auto">
              <a:xfrm>
                <a:off x="1536" y="3360"/>
                <a:ext cx="288" cy="288"/>
              </a:xfrm>
              <a:prstGeom prst="ellipse">
                <a:avLst/>
              </a:prstGeom>
              <a:gradFill rotWithShape="0">
                <a:gsLst>
                  <a:gs pos="0">
                    <a:srgbClr val="FF3300"/>
                  </a:gs>
                  <a:gs pos="100000">
                    <a:srgbClr val="A922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61505" name="Oval 14"/>
              <p:cNvSpPr>
                <a:spLocks noChangeArrowheads="1"/>
              </p:cNvSpPr>
              <p:nvPr/>
            </p:nvSpPr>
            <p:spPr bwMode="auto">
              <a:xfrm>
                <a:off x="2112" y="3360"/>
                <a:ext cx="288" cy="288"/>
              </a:xfrm>
              <a:prstGeom prst="ellipse">
                <a:avLst/>
              </a:prstGeom>
              <a:gradFill rotWithShape="0">
                <a:gsLst>
                  <a:gs pos="0">
                    <a:srgbClr val="FF3300"/>
                  </a:gs>
                  <a:gs pos="100000">
                    <a:srgbClr val="A922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grpSp>
      </p:grpSp>
      <p:grpSp>
        <p:nvGrpSpPr>
          <p:cNvPr id="56335" name="Group 15"/>
          <p:cNvGrpSpPr>
            <a:grpSpLocks/>
          </p:cNvGrpSpPr>
          <p:nvPr/>
        </p:nvGrpSpPr>
        <p:grpSpPr bwMode="auto">
          <a:xfrm>
            <a:off x="1306513" y="1412875"/>
            <a:ext cx="457200" cy="2057400"/>
            <a:chOff x="1104" y="2880"/>
            <a:chExt cx="288" cy="1296"/>
          </a:xfrm>
        </p:grpSpPr>
        <p:sp>
          <p:nvSpPr>
            <p:cNvPr id="61500" name="Oval 16"/>
            <p:cNvSpPr>
              <a:spLocks noChangeArrowheads="1"/>
            </p:cNvSpPr>
            <p:nvPr/>
          </p:nvSpPr>
          <p:spPr bwMode="auto">
            <a:xfrm>
              <a:off x="1104" y="3888"/>
              <a:ext cx="288" cy="288"/>
            </a:xfrm>
            <a:prstGeom prst="ellipse">
              <a:avLst/>
            </a:prstGeom>
            <a:gradFill rotWithShape="0">
              <a:gsLst>
                <a:gs pos="0">
                  <a:srgbClr val="FF3300"/>
                </a:gs>
                <a:gs pos="100000">
                  <a:srgbClr val="A92200"/>
                </a:gs>
              </a:gsLst>
              <a:path path="shape">
                <a:fillToRect l="50000" t="50000" r="50000" b="50000"/>
              </a:path>
            </a:gradFill>
            <a:ln w="9525">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61501" name="Line 17"/>
            <p:cNvSpPr>
              <a:spLocks noChangeShapeType="1"/>
            </p:cNvSpPr>
            <p:nvPr/>
          </p:nvSpPr>
          <p:spPr bwMode="auto">
            <a:xfrm>
              <a:off x="1248" y="2880"/>
              <a:ext cx="0" cy="1008"/>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56338" name="Group 18"/>
          <p:cNvGrpSpPr>
            <a:grpSpLocks/>
          </p:cNvGrpSpPr>
          <p:nvPr/>
        </p:nvGrpSpPr>
        <p:grpSpPr bwMode="auto">
          <a:xfrm rot="-2635329">
            <a:off x="4067175" y="1125538"/>
            <a:ext cx="1843088" cy="533400"/>
            <a:chOff x="3464" y="3072"/>
            <a:chExt cx="1144" cy="576"/>
          </a:xfrm>
        </p:grpSpPr>
        <p:sp>
          <p:nvSpPr>
            <p:cNvPr id="61483" name="Freeform 19"/>
            <p:cNvSpPr>
              <a:spLocks/>
            </p:cNvSpPr>
            <p:nvPr/>
          </p:nvSpPr>
          <p:spPr bwMode="auto">
            <a:xfrm>
              <a:off x="4320" y="3072"/>
              <a:ext cx="96" cy="281"/>
            </a:xfrm>
            <a:custGeom>
              <a:avLst/>
              <a:gdLst>
                <a:gd name="T0" fmla="*/ 0 w 1152"/>
                <a:gd name="T1" fmla="*/ 0 h 1008"/>
                <a:gd name="T2" fmla="*/ 0 w 1152"/>
                <a:gd name="T3" fmla="*/ 0 h 1008"/>
                <a:gd name="T4" fmla="*/ 0 w 1152"/>
                <a:gd name="T5" fmla="*/ 0 h 1008"/>
                <a:gd name="T6" fmla="*/ 0 w 1152"/>
                <a:gd name="T7" fmla="*/ 0 h 1008"/>
                <a:gd name="T8" fmla="*/ 0 w 1152"/>
                <a:gd name="T9" fmla="*/ 0 h 1008"/>
                <a:gd name="T10" fmla="*/ 0 w 1152"/>
                <a:gd name="T11" fmla="*/ 0 h 1008"/>
                <a:gd name="T12" fmla="*/ 0 w 1152"/>
                <a:gd name="T13" fmla="*/ 0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484" name="Freeform 20"/>
            <p:cNvSpPr>
              <a:spLocks/>
            </p:cNvSpPr>
            <p:nvPr/>
          </p:nvSpPr>
          <p:spPr bwMode="auto">
            <a:xfrm flipV="1">
              <a:off x="4416" y="3353"/>
              <a:ext cx="96" cy="280"/>
            </a:xfrm>
            <a:custGeom>
              <a:avLst/>
              <a:gdLst>
                <a:gd name="T0" fmla="*/ 0 w 1152"/>
                <a:gd name="T1" fmla="*/ 0 h 1008"/>
                <a:gd name="T2" fmla="*/ 0 w 1152"/>
                <a:gd name="T3" fmla="*/ 0 h 1008"/>
                <a:gd name="T4" fmla="*/ 0 w 1152"/>
                <a:gd name="T5" fmla="*/ 0 h 1008"/>
                <a:gd name="T6" fmla="*/ 0 w 1152"/>
                <a:gd name="T7" fmla="*/ 0 h 1008"/>
                <a:gd name="T8" fmla="*/ 0 w 1152"/>
                <a:gd name="T9" fmla="*/ 0 h 1008"/>
                <a:gd name="T10" fmla="*/ 0 w 1152"/>
                <a:gd name="T11" fmla="*/ 0 h 1008"/>
                <a:gd name="T12" fmla="*/ 0 w 1152"/>
                <a:gd name="T13" fmla="*/ 0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485" name="Freeform 21"/>
            <p:cNvSpPr>
              <a:spLocks/>
            </p:cNvSpPr>
            <p:nvPr/>
          </p:nvSpPr>
          <p:spPr bwMode="auto">
            <a:xfrm>
              <a:off x="4512" y="3072"/>
              <a:ext cx="96" cy="281"/>
            </a:xfrm>
            <a:custGeom>
              <a:avLst/>
              <a:gdLst>
                <a:gd name="T0" fmla="*/ 0 w 1152"/>
                <a:gd name="T1" fmla="*/ 0 h 1008"/>
                <a:gd name="T2" fmla="*/ 0 w 1152"/>
                <a:gd name="T3" fmla="*/ 0 h 1008"/>
                <a:gd name="T4" fmla="*/ 0 w 1152"/>
                <a:gd name="T5" fmla="*/ 0 h 1008"/>
                <a:gd name="T6" fmla="*/ 0 w 1152"/>
                <a:gd name="T7" fmla="*/ 0 h 1008"/>
                <a:gd name="T8" fmla="*/ 0 w 1152"/>
                <a:gd name="T9" fmla="*/ 0 h 1008"/>
                <a:gd name="T10" fmla="*/ 0 w 1152"/>
                <a:gd name="T11" fmla="*/ 0 h 1008"/>
                <a:gd name="T12" fmla="*/ 0 w 1152"/>
                <a:gd name="T13" fmla="*/ 0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nvGrpSpPr>
            <p:cNvPr id="61486" name="Group 22"/>
            <p:cNvGrpSpPr>
              <a:grpSpLocks/>
            </p:cNvGrpSpPr>
            <p:nvPr/>
          </p:nvGrpSpPr>
          <p:grpSpPr bwMode="auto">
            <a:xfrm>
              <a:off x="3464" y="3072"/>
              <a:ext cx="424" cy="576"/>
              <a:chOff x="3088" y="3239"/>
              <a:chExt cx="848" cy="896"/>
            </a:xfrm>
          </p:grpSpPr>
          <p:grpSp>
            <p:nvGrpSpPr>
              <p:cNvPr id="61494" name="Group 23"/>
              <p:cNvGrpSpPr>
                <a:grpSpLocks/>
              </p:cNvGrpSpPr>
              <p:nvPr/>
            </p:nvGrpSpPr>
            <p:grpSpPr bwMode="auto">
              <a:xfrm>
                <a:off x="3088" y="3239"/>
                <a:ext cx="424" cy="896"/>
                <a:chOff x="2880" y="2112"/>
                <a:chExt cx="2304" cy="2016"/>
              </a:xfrm>
            </p:grpSpPr>
            <p:sp>
              <p:nvSpPr>
                <p:cNvPr id="61498" name="Freeform 24"/>
                <p:cNvSpPr>
                  <a:spLocks/>
                </p:cNvSpPr>
                <p:nvPr/>
              </p:nvSpPr>
              <p:spPr bwMode="auto">
                <a:xfrm>
                  <a:off x="2880" y="2112"/>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499" name="Freeform 25"/>
                <p:cNvSpPr>
                  <a:spLocks/>
                </p:cNvSpPr>
                <p:nvPr/>
              </p:nvSpPr>
              <p:spPr bwMode="auto">
                <a:xfrm flipV="1">
                  <a:off x="4032" y="3120"/>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61495" name="Group 26"/>
              <p:cNvGrpSpPr>
                <a:grpSpLocks/>
              </p:cNvGrpSpPr>
              <p:nvPr/>
            </p:nvGrpSpPr>
            <p:grpSpPr bwMode="auto">
              <a:xfrm>
                <a:off x="3512" y="3239"/>
                <a:ext cx="424" cy="896"/>
                <a:chOff x="2880" y="2112"/>
                <a:chExt cx="2304" cy="2016"/>
              </a:xfrm>
            </p:grpSpPr>
            <p:sp>
              <p:nvSpPr>
                <p:cNvPr id="61496" name="Freeform 27"/>
                <p:cNvSpPr>
                  <a:spLocks/>
                </p:cNvSpPr>
                <p:nvPr/>
              </p:nvSpPr>
              <p:spPr bwMode="auto">
                <a:xfrm>
                  <a:off x="2880" y="2112"/>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497" name="Freeform 28"/>
                <p:cNvSpPr>
                  <a:spLocks/>
                </p:cNvSpPr>
                <p:nvPr/>
              </p:nvSpPr>
              <p:spPr bwMode="auto">
                <a:xfrm flipV="1">
                  <a:off x="4032" y="3120"/>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nvGrpSpPr>
            <p:cNvPr id="61487" name="Group 29"/>
            <p:cNvGrpSpPr>
              <a:grpSpLocks/>
            </p:cNvGrpSpPr>
            <p:nvPr/>
          </p:nvGrpSpPr>
          <p:grpSpPr bwMode="auto">
            <a:xfrm>
              <a:off x="3896" y="3072"/>
              <a:ext cx="424" cy="561"/>
              <a:chOff x="3088" y="3239"/>
              <a:chExt cx="848" cy="896"/>
            </a:xfrm>
          </p:grpSpPr>
          <p:grpSp>
            <p:nvGrpSpPr>
              <p:cNvPr id="61488" name="Group 30"/>
              <p:cNvGrpSpPr>
                <a:grpSpLocks/>
              </p:cNvGrpSpPr>
              <p:nvPr/>
            </p:nvGrpSpPr>
            <p:grpSpPr bwMode="auto">
              <a:xfrm>
                <a:off x="3088" y="3239"/>
                <a:ext cx="424" cy="896"/>
                <a:chOff x="2880" y="2112"/>
                <a:chExt cx="2304" cy="2016"/>
              </a:xfrm>
            </p:grpSpPr>
            <p:sp>
              <p:nvSpPr>
                <p:cNvPr id="61492" name="Freeform 31"/>
                <p:cNvSpPr>
                  <a:spLocks/>
                </p:cNvSpPr>
                <p:nvPr/>
              </p:nvSpPr>
              <p:spPr bwMode="auto">
                <a:xfrm>
                  <a:off x="2880" y="2112"/>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493" name="Freeform 32"/>
                <p:cNvSpPr>
                  <a:spLocks/>
                </p:cNvSpPr>
                <p:nvPr/>
              </p:nvSpPr>
              <p:spPr bwMode="auto">
                <a:xfrm flipV="1">
                  <a:off x="4032" y="3120"/>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61489" name="Group 33"/>
              <p:cNvGrpSpPr>
                <a:grpSpLocks/>
              </p:cNvGrpSpPr>
              <p:nvPr/>
            </p:nvGrpSpPr>
            <p:grpSpPr bwMode="auto">
              <a:xfrm>
                <a:off x="3512" y="3239"/>
                <a:ext cx="424" cy="896"/>
                <a:chOff x="2880" y="2112"/>
                <a:chExt cx="2304" cy="2016"/>
              </a:xfrm>
            </p:grpSpPr>
            <p:sp>
              <p:nvSpPr>
                <p:cNvPr id="61490" name="Freeform 34"/>
                <p:cNvSpPr>
                  <a:spLocks/>
                </p:cNvSpPr>
                <p:nvPr/>
              </p:nvSpPr>
              <p:spPr bwMode="auto">
                <a:xfrm>
                  <a:off x="2880" y="2112"/>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491" name="Freeform 35"/>
                <p:cNvSpPr>
                  <a:spLocks/>
                </p:cNvSpPr>
                <p:nvPr/>
              </p:nvSpPr>
              <p:spPr bwMode="auto">
                <a:xfrm flipV="1">
                  <a:off x="4032" y="3120"/>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grpSp>
        <p:nvGrpSpPr>
          <p:cNvPr id="56356" name="Group 36"/>
          <p:cNvGrpSpPr>
            <a:grpSpLocks/>
          </p:cNvGrpSpPr>
          <p:nvPr/>
        </p:nvGrpSpPr>
        <p:grpSpPr bwMode="auto">
          <a:xfrm>
            <a:off x="2144713" y="2708275"/>
            <a:ext cx="457200" cy="762000"/>
            <a:chOff x="1536" y="3696"/>
            <a:chExt cx="288" cy="480"/>
          </a:xfrm>
        </p:grpSpPr>
        <p:sp>
          <p:nvSpPr>
            <p:cNvPr id="61481" name="Oval 37"/>
            <p:cNvSpPr>
              <a:spLocks noChangeArrowheads="1"/>
            </p:cNvSpPr>
            <p:nvPr/>
          </p:nvSpPr>
          <p:spPr bwMode="auto">
            <a:xfrm>
              <a:off x="1536" y="3888"/>
              <a:ext cx="288" cy="288"/>
            </a:xfrm>
            <a:prstGeom prst="ellipse">
              <a:avLst/>
            </a:prstGeom>
            <a:gradFill rotWithShape="0">
              <a:gsLst>
                <a:gs pos="0">
                  <a:srgbClr val="FF3300"/>
                </a:gs>
                <a:gs pos="100000">
                  <a:srgbClr val="A92200"/>
                </a:gs>
              </a:gsLst>
              <a:path path="shape">
                <a:fillToRect l="50000" t="50000" r="50000" b="50000"/>
              </a:path>
            </a:gradFill>
            <a:ln w="9525">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61482" name="Line 38"/>
            <p:cNvSpPr>
              <a:spLocks noChangeShapeType="1"/>
            </p:cNvSpPr>
            <p:nvPr/>
          </p:nvSpPr>
          <p:spPr bwMode="auto">
            <a:xfrm>
              <a:off x="1680" y="3696"/>
              <a:ext cx="0" cy="192"/>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56359" name="Group 39"/>
          <p:cNvGrpSpPr>
            <a:grpSpLocks/>
          </p:cNvGrpSpPr>
          <p:nvPr/>
        </p:nvGrpSpPr>
        <p:grpSpPr bwMode="auto">
          <a:xfrm rot="-2287005">
            <a:off x="5076825" y="1196975"/>
            <a:ext cx="2239963" cy="973138"/>
            <a:chOff x="3389" y="3120"/>
            <a:chExt cx="1411" cy="624"/>
          </a:xfrm>
        </p:grpSpPr>
        <p:grpSp>
          <p:nvGrpSpPr>
            <p:cNvPr id="61469" name="Group 40"/>
            <p:cNvGrpSpPr>
              <a:grpSpLocks/>
            </p:cNvGrpSpPr>
            <p:nvPr/>
          </p:nvGrpSpPr>
          <p:grpSpPr bwMode="auto">
            <a:xfrm rot="2259770">
              <a:off x="3389" y="3201"/>
              <a:ext cx="643" cy="543"/>
              <a:chOff x="576" y="392"/>
              <a:chExt cx="1920" cy="2432"/>
            </a:xfrm>
          </p:grpSpPr>
          <p:sp>
            <p:nvSpPr>
              <p:cNvPr id="61476" name="Freeform 41"/>
              <p:cNvSpPr>
                <a:spLocks/>
              </p:cNvSpPr>
              <p:nvPr/>
            </p:nvSpPr>
            <p:spPr bwMode="auto">
              <a:xfrm>
                <a:off x="576" y="2256"/>
                <a:ext cx="400" cy="568"/>
              </a:xfrm>
              <a:custGeom>
                <a:avLst/>
                <a:gdLst>
                  <a:gd name="T0" fmla="*/ 16 w 400"/>
                  <a:gd name="T1" fmla="*/ 568 h 568"/>
                  <a:gd name="T2" fmla="*/ 16 w 400"/>
                  <a:gd name="T3" fmla="*/ 280 h 568"/>
                  <a:gd name="T4" fmla="*/ 112 w 400"/>
                  <a:gd name="T5" fmla="*/ 40 h 568"/>
                  <a:gd name="T6" fmla="*/ 304 w 400"/>
                  <a:gd name="T7" fmla="*/ 40 h 568"/>
                  <a:gd name="T8" fmla="*/ 400 w 400"/>
                  <a:gd name="T9" fmla="*/ 88 h 5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0" h="568">
                    <a:moveTo>
                      <a:pt x="16" y="568"/>
                    </a:moveTo>
                    <a:cubicBezTo>
                      <a:pt x="8" y="468"/>
                      <a:pt x="0" y="368"/>
                      <a:pt x="16" y="280"/>
                    </a:cubicBezTo>
                    <a:cubicBezTo>
                      <a:pt x="32" y="192"/>
                      <a:pt x="64" y="80"/>
                      <a:pt x="112" y="40"/>
                    </a:cubicBezTo>
                    <a:cubicBezTo>
                      <a:pt x="160" y="0"/>
                      <a:pt x="256" y="32"/>
                      <a:pt x="304" y="40"/>
                    </a:cubicBezTo>
                    <a:cubicBezTo>
                      <a:pt x="352" y="48"/>
                      <a:pt x="384" y="80"/>
                      <a:pt x="400" y="88"/>
                    </a:cubicBezTo>
                  </a:path>
                </a:pathLst>
              </a:custGeom>
              <a:noFill/>
              <a:ln w="38100"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477" name="Freeform 42"/>
              <p:cNvSpPr>
                <a:spLocks/>
              </p:cNvSpPr>
              <p:nvPr/>
            </p:nvSpPr>
            <p:spPr bwMode="auto">
              <a:xfrm rot="10800000">
                <a:off x="976" y="1864"/>
                <a:ext cx="400" cy="568"/>
              </a:xfrm>
              <a:custGeom>
                <a:avLst/>
                <a:gdLst>
                  <a:gd name="T0" fmla="*/ 16 w 400"/>
                  <a:gd name="T1" fmla="*/ 568 h 568"/>
                  <a:gd name="T2" fmla="*/ 16 w 400"/>
                  <a:gd name="T3" fmla="*/ 280 h 568"/>
                  <a:gd name="T4" fmla="*/ 112 w 400"/>
                  <a:gd name="T5" fmla="*/ 40 h 568"/>
                  <a:gd name="T6" fmla="*/ 304 w 400"/>
                  <a:gd name="T7" fmla="*/ 40 h 568"/>
                  <a:gd name="T8" fmla="*/ 400 w 400"/>
                  <a:gd name="T9" fmla="*/ 88 h 5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0" h="568">
                    <a:moveTo>
                      <a:pt x="16" y="568"/>
                    </a:moveTo>
                    <a:cubicBezTo>
                      <a:pt x="8" y="468"/>
                      <a:pt x="0" y="368"/>
                      <a:pt x="16" y="280"/>
                    </a:cubicBezTo>
                    <a:cubicBezTo>
                      <a:pt x="32" y="192"/>
                      <a:pt x="64" y="80"/>
                      <a:pt x="112" y="40"/>
                    </a:cubicBezTo>
                    <a:cubicBezTo>
                      <a:pt x="160" y="0"/>
                      <a:pt x="256" y="32"/>
                      <a:pt x="304" y="40"/>
                    </a:cubicBezTo>
                    <a:cubicBezTo>
                      <a:pt x="352" y="48"/>
                      <a:pt x="384" y="80"/>
                      <a:pt x="400" y="88"/>
                    </a:cubicBezTo>
                  </a:path>
                </a:pathLst>
              </a:custGeom>
              <a:noFill/>
              <a:ln w="38100"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478" name="Freeform 43"/>
              <p:cNvSpPr>
                <a:spLocks/>
              </p:cNvSpPr>
              <p:nvPr/>
            </p:nvSpPr>
            <p:spPr bwMode="auto">
              <a:xfrm>
                <a:off x="1344" y="1352"/>
                <a:ext cx="400" cy="568"/>
              </a:xfrm>
              <a:custGeom>
                <a:avLst/>
                <a:gdLst>
                  <a:gd name="T0" fmla="*/ 16 w 400"/>
                  <a:gd name="T1" fmla="*/ 568 h 568"/>
                  <a:gd name="T2" fmla="*/ 16 w 400"/>
                  <a:gd name="T3" fmla="*/ 280 h 568"/>
                  <a:gd name="T4" fmla="*/ 112 w 400"/>
                  <a:gd name="T5" fmla="*/ 40 h 568"/>
                  <a:gd name="T6" fmla="*/ 304 w 400"/>
                  <a:gd name="T7" fmla="*/ 40 h 568"/>
                  <a:gd name="T8" fmla="*/ 400 w 400"/>
                  <a:gd name="T9" fmla="*/ 88 h 5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0" h="568">
                    <a:moveTo>
                      <a:pt x="16" y="568"/>
                    </a:moveTo>
                    <a:cubicBezTo>
                      <a:pt x="8" y="468"/>
                      <a:pt x="0" y="368"/>
                      <a:pt x="16" y="280"/>
                    </a:cubicBezTo>
                    <a:cubicBezTo>
                      <a:pt x="32" y="192"/>
                      <a:pt x="64" y="80"/>
                      <a:pt x="112" y="40"/>
                    </a:cubicBezTo>
                    <a:cubicBezTo>
                      <a:pt x="160" y="0"/>
                      <a:pt x="256" y="32"/>
                      <a:pt x="304" y="40"/>
                    </a:cubicBezTo>
                    <a:cubicBezTo>
                      <a:pt x="352" y="48"/>
                      <a:pt x="384" y="80"/>
                      <a:pt x="400" y="88"/>
                    </a:cubicBezTo>
                  </a:path>
                </a:pathLst>
              </a:custGeom>
              <a:noFill/>
              <a:ln w="38100"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479" name="Freeform 44"/>
              <p:cNvSpPr>
                <a:spLocks/>
              </p:cNvSpPr>
              <p:nvPr/>
            </p:nvSpPr>
            <p:spPr bwMode="auto">
              <a:xfrm rot="10800000">
                <a:off x="1728" y="920"/>
                <a:ext cx="400" cy="568"/>
              </a:xfrm>
              <a:custGeom>
                <a:avLst/>
                <a:gdLst>
                  <a:gd name="T0" fmla="*/ 16 w 400"/>
                  <a:gd name="T1" fmla="*/ 568 h 568"/>
                  <a:gd name="T2" fmla="*/ 16 w 400"/>
                  <a:gd name="T3" fmla="*/ 280 h 568"/>
                  <a:gd name="T4" fmla="*/ 112 w 400"/>
                  <a:gd name="T5" fmla="*/ 40 h 568"/>
                  <a:gd name="T6" fmla="*/ 304 w 400"/>
                  <a:gd name="T7" fmla="*/ 40 h 568"/>
                  <a:gd name="T8" fmla="*/ 400 w 400"/>
                  <a:gd name="T9" fmla="*/ 88 h 5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0" h="568">
                    <a:moveTo>
                      <a:pt x="16" y="568"/>
                    </a:moveTo>
                    <a:cubicBezTo>
                      <a:pt x="8" y="468"/>
                      <a:pt x="0" y="368"/>
                      <a:pt x="16" y="280"/>
                    </a:cubicBezTo>
                    <a:cubicBezTo>
                      <a:pt x="32" y="192"/>
                      <a:pt x="64" y="80"/>
                      <a:pt x="112" y="40"/>
                    </a:cubicBezTo>
                    <a:cubicBezTo>
                      <a:pt x="160" y="0"/>
                      <a:pt x="256" y="32"/>
                      <a:pt x="304" y="40"/>
                    </a:cubicBezTo>
                    <a:cubicBezTo>
                      <a:pt x="352" y="48"/>
                      <a:pt x="384" y="80"/>
                      <a:pt x="400" y="88"/>
                    </a:cubicBezTo>
                  </a:path>
                </a:pathLst>
              </a:custGeom>
              <a:noFill/>
              <a:ln w="38100"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480" name="Freeform 45"/>
              <p:cNvSpPr>
                <a:spLocks/>
              </p:cNvSpPr>
              <p:nvPr/>
            </p:nvSpPr>
            <p:spPr bwMode="auto">
              <a:xfrm>
                <a:off x="2096" y="392"/>
                <a:ext cx="400" cy="568"/>
              </a:xfrm>
              <a:custGeom>
                <a:avLst/>
                <a:gdLst>
                  <a:gd name="T0" fmla="*/ 16 w 400"/>
                  <a:gd name="T1" fmla="*/ 568 h 568"/>
                  <a:gd name="T2" fmla="*/ 16 w 400"/>
                  <a:gd name="T3" fmla="*/ 280 h 568"/>
                  <a:gd name="T4" fmla="*/ 112 w 400"/>
                  <a:gd name="T5" fmla="*/ 40 h 568"/>
                  <a:gd name="T6" fmla="*/ 304 w 400"/>
                  <a:gd name="T7" fmla="*/ 40 h 568"/>
                  <a:gd name="T8" fmla="*/ 400 w 400"/>
                  <a:gd name="T9" fmla="*/ 88 h 5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0" h="568">
                    <a:moveTo>
                      <a:pt x="16" y="568"/>
                    </a:moveTo>
                    <a:cubicBezTo>
                      <a:pt x="8" y="468"/>
                      <a:pt x="0" y="368"/>
                      <a:pt x="16" y="280"/>
                    </a:cubicBezTo>
                    <a:cubicBezTo>
                      <a:pt x="32" y="192"/>
                      <a:pt x="64" y="80"/>
                      <a:pt x="112" y="40"/>
                    </a:cubicBezTo>
                    <a:cubicBezTo>
                      <a:pt x="160" y="0"/>
                      <a:pt x="256" y="32"/>
                      <a:pt x="304" y="40"/>
                    </a:cubicBezTo>
                    <a:cubicBezTo>
                      <a:pt x="352" y="48"/>
                      <a:pt x="384" y="80"/>
                      <a:pt x="400" y="88"/>
                    </a:cubicBezTo>
                  </a:path>
                </a:pathLst>
              </a:custGeom>
              <a:noFill/>
              <a:ln w="38100"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61470" name="Group 46"/>
            <p:cNvGrpSpPr>
              <a:grpSpLocks/>
            </p:cNvGrpSpPr>
            <p:nvPr/>
          </p:nvGrpSpPr>
          <p:grpSpPr bwMode="auto">
            <a:xfrm rot="2244370" flipH="1" flipV="1">
              <a:off x="4157" y="3120"/>
              <a:ext cx="643" cy="543"/>
              <a:chOff x="576" y="392"/>
              <a:chExt cx="1920" cy="2432"/>
            </a:xfrm>
          </p:grpSpPr>
          <p:sp>
            <p:nvSpPr>
              <p:cNvPr id="61471" name="Freeform 47"/>
              <p:cNvSpPr>
                <a:spLocks/>
              </p:cNvSpPr>
              <p:nvPr/>
            </p:nvSpPr>
            <p:spPr bwMode="auto">
              <a:xfrm>
                <a:off x="576" y="2256"/>
                <a:ext cx="400" cy="568"/>
              </a:xfrm>
              <a:custGeom>
                <a:avLst/>
                <a:gdLst>
                  <a:gd name="T0" fmla="*/ 16 w 400"/>
                  <a:gd name="T1" fmla="*/ 568 h 568"/>
                  <a:gd name="T2" fmla="*/ 16 w 400"/>
                  <a:gd name="T3" fmla="*/ 280 h 568"/>
                  <a:gd name="T4" fmla="*/ 112 w 400"/>
                  <a:gd name="T5" fmla="*/ 40 h 568"/>
                  <a:gd name="T6" fmla="*/ 304 w 400"/>
                  <a:gd name="T7" fmla="*/ 40 h 568"/>
                  <a:gd name="T8" fmla="*/ 400 w 400"/>
                  <a:gd name="T9" fmla="*/ 88 h 5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0" h="568">
                    <a:moveTo>
                      <a:pt x="16" y="568"/>
                    </a:moveTo>
                    <a:cubicBezTo>
                      <a:pt x="8" y="468"/>
                      <a:pt x="0" y="368"/>
                      <a:pt x="16" y="280"/>
                    </a:cubicBezTo>
                    <a:cubicBezTo>
                      <a:pt x="32" y="192"/>
                      <a:pt x="64" y="80"/>
                      <a:pt x="112" y="40"/>
                    </a:cubicBezTo>
                    <a:cubicBezTo>
                      <a:pt x="160" y="0"/>
                      <a:pt x="256" y="32"/>
                      <a:pt x="304" y="40"/>
                    </a:cubicBezTo>
                    <a:cubicBezTo>
                      <a:pt x="352" y="48"/>
                      <a:pt x="384" y="80"/>
                      <a:pt x="400" y="88"/>
                    </a:cubicBezTo>
                  </a:path>
                </a:pathLst>
              </a:custGeom>
              <a:noFill/>
              <a:ln w="38100"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472" name="Freeform 48"/>
              <p:cNvSpPr>
                <a:spLocks/>
              </p:cNvSpPr>
              <p:nvPr/>
            </p:nvSpPr>
            <p:spPr bwMode="auto">
              <a:xfrm rot="10800000">
                <a:off x="976" y="1864"/>
                <a:ext cx="400" cy="568"/>
              </a:xfrm>
              <a:custGeom>
                <a:avLst/>
                <a:gdLst>
                  <a:gd name="T0" fmla="*/ 16 w 400"/>
                  <a:gd name="T1" fmla="*/ 568 h 568"/>
                  <a:gd name="T2" fmla="*/ 16 w 400"/>
                  <a:gd name="T3" fmla="*/ 280 h 568"/>
                  <a:gd name="T4" fmla="*/ 112 w 400"/>
                  <a:gd name="T5" fmla="*/ 40 h 568"/>
                  <a:gd name="T6" fmla="*/ 304 w 400"/>
                  <a:gd name="T7" fmla="*/ 40 h 568"/>
                  <a:gd name="T8" fmla="*/ 400 w 400"/>
                  <a:gd name="T9" fmla="*/ 88 h 5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0" h="568">
                    <a:moveTo>
                      <a:pt x="16" y="568"/>
                    </a:moveTo>
                    <a:cubicBezTo>
                      <a:pt x="8" y="468"/>
                      <a:pt x="0" y="368"/>
                      <a:pt x="16" y="280"/>
                    </a:cubicBezTo>
                    <a:cubicBezTo>
                      <a:pt x="32" y="192"/>
                      <a:pt x="64" y="80"/>
                      <a:pt x="112" y="40"/>
                    </a:cubicBezTo>
                    <a:cubicBezTo>
                      <a:pt x="160" y="0"/>
                      <a:pt x="256" y="32"/>
                      <a:pt x="304" y="40"/>
                    </a:cubicBezTo>
                    <a:cubicBezTo>
                      <a:pt x="352" y="48"/>
                      <a:pt x="384" y="80"/>
                      <a:pt x="400" y="88"/>
                    </a:cubicBezTo>
                  </a:path>
                </a:pathLst>
              </a:custGeom>
              <a:noFill/>
              <a:ln w="38100"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473" name="Freeform 49"/>
              <p:cNvSpPr>
                <a:spLocks/>
              </p:cNvSpPr>
              <p:nvPr/>
            </p:nvSpPr>
            <p:spPr bwMode="auto">
              <a:xfrm>
                <a:off x="1344" y="1352"/>
                <a:ext cx="400" cy="568"/>
              </a:xfrm>
              <a:custGeom>
                <a:avLst/>
                <a:gdLst>
                  <a:gd name="T0" fmla="*/ 16 w 400"/>
                  <a:gd name="T1" fmla="*/ 568 h 568"/>
                  <a:gd name="T2" fmla="*/ 16 w 400"/>
                  <a:gd name="T3" fmla="*/ 280 h 568"/>
                  <a:gd name="T4" fmla="*/ 112 w 400"/>
                  <a:gd name="T5" fmla="*/ 40 h 568"/>
                  <a:gd name="T6" fmla="*/ 304 w 400"/>
                  <a:gd name="T7" fmla="*/ 40 h 568"/>
                  <a:gd name="T8" fmla="*/ 400 w 400"/>
                  <a:gd name="T9" fmla="*/ 88 h 5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0" h="568">
                    <a:moveTo>
                      <a:pt x="16" y="568"/>
                    </a:moveTo>
                    <a:cubicBezTo>
                      <a:pt x="8" y="468"/>
                      <a:pt x="0" y="368"/>
                      <a:pt x="16" y="280"/>
                    </a:cubicBezTo>
                    <a:cubicBezTo>
                      <a:pt x="32" y="192"/>
                      <a:pt x="64" y="80"/>
                      <a:pt x="112" y="40"/>
                    </a:cubicBezTo>
                    <a:cubicBezTo>
                      <a:pt x="160" y="0"/>
                      <a:pt x="256" y="32"/>
                      <a:pt x="304" y="40"/>
                    </a:cubicBezTo>
                    <a:cubicBezTo>
                      <a:pt x="352" y="48"/>
                      <a:pt x="384" y="80"/>
                      <a:pt x="400" y="88"/>
                    </a:cubicBezTo>
                  </a:path>
                </a:pathLst>
              </a:custGeom>
              <a:noFill/>
              <a:ln w="38100"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474" name="Freeform 50"/>
              <p:cNvSpPr>
                <a:spLocks/>
              </p:cNvSpPr>
              <p:nvPr/>
            </p:nvSpPr>
            <p:spPr bwMode="auto">
              <a:xfrm rot="10800000">
                <a:off x="1728" y="920"/>
                <a:ext cx="400" cy="568"/>
              </a:xfrm>
              <a:custGeom>
                <a:avLst/>
                <a:gdLst>
                  <a:gd name="T0" fmla="*/ 16 w 400"/>
                  <a:gd name="T1" fmla="*/ 568 h 568"/>
                  <a:gd name="T2" fmla="*/ 16 w 400"/>
                  <a:gd name="T3" fmla="*/ 280 h 568"/>
                  <a:gd name="T4" fmla="*/ 112 w 400"/>
                  <a:gd name="T5" fmla="*/ 40 h 568"/>
                  <a:gd name="T6" fmla="*/ 304 w 400"/>
                  <a:gd name="T7" fmla="*/ 40 h 568"/>
                  <a:gd name="T8" fmla="*/ 400 w 400"/>
                  <a:gd name="T9" fmla="*/ 88 h 5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0" h="568">
                    <a:moveTo>
                      <a:pt x="16" y="568"/>
                    </a:moveTo>
                    <a:cubicBezTo>
                      <a:pt x="8" y="468"/>
                      <a:pt x="0" y="368"/>
                      <a:pt x="16" y="280"/>
                    </a:cubicBezTo>
                    <a:cubicBezTo>
                      <a:pt x="32" y="192"/>
                      <a:pt x="64" y="80"/>
                      <a:pt x="112" y="40"/>
                    </a:cubicBezTo>
                    <a:cubicBezTo>
                      <a:pt x="160" y="0"/>
                      <a:pt x="256" y="32"/>
                      <a:pt x="304" y="40"/>
                    </a:cubicBezTo>
                    <a:cubicBezTo>
                      <a:pt x="352" y="48"/>
                      <a:pt x="384" y="80"/>
                      <a:pt x="400" y="88"/>
                    </a:cubicBezTo>
                  </a:path>
                </a:pathLst>
              </a:custGeom>
              <a:noFill/>
              <a:ln w="38100"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475" name="Freeform 51"/>
              <p:cNvSpPr>
                <a:spLocks/>
              </p:cNvSpPr>
              <p:nvPr/>
            </p:nvSpPr>
            <p:spPr bwMode="auto">
              <a:xfrm>
                <a:off x="2096" y="392"/>
                <a:ext cx="400" cy="568"/>
              </a:xfrm>
              <a:custGeom>
                <a:avLst/>
                <a:gdLst>
                  <a:gd name="T0" fmla="*/ 16 w 400"/>
                  <a:gd name="T1" fmla="*/ 568 h 568"/>
                  <a:gd name="T2" fmla="*/ 16 w 400"/>
                  <a:gd name="T3" fmla="*/ 280 h 568"/>
                  <a:gd name="T4" fmla="*/ 112 w 400"/>
                  <a:gd name="T5" fmla="*/ 40 h 568"/>
                  <a:gd name="T6" fmla="*/ 304 w 400"/>
                  <a:gd name="T7" fmla="*/ 40 h 568"/>
                  <a:gd name="T8" fmla="*/ 400 w 400"/>
                  <a:gd name="T9" fmla="*/ 88 h 5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0" h="568">
                    <a:moveTo>
                      <a:pt x="16" y="568"/>
                    </a:moveTo>
                    <a:cubicBezTo>
                      <a:pt x="8" y="468"/>
                      <a:pt x="0" y="368"/>
                      <a:pt x="16" y="280"/>
                    </a:cubicBezTo>
                    <a:cubicBezTo>
                      <a:pt x="32" y="192"/>
                      <a:pt x="64" y="80"/>
                      <a:pt x="112" y="40"/>
                    </a:cubicBezTo>
                    <a:cubicBezTo>
                      <a:pt x="160" y="0"/>
                      <a:pt x="256" y="32"/>
                      <a:pt x="304" y="40"/>
                    </a:cubicBezTo>
                    <a:cubicBezTo>
                      <a:pt x="352" y="48"/>
                      <a:pt x="384" y="80"/>
                      <a:pt x="400" y="88"/>
                    </a:cubicBezTo>
                  </a:path>
                </a:pathLst>
              </a:custGeom>
              <a:noFill/>
              <a:ln w="38100"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nvGrpSpPr>
          <p:cNvPr id="56372" name="Group 52"/>
          <p:cNvGrpSpPr>
            <a:grpSpLocks/>
          </p:cNvGrpSpPr>
          <p:nvPr/>
        </p:nvGrpSpPr>
        <p:grpSpPr bwMode="auto">
          <a:xfrm>
            <a:off x="3059113" y="2708275"/>
            <a:ext cx="457200" cy="762000"/>
            <a:chOff x="1536" y="3696"/>
            <a:chExt cx="288" cy="480"/>
          </a:xfrm>
        </p:grpSpPr>
        <p:sp>
          <p:nvSpPr>
            <p:cNvPr id="61467" name="Oval 53"/>
            <p:cNvSpPr>
              <a:spLocks noChangeArrowheads="1"/>
            </p:cNvSpPr>
            <p:nvPr/>
          </p:nvSpPr>
          <p:spPr bwMode="auto">
            <a:xfrm>
              <a:off x="1536" y="3888"/>
              <a:ext cx="288" cy="288"/>
            </a:xfrm>
            <a:prstGeom prst="ellipse">
              <a:avLst/>
            </a:prstGeom>
            <a:gradFill rotWithShape="0">
              <a:gsLst>
                <a:gs pos="0">
                  <a:srgbClr val="FF3300"/>
                </a:gs>
                <a:gs pos="100000">
                  <a:srgbClr val="A92200"/>
                </a:gs>
              </a:gsLst>
              <a:path path="shape">
                <a:fillToRect l="50000" t="50000" r="50000" b="50000"/>
              </a:path>
            </a:gradFill>
            <a:ln w="9525">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61468" name="Line 54"/>
            <p:cNvSpPr>
              <a:spLocks noChangeShapeType="1"/>
            </p:cNvSpPr>
            <p:nvPr/>
          </p:nvSpPr>
          <p:spPr bwMode="auto">
            <a:xfrm>
              <a:off x="1680" y="3696"/>
              <a:ext cx="0" cy="192"/>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56375" name="Group 55"/>
          <p:cNvGrpSpPr>
            <a:grpSpLocks/>
          </p:cNvGrpSpPr>
          <p:nvPr/>
        </p:nvGrpSpPr>
        <p:grpSpPr bwMode="auto">
          <a:xfrm rot="-244384">
            <a:off x="4487863" y="2354263"/>
            <a:ext cx="1943100" cy="1349375"/>
            <a:chOff x="3389" y="3120"/>
            <a:chExt cx="1411" cy="624"/>
          </a:xfrm>
        </p:grpSpPr>
        <p:grpSp>
          <p:nvGrpSpPr>
            <p:cNvPr id="61455" name="Group 56"/>
            <p:cNvGrpSpPr>
              <a:grpSpLocks/>
            </p:cNvGrpSpPr>
            <p:nvPr/>
          </p:nvGrpSpPr>
          <p:grpSpPr bwMode="auto">
            <a:xfrm rot="2259770">
              <a:off x="3389" y="3201"/>
              <a:ext cx="643" cy="543"/>
              <a:chOff x="576" y="392"/>
              <a:chExt cx="1920" cy="2432"/>
            </a:xfrm>
          </p:grpSpPr>
          <p:sp>
            <p:nvSpPr>
              <p:cNvPr id="61462" name="Freeform 57"/>
              <p:cNvSpPr>
                <a:spLocks/>
              </p:cNvSpPr>
              <p:nvPr/>
            </p:nvSpPr>
            <p:spPr bwMode="auto">
              <a:xfrm>
                <a:off x="576" y="2256"/>
                <a:ext cx="400" cy="568"/>
              </a:xfrm>
              <a:custGeom>
                <a:avLst/>
                <a:gdLst>
                  <a:gd name="T0" fmla="*/ 16 w 400"/>
                  <a:gd name="T1" fmla="*/ 568 h 568"/>
                  <a:gd name="T2" fmla="*/ 16 w 400"/>
                  <a:gd name="T3" fmla="*/ 280 h 568"/>
                  <a:gd name="T4" fmla="*/ 112 w 400"/>
                  <a:gd name="T5" fmla="*/ 40 h 568"/>
                  <a:gd name="T6" fmla="*/ 304 w 400"/>
                  <a:gd name="T7" fmla="*/ 40 h 568"/>
                  <a:gd name="T8" fmla="*/ 400 w 400"/>
                  <a:gd name="T9" fmla="*/ 88 h 5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0" h="568">
                    <a:moveTo>
                      <a:pt x="16" y="568"/>
                    </a:moveTo>
                    <a:cubicBezTo>
                      <a:pt x="8" y="468"/>
                      <a:pt x="0" y="368"/>
                      <a:pt x="16" y="280"/>
                    </a:cubicBezTo>
                    <a:cubicBezTo>
                      <a:pt x="32" y="192"/>
                      <a:pt x="64" y="80"/>
                      <a:pt x="112" y="40"/>
                    </a:cubicBezTo>
                    <a:cubicBezTo>
                      <a:pt x="160" y="0"/>
                      <a:pt x="256" y="32"/>
                      <a:pt x="304" y="40"/>
                    </a:cubicBezTo>
                    <a:cubicBezTo>
                      <a:pt x="352" y="48"/>
                      <a:pt x="384" y="80"/>
                      <a:pt x="400" y="88"/>
                    </a:cubicBezTo>
                  </a:path>
                </a:pathLst>
              </a:custGeom>
              <a:noFill/>
              <a:ln w="38100" cmpd="sng">
                <a:solidFill>
                  <a:srgbClr val="CC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463" name="Freeform 58"/>
              <p:cNvSpPr>
                <a:spLocks/>
              </p:cNvSpPr>
              <p:nvPr/>
            </p:nvSpPr>
            <p:spPr bwMode="auto">
              <a:xfrm rot="10800000">
                <a:off x="976" y="1864"/>
                <a:ext cx="400" cy="568"/>
              </a:xfrm>
              <a:custGeom>
                <a:avLst/>
                <a:gdLst>
                  <a:gd name="T0" fmla="*/ 16 w 400"/>
                  <a:gd name="T1" fmla="*/ 568 h 568"/>
                  <a:gd name="T2" fmla="*/ 16 w 400"/>
                  <a:gd name="T3" fmla="*/ 280 h 568"/>
                  <a:gd name="T4" fmla="*/ 112 w 400"/>
                  <a:gd name="T5" fmla="*/ 40 h 568"/>
                  <a:gd name="T6" fmla="*/ 304 w 400"/>
                  <a:gd name="T7" fmla="*/ 40 h 568"/>
                  <a:gd name="T8" fmla="*/ 400 w 400"/>
                  <a:gd name="T9" fmla="*/ 88 h 5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0" h="568">
                    <a:moveTo>
                      <a:pt x="16" y="568"/>
                    </a:moveTo>
                    <a:cubicBezTo>
                      <a:pt x="8" y="468"/>
                      <a:pt x="0" y="368"/>
                      <a:pt x="16" y="280"/>
                    </a:cubicBezTo>
                    <a:cubicBezTo>
                      <a:pt x="32" y="192"/>
                      <a:pt x="64" y="80"/>
                      <a:pt x="112" y="40"/>
                    </a:cubicBezTo>
                    <a:cubicBezTo>
                      <a:pt x="160" y="0"/>
                      <a:pt x="256" y="32"/>
                      <a:pt x="304" y="40"/>
                    </a:cubicBezTo>
                    <a:cubicBezTo>
                      <a:pt x="352" y="48"/>
                      <a:pt x="384" y="80"/>
                      <a:pt x="400" y="88"/>
                    </a:cubicBezTo>
                  </a:path>
                </a:pathLst>
              </a:custGeom>
              <a:noFill/>
              <a:ln w="38100" cmpd="sng">
                <a:solidFill>
                  <a:srgbClr val="CC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464" name="Freeform 59"/>
              <p:cNvSpPr>
                <a:spLocks/>
              </p:cNvSpPr>
              <p:nvPr/>
            </p:nvSpPr>
            <p:spPr bwMode="auto">
              <a:xfrm>
                <a:off x="1344" y="1352"/>
                <a:ext cx="400" cy="568"/>
              </a:xfrm>
              <a:custGeom>
                <a:avLst/>
                <a:gdLst>
                  <a:gd name="T0" fmla="*/ 16 w 400"/>
                  <a:gd name="T1" fmla="*/ 568 h 568"/>
                  <a:gd name="T2" fmla="*/ 16 w 400"/>
                  <a:gd name="T3" fmla="*/ 280 h 568"/>
                  <a:gd name="T4" fmla="*/ 112 w 400"/>
                  <a:gd name="T5" fmla="*/ 40 h 568"/>
                  <a:gd name="T6" fmla="*/ 304 w 400"/>
                  <a:gd name="T7" fmla="*/ 40 h 568"/>
                  <a:gd name="T8" fmla="*/ 400 w 400"/>
                  <a:gd name="T9" fmla="*/ 88 h 5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0" h="568">
                    <a:moveTo>
                      <a:pt x="16" y="568"/>
                    </a:moveTo>
                    <a:cubicBezTo>
                      <a:pt x="8" y="468"/>
                      <a:pt x="0" y="368"/>
                      <a:pt x="16" y="280"/>
                    </a:cubicBezTo>
                    <a:cubicBezTo>
                      <a:pt x="32" y="192"/>
                      <a:pt x="64" y="80"/>
                      <a:pt x="112" y="40"/>
                    </a:cubicBezTo>
                    <a:cubicBezTo>
                      <a:pt x="160" y="0"/>
                      <a:pt x="256" y="32"/>
                      <a:pt x="304" y="40"/>
                    </a:cubicBezTo>
                    <a:cubicBezTo>
                      <a:pt x="352" y="48"/>
                      <a:pt x="384" y="80"/>
                      <a:pt x="400" y="88"/>
                    </a:cubicBezTo>
                  </a:path>
                </a:pathLst>
              </a:custGeom>
              <a:noFill/>
              <a:ln w="38100" cmpd="sng">
                <a:solidFill>
                  <a:srgbClr val="CC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465" name="Freeform 60"/>
              <p:cNvSpPr>
                <a:spLocks/>
              </p:cNvSpPr>
              <p:nvPr/>
            </p:nvSpPr>
            <p:spPr bwMode="auto">
              <a:xfrm rot="10800000">
                <a:off x="1728" y="920"/>
                <a:ext cx="400" cy="568"/>
              </a:xfrm>
              <a:custGeom>
                <a:avLst/>
                <a:gdLst>
                  <a:gd name="T0" fmla="*/ 16 w 400"/>
                  <a:gd name="T1" fmla="*/ 568 h 568"/>
                  <a:gd name="T2" fmla="*/ 16 w 400"/>
                  <a:gd name="T3" fmla="*/ 280 h 568"/>
                  <a:gd name="T4" fmla="*/ 112 w 400"/>
                  <a:gd name="T5" fmla="*/ 40 h 568"/>
                  <a:gd name="T6" fmla="*/ 304 w 400"/>
                  <a:gd name="T7" fmla="*/ 40 h 568"/>
                  <a:gd name="T8" fmla="*/ 400 w 400"/>
                  <a:gd name="T9" fmla="*/ 88 h 5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0" h="568">
                    <a:moveTo>
                      <a:pt x="16" y="568"/>
                    </a:moveTo>
                    <a:cubicBezTo>
                      <a:pt x="8" y="468"/>
                      <a:pt x="0" y="368"/>
                      <a:pt x="16" y="280"/>
                    </a:cubicBezTo>
                    <a:cubicBezTo>
                      <a:pt x="32" y="192"/>
                      <a:pt x="64" y="80"/>
                      <a:pt x="112" y="40"/>
                    </a:cubicBezTo>
                    <a:cubicBezTo>
                      <a:pt x="160" y="0"/>
                      <a:pt x="256" y="32"/>
                      <a:pt x="304" y="40"/>
                    </a:cubicBezTo>
                    <a:cubicBezTo>
                      <a:pt x="352" y="48"/>
                      <a:pt x="384" y="80"/>
                      <a:pt x="400" y="88"/>
                    </a:cubicBezTo>
                  </a:path>
                </a:pathLst>
              </a:custGeom>
              <a:noFill/>
              <a:ln w="38100" cmpd="sng">
                <a:solidFill>
                  <a:srgbClr val="CC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466" name="Freeform 61"/>
              <p:cNvSpPr>
                <a:spLocks/>
              </p:cNvSpPr>
              <p:nvPr/>
            </p:nvSpPr>
            <p:spPr bwMode="auto">
              <a:xfrm>
                <a:off x="2096" y="392"/>
                <a:ext cx="400" cy="568"/>
              </a:xfrm>
              <a:custGeom>
                <a:avLst/>
                <a:gdLst>
                  <a:gd name="T0" fmla="*/ 16 w 400"/>
                  <a:gd name="T1" fmla="*/ 568 h 568"/>
                  <a:gd name="T2" fmla="*/ 16 w 400"/>
                  <a:gd name="T3" fmla="*/ 280 h 568"/>
                  <a:gd name="T4" fmla="*/ 112 w 400"/>
                  <a:gd name="T5" fmla="*/ 40 h 568"/>
                  <a:gd name="T6" fmla="*/ 304 w 400"/>
                  <a:gd name="T7" fmla="*/ 40 h 568"/>
                  <a:gd name="T8" fmla="*/ 400 w 400"/>
                  <a:gd name="T9" fmla="*/ 88 h 5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0" h="568">
                    <a:moveTo>
                      <a:pt x="16" y="568"/>
                    </a:moveTo>
                    <a:cubicBezTo>
                      <a:pt x="8" y="468"/>
                      <a:pt x="0" y="368"/>
                      <a:pt x="16" y="280"/>
                    </a:cubicBezTo>
                    <a:cubicBezTo>
                      <a:pt x="32" y="192"/>
                      <a:pt x="64" y="80"/>
                      <a:pt x="112" y="40"/>
                    </a:cubicBezTo>
                    <a:cubicBezTo>
                      <a:pt x="160" y="0"/>
                      <a:pt x="256" y="32"/>
                      <a:pt x="304" y="40"/>
                    </a:cubicBezTo>
                    <a:cubicBezTo>
                      <a:pt x="352" y="48"/>
                      <a:pt x="384" y="80"/>
                      <a:pt x="400" y="88"/>
                    </a:cubicBezTo>
                  </a:path>
                </a:pathLst>
              </a:custGeom>
              <a:noFill/>
              <a:ln w="38100" cmpd="sng">
                <a:solidFill>
                  <a:srgbClr val="CC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61456" name="Group 62"/>
            <p:cNvGrpSpPr>
              <a:grpSpLocks/>
            </p:cNvGrpSpPr>
            <p:nvPr/>
          </p:nvGrpSpPr>
          <p:grpSpPr bwMode="auto">
            <a:xfrm rot="2244370" flipH="1" flipV="1">
              <a:off x="4157" y="3120"/>
              <a:ext cx="643" cy="543"/>
              <a:chOff x="576" y="392"/>
              <a:chExt cx="1920" cy="2432"/>
            </a:xfrm>
          </p:grpSpPr>
          <p:sp>
            <p:nvSpPr>
              <p:cNvPr id="61457" name="Freeform 63"/>
              <p:cNvSpPr>
                <a:spLocks/>
              </p:cNvSpPr>
              <p:nvPr/>
            </p:nvSpPr>
            <p:spPr bwMode="auto">
              <a:xfrm>
                <a:off x="576" y="2256"/>
                <a:ext cx="400" cy="568"/>
              </a:xfrm>
              <a:custGeom>
                <a:avLst/>
                <a:gdLst>
                  <a:gd name="T0" fmla="*/ 16 w 400"/>
                  <a:gd name="T1" fmla="*/ 568 h 568"/>
                  <a:gd name="T2" fmla="*/ 16 w 400"/>
                  <a:gd name="T3" fmla="*/ 280 h 568"/>
                  <a:gd name="T4" fmla="*/ 112 w 400"/>
                  <a:gd name="T5" fmla="*/ 40 h 568"/>
                  <a:gd name="T6" fmla="*/ 304 w 400"/>
                  <a:gd name="T7" fmla="*/ 40 h 568"/>
                  <a:gd name="T8" fmla="*/ 400 w 400"/>
                  <a:gd name="T9" fmla="*/ 88 h 5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0" h="568">
                    <a:moveTo>
                      <a:pt x="16" y="568"/>
                    </a:moveTo>
                    <a:cubicBezTo>
                      <a:pt x="8" y="468"/>
                      <a:pt x="0" y="368"/>
                      <a:pt x="16" y="280"/>
                    </a:cubicBezTo>
                    <a:cubicBezTo>
                      <a:pt x="32" y="192"/>
                      <a:pt x="64" y="80"/>
                      <a:pt x="112" y="40"/>
                    </a:cubicBezTo>
                    <a:cubicBezTo>
                      <a:pt x="160" y="0"/>
                      <a:pt x="256" y="32"/>
                      <a:pt x="304" y="40"/>
                    </a:cubicBezTo>
                    <a:cubicBezTo>
                      <a:pt x="352" y="48"/>
                      <a:pt x="384" y="80"/>
                      <a:pt x="400" y="88"/>
                    </a:cubicBezTo>
                  </a:path>
                </a:pathLst>
              </a:custGeom>
              <a:noFill/>
              <a:ln w="38100" cmpd="sng">
                <a:solidFill>
                  <a:srgbClr val="CC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458" name="Freeform 64"/>
              <p:cNvSpPr>
                <a:spLocks/>
              </p:cNvSpPr>
              <p:nvPr/>
            </p:nvSpPr>
            <p:spPr bwMode="auto">
              <a:xfrm rot="10800000">
                <a:off x="976" y="1864"/>
                <a:ext cx="400" cy="568"/>
              </a:xfrm>
              <a:custGeom>
                <a:avLst/>
                <a:gdLst>
                  <a:gd name="T0" fmla="*/ 16 w 400"/>
                  <a:gd name="T1" fmla="*/ 568 h 568"/>
                  <a:gd name="T2" fmla="*/ 16 w 400"/>
                  <a:gd name="T3" fmla="*/ 280 h 568"/>
                  <a:gd name="T4" fmla="*/ 112 w 400"/>
                  <a:gd name="T5" fmla="*/ 40 h 568"/>
                  <a:gd name="T6" fmla="*/ 304 w 400"/>
                  <a:gd name="T7" fmla="*/ 40 h 568"/>
                  <a:gd name="T8" fmla="*/ 400 w 400"/>
                  <a:gd name="T9" fmla="*/ 88 h 5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0" h="568">
                    <a:moveTo>
                      <a:pt x="16" y="568"/>
                    </a:moveTo>
                    <a:cubicBezTo>
                      <a:pt x="8" y="468"/>
                      <a:pt x="0" y="368"/>
                      <a:pt x="16" y="280"/>
                    </a:cubicBezTo>
                    <a:cubicBezTo>
                      <a:pt x="32" y="192"/>
                      <a:pt x="64" y="80"/>
                      <a:pt x="112" y="40"/>
                    </a:cubicBezTo>
                    <a:cubicBezTo>
                      <a:pt x="160" y="0"/>
                      <a:pt x="256" y="32"/>
                      <a:pt x="304" y="40"/>
                    </a:cubicBezTo>
                    <a:cubicBezTo>
                      <a:pt x="352" y="48"/>
                      <a:pt x="384" y="80"/>
                      <a:pt x="400" y="88"/>
                    </a:cubicBezTo>
                  </a:path>
                </a:pathLst>
              </a:custGeom>
              <a:noFill/>
              <a:ln w="38100" cmpd="sng">
                <a:solidFill>
                  <a:srgbClr val="CC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459" name="Freeform 65"/>
              <p:cNvSpPr>
                <a:spLocks/>
              </p:cNvSpPr>
              <p:nvPr/>
            </p:nvSpPr>
            <p:spPr bwMode="auto">
              <a:xfrm>
                <a:off x="1344" y="1352"/>
                <a:ext cx="400" cy="568"/>
              </a:xfrm>
              <a:custGeom>
                <a:avLst/>
                <a:gdLst>
                  <a:gd name="T0" fmla="*/ 16 w 400"/>
                  <a:gd name="T1" fmla="*/ 568 h 568"/>
                  <a:gd name="T2" fmla="*/ 16 w 400"/>
                  <a:gd name="T3" fmla="*/ 280 h 568"/>
                  <a:gd name="T4" fmla="*/ 112 w 400"/>
                  <a:gd name="T5" fmla="*/ 40 h 568"/>
                  <a:gd name="T6" fmla="*/ 304 w 400"/>
                  <a:gd name="T7" fmla="*/ 40 h 568"/>
                  <a:gd name="T8" fmla="*/ 400 w 400"/>
                  <a:gd name="T9" fmla="*/ 88 h 5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0" h="568">
                    <a:moveTo>
                      <a:pt x="16" y="568"/>
                    </a:moveTo>
                    <a:cubicBezTo>
                      <a:pt x="8" y="468"/>
                      <a:pt x="0" y="368"/>
                      <a:pt x="16" y="280"/>
                    </a:cubicBezTo>
                    <a:cubicBezTo>
                      <a:pt x="32" y="192"/>
                      <a:pt x="64" y="80"/>
                      <a:pt x="112" y="40"/>
                    </a:cubicBezTo>
                    <a:cubicBezTo>
                      <a:pt x="160" y="0"/>
                      <a:pt x="256" y="32"/>
                      <a:pt x="304" y="40"/>
                    </a:cubicBezTo>
                    <a:cubicBezTo>
                      <a:pt x="352" y="48"/>
                      <a:pt x="384" y="80"/>
                      <a:pt x="400" y="88"/>
                    </a:cubicBezTo>
                  </a:path>
                </a:pathLst>
              </a:custGeom>
              <a:noFill/>
              <a:ln w="38100" cmpd="sng">
                <a:solidFill>
                  <a:srgbClr val="CC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460" name="Freeform 66"/>
              <p:cNvSpPr>
                <a:spLocks/>
              </p:cNvSpPr>
              <p:nvPr/>
            </p:nvSpPr>
            <p:spPr bwMode="auto">
              <a:xfrm rot="10800000">
                <a:off x="1728" y="920"/>
                <a:ext cx="400" cy="568"/>
              </a:xfrm>
              <a:custGeom>
                <a:avLst/>
                <a:gdLst>
                  <a:gd name="T0" fmla="*/ 16 w 400"/>
                  <a:gd name="T1" fmla="*/ 568 h 568"/>
                  <a:gd name="T2" fmla="*/ 16 w 400"/>
                  <a:gd name="T3" fmla="*/ 280 h 568"/>
                  <a:gd name="T4" fmla="*/ 112 w 400"/>
                  <a:gd name="T5" fmla="*/ 40 h 568"/>
                  <a:gd name="T6" fmla="*/ 304 w 400"/>
                  <a:gd name="T7" fmla="*/ 40 h 568"/>
                  <a:gd name="T8" fmla="*/ 400 w 400"/>
                  <a:gd name="T9" fmla="*/ 88 h 5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0" h="568">
                    <a:moveTo>
                      <a:pt x="16" y="568"/>
                    </a:moveTo>
                    <a:cubicBezTo>
                      <a:pt x="8" y="468"/>
                      <a:pt x="0" y="368"/>
                      <a:pt x="16" y="280"/>
                    </a:cubicBezTo>
                    <a:cubicBezTo>
                      <a:pt x="32" y="192"/>
                      <a:pt x="64" y="80"/>
                      <a:pt x="112" y="40"/>
                    </a:cubicBezTo>
                    <a:cubicBezTo>
                      <a:pt x="160" y="0"/>
                      <a:pt x="256" y="32"/>
                      <a:pt x="304" y="40"/>
                    </a:cubicBezTo>
                    <a:cubicBezTo>
                      <a:pt x="352" y="48"/>
                      <a:pt x="384" y="80"/>
                      <a:pt x="400" y="88"/>
                    </a:cubicBezTo>
                  </a:path>
                </a:pathLst>
              </a:custGeom>
              <a:noFill/>
              <a:ln w="38100" cmpd="sng">
                <a:solidFill>
                  <a:srgbClr val="CC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461" name="Freeform 67"/>
              <p:cNvSpPr>
                <a:spLocks/>
              </p:cNvSpPr>
              <p:nvPr/>
            </p:nvSpPr>
            <p:spPr bwMode="auto">
              <a:xfrm>
                <a:off x="2096" y="392"/>
                <a:ext cx="400" cy="568"/>
              </a:xfrm>
              <a:custGeom>
                <a:avLst/>
                <a:gdLst>
                  <a:gd name="T0" fmla="*/ 16 w 400"/>
                  <a:gd name="T1" fmla="*/ 568 h 568"/>
                  <a:gd name="T2" fmla="*/ 16 w 400"/>
                  <a:gd name="T3" fmla="*/ 280 h 568"/>
                  <a:gd name="T4" fmla="*/ 112 w 400"/>
                  <a:gd name="T5" fmla="*/ 40 h 568"/>
                  <a:gd name="T6" fmla="*/ 304 w 400"/>
                  <a:gd name="T7" fmla="*/ 40 h 568"/>
                  <a:gd name="T8" fmla="*/ 400 w 400"/>
                  <a:gd name="T9" fmla="*/ 88 h 5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0" h="568">
                    <a:moveTo>
                      <a:pt x="16" y="568"/>
                    </a:moveTo>
                    <a:cubicBezTo>
                      <a:pt x="8" y="468"/>
                      <a:pt x="0" y="368"/>
                      <a:pt x="16" y="280"/>
                    </a:cubicBezTo>
                    <a:cubicBezTo>
                      <a:pt x="32" y="192"/>
                      <a:pt x="64" y="80"/>
                      <a:pt x="112" y="40"/>
                    </a:cubicBezTo>
                    <a:cubicBezTo>
                      <a:pt x="160" y="0"/>
                      <a:pt x="256" y="32"/>
                      <a:pt x="304" y="40"/>
                    </a:cubicBezTo>
                    <a:cubicBezTo>
                      <a:pt x="352" y="48"/>
                      <a:pt x="384" y="80"/>
                      <a:pt x="400" y="88"/>
                    </a:cubicBezTo>
                  </a:path>
                </a:pathLst>
              </a:custGeom>
              <a:noFill/>
              <a:ln w="38100" cmpd="sng">
                <a:solidFill>
                  <a:srgbClr val="CC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aphicFrame>
        <p:nvGraphicFramePr>
          <p:cNvPr id="56388" name="Object 68"/>
          <p:cNvGraphicFramePr>
            <a:graphicFrameLocks noChangeAspect="1"/>
          </p:cNvGraphicFramePr>
          <p:nvPr/>
        </p:nvGraphicFramePr>
        <p:xfrm>
          <a:off x="3592513" y="2098675"/>
          <a:ext cx="1981200" cy="1039813"/>
        </p:xfrm>
        <a:graphic>
          <a:graphicData uri="http://schemas.openxmlformats.org/presentationml/2006/ole">
            <mc:AlternateContent xmlns:mc="http://schemas.openxmlformats.org/markup-compatibility/2006">
              <mc:Choice xmlns:v="urn:schemas-microsoft-com:vml" Requires="v">
                <p:oleObj spid="_x0000_s11266" name="公式" r:id="rId3" imgW="640107" imgH="289656" progId="Equation.3">
                  <p:embed/>
                </p:oleObj>
              </mc:Choice>
              <mc:Fallback>
                <p:oleObj name="公式" r:id="rId3" imgW="640107" imgH="28965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2513" y="2098675"/>
                        <a:ext cx="1981200" cy="1039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89" name="Text Box 69"/>
          <p:cNvSpPr txBox="1">
            <a:spLocks noChangeArrowheads="1"/>
          </p:cNvSpPr>
          <p:nvPr/>
        </p:nvSpPr>
        <p:spPr bwMode="auto">
          <a:xfrm>
            <a:off x="539750" y="4868863"/>
            <a:ext cx="7777163" cy="137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smtClean="0">
                <a:solidFill>
                  <a:srgbClr val="0000CC"/>
                </a:solidFill>
                <a:latin typeface="楷体_GB2312" pitchFamily="49" charset="-122"/>
                <a:ea typeface="楷体_GB2312" pitchFamily="49" charset="-122"/>
              </a:rPr>
              <a:t>     </a:t>
            </a:r>
            <a:r>
              <a:rPr lang="zh-CN" altLang="en-US" sz="2400" smtClean="0">
                <a:solidFill>
                  <a:srgbClr val="0000CC"/>
                </a:solidFill>
                <a:latin typeface="楷体_GB2312" pitchFamily="49" charset="-122"/>
                <a:ea typeface="楷体_GB2312" pitchFamily="49" charset="-122"/>
              </a:rPr>
              <a:t>设高能级</a:t>
            </a:r>
            <a:r>
              <a:rPr lang="en-US" altLang="zh-CN" sz="2400" smtClean="0">
                <a:solidFill>
                  <a:srgbClr val="0000CC"/>
                </a:solidFill>
                <a:latin typeface="楷体_GB2312" pitchFamily="49" charset="-122"/>
                <a:ea typeface="楷体_GB2312" pitchFamily="49" charset="-122"/>
              </a:rPr>
              <a:t>En</a:t>
            </a:r>
            <a:r>
              <a:rPr lang="zh-CN" altLang="en-US" sz="2400" smtClean="0">
                <a:solidFill>
                  <a:srgbClr val="0000CC"/>
                </a:solidFill>
                <a:latin typeface="楷体_GB2312" pitchFamily="49" charset="-122"/>
                <a:ea typeface="楷体_GB2312" pitchFamily="49" charset="-122"/>
              </a:rPr>
              <a:t>跃迁到</a:t>
            </a:r>
            <a:r>
              <a:rPr lang="en-US" altLang="zh-CN" sz="2400" i="1" smtClean="0">
                <a:solidFill>
                  <a:srgbClr val="0000CC"/>
                </a:solidFill>
                <a:latin typeface="Times New Roman" pitchFamily="18" charset="0"/>
                <a:ea typeface="楷体_GB2312" pitchFamily="49" charset="-122"/>
              </a:rPr>
              <a:t>E</a:t>
            </a:r>
            <a:r>
              <a:rPr lang="en-US" altLang="zh-CN" sz="2400" baseline="-25000" smtClean="0">
                <a:solidFill>
                  <a:srgbClr val="0000CC"/>
                </a:solidFill>
                <a:latin typeface="Times New Roman" pitchFamily="18" charset="0"/>
                <a:ea typeface="楷体_GB2312" pitchFamily="49" charset="-122"/>
              </a:rPr>
              <a:t>m</a:t>
            </a:r>
            <a:r>
              <a:rPr lang="zh-CN" altLang="en-US" sz="2400" smtClean="0">
                <a:solidFill>
                  <a:srgbClr val="0000CC"/>
                </a:solidFill>
                <a:latin typeface="楷体_GB2312" pitchFamily="49" charset="-122"/>
                <a:ea typeface="楷体_GB2312" pitchFamily="49" charset="-122"/>
              </a:rPr>
              <a:t>的跃迁几率为</a:t>
            </a:r>
            <a:r>
              <a:rPr lang="en-US" altLang="zh-CN" sz="2400" i="1" smtClean="0">
                <a:solidFill>
                  <a:srgbClr val="0000CC"/>
                </a:solidFill>
                <a:latin typeface="Times New Roman" pitchFamily="18" charset="0"/>
                <a:ea typeface="楷体_GB2312" pitchFamily="49" charset="-122"/>
              </a:rPr>
              <a:t>A</a:t>
            </a:r>
            <a:r>
              <a:rPr lang="en-US" altLang="zh-CN" sz="2400" i="1" baseline="-25000" smtClean="0">
                <a:solidFill>
                  <a:srgbClr val="0000CC"/>
                </a:solidFill>
                <a:latin typeface="Times New Roman" pitchFamily="18" charset="0"/>
                <a:ea typeface="楷体_GB2312" pitchFamily="49" charset="-122"/>
              </a:rPr>
              <a:t>nm</a:t>
            </a:r>
            <a:r>
              <a:rPr lang="zh-CN" altLang="en-US" sz="2400" smtClean="0">
                <a:solidFill>
                  <a:srgbClr val="0000CC"/>
                </a:solidFill>
                <a:latin typeface="楷体_GB2312" pitchFamily="49" charset="-122"/>
                <a:ea typeface="楷体_GB2312" pitchFamily="49" charset="-122"/>
              </a:rPr>
              <a:t>，则激发态</a:t>
            </a:r>
            <a:r>
              <a:rPr lang="en-US" altLang="zh-CN" sz="2400" i="1" smtClean="0">
                <a:solidFill>
                  <a:srgbClr val="0000CC"/>
                </a:solidFill>
                <a:latin typeface="Times New Roman" pitchFamily="18" charset="0"/>
                <a:ea typeface="楷体_GB2312" pitchFamily="49" charset="-122"/>
              </a:rPr>
              <a:t>E</a:t>
            </a:r>
            <a:r>
              <a:rPr lang="en-US" altLang="zh-CN" sz="2400" i="1" baseline="-25000" smtClean="0">
                <a:solidFill>
                  <a:srgbClr val="0000CC"/>
                </a:solidFill>
                <a:latin typeface="Times New Roman" pitchFamily="18" charset="0"/>
                <a:ea typeface="楷体_GB2312" pitchFamily="49" charset="-122"/>
              </a:rPr>
              <a:t>n</a:t>
            </a:r>
            <a:r>
              <a:rPr lang="zh-CN" altLang="en-US" sz="2400" smtClean="0">
                <a:solidFill>
                  <a:srgbClr val="0000CC"/>
                </a:solidFill>
                <a:latin typeface="楷体_GB2312" pitchFamily="49" charset="-122"/>
                <a:ea typeface="楷体_GB2312" pitchFamily="49" charset="-122"/>
              </a:rPr>
              <a:t>的自发辐射平均寿命为：</a:t>
            </a:r>
          </a:p>
          <a:p>
            <a:pPr fontAlgn="base">
              <a:spcBef>
                <a:spcPct val="50000"/>
              </a:spcBef>
              <a:spcAft>
                <a:spcPct val="0"/>
              </a:spcAft>
              <a:buFontTx/>
              <a:buNone/>
            </a:pPr>
            <a:r>
              <a:rPr kumimoji="1" lang="zh-CN" altLang="en-US" sz="2400" smtClean="0">
                <a:solidFill>
                  <a:srgbClr val="0000CC"/>
                </a:solidFill>
                <a:latin typeface="Times New Roman" pitchFamily="18" charset="0"/>
                <a:ea typeface="楷体_GB2312" pitchFamily="49" charset="-122"/>
              </a:rPr>
              <a:t>                                                                           </a:t>
            </a:r>
            <a:r>
              <a:rPr kumimoji="1" lang="en-US" altLang="zh-CN" sz="2400" b="1" smtClean="0">
                <a:solidFill>
                  <a:srgbClr val="0000CC"/>
                </a:solidFill>
                <a:latin typeface="Times New Roman" pitchFamily="18" charset="0"/>
              </a:rPr>
              <a:t>(1-28)</a:t>
            </a:r>
          </a:p>
        </p:txBody>
      </p:sp>
      <p:graphicFrame>
        <p:nvGraphicFramePr>
          <p:cNvPr id="56390" name="Object 70"/>
          <p:cNvGraphicFramePr>
            <a:graphicFrameLocks noChangeAspect="1"/>
          </p:cNvGraphicFramePr>
          <p:nvPr/>
        </p:nvGraphicFramePr>
        <p:xfrm>
          <a:off x="1979613" y="5734050"/>
          <a:ext cx="1800225" cy="784225"/>
        </p:xfrm>
        <a:graphic>
          <a:graphicData uri="http://schemas.openxmlformats.org/presentationml/2006/ole">
            <mc:AlternateContent xmlns:mc="http://schemas.openxmlformats.org/markup-compatibility/2006">
              <mc:Choice xmlns:v="urn:schemas-microsoft-com:vml" Requires="v">
                <p:oleObj spid="_x0000_s11267" name="Equation" r:id="rId5" imgW="787058" imgH="342751" progId="Equation.3">
                  <p:embed/>
                </p:oleObj>
              </mc:Choice>
              <mc:Fallback>
                <p:oleObj name="Equation" r:id="rId5" imgW="787058" imgH="34275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5734050"/>
                        <a:ext cx="1800225" cy="78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1454" name="Picture 7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77050" y="1844675"/>
            <a:ext cx="1906588"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03900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blinds(vertical)">
                                      <p:cBhvr>
                                        <p:cTn id="7" dur="500"/>
                                        <p:tgtEl>
                                          <p:spTgt spid="563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5632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56330"/>
                                        </p:tgtEl>
                                        <p:attrNameLst>
                                          <p:attrName>style.visibility</p:attrName>
                                        </p:attrNameLst>
                                      </p:cBhvr>
                                      <p:to>
                                        <p:strVal val="visible"/>
                                      </p:to>
                                    </p:set>
                                  </p:childTnLst>
                                  <p:subTnLst>
                                    <p:set>
                                      <p:cBhvr override="childStyle">
                                        <p:cTn dur="1" fill="hold" display="0" masterRel="nextClick" afterEffect="1"/>
                                        <p:tgtEl>
                                          <p:spTgt spid="56330"/>
                                        </p:tgtEl>
                                        <p:attrNameLst>
                                          <p:attrName>style.visibility</p:attrName>
                                        </p:attrNameLst>
                                      </p:cBhvr>
                                      <p:to>
                                        <p:strVal val="hidden"/>
                                      </p:to>
                                    </p:set>
                                  </p:sub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56335"/>
                                        </p:tgtEl>
                                        <p:attrNameLst>
                                          <p:attrName>style.visibility</p:attrName>
                                        </p:attrNameLst>
                                      </p:cBhvr>
                                      <p:to>
                                        <p:strVal val="visible"/>
                                      </p:to>
                                    </p:set>
                                  </p:childTnLst>
                                </p:cTn>
                              </p:par>
                            </p:childTnLst>
                          </p:cTn>
                        </p:par>
                        <p:par>
                          <p:cTn id="20" fill="hold" nodeType="afterGroup">
                            <p:stCondLst>
                              <p:cond delay="500"/>
                            </p:stCondLst>
                            <p:childTnLst>
                              <p:par>
                                <p:cTn id="21" presetID="2" presetClass="entr" presetSubtype="12" fill="hold" nodeType="afterEffect">
                                  <p:stCondLst>
                                    <p:cond delay="0"/>
                                  </p:stCondLst>
                                  <p:childTnLst>
                                    <p:set>
                                      <p:cBhvr>
                                        <p:cTn id="22" dur="1" fill="hold">
                                          <p:stCondLst>
                                            <p:cond delay="0"/>
                                          </p:stCondLst>
                                        </p:cTn>
                                        <p:tgtEl>
                                          <p:spTgt spid="56338"/>
                                        </p:tgtEl>
                                        <p:attrNameLst>
                                          <p:attrName>style.visibility</p:attrName>
                                        </p:attrNameLst>
                                      </p:cBhvr>
                                      <p:to>
                                        <p:strVal val="visible"/>
                                      </p:to>
                                    </p:set>
                                    <p:anim calcmode="lin" valueType="num">
                                      <p:cBhvr additive="base">
                                        <p:cTn id="23" dur="500" fill="hold"/>
                                        <p:tgtEl>
                                          <p:spTgt spid="56338"/>
                                        </p:tgtEl>
                                        <p:attrNameLst>
                                          <p:attrName>ppt_x</p:attrName>
                                        </p:attrNameLst>
                                      </p:cBhvr>
                                      <p:tavLst>
                                        <p:tav tm="0">
                                          <p:val>
                                            <p:strVal val="0-#ppt_w/2"/>
                                          </p:val>
                                        </p:tav>
                                        <p:tav tm="100000">
                                          <p:val>
                                            <p:strVal val="#ppt_x"/>
                                          </p:val>
                                        </p:tav>
                                      </p:tavLst>
                                    </p:anim>
                                    <p:anim calcmode="lin" valueType="num">
                                      <p:cBhvr additive="base">
                                        <p:cTn id="24" dur="500" fill="hold"/>
                                        <p:tgtEl>
                                          <p:spTgt spid="56338"/>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56356"/>
                                        </p:tgtEl>
                                        <p:attrNameLst>
                                          <p:attrName>style.visibility</p:attrName>
                                        </p:attrNameLst>
                                      </p:cBhvr>
                                      <p:to>
                                        <p:strVal val="visible"/>
                                      </p:to>
                                    </p:set>
                                  </p:childTnLst>
                                </p:cTn>
                              </p:par>
                            </p:childTnLst>
                          </p:cTn>
                        </p:par>
                        <p:par>
                          <p:cTn id="29" fill="hold" nodeType="afterGroup">
                            <p:stCondLst>
                              <p:cond delay="500"/>
                            </p:stCondLst>
                            <p:childTnLst>
                              <p:par>
                                <p:cTn id="30" presetID="2" presetClass="entr" presetSubtype="12" fill="hold" nodeType="afterEffect">
                                  <p:stCondLst>
                                    <p:cond delay="0"/>
                                  </p:stCondLst>
                                  <p:childTnLst>
                                    <p:set>
                                      <p:cBhvr>
                                        <p:cTn id="31" dur="1" fill="hold">
                                          <p:stCondLst>
                                            <p:cond delay="0"/>
                                          </p:stCondLst>
                                        </p:cTn>
                                        <p:tgtEl>
                                          <p:spTgt spid="56359"/>
                                        </p:tgtEl>
                                        <p:attrNameLst>
                                          <p:attrName>style.visibility</p:attrName>
                                        </p:attrNameLst>
                                      </p:cBhvr>
                                      <p:to>
                                        <p:strVal val="visible"/>
                                      </p:to>
                                    </p:set>
                                    <p:anim calcmode="lin" valueType="num">
                                      <p:cBhvr additive="base">
                                        <p:cTn id="32" dur="500" fill="hold"/>
                                        <p:tgtEl>
                                          <p:spTgt spid="56359"/>
                                        </p:tgtEl>
                                        <p:attrNameLst>
                                          <p:attrName>ppt_x</p:attrName>
                                        </p:attrNameLst>
                                      </p:cBhvr>
                                      <p:tavLst>
                                        <p:tav tm="0">
                                          <p:val>
                                            <p:strVal val="0-#ppt_w/2"/>
                                          </p:val>
                                        </p:tav>
                                        <p:tav tm="100000">
                                          <p:val>
                                            <p:strVal val="#ppt_x"/>
                                          </p:val>
                                        </p:tav>
                                      </p:tavLst>
                                    </p:anim>
                                    <p:anim calcmode="lin" valueType="num">
                                      <p:cBhvr additive="base">
                                        <p:cTn id="33" dur="500" fill="hold"/>
                                        <p:tgtEl>
                                          <p:spTgt spid="56359"/>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499"/>
                                          </p:stCondLst>
                                        </p:cTn>
                                        <p:tgtEl>
                                          <p:spTgt spid="56372"/>
                                        </p:tgtEl>
                                        <p:attrNameLst>
                                          <p:attrName>style.visibility</p:attrName>
                                        </p:attrNameLst>
                                      </p:cBhvr>
                                      <p:to>
                                        <p:strVal val="visible"/>
                                      </p:to>
                                    </p:set>
                                  </p:childTnLst>
                                </p:cTn>
                              </p:par>
                            </p:childTnLst>
                          </p:cTn>
                        </p:par>
                        <p:par>
                          <p:cTn id="38" fill="hold" nodeType="afterGroup">
                            <p:stCondLst>
                              <p:cond delay="500"/>
                            </p:stCondLst>
                            <p:childTnLst>
                              <p:par>
                                <p:cTn id="39" presetID="2" presetClass="entr" presetSubtype="12" fill="hold" nodeType="afterEffect">
                                  <p:stCondLst>
                                    <p:cond delay="0"/>
                                  </p:stCondLst>
                                  <p:childTnLst>
                                    <p:set>
                                      <p:cBhvr>
                                        <p:cTn id="40" dur="1" fill="hold">
                                          <p:stCondLst>
                                            <p:cond delay="0"/>
                                          </p:stCondLst>
                                        </p:cTn>
                                        <p:tgtEl>
                                          <p:spTgt spid="56375"/>
                                        </p:tgtEl>
                                        <p:attrNameLst>
                                          <p:attrName>style.visibility</p:attrName>
                                        </p:attrNameLst>
                                      </p:cBhvr>
                                      <p:to>
                                        <p:strVal val="visible"/>
                                      </p:to>
                                    </p:set>
                                    <p:anim calcmode="lin" valueType="num">
                                      <p:cBhvr additive="base">
                                        <p:cTn id="41" dur="500" fill="hold"/>
                                        <p:tgtEl>
                                          <p:spTgt spid="56375"/>
                                        </p:tgtEl>
                                        <p:attrNameLst>
                                          <p:attrName>ppt_x</p:attrName>
                                        </p:attrNameLst>
                                      </p:cBhvr>
                                      <p:tavLst>
                                        <p:tav tm="0">
                                          <p:val>
                                            <p:strVal val="0-#ppt_w/2"/>
                                          </p:val>
                                        </p:tav>
                                        <p:tav tm="100000">
                                          <p:val>
                                            <p:strVal val="#ppt_x"/>
                                          </p:val>
                                        </p:tav>
                                      </p:tavLst>
                                    </p:anim>
                                    <p:anim calcmode="lin" valueType="num">
                                      <p:cBhvr additive="base">
                                        <p:cTn id="42" dur="500" fill="hold"/>
                                        <p:tgtEl>
                                          <p:spTgt spid="56375"/>
                                        </p:tgtEl>
                                        <p:attrNameLst>
                                          <p:attrName>ppt_y</p:attrName>
                                        </p:attrNameLst>
                                      </p:cBhvr>
                                      <p:tavLst>
                                        <p:tav tm="0">
                                          <p:val>
                                            <p:strVal val="1+#ppt_h/2"/>
                                          </p:val>
                                        </p:tav>
                                        <p:tav tm="100000">
                                          <p:val>
                                            <p:strVal val="#ppt_y"/>
                                          </p:val>
                                        </p:tav>
                                      </p:tavLst>
                                    </p:anim>
                                  </p:childTnLst>
                                </p:cTn>
                              </p:par>
                            </p:childTnLst>
                          </p:cTn>
                        </p:par>
                        <p:par>
                          <p:cTn id="43" fill="hold" nodeType="afterGroup">
                            <p:stCondLst>
                              <p:cond delay="1000"/>
                            </p:stCondLst>
                            <p:childTnLst>
                              <p:par>
                                <p:cTn id="44" presetID="1" presetClass="entr" presetSubtype="0" fill="hold" nodeType="afterEffect">
                                  <p:stCondLst>
                                    <p:cond delay="0"/>
                                  </p:stCondLst>
                                  <p:childTnLst>
                                    <p:set>
                                      <p:cBhvr>
                                        <p:cTn id="45" dur="1" fill="hold">
                                          <p:stCondLst>
                                            <p:cond delay="499"/>
                                          </p:stCondLst>
                                        </p:cTn>
                                        <p:tgtEl>
                                          <p:spTgt spid="56388"/>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5" fill="hold" grpId="0" nodeType="clickEffect">
                                  <p:stCondLst>
                                    <p:cond delay="0"/>
                                  </p:stCondLst>
                                  <p:childTnLst>
                                    <p:set>
                                      <p:cBhvr>
                                        <p:cTn id="49" dur="1" fill="hold">
                                          <p:stCondLst>
                                            <p:cond delay="0"/>
                                          </p:stCondLst>
                                        </p:cTn>
                                        <p:tgtEl>
                                          <p:spTgt spid="56389"/>
                                        </p:tgtEl>
                                        <p:attrNameLst>
                                          <p:attrName>style.visibility</p:attrName>
                                        </p:attrNameLst>
                                      </p:cBhvr>
                                      <p:to>
                                        <p:strVal val="visible"/>
                                      </p:to>
                                    </p:set>
                                    <p:animEffect transition="in" filter="blinds(vertical)">
                                      <p:cBhvr>
                                        <p:cTn id="50" dur="500"/>
                                        <p:tgtEl>
                                          <p:spTgt spid="5638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56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P spid="56389"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228600" y="404813"/>
            <a:ext cx="8915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50000"/>
              </a:spcBef>
              <a:spcAft>
                <a:spcPct val="0"/>
              </a:spcAft>
              <a:buFontTx/>
              <a:buNone/>
            </a:pPr>
            <a:r>
              <a:rPr kumimoji="1" lang="en-US" altLang="zh-CN" sz="2400" b="1" smtClean="0">
                <a:solidFill>
                  <a:srgbClr val="A50021"/>
                </a:solidFill>
                <a:latin typeface="Times New Roman" pitchFamily="18" charset="0"/>
              </a:rPr>
              <a:t>(2).</a:t>
            </a:r>
            <a:r>
              <a:rPr kumimoji="1" lang="zh-CN" altLang="en-US" sz="2400" smtClean="0">
                <a:solidFill>
                  <a:srgbClr val="A50021"/>
                </a:solidFill>
                <a:latin typeface="楷体_GB2312" pitchFamily="49" charset="-122"/>
                <a:ea typeface="楷体_GB2312" pitchFamily="49" charset="-122"/>
              </a:rPr>
              <a:t>受激辐射</a:t>
            </a:r>
            <a:r>
              <a:rPr kumimoji="1" lang="en-US" altLang="zh-CN" sz="2400" smtClean="0">
                <a:solidFill>
                  <a:srgbClr val="A50021"/>
                </a:solidFill>
                <a:latin typeface="楷体_GB2312" pitchFamily="49" charset="-122"/>
                <a:ea typeface="楷体_GB2312" pitchFamily="49" charset="-122"/>
              </a:rPr>
              <a:t>:</a:t>
            </a:r>
            <a:r>
              <a:rPr kumimoji="1" lang="en-US" altLang="zh-CN" sz="2400" smtClean="0">
                <a:solidFill>
                  <a:srgbClr val="A50021"/>
                </a:solidFill>
                <a:latin typeface="Times New Roman" pitchFamily="18" charset="0"/>
                <a:ea typeface="楷体_GB2312" pitchFamily="49" charset="-122"/>
              </a:rPr>
              <a:t>——</a:t>
            </a:r>
            <a:r>
              <a:rPr kumimoji="1" lang="zh-CN" altLang="en-US" sz="2400" smtClean="0">
                <a:solidFill>
                  <a:srgbClr val="000000"/>
                </a:solidFill>
                <a:latin typeface="楷体_GB2312" pitchFamily="49" charset="-122"/>
                <a:ea typeface="楷体_GB2312" pitchFamily="49" charset="-122"/>
              </a:rPr>
              <a:t>原处于高能级</a:t>
            </a:r>
            <a:r>
              <a:rPr kumimoji="1" lang="en-US" altLang="zh-CN" sz="2400" i="1" smtClean="0">
                <a:solidFill>
                  <a:srgbClr val="A50021"/>
                </a:solidFill>
                <a:latin typeface="Times New Roman" pitchFamily="18" charset="0"/>
                <a:ea typeface="楷体_GB2312" pitchFamily="49" charset="-122"/>
              </a:rPr>
              <a:t>E</a:t>
            </a:r>
            <a:r>
              <a:rPr kumimoji="1" lang="en-US" altLang="zh-CN" sz="2400" baseline="-25000" smtClean="0">
                <a:solidFill>
                  <a:srgbClr val="A50021"/>
                </a:solidFill>
                <a:latin typeface="Times New Roman" pitchFamily="18" charset="0"/>
                <a:ea typeface="楷体_GB2312" pitchFamily="49" charset="-122"/>
              </a:rPr>
              <a:t>2</a:t>
            </a:r>
            <a:r>
              <a:rPr kumimoji="1" lang="zh-CN" altLang="en-US" sz="2400" smtClean="0">
                <a:solidFill>
                  <a:srgbClr val="000000"/>
                </a:solidFill>
                <a:latin typeface="楷体_GB2312" pitchFamily="49" charset="-122"/>
                <a:ea typeface="楷体_GB2312" pitchFamily="49" charset="-122"/>
              </a:rPr>
              <a:t>的粒子</a:t>
            </a:r>
            <a:r>
              <a:rPr kumimoji="1" lang="en-US" altLang="zh-CN" sz="2400" smtClean="0">
                <a:solidFill>
                  <a:srgbClr val="000000"/>
                </a:solidFill>
                <a:latin typeface="楷体_GB2312" pitchFamily="49" charset="-122"/>
                <a:ea typeface="楷体_GB2312" pitchFamily="49" charset="-122"/>
              </a:rPr>
              <a:t>, </a:t>
            </a:r>
            <a:r>
              <a:rPr kumimoji="1" lang="zh-CN" altLang="en-US" sz="2400" smtClean="0">
                <a:solidFill>
                  <a:srgbClr val="000000"/>
                </a:solidFill>
                <a:latin typeface="楷体_GB2312" pitchFamily="49" charset="-122"/>
                <a:ea typeface="楷体_GB2312" pitchFamily="49" charset="-122"/>
              </a:rPr>
              <a:t>受到能量</a:t>
            </a:r>
            <a:r>
              <a:rPr kumimoji="1" lang="zh-CN" altLang="en-US" sz="2400" smtClean="0">
                <a:solidFill>
                  <a:srgbClr val="FF0066"/>
                </a:solidFill>
                <a:latin typeface="楷体_GB2312" pitchFamily="49" charset="-122"/>
                <a:ea typeface="楷体_GB2312" pitchFamily="49" charset="-122"/>
              </a:rPr>
              <a:t>恰为</a:t>
            </a:r>
          </a:p>
          <a:p>
            <a:pPr algn="just" fontAlgn="base">
              <a:spcBef>
                <a:spcPct val="50000"/>
              </a:spcBef>
              <a:spcAft>
                <a:spcPct val="0"/>
              </a:spcAft>
              <a:buFontTx/>
              <a:buNone/>
            </a:pPr>
            <a:r>
              <a:rPr kumimoji="1" lang="zh-CN" altLang="en-US" sz="2400" smtClean="0">
                <a:solidFill>
                  <a:srgbClr val="000000"/>
                </a:solidFill>
                <a:latin typeface="楷体_GB2312" pitchFamily="49" charset="-122"/>
                <a:ea typeface="楷体_GB2312" pitchFamily="49" charset="-122"/>
              </a:rPr>
              <a:t>                </a:t>
            </a:r>
            <a:r>
              <a:rPr kumimoji="1" lang="en-US" altLang="zh-CN" sz="2400" i="1" smtClean="0">
                <a:solidFill>
                  <a:srgbClr val="A50021"/>
                </a:solidFill>
                <a:latin typeface="Times New Roman" pitchFamily="18" charset="0"/>
                <a:ea typeface="楷体_GB2312" pitchFamily="49" charset="-122"/>
              </a:rPr>
              <a:t>hv=E</a:t>
            </a:r>
            <a:r>
              <a:rPr kumimoji="1" lang="en-US" altLang="zh-CN" sz="2400" baseline="-25000" smtClean="0">
                <a:solidFill>
                  <a:srgbClr val="A50021"/>
                </a:solidFill>
                <a:latin typeface="Times New Roman" pitchFamily="18" charset="0"/>
                <a:ea typeface="楷体_GB2312" pitchFamily="49" charset="-122"/>
              </a:rPr>
              <a:t>2</a:t>
            </a:r>
            <a:r>
              <a:rPr kumimoji="1" lang="en-US" altLang="zh-CN" sz="2400" i="1" smtClean="0">
                <a:solidFill>
                  <a:srgbClr val="A50021"/>
                </a:solidFill>
                <a:latin typeface="Times New Roman" pitchFamily="18" charset="0"/>
                <a:ea typeface="楷体_GB2312" pitchFamily="49" charset="-122"/>
              </a:rPr>
              <a:t>-E</a:t>
            </a:r>
            <a:r>
              <a:rPr kumimoji="1" lang="en-US" altLang="zh-CN" sz="2400" baseline="-25000" smtClean="0">
                <a:solidFill>
                  <a:srgbClr val="A50021"/>
                </a:solidFill>
                <a:latin typeface="Times New Roman" pitchFamily="18" charset="0"/>
                <a:ea typeface="楷体_GB2312" pitchFamily="49" charset="-122"/>
              </a:rPr>
              <a:t>1</a:t>
            </a:r>
            <a:r>
              <a:rPr kumimoji="1" lang="zh-CN" altLang="en-US" sz="2400" smtClean="0">
                <a:solidFill>
                  <a:srgbClr val="000000"/>
                </a:solidFill>
                <a:latin typeface="楷体_GB2312" pitchFamily="49" charset="-122"/>
                <a:ea typeface="楷体_GB2312" pitchFamily="49" charset="-122"/>
              </a:rPr>
              <a:t>的光子的激励</a:t>
            </a:r>
            <a:r>
              <a:rPr kumimoji="1" lang="en-US" altLang="zh-CN" sz="2400" smtClean="0">
                <a:solidFill>
                  <a:srgbClr val="000000"/>
                </a:solidFill>
                <a:latin typeface="楷体_GB2312" pitchFamily="49" charset="-122"/>
                <a:ea typeface="楷体_GB2312" pitchFamily="49" charset="-122"/>
              </a:rPr>
              <a:t>, </a:t>
            </a:r>
            <a:r>
              <a:rPr kumimoji="1" lang="zh-CN" altLang="en-US" sz="2400" smtClean="0">
                <a:solidFill>
                  <a:srgbClr val="000000"/>
                </a:solidFill>
                <a:latin typeface="楷体_GB2312" pitchFamily="49" charset="-122"/>
                <a:ea typeface="楷体_GB2312" pitchFamily="49" charset="-122"/>
              </a:rPr>
              <a:t>发射出</a:t>
            </a:r>
            <a:r>
              <a:rPr kumimoji="1" lang="zh-CN" altLang="en-US" sz="2400" smtClean="0">
                <a:solidFill>
                  <a:srgbClr val="FF0066"/>
                </a:solidFill>
                <a:latin typeface="楷体_GB2312" pitchFamily="49" charset="-122"/>
                <a:ea typeface="楷体_GB2312" pitchFamily="49" charset="-122"/>
              </a:rPr>
              <a:t>与入射</a:t>
            </a:r>
          </a:p>
          <a:p>
            <a:pPr algn="just" fontAlgn="base">
              <a:spcBef>
                <a:spcPct val="50000"/>
              </a:spcBef>
              <a:spcAft>
                <a:spcPct val="0"/>
              </a:spcAft>
              <a:buFontTx/>
              <a:buNone/>
            </a:pPr>
            <a:r>
              <a:rPr kumimoji="1" lang="zh-CN" altLang="en-US" sz="2400" smtClean="0">
                <a:solidFill>
                  <a:srgbClr val="FF0066"/>
                </a:solidFill>
                <a:latin typeface="楷体_GB2312" pitchFamily="49" charset="-122"/>
                <a:ea typeface="楷体_GB2312" pitchFamily="49" charset="-122"/>
              </a:rPr>
              <a:t>                光子相同</a:t>
            </a:r>
            <a:r>
              <a:rPr kumimoji="1" lang="zh-CN" altLang="en-US" sz="2400" smtClean="0">
                <a:solidFill>
                  <a:srgbClr val="000000"/>
                </a:solidFill>
                <a:latin typeface="楷体_GB2312" pitchFamily="49" charset="-122"/>
                <a:ea typeface="楷体_GB2312" pitchFamily="49" charset="-122"/>
              </a:rPr>
              <a:t>的一个光子而跃迁到低能级</a:t>
            </a:r>
            <a:r>
              <a:rPr kumimoji="1" lang="en-US" altLang="zh-CN" sz="2400" i="1" smtClean="0">
                <a:solidFill>
                  <a:srgbClr val="A50021"/>
                </a:solidFill>
                <a:latin typeface="Times New Roman" pitchFamily="18" charset="0"/>
                <a:ea typeface="楷体_GB2312" pitchFamily="49" charset="-122"/>
              </a:rPr>
              <a:t>E</a:t>
            </a:r>
            <a:r>
              <a:rPr kumimoji="1" lang="en-US" altLang="zh-CN" sz="2400" baseline="-25000" smtClean="0">
                <a:solidFill>
                  <a:srgbClr val="A50021"/>
                </a:solidFill>
                <a:latin typeface="Times New Roman" pitchFamily="18" charset="0"/>
                <a:ea typeface="楷体_GB2312" pitchFamily="49" charset="-122"/>
              </a:rPr>
              <a:t>1</a:t>
            </a:r>
            <a:r>
              <a:rPr kumimoji="1" lang="en-US" altLang="zh-CN" sz="2400" smtClean="0">
                <a:solidFill>
                  <a:srgbClr val="000000"/>
                </a:solidFill>
                <a:latin typeface="楷体_GB2312" pitchFamily="49" charset="-122"/>
                <a:ea typeface="楷体_GB2312" pitchFamily="49" charset="-122"/>
              </a:rPr>
              <a:t> </a:t>
            </a:r>
            <a:r>
              <a:rPr kumimoji="1" lang="zh-CN" altLang="en-US" sz="2400" smtClean="0">
                <a:solidFill>
                  <a:srgbClr val="000000"/>
                </a:solidFill>
                <a:latin typeface="楷体_GB2312" pitchFamily="49" charset="-122"/>
                <a:ea typeface="楷体_GB2312" pitchFamily="49" charset="-122"/>
              </a:rPr>
              <a:t>。</a:t>
            </a:r>
          </a:p>
        </p:txBody>
      </p:sp>
      <p:graphicFrame>
        <p:nvGraphicFramePr>
          <p:cNvPr id="62467" name="Object 3"/>
          <p:cNvGraphicFramePr>
            <a:graphicFrameLocks noChangeAspect="1"/>
          </p:cNvGraphicFramePr>
          <p:nvPr/>
        </p:nvGraphicFramePr>
        <p:xfrm>
          <a:off x="395288" y="1989138"/>
          <a:ext cx="4038600" cy="2171700"/>
        </p:xfrm>
        <a:graphic>
          <a:graphicData uri="http://schemas.openxmlformats.org/presentationml/2006/ole">
            <mc:AlternateContent xmlns:mc="http://schemas.openxmlformats.org/markup-compatibility/2006">
              <mc:Choice xmlns:v="urn:schemas-microsoft-com:vml" Requires="v">
                <p:oleObj spid="_x0000_s12290" r:id="rId3" imgW="7457143" imgH="4001058" progId="Paint.Picture">
                  <p:embed/>
                </p:oleObj>
              </mc:Choice>
              <mc:Fallback>
                <p:oleObj r:id="rId3" imgW="7457143" imgH="400105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989138"/>
                        <a:ext cx="403860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68" name="Rectangle 4"/>
          <p:cNvSpPr>
            <a:spLocks noChangeArrowheads="1"/>
          </p:cNvSpPr>
          <p:nvPr/>
        </p:nvSpPr>
        <p:spPr bwMode="auto">
          <a:xfrm>
            <a:off x="179388" y="4365625"/>
            <a:ext cx="1233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sz="2400" b="1" smtClean="0">
                <a:solidFill>
                  <a:srgbClr val="0000CC"/>
                </a:solidFill>
                <a:latin typeface="Times New Roman" pitchFamily="18" charset="0"/>
                <a:ea typeface="华文新魏" pitchFamily="2" charset="-122"/>
              </a:rPr>
              <a:t>(</a:t>
            </a:r>
            <a:r>
              <a:rPr kumimoji="1" lang="en-US" altLang="zh-CN" sz="2400" b="1" i="1" smtClean="0">
                <a:solidFill>
                  <a:srgbClr val="0000CC"/>
                </a:solidFill>
                <a:latin typeface="Times New Roman" pitchFamily="18" charset="0"/>
                <a:ea typeface="华文新魏" pitchFamily="2" charset="-122"/>
              </a:rPr>
              <a:t>a</a:t>
            </a:r>
            <a:r>
              <a:rPr kumimoji="1" lang="en-US" altLang="zh-CN" sz="2400" b="1" smtClean="0">
                <a:solidFill>
                  <a:srgbClr val="0000CC"/>
                </a:solidFill>
                <a:latin typeface="Times New Roman" pitchFamily="18" charset="0"/>
                <a:ea typeface="华文新魏" pitchFamily="2" charset="-122"/>
              </a:rPr>
              <a:t>)</a:t>
            </a:r>
            <a:r>
              <a:rPr kumimoji="1" lang="zh-CN" altLang="en-US" sz="2400" smtClean="0">
                <a:solidFill>
                  <a:srgbClr val="A50021"/>
                </a:solidFill>
                <a:latin typeface="Times New Roman" pitchFamily="18" charset="0"/>
                <a:ea typeface="楷体_GB2312" pitchFamily="49" charset="-122"/>
              </a:rPr>
              <a:t>特点</a:t>
            </a:r>
            <a:r>
              <a:rPr kumimoji="1" lang="en-US" altLang="zh-CN" sz="2400" smtClean="0">
                <a:solidFill>
                  <a:srgbClr val="A50021"/>
                </a:solidFill>
                <a:latin typeface="Times New Roman" pitchFamily="18" charset="0"/>
                <a:ea typeface="华文新魏" pitchFamily="2" charset="-122"/>
              </a:rPr>
              <a:t>:</a:t>
            </a:r>
          </a:p>
        </p:txBody>
      </p:sp>
      <p:sp>
        <p:nvSpPr>
          <p:cNvPr id="62469" name="Text Box 5"/>
          <p:cNvSpPr txBox="1">
            <a:spLocks noChangeArrowheads="1"/>
          </p:cNvSpPr>
          <p:nvPr/>
        </p:nvSpPr>
        <p:spPr bwMode="auto">
          <a:xfrm>
            <a:off x="533400" y="4868863"/>
            <a:ext cx="861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50000"/>
              </a:spcBef>
              <a:spcAft>
                <a:spcPct val="0"/>
              </a:spcAft>
              <a:buFontTx/>
              <a:buNone/>
            </a:pPr>
            <a:r>
              <a:rPr kumimoji="1" lang="en-US" altLang="zh-CN" sz="2400" b="1" smtClean="0">
                <a:solidFill>
                  <a:srgbClr val="0000CC"/>
                </a:solidFill>
                <a:latin typeface="Times New Roman" pitchFamily="18" charset="0"/>
              </a:rPr>
              <a:t> </a:t>
            </a:r>
            <a:r>
              <a:rPr kumimoji="1" lang="en-US" altLang="zh-CN" sz="2400" smtClean="0">
                <a:solidFill>
                  <a:srgbClr val="0000CC"/>
                </a:solidFill>
                <a:latin typeface="楷体_GB2312" pitchFamily="49" charset="-122"/>
                <a:ea typeface="楷体_GB2312" pitchFamily="49" charset="-122"/>
              </a:rPr>
              <a:t>①</a:t>
            </a:r>
            <a:r>
              <a:rPr kumimoji="1" lang="zh-CN" altLang="en-US" sz="2400" smtClean="0">
                <a:solidFill>
                  <a:srgbClr val="0000CC"/>
                </a:solidFill>
                <a:latin typeface="楷体_GB2312" pitchFamily="49" charset="-122"/>
                <a:ea typeface="楷体_GB2312" pitchFamily="49" charset="-122"/>
              </a:rPr>
              <a:t>受激发射只能在频率满足</a:t>
            </a:r>
            <a:r>
              <a:rPr kumimoji="1" lang="en-US" altLang="zh-CN" sz="2400" i="1" smtClean="0">
                <a:solidFill>
                  <a:srgbClr val="A50021"/>
                </a:solidFill>
                <a:latin typeface="Times New Roman" pitchFamily="18" charset="0"/>
                <a:ea typeface="楷体_GB2312" pitchFamily="49" charset="-122"/>
              </a:rPr>
              <a:t>hv=E</a:t>
            </a:r>
            <a:r>
              <a:rPr kumimoji="1" lang="en-US" altLang="zh-CN" sz="2400" baseline="-25000" smtClean="0">
                <a:solidFill>
                  <a:srgbClr val="A50021"/>
                </a:solidFill>
                <a:latin typeface="Times New Roman" pitchFamily="18" charset="0"/>
                <a:ea typeface="楷体_GB2312" pitchFamily="49" charset="-122"/>
              </a:rPr>
              <a:t>2</a:t>
            </a:r>
            <a:r>
              <a:rPr kumimoji="1" lang="en-US" altLang="zh-CN" sz="2400" i="1" smtClean="0">
                <a:solidFill>
                  <a:srgbClr val="A50021"/>
                </a:solidFill>
                <a:latin typeface="Times New Roman" pitchFamily="18" charset="0"/>
                <a:ea typeface="楷体_GB2312" pitchFamily="49" charset="-122"/>
              </a:rPr>
              <a:t>-E</a:t>
            </a:r>
            <a:r>
              <a:rPr kumimoji="1" lang="en-US" altLang="zh-CN" sz="2400" baseline="-25000" smtClean="0">
                <a:solidFill>
                  <a:srgbClr val="A50021"/>
                </a:solidFill>
                <a:latin typeface="Times New Roman" pitchFamily="18" charset="0"/>
                <a:ea typeface="楷体_GB2312" pitchFamily="49" charset="-122"/>
              </a:rPr>
              <a:t>1</a:t>
            </a:r>
            <a:r>
              <a:rPr kumimoji="1" lang="zh-CN" altLang="en-US" sz="2400" smtClean="0">
                <a:solidFill>
                  <a:srgbClr val="0000CC"/>
                </a:solidFill>
                <a:latin typeface="楷体_GB2312" pitchFamily="49" charset="-122"/>
                <a:ea typeface="楷体_GB2312" pitchFamily="49" charset="-122"/>
              </a:rPr>
              <a:t>的光子的激励下发生</a:t>
            </a:r>
            <a:r>
              <a:rPr kumimoji="1" lang="en-US" altLang="zh-CN" sz="2400" smtClean="0">
                <a:solidFill>
                  <a:srgbClr val="0000CC"/>
                </a:solidFill>
                <a:latin typeface="楷体_GB2312" pitchFamily="49" charset="-122"/>
                <a:ea typeface="楷体_GB2312" pitchFamily="49" charset="-122"/>
              </a:rPr>
              <a:t>;</a:t>
            </a:r>
          </a:p>
        </p:txBody>
      </p:sp>
      <p:sp>
        <p:nvSpPr>
          <p:cNvPr id="62470" name="Rectangle 6"/>
          <p:cNvSpPr>
            <a:spLocks noChangeArrowheads="1"/>
          </p:cNvSpPr>
          <p:nvPr/>
        </p:nvSpPr>
        <p:spPr bwMode="auto">
          <a:xfrm>
            <a:off x="611188" y="5373688"/>
            <a:ext cx="7848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0"/>
              </a:spcBef>
              <a:spcAft>
                <a:spcPct val="0"/>
              </a:spcAft>
              <a:buFontTx/>
              <a:buNone/>
            </a:pPr>
            <a:r>
              <a:rPr kumimoji="1" lang="en-US" altLang="zh-CN" sz="2400" b="1" smtClean="0">
                <a:solidFill>
                  <a:srgbClr val="0000CC"/>
                </a:solidFill>
                <a:latin typeface="Times New Roman" pitchFamily="18" charset="0"/>
              </a:rPr>
              <a:t>②</a:t>
            </a:r>
            <a:r>
              <a:rPr kumimoji="1" lang="zh-CN" altLang="en-US" sz="2400" smtClean="0">
                <a:solidFill>
                  <a:srgbClr val="0000CC"/>
                </a:solidFill>
                <a:latin typeface="楷体_GB2312" pitchFamily="49" charset="-122"/>
                <a:ea typeface="楷体_GB2312" pitchFamily="49" charset="-122"/>
              </a:rPr>
              <a:t>不同粒子发射的光子与入射光子的频率、位相、偏振等状态相同</a:t>
            </a:r>
            <a:r>
              <a:rPr kumimoji="1" lang="en-US" altLang="zh-CN" sz="2400" smtClean="0">
                <a:solidFill>
                  <a:srgbClr val="0000CC"/>
                </a:solidFill>
                <a:latin typeface="楷体_GB2312" pitchFamily="49" charset="-122"/>
                <a:ea typeface="楷体_GB2312" pitchFamily="49" charset="-122"/>
              </a:rPr>
              <a:t>; </a:t>
            </a:r>
            <a:r>
              <a:rPr kumimoji="1" lang="zh-CN" altLang="en-US" sz="2400" smtClean="0">
                <a:solidFill>
                  <a:srgbClr val="0000CC"/>
                </a:solidFill>
                <a:latin typeface="楷体_GB2312" pitchFamily="49" charset="-122"/>
                <a:ea typeface="楷体_GB2312" pitchFamily="49" charset="-122"/>
              </a:rPr>
              <a:t>这样</a:t>
            </a:r>
            <a:r>
              <a:rPr kumimoji="1" lang="en-US" altLang="zh-CN" sz="2400" smtClean="0">
                <a:solidFill>
                  <a:srgbClr val="0000CC"/>
                </a:solidFill>
                <a:latin typeface="楷体_GB2312" pitchFamily="49" charset="-122"/>
                <a:ea typeface="楷体_GB2312" pitchFamily="49" charset="-122"/>
              </a:rPr>
              <a:t>,</a:t>
            </a:r>
            <a:r>
              <a:rPr kumimoji="1" lang="zh-CN" altLang="en-US" sz="2400" smtClean="0">
                <a:solidFill>
                  <a:srgbClr val="0000CC"/>
                </a:solidFill>
                <a:latin typeface="楷体_GB2312" pitchFamily="49" charset="-122"/>
                <a:ea typeface="楷体_GB2312" pitchFamily="49" charset="-122"/>
              </a:rPr>
              <a:t>光场中相同光子数目增加</a:t>
            </a:r>
            <a:r>
              <a:rPr kumimoji="1" lang="en-US" altLang="zh-CN" sz="2400" smtClean="0">
                <a:solidFill>
                  <a:srgbClr val="0000CC"/>
                </a:solidFill>
                <a:latin typeface="楷体_GB2312" pitchFamily="49" charset="-122"/>
                <a:ea typeface="楷体_GB2312" pitchFamily="49" charset="-122"/>
              </a:rPr>
              <a:t>,</a:t>
            </a:r>
            <a:r>
              <a:rPr kumimoji="1" lang="zh-CN" altLang="en-US" sz="2400" smtClean="0">
                <a:solidFill>
                  <a:srgbClr val="0000CC"/>
                </a:solidFill>
                <a:latin typeface="楷体_GB2312" pitchFamily="49" charset="-122"/>
                <a:ea typeface="楷体_GB2312" pitchFamily="49" charset="-122"/>
              </a:rPr>
              <a:t>光强增大</a:t>
            </a:r>
            <a:r>
              <a:rPr kumimoji="1" lang="en-US" altLang="zh-CN" sz="2400" smtClean="0">
                <a:solidFill>
                  <a:srgbClr val="0000CC"/>
                </a:solidFill>
                <a:latin typeface="楷体_GB2312" pitchFamily="49" charset="-122"/>
                <a:ea typeface="楷体_GB2312" pitchFamily="49" charset="-122"/>
              </a:rPr>
              <a:t>,</a:t>
            </a:r>
            <a:r>
              <a:rPr kumimoji="1" lang="zh-CN" altLang="en-US" sz="2400" smtClean="0">
                <a:solidFill>
                  <a:srgbClr val="0000CC"/>
                </a:solidFill>
                <a:latin typeface="楷体_GB2312" pitchFamily="49" charset="-122"/>
                <a:ea typeface="楷体_GB2312" pitchFamily="49" charset="-122"/>
              </a:rPr>
              <a:t>即入射光被放大 </a:t>
            </a:r>
            <a:r>
              <a:rPr kumimoji="1" lang="en-US" altLang="zh-CN" sz="2400" smtClean="0">
                <a:solidFill>
                  <a:srgbClr val="0000CC"/>
                </a:solidFill>
                <a:latin typeface="Times New Roman" pitchFamily="18" charset="0"/>
                <a:ea typeface="楷体_GB2312" pitchFamily="49" charset="-122"/>
              </a:rPr>
              <a:t>——</a:t>
            </a:r>
            <a:r>
              <a:rPr kumimoji="1" lang="zh-CN" altLang="en-US" sz="2400" b="1" u="sng" smtClean="0">
                <a:solidFill>
                  <a:srgbClr val="A50021"/>
                </a:solidFill>
                <a:latin typeface="楷体_GB2312" pitchFamily="49" charset="-122"/>
                <a:ea typeface="楷体_GB2312" pitchFamily="49" charset="-122"/>
              </a:rPr>
              <a:t>光放大过程</a:t>
            </a:r>
            <a:endParaRPr kumimoji="1" lang="zh-CN" altLang="en-US" sz="2400" b="1" smtClean="0">
              <a:solidFill>
                <a:srgbClr val="A50021"/>
              </a:solidFill>
              <a:latin typeface="楷体_GB2312" pitchFamily="49" charset="-122"/>
              <a:ea typeface="楷体_GB2312" pitchFamily="49" charset="-122"/>
            </a:endParaRPr>
          </a:p>
        </p:txBody>
      </p:sp>
      <p:sp>
        <p:nvSpPr>
          <p:cNvPr id="57351" name="Line 7"/>
          <p:cNvSpPr>
            <a:spLocks noChangeShapeType="1"/>
          </p:cNvSpPr>
          <p:nvPr/>
        </p:nvSpPr>
        <p:spPr bwMode="auto">
          <a:xfrm>
            <a:off x="6502400" y="2835275"/>
            <a:ext cx="0" cy="1066800"/>
          </a:xfrm>
          <a:prstGeom prst="line">
            <a:avLst/>
          </a:prstGeom>
          <a:noFill/>
          <a:ln w="38100">
            <a:solidFill>
              <a:srgbClr val="FF33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nvGrpSpPr>
          <p:cNvPr id="57352" name="Group 8"/>
          <p:cNvGrpSpPr>
            <a:grpSpLocks/>
          </p:cNvGrpSpPr>
          <p:nvPr/>
        </p:nvGrpSpPr>
        <p:grpSpPr bwMode="auto">
          <a:xfrm>
            <a:off x="5214938" y="3168650"/>
            <a:ext cx="1131887" cy="166688"/>
            <a:chOff x="4032" y="1008"/>
            <a:chExt cx="1392" cy="192"/>
          </a:xfrm>
        </p:grpSpPr>
        <p:grpSp>
          <p:nvGrpSpPr>
            <p:cNvPr id="62551" name="Group 9"/>
            <p:cNvGrpSpPr>
              <a:grpSpLocks/>
            </p:cNvGrpSpPr>
            <p:nvPr/>
          </p:nvGrpSpPr>
          <p:grpSpPr bwMode="auto">
            <a:xfrm>
              <a:off x="4032" y="1008"/>
              <a:ext cx="528" cy="192"/>
              <a:chOff x="4032" y="1008"/>
              <a:chExt cx="1440" cy="432"/>
            </a:xfrm>
          </p:grpSpPr>
          <p:grpSp>
            <p:nvGrpSpPr>
              <p:cNvPr id="62569" name="Group 10"/>
              <p:cNvGrpSpPr>
                <a:grpSpLocks/>
              </p:cNvGrpSpPr>
              <p:nvPr/>
            </p:nvGrpSpPr>
            <p:grpSpPr bwMode="auto">
              <a:xfrm>
                <a:off x="4032" y="1008"/>
                <a:ext cx="720" cy="432"/>
                <a:chOff x="5040" y="864"/>
                <a:chExt cx="720" cy="432"/>
              </a:xfrm>
            </p:grpSpPr>
            <p:grpSp>
              <p:nvGrpSpPr>
                <p:cNvPr id="62577" name="Group 11"/>
                <p:cNvGrpSpPr>
                  <a:grpSpLocks/>
                </p:cNvGrpSpPr>
                <p:nvPr/>
              </p:nvGrpSpPr>
              <p:grpSpPr bwMode="auto">
                <a:xfrm flipH="1" flipV="1">
                  <a:off x="5040" y="864"/>
                  <a:ext cx="384" cy="432"/>
                  <a:chOff x="4416" y="816"/>
                  <a:chExt cx="384" cy="432"/>
                </a:xfrm>
              </p:grpSpPr>
              <p:sp>
                <p:nvSpPr>
                  <p:cNvPr id="62581" name="Arc 12"/>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2582" name="Arc 13"/>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62578" name="Group 14"/>
                <p:cNvGrpSpPr>
                  <a:grpSpLocks/>
                </p:cNvGrpSpPr>
                <p:nvPr/>
              </p:nvGrpSpPr>
              <p:grpSpPr bwMode="auto">
                <a:xfrm flipV="1">
                  <a:off x="5376" y="864"/>
                  <a:ext cx="384" cy="432"/>
                  <a:chOff x="4416" y="816"/>
                  <a:chExt cx="384" cy="432"/>
                </a:xfrm>
              </p:grpSpPr>
              <p:sp>
                <p:nvSpPr>
                  <p:cNvPr id="62579" name="Arc 15"/>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2580" name="Arc 16"/>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nvGrpSpPr>
              <p:cNvPr id="62570" name="Group 17"/>
              <p:cNvGrpSpPr>
                <a:grpSpLocks/>
              </p:cNvGrpSpPr>
              <p:nvPr/>
            </p:nvGrpSpPr>
            <p:grpSpPr bwMode="auto">
              <a:xfrm>
                <a:off x="4752" y="1008"/>
                <a:ext cx="720" cy="432"/>
                <a:chOff x="5040" y="864"/>
                <a:chExt cx="720" cy="432"/>
              </a:xfrm>
            </p:grpSpPr>
            <p:grpSp>
              <p:nvGrpSpPr>
                <p:cNvPr id="62571" name="Group 18"/>
                <p:cNvGrpSpPr>
                  <a:grpSpLocks/>
                </p:cNvGrpSpPr>
                <p:nvPr/>
              </p:nvGrpSpPr>
              <p:grpSpPr bwMode="auto">
                <a:xfrm flipH="1" flipV="1">
                  <a:off x="5040" y="864"/>
                  <a:ext cx="384" cy="432"/>
                  <a:chOff x="4416" y="816"/>
                  <a:chExt cx="384" cy="432"/>
                </a:xfrm>
              </p:grpSpPr>
              <p:sp>
                <p:nvSpPr>
                  <p:cNvPr id="62575" name="Arc 19"/>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2576" name="Arc 20"/>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62572" name="Group 21"/>
                <p:cNvGrpSpPr>
                  <a:grpSpLocks/>
                </p:cNvGrpSpPr>
                <p:nvPr/>
              </p:nvGrpSpPr>
              <p:grpSpPr bwMode="auto">
                <a:xfrm flipV="1">
                  <a:off x="5376" y="864"/>
                  <a:ext cx="384" cy="432"/>
                  <a:chOff x="4416" y="816"/>
                  <a:chExt cx="384" cy="432"/>
                </a:xfrm>
              </p:grpSpPr>
              <p:sp>
                <p:nvSpPr>
                  <p:cNvPr id="62573" name="Arc 22"/>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2574" name="Arc 23"/>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grpSp>
          <p:nvGrpSpPr>
            <p:cNvPr id="62552" name="Group 24"/>
            <p:cNvGrpSpPr>
              <a:grpSpLocks/>
            </p:cNvGrpSpPr>
            <p:nvPr/>
          </p:nvGrpSpPr>
          <p:grpSpPr bwMode="auto">
            <a:xfrm>
              <a:off x="4560" y="1008"/>
              <a:ext cx="528" cy="192"/>
              <a:chOff x="4032" y="1008"/>
              <a:chExt cx="1440" cy="432"/>
            </a:xfrm>
          </p:grpSpPr>
          <p:grpSp>
            <p:nvGrpSpPr>
              <p:cNvPr id="62555" name="Group 25"/>
              <p:cNvGrpSpPr>
                <a:grpSpLocks/>
              </p:cNvGrpSpPr>
              <p:nvPr/>
            </p:nvGrpSpPr>
            <p:grpSpPr bwMode="auto">
              <a:xfrm>
                <a:off x="4032" y="1008"/>
                <a:ext cx="720" cy="432"/>
                <a:chOff x="5040" y="864"/>
                <a:chExt cx="720" cy="432"/>
              </a:xfrm>
            </p:grpSpPr>
            <p:grpSp>
              <p:nvGrpSpPr>
                <p:cNvPr id="62563" name="Group 26"/>
                <p:cNvGrpSpPr>
                  <a:grpSpLocks/>
                </p:cNvGrpSpPr>
                <p:nvPr/>
              </p:nvGrpSpPr>
              <p:grpSpPr bwMode="auto">
                <a:xfrm flipH="1" flipV="1">
                  <a:off x="5040" y="864"/>
                  <a:ext cx="384" cy="432"/>
                  <a:chOff x="4416" y="816"/>
                  <a:chExt cx="384" cy="432"/>
                </a:xfrm>
              </p:grpSpPr>
              <p:sp>
                <p:nvSpPr>
                  <p:cNvPr id="62567" name="Arc 27"/>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2568" name="Arc 28"/>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62564" name="Group 29"/>
                <p:cNvGrpSpPr>
                  <a:grpSpLocks/>
                </p:cNvGrpSpPr>
                <p:nvPr/>
              </p:nvGrpSpPr>
              <p:grpSpPr bwMode="auto">
                <a:xfrm flipV="1">
                  <a:off x="5376" y="864"/>
                  <a:ext cx="384" cy="432"/>
                  <a:chOff x="4416" y="816"/>
                  <a:chExt cx="384" cy="432"/>
                </a:xfrm>
              </p:grpSpPr>
              <p:sp>
                <p:nvSpPr>
                  <p:cNvPr id="62565" name="Arc 30"/>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2566" name="Arc 31"/>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nvGrpSpPr>
              <p:cNvPr id="62556" name="Group 32"/>
              <p:cNvGrpSpPr>
                <a:grpSpLocks/>
              </p:cNvGrpSpPr>
              <p:nvPr/>
            </p:nvGrpSpPr>
            <p:grpSpPr bwMode="auto">
              <a:xfrm>
                <a:off x="4752" y="1008"/>
                <a:ext cx="720" cy="432"/>
                <a:chOff x="5040" y="864"/>
                <a:chExt cx="720" cy="432"/>
              </a:xfrm>
            </p:grpSpPr>
            <p:grpSp>
              <p:nvGrpSpPr>
                <p:cNvPr id="62557" name="Group 33"/>
                <p:cNvGrpSpPr>
                  <a:grpSpLocks/>
                </p:cNvGrpSpPr>
                <p:nvPr/>
              </p:nvGrpSpPr>
              <p:grpSpPr bwMode="auto">
                <a:xfrm flipH="1" flipV="1">
                  <a:off x="5040" y="864"/>
                  <a:ext cx="384" cy="432"/>
                  <a:chOff x="4416" y="816"/>
                  <a:chExt cx="384" cy="432"/>
                </a:xfrm>
              </p:grpSpPr>
              <p:sp>
                <p:nvSpPr>
                  <p:cNvPr id="62561" name="Arc 34"/>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2562" name="Arc 35"/>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62558" name="Group 36"/>
                <p:cNvGrpSpPr>
                  <a:grpSpLocks/>
                </p:cNvGrpSpPr>
                <p:nvPr/>
              </p:nvGrpSpPr>
              <p:grpSpPr bwMode="auto">
                <a:xfrm flipV="1">
                  <a:off x="5376" y="864"/>
                  <a:ext cx="384" cy="432"/>
                  <a:chOff x="4416" y="816"/>
                  <a:chExt cx="384" cy="432"/>
                </a:xfrm>
              </p:grpSpPr>
              <p:sp>
                <p:nvSpPr>
                  <p:cNvPr id="62559" name="Arc 37"/>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2560" name="Arc 38"/>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sp>
          <p:nvSpPr>
            <p:cNvPr id="62553" name="Arc 39"/>
            <p:cNvSpPr>
              <a:spLocks/>
            </p:cNvSpPr>
            <p:nvPr/>
          </p:nvSpPr>
          <p:spPr bwMode="auto">
            <a:xfrm flipV="1">
              <a:off x="5088" y="1104"/>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2554" name="Line 40"/>
            <p:cNvSpPr>
              <a:spLocks noChangeShapeType="1"/>
            </p:cNvSpPr>
            <p:nvPr/>
          </p:nvSpPr>
          <p:spPr bwMode="auto">
            <a:xfrm>
              <a:off x="5184" y="1104"/>
              <a:ext cx="240"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57385" name="Group 41"/>
          <p:cNvGrpSpPr>
            <a:grpSpLocks/>
          </p:cNvGrpSpPr>
          <p:nvPr/>
        </p:nvGrpSpPr>
        <p:grpSpPr bwMode="auto">
          <a:xfrm>
            <a:off x="6777038" y="3062288"/>
            <a:ext cx="1135062" cy="825500"/>
            <a:chOff x="1697" y="635"/>
            <a:chExt cx="715" cy="520"/>
          </a:xfrm>
        </p:grpSpPr>
        <p:sp>
          <p:nvSpPr>
            <p:cNvPr id="62484" name="Rectangle 42"/>
            <p:cNvSpPr>
              <a:spLocks noChangeArrowheads="1"/>
            </p:cNvSpPr>
            <p:nvPr/>
          </p:nvSpPr>
          <p:spPr bwMode="auto">
            <a:xfrm>
              <a:off x="1824" y="828"/>
              <a:ext cx="35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sz="2800" b="1" i="1" smtClean="0">
                  <a:solidFill>
                    <a:srgbClr val="FF3300"/>
                  </a:solidFill>
                  <a:latin typeface="Times New Roman" pitchFamily="18" charset="0"/>
                  <a:ea typeface="楷体_GB2312" pitchFamily="49" charset="-122"/>
                </a:rPr>
                <a:t>h</a:t>
              </a:r>
              <a:r>
                <a:rPr kumimoji="1" lang="en-US" altLang="zh-CN" sz="2800" b="1" i="1" smtClean="0">
                  <a:solidFill>
                    <a:srgbClr val="FF3300"/>
                  </a:solidFill>
                  <a:latin typeface="Times New Roman" pitchFamily="18" charset="0"/>
                  <a:ea typeface="楷体_GB2312" pitchFamily="49" charset="-122"/>
                  <a:sym typeface="Symbol" pitchFamily="18" charset="2"/>
                </a:rPr>
                <a:t></a:t>
              </a:r>
              <a:endParaRPr kumimoji="1" lang="en-US" altLang="zh-CN" sz="2800" b="1" smtClean="0">
                <a:solidFill>
                  <a:srgbClr val="FF3300"/>
                </a:solidFill>
                <a:latin typeface="Times New Roman" pitchFamily="18" charset="0"/>
                <a:ea typeface="楷体_GB2312" pitchFamily="49" charset="-122"/>
                <a:sym typeface="Symbol" pitchFamily="18" charset="2"/>
              </a:endParaRPr>
            </a:p>
          </p:txBody>
        </p:sp>
        <p:grpSp>
          <p:nvGrpSpPr>
            <p:cNvPr id="62485" name="Group 43"/>
            <p:cNvGrpSpPr>
              <a:grpSpLocks/>
            </p:cNvGrpSpPr>
            <p:nvPr/>
          </p:nvGrpSpPr>
          <p:grpSpPr bwMode="auto">
            <a:xfrm>
              <a:off x="1697" y="635"/>
              <a:ext cx="715" cy="105"/>
              <a:chOff x="4032" y="1008"/>
              <a:chExt cx="1392" cy="192"/>
            </a:xfrm>
          </p:grpSpPr>
          <p:grpSp>
            <p:nvGrpSpPr>
              <p:cNvPr id="62519" name="Group 44"/>
              <p:cNvGrpSpPr>
                <a:grpSpLocks/>
              </p:cNvGrpSpPr>
              <p:nvPr/>
            </p:nvGrpSpPr>
            <p:grpSpPr bwMode="auto">
              <a:xfrm>
                <a:off x="4032" y="1008"/>
                <a:ext cx="528" cy="192"/>
                <a:chOff x="4032" y="1008"/>
                <a:chExt cx="1440" cy="432"/>
              </a:xfrm>
            </p:grpSpPr>
            <p:grpSp>
              <p:nvGrpSpPr>
                <p:cNvPr id="62537" name="Group 45"/>
                <p:cNvGrpSpPr>
                  <a:grpSpLocks/>
                </p:cNvGrpSpPr>
                <p:nvPr/>
              </p:nvGrpSpPr>
              <p:grpSpPr bwMode="auto">
                <a:xfrm>
                  <a:off x="4032" y="1008"/>
                  <a:ext cx="720" cy="432"/>
                  <a:chOff x="5040" y="864"/>
                  <a:chExt cx="720" cy="432"/>
                </a:xfrm>
              </p:grpSpPr>
              <p:grpSp>
                <p:nvGrpSpPr>
                  <p:cNvPr id="62545" name="Group 46"/>
                  <p:cNvGrpSpPr>
                    <a:grpSpLocks/>
                  </p:cNvGrpSpPr>
                  <p:nvPr/>
                </p:nvGrpSpPr>
                <p:grpSpPr bwMode="auto">
                  <a:xfrm flipH="1" flipV="1">
                    <a:off x="5040" y="864"/>
                    <a:ext cx="384" cy="432"/>
                    <a:chOff x="4416" y="816"/>
                    <a:chExt cx="384" cy="432"/>
                  </a:xfrm>
                </p:grpSpPr>
                <p:sp>
                  <p:nvSpPr>
                    <p:cNvPr id="62549" name="Arc 47"/>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2550" name="Arc 48"/>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62546" name="Group 49"/>
                  <p:cNvGrpSpPr>
                    <a:grpSpLocks/>
                  </p:cNvGrpSpPr>
                  <p:nvPr/>
                </p:nvGrpSpPr>
                <p:grpSpPr bwMode="auto">
                  <a:xfrm flipV="1">
                    <a:off x="5376" y="864"/>
                    <a:ext cx="384" cy="432"/>
                    <a:chOff x="4416" y="816"/>
                    <a:chExt cx="384" cy="432"/>
                  </a:xfrm>
                </p:grpSpPr>
                <p:sp>
                  <p:nvSpPr>
                    <p:cNvPr id="62547" name="Arc 50"/>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2548" name="Arc 51"/>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nvGrpSpPr>
                <p:cNvPr id="62538" name="Group 52"/>
                <p:cNvGrpSpPr>
                  <a:grpSpLocks/>
                </p:cNvGrpSpPr>
                <p:nvPr/>
              </p:nvGrpSpPr>
              <p:grpSpPr bwMode="auto">
                <a:xfrm>
                  <a:off x="4752" y="1008"/>
                  <a:ext cx="720" cy="432"/>
                  <a:chOff x="5040" y="864"/>
                  <a:chExt cx="720" cy="432"/>
                </a:xfrm>
              </p:grpSpPr>
              <p:grpSp>
                <p:nvGrpSpPr>
                  <p:cNvPr id="62539" name="Group 53"/>
                  <p:cNvGrpSpPr>
                    <a:grpSpLocks/>
                  </p:cNvGrpSpPr>
                  <p:nvPr/>
                </p:nvGrpSpPr>
                <p:grpSpPr bwMode="auto">
                  <a:xfrm flipH="1" flipV="1">
                    <a:off x="5040" y="864"/>
                    <a:ext cx="384" cy="432"/>
                    <a:chOff x="4416" y="816"/>
                    <a:chExt cx="384" cy="432"/>
                  </a:xfrm>
                </p:grpSpPr>
                <p:sp>
                  <p:nvSpPr>
                    <p:cNvPr id="62543" name="Arc 54"/>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2544" name="Arc 55"/>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62540" name="Group 56"/>
                  <p:cNvGrpSpPr>
                    <a:grpSpLocks/>
                  </p:cNvGrpSpPr>
                  <p:nvPr/>
                </p:nvGrpSpPr>
                <p:grpSpPr bwMode="auto">
                  <a:xfrm flipV="1">
                    <a:off x="5376" y="864"/>
                    <a:ext cx="384" cy="432"/>
                    <a:chOff x="4416" y="816"/>
                    <a:chExt cx="384" cy="432"/>
                  </a:xfrm>
                </p:grpSpPr>
                <p:sp>
                  <p:nvSpPr>
                    <p:cNvPr id="62541" name="Arc 57"/>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2542" name="Arc 58"/>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grpSp>
            <p:nvGrpSpPr>
              <p:cNvPr id="62520" name="Group 59"/>
              <p:cNvGrpSpPr>
                <a:grpSpLocks/>
              </p:cNvGrpSpPr>
              <p:nvPr/>
            </p:nvGrpSpPr>
            <p:grpSpPr bwMode="auto">
              <a:xfrm>
                <a:off x="4560" y="1008"/>
                <a:ext cx="528" cy="192"/>
                <a:chOff x="4032" y="1008"/>
                <a:chExt cx="1440" cy="432"/>
              </a:xfrm>
            </p:grpSpPr>
            <p:grpSp>
              <p:nvGrpSpPr>
                <p:cNvPr id="62523" name="Group 60"/>
                <p:cNvGrpSpPr>
                  <a:grpSpLocks/>
                </p:cNvGrpSpPr>
                <p:nvPr/>
              </p:nvGrpSpPr>
              <p:grpSpPr bwMode="auto">
                <a:xfrm>
                  <a:off x="4032" y="1008"/>
                  <a:ext cx="720" cy="432"/>
                  <a:chOff x="5040" y="864"/>
                  <a:chExt cx="720" cy="432"/>
                </a:xfrm>
              </p:grpSpPr>
              <p:grpSp>
                <p:nvGrpSpPr>
                  <p:cNvPr id="62531" name="Group 61"/>
                  <p:cNvGrpSpPr>
                    <a:grpSpLocks/>
                  </p:cNvGrpSpPr>
                  <p:nvPr/>
                </p:nvGrpSpPr>
                <p:grpSpPr bwMode="auto">
                  <a:xfrm flipH="1" flipV="1">
                    <a:off x="5040" y="864"/>
                    <a:ext cx="384" cy="432"/>
                    <a:chOff x="4416" y="816"/>
                    <a:chExt cx="384" cy="432"/>
                  </a:xfrm>
                </p:grpSpPr>
                <p:sp>
                  <p:nvSpPr>
                    <p:cNvPr id="62535" name="Arc 62"/>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2536" name="Arc 63"/>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62532" name="Group 64"/>
                  <p:cNvGrpSpPr>
                    <a:grpSpLocks/>
                  </p:cNvGrpSpPr>
                  <p:nvPr/>
                </p:nvGrpSpPr>
                <p:grpSpPr bwMode="auto">
                  <a:xfrm flipV="1">
                    <a:off x="5376" y="864"/>
                    <a:ext cx="384" cy="432"/>
                    <a:chOff x="4416" y="816"/>
                    <a:chExt cx="384" cy="432"/>
                  </a:xfrm>
                </p:grpSpPr>
                <p:sp>
                  <p:nvSpPr>
                    <p:cNvPr id="62533" name="Arc 65"/>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2534" name="Arc 66"/>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nvGrpSpPr>
                <p:cNvPr id="62524" name="Group 67"/>
                <p:cNvGrpSpPr>
                  <a:grpSpLocks/>
                </p:cNvGrpSpPr>
                <p:nvPr/>
              </p:nvGrpSpPr>
              <p:grpSpPr bwMode="auto">
                <a:xfrm>
                  <a:off x="4752" y="1008"/>
                  <a:ext cx="720" cy="432"/>
                  <a:chOff x="5040" y="864"/>
                  <a:chExt cx="720" cy="432"/>
                </a:xfrm>
              </p:grpSpPr>
              <p:grpSp>
                <p:nvGrpSpPr>
                  <p:cNvPr id="62525" name="Group 68"/>
                  <p:cNvGrpSpPr>
                    <a:grpSpLocks/>
                  </p:cNvGrpSpPr>
                  <p:nvPr/>
                </p:nvGrpSpPr>
                <p:grpSpPr bwMode="auto">
                  <a:xfrm flipH="1" flipV="1">
                    <a:off x="5040" y="864"/>
                    <a:ext cx="384" cy="432"/>
                    <a:chOff x="4416" y="816"/>
                    <a:chExt cx="384" cy="432"/>
                  </a:xfrm>
                </p:grpSpPr>
                <p:sp>
                  <p:nvSpPr>
                    <p:cNvPr id="62529" name="Arc 69"/>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2530" name="Arc 70"/>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62526" name="Group 71"/>
                  <p:cNvGrpSpPr>
                    <a:grpSpLocks/>
                  </p:cNvGrpSpPr>
                  <p:nvPr/>
                </p:nvGrpSpPr>
                <p:grpSpPr bwMode="auto">
                  <a:xfrm flipV="1">
                    <a:off x="5376" y="864"/>
                    <a:ext cx="384" cy="432"/>
                    <a:chOff x="4416" y="816"/>
                    <a:chExt cx="384" cy="432"/>
                  </a:xfrm>
                </p:grpSpPr>
                <p:sp>
                  <p:nvSpPr>
                    <p:cNvPr id="62527" name="Arc 72"/>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2528" name="Arc 73"/>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sp>
            <p:nvSpPr>
              <p:cNvPr id="62521" name="Arc 74"/>
              <p:cNvSpPr>
                <a:spLocks/>
              </p:cNvSpPr>
              <p:nvPr/>
            </p:nvSpPr>
            <p:spPr bwMode="auto">
              <a:xfrm flipV="1">
                <a:off x="5088" y="1104"/>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2522" name="Line 75"/>
              <p:cNvSpPr>
                <a:spLocks noChangeShapeType="1"/>
              </p:cNvSpPr>
              <p:nvPr/>
            </p:nvSpPr>
            <p:spPr bwMode="auto">
              <a:xfrm>
                <a:off x="5184" y="1104"/>
                <a:ext cx="240"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62486" name="Group 76"/>
            <p:cNvGrpSpPr>
              <a:grpSpLocks/>
            </p:cNvGrpSpPr>
            <p:nvPr/>
          </p:nvGrpSpPr>
          <p:grpSpPr bwMode="auto">
            <a:xfrm>
              <a:off x="1697" y="762"/>
              <a:ext cx="715" cy="105"/>
              <a:chOff x="4032" y="1008"/>
              <a:chExt cx="1392" cy="192"/>
            </a:xfrm>
          </p:grpSpPr>
          <p:grpSp>
            <p:nvGrpSpPr>
              <p:cNvPr id="62487" name="Group 77"/>
              <p:cNvGrpSpPr>
                <a:grpSpLocks/>
              </p:cNvGrpSpPr>
              <p:nvPr/>
            </p:nvGrpSpPr>
            <p:grpSpPr bwMode="auto">
              <a:xfrm>
                <a:off x="4032" y="1008"/>
                <a:ext cx="528" cy="192"/>
                <a:chOff x="4032" y="1008"/>
                <a:chExt cx="1440" cy="432"/>
              </a:xfrm>
            </p:grpSpPr>
            <p:grpSp>
              <p:nvGrpSpPr>
                <p:cNvPr id="62505" name="Group 78"/>
                <p:cNvGrpSpPr>
                  <a:grpSpLocks/>
                </p:cNvGrpSpPr>
                <p:nvPr/>
              </p:nvGrpSpPr>
              <p:grpSpPr bwMode="auto">
                <a:xfrm>
                  <a:off x="4032" y="1008"/>
                  <a:ext cx="720" cy="432"/>
                  <a:chOff x="5040" y="864"/>
                  <a:chExt cx="720" cy="432"/>
                </a:xfrm>
              </p:grpSpPr>
              <p:grpSp>
                <p:nvGrpSpPr>
                  <p:cNvPr id="62513" name="Group 79"/>
                  <p:cNvGrpSpPr>
                    <a:grpSpLocks/>
                  </p:cNvGrpSpPr>
                  <p:nvPr/>
                </p:nvGrpSpPr>
                <p:grpSpPr bwMode="auto">
                  <a:xfrm flipH="1" flipV="1">
                    <a:off x="5040" y="864"/>
                    <a:ext cx="384" cy="432"/>
                    <a:chOff x="4416" y="816"/>
                    <a:chExt cx="384" cy="432"/>
                  </a:xfrm>
                </p:grpSpPr>
                <p:sp>
                  <p:nvSpPr>
                    <p:cNvPr id="62517" name="Arc 80"/>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2518" name="Arc 81"/>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62514" name="Group 82"/>
                  <p:cNvGrpSpPr>
                    <a:grpSpLocks/>
                  </p:cNvGrpSpPr>
                  <p:nvPr/>
                </p:nvGrpSpPr>
                <p:grpSpPr bwMode="auto">
                  <a:xfrm flipV="1">
                    <a:off x="5376" y="864"/>
                    <a:ext cx="384" cy="432"/>
                    <a:chOff x="4416" y="816"/>
                    <a:chExt cx="384" cy="432"/>
                  </a:xfrm>
                </p:grpSpPr>
                <p:sp>
                  <p:nvSpPr>
                    <p:cNvPr id="62515" name="Arc 83"/>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2516" name="Arc 84"/>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nvGrpSpPr>
                <p:cNvPr id="62506" name="Group 85"/>
                <p:cNvGrpSpPr>
                  <a:grpSpLocks/>
                </p:cNvGrpSpPr>
                <p:nvPr/>
              </p:nvGrpSpPr>
              <p:grpSpPr bwMode="auto">
                <a:xfrm>
                  <a:off x="4752" y="1008"/>
                  <a:ext cx="720" cy="432"/>
                  <a:chOff x="5040" y="864"/>
                  <a:chExt cx="720" cy="432"/>
                </a:xfrm>
              </p:grpSpPr>
              <p:grpSp>
                <p:nvGrpSpPr>
                  <p:cNvPr id="62507" name="Group 86"/>
                  <p:cNvGrpSpPr>
                    <a:grpSpLocks/>
                  </p:cNvGrpSpPr>
                  <p:nvPr/>
                </p:nvGrpSpPr>
                <p:grpSpPr bwMode="auto">
                  <a:xfrm flipH="1" flipV="1">
                    <a:off x="5040" y="864"/>
                    <a:ext cx="384" cy="432"/>
                    <a:chOff x="4416" y="816"/>
                    <a:chExt cx="384" cy="432"/>
                  </a:xfrm>
                </p:grpSpPr>
                <p:sp>
                  <p:nvSpPr>
                    <p:cNvPr id="62511" name="Arc 87"/>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2512" name="Arc 88"/>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62508" name="Group 89"/>
                  <p:cNvGrpSpPr>
                    <a:grpSpLocks/>
                  </p:cNvGrpSpPr>
                  <p:nvPr/>
                </p:nvGrpSpPr>
                <p:grpSpPr bwMode="auto">
                  <a:xfrm flipV="1">
                    <a:off x="5376" y="864"/>
                    <a:ext cx="384" cy="432"/>
                    <a:chOff x="4416" y="816"/>
                    <a:chExt cx="384" cy="432"/>
                  </a:xfrm>
                </p:grpSpPr>
                <p:sp>
                  <p:nvSpPr>
                    <p:cNvPr id="62509" name="Arc 90"/>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2510" name="Arc 91"/>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grpSp>
            <p:nvGrpSpPr>
              <p:cNvPr id="62488" name="Group 92"/>
              <p:cNvGrpSpPr>
                <a:grpSpLocks/>
              </p:cNvGrpSpPr>
              <p:nvPr/>
            </p:nvGrpSpPr>
            <p:grpSpPr bwMode="auto">
              <a:xfrm>
                <a:off x="4560" y="1008"/>
                <a:ext cx="528" cy="192"/>
                <a:chOff x="4032" y="1008"/>
                <a:chExt cx="1440" cy="432"/>
              </a:xfrm>
            </p:grpSpPr>
            <p:grpSp>
              <p:nvGrpSpPr>
                <p:cNvPr id="62491" name="Group 93"/>
                <p:cNvGrpSpPr>
                  <a:grpSpLocks/>
                </p:cNvGrpSpPr>
                <p:nvPr/>
              </p:nvGrpSpPr>
              <p:grpSpPr bwMode="auto">
                <a:xfrm>
                  <a:off x="4032" y="1008"/>
                  <a:ext cx="720" cy="432"/>
                  <a:chOff x="5040" y="864"/>
                  <a:chExt cx="720" cy="432"/>
                </a:xfrm>
              </p:grpSpPr>
              <p:grpSp>
                <p:nvGrpSpPr>
                  <p:cNvPr id="62499" name="Group 94"/>
                  <p:cNvGrpSpPr>
                    <a:grpSpLocks/>
                  </p:cNvGrpSpPr>
                  <p:nvPr/>
                </p:nvGrpSpPr>
                <p:grpSpPr bwMode="auto">
                  <a:xfrm flipH="1" flipV="1">
                    <a:off x="5040" y="864"/>
                    <a:ext cx="384" cy="432"/>
                    <a:chOff x="4416" y="816"/>
                    <a:chExt cx="384" cy="432"/>
                  </a:xfrm>
                </p:grpSpPr>
                <p:sp>
                  <p:nvSpPr>
                    <p:cNvPr id="62503" name="Arc 95"/>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2504" name="Arc 96"/>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62500" name="Group 97"/>
                  <p:cNvGrpSpPr>
                    <a:grpSpLocks/>
                  </p:cNvGrpSpPr>
                  <p:nvPr/>
                </p:nvGrpSpPr>
                <p:grpSpPr bwMode="auto">
                  <a:xfrm flipV="1">
                    <a:off x="5376" y="864"/>
                    <a:ext cx="384" cy="432"/>
                    <a:chOff x="4416" y="816"/>
                    <a:chExt cx="384" cy="432"/>
                  </a:xfrm>
                </p:grpSpPr>
                <p:sp>
                  <p:nvSpPr>
                    <p:cNvPr id="62501" name="Arc 98"/>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2502" name="Arc 99"/>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nvGrpSpPr>
                <p:cNvPr id="62492" name="Group 100"/>
                <p:cNvGrpSpPr>
                  <a:grpSpLocks/>
                </p:cNvGrpSpPr>
                <p:nvPr/>
              </p:nvGrpSpPr>
              <p:grpSpPr bwMode="auto">
                <a:xfrm>
                  <a:off x="4752" y="1008"/>
                  <a:ext cx="720" cy="432"/>
                  <a:chOff x="5040" y="864"/>
                  <a:chExt cx="720" cy="432"/>
                </a:xfrm>
              </p:grpSpPr>
              <p:grpSp>
                <p:nvGrpSpPr>
                  <p:cNvPr id="62493" name="Group 101"/>
                  <p:cNvGrpSpPr>
                    <a:grpSpLocks/>
                  </p:cNvGrpSpPr>
                  <p:nvPr/>
                </p:nvGrpSpPr>
                <p:grpSpPr bwMode="auto">
                  <a:xfrm flipH="1" flipV="1">
                    <a:off x="5040" y="864"/>
                    <a:ext cx="384" cy="432"/>
                    <a:chOff x="4416" y="816"/>
                    <a:chExt cx="384" cy="432"/>
                  </a:xfrm>
                </p:grpSpPr>
                <p:sp>
                  <p:nvSpPr>
                    <p:cNvPr id="62497" name="Arc 102"/>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2498" name="Arc 103"/>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62494" name="Group 104"/>
                  <p:cNvGrpSpPr>
                    <a:grpSpLocks/>
                  </p:cNvGrpSpPr>
                  <p:nvPr/>
                </p:nvGrpSpPr>
                <p:grpSpPr bwMode="auto">
                  <a:xfrm flipV="1">
                    <a:off x="5376" y="864"/>
                    <a:ext cx="384" cy="432"/>
                    <a:chOff x="4416" y="816"/>
                    <a:chExt cx="384" cy="432"/>
                  </a:xfrm>
                </p:grpSpPr>
                <p:sp>
                  <p:nvSpPr>
                    <p:cNvPr id="62495" name="Arc 105"/>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2496" name="Arc 106"/>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sp>
            <p:nvSpPr>
              <p:cNvPr id="62489" name="Arc 107"/>
              <p:cNvSpPr>
                <a:spLocks/>
              </p:cNvSpPr>
              <p:nvPr/>
            </p:nvSpPr>
            <p:spPr bwMode="auto">
              <a:xfrm flipV="1">
                <a:off x="5088" y="1104"/>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2490" name="Line 108"/>
              <p:cNvSpPr>
                <a:spLocks noChangeShapeType="1"/>
              </p:cNvSpPr>
              <p:nvPr/>
            </p:nvSpPr>
            <p:spPr bwMode="auto">
              <a:xfrm>
                <a:off x="5184" y="1104"/>
                <a:ext cx="240"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nvGrpSpPr>
          <p:cNvPr id="57453" name="Group 109"/>
          <p:cNvGrpSpPr>
            <a:grpSpLocks/>
          </p:cNvGrpSpPr>
          <p:nvPr/>
        </p:nvGrpSpPr>
        <p:grpSpPr bwMode="auto">
          <a:xfrm>
            <a:off x="5008563" y="2525713"/>
            <a:ext cx="3086100" cy="1717675"/>
            <a:chOff x="1440" y="1086"/>
            <a:chExt cx="2347" cy="1307"/>
          </a:xfrm>
        </p:grpSpPr>
        <p:sp>
          <p:nvSpPr>
            <p:cNvPr id="62478" name="Line 110"/>
            <p:cNvSpPr>
              <a:spLocks noChangeShapeType="1"/>
            </p:cNvSpPr>
            <p:nvPr/>
          </p:nvSpPr>
          <p:spPr bwMode="auto">
            <a:xfrm>
              <a:off x="1824" y="2142"/>
              <a:ext cx="14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2479" name="Line 111"/>
            <p:cNvSpPr>
              <a:spLocks noChangeShapeType="1"/>
            </p:cNvSpPr>
            <p:nvPr/>
          </p:nvSpPr>
          <p:spPr bwMode="auto">
            <a:xfrm>
              <a:off x="1824" y="1278"/>
              <a:ext cx="14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2480" name="Text Box 112"/>
            <p:cNvSpPr txBox="1">
              <a:spLocks noChangeArrowheads="1"/>
            </p:cNvSpPr>
            <p:nvPr/>
          </p:nvSpPr>
          <p:spPr bwMode="auto">
            <a:xfrm>
              <a:off x="1440" y="1086"/>
              <a:ext cx="412"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lang="en-US" altLang="zh-CN" sz="2800" b="1" i="1" smtClean="0">
                  <a:solidFill>
                    <a:srgbClr val="FF3300"/>
                  </a:solidFill>
                  <a:latin typeface="Times New Roman" pitchFamily="18" charset="0"/>
                  <a:ea typeface="楷体_GB2312" pitchFamily="49" charset="-122"/>
                </a:rPr>
                <a:t>E</a:t>
              </a:r>
              <a:r>
                <a:rPr lang="en-US" altLang="zh-CN" sz="2800" b="1" baseline="-25000" smtClean="0">
                  <a:solidFill>
                    <a:srgbClr val="FF3300"/>
                  </a:solidFill>
                  <a:latin typeface="Times New Roman" pitchFamily="18" charset="0"/>
                  <a:ea typeface="楷体_GB2312" pitchFamily="49" charset="-122"/>
                </a:rPr>
                <a:t>2</a:t>
              </a:r>
              <a:endParaRPr lang="en-US" altLang="zh-CN" sz="2800" smtClean="0">
                <a:solidFill>
                  <a:srgbClr val="000000"/>
                </a:solidFill>
                <a:latin typeface="Times New Roman" pitchFamily="18" charset="0"/>
                <a:ea typeface="楷体_GB2312" pitchFamily="49" charset="-122"/>
              </a:endParaRPr>
            </a:p>
          </p:txBody>
        </p:sp>
        <p:sp>
          <p:nvSpPr>
            <p:cNvPr id="62481" name="Text Box 113"/>
            <p:cNvSpPr txBox="1">
              <a:spLocks noChangeArrowheads="1"/>
            </p:cNvSpPr>
            <p:nvPr/>
          </p:nvSpPr>
          <p:spPr bwMode="auto">
            <a:xfrm>
              <a:off x="1488" y="1950"/>
              <a:ext cx="412"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lang="en-US" altLang="zh-CN" sz="2800" b="1" i="1" smtClean="0">
                  <a:solidFill>
                    <a:srgbClr val="FF3300"/>
                  </a:solidFill>
                  <a:latin typeface="Times New Roman" pitchFamily="18" charset="0"/>
                  <a:ea typeface="楷体_GB2312" pitchFamily="49" charset="-122"/>
                </a:rPr>
                <a:t>E</a:t>
              </a:r>
              <a:r>
                <a:rPr lang="en-US" altLang="zh-CN" sz="2800" b="1" baseline="-25000" smtClean="0">
                  <a:solidFill>
                    <a:srgbClr val="FF3300"/>
                  </a:solidFill>
                  <a:latin typeface="Times New Roman" pitchFamily="18" charset="0"/>
                  <a:ea typeface="楷体_GB2312" pitchFamily="49" charset="-122"/>
                </a:rPr>
                <a:t>1</a:t>
              </a:r>
              <a:endParaRPr lang="en-US" altLang="zh-CN" sz="2800" smtClean="0">
                <a:solidFill>
                  <a:srgbClr val="000000"/>
                </a:solidFill>
                <a:latin typeface="Times New Roman" pitchFamily="18" charset="0"/>
                <a:ea typeface="楷体_GB2312" pitchFamily="49" charset="-122"/>
              </a:endParaRPr>
            </a:p>
          </p:txBody>
        </p:sp>
        <p:sp>
          <p:nvSpPr>
            <p:cNvPr id="62482" name="Text Box 114"/>
            <p:cNvSpPr txBox="1">
              <a:spLocks noChangeArrowheads="1"/>
            </p:cNvSpPr>
            <p:nvPr/>
          </p:nvSpPr>
          <p:spPr bwMode="auto">
            <a:xfrm>
              <a:off x="3312" y="1086"/>
              <a:ext cx="427"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sz="2800" b="1" i="1" smtClean="0">
                  <a:solidFill>
                    <a:srgbClr val="000000"/>
                  </a:solidFill>
                  <a:latin typeface="Times New Roman" pitchFamily="18" charset="0"/>
                  <a:ea typeface="楷体_GB2312" pitchFamily="49" charset="-122"/>
                </a:rPr>
                <a:t>N</a:t>
              </a:r>
              <a:r>
                <a:rPr kumimoji="1" lang="en-US" altLang="zh-CN" sz="2800" b="1" baseline="-25000" smtClean="0">
                  <a:solidFill>
                    <a:srgbClr val="000000"/>
                  </a:solidFill>
                  <a:latin typeface="Times New Roman" pitchFamily="18" charset="0"/>
                  <a:ea typeface="楷体_GB2312" pitchFamily="49" charset="-122"/>
                </a:rPr>
                <a:t>2</a:t>
              </a:r>
              <a:endParaRPr kumimoji="1" lang="en-US" altLang="zh-CN" sz="2800" b="1" smtClean="0">
                <a:solidFill>
                  <a:srgbClr val="000000"/>
                </a:solidFill>
                <a:latin typeface="Times New Roman" pitchFamily="18" charset="0"/>
                <a:ea typeface="楷体_GB2312" pitchFamily="49" charset="-122"/>
              </a:endParaRPr>
            </a:p>
          </p:txBody>
        </p:sp>
        <p:sp>
          <p:nvSpPr>
            <p:cNvPr id="62483" name="Text Box 115"/>
            <p:cNvSpPr txBox="1">
              <a:spLocks noChangeArrowheads="1"/>
            </p:cNvSpPr>
            <p:nvPr/>
          </p:nvSpPr>
          <p:spPr bwMode="auto">
            <a:xfrm>
              <a:off x="3360" y="1998"/>
              <a:ext cx="427"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sz="2800" b="1" i="1" smtClean="0">
                  <a:solidFill>
                    <a:srgbClr val="000000"/>
                  </a:solidFill>
                  <a:latin typeface="Times New Roman" pitchFamily="18" charset="0"/>
                  <a:ea typeface="楷体_GB2312" pitchFamily="49" charset="-122"/>
                </a:rPr>
                <a:t>N</a:t>
              </a:r>
              <a:r>
                <a:rPr kumimoji="1" lang="en-US" altLang="zh-CN" sz="2800" b="1" baseline="-25000" smtClean="0">
                  <a:solidFill>
                    <a:srgbClr val="000000"/>
                  </a:solidFill>
                  <a:latin typeface="Times New Roman" pitchFamily="18" charset="0"/>
                  <a:ea typeface="楷体_GB2312" pitchFamily="49" charset="-122"/>
                </a:rPr>
                <a:t>1</a:t>
              </a:r>
              <a:endParaRPr kumimoji="1" lang="en-US" altLang="zh-CN" sz="2800" b="1" smtClean="0">
                <a:solidFill>
                  <a:srgbClr val="000000"/>
                </a:solidFill>
                <a:latin typeface="Times New Roman" pitchFamily="18" charset="0"/>
                <a:ea typeface="楷体_GB2312" pitchFamily="49" charset="-122"/>
              </a:endParaRPr>
            </a:p>
          </p:txBody>
        </p:sp>
      </p:grpSp>
      <p:sp>
        <p:nvSpPr>
          <p:cNvPr id="57460" name="Text Box 116"/>
          <p:cNvSpPr txBox="1">
            <a:spLocks noChangeArrowheads="1"/>
          </p:cNvSpPr>
          <p:nvPr/>
        </p:nvSpPr>
        <p:spPr bwMode="auto">
          <a:xfrm>
            <a:off x="6281738" y="2613025"/>
            <a:ext cx="6858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000" b="1" smtClean="0">
                <a:solidFill>
                  <a:srgbClr val="FF3300"/>
                </a:solidFill>
                <a:latin typeface="Times New Roman" pitchFamily="18" charset="0"/>
                <a:ea typeface="楷体_GB2312" pitchFamily="49" charset="-122"/>
              </a:rPr>
              <a:t>●</a:t>
            </a:r>
          </a:p>
        </p:txBody>
      </p:sp>
      <p:sp>
        <p:nvSpPr>
          <p:cNvPr id="57461" name="Text Box 117"/>
          <p:cNvSpPr txBox="1">
            <a:spLocks noChangeArrowheads="1"/>
          </p:cNvSpPr>
          <p:nvPr/>
        </p:nvSpPr>
        <p:spPr bwMode="auto">
          <a:xfrm>
            <a:off x="6300788" y="3716338"/>
            <a:ext cx="6858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000" b="1" smtClean="0">
                <a:solidFill>
                  <a:srgbClr val="FF3300"/>
                </a:solidFill>
                <a:latin typeface="Times New Roman" pitchFamily="18" charset="0"/>
                <a:ea typeface="楷体_GB2312" pitchFamily="49" charset="-122"/>
              </a:rPr>
              <a:t>●</a:t>
            </a:r>
          </a:p>
        </p:txBody>
      </p:sp>
      <p:sp>
        <p:nvSpPr>
          <p:cNvPr id="57462" name="Oval 118"/>
          <p:cNvSpPr>
            <a:spLocks noChangeArrowheads="1"/>
          </p:cNvSpPr>
          <p:nvPr/>
        </p:nvSpPr>
        <p:spPr bwMode="auto">
          <a:xfrm>
            <a:off x="6370638" y="2678113"/>
            <a:ext cx="246062" cy="244475"/>
          </a:xfrm>
          <a:prstGeom prst="ellipse">
            <a:avLst/>
          </a:prstGeom>
          <a:solidFill>
            <a:srgbClr val="FFFFFF"/>
          </a:solidFill>
          <a:ln w="2857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fontAlgn="base">
              <a:spcBef>
                <a:spcPct val="0"/>
              </a:spcBef>
              <a:spcAft>
                <a:spcPct val="0"/>
              </a:spcAft>
              <a:buFontTx/>
              <a:buNone/>
            </a:pPr>
            <a:endParaRPr kumimoji="1" lang="zh-CN" altLang="zh-CN" b="1" smtClean="0">
              <a:solidFill>
                <a:srgbClr val="000000"/>
              </a:solidFill>
              <a:latin typeface="Times New Roman" pitchFamily="18" charset="0"/>
              <a:ea typeface="楷体_GB2312" pitchFamily="49" charset="-122"/>
            </a:endParaRPr>
          </a:p>
        </p:txBody>
      </p:sp>
    </p:spTree>
    <p:extLst>
      <p:ext uri="{BB962C8B-B14F-4D97-AF65-F5344CB8AC3E}">
        <p14:creationId xmlns:p14="http://schemas.microsoft.com/office/powerpoint/2010/main" val="3054429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453"/>
                                        </p:tgtEl>
                                        <p:attrNameLst>
                                          <p:attrName>style.visibility</p:attrName>
                                        </p:attrNameLst>
                                      </p:cBhvr>
                                      <p:to>
                                        <p:strVal val="visible"/>
                                      </p:to>
                                    </p:set>
                                    <p:animEffect transition="in" filter="blinds(horizontal)">
                                      <p:cBhvr>
                                        <p:cTn id="7" dur="500"/>
                                        <p:tgtEl>
                                          <p:spTgt spid="57453"/>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7460"/>
                                        </p:tgtEl>
                                        <p:attrNameLst>
                                          <p:attrName>style.visibility</p:attrName>
                                        </p:attrNameLst>
                                      </p:cBhvr>
                                      <p:to>
                                        <p:strVal val="visible"/>
                                      </p:to>
                                    </p:set>
                                    <p:animEffect transition="in" filter="blinds(horizontal)">
                                      <p:cBhvr>
                                        <p:cTn id="11" dur="500"/>
                                        <p:tgtEl>
                                          <p:spTgt spid="574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57352"/>
                                        </p:tgtEl>
                                        <p:attrNameLst>
                                          <p:attrName>style.visibility</p:attrName>
                                        </p:attrNameLst>
                                      </p:cBhvr>
                                      <p:to>
                                        <p:strVal val="visible"/>
                                      </p:to>
                                    </p:set>
                                    <p:animEffect transition="in" filter="blinds(horizontal)">
                                      <p:cBhvr>
                                        <p:cTn id="16" dur="500"/>
                                        <p:tgtEl>
                                          <p:spTgt spid="5735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7351"/>
                                        </p:tgtEl>
                                        <p:attrNameLst>
                                          <p:attrName>style.visibility</p:attrName>
                                        </p:attrNameLst>
                                      </p:cBhvr>
                                      <p:to>
                                        <p:strVal val="visible"/>
                                      </p:to>
                                    </p:set>
                                    <p:animEffect transition="in" filter="blinds(horizontal)">
                                      <p:cBhvr>
                                        <p:cTn id="21" dur="500"/>
                                        <p:tgtEl>
                                          <p:spTgt spid="57351"/>
                                        </p:tgtEl>
                                      </p:cBhvr>
                                    </p:animEffect>
                                  </p:childTnLst>
                                </p:cTn>
                              </p:par>
                            </p:childTnLst>
                          </p:cTn>
                        </p:par>
                        <p:par>
                          <p:cTn id="22" fill="hold" nodeType="afterGroup">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57462"/>
                                        </p:tgtEl>
                                        <p:attrNameLst>
                                          <p:attrName>style.visibility</p:attrName>
                                        </p:attrNameLst>
                                      </p:cBhvr>
                                      <p:to>
                                        <p:strVal val="visible"/>
                                      </p:to>
                                    </p:set>
                                    <p:animEffect transition="in" filter="blinds(horizontal)">
                                      <p:cBhvr>
                                        <p:cTn id="25" dur="500"/>
                                        <p:tgtEl>
                                          <p:spTgt spid="57462"/>
                                        </p:tgtEl>
                                      </p:cBhvr>
                                    </p:animEffect>
                                  </p:childTnLst>
                                </p:cTn>
                              </p:par>
                            </p:childTnLst>
                          </p:cTn>
                        </p:par>
                        <p:par>
                          <p:cTn id="26" fill="hold" nodeType="afterGroup">
                            <p:stCondLst>
                              <p:cond delay="1000"/>
                            </p:stCondLst>
                            <p:childTnLst>
                              <p:par>
                                <p:cTn id="27" presetID="3" presetClass="entr" presetSubtype="10" fill="hold" grpId="0" nodeType="afterEffect">
                                  <p:stCondLst>
                                    <p:cond delay="0"/>
                                  </p:stCondLst>
                                  <p:iterate type="wd">
                                    <p:tmPct val="100000"/>
                                  </p:iterate>
                                  <p:childTnLst>
                                    <p:set>
                                      <p:cBhvr>
                                        <p:cTn id="28" dur="1" fill="hold">
                                          <p:stCondLst>
                                            <p:cond delay="0"/>
                                          </p:stCondLst>
                                        </p:cTn>
                                        <p:tgtEl>
                                          <p:spTgt spid="57461"/>
                                        </p:tgtEl>
                                        <p:attrNameLst>
                                          <p:attrName>style.visibility</p:attrName>
                                        </p:attrNameLst>
                                      </p:cBhvr>
                                      <p:to>
                                        <p:strVal val="visible"/>
                                      </p:to>
                                    </p:set>
                                    <p:animEffect transition="in" filter="blinds(horizontal)">
                                      <p:cBhvr>
                                        <p:cTn id="29" dur="300"/>
                                        <p:tgtEl>
                                          <p:spTgt spid="57461"/>
                                        </p:tgtEl>
                                      </p:cBhvr>
                                    </p:animEffect>
                                  </p:childTnLst>
                                </p:cTn>
                              </p:par>
                            </p:childTnLst>
                          </p:cTn>
                        </p:par>
                        <p:par>
                          <p:cTn id="30" fill="hold" nodeType="afterGroup">
                            <p:stCondLst>
                              <p:cond delay="1300"/>
                            </p:stCondLst>
                            <p:childTnLst>
                              <p:par>
                                <p:cTn id="31" presetID="3" presetClass="entr" presetSubtype="10" fill="hold" nodeType="afterEffect">
                                  <p:stCondLst>
                                    <p:cond delay="0"/>
                                  </p:stCondLst>
                                  <p:childTnLst>
                                    <p:set>
                                      <p:cBhvr>
                                        <p:cTn id="32" dur="1" fill="hold">
                                          <p:stCondLst>
                                            <p:cond delay="0"/>
                                          </p:stCondLst>
                                        </p:cTn>
                                        <p:tgtEl>
                                          <p:spTgt spid="57385"/>
                                        </p:tgtEl>
                                        <p:attrNameLst>
                                          <p:attrName>style.visibility</p:attrName>
                                        </p:attrNameLst>
                                      </p:cBhvr>
                                      <p:to>
                                        <p:strVal val="visible"/>
                                      </p:to>
                                    </p:set>
                                    <p:animEffect transition="in" filter="blinds(horizontal)">
                                      <p:cBhvr>
                                        <p:cTn id="33" dur="500"/>
                                        <p:tgtEl>
                                          <p:spTgt spid="57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1" grpId="0" animBg="1"/>
      <p:bldP spid="57460" grpId="0" autoUpdateAnimBg="0"/>
      <p:bldP spid="57461" grpId="0" autoUpdateAnimBg="0"/>
      <p:bldP spid="57462"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384175" y="3070225"/>
            <a:ext cx="7146925"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50000"/>
              </a:spcBef>
              <a:spcAft>
                <a:spcPct val="0"/>
              </a:spcAft>
              <a:buFontTx/>
              <a:buNone/>
            </a:pPr>
            <a:r>
              <a:rPr kumimoji="1" lang="en-US" altLang="zh-CN" sz="2400" b="1" smtClean="0">
                <a:solidFill>
                  <a:srgbClr val="0000CC"/>
                </a:solidFill>
                <a:latin typeface="Times New Roman" pitchFamily="18" charset="0"/>
              </a:rPr>
              <a:t> ③</a:t>
            </a:r>
            <a:r>
              <a:rPr kumimoji="1" lang="zh-CN" altLang="en-US" sz="2400" smtClean="0">
                <a:solidFill>
                  <a:srgbClr val="0000CC"/>
                </a:solidFill>
                <a:latin typeface="楷体_GB2312" pitchFamily="49" charset="-122"/>
                <a:ea typeface="楷体_GB2312" pitchFamily="49" charset="-122"/>
              </a:rPr>
              <a:t>受激发射的粒子系统是</a:t>
            </a:r>
            <a:r>
              <a:rPr kumimoji="1" lang="zh-CN" altLang="en-US" sz="2400" b="1" smtClean="0">
                <a:solidFill>
                  <a:srgbClr val="FF0066"/>
                </a:solidFill>
                <a:latin typeface="楷体_GB2312" pitchFamily="49" charset="-122"/>
                <a:ea typeface="楷体_GB2312" pitchFamily="49" charset="-122"/>
              </a:rPr>
              <a:t>相干光源</a:t>
            </a:r>
            <a:r>
              <a:rPr kumimoji="1" lang="en-US" altLang="zh-CN" sz="2400" smtClean="0">
                <a:solidFill>
                  <a:srgbClr val="0000CC"/>
                </a:solidFill>
                <a:latin typeface="楷体_GB2312" pitchFamily="49" charset="-122"/>
                <a:ea typeface="楷体_GB2312" pitchFamily="49" charset="-122"/>
              </a:rPr>
              <a:t>(</a:t>
            </a:r>
            <a:r>
              <a:rPr kumimoji="1" lang="zh-CN" altLang="en-US" sz="2400" smtClean="0">
                <a:solidFill>
                  <a:srgbClr val="0000CC"/>
                </a:solidFill>
                <a:latin typeface="楷体_GB2312" pitchFamily="49" charset="-122"/>
                <a:ea typeface="楷体_GB2312" pitchFamily="49" charset="-122"/>
              </a:rPr>
              <a:t>相同→相干</a:t>
            </a:r>
            <a:r>
              <a:rPr kumimoji="1" lang="en-US" altLang="zh-CN" sz="2400" smtClean="0">
                <a:solidFill>
                  <a:srgbClr val="0000CC"/>
                </a:solidFill>
                <a:latin typeface="楷体_GB2312" pitchFamily="49" charset="-122"/>
                <a:ea typeface="楷体_GB2312" pitchFamily="49" charset="-122"/>
              </a:rPr>
              <a:t>):</a:t>
            </a:r>
          </a:p>
          <a:p>
            <a:pPr algn="just" fontAlgn="base">
              <a:spcBef>
                <a:spcPct val="50000"/>
              </a:spcBef>
              <a:spcAft>
                <a:spcPct val="0"/>
              </a:spcAft>
              <a:buFontTx/>
              <a:buNone/>
            </a:pPr>
            <a:r>
              <a:rPr kumimoji="1" lang="en-US" altLang="zh-CN" sz="2400" smtClean="0">
                <a:solidFill>
                  <a:srgbClr val="0000CC"/>
                </a:solidFill>
                <a:latin typeface="楷体_GB2312" pitchFamily="49" charset="-122"/>
                <a:ea typeface="楷体_GB2312" pitchFamily="49" charset="-122"/>
              </a:rPr>
              <a:t>         </a:t>
            </a:r>
            <a:r>
              <a:rPr kumimoji="1" lang="zh-CN" altLang="en-US" sz="2400" b="1" u="sng" smtClean="0">
                <a:solidFill>
                  <a:srgbClr val="FF0066"/>
                </a:solidFill>
                <a:latin typeface="楷体_GB2312" pitchFamily="49" charset="-122"/>
                <a:ea typeface="楷体_GB2312" pitchFamily="49" charset="-122"/>
              </a:rPr>
              <a:t>受激发射是产生激光的最重要机理</a:t>
            </a:r>
            <a:endParaRPr kumimoji="1" lang="zh-CN" altLang="en-US" sz="2400" b="1" smtClean="0">
              <a:solidFill>
                <a:srgbClr val="FF0066"/>
              </a:solidFill>
              <a:latin typeface="Times New Roman" pitchFamily="18" charset="0"/>
            </a:endParaRPr>
          </a:p>
        </p:txBody>
      </p:sp>
      <p:grpSp>
        <p:nvGrpSpPr>
          <p:cNvPr id="58371" name="Group 3"/>
          <p:cNvGrpSpPr>
            <a:grpSpLocks/>
          </p:cNvGrpSpPr>
          <p:nvPr/>
        </p:nvGrpSpPr>
        <p:grpSpPr bwMode="auto">
          <a:xfrm>
            <a:off x="1116013" y="152400"/>
            <a:ext cx="3657600" cy="1981200"/>
            <a:chOff x="864" y="720"/>
            <a:chExt cx="2304" cy="1248"/>
          </a:xfrm>
        </p:grpSpPr>
        <p:sp>
          <p:nvSpPr>
            <p:cNvPr id="63554" name="Line 4"/>
            <p:cNvSpPr>
              <a:spLocks noChangeShapeType="1"/>
            </p:cNvSpPr>
            <p:nvPr/>
          </p:nvSpPr>
          <p:spPr bwMode="auto">
            <a:xfrm>
              <a:off x="1200" y="1824"/>
              <a:ext cx="1968" cy="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3555" name="Line 5"/>
            <p:cNvSpPr>
              <a:spLocks noChangeShapeType="1"/>
            </p:cNvSpPr>
            <p:nvPr/>
          </p:nvSpPr>
          <p:spPr bwMode="auto">
            <a:xfrm>
              <a:off x="1152" y="912"/>
              <a:ext cx="1968" cy="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3556" name="Text Box 6"/>
            <p:cNvSpPr txBox="1">
              <a:spLocks noChangeArrowheads="1"/>
            </p:cNvSpPr>
            <p:nvPr/>
          </p:nvSpPr>
          <p:spPr bwMode="auto">
            <a:xfrm>
              <a:off x="864" y="720"/>
              <a:ext cx="3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b="1" smtClean="0">
                  <a:solidFill>
                    <a:srgbClr val="0000CC"/>
                  </a:solidFill>
                  <a:latin typeface="Times New Roman" pitchFamily="18" charset="0"/>
                </a:rPr>
                <a:t>E</a:t>
              </a:r>
              <a:r>
                <a:rPr kumimoji="1" lang="en-US" altLang="zh-CN" b="1" baseline="-25000" smtClean="0">
                  <a:solidFill>
                    <a:srgbClr val="0000CC"/>
                  </a:solidFill>
                  <a:latin typeface="Times New Roman" pitchFamily="18" charset="0"/>
                </a:rPr>
                <a:t>2</a:t>
              </a:r>
              <a:endParaRPr kumimoji="1" lang="en-US" altLang="zh-CN" b="1" smtClean="0">
                <a:solidFill>
                  <a:srgbClr val="0000CC"/>
                </a:solidFill>
                <a:latin typeface="Times New Roman" pitchFamily="18" charset="0"/>
              </a:endParaRPr>
            </a:p>
          </p:txBody>
        </p:sp>
        <p:sp>
          <p:nvSpPr>
            <p:cNvPr id="63557" name="Text Box 7"/>
            <p:cNvSpPr txBox="1">
              <a:spLocks noChangeArrowheads="1"/>
            </p:cNvSpPr>
            <p:nvPr/>
          </p:nvSpPr>
          <p:spPr bwMode="auto">
            <a:xfrm>
              <a:off x="864" y="1603"/>
              <a:ext cx="3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b="1" smtClean="0">
                  <a:solidFill>
                    <a:srgbClr val="0000CC"/>
                  </a:solidFill>
                  <a:latin typeface="Times New Roman" pitchFamily="18" charset="0"/>
                </a:rPr>
                <a:t>E</a:t>
              </a:r>
              <a:r>
                <a:rPr kumimoji="1" lang="en-US" altLang="zh-CN" b="1" baseline="-25000" smtClean="0">
                  <a:solidFill>
                    <a:srgbClr val="0000CC"/>
                  </a:solidFill>
                  <a:latin typeface="Times New Roman" pitchFamily="18" charset="0"/>
                </a:rPr>
                <a:t>1</a:t>
              </a:r>
              <a:endParaRPr kumimoji="1" lang="en-US" altLang="zh-CN" b="1" smtClean="0">
                <a:solidFill>
                  <a:srgbClr val="0000CC"/>
                </a:solidFill>
                <a:latin typeface="Times New Roman" pitchFamily="18" charset="0"/>
              </a:endParaRPr>
            </a:p>
          </p:txBody>
        </p:sp>
      </p:grpSp>
      <p:sp>
        <p:nvSpPr>
          <p:cNvPr id="58376" name="Oval 8"/>
          <p:cNvSpPr>
            <a:spLocks noChangeArrowheads="1"/>
          </p:cNvSpPr>
          <p:nvPr/>
        </p:nvSpPr>
        <p:spPr bwMode="auto">
          <a:xfrm>
            <a:off x="2716213" y="0"/>
            <a:ext cx="457200" cy="457200"/>
          </a:xfrm>
          <a:prstGeom prst="ellipse">
            <a:avLst/>
          </a:prstGeom>
          <a:gradFill rotWithShape="0">
            <a:gsLst>
              <a:gs pos="0">
                <a:srgbClr val="FF3300"/>
              </a:gs>
              <a:gs pos="100000">
                <a:srgbClr val="A922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grpSp>
        <p:nvGrpSpPr>
          <p:cNvPr id="58377" name="Group 9"/>
          <p:cNvGrpSpPr>
            <a:grpSpLocks/>
          </p:cNvGrpSpPr>
          <p:nvPr/>
        </p:nvGrpSpPr>
        <p:grpSpPr bwMode="auto">
          <a:xfrm rot="-107364">
            <a:off x="1112838" y="992188"/>
            <a:ext cx="1727200" cy="350837"/>
            <a:chOff x="3464" y="3072"/>
            <a:chExt cx="1144" cy="576"/>
          </a:xfrm>
        </p:grpSpPr>
        <p:sp>
          <p:nvSpPr>
            <p:cNvPr id="63537" name="Freeform 10"/>
            <p:cNvSpPr>
              <a:spLocks/>
            </p:cNvSpPr>
            <p:nvPr/>
          </p:nvSpPr>
          <p:spPr bwMode="auto">
            <a:xfrm>
              <a:off x="4320" y="3072"/>
              <a:ext cx="96" cy="281"/>
            </a:xfrm>
            <a:custGeom>
              <a:avLst/>
              <a:gdLst>
                <a:gd name="T0" fmla="*/ 0 w 1152"/>
                <a:gd name="T1" fmla="*/ 0 h 1008"/>
                <a:gd name="T2" fmla="*/ 0 w 1152"/>
                <a:gd name="T3" fmla="*/ 0 h 1008"/>
                <a:gd name="T4" fmla="*/ 0 w 1152"/>
                <a:gd name="T5" fmla="*/ 0 h 1008"/>
                <a:gd name="T6" fmla="*/ 0 w 1152"/>
                <a:gd name="T7" fmla="*/ 0 h 1008"/>
                <a:gd name="T8" fmla="*/ 0 w 1152"/>
                <a:gd name="T9" fmla="*/ 0 h 1008"/>
                <a:gd name="T10" fmla="*/ 0 w 1152"/>
                <a:gd name="T11" fmla="*/ 0 h 1008"/>
                <a:gd name="T12" fmla="*/ 0 w 1152"/>
                <a:gd name="T13" fmla="*/ 0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3538" name="Freeform 11"/>
            <p:cNvSpPr>
              <a:spLocks/>
            </p:cNvSpPr>
            <p:nvPr/>
          </p:nvSpPr>
          <p:spPr bwMode="auto">
            <a:xfrm flipV="1">
              <a:off x="4416" y="3353"/>
              <a:ext cx="96" cy="280"/>
            </a:xfrm>
            <a:custGeom>
              <a:avLst/>
              <a:gdLst>
                <a:gd name="T0" fmla="*/ 0 w 1152"/>
                <a:gd name="T1" fmla="*/ 0 h 1008"/>
                <a:gd name="T2" fmla="*/ 0 w 1152"/>
                <a:gd name="T3" fmla="*/ 0 h 1008"/>
                <a:gd name="T4" fmla="*/ 0 w 1152"/>
                <a:gd name="T5" fmla="*/ 0 h 1008"/>
                <a:gd name="T6" fmla="*/ 0 w 1152"/>
                <a:gd name="T7" fmla="*/ 0 h 1008"/>
                <a:gd name="T8" fmla="*/ 0 w 1152"/>
                <a:gd name="T9" fmla="*/ 0 h 1008"/>
                <a:gd name="T10" fmla="*/ 0 w 1152"/>
                <a:gd name="T11" fmla="*/ 0 h 1008"/>
                <a:gd name="T12" fmla="*/ 0 w 1152"/>
                <a:gd name="T13" fmla="*/ 0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3539" name="Freeform 12"/>
            <p:cNvSpPr>
              <a:spLocks/>
            </p:cNvSpPr>
            <p:nvPr/>
          </p:nvSpPr>
          <p:spPr bwMode="auto">
            <a:xfrm>
              <a:off x="4512" y="3072"/>
              <a:ext cx="96" cy="281"/>
            </a:xfrm>
            <a:custGeom>
              <a:avLst/>
              <a:gdLst>
                <a:gd name="T0" fmla="*/ 0 w 1152"/>
                <a:gd name="T1" fmla="*/ 0 h 1008"/>
                <a:gd name="T2" fmla="*/ 0 w 1152"/>
                <a:gd name="T3" fmla="*/ 0 h 1008"/>
                <a:gd name="T4" fmla="*/ 0 w 1152"/>
                <a:gd name="T5" fmla="*/ 0 h 1008"/>
                <a:gd name="T6" fmla="*/ 0 w 1152"/>
                <a:gd name="T7" fmla="*/ 0 h 1008"/>
                <a:gd name="T8" fmla="*/ 0 w 1152"/>
                <a:gd name="T9" fmla="*/ 0 h 1008"/>
                <a:gd name="T10" fmla="*/ 0 w 1152"/>
                <a:gd name="T11" fmla="*/ 0 h 1008"/>
                <a:gd name="T12" fmla="*/ 0 w 1152"/>
                <a:gd name="T13" fmla="*/ 0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nvGrpSpPr>
            <p:cNvPr id="63540" name="Group 13"/>
            <p:cNvGrpSpPr>
              <a:grpSpLocks/>
            </p:cNvGrpSpPr>
            <p:nvPr/>
          </p:nvGrpSpPr>
          <p:grpSpPr bwMode="auto">
            <a:xfrm>
              <a:off x="3464" y="3072"/>
              <a:ext cx="424" cy="576"/>
              <a:chOff x="3088" y="3239"/>
              <a:chExt cx="848" cy="896"/>
            </a:xfrm>
          </p:grpSpPr>
          <p:grpSp>
            <p:nvGrpSpPr>
              <p:cNvPr id="63548" name="Group 14"/>
              <p:cNvGrpSpPr>
                <a:grpSpLocks/>
              </p:cNvGrpSpPr>
              <p:nvPr/>
            </p:nvGrpSpPr>
            <p:grpSpPr bwMode="auto">
              <a:xfrm>
                <a:off x="3088" y="3239"/>
                <a:ext cx="424" cy="896"/>
                <a:chOff x="2880" y="2112"/>
                <a:chExt cx="2304" cy="2016"/>
              </a:xfrm>
            </p:grpSpPr>
            <p:sp>
              <p:nvSpPr>
                <p:cNvPr id="63552" name="Freeform 15"/>
                <p:cNvSpPr>
                  <a:spLocks/>
                </p:cNvSpPr>
                <p:nvPr/>
              </p:nvSpPr>
              <p:spPr bwMode="auto">
                <a:xfrm>
                  <a:off x="2880" y="2112"/>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3553" name="Freeform 16"/>
                <p:cNvSpPr>
                  <a:spLocks/>
                </p:cNvSpPr>
                <p:nvPr/>
              </p:nvSpPr>
              <p:spPr bwMode="auto">
                <a:xfrm flipV="1">
                  <a:off x="4032" y="3120"/>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63549" name="Group 17"/>
              <p:cNvGrpSpPr>
                <a:grpSpLocks/>
              </p:cNvGrpSpPr>
              <p:nvPr/>
            </p:nvGrpSpPr>
            <p:grpSpPr bwMode="auto">
              <a:xfrm>
                <a:off x="3512" y="3239"/>
                <a:ext cx="424" cy="896"/>
                <a:chOff x="2880" y="2112"/>
                <a:chExt cx="2304" cy="2016"/>
              </a:xfrm>
            </p:grpSpPr>
            <p:sp>
              <p:nvSpPr>
                <p:cNvPr id="63550" name="Freeform 18"/>
                <p:cNvSpPr>
                  <a:spLocks/>
                </p:cNvSpPr>
                <p:nvPr/>
              </p:nvSpPr>
              <p:spPr bwMode="auto">
                <a:xfrm>
                  <a:off x="2880" y="2112"/>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3551" name="Freeform 19"/>
                <p:cNvSpPr>
                  <a:spLocks/>
                </p:cNvSpPr>
                <p:nvPr/>
              </p:nvSpPr>
              <p:spPr bwMode="auto">
                <a:xfrm flipV="1">
                  <a:off x="4032" y="3120"/>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nvGrpSpPr>
            <p:cNvPr id="63541" name="Group 20"/>
            <p:cNvGrpSpPr>
              <a:grpSpLocks/>
            </p:cNvGrpSpPr>
            <p:nvPr/>
          </p:nvGrpSpPr>
          <p:grpSpPr bwMode="auto">
            <a:xfrm>
              <a:off x="3896" y="3072"/>
              <a:ext cx="424" cy="561"/>
              <a:chOff x="3088" y="3239"/>
              <a:chExt cx="848" cy="896"/>
            </a:xfrm>
          </p:grpSpPr>
          <p:grpSp>
            <p:nvGrpSpPr>
              <p:cNvPr id="63542" name="Group 21"/>
              <p:cNvGrpSpPr>
                <a:grpSpLocks/>
              </p:cNvGrpSpPr>
              <p:nvPr/>
            </p:nvGrpSpPr>
            <p:grpSpPr bwMode="auto">
              <a:xfrm>
                <a:off x="3088" y="3239"/>
                <a:ext cx="424" cy="896"/>
                <a:chOff x="2880" y="2112"/>
                <a:chExt cx="2304" cy="2016"/>
              </a:xfrm>
            </p:grpSpPr>
            <p:sp>
              <p:nvSpPr>
                <p:cNvPr id="63546" name="Freeform 22"/>
                <p:cNvSpPr>
                  <a:spLocks/>
                </p:cNvSpPr>
                <p:nvPr/>
              </p:nvSpPr>
              <p:spPr bwMode="auto">
                <a:xfrm>
                  <a:off x="2880" y="2112"/>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3547" name="Freeform 23"/>
                <p:cNvSpPr>
                  <a:spLocks/>
                </p:cNvSpPr>
                <p:nvPr/>
              </p:nvSpPr>
              <p:spPr bwMode="auto">
                <a:xfrm flipV="1">
                  <a:off x="4032" y="3120"/>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63543" name="Group 24"/>
              <p:cNvGrpSpPr>
                <a:grpSpLocks/>
              </p:cNvGrpSpPr>
              <p:nvPr/>
            </p:nvGrpSpPr>
            <p:grpSpPr bwMode="auto">
              <a:xfrm>
                <a:off x="3512" y="3239"/>
                <a:ext cx="424" cy="896"/>
                <a:chOff x="2880" y="2112"/>
                <a:chExt cx="2304" cy="2016"/>
              </a:xfrm>
            </p:grpSpPr>
            <p:sp>
              <p:nvSpPr>
                <p:cNvPr id="63544" name="Freeform 25"/>
                <p:cNvSpPr>
                  <a:spLocks/>
                </p:cNvSpPr>
                <p:nvPr/>
              </p:nvSpPr>
              <p:spPr bwMode="auto">
                <a:xfrm>
                  <a:off x="2880" y="2112"/>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3545" name="Freeform 26"/>
                <p:cNvSpPr>
                  <a:spLocks/>
                </p:cNvSpPr>
                <p:nvPr/>
              </p:nvSpPr>
              <p:spPr bwMode="auto">
                <a:xfrm flipV="1">
                  <a:off x="4032" y="3120"/>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grpSp>
        <p:nvGrpSpPr>
          <p:cNvPr id="58395" name="Group 27"/>
          <p:cNvGrpSpPr>
            <a:grpSpLocks/>
          </p:cNvGrpSpPr>
          <p:nvPr/>
        </p:nvGrpSpPr>
        <p:grpSpPr bwMode="auto">
          <a:xfrm>
            <a:off x="2716213" y="457200"/>
            <a:ext cx="457200" cy="1447800"/>
            <a:chOff x="1872" y="912"/>
            <a:chExt cx="288" cy="912"/>
          </a:xfrm>
        </p:grpSpPr>
        <p:sp>
          <p:nvSpPr>
            <p:cNvPr id="63535" name="Oval 28"/>
            <p:cNvSpPr>
              <a:spLocks noChangeArrowheads="1"/>
            </p:cNvSpPr>
            <p:nvPr/>
          </p:nvSpPr>
          <p:spPr bwMode="auto">
            <a:xfrm>
              <a:off x="1872" y="1536"/>
              <a:ext cx="288" cy="288"/>
            </a:xfrm>
            <a:prstGeom prst="ellipse">
              <a:avLst/>
            </a:prstGeom>
            <a:gradFill rotWithShape="0">
              <a:gsLst>
                <a:gs pos="0">
                  <a:srgbClr val="FF3300"/>
                </a:gs>
                <a:gs pos="100000">
                  <a:srgbClr val="A92200"/>
                </a:gs>
              </a:gsLst>
              <a:path path="shape">
                <a:fillToRect l="50000" t="50000" r="50000" b="50000"/>
              </a:path>
            </a:gradFill>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63536" name="Line 29"/>
            <p:cNvSpPr>
              <a:spLocks noChangeShapeType="1"/>
            </p:cNvSpPr>
            <p:nvPr/>
          </p:nvSpPr>
          <p:spPr bwMode="auto">
            <a:xfrm>
              <a:off x="2016" y="912"/>
              <a:ext cx="0" cy="624"/>
            </a:xfrm>
            <a:prstGeom prst="line">
              <a:avLst/>
            </a:prstGeom>
            <a:noFill/>
            <a:ln w="381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58398" name="Group 30"/>
          <p:cNvGrpSpPr>
            <a:grpSpLocks/>
          </p:cNvGrpSpPr>
          <p:nvPr/>
        </p:nvGrpSpPr>
        <p:grpSpPr bwMode="auto">
          <a:xfrm>
            <a:off x="5105400" y="663575"/>
            <a:ext cx="1655763" cy="792163"/>
            <a:chOff x="3207" y="864"/>
            <a:chExt cx="1170" cy="720"/>
          </a:xfrm>
        </p:grpSpPr>
        <p:grpSp>
          <p:nvGrpSpPr>
            <p:cNvPr id="63499" name="Group 31"/>
            <p:cNvGrpSpPr>
              <a:grpSpLocks/>
            </p:cNvGrpSpPr>
            <p:nvPr/>
          </p:nvGrpSpPr>
          <p:grpSpPr bwMode="auto">
            <a:xfrm rot="-107364">
              <a:off x="3207" y="864"/>
              <a:ext cx="1161" cy="336"/>
              <a:chOff x="3464" y="3072"/>
              <a:chExt cx="1144" cy="576"/>
            </a:xfrm>
          </p:grpSpPr>
          <p:sp>
            <p:nvSpPr>
              <p:cNvPr id="63518" name="Freeform 32"/>
              <p:cNvSpPr>
                <a:spLocks/>
              </p:cNvSpPr>
              <p:nvPr/>
            </p:nvSpPr>
            <p:spPr bwMode="auto">
              <a:xfrm>
                <a:off x="4320" y="3072"/>
                <a:ext cx="96" cy="281"/>
              </a:xfrm>
              <a:custGeom>
                <a:avLst/>
                <a:gdLst>
                  <a:gd name="T0" fmla="*/ 0 w 1152"/>
                  <a:gd name="T1" fmla="*/ 0 h 1008"/>
                  <a:gd name="T2" fmla="*/ 0 w 1152"/>
                  <a:gd name="T3" fmla="*/ 0 h 1008"/>
                  <a:gd name="T4" fmla="*/ 0 w 1152"/>
                  <a:gd name="T5" fmla="*/ 0 h 1008"/>
                  <a:gd name="T6" fmla="*/ 0 w 1152"/>
                  <a:gd name="T7" fmla="*/ 0 h 1008"/>
                  <a:gd name="T8" fmla="*/ 0 w 1152"/>
                  <a:gd name="T9" fmla="*/ 0 h 1008"/>
                  <a:gd name="T10" fmla="*/ 0 w 1152"/>
                  <a:gd name="T11" fmla="*/ 0 h 1008"/>
                  <a:gd name="T12" fmla="*/ 0 w 1152"/>
                  <a:gd name="T13" fmla="*/ 0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3519" name="Freeform 33"/>
              <p:cNvSpPr>
                <a:spLocks/>
              </p:cNvSpPr>
              <p:nvPr/>
            </p:nvSpPr>
            <p:spPr bwMode="auto">
              <a:xfrm flipV="1">
                <a:off x="4416" y="3353"/>
                <a:ext cx="96" cy="280"/>
              </a:xfrm>
              <a:custGeom>
                <a:avLst/>
                <a:gdLst>
                  <a:gd name="T0" fmla="*/ 0 w 1152"/>
                  <a:gd name="T1" fmla="*/ 0 h 1008"/>
                  <a:gd name="T2" fmla="*/ 0 w 1152"/>
                  <a:gd name="T3" fmla="*/ 0 h 1008"/>
                  <a:gd name="T4" fmla="*/ 0 w 1152"/>
                  <a:gd name="T5" fmla="*/ 0 h 1008"/>
                  <a:gd name="T6" fmla="*/ 0 w 1152"/>
                  <a:gd name="T7" fmla="*/ 0 h 1008"/>
                  <a:gd name="T8" fmla="*/ 0 w 1152"/>
                  <a:gd name="T9" fmla="*/ 0 h 1008"/>
                  <a:gd name="T10" fmla="*/ 0 w 1152"/>
                  <a:gd name="T11" fmla="*/ 0 h 1008"/>
                  <a:gd name="T12" fmla="*/ 0 w 1152"/>
                  <a:gd name="T13" fmla="*/ 0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3520" name="Freeform 34"/>
              <p:cNvSpPr>
                <a:spLocks/>
              </p:cNvSpPr>
              <p:nvPr/>
            </p:nvSpPr>
            <p:spPr bwMode="auto">
              <a:xfrm>
                <a:off x="4512" y="3072"/>
                <a:ext cx="96" cy="281"/>
              </a:xfrm>
              <a:custGeom>
                <a:avLst/>
                <a:gdLst>
                  <a:gd name="T0" fmla="*/ 0 w 1152"/>
                  <a:gd name="T1" fmla="*/ 0 h 1008"/>
                  <a:gd name="T2" fmla="*/ 0 w 1152"/>
                  <a:gd name="T3" fmla="*/ 0 h 1008"/>
                  <a:gd name="T4" fmla="*/ 0 w 1152"/>
                  <a:gd name="T5" fmla="*/ 0 h 1008"/>
                  <a:gd name="T6" fmla="*/ 0 w 1152"/>
                  <a:gd name="T7" fmla="*/ 0 h 1008"/>
                  <a:gd name="T8" fmla="*/ 0 w 1152"/>
                  <a:gd name="T9" fmla="*/ 0 h 1008"/>
                  <a:gd name="T10" fmla="*/ 0 w 1152"/>
                  <a:gd name="T11" fmla="*/ 0 h 1008"/>
                  <a:gd name="T12" fmla="*/ 0 w 1152"/>
                  <a:gd name="T13" fmla="*/ 0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nvGrpSpPr>
              <p:cNvPr id="63521" name="Group 35"/>
              <p:cNvGrpSpPr>
                <a:grpSpLocks/>
              </p:cNvGrpSpPr>
              <p:nvPr/>
            </p:nvGrpSpPr>
            <p:grpSpPr bwMode="auto">
              <a:xfrm>
                <a:off x="3464" y="3072"/>
                <a:ext cx="424" cy="576"/>
                <a:chOff x="3088" y="3239"/>
                <a:chExt cx="848" cy="896"/>
              </a:xfrm>
            </p:grpSpPr>
            <p:grpSp>
              <p:nvGrpSpPr>
                <p:cNvPr id="63529" name="Group 36"/>
                <p:cNvGrpSpPr>
                  <a:grpSpLocks/>
                </p:cNvGrpSpPr>
                <p:nvPr/>
              </p:nvGrpSpPr>
              <p:grpSpPr bwMode="auto">
                <a:xfrm>
                  <a:off x="3088" y="3239"/>
                  <a:ext cx="424" cy="896"/>
                  <a:chOff x="2880" y="2112"/>
                  <a:chExt cx="2304" cy="2016"/>
                </a:xfrm>
              </p:grpSpPr>
              <p:sp>
                <p:nvSpPr>
                  <p:cNvPr id="63533" name="Freeform 37"/>
                  <p:cNvSpPr>
                    <a:spLocks/>
                  </p:cNvSpPr>
                  <p:nvPr/>
                </p:nvSpPr>
                <p:spPr bwMode="auto">
                  <a:xfrm>
                    <a:off x="2880" y="2112"/>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3534" name="Freeform 38"/>
                  <p:cNvSpPr>
                    <a:spLocks/>
                  </p:cNvSpPr>
                  <p:nvPr/>
                </p:nvSpPr>
                <p:spPr bwMode="auto">
                  <a:xfrm flipV="1">
                    <a:off x="4032" y="3120"/>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63530" name="Group 39"/>
                <p:cNvGrpSpPr>
                  <a:grpSpLocks/>
                </p:cNvGrpSpPr>
                <p:nvPr/>
              </p:nvGrpSpPr>
              <p:grpSpPr bwMode="auto">
                <a:xfrm>
                  <a:off x="3512" y="3239"/>
                  <a:ext cx="424" cy="896"/>
                  <a:chOff x="2880" y="2112"/>
                  <a:chExt cx="2304" cy="2016"/>
                </a:xfrm>
              </p:grpSpPr>
              <p:sp>
                <p:nvSpPr>
                  <p:cNvPr id="63531" name="Freeform 40"/>
                  <p:cNvSpPr>
                    <a:spLocks/>
                  </p:cNvSpPr>
                  <p:nvPr/>
                </p:nvSpPr>
                <p:spPr bwMode="auto">
                  <a:xfrm>
                    <a:off x="2880" y="2112"/>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3532" name="Freeform 41"/>
                  <p:cNvSpPr>
                    <a:spLocks/>
                  </p:cNvSpPr>
                  <p:nvPr/>
                </p:nvSpPr>
                <p:spPr bwMode="auto">
                  <a:xfrm flipV="1">
                    <a:off x="4032" y="3120"/>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nvGrpSpPr>
              <p:cNvPr id="63522" name="Group 42"/>
              <p:cNvGrpSpPr>
                <a:grpSpLocks/>
              </p:cNvGrpSpPr>
              <p:nvPr/>
            </p:nvGrpSpPr>
            <p:grpSpPr bwMode="auto">
              <a:xfrm>
                <a:off x="3896" y="3072"/>
                <a:ext cx="424" cy="561"/>
                <a:chOff x="3088" y="3239"/>
                <a:chExt cx="848" cy="896"/>
              </a:xfrm>
            </p:grpSpPr>
            <p:grpSp>
              <p:nvGrpSpPr>
                <p:cNvPr id="63523" name="Group 43"/>
                <p:cNvGrpSpPr>
                  <a:grpSpLocks/>
                </p:cNvGrpSpPr>
                <p:nvPr/>
              </p:nvGrpSpPr>
              <p:grpSpPr bwMode="auto">
                <a:xfrm>
                  <a:off x="3088" y="3239"/>
                  <a:ext cx="424" cy="896"/>
                  <a:chOff x="2880" y="2112"/>
                  <a:chExt cx="2304" cy="2016"/>
                </a:xfrm>
              </p:grpSpPr>
              <p:sp>
                <p:nvSpPr>
                  <p:cNvPr id="63527" name="Freeform 44"/>
                  <p:cNvSpPr>
                    <a:spLocks/>
                  </p:cNvSpPr>
                  <p:nvPr/>
                </p:nvSpPr>
                <p:spPr bwMode="auto">
                  <a:xfrm>
                    <a:off x="2880" y="2112"/>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3528" name="Freeform 45"/>
                  <p:cNvSpPr>
                    <a:spLocks/>
                  </p:cNvSpPr>
                  <p:nvPr/>
                </p:nvSpPr>
                <p:spPr bwMode="auto">
                  <a:xfrm flipV="1">
                    <a:off x="4032" y="3120"/>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63524" name="Group 46"/>
                <p:cNvGrpSpPr>
                  <a:grpSpLocks/>
                </p:cNvGrpSpPr>
                <p:nvPr/>
              </p:nvGrpSpPr>
              <p:grpSpPr bwMode="auto">
                <a:xfrm>
                  <a:off x="3512" y="3239"/>
                  <a:ext cx="424" cy="896"/>
                  <a:chOff x="2880" y="2112"/>
                  <a:chExt cx="2304" cy="2016"/>
                </a:xfrm>
              </p:grpSpPr>
              <p:sp>
                <p:nvSpPr>
                  <p:cNvPr id="63525" name="Freeform 47"/>
                  <p:cNvSpPr>
                    <a:spLocks/>
                  </p:cNvSpPr>
                  <p:nvPr/>
                </p:nvSpPr>
                <p:spPr bwMode="auto">
                  <a:xfrm>
                    <a:off x="2880" y="2112"/>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3526" name="Freeform 48"/>
                  <p:cNvSpPr>
                    <a:spLocks/>
                  </p:cNvSpPr>
                  <p:nvPr/>
                </p:nvSpPr>
                <p:spPr bwMode="auto">
                  <a:xfrm flipV="1">
                    <a:off x="4032" y="3120"/>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grpSp>
          <p:nvGrpSpPr>
            <p:cNvPr id="63500" name="Group 49"/>
            <p:cNvGrpSpPr>
              <a:grpSpLocks/>
            </p:cNvGrpSpPr>
            <p:nvPr/>
          </p:nvGrpSpPr>
          <p:grpSpPr bwMode="auto">
            <a:xfrm rot="-107364">
              <a:off x="3216" y="1248"/>
              <a:ext cx="1161" cy="336"/>
              <a:chOff x="3464" y="3072"/>
              <a:chExt cx="1144" cy="576"/>
            </a:xfrm>
          </p:grpSpPr>
          <p:sp>
            <p:nvSpPr>
              <p:cNvPr id="63501" name="Freeform 50"/>
              <p:cNvSpPr>
                <a:spLocks/>
              </p:cNvSpPr>
              <p:nvPr/>
            </p:nvSpPr>
            <p:spPr bwMode="auto">
              <a:xfrm>
                <a:off x="4320" y="3072"/>
                <a:ext cx="96" cy="281"/>
              </a:xfrm>
              <a:custGeom>
                <a:avLst/>
                <a:gdLst>
                  <a:gd name="T0" fmla="*/ 0 w 1152"/>
                  <a:gd name="T1" fmla="*/ 0 h 1008"/>
                  <a:gd name="T2" fmla="*/ 0 w 1152"/>
                  <a:gd name="T3" fmla="*/ 0 h 1008"/>
                  <a:gd name="T4" fmla="*/ 0 w 1152"/>
                  <a:gd name="T5" fmla="*/ 0 h 1008"/>
                  <a:gd name="T6" fmla="*/ 0 w 1152"/>
                  <a:gd name="T7" fmla="*/ 0 h 1008"/>
                  <a:gd name="T8" fmla="*/ 0 w 1152"/>
                  <a:gd name="T9" fmla="*/ 0 h 1008"/>
                  <a:gd name="T10" fmla="*/ 0 w 1152"/>
                  <a:gd name="T11" fmla="*/ 0 h 1008"/>
                  <a:gd name="T12" fmla="*/ 0 w 1152"/>
                  <a:gd name="T13" fmla="*/ 0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3502" name="Freeform 51"/>
              <p:cNvSpPr>
                <a:spLocks/>
              </p:cNvSpPr>
              <p:nvPr/>
            </p:nvSpPr>
            <p:spPr bwMode="auto">
              <a:xfrm flipV="1">
                <a:off x="4416" y="3353"/>
                <a:ext cx="96" cy="280"/>
              </a:xfrm>
              <a:custGeom>
                <a:avLst/>
                <a:gdLst>
                  <a:gd name="T0" fmla="*/ 0 w 1152"/>
                  <a:gd name="T1" fmla="*/ 0 h 1008"/>
                  <a:gd name="T2" fmla="*/ 0 w 1152"/>
                  <a:gd name="T3" fmla="*/ 0 h 1008"/>
                  <a:gd name="T4" fmla="*/ 0 w 1152"/>
                  <a:gd name="T5" fmla="*/ 0 h 1008"/>
                  <a:gd name="T6" fmla="*/ 0 w 1152"/>
                  <a:gd name="T7" fmla="*/ 0 h 1008"/>
                  <a:gd name="T8" fmla="*/ 0 w 1152"/>
                  <a:gd name="T9" fmla="*/ 0 h 1008"/>
                  <a:gd name="T10" fmla="*/ 0 w 1152"/>
                  <a:gd name="T11" fmla="*/ 0 h 1008"/>
                  <a:gd name="T12" fmla="*/ 0 w 1152"/>
                  <a:gd name="T13" fmla="*/ 0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3503" name="Freeform 52"/>
              <p:cNvSpPr>
                <a:spLocks/>
              </p:cNvSpPr>
              <p:nvPr/>
            </p:nvSpPr>
            <p:spPr bwMode="auto">
              <a:xfrm>
                <a:off x="4512" y="3072"/>
                <a:ext cx="96" cy="281"/>
              </a:xfrm>
              <a:custGeom>
                <a:avLst/>
                <a:gdLst>
                  <a:gd name="T0" fmla="*/ 0 w 1152"/>
                  <a:gd name="T1" fmla="*/ 0 h 1008"/>
                  <a:gd name="T2" fmla="*/ 0 w 1152"/>
                  <a:gd name="T3" fmla="*/ 0 h 1008"/>
                  <a:gd name="T4" fmla="*/ 0 w 1152"/>
                  <a:gd name="T5" fmla="*/ 0 h 1008"/>
                  <a:gd name="T6" fmla="*/ 0 w 1152"/>
                  <a:gd name="T7" fmla="*/ 0 h 1008"/>
                  <a:gd name="T8" fmla="*/ 0 w 1152"/>
                  <a:gd name="T9" fmla="*/ 0 h 1008"/>
                  <a:gd name="T10" fmla="*/ 0 w 1152"/>
                  <a:gd name="T11" fmla="*/ 0 h 1008"/>
                  <a:gd name="T12" fmla="*/ 0 w 1152"/>
                  <a:gd name="T13" fmla="*/ 0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nvGrpSpPr>
              <p:cNvPr id="63504" name="Group 53"/>
              <p:cNvGrpSpPr>
                <a:grpSpLocks/>
              </p:cNvGrpSpPr>
              <p:nvPr/>
            </p:nvGrpSpPr>
            <p:grpSpPr bwMode="auto">
              <a:xfrm>
                <a:off x="3464" y="3072"/>
                <a:ext cx="424" cy="576"/>
                <a:chOff x="3088" y="3239"/>
                <a:chExt cx="848" cy="896"/>
              </a:xfrm>
            </p:grpSpPr>
            <p:grpSp>
              <p:nvGrpSpPr>
                <p:cNvPr id="63512" name="Group 54"/>
                <p:cNvGrpSpPr>
                  <a:grpSpLocks/>
                </p:cNvGrpSpPr>
                <p:nvPr/>
              </p:nvGrpSpPr>
              <p:grpSpPr bwMode="auto">
                <a:xfrm>
                  <a:off x="3088" y="3239"/>
                  <a:ext cx="424" cy="896"/>
                  <a:chOff x="2880" y="2112"/>
                  <a:chExt cx="2304" cy="2016"/>
                </a:xfrm>
              </p:grpSpPr>
              <p:sp>
                <p:nvSpPr>
                  <p:cNvPr id="63516" name="Freeform 55"/>
                  <p:cNvSpPr>
                    <a:spLocks/>
                  </p:cNvSpPr>
                  <p:nvPr/>
                </p:nvSpPr>
                <p:spPr bwMode="auto">
                  <a:xfrm>
                    <a:off x="2880" y="2112"/>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3517" name="Freeform 56"/>
                  <p:cNvSpPr>
                    <a:spLocks/>
                  </p:cNvSpPr>
                  <p:nvPr/>
                </p:nvSpPr>
                <p:spPr bwMode="auto">
                  <a:xfrm flipV="1">
                    <a:off x="4032" y="3120"/>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63513" name="Group 57"/>
                <p:cNvGrpSpPr>
                  <a:grpSpLocks/>
                </p:cNvGrpSpPr>
                <p:nvPr/>
              </p:nvGrpSpPr>
              <p:grpSpPr bwMode="auto">
                <a:xfrm>
                  <a:off x="3512" y="3239"/>
                  <a:ext cx="424" cy="896"/>
                  <a:chOff x="2880" y="2112"/>
                  <a:chExt cx="2304" cy="2016"/>
                </a:xfrm>
              </p:grpSpPr>
              <p:sp>
                <p:nvSpPr>
                  <p:cNvPr id="63514" name="Freeform 58"/>
                  <p:cNvSpPr>
                    <a:spLocks/>
                  </p:cNvSpPr>
                  <p:nvPr/>
                </p:nvSpPr>
                <p:spPr bwMode="auto">
                  <a:xfrm>
                    <a:off x="2880" y="2112"/>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3515" name="Freeform 59"/>
                  <p:cNvSpPr>
                    <a:spLocks/>
                  </p:cNvSpPr>
                  <p:nvPr/>
                </p:nvSpPr>
                <p:spPr bwMode="auto">
                  <a:xfrm flipV="1">
                    <a:off x="4032" y="3120"/>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nvGrpSpPr>
              <p:cNvPr id="63505" name="Group 60"/>
              <p:cNvGrpSpPr>
                <a:grpSpLocks/>
              </p:cNvGrpSpPr>
              <p:nvPr/>
            </p:nvGrpSpPr>
            <p:grpSpPr bwMode="auto">
              <a:xfrm>
                <a:off x="3896" y="3072"/>
                <a:ext cx="424" cy="561"/>
                <a:chOff x="3088" y="3239"/>
                <a:chExt cx="848" cy="896"/>
              </a:xfrm>
            </p:grpSpPr>
            <p:grpSp>
              <p:nvGrpSpPr>
                <p:cNvPr id="63506" name="Group 61"/>
                <p:cNvGrpSpPr>
                  <a:grpSpLocks/>
                </p:cNvGrpSpPr>
                <p:nvPr/>
              </p:nvGrpSpPr>
              <p:grpSpPr bwMode="auto">
                <a:xfrm>
                  <a:off x="3088" y="3239"/>
                  <a:ext cx="424" cy="896"/>
                  <a:chOff x="2880" y="2112"/>
                  <a:chExt cx="2304" cy="2016"/>
                </a:xfrm>
              </p:grpSpPr>
              <p:sp>
                <p:nvSpPr>
                  <p:cNvPr id="63510" name="Freeform 62"/>
                  <p:cNvSpPr>
                    <a:spLocks/>
                  </p:cNvSpPr>
                  <p:nvPr/>
                </p:nvSpPr>
                <p:spPr bwMode="auto">
                  <a:xfrm>
                    <a:off x="2880" y="2112"/>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3511" name="Freeform 63"/>
                  <p:cNvSpPr>
                    <a:spLocks/>
                  </p:cNvSpPr>
                  <p:nvPr/>
                </p:nvSpPr>
                <p:spPr bwMode="auto">
                  <a:xfrm flipV="1">
                    <a:off x="4032" y="3120"/>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63507" name="Group 64"/>
                <p:cNvGrpSpPr>
                  <a:grpSpLocks/>
                </p:cNvGrpSpPr>
                <p:nvPr/>
              </p:nvGrpSpPr>
              <p:grpSpPr bwMode="auto">
                <a:xfrm>
                  <a:off x="3512" y="3239"/>
                  <a:ext cx="424" cy="896"/>
                  <a:chOff x="2880" y="2112"/>
                  <a:chExt cx="2304" cy="2016"/>
                </a:xfrm>
              </p:grpSpPr>
              <p:sp>
                <p:nvSpPr>
                  <p:cNvPr id="63508" name="Freeform 65"/>
                  <p:cNvSpPr>
                    <a:spLocks/>
                  </p:cNvSpPr>
                  <p:nvPr/>
                </p:nvSpPr>
                <p:spPr bwMode="auto">
                  <a:xfrm>
                    <a:off x="2880" y="2112"/>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3509" name="Freeform 66"/>
                  <p:cNvSpPr>
                    <a:spLocks/>
                  </p:cNvSpPr>
                  <p:nvPr/>
                </p:nvSpPr>
                <p:spPr bwMode="auto">
                  <a:xfrm flipV="1">
                    <a:off x="4032" y="3120"/>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grpSp>
      <p:sp>
        <p:nvSpPr>
          <p:cNvPr id="58435" name="Text Box 67"/>
          <p:cNvSpPr txBox="1">
            <a:spLocks noChangeArrowheads="1"/>
          </p:cNvSpPr>
          <p:nvPr/>
        </p:nvSpPr>
        <p:spPr bwMode="auto">
          <a:xfrm>
            <a:off x="5105400" y="-68263"/>
            <a:ext cx="1409700"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zh-CN" altLang="en-US" sz="2400" b="1" smtClean="0">
                <a:solidFill>
                  <a:srgbClr val="0000CC"/>
                </a:solidFill>
                <a:latin typeface="Times New Roman" pitchFamily="18" charset="0"/>
                <a:ea typeface="楷体_GB2312" pitchFamily="49" charset="-122"/>
              </a:rPr>
              <a:t>外来光子</a:t>
            </a:r>
          </a:p>
        </p:txBody>
      </p:sp>
      <p:sp>
        <p:nvSpPr>
          <p:cNvPr id="58436" name="Text Box 68"/>
          <p:cNvSpPr txBox="1">
            <a:spLocks noChangeArrowheads="1"/>
          </p:cNvSpPr>
          <p:nvPr/>
        </p:nvSpPr>
        <p:spPr bwMode="auto">
          <a:xfrm>
            <a:off x="5105400" y="1671638"/>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zh-CN" altLang="en-US" sz="2400" b="1" smtClean="0">
                <a:solidFill>
                  <a:srgbClr val="0000CC"/>
                </a:solidFill>
                <a:latin typeface="Times New Roman" pitchFamily="18" charset="0"/>
                <a:ea typeface="楷体_GB2312" pitchFamily="49" charset="-122"/>
              </a:rPr>
              <a:t>受激幅射光子</a:t>
            </a:r>
          </a:p>
        </p:txBody>
      </p:sp>
      <p:sp>
        <p:nvSpPr>
          <p:cNvPr id="58437" name="Text Box 69"/>
          <p:cNvSpPr txBox="1">
            <a:spLocks noChangeArrowheads="1"/>
          </p:cNvSpPr>
          <p:nvPr/>
        </p:nvSpPr>
        <p:spPr bwMode="auto">
          <a:xfrm>
            <a:off x="409575" y="4675188"/>
            <a:ext cx="8229600" cy="154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lnSpc>
                <a:spcPct val="90000"/>
              </a:lnSpc>
              <a:spcBef>
                <a:spcPct val="50000"/>
              </a:spcBef>
              <a:spcAft>
                <a:spcPct val="0"/>
              </a:spcAft>
              <a:buFontTx/>
              <a:buNone/>
            </a:pPr>
            <a:r>
              <a:rPr kumimoji="1" lang="en-US" altLang="zh-CN" sz="2400" smtClean="0">
                <a:solidFill>
                  <a:srgbClr val="0000CC"/>
                </a:solidFill>
                <a:latin typeface="楷体_GB2312" pitchFamily="49" charset="-122"/>
                <a:ea typeface="楷体_GB2312" pitchFamily="49" charset="-122"/>
              </a:rPr>
              <a:t>    </a:t>
            </a:r>
            <a:r>
              <a:rPr kumimoji="1" lang="zh-CN" altLang="en-US" sz="2400" smtClean="0">
                <a:solidFill>
                  <a:srgbClr val="0000CC"/>
                </a:solidFill>
                <a:latin typeface="楷体_GB2312" pitchFamily="49" charset="-122"/>
                <a:ea typeface="楷体_GB2312" pitchFamily="49" charset="-122"/>
              </a:rPr>
              <a:t>受激辐射是在外界辐射场的控制下的发光过程，因而各原子的受激发射的相位不再是无规则分布的，而应有和外界辐射场相同的相位。量子电动力学可证明：</a:t>
            </a:r>
            <a:r>
              <a:rPr kumimoji="1" lang="zh-CN" altLang="en-US" sz="2400" b="1" u="sng" smtClean="0">
                <a:solidFill>
                  <a:srgbClr val="FF0066"/>
                </a:solidFill>
                <a:latin typeface="楷体_GB2312" pitchFamily="49" charset="-122"/>
                <a:ea typeface="楷体_GB2312" pitchFamily="49" charset="-122"/>
              </a:rPr>
              <a:t>受激辐射光子与入射光子属于同一光子态。</a:t>
            </a:r>
          </a:p>
        </p:txBody>
      </p:sp>
    </p:spTree>
    <p:extLst>
      <p:ext uri="{BB962C8B-B14F-4D97-AF65-F5344CB8AC3E}">
        <p14:creationId xmlns:p14="http://schemas.microsoft.com/office/powerpoint/2010/main" val="3851375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8371"/>
                                        </p:tgtEl>
                                        <p:attrNameLst>
                                          <p:attrName>style.visibility</p:attrName>
                                        </p:attrNameLst>
                                      </p:cBhvr>
                                      <p:to>
                                        <p:strVal val="visible"/>
                                      </p:to>
                                    </p:set>
                                    <p:anim calcmode="lin" valueType="num">
                                      <p:cBhvr additive="base">
                                        <p:cTn id="7" dur="500" fill="hold"/>
                                        <p:tgtEl>
                                          <p:spTgt spid="58371"/>
                                        </p:tgtEl>
                                        <p:attrNameLst>
                                          <p:attrName>ppt_x</p:attrName>
                                        </p:attrNameLst>
                                      </p:cBhvr>
                                      <p:tavLst>
                                        <p:tav tm="0">
                                          <p:val>
                                            <p:strVal val="0-#ppt_w/2"/>
                                          </p:val>
                                        </p:tav>
                                        <p:tav tm="100000">
                                          <p:val>
                                            <p:strVal val="#ppt_x"/>
                                          </p:val>
                                        </p:tav>
                                      </p:tavLst>
                                    </p:anim>
                                    <p:anim calcmode="lin" valueType="num">
                                      <p:cBhvr additive="base">
                                        <p:cTn id="8" dur="500" fill="hold"/>
                                        <p:tgtEl>
                                          <p:spTgt spid="5837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8376"/>
                                        </p:tgtEl>
                                        <p:attrNameLst>
                                          <p:attrName>style.visibility</p:attrName>
                                        </p:attrNameLst>
                                      </p:cBhvr>
                                      <p:to>
                                        <p:strVal val="visible"/>
                                      </p:to>
                                    </p:set>
                                  </p:childTnLst>
                                  <p:subTnLst>
                                    <p:animClr clrSpc="rgb" dir="cw">
                                      <p:cBhvr override="childStyle">
                                        <p:cTn dur="1" fill="hold" display="0" masterRel="nextClick" afterEffect="1"/>
                                        <p:tgtEl>
                                          <p:spTgt spid="58376"/>
                                        </p:tgtEl>
                                        <p:attrNameLst>
                                          <p:attrName>ppt_c</p:attrName>
                                        </p:attrNameLst>
                                      </p:cBhvr>
                                      <p:to>
                                        <a:schemeClr val="bg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58377"/>
                                        </p:tgtEl>
                                        <p:attrNameLst>
                                          <p:attrName>style.visibility</p:attrName>
                                        </p:attrNameLst>
                                      </p:cBhvr>
                                      <p:to>
                                        <p:strVal val="visible"/>
                                      </p:to>
                                    </p:set>
                                    <p:anim calcmode="lin" valueType="num">
                                      <p:cBhvr additive="base">
                                        <p:cTn id="17" dur="500" fill="hold"/>
                                        <p:tgtEl>
                                          <p:spTgt spid="58377"/>
                                        </p:tgtEl>
                                        <p:attrNameLst>
                                          <p:attrName>ppt_x</p:attrName>
                                        </p:attrNameLst>
                                      </p:cBhvr>
                                      <p:tavLst>
                                        <p:tav tm="0">
                                          <p:val>
                                            <p:strVal val="0-#ppt_w/2"/>
                                          </p:val>
                                        </p:tav>
                                        <p:tav tm="100000">
                                          <p:val>
                                            <p:strVal val="#ppt_x"/>
                                          </p:val>
                                        </p:tav>
                                      </p:tavLst>
                                    </p:anim>
                                    <p:anim calcmode="lin" valueType="num">
                                      <p:cBhvr additive="base">
                                        <p:cTn id="18" dur="500" fill="hold"/>
                                        <p:tgtEl>
                                          <p:spTgt spid="5837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58377"/>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839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58398"/>
                                        </p:tgtEl>
                                        <p:attrNameLst>
                                          <p:attrName>style.visibility</p:attrName>
                                        </p:attrNameLst>
                                      </p:cBhvr>
                                      <p:to>
                                        <p:strVal val="visible"/>
                                      </p:to>
                                    </p:set>
                                    <p:anim calcmode="lin" valueType="num">
                                      <p:cBhvr additive="base">
                                        <p:cTn id="27" dur="500" fill="hold"/>
                                        <p:tgtEl>
                                          <p:spTgt spid="58398"/>
                                        </p:tgtEl>
                                        <p:attrNameLst>
                                          <p:attrName>ppt_x</p:attrName>
                                        </p:attrNameLst>
                                      </p:cBhvr>
                                      <p:tavLst>
                                        <p:tav tm="0">
                                          <p:val>
                                            <p:strVal val="0-#ppt_w/2"/>
                                          </p:val>
                                        </p:tav>
                                        <p:tav tm="100000">
                                          <p:val>
                                            <p:strVal val="#ppt_x"/>
                                          </p:val>
                                        </p:tav>
                                      </p:tavLst>
                                    </p:anim>
                                    <p:anim calcmode="lin" valueType="num">
                                      <p:cBhvr additive="base">
                                        <p:cTn id="28" dur="500" fill="hold"/>
                                        <p:tgtEl>
                                          <p:spTgt spid="58398"/>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5843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843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53" presetClass="entr" presetSubtype="0" fill="hold" grpId="0" nodeType="clickEffect">
                                  <p:stCondLst>
                                    <p:cond delay="0"/>
                                  </p:stCondLst>
                                  <p:childTnLst>
                                    <p:set>
                                      <p:cBhvr>
                                        <p:cTn id="40" dur="1" fill="hold">
                                          <p:stCondLst>
                                            <p:cond delay="0"/>
                                          </p:stCondLst>
                                        </p:cTn>
                                        <p:tgtEl>
                                          <p:spTgt spid="58370"/>
                                        </p:tgtEl>
                                        <p:attrNameLst>
                                          <p:attrName>style.visibility</p:attrName>
                                        </p:attrNameLst>
                                      </p:cBhvr>
                                      <p:to>
                                        <p:strVal val="visible"/>
                                      </p:to>
                                    </p:set>
                                    <p:anim calcmode="lin" valueType="num">
                                      <p:cBhvr>
                                        <p:cTn id="41" dur="2000" fill="hold"/>
                                        <p:tgtEl>
                                          <p:spTgt spid="58370"/>
                                        </p:tgtEl>
                                        <p:attrNameLst>
                                          <p:attrName>ppt_w</p:attrName>
                                        </p:attrNameLst>
                                      </p:cBhvr>
                                      <p:tavLst>
                                        <p:tav tm="0">
                                          <p:val>
                                            <p:fltVal val="0"/>
                                          </p:val>
                                        </p:tav>
                                        <p:tav tm="100000">
                                          <p:val>
                                            <p:strVal val="#ppt_w"/>
                                          </p:val>
                                        </p:tav>
                                      </p:tavLst>
                                    </p:anim>
                                    <p:anim calcmode="lin" valueType="num">
                                      <p:cBhvr>
                                        <p:cTn id="42" dur="2000" fill="hold"/>
                                        <p:tgtEl>
                                          <p:spTgt spid="58370"/>
                                        </p:tgtEl>
                                        <p:attrNameLst>
                                          <p:attrName>ppt_h</p:attrName>
                                        </p:attrNameLst>
                                      </p:cBhvr>
                                      <p:tavLst>
                                        <p:tav tm="0">
                                          <p:val>
                                            <p:fltVal val="0"/>
                                          </p:val>
                                        </p:tav>
                                        <p:tav tm="100000">
                                          <p:val>
                                            <p:strVal val="#ppt_h"/>
                                          </p:val>
                                        </p:tav>
                                      </p:tavLst>
                                    </p:anim>
                                    <p:animEffect transition="in" filter="fade">
                                      <p:cBhvr>
                                        <p:cTn id="43" dur="2000"/>
                                        <p:tgtEl>
                                          <p:spTgt spid="5837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53" presetClass="entr" presetSubtype="0" fill="hold" grpId="0" nodeType="clickEffect">
                                  <p:stCondLst>
                                    <p:cond delay="0"/>
                                  </p:stCondLst>
                                  <p:childTnLst>
                                    <p:set>
                                      <p:cBhvr>
                                        <p:cTn id="47" dur="1" fill="hold">
                                          <p:stCondLst>
                                            <p:cond delay="0"/>
                                          </p:stCondLst>
                                        </p:cTn>
                                        <p:tgtEl>
                                          <p:spTgt spid="58437"/>
                                        </p:tgtEl>
                                        <p:attrNameLst>
                                          <p:attrName>style.visibility</p:attrName>
                                        </p:attrNameLst>
                                      </p:cBhvr>
                                      <p:to>
                                        <p:strVal val="visible"/>
                                      </p:to>
                                    </p:set>
                                    <p:anim calcmode="lin" valueType="num">
                                      <p:cBhvr>
                                        <p:cTn id="48" dur="2000" fill="hold"/>
                                        <p:tgtEl>
                                          <p:spTgt spid="58437"/>
                                        </p:tgtEl>
                                        <p:attrNameLst>
                                          <p:attrName>ppt_w</p:attrName>
                                        </p:attrNameLst>
                                      </p:cBhvr>
                                      <p:tavLst>
                                        <p:tav tm="0">
                                          <p:val>
                                            <p:fltVal val="0"/>
                                          </p:val>
                                        </p:tav>
                                        <p:tav tm="100000">
                                          <p:val>
                                            <p:strVal val="#ppt_w"/>
                                          </p:val>
                                        </p:tav>
                                      </p:tavLst>
                                    </p:anim>
                                    <p:anim calcmode="lin" valueType="num">
                                      <p:cBhvr>
                                        <p:cTn id="49" dur="2000" fill="hold"/>
                                        <p:tgtEl>
                                          <p:spTgt spid="58437"/>
                                        </p:tgtEl>
                                        <p:attrNameLst>
                                          <p:attrName>ppt_h</p:attrName>
                                        </p:attrNameLst>
                                      </p:cBhvr>
                                      <p:tavLst>
                                        <p:tav tm="0">
                                          <p:val>
                                            <p:fltVal val="0"/>
                                          </p:val>
                                        </p:tav>
                                        <p:tav tm="100000">
                                          <p:val>
                                            <p:strVal val="#ppt_h"/>
                                          </p:val>
                                        </p:tav>
                                      </p:tavLst>
                                    </p:anim>
                                    <p:animEffect transition="in" filter="fade">
                                      <p:cBhvr>
                                        <p:cTn id="50" dur="2000"/>
                                        <p:tgtEl>
                                          <p:spTgt spid="58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p:bldP spid="58376" grpId="0" animBg="1"/>
      <p:bldP spid="58435" grpId="0" autoUpdateAnimBg="0"/>
      <p:bldP spid="58436" grpId="0" autoUpdateAnimBg="0"/>
      <p:bldP spid="584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323850" y="981075"/>
            <a:ext cx="8515350"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1800" smtClean="0">
                <a:solidFill>
                  <a:srgbClr val="000000"/>
                </a:solidFill>
                <a:latin typeface="Verdana" pitchFamily="34" charset="0"/>
              </a:rPr>
              <a:t>        </a:t>
            </a:r>
            <a:r>
              <a:rPr lang="zh-CN" altLang="en-US" sz="2400" smtClean="0">
                <a:solidFill>
                  <a:srgbClr val="0000CC"/>
                </a:solidFill>
                <a:latin typeface="Verdana" pitchFamily="34" charset="0"/>
                <a:ea typeface="楷体_GB2312" pitchFamily="49" charset="-122"/>
              </a:rPr>
              <a:t>原子发光的经典电子论；</a:t>
            </a:r>
            <a:endParaRPr lang="en-US" altLang="zh-CN" sz="2400" smtClean="0">
              <a:solidFill>
                <a:srgbClr val="0000CC"/>
              </a:solidFill>
              <a:latin typeface="Verdana" pitchFamily="34" charset="0"/>
              <a:ea typeface="楷体_GB2312" pitchFamily="49" charset="-122"/>
            </a:endParaRPr>
          </a:p>
          <a:p>
            <a:pPr fontAlgn="base">
              <a:spcBef>
                <a:spcPct val="50000"/>
              </a:spcBef>
              <a:spcAft>
                <a:spcPct val="0"/>
              </a:spcAft>
              <a:buFontTx/>
              <a:buNone/>
            </a:pPr>
            <a:r>
              <a:rPr lang="zh-CN" altLang="en-US" sz="2400" smtClean="0">
                <a:solidFill>
                  <a:srgbClr val="0000CC"/>
                </a:solidFill>
                <a:latin typeface="Verdana" pitchFamily="34" charset="0"/>
                <a:ea typeface="楷体_GB2312" pitchFamily="49" charset="-122"/>
              </a:rPr>
              <a:t>按经典电子论模型，原子的自发跃迁是原子中电子的</a:t>
            </a:r>
            <a:r>
              <a:rPr lang="zh-CN" altLang="en-US" sz="2400" b="1" smtClean="0">
                <a:solidFill>
                  <a:srgbClr val="0000CC"/>
                </a:solidFill>
                <a:latin typeface="Verdana" pitchFamily="34" charset="0"/>
                <a:ea typeface="楷体_GB2312" pitchFamily="49" charset="-122"/>
              </a:rPr>
              <a:t>自发阻尼振荡</a:t>
            </a:r>
            <a:r>
              <a:rPr lang="zh-CN" altLang="en-US" sz="2400" smtClean="0">
                <a:solidFill>
                  <a:srgbClr val="0000CC"/>
                </a:solidFill>
                <a:latin typeface="Verdana" pitchFamily="34" charset="0"/>
                <a:ea typeface="楷体_GB2312" pitchFamily="49" charset="-122"/>
              </a:rPr>
              <a:t>，没有任何外加光电场来同步各个原子的自发阻尼振荡，因而电子振荡发出的</a:t>
            </a:r>
            <a:r>
              <a:rPr lang="zh-CN" altLang="en-US" sz="2400" smtClean="0">
                <a:solidFill>
                  <a:srgbClr val="FF0000"/>
                </a:solidFill>
                <a:latin typeface="Verdana" pitchFamily="34" charset="0"/>
                <a:ea typeface="楷体_GB2312" pitchFamily="49" charset="-122"/>
              </a:rPr>
              <a:t>自发辐射</a:t>
            </a:r>
            <a:r>
              <a:rPr lang="zh-CN" altLang="en-US" sz="2400" smtClean="0">
                <a:solidFill>
                  <a:srgbClr val="0000CC"/>
                </a:solidFill>
                <a:latin typeface="Verdana" pitchFamily="34" charset="0"/>
                <a:ea typeface="楷体_GB2312" pitchFamily="49" charset="-122"/>
              </a:rPr>
              <a:t>是相位无关的。</a:t>
            </a:r>
            <a:endParaRPr lang="en-US" altLang="zh-CN" sz="2400" smtClean="0">
              <a:solidFill>
                <a:srgbClr val="CC0000"/>
              </a:solidFill>
              <a:latin typeface="Verdana" pitchFamily="34" charset="0"/>
              <a:ea typeface="楷体_GB2312" pitchFamily="49" charset="-122"/>
            </a:endParaRPr>
          </a:p>
          <a:p>
            <a:pPr fontAlgn="base">
              <a:spcBef>
                <a:spcPct val="50000"/>
              </a:spcBef>
              <a:spcAft>
                <a:spcPct val="0"/>
              </a:spcAft>
              <a:buFontTx/>
              <a:buNone/>
            </a:pPr>
            <a:r>
              <a:rPr kumimoji="1" lang="zh-CN" altLang="en-US" sz="2400" smtClean="0">
                <a:solidFill>
                  <a:srgbClr val="CC0000"/>
                </a:solidFill>
                <a:latin typeface="楷体_GB2312" pitchFamily="49" charset="-122"/>
                <a:ea typeface="楷体_GB2312" pitchFamily="49" charset="-122"/>
              </a:rPr>
              <a:t>受激辐射</a:t>
            </a:r>
            <a:r>
              <a:rPr kumimoji="1" lang="zh-CN" altLang="en-US" sz="2400" smtClean="0">
                <a:solidFill>
                  <a:srgbClr val="0000CC"/>
                </a:solidFill>
                <a:latin typeface="楷体_GB2312" pitchFamily="49" charset="-122"/>
                <a:ea typeface="楷体_GB2312" pitchFamily="49" charset="-122"/>
              </a:rPr>
              <a:t>对应于电子在</a:t>
            </a:r>
            <a:r>
              <a:rPr lang="zh-CN" altLang="en-US" sz="2400" smtClean="0">
                <a:solidFill>
                  <a:srgbClr val="0000CC"/>
                </a:solidFill>
                <a:latin typeface="Verdana" pitchFamily="34" charset="0"/>
                <a:ea typeface="楷体_GB2312" pitchFamily="49" charset="-122"/>
              </a:rPr>
              <a:t>外加光电场作用下作</a:t>
            </a:r>
            <a:r>
              <a:rPr lang="zh-CN" altLang="en-US" sz="2400" b="1" smtClean="0">
                <a:solidFill>
                  <a:srgbClr val="CC0000"/>
                </a:solidFill>
                <a:latin typeface="Verdana" pitchFamily="34" charset="0"/>
                <a:ea typeface="楷体_GB2312" pitchFamily="49" charset="-122"/>
              </a:rPr>
              <a:t>强迫振荡</a:t>
            </a:r>
            <a:r>
              <a:rPr lang="zh-CN" altLang="en-US" sz="2400" smtClean="0">
                <a:solidFill>
                  <a:srgbClr val="0000CC"/>
                </a:solidFill>
                <a:latin typeface="Verdana" pitchFamily="34" charset="0"/>
                <a:ea typeface="楷体_GB2312" pitchFamily="49" charset="-122"/>
              </a:rPr>
              <a:t>时的辐射，电子强迫振荡的频率、相位、振动方向显然应与外加光电场</a:t>
            </a:r>
            <a:r>
              <a:rPr lang="zh-CN" altLang="en-US" sz="2400" smtClean="0">
                <a:solidFill>
                  <a:srgbClr val="CC0000"/>
                </a:solidFill>
                <a:latin typeface="Verdana" pitchFamily="34" charset="0"/>
                <a:ea typeface="楷体_GB2312" pitchFamily="49" charset="-122"/>
              </a:rPr>
              <a:t>一致</a:t>
            </a:r>
            <a:r>
              <a:rPr lang="zh-CN" altLang="en-US" sz="2400" smtClean="0">
                <a:solidFill>
                  <a:srgbClr val="0000CC"/>
                </a:solidFill>
                <a:latin typeface="Verdana" pitchFamily="34" charset="0"/>
                <a:ea typeface="楷体_GB2312" pitchFamily="49" charset="-122"/>
              </a:rPr>
              <a:t>。因而强迫振动电子发出的</a:t>
            </a:r>
            <a:r>
              <a:rPr kumimoji="1" lang="zh-CN" altLang="en-US" sz="2400" smtClean="0">
                <a:solidFill>
                  <a:srgbClr val="0000CC"/>
                </a:solidFill>
                <a:latin typeface="楷体_GB2312" pitchFamily="49" charset="-122"/>
                <a:ea typeface="楷体_GB2312" pitchFamily="49" charset="-122"/>
              </a:rPr>
              <a:t>受激辐射应与辐射场具有相同</a:t>
            </a:r>
            <a:r>
              <a:rPr lang="zh-CN" altLang="en-US" sz="2400" smtClean="0">
                <a:solidFill>
                  <a:srgbClr val="0000CC"/>
                </a:solidFill>
                <a:latin typeface="Verdana" pitchFamily="34" charset="0"/>
                <a:ea typeface="楷体_GB2312" pitchFamily="49" charset="-122"/>
              </a:rPr>
              <a:t>的频率、相位、传播方向和偏振状态。</a:t>
            </a:r>
          </a:p>
        </p:txBody>
      </p:sp>
      <p:sp>
        <p:nvSpPr>
          <p:cNvPr id="64515" name="Text Box 3"/>
          <p:cNvSpPr txBox="1">
            <a:spLocks noChangeArrowheads="1"/>
          </p:cNvSpPr>
          <p:nvPr/>
        </p:nvSpPr>
        <p:spPr bwMode="auto">
          <a:xfrm>
            <a:off x="228600" y="228600"/>
            <a:ext cx="714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50000"/>
              </a:spcBef>
              <a:spcAft>
                <a:spcPct val="0"/>
              </a:spcAft>
              <a:buFontTx/>
              <a:buNone/>
            </a:pPr>
            <a:r>
              <a:rPr kumimoji="1" lang="en-US" altLang="zh-CN" sz="2400" b="1" smtClean="0">
                <a:solidFill>
                  <a:srgbClr val="0000CC"/>
                </a:solidFill>
                <a:latin typeface="Times New Roman" pitchFamily="18" charset="0"/>
              </a:rPr>
              <a:t> </a:t>
            </a:r>
            <a:r>
              <a:rPr kumimoji="1" lang="zh-CN" altLang="en-US" sz="2400" smtClean="0">
                <a:solidFill>
                  <a:srgbClr val="0000CC"/>
                </a:solidFill>
                <a:latin typeface="楷体_GB2312" pitchFamily="49" charset="-122"/>
                <a:ea typeface="楷体_GB2312" pitchFamily="49" charset="-122"/>
              </a:rPr>
              <a:t>受激辐射与自发辐射的重要区别</a:t>
            </a:r>
            <a:r>
              <a:rPr kumimoji="1" lang="en-US" altLang="zh-CN" sz="2400" smtClean="0">
                <a:solidFill>
                  <a:srgbClr val="0000CC"/>
                </a:solidFill>
                <a:latin typeface="Times New Roman" pitchFamily="18" charset="0"/>
                <a:ea typeface="楷体_GB2312" pitchFamily="49" charset="-122"/>
              </a:rPr>
              <a:t>——</a:t>
            </a:r>
            <a:r>
              <a:rPr kumimoji="1" lang="zh-CN" altLang="en-US" sz="2400" b="1" smtClean="0">
                <a:solidFill>
                  <a:srgbClr val="FF0066"/>
                </a:solidFill>
                <a:latin typeface="楷体_GB2312" pitchFamily="49" charset="-122"/>
                <a:ea typeface="楷体_GB2312" pitchFamily="49" charset="-122"/>
              </a:rPr>
              <a:t>相干性</a:t>
            </a:r>
            <a:endParaRPr kumimoji="1" lang="zh-CN" altLang="en-US" sz="2400" smtClean="0">
              <a:solidFill>
                <a:srgbClr val="FF0066"/>
              </a:solidFill>
              <a:latin typeface="Times New Roman" pitchFamily="18" charset="0"/>
            </a:endParaRPr>
          </a:p>
        </p:txBody>
      </p:sp>
      <p:sp>
        <p:nvSpPr>
          <p:cNvPr id="64516" name="Text Box 4"/>
          <p:cNvSpPr txBox="1">
            <a:spLocks noChangeArrowheads="1"/>
          </p:cNvSpPr>
          <p:nvPr/>
        </p:nvSpPr>
        <p:spPr bwMode="auto">
          <a:xfrm>
            <a:off x="323850" y="4953000"/>
            <a:ext cx="80645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50000"/>
              </a:spcBef>
              <a:spcAft>
                <a:spcPct val="0"/>
              </a:spcAft>
              <a:buFontTx/>
              <a:buNone/>
            </a:pPr>
            <a:r>
              <a:rPr kumimoji="1" lang="en-US" altLang="zh-CN" sz="2400" b="1" smtClean="0">
                <a:solidFill>
                  <a:srgbClr val="0000CC"/>
                </a:solidFill>
                <a:latin typeface="Times New Roman" pitchFamily="18" charset="0"/>
              </a:rPr>
              <a:t>      *</a:t>
            </a:r>
            <a:r>
              <a:rPr kumimoji="1" lang="en-US" altLang="zh-CN" sz="2400" b="1" smtClean="0">
                <a:solidFill>
                  <a:srgbClr val="0000CC"/>
                </a:solidFill>
                <a:latin typeface="楷体_GB2312" pitchFamily="49" charset="-122"/>
                <a:ea typeface="楷体_GB2312" pitchFamily="49" charset="-122"/>
              </a:rPr>
              <a:t>(</a:t>
            </a:r>
            <a:r>
              <a:rPr kumimoji="1" lang="zh-CN" altLang="en-US" sz="2400" smtClean="0">
                <a:solidFill>
                  <a:srgbClr val="0000CC"/>
                </a:solidFill>
                <a:latin typeface="楷体_GB2312" pitchFamily="49" charset="-122"/>
                <a:ea typeface="楷体_GB2312" pitchFamily="49" charset="-122"/>
              </a:rPr>
              <a:t>因为不同粒子发射的光子与入射光子的频率、位相、偏振等状态相同</a:t>
            </a:r>
            <a:r>
              <a:rPr kumimoji="1" lang="en-US" altLang="zh-CN" sz="2400" smtClean="0">
                <a:solidFill>
                  <a:srgbClr val="0000CC"/>
                </a:solidFill>
                <a:latin typeface="楷体_GB2312" pitchFamily="49" charset="-122"/>
                <a:ea typeface="楷体_GB2312" pitchFamily="49" charset="-122"/>
              </a:rPr>
              <a:t>, </a:t>
            </a:r>
            <a:r>
              <a:rPr kumimoji="1" lang="zh-CN" altLang="en-US" sz="2400" smtClean="0">
                <a:solidFill>
                  <a:srgbClr val="0000CC"/>
                </a:solidFill>
                <a:latin typeface="楷体_GB2312" pitchFamily="49" charset="-122"/>
                <a:ea typeface="楷体_GB2312" pitchFamily="49" charset="-122"/>
              </a:rPr>
              <a:t>而且使</a:t>
            </a:r>
            <a:r>
              <a:rPr kumimoji="1" lang="zh-CN" altLang="en-US" sz="2400" smtClean="0">
                <a:solidFill>
                  <a:srgbClr val="CC0000"/>
                </a:solidFill>
                <a:latin typeface="楷体_GB2312" pitchFamily="49" charset="-122"/>
                <a:ea typeface="楷体_GB2312" pitchFamily="49" charset="-122"/>
              </a:rPr>
              <a:t>相干光子数目不断增加</a:t>
            </a:r>
            <a:r>
              <a:rPr kumimoji="1" lang="en-US" altLang="zh-CN" sz="2400" smtClean="0">
                <a:solidFill>
                  <a:srgbClr val="0000CC"/>
                </a:solidFill>
                <a:latin typeface="楷体_GB2312" pitchFamily="49" charset="-122"/>
                <a:ea typeface="楷体_GB2312" pitchFamily="49" charset="-122"/>
              </a:rPr>
              <a:t>, </a:t>
            </a:r>
            <a:r>
              <a:rPr kumimoji="1" lang="zh-CN" altLang="en-US" sz="2400" smtClean="0">
                <a:solidFill>
                  <a:srgbClr val="0000CC"/>
                </a:solidFill>
                <a:latin typeface="楷体_GB2312" pitchFamily="49" charset="-122"/>
                <a:ea typeface="楷体_GB2312" pitchFamily="49" charset="-122"/>
              </a:rPr>
              <a:t>所以受激发射使激光具备了</a:t>
            </a:r>
            <a:r>
              <a:rPr kumimoji="1" lang="zh-CN" altLang="en-US" sz="2400" smtClean="0">
                <a:solidFill>
                  <a:srgbClr val="CC0000"/>
                </a:solidFill>
                <a:latin typeface="楷体_GB2312" pitchFamily="49" charset="-122"/>
                <a:ea typeface="楷体_GB2312" pitchFamily="49" charset="-122"/>
              </a:rPr>
              <a:t>高亮度、方向性、单色性、相干性</a:t>
            </a:r>
            <a:r>
              <a:rPr kumimoji="1" lang="zh-CN" altLang="en-US" sz="2400" smtClean="0">
                <a:solidFill>
                  <a:srgbClr val="0000CC"/>
                </a:solidFill>
                <a:latin typeface="楷体_GB2312" pitchFamily="49" charset="-122"/>
                <a:ea typeface="楷体_GB2312" pitchFamily="49" charset="-122"/>
              </a:rPr>
              <a:t>的特点</a:t>
            </a:r>
            <a:r>
              <a:rPr kumimoji="1" lang="en-US" altLang="zh-CN" sz="2400" b="1" smtClean="0">
                <a:solidFill>
                  <a:srgbClr val="0000CC"/>
                </a:solidFill>
                <a:latin typeface="楷体_GB2312" pitchFamily="49" charset="-122"/>
                <a:ea typeface="楷体_GB2312" pitchFamily="49" charset="-122"/>
              </a:rPr>
              <a:t>)</a:t>
            </a:r>
            <a:endParaRPr kumimoji="1" lang="en-US" altLang="zh-CN" sz="2400" smtClean="0">
              <a:solidFill>
                <a:srgbClr val="0000CC"/>
              </a:solidFill>
              <a:latin typeface="Times New Roman" pitchFamily="18" charset="0"/>
            </a:endParaRPr>
          </a:p>
        </p:txBody>
      </p:sp>
    </p:spTree>
    <p:extLst>
      <p:ext uri="{BB962C8B-B14F-4D97-AF65-F5344CB8AC3E}">
        <p14:creationId xmlns:p14="http://schemas.microsoft.com/office/powerpoint/2010/main" val="2114013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4"/>
          <p:cNvSpPr txBox="1">
            <a:spLocks noChangeArrowheads="1"/>
          </p:cNvSpPr>
          <p:nvPr/>
        </p:nvSpPr>
        <p:spPr bwMode="auto">
          <a:xfrm>
            <a:off x="0" y="838200"/>
            <a:ext cx="441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400" b="1" smtClean="0">
                <a:solidFill>
                  <a:srgbClr val="A50021"/>
                </a:solidFill>
                <a:latin typeface="宋体" charset="-122"/>
              </a:rPr>
              <a:t>一 </a:t>
            </a:r>
            <a:r>
              <a:rPr kumimoji="1" lang="en-US" altLang="zh-CN" sz="2400" b="1" smtClean="0">
                <a:solidFill>
                  <a:srgbClr val="A50021"/>
                </a:solidFill>
                <a:latin typeface="宋体" charset="-122"/>
              </a:rPr>
              <a:t>. </a:t>
            </a:r>
            <a:r>
              <a:rPr kumimoji="1" lang="zh-CN" altLang="en-US" sz="2400" b="1" smtClean="0">
                <a:solidFill>
                  <a:srgbClr val="A50021"/>
                </a:solidFill>
                <a:latin typeface="宋体" charset="-122"/>
              </a:rPr>
              <a:t>经典辐射理论</a:t>
            </a:r>
          </a:p>
        </p:txBody>
      </p:sp>
      <p:sp>
        <p:nvSpPr>
          <p:cNvPr id="47107" name="Text Box 5"/>
          <p:cNvSpPr txBox="1">
            <a:spLocks noChangeArrowheads="1"/>
          </p:cNvSpPr>
          <p:nvPr/>
        </p:nvSpPr>
        <p:spPr bwMode="auto">
          <a:xfrm>
            <a:off x="0" y="19812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400" b="1" smtClean="0">
                <a:solidFill>
                  <a:srgbClr val="A50021"/>
                </a:solidFill>
                <a:latin typeface="宋体" charset="-122"/>
              </a:rPr>
              <a:t>二</a:t>
            </a:r>
            <a:r>
              <a:rPr kumimoji="1" lang="en-US" altLang="zh-CN" sz="2400" b="1" smtClean="0">
                <a:solidFill>
                  <a:srgbClr val="A50021"/>
                </a:solidFill>
                <a:latin typeface="宋体" charset="-122"/>
              </a:rPr>
              <a:t>. </a:t>
            </a:r>
            <a:r>
              <a:rPr kumimoji="1" lang="zh-CN" altLang="en-US" sz="2400" b="1" smtClean="0">
                <a:solidFill>
                  <a:srgbClr val="A50021"/>
                </a:solidFill>
                <a:latin typeface="宋体" charset="-122"/>
              </a:rPr>
              <a:t>黑体热辐射</a:t>
            </a:r>
          </a:p>
        </p:txBody>
      </p:sp>
      <p:sp>
        <p:nvSpPr>
          <p:cNvPr id="47108" name="Text Box 6"/>
          <p:cNvSpPr txBox="1">
            <a:spLocks noChangeArrowheads="1"/>
          </p:cNvSpPr>
          <p:nvPr/>
        </p:nvSpPr>
        <p:spPr bwMode="auto">
          <a:xfrm>
            <a:off x="0" y="2971800"/>
            <a:ext cx="533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400" b="1" smtClean="0">
                <a:solidFill>
                  <a:srgbClr val="A50021"/>
                </a:solidFill>
                <a:latin typeface="宋体" charset="-122"/>
              </a:rPr>
              <a:t>三</a:t>
            </a:r>
            <a:r>
              <a:rPr kumimoji="1" lang="en-US" altLang="zh-CN" sz="2400" b="1" smtClean="0">
                <a:solidFill>
                  <a:srgbClr val="A50021"/>
                </a:solidFill>
                <a:latin typeface="宋体" charset="-122"/>
              </a:rPr>
              <a:t>.</a:t>
            </a:r>
            <a:r>
              <a:rPr kumimoji="1" lang="zh-CN" altLang="en-US" sz="2400" b="1" smtClean="0">
                <a:solidFill>
                  <a:srgbClr val="A50021"/>
                </a:solidFill>
                <a:latin typeface="宋体" charset="-122"/>
              </a:rPr>
              <a:t>光和物质的相互作用</a:t>
            </a:r>
          </a:p>
        </p:txBody>
      </p:sp>
      <p:sp>
        <p:nvSpPr>
          <p:cNvPr id="47109" name="Text Box 7"/>
          <p:cNvSpPr txBox="1">
            <a:spLocks noChangeArrowheads="1"/>
          </p:cNvSpPr>
          <p:nvPr/>
        </p:nvSpPr>
        <p:spPr bwMode="auto">
          <a:xfrm>
            <a:off x="0" y="3962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400" b="1" smtClean="0">
                <a:solidFill>
                  <a:srgbClr val="A50021"/>
                </a:solidFill>
                <a:latin typeface="宋体" charset="-122"/>
              </a:rPr>
              <a:t>四</a:t>
            </a:r>
            <a:r>
              <a:rPr kumimoji="1" lang="en-US" altLang="zh-CN" sz="2400" b="1" smtClean="0">
                <a:solidFill>
                  <a:srgbClr val="A50021"/>
                </a:solidFill>
                <a:latin typeface="宋体" charset="-122"/>
              </a:rPr>
              <a:t>. </a:t>
            </a:r>
            <a:r>
              <a:rPr kumimoji="1" lang="zh-CN" altLang="en-US" sz="2400" b="1" smtClean="0">
                <a:solidFill>
                  <a:srgbClr val="A50021"/>
                </a:solidFill>
                <a:latin typeface="宋体" charset="-122"/>
              </a:rPr>
              <a:t>爱因斯坦三系数的相互关系</a:t>
            </a:r>
          </a:p>
        </p:txBody>
      </p:sp>
      <p:sp>
        <p:nvSpPr>
          <p:cNvPr id="47110" name="Text Box 8"/>
          <p:cNvSpPr txBox="1">
            <a:spLocks noChangeArrowheads="1"/>
          </p:cNvSpPr>
          <p:nvPr/>
        </p:nvSpPr>
        <p:spPr bwMode="auto">
          <a:xfrm>
            <a:off x="-28575" y="4953000"/>
            <a:ext cx="624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400" b="1" smtClean="0">
                <a:solidFill>
                  <a:srgbClr val="A50021"/>
                </a:solidFill>
                <a:latin typeface="宋体" charset="-122"/>
              </a:rPr>
              <a:t>五</a:t>
            </a:r>
            <a:r>
              <a:rPr kumimoji="1" lang="en-US" altLang="zh-CN" sz="2400" b="1" smtClean="0">
                <a:solidFill>
                  <a:srgbClr val="A50021"/>
                </a:solidFill>
                <a:latin typeface="宋体" charset="-122"/>
              </a:rPr>
              <a:t>.</a:t>
            </a:r>
            <a:r>
              <a:rPr kumimoji="1" lang="zh-CN" altLang="en-US" sz="2400" b="1" smtClean="0">
                <a:solidFill>
                  <a:srgbClr val="A50021"/>
                </a:solidFill>
                <a:latin typeface="宋体" charset="-122"/>
              </a:rPr>
              <a:t>自发辐射功率与受激辐射功率</a:t>
            </a:r>
          </a:p>
        </p:txBody>
      </p:sp>
      <p:sp>
        <p:nvSpPr>
          <p:cNvPr id="47111" name="矩形 1"/>
          <p:cNvSpPr>
            <a:spLocks noChangeArrowheads="1"/>
          </p:cNvSpPr>
          <p:nvPr/>
        </p:nvSpPr>
        <p:spPr bwMode="auto">
          <a:xfrm>
            <a:off x="3657600" y="306388"/>
            <a:ext cx="4572000"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lang="zh-CN" altLang="zh-CN" sz="2400" b="1" smtClean="0">
                <a:solidFill>
                  <a:srgbClr val="7030A0"/>
                </a:solidFill>
                <a:latin typeface="仿宋" pitchFamily="49" charset="-122"/>
                <a:ea typeface="仿宋" pitchFamily="49" charset="-122"/>
              </a:rPr>
              <a:t>十九世纪中叶，冶金工业的向前发展所要求的高温测量技术推动了热辐射的研究。</a:t>
            </a:r>
            <a:endParaRPr lang="zh-CN" altLang="en-US" sz="2400" b="1" smtClean="0">
              <a:solidFill>
                <a:srgbClr val="7030A0"/>
              </a:solidFill>
              <a:latin typeface="仿宋" pitchFamily="49" charset="-122"/>
              <a:ea typeface="仿宋" pitchFamily="49" charset="-122"/>
            </a:endParaRPr>
          </a:p>
        </p:txBody>
      </p:sp>
      <p:sp>
        <p:nvSpPr>
          <p:cNvPr id="47112" name="矩形 9"/>
          <p:cNvSpPr>
            <a:spLocks noChangeArrowheads="1"/>
          </p:cNvSpPr>
          <p:nvPr/>
        </p:nvSpPr>
        <p:spPr bwMode="auto">
          <a:xfrm>
            <a:off x="4248150" y="1722438"/>
            <a:ext cx="4572000"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lang="en-US" altLang="zh-CN" sz="2400" b="1" smtClean="0">
                <a:solidFill>
                  <a:srgbClr val="7030A0"/>
                </a:solidFill>
                <a:latin typeface="仿宋" pitchFamily="49" charset="-122"/>
                <a:ea typeface="仿宋" pitchFamily="49" charset="-122"/>
              </a:rPr>
              <a:t>1859</a:t>
            </a:r>
            <a:r>
              <a:rPr lang="zh-CN" altLang="zh-CN" sz="2400" b="1" smtClean="0">
                <a:solidFill>
                  <a:srgbClr val="7030A0"/>
                </a:solidFill>
                <a:latin typeface="仿宋" pitchFamily="49" charset="-122"/>
                <a:ea typeface="仿宋" pitchFamily="49" charset="-122"/>
              </a:rPr>
              <a:t>年，基尔霍</a:t>
            </a:r>
            <a:r>
              <a:rPr lang="en-US" altLang="zh-CN" sz="2400" b="1" smtClean="0">
                <a:solidFill>
                  <a:srgbClr val="7030A0"/>
                </a:solidFill>
                <a:latin typeface="仿宋" pitchFamily="49" charset="-122"/>
                <a:ea typeface="仿宋" pitchFamily="49" charset="-122"/>
              </a:rPr>
              <a:t> </a:t>
            </a:r>
            <a:r>
              <a:rPr lang="zh-CN" altLang="zh-CN" sz="2400" b="1" smtClean="0">
                <a:solidFill>
                  <a:srgbClr val="7030A0"/>
                </a:solidFill>
                <a:latin typeface="仿宋" pitchFamily="49" charset="-122"/>
                <a:ea typeface="仿宋" pitchFamily="49" charset="-122"/>
              </a:rPr>
              <a:t>夫根据实验的启发，提出用黑体作为理想模型来研究热辐射。</a:t>
            </a:r>
            <a:endParaRPr lang="zh-CN" altLang="en-US" sz="2400" b="1" smtClean="0">
              <a:solidFill>
                <a:srgbClr val="7030A0"/>
              </a:solidFill>
              <a:latin typeface="仿宋" pitchFamily="49" charset="-122"/>
              <a:ea typeface="仿宋" pitchFamily="49" charset="-122"/>
            </a:endParaRPr>
          </a:p>
        </p:txBody>
      </p:sp>
      <p:sp>
        <p:nvSpPr>
          <p:cNvPr id="47113" name="矩形 2"/>
          <p:cNvSpPr>
            <a:spLocks noChangeArrowheads="1"/>
          </p:cNvSpPr>
          <p:nvPr/>
        </p:nvSpPr>
        <p:spPr bwMode="auto">
          <a:xfrm>
            <a:off x="4572000" y="3240088"/>
            <a:ext cx="457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lang="en-US" altLang="zh-CN" sz="2400" b="1" smtClean="0">
                <a:solidFill>
                  <a:srgbClr val="7030A0"/>
                </a:solidFill>
                <a:latin typeface="仿宋" pitchFamily="49" charset="-122"/>
                <a:ea typeface="仿宋" pitchFamily="49" charset="-122"/>
              </a:rPr>
              <a:t>1895</a:t>
            </a:r>
            <a:r>
              <a:rPr lang="zh-CN" altLang="zh-CN" sz="2400" b="1" smtClean="0">
                <a:solidFill>
                  <a:srgbClr val="7030A0"/>
                </a:solidFill>
                <a:latin typeface="仿宋" pitchFamily="49" charset="-122"/>
                <a:ea typeface="仿宋" pitchFamily="49" charset="-122"/>
              </a:rPr>
              <a:t>年，维恩从理论分析得出，一个带有小孔的空腔的热辐</a:t>
            </a:r>
            <a:r>
              <a:rPr lang="en-US" altLang="zh-CN" sz="2400" b="1" smtClean="0">
                <a:solidFill>
                  <a:srgbClr val="7030A0"/>
                </a:solidFill>
                <a:latin typeface="仿宋" pitchFamily="49" charset="-122"/>
                <a:ea typeface="仿宋" pitchFamily="49" charset="-122"/>
              </a:rPr>
              <a:t> </a:t>
            </a:r>
            <a:r>
              <a:rPr lang="zh-CN" altLang="zh-CN" sz="2400" b="1" smtClean="0">
                <a:solidFill>
                  <a:srgbClr val="7030A0"/>
                </a:solidFill>
                <a:latin typeface="仿宋" pitchFamily="49" charset="-122"/>
                <a:ea typeface="仿宋" pitchFamily="49" charset="-122"/>
              </a:rPr>
              <a:t>射性能可以看作一个黑体。</a:t>
            </a:r>
            <a:endParaRPr lang="zh-CN" altLang="en-US" sz="2400" b="1" smtClean="0">
              <a:solidFill>
                <a:srgbClr val="7030A0"/>
              </a:solidFill>
              <a:latin typeface="仿宋" pitchFamily="49" charset="-122"/>
              <a:ea typeface="仿宋" pitchFamily="49" charset="-122"/>
            </a:endParaRPr>
          </a:p>
        </p:txBody>
      </p:sp>
      <p:sp>
        <p:nvSpPr>
          <p:cNvPr id="47114" name="矩形 3"/>
          <p:cNvSpPr>
            <a:spLocks noChangeArrowheads="1"/>
          </p:cNvSpPr>
          <p:nvPr/>
        </p:nvSpPr>
        <p:spPr bwMode="auto">
          <a:xfrm>
            <a:off x="5181600" y="4879975"/>
            <a:ext cx="36576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lang="zh-CN" altLang="zh-CN" sz="2400" b="1" smtClean="0">
                <a:solidFill>
                  <a:srgbClr val="7030A0"/>
                </a:solidFill>
                <a:latin typeface="仿宋" pitchFamily="49" charset="-122"/>
                <a:ea typeface="仿宋" pitchFamily="49" charset="-122"/>
              </a:rPr>
              <a:t>黑体所发射的辐射的能量密度只与它的温</a:t>
            </a:r>
            <a:r>
              <a:rPr lang="en-US" altLang="zh-CN" sz="2400" b="1" smtClean="0">
                <a:solidFill>
                  <a:srgbClr val="7030A0"/>
                </a:solidFill>
                <a:latin typeface="仿宋" pitchFamily="49" charset="-122"/>
                <a:ea typeface="仿宋" pitchFamily="49" charset="-122"/>
              </a:rPr>
              <a:t> </a:t>
            </a:r>
            <a:r>
              <a:rPr lang="zh-CN" altLang="zh-CN" sz="2400" b="1" smtClean="0">
                <a:solidFill>
                  <a:srgbClr val="7030A0"/>
                </a:solidFill>
                <a:latin typeface="仿宋" pitchFamily="49" charset="-122"/>
                <a:ea typeface="仿宋" pitchFamily="49" charset="-122"/>
              </a:rPr>
              <a:t>度和频率有关，而与它的形状及其组成的物质无关。</a:t>
            </a:r>
            <a:endParaRPr lang="zh-CN" altLang="en-US" sz="2400" b="1" smtClean="0">
              <a:solidFill>
                <a:srgbClr val="7030A0"/>
              </a:solidFill>
              <a:latin typeface="仿宋" pitchFamily="49" charset="-122"/>
              <a:ea typeface="仿宋" pitchFamily="49" charset="-122"/>
            </a:endParaRPr>
          </a:p>
        </p:txBody>
      </p:sp>
    </p:spTree>
    <p:extLst>
      <p:ext uri="{BB962C8B-B14F-4D97-AF65-F5344CB8AC3E}">
        <p14:creationId xmlns:p14="http://schemas.microsoft.com/office/powerpoint/2010/main" val="36774625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611188" y="2205038"/>
            <a:ext cx="7848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50000"/>
              </a:spcBef>
              <a:spcAft>
                <a:spcPct val="0"/>
              </a:spcAft>
              <a:buFontTx/>
              <a:buNone/>
            </a:pPr>
            <a:r>
              <a:rPr kumimoji="1" lang="en-US" altLang="zh-CN" sz="2400" b="1" smtClean="0">
                <a:solidFill>
                  <a:srgbClr val="0000CC"/>
                </a:solidFill>
                <a:latin typeface="Times New Roman" pitchFamily="18" charset="0"/>
              </a:rPr>
              <a:t>(</a:t>
            </a:r>
            <a:r>
              <a:rPr kumimoji="1" lang="en-US" altLang="zh-CN" sz="2400" b="1" i="1" smtClean="0">
                <a:solidFill>
                  <a:srgbClr val="0000CC"/>
                </a:solidFill>
                <a:latin typeface="Times New Roman" pitchFamily="18" charset="0"/>
              </a:rPr>
              <a:t>b</a:t>
            </a:r>
            <a:r>
              <a:rPr kumimoji="1" lang="en-US" altLang="zh-CN" sz="2400" b="1" smtClean="0">
                <a:solidFill>
                  <a:srgbClr val="0000CC"/>
                </a:solidFill>
                <a:latin typeface="Times New Roman" pitchFamily="18" charset="0"/>
              </a:rPr>
              <a:t>)</a:t>
            </a:r>
            <a:r>
              <a:rPr kumimoji="1" lang="zh-CN" altLang="en-US" sz="2400" smtClean="0">
                <a:solidFill>
                  <a:srgbClr val="A50021"/>
                </a:solidFill>
                <a:latin typeface="楷体_GB2312" pitchFamily="49" charset="-122"/>
                <a:ea typeface="楷体_GB2312" pitchFamily="49" charset="-122"/>
              </a:rPr>
              <a:t>受激辐射系数</a:t>
            </a:r>
            <a:r>
              <a:rPr kumimoji="1" lang="en-US" altLang="zh-CN" sz="2400" i="1" smtClean="0">
                <a:solidFill>
                  <a:srgbClr val="A50021"/>
                </a:solidFill>
                <a:latin typeface="Times New Roman" pitchFamily="18" charset="0"/>
                <a:ea typeface="楷体_GB2312" pitchFamily="49" charset="-122"/>
              </a:rPr>
              <a:t>B</a:t>
            </a:r>
            <a:r>
              <a:rPr kumimoji="1" lang="en-US" altLang="zh-CN" sz="2400" baseline="-25000" smtClean="0">
                <a:solidFill>
                  <a:srgbClr val="A50021"/>
                </a:solidFill>
                <a:latin typeface="Times New Roman" pitchFamily="18" charset="0"/>
                <a:ea typeface="楷体_GB2312" pitchFamily="49" charset="-122"/>
              </a:rPr>
              <a:t>21</a:t>
            </a:r>
            <a:r>
              <a:rPr kumimoji="1" lang="en-US" altLang="zh-CN" sz="2400" smtClean="0">
                <a:solidFill>
                  <a:srgbClr val="A50021"/>
                </a:solidFill>
                <a:latin typeface="楷体_GB2312" pitchFamily="49" charset="-122"/>
                <a:ea typeface="楷体_GB2312" pitchFamily="49" charset="-122"/>
              </a:rPr>
              <a:t>:</a:t>
            </a:r>
            <a:r>
              <a:rPr kumimoji="1" lang="en-US" altLang="zh-CN" sz="2400" smtClean="0">
                <a:solidFill>
                  <a:srgbClr val="000000"/>
                </a:solidFill>
                <a:latin typeface="楷体_GB2312" pitchFamily="49" charset="-122"/>
                <a:ea typeface="楷体_GB2312" pitchFamily="49" charset="-122"/>
              </a:rPr>
              <a:t> </a:t>
            </a:r>
            <a:r>
              <a:rPr kumimoji="1" lang="zh-CN" altLang="en-US" sz="2400" smtClean="0">
                <a:solidFill>
                  <a:srgbClr val="000000"/>
                </a:solidFill>
                <a:latin typeface="楷体_GB2312" pitchFamily="49" charset="-122"/>
                <a:ea typeface="楷体_GB2312" pitchFamily="49" charset="-122"/>
              </a:rPr>
              <a:t>设外来光场单色能量密度</a:t>
            </a:r>
            <a:r>
              <a:rPr kumimoji="1" lang="en-US" altLang="zh-CN" sz="2400" smtClean="0">
                <a:solidFill>
                  <a:srgbClr val="FF0066"/>
                </a:solidFill>
                <a:latin typeface="楷体_GB2312" pitchFamily="49" charset="-122"/>
                <a:ea typeface="楷体_GB2312" pitchFamily="49" charset="-122"/>
              </a:rPr>
              <a:t>ρ</a:t>
            </a:r>
            <a:r>
              <a:rPr kumimoji="1" lang="en-US" altLang="zh-CN" sz="2400" i="1" baseline="-25000" smtClean="0">
                <a:solidFill>
                  <a:srgbClr val="FF0066"/>
                </a:solidFill>
                <a:latin typeface="Times New Roman" pitchFamily="18" charset="0"/>
                <a:ea typeface="楷体_GB2312" pitchFamily="49" charset="-122"/>
              </a:rPr>
              <a:t>v</a:t>
            </a:r>
            <a:r>
              <a:rPr kumimoji="1" lang="en-US" altLang="zh-CN" sz="2400" i="1" smtClean="0">
                <a:solidFill>
                  <a:srgbClr val="FF0066"/>
                </a:solidFill>
                <a:latin typeface="Times New Roman" pitchFamily="18" charset="0"/>
                <a:ea typeface="楷体_GB2312" pitchFamily="49" charset="-122"/>
              </a:rPr>
              <a:t> </a:t>
            </a:r>
            <a:r>
              <a:rPr kumimoji="1" lang="en-US" altLang="zh-CN" sz="2400" smtClean="0">
                <a:solidFill>
                  <a:srgbClr val="000000"/>
                </a:solidFill>
                <a:latin typeface="楷体_GB2312" pitchFamily="49" charset="-122"/>
                <a:ea typeface="楷体_GB2312" pitchFamily="49" charset="-122"/>
              </a:rPr>
              <a:t>(</a:t>
            </a:r>
            <a:r>
              <a:rPr kumimoji="1" lang="zh-CN" altLang="en-US" sz="2400" smtClean="0">
                <a:solidFill>
                  <a:srgbClr val="000000"/>
                </a:solidFill>
                <a:latin typeface="楷体_GB2312" pitchFamily="49" charset="-122"/>
                <a:ea typeface="楷体_GB2312" pitchFamily="49" charset="-122"/>
              </a:rPr>
              <a:t>入射光子满足</a:t>
            </a:r>
            <a:r>
              <a:rPr kumimoji="1" lang="en-US" altLang="zh-CN" sz="2400" i="1" smtClean="0">
                <a:solidFill>
                  <a:srgbClr val="FF0066"/>
                </a:solidFill>
                <a:latin typeface="Times New Roman" pitchFamily="18" charset="0"/>
                <a:ea typeface="楷体_GB2312" pitchFamily="49" charset="-122"/>
              </a:rPr>
              <a:t>hv =E</a:t>
            </a:r>
            <a:r>
              <a:rPr kumimoji="1" lang="en-US" altLang="zh-CN" sz="2400" baseline="-25000" smtClean="0">
                <a:solidFill>
                  <a:srgbClr val="FF0066"/>
                </a:solidFill>
                <a:latin typeface="Times New Roman" pitchFamily="18" charset="0"/>
                <a:ea typeface="楷体_GB2312" pitchFamily="49" charset="-122"/>
              </a:rPr>
              <a:t>2 </a:t>
            </a:r>
            <a:r>
              <a:rPr kumimoji="1" lang="en-US" altLang="zh-CN" sz="2400" i="1" smtClean="0">
                <a:solidFill>
                  <a:srgbClr val="FF0066"/>
                </a:solidFill>
                <a:latin typeface="Times New Roman" pitchFamily="18" charset="0"/>
                <a:ea typeface="楷体_GB2312" pitchFamily="49" charset="-122"/>
              </a:rPr>
              <a:t>- E</a:t>
            </a:r>
            <a:r>
              <a:rPr kumimoji="1" lang="en-US" altLang="zh-CN" sz="2400" baseline="-25000" smtClean="0">
                <a:solidFill>
                  <a:srgbClr val="FF0066"/>
                </a:solidFill>
                <a:latin typeface="Times New Roman" pitchFamily="18" charset="0"/>
                <a:ea typeface="楷体_GB2312" pitchFamily="49" charset="-122"/>
              </a:rPr>
              <a:t>1</a:t>
            </a:r>
            <a:r>
              <a:rPr kumimoji="1" lang="en-US" altLang="zh-CN" sz="2400" smtClean="0">
                <a:solidFill>
                  <a:srgbClr val="000000"/>
                </a:solidFill>
                <a:latin typeface="楷体_GB2312" pitchFamily="49" charset="-122"/>
                <a:ea typeface="楷体_GB2312" pitchFamily="49" charset="-122"/>
              </a:rPr>
              <a:t>)</a:t>
            </a:r>
            <a:r>
              <a:rPr kumimoji="1" lang="zh-CN" altLang="en-US" sz="2400" smtClean="0">
                <a:solidFill>
                  <a:srgbClr val="000000"/>
                </a:solidFill>
                <a:latin typeface="楷体_GB2312" pitchFamily="49" charset="-122"/>
                <a:ea typeface="楷体_GB2312" pitchFamily="49" charset="-122"/>
              </a:rPr>
              <a:t>，</a:t>
            </a:r>
            <a:r>
              <a:rPr kumimoji="1" lang="zh-CN" altLang="en-US" sz="2400" smtClean="0">
                <a:solidFill>
                  <a:srgbClr val="000000"/>
                </a:solidFill>
                <a:latin typeface="Times New Roman" pitchFamily="18" charset="0"/>
                <a:ea typeface="楷体_GB2312" pitchFamily="49" charset="-122"/>
              </a:rPr>
              <a:t>处于能级</a:t>
            </a:r>
            <a:r>
              <a:rPr kumimoji="1" lang="en-US" altLang="zh-CN" sz="2400" i="1" smtClean="0">
                <a:solidFill>
                  <a:srgbClr val="FF0066"/>
                </a:solidFill>
                <a:latin typeface="Times New Roman" pitchFamily="18" charset="0"/>
                <a:ea typeface="楷体_GB2312" pitchFamily="49" charset="-122"/>
              </a:rPr>
              <a:t>E</a:t>
            </a:r>
            <a:r>
              <a:rPr kumimoji="1" lang="en-US" altLang="zh-CN" sz="2400" baseline="-25000" smtClean="0">
                <a:solidFill>
                  <a:srgbClr val="FF0066"/>
                </a:solidFill>
                <a:latin typeface="Times New Roman" pitchFamily="18" charset="0"/>
                <a:ea typeface="楷体_GB2312" pitchFamily="49" charset="-122"/>
              </a:rPr>
              <a:t>2</a:t>
            </a:r>
            <a:r>
              <a:rPr kumimoji="1" lang="zh-CN" altLang="en-US" sz="2400" smtClean="0">
                <a:solidFill>
                  <a:srgbClr val="000000"/>
                </a:solidFill>
                <a:latin typeface="楷体_GB2312" pitchFamily="49" charset="-122"/>
                <a:ea typeface="楷体_GB2312" pitchFamily="49" charset="-122"/>
              </a:rPr>
              <a:t>上的原子数密度为</a:t>
            </a:r>
            <a:r>
              <a:rPr kumimoji="1" lang="en-US" altLang="zh-CN" sz="2400" i="1" smtClean="0">
                <a:solidFill>
                  <a:srgbClr val="FF0066"/>
                </a:solidFill>
                <a:latin typeface="Times New Roman" pitchFamily="18" charset="0"/>
                <a:ea typeface="楷体_GB2312" pitchFamily="49" charset="-122"/>
              </a:rPr>
              <a:t>n</a:t>
            </a:r>
            <a:r>
              <a:rPr kumimoji="1" lang="en-US" altLang="zh-CN" sz="2400" baseline="-25000" smtClean="0">
                <a:solidFill>
                  <a:srgbClr val="FF0066"/>
                </a:solidFill>
                <a:latin typeface="Times New Roman" pitchFamily="18" charset="0"/>
                <a:ea typeface="楷体_GB2312" pitchFamily="49" charset="-122"/>
              </a:rPr>
              <a:t>2</a:t>
            </a:r>
            <a:r>
              <a:rPr kumimoji="1" lang="en-US" altLang="zh-CN" sz="2400" smtClean="0">
                <a:solidFill>
                  <a:srgbClr val="000000"/>
                </a:solidFill>
                <a:latin typeface="楷体_GB2312" pitchFamily="49" charset="-122"/>
                <a:ea typeface="楷体_GB2312" pitchFamily="49" charset="-122"/>
              </a:rPr>
              <a:t>,</a:t>
            </a:r>
            <a:r>
              <a:rPr kumimoji="1" lang="zh-CN" altLang="en-US" sz="2400" smtClean="0">
                <a:solidFill>
                  <a:srgbClr val="000000"/>
                </a:solidFill>
                <a:latin typeface="楷体_GB2312" pitchFamily="49" charset="-122"/>
                <a:ea typeface="楷体_GB2312" pitchFamily="49" charset="-122"/>
              </a:rPr>
              <a:t>在从</a:t>
            </a:r>
            <a:r>
              <a:rPr kumimoji="1" lang="en-US" altLang="zh-CN" sz="2400" i="1" smtClean="0">
                <a:solidFill>
                  <a:srgbClr val="FF0066"/>
                </a:solidFill>
                <a:latin typeface="Times New Roman" pitchFamily="18" charset="0"/>
                <a:ea typeface="楷体_GB2312" pitchFamily="49" charset="-122"/>
              </a:rPr>
              <a:t>t </a:t>
            </a:r>
            <a:r>
              <a:rPr kumimoji="1" lang="zh-CN" altLang="en-US" sz="2400" smtClean="0">
                <a:solidFill>
                  <a:srgbClr val="FF0066"/>
                </a:solidFill>
                <a:latin typeface="Times New Roman" pitchFamily="18" charset="0"/>
                <a:ea typeface="楷体_GB2312" pitchFamily="49" charset="-122"/>
              </a:rPr>
              <a:t>到</a:t>
            </a:r>
            <a:r>
              <a:rPr kumimoji="1" lang="en-US" altLang="zh-CN" sz="2400" i="1" smtClean="0">
                <a:solidFill>
                  <a:srgbClr val="FF0066"/>
                </a:solidFill>
                <a:latin typeface="Times New Roman" pitchFamily="18" charset="0"/>
                <a:ea typeface="楷体_GB2312" pitchFamily="49" charset="-122"/>
              </a:rPr>
              <a:t>t </a:t>
            </a:r>
            <a:r>
              <a:rPr kumimoji="1" lang="en-US" altLang="zh-CN" sz="2400" smtClean="0">
                <a:solidFill>
                  <a:srgbClr val="FF0066"/>
                </a:solidFill>
                <a:latin typeface="Times New Roman" pitchFamily="18" charset="0"/>
                <a:ea typeface="楷体_GB2312" pitchFamily="49" charset="-122"/>
              </a:rPr>
              <a:t>+</a:t>
            </a:r>
            <a:r>
              <a:rPr kumimoji="1" lang="en-US" altLang="zh-CN" sz="2400" i="1" smtClean="0">
                <a:solidFill>
                  <a:srgbClr val="FF0066"/>
                </a:solidFill>
                <a:latin typeface="Times New Roman" pitchFamily="18" charset="0"/>
                <a:ea typeface="楷体_GB2312" pitchFamily="49" charset="-122"/>
              </a:rPr>
              <a:t> </a:t>
            </a:r>
            <a:r>
              <a:rPr kumimoji="1" lang="en-US" altLang="zh-CN" sz="2400" smtClean="0">
                <a:solidFill>
                  <a:srgbClr val="FF0066"/>
                </a:solidFill>
                <a:latin typeface="Times New Roman" pitchFamily="18" charset="0"/>
                <a:ea typeface="楷体_GB2312" pitchFamily="49" charset="-122"/>
              </a:rPr>
              <a:t>d</a:t>
            </a:r>
            <a:r>
              <a:rPr kumimoji="1" lang="en-US" altLang="zh-CN" sz="2400" i="1" smtClean="0">
                <a:solidFill>
                  <a:srgbClr val="FF0066"/>
                </a:solidFill>
                <a:latin typeface="Times New Roman" pitchFamily="18" charset="0"/>
                <a:ea typeface="楷体_GB2312" pitchFamily="49" charset="-122"/>
              </a:rPr>
              <a:t>t </a:t>
            </a:r>
            <a:r>
              <a:rPr kumimoji="1" lang="zh-CN" altLang="en-US" sz="2400" smtClean="0">
                <a:solidFill>
                  <a:srgbClr val="000000"/>
                </a:solidFill>
                <a:latin typeface="Times New Roman" pitchFamily="18" charset="0"/>
                <a:ea typeface="楷体_GB2312" pitchFamily="49" charset="-122"/>
              </a:rPr>
              <a:t>的时间间隔内，有</a:t>
            </a:r>
            <a:r>
              <a:rPr kumimoji="1" lang="en-US" altLang="zh-CN" sz="2400" smtClean="0">
                <a:solidFill>
                  <a:srgbClr val="000000"/>
                </a:solidFill>
                <a:latin typeface="Times New Roman" pitchFamily="18" charset="0"/>
                <a:ea typeface="楷体_GB2312" pitchFamily="49" charset="-122"/>
              </a:rPr>
              <a:t>- </a:t>
            </a:r>
            <a:r>
              <a:rPr kumimoji="1" lang="en-US" altLang="zh-CN" sz="2400" smtClean="0">
                <a:solidFill>
                  <a:srgbClr val="FF0066"/>
                </a:solidFill>
                <a:latin typeface="Times New Roman" pitchFamily="18" charset="0"/>
                <a:ea typeface="楷体_GB2312" pitchFamily="49" charset="-122"/>
              </a:rPr>
              <a:t>d </a:t>
            </a:r>
            <a:r>
              <a:rPr kumimoji="1" lang="en-US" altLang="zh-CN" sz="2400" i="1" smtClean="0">
                <a:solidFill>
                  <a:srgbClr val="FF0066"/>
                </a:solidFill>
                <a:latin typeface="Times New Roman" pitchFamily="18" charset="0"/>
                <a:ea typeface="楷体_GB2312" pitchFamily="49" charset="-122"/>
              </a:rPr>
              <a:t>n</a:t>
            </a:r>
            <a:r>
              <a:rPr kumimoji="1" lang="en-US" altLang="zh-CN" sz="2400" baseline="-25000" smtClean="0">
                <a:solidFill>
                  <a:srgbClr val="FF0066"/>
                </a:solidFill>
                <a:latin typeface="Times New Roman" pitchFamily="18" charset="0"/>
                <a:ea typeface="楷体_GB2312" pitchFamily="49" charset="-122"/>
              </a:rPr>
              <a:t>2 </a:t>
            </a:r>
            <a:r>
              <a:rPr kumimoji="1" lang="zh-CN" altLang="en-US" sz="2400" smtClean="0">
                <a:solidFill>
                  <a:srgbClr val="000000"/>
                </a:solidFill>
                <a:latin typeface="Times New Roman" pitchFamily="18" charset="0"/>
                <a:ea typeface="楷体_GB2312" pitchFamily="49" charset="-122"/>
              </a:rPr>
              <a:t>个原子</a:t>
            </a:r>
            <a:r>
              <a:rPr kumimoji="1" lang="zh-CN" altLang="en-US" sz="2400" smtClean="0">
                <a:solidFill>
                  <a:srgbClr val="000000"/>
                </a:solidFill>
                <a:latin typeface="楷体_GB2312" pitchFamily="49" charset="-122"/>
                <a:ea typeface="楷体_GB2312" pitchFamily="49" charset="-122"/>
              </a:rPr>
              <a:t>由于受辐射作用，而由</a:t>
            </a:r>
            <a:r>
              <a:rPr kumimoji="1" lang="en-US" altLang="zh-CN" sz="2400" i="1" smtClean="0">
                <a:solidFill>
                  <a:srgbClr val="FF0066"/>
                </a:solidFill>
                <a:latin typeface="Times New Roman" pitchFamily="18" charset="0"/>
                <a:ea typeface="楷体_GB2312" pitchFamily="49" charset="-122"/>
              </a:rPr>
              <a:t>E</a:t>
            </a:r>
            <a:r>
              <a:rPr kumimoji="1" lang="en-US" altLang="zh-CN" sz="2400" baseline="-25000" smtClean="0">
                <a:solidFill>
                  <a:srgbClr val="FF0066"/>
                </a:solidFill>
                <a:latin typeface="Times New Roman" pitchFamily="18" charset="0"/>
                <a:ea typeface="楷体_GB2312" pitchFamily="49" charset="-122"/>
              </a:rPr>
              <a:t>2</a:t>
            </a:r>
            <a:r>
              <a:rPr kumimoji="1" lang="zh-CN" altLang="en-US" sz="2400" smtClean="0">
                <a:solidFill>
                  <a:srgbClr val="000000"/>
                </a:solidFill>
                <a:latin typeface="楷体_GB2312" pitchFamily="49" charset="-122"/>
                <a:ea typeface="楷体_GB2312" pitchFamily="49" charset="-122"/>
              </a:rPr>
              <a:t>跃迁到</a:t>
            </a:r>
            <a:r>
              <a:rPr kumimoji="1" lang="en-US" altLang="zh-CN" sz="2400" i="1" smtClean="0">
                <a:solidFill>
                  <a:srgbClr val="FF0066"/>
                </a:solidFill>
                <a:latin typeface="Times New Roman" pitchFamily="18" charset="0"/>
                <a:ea typeface="楷体_GB2312" pitchFamily="49" charset="-122"/>
              </a:rPr>
              <a:t>E</a:t>
            </a:r>
            <a:r>
              <a:rPr kumimoji="1" lang="en-US" altLang="zh-CN" sz="2400" baseline="-25000" smtClean="0">
                <a:solidFill>
                  <a:srgbClr val="FF0066"/>
                </a:solidFill>
                <a:latin typeface="Times New Roman" pitchFamily="18" charset="0"/>
                <a:ea typeface="楷体_GB2312" pitchFamily="49" charset="-122"/>
              </a:rPr>
              <a:t>1</a:t>
            </a:r>
            <a:r>
              <a:rPr kumimoji="1" lang="zh-CN" altLang="en-US" sz="2400" baseline="-25000" smtClean="0">
                <a:solidFill>
                  <a:srgbClr val="000000"/>
                </a:solidFill>
                <a:latin typeface="Times New Roman" pitchFamily="18" charset="0"/>
                <a:ea typeface="楷体_GB2312" pitchFamily="49" charset="-122"/>
              </a:rPr>
              <a:t>，</a:t>
            </a:r>
            <a:r>
              <a:rPr kumimoji="1" lang="zh-CN" altLang="en-US" sz="2400" smtClean="0">
                <a:solidFill>
                  <a:srgbClr val="000000"/>
                </a:solidFill>
                <a:latin typeface="Times New Roman" pitchFamily="18" charset="0"/>
                <a:ea typeface="楷体_GB2312" pitchFamily="49" charset="-122"/>
              </a:rPr>
              <a:t>则有</a:t>
            </a:r>
            <a:endParaRPr kumimoji="1" lang="zh-CN" altLang="en-US" sz="2400" smtClean="0">
              <a:solidFill>
                <a:srgbClr val="000000"/>
              </a:solidFill>
              <a:latin typeface="楷体_GB2312" pitchFamily="49" charset="-122"/>
              <a:ea typeface="楷体_GB2312" pitchFamily="49" charset="-122"/>
            </a:endParaRPr>
          </a:p>
        </p:txBody>
      </p:sp>
      <p:graphicFrame>
        <p:nvGraphicFramePr>
          <p:cNvPr id="65539" name="Object 3"/>
          <p:cNvGraphicFramePr>
            <a:graphicFrameLocks noChangeAspect="1"/>
          </p:cNvGraphicFramePr>
          <p:nvPr/>
        </p:nvGraphicFramePr>
        <p:xfrm>
          <a:off x="611188" y="0"/>
          <a:ext cx="3816350" cy="2052638"/>
        </p:xfrm>
        <a:graphic>
          <a:graphicData uri="http://schemas.openxmlformats.org/presentationml/2006/ole">
            <mc:AlternateContent xmlns:mc="http://schemas.openxmlformats.org/markup-compatibility/2006">
              <mc:Choice xmlns:v="urn:schemas-microsoft-com:vml" Requires="v">
                <p:oleObj spid="_x0000_s13314" r:id="rId3" imgW="7457143" imgH="4001058" progId="Paint.Picture">
                  <p:embed/>
                </p:oleObj>
              </mc:Choice>
              <mc:Fallback>
                <p:oleObj r:id="rId3" imgW="7457143" imgH="400105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0"/>
                        <a:ext cx="3816350" cy="205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0" name="Text Box 4"/>
          <p:cNvSpPr txBox="1">
            <a:spLocks noChangeArrowheads="1"/>
          </p:cNvSpPr>
          <p:nvPr/>
        </p:nvSpPr>
        <p:spPr bwMode="auto">
          <a:xfrm>
            <a:off x="971550" y="3933825"/>
            <a:ext cx="65532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50000"/>
              </a:spcBef>
              <a:spcAft>
                <a:spcPct val="0"/>
              </a:spcAft>
              <a:buFontTx/>
              <a:buNone/>
            </a:pPr>
            <a:r>
              <a:rPr kumimoji="1" lang="en-US" altLang="zh-CN" sz="2400" smtClean="0">
                <a:solidFill>
                  <a:srgbClr val="0000CC"/>
                </a:solidFill>
                <a:latin typeface="Times New Roman" pitchFamily="18" charset="0"/>
                <a:ea typeface="楷体_GB2312" pitchFamily="49" charset="-122"/>
              </a:rPr>
              <a:t>         -d</a:t>
            </a:r>
            <a:r>
              <a:rPr kumimoji="1" lang="en-US" altLang="zh-CN" sz="2400" i="1" smtClean="0">
                <a:solidFill>
                  <a:srgbClr val="0000CC"/>
                </a:solidFill>
                <a:latin typeface="Times New Roman" pitchFamily="18" charset="0"/>
                <a:ea typeface="楷体_GB2312" pitchFamily="49" charset="-122"/>
              </a:rPr>
              <a:t>n</a:t>
            </a:r>
            <a:r>
              <a:rPr kumimoji="1" lang="en-US" altLang="zh-CN" sz="2400" baseline="-25000" smtClean="0">
                <a:solidFill>
                  <a:srgbClr val="0000CC"/>
                </a:solidFill>
                <a:latin typeface="Times New Roman" pitchFamily="18" charset="0"/>
                <a:ea typeface="楷体_GB2312" pitchFamily="49" charset="-122"/>
              </a:rPr>
              <a:t>2</a:t>
            </a:r>
            <a:r>
              <a:rPr kumimoji="1" lang="en-US" altLang="zh-CN" sz="2400" smtClean="0">
                <a:solidFill>
                  <a:srgbClr val="0000CC"/>
                </a:solidFill>
                <a:latin typeface="Times New Roman" pitchFamily="18" charset="0"/>
                <a:ea typeface="楷体_GB2312" pitchFamily="49" charset="-122"/>
              </a:rPr>
              <a:t>=</a:t>
            </a:r>
            <a:r>
              <a:rPr kumimoji="1" lang="en-US" altLang="zh-CN" sz="2400" i="1" smtClean="0">
                <a:solidFill>
                  <a:srgbClr val="0000CC"/>
                </a:solidFill>
                <a:latin typeface="Times New Roman" pitchFamily="18" charset="0"/>
                <a:ea typeface="楷体_GB2312" pitchFamily="49" charset="-122"/>
              </a:rPr>
              <a:t>B</a:t>
            </a:r>
            <a:r>
              <a:rPr kumimoji="1" lang="en-US" altLang="zh-CN" sz="2400" baseline="-25000" smtClean="0">
                <a:solidFill>
                  <a:srgbClr val="0000CC"/>
                </a:solidFill>
                <a:latin typeface="Times New Roman" pitchFamily="18" charset="0"/>
                <a:ea typeface="楷体_GB2312" pitchFamily="49" charset="-122"/>
              </a:rPr>
              <a:t>21</a:t>
            </a:r>
            <a:r>
              <a:rPr kumimoji="1" lang="en-US" altLang="zh-CN" sz="2400" i="1" smtClean="0">
                <a:solidFill>
                  <a:srgbClr val="0000CC"/>
                </a:solidFill>
                <a:latin typeface="Times New Roman" pitchFamily="18" charset="0"/>
                <a:ea typeface="楷体_GB2312" pitchFamily="49" charset="-122"/>
              </a:rPr>
              <a:t>ρ</a:t>
            </a:r>
            <a:r>
              <a:rPr kumimoji="1" lang="en-US" altLang="zh-CN" sz="2400" i="1" baseline="-25000" smtClean="0">
                <a:solidFill>
                  <a:srgbClr val="0000CC"/>
                </a:solidFill>
                <a:latin typeface="Times New Roman" pitchFamily="18" charset="0"/>
                <a:ea typeface="楷体_GB2312" pitchFamily="49" charset="-122"/>
              </a:rPr>
              <a:t>v</a:t>
            </a:r>
            <a:r>
              <a:rPr kumimoji="1" lang="en-US" altLang="zh-CN" sz="2400" i="1" smtClean="0">
                <a:solidFill>
                  <a:srgbClr val="0000CC"/>
                </a:solidFill>
                <a:latin typeface="Times New Roman" pitchFamily="18" charset="0"/>
                <a:ea typeface="楷体_GB2312" pitchFamily="49" charset="-122"/>
              </a:rPr>
              <a:t>n</a:t>
            </a:r>
            <a:r>
              <a:rPr kumimoji="1" lang="en-US" altLang="zh-CN" sz="2400" baseline="-25000" smtClean="0">
                <a:solidFill>
                  <a:srgbClr val="0000CC"/>
                </a:solidFill>
                <a:latin typeface="Times New Roman" pitchFamily="18" charset="0"/>
                <a:ea typeface="楷体_GB2312" pitchFamily="49" charset="-122"/>
              </a:rPr>
              <a:t>2</a:t>
            </a:r>
            <a:r>
              <a:rPr kumimoji="1" lang="en-US" altLang="zh-CN" sz="2400" smtClean="0">
                <a:solidFill>
                  <a:srgbClr val="0000CC"/>
                </a:solidFill>
                <a:latin typeface="Times New Roman" pitchFamily="18" charset="0"/>
                <a:ea typeface="楷体_GB2312" pitchFamily="49" charset="-122"/>
              </a:rPr>
              <a:t>d</a:t>
            </a:r>
            <a:r>
              <a:rPr kumimoji="1" lang="en-US" altLang="zh-CN" sz="2400" i="1" smtClean="0">
                <a:solidFill>
                  <a:srgbClr val="0000CC"/>
                </a:solidFill>
                <a:latin typeface="Times New Roman" pitchFamily="18" charset="0"/>
                <a:ea typeface="楷体_GB2312" pitchFamily="49" charset="-122"/>
              </a:rPr>
              <a:t>t</a:t>
            </a:r>
            <a:r>
              <a:rPr kumimoji="1" lang="en-US" altLang="zh-CN" sz="2400" smtClean="0">
                <a:solidFill>
                  <a:srgbClr val="0000CC"/>
                </a:solidFill>
                <a:latin typeface="楷体_GB2312" pitchFamily="49" charset="-122"/>
                <a:ea typeface="楷体_GB2312" pitchFamily="49" charset="-122"/>
              </a:rPr>
              <a:t>       </a:t>
            </a:r>
            <a:r>
              <a:rPr kumimoji="1" lang="zh-CN" altLang="en-US" sz="2400" smtClean="0">
                <a:solidFill>
                  <a:srgbClr val="0000CC"/>
                </a:solidFill>
                <a:latin typeface="楷体_GB2312" pitchFamily="49" charset="-122"/>
                <a:ea typeface="楷体_GB2312" pitchFamily="49" charset="-122"/>
              </a:rPr>
              <a:t>（</a:t>
            </a:r>
            <a:r>
              <a:rPr kumimoji="1" lang="en-US" altLang="zh-CN" sz="2400" smtClean="0">
                <a:solidFill>
                  <a:srgbClr val="0000CC"/>
                </a:solidFill>
                <a:latin typeface="楷体_GB2312" pitchFamily="49" charset="-122"/>
                <a:ea typeface="楷体_GB2312" pitchFamily="49" charset="-122"/>
              </a:rPr>
              <a:t>1-30</a:t>
            </a:r>
            <a:r>
              <a:rPr kumimoji="1" lang="zh-CN" altLang="en-US" sz="2400" smtClean="0">
                <a:solidFill>
                  <a:srgbClr val="0000CC"/>
                </a:solidFill>
                <a:latin typeface="楷体_GB2312" pitchFamily="49" charset="-122"/>
                <a:ea typeface="楷体_GB2312" pitchFamily="49" charset="-122"/>
              </a:rPr>
              <a:t>）</a:t>
            </a:r>
            <a:endParaRPr kumimoji="1" lang="en-US" altLang="zh-CN" sz="2400" smtClean="0">
              <a:solidFill>
                <a:srgbClr val="0000CC"/>
              </a:solidFill>
              <a:latin typeface="楷体_GB2312" pitchFamily="49" charset="-122"/>
              <a:ea typeface="楷体_GB2312" pitchFamily="49" charset="-122"/>
            </a:endParaRPr>
          </a:p>
          <a:p>
            <a:pPr algn="just" fontAlgn="base">
              <a:spcBef>
                <a:spcPct val="50000"/>
              </a:spcBef>
              <a:spcAft>
                <a:spcPct val="0"/>
              </a:spcAft>
              <a:buFontTx/>
              <a:buNone/>
            </a:pPr>
            <a:r>
              <a:rPr kumimoji="1" lang="zh-CN" altLang="en-US" sz="2400" smtClean="0">
                <a:solidFill>
                  <a:srgbClr val="000000"/>
                </a:solidFill>
                <a:latin typeface="楷体_GB2312" pitchFamily="49" charset="-122"/>
                <a:ea typeface="楷体_GB2312" pitchFamily="49" charset="-122"/>
              </a:rPr>
              <a:t>                             </a:t>
            </a:r>
          </a:p>
          <a:p>
            <a:pPr algn="just" fontAlgn="base">
              <a:spcBef>
                <a:spcPct val="50000"/>
              </a:spcBef>
              <a:spcAft>
                <a:spcPct val="0"/>
              </a:spcAft>
              <a:buFontTx/>
              <a:buNone/>
            </a:pPr>
            <a:r>
              <a:rPr kumimoji="1" lang="zh-CN" altLang="en-US" sz="2400" smtClean="0">
                <a:solidFill>
                  <a:srgbClr val="000000"/>
                </a:solidFill>
                <a:latin typeface="楷体_GB2312" pitchFamily="49" charset="-122"/>
                <a:ea typeface="楷体_GB2312" pitchFamily="49" charset="-122"/>
              </a:rPr>
              <a:t>    其中</a:t>
            </a:r>
            <a:r>
              <a:rPr kumimoji="1" lang="en-US" altLang="zh-CN" sz="2400" i="1" smtClean="0">
                <a:solidFill>
                  <a:srgbClr val="0000CC"/>
                </a:solidFill>
                <a:latin typeface="Times New Roman" pitchFamily="18" charset="0"/>
                <a:ea typeface="楷体_GB2312" pitchFamily="49" charset="-122"/>
              </a:rPr>
              <a:t>B</a:t>
            </a:r>
            <a:r>
              <a:rPr kumimoji="1" lang="en-US" altLang="zh-CN" sz="2400" baseline="-25000" smtClean="0">
                <a:solidFill>
                  <a:srgbClr val="0000CC"/>
                </a:solidFill>
                <a:latin typeface="Times New Roman" pitchFamily="18" charset="0"/>
                <a:ea typeface="楷体_GB2312" pitchFamily="49" charset="-122"/>
              </a:rPr>
              <a:t>21</a:t>
            </a:r>
            <a:r>
              <a:rPr kumimoji="1" lang="zh-CN" altLang="en-US" sz="2400" smtClean="0">
                <a:solidFill>
                  <a:srgbClr val="000000"/>
                </a:solidFill>
                <a:latin typeface="楷体_GB2312" pitchFamily="49" charset="-122"/>
                <a:ea typeface="楷体_GB2312" pitchFamily="49" charset="-122"/>
              </a:rPr>
              <a:t>称为</a:t>
            </a:r>
            <a:r>
              <a:rPr kumimoji="1" lang="zh-CN" altLang="en-US" sz="2400" b="1" u="sng" smtClean="0">
                <a:solidFill>
                  <a:srgbClr val="A50021"/>
                </a:solidFill>
                <a:latin typeface="楷体_GB2312" pitchFamily="49" charset="-122"/>
                <a:ea typeface="楷体_GB2312" pitchFamily="49" charset="-122"/>
              </a:rPr>
              <a:t>受激辐射系数</a:t>
            </a:r>
            <a:endParaRPr lang="zh-CN" altLang="en-US" sz="1800" b="1" smtClean="0">
              <a:solidFill>
                <a:srgbClr val="A50021"/>
              </a:solidFill>
              <a:latin typeface="Verdana" pitchFamily="34" charset="0"/>
            </a:endParaRPr>
          </a:p>
        </p:txBody>
      </p:sp>
      <p:sp>
        <p:nvSpPr>
          <p:cNvPr id="60421" name="Text Box 5"/>
          <p:cNvSpPr txBox="1">
            <a:spLocks noChangeArrowheads="1"/>
          </p:cNvSpPr>
          <p:nvPr/>
        </p:nvSpPr>
        <p:spPr bwMode="auto">
          <a:xfrm>
            <a:off x="808038" y="5867400"/>
            <a:ext cx="73437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b="1" smtClean="0">
                <a:solidFill>
                  <a:srgbClr val="0000CC"/>
                </a:solidFill>
                <a:latin typeface="楷体_GB2312" pitchFamily="49" charset="-122"/>
                <a:ea typeface="楷体_GB2312" pitchFamily="49" charset="-122"/>
              </a:rPr>
              <a:t> </a:t>
            </a:r>
            <a:r>
              <a:rPr kumimoji="1" lang="en-US" altLang="zh-CN" sz="2400" i="1" smtClean="0">
                <a:solidFill>
                  <a:srgbClr val="A50021"/>
                </a:solidFill>
                <a:latin typeface="楷体_GB2312" pitchFamily="49" charset="-122"/>
                <a:ea typeface="楷体_GB2312" pitchFamily="49" charset="-122"/>
              </a:rPr>
              <a:t>B</a:t>
            </a:r>
            <a:r>
              <a:rPr kumimoji="1" lang="en-US" altLang="zh-CN" sz="2400" baseline="-25000" smtClean="0">
                <a:solidFill>
                  <a:srgbClr val="A50021"/>
                </a:solidFill>
                <a:latin typeface="楷体_GB2312" pitchFamily="49" charset="-122"/>
                <a:ea typeface="楷体_GB2312" pitchFamily="49" charset="-122"/>
              </a:rPr>
              <a:t>21</a:t>
            </a:r>
            <a:r>
              <a:rPr kumimoji="1" lang="zh-CN" altLang="en-US" sz="2400" smtClean="0">
                <a:solidFill>
                  <a:srgbClr val="0000CC"/>
                </a:solidFill>
                <a:latin typeface="楷体_GB2312" pitchFamily="49" charset="-122"/>
                <a:ea typeface="楷体_GB2312" pitchFamily="49" charset="-122"/>
              </a:rPr>
              <a:t>是粒子能级结构的</a:t>
            </a:r>
            <a:r>
              <a:rPr kumimoji="1" lang="zh-CN" altLang="en-US" sz="2400" smtClean="0">
                <a:solidFill>
                  <a:srgbClr val="A50021"/>
                </a:solidFill>
                <a:latin typeface="楷体_GB2312" pitchFamily="49" charset="-122"/>
                <a:ea typeface="楷体_GB2312" pitchFamily="49" charset="-122"/>
              </a:rPr>
              <a:t>特征量</a:t>
            </a:r>
            <a:r>
              <a:rPr kumimoji="1" lang="en-US" altLang="zh-CN" sz="2400" smtClean="0">
                <a:solidFill>
                  <a:srgbClr val="0000CC"/>
                </a:solidFill>
                <a:latin typeface="楷体_GB2312" pitchFamily="49" charset="-122"/>
                <a:ea typeface="楷体_GB2312" pitchFamily="49" charset="-122"/>
              </a:rPr>
              <a:t>, </a:t>
            </a:r>
            <a:r>
              <a:rPr kumimoji="1" lang="zh-CN" altLang="en-US" sz="2400" smtClean="0">
                <a:solidFill>
                  <a:srgbClr val="0000CC"/>
                </a:solidFill>
                <a:latin typeface="楷体_GB2312" pitchFamily="49" charset="-122"/>
                <a:ea typeface="楷体_GB2312" pitchFamily="49" charset="-122"/>
              </a:rPr>
              <a:t>它的数值由不同原子的不同跃迁而定，和外电磁场</a:t>
            </a:r>
            <a:r>
              <a:rPr kumimoji="1" lang="en-US" altLang="zh-CN" sz="2400" i="1" smtClean="0">
                <a:solidFill>
                  <a:srgbClr val="0000CC"/>
                </a:solidFill>
                <a:latin typeface="楷体_GB2312" pitchFamily="49" charset="-122"/>
                <a:ea typeface="楷体_GB2312" pitchFamily="49" charset="-122"/>
              </a:rPr>
              <a:t>ρ</a:t>
            </a:r>
            <a:r>
              <a:rPr kumimoji="1" lang="en-US" altLang="zh-CN" sz="2400" i="1" baseline="-25000" smtClean="0">
                <a:solidFill>
                  <a:srgbClr val="0000CC"/>
                </a:solidFill>
                <a:latin typeface="楷体_GB2312" pitchFamily="49" charset="-122"/>
                <a:ea typeface="楷体_GB2312" pitchFamily="49" charset="-122"/>
              </a:rPr>
              <a:t>v</a:t>
            </a:r>
            <a:r>
              <a:rPr kumimoji="1" lang="zh-CN" altLang="en-US" sz="2400" smtClean="0">
                <a:solidFill>
                  <a:srgbClr val="A50021"/>
                </a:solidFill>
                <a:latin typeface="楷体_GB2312" pitchFamily="49" charset="-122"/>
                <a:ea typeface="楷体_GB2312" pitchFamily="49" charset="-122"/>
              </a:rPr>
              <a:t>无关</a:t>
            </a:r>
            <a:r>
              <a:rPr kumimoji="1" lang="zh-CN" altLang="en-US" sz="2400" smtClean="0">
                <a:solidFill>
                  <a:srgbClr val="0000CC"/>
                </a:solidFill>
                <a:latin typeface="楷体_GB2312" pitchFamily="49" charset="-122"/>
                <a:ea typeface="楷体_GB2312" pitchFamily="49" charset="-122"/>
              </a:rPr>
              <a:t> 。</a:t>
            </a:r>
          </a:p>
        </p:txBody>
      </p:sp>
      <p:sp>
        <p:nvSpPr>
          <p:cNvPr id="60422" name="Line 6"/>
          <p:cNvSpPr>
            <a:spLocks noChangeShapeType="1"/>
          </p:cNvSpPr>
          <p:nvPr/>
        </p:nvSpPr>
        <p:spPr bwMode="auto">
          <a:xfrm>
            <a:off x="6861175" y="676275"/>
            <a:ext cx="0" cy="1066800"/>
          </a:xfrm>
          <a:prstGeom prst="line">
            <a:avLst/>
          </a:prstGeom>
          <a:noFill/>
          <a:ln w="38100">
            <a:solidFill>
              <a:srgbClr val="FF33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nvGrpSpPr>
          <p:cNvPr id="60423" name="Group 7"/>
          <p:cNvGrpSpPr>
            <a:grpSpLocks/>
          </p:cNvGrpSpPr>
          <p:nvPr/>
        </p:nvGrpSpPr>
        <p:grpSpPr bwMode="auto">
          <a:xfrm>
            <a:off x="5573713" y="1009650"/>
            <a:ext cx="1131887" cy="166688"/>
            <a:chOff x="4032" y="1008"/>
            <a:chExt cx="1392" cy="192"/>
          </a:xfrm>
        </p:grpSpPr>
        <p:grpSp>
          <p:nvGrpSpPr>
            <p:cNvPr id="65622" name="Group 8"/>
            <p:cNvGrpSpPr>
              <a:grpSpLocks/>
            </p:cNvGrpSpPr>
            <p:nvPr/>
          </p:nvGrpSpPr>
          <p:grpSpPr bwMode="auto">
            <a:xfrm>
              <a:off x="4032" y="1008"/>
              <a:ext cx="528" cy="192"/>
              <a:chOff x="4032" y="1008"/>
              <a:chExt cx="1440" cy="432"/>
            </a:xfrm>
          </p:grpSpPr>
          <p:grpSp>
            <p:nvGrpSpPr>
              <p:cNvPr id="65640" name="Group 9"/>
              <p:cNvGrpSpPr>
                <a:grpSpLocks/>
              </p:cNvGrpSpPr>
              <p:nvPr/>
            </p:nvGrpSpPr>
            <p:grpSpPr bwMode="auto">
              <a:xfrm>
                <a:off x="4032" y="1008"/>
                <a:ext cx="720" cy="432"/>
                <a:chOff x="5040" y="864"/>
                <a:chExt cx="720" cy="432"/>
              </a:xfrm>
            </p:grpSpPr>
            <p:grpSp>
              <p:nvGrpSpPr>
                <p:cNvPr id="65648" name="Group 10"/>
                <p:cNvGrpSpPr>
                  <a:grpSpLocks/>
                </p:cNvGrpSpPr>
                <p:nvPr/>
              </p:nvGrpSpPr>
              <p:grpSpPr bwMode="auto">
                <a:xfrm flipH="1" flipV="1">
                  <a:off x="5040" y="864"/>
                  <a:ext cx="384" cy="432"/>
                  <a:chOff x="4416" y="816"/>
                  <a:chExt cx="384" cy="432"/>
                </a:xfrm>
              </p:grpSpPr>
              <p:sp>
                <p:nvSpPr>
                  <p:cNvPr id="65652" name="Arc 11"/>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5653" name="Arc 12"/>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65649" name="Group 13"/>
                <p:cNvGrpSpPr>
                  <a:grpSpLocks/>
                </p:cNvGrpSpPr>
                <p:nvPr/>
              </p:nvGrpSpPr>
              <p:grpSpPr bwMode="auto">
                <a:xfrm flipV="1">
                  <a:off x="5376" y="864"/>
                  <a:ext cx="384" cy="432"/>
                  <a:chOff x="4416" y="816"/>
                  <a:chExt cx="384" cy="432"/>
                </a:xfrm>
              </p:grpSpPr>
              <p:sp>
                <p:nvSpPr>
                  <p:cNvPr id="65650" name="Arc 14"/>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5651" name="Arc 15"/>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nvGrpSpPr>
              <p:cNvPr id="65641" name="Group 16"/>
              <p:cNvGrpSpPr>
                <a:grpSpLocks/>
              </p:cNvGrpSpPr>
              <p:nvPr/>
            </p:nvGrpSpPr>
            <p:grpSpPr bwMode="auto">
              <a:xfrm>
                <a:off x="4752" y="1008"/>
                <a:ext cx="720" cy="432"/>
                <a:chOff x="5040" y="864"/>
                <a:chExt cx="720" cy="432"/>
              </a:xfrm>
            </p:grpSpPr>
            <p:grpSp>
              <p:nvGrpSpPr>
                <p:cNvPr id="65642" name="Group 17"/>
                <p:cNvGrpSpPr>
                  <a:grpSpLocks/>
                </p:cNvGrpSpPr>
                <p:nvPr/>
              </p:nvGrpSpPr>
              <p:grpSpPr bwMode="auto">
                <a:xfrm flipH="1" flipV="1">
                  <a:off x="5040" y="864"/>
                  <a:ext cx="384" cy="432"/>
                  <a:chOff x="4416" y="816"/>
                  <a:chExt cx="384" cy="432"/>
                </a:xfrm>
              </p:grpSpPr>
              <p:sp>
                <p:nvSpPr>
                  <p:cNvPr id="65646" name="Arc 18"/>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5647" name="Arc 19"/>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65643" name="Group 20"/>
                <p:cNvGrpSpPr>
                  <a:grpSpLocks/>
                </p:cNvGrpSpPr>
                <p:nvPr/>
              </p:nvGrpSpPr>
              <p:grpSpPr bwMode="auto">
                <a:xfrm flipV="1">
                  <a:off x="5376" y="864"/>
                  <a:ext cx="384" cy="432"/>
                  <a:chOff x="4416" y="816"/>
                  <a:chExt cx="384" cy="432"/>
                </a:xfrm>
              </p:grpSpPr>
              <p:sp>
                <p:nvSpPr>
                  <p:cNvPr id="65644" name="Arc 21"/>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5645" name="Arc 22"/>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grpSp>
          <p:nvGrpSpPr>
            <p:cNvPr id="65623" name="Group 23"/>
            <p:cNvGrpSpPr>
              <a:grpSpLocks/>
            </p:cNvGrpSpPr>
            <p:nvPr/>
          </p:nvGrpSpPr>
          <p:grpSpPr bwMode="auto">
            <a:xfrm>
              <a:off x="4560" y="1008"/>
              <a:ext cx="528" cy="192"/>
              <a:chOff x="4032" y="1008"/>
              <a:chExt cx="1440" cy="432"/>
            </a:xfrm>
          </p:grpSpPr>
          <p:grpSp>
            <p:nvGrpSpPr>
              <p:cNvPr id="65626" name="Group 24"/>
              <p:cNvGrpSpPr>
                <a:grpSpLocks/>
              </p:cNvGrpSpPr>
              <p:nvPr/>
            </p:nvGrpSpPr>
            <p:grpSpPr bwMode="auto">
              <a:xfrm>
                <a:off x="4032" y="1008"/>
                <a:ext cx="720" cy="432"/>
                <a:chOff x="5040" y="864"/>
                <a:chExt cx="720" cy="432"/>
              </a:xfrm>
            </p:grpSpPr>
            <p:grpSp>
              <p:nvGrpSpPr>
                <p:cNvPr id="65634" name="Group 25"/>
                <p:cNvGrpSpPr>
                  <a:grpSpLocks/>
                </p:cNvGrpSpPr>
                <p:nvPr/>
              </p:nvGrpSpPr>
              <p:grpSpPr bwMode="auto">
                <a:xfrm flipH="1" flipV="1">
                  <a:off x="5040" y="864"/>
                  <a:ext cx="384" cy="432"/>
                  <a:chOff x="4416" y="816"/>
                  <a:chExt cx="384" cy="432"/>
                </a:xfrm>
              </p:grpSpPr>
              <p:sp>
                <p:nvSpPr>
                  <p:cNvPr id="65638" name="Arc 26"/>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5639" name="Arc 27"/>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65635" name="Group 28"/>
                <p:cNvGrpSpPr>
                  <a:grpSpLocks/>
                </p:cNvGrpSpPr>
                <p:nvPr/>
              </p:nvGrpSpPr>
              <p:grpSpPr bwMode="auto">
                <a:xfrm flipV="1">
                  <a:off x="5376" y="864"/>
                  <a:ext cx="384" cy="432"/>
                  <a:chOff x="4416" y="816"/>
                  <a:chExt cx="384" cy="432"/>
                </a:xfrm>
              </p:grpSpPr>
              <p:sp>
                <p:nvSpPr>
                  <p:cNvPr id="65636" name="Arc 29"/>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5637" name="Arc 30"/>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nvGrpSpPr>
              <p:cNvPr id="65627" name="Group 31"/>
              <p:cNvGrpSpPr>
                <a:grpSpLocks/>
              </p:cNvGrpSpPr>
              <p:nvPr/>
            </p:nvGrpSpPr>
            <p:grpSpPr bwMode="auto">
              <a:xfrm>
                <a:off x="4752" y="1008"/>
                <a:ext cx="720" cy="432"/>
                <a:chOff x="5040" y="864"/>
                <a:chExt cx="720" cy="432"/>
              </a:xfrm>
            </p:grpSpPr>
            <p:grpSp>
              <p:nvGrpSpPr>
                <p:cNvPr id="65628" name="Group 32"/>
                <p:cNvGrpSpPr>
                  <a:grpSpLocks/>
                </p:cNvGrpSpPr>
                <p:nvPr/>
              </p:nvGrpSpPr>
              <p:grpSpPr bwMode="auto">
                <a:xfrm flipH="1" flipV="1">
                  <a:off x="5040" y="864"/>
                  <a:ext cx="384" cy="432"/>
                  <a:chOff x="4416" y="816"/>
                  <a:chExt cx="384" cy="432"/>
                </a:xfrm>
              </p:grpSpPr>
              <p:sp>
                <p:nvSpPr>
                  <p:cNvPr id="65632" name="Arc 33"/>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5633" name="Arc 34"/>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65629" name="Group 35"/>
                <p:cNvGrpSpPr>
                  <a:grpSpLocks/>
                </p:cNvGrpSpPr>
                <p:nvPr/>
              </p:nvGrpSpPr>
              <p:grpSpPr bwMode="auto">
                <a:xfrm flipV="1">
                  <a:off x="5376" y="864"/>
                  <a:ext cx="384" cy="432"/>
                  <a:chOff x="4416" y="816"/>
                  <a:chExt cx="384" cy="432"/>
                </a:xfrm>
              </p:grpSpPr>
              <p:sp>
                <p:nvSpPr>
                  <p:cNvPr id="65630" name="Arc 36"/>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5631" name="Arc 37"/>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sp>
          <p:nvSpPr>
            <p:cNvPr id="65624" name="Arc 38"/>
            <p:cNvSpPr>
              <a:spLocks/>
            </p:cNvSpPr>
            <p:nvPr/>
          </p:nvSpPr>
          <p:spPr bwMode="auto">
            <a:xfrm flipV="1">
              <a:off x="5088" y="1104"/>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5625" name="Line 39"/>
            <p:cNvSpPr>
              <a:spLocks noChangeShapeType="1"/>
            </p:cNvSpPr>
            <p:nvPr/>
          </p:nvSpPr>
          <p:spPr bwMode="auto">
            <a:xfrm>
              <a:off x="5184" y="1104"/>
              <a:ext cx="240"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60456" name="Group 40"/>
          <p:cNvGrpSpPr>
            <a:grpSpLocks/>
          </p:cNvGrpSpPr>
          <p:nvPr/>
        </p:nvGrpSpPr>
        <p:grpSpPr bwMode="auto">
          <a:xfrm>
            <a:off x="7135813" y="903288"/>
            <a:ext cx="1135062" cy="825500"/>
            <a:chOff x="1697" y="635"/>
            <a:chExt cx="715" cy="520"/>
          </a:xfrm>
        </p:grpSpPr>
        <p:sp>
          <p:nvSpPr>
            <p:cNvPr id="65555" name="Rectangle 41"/>
            <p:cNvSpPr>
              <a:spLocks noChangeArrowheads="1"/>
            </p:cNvSpPr>
            <p:nvPr/>
          </p:nvSpPr>
          <p:spPr bwMode="auto">
            <a:xfrm>
              <a:off x="1824" y="828"/>
              <a:ext cx="35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sz="2800" b="1" i="1" smtClean="0">
                  <a:solidFill>
                    <a:srgbClr val="FF3300"/>
                  </a:solidFill>
                  <a:latin typeface="Times New Roman" pitchFamily="18" charset="0"/>
                  <a:ea typeface="楷体_GB2312" pitchFamily="49" charset="-122"/>
                </a:rPr>
                <a:t>h</a:t>
              </a:r>
              <a:r>
                <a:rPr kumimoji="1" lang="en-US" altLang="zh-CN" sz="2800" b="1" i="1" smtClean="0">
                  <a:solidFill>
                    <a:srgbClr val="FF3300"/>
                  </a:solidFill>
                  <a:latin typeface="Times New Roman" pitchFamily="18" charset="0"/>
                  <a:ea typeface="楷体_GB2312" pitchFamily="49" charset="-122"/>
                  <a:sym typeface="Symbol" pitchFamily="18" charset="2"/>
                </a:rPr>
                <a:t></a:t>
              </a:r>
              <a:endParaRPr kumimoji="1" lang="en-US" altLang="zh-CN" sz="2800" b="1" smtClean="0">
                <a:solidFill>
                  <a:srgbClr val="FF3300"/>
                </a:solidFill>
                <a:latin typeface="Times New Roman" pitchFamily="18" charset="0"/>
                <a:ea typeface="楷体_GB2312" pitchFamily="49" charset="-122"/>
                <a:sym typeface="Symbol" pitchFamily="18" charset="2"/>
              </a:endParaRPr>
            </a:p>
          </p:txBody>
        </p:sp>
        <p:grpSp>
          <p:nvGrpSpPr>
            <p:cNvPr id="65556" name="Group 42"/>
            <p:cNvGrpSpPr>
              <a:grpSpLocks/>
            </p:cNvGrpSpPr>
            <p:nvPr/>
          </p:nvGrpSpPr>
          <p:grpSpPr bwMode="auto">
            <a:xfrm>
              <a:off x="1697" y="635"/>
              <a:ext cx="715" cy="105"/>
              <a:chOff x="4032" y="1008"/>
              <a:chExt cx="1392" cy="192"/>
            </a:xfrm>
          </p:grpSpPr>
          <p:grpSp>
            <p:nvGrpSpPr>
              <p:cNvPr id="65590" name="Group 43"/>
              <p:cNvGrpSpPr>
                <a:grpSpLocks/>
              </p:cNvGrpSpPr>
              <p:nvPr/>
            </p:nvGrpSpPr>
            <p:grpSpPr bwMode="auto">
              <a:xfrm>
                <a:off x="4032" y="1008"/>
                <a:ext cx="528" cy="192"/>
                <a:chOff x="4032" y="1008"/>
                <a:chExt cx="1440" cy="432"/>
              </a:xfrm>
            </p:grpSpPr>
            <p:grpSp>
              <p:nvGrpSpPr>
                <p:cNvPr id="65608" name="Group 44"/>
                <p:cNvGrpSpPr>
                  <a:grpSpLocks/>
                </p:cNvGrpSpPr>
                <p:nvPr/>
              </p:nvGrpSpPr>
              <p:grpSpPr bwMode="auto">
                <a:xfrm>
                  <a:off x="4032" y="1008"/>
                  <a:ext cx="720" cy="432"/>
                  <a:chOff x="5040" y="864"/>
                  <a:chExt cx="720" cy="432"/>
                </a:xfrm>
              </p:grpSpPr>
              <p:grpSp>
                <p:nvGrpSpPr>
                  <p:cNvPr id="65616" name="Group 45"/>
                  <p:cNvGrpSpPr>
                    <a:grpSpLocks/>
                  </p:cNvGrpSpPr>
                  <p:nvPr/>
                </p:nvGrpSpPr>
                <p:grpSpPr bwMode="auto">
                  <a:xfrm flipH="1" flipV="1">
                    <a:off x="5040" y="864"/>
                    <a:ext cx="384" cy="432"/>
                    <a:chOff x="4416" y="816"/>
                    <a:chExt cx="384" cy="432"/>
                  </a:xfrm>
                </p:grpSpPr>
                <p:sp>
                  <p:nvSpPr>
                    <p:cNvPr id="65620" name="Arc 46"/>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5621" name="Arc 47"/>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65617" name="Group 48"/>
                  <p:cNvGrpSpPr>
                    <a:grpSpLocks/>
                  </p:cNvGrpSpPr>
                  <p:nvPr/>
                </p:nvGrpSpPr>
                <p:grpSpPr bwMode="auto">
                  <a:xfrm flipV="1">
                    <a:off x="5376" y="864"/>
                    <a:ext cx="384" cy="432"/>
                    <a:chOff x="4416" y="816"/>
                    <a:chExt cx="384" cy="432"/>
                  </a:xfrm>
                </p:grpSpPr>
                <p:sp>
                  <p:nvSpPr>
                    <p:cNvPr id="65618" name="Arc 49"/>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5619" name="Arc 50"/>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nvGrpSpPr>
                <p:cNvPr id="65609" name="Group 51"/>
                <p:cNvGrpSpPr>
                  <a:grpSpLocks/>
                </p:cNvGrpSpPr>
                <p:nvPr/>
              </p:nvGrpSpPr>
              <p:grpSpPr bwMode="auto">
                <a:xfrm>
                  <a:off x="4752" y="1008"/>
                  <a:ext cx="720" cy="432"/>
                  <a:chOff x="5040" y="864"/>
                  <a:chExt cx="720" cy="432"/>
                </a:xfrm>
              </p:grpSpPr>
              <p:grpSp>
                <p:nvGrpSpPr>
                  <p:cNvPr id="65610" name="Group 52"/>
                  <p:cNvGrpSpPr>
                    <a:grpSpLocks/>
                  </p:cNvGrpSpPr>
                  <p:nvPr/>
                </p:nvGrpSpPr>
                <p:grpSpPr bwMode="auto">
                  <a:xfrm flipH="1" flipV="1">
                    <a:off x="5040" y="864"/>
                    <a:ext cx="384" cy="432"/>
                    <a:chOff x="4416" y="816"/>
                    <a:chExt cx="384" cy="432"/>
                  </a:xfrm>
                </p:grpSpPr>
                <p:sp>
                  <p:nvSpPr>
                    <p:cNvPr id="65614" name="Arc 53"/>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5615" name="Arc 54"/>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65611" name="Group 55"/>
                  <p:cNvGrpSpPr>
                    <a:grpSpLocks/>
                  </p:cNvGrpSpPr>
                  <p:nvPr/>
                </p:nvGrpSpPr>
                <p:grpSpPr bwMode="auto">
                  <a:xfrm flipV="1">
                    <a:off x="5376" y="864"/>
                    <a:ext cx="384" cy="432"/>
                    <a:chOff x="4416" y="816"/>
                    <a:chExt cx="384" cy="432"/>
                  </a:xfrm>
                </p:grpSpPr>
                <p:sp>
                  <p:nvSpPr>
                    <p:cNvPr id="65612" name="Arc 56"/>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5613" name="Arc 57"/>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grpSp>
            <p:nvGrpSpPr>
              <p:cNvPr id="65591" name="Group 58"/>
              <p:cNvGrpSpPr>
                <a:grpSpLocks/>
              </p:cNvGrpSpPr>
              <p:nvPr/>
            </p:nvGrpSpPr>
            <p:grpSpPr bwMode="auto">
              <a:xfrm>
                <a:off x="4560" y="1008"/>
                <a:ext cx="528" cy="192"/>
                <a:chOff x="4032" y="1008"/>
                <a:chExt cx="1440" cy="432"/>
              </a:xfrm>
            </p:grpSpPr>
            <p:grpSp>
              <p:nvGrpSpPr>
                <p:cNvPr id="65594" name="Group 59"/>
                <p:cNvGrpSpPr>
                  <a:grpSpLocks/>
                </p:cNvGrpSpPr>
                <p:nvPr/>
              </p:nvGrpSpPr>
              <p:grpSpPr bwMode="auto">
                <a:xfrm>
                  <a:off x="4032" y="1008"/>
                  <a:ext cx="720" cy="432"/>
                  <a:chOff x="5040" y="864"/>
                  <a:chExt cx="720" cy="432"/>
                </a:xfrm>
              </p:grpSpPr>
              <p:grpSp>
                <p:nvGrpSpPr>
                  <p:cNvPr id="65602" name="Group 60"/>
                  <p:cNvGrpSpPr>
                    <a:grpSpLocks/>
                  </p:cNvGrpSpPr>
                  <p:nvPr/>
                </p:nvGrpSpPr>
                <p:grpSpPr bwMode="auto">
                  <a:xfrm flipH="1" flipV="1">
                    <a:off x="5040" y="864"/>
                    <a:ext cx="384" cy="432"/>
                    <a:chOff x="4416" y="816"/>
                    <a:chExt cx="384" cy="432"/>
                  </a:xfrm>
                </p:grpSpPr>
                <p:sp>
                  <p:nvSpPr>
                    <p:cNvPr id="65606" name="Arc 61"/>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5607" name="Arc 62"/>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65603" name="Group 63"/>
                  <p:cNvGrpSpPr>
                    <a:grpSpLocks/>
                  </p:cNvGrpSpPr>
                  <p:nvPr/>
                </p:nvGrpSpPr>
                <p:grpSpPr bwMode="auto">
                  <a:xfrm flipV="1">
                    <a:off x="5376" y="864"/>
                    <a:ext cx="384" cy="432"/>
                    <a:chOff x="4416" y="816"/>
                    <a:chExt cx="384" cy="432"/>
                  </a:xfrm>
                </p:grpSpPr>
                <p:sp>
                  <p:nvSpPr>
                    <p:cNvPr id="65604" name="Arc 64"/>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5605" name="Arc 65"/>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nvGrpSpPr>
                <p:cNvPr id="65595" name="Group 66"/>
                <p:cNvGrpSpPr>
                  <a:grpSpLocks/>
                </p:cNvGrpSpPr>
                <p:nvPr/>
              </p:nvGrpSpPr>
              <p:grpSpPr bwMode="auto">
                <a:xfrm>
                  <a:off x="4752" y="1008"/>
                  <a:ext cx="720" cy="432"/>
                  <a:chOff x="5040" y="864"/>
                  <a:chExt cx="720" cy="432"/>
                </a:xfrm>
              </p:grpSpPr>
              <p:grpSp>
                <p:nvGrpSpPr>
                  <p:cNvPr id="65596" name="Group 67"/>
                  <p:cNvGrpSpPr>
                    <a:grpSpLocks/>
                  </p:cNvGrpSpPr>
                  <p:nvPr/>
                </p:nvGrpSpPr>
                <p:grpSpPr bwMode="auto">
                  <a:xfrm flipH="1" flipV="1">
                    <a:off x="5040" y="864"/>
                    <a:ext cx="384" cy="432"/>
                    <a:chOff x="4416" y="816"/>
                    <a:chExt cx="384" cy="432"/>
                  </a:xfrm>
                </p:grpSpPr>
                <p:sp>
                  <p:nvSpPr>
                    <p:cNvPr id="65600" name="Arc 68"/>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5601" name="Arc 69"/>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65597" name="Group 70"/>
                  <p:cNvGrpSpPr>
                    <a:grpSpLocks/>
                  </p:cNvGrpSpPr>
                  <p:nvPr/>
                </p:nvGrpSpPr>
                <p:grpSpPr bwMode="auto">
                  <a:xfrm flipV="1">
                    <a:off x="5376" y="864"/>
                    <a:ext cx="384" cy="432"/>
                    <a:chOff x="4416" y="816"/>
                    <a:chExt cx="384" cy="432"/>
                  </a:xfrm>
                </p:grpSpPr>
                <p:sp>
                  <p:nvSpPr>
                    <p:cNvPr id="65598" name="Arc 71"/>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5599" name="Arc 72"/>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sp>
            <p:nvSpPr>
              <p:cNvPr id="65592" name="Arc 73"/>
              <p:cNvSpPr>
                <a:spLocks/>
              </p:cNvSpPr>
              <p:nvPr/>
            </p:nvSpPr>
            <p:spPr bwMode="auto">
              <a:xfrm flipV="1">
                <a:off x="5088" y="1104"/>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5593" name="Line 74"/>
              <p:cNvSpPr>
                <a:spLocks noChangeShapeType="1"/>
              </p:cNvSpPr>
              <p:nvPr/>
            </p:nvSpPr>
            <p:spPr bwMode="auto">
              <a:xfrm>
                <a:off x="5184" y="1104"/>
                <a:ext cx="240"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65557" name="Group 75"/>
            <p:cNvGrpSpPr>
              <a:grpSpLocks/>
            </p:cNvGrpSpPr>
            <p:nvPr/>
          </p:nvGrpSpPr>
          <p:grpSpPr bwMode="auto">
            <a:xfrm>
              <a:off x="1697" y="762"/>
              <a:ext cx="715" cy="105"/>
              <a:chOff x="4032" y="1008"/>
              <a:chExt cx="1392" cy="192"/>
            </a:xfrm>
          </p:grpSpPr>
          <p:grpSp>
            <p:nvGrpSpPr>
              <p:cNvPr id="65558" name="Group 76"/>
              <p:cNvGrpSpPr>
                <a:grpSpLocks/>
              </p:cNvGrpSpPr>
              <p:nvPr/>
            </p:nvGrpSpPr>
            <p:grpSpPr bwMode="auto">
              <a:xfrm>
                <a:off x="4032" y="1008"/>
                <a:ext cx="528" cy="192"/>
                <a:chOff x="4032" y="1008"/>
                <a:chExt cx="1440" cy="432"/>
              </a:xfrm>
            </p:grpSpPr>
            <p:grpSp>
              <p:nvGrpSpPr>
                <p:cNvPr id="65576" name="Group 77"/>
                <p:cNvGrpSpPr>
                  <a:grpSpLocks/>
                </p:cNvGrpSpPr>
                <p:nvPr/>
              </p:nvGrpSpPr>
              <p:grpSpPr bwMode="auto">
                <a:xfrm>
                  <a:off x="4032" y="1008"/>
                  <a:ext cx="720" cy="432"/>
                  <a:chOff x="5040" y="864"/>
                  <a:chExt cx="720" cy="432"/>
                </a:xfrm>
              </p:grpSpPr>
              <p:grpSp>
                <p:nvGrpSpPr>
                  <p:cNvPr id="65584" name="Group 78"/>
                  <p:cNvGrpSpPr>
                    <a:grpSpLocks/>
                  </p:cNvGrpSpPr>
                  <p:nvPr/>
                </p:nvGrpSpPr>
                <p:grpSpPr bwMode="auto">
                  <a:xfrm flipH="1" flipV="1">
                    <a:off x="5040" y="864"/>
                    <a:ext cx="384" cy="432"/>
                    <a:chOff x="4416" y="816"/>
                    <a:chExt cx="384" cy="432"/>
                  </a:xfrm>
                </p:grpSpPr>
                <p:sp>
                  <p:nvSpPr>
                    <p:cNvPr id="65588" name="Arc 79"/>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5589" name="Arc 80"/>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65585" name="Group 81"/>
                  <p:cNvGrpSpPr>
                    <a:grpSpLocks/>
                  </p:cNvGrpSpPr>
                  <p:nvPr/>
                </p:nvGrpSpPr>
                <p:grpSpPr bwMode="auto">
                  <a:xfrm flipV="1">
                    <a:off x="5376" y="864"/>
                    <a:ext cx="384" cy="432"/>
                    <a:chOff x="4416" y="816"/>
                    <a:chExt cx="384" cy="432"/>
                  </a:xfrm>
                </p:grpSpPr>
                <p:sp>
                  <p:nvSpPr>
                    <p:cNvPr id="65586" name="Arc 82"/>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5587" name="Arc 83"/>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nvGrpSpPr>
                <p:cNvPr id="65577" name="Group 84"/>
                <p:cNvGrpSpPr>
                  <a:grpSpLocks/>
                </p:cNvGrpSpPr>
                <p:nvPr/>
              </p:nvGrpSpPr>
              <p:grpSpPr bwMode="auto">
                <a:xfrm>
                  <a:off x="4752" y="1008"/>
                  <a:ext cx="720" cy="432"/>
                  <a:chOff x="5040" y="864"/>
                  <a:chExt cx="720" cy="432"/>
                </a:xfrm>
              </p:grpSpPr>
              <p:grpSp>
                <p:nvGrpSpPr>
                  <p:cNvPr id="65578" name="Group 85"/>
                  <p:cNvGrpSpPr>
                    <a:grpSpLocks/>
                  </p:cNvGrpSpPr>
                  <p:nvPr/>
                </p:nvGrpSpPr>
                <p:grpSpPr bwMode="auto">
                  <a:xfrm flipH="1" flipV="1">
                    <a:off x="5040" y="864"/>
                    <a:ext cx="384" cy="432"/>
                    <a:chOff x="4416" y="816"/>
                    <a:chExt cx="384" cy="432"/>
                  </a:xfrm>
                </p:grpSpPr>
                <p:sp>
                  <p:nvSpPr>
                    <p:cNvPr id="65582" name="Arc 86"/>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5583" name="Arc 87"/>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65579" name="Group 88"/>
                  <p:cNvGrpSpPr>
                    <a:grpSpLocks/>
                  </p:cNvGrpSpPr>
                  <p:nvPr/>
                </p:nvGrpSpPr>
                <p:grpSpPr bwMode="auto">
                  <a:xfrm flipV="1">
                    <a:off x="5376" y="864"/>
                    <a:ext cx="384" cy="432"/>
                    <a:chOff x="4416" y="816"/>
                    <a:chExt cx="384" cy="432"/>
                  </a:xfrm>
                </p:grpSpPr>
                <p:sp>
                  <p:nvSpPr>
                    <p:cNvPr id="65580" name="Arc 89"/>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5581" name="Arc 90"/>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grpSp>
            <p:nvGrpSpPr>
              <p:cNvPr id="65559" name="Group 91"/>
              <p:cNvGrpSpPr>
                <a:grpSpLocks/>
              </p:cNvGrpSpPr>
              <p:nvPr/>
            </p:nvGrpSpPr>
            <p:grpSpPr bwMode="auto">
              <a:xfrm>
                <a:off x="4560" y="1008"/>
                <a:ext cx="528" cy="192"/>
                <a:chOff x="4032" y="1008"/>
                <a:chExt cx="1440" cy="432"/>
              </a:xfrm>
            </p:grpSpPr>
            <p:grpSp>
              <p:nvGrpSpPr>
                <p:cNvPr id="65562" name="Group 92"/>
                <p:cNvGrpSpPr>
                  <a:grpSpLocks/>
                </p:cNvGrpSpPr>
                <p:nvPr/>
              </p:nvGrpSpPr>
              <p:grpSpPr bwMode="auto">
                <a:xfrm>
                  <a:off x="4032" y="1008"/>
                  <a:ext cx="720" cy="432"/>
                  <a:chOff x="5040" y="864"/>
                  <a:chExt cx="720" cy="432"/>
                </a:xfrm>
              </p:grpSpPr>
              <p:grpSp>
                <p:nvGrpSpPr>
                  <p:cNvPr id="65570" name="Group 93"/>
                  <p:cNvGrpSpPr>
                    <a:grpSpLocks/>
                  </p:cNvGrpSpPr>
                  <p:nvPr/>
                </p:nvGrpSpPr>
                <p:grpSpPr bwMode="auto">
                  <a:xfrm flipH="1" flipV="1">
                    <a:off x="5040" y="864"/>
                    <a:ext cx="384" cy="432"/>
                    <a:chOff x="4416" y="816"/>
                    <a:chExt cx="384" cy="432"/>
                  </a:xfrm>
                </p:grpSpPr>
                <p:sp>
                  <p:nvSpPr>
                    <p:cNvPr id="65574" name="Arc 94"/>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5575" name="Arc 95"/>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65571" name="Group 96"/>
                  <p:cNvGrpSpPr>
                    <a:grpSpLocks/>
                  </p:cNvGrpSpPr>
                  <p:nvPr/>
                </p:nvGrpSpPr>
                <p:grpSpPr bwMode="auto">
                  <a:xfrm flipV="1">
                    <a:off x="5376" y="864"/>
                    <a:ext cx="384" cy="432"/>
                    <a:chOff x="4416" y="816"/>
                    <a:chExt cx="384" cy="432"/>
                  </a:xfrm>
                </p:grpSpPr>
                <p:sp>
                  <p:nvSpPr>
                    <p:cNvPr id="65572" name="Arc 97"/>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5573" name="Arc 98"/>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nvGrpSpPr>
                <p:cNvPr id="65563" name="Group 99"/>
                <p:cNvGrpSpPr>
                  <a:grpSpLocks/>
                </p:cNvGrpSpPr>
                <p:nvPr/>
              </p:nvGrpSpPr>
              <p:grpSpPr bwMode="auto">
                <a:xfrm>
                  <a:off x="4752" y="1008"/>
                  <a:ext cx="720" cy="432"/>
                  <a:chOff x="5040" y="864"/>
                  <a:chExt cx="720" cy="432"/>
                </a:xfrm>
              </p:grpSpPr>
              <p:grpSp>
                <p:nvGrpSpPr>
                  <p:cNvPr id="65564" name="Group 100"/>
                  <p:cNvGrpSpPr>
                    <a:grpSpLocks/>
                  </p:cNvGrpSpPr>
                  <p:nvPr/>
                </p:nvGrpSpPr>
                <p:grpSpPr bwMode="auto">
                  <a:xfrm flipH="1" flipV="1">
                    <a:off x="5040" y="864"/>
                    <a:ext cx="384" cy="432"/>
                    <a:chOff x="4416" y="816"/>
                    <a:chExt cx="384" cy="432"/>
                  </a:xfrm>
                </p:grpSpPr>
                <p:sp>
                  <p:nvSpPr>
                    <p:cNvPr id="65568" name="Arc 101"/>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5569" name="Arc 102"/>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65565" name="Group 103"/>
                  <p:cNvGrpSpPr>
                    <a:grpSpLocks/>
                  </p:cNvGrpSpPr>
                  <p:nvPr/>
                </p:nvGrpSpPr>
                <p:grpSpPr bwMode="auto">
                  <a:xfrm flipV="1">
                    <a:off x="5376" y="864"/>
                    <a:ext cx="384" cy="432"/>
                    <a:chOff x="4416" y="816"/>
                    <a:chExt cx="384" cy="432"/>
                  </a:xfrm>
                </p:grpSpPr>
                <p:sp>
                  <p:nvSpPr>
                    <p:cNvPr id="65566" name="Arc 104"/>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5567" name="Arc 105"/>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sp>
            <p:nvSpPr>
              <p:cNvPr id="65560" name="Arc 106"/>
              <p:cNvSpPr>
                <a:spLocks/>
              </p:cNvSpPr>
              <p:nvPr/>
            </p:nvSpPr>
            <p:spPr bwMode="auto">
              <a:xfrm flipV="1">
                <a:off x="5088" y="1104"/>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5561" name="Line 107"/>
              <p:cNvSpPr>
                <a:spLocks noChangeShapeType="1"/>
              </p:cNvSpPr>
              <p:nvPr/>
            </p:nvSpPr>
            <p:spPr bwMode="auto">
              <a:xfrm>
                <a:off x="5184" y="1104"/>
                <a:ext cx="240"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nvGrpSpPr>
          <p:cNvPr id="60524" name="Group 108"/>
          <p:cNvGrpSpPr>
            <a:grpSpLocks/>
          </p:cNvGrpSpPr>
          <p:nvPr/>
        </p:nvGrpSpPr>
        <p:grpSpPr bwMode="auto">
          <a:xfrm>
            <a:off x="5367338" y="366713"/>
            <a:ext cx="3086100" cy="1717675"/>
            <a:chOff x="1440" y="1086"/>
            <a:chExt cx="2347" cy="1307"/>
          </a:xfrm>
        </p:grpSpPr>
        <p:sp>
          <p:nvSpPr>
            <p:cNvPr id="65549" name="Line 109"/>
            <p:cNvSpPr>
              <a:spLocks noChangeShapeType="1"/>
            </p:cNvSpPr>
            <p:nvPr/>
          </p:nvSpPr>
          <p:spPr bwMode="auto">
            <a:xfrm>
              <a:off x="1824" y="2142"/>
              <a:ext cx="14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5550" name="Line 110"/>
            <p:cNvSpPr>
              <a:spLocks noChangeShapeType="1"/>
            </p:cNvSpPr>
            <p:nvPr/>
          </p:nvSpPr>
          <p:spPr bwMode="auto">
            <a:xfrm>
              <a:off x="1824" y="1278"/>
              <a:ext cx="14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5551" name="Text Box 111"/>
            <p:cNvSpPr txBox="1">
              <a:spLocks noChangeArrowheads="1"/>
            </p:cNvSpPr>
            <p:nvPr/>
          </p:nvSpPr>
          <p:spPr bwMode="auto">
            <a:xfrm>
              <a:off x="1440" y="1086"/>
              <a:ext cx="412"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lang="en-US" altLang="zh-CN" sz="2800" b="1" i="1" smtClean="0">
                  <a:solidFill>
                    <a:srgbClr val="FF3300"/>
                  </a:solidFill>
                  <a:latin typeface="Times New Roman" pitchFamily="18" charset="0"/>
                  <a:ea typeface="楷体_GB2312" pitchFamily="49" charset="-122"/>
                </a:rPr>
                <a:t>E</a:t>
              </a:r>
              <a:r>
                <a:rPr lang="en-US" altLang="zh-CN" sz="2800" b="1" baseline="-25000" smtClean="0">
                  <a:solidFill>
                    <a:srgbClr val="FF3300"/>
                  </a:solidFill>
                  <a:latin typeface="Times New Roman" pitchFamily="18" charset="0"/>
                  <a:ea typeface="楷体_GB2312" pitchFamily="49" charset="-122"/>
                </a:rPr>
                <a:t>2</a:t>
              </a:r>
              <a:endParaRPr lang="en-US" altLang="zh-CN" sz="2800" smtClean="0">
                <a:solidFill>
                  <a:srgbClr val="000000"/>
                </a:solidFill>
                <a:latin typeface="Times New Roman" pitchFamily="18" charset="0"/>
                <a:ea typeface="楷体_GB2312" pitchFamily="49" charset="-122"/>
              </a:endParaRPr>
            </a:p>
          </p:txBody>
        </p:sp>
        <p:sp>
          <p:nvSpPr>
            <p:cNvPr id="65552" name="Text Box 112"/>
            <p:cNvSpPr txBox="1">
              <a:spLocks noChangeArrowheads="1"/>
            </p:cNvSpPr>
            <p:nvPr/>
          </p:nvSpPr>
          <p:spPr bwMode="auto">
            <a:xfrm>
              <a:off x="1488" y="1950"/>
              <a:ext cx="412"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lang="en-US" altLang="zh-CN" sz="2800" b="1" i="1" smtClean="0">
                  <a:solidFill>
                    <a:srgbClr val="FF3300"/>
                  </a:solidFill>
                  <a:latin typeface="Times New Roman" pitchFamily="18" charset="0"/>
                  <a:ea typeface="楷体_GB2312" pitchFamily="49" charset="-122"/>
                </a:rPr>
                <a:t>E</a:t>
              </a:r>
              <a:r>
                <a:rPr lang="en-US" altLang="zh-CN" sz="2800" b="1" baseline="-25000" smtClean="0">
                  <a:solidFill>
                    <a:srgbClr val="FF3300"/>
                  </a:solidFill>
                  <a:latin typeface="Times New Roman" pitchFamily="18" charset="0"/>
                  <a:ea typeface="楷体_GB2312" pitchFamily="49" charset="-122"/>
                </a:rPr>
                <a:t>1</a:t>
              </a:r>
              <a:endParaRPr lang="en-US" altLang="zh-CN" sz="2800" smtClean="0">
                <a:solidFill>
                  <a:srgbClr val="000000"/>
                </a:solidFill>
                <a:latin typeface="Times New Roman" pitchFamily="18" charset="0"/>
                <a:ea typeface="楷体_GB2312" pitchFamily="49" charset="-122"/>
              </a:endParaRPr>
            </a:p>
          </p:txBody>
        </p:sp>
        <p:sp>
          <p:nvSpPr>
            <p:cNvPr id="65553" name="Text Box 113"/>
            <p:cNvSpPr txBox="1">
              <a:spLocks noChangeArrowheads="1"/>
            </p:cNvSpPr>
            <p:nvPr/>
          </p:nvSpPr>
          <p:spPr bwMode="auto">
            <a:xfrm>
              <a:off x="3312" y="1086"/>
              <a:ext cx="427"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sz="2800" b="1" i="1" smtClean="0">
                  <a:solidFill>
                    <a:srgbClr val="000000"/>
                  </a:solidFill>
                  <a:latin typeface="Times New Roman" pitchFamily="18" charset="0"/>
                  <a:ea typeface="楷体_GB2312" pitchFamily="49" charset="-122"/>
                </a:rPr>
                <a:t>N</a:t>
              </a:r>
              <a:r>
                <a:rPr kumimoji="1" lang="en-US" altLang="zh-CN" sz="2800" b="1" baseline="-25000" smtClean="0">
                  <a:solidFill>
                    <a:srgbClr val="000000"/>
                  </a:solidFill>
                  <a:latin typeface="Times New Roman" pitchFamily="18" charset="0"/>
                  <a:ea typeface="楷体_GB2312" pitchFamily="49" charset="-122"/>
                </a:rPr>
                <a:t>2</a:t>
              </a:r>
              <a:endParaRPr kumimoji="1" lang="en-US" altLang="zh-CN" sz="2800" b="1" smtClean="0">
                <a:solidFill>
                  <a:srgbClr val="000000"/>
                </a:solidFill>
                <a:latin typeface="Times New Roman" pitchFamily="18" charset="0"/>
                <a:ea typeface="楷体_GB2312" pitchFamily="49" charset="-122"/>
              </a:endParaRPr>
            </a:p>
          </p:txBody>
        </p:sp>
        <p:sp>
          <p:nvSpPr>
            <p:cNvPr id="65554" name="Text Box 114"/>
            <p:cNvSpPr txBox="1">
              <a:spLocks noChangeArrowheads="1"/>
            </p:cNvSpPr>
            <p:nvPr/>
          </p:nvSpPr>
          <p:spPr bwMode="auto">
            <a:xfrm>
              <a:off x="3360" y="1998"/>
              <a:ext cx="427"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sz="2800" b="1" i="1" smtClean="0">
                  <a:solidFill>
                    <a:srgbClr val="000000"/>
                  </a:solidFill>
                  <a:latin typeface="Times New Roman" pitchFamily="18" charset="0"/>
                  <a:ea typeface="楷体_GB2312" pitchFamily="49" charset="-122"/>
                </a:rPr>
                <a:t>N</a:t>
              </a:r>
              <a:r>
                <a:rPr kumimoji="1" lang="en-US" altLang="zh-CN" sz="2800" b="1" baseline="-25000" smtClean="0">
                  <a:solidFill>
                    <a:srgbClr val="000000"/>
                  </a:solidFill>
                  <a:latin typeface="Times New Roman" pitchFamily="18" charset="0"/>
                  <a:ea typeface="楷体_GB2312" pitchFamily="49" charset="-122"/>
                </a:rPr>
                <a:t>1</a:t>
              </a:r>
              <a:endParaRPr kumimoji="1" lang="en-US" altLang="zh-CN" sz="2800" b="1" smtClean="0">
                <a:solidFill>
                  <a:srgbClr val="000000"/>
                </a:solidFill>
                <a:latin typeface="Times New Roman" pitchFamily="18" charset="0"/>
                <a:ea typeface="楷体_GB2312" pitchFamily="49" charset="-122"/>
              </a:endParaRPr>
            </a:p>
          </p:txBody>
        </p:sp>
      </p:grpSp>
      <p:sp>
        <p:nvSpPr>
          <p:cNvPr id="60531" name="Text Box 115"/>
          <p:cNvSpPr txBox="1">
            <a:spLocks noChangeArrowheads="1"/>
          </p:cNvSpPr>
          <p:nvPr/>
        </p:nvSpPr>
        <p:spPr bwMode="auto">
          <a:xfrm>
            <a:off x="6640513" y="454025"/>
            <a:ext cx="6858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000" b="1" smtClean="0">
                <a:solidFill>
                  <a:srgbClr val="FF3300"/>
                </a:solidFill>
                <a:latin typeface="Times New Roman" pitchFamily="18" charset="0"/>
                <a:ea typeface="楷体_GB2312" pitchFamily="49" charset="-122"/>
              </a:rPr>
              <a:t>●</a:t>
            </a:r>
          </a:p>
        </p:txBody>
      </p:sp>
      <p:sp>
        <p:nvSpPr>
          <p:cNvPr id="60532" name="Text Box 116"/>
          <p:cNvSpPr txBox="1">
            <a:spLocks noChangeArrowheads="1"/>
          </p:cNvSpPr>
          <p:nvPr/>
        </p:nvSpPr>
        <p:spPr bwMode="auto">
          <a:xfrm>
            <a:off x="6659563" y="1557338"/>
            <a:ext cx="6858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000" b="1" smtClean="0">
                <a:solidFill>
                  <a:srgbClr val="FF3300"/>
                </a:solidFill>
                <a:latin typeface="Times New Roman" pitchFamily="18" charset="0"/>
                <a:ea typeface="楷体_GB2312" pitchFamily="49" charset="-122"/>
              </a:rPr>
              <a:t>●</a:t>
            </a:r>
          </a:p>
        </p:txBody>
      </p:sp>
      <p:sp>
        <p:nvSpPr>
          <p:cNvPr id="60533" name="Oval 117"/>
          <p:cNvSpPr>
            <a:spLocks noChangeArrowheads="1"/>
          </p:cNvSpPr>
          <p:nvPr/>
        </p:nvSpPr>
        <p:spPr bwMode="auto">
          <a:xfrm>
            <a:off x="6729413" y="519113"/>
            <a:ext cx="246062" cy="244475"/>
          </a:xfrm>
          <a:prstGeom prst="ellipse">
            <a:avLst/>
          </a:prstGeom>
          <a:solidFill>
            <a:srgbClr val="FFFFFF"/>
          </a:solidFill>
          <a:ln w="2857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fontAlgn="base">
              <a:spcBef>
                <a:spcPct val="0"/>
              </a:spcBef>
              <a:spcAft>
                <a:spcPct val="0"/>
              </a:spcAft>
              <a:buFontTx/>
              <a:buNone/>
            </a:pPr>
            <a:endParaRPr kumimoji="1" lang="zh-CN" altLang="zh-CN" b="1" smtClean="0">
              <a:solidFill>
                <a:srgbClr val="000000"/>
              </a:solidFill>
              <a:latin typeface="Times New Roman" pitchFamily="18" charset="0"/>
              <a:ea typeface="楷体_GB2312" pitchFamily="49" charset="-122"/>
            </a:endParaRPr>
          </a:p>
        </p:txBody>
      </p:sp>
    </p:spTree>
    <p:extLst>
      <p:ext uri="{BB962C8B-B14F-4D97-AF65-F5344CB8AC3E}">
        <p14:creationId xmlns:p14="http://schemas.microsoft.com/office/powerpoint/2010/main" val="35183480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524"/>
                                        </p:tgtEl>
                                        <p:attrNameLst>
                                          <p:attrName>style.visibility</p:attrName>
                                        </p:attrNameLst>
                                      </p:cBhvr>
                                      <p:to>
                                        <p:strVal val="visible"/>
                                      </p:to>
                                    </p:set>
                                    <p:animEffect transition="in" filter="blinds(horizontal)">
                                      <p:cBhvr>
                                        <p:cTn id="7" dur="500"/>
                                        <p:tgtEl>
                                          <p:spTgt spid="6052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0531"/>
                                        </p:tgtEl>
                                        <p:attrNameLst>
                                          <p:attrName>style.visibility</p:attrName>
                                        </p:attrNameLst>
                                      </p:cBhvr>
                                      <p:to>
                                        <p:strVal val="visible"/>
                                      </p:to>
                                    </p:set>
                                    <p:animEffect transition="in" filter="blinds(horizontal)">
                                      <p:cBhvr>
                                        <p:cTn id="11" dur="500"/>
                                        <p:tgtEl>
                                          <p:spTgt spid="6053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60423"/>
                                        </p:tgtEl>
                                        <p:attrNameLst>
                                          <p:attrName>style.visibility</p:attrName>
                                        </p:attrNameLst>
                                      </p:cBhvr>
                                      <p:to>
                                        <p:strVal val="visible"/>
                                      </p:to>
                                    </p:set>
                                    <p:animEffect transition="in" filter="blinds(horizontal)">
                                      <p:cBhvr>
                                        <p:cTn id="16" dur="500"/>
                                        <p:tgtEl>
                                          <p:spTgt spid="6042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0422"/>
                                        </p:tgtEl>
                                        <p:attrNameLst>
                                          <p:attrName>style.visibility</p:attrName>
                                        </p:attrNameLst>
                                      </p:cBhvr>
                                      <p:to>
                                        <p:strVal val="visible"/>
                                      </p:to>
                                    </p:set>
                                    <p:animEffect transition="in" filter="blinds(horizontal)">
                                      <p:cBhvr>
                                        <p:cTn id="21" dur="500"/>
                                        <p:tgtEl>
                                          <p:spTgt spid="60422"/>
                                        </p:tgtEl>
                                      </p:cBhvr>
                                    </p:animEffect>
                                  </p:childTnLst>
                                </p:cTn>
                              </p:par>
                            </p:childTnLst>
                          </p:cTn>
                        </p:par>
                        <p:par>
                          <p:cTn id="22" fill="hold" nodeType="afterGroup">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60533"/>
                                        </p:tgtEl>
                                        <p:attrNameLst>
                                          <p:attrName>style.visibility</p:attrName>
                                        </p:attrNameLst>
                                      </p:cBhvr>
                                      <p:to>
                                        <p:strVal val="visible"/>
                                      </p:to>
                                    </p:set>
                                    <p:animEffect transition="in" filter="blinds(horizontal)">
                                      <p:cBhvr>
                                        <p:cTn id="25" dur="500"/>
                                        <p:tgtEl>
                                          <p:spTgt spid="60533"/>
                                        </p:tgtEl>
                                      </p:cBhvr>
                                    </p:animEffect>
                                  </p:childTnLst>
                                </p:cTn>
                              </p:par>
                            </p:childTnLst>
                          </p:cTn>
                        </p:par>
                        <p:par>
                          <p:cTn id="26" fill="hold" nodeType="afterGroup">
                            <p:stCondLst>
                              <p:cond delay="1000"/>
                            </p:stCondLst>
                            <p:childTnLst>
                              <p:par>
                                <p:cTn id="27" presetID="3" presetClass="entr" presetSubtype="10" fill="hold" grpId="0" nodeType="afterEffect">
                                  <p:stCondLst>
                                    <p:cond delay="0"/>
                                  </p:stCondLst>
                                  <p:iterate type="wd">
                                    <p:tmPct val="100000"/>
                                  </p:iterate>
                                  <p:childTnLst>
                                    <p:set>
                                      <p:cBhvr>
                                        <p:cTn id="28" dur="1" fill="hold">
                                          <p:stCondLst>
                                            <p:cond delay="0"/>
                                          </p:stCondLst>
                                        </p:cTn>
                                        <p:tgtEl>
                                          <p:spTgt spid="60532"/>
                                        </p:tgtEl>
                                        <p:attrNameLst>
                                          <p:attrName>style.visibility</p:attrName>
                                        </p:attrNameLst>
                                      </p:cBhvr>
                                      <p:to>
                                        <p:strVal val="visible"/>
                                      </p:to>
                                    </p:set>
                                    <p:animEffect transition="in" filter="blinds(horizontal)">
                                      <p:cBhvr>
                                        <p:cTn id="29" dur="300"/>
                                        <p:tgtEl>
                                          <p:spTgt spid="60532"/>
                                        </p:tgtEl>
                                      </p:cBhvr>
                                    </p:animEffect>
                                  </p:childTnLst>
                                </p:cTn>
                              </p:par>
                            </p:childTnLst>
                          </p:cTn>
                        </p:par>
                        <p:par>
                          <p:cTn id="30" fill="hold" nodeType="afterGroup">
                            <p:stCondLst>
                              <p:cond delay="1300"/>
                            </p:stCondLst>
                            <p:childTnLst>
                              <p:par>
                                <p:cTn id="31" presetID="3" presetClass="entr" presetSubtype="10" fill="hold" nodeType="afterEffect">
                                  <p:stCondLst>
                                    <p:cond delay="0"/>
                                  </p:stCondLst>
                                  <p:childTnLst>
                                    <p:set>
                                      <p:cBhvr>
                                        <p:cTn id="32" dur="1" fill="hold">
                                          <p:stCondLst>
                                            <p:cond delay="0"/>
                                          </p:stCondLst>
                                        </p:cTn>
                                        <p:tgtEl>
                                          <p:spTgt spid="60456"/>
                                        </p:tgtEl>
                                        <p:attrNameLst>
                                          <p:attrName>style.visibility</p:attrName>
                                        </p:attrNameLst>
                                      </p:cBhvr>
                                      <p:to>
                                        <p:strVal val="visible"/>
                                      </p:to>
                                    </p:set>
                                    <p:animEffect transition="in" filter="blinds(horizontal)">
                                      <p:cBhvr>
                                        <p:cTn id="33" dur="500"/>
                                        <p:tgtEl>
                                          <p:spTgt spid="6045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60418"/>
                                        </p:tgtEl>
                                        <p:attrNameLst>
                                          <p:attrName>style.visibility</p:attrName>
                                        </p:attrNameLst>
                                      </p:cBhvr>
                                      <p:to>
                                        <p:strVal val="visible"/>
                                      </p:to>
                                    </p:set>
                                    <p:animEffect transition="in" filter="wipe(up)">
                                      <p:cBhvr>
                                        <p:cTn id="38" dur="5000"/>
                                        <p:tgtEl>
                                          <p:spTgt spid="6041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60420"/>
                                        </p:tgtEl>
                                        <p:attrNameLst>
                                          <p:attrName>style.visibility</p:attrName>
                                        </p:attrNameLst>
                                      </p:cBhvr>
                                      <p:to>
                                        <p:strVal val="visible"/>
                                      </p:to>
                                    </p:set>
                                    <p:animEffect transition="in" filter="wipe(up)">
                                      <p:cBhvr>
                                        <p:cTn id="43" dur="5000"/>
                                        <p:tgtEl>
                                          <p:spTgt spid="6042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60421"/>
                                        </p:tgtEl>
                                        <p:attrNameLst>
                                          <p:attrName>style.visibility</p:attrName>
                                        </p:attrNameLst>
                                      </p:cBhvr>
                                      <p:to>
                                        <p:strVal val="visible"/>
                                      </p:to>
                                    </p:set>
                                    <p:animEffect transition="in" filter="box(out)">
                                      <p:cBhvr>
                                        <p:cTn id="48" dur="3000"/>
                                        <p:tgtEl>
                                          <p:spTgt spid="60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60420" grpId="0"/>
      <p:bldP spid="60421" grpId="0"/>
      <p:bldP spid="60422" grpId="0" animBg="1"/>
      <p:bldP spid="60531" grpId="0" autoUpdateAnimBg="0"/>
      <p:bldP spid="60532" grpId="0" autoUpdateAnimBg="0"/>
      <p:bldP spid="60533"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468313" y="981075"/>
            <a:ext cx="7343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b="1" smtClean="0">
                <a:solidFill>
                  <a:srgbClr val="0000CC"/>
                </a:solidFill>
                <a:latin typeface="Times New Roman" pitchFamily="18" charset="0"/>
              </a:rPr>
              <a:t>(c)</a:t>
            </a:r>
            <a:r>
              <a:rPr kumimoji="1" lang="zh-CN" altLang="en-US" sz="2400" u="sng" smtClean="0">
                <a:solidFill>
                  <a:srgbClr val="A50021"/>
                </a:solidFill>
                <a:latin typeface="楷体_GB2312" pitchFamily="49" charset="-122"/>
                <a:ea typeface="楷体_GB2312" pitchFamily="49" charset="-122"/>
              </a:rPr>
              <a:t>受激发射跃迁几率</a:t>
            </a:r>
            <a:r>
              <a:rPr kumimoji="1" lang="en-US" altLang="zh-CN" sz="2400" i="1" smtClean="0">
                <a:solidFill>
                  <a:srgbClr val="A50021"/>
                </a:solidFill>
                <a:latin typeface="Times New Roman" pitchFamily="18" charset="0"/>
                <a:ea typeface="楷体_GB2312" pitchFamily="49" charset="-122"/>
              </a:rPr>
              <a:t>W</a:t>
            </a:r>
            <a:r>
              <a:rPr kumimoji="1" lang="en-US" altLang="zh-CN" sz="2400" baseline="-25000" smtClean="0">
                <a:solidFill>
                  <a:srgbClr val="A50021"/>
                </a:solidFill>
                <a:latin typeface="Times New Roman" pitchFamily="18" charset="0"/>
                <a:ea typeface="楷体_GB2312" pitchFamily="49" charset="-122"/>
              </a:rPr>
              <a:t>21</a:t>
            </a:r>
            <a:r>
              <a:rPr kumimoji="1" lang="en-US" altLang="zh-CN" sz="2400" smtClean="0">
                <a:solidFill>
                  <a:srgbClr val="A50021"/>
                </a:solidFill>
                <a:latin typeface="楷体_GB2312" pitchFamily="49" charset="-122"/>
                <a:ea typeface="楷体_GB2312" pitchFamily="49" charset="-122"/>
              </a:rPr>
              <a:t>:</a:t>
            </a:r>
          </a:p>
        </p:txBody>
      </p:sp>
      <p:sp>
        <p:nvSpPr>
          <p:cNvPr id="66563" name="Text Box 3"/>
          <p:cNvSpPr txBox="1">
            <a:spLocks noChangeArrowheads="1"/>
          </p:cNvSpPr>
          <p:nvPr/>
        </p:nvSpPr>
        <p:spPr bwMode="auto">
          <a:xfrm>
            <a:off x="900113" y="260350"/>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50000"/>
              </a:spcBef>
              <a:spcAft>
                <a:spcPct val="0"/>
              </a:spcAft>
              <a:buFontTx/>
              <a:buNone/>
            </a:pPr>
            <a:r>
              <a:rPr kumimoji="1" lang="en-US" altLang="zh-CN" sz="2400" smtClean="0">
                <a:solidFill>
                  <a:srgbClr val="0000CC"/>
                </a:solidFill>
                <a:latin typeface="Times New Roman" pitchFamily="18" charset="0"/>
                <a:ea typeface="楷体_GB2312" pitchFamily="49" charset="-122"/>
              </a:rPr>
              <a:t>  </a:t>
            </a:r>
            <a:r>
              <a:rPr kumimoji="1" lang="zh-CN" altLang="en-US" sz="2400" smtClean="0">
                <a:solidFill>
                  <a:srgbClr val="0000CC"/>
                </a:solidFill>
                <a:latin typeface="Times New Roman" pitchFamily="18" charset="0"/>
                <a:ea typeface="楷体_GB2312" pitchFamily="49" charset="-122"/>
              </a:rPr>
              <a:t>由            </a:t>
            </a:r>
            <a:r>
              <a:rPr kumimoji="1" lang="en-US" altLang="zh-CN" sz="2400" smtClean="0">
                <a:solidFill>
                  <a:srgbClr val="0000CC"/>
                </a:solidFill>
                <a:latin typeface="Times New Roman" pitchFamily="18" charset="0"/>
                <a:ea typeface="楷体_GB2312" pitchFamily="49" charset="-122"/>
              </a:rPr>
              <a:t>-d</a:t>
            </a:r>
            <a:r>
              <a:rPr kumimoji="1" lang="en-US" altLang="zh-CN" sz="2400" i="1" smtClean="0">
                <a:solidFill>
                  <a:srgbClr val="0000CC"/>
                </a:solidFill>
                <a:latin typeface="Times New Roman" pitchFamily="18" charset="0"/>
                <a:ea typeface="楷体_GB2312" pitchFamily="49" charset="-122"/>
              </a:rPr>
              <a:t>n</a:t>
            </a:r>
            <a:r>
              <a:rPr kumimoji="1" lang="en-US" altLang="zh-CN" sz="2400" baseline="-25000" smtClean="0">
                <a:solidFill>
                  <a:srgbClr val="0000CC"/>
                </a:solidFill>
                <a:latin typeface="Times New Roman" pitchFamily="18" charset="0"/>
                <a:ea typeface="楷体_GB2312" pitchFamily="49" charset="-122"/>
              </a:rPr>
              <a:t>2</a:t>
            </a:r>
            <a:r>
              <a:rPr kumimoji="1" lang="en-US" altLang="zh-CN" sz="2400" smtClean="0">
                <a:solidFill>
                  <a:srgbClr val="0000CC"/>
                </a:solidFill>
                <a:latin typeface="Times New Roman" pitchFamily="18" charset="0"/>
                <a:ea typeface="楷体_GB2312" pitchFamily="49" charset="-122"/>
              </a:rPr>
              <a:t>=</a:t>
            </a:r>
            <a:r>
              <a:rPr kumimoji="1" lang="en-US" altLang="zh-CN" sz="2400" i="1" smtClean="0">
                <a:solidFill>
                  <a:srgbClr val="0000CC"/>
                </a:solidFill>
                <a:latin typeface="Times New Roman" pitchFamily="18" charset="0"/>
                <a:ea typeface="楷体_GB2312" pitchFamily="49" charset="-122"/>
              </a:rPr>
              <a:t>B</a:t>
            </a:r>
            <a:r>
              <a:rPr kumimoji="1" lang="en-US" altLang="zh-CN" sz="2400" baseline="-25000" smtClean="0">
                <a:solidFill>
                  <a:srgbClr val="0000CC"/>
                </a:solidFill>
                <a:latin typeface="Times New Roman" pitchFamily="18" charset="0"/>
                <a:ea typeface="楷体_GB2312" pitchFamily="49" charset="-122"/>
              </a:rPr>
              <a:t>21</a:t>
            </a:r>
            <a:r>
              <a:rPr kumimoji="1" lang="en-US" altLang="zh-CN" sz="2400" i="1" smtClean="0">
                <a:solidFill>
                  <a:srgbClr val="0000CC"/>
                </a:solidFill>
                <a:latin typeface="Times New Roman" pitchFamily="18" charset="0"/>
                <a:ea typeface="楷体_GB2312" pitchFamily="49" charset="-122"/>
              </a:rPr>
              <a:t>ρ</a:t>
            </a:r>
            <a:r>
              <a:rPr kumimoji="1" lang="en-US" altLang="zh-CN" sz="2400" i="1" baseline="-25000" smtClean="0">
                <a:solidFill>
                  <a:srgbClr val="0000CC"/>
                </a:solidFill>
                <a:latin typeface="Times New Roman" pitchFamily="18" charset="0"/>
                <a:ea typeface="楷体_GB2312" pitchFamily="49" charset="-122"/>
              </a:rPr>
              <a:t>v</a:t>
            </a:r>
            <a:r>
              <a:rPr kumimoji="1" lang="en-US" altLang="zh-CN" sz="2400" i="1" smtClean="0">
                <a:solidFill>
                  <a:srgbClr val="0000CC"/>
                </a:solidFill>
                <a:latin typeface="Times New Roman" pitchFamily="18" charset="0"/>
                <a:ea typeface="楷体_GB2312" pitchFamily="49" charset="-122"/>
              </a:rPr>
              <a:t>n</a:t>
            </a:r>
            <a:r>
              <a:rPr kumimoji="1" lang="en-US" altLang="zh-CN" sz="2400" baseline="-25000" smtClean="0">
                <a:solidFill>
                  <a:srgbClr val="0000CC"/>
                </a:solidFill>
                <a:latin typeface="Times New Roman" pitchFamily="18" charset="0"/>
                <a:ea typeface="楷体_GB2312" pitchFamily="49" charset="-122"/>
              </a:rPr>
              <a:t>2</a:t>
            </a:r>
            <a:r>
              <a:rPr kumimoji="1" lang="en-US" altLang="zh-CN" sz="2400" smtClean="0">
                <a:solidFill>
                  <a:srgbClr val="0000CC"/>
                </a:solidFill>
                <a:latin typeface="Times New Roman" pitchFamily="18" charset="0"/>
                <a:ea typeface="楷体_GB2312" pitchFamily="49" charset="-122"/>
              </a:rPr>
              <a:t>d</a:t>
            </a:r>
            <a:r>
              <a:rPr kumimoji="1" lang="en-US" altLang="zh-CN" sz="2400" i="1" smtClean="0">
                <a:solidFill>
                  <a:srgbClr val="0000CC"/>
                </a:solidFill>
                <a:latin typeface="Times New Roman" pitchFamily="18" charset="0"/>
                <a:ea typeface="楷体_GB2312" pitchFamily="49" charset="-122"/>
              </a:rPr>
              <a:t>t</a:t>
            </a:r>
            <a:r>
              <a:rPr kumimoji="1" lang="en-US" altLang="zh-CN" sz="2400" smtClean="0">
                <a:solidFill>
                  <a:srgbClr val="0000CC"/>
                </a:solidFill>
                <a:latin typeface="楷体_GB2312" pitchFamily="49" charset="-122"/>
                <a:ea typeface="楷体_GB2312" pitchFamily="49" charset="-122"/>
              </a:rPr>
              <a:t>       </a:t>
            </a:r>
            <a:r>
              <a:rPr kumimoji="1" lang="zh-CN" altLang="en-US" sz="2400" smtClean="0">
                <a:solidFill>
                  <a:srgbClr val="0000CC"/>
                </a:solidFill>
                <a:latin typeface="楷体_GB2312" pitchFamily="49" charset="-122"/>
                <a:ea typeface="楷体_GB2312" pitchFamily="49" charset="-122"/>
              </a:rPr>
              <a:t>可定义：</a:t>
            </a:r>
            <a:r>
              <a:rPr kumimoji="1" lang="zh-CN" altLang="en-US" sz="2400" smtClean="0">
                <a:solidFill>
                  <a:srgbClr val="000000"/>
                </a:solidFill>
                <a:latin typeface="楷体_GB2312" pitchFamily="49" charset="-122"/>
                <a:ea typeface="楷体_GB2312" pitchFamily="49" charset="-122"/>
              </a:rPr>
              <a:t>                             </a:t>
            </a:r>
            <a:endParaRPr lang="zh-CN" altLang="en-US" sz="1800" smtClean="0">
              <a:solidFill>
                <a:srgbClr val="000000"/>
              </a:solidFill>
              <a:latin typeface="Verdana" pitchFamily="34" charset="0"/>
            </a:endParaRPr>
          </a:p>
        </p:txBody>
      </p:sp>
      <p:grpSp>
        <p:nvGrpSpPr>
          <p:cNvPr id="66564" name="Group 4"/>
          <p:cNvGrpSpPr>
            <a:grpSpLocks/>
          </p:cNvGrpSpPr>
          <p:nvPr/>
        </p:nvGrpSpPr>
        <p:grpSpPr bwMode="auto">
          <a:xfrm>
            <a:off x="1692275" y="1700213"/>
            <a:ext cx="5759450" cy="839787"/>
            <a:chOff x="1066" y="1162"/>
            <a:chExt cx="3628" cy="529"/>
          </a:xfrm>
        </p:grpSpPr>
        <p:graphicFrame>
          <p:nvGraphicFramePr>
            <p:cNvPr id="66568" name="Object 5"/>
            <p:cNvGraphicFramePr>
              <a:graphicFrameLocks noChangeAspect="1"/>
            </p:cNvGraphicFramePr>
            <p:nvPr/>
          </p:nvGraphicFramePr>
          <p:xfrm>
            <a:off x="1066" y="1162"/>
            <a:ext cx="1769" cy="529"/>
          </p:xfrm>
          <a:graphic>
            <a:graphicData uri="http://schemas.openxmlformats.org/presentationml/2006/ole">
              <mc:AlternateContent xmlns:mc="http://schemas.openxmlformats.org/markup-compatibility/2006">
                <mc:Choice xmlns:v="urn:schemas-microsoft-com:vml" Requires="v">
                  <p:oleObj spid="_x0000_s14338" name="公式" r:id="rId3" imgW="1485255" imgH="444307" progId="Equation.3">
                    <p:embed/>
                  </p:oleObj>
                </mc:Choice>
                <mc:Fallback>
                  <p:oleObj name="公式" r:id="rId3" imgW="1485255" imgH="44430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 y="1162"/>
                          <a:ext cx="1769" cy="5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69" name="Text Box 6"/>
            <p:cNvSpPr txBox="1">
              <a:spLocks noChangeArrowheads="1"/>
            </p:cNvSpPr>
            <p:nvPr/>
          </p:nvSpPr>
          <p:spPr bwMode="auto">
            <a:xfrm>
              <a:off x="3334" y="1298"/>
              <a:ext cx="13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zh-CN" altLang="en-US" sz="2400" smtClean="0">
                  <a:solidFill>
                    <a:srgbClr val="0000CC"/>
                  </a:solidFill>
                  <a:latin typeface="Verdana" pitchFamily="34" charset="0"/>
                </a:rPr>
                <a:t>（</a:t>
              </a:r>
              <a:r>
                <a:rPr lang="en-US" altLang="zh-CN" sz="2400" smtClean="0">
                  <a:solidFill>
                    <a:srgbClr val="0000CC"/>
                  </a:solidFill>
                  <a:latin typeface="Verdana" pitchFamily="34" charset="0"/>
                </a:rPr>
                <a:t>1-31</a:t>
              </a:r>
              <a:r>
                <a:rPr lang="zh-CN" altLang="en-US" sz="2400" smtClean="0">
                  <a:solidFill>
                    <a:srgbClr val="0000CC"/>
                  </a:solidFill>
                  <a:latin typeface="Verdana" pitchFamily="34" charset="0"/>
                </a:rPr>
                <a:t>）</a:t>
              </a:r>
            </a:p>
          </p:txBody>
        </p:sp>
      </p:grpSp>
      <p:sp>
        <p:nvSpPr>
          <p:cNvPr id="66565" name="Text Box 7"/>
          <p:cNvSpPr txBox="1">
            <a:spLocks noChangeArrowheads="1"/>
          </p:cNvSpPr>
          <p:nvPr/>
        </p:nvSpPr>
        <p:spPr bwMode="auto">
          <a:xfrm>
            <a:off x="468313" y="4581525"/>
            <a:ext cx="79914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b="1" smtClean="0">
                <a:solidFill>
                  <a:srgbClr val="0000CC"/>
                </a:solidFill>
                <a:latin typeface="宋体" charset="-122"/>
              </a:rPr>
              <a:t>    </a:t>
            </a:r>
            <a:r>
              <a:rPr kumimoji="1" lang="zh-CN" altLang="en-US" sz="2400" smtClean="0">
                <a:solidFill>
                  <a:srgbClr val="0000CC"/>
                </a:solidFill>
                <a:latin typeface="楷体_GB2312" pitchFamily="49" charset="-122"/>
                <a:ea typeface="楷体_GB2312" pitchFamily="49" charset="-122"/>
              </a:rPr>
              <a:t>可见</a:t>
            </a:r>
            <a:r>
              <a:rPr kumimoji="1" lang="en-US" altLang="zh-CN" sz="2400" smtClean="0">
                <a:solidFill>
                  <a:srgbClr val="0000CC"/>
                </a:solidFill>
                <a:latin typeface="楷体_GB2312" pitchFamily="49" charset="-122"/>
                <a:ea typeface="楷体_GB2312" pitchFamily="49" charset="-122"/>
              </a:rPr>
              <a:t>: </a:t>
            </a:r>
            <a:r>
              <a:rPr kumimoji="1" lang="en-US" altLang="zh-CN" sz="2400" i="1" smtClean="0">
                <a:solidFill>
                  <a:srgbClr val="A50021"/>
                </a:solidFill>
                <a:latin typeface="Times New Roman" pitchFamily="18" charset="0"/>
                <a:ea typeface="楷体_GB2312" pitchFamily="49" charset="-122"/>
              </a:rPr>
              <a:t>W</a:t>
            </a:r>
            <a:r>
              <a:rPr kumimoji="1" lang="en-US" altLang="zh-CN" sz="2400" baseline="-25000" smtClean="0">
                <a:solidFill>
                  <a:srgbClr val="A50021"/>
                </a:solidFill>
                <a:latin typeface="Times New Roman" pitchFamily="18" charset="0"/>
                <a:ea typeface="楷体_GB2312" pitchFamily="49" charset="-122"/>
              </a:rPr>
              <a:t>21</a:t>
            </a:r>
            <a:r>
              <a:rPr kumimoji="1" lang="zh-CN" altLang="en-US" sz="2400" smtClean="0">
                <a:solidFill>
                  <a:srgbClr val="0000CC"/>
                </a:solidFill>
                <a:latin typeface="楷体_GB2312" pitchFamily="49" charset="-122"/>
                <a:ea typeface="楷体_GB2312" pitchFamily="49" charset="-122"/>
              </a:rPr>
              <a:t>是单位时间内粒子因受激发射由</a:t>
            </a:r>
            <a:r>
              <a:rPr kumimoji="1" lang="en-US" altLang="zh-CN" sz="2400" i="1" smtClean="0">
                <a:solidFill>
                  <a:srgbClr val="A50021"/>
                </a:solidFill>
                <a:latin typeface="Times New Roman" pitchFamily="18" charset="0"/>
                <a:ea typeface="楷体_GB2312" pitchFamily="49" charset="-122"/>
              </a:rPr>
              <a:t>E</a:t>
            </a:r>
            <a:r>
              <a:rPr kumimoji="1" lang="en-US" altLang="zh-CN" sz="2400" baseline="-25000" smtClean="0">
                <a:solidFill>
                  <a:srgbClr val="A50021"/>
                </a:solidFill>
                <a:latin typeface="Times New Roman" pitchFamily="18" charset="0"/>
                <a:ea typeface="楷体_GB2312" pitchFamily="49" charset="-122"/>
              </a:rPr>
              <a:t>2</a:t>
            </a:r>
            <a:r>
              <a:rPr kumimoji="1" lang="zh-CN" altLang="en-US" sz="2400" smtClean="0">
                <a:solidFill>
                  <a:srgbClr val="0000CC"/>
                </a:solidFill>
                <a:latin typeface="楷体_GB2312" pitchFamily="49" charset="-122"/>
                <a:ea typeface="楷体_GB2312" pitchFamily="49" charset="-122"/>
              </a:rPr>
              <a:t>跃迁到</a:t>
            </a:r>
            <a:r>
              <a:rPr kumimoji="1" lang="en-US" altLang="zh-CN" sz="2400" i="1" smtClean="0">
                <a:solidFill>
                  <a:srgbClr val="A50021"/>
                </a:solidFill>
                <a:latin typeface="Times New Roman" pitchFamily="18" charset="0"/>
                <a:ea typeface="楷体_GB2312" pitchFamily="49" charset="-122"/>
              </a:rPr>
              <a:t>E</a:t>
            </a:r>
            <a:r>
              <a:rPr kumimoji="1" lang="en-US" altLang="zh-CN" sz="2400" baseline="-25000" smtClean="0">
                <a:solidFill>
                  <a:srgbClr val="A50021"/>
                </a:solidFill>
                <a:latin typeface="Times New Roman" pitchFamily="18" charset="0"/>
                <a:ea typeface="楷体_GB2312" pitchFamily="49" charset="-122"/>
              </a:rPr>
              <a:t>1</a:t>
            </a:r>
            <a:r>
              <a:rPr kumimoji="1" lang="zh-CN" altLang="en-US" sz="2400" smtClean="0">
                <a:solidFill>
                  <a:srgbClr val="0000CC"/>
                </a:solidFill>
                <a:latin typeface="楷体_GB2312" pitchFamily="49" charset="-122"/>
                <a:ea typeface="楷体_GB2312" pitchFamily="49" charset="-122"/>
              </a:rPr>
              <a:t>的几率</a:t>
            </a:r>
            <a:r>
              <a:rPr kumimoji="1" lang="en-US" altLang="zh-CN" sz="2400" smtClean="0">
                <a:solidFill>
                  <a:srgbClr val="0000CC"/>
                </a:solidFill>
                <a:latin typeface="楷体_GB2312" pitchFamily="49" charset="-122"/>
                <a:ea typeface="楷体_GB2312" pitchFamily="49" charset="-122"/>
              </a:rPr>
              <a:t>;</a:t>
            </a:r>
            <a:r>
              <a:rPr kumimoji="1" lang="zh-CN" altLang="en-US" sz="2400" smtClean="0">
                <a:solidFill>
                  <a:srgbClr val="0000CC"/>
                </a:solidFill>
                <a:latin typeface="楷体_GB2312" pitchFamily="49" charset="-122"/>
                <a:ea typeface="楷体_GB2312" pitchFamily="49" charset="-122"/>
              </a:rPr>
              <a:t>且与外电磁场</a:t>
            </a:r>
            <a:r>
              <a:rPr kumimoji="1" lang="en-US" altLang="zh-CN" sz="2400" i="1" smtClean="0">
                <a:solidFill>
                  <a:srgbClr val="A50021"/>
                </a:solidFill>
                <a:latin typeface="Times New Roman" pitchFamily="18" charset="0"/>
                <a:ea typeface="楷体_GB2312" pitchFamily="49" charset="-122"/>
              </a:rPr>
              <a:t>ρ</a:t>
            </a:r>
            <a:r>
              <a:rPr kumimoji="1" lang="en-US" altLang="zh-CN" sz="2400" i="1" baseline="-25000" smtClean="0">
                <a:solidFill>
                  <a:srgbClr val="A50021"/>
                </a:solidFill>
                <a:latin typeface="Times New Roman" pitchFamily="18" charset="0"/>
                <a:ea typeface="楷体_GB2312" pitchFamily="49" charset="-122"/>
              </a:rPr>
              <a:t>v</a:t>
            </a:r>
            <a:r>
              <a:rPr kumimoji="1" lang="zh-CN" altLang="en-US" sz="2400" smtClean="0">
                <a:solidFill>
                  <a:srgbClr val="0000CC"/>
                </a:solidFill>
                <a:latin typeface="楷体_GB2312" pitchFamily="49" charset="-122"/>
                <a:ea typeface="楷体_GB2312" pitchFamily="49" charset="-122"/>
              </a:rPr>
              <a:t>有关</a:t>
            </a:r>
            <a:r>
              <a:rPr kumimoji="1" lang="zh-CN" altLang="en-US" sz="2400" b="1" smtClean="0">
                <a:solidFill>
                  <a:srgbClr val="0000CC"/>
                </a:solidFill>
                <a:latin typeface="宋体" charset="-122"/>
              </a:rPr>
              <a:t>。</a:t>
            </a:r>
            <a:r>
              <a:rPr kumimoji="1" lang="zh-CN" altLang="en-US" sz="2400" smtClean="0">
                <a:solidFill>
                  <a:srgbClr val="0000CC"/>
                </a:solidFill>
                <a:latin typeface="Times New Roman" pitchFamily="18" charset="0"/>
              </a:rPr>
              <a:t> </a:t>
            </a:r>
          </a:p>
        </p:txBody>
      </p:sp>
      <p:sp>
        <p:nvSpPr>
          <p:cNvPr id="66566" name="Text Box 8"/>
          <p:cNvSpPr txBox="1">
            <a:spLocks noChangeArrowheads="1"/>
          </p:cNvSpPr>
          <p:nvPr/>
        </p:nvSpPr>
        <p:spPr bwMode="auto">
          <a:xfrm>
            <a:off x="250825" y="5516563"/>
            <a:ext cx="82089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b="1" smtClean="0">
                <a:solidFill>
                  <a:srgbClr val="0000CC"/>
                </a:solidFill>
                <a:latin typeface="宋体" charset="-122"/>
              </a:rPr>
              <a:t>    </a:t>
            </a:r>
            <a:r>
              <a:rPr kumimoji="1" lang="zh-CN" altLang="en-US" sz="2400" b="1" smtClean="0">
                <a:solidFill>
                  <a:srgbClr val="0000CC"/>
                </a:solidFill>
                <a:latin typeface="楷体_GB2312" pitchFamily="49" charset="-122"/>
                <a:ea typeface="楷体_GB2312" pitchFamily="49" charset="-122"/>
              </a:rPr>
              <a:t>注意</a:t>
            </a:r>
            <a:r>
              <a:rPr kumimoji="1" lang="en-US" altLang="zh-CN" sz="2400" smtClean="0">
                <a:solidFill>
                  <a:srgbClr val="0000CC"/>
                </a:solidFill>
                <a:latin typeface="楷体_GB2312" pitchFamily="49" charset="-122"/>
                <a:ea typeface="楷体_GB2312" pitchFamily="49" charset="-122"/>
              </a:rPr>
              <a:t>: </a:t>
            </a:r>
            <a:r>
              <a:rPr kumimoji="1" lang="zh-CN" altLang="en-US" sz="2400" smtClean="0">
                <a:solidFill>
                  <a:srgbClr val="0000CC"/>
                </a:solidFill>
                <a:latin typeface="楷体_GB2312" pitchFamily="49" charset="-122"/>
                <a:ea typeface="楷体_GB2312" pitchFamily="49" charset="-122"/>
              </a:rPr>
              <a:t>当</a:t>
            </a:r>
            <a:r>
              <a:rPr kumimoji="1" lang="en-US" altLang="zh-CN" sz="2400" i="1" smtClean="0">
                <a:solidFill>
                  <a:srgbClr val="A50021"/>
                </a:solidFill>
                <a:latin typeface="Times New Roman" pitchFamily="18" charset="0"/>
                <a:ea typeface="楷体_GB2312" pitchFamily="49" charset="-122"/>
              </a:rPr>
              <a:t>B</a:t>
            </a:r>
            <a:r>
              <a:rPr kumimoji="1" lang="en-US" altLang="zh-CN" sz="2400" baseline="-25000" smtClean="0">
                <a:solidFill>
                  <a:srgbClr val="A50021"/>
                </a:solidFill>
                <a:latin typeface="Times New Roman" pitchFamily="18" charset="0"/>
                <a:ea typeface="楷体_GB2312" pitchFamily="49" charset="-122"/>
              </a:rPr>
              <a:t>21 </a:t>
            </a:r>
            <a:r>
              <a:rPr kumimoji="1" lang="zh-CN" altLang="en-US" sz="2400" smtClean="0">
                <a:solidFill>
                  <a:srgbClr val="0000CC"/>
                </a:solidFill>
                <a:latin typeface="Times New Roman" pitchFamily="18" charset="0"/>
                <a:ea typeface="楷体_GB2312" pitchFamily="49" charset="-122"/>
              </a:rPr>
              <a:t>一定时，外来光的单色能量密度</a:t>
            </a:r>
            <a:r>
              <a:rPr kumimoji="1" lang="en-US" altLang="zh-CN" sz="2400" i="1" smtClean="0">
                <a:solidFill>
                  <a:srgbClr val="A50021"/>
                </a:solidFill>
                <a:latin typeface="Times New Roman" pitchFamily="18" charset="0"/>
                <a:ea typeface="楷体_GB2312" pitchFamily="49" charset="-122"/>
              </a:rPr>
              <a:t>ρ</a:t>
            </a:r>
            <a:r>
              <a:rPr kumimoji="1" lang="en-US" altLang="zh-CN" sz="2400" i="1" baseline="-25000" smtClean="0">
                <a:solidFill>
                  <a:srgbClr val="A50021"/>
                </a:solidFill>
                <a:latin typeface="Times New Roman" pitchFamily="18" charset="0"/>
                <a:ea typeface="楷体_GB2312" pitchFamily="49" charset="-122"/>
              </a:rPr>
              <a:t>v</a:t>
            </a:r>
            <a:r>
              <a:rPr kumimoji="1" lang="zh-CN" altLang="en-US" sz="2400" smtClean="0">
                <a:solidFill>
                  <a:srgbClr val="0000CC"/>
                </a:solidFill>
                <a:latin typeface="Times New Roman" pitchFamily="18" charset="0"/>
                <a:ea typeface="楷体_GB2312" pitchFamily="49" charset="-122"/>
              </a:rPr>
              <a:t>愈大，受激辐射几率</a:t>
            </a:r>
            <a:r>
              <a:rPr kumimoji="1" lang="en-US" altLang="zh-CN" sz="2400" i="1" smtClean="0">
                <a:solidFill>
                  <a:srgbClr val="A50021"/>
                </a:solidFill>
                <a:latin typeface="Times New Roman" pitchFamily="18" charset="0"/>
                <a:ea typeface="楷体_GB2312" pitchFamily="49" charset="-122"/>
              </a:rPr>
              <a:t>W</a:t>
            </a:r>
            <a:r>
              <a:rPr kumimoji="1" lang="en-US" altLang="zh-CN" sz="2400" baseline="-25000" smtClean="0">
                <a:solidFill>
                  <a:srgbClr val="A50021"/>
                </a:solidFill>
                <a:latin typeface="Times New Roman" pitchFamily="18" charset="0"/>
                <a:ea typeface="楷体_GB2312" pitchFamily="49" charset="-122"/>
              </a:rPr>
              <a:t>21 </a:t>
            </a:r>
            <a:r>
              <a:rPr kumimoji="1" lang="zh-CN" altLang="en-US" sz="2400" smtClean="0">
                <a:solidFill>
                  <a:srgbClr val="0000CC"/>
                </a:solidFill>
                <a:latin typeface="Times New Roman" pitchFamily="18" charset="0"/>
                <a:ea typeface="楷体_GB2312" pitchFamily="49" charset="-122"/>
              </a:rPr>
              <a:t>就愈大。</a:t>
            </a:r>
            <a:endParaRPr kumimoji="1" lang="zh-CN" altLang="en-US" sz="2400" smtClean="0">
              <a:solidFill>
                <a:srgbClr val="0000CC"/>
              </a:solidFill>
              <a:latin typeface="Times New Roman" pitchFamily="18" charset="0"/>
            </a:endParaRPr>
          </a:p>
        </p:txBody>
      </p:sp>
      <p:sp>
        <p:nvSpPr>
          <p:cNvPr id="66567" name="Text Box 9"/>
          <p:cNvSpPr txBox="1">
            <a:spLocks noChangeArrowheads="1"/>
          </p:cNvSpPr>
          <p:nvPr/>
        </p:nvSpPr>
        <p:spPr bwMode="auto">
          <a:xfrm>
            <a:off x="323850" y="2708275"/>
            <a:ext cx="835183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b="1" smtClean="0">
                <a:solidFill>
                  <a:srgbClr val="0000CC"/>
                </a:solidFill>
                <a:latin typeface="宋体" charset="-122"/>
              </a:rPr>
              <a:t>    </a:t>
            </a:r>
            <a:r>
              <a:rPr kumimoji="1" lang="en-US" altLang="zh-CN" sz="2400" i="1" smtClean="0">
                <a:solidFill>
                  <a:srgbClr val="A50021"/>
                </a:solidFill>
                <a:latin typeface="Times New Roman" pitchFamily="18" charset="0"/>
                <a:ea typeface="楷体_GB2312" pitchFamily="49" charset="-122"/>
              </a:rPr>
              <a:t>W</a:t>
            </a:r>
            <a:r>
              <a:rPr kumimoji="1" lang="en-US" altLang="zh-CN" sz="2400" baseline="-25000" smtClean="0">
                <a:solidFill>
                  <a:srgbClr val="A50021"/>
                </a:solidFill>
                <a:latin typeface="Times New Roman" pitchFamily="18" charset="0"/>
                <a:ea typeface="楷体_GB2312" pitchFamily="49" charset="-122"/>
              </a:rPr>
              <a:t>21</a:t>
            </a:r>
            <a:r>
              <a:rPr kumimoji="1" lang="zh-CN" altLang="en-US" sz="2400" smtClean="0">
                <a:solidFill>
                  <a:srgbClr val="A50021"/>
                </a:solidFill>
                <a:latin typeface="楷体_GB2312" pitchFamily="49" charset="-122"/>
                <a:ea typeface="楷体_GB2312" pitchFamily="49" charset="-122"/>
              </a:rPr>
              <a:t>的物理意义：</a:t>
            </a:r>
            <a:r>
              <a:rPr kumimoji="1" lang="en-US" altLang="zh-CN" sz="2400" smtClean="0">
                <a:solidFill>
                  <a:srgbClr val="A50021"/>
                </a:solidFill>
                <a:latin typeface="Times New Roman" pitchFamily="18" charset="0"/>
                <a:ea typeface="楷体_GB2312" pitchFamily="49" charset="-122"/>
              </a:rPr>
              <a:t>——</a:t>
            </a:r>
            <a:r>
              <a:rPr kumimoji="1" lang="zh-CN" altLang="en-US" sz="2400" smtClean="0">
                <a:solidFill>
                  <a:srgbClr val="0000CC"/>
                </a:solidFill>
                <a:latin typeface="楷体_GB2312" pitchFamily="49" charset="-122"/>
                <a:ea typeface="楷体_GB2312" pitchFamily="49" charset="-122"/>
              </a:rPr>
              <a:t>单位时间内</a:t>
            </a:r>
            <a:r>
              <a:rPr kumimoji="1" lang="en-US" altLang="zh-CN" sz="2400" smtClean="0">
                <a:solidFill>
                  <a:srgbClr val="0000CC"/>
                </a:solidFill>
                <a:latin typeface="楷体_GB2312" pitchFamily="49" charset="-122"/>
                <a:ea typeface="楷体_GB2312" pitchFamily="49" charset="-122"/>
              </a:rPr>
              <a:t>,</a:t>
            </a:r>
            <a:r>
              <a:rPr kumimoji="1" lang="zh-CN" altLang="en-US" sz="2400" smtClean="0">
                <a:solidFill>
                  <a:srgbClr val="0000CC"/>
                </a:solidFill>
                <a:latin typeface="楷体_GB2312" pitchFamily="49" charset="-122"/>
                <a:ea typeface="楷体_GB2312" pitchFamily="49" charset="-122"/>
              </a:rPr>
              <a:t>在</a:t>
            </a:r>
            <a:r>
              <a:rPr kumimoji="1" lang="zh-CN" altLang="en-US" sz="2400" smtClean="0">
                <a:solidFill>
                  <a:srgbClr val="0000CC"/>
                </a:solidFill>
                <a:latin typeface="Times New Roman" pitchFamily="18" charset="0"/>
                <a:ea typeface="楷体_GB2312" pitchFamily="49" charset="-122"/>
              </a:rPr>
              <a:t>外来单色能量密度为</a:t>
            </a:r>
            <a:r>
              <a:rPr kumimoji="1" lang="en-US" altLang="zh-CN" sz="2400" i="1" smtClean="0">
                <a:solidFill>
                  <a:srgbClr val="A50021"/>
                </a:solidFill>
                <a:latin typeface="Times New Roman" pitchFamily="18" charset="0"/>
                <a:ea typeface="楷体_GB2312" pitchFamily="49" charset="-122"/>
              </a:rPr>
              <a:t>ρ</a:t>
            </a:r>
            <a:r>
              <a:rPr kumimoji="1" lang="en-US" altLang="zh-CN" sz="2400" i="1" baseline="-25000" smtClean="0">
                <a:solidFill>
                  <a:srgbClr val="A50021"/>
                </a:solidFill>
                <a:latin typeface="Times New Roman" pitchFamily="18" charset="0"/>
                <a:ea typeface="楷体_GB2312" pitchFamily="49" charset="-122"/>
              </a:rPr>
              <a:t>v</a:t>
            </a:r>
            <a:r>
              <a:rPr kumimoji="1" lang="zh-CN" altLang="en-US" sz="2400" smtClean="0">
                <a:solidFill>
                  <a:srgbClr val="0000CC"/>
                </a:solidFill>
                <a:latin typeface="Times New Roman" pitchFamily="18" charset="0"/>
                <a:ea typeface="楷体_GB2312" pitchFamily="49" charset="-122"/>
              </a:rPr>
              <a:t>的光照射下，</a:t>
            </a:r>
            <a:r>
              <a:rPr kumimoji="1" lang="zh-CN" altLang="en-US" sz="2400" smtClean="0">
                <a:solidFill>
                  <a:srgbClr val="0000CC"/>
                </a:solidFill>
                <a:latin typeface="楷体_GB2312" pitchFamily="49" charset="-122"/>
                <a:ea typeface="楷体_GB2312" pitchFamily="49" charset="-122"/>
              </a:rPr>
              <a:t>由于</a:t>
            </a:r>
            <a:r>
              <a:rPr kumimoji="1" lang="en-US" altLang="zh-CN" sz="2400" i="1" smtClean="0">
                <a:solidFill>
                  <a:srgbClr val="A50021"/>
                </a:solidFill>
                <a:latin typeface="Times New Roman" pitchFamily="18" charset="0"/>
                <a:ea typeface="楷体_GB2312" pitchFamily="49" charset="-122"/>
              </a:rPr>
              <a:t>E</a:t>
            </a:r>
            <a:r>
              <a:rPr kumimoji="1" lang="en-US" altLang="zh-CN" sz="2400" baseline="-25000" smtClean="0">
                <a:solidFill>
                  <a:srgbClr val="A50021"/>
                </a:solidFill>
                <a:latin typeface="Times New Roman" pitchFamily="18" charset="0"/>
                <a:ea typeface="楷体_GB2312" pitchFamily="49" charset="-122"/>
              </a:rPr>
              <a:t>2</a:t>
            </a:r>
            <a:r>
              <a:rPr kumimoji="1" lang="zh-CN" altLang="en-US" sz="2400" smtClean="0">
                <a:solidFill>
                  <a:srgbClr val="0000CC"/>
                </a:solidFill>
                <a:latin typeface="楷体_GB2312" pitchFamily="49" charset="-122"/>
                <a:ea typeface="楷体_GB2312" pitchFamily="49" charset="-122"/>
              </a:rPr>
              <a:t>和</a:t>
            </a:r>
            <a:r>
              <a:rPr kumimoji="1" lang="en-US" altLang="zh-CN" sz="2400" i="1" smtClean="0">
                <a:solidFill>
                  <a:srgbClr val="A50021"/>
                </a:solidFill>
                <a:latin typeface="Times New Roman" pitchFamily="18" charset="0"/>
                <a:ea typeface="楷体_GB2312" pitchFamily="49" charset="-122"/>
              </a:rPr>
              <a:t>E</a:t>
            </a:r>
            <a:r>
              <a:rPr kumimoji="1" lang="en-US" altLang="zh-CN" sz="2400" baseline="-25000" smtClean="0">
                <a:solidFill>
                  <a:srgbClr val="A50021"/>
                </a:solidFill>
                <a:latin typeface="Times New Roman" pitchFamily="18" charset="0"/>
                <a:ea typeface="楷体_GB2312" pitchFamily="49" charset="-122"/>
              </a:rPr>
              <a:t>1</a:t>
            </a:r>
            <a:r>
              <a:rPr kumimoji="1" lang="zh-CN" altLang="en-US" sz="2400" smtClean="0">
                <a:solidFill>
                  <a:srgbClr val="0000CC"/>
                </a:solidFill>
                <a:latin typeface="楷体_GB2312" pitchFamily="49" charset="-122"/>
                <a:ea typeface="楷体_GB2312" pitchFamily="49" charset="-122"/>
              </a:rPr>
              <a:t>间发生受激跃迁， </a:t>
            </a:r>
            <a:r>
              <a:rPr kumimoji="1" lang="en-US" altLang="zh-CN" sz="2400" i="1" smtClean="0">
                <a:solidFill>
                  <a:srgbClr val="A50021"/>
                </a:solidFill>
                <a:latin typeface="Times New Roman" pitchFamily="18" charset="0"/>
                <a:ea typeface="楷体_GB2312" pitchFamily="49" charset="-122"/>
              </a:rPr>
              <a:t>E</a:t>
            </a:r>
            <a:r>
              <a:rPr kumimoji="1" lang="en-US" altLang="zh-CN" sz="2400" baseline="-25000" smtClean="0">
                <a:solidFill>
                  <a:srgbClr val="A50021"/>
                </a:solidFill>
                <a:latin typeface="Times New Roman" pitchFamily="18" charset="0"/>
                <a:ea typeface="楷体_GB2312" pitchFamily="49" charset="-122"/>
              </a:rPr>
              <a:t>2</a:t>
            </a:r>
            <a:r>
              <a:rPr kumimoji="1" lang="zh-CN" altLang="en-US" sz="2400" smtClean="0">
                <a:solidFill>
                  <a:srgbClr val="0000CC"/>
                </a:solidFill>
                <a:latin typeface="楷体_GB2312" pitchFamily="49" charset="-122"/>
                <a:ea typeface="楷体_GB2312" pitchFamily="49" charset="-122"/>
              </a:rPr>
              <a:t>能级上减少的粒子数密度占</a:t>
            </a:r>
            <a:r>
              <a:rPr kumimoji="1" lang="en-US" altLang="zh-CN" sz="2400" i="1" smtClean="0">
                <a:solidFill>
                  <a:srgbClr val="A50021"/>
                </a:solidFill>
                <a:latin typeface="Times New Roman" pitchFamily="18" charset="0"/>
                <a:ea typeface="楷体_GB2312" pitchFamily="49" charset="-122"/>
              </a:rPr>
              <a:t>E</a:t>
            </a:r>
            <a:r>
              <a:rPr kumimoji="1" lang="en-US" altLang="zh-CN" sz="2400" baseline="-25000" smtClean="0">
                <a:solidFill>
                  <a:srgbClr val="A50021"/>
                </a:solidFill>
                <a:latin typeface="Times New Roman" pitchFamily="18" charset="0"/>
                <a:ea typeface="楷体_GB2312" pitchFamily="49" charset="-122"/>
              </a:rPr>
              <a:t>2</a:t>
            </a:r>
            <a:r>
              <a:rPr kumimoji="1" lang="zh-CN" altLang="en-US" sz="2400" smtClean="0">
                <a:solidFill>
                  <a:srgbClr val="0000CC"/>
                </a:solidFill>
                <a:latin typeface="楷体_GB2312" pitchFamily="49" charset="-122"/>
                <a:ea typeface="楷体_GB2312" pitchFamily="49" charset="-122"/>
              </a:rPr>
              <a:t>能级总粒子数</a:t>
            </a:r>
            <a:r>
              <a:rPr kumimoji="1" lang="en-US" altLang="zh-CN" sz="2400" i="1" smtClean="0">
                <a:solidFill>
                  <a:srgbClr val="A50021"/>
                </a:solidFill>
                <a:latin typeface="Times New Roman" pitchFamily="18" charset="0"/>
                <a:ea typeface="楷体_GB2312" pitchFamily="49" charset="-122"/>
              </a:rPr>
              <a:t>n</a:t>
            </a:r>
            <a:r>
              <a:rPr kumimoji="1" lang="en-US" altLang="zh-CN" sz="2400" baseline="-25000" smtClean="0">
                <a:solidFill>
                  <a:srgbClr val="A50021"/>
                </a:solidFill>
                <a:latin typeface="Times New Roman" pitchFamily="18" charset="0"/>
                <a:ea typeface="楷体_GB2312" pitchFamily="49" charset="-122"/>
              </a:rPr>
              <a:t>2 </a:t>
            </a:r>
            <a:r>
              <a:rPr kumimoji="1" lang="zh-CN" altLang="en-US" sz="2400" smtClean="0">
                <a:solidFill>
                  <a:srgbClr val="0000CC"/>
                </a:solidFill>
                <a:latin typeface="Times New Roman" pitchFamily="18" charset="0"/>
                <a:ea typeface="楷体_GB2312" pitchFamily="49" charset="-122"/>
              </a:rPr>
              <a:t>的百分比</a:t>
            </a:r>
            <a:r>
              <a:rPr kumimoji="1" lang="en-US" altLang="zh-CN" sz="2400" smtClean="0">
                <a:solidFill>
                  <a:srgbClr val="0000CC"/>
                </a:solidFill>
                <a:latin typeface="楷体_GB2312" pitchFamily="49" charset="-122"/>
                <a:ea typeface="楷体_GB2312" pitchFamily="49" charset="-122"/>
              </a:rPr>
              <a:t>;</a:t>
            </a:r>
            <a:r>
              <a:rPr kumimoji="1" lang="zh-CN" altLang="en-US" sz="2400" smtClean="0">
                <a:solidFill>
                  <a:srgbClr val="0000CC"/>
                </a:solidFill>
                <a:latin typeface="楷体_GB2312" pitchFamily="49" charset="-122"/>
                <a:ea typeface="楷体_GB2312" pitchFamily="49" charset="-122"/>
              </a:rPr>
              <a:t>也即</a:t>
            </a:r>
            <a:r>
              <a:rPr kumimoji="1" lang="en-US" altLang="zh-CN" sz="2400" i="1" smtClean="0">
                <a:solidFill>
                  <a:srgbClr val="A50021"/>
                </a:solidFill>
                <a:latin typeface="Times New Roman" pitchFamily="18" charset="0"/>
                <a:ea typeface="楷体_GB2312" pitchFamily="49" charset="-122"/>
              </a:rPr>
              <a:t>E</a:t>
            </a:r>
            <a:r>
              <a:rPr kumimoji="1" lang="en-US" altLang="zh-CN" sz="2400" baseline="-25000" smtClean="0">
                <a:solidFill>
                  <a:srgbClr val="A50021"/>
                </a:solidFill>
                <a:latin typeface="Times New Roman" pitchFamily="18" charset="0"/>
                <a:ea typeface="楷体_GB2312" pitchFamily="49" charset="-122"/>
              </a:rPr>
              <a:t>2 </a:t>
            </a:r>
            <a:r>
              <a:rPr kumimoji="1" lang="zh-CN" altLang="en-US" sz="2400" smtClean="0">
                <a:solidFill>
                  <a:srgbClr val="0000CC"/>
                </a:solidFill>
                <a:latin typeface="Times New Roman" pitchFamily="18" charset="0"/>
                <a:ea typeface="楷体_GB2312" pitchFamily="49" charset="-122"/>
              </a:rPr>
              <a:t>能级上每一个粒子单位时间内发生</a:t>
            </a:r>
            <a:r>
              <a:rPr kumimoji="1" lang="zh-CN" altLang="en-US" sz="2400" smtClean="0">
                <a:solidFill>
                  <a:srgbClr val="A50021"/>
                </a:solidFill>
                <a:latin typeface="楷体_GB2312" pitchFamily="49" charset="-122"/>
                <a:ea typeface="楷体_GB2312" pitchFamily="49" charset="-122"/>
              </a:rPr>
              <a:t>受激辐射的几率。</a:t>
            </a:r>
            <a:endParaRPr kumimoji="1" lang="zh-CN" altLang="en-US" sz="2400" smtClean="0">
              <a:solidFill>
                <a:srgbClr val="0000CC"/>
              </a:solidFill>
              <a:latin typeface="Times New Roman" pitchFamily="18" charset="0"/>
            </a:endParaRPr>
          </a:p>
        </p:txBody>
      </p:sp>
    </p:spTree>
    <p:extLst>
      <p:ext uri="{BB962C8B-B14F-4D97-AF65-F5344CB8AC3E}">
        <p14:creationId xmlns:p14="http://schemas.microsoft.com/office/powerpoint/2010/main" val="12225226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0" y="228600"/>
            <a:ext cx="8763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50000"/>
              </a:spcBef>
              <a:spcAft>
                <a:spcPct val="0"/>
              </a:spcAft>
              <a:buFontTx/>
              <a:buNone/>
            </a:pPr>
            <a:r>
              <a:rPr kumimoji="1" lang="en-US" altLang="zh-CN" sz="2400" b="1" smtClean="0">
                <a:solidFill>
                  <a:srgbClr val="000000"/>
                </a:solidFill>
                <a:latin typeface="Times New Roman" pitchFamily="18" charset="0"/>
              </a:rPr>
              <a:t> </a:t>
            </a:r>
            <a:r>
              <a:rPr kumimoji="1" lang="en-US" altLang="zh-CN" sz="2400" b="1" smtClean="0">
                <a:solidFill>
                  <a:srgbClr val="A50021"/>
                </a:solidFill>
                <a:latin typeface="Times New Roman" pitchFamily="18" charset="0"/>
              </a:rPr>
              <a:t>(3).</a:t>
            </a:r>
            <a:r>
              <a:rPr kumimoji="1" lang="zh-CN" altLang="en-US" sz="2400" smtClean="0">
                <a:solidFill>
                  <a:srgbClr val="A50021"/>
                </a:solidFill>
                <a:latin typeface="楷体_GB2312" pitchFamily="49" charset="-122"/>
                <a:ea typeface="楷体_GB2312" pitchFamily="49" charset="-122"/>
              </a:rPr>
              <a:t>受激吸收</a:t>
            </a:r>
            <a:r>
              <a:rPr kumimoji="1" lang="en-US" altLang="zh-CN" sz="2400" smtClean="0">
                <a:solidFill>
                  <a:srgbClr val="A50021"/>
                </a:solidFill>
                <a:latin typeface="楷体_GB2312" pitchFamily="49" charset="-122"/>
                <a:ea typeface="楷体_GB2312" pitchFamily="49" charset="-122"/>
              </a:rPr>
              <a:t>:</a:t>
            </a:r>
            <a:r>
              <a:rPr kumimoji="1" lang="en-US" altLang="zh-CN" sz="2400" smtClean="0">
                <a:solidFill>
                  <a:srgbClr val="A50021"/>
                </a:solidFill>
                <a:latin typeface="Times New Roman" pitchFamily="18" charset="0"/>
                <a:ea typeface="楷体_GB2312" pitchFamily="49" charset="-122"/>
              </a:rPr>
              <a:t>——</a:t>
            </a:r>
            <a:r>
              <a:rPr kumimoji="1" lang="zh-CN" altLang="en-US" sz="2400" smtClean="0">
                <a:solidFill>
                  <a:srgbClr val="0000CC"/>
                </a:solidFill>
                <a:latin typeface="楷体_GB2312" pitchFamily="49" charset="-122"/>
                <a:ea typeface="楷体_GB2312" pitchFamily="49" charset="-122"/>
              </a:rPr>
              <a:t>原处于低能级</a:t>
            </a:r>
            <a:r>
              <a:rPr kumimoji="1" lang="en-US" altLang="zh-CN" sz="2400" i="1" smtClean="0">
                <a:solidFill>
                  <a:srgbClr val="A50021"/>
                </a:solidFill>
                <a:latin typeface="Times New Roman" pitchFamily="18" charset="0"/>
                <a:ea typeface="楷体_GB2312" pitchFamily="49" charset="-122"/>
              </a:rPr>
              <a:t>E</a:t>
            </a:r>
            <a:r>
              <a:rPr kumimoji="1" lang="en-US" altLang="zh-CN" sz="2400" baseline="-25000" smtClean="0">
                <a:solidFill>
                  <a:srgbClr val="A50021"/>
                </a:solidFill>
                <a:latin typeface="Times New Roman" pitchFamily="18" charset="0"/>
                <a:ea typeface="楷体_GB2312" pitchFamily="49" charset="-122"/>
              </a:rPr>
              <a:t>1</a:t>
            </a:r>
            <a:r>
              <a:rPr kumimoji="1" lang="zh-CN" altLang="en-US" sz="2400" smtClean="0">
                <a:solidFill>
                  <a:srgbClr val="0000CC"/>
                </a:solidFill>
                <a:latin typeface="楷体_GB2312" pitchFamily="49" charset="-122"/>
                <a:ea typeface="楷体_GB2312" pitchFamily="49" charset="-122"/>
              </a:rPr>
              <a:t>的粒子</a:t>
            </a:r>
            <a:r>
              <a:rPr kumimoji="1" lang="en-US" altLang="zh-CN" sz="2400" smtClean="0">
                <a:solidFill>
                  <a:srgbClr val="0000CC"/>
                </a:solidFill>
                <a:latin typeface="楷体_GB2312" pitchFamily="49" charset="-122"/>
                <a:ea typeface="楷体_GB2312" pitchFamily="49" charset="-122"/>
              </a:rPr>
              <a:t>,</a:t>
            </a:r>
            <a:r>
              <a:rPr kumimoji="1" lang="zh-CN" altLang="en-US" sz="2400" smtClean="0">
                <a:solidFill>
                  <a:srgbClr val="0000CC"/>
                </a:solidFill>
                <a:latin typeface="楷体_GB2312" pitchFamily="49" charset="-122"/>
                <a:ea typeface="楷体_GB2312" pitchFamily="49" charset="-122"/>
              </a:rPr>
              <a:t>受到能量</a:t>
            </a:r>
            <a:r>
              <a:rPr kumimoji="1" lang="zh-CN" altLang="en-US" sz="2400" smtClean="0">
                <a:solidFill>
                  <a:srgbClr val="FF0066"/>
                </a:solidFill>
                <a:latin typeface="楷体_GB2312" pitchFamily="49" charset="-122"/>
                <a:ea typeface="楷体_GB2312" pitchFamily="49" charset="-122"/>
              </a:rPr>
              <a:t>恰为</a:t>
            </a:r>
          </a:p>
          <a:p>
            <a:pPr algn="just" fontAlgn="base">
              <a:spcBef>
                <a:spcPct val="50000"/>
              </a:spcBef>
              <a:spcAft>
                <a:spcPct val="0"/>
              </a:spcAft>
              <a:buFontTx/>
              <a:buNone/>
            </a:pPr>
            <a:r>
              <a:rPr kumimoji="1" lang="zh-CN" altLang="en-US" sz="2400" i="1" smtClean="0">
                <a:solidFill>
                  <a:srgbClr val="A50021"/>
                </a:solidFill>
                <a:latin typeface="Times New Roman" pitchFamily="18" charset="0"/>
                <a:ea typeface="楷体_GB2312" pitchFamily="49" charset="-122"/>
              </a:rPr>
              <a:t>                                  </a:t>
            </a:r>
            <a:r>
              <a:rPr kumimoji="1" lang="en-US" altLang="zh-CN" sz="2400" i="1" smtClean="0">
                <a:solidFill>
                  <a:srgbClr val="A50021"/>
                </a:solidFill>
                <a:latin typeface="Times New Roman" pitchFamily="18" charset="0"/>
                <a:ea typeface="楷体_GB2312" pitchFamily="49" charset="-122"/>
              </a:rPr>
              <a:t>hv=E</a:t>
            </a:r>
            <a:r>
              <a:rPr kumimoji="1" lang="en-US" altLang="zh-CN" sz="2400" baseline="-25000" smtClean="0">
                <a:solidFill>
                  <a:srgbClr val="A50021"/>
                </a:solidFill>
                <a:latin typeface="Times New Roman" pitchFamily="18" charset="0"/>
                <a:ea typeface="楷体_GB2312" pitchFamily="49" charset="-122"/>
              </a:rPr>
              <a:t>2</a:t>
            </a:r>
            <a:r>
              <a:rPr kumimoji="1" lang="en-US" altLang="zh-CN" sz="2400" i="1" smtClean="0">
                <a:solidFill>
                  <a:srgbClr val="A50021"/>
                </a:solidFill>
                <a:latin typeface="Times New Roman" pitchFamily="18" charset="0"/>
                <a:ea typeface="楷体_GB2312" pitchFamily="49" charset="-122"/>
              </a:rPr>
              <a:t>-E</a:t>
            </a:r>
            <a:r>
              <a:rPr kumimoji="1" lang="en-US" altLang="zh-CN" sz="2400" baseline="-25000" smtClean="0">
                <a:solidFill>
                  <a:srgbClr val="A50021"/>
                </a:solidFill>
                <a:latin typeface="Times New Roman" pitchFamily="18" charset="0"/>
                <a:ea typeface="楷体_GB2312" pitchFamily="49" charset="-122"/>
              </a:rPr>
              <a:t>1</a:t>
            </a:r>
            <a:r>
              <a:rPr kumimoji="1" lang="zh-CN" altLang="en-US" sz="2400" smtClean="0">
                <a:solidFill>
                  <a:srgbClr val="0000CC"/>
                </a:solidFill>
                <a:latin typeface="楷体_GB2312" pitchFamily="49" charset="-122"/>
                <a:ea typeface="楷体_GB2312" pitchFamily="49" charset="-122"/>
              </a:rPr>
              <a:t>的光子照射而吸收该光子的能量</a:t>
            </a:r>
            <a:r>
              <a:rPr kumimoji="1" lang="en-US" altLang="zh-CN" sz="2400" smtClean="0">
                <a:solidFill>
                  <a:srgbClr val="0000CC"/>
                </a:solidFill>
                <a:latin typeface="楷体_GB2312" pitchFamily="49" charset="-122"/>
                <a:ea typeface="楷体_GB2312" pitchFamily="49" charset="-122"/>
              </a:rPr>
              <a:t>,</a:t>
            </a:r>
          </a:p>
          <a:p>
            <a:pPr algn="just" fontAlgn="base">
              <a:spcBef>
                <a:spcPct val="50000"/>
              </a:spcBef>
              <a:spcAft>
                <a:spcPct val="0"/>
              </a:spcAft>
              <a:buFontTx/>
              <a:buNone/>
            </a:pPr>
            <a:r>
              <a:rPr kumimoji="1" lang="en-US" altLang="zh-CN" sz="2400" smtClean="0">
                <a:solidFill>
                  <a:srgbClr val="0000CC"/>
                </a:solidFill>
                <a:latin typeface="楷体_GB2312" pitchFamily="49" charset="-122"/>
                <a:ea typeface="楷体_GB2312" pitchFamily="49" charset="-122"/>
              </a:rPr>
              <a:t>                 </a:t>
            </a:r>
            <a:r>
              <a:rPr kumimoji="1" lang="zh-CN" altLang="en-US" sz="2400" smtClean="0">
                <a:solidFill>
                  <a:srgbClr val="0000CC"/>
                </a:solidFill>
                <a:latin typeface="楷体_GB2312" pitchFamily="49" charset="-122"/>
                <a:ea typeface="楷体_GB2312" pitchFamily="49" charset="-122"/>
              </a:rPr>
              <a:t>跃迁到高能级</a:t>
            </a:r>
            <a:r>
              <a:rPr kumimoji="1" lang="en-US" altLang="zh-CN" sz="2400" i="1" smtClean="0">
                <a:solidFill>
                  <a:srgbClr val="A50021"/>
                </a:solidFill>
                <a:latin typeface="Times New Roman" pitchFamily="18" charset="0"/>
                <a:ea typeface="楷体_GB2312" pitchFamily="49" charset="-122"/>
              </a:rPr>
              <a:t>E</a:t>
            </a:r>
            <a:r>
              <a:rPr kumimoji="1" lang="en-US" altLang="zh-CN" sz="2400" baseline="-25000" smtClean="0">
                <a:solidFill>
                  <a:srgbClr val="A50021"/>
                </a:solidFill>
                <a:latin typeface="Times New Roman" pitchFamily="18" charset="0"/>
                <a:ea typeface="楷体_GB2312" pitchFamily="49" charset="-122"/>
              </a:rPr>
              <a:t>2</a:t>
            </a:r>
            <a:endParaRPr kumimoji="1" lang="en-US" altLang="zh-CN" sz="2400" smtClean="0">
              <a:solidFill>
                <a:srgbClr val="A50021"/>
              </a:solidFill>
              <a:latin typeface="楷体_GB2312" pitchFamily="49" charset="-122"/>
              <a:ea typeface="楷体_GB2312" pitchFamily="49" charset="-122"/>
            </a:endParaRPr>
          </a:p>
        </p:txBody>
      </p:sp>
      <p:graphicFrame>
        <p:nvGraphicFramePr>
          <p:cNvPr id="62467" name="Object 3"/>
          <p:cNvGraphicFramePr>
            <a:graphicFrameLocks noChangeAspect="1"/>
          </p:cNvGraphicFramePr>
          <p:nvPr/>
        </p:nvGraphicFramePr>
        <p:xfrm>
          <a:off x="1763713" y="1916113"/>
          <a:ext cx="3581400" cy="1947862"/>
        </p:xfrm>
        <a:graphic>
          <a:graphicData uri="http://schemas.openxmlformats.org/presentationml/2006/ole">
            <mc:AlternateContent xmlns:mc="http://schemas.openxmlformats.org/markup-compatibility/2006">
              <mc:Choice xmlns:v="urn:schemas-microsoft-com:vml" Requires="v">
                <p:oleObj spid="_x0000_s15362" r:id="rId3" imgW="7800000" imgH="4247619" progId="Paint.Picture">
                  <p:embed/>
                </p:oleObj>
              </mc:Choice>
              <mc:Fallback>
                <p:oleObj r:id="rId3" imgW="7800000" imgH="424761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916113"/>
                        <a:ext cx="3581400" cy="194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2468" name="Group 4"/>
          <p:cNvGrpSpPr>
            <a:grpSpLocks/>
          </p:cNvGrpSpPr>
          <p:nvPr/>
        </p:nvGrpSpPr>
        <p:grpSpPr bwMode="auto">
          <a:xfrm>
            <a:off x="5902325" y="2047875"/>
            <a:ext cx="2724150" cy="1622425"/>
            <a:chOff x="1584" y="854"/>
            <a:chExt cx="2359" cy="1299"/>
          </a:xfrm>
        </p:grpSpPr>
        <p:sp>
          <p:nvSpPr>
            <p:cNvPr id="67628" name="Line 5"/>
            <p:cNvSpPr>
              <a:spLocks noChangeShapeType="1"/>
            </p:cNvSpPr>
            <p:nvPr/>
          </p:nvSpPr>
          <p:spPr bwMode="auto">
            <a:xfrm>
              <a:off x="1968" y="1902"/>
              <a:ext cx="14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7629" name="Line 6"/>
            <p:cNvSpPr>
              <a:spLocks noChangeShapeType="1"/>
            </p:cNvSpPr>
            <p:nvPr/>
          </p:nvSpPr>
          <p:spPr bwMode="auto">
            <a:xfrm>
              <a:off x="1968" y="1038"/>
              <a:ext cx="14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7630" name="Text Box 7"/>
            <p:cNvSpPr txBox="1">
              <a:spLocks noChangeArrowheads="1"/>
            </p:cNvSpPr>
            <p:nvPr/>
          </p:nvSpPr>
          <p:spPr bwMode="auto">
            <a:xfrm>
              <a:off x="1584" y="854"/>
              <a:ext cx="469" cy="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lang="en-US" altLang="zh-CN" sz="2800" b="1" i="1" smtClean="0">
                  <a:solidFill>
                    <a:srgbClr val="FF3300"/>
                  </a:solidFill>
                  <a:latin typeface="Times New Roman" pitchFamily="18" charset="0"/>
                  <a:ea typeface="楷体_GB2312" pitchFamily="49" charset="-122"/>
                </a:rPr>
                <a:t>E</a:t>
              </a:r>
              <a:r>
                <a:rPr lang="en-US" altLang="zh-CN" sz="2800" b="1" baseline="-25000" smtClean="0">
                  <a:solidFill>
                    <a:srgbClr val="FF3300"/>
                  </a:solidFill>
                  <a:latin typeface="Times New Roman" pitchFamily="18" charset="0"/>
                  <a:ea typeface="楷体_GB2312" pitchFamily="49" charset="-122"/>
                </a:rPr>
                <a:t>2</a:t>
              </a:r>
              <a:endParaRPr lang="en-US" altLang="zh-CN" sz="2800" smtClean="0">
                <a:solidFill>
                  <a:srgbClr val="000000"/>
                </a:solidFill>
                <a:latin typeface="Times New Roman" pitchFamily="18" charset="0"/>
                <a:ea typeface="楷体_GB2312" pitchFamily="49" charset="-122"/>
              </a:endParaRPr>
            </a:p>
          </p:txBody>
        </p:sp>
        <p:sp>
          <p:nvSpPr>
            <p:cNvPr id="67631" name="Text Box 8"/>
            <p:cNvSpPr txBox="1">
              <a:spLocks noChangeArrowheads="1"/>
            </p:cNvSpPr>
            <p:nvPr/>
          </p:nvSpPr>
          <p:spPr bwMode="auto">
            <a:xfrm>
              <a:off x="1632" y="1718"/>
              <a:ext cx="469" cy="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lang="en-US" altLang="zh-CN" sz="2800" b="1" i="1" smtClean="0">
                  <a:solidFill>
                    <a:srgbClr val="FF3300"/>
                  </a:solidFill>
                  <a:latin typeface="Times New Roman" pitchFamily="18" charset="0"/>
                  <a:ea typeface="楷体_GB2312" pitchFamily="49" charset="-122"/>
                </a:rPr>
                <a:t>E</a:t>
              </a:r>
              <a:r>
                <a:rPr lang="en-US" altLang="zh-CN" sz="2800" b="1" baseline="-25000" smtClean="0">
                  <a:solidFill>
                    <a:srgbClr val="FF3300"/>
                  </a:solidFill>
                  <a:latin typeface="Times New Roman" pitchFamily="18" charset="0"/>
                  <a:ea typeface="楷体_GB2312" pitchFamily="49" charset="-122"/>
                </a:rPr>
                <a:t>1</a:t>
              </a:r>
              <a:endParaRPr lang="en-US" altLang="zh-CN" sz="2800" smtClean="0">
                <a:solidFill>
                  <a:srgbClr val="000000"/>
                </a:solidFill>
                <a:latin typeface="Times New Roman" pitchFamily="18" charset="0"/>
                <a:ea typeface="楷体_GB2312" pitchFamily="49" charset="-122"/>
              </a:endParaRPr>
            </a:p>
          </p:txBody>
        </p:sp>
        <p:sp>
          <p:nvSpPr>
            <p:cNvPr id="67632" name="Text Box 9"/>
            <p:cNvSpPr txBox="1">
              <a:spLocks noChangeArrowheads="1"/>
            </p:cNvSpPr>
            <p:nvPr/>
          </p:nvSpPr>
          <p:spPr bwMode="auto">
            <a:xfrm>
              <a:off x="3456" y="854"/>
              <a:ext cx="487" cy="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sz="2800" b="1" i="1" smtClean="0">
                  <a:solidFill>
                    <a:srgbClr val="000000"/>
                  </a:solidFill>
                  <a:latin typeface="Times New Roman" pitchFamily="18" charset="0"/>
                  <a:ea typeface="楷体_GB2312" pitchFamily="49" charset="-122"/>
                </a:rPr>
                <a:t>N</a:t>
              </a:r>
              <a:r>
                <a:rPr kumimoji="1" lang="en-US" altLang="zh-CN" sz="2800" b="1" baseline="-25000" smtClean="0">
                  <a:solidFill>
                    <a:srgbClr val="000000"/>
                  </a:solidFill>
                  <a:latin typeface="Times New Roman" pitchFamily="18" charset="0"/>
                  <a:ea typeface="楷体_GB2312" pitchFamily="49" charset="-122"/>
                </a:rPr>
                <a:t>2</a:t>
              </a:r>
              <a:endParaRPr kumimoji="1" lang="en-US" altLang="zh-CN" sz="2800" b="1" smtClean="0">
                <a:solidFill>
                  <a:srgbClr val="000000"/>
                </a:solidFill>
                <a:latin typeface="Times New Roman" pitchFamily="18" charset="0"/>
                <a:ea typeface="楷体_GB2312" pitchFamily="49" charset="-122"/>
              </a:endParaRPr>
            </a:p>
          </p:txBody>
        </p:sp>
        <p:sp>
          <p:nvSpPr>
            <p:cNvPr id="67633" name="Text Box 10"/>
            <p:cNvSpPr txBox="1">
              <a:spLocks noChangeArrowheads="1"/>
            </p:cNvSpPr>
            <p:nvPr/>
          </p:nvSpPr>
          <p:spPr bwMode="auto">
            <a:xfrm>
              <a:off x="3456" y="1737"/>
              <a:ext cx="487" cy="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sz="2800" b="1" i="1" smtClean="0">
                  <a:solidFill>
                    <a:srgbClr val="000000"/>
                  </a:solidFill>
                  <a:latin typeface="Times New Roman" pitchFamily="18" charset="0"/>
                  <a:ea typeface="楷体_GB2312" pitchFamily="49" charset="-122"/>
                </a:rPr>
                <a:t>N</a:t>
              </a:r>
              <a:r>
                <a:rPr kumimoji="1" lang="en-US" altLang="zh-CN" sz="2800" b="1" baseline="-25000" smtClean="0">
                  <a:solidFill>
                    <a:srgbClr val="000000"/>
                  </a:solidFill>
                  <a:latin typeface="Times New Roman" pitchFamily="18" charset="0"/>
                  <a:ea typeface="楷体_GB2312" pitchFamily="49" charset="-122"/>
                </a:rPr>
                <a:t>1</a:t>
              </a:r>
              <a:endParaRPr kumimoji="1" lang="en-US" altLang="zh-CN" sz="2800" b="1" smtClean="0">
                <a:solidFill>
                  <a:srgbClr val="000000"/>
                </a:solidFill>
                <a:latin typeface="Times New Roman" pitchFamily="18" charset="0"/>
                <a:ea typeface="楷体_GB2312" pitchFamily="49" charset="-122"/>
              </a:endParaRPr>
            </a:p>
          </p:txBody>
        </p:sp>
      </p:grpSp>
      <p:grpSp>
        <p:nvGrpSpPr>
          <p:cNvPr id="62475" name="Group 11"/>
          <p:cNvGrpSpPr>
            <a:grpSpLocks/>
          </p:cNvGrpSpPr>
          <p:nvPr/>
        </p:nvGrpSpPr>
        <p:grpSpPr bwMode="auto">
          <a:xfrm>
            <a:off x="6130925" y="2809875"/>
            <a:ext cx="1143000" cy="120650"/>
            <a:chOff x="4032" y="1008"/>
            <a:chExt cx="1392" cy="192"/>
          </a:xfrm>
        </p:grpSpPr>
        <p:grpSp>
          <p:nvGrpSpPr>
            <p:cNvPr id="67596" name="Group 12"/>
            <p:cNvGrpSpPr>
              <a:grpSpLocks/>
            </p:cNvGrpSpPr>
            <p:nvPr/>
          </p:nvGrpSpPr>
          <p:grpSpPr bwMode="auto">
            <a:xfrm>
              <a:off x="4032" y="1008"/>
              <a:ext cx="528" cy="192"/>
              <a:chOff x="4032" y="1008"/>
              <a:chExt cx="1440" cy="432"/>
            </a:xfrm>
          </p:grpSpPr>
          <p:grpSp>
            <p:nvGrpSpPr>
              <p:cNvPr id="67614" name="Group 13"/>
              <p:cNvGrpSpPr>
                <a:grpSpLocks/>
              </p:cNvGrpSpPr>
              <p:nvPr/>
            </p:nvGrpSpPr>
            <p:grpSpPr bwMode="auto">
              <a:xfrm>
                <a:off x="4032" y="1008"/>
                <a:ext cx="720" cy="432"/>
                <a:chOff x="5040" y="864"/>
                <a:chExt cx="720" cy="432"/>
              </a:xfrm>
            </p:grpSpPr>
            <p:grpSp>
              <p:nvGrpSpPr>
                <p:cNvPr id="67622" name="Group 14"/>
                <p:cNvGrpSpPr>
                  <a:grpSpLocks/>
                </p:cNvGrpSpPr>
                <p:nvPr/>
              </p:nvGrpSpPr>
              <p:grpSpPr bwMode="auto">
                <a:xfrm flipH="1" flipV="1">
                  <a:off x="5040" y="864"/>
                  <a:ext cx="384" cy="432"/>
                  <a:chOff x="4416" y="816"/>
                  <a:chExt cx="384" cy="432"/>
                </a:xfrm>
              </p:grpSpPr>
              <p:sp>
                <p:nvSpPr>
                  <p:cNvPr id="67626" name="Arc 15"/>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7627" name="Arc 16"/>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67623" name="Group 17"/>
                <p:cNvGrpSpPr>
                  <a:grpSpLocks/>
                </p:cNvGrpSpPr>
                <p:nvPr/>
              </p:nvGrpSpPr>
              <p:grpSpPr bwMode="auto">
                <a:xfrm flipV="1">
                  <a:off x="5376" y="864"/>
                  <a:ext cx="384" cy="432"/>
                  <a:chOff x="4416" y="816"/>
                  <a:chExt cx="384" cy="432"/>
                </a:xfrm>
              </p:grpSpPr>
              <p:sp>
                <p:nvSpPr>
                  <p:cNvPr id="67624" name="Arc 18"/>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7625" name="Arc 19"/>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nvGrpSpPr>
              <p:cNvPr id="67615" name="Group 20"/>
              <p:cNvGrpSpPr>
                <a:grpSpLocks/>
              </p:cNvGrpSpPr>
              <p:nvPr/>
            </p:nvGrpSpPr>
            <p:grpSpPr bwMode="auto">
              <a:xfrm>
                <a:off x="4752" y="1008"/>
                <a:ext cx="720" cy="432"/>
                <a:chOff x="5040" y="864"/>
                <a:chExt cx="720" cy="432"/>
              </a:xfrm>
            </p:grpSpPr>
            <p:grpSp>
              <p:nvGrpSpPr>
                <p:cNvPr id="67616" name="Group 21"/>
                <p:cNvGrpSpPr>
                  <a:grpSpLocks/>
                </p:cNvGrpSpPr>
                <p:nvPr/>
              </p:nvGrpSpPr>
              <p:grpSpPr bwMode="auto">
                <a:xfrm flipH="1" flipV="1">
                  <a:off x="5040" y="864"/>
                  <a:ext cx="384" cy="432"/>
                  <a:chOff x="4416" y="816"/>
                  <a:chExt cx="384" cy="432"/>
                </a:xfrm>
              </p:grpSpPr>
              <p:sp>
                <p:nvSpPr>
                  <p:cNvPr id="67620" name="Arc 22"/>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7621" name="Arc 23"/>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67617" name="Group 24"/>
                <p:cNvGrpSpPr>
                  <a:grpSpLocks/>
                </p:cNvGrpSpPr>
                <p:nvPr/>
              </p:nvGrpSpPr>
              <p:grpSpPr bwMode="auto">
                <a:xfrm flipV="1">
                  <a:off x="5376" y="864"/>
                  <a:ext cx="384" cy="432"/>
                  <a:chOff x="4416" y="816"/>
                  <a:chExt cx="384" cy="432"/>
                </a:xfrm>
              </p:grpSpPr>
              <p:sp>
                <p:nvSpPr>
                  <p:cNvPr id="67618" name="Arc 25"/>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7619" name="Arc 26"/>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grpSp>
          <p:nvGrpSpPr>
            <p:cNvPr id="67597" name="Group 27"/>
            <p:cNvGrpSpPr>
              <a:grpSpLocks/>
            </p:cNvGrpSpPr>
            <p:nvPr/>
          </p:nvGrpSpPr>
          <p:grpSpPr bwMode="auto">
            <a:xfrm>
              <a:off x="4560" y="1008"/>
              <a:ext cx="528" cy="192"/>
              <a:chOff x="4032" y="1008"/>
              <a:chExt cx="1440" cy="432"/>
            </a:xfrm>
          </p:grpSpPr>
          <p:grpSp>
            <p:nvGrpSpPr>
              <p:cNvPr id="67600" name="Group 28"/>
              <p:cNvGrpSpPr>
                <a:grpSpLocks/>
              </p:cNvGrpSpPr>
              <p:nvPr/>
            </p:nvGrpSpPr>
            <p:grpSpPr bwMode="auto">
              <a:xfrm>
                <a:off x="4032" y="1008"/>
                <a:ext cx="720" cy="432"/>
                <a:chOff x="5040" y="864"/>
                <a:chExt cx="720" cy="432"/>
              </a:xfrm>
            </p:grpSpPr>
            <p:grpSp>
              <p:nvGrpSpPr>
                <p:cNvPr id="67608" name="Group 29"/>
                <p:cNvGrpSpPr>
                  <a:grpSpLocks/>
                </p:cNvGrpSpPr>
                <p:nvPr/>
              </p:nvGrpSpPr>
              <p:grpSpPr bwMode="auto">
                <a:xfrm flipH="1" flipV="1">
                  <a:off x="5040" y="864"/>
                  <a:ext cx="384" cy="432"/>
                  <a:chOff x="4416" y="816"/>
                  <a:chExt cx="384" cy="432"/>
                </a:xfrm>
              </p:grpSpPr>
              <p:sp>
                <p:nvSpPr>
                  <p:cNvPr id="67612" name="Arc 30"/>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7613" name="Arc 31"/>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67609" name="Group 32"/>
                <p:cNvGrpSpPr>
                  <a:grpSpLocks/>
                </p:cNvGrpSpPr>
                <p:nvPr/>
              </p:nvGrpSpPr>
              <p:grpSpPr bwMode="auto">
                <a:xfrm flipV="1">
                  <a:off x="5376" y="864"/>
                  <a:ext cx="384" cy="432"/>
                  <a:chOff x="4416" y="816"/>
                  <a:chExt cx="384" cy="432"/>
                </a:xfrm>
              </p:grpSpPr>
              <p:sp>
                <p:nvSpPr>
                  <p:cNvPr id="67610" name="Arc 33"/>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7611" name="Arc 34"/>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nvGrpSpPr>
              <p:cNvPr id="67601" name="Group 35"/>
              <p:cNvGrpSpPr>
                <a:grpSpLocks/>
              </p:cNvGrpSpPr>
              <p:nvPr/>
            </p:nvGrpSpPr>
            <p:grpSpPr bwMode="auto">
              <a:xfrm>
                <a:off x="4752" y="1008"/>
                <a:ext cx="720" cy="432"/>
                <a:chOff x="5040" y="864"/>
                <a:chExt cx="720" cy="432"/>
              </a:xfrm>
            </p:grpSpPr>
            <p:grpSp>
              <p:nvGrpSpPr>
                <p:cNvPr id="67602" name="Group 36"/>
                <p:cNvGrpSpPr>
                  <a:grpSpLocks/>
                </p:cNvGrpSpPr>
                <p:nvPr/>
              </p:nvGrpSpPr>
              <p:grpSpPr bwMode="auto">
                <a:xfrm flipH="1" flipV="1">
                  <a:off x="5040" y="864"/>
                  <a:ext cx="384" cy="432"/>
                  <a:chOff x="4416" y="816"/>
                  <a:chExt cx="384" cy="432"/>
                </a:xfrm>
              </p:grpSpPr>
              <p:sp>
                <p:nvSpPr>
                  <p:cNvPr id="67606" name="Arc 37"/>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7607" name="Arc 38"/>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67603" name="Group 39"/>
                <p:cNvGrpSpPr>
                  <a:grpSpLocks/>
                </p:cNvGrpSpPr>
                <p:nvPr/>
              </p:nvGrpSpPr>
              <p:grpSpPr bwMode="auto">
                <a:xfrm flipV="1">
                  <a:off x="5376" y="864"/>
                  <a:ext cx="384" cy="432"/>
                  <a:chOff x="4416" y="816"/>
                  <a:chExt cx="384" cy="432"/>
                </a:xfrm>
              </p:grpSpPr>
              <p:sp>
                <p:nvSpPr>
                  <p:cNvPr id="67604" name="Arc 40"/>
                  <p:cNvSpPr>
                    <a:spLocks/>
                  </p:cNvSpPr>
                  <p:nvPr/>
                </p:nvSpPr>
                <p:spPr bwMode="auto">
                  <a:xfrm flipV="1">
                    <a:off x="4416" y="1008"/>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7605" name="Arc 41"/>
                  <p:cNvSpPr>
                    <a:spLocks/>
                  </p:cNvSpPr>
                  <p:nvPr/>
                </p:nvSpPr>
                <p:spPr bwMode="auto">
                  <a:xfrm flipH="1">
                    <a:off x="4608" y="816"/>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sp>
          <p:nvSpPr>
            <p:cNvPr id="67598" name="Arc 42"/>
            <p:cNvSpPr>
              <a:spLocks/>
            </p:cNvSpPr>
            <p:nvPr/>
          </p:nvSpPr>
          <p:spPr bwMode="auto">
            <a:xfrm flipV="1">
              <a:off x="5088" y="1104"/>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7599" name="Line 43"/>
            <p:cNvSpPr>
              <a:spLocks noChangeShapeType="1"/>
            </p:cNvSpPr>
            <p:nvPr/>
          </p:nvSpPr>
          <p:spPr bwMode="auto">
            <a:xfrm>
              <a:off x="5184" y="1104"/>
              <a:ext cx="240"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sp>
        <p:nvSpPr>
          <p:cNvPr id="62508" name="Line 44"/>
          <p:cNvSpPr>
            <a:spLocks noChangeShapeType="1"/>
          </p:cNvSpPr>
          <p:nvPr/>
        </p:nvSpPr>
        <p:spPr bwMode="auto">
          <a:xfrm flipH="1" flipV="1">
            <a:off x="7426325" y="2276475"/>
            <a:ext cx="0" cy="990600"/>
          </a:xfrm>
          <a:prstGeom prst="line">
            <a:avLst/>
          </a:prstGeom>
          <a:noFill/>
          <a:ln w="38100">
            <a:solidFill>
              <a:srgbClr val="FF33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2509" name="Rectangle 45"/>
          <p:cNvSpPr>
            <a:spLocks noChangeArrowheads="1"/>
          </p:cNvSpPr>
          <p:nvPr/>
        </p:nvSpPr>
        <p:spPr bwMode="auto">
          <a:xfrm>
            <a:off x="6588125" y="2276475"/>
            <a:ext cx="568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sz="2800" b="1" i="1" smtClean="0">
                <a:solidFill>
                  <a:srgbClr val="FF3300"/>
                </a:solidFill>
                <a:latin typeface="Times New Roman" pitchFamily="18" charset="0"/>
                <a:ea typeface="楷体_GB2312" pitchFamily="49" charset="-122"/>
              </a:rPr>
              <a:t>h</a:t>
            </a:r>
            <a:r>
              <a:rPr kumimoji="1" lang="en-US" altLang="zh-CN" sz="2800" b="1" i="1" smtClean="0">
                <a:solidFill>
                  <a:srgbClr val="FF3300"/>
                </a:solidFill>
                <a:latin typeface="Times New Roman" pitchFamily="18" charset="0"/>
                <a:ea typeface="楷体_GB2312" pitchFamily="49" charset="-122"/>
                <a:sym typeface="Symbol" pitchFamily="18" charset="2"/>
              </a:rPr>
              <a:t></a:t>
            </a:r>
            <a:endParaRPr kumimoji="1" lang="en-US" altLang="zh-CN" sz="2800" b="1" smtClean="0">
              <a:solidFill>
                <a:srgbClr val="FF3300"/>
              </a:solidFill>
              <a:latin typeface="Times New Roman" pitchFamily="18" charset="0"/>
              <a:ea typeface="楷体_GB2312" pitchFamily="49" charset="-122"/>
              <a:sym typeface="Symbol" pitchFamily="18" charset="2"/>
            </a:endParaRPr>
          </a:p>
        </p:txBody>
      </p:sp>
      <p:sp>
        <p:nvSpPr>
          <p:cNvPr id="62510" name="Text Box 46"/>
          <p:cNvSpPr txBox="1">
            <a:spLocks noChangeArrowheads="1"/>
          </p:cNvSpPr>
          <p:nvPr/>
        </p:nvSpPr>
        <p:spPr bwMode="auto">
          <a:xfrm>
            <a:off x="7273925" y="3190875"/>
            <a:ext cx="51911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1600" b="1" smtClean="0">
                <a:solidFill>
                  <a:srgbClr val="FF3300"/>
                </a:solidFill>
                <a:latin typeface="Times New Roman" pitchFamily="18" charset="0"/>
                <a:ea typeface="楷体_GB2312" pitchFamily="49" charset="-122"/>
              </a:rPr>
              <a:t>●</a:t>
            </a:r>
          </a:p>
        </p:txBody>
      </p:sp>
      <p:sp>
        <p:nvSpPr>
          <p:cNvPr id="62511" name="Oval 47"/>
          <p:cNvSpPr>
            <a:spLocks noChangeArrowheads="1"/>
          </p:cNvSpPr>
          <p:nvPr/>
        </p:nvSpPr>
        <p:spPr bwMode="auto">
          <a:xfrm>
            <a:off x="7350125" y="3267075"/>
            <a:ext cx="152400" cy="152400"/>
          </a:xfrm>
          <a:prstGeom prst="ellipse">
            <a:avLst/>
          </a:prstGeom>
          <a:solidFill>
            <a:srgbClr val="FFFFFF"/>
          </a:solidFill>
          <a:ln w="2857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62512" name="Text Box 48"/>
          <p:cNvSpPr txBox="1">
            <a:spLocks noChangeArrowheads="1"/>
          </p:cNvSpPr>
          <p:nvPr/>
        </p:nvSpPr>
        <p:spPr bwMode="auto">
          <a:xfrm>
            <a:off x="7273925" y="2124075"/>
            <a:ext cx="54768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1600" b="1" smtClean="0">
                <a:solidFill>
                  <a:srgbClr val="FF3300"/>
                </a:solidFill>
                <a:latin typeface="Times New Roman" pitchFamily="18" charset="0"/>
                <a:ea typeface="楷体_GB2312" pitchFamily="49" charset="-122"/>
              </a:rPr>
              <a:t>●</a:t>
            </a:r>
          </a:p>
        </p:txBody>
      </p:sp>
      <p:sp>
        <p:nvSpPr>
          <p:cNvPr id="62513" name="Text Box 49"/>
          <p:cNvSpPr txBox="1">
            <a:spLocks noChangeArrowheads="1"/>
          </p:cNvSpPr>
          <p:nvPr/>
        </p:nvSpPr>
        <p:spPr bwMode="auto">
          <a:xfrm>
            <a:off x="323850" y="4221163"/>
            <a:ext cx="8458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50000"/>
              </a:spcBef>
              <a:spcAft>
                <a:spcPct val="0"/>
              </a:spcAft>
              <a:buFontTx/>
              <a:buNone/>
            </a:pPr>
            <a:r>
              <a:rPr kumimoji="1" lang="en-US" altLang="zh-CN" sz="2400" b="1" smtClean="0">
                <a:solidFill>
                  <a:srgbClr val="0000CC"/>
                </a:solidFill>
                <a:latin typeface="Times New Roman" pitchFamily="18" charset="0"/>
              </a:rPr>
              <a:t>(</a:t>
            </a:r>
            <a:r>
              <a:rPr kumimoji="1" lang="en-US" altLang="zh-CN" sz="2400" b="1" i="1" smtClean="0">
                <a:solidFill>
                  <a:srgbClr val="0000CC"/>
                </a:solidFill>
                <a:latin typeface="Times New Roman" pitchFamily="18" charset="0"/>
              </a:rPr>
              <a:t>a</a:t>
            </a:r>
            <a:r>
              <a:rPr kumimoji="1" lang="en-US" altLang="zh-CN" sz="2400" b="1" smtClean="0">
                <a:solidFill>
                  <a:srgbClr val="0000CC"/>
                </a:solidFill>
                <a:latin typeface="Times New Roman" pitchFamily="18" charset="0"/>
              </a:rPr>
              <a:t>)</a:t>
            </a:r>
            <a:r>
              <a:rPr kumimoji="1" lang="zh-CN" altLang="en-US" sz="2400" smtClean="0">
                <a:solidFill>
                  <a:srgbClr val="A50021"/>
                </a:solidFill>
                <a:latin typeface="楷体_GB2312" pitchFamily="49" charset="-122"/>
                <a:ea typeface="楷体_GB2312" pitchFamily="49" charset="-122"/>
              </a:rPr>
              <a:t>受激吸收系数</a:t>
            </a:r>
            <a:r>
              <a:rPr kumimoji="1" lang="en-US" altLang="zh-CN" sz="2400" i="1" smtClean="0">
                <a:solidFill>
                  <a:srgbClr val="A50021"/>
                </a:solidFill>
                <a:latin typeface="Times New Roman" pitchFamily="18" charset="0"/>
                <a:ea typeface="楷体_GB2312" pitchFamily="49" charset="-122"/>
              </a:rPr>
              <a:t>B</a:t>
            </a:r>
            <a:r>
              <a:rPr kumimoji="1" lang="en-US" altLang="zh-CN" sz="2400" baseline="-25000" smtClean="0">
                <a:solidFill>
                  <a:srgbClr val="A50021"/>
                </a:solidFill>
                <a:latin typeface="Times New Roman" pitchFamily="18" charset="0"/>
                <a:ea typeface="楷体_GB2312" pitchFamily="49" charset="-122"/>
              </a:rPr>
              <a:t>12</a:t>
            </a:r>
            <a:r>
              <a:rPr kumimoji="1" lang="en-US" altLang="zh-CN" sz="2400" smtClean="0">
                <a:solidFill>
                  <a:srgbClr val="000000"/>
                </a:solidFill>
                <a:latin typeface="楷体_GB2312" pitchFamily="49" charset="-122"/>
                <a:ea typeface="楷体_GB2312" pitchFamily="49" charset="-122"/>
              </a:rPr>
              <a:t>: </a:t>
            </a:r>
            <a:r>
              <a:rPr kumimoji="1" lang="zh-CN" altLang="en-US" sz="2400" smtClean="0">
                <a:solidFill>
                  <a:srgbClr val="000000"/>
                </a:solidFill>
                <a:latin typeface="楷体_GB2312" pitchFamily="49" charset="-122"/>
                <a:ea typeface="楷体_GB2312" pitchFamily="49" charset="-122"/>
              </a:rPr>
              <a:t>设</a:t>
            </a:r>
            <a:r>
              <a:rPr kumimoji="1" lang="en-US" altLang="zh-CN" sz="2400" i="1" smtClean="0">
                <a:solidFill>
                  <a:srgbClr val="A50021"/>
                </a:solidFill>
                <a:latin typeface="Times New Roman" pitchFamily="18" charset="0"/>
                <a:ea typeface="楷体_GB2312" pitchFamily="49" charset="-122"/>
              </a:rPr>
              <a:t>E</a:t>
            </a:r>
            <a:r>
              <a:rPr kumimoji="1" lang="en-US" altLang="zh-CN" sz="2400" baseline="-25000" smtClean="0">
                <a:solidFill>
                  <a:srgbClr val="A50021"/>
                </a:solidFill>
                <a:latin typeface="Times New Roman" pitchFamily="18" charset="0"/>
                <a:ea typeface="楷体_GB2312" pitchFamily="49" charset="-122"/>
              </a:rPr>
              <a:t>1</a:t>
            </a:r>
            <a:r>
              <a:rPr kumimoji="1" lang="zh-CN" altLang="en-US" sz="2400" smtClean="0">
                <a:solidFill>
                  <a:srgbClr val="000000"/>
                </a:solidFill>
                <a:latin typeface="楷体_GB2312" pitchFamily="49" charset="-122"/>
                <a:ea typeface="楷体_GB2312" pitchFamily="49" charset="-122"/>
              </a:rPr>
              <a:t>的粒子数</a:t>
            </a:r>
            <a:r>
              <a:rPr kumimoji="1" lang="en-US" altLang="zh-CN" sz="2400" smtClean="0">
                <a:solidFill>
                  <a:srgbClr val="000000"/>
                </a:solidFill>
                <a:latin typeface="楷体_GB2312" pitchFamily="49" charset="-122"/>
                <a:ea typeface="楷体_GB2312" pitchFamily="49" charset="-122"/>
              </a:rPr>
              <a:t>(</a:t>
            </a:r>
            <a:r>
              <a:rPr kumimoji="1" lang="zh-CN" altLang="en-US" sz="2400" smtClean="0">
                <a:solidFill>
                  <a:srgbClr val="000000"/>
                </a:solidFill>
                <a:latin typeface="楷体_GB2312" pitchFamily="49" charset="-122"/>
                <a:ea typeface="楷体_GB2312" pitchFamily="49" charset="-122"/>
              </a:rPr>
              <a:t>密度</a:t>
            </a:r>
            <a:r>
              <a:rPr kumimoji="1" lang="en-US" altLang="zh-CN" sz="2400" smtClean="0">
                <a:solidFill>
                  <a:srgbClr val="000000"/>
                </a:solidFill>
                <a:latin typeface="楷体_GB2312" pitchFamily="49" charset="-122"/>
                <a:ea typeface="楷体_GB2312" pitchFamily="49" charset="-122"/>
              </a:rPr>
              <a:t>)</a:t>
            </a:r>
            <a:r>
              <a:rPr kumimoji="1" lang="zh-CN" altLang="en-US" sz="2400" smtClean="0">
                <a:solidFill>
                  <a:srgbClr val="000000"/>
                </a:solidFill>
                <a:latin typeface="楷体_GB2312" pitchFamily="49" charset="-122"/>
                <a:ea typeface="楷体_GB2312" pitchFamily="49" charset="-122"/>
              </a:rPr>
              <a:t>为</a:t>
            </a:r>
            <a:r>
              <a:rPr kumimoji="1" lang="en-US" altLang="zh-CN" sz="2400" i="1" smtClean="0">
                <a:solidFill>
                  <a:srgbClr val="A50021"/>
                </a:solidFill>
                <a:latin typeface="Times New Roman" pitchFamily="18" charset="0"/>
                <a:ea typeface="楷体_GB2312" pitchFamily="49" charset="-122"/>
              </a:rPr>
              <a:t>n</a:t>
            </a:r>
            <a:r>
              <a:rPr kumimoji="1" lang="en-US" altLang="zh-CN" sz="2400" baseline="-25000" smtClean="0">
                <a:solidFill>
                  <a:srgbClr val="A50021"/>
                </a:solidFill>
                <a:latin typeface="Times New Roman" pitchFamily="18" charset="0"/>
                <a:ea typeface="楷体_GB2312" pitchFamily="49" charset="-122"/>
              </a:rPr>
              <a:t>1</a:t>
            </a:r>
            <a:r>
              <a:rPr kumimoji="1" lang="en-US" altLang="zh-CN" sz="2400" smtClean="0">
                <a:solidFill>
                  <a:srgbClr val="000000"/>
                </a:solidFill>
                <a:latin typeface="楷体_GB2312" pitchFamily="49" charset="-122"/>
                <a:ea typeface="楷体_GB2312" pitchFamily="49" charset="-122"/>
              </a:rPr>
              <a:t>,</a:t>
            </a:r>
            <a:r>
              <a:rPr kumimoji="1" lang="zh-CN" altLang="en-US" sz="2400" smtClean="0">
                <a:solidFill>
                  <a:srgbClr val="000000"/>
                </a:solidFill>
                <a:latin typeface="楷体_GB2312" pitchFamily="49" charset="-122"/>
                <a:ea typeface="楷体_GB2312" pitchFamily="49" charset="-122"/>
              </a:rPr>
              <a:t>单色辐射能量密度</a:t>
            </a:r>
            <a:r>
              <a:rPr kumimoji="1" lang="en-US" altLang="zh-CN" sz="2400" smtClean="0">
                <a:solidFill>
                  <a:srgbClr val="A50021"/>
                </a:solidFill>
                <a:latin typeface="楷体_GB2312" pitchFamily="49" charset="-122"/>
                <a:ea typeface="楷体_GB2312" pitchFamily="49" charset="-122"/>
              </a:rPr>
              <a:t>ρ</a:t>
            </a:r>
            <a:r>
              <a:rPr kumimoji="1" lang="en-US" altLang="zh-CN" sz="2400" i="1" baseline="-25000" smtClean="0">
                <a:solidFill>
                  <a:srgbClr val="A50021"/>
                </a:solidFill>
                <a:latin typeface="Times New Roman" pitchFamily="18" charset="0"/>
                <a:ea typeface="楷体_GB2312" pitchFamily="49" charset="-122"/>
              </a:rPr>
              <a:t>v</a:t>
            </a:r>
            <a:r>
              <a:rPr kumimoji="1" lang="zh-CN" altLang="en-US" sz="2400" smtClean="0">
                <a:solidFill>
                  <a:srgbClr val="000000"/>
                </a:solidFill>
                <a:latin typeface="楷体_GB2312" pitchFamily="49" charset="-122"/>
                <a:ea typeface="楷体_GB2312" pitchFamily="49" charset="-122"/>
              </a:rPr>
              <a:t>的光入射</a:t>
            </a:r>
            <a:r>
              <a:rPr kumimoji="1" lang="en-US" altLang="zh-CN" sz="2400" smtClean="0">
                <a:solidFill>
                  <a:srgbClr val="000000"/>
                </a:solidFill>
                <a:latin typeface="楷体_GB2312" pitchFamily="49" charset="-122"/>
                <a:ea typeface="楷体_GB2312" pitchFamily="49" charset="-122"/>
              </a:rPr>
              <a:t>(</a:t>
            </a:r>
            <a:r>
              <a:rPr kumimoji="1" lang="zh-CN" altLang="en-US" sz="2400" smtClean="0">
                <a:solidFill>
                  <a:srgbClr val="000000"/>
                </a:solidFill>
                <a:latin typeface="楷体_GB2312" pitchFamily="49" charset="-122"/>
                <a:ea typeface="楷体_GB2312" pitchFamily="49" charset="-122"/>
              </a:rPr>
              <a:t>入射光子满足</a:t>
            </a:r>
            <a:r>
              <a:rPr kumimoji="1" lang="en-US" altLang="zh-CN" sz="2400" i="1" smtClean="0">
                <a:solidFill>
                  <a:srgbClr val="A50021"/>
                </a:solidFill>
                <a:latin typeface="Times New Roman" pitchFamily="18" charset="0"/>
                <a:ea typeface="楷体_GB2312" pitchFamily="49" charset="-122"/>
              </a:rPr>
              <a:t>hv=E</a:t>
            </a:r>
            <a:r>
              <a:rPr kumimoji="1" lang="en-US" altLang="zh-CN" sz="2400" baseline="-25000" smtClean="0">
                <a:solidFill>
                  <a:srgbClr val="A50021"/>
                </a:solidFill>
                <a:latin typeface="Times New Roman" pitchFamily="18" charset="0"/>
                <a:ea typeface="楷体_GB2312" pitchFamily="49" charset="-122"/>
              </a:rPr>
              <a:t>2</a:t>
            </a:r>
            <a:r>
              <a:rPr kumimoji="1" lang="en-US" altLang="zh-CN" sz="2400" i="1" smtClean="0">
                <a:solidFill>
                  <a:srgbClr val="A50021"/>
                </a:solidFill>
                <a:latin typeface="Times New Roman" pitchFamily="18" charset="0"/>
                <a:ea typeface="楷体_GB2312" pitchFamily="49" charset="-122"/>
              </a:rPr>
              <a:t>-E</a:t>
            </a:r>
            <a:r>
              <a:rPr kumimoji="1" lang="en-US" altLang="zh-CN" sz="2400" baseline="-25000" smtClean="0">
                <a:solidFill>
                  <a:srgbClr val="A50021"/>
                </a:solidFill>
                <a:latin typeface="Times New Roman" pitchFamily="18" charset="0"/>
                <a:ea typeface="楷体_GB2312" pitchFamily="49" charset="-122"/>
              </a:rPr>
              <a:t>1</a:t>
            </a:r>
            <a:r>
              <a:rPr kumimoji="1" lang="en-US" altLang="zh-CN" sz="2400" smtClean="0">
                <a:solidFill>
                  <a:srgbClr val="000000"/>
                </a:solidFill>
                <a:latin typeface="楷体_GB2312" pitchFamily="49" charset="-122"/>
                <a:ea typeface="楷体_GB2312" pitchFamily="49" charset="-122"/>
              </a:rPr>
              <a:t>)</a:t>
            </a:r>
            <a:r>
              <a:rPr kumimoji="1" lang="zh-CN" altLang="en-US" sz="2400" smtClean="0">
                <a:solidFill>
                  <a:srgbClr val="000000"/>
                </a:solidFill>
                <a:latin typeface="楷体_GB2312" pitchFamily="49" charset="-122"/>
                <a:ea typeface="楷体_GB2312" pitchFamily="49" charset="-122"/>
              </a:rPr>
              <a:t>时，在单位体积、时间间隔</a:t>
            </a:r>
            <a:r>
              <a:rPr kumimoji="1" lang="en-US" altLang="zh-CN" sz="2400" smtClean="0">
                <a:solidFill>
                  <a:srgbClr val="A50021"/>
                </a:solidFill>
                <a:latin typeface="Times New Roman" pitchFamily="18" charset="0"/>
                <a:ea typeface="楷体_GB2312" pitchFamily="49" charset="-122"/>
              </a:rPr>
              <a:t>d</a:t>
            </a:r>
            <a:r>
              <a:rPr kumimoji="1" lang="en-US" altLang="zh-CN" sz="2400" i="1" smtClean="0">
                <a:solidFill>
                  <a:srgbClr val="A50021"/>
                </a:solidFill>
                <a:latin typeface="Times New Roman" pitchFamily="18" charset="0"/>
                <a:ea typeface="楷体_GB2312" pitchFamily="49" charset="-122"/>
              </a:rPr>
              <a:t>t</a:t>
            </a:r>
            <a:r>
              <a:rPr kumimoji="1" lang="zh-CN" altLang="en-US" sz="2400" smtClean="0">
                <a:solidFill>
                  <a:srgbClr val="000000"/>
                </a:solidFill>
                <a:latin typeface="楷体_GB2312" pitchFamily="49" charset="-122"/>
                <a:ea typeface="楷体_GB2312" pitchFamily="49" charset="-122"/>
              </a:rPr>
              <a:t>内吸收光子而由</a:t>
            </a:r>
            <a:r>
              <a:rPr kumimoji="1" lang="en-US" altLang="zh-CN" sz="2400" i="1" smtClean="0">
                <a:solidFill>
                  <a:srgbClr val="A50021"/>
                </a:solidFill>
                <a:latin typeface="Times New Roman" pitchFamily="18" charset="0"/>
                <a:ea typeface="楷体_GB2312" pitchFamily="49" charset="-122"/>
              </a:rPr>
              <a:t>E</a:t>
            </a:r>
            <a:r>
              <a:rPr kumimoji="1" lang="en-US" altLang="zh-CN" sz="2400" baseline="-25000" smtClean="0">
                <a:solidFill>
                  <a:srgbClr val="A50021"/>
                </a:solidFill>
                <a:latin typeface="Times New Roman" pitchFamily="18" charset="0"/>
                <a:ea typeface="楷体_GB2312" pitchFamily="49" charset="-122"/>
              </a:rPr>
              <a:t>1</a:t>
            </a:r>
            <a:r>
              <a:rPr kumimoji="1" lang="zh-CN" altLang="en-US" sz="2400" smtClean="0">
                <a:solidFill>
                  <a:srgbClr val="000000"/>
                </a:solidFill>
                <a:latin typeface="楷体_GB2312" pitchFamily="49" charset="-122"/>
                <a:ea typeface="楷体_GB2312" pitchFamily="49" charset="-122"/>
              </a:rPr>
              <a:t>跃迁到</a:t>
            </a:r>
            <a:r>
              <a:rPr kumimoji="1" lang="en-US" altLang="zh-CN" sz="2400" i="1" smtClean="0">
                <a:solidFill>
                  <a:srgbClr val="A50021"/>
                </a:solidFill>
                <a:latin typeface="Times New Roman" pitchFamily="18" charset="0"/>
                <a:ea typeface="楷体_GB2312" pitchFamily="49" charset="-122"/>
              </a:rPr>
              <a:t>E</a:t>
            </a:r>
            <a:r>
              <a:rPr kumimoji="1" lang="en-US" altLang="zh-CN" sz="2400" baseline="-25000" smtClean="0">
                <a:solidFill>
                  <a:srgbClr val="A50021"/>
                </a:solidFill>
                <a:latin typeface="Times New Roman" pitchFamily="18" charset="0"/>
                <a:ea typeface="楷体_GB2312" pitchFamily="49" charset="-122"/>
              </a:rPr>
              <a:t>2</a:t>
            </a:r>
            <a:r>
              <a:rPr kumimoji="1" lang="zh-CN" altLang="en-US" sz="2400" smtClean="0">
                <a:solidFill>
                  <a:srgbClr val="000000"/>
                </a:solidFill>
                <a:latin typeface="楷体_GB2312" pitchFamily="49" charset="-122"/>
                <a:ea typeface="楷体_GB2312" pitchFamily="49" charset="-122"/>
              </a:rPr>
              <a:t>的粒子数为</a:t>
            </a:r>
          </a:p>
          <a:p>
            <a:pPr algn="just" fontAlgn="base">
              <a:spcBef>
                <a:spcPct val="50000"/>
              </a:spcBef>
              <a:spcAft>
                <a:spcPct val="0"/>
              </a:spcAft>
              <a:buFontTx/>
              <a:buNone/>
            </a:pPr>
            <a:r>
              <a:rPr kumimoji="1" lang="zh-CN" altLang="en-US" sz="2400" smtClean="0">
                <a:solidFill>
                  <a:srgbClr val="000000"/>
                </a:solidFill>
                <a:latin typeface="楷体_GB2312" pitchFamily="49" charset="-122"/>
                <a:ea typeface="楷体_GB2312" pitchFamily="49" charset="-122"/>
              </a:rPr>
              <a:t>      </a:t>
            </a:r>
            <a:r>
              <a:rPr kumimoji="1" lang="en-US" altLang="zh-CN" sz="2400" smtClean="0">
                <a:solidFill>
                  <a:srgbClr val="000000"/>
                </a:solidFill>
                <a:latin typeface="Times New Roman" pitchFamily="18" charset="0"/>
                <a:ea typeface="楷体_GB2312" pitchFamily="49" charset="-122"/>
              </a:rPr>
              <a:t>d</a:t>
            </a:r>
            <a:r>
              <a:rPr kumimoji="1" lang="en-US" altLang="zh-CN" sz="2400" i="1" smtClean="0">
                <a:solidFill>
                  <a:srgbClr val="000000"/>
                </a:solidFill>
                <a:latin typeface="Times New Roman" pitchFamily="18" charset="0"/>
                <a:ea typeface="楷体_GB2312" pitchFamily="49" charset="-122"/>
              </a:rPr>
              <a:t>n</a:t>
            </a:r>
            <a:r>
              <a:rPr kumimoji="1" lang="en-US" altLang="zh-CN" sz="2400" baseline="-25000" smtClean="0">
                <a:solidFill>
                  <a:srgbClr val="000000"/>
                </a:solidFill>
                <a:latin typeface="Times New Roman" pitchFamily="18" charset="0"/>
                <a:ea typeface="楷体_GB2312" pitchFamily="49" charset="-122"/>
              </a:rPr>
              <a:t>2</a:t>
            </a:r>
            <a:r>
              <a:rPr kumimoji="1" lang="en-US" altLang="zh-CN" sz="2400" smtClean="0">
                <a:solidFill>
                  <a:srgbClr val="000000"/>
                </a:solidFill>
                <a:latin typeface="Times New Roman" pitchFamily="18" charset="0"/>
                <a:ea typeface="楷体_GB2312" pitchFamily="49" charset="-122"/>
              </a:rPr>
              <a:t>=</a:t>
            </a:r>
            <a:r>
              <a:rPr kumimoji="1" lang="en-US" altLang="zh-CN" sz="2400" i="1" smtClean="0">
                <a:solidFill>
                  <a:srgbClr val="000000"/>
                </a:solidFill>
                <a:latin typeface="Times New Roman" pitchFamily="18" charset="0"/>
                <a:ea typeface="楷体_GB2312" pitchFamily="49" charset="-122"/>
              </a:rPr>
              <a:t>B</a:t>
            </a:r>
            <a:r>
              <a:rPr kumimoji="1" lang="en-US" altLang="zh-CN" sz="2400" baseline="-25000" smtClean="0">
                <a:solidFill>
                  <a:srgbClr val="000000"/>
                </a:solidFill>
                <a:latin typeface="Times New Roman" pitchFamily="18" charset="0"/>
                <a:ea typeface="楷体_GB2312" pitchFamily="49" charset="-122"/>
              </a:rPr>
              <a:t>12</a:t>
            </a:r>
            <a:r>
              <a:rPr kumimoji="1" lang="en-US" altLang="zh-CN" sz="2400" i="1" smtClean="0">
                <a:solidFill>
                  <a:srgbClr val="000000"/>
                </a:solidFill>
                <a:latin typeface="Times New Roman" pitchFamily="18" charset="0"/>
                <a:ea typeface="楷体_GB2312" pitchFamily="49" charset="-122"/>
              </a:rPr>
              <a:t>ρ</a:t>
            </a:r>
            <a:r>
              <a:rPr kumimoji="1" lang="en-US" altLang="zh-CN" sz="2400" i="1" baseline="-25000" smtClean="0">
                <a:solidFill>
                  <a:srgbClr val="000000"/>
                </a:solidFill>
                <a:latin typeface="Times New Roman" pitchFamily="18" charset="0"/>
                <a:ea typeface="楷体_GB2312" pitchFamily="49" charset="-122"/>
              </a:rPr>
              <a:t>v</a:t>
            </a:r>
            <a:r>
              <a:rPr kumimoji="1" lang="en-US" altLang="zh-CN" sz="2400" i="1" smtClean="0">
                <a:solidFill>
                  <a:srgbClr val="000000"/>
                </a:solidFill>
                <a:latin typeface="Times New Roman" pitchFamily="18" charset="0"/>
                <a:ea typeface="楷体_GB2312" pitchFamily="49" charset="-122"/>
              </a:rPr>
              <a:t>n</a:t>
            </a:r>
            <a:r>
              <a:rPr kumimoji="1" lang="en-US" altLang="zh-CN" sz="2400" baseline="-25000" smtClean="0">
                <a:solidFill>
                  <a:srgbClr val="000000"/>
                </a:solidFill>
                <a:latin typeface="Times New Roman" pitchFamily="18" charset="0"/>
                <a:ea typeface="楷体_GB2312" pitchFamily="49" charset="-122"/>
              </a:rPr>
              <a:t>1</a:t>
            </a:r>
            <a:r>
              <a:rPr kumimoji="1" lang="en-US" altLang="zh-CN" sz="2400" smtClean="0">
                <a:solidFill>
                  <a:srgbClr val="000000"/>
                </a:solidFill>
                <a:latin typeface="Times New Roman" pitchFamily="18" charset="0"/>
                <a:ea typeface="楷体_GB2312" pitchFamily="49" charset="-122"/>
              </a:rPr>
              <a:t>d</a:t>
            </a:r>
            <a:r>
              <a:rPr kumimoji="1" lang="en-US" altLang="zh-CN" sz="2400" i="1" smtClean="0">
                <a:solidFill>
                  <a:srgbClr val="000000"/>
                </a:solidFill>
                <a:latin typeface="Times New Roman" pitchFamily="18" charset="0"/>
                <a:ea typeface="楷体_GB2312" pitchFamily="49" charset="-122"/>
              </a:rPr>
              <a:t>t</a:t>
            </a:r>
            <a:r>
              <a:rPr kumimoji="1" lang="en-US" altLang="zh-CN" sz="2400" smtClean="0">
                <a:solidFill>
                  <a:srgbClr val="000000"/>
                </a:solidFill>
                <a:latin typeface="楷体_GB2312" pitchFamily="49" charset="-122"/>
                <a:ea typeface="楷体_GB2312" pitchFamily="49" charset="-122"/>
              </a:rPr>
              <a:t>       </a:t>
            </a:r>
            <a:r>
              <a:rPr kumimoji="1" lang="zh-CN" altLang="en-US" sz="2400" smtClean="0">
                <a:solidFill>
                  <a:srgbClr val="000000"/>
                </a:solidFill>
                <a:latin typeface="楷体_GB2312" pitchFamily="49" charset="-122"/>
                <a:ea typeface="楷体_GB2312" pitchFamily="49" charset="-122"/>
              </a:rPr>
              <a:t>（</a:t>
            </a:r>
            <a:r>
              <a:rPr kumimoji="1" lang="en-US" altLang="zh-CN" sz="2400" smtClean="0">
                <a:solidFill>
                  <a:srgbClr val="000000"/>
                </a:solidFill>
                <a:latin typeface="楷体_GB2312" pitchFamily="49" charset="-122"/>
                <a:ea typeface="楷体_GB2312" pitchFamily="49" charset="-122"/>
              </a:rPr>
              <a:t>1-32</a:t>
            </a:r>
            <a:r>
              <a:rPr kumimoji="1" lang="zh-CN" altLang="en-US" sz="2400" smtClean="0">
                <a:solidFill>
                  <a:srgbClr val="000000"/>
                </a:solidFill>
                <a:latin typeface="楷体_GB2312" pitchFamily="49" charset="-122"/>
                <a:ea typeface="楷体_GB2312" pitchFamily="49" charset="-122"/>
              </a:rPr>
              <a:t>）                             </a:t>
            </a:r>
          </a:p>
          <a:p>
            <a:pPr algn="just" fontAlgn="base">
              <a:spcBef>
                <a:spcPct val="50000"/>
              </a:spcBef>
              <a:spcAft>
                <a:spcPct val="0"/>
              </a:spcAft>
              <a:buFontTx/>
              <a:buNone/>
            </a:pPr>
            <a:r>
              <a:rPr kumimoji="1" lang="zh-CN" altLang="en-US" sz="2400" smtClean="0">
                <a:solidFill>
                  <a:srgbClr val="000000"/>
                </a:solidFill>
                <a:latin typeface="楷体_GB2312" pitchFamily="49" charset="-122"/>
                <a:ea typeface="楷体_GB2312" pitchFamily="49" charset="-122"/>
              </a:rPr>
              <a:t>    其中</a:t>
            </a:r>
            <a:r>
              <a:rPr kumimoji="1" lang="en-US" altLang="zh-CN" sz="2400" i="1" smtClean="0">
                <a:solidFill>
                  <a:srgbClr val="000000"/>
                </a:solidFill>
                <a:latin typeface="Times New Roman" pitchFamily="18" charset="0"/>
                <a:ea typeface="楷体_GB2312" pitchFamily="49" charset="-122"/>
              </a:rPr>
              <a:t>B</a:t>
            </a:r>
            <a:r>
              <a:rPr kumimoji="1" lang="en-US" altLang="zh-CN" sz="2400" baseline="-25000" smtClean="0">
                <a:solidFill>
                  <a:srgbClr val="000000"/>
                </a:solidFill>
                <a:latin typeface="Times New Roman" pitchFamily="18" charset="0"/>
                <a:ea typeface="楷体_GB2312" pitchFamily="49" charset="-122"/>
              </a:rPr>
              <a:t>12</a:t>
            </a:r>
            <a:r>
              <a:rPr kumimoji="1" lang="zh-CN" altLang="en-US" sz="2400" smtClean="0">
                <a:solidFill>
                  <a:srgbClr val="000000"/>
                </a:solidFill>
                <a:latin typeface="楷体_GB2312" pitchFamily="49" charset="-122"/>
                <a:ea typeface="楷体_GB2312" pitchFamily="49" charset="-122"/>
              </a:rPr>
              <a:t>称为</a:t>
            </a:r>
            <a:r>
              <a:rPr kumimoji="1" lang="zh-CN" altLang="en-US" sz="2400" b="1" u="sng" smtClean="0">
                <a:solidFill>
                  <a:srgbClr val="A50021"/>
                </a:solidFill>
                <a:latin typeface="楷体_GB2312" pitchFamily="49" charset="-122"/>
                <a:ea typeface="楷体_GB2312" pitchFamily="49" charset="-122"/>
              </a:rPr>
              <a:t>受激吸收系数</a:t>
            </a:r>
          </a:p>
        </p:txBody>
      </p:sp>
    </p:spTree>
    <p:extLst>
      <p:ext uri="{BB962C8B-B14F-4D97-AF65-F5344CB8AC3E}">
        <p14:creationId xmlns:p14="http://schemas.microsoft.com/office/powerpoint/2010/main" val="556662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2466"/>
                                        </p:tgtEl>
                                        <p:attrNameLst>
                                          <p:attrName>style.visibility</p:attrName>
                                        </p:attrNameLst>
                                      </p:cBhvr>
                                      <p:to>
                                        <p:strVal val="visible"/>
                                      </p:to>
                                    </p:set>
                                    <p:animEffect transition="in" filter="blinds(vertical)">
                                      <p:cBhvr>
                                        <p:cTn id="7" dur="500"/>
                                        <p:tgtEl>
                                          <p:spTgt spid="624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62467"/>
                                        </p:tgtEl>
                                        <p:attrNameLst>
                                          <p:attrName>style.visibility</p:attrName>
                                        </p:attrNameLst>
                                      </p:cBhvr>
                                      <p:to>
                                        <p:strVal val="visible"/>
                                      </p:to>
                                    </p:set>
                                    <p:anim calcmode="lin" valueType="num">
                                      <p:cBhvr additive="base">
                                        <p:cTn id="12" dur="500" fill="hold"/>
                                        <p:tgtEl>
                                          <p:spTgt spid="62467"/>
                                        </p:tgtEl>
                                        <p:attrNameLst>
                                          <p:attrName>ppt_x</p:attrName>
                                        </p:attrNameLst>
                                      </p:cBhvr>
                                      <p:tavLst>
                                        <p:tav tm="0">
                                          <p:val>
                                            <p:strVal val="0-#ppt_w/2"/>
                                          </p:val>
                                        </p:tav>
                                        <p:tav tm="100000">
                                          <p:val>
                                            <p:strVal val="#ppt_x"/>
                                          </p:val>
                                        </p:tav>
                                      </p:tavLst>
                                    </p:anim>
                                    <p:anim calcmode="lin" valueType="num">
                                      <p:cBhvr additive="base">
                                        <p:cTn id="13" dur="500" fill="hold"/>
                                        <p:tgtEl>
                                          <p:spTgt spid="62467"/>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3" presetClass="entr" presetSubtype="10" fill="hold" nodeType="afterEffect">
                                  <p:stCondLst>
                                    <p:cond delay="0"/>
                                  </p:stCondLst>
                                  <p:childTnLst>
                                    <p:set>
                                      <p:cBhvr>
                                        <p:cTn id="16" dur="1" fill="hold">
                                          <p:stCondLst>
                                            <p:cond delay="0"/>
                                          </p:stCondLst>
                                        </p:cTn>
                                        <p:tgtEl>
                                          <p:spTgt spid="62468"/>
                                        </p:tgtEl>
                                        <p:attrNameLst>
                                          <p:attrName>style.visibility</p:attrName>
                                        </p:attrNameLst>
                                      </p:cBhvr>
                                      <p:to>
                                        <p:strVal val="visible"/>
                                      </p:to>
                                    </p:set>
                                    <p:animEffect transition="in" filter="blinds(horizontal)">
                                      <p:cBhvr>
                                        <p:cTn id="17" dur="500"/>
                                        <p:tgtEl>
                                          <p:spTgt spid="62468"/>
                                        </p:tgtEl>
                                      </p:cBhvr>
                                    </p:animEffect>
                                  </p:childTnLst>
                                </p:cTn>
                              </p:par>
                            </p:childTnLst>
                          </p:cTn>
                        </p:par>
                        <p:par>
                          <p:cTn id="18" fill="hold" nodeType="afterGroup">
                            <p:stCondLst>
                              <p:cond delay="1000"/>
                            </p:stCondLst>
                            <p:childTnLst>
                              <p:par>
                                <p:cTn id="19" presetID="3" presetClass="entr" presetSubtype="10" fill="hold" grpId="0" nodeType="afterEffect">
                                  <p:stCondLst>
                                    <p:cond delay="0"/>
                                  </p:stCondLst>
                                  <p:childTnLst>
                                    <p:set>
                                      <p:cBhvr>
                                        <p:cTn id="20" dur="1" fill="hold">
                                          <p:stCondLst>
                                            <p:cond delay="0"/>
                                          </p:stCondLst>
                                        </p:cTn>
                                        <p:tgtEl>
                                          <p:spTgt spid="62510"/>
                                        </p:tgtEl>
                                        <p:attrNameLst>
                                          <p:attrName>style.visibility</p:attrName>
                                        </p:attrNameLst>
                                      </p:cBhvr>
                                      <p:to>
                                        <p:strVal val="visible"/>
                                      </p:to>
                                    </p:set>
                                    <p:animEffect transition="in" filter="blinds(horizontal)">
                                      <p:cBhvr>
                                        <p:cTn id="21" dur="500"/>
                                        <p:tgtEl>
                                          <p:spTgt spid="62510"/>
                                        </p:tgtEl>
                                      </p:cBhvr>
                                    </p:animEffect>
                                  </p:childTnLst>
                                </p:cTn>
                              </p:par>
                            </p:childTnLst>
                          </p:cTn>
                        </p:par>
                        <p:par>
                          <p:cTn id="22" fill="hold" nodeType="afterGroup">
                            <p:stCondLst>
                              <p:cond delay="1500"/>
                            </p:stCondLst>
                            <p:childTnLst>
                              <p:par>
                                <p:cTn id="23" presetID="3" presetClass="entr" presetSubtype="10" fill="hold" nodeType="afterEffect">
                                  <p:stCondLst>
                                    <p:cond delay="0"/>
                                  </p:stCondLst>
                                  <p:childTnLst>
                                    <p:set>
                                      <p:cBhvr>
                                        <p:cTn id="24" dur="1" fill="hold">
                                          <p:stCondLst>
                                            <p:cond delay="0"/>
                                          </p:stCondLst>
                                        </p:cTn>
                                        <p:tgtEl>
                                          <p:spTgt spid="62475"/>
                                        </p:tgtEl>
                                        <p:attrNameLst>
                                          <p:attrName>style.visibility</p:attrName>
                                        </p:attrNameLst>
                                      </p:cBhvr>
                                      <p:to>
                                        <p:strVal val="visible"/>
                                      </p:to>
                                    </p:set>
                                    <p:animEffect transition="in" filter="blinds(horizontal)">
                                      <p:cBhvr>
                                        <p:cTn id="25" dur="500"/>
                                        <p:tgtEl>
                                          <p:spTgt spid="62475"/>
                                        </p:tgtEl>
                                      </p:cBhvr>
                                    </p:animEffect>
                                  </p:childTnLst>
                                </p:cTn>
                              </p:par>
                            </p:childTnLst>
                          </p:cTn>
                        </p:par>
                        <p:par>
                          <p:cTn id="26" fill="hold" nodeType="afterGroup">
                            <p:stCondLst>
                              <p:cond delay="2000"/>
                            </p:stCondLst>
                            <p:childTnLst>
                              <p:par>
                                <p:cTn id="27" presetID="3" presetClass="entr" presetSubtype="10" fill="hold" grpId="0" nodeType="afterEffect">
                                  <p:stCondLst>
                                    <p:cond delay="0"/>
                                  </p:stCondLst>
                                  <p:childTnLst>
                                    <p:set>
                                      <p:cBhvr>
                                        <p:cTn id="28" dur="1" fill="hold">
                                          <p:stCondLst>
                                            <p:cond delay="0"/>
                                          </p:stCondLst>
                                        </p:cTn>
                                        <p:tgtEl>
                                          <p:spTgt spid="62509"/>
                                        </p:tgtEl>
                                        <p:attrNameLst>
                                          <p:attrName>style.visibility</p:attrName>
                                        </p:attrNameLst>
                                      </p:cBhvr>
                                      <p:to>
                                        <p:strVal val="visible"/>
                                      </p:to>
                                    </p:set>
                                    <p:animEffect transition="in" filter="blinds(horizontal)">
                                      <p:cBhvr>
                                        <p:cTn id="29" dur="500"/>
                                        <p:tgtEl>
                                          <p:spTgt spid="62509"/>
                                        </p:tgtEl>
                                      </p:cBhvr>
                                    </p:animEffect>
                                  </p:childTnLst>
                                </p:cTn>
                              </p:par>
                            </p:childTnLst>
                          </p:cTn>
                        </p:par>
                        <p:par>
                          <p:cTn id="30" fill="hold" nodeType="afterGroup">
                            <p:stCondLst>
                              <p:cond delay="2500"/>
                            </p:stCondLst>
                            <p:childTnLst>
                              <p:par>
                                <p:cTn id="31" presetID="3" presetClass="entr" presetSubtype="10" fill="hold" grpId="0" nodeType="afterEffect">
                                  <p:stCondLst>
                                    <p:cond delay="0"/>
                                  </p:stCondLst>
                                  <p:childTnLst>
                                    <p:set>
                                      <p:cBhvr>
                                        <p:cTn id="32" dur="1" fill="hold">
                                          <p:stCondLst>
                                            <p:cond delay="0"/>
                                          </p:stCondLst>
                                        </p:cTn>
                                        <p:tgtEl>
                                          <p:spTgt spid="62508"/>
                                        </p:tgtEl>
                                        <p:attrNameLst>
                                          <p:attrName>style.visibility</p:attrName>
                                        </p:attrNameLst>
                                      </p:cBhvr>
                                      <p:to>
                                        <p:strVal val="visible"/>
                                      </p:to>
                                    </p:set>
                                    <p:animEffect transition="in" filter="blinds(horizontal)">
                                      <p:cBhvr>
                                        <p:cTn id="33" dur="500"/>
                                        <p:tgtEl>
                                          <p:spTgt spid="62508"/>
                                        </p:tgtEl>
                                      </p:cBhvr>
                                    </p:animEffect>
                                  </p:childTnLst>
                                </p:cTn>
                              </p:par>
                            </p:childTnLst>
                          </p:cTn>
                        </p:par>
                        <p:par>
                          <p:cTn id="34" fill="hold" nodeType="afterGroup">
                            <p:stCondLst>
                              <p:cond delay="3000"/>
                            </p:stCondLst>
                            <p:childTnLst>
                              <p:par>
                                <p:cTn id="35" presetID="3" presetClass="entr" presetSubtype="10" fill="hold" grpId="0" nodeType="afterEffect">
                                  <p:stCondLst>
                                    <p:cond delay="0"/>
                                  </p:stCondLst>
                                  <p:childTnLst>
                                    <p:set>
                                      <p:cBhvr>
                                        <p:cTn id="36" dur="1" fill="hold">
                                          <p:stCondLst>
                                            <p:cond delay="0"/>
                                          </p:stCondLst>
                                        </p:cTn>
                                        <p:tgtEl>
                                          <p:spTgt spid="62511"/>
                                        </p:tgtEl>
                                        <p:attrNameLst>
                                          <p:attrName>style.visibility</p:attrName>
                                        </p:attrNameLst>
                                      </p:cBhvr>
                                      <p:to>
                                        <p:strVal val="visible"/>
                                      </p:to>
                                    </p:set>
                                    <p:animEffect transition="in" filter="blinds(horizontal)">
                                      <p:cBhvr>
                                        <p:cTn id="37" dur="500"/>
                                        <p:tgtEl>
                                          <p:spTgt spid="62511"/>
                                        </p:tgtEl>
                                      </p:cBhvr>
                                    </p:animEffect>
                                  </p:childTnLst>
                                </p:cTn>
                              </p:par>
                            </p:childTnLst>
                          </p:cTn>
                        </p:par>
                        <p:par>
                          <p:cTn id="38" fill="hold" nodeType="afterGroup">
                            <p:stCondLst>
                              <p:cond delay="3500"/>
                            </p:stCondLst>
                            <p:childTnLst>
                              <p:par>
                                <p:cTn id="39" presetID="3" presetClass="entr" presetSubtype="10" fill="hold" grpId="0" nodeType="afterEffect">
                                  <p:stCondLst>
                                    <p:cond delay="0"/>
                                  </p:stCondLst>
                                  <p:childTnLst>
                                    <p:set>
                                      <p:cBhvr>
                                        <p:cTn id="40" dur="1" fill="hold">
                                          <p:stCondLst>
                                            <p:cond delay="0"/>
                                          </p:stCondLst>
                                        </p:cTn>
                                        <p:tgtEl>
                                          <p:spTgt spid="62512"/>
                                        </p:tgtEl>
                                        <p:attrNameLst>
                                          <p:attrName>style.visibility</p:attrName>
                                        </p:attrNameLst>
                                      </p:cBhvr>
                                      <p:to>
                                        <p:strVal val="visible"/>
                                      </p:to>
                                    </p:set>
                                    <p:animEffect transition="in" filter="blinds(horizontal)">
                                      <p:cBhvr>
                                        <p:cTn id="41" dur="500"/>
                                        <p:tgtEl>
                                          <p:spTgt spid="6251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5" fill="hold" grpId="0" nodeType="clickEffect">
                                  <p:stCondLst>
                                    <p:cond delay="0"/>
                                  </p:stCondLst>
                                  <p:childTnLst>
                                    <p:set>
                                      <p:cBhvr>
                                        <p:cTn id="45" dur="1" fill="hold">
                                          <p:stCondLst>
                                            <p:cond delay="0"/>
                                          </p:stCondLst>
                                        </p:cTn>
                                        <p:tgtEl>
                                          <p:spTgt spid="62513"/>
                                        </p:tgtEl>
                                        <p:attrNameLst>
                                          <p:attrName>style.visibility</p:attrName>
                                        </p:attrNameLst>
                                      </p:cBhvr>
                                      <p:to>
                                        <p:strVal val="visible"/>
                                      </p:to>
                                    </p:set>
                                    <p:animEffect transition="in" filter="blinds(vertical)">
                                      <p:cBhvr>
                                        <p:cTn id="46" dur="500"/>
                                        <p:tgtEl>
                                          <p:spTgt spid="62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utoUpdateAnimBg="0"/>
      <p:bldP spid="62508" grpId="0" animBg="1"/>
      <p:bldP spid="62509" grpId="0" autoUpdateAnimBg="0"/>
      <p:bldP spid="62510" grpId="0" autoUpdateAnimBg="0"/>
      <p:bldP spid="62511" grpId="0" animBg="1"/>
      <p:bldP spid="62512" grpId="0" autoUpdateAnimBg="0"/>
      <p:bldP spid="62513"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250825" y="333375"/>
            <a:ext cx="8137525"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b="1" smtClean="0">
                <a:solidFill>
                  <a:srgbClr val="0000CC"/>
                </a:solidFill>
                <a:latin typeface="楷体_GB2312" pitchFamily="49" charset="-122"/>
                <a:ea typeface="楷体_GB2312" pitchFamily="49" charset="-122"/>
              </a:rPr>
              <a:t> (</a:t>
            </a:r>
            <a:r>
              <a:rPr kumimoji="1" lang="en-US" altLang="zh-CN" sz="2400" b="1" i="1" smtClean="0">
                <a:solidFill>
                  <a:srgbClr val="0000CC"/>
                </a:solidFill>
                <a:latin typeface="Times New Roman" pitchFamily="18" charset="0"/>
                <a:ea typeface="楷体_GB2312" pitchFamily="49" charset="-122"/>
              </a:rPr>
              <a:t>b</a:t>
            </a:r>
            <a:r>
              <a:rPr kumimoji="1" lang="en-US" altLang="zh-CN" sz="2400" b="1" smtClean="0">
                <a:solidFill>
                  <a:srgbClr val="0000CC"/>
                </a:solidFill>
                <a:latin typeface="楷体_GB2312" pitchFamily="49" charset="-122"/>
                <a:ea typeface="楷体_GB2312" pitchFamily="49" charset="-122"/>
              </a:rPr>
              <a:t>) </a:t>
            </a:r>
            <a:r>
              <a:rPr kumimoji="1" lang="en-US" altLang="zh-CN" sz="2400" i="1" smtClean="0">
                <a:solidFill>
                  <a:srgbClr val="A50021"/>
                </a:solidFill>
                <a:latin typeface="Times New Roman" pitchFamily="18" charset="0"/>
                <a:ea typeface="楷体_GB2312" pitchFamily="49" charset="-122"/>
              </a:rPr>
              <a:t>B</a:t>
            </a:r>
            <a:r>
              <a:rPr kumimoji="1" lang="en-US" altLang="zh-CN" sz="2400" baseline="-25000" smtClean="0">
                <a:solidFill>
                  <a:srgbClr val="A50021"/>
                </a:solidFill>
                <a:latin typeface="楷体_GB2312" pitchFamily="49" charset="-122"/>
                <a:ea typeface="楷体_GB2312" pitchFamily="49" charset="-122"/>
              </a:rPr>
              <a:t>12</a:t>
            </a:r>
            <a:r>
              <a:rPr kumimoji="1" lang="zh-CN" altLang="en-US" sz="2400" smtClean="0">
                <a:solidFill>
                  <a:srgbClr val="0000CC"/>
                </a:solidFill>
                <a:latin typeface="楷体_GB2312" pitchFamily="49" charset="-122"/>
                <a:ea typeface="楷体_GB2312" pitchFamily="49" charset="-122"/>
              </a:rPr>
              <a:t>是粒子能级结构的</a:t>
            </a:r>
            <a:r>
              <a:rPr kumimoji="1" lang="zh-CN" altLang="en-US" sz="2400" smtClean="0">
                <a:solidFill>
                  <a:srgbClr val="A50021"/>
                </a:solidFill>
                <a:latin typeface="楷体_GB2312" pitchFamily="49" charset="-122"/>
                <a:ea typeface="楷体_GB2312" pitchFamily="49" charset="-122"/>
              </a:rPr>
              <a:t>特征量</a:t>
            </a:r>
            <a:r>
              <a:rPr kumimoji="1" lang="en-US" altLang="zh-CN" sz="2400" smtClean="0">
                <a:solidFill>
                  <a:srgbClr val="0000CC"/>
                </a:solidFill>
                <a:latin typeface="楷体_GB2312" pitchFamily="49" charset="-122"/>
                <a:ea typeface="楷体_GB2312" pitchFamily="49" charset="-122"/>
              </a:rPr>
              <a:t>, </a:t>
            </a:r>
            <a:r>
              <a:rPr kumimoji="1" lang="zh-CN" altLang="en-US" sz="2400" smtClean="0">
                <a:solidFill>
                  <a:srgbClr val="0000CC"/>
                </a:solidFill>
                <a:latin typeface="楷体_GB2312" pitchFamily="49" charset="-122"/>
                <a:ea typeface="楷体_GB2312" pitchFamily="49" charset="-122"/>
              </a:rPr>
              <a:t>它的数值由不同原子</a:t>
            </a:r>
          </a:p>
          <a:p>
            <a:pPr fontAlgn="base">
              <a:spcBef>
                <a:spcPct val="50000"/>
              </a:spcBef>
              <a:spcAft>
                <a:spcPct val="0"/>
              </a:spcAft>
              <a:buFontTx/>
              <a:buNone/>
            </a:pPr>
            <a:r>
              <a:rPr kumimoji="1" lang="zh-CN" altLang="en-US" sz="2400" smtClean="0">
                <a:solidFill>
                  <a:srgbClr val="0000CC"/>
                </a:solidFill>
                <a:latin typeface="楷体_GB2312" pitchFamily="49" charset="-122"/>
                <a:ea typeface="楷体_GB2312" pitchFamily="49" charset="-122"/>
              </a:rPr>
              <a:t>        的不同跃迁而定，和外电磁场</a:t>
            </a:r>
            <a:r>
              <a:rPr kumimoji="1" lang="en-US" altLang="zh-CN" sz="2400" i="1" smtClean="0">
                <a:solidFill>
                  <a:srgbClr val="0000CC"/>
                </a:solidFill>
                <a:latin typeface="楷体_GB2312" pitchFamily="49" charset="-122"/>
                <a:ea typeface="楷体_GB2312" pitchFamily="49" charset="-122"/>
              </a:rPr>
              <a:t>ρ</a:t>
            </a:r>
            <a:r>
              <a:rPr kumimoji="1" lang="en-US" altLang="zh-CN" sz="2400" i="1" baseline="-25000" smtClean="0">
                <a:solidFill>
                  <a:srgbClr val="0000CC"/>
                </a:solidFill>
                <a:latin typeface="楷体_GB2312" pitchFamily="49" charset="-122"/>
                <a:ea typeface="楷体_GB2312" pitchFamily="49" charset="-122"/>
              </a:rPr>
              <a:t>v</a:t>
            </a:r>
            <a:r>
              <a:rPr kumimoji="1" lang="zh-CN" altLang="en-US" sz="2400" smtClean="0">
                <a:solidFill>
                  <a:srgbClr val="A50021"/>
                </a:solidFill>
                <a:latin typeface="楷体_GB2312" pitchFamily="49" charset="-122"/>
                <a:ea typeface="楷体_GB2312" pitchFamily="49" charset="-122"/>
              </a:rPr>
              <a:t>无关</a:t>
            </a:r>
            <a:r>
              <a:rPr kumimoji="1" lang="zh-CN" altLang="en-US" sz="2400" smtClean="0">
                <a:solidFill>
                  <a:srgbClr val="0000CC"/>
                </a:solidFill>
                <a:latin typeface="楷体_GB2312" pitchFamily="49" charset="-122"/>
                <a:ea typeface="楷体_GB2312" pitchFamily="49" charset="-122"/>
              </a:rPr>
              <a:t> 。</a:t>
            </a:r>
          </a:p>
        </p:txBody>
      </p:sp>
      <p:sp>
        <p:nvSpPr>
          <p:cNvPr id="68611" name="Text Box 3"/>
          <p:cNvSpPr txBox="1">
            <a:spLocks noChangeArrowheads="1"/>
          </p:cNvSpPr>
          <p:nvPr/>
        </p:nvSpPr>
        <p:spPr bwMode="auto">
          <a:xfrm>
            <a:off x="468313" y="1557338"/>
            <a:ext cx="7343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b="1" smtClean="0">
                <a:solidFill>
                  <a:srgbClr val="0000CC"/>
                </a:solidFill>
                <a:latin typeface="Times New Roman" pitchFamily="18" charset="0"/>
              </a:rPr>
              <a:t>(c)</a:t>
            </a:r>
            <a:r>
              <a:rPr kumimoji="1" lang="zh-CN" altLang="en-US" sz="2400" u="sng" smtClean="0">
                <a:solidFill>
                  <a:srgbClr val="A50021"/>
                </a:solidFill>
                <a:latin typeface="楷体_GB2312" pitchFamily="49" charset="-122"/>
                <a:ea typeface="楷体_GB2312" pitchFamily="49" charset="-122"/>
              </a:rPr>
              <a:t>受激吸收跃迁几率</a:t>
            </a:r>
            <a:r>
              <a:rPr kumimoji="1" lang="en-US" altLang="zh-CN" sz="2400" i="1" smtClean="0">
                <a:solidFill>
                  <a:srgbClr val="A50021"/>
                </a:solidFill>
                <a:latin typeface="Times New Roman" pitchFamily="18" charset="0"/>
                <a:ea typeface="楷体_GB2312" pitchFamily="49" charset="-122"/>
              </a:rPr>
              <a:t>W</a:t>
            </a:r>
            <a:r>
              <a:rPr kumimoji="1" lang="en-US" altLang="zh-CN" sz="2400" baseline="-25000" smtClean="0">
                <a:solidFill>
                  <a:srgbClr val="A50021"/>
                </a:solidFill>
                <a:latin typeface="Times New Roman" pitchFamily="18" charset="0"/>
                <a:ea typeface="楷体_GB2312" pitchFamily="49" charset="-122"/>
              </a:rPr>
              <a:t>12</a:t>
            </a:r>
            <a:r>
              <a:rPr kumimoji="1" lang="en-US" altLang="zh-CN" sz="2400" smtClean="0">
                <a:solidFill>
                  <a:srgbClr val="A50021"/>
                </a:solidFill>
                <a:latin typeface="楷体_GB2312" pitchFamily="49" charset="-122"/>
                <a:ea typeface="楷体_GB2312" pitchFamily="49" charset="-122"/>
              </a:rPr>
              <a:t>:</a:t>
            </a:r>
            <a:r>
              <a:rPr kumimoji="1" lang="zh-CN" altLang="en-US" sz="2400" smtClean="0">
                <a:solidFill>
                  <a:srgbClr val="0000CC"/>
                </a:solidFill>
                <a:latin typeface="楷体_GB2312" pitchFamily="49" charset="-122"/>
                <a:ea typeface="楷体_GB2312" pitchFamily="49" charset="-122"/>
              </a:rPr>
              <a:t>同前</a:t>
            </a:r>
            <a:r>
              <a:rPr kumimoji="1" lang="en-US" altLang="zh-CN" sz="2400" smtClean="0">
                <a:solidFill>
                  <a:srgbClr val="0000CC"/>
                </a:solidFill>
                <a:latin typeface="楷体_GB2312" pitchFamily="49" charset="-122"/>
                <a:ea typeface="楷体_GB2312" pitchFamily="49" charset="-122"/>
              </a:rPr>
              <a:t>,</a:t>
            </a:r>
            <a:r>
              <a:rPr kumimoji="1" lang="zh-CN" altLang="en-US" sz="2400" smtClean="0">
                <a:solidFill>
                  <a:srgbClr val="0000CC"/>
                </a:solidFill>
                <a:latin typeface="楷体_GB2312" pitchFamily="49" charset="-122"/>
                <a:ea typeface="楷体_GB2312" pitchFamily="49" charset="-122"/>
              </a:rPr>
              <a:t>与</a:t>
            </a:r>
            <a:r>
              <a:rPr kumimoji="1" lang="en-US" altLang="zh-CN" sz="2400" smtClean="0">
                <a:solidFill>
                  <a:srgbClr val="0000CC"/>
                </a:solidFill>
                <a:latin typeface="楷体_GB2312" pitchFamily="49" charset="-122"/>
                <a:ea typeface="楷体_GB2312" pitchFamily="49" charset="-122"/>
              </a:rPr>
              <a:t>(1-31)</a:t>
            </a:r>
            <a:r>
              <a:rPr kumimoji="1" lang="zh-CN" altLang="en-US" sz="2400" smtClean="0">
                <a:solidFill>
                  <a:srgbClr val="0000CC"/>
                </a:solidFill>
                <a:latin typeface="楷体_GB2312" pitchFamily="49" charset="-122"/>
                <a:ea typeface="楷体_GB2312" pitchFamily="49" charset="-122"/>
              </a:rPr>
              <a:t>比较</a:t>
            </a:r>
          </a:p>
        </p:txBody>
      </p:sp>
      <p:grpSp>
        <p:nvGrpSpPr>
          <p:cNvPr id="68612" name="Group 4"/>
          <p:cNvGrpSpPr>
            <a:grpSpLocks/>
          </p:cNvGrpSpPr>
          <p:nvPr/>
        </p:nvGrpSpPr>
        <p:grpSpPr bwMode="auto">
          <a:xfrm>
            <a:off x="1716088" y="2219325"/>
            <a:ext cx="5735637" cy="839788"/>
            <a:chOff x="1081" y="1162"/>
            <a:chExt cx="3613" cy="529"/>
          </a:xfrm>
        </p:grpSpPr>
        <p:graphicFrame>
          <p:nvGraphicFramePr>
            <p:cNvPr id="68616" name="Object 5"/>
            <p:cNvGraphicFramePr>
              <a:graphicFrameLocks noChangeAspect="1"/>
            </p:cNvGraphicFramePr>
            <p:nvPr/>
          </p:nvGraphicFramePr>
          <p:xfrm>
            <a:off x="1081" y="1162"/>
            <a:ext cx="1739" cy="529"/>
          </p:xfrm>
          <a:graphic>
            <a:graphicData uri="http://schemas.openxmlformats.org/presentationml/2006/ole">
              <mc:AlternateContent xmlns:mc="http://schemas.openxmlformats.org/markup-compatibility/2006">
                <mc:Choice xmlns:v="urn:schemas-microsoft-com:vml" Requires="v">
                  <p:oleObj spid="_x0000_s16386" name="公式" r:id="rId3" imgW="1459866" imgH="444307" progId="Equation.3">
                    <p:embed/>
                  </p:oleObj>
                </mc:Choice>
                <mc:Fallback>
                  <p:oleObj name="公式" r:id="rId3" imgW="1459866" imgH="44430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1" y="1162"/>
                          <a:ext cx="1739" cy="5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7" name="Text Box 6"/>
            <p:cNvSpPr txBox="1">
              <a:spLocks noChangeArrowheads="1"/>
            </p:cNvSpPr>
            <p:nvPr/>
          </p:nvSpPr>
          <p:spPr bwMode="auto">
            <a:xfrm>
              <a:off x="3334" y="1298"/>
              <a:ext cx="13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zh-CN" altLang="en-US" sz="2400" smtClean="0">
                  <a:solidFill>
                    <a:srgbClr val="0000CC"/>
                  </a:solidFill>
                  <a:latin typeface="Verdana" pitchFamily="34" charset="0"/>
                </a:rPr>
                <a:t>（</a:t>
              </a:r>
              <a:r>
                <a:rPr lang="en-US" altLang="zh-CN" sz="2400" smtClean="0">
                  <a:solidFill>
                    <a:srgbClr val="0000CC"/>
                  </a:solidFill>
                  <a:latin typeface="Verdana" pitchFamily="34" charset="0"/>
                </a:rPr>
                <a:t>1-33</a:t>
              </a:r>
              <a:r>
                <a:rPr lang="zh-CN" altLang="en-US" sz="2400" smtClean="0">
                  <a:solidFill>
                    <a:srgbClr val="0000CC"/>
                  </a:solidFill>
                  <a:latin typeface="Verdana" pitchFamily="34" charset="0"/>
                </a:rPr>
                <a:t>）</a:t>
              </a:r>
            </a:p>
          </p:txBody>
        </p:sp>
      </p:grpSp>
      <p:sp>
        <p:nvSpPr>
          <p:cNvPr id="68613" name="Text Box 7"/>
          <p:cNvSpPr txBox="1">
            <a:spLocks noChangeArrowheads="1"/>
          </p:cNvSpPr>
          <p:nvPr/>
        </p:nvSpPr>
        <p:spPr bwMode="auto">
          <a:xfrm>
            <a:off x="395288" y="4797425"/>
            <a:ext cx="79914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b="1" smtClean="0">
                <a:solidFill>
                  <a:srgbClr val="0000CC"/>
                </a:solidFill>
                <a:latin typeface="宋体" charset="-122"/>
              </a:rPr>
              <a:t>    </a:t>
            </a:r>
            <a:r>
              <a:rPr kumimoji="1" lang="zh-CN" altLang="en-US" sz="2400" smtClean="0">
                <a:solidFill>
                  <a:srgbClr val="0000CC"/>
                </a:solidFill>
                <a:latin typeface="楷体_GB2312" pitchFamily="49" charset="-122"/>
                <a:ea typeface="楷体_GB2312" pitchFamily="49" charset="-122"/>
              </a:rPr>
              <a:t>可见</a:t>
            </a:r>
            <a:r>
              <a:rPr kumimoji="1" lang="en-US" altLang="zh-CN" sz="2400" smtClean="0">
                <a:solidFill>
                  <a:srgbClr val="0000CC"/>
                </a:solidFill>
                <a:latin typeface="楷体_GB2312" pitchFamily="49" charset="-122"/>
                <a:ea typeface="楷体_GB2312" pitchFamily="49" charset="-122"/>
              </a:rPr>
              <a:t>: </a:t>
            </a:r>
            <a:r>
              <a:rPr kumimoji="1" lang="en-US" altLang="zh-CN" sz="2400" i="1" smtClean="0">
                <a:solidFill>
                  <a:srgbClr val="A50021"/>
                </a:solidFill>
                <a:latin typeface="Times New Roman" pitchFamily="18" charset="0"/>
                <a:ea typeface="楷体_GB2312" pitchFamily="49" charset="-122"/>
              </a:rPr>
              <a:t>W</a:t>
            </a:r>
            <a:r>
              <a:rPr kumimoji="1" lang="en-US" altLang="zh-CN" sz="2400" baseline="-25000" smtClean="0">
                <a:solidFill>
                  <a:srgbClr val="A50021"/>
                </a:solidFill>
                <a:latin typeface="Times New Roman" pitchFamily="18" charset="0"/>
                <a:ea typeface="楷体_GB2312" pitchFamily="49" charset="-122"/>
              </a:rPr>
              <a:t>12</a:t>
            </a:r>
            <a:r>
              <a:rPr kumimoji="1" lang="zh-CN" altLang="en-US" sz="2400" smtClean="0">
                <a:solidFill>
                  <a:srgbClr val="0000CC"/>
                </a:solidFill>
                <a:latin typeface="楷体_GB2312" pitchFamily="49" charset="-122"/>
                <a:ea typeface="楷体_GB2312" pitchFamily="49" charset="-122"/>
              </a:rPr>
              <a:t>是单位时间内粒子因受激吸收由</a:t>
            </a:r>
            <a:r>
              <a:rPr kumimoji="1" lang="en-US" altLang="zh-CN" sz="2400" i="1" smtClean="0">
                <a:solidFill>
                  <a:srgbClr val="A50021"/>
                </a:solidFill>
                <a:latin typeface="Times New Roman" pitchFamily="18" charset="0"/>
                <a:ea typeface="楷体_GB2312" pitchFamily="49" charset="-122"/>
              </a:rPr>
              <a:t>E</a:t>
            </a:r>
            <a:r>
              <a:rPr kumimoji="1" lang="en-US" altLang="zh-CN" sz="2400" baseline="-25000" smtClean="0">
                <a:solidFill>
                  <a:srgbClr val="A50021"/>
                </a:solidFill>
                <a:latin typeface="Times New Roman" pitchFamily="18" charset="0"/>
                <a:ea typeface="楷体_GB2312" pitchFamily="49" charset="-122"/>
              </a:rPr>
              <a:t>1</a:t>
            </a:r>
            <a:r>
              <a:rPr kumimoji="1" lang="zh-CN" altLang="en-US" sz="2400" smtClean="0">
                <a:solidFill>
                  <a:srgbClr val="0000CC"/>
                </a:solidFill>
                <a:latin typeface="楷体_GB2312" pitchFamily="49" charset="-122"/>
                <a:ea typeface="楷体_GB2312" pitchFamily="49" charset="-122"/>
              </a:rPr>
              <a:t>跃迁到</a:t>
            </a:r>
            <a:r>
              <a:rPr kumimoji="1" lang="en-US" altLang="zh-CN" sz="2400" i="1" smtClean="0">
                <a:solidFill>
                  <a:srgbClr val="A50021"/>
                </a:solidFill>
                <a:latin typeface="Times New Roman" pitchFamily="18" charset="0"/>
                <a:ea typeface="楷体_GB2312" pitchFamily="49" charset="-122"/>
              </a:rPr>
              <a:t>E</a:t>
            </a:r>
            <a:r>
              <a:rPr kumimoji="1" lang="en-US" altLang="zh-CN" sz="2400" baseline="-25000" smtClean="0">
                <a:solidFill>
                  <a:srgbClr val="A50021"/>
                </a:solidFill>
                <a:latin typeface="Times New Roman" pitchFamily="18" charset="0"/>
                <a:ea typeface="楷体_GB2312" pitchFamily="49" charset="-122"/>
              </a:rPr>
              <a:t>2</a:t>
            </a:r>
            <a:r>
              <a:rPr kumimoji="1" lang="zh-CN" altLang="en-US" sz="2400" smtClean="0">
                <a:solidFill>
                  <a:srgbClr val="0000CC"/>
                </a:solidFill>
                <a:latin typeface="楷体_GB2312" pitchFamily="49" charset="-122"/>
                <a:ea typeface="楷体_GB2312" pitchFamily="49" charset="-122"/>
              </a:rPr>
              <a:t>的几率</a:t>
            </a:r>
            <a:r>
              <a:rPr kumimoji="1" lang="en-US" altLang="zh-CN" sz="2400" smtClean="0">
                <a:solidFill>
                  <a:srgbClr val="0000CC"/>
                </a:solidFill>
                <a:latin typeface="楷体_GB2312" pitchFamily="49" charset="-122"/>
                <a:ea typeface="楷体_GB2312" pitchFamily="49" charset="-122"/>
              </a:rPr>
              <a:t>;</a:t>
            </a:r>
            <a:r>
              <a:rPr kumimoji="1" lang="zh-CN" altLang="en-US" sz="2400" smtClean="0">
                <a:solidFill>
                  <a:srgbClr val="0000CC"/>
                </a:solidFill>
                <a:latin typeface="楷体_GB2312" pitchFamily="49" charset="-122"/>
                <a:ea typeface="楷体_GB2312" pitchFamily="49" charset="-122"/>
              </a:rPr>
              <a:t>且与外电磁场</a:t>
            </a:r>
            <a:r>
              <a:rPr kumimoji="1" lang="en-US" altLang="zh-CN" sz="2400" i="1" smtClean="0">
                <a:solidFill>
                  <a:srgbClr val="A50021"/>
                </a:solidFill>
                <a:latin typeface="Times New Roman" pitchFamily="18" charset="0"/>
                <a:ea typeface="楷体_GB2312" pitchFamily="49" charset="-122"/>
              </a:rPr>
              <a:t>ρ</a:t>
            </a:r>
            <a:r>
              <a:rPr kumimoji="1" lang="en-US" altLang="zh-CN" sz="2400" i="1" baseline="-25000" smtClean="0">
                <a:solidFill>
                  <a:srgbClr val="A50021"/>
                </a:solidFill>
                <a:latin typeface="Times New Roman" pitchFamily="18" charset="0"/>
                <a:ea typeface="楷体_GB2312" pitchFamily="49" charset="-122"/>
              </a:rPr>
              <a:t>v</a:t>
            </a:r>
            <a:r>
              <a:rPr kumimoji="1" lang="zh-CN" altLang="en-US" sz="2400" smtClean="0">
                <a:solidFill>
                  <a:srgbClr val="0000CC"/>
                </a:solidFill>
                <a:latin typeface="楷体_GB2312" pitchFamily="49" charset="-122"/>
                <a:ea typeface="楷体_GB2312" pitchFamily="49" charset="-122"/>
              </a:rPr>
              <a:t>有关</a:t>
            </a:r>
            <a:r>
              <a:rPr kumimoji="1" lang="zh-CN" altLang="en-US" sz="2400" b="1" smtClean="0">
                <a:solidFill>
                  <a:srgbClr val="0000CC"/>
                </a:solidFill>
                <a:latin typeface="宋体" charset="-122"/>
              </a:rPr>
              <a:t>。</a:t>
            </a:r>
            <a:r>
              <a:rPr kumimoji="1" lang="zh-CN" altLang="en-US" sz="2400" smtClean="0">
                <a:solidFill>
                  <a:srgbClr val="0000CC"/>
                </a:solidFill>
                <a:latin typeface="Times New Roman" pitchFamily="18" charset="0"/>
              </a:rPr>
              <a:t> </a:t>
            </a:r>
          </a:p>
        </p:txBody>
      </p:sp>
      <p:sp>
        <p:nvSpPr>
          <p:cNvPr id="68614" name="Text Box 8"/>
          <p:cNvSpPr txBox="1">
            <a:spLocks noChangeArrowheads="1"/>
          </p:cNvSpPr>
          <p:nvPr/>
        </p:nvSpPr>
        <p:spPr bwMode="auto">
          <a:xfrm>
            <a:off x="468313" y="5734050"/>
            <a:ext cx="82089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b="1" smtClean="0">
                <a:solidFill>
                  <a:srgbClr val="0000CC"/>
                </a:solidFill>
                <a:latin typeface="宋体" charset="-122"/>
              </a:rPr>
              <a:t>    </a:t>
            </a:r>
            <a:r>
              <a:rPr kumimoji="1" lang="zh-CN" altLang="en-US" sz="2400" smtClean="0">
                <a:solidFill>
                  <a:srgbClr val="0000CC"/>
                </a:solidFill>
                <a:latin typeface="楷体_GB2312" pitchFamily="49" charset="-122"/>
                <a:ea typeface="楷体_GB2312" pitchFamily="49" charset="-122"/>
              </a:rPr>
              <a:t>注意</a:t>
            </a:r>
            <a:r>
              <a:rPr kumimoji="1" lang="en-US" altLang="zh-CN" sz="2400" smtClean="0">
                <a:solidFill>
                  <a:srgbClr val="0000CC"/>
                </a:solidFill>
                <a:latin typeface="楷体_GB2312" pitchFamily="49" charset="-122"/>
                <a:ea typeface="楷体_GB2312" pitchFamily="49" charset="-122"/>
              </a:rPr>
              <a:t>: </a:t>
            </a:r>
            <a:r>
              <a:rPr kumimoji="1" lang="zh-CN" altLang="en-US" sz="2400" smtClean="0">
                <a:solidFill>
                  <a:srgbClr val="0000CC"/>
                </a:solidFill>
                <a:latin typeface="楷体_GB2312" pitchFamily="49" charset="-122"/>
                <a:ea typeface="楷体_GB2312" pitchFamily="49" charset="-122"/>
              </a:rPr>
              <a:t>当</a:t>
            </a:r>
            <a:r>
              <a:rPr kumimoji="1" lang="en-US" altLang="zh-CN" sz="2400" i="1" smtClean="0">
                <a:solidFill>
                  <a:srgbClr val="A50021"/>
                </a:solidFill>
                <a:latin typeface="Times New Roman" pitchFamily="18" charset="0"/>
                <a:ea typeface="楷体_GB2312" pitchFamily="49" charset="-122"/>
              </a:rPr>
              <a:t>B</a:t>
            </a:r>
            <a:r>
              <a:rPr kumimoji="1" lang="en-US" altLang="zh-CN" sz="2400" baseline="-25000" smtClean="0">
                <a:solidFill>
                  <a:srgbClr val="A50021"/>
                </a:solidFill>
                <a:latin typeface="Times New Roman" pitchFamily="18" charset="0"/>
                <a:ea typeface="楷体_GB2312" pitchFamily="49" charset="-122"/>
              </a:rPr>
              <a:t>12 </a:t>
            </a:r>
            <a:r>
              <a:rPr kumimoji="1" lang="zh-CN" altLang="en-US" sz="2400" smtClean="0">
                <a:solidFill>
                  <a:srgbClr val="0000CC"/>
                </a:solidFill>
                <a:latin typeface="Times New Roman" pitchFamily="18" charset="0"/>
                <a:ea typeface="楷体_GB2312" pitchFamily="49" charset="-122"/>
              </a:rPr>
              <a:t>一定时，外来光的单色能量密度</a:t>
            </a:r>
            <a:r>
              <a:rPr kumimoji="1" lang="en-US" altLang="zh-CN" sz="2400" i="1" smtClean="0">
                <a:solidFill>
                  <a:srgbClr val="A50021"/>
                </a:solidFill>
                <a:latin typeface="Times New Roman" pitchFamily="18" charset="0"/>
                <a:ea typeface="楷体_GB2312" pitchFamily="49" charset="-122"/>
              </a:rPr>
              <a:t>ρ</a:t>
            </a:r>
            <a:r>
              <a:rPr kumimoji="1" lang="en-US" altLang="zh-CN" sz="2400" i="1" baseline="-25000" smtClean="0">
                <a:solidFill>
                  <a:srgbClr val="A50021"/>
                </a:solidFill>
                <a:latin typeface="Times New Roman" pitchFamily="18" charset="0"/>
                <a:ea typeface="楷体_GB2312" pitchFamily="49" charset="-122"/>
              </a:rPr>
              <a:t>v</a:t>
            </a:r>
            <a:r>
              <a:rPr kumimoji="1" lang="zh-CN" altLang="en-US" sz="2400" smtClean="0">
                <a:solidFill>
                  <a:srgbClr val="0000CC"/>
                </a:solidFill>
                <a:latin typeface="Times New Roman" pitchFamily="18" charset="0"/>
                <a:ea typeface="楷体_GB2312" pitchFamily="49" charset="-122"/>
              </a:rPr>
              <a:t>愈大，受激吸收几率</a:t>
            </a:r>
            <a:r>
              <a:rPr kumimoji="1" lang="en-US" altLang="zh-CN" sz="2400" i="1" smtClean="0">
                <a:solidFill>
                  <a:srgbClr val="A50021"/>
                </a:solidFill>
                <a:latin typeface="Times New Roman" pitchFamily="18" charset="0"/>
                <a:ea typeface="楷体_GB2312" pitchFamily="49" charset="-122"/>
              </a:rPr>
              <a:t>W</a:t>
            </a:r>
            <a:r>
              <a:rPr kumimoji="1" lang="en-US" altLang="zh-CN" sz="2400" baseline="-25000" smtClean="0">
                <a:solidFill>
                  <a:srgbClr val="A50021"/>
                </a:solidFill>
                <a:latin typeface="Times New Roman" pitchFamily="18" charset="0"/>
                <a:ea typeface="楷体_GB2312" pitchFamily="49" charset="-122"/>
              </a:rPr>
              <a:t>12 </a:t>
            </a:r>
            <a:r>
              <a:rPr kumimoji="1" lang="zh-CN" altLang="en-US" sz="2400" smtClean="0">
                <a:solidFill>
                  <a:srgbClr val="0000CC"/>
                </a:solidFill>
                <a:latin typeface="Times New Roman" pitchFamily="18" charset="0"/>
                <a:ea typeface="楷体_GB2312" pitchFamily="49" charset="-122"/>
              </a:rPr>
              <a:t>就愈大。</a:t>
            </a:r>
            <a:endParaRPr kumimoji="1" lang="zh-CN" altLang="en-US" sz="2400" smtClean="0">
              <a:solidFill>
                <a:srgbClr val="0000CC"/>
              </a:solidFill>
              <a:latin typeface="Times New Roman" pitchFamily="18" charset="0"/>
            </a:endParaRPr>
          </a:p>
        </p:txBody>
      </p:sp>
      <p:sp>
        <p:nvSpPr>
          <p:cNvPr id="68615" name="Text Box 9"/>
          <p:cNvSpPr txBox="1">
            <a:spLocks noChangeArrowheads="1"/>
          </p:cNvSpPr>
          <p:nvPr/>
        </p:nvSpPr>
        <p:spPr bwMode="auto">
          <a:xfrm>
            <a:off x="395288" y="3068638"/>
            <a:ext cx="8497887"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b="1" smtClean="0">
                <a:solidFill>
                  <a:srgbClr val="0000CC"/>
                </a:solidFill>
                <a:latin typeface="宋体" charset="-122"/>
              </a:rPr>
              <a:t>    </a:t>
            </a:r>
            <a:r>
              <a:rPr kumimoji="1" lang="en-US" altLang="zh-CN" sz="2400" i="1" smtClean="0">
                <a:solidFill>
                  <a:srgbClr val="A50021"/>
                </a:solidFill>
                <a:latin typeface="Times New Roman" pitchFamily="18" charset="0"/>
                <a:ea typeface="楷体_GB2312" pitchFamily="49" charset="-122"/>
              </a:rPr>
              <a:t>W</a:t>
            </a:r>
            <a:r>
              <a:rPr kumimoji="1" lang="en-US" altLang="zh-CN" sz="2400" baseline="-25000" smtClean="0">
                <a:solidFill>
                  <a:srgbClr val="A50021"/>
                </a:solidFill>
                <a:latin typeface="Times New Roman" pitchFamily="18" charset="0"/>
                <a:ea typeface="楷体_GB2312" pitchFamily="49" charset="-122"/>
              </a:rPr>
              <a:t>12</a:t>
            </a:r>
            <a:r>
              <a:rPr kumimoji="1" lang="zh-CN" altLang="en-US" sz="2400" smtClean="0">
                <a:solidFill>
                  <a:srgbClr val="A50021"/>
                </a:solidFill>
                <a:latin typeface="楷体_GB2312" pitchFamily="49" charset="-122"/>
                <a:ea typeface="楷体_GB2312" pitchFamily="49" charset="-122"/>
              </a:rPr>
              <a:t>的物理意义：</a:t>
            </a:r>
            <a:r>
              <a:rPr kumimoji="1" lang="en-US" altLang="zh-CN" sz="2400" smtClean="0">
                <a:solidFill>
                  <a:srgbClr val="A50021"/>
                </a:solidFill>
                <a:latin typeface="Times New Roman" pitchFamily="18" charset="0"/>
                <a:ea typeface="楷体_GB2312" pitchFamily="49" charset="-122"/>
              </a:rPr>
              <a:t>——</a:t>
            </a:r>
            <a:r>
              <a:rPr kumimoji="1" lang="zh-CN" altLang="en-US" sz="2400" smtClean="0">
                <a:solidFill>
                  <a:srgbClr val="0000CC"/>
                </a:solidFill>
                <a:latin typeface="楷体_GB2312" pitchFamily="49" charset="-122"/>
                <a:ea typeface="楷体_GB2312" pitchFamily="49" charset="-122"/>
              </a:rPr>
              <a:t>在</a:t>
            </a:r>
            <a:r>
              <a:rPr kumimoji="1" lang="zh-CN" altLang="en-US" sz="2400" smtClean="0">
                <a:solidFill>
                  <a:srgbClr val="0000CC"/>
                </a:solidFill>
                <a:latin typeface="Times New Roman" pitchFamily="18" charset="0"/>
                <a:ea typeface="楷体_GB2312" pitchFamily="49" charset="-122"/>
              </a:rPr>
              <a:t>外来单色能量密度为</a:t>
            </a:r>
            <a:r>
              <a:rPr kumimoji="1" lang="en-US" altLang="zh-CN" sz="2400" i="1" smtClean="0">
                <a:solidFill>
                  <a:srgbClr val="A50021"/>
                </a:solidFill>
                <a:latin typeface="Times New Roman" pitchFamily="18" charset="0"/>
                <a:ea typeface="楷体_GB2312" pitchFamily="49" charset="-122"/>
              </a:rPr>
              <a:t>ρ</a:t>
            </a:r>
            <a:r>
              <a:rPr kumimoji="1" lang="en-US" altLang="zh-CN" sz="2400" i="1" baseline="-25000" smtClean="0">
                <a:solidFill>
                  <a:srgbClr val="A50021"/>
                </a:solidFill>
                <a:latin typeface="Times New Roman" pitchFamily="18" charset="0"/>
                <a:ea typeface="楷体_GB2312" pitchFamily="49" charset="-122"/>
              </a:rPr>
              <a:t>v</a:t>
            </a:r>
            <a:r>
              <a:rPr kumimoji="1" lang="zh-CN" altLang="en-US" sz="2400" smtClean="0">
                <a:solidFill>
                  <a:srgbClr val="0000CC"/>
                </a:solidFill>
                <a:latin typeface="Times New Roman" pitchFamily="18" charset="0"/>
                <a:ea typeface="楷体_GB2312" pitchFamily="49" charset="-122"/>
              </a:rPr>
              <a:t>的光照射下，</a:t>
            </a:r>
            <a:r>
              <a:rPr kumimoji="1" lang="zh-CN" altLang="en-US" sz="2400" smtClean="0">
                <a:solidFill>
                  <a:srgbClr val="0000CC"/>
                </a:solidFill>
                <a:latin typeface="楷体_GB2312" pitchFamily="49" charset="-122"/>
                <a:ea typeface="楷体_GB2312" pitchFamily="49" charset="-122"/>
              </a:rPr>
              <a:t>单位时间内</a:t>
            </a:r>
            <a:r>
              <a:rPr kumimoji="1" lang="en-US" altLang="zh-CN" sz="2400" smtClean="0">
                <a:solidFill>
                  <a:srgbClr val="0000CC"/>
                </a:solidFill>
                <a:latin typeface="楷体_GB2312" pitchFamily="49" charset="-122"/>
                <a:ea typeface="楷体_GB2312" pitchFamily="49" charset="-122"/>
              </a:rPr>
              <a:t>,</a:t>
            </a:r>
            <a:r>
              <a:rPr kumimoji="1" lang="zh-CN" altLang="en-US" sz="2400" smtClean="0">
                <a:solidFill>
                  <a:srgbClr val="0000CC"/>
                </a:solidFill>
                <a:latin typeface="楷体_GB2312" pitchFamily="49" charset="-122"/>
                <a:ea typeface="楷体_GB2312" pitchFamily="49" charset="-122"/>
              </a:rPr>
              <a:t>由</a:t>
            </a:r>
            <a:r>
              <a:rPr kumimoji="1" lang="en-US" altLang="zh-CN" sz="2400" i="1" smtClean="0">
                <a:solidFill>
                  <a:srgbClr val="A50021"/>
                </a:solidFill>
                <a:latin typeface="Times New Roman" pitchFamily="18" charset="0"/>
                <a:ea typeface="楷体_GB2312" pitchFamily="49" charset="-122"/>
              </a:rPr>
              <a:t>E</a:t>
            </a:r>
            <a:r>
              <a:rPr kumimoji="1" lang="en-US" altLang="zh-CN" sz="2400" baseline="-25000" smtClean="0">
                <a:solidFill>
                  <a:srgbClr val="A50021"/>
                </a:solidFill>
                <a:latin typeface="Times New Roman" pitchFamily="18" charset="0"/>
                <a:ea typeface="楷体_GB2312" pitchFamily="49" charset="-122"/>
              </a:rPr>
              <a:t>1</a:t>
            </a:r>
            <a:r>
              <a:rPr kumimoji="1" lang="zh-CN" altLang="en-US" sz="2400" smtClean="0">
                <a:solidFill>
                  <a:srgbClr val="0000CC"/>
                </a:solidFill>
                <a:latin typeface="Times New Roman" pitchFamily="18" charset="0"/>
                <a:ea typeface="楷体_GB2312" pitchFamily="49" charset="-122"/>
              </a:rPr>
              <a:t>能级跃迁到</a:t>
            </a:r>
            <a:r>
              <a:rPr kumimoji="1" lang="en-US" altLang="zh-CN" sz="2400" i="1" smtClean="0">
                <a:solidFill>
                  <a:srgbClr val="A50021"/>
                </a:solidFill>
                <a:latin typeface="Times New Roman" pitchFamily="18" charset="0"/>
                <a:ea typeface="楷体_GB2312" pitchFamily="49" charset="-122"/>
              </a:rPr>
              <a:t>E</a:t>
            </a:r>
            <a:r>
              <a:rPr kumimoji="1" lang="en-US" altLang="zh-CN" sz="2400" baseline="-25000" smtClean="0">
                <a:solidFill>
                  <a:srgbClr val="A50021"/>
                </a:solidFill>
                <a:latin typeface="Times New Roman" pitchFamily="18" charset="0"/>
                <a:ea typeface="楷体_GB2312" pitchFamily="49" charset="-122"/>
              </a:rPr>
              <a:t>2</a:t>
            </a:r>
            <a:r>
              <a:rPr kumimoji="1" lang="zh-CN" altLang="en-US" sz="2400" smtClean="0">
                <a:solidFill>
                  <a:srgbClr val="0000CC"/>
                </a:solidFill>
                <a:latin typeface="楷体_GB2312" pitchFamily="49" charset="-122"/>
                <a:ea typeface="楷体_GB2312" pitchFamily="49" charset="-122"/>
              </a:rPr>
              <a:t>能级的粒子数密度占</a:t>
            </a:r>
            <a:r>
              <a:rPr kumimoji="1" lang="en-US" altLang="zh-CN" sz="2400" i="1" smtClean="0">
                <a:solidFill>
                  <a:srgbClr val="A50021"/>
                </a:solidFill>
                <a:latin typeface="Times New Roman" pitchFamily="18" charset="0"/>
                <a:ea typeface="楷体_GB2312" pitchFamily="49" charset="-122"/>
              </a:rPr>
              <a:t>E</a:t>
            </a:r>
            <a:r>
              <a:rPr kumimoji="1" lang="en-US" altLang="zh-CN" sz="2400" baseline="-25000" smtClean="0">
                <a:solidFill>
                  <a:srgbClr val="A50021"/>
                </a:solidFill>
                <a:latin typeface="Times New Roman" pitchFamily="18" charset="0"/>
                <a:ea typeface="楷体_GB2312" pitchFamily="49" charset="-122"/>
              </a:rPr>
              <a:t>1</a:t>
            </a:r>
            <a:r>
              <a:rPr kumimoji="1" lang="zh-CN" altLang="en-US" sz="2400" smtClean="0">
                <a:solidFill>
                  <a:srgbClr val="0000CC"/>
                </a:solidFill>
                <a:latin typeface="楷体_GB2312" pitchFamily="49" charset="-122"/>
                <a:ea typeface="楷体_GB2312" pitchFamily="49" charset="-122"/>
              </a:rPr>
              <a:t>能级总粒子数</a:t>
            </a:r>
            <a:r>
              <a:rPr kumimoji="1" lang="en-US" altLang="zh-CN" sz="2400" i="1" smtClean="0">
                <a:solidFill>
                  <a:srgbClr val="A50021"/>
                </a:solidFill>
                <a:latin typeface="Times New Roman" pitchFamily="18" charset="0"/>
                <a:ea typeface="楷体_GB2312" pitchFamily="49" charset="-122"/>
              </a:rPr>
              <a:t>n</a:t>
            </a:r>
            <a:r>
              <a:rPr kumimoji="1" lang="en-US" altLang="zh-CN" sz="2400" baseline="-25000" smtClean="0">
                <a:solidFill>
                  <a:srgbClr val="A50021"/>
                </a:solidFill>
                <a:latin typeface="Times New Roman" pitchFamily="18" charset="0"/>
                <a:ea typeface="楷体_GB2312" pitchFamily="49" charset="-122"/>
              </a:rPr>
              <a:t>1 </a:t>
            </a:r>
            <a:r>
              <a:rPr kumimoji="1" lang="zh-CN" altLang="en-US" sz="2400" smtClean="0">
                <a:solidFill>
                  <a:srgbClr val="0000CC"/>
                </a:solidFill>
                <a:latin typeface="Times New Roman" pitchFamily="18" charset="0"/>
                <a:ea typeface="楷体_GB2312" pitchFamily="49" charset="-122"/>
              </a:rPr>
              <a:t>的百分比</a:t>
            </a:r>
            <a:r>
              <a:rPr kumimoji="1" lang="en-US" altLang="zh-CN" sz="2400" smtClean="0">
                <a:solidFill>
                  <a:srgbClr val="0000CC"/>
                </a:solidFill>
                <a:latin typeface="楷体_GB2312" pitchFamily="49" charset="-122"/>
                <a:ea typeface="楷体_GB2312" pitchFamily="49" charset="-122"/>
              </a:rPr>
              <a:t>;</a:t>
            </a:r>
            <a:r>
              <a:rPr kumimoji="1" lang="zh-CN" altLang="en-US" sz="2400" smtClean="0">
                <a:solidFill>
                  <a:srgbClr val="0000CC"/>
                </a:solidFill>
                <a:latin typeface="楷体_GB2312" pitchFamily="49" charset="-122"/>
                <a:ea typeface="楷体_GB2312" pitchFamily="49" charset="-122"/>
              </a:rPr>
              <a:t>也即</a:t>
            </a:r>
            <a:r>
              <a:rPr kumimoji="1" lang="en-US" altLang="zh-CN" sz="2400" i="1" smtClean="0">
                <a:solidFill>
                  <a:srgbClr val="A50021"/>
                </a:solidFill>
                <a:latin typeface="Times New Roman" pitchFamily="18" charset="0"/>
                <a:ea typeface="楷体_GB2312" pitchFamily="49" charset="-122"/>
              </a:rPr>
              <a:t>E</a:t>
            </a:r>
            <a:r>
              <a:rPr kumimoji="1" lang="en-US" altLang="zh-CN" sz="2400" baseline="-25000" smtClean="0">
                <a:solidFill>
                  <a:srgbClr val="A50021"/>
                </a:solidFill>
                <a:latin typeface="Times New Roman" pitchFamily="18" charset="0"/>
                <a:ea typeface="楷体_GB2312" pitchFamily="49" charset="-122"/>
              </a:rPr>
              <a:t>1</a:t>
            </a:r>
            <a:r>
              <a:rPr kumimoji="1" lang="zh-CN" altLang="en-US" sz="2400" smtClean="0">
                <a:solidFill>
                  <a:srgbClr val="0000CC"/>
                </a:solidFill>
                <a:latin typeface="Times New Roman" pitchFamily="18" charset="0"/>
                <a:ea typeface="楷体_GB2312" pitchFamily="49" charset="-122"/>
              </a:rPr>
              <a:t>能级上每一个粒子单位时间内发生</a:t>
            </a:r>
            <a:r>
              <a:rPr kumimoji="1" lang="zh-CN" altLang="en-US" sz="2400" smtClean="0">
                <a:solidFill>
                  <a:srgbClr val="A50021"/>
                </a:solidFill>
                <a:latin typeface="楷体_GB2312" pitchFamily="49" charset="-122"/>
                <a:ea typeface="楷体_GB2312" pitchFamily="49" charset="-122"/>
              </a:rPr>
              <a:t>受激吸收而跃迁到</a:t>
            </a:r>
            <a:r>
              <a:rPr kumimoji="1" lang="en-US" altLang="zh-CN" sz="2400" i="1" smtClean="0">
                <a:solidFill>
                  <a:srgbClr val="A50021"/>
                </a:solidFill>
                <a:latin typeface="Times New Roman" pitchFamily="18" charset="0"/>
                <a:ea typeface="楷体_GB2312" pitchFamily="49" charset="-122"/>
              </a:rPr>
              <a:t>E</a:t>
            </a:r>
            <a:r>
              <a:rPr kumimoji="1" lang="en-US" altLang="zh-CN" sz="2400" baseline="-25000" smtClean="0">
                <a:solidFill>
                  <a:srgbClr val="A50021"/>
                </a:solidFill>
                <a:latin typeface="Times New Roman" pitchFamily="18" charset="0"/>
                <a:ea typeface="楷体_GB2312" pitchFamily="49" charset="-122"/>
              </a:rPr>
              <a:t>2</a:t>
            </a:r>
            <a:r>
              <a:rPr kumimoji="1" lang="zh-CN" altLang="en-US" sz="2400" smtClean="0">
                <a:solidFill>
                  <a:srgbClr val="A50021"/>
                </a:solidFill>
                <a:latin typeface="Times New Roman" pitchFamily="18" charset="0"/>
                <a:ea typeface="楷体_GB2312" pitchFamily="49" charset="-122"/>
              </a:rPr>
              <a:t>能级</a:t>
            </a:r>
            <a:r>
              <a:rPr kumimoji="1" lang="zh-CN" altLang="en-US" sz="2400" smtClean="0">
                <a:solidFill>
                  <a:srgbClr val="A50021"/>
                </a:solidFill>
                <a:latin typeface="楷体_GB2312" pitchFamily="49" charset="-122"/>
                <a:ea typeface="楷体_GB2312" pitchFamily="49" charset="-122"/>
              </a:rPr>
              <a:t>的几率。</a:t>
            </a:r>
          </a:p>
        </p:txBody>
      </p:sp>
    </p:spTree>
    <p:extLst>
      <p:ext uri="{BB962C8B-B14F-4D97-AF65-F5344CB8AC3E}">
        <p14:creationId xmlns:p14="http://schemas.microsoft.com/office/powerpoint/2010/main" val="16219940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152400" y="304800"/>
            <a:ext cx="1971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b="1" smtClean="0">
                <a:solidFill>
                  <a:srgbClr val="0000CC"/>
                </a:solidFill>
                <a:latin typeface="楷体_GB2312" pitchFamily="49" charset="-122"/>
                <a:ea typeface="楷体_GB2312" pitchFamily="49" charset="-122"/>
              </a:rPr>
              <a:t> 3.</a:t>
            </a:r>
            <a:r>
              <a:rPr kumimoji="1" lang="zh-CN" altLang="en-US" sz="2400" b="1" smtClean="0">
                <a:solidFill>
                  <a:srgbClr val="0000CC"/>
                </a:solidFill>
                <a:latin typeface="楷体_GB2312" pitchFamily="49" charset="-122"/>
                <a:ea typeface="楷体_GB2312" pitchFamily="49" charset="-122"/>
              </a:rPr>
              <a:t>注意</a:t>
            </a:r>
            <a:r>
              <a:rPr kumimoji="1" lang="en-US" altLang="zh-CN" sz="2400" b="1" smtClean="0">
                <a:solidFill>
                  <a:srgbClr val="0000CC"/>
                </a:solidFill>
                <a:latin typeface="楷体_GB2312" pitchFamily="49" charset="-122"/>
                <a:ea typeface="楷体_GB2312" pitchFamily="49" charset="-122"/>
              </a:rPr>
              <a:t>:</a:t>
            </a:r>
            <a:endParaRPr kumimoji="1" lang="en-US" altLang="zh-CN" sz="2400" smtClean="0">
              <a:solidFill>
                <a:srgbClr val="0000CC"/>
              </a:solidFill>
              <a:latin typeface="楷体_GB2312" pitchFamily="49" charset="-122"/>
              <a:ea typeface="楷体_GB2312" pitchFamily="49" charset="-122"/>
            </a:endParaRPr>
          </a:p>
        </p:txBody>
      </p:sp>
      <p:sp>
        <p:nvSpPr>
          <p:cNvPr id="69635" name="Text Box 3"/>
          <p:cNvSpPr txBox="1">
            <a:spLocks noChangeArrowheads="1"/>
          </p:cNvSpPr>
          <p:nvPr/>
        </p:nvSpPr>
        <p:spPr bwMode="auto">
          <a:xfrm>
            <a:off x="250825" y="836613"/>
            <a:ext cx="8686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b="1" smtClean="0">
                <a:solidFill>
                  <a:srgbClr val="000000"/>
                </a:solidFill>
                <a:latin typeface="楷体_GB2312" pitchFamily="49" charset="-122"/>
                <a:ea typeface="楷体_GB2312" pitchFamily="49" charset="-122"/>
              </a:rPr>
              <a:t>    </a:t>
            </a:r>
            <a:r>
              <a:rPr kumimoji="1" lang="en-US" altLang="zh-CN" sz="2400" b="1" smtClean="0">
                <a:solidFill>
                  <a:srgbClr val="A50021"/>
                </a:solidFill>
                <a:latin typeface="楷体_GB2312" pitchFamily="49" charset="-122"/>
                <a:ea typeface="楷体_GB2312" pitchFamily="49" charset="-122"/>
              </a:rPr>
              <a:t>(1)</a:t>
            </a:r>
            <a:r>
              <a:rPr kumimoji="1" lang="zh-CN" altLang="en-US" sz="2400" smtClean="0">
                <a:solidFill>
                  <a:srgbClr val="A50021"/>
                </a:solidFill>
                <a:latin typeface="楷体_GB2312" pitchFamily="49" charset="-122"/>
                <a:ea typeface="楷体_GB2312" pitchFamily="49" charset="-122"/>
              </a:rPr>
              <a:t>三个系数</a:t>
            </a:r>
            <a:r>
              <a:rPr kumimoji="1" lang="en-US" altLang="zh-CN" sz="2400" i="1" smtClean="0">
                <a:solidFill>
                  <a:srgbClr val="A50021"/>
                </a:solidFill>
                <a:latin typeface="Times New Roman" pitchFamily="18" charset="0"/>
                <a:ea typeface="楷体_GB2312" pitchFamily="49" charset="-122"/>
              </a:rPr>
              <a:t>A</a:t>
            </a:r>
            <a:r>
              <a:rPr kumimoji="1" lang="en-US" altLang="zh-CN" sz="2400" baseline="-25000" smtClean="0">
                <a:solidFill>
                  <a:srgbClr val="A50021"/>
                </a:solidFill>
                <a:latin typeface="Times New Roman" pitchFamily="18" charset="0"/>
                <a:ea typeface="楷体_GB2312" pitchFamily="49" charset="-122"/>
              </a:rPr>
              <a:t>21</a:t>
            </a:r>
            <a:r>
              <a:rPr kumimoji="1" lang="zh-CN" altLang="en-US" sz="2400" b="1" smtClean="0">
                <a:solidFill>
                  <a:srgbClr val="A50021"/>
                </a:solidFill>
                <a:latin typeface="Times New Roman" pitchFamily="18" charset="0"/>
                <a:ea typeface="楷体_GB2312" pitchFamily="49" charset="-122"/>
              </a:rPr>
              <a:t>、</a:t>
            </a:r>
            <a:r>
              <a:rPr kumimoji="1" lang="en-US" altLang="zh-CN" sz="2400" i="1" smtClean="0">
                <a:solidFill>
                  <a:srgbClr val="A50021"/>
                </a:solidFill>
                <a:latin typeface="Times New Roman" pitchFamily="18" charset="0"/>
                <a:ea typeface="楷体_GB2312" pitchFamily="49" charset="-122"/>
              </a:rPr>
              <a:t>B</a:t>
            </a:r>
            <a:r>
              <a:rPr kumimoji="1" lang="en-US" altLang="zh-CN" sz="2400" baseline="-25000" smtClean="0">
                <a:solidFill>
                  <a:srgbClr val="A50021"/>
                </a:solidFill>
                <a:latin typeface="Times New Roman" pitchFamily="18" charset="0"/>
                <a:ea typeface="楷体_GB2312" pitchFamily="49" charset="-122"/>
              </a:rPr>
              <a:t>12</a:t>
            </a:r>
            <a:r>
              <a:rPr kumimoji="1" lang="zh-CN" altLang="en-US" sz="2400" b="1" smtClean="0">
                <a:solidFill>
                  <a:srgbClr val="A50021"/>
                </a:solidFill>
                <a:latin typeface="Times New Roman" pitchFamily="18" charset="0"/>
                <a:ea typeface="楷体_GB2312" pitchFamily="49" charset="-122"/>
              </a:rPr>
              <a:t>、 </a:t>
            </a:r>
            <a:r>
              <a:rPr kumimoji="1" lang="en-US" altLang="zh-CN" sz="2400" i="1" smtClean="0">
                <a:solidFill>
                  <a:srgbClr val="A50021"/>
                </a:solidFill>
                <a:latin typeface="Times New Roman" pitchFamily="18" charset="0"/>
                <a:ea typeface="楷体_GB2312" pitchFamily="49" charset="-122"/>
              </a:rPr>
              <a:t>B</a:t>
            </a:r>
            <a:r>
              <a:rPr kumimoji="1" lang="en-US" altLang="zh-CN" sz="2400" baseline="-25000" smtClean="0">
                <a:solidFill>
                  <a:srgbClr val="A50021"/>
                </a:solidFill>
                <a:latin typeface="Times New Roman" pitchFamily="18" charset="0"/>
                <a:ea typeface="楷体_GB2312" pitchFamily="49" charset="-122"/>
              </a:rPr>
              <a:t>21</a:t>
            </a:r>
            <a:r>
              <a:rPr kumimoji="1" lang="en-US" altLang="zh-CN" sz="2400" b="1" smtClean="0">
                <a:solidFill>
                  <a:srgbClr val="A50021"/>
                </a:solidFill>
                <a:latin typeface="楷体_GB2312" pitchFamily="49" charset="-122"/>
                <a:ea typeface="楷体_GB2312" pitchFamily="49" charset="-122"/>
              </a:rPr>
              <a:t>:</a:t>
            </a:r>
            <a:r>
              <a:rPr kumimoji="1" lang="en-US" altLang="zh-CN" sz="2400" b="1" smtClean="0">
                <a:solidFill>
                  <a:srgbClr val="000000"/>
                </a:solidFill>
                <a:latin typeface="楷体_GB2312" pitchFamily="49" charset="-122"/>
                <a:ea typeface="楷体_GB2312" pitchFamily="49" charset="-122"/>
              </a:rPr>
              <a:t> </a:t>
            </a:r>
            <a:r>
              <a:rPr kumimoji="1" lang="zh-CN" altLang="en-US" sz="2400" smtClean="0">
                <a:solidFill>
                  <a:srgbClr val="0000CC"/>
                </a:solidFill>
                <a:latin typeface="楷体_GB2312" pitchFamily="49" charset="-122"/>
                <a:ea typeface="楷体_GB2312" pitchFamily="49" charset="-122"/>
              </a:rPr>
              <a:t>均是粒子能级结构的特征量</a:t>
            </a:r>
            <a:r>
              <a:rPr kumimoji="1" lang="en-US" altLang="zh-CN" sz="2400" smtClean="0">
                <a:solidFill>
                  <a:srgbClr val="0000CC"/>
                </a:solidFill>
                <a:latin typeface="楷体_GB2312" pitchFamily="49" charset="-122"/>
                <a:ea typeface="楷体_GB2312" pitchFamily="49" charset="-122"/>
              </a:rPr>
              <a:t>,</a:t>
            </a:r>
            <a:r>
              <a:rPr kumimoji="1" lang="zh-CN" altLang="en-US" sz="2400" smtClean="0">
                <a:solidFill>
                  <a:srgbClr val="0000CC"/>
                </a:solidFill>
                <a:latin typeface="楷体_GB2312" pitchFamily="49" charset="-122"/>
                <a:ea typeface="楷体_GB2312" pitchFamily="49" charset="-122"/>
              </a:rPr>
              <a:t>和外电磁场</a:t>
            </a:r>
            <a:r>
              <a:rPr kumimoji="1" lang="en-US" altLang="zh-CN" sz="2400" i="1" smtClean="0">
                <a:solidFill>
                  <a:srgbClr val="A50021"/>
                </a:solidFill>
                <a:latin typeface="楷体_GB2312" pitchFamily="49" charset="-122"/>
                <a:ea typeface="楷体_GB2312" pitchFamily="49" charset="-122"/>
              </a:rPr>
              <a:t>ρ</a:t>
            </a:r>
            <a:r>
              <a:rPr kumimoji="1" lang="en-US" altLang="zh-CN" sz="2400" i="1" baseline="-25000" smtClean="0">
                <a:solidFill>
                  <a:srgbClr val="A50021"/>
                </a:solidFill>
                <a:latin typeface="Times New Roman" pitchFamily="18" charset="0"/>
                <a:ea typeface="楷体_GB2312" pitchFamily="49" charset="-122"/>
              </a:rPr>
              <a:t>v</a:t>
            </a:r>
            <a:r>
              <a:rPr kumimoji="1" lang="zh-CN" altLang="en-US" sz="2400" smtClean="0">
                <a:solidFill>
                  <a:srgbClr val="0000CC"/>
                </a:solidFill>
                <a:latin typeface="楷体_GB2312" pitchFamily="49" charset="-122"/>
                <a:ea typeface="楷体_GB2312" pitchFamily="49" charset="-122"/>
              </a:rPr>
              <a:t>无关</a:t>
            </a:r>
            <a:r>
              <a:rPr kumimoji="1" lang="zh-CN" altLang="en-US" sz="2400" b="1" smtClean="0">
                <a:solidFill>
                  <a:srgbClr val="0000CC"/>
                </a:solidFill>
                <a:latin typeface="楷体_GB2312" pitchFamily="49" charset="-122"/>
                <a:ea typeface="楷体_GB2312" pitchFamily="49" charset="-122"/>
              </a:rPr>
              <a:t>。</a:t>
            </a:r>
            <a:endParaRPr kumimoji="1" lang="zh-CN" altLang="en-US" sz="2400" smtClean="0">
              <a:solidFill>
                <a:srgbClr val="0000CC"/>
              </a:solidFill>
              <a:latin typeface="楷体_GB2312" pitchFamily="49" charset="-122"/>
              <a:ea typeface="楷体_GB2312" pitchFamily="49" charset="-122"/>
            </a:endParaRPr>
          </a:p>
        </p:txBody>
      </p:sp>
      <p:sp>
        <p:nvSpPr>
          <p:cNvPr id="69636" name="Text Box 4"/>
          <p:cNvSpPr txBox="1">
            <a:spLocks noChangeArrowheads="1"/>
          </p:cNvSpPr>
          <p:nvPr/>
        </p:nvSpPr>
        <p:spPr bwMode="auto">
          <a:xfrm>
            <a:off x="0" y="1844675"/>
            <a:ext cx="8893175"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b="1" smtClean="0">
                <a:solidFill>
                  <a:srgbClr val="000000"/>
                </a:solidFill>
                <a:latin typeface="楷体_GB2312" pitchFamily="49" charset="-122"/>
                <a:ea typeface="楷体_GB2312" pitchFamily="49" charset="-122"/>
              </a:rPr>
              <a:t>      </a:t>
            </a:r>
            <a:r>
              <a:rPr kumimoji="1" lang="en-US" altLang="zh-CN" sz="2400" b="1" smtClean="0">
                <a:solidFill>
                  <a:srgbClr val="A50021"/>
                </a:solidFill>
                <a:latin typeface="楷体_GB2312" pitchFamily="49" charset="-122"/>
                <a:ea typeface="楷体_GB2312" pitchFamily="49" charset="-122"/>
              </a:rPr>
              <a:t>(2)</a:t>
            </a:r>
            <a:r>
              <a:rPr kumimoji="1" lang="zh-CN" altLang="en-US" sz="2400" smtClean="0">
                <a:solidFill>
                  <a:srgbClr val="A50021"/>
                </a:solidFill>
                <a:latin typeface="楷体_GB2312" pitchFamily="49" charset="-122"/>
                <a:ea typeface="楷体_GB2312" pitchFamily="49" charset="-122"/>
              </a:rPr>
              <a:t>三种几率</a:t>
            </a:r>
            <a:r>
              <a:rPr kumimoji="1" lang="en-US" altLang="zh-CN" sz="2400" b="1" smtClean="0">
                <a:solidFill>
                  <a:srgbClr val="A50021"/>
                </a:solidFill>
                <a:latin typeface="楷体_GB2312" pitchFamily="49" charset="-122"/>
                <a:ea typeface="楷体_GB2312" pitchFamily="49" charset="-122"/>
              </a:rPr>
              <a:t>:</a:t>
            </a:r>
            <a:r>
              <a:rPr kumimoji="1" lang="en-US" altLang="zh-CN" sz="2400" b="1" smtClean="0">
                <a:solidFill>
                  <a:srgbClr val="000000"/>
                </a:solidFill>
                <a:latin typeface="楷体_GB2312" pitchFamily="49" charset="-122"/>
                <a:ea typeface="楷体_GB2312" pitchFamily="49" charset="-122"/>
              </a:rPr>
              <a:t> </a:t>
            </a:r>
            <a:r>
              <a:rPr kumimoji="1" lang="en-US" altLang="zh-CN" sz="2400" i="1" smtClean="0">
                <a:solidFill>
                  <a:srgbClr val="A50021"/>
                </a:solidFill>
                <a:latin typeface="Times New Roman" pitchFamily="18" charset="0"/>
                <a:ea typeface="楷体_GB2312" pitchFamily="49" charset="-122"/>
              </a:rPr>
              <a:t>A</a:t>
            </a:r>
            <a:r>
              <a:rPr kumimoji="1" lang="en-US" altLang="zh-CN" sz="2400" baseline="-25000" smtClean="0">
                <a:solidFill>
                  <a:srgbClr val="A50021"/>
                </a:solidFill>
                <a:latin typeface="Times New Roman" pitchFamily="18" charset="0"/>
                <a:ea typeface="楷体_GB2312" pitchFamily="49" charset="-122"/>
              </a:rPr>
              <a:t>21</a:t>
            </a:r>
            <a:r>
              <a:rPr kumimoji="1" lang="en-US" altLang="zh-CN" sz="2400" b="1" smtClean="0">
                <a:solidFill>
                  <a:srgbClr val="000000"/>
                </a:solidFill>
                <a:latin typeface="楷体_GB2312" pitchFamily="49" charset="-122"/>
                <a:ea typeface="楷体_GB2312" pitchFamily="49" charset="-122"/>
              </a:rPr>
              <a:t> </a:t>
            </a:r>
            <a:r>
              <a:rPr kumimoji="1" lang="zh-CN" altLang="en-US" sz="2400" smtClean="0">
                <a:solidFill>
                  <a:srgbClr val="0000CC"/>
                </a:solidFill>
                <a:latin typeface="楷体_GB2312" pitchFamily="49" charset="-122"/>
                <a:ea typeface="楷体_GB2312" pitchFamily="49" charset="-122"/>
              </a:rPr>
              <a:t>和外电磁场无关</a:t>
            </a:r>
            <a:r>
              <a:rPr kumimoji="1" lang="en-US" altLang="zh-CN" sz="2400" b="1" smtClean="0">
                <a:solidFill>
                  <a:srgbClr val="0000CC"/>
                </a:solidFill>
                <a:latin typeface="楷体_GB2312" pitchFamily="49" charset="-122"/>
                <a:ea typeface="楷体_GB2312" pitchFamily="49" charset="-122"/>
              </a:rPr>
              <a:t>; </a:t>
            </a:r>
            <a:r>
              <a:rPr kumimoji="1" lang="zh-CN" altLang="en-US" sz="2400" smtClean="0">
                <a:solidFill>
                  <a:srgbClr val="0000CC"/>
                </a:solidFill>
                <a:latin typeface="楷体_GB2312" pitchFamily="49" charset="-122"/>
                <a:ea typeface="楷体_GB2312" pitchFamily="49" charset="-122"/>
              </a:rPr>
              <a:t>而</a:t>
            </a:r>
            <a:r>
              <a:rPr kumimoji="1" lang="en-US" altLang="zh-CN" sz="2400" i="1" smtClean="0">
                <a:solidFill>
                  <a:srgbClr val="A50021"/>
                </a:solidFill>
                <a:latin typeface="Times New Roman" pitchFamily="18" charset="0"/>
                <a:ea typeface="楷体_GB2312" pitchFamily="49" charset="-122"/>
              </a:rPr>
              <a:t>W</a:t>
            </a:r>
            <a:r>
              <a:rPr kumimoji="1" lang="en-US" altLang="zh-CN" sz="2400" baseline="-25000" smtClean="0">
                <a:solidFill>
                  <a:srgbClr val="A50021"/>
                </a:solidFill>
                <a:latin typeface="Times New Roman" pitchFamily="18" charset="0"/>
                <a:ea typeface="楷体_GB2312" pitchFamily="49" charset="-122"/>
              </a:rPr>
              <a:t>12</a:t>
            </a:r>
            <a:r>
              <a:rPr kumimoji="1" lang="zh-CN" altLang="en-US" sz="2400" b="1" smtClean="0">
                <a:solidFill>
                  <a:srgbClr val="A50021"/>
                </a:solidFill>
                <a:latin typeface="Times New Roman" pitchFamily="18" charset="0"/>
                <a:ea typeface="楷体_GB2312" pitchFamily="49" charset="-122"/>
              </a:rPr>
              <a:t>、</a:t>
            </a:r>
            <a:r>
              <a:rPr kumimoji="1" lang="en-US" altLang="zh-CN" sz="2400" i="1" smtClean="0">
                <a:solidFill>
                  <a:srgbClr val="A50021"/>
                </a:solidFill>
                <a:latin typeface="Times New Roman" pitchFamily="18" charset="0"/>
                <a:ea typeface="楷体_GB2312" pitchFamily="49" charset="-122"/>
              </a:rPr>
              <a:t>W</a:t>
            </a:r>
            <a:r>
              <a:rPr kumimoji="1" lang="en-US" altLang="zh-CN" sz="2400" baseline="-25000" smtClean="0">
                <a:solidFill>
                  <a:srgbClr val="A50021"/>
                </a:solidFill>
                <a:latin typeface="Times New Roman" pitchFamily="18" charset="0"/>
                <a:ea typeface="楷体_GB2312" pitchFamily="49" charset="-122"/>
              </a:rPr>
              <a:t>21</a:t>
            </a:r>
            <a:r>
              <a:rPr kumimoji="1" lang="en-US" altLang="zh-CN" sz="2400" b="1" smtClean="0">
                <a:solidFill>
                  <a:srgbClr val="000000"/>
                </a:solidFill>
                <a:latin typeface="楷体_GB2312" pitchFamily="49" charset="-122"/>
                <a:ea typeface="楷体_GB2312" pitchFamily="49" charset="-122"/>
              </a:rPr>
              <a:t> </a:t>
            </a:r>
            <a:r>
              <a:rPr kumimoji="1" lang="zh-CN" altLang="en-US" sz="2400" smtClean="0">
                <a:solidFill>
                  <a:srgbClr val="0000CC"/>
                </a:solidFill>
                <a:latin typeface="楷体_GB2312" pitchFamily="49" charset="-122"/>
                <a:ea typeface="楷体_GB2312" pitchFamily="49" charset="-122"/>
              </a:rPr>
              <a:t>与外电 </a:t>
            </a:r>
          </a:p>
          <a:p>
            <a:pPr fontAlgn="base">
              <a:spcBef>
                <a:spcPct val="50000"/>
              </a:spcBef>
              <a:spcAft>
                <a:spcPct val="0"/>
              </a:spcAft>
              <a:buFontTx/>
              <a:buNone/>
            </a:pPr>
            <a:r>
              <a:rPr kumimoji="1" lang="zh-CN" altLang="en-US" sz="2400" smtClean="0">
                <a:solidFill>
                  <a:srgbClr val="0000CC"/>
                </a:solidFill>
                <a:latin typeface="楷体_GB2312" pitchFamily="49" charset="-122"/>
                <a:ea typeface="楷体_GB2312" pitchFamily="49" charset="-122"/>
              </a:rPr>
              <a:t>  磁场</a:t>
            </a:r>
            <a:r>
              <a:rPr kumimoji="1" lang="en-US" altLang="zh-CN" sz="2400" i="1" smtClean="0">
                <a:solidFill>
                  <a:srgbClr val="A50021"/>
                </a:solidFill>
                <a:latin typeface="楷体_GB2312" pitchFamily="49" charset="-122"/>
                <a:ea typeface="楷体_GB2312" pitchFamily="49" charset="-122"/>
              </a:rPr>
              <a:t>ρ</a:t>
            </a:r>
            <a:r>
              <a:rPr kumimoji="1" lang="en-US" altLang="zh-CN" sz="2400" i="1" baseline="-25000" smtClean="0">
                <a:solidFill>
                  <a:srgbClr val="A50021"/>
                </a:solidFill>
                <a:latin typeface="Times New Roman" pitchFamily="18" charset="0"/>
                <a:ea typeface="楷体_GB2312" pitchFamily="49" charset="-122"/>
              </a:rPr>
              <a:t>v</a:t>
            </a:r>
            <a:r>
              <a:rPr kumimoji="1" lang="zh-CN" altLang="en-US" sz="2400" smtClean="0">
                <a:solidFill>
                  <a:srgbClr val="0000CC"/>
                </a:solidFill>
                <a:latin typeface="楷体_GB2312" pitchFamily="49" charset="-122"/>
                <a:ea typeface="楷体_GB2312" pitchFamily="49" charset="-122"/>
              </a:rPr>
              <a:t>有关。</a:t>
            </a:r>
            <a:r>
              <a:rPr kumimoji="1" lang="zh-CN" altLang="en-US" sz="2400" smtClean="0">
                <a:solidFill>
                  <a:srgbClr val="000000"/>
                </a:solidFill>
                <a:latin typeface="楷体_GB2312" pitchFamily="49" charset="-122"/>
                <a:ea typeface="楷体_GB2312" pitchFamily="49" charset="-122"/>
              </a:rPr>
              <a:t> </a:t>
            </a:r>
          </a:p>
        </p:txBody>
      </p:sp>
      <p:sp>
        <p:nvSpPr>
          <p:cNvPr id="69637" name="Text Box 5"/>
          <p:cNvSpPr txBox="1">
            <a:spLocks noChangeArrowheads="1"/>
          </p:cNvSpPr>
          <p:nvPr/>
        </p:nvSpPr>
        <p:spPr bwMode="auto">
          <a:xfrm>
            <a:off x="304800" y="3048000"/>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800" b="1" smtClean="0">
                <a:solidFill>
                  <a:srgbClr val="A50021"/>
                </a:solidFill>
                <a:latin typeface="仿宋_GB2312" pitchFamily="49" charset="-122"/>
                <a:ea typeface="仿宋_GB2312" pitchFamily="49" charset="-122"/>
              </a:rPr>
              <a:t>四</a:t>
            </a:r>
            <a:r>
              <a:rPr kumimoji="1" lang="en-US" altLang="zh-CN" sz="2800" b="1" smtClean="0">
                <a:solidFill>
                  <a:srgbClr val="A50021"/>
                </a:solidFill>
                <a:latin typeface="仿宋_GB2312" pitchFamily="49" charset="-122"/>
                <a:ea typeface="仿宋_GB2312" pitchFamily="49" charset="-122"/>
              </a:rPr>
              <a:t>. </a:t>
            </a:r>
            <a:r>
              <a:rPr kumimoji="1" lang="zh-CN" altLang="en-US" sz="2800" b="1" smtClean="0">
                <a:solidFill>
                  <a:srgbClr val="A50021"/>
                </a:solidFill>
                <a:latin typeface="仿宋_GB2312" pitchFamily="49" charset="-122"/>
                <a:ea typeface="仿宋_GB2312" pitchFamily="49" charset="-122"/>
              </a:rPr>
              <a:t>爱因斯坦三系数的相互关系</a:t>
            </a:r>
            <a:r>
              <a:rPr kumimoji="1" lang="en-US" altLang="zh-CN" sz="2800" b="1" smtClean="0">
                <a:solidFill>
                  <a:srgbClr val="A50021"/>
                </a:solidFill>
                <a:latin typeface="仿宋_GB2312" pitchFamily="49" charset="-122"/>
                <a:ea typeface="仿宋_GB2312" pitchFamily="49" charset="-122"/>
              </a:rPr>
              <a:t>:</a:t>
            </a:r>
          </a:p>
        </p:txBody>
      </p:sp>
      <p:sp>
        <p:nvSpPr>
          <p:cNvPr id="69638" name="Text Box 6"/>
          <p:cNvSpPr txBox="1">
            <a:spLocks noChangeArrowheads="1"/>
          </p:cNvSpPr>
          <p:nvPr/>
        </p:nvSpPr>
        <p:spPr bwMode="auto">
          <a:xfrm>
            <a:off x="179388" y="38608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b="1" smtClean="0">
                <a:solidFill>
                  <a:srgbClr val="FF6600"/>
                </a:solidFill>
                <a:latin typeface="楷体_GB2312" pitchFamily="49" charset="-122"/>
                <a:ea typeface="楷体_GB2312" pitchFamily="49" charset="-122"/>
              </a:rPr>
              <a:t> </a:t>
            </a:r>
            <a:r>
              <a:rPr kumimoji="1" lang="zh-CN" altLang="en-US" sz="2400" b="1" smtClean="0">
                <a:solidFill>
                  <a:srgbClr val="FF6600"/>
                </a:solidFill>
                <a:latin typeface="楷体_GB2312" pitchFamily="49" charset="-122"/>
                <a:ea typeface="楷体_GB2312" pitchFamily="49" charset="-122"/>
              </a:rPr>
              <a:t>推导条件</a:t>
            </a:r>
            <a:r>
              <a:rPr kumimoji="1" lang="en-US" altLang="zh-CN" sz="2400" b="1" smtClean="0">
                <a:solidFill>
                  <a:srgbClr val="FF6600"/>
                </a:solidFill>
                <a:latin typeface="楷体_GB2312" pitchFamily="49" charset="-122"/>
                <a:ea typeface="楷体_GB2312" pitchFamily="49" charset="-122"/>
              </a:rPr>
              <a:t>:</a:t>
            </a:r>
            <a:r>
              <a:rPr kumimoji="1" lang="en-US" altLang="zh-CN" sz="2400" smtClean="0">
                <a:solidFill>
                  <a:srgbClr val="FF6600"/>
                </a:solidFill>
                <a:latin typeface="楷体_GB2312" pitchFamily="49" charset="-122"/>
                <a:ea typeface="楷体_GB2312" pitchFamily="49" charset="-122"/>
              </a:rPr>
              <a:t> </a:t>
            </a:r>
          </a:p>
        </p:txBody>
      </p:sp>
      <p:sp>
        <p:nvSpPr>
          <p:cNvPr id="69639" name="Text Box 7"/>
          <p:cNvSpPr txBox="1">
            <a:spLocks noChangeArrowheads="1"/>
          </p:cNvSpPr>
          <p:nvPr/>
        </p:nvSpPr>
        <p:spPr bwMode="auto">
          <a:xfrm>
            <a:off x="1908175" y="3657600"/>
            <a:ext cx="70072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400" b="1" smtClean="0">
                <a:solidFill>
                  <a:srgbClr val="0000CC"/>
                </a:solidFill>
                <a:latin typeface="楷体_GB2312" pitchFamily="49" charset="-122"/>
                <a:ea typeface="楷体_GB2312" pitchFamily="49" charset="-122"/>
              </a:rPr>
              <a:t>根据上述相互作用物理模型分析空腔黑体的热平衡过程</a:t>
            </a:r>
            <a:r>
              <a:rPr kumimoji="1" lang="en-US" altLang="zh-CN" sz="2400" b="1" smtClean="0">
                <a:solidFill>
                  <a:srgbClr val="0000CC"/>
                </a:solidFill>
                <a:latin typeface="楷体_GB2312" pitchFamily="49" charset="-122"/>
                <a:ea typeface="楷体_GB2312" pitchFamily="49" charset="-122"/>
              </a:rPr>
              <a:t>,</a:t>
            </a:r>
            <a:r>
              <a:rPr kumimoji="1" lang="zh-CN" altLang="en-US" sz="2400" b="1" smtClean="0">
                <a:solidFill>
                  <a:srgbClr val="0000CC"/>
                </a:solidFill>
                <a:latin typeface="楷体_GB2312" pitchFamily="49" charset="-122"/>
                <a:ea typeface="楷体_GB2312" pitchFamily="49" charset="-122"/>
              </a:rPr>
              <a:t>空腔黑体内辐射场</a:t>
            </a:r>
            <a:r>
              <a:rPr kumimoji="1" lang="en-US" altLang="zh-CN" sz="2400" b="1" i="1" smtClean="0">
                <a:solidFill>
                  <a:srgbClr val="A50021"/>
                </a:solidFill>
                <a:latin typeface="楷体_GB2312" pitchFamily="49" charset="-122"/>
                <a:ea typeface="楷体_GB2312" pitchFamily="49" charset="-122"/>
              </a:rPr>
              <a:t>ρ</a:t>
            </a:r>
            <a:r>
              <a:rPr kumimoji="1" lang="en-US" altLang="zh-CN" sz="2400" b="1" i="1" baseline="-25000" smtClean="0">
                <a:solidFill>
                  <a:srgbClr val="A50021"/>
                </a:solidFill>
                <a:latin typeface="Times New Roman" pitchFamily="18" charset="0"/>
                <a:ea typeface="楷体_GB2312" pitchFamily="49" charset="-122"/>
              </a:rPr>
              <a:t>v </a:t>
            </a:r>
            <a:r>
              <a:rPr kumimoji="1" lang="zh-CN" altLang="en-US" sz="2400" b="1" smtClean="0">
                <a:solidFill>
                  <a:srgbClr val="0000CC"/>
                </a:solidFill>
                <a:latin typeface="Times New Roman" pitchFamily="18" charset="0"/>
                <a:ea typeface="楷体_GB2312" pitchFamily="49" charset="-122"/>
              </a:rPr>
              <a:t>与物质原子相互作用的结果应该维持黑体处于温度为</a:t>
            </a:r>
            <a:r>
              <a:rPr kumimoji="1" lang="en-US" altLang="zh-CN" sz="2400" b="1" i="1" smtClean="0">
                <a:solidFill>
                  <a:srgbClr val="A50021"/>
                </a:solidFill>
                <a:latin typeface="Times New Roman" pitchFamily="18" charset="0"/>
                <a:ea typeface="楷体_GB2312" pitchFamily="49" charset="-122"/>
              </a:rPr>
              <a:t>T </a:t>
            </a:r>
            <a:r>
              <a:rPr kumimoji="1" lang="zh-CN" altLang="en-US" sz="2400" b="1" smtClean="0">
                <a:solidFill>
                  <a:srgbClr val="0000CC"/>
                </a:solidFill>
                <a:latin typeface="Times New Roman" pitchFamily="18" charset="0"/>
                <a:ea typeface="楷体_GB2312" pitchFamily="49" charset="-122"/>
              </a:rPr>
              <a:t>的</a:t>
            </a:r>
            <a:r>
              <a:rPr kumimoji="1" lang="zh-CN" altLang="en-US" sz="2400" b="1" smtClean="0">
                <a:solidFill>
                  <a:srgbClr val="0000CC"/>
                </a:solidFill>
                <a:latin typeface="楷体_GB2312" pitchFamily="49" charset="-122"/>
                <a:ea typeface="楷体_GB2312" pitchFamily="49" charset="-122"/>
              </a:rPr>
              <a:t>热平衡腔状态</a:t>
            </a:r>
            <a:r>
              <a:rPr kumimoji="1" lang="en-US" altLang="zh-CN" sz="2400" b="1" smtClean="0">
                <a:solidFill>
                  <a:srgbClr val="0000CC"/>
                </a:solidFill>
                <a:latin typeface="楷体_GB2312" pitchFamily="49" charset="-122"/>
                <a:ea typeface="楷体_GB2312" pitchFamily="49" charset="-122"/>
              </a:rPr>
              <a:t>.</a:t>
            </a:r>
            <a:endParaRPr kumimoji="1" lang="en-US" altLang="zh-CN" sz="2400" smtClean="0">
              <a:solidFill>
                <a:srgbClr val="0000CC"/>
              </a:solidFill>
              <a:latin typeface="楷体_GB2312" pitchFamily="49" charset="-122"/>
              <a:ea typeface="楷体_GB2312" pitchFamily="49" charset="-122"/>
            </a:endParaRPr>
          </a:p>
        </p:txBody>
      </p:sp>
      <p:sp>
        <p:nvSpPr>
          <p:cNvPr id="69640" name="Text Box 8"/>
          <p:cNvSpPr txBox="1">
            <a:spLocks noChangeArrowheads="1"/>
          </p:cNvSpPr>
          <p:nvPr/>
        </p:nvSpPr>
        <p:spPr bwMode="auto">
          <a:xfrm>
            <a:off x="125413" y="5029200"/>
            <a:ext cx="3455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b="1" smtClean="0">
                <a:solidFill>
                  <a:srgbClr val="FF6600"/>
                </a:solidFill>
                <a:latin typeface="楷体_GB2312" pitchFamily="49" charset="-122"/>
                <a:ea typeface="楷体_GB2312" pitchFamily="49" charset="-122"/>
              </a:rPr>
              <a:t> </a:t>
            </a:r>
            <a:r>
              <a:rPr kumimoji="1" lang="zh-CN" altLang="en-US" sz="2400" b="1" smtClean="0">
                <a:solidFill>
                  <a:srgbClr val="FF6600"/>
                </a:solidFill>
                <a:latin typeface="楷体_GB2312" pitchFamily="49" charset="-122"/>
                <a:ea typeface="楷体_GB2312" pitchFamily="49" charset="-122"/>
              </a:rPr>
              <a:t>热平衡状态标志是</a:t>
            </a:r>
            <a:r>
              <a:rPr kumimoji="1" lang="en-US" altLang="zh-CN" sz="2400" b="1" smtClean="0">
                <a:solidFill>
                  <a:srgbClr val="FF6600"/>
                </a:solidFill>
                <a:latin typeface="楷体_GB2312" pitchFamily="49" charset="-122"/>
                <a:ea typeface="楷体_GB2312" pitchFamily="49" charset="-122"/>
              </a:rPr>
              <a:t>:</a:t>
            </a:r>
            <a:r>
              <a:rPr kumimoji="1" lang="en-US" altLang="zh-CN" sz="2400" smtClean="0">
                <a:solidFill>
                  <a:srgbClr val="FF6600"/>
                </a:solidFill>
                <a:latin typeface="楷体_GB2312" pitchFamily="49" charset="-122"/>
                <a:ea typeface="楷体_GB2312" pitchFamily="49" charset="-122"/>
              </a:rPr>
              <a:t> </a:t>
            </a:r>
          </a:p>
        </p:txBody>
      </p:sp>
      <p:sp>
        <p:nvSpPr>
          <p:cNvPr id="69641" name="Text Box 9"/>
          <p:cNvSpPr txBox="1">
            <a:spLocks noChangeArrowheads="1"/>
          </p:cNvSpPr>
          <p:nvPr/>
        </p:nvSpPr>
        <p:spPr bwMode="auto">
          <a:xfrm>
            <a:off x="1905000" y="5700713"/>
            <a:ext cx="69342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b="1" smtClean="0">
                <a:solidFill>
                  <a:srgbClr val="FF0000"/>
                </a:solidFill>
                <a:latin typeface="楷体_GB2312" pitchFamily="49" charset="-122"/>
                <a:ea typeface="楷体_GB2312" pitchFamily="49" charset="-122"/>
              </a:rPr>
              <a:t> </a:t>
            </a:r>
            <a:r>
              <a:rPr kumimoji="1" lang="zh-CN" altLang="en-US" sz="2400" b="1" smtClean="0">
                <a:solidFill>
                  <a:srgbClr val="FF0000"/>
                </a:solidFill>
                <a:latin typeface="楷体_GB2312" pitchFamily="49" charset="-122"/>
                <a:ea typeface="楷体_GB2312" pitchFamily="49" charset="-122"/>
              </a:rPr>
              <a:t>单位时间内粒子体系从辐射场吸收的光子数目</a:t>
            </a:r>
          </a:p>
          <a:p>
            <a:pPr fontAlgn="base">
              <a:spcBef>
                <a:spcPct val="50000"/>
              </a:spcBef>
              <a:spcAft>
                <a:spcPct val="0"/>
              </a:spcAft>
              <a:buFontTx/>
              <a:buNone/>
            </a:pPr>
            <a:r>
              <a:rPr kumimoji="1" lang="zh-CN" altLang="en-US" sz="2400" b="1" smtClean="0">
                <a:solidFill>
                  <a:srgbClr val="FF0000"/>
                </a:solidFill>
                <a:latin typeface="楷体_GB2312" pitchFamily="49" charset="-122"/>
                <a:ea typeface="楷体_GB2312" pitchFamily="49" charset="-122"/>
              </a:rPr>
              <a:t> </a:t>
            </a:r>
            <a:r>
              <a:rPr kumimoji="1" lang="en-US" altLang="zh-CN" sz="2400" b="1" smtClean="0">
                <a:solidFill>
                  <a:srgbClr val="FF0000"/>
                </a:solidFill>
                <a:latin typeface="楷体_GB2312" pitchFamily="49" charset="-122"/>
                <a:ea typeface="楷体_GB2312" pitchFamily="49" charset="-122"/>
              </a:rPr>
              <a:t>= </a:t>
            </a:r>
            <a:r>
              <a:rPr kumimoji="1" lang="zh-CN" altLang="en-US" sz="2400" b="1" smtClean="0">
                <a:solidFill>
                  <a:srgbClr val="FF0000"/>
                </a:solidFill>
                <a:latin typeface="楷体_GB2312" pitchFamily="49" charset="-122"/>
                <a:ea typeface="楷体_GB2312" pitchFamily="49" charset="-122"/>
              </a:rPr>
              <a:t>单位时间内粒子体系向辐射场发射的光子数目 </a:t>
            </a:r>
          </a:p>
        </p:txBody>
      </p:sp>
    </p:spTree>
    <p:extLst>
      <p:ext uri="{BB962C8B-B14F-4D97-AF65-F5344CB8AC3E}">
        <p14:creationId xmlns:p14="http://schemas.microsoft.com/office/powerpoint/2010/main" val="4295034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323850" y="228600"/>
            <a:ext cx="6480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b="1" smtClean="0">
                <a:solidFill>
                  <a:srgbClr val="0000CC"/>
                </a:solidFill>
                <a:latin typeface="楷体_GB2312" pitchFamily="49" charset="-122"/>
                <a:ea typeface="楷体_GB2312" pitchFamily="49" charset="-122"/>
              </a:rPr>
              <a:t> (1):</a:t>
            </a:r>
            <a:r>
              <a:rPr kumimoji="1" lang="zh-CN" altLang="en-US" sz="2400" b="1" smtClean="0">
                <a:solidFill>
                  <a:srgbClr val="0000CC"/>
                </a:solidFill>
                <a:latin typeface="楷体_GB2312" pitchFamily="49" charset="-122"/>
                <a:ea typeface="楷体_GB2312" pitchFamily="49" charset="-122"/>
              </a:rPr>
              <a:t>腔内存在由下式表示的热平衡黑体辐射</a:t>
            </a:r>
            <a:r>
              <a:rPr kumimoji="1" lang="en-US" altLang="zh-CN" sz="2400" b="1" smtClean="0">
                <a:solidFill>
                  <a:srgbClr val="0000CC"/>
                </a:solidFill>
                <a:latin typeface="楷体_GB2312" pitchFamily="49" charset="-122"/>
                <a:ea typeface="楷体_GB2312" pitchFamily="49" charset="-122"/>
              </a:rPr>
              <a:t>.</a:t>
            </a:r>
            <a:r>
              <a:rPr kumimoji="1" lang="en-US" altLang="zh-CN" sz="2400" smtClean="0">
                <a:solidFill>
                  <a:srgbClr val="0000CC"/>
                </a:solidFill>
                <a:latin typeface="楷体_GB2312" pitchFamily="49" charset="-122"/>
                <a:ea typeface="楷体_GB2312" pitchFamily="49" charset="-122"/>
              </a:rPr>
              <a:t> </a:t>
            </a:r>
          </a:p>
        </p:txBody>
      </p:sp>
      <p:grpSp>
        <p:nvGrpSpPr>
          <p:cNvPr id="70659" name="Group 3"/>
          <p:cNvGrpSpPr>
            <a:grpSpLocks/>
          </p:cNvGrpSpPr>
          <p:nvPr/>
        </p:nvGrpSpPr>
        <p:grpSpPr bwMode="auto">
          <a:xfrm>
            <a:off x="1447800" y="762000"/>
            <a:ext cx="6192838" cy="1216025"/>
            <a:chOff x="839" y="663"/>
            <a:chExt cx="3901" cy="766"/>
          </a:xfrm>
        </p:grpSpPr>
        <p:graphicFrame>
          <p:nvGraphicFramePr>
            <p:cNvPr id="70666" name="Object 4"/>
            <p:cNvGraphicFramePr>
              <a:graphicFrameLocks noChangeAspect="1"/>
            </p:cNvGraphicFramePr>
            <p:nvPr/>
          </p:nvGraphicFramePr>
          <p:xfrm>
            <a:off x="839" y="663"/>
            <a:ext cx="2268" cy="766"/>
          </p:xfrm>
          <a:graphic>
            <a:graphicData uri="http://schemas.openxmlformats.org/presentationml/2006/ole">
              <mc:AlternateContent xmlns:mc="http://schemas.openxmlformats.org/markup-compatibility/2006">
                <mc:Choice xmlns:v="urn:schemas-microsoft-com:vml" Requires="v">
                  <p:oleObj spid="_x0000_s17410" name="公式" r:id="rId3" imgW="1168400" imgH="457200" progId="Equation.3">
                    <p:embed/>
                  </p:oleObj>
                </mc:Choice>
                <mc:Fallback>
                  <p:oleObj name="公式" r:id="rId3" imgW="11684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 y="663"/>
                          <a:ext cx="2268" cy="7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7" name="Text Box 5"/>
            <p:cNvSpPr txBox="1">
              <a:spLocks noChangeArrowheads="1"/>
            </p:cNvSpPr>
            <p:nvPr/>
          </p:nvSpPr>
          <p:spPr bwMode="auto">
            <a:xfrm>
              <a:off x="3606" y="935"/>
              <a:ext cx="11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smtClean="0">
                  <a:solidFill>
                    <a:srgbClr val="0000CC"/>
                  </a:solidFill>
                  <a:latin typeface="Verdana" pitchFamily="34" charset="0"/>
                </a:rPr>
                <a:t>   (1-22)</a:t>
              </a:r>
            </a:p>
          </p:txBody>
        </p:sp>
      </p:grpSp>
      <p:sp>
        <p:nvSpPr>
          <p:cNvPr id="70660" name="Text Box 6"/>
          <p:cNvSpPr txBox="1">
            <a:spLocks noChangeArrowheads="1"/>
          </p:cNvSpPr>
          <p:nvPr/>
        </p:nvSpPr>
        <p:spPr bwMode="auto">
          <a:xfrm>
            <a:off x="395288" y="2209800"/>
            <a:ext cx="8497887"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b="1" smtClean="0">
                <a:solidFill>
                  <a:srgbClr val="0000CC"/>
                </a:solidFill>
                <a:latin typeface="楷体_GB2312" pitchFamily="49" charset="-122"/>
                <a:ea typeface="楷体_GB2312" pitchFamily="49" charset="-122"/>
              </a:rPr>
              <a:t> (2):</a:t>
            </a:r>
            <a:r>
              <a:rPr kumimoji="1" lang="zh-CN" altLang="en-US" sz="2400" b="1" smtClean="0">
                <a:solidFill>
                  <a:srgbClr val="0000CC"/>
                </a:solidFill>
                <a:latin typeface="楷体_GB2312" pitchFamily="49" charset="-122"/>
                <a:ea typeface="楷体_GB2312" pitchFamily="49" charset="-122"/>
              </a:rPr>
              <a:t>腔内物质原子数按能级分布应服从热平衡下的玻耳兹曼</a:t>
            </a:r>
          </a:p>
          <a:p>
            <a:pPr fontAlgn="base">
              <a:spcBef>
                <a:spcPct val="50000"/>
              </a:spcBef>
              <a:spcAft>
                <a:spcPct val="0"/>
              </a:spcAft>
              <a:buFontTx/>
              <a:buNone/>
            </a:pPr>
            <a:r>
              <a:rPr kumimoji="1" lang="zh-CN" altLang="en-US" sz="2400" b="1" smtClean="0">
                <a:solidFill>
                  <a:srgbClr val="0000CC"/>
                </a:solidFill>
                <a:latin typeface="楷体_GB2312" pitchFamily="49" charset="-122"/>
                <a:ea typeface="楷体_GB2312" pitchFamily="49" charset="-122"/>
              </a:rPr>
              <a:t>     分布</a:t>
            </a:r>
            <a:r>
              <a:rPr kumimoji="1" lang="en-US" altLang="zh-CN" sz="2400" b="1" smtClean="0">
                <a:solidFill>
                  <a:srgbClr val="0000CC"/>
                </a:solidFill>
                <a:latin typeface="楷体_GB2312" pitchFamily="49" charset="-122"/>
                <a:ea typeface="楷体_GB2312" pitchFamily="49" charset="-122"/>
              </a:rPr>
              <a:t>.</a:t>
            </a:r>
            <a:endParaRPr kumimoji="1" lang="en-US" altLang="zh-CN" sz="2400" smtClean="0">
              <a:solidFill>
                <a:srgbClr val="0000CC"/>
              </a:solidFill>
              <a:latin typeface="楷体_GB2312" pitchFamily="49" charset="-122"/>
              <a:ea typeface="楷体_GB2312" pitchFamily="49" charset="-122"/>
            </a:endParaRPr>
          </a:p>
        </p:txBody>
      </p:sp>
      <p:grpSp>
        <p:nvGrpSpPr>
          <p:cNvPr id="70661" name="Group 7"/>
          <p:cNvGrpSpPr>
            <a:grpSpLocks/>
          </p:cNvGrpSpPr>
          <p:nvPr/>
        </p:nvGrpSpPr>
        <p:grpSpPr bwMode="auto">
          <a:xfrm>
            <a:off x="2268538" y="3048000"/>
            <a:ext cx="5114925" cy="1724025"/>
            <a:chOff x="1383" y="2251"/>
            <a:chExt cx="3222" cy="1086"/>
          </a:xfrm>
        </p:grpSpPr>
        <p:graphicFrame>
          <p:nvGraphicFramePr>
            <p:cNvPr id="70664" name="Object 8"/>
            <p:cNvGraphicFramePr>
              <a:graphicFrameLocks noChangeAspect="1"/>
            </p:cNvGraphicFramePr>
            <p:nvPr/>
          </p:nvGraphicFramePr>
          <p:xfrm>
            <a:off x="1383" y="2251"/>
            <a:ext cx="2041" cy="1086"/>
          </p:xfrm>
          <a:graphic>
            <a:graphicData uri="http://schemas.openxmlformats.org/presentationml/2006/ole">
              <mc:AlternateContent xmlns:mc="http://schemas.openxmlformats.org/markup-compatibility/2006">
                <mc:Choice xmlns:v="urn:schemas-microsoft-com:vml" Requires="v">
                  <p:oleObj spid="_x0000_s17411" name="公式" r:id="rId5" imgW="1384300" imgH="736600" progId="Equation.3">
                    <p:embed/>
                  </p:oleObj>
                </mc:Choice>
                <mc:Fallback>
                  <p:oleObj name="公式" r:id="rId5" imgW="1384300" imgH="736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3" y="2251"/>
                          <a:ext cx="2041" cy="10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5" name="Text Box 9"/>
            <p:cNvSpPr txBox="1">
              <a:spLocks noChangeArrowheads="1"/>
            </p:cNvSpPr>
            <p:nvPr/>
          </p:nvSpPr>
          <p:spPr bwMode="auto">
            <a:xfrm>
              <a:off x="3833" y="2432"/>
              <a:ext cx="7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smtClean="0">
                  <a:solidFill>
                    <a:srgbClr val="0000CC"/>
                  </a:solidFill>
                  <a:latin typeface="Verdana" pitchFamily="34" charset="0"/>
                </a:rPr>
                <a:t>(1-35)</a:t>
              </a:r>
            </a:p>
          </p:txBody>
        </p:sp>
      </p:grpSp>
      <p:sp>
        <p:nvSpPr>
          <p:cNvPr id="70662" name="Text Box 10"/>
          <p:cNvSpPr txBox="1">
            <a:spLocks noChangeArrowheads="1"/>
          </p:cNvSpPr>
          <p:nvPr/>
        </p:nvSpPr>
        <p:spPr bwMode="auto">
          <a:xfrm>
            <a:off x="611188" y="4800600"/>
            <a:ext cx="8208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400" b="1" smtClean="0">
                <a:solidFill>
                  <a:srgbClr val="0000CC"/>
                </a:solidFill>
                <a:latin typeface="Times New Roman" pitchFamily="18" charset="0"/>
                <a:ea typeface="楷体_GB2312" pitchFamily="49" charset="-122"/>
              </a:rPr>
              <a:t>式中</a:t>
            </a:r>
            <a:r>
              <a:rPr kumimoji="1" lang="en-US" altLang="zh-CN" sz="2400" b="1" smtClean="0">
                <a:solidFill>
                  <a:srgbClr val="0000CC"/>
                </a:solidFill>
                <a:latin typeface="Times New Roman" pitchFamily="18" charset="0"/>
                <a:ea typeface="楷体_GB2312" pitchFamily="49" charset="-122"/>
              </a:rPr>
              <a:t>:  </a:t>
            </a:r>
            <a:r>
              <a:rPr kumimoji="1" lang="en-US" altLang="zh-CN" sz="2400" b="1" i="1" smtClean="0">
                <a:solidFill>
                  <a:srgbClr val="CC0000"/>
                </a:solidFill>
                <a:latin typeface="Times New Roman" pitchFamily="18" charset="0"/>
                <a:ea typeface="楷体_GB2312" pitchFamily="49" charset="-122"/>
              </a:rPr>
              <a:t>g</a:t>
            </a:r>
            <a:r>
              <a:rPr kumimoji="1" lang="en-US" altLang="zh-CN" sz="2400" b="1" i="1" baseline="-25000" smtClean="0">
                <a:solidFill>
                  <a:srgbClr val="CC0000"/>
                </a:solidFill>
                <a:latin typeface="Times New Roman" pitchFamily="18" charset="0"/>
                <a:ea typeface="楷体_GB2312" pitchFamily="49" charset="-122"/>
              </a:rPr>
              <a:t>1</a:t>
            </a:r>
            <a:r>
              <a:rPr kumimoji="1" lang="en-US" altLang="zh-CN" sz="2400" b="1" i="1" smtClean="0">
                <a:solidFill>
                  <a:srgbClr val="0000CC"/>
                </a:solidFill>
                <a:latin typeface="Times New Roman" pitchFamily="18" charset="0"/>
                <a:ea typeface="楷体_GB2312" pitchFamily="49" charset="-122"/>
              </a:rPr>
              <a:t> </a:t>
            </a:r>
            <a:r>
              <a:rPr kumimoji="1" lang="en-US" altLang="zh-CN" sz="2400" b="1" smtClean="0">
                <a:solidFill>
                  <a:srgbClr val="0000CC"/>
                </a:solidFill>
                <a:latin typeface="楷体_GB2312" pitchFamily="49" charset="-122"/>
                <a:ea typeface="楷体_GB2312" pitchFamily="49" charset="-122"/>
              </a:rPr>
              <a:t>--- </a:t>
            </a:r>
            <a:r>
              <a:rPr kumimoji="1" lang="zh-CN" altLang="en-US" sz="2400" b="1" smtClean="0">
                <a:solidFill>
                  <a:srgbClr val="0000CC"/>
                </a:solidFill>
                <a:latin typeface="楷体_GB2312" pitchFamily="49" charset="-122"/>
                <a:ea typeface="楷体_GB2312" pitchFamily="49" charset="-122"/>
              </a:rPr>
              <a:t>能级</a:t>
            </a:r>
            <a:r>
              <a:rPr kumimoji="1" lang="en-US" altLang="zh-CN" sz="2400" b="1" i="1" smtClean="0">
                <a:solidFill>
                  <a:srgbClr val="CC0000"/>
                </a:solidFill>
                <a:latin typeface="Times New Roman" pitchFamily="18" charset="0"/>
                <a:ea typeface="楷体_GB2312" pitchFamily="49" charset="-122"/>
              </a:rPr>
              <a:t>E</a:t>
            </a:r>
            <a:r>
              <a:rPr kumimoji="1" lang="en-US" altLang="zh-CN" sz="2400" b="1" i="1" baseline="-25000" smtClean="0">
                <a:solidFill>
                  <a:srgbClr val="CC0000"/>
                </a:solidFill>
                <a:latin typeface="Times New Roman" pitchFamily="18" charset="0"/>
                <a:ea typeface="楷体_GB2312" pitchFamily="49" charset="-122"/>
              </a:rPr>
              <a:t>1</a:t>
            </a:r>
            <a:r>
              <a:rPr kumimoji="1" lang="zh-CN" altLang="en-US" sz="2400" b="1" smtClean="0">
                <a:solidFill>
                  <a:srgbClr val="0000CC"/>
                </a:solidFill>
                <a:latin typeface="楷体_GB2312" pitchFamily="49" charset="-122"/>
                <a:ea typeface="楷体_GB2312" pitchFamily="49" charset="-122"/>
              </a:rPr>
              <a:t>的简并度    </a:t>
            </a:r>
            <a:r>
              <a:rPr kumimoji="1" lang="en-US" altLang="zh-CN" sz="2400" b="1" i="1" smtClean="0">
                <a:solidFill>
                  <a:srgbClr val="CC0000"/>
                </a:solidFill>
                <a:latin typeface="Times New Roman" pitchFamily="18" charset="0"/>
                <a:ea typeface="楷体_GB2312" pitchFamily="49" charset="-122"/>
              </a:rPr>
              <a:t>g</a:t>
            </a:r>
            <a:r>
              <a:rPr kumimoji="1" lang="en-US" altLang="zh-CN" sz="2400" b="1" i="1" baseline="-25000" smtClean="0">
                <a:solidFill>
                  <a:srgbClr val="CC0000"/>
                </a:solidFill>
                <a:latin typeface="Times New Roman" pitchFamily="18" charset="0"/>
                <a:ea typeface="楷体_GB2312" pitchFamily="49" charset="-122"/>
              </a:rPr>
              <a:t>2</a:t>
            </a:r>
            <a:r>
              <a:rPr kumimoji="1" lang="en-US" altLang="zh-CN" sz="2400" b="1" smtClean="0">
                <a:solidFill>
                  <a:srgbClr val="CC0000"/>
                </a:solidFill>
                <a:latin typeface="楷体_GB2312" pitchFamily="49" charset="-122"/>
                <a:ea typeface="楷体_GB2312" pitchFamily="49" charset="-122"/>
              </a:rPr>
              <a:t> </a:t>
            </a:r>
            <a:r>
              <a:rPr kumimoji="1" lang="en-US" altLang="zh-CN" sz="2400" b="1" smtClean="0">
                <a:solidFill>
                  <a:srgbClr val="0000CC"/>
                </a:solidFill>
                <a:latin typeface="楷体_GB2312" pitchFamily="49" charset="-122"/>
                <a:ea typeface="楷体_GB2312" pitchFamily="49" charset="-122"/>
              </a:rPr>
              <a:t>--- </a:t>
            </a:r>
            <a:r>
              <a:rPr kumimoji="1" lang="zh-CN" altLang="en-US" sz="2400" b="1" smtClean="0">
                <a:solidFill>
                  <a:srgbClr val="0000CC"/>
                </a:solidFill>
                <a:latin typeface="楷体_GB2312" pitchFamily="49" charset="-122"/>
                <a:ea typeface="楷体_GB2312" pitchFamily="49" charset="-122"/>
              </a:rPr>
              <a:t>能级</a:t>
            </a:r>
            <a:r>
              <a:rPr kumimoji="1" lang="en-US" altLang="zh-CN" sz="2400" b="1" i="1" smtClean="0">
                <a:solidFill>
                  <a:srgbClr val="CC0000"/>
                </a:solidFill>
                <a:latin typeface="Times New Roman" pitchFamily="18" charset="0"/>
                <a:ea typeface="楷体_GB2312" pitchFamily="49" charset="-122"/>
              </a:rPr>
              <a:t>E</a:t>
            </a:r>
            <a:r>
              <a:rPr kumimoji="1" lang="en-US" altLang="zh-CN" sz="2400" b="1" i="1" baseline="-25000" smtClean="0">
                <a:solidFill>
                  <a:srgbClr val="CC0000"/>
                </a:solidFill>
                <a:latin typeface="Times New Roman" pitchFamily="18" charset="0"/>
                <a:ea typeface="楷体_GB2312" pitchFamily="49" charset="-122"/>
              </a:rPr>
              <a:t>2</a:t>
            </a:r>
            <a:r>
              <a:rPr kumimoji="1" lang="zh-CN" altLang="en-US" sz="2400" b="1" smtClean="0">
                <a:solidFill>
                  <a:srgbClr val="0000CC"/>
                </a:solidFill>
                <a:latin typeface="楷体_GB2312" pitchFamily="49" charset="-122"/>
                <a:ea typeface="楷体_GB2312" pitchFamily="49" charset="-122"/>
              </a:rPr>
              <a:t>的简并度</a:t>
            </a:r>
            <a:r>
              <a:rPr kumimoji="1" lang="zh-CN" altLang="en-US" sz="2400" smtClean="0">
                <a:solidFill>
                  <a:srgbClr val="0000CC"/>
                </a:solidFill>
                <a:latin typeface="楷体_GB2312" pitchFamily="49" charset="-122"/>
                <a:ea typeface="楷体_GB2312" pitchFamily="49" charset="-122"/>
              </a:rPr>
              <a:t> </a:t>
            </a:r>
          </a:p>
        </p:txBody>
      </p:sp>
      <p:pic>
        <p:nvPicPr>
          <p:cNvPr id="70663"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5486400"/>
            <a:ext cx="6442075" cy="126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873974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468313" y="1989138"/>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400" b="1" smtClean="0">
                <a:solidFill>
                  <a:srgbClr val="CC0000"/>
                </a:solidFill>
                <a:latin typeface="楷体_GB2312" pitchFamily="49" charset="-122"/>
                <a:ea typeface="楷体_GB2312" pitchFamily="49" charset="-122"/>
              </a:rPr>
              <a:t>即</a:t>
            </a:r>
            <a:r>
              <a:rPr kumimoji="1" lang="zh-CN" altLang="en-US" sz="2400" smtClean="0">
                <a:solidFill>
                  <a:srgbClr val="CC0000"/>
                </a:solidFill>
                <a:latin typeface="楷体_GB2312" pitchFamily="49" charset="-122"/>
                <a:ea typeface="楷体_GB2312" pitchFamily="49" charset="-122"/>
              </a:rPr>
              <a:t> </a:t>
            </a:r>
          </a:p>
        </p:txBody>
      </p:sp>
      <p:graphicFrame>
        <p:nvGraphicFramePr>
          <p:cNvPr id="71683" name="Object 3"/>
          <p:cNvGraphicFramePr>
            <a:graphicFrameLocks noChangeAspect="1"/>
          </p:cNvGraphicFramePr>
          <p:nvPr/>
        </p:nvGraphicFramePr>
        <p:xfrm>
          <a:off x="1373188" y="2349500"/>
          <a:ext cx="5248275" cy="635000"/>
        </p:xfrm>
        <a:graphic>
          <a:graphicData uri="http://schemas.openxmlformats.org/presentationml/2006/ole">
            <mc:AlternateContent xmlns:mc="http://schemas.openxmlformats.org/markup-compatibility/2006">
              <mc:Choice xmlns:v="urn:schemas-microsoft-com:vml" Requires="v">
                <p:oleObj spid="_x0000_s18434" name="公式" r:id="rId3" imgW="1917700" imgH="228600" progId="Equation.3">
                  <p:embed/>
                </p:oleObj>
              </mc:Choice>
              <mc:Fallback>
                <p:oleObj name="公式" r:id="rId3" imgW="19177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3188" y="2349500"/>
                        <a:ext cx="5248275" cy="635000"/>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sp>
        <p:nvSpPr>
          <p:cNvPr id="71684" name="Text Box 4"/>
          <p:cNvSpPr txBox="1">
            <a:spLocks noChangeArrowheads="1"/>
          </p:cNvSpPr>
          <p:nvPr/>
        </p:nvSpPr>
        <p:spPr bwMode="auto">
          <a:xfrm>
            <a:off x="7221538" y="2443163"/>
            <a:ext cx="135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400" smtClean="0">
                <a:solidFill>
                  <a:srgbClr val="000000"/>
                </a:solidFill>
                <a:latin typeface="Times New Roman" pitchFamily="18" charset="0"/>
              </a:rPr>
              <a:t>（</a:t>
            </a:r>
            <a:r>
              <a:rPr kumimoji="1" lang="en-US" altLang="zh-CN" sz="2400" smtClean="0">
                <a:solidFill>
                  <a:srgbClr val="000000"/>
                </a:solidFill>
                <a:latin typeface="Times New Roman" pitchFamily="18" charset="0"/>
              </a:rPr>
              <a:t>1-34</a:t>
            </a:r>
            <a:r>
              <a:rPr kumimoji="1" lang="zh-CN" altLang="en-US" sz="2400" smtClean="0">
                <a:solidFill>
                  <a:srgbClr val="000000"/>
                </a:solidFill>
                <a:latin typeface="Times New Roman" pitchFamily="18" charset="0"/>
              </a:rPr>
              <a:t>）</a:t>
            </a:r>
          </a:p>
        </p:txBody>
      </p:sp>
      <p:grpSp>
        <p:nvGrpSpPr>
          <p:cNvPr id="71685" name="Group 5"/>
          <p:cNvGrpSpPr>
            <a:grpSpLocks/>
          </p:cNvGrpSpPr>
          <p:nvPr/>
        </p:nvGrpSpPr>
        <p:grpSpPr bwMode="auto">
          <a:xfrm>
            <a:off x="1187450" y="2997200"/>
            <a:ext cx="1150938" cy="360363"/>
            <a:chOff x="567" y="618"/>
            <a:chExt cx="725" cy="227"/>
          </a:xfrm>
        </p:grpSpPr>
        <p:sp>
          <p:nvSpPr>
            <p:cNvPr id="71701" name="Line 6"/>
            <p:cNvSpPr>
              <a:spLocks noChangeShapeType="1"/>
            </p:cNvSpPr>
            <p:nvPr/>
          </p:nvSpPr>
          <p:spPr bwMode="auto">
            <a:xfrm>
              <a:off x="567" y="618"/>
              <a:ext cx="725" cy="0"/>
            </a:xfrm>
            <a:prstGeom prst="line">
              <a:avLst/>
            </a:prstGeom>
            <a:noFill/>
            <a:ln w="1905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71702" name="Line 7"/>
            <p:cNvSpPr>
              <a:spLocks noChangeShapeType="1"/>
            </p:cNvSpPr>
            <p:nvPr/>
          </p:nvSpPr>
          <p:spPr bwMode="auto">
            <a:xfrm flipH="1">
              <a:off x="703" y="618"/>
              <a:ext cx="227" cy="227"/>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grpSp>
      <p:sp>
        <p:nvSpPr>
          <p:cNvPr id="71686" name="Text Box 8"/>
          <p:cNvSpPr txBox="1">
            <a:spLocks noChangeArrowheads="1"/>
          </p:cNvSpPr>
          <p:nvPr/>
        </p:nvSpPr>
        <p:spPr bwMode="auto">
          <a:xfrm>
            <a:off x="827088" y="3357563"/>
            <a:ext cx="1511300" cy="831850"/>
          </a:xfrm>
          <a:prstGeom prst="rect">
            <a:avLst/>
          </a:prstGeom>
          <a:noFill/>
          <a:ln w="9525">
            <a:solidFill>
              <a:srgbClr val="A5002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zh-CN" altLang="en-US" sz="2400" smtClean="0">
                <a:solidFill>
                  <a:srgbClr val="000000"/>
                </a:solidFill>
                <a:latin typeface="Verdana" pitchFamily="34" charset="0"/>
                <a:ea typeface="楷体_GB2312" pitchFamily="49" charset="-122"/>
              </a:rPr>
              <a:t>自发辐射光子数</a:t>
            </a:r>
          </a:p>
        </p:txBody>
      </p:sp>
      <p:grpSp>
        <p:nvGrpSpPr>
          <p:cNvPr id="71687" name="Group 9"/>
          <p:cNvGrpSpPr>
            <a:grpSpLocks/>
          </p:cNvGrpSpPr>
          <p:nvPr/>
        </p:nvGrpSpPr>
        <p:grpSpPr bwMode="auto">
          <a:xfrm>
            <a:off x="2843213" y="2924175"/>
            <a:ext cx="1944687" cy="360363"/>
            <a:chOff x="1610" y="572"/>
            <a:chExt cx="1225" cy="227"/>
          </a:xfrm>
        </p:grpSpPr>
        <p:sp>
          <p:nvSpPr>
            <p:cNvPr id="71699" name="Line 10"/>
            <p:cNvSpPr>
              <a:spLocks noChangeShapeType="1"/>
            </p:cNvSpPr>
            <p:nvPr/>
          </p:nvSpPr>
          <p:spPr bwMode="auto">
            <a:xfrm flipV="1">
              <a:off x="1610" y="618"/>
              <a:ext cx="1225" cy="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71700" name="Line 11"/>
            <p:cNvSpPr>
              <a:spLocks noChangeShapeType="1"/>
            </p:cNvSpPr>
            <p:nvPr/>
          </p:nvSpPr>
          <p:spPr bwMode="auto">
            <a:xfrm>
              <a:off x="2200" y="572"/>
              <a:ext cx="0" cy="227"/>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grpSp>
      <p:sp>
        <p:nvSpPr>
          <p:cNvPr id="71688" name="Text Box 12"/>
          <p:cNvSpPr txBox="1">
            <a:spLocks noChangeArrowheads="1"/>
          </p:cNvSpPr>
          <p:nvPr/>
        </p:nvSpPr>
        <p:spPr bwMode="auto">
          <a:xfrm>
            <a:off x="3203575" y="3284538"/>
            <a:ext cx="1439863" cy="831850"/>
          </a:xfrm>
          <a:prstGeom prst="rect">
            <a:avLst/>
          </a:prstGeom>
          <a:noFill/>
          <a:ln w="9525">
            <a:solidFill>
              <a:srgbClr val="A5002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zh-CN" altLang="en-US" sz="2400" smtClean="0">
                <a:solidFill>
                  <a:srgbClr val="000000"/>
                </a:solidFill>
                <a:latin typeface="Verdana" pitchFamily="34" charset="0"/>
                <a:ea typeface="楷体_GB2312" pitchFamily="49" charset="-122"/>
              </a:rPr>
              <a:t>受激辐射光子数</a:t>
            </a:r>
          </a:p>
        </p:txBody>
      </p:sp>
      <p:grpSp>
        <p:nvGrpSpPr>
          <p:cNvPr id="71689" name="Group 13"/>
          <p:cNvGrpSpPr>
            <a:grpSpLocks/>
          </p:cNvGrpSpPr>
          <p:nvPr/>
        </p:nvGrpSpPr>
        <p:grpSpPr bwMode="auto">
          <a:xfrm>
            <a:off x="5219700" y="2924175"/>
            <a:ext cx="1800225" cy="360363"/>
            <a:chOff x="3107" y="572"/>
            <a:chExt cx="1134" cy="227"/>
          </a:xfrm>
        </p:grpSpPr>
        <p:sp>
          <p:nvSpPr>
            <p:cNvPr id="71697" name="Line 14"/>
            <p:cNvSpPr>
              <a:spLocks noChangeShapeType="1"/>
            </p:cNvSpPr>
            <p:nvPr/>
          </p:nvSpPr>
          <p:spPr bwMode="auto">
            <a:xfrm>
              <a:off x="3107" y="572"/>
              <a:ext cx="1134" cy="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71698" name="Line 15"/>
            <p:cNvSpPr>
              <a:spLocks noChangeShapeType="1"/>
            </p:cNvSpPr>
            <p:nvPr/>
          </p:nvSpPr>
          <p:spPr bwMode="auto">
            <a:xfrm>
              <a:off x="3334" y="572"/>
              <a:ext cx="408" cy="227"/>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grpSp>
      <p:sp>
        <p:nvSpPr>
          <p:cNvPr id="71690" name="Text Box 16"/>
          <p:cNvSpPr txBox="1">
            <a:spLocks noChangeArrowheads="1"/>
          </p:cNvSpPr>
          <p:nvPr/>
        </p:nvSpPr>
        <p:spPr bwMode="auto">
          <a:xfrm>
            <a:off x="5580063" y="3357563"/>
            <a:ext cx="1439862" cy="831850"/>
          </a:xfrm>
          <a:prstGeom prst="rect">
            <a:avLst/>
          </a:prstGeom>
          <a:noFill/>
          <a:ln w="9525">
            <a:solidFill>
              <a:srgbClr val="A5002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zh-CN" altLang="en-US" sz="2400" smtClean="0">
                <a:solidFill>
                  <a:srgbClr val="000000"/>
                </a:solidFill>
                <a:latin typeface="Verdana" pitchFamily="34" charset="0"/>
                <a:ea typeface="楷体_GB2312" pitchFamily="49" charset="-122"/>
              </a:rPr>
              <a:t>受激吸收光子数</a:t>
            </a:r>
          </a:p>
        </p:txBody>
      </p:sp>
      <p:sp>
        <p:nvSpPr>
          <p:cNvPr id="71691" name="Text Box 17"/>
          <p:cNvSpPr txBox="1">
            <a:spLocks noChangeArrowheads="1"/>
          </p:cNvSpPr>
          <p:nvPr/>
        </p:nvSpPr>
        <p:spPr bwMode="auto">
          <a:xfrm>
            <a:off x="539750" y="333375"/>
            <a:ext cx="6192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b="1" smtClean="0">
                <a:solidFill>
                  <a:srgbClr val="0000CC"/>
                </a:solidFill>
                <a:latin typeface="楷体_GB2312" pitchFamily="49" charset="-122"/>
                <a:ea typeface="楷体_GB2312" pitchFamily="49" charset="-122"/>
              </a:rPr>
              <a:t>(3) </a:t>
            </a:r>
            <a:r>
              <a:rPr kumimoji="1" lang="zh-CN" altLang="en-US" sz="2400" b="1" smtClean="0">
                <a:solidFill>
                  <a:srgbClr val="0000CC"/>
                </a:solidFill>
                <a:latin typeface="楷体_GB2312" pitchFamily="49" charset="-122"/>
                <a:ea typeface="楷体_GB2312" pitchFamily="49" charset="-122"/>
              </a:rPr>
              <a:t>在热平衡状态下 </a:t>
            </a:r>
          </a:p>
        </p:txBody>
      </p:sp>
      <p:sp>
        <p:nvSpPr>
          <p:cNvPr id="71692" name="Text Box 18"/>
          <p:cNvSpPr txBox="1">
            <a:spLocks noChangeArrowheads="1"/>
          </p:cNvSpPr>
          <p:nvPr/>
        </p:nvSpPr>
        <p:spPr bwMode="auto">
          <a:xfrm>
            <a:off x="1116013" y="981075"/>
            <a:ext cx="69342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b="1" smtClean="0">
                <a:solidFill>
                  <a:srgbClr val="0000CC"/>
                </a:solidFill>
                <a:latin typeface="楷体_GB2312" pitchFamily="49" charset="-122"/>
                <a:ea typeface="楷体_GB2312" pitchFamily="49" charset="-122"/>
              </a:rPr>
              <a:t> </a:t>
            </a:r>
            <a:r>
              <a:rPr kumimoji="1" lang="zh-CN" altLang="en-US" sz="2400" smtClean="0">
                <a:solidFill>
                  <a:srgbClr val="0000CC"/>
                </a:solidFill>
                <a:latin typeface="楷体_GB2312" pitchFamily="49" charset="-122"/>
                <a:ea typeface="楷体_GB2312" pitchFamily="49" charset="-122"/>
              </a:rPr>
              <a:t>单位时间内粒子体系从辐射场吸收的光子数目</a:t>
            </a:r>
          </a:p>
          <a:p>
            <a:pPr fontAlgn="base">
              <a:spcBef>
                <a:spcPct val="50000"/>
              </a:spcBef>
              <a:spcAft>
                <a:spcPct val="0"/>
              </a:spcAft>
              <a:buFontTx/>
              <a:buNone/>
            </a:pPr>
            <a:r>
              <a:rPr kumimoji="1" lang="zh-CN" altLang="en-US" sz="2400" smtClean="0">
                <a:solidFill>
                  <a:srgbClr val="0000CC"/>
                </a:solidFill>
                <a:latin typeface="楷体_GB2312" pitchFamily="49" charset="-122"/>
                <a:ea typeface="楷体_GB2312" pitchFamily="49" charset="-122"/>
              </a:rPr>
              <a:t> </a:t>
            </a:r>
            <a:r>
              <a:rPr kumimoji="1" lang="en-US" altLang="zh-CN" sz="2400" smtClean="0">
                <a:solidFill>
                  <a:srgbClr val="0000CC"/>
                </a:solidFill>
                <a:latin typeface="楷体_GB2312" pitchFamily="49" charset="-122"/>
                <a:ea typeface="楷体_GB2312" pitchFamily="49" charset="-122"/>
              </a:rPr>
              <a:t>= </a:t>
            </a:r>
            <a:r>
              <a:rPr kumimoji="1" lang="zh-CN" altLang="en-US" sz="2400" smtClean="0">
                <a:solidFill>
                  <a:srgbClr val="0000CC"/>
                </a:solidFill>
                <a:latin typeface="楷体_GB2312" pitchFamily="49" charset="-122"/>
                <a:ea typeface="楷体_GB2312" pitchFamily="49" charset="-122"/>
              </a:rPr>
              <a:t>单位时间内粒子体系向辐射场发射的光子数目 </a:t>
            </a:r>
          </a:p>
        </p:txBody>
      </p:sp>
      <p:sp>
        <p:nvSpPr>
          <p:cNvPr id="71693" name="Text Box 19"/>
          <p:cNvSpPr txBox="1">
            <a:spLocks noChangeArrowheads="1"/>
          </p:cNvSpPr>
          <p:nvPr/>
        </p:nvSpPr>
        <p:spPr bwMode="auto">
          <a:xfrm>
            <a:off x="684213" y="4365625"/>
            <a:ext cx="5256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zh-CN" altLang="en-US" sz="2400" smtClean="0">
                <a:solidFill>
                  <a:srgbClr val="0000CC"/>
                </a:solidFill>
                <a:latin typeface="Verdana" pitchFamily="34" charset="0"/>
                <a:ea typeface="楷体_GB2312" pitchFamily="49" charset="-122"/>
              </a:rPr>
              <a:t>联立以上三式</a:t>
            </a:r>
            <a:r>
              <a:rPr lang="en-US" altLang="zh-CN" sz="2400" smtClean="0">
                <a:solidFill>
                  <a:srgbClr val="0000CC"/>
                </a:solidFill>
                <a:latin typeface="Verdana" pitchFamily="34" charset="0"/>
                <a:ea typeface="楷体_GB2312" pitchFamily="49" charset="-122"/>
              </a:rPr>
              <a:t>,</a:t>
            </a:r>
            <a:r>
              <a:rPr lang="zh-CN" altLang="en-US" sz="2400" smtClean="0">
                <a:solidFill>
                  <a:srgbClr val="0000CC"/>
                </a:solidFill>
                <a:latin typeface="Verdana" pitchFamily="34" charset="0"/>
                <a:ea typeface="楷体_GB2312" pitchFamily="49" charset="-122"/>
              </a:rPr>
              <a:t>可得</a:t>
            </a:r>
          </a:p>
        </p:txBody>
      </p:sp>
      <p:grpSp>
        <p:nvGrpSpPr>
          <p:cNvPr id="71694" name="Group 20"/>
          <p:cNvGrpSpPr>
            <a:grpSpLocks/>
          </p:cNvGrpSpPr>
          <p:nvPr/>
        </p:nvGrpSpPr>
        <p:grpSpPr bwMode="auto">
          <a:xfrm>
            <a:off x="1881188" y="5170488"/>
            <a:ext cx="6507162" cy="947737"/>
            <a:chOff x="1185" y="3257"/>
            <a:chExt cx="4099" cy="597"/>
          </a:xfrm>
        </p:grpSpPr>
        <p:graphicFrame>
          <p:nvGraphicFramePr>
            <p:cNvPr id="71695" name="Object 21"/>
            <p:cNvGraphicFramePr>
              <a:graphicFrameLocks noChangeAspect="1"/>
            </p:cNvGraphicFramePr>
            <p:nvPr/>
          </p:nvGraphicFramePr>
          <p:xfrm>
            <a:off x="1185" y="3257"/>
            <a:ext cx="2850" cy="597"/>
          </p:xfrm>
          <a:graphic>
            <a:graphicData uri="http://schemas.openxmlformats.org/presentationml/2006/ole">
              <mc:AlternateContent xmlns:mc="http://schemas.openxmlformats.org/markup-compatibility/2006">
                <mc:Choice xmlns:v="urn:schemas-microsoft-com:vml" Requires="v">
                  <p:oleObj spid="_x0000_s18435" name="公式" r:id="rId5" imgW="2184400" imgH="457200" progId="Equation.3">
                    <p:embed/>
                  </p:oleObj>
                </mc:Choice>
                <mc:Fallback>
                  <p:oleObj name="公式" r:id="rId5" imgW="21844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5" y="3257"/>
                          <a:ext cx="2850" cy="597"/>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696" name="Text Box 22"/>
            <p:cNvSpPr txBox="1">
              <a:spLocks noChangeArrowheads="1"/>
            </p:cNvSpPr>
            <p:nvPr/>
          </p:nvSpPr>
          <p:spPr bwMode="auto">
            <a:xfrm>
              <a:off x="4604" y="3385"/>
              <a:ext cx="6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smtClean="0">
                  <a:solidFill>
                    <a:srgbClr val="0000CC"/>
                  </a:solidFill>
                  <a:latin typeface="Verdana" pitchFamily="34" charset="0"/>
                </a:rPr>
                <a:t>(1)</a:t>
              </a:r>
            </a:p>
          </p:txBody>
        </p:sp>
      </p:grpSp>
    </p:spTree>
    <p:extLst>
      <p:ext uri="{BB962C8B-B14F-4D97-AF65-F5344CB8AC3E}">
        <p14:creationId xmlns:p14="http://schemas.microsoft.com/office/powerpoint/2010/main" val="11549177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06" name="Group 2"/>
          <p:cNvGrpSpPr>
            <a:grpSpLocks/>
          </p:cNvGrpSpPr>
          <p:nvPr/>
        </p:nvGrpSpPr>
        <p:grpSpPr bwMode="auto">
          <a:xfrm>
            <a:off x="539750" y="1125538"/>
            <a:ext cx="7345363" cy="457200"/>
            <a:chOff x="340" y="210"/>
            <a:chExt cx="4627" cy="288"/>
          </a:xfrm>
        </p:grpSpPr>
        <p:sp>
          <p:nvSpPr>
            <p:cNvPr id="72723" name="Text Box 3"/>
            <p:cNvSpPr txBox="1">
              <a:spLocks noChangeArrowheads="1"/>
            </p:cNvSpPr>
            <p:nvPr/>
          </p:nvSpPr>
          <p:spPr bwMode="auto">
            <a:xfrm flipH="1">
              <a:off x="340" y="210"/>
              <a:ext cx="46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smtClean="0">
                  <a:solidFill>
                    <a:srgbClr val="0000CC"/>
                  </a:solidFill>
                  <a:latin typeface="Verdana" pitchFamily="34" charset="0"/>
                  <a:ea typeface="楷体_GB2312" pitchFamily="49" charset="-122"/>
                </a:rPr>
                <a:t>(1)</a:t>
              </a:r>
              <a:r>
                <a:rPr lang="zh-CN" altLang="en-US" sz="2400" smtClean="0">
                  <a:solidFill>
                    <a:srgbClr val="0000CC"/>
                  </a:solidFill>
                  <a:latin typeface="Verdana" pitchFamily="34" charset="0"/>
                  <a:ea typeface="楷体_GB2312" pitchFamily="49" charset="-122"/>
                </a:rPr>
                <a:t>式当</a:t>
              </a:r>
              <a:r>
                <a:rPr lang="en-US" altLang="zh-CN" sz="2400" i="1" smtClean="0">
                  <a:solidFill>
                    <a:srgbClr val="0000CC"/>
                  </a:solidFill>
                  <a:latin typeface="Times New Roman" pitchFamily="18" charset="0"/>
                  <a:ea typeface="楷体_GB2312" pitchFamily="49" charset="-122"/>
                </a:rPr>
                <a:t>T        ∞</a:t>
              </a:r>
              <a:r>
                <a:rPr lang="zh-CN" altLang="en-US" sz="2400" smtClean="0">
                  <a:solidFill>
                    <a:srgbClr val="0000CC"/>
                  </a:solidFill>
                  <a:latin typeface="Times New Roman" pitchFamily="18" charset="0"/>
                  <a:ea typeface="楷体_GB2312" pitchFamily="49" charset="-122"/>
                </a:rPr>
                <a:t>时也应成立</a:t>
              </a:r>
              <a:r>
                <a:rPr lang="en-US" altLang="zh-CN" sz="2400" smtClean="0">
                  <a:solidFill>
                    <a:srgbClr val="0000CC"/>
                  </a:solidFill>
                  <a:latin typeface="Times New Roman" pitchFamily="18" charset="0"/>
                  <a:ea typeface="楷体_GB2312" pitchFamily="49" charset="-122"/>
                </a:rPr>
                <a:t>,</a:t>
              </a:r>
              <a:r>
                <a:rPr lang="zh-CN" altLang="en-US" sz="2400" smtClean="0">
                  <a:solidFill>
                    <a:srgbClr val="0000CC"/>
                  </a:solidFill>
                  <a:latin typeface="Times New Roman" pitchFamily="18" charset="0"/>
                  <a:ea typeface="楷体_GB2312" pitchFamily="49" charset="-122"/>
                </a:rPr>
                <a:t>所以有</a:t>
              </a:r>
            </a:p>
          </p:txBody>
        </p:sp>
        <p:sp>
          <p:nvSpPr>
            <p:cNvPr id="72724" name="Line 4"/>
            <p:cNvSpPr>
              <a:spLocks noChangeShapeType="1"/>
            </p:cNvSpPr>
            <p:nvPr/>
          </p:nvSpPr>
          <p:spPr bwMode="auto">
            <a:xfrm>
              <a:off x="1247" y="346"/>
              <a:ext cx="317" cy="0"/>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grpSp>
      <p:grpSp>
        <p:nvGrpSpPr>
          <p:cNvPr id="72707" name="Group 5"/>
          <p:cNvGrpSpPr>
            <a:grpSpLocks/>
          </p:cNvGrpSpPr>
          <p:nvPr/>
        </p:nvGrpSpPr>
        <p:grpSpPr bwMode="auto">
          <a:xfrm>
            <a:off x="1692275" y="1628775"/>
            <a:ext cx="5688013" cy="593725"/>
            <a:chOff x="1111" y="663"/>
            <a:chExt cx="3583" cy="374"/>
          </a:xfrm>
        </p:grpSpPr>
        <p:graphicFrame>
          <p:nvGraphicFramePr>
            <p:cNvPr id="72721" name="Object 6"/>
            <p:cNvGraphicFramePr>
              <a:graphicFrameLocks noChangeAspect="1"/>
            </p:cNvGraphicFramePr>
            <p:nvPr/>
          </p:nvGraphicFramePr>
          <p:xfrm>
            <a:off x="1111" y="663"/>
            <a:ext cx="1542" cy="374"/>
          </p:xfrm>
          <a:graphic>
            <a:graphicData uri="http://schemas.openxmlformats.org/presentationml/2006/ole">
              <mc:AlternateContent xmlns:mc="http://schemas.openxmlformats.org/markup-compatibility/2006">
                <mc:Choice xmlns:v="urn:schemas-microsoft-com:vml" Requires="v">
                  <p:oleObj spid="_x0000_s19458" name="公式" r:id="rId3" imgW="888614" imgH="215806" progId="Equation.3">
                    <p:embed/>
                  </p:oleObj>
                </mc:Choice>
                <mc:Fallback>
                  <p:oleObj name="公式" r:id="rId3" imgW="888614"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 y="663"/>
                          <a:ext cx="1542"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22" name="Text Box 7"/>
            <p:cNvSpPr txBox="1">
              <a:spLocks noChangeArrowheads="1"/>
            </p:cNvSpPr>
            <p:nvPr/>
          </p:nvSpPr>
          <p:spPr bwMode="auto">
            <a:xfrm>
              <a:off x="3107" y="709"/>
              <a:ext cx="15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smtClean="0">
                  <a:solidFill>
                    <a:srgbClr val="0000CC"/>
                  </a:solidFill>
                  <a:latin typeface="Verdana" pitchFamily="34" charset="0"/>
                </a:rPr>
                <a:t>(1-40)</a:t>
              </a:r>
            </a:p>
          </p:txBody>
        </p:sp>
      </p:grpSp>
      <p:sp>
        <p:nvSpPr>
          <p:cNvPr id="72708" name="Text Box 8"/>
          <p:cNvSpPr txBox="1">
            <a:spLocks noChangeArrowheads="1"/>
          </p:cNvSpPr>
          <p:nvPr/>
        </p:nvSpPr>
        <p:spPr bwMode="auto">
          <a:xfrm flipH="1">
            <a:off x="539750" y="2492375"/>
            <a:ext cx="7345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zh-CN" altLang="en-US" sz="2400" smtClean="0">
                <a:solidFill>
                  <a:srgbClr val="0000CC"/>
                </a:solidFill>
                <a:latin typeface="Verdana" pitchFamily="34" charset="0"/>
                <a:ea typeface="楷体_GB2312" pitchFamily="49" charset="-122"/>
              </a:rPr>
              <a:t>将上式代入</a:t>
            </a:r>
            <a:r>
              <a:rPr lang="en-US" altLang="zh-CN" sz="2400" smtClean="0">
                <a:solidFill>
                  <a:srgbClr val="0000CC"/>
                </a:solidFill>
                <a:latin typeface="Verdana" pitchFamily="34" charset="0"/>
                <a:ea typeface="楷体_GB2312" pitchFamily="49" charset="-122"/>
              </a:rPr>
              <a:t>(1)</a:t>
            </a:r>
            <a:r>
              <a:rPr lang="zh-CN" altLang="en-US" sz="2400" smtClean="0">
                <a:solidFill>
                  <a:srgbClr val="0000CC"/>
                </a:solidFill>
                <a:latin typeface="Verdana" pitchFamily="34" charset="0"/>
                <a:ea typeface="楷体_GB2312" pitchFamily="49" charset="-122"/>
              </a:rPr>
              <a:t>式可得</a:t>
            </a:r>
            <a:r>
              <a:rPr lang="en-US" altLang="zh-CN" sz="2400" smtClean="0">
                <a:solidFill>
                  <a:srgbClr val="0000CC"/>
                </a:solidFill>
                <a:latin typeface="Verdana" pitchFamily="34" charset="0"/>
                <a:ea typeface="楷体_GB2312" pitchFamily="49" charset="-122"/>
              </a:rPr>
              <a:t>:</a:t>
            </a:r>
            <a:endParaRPr lang="en-US" altLang="zh-CN" sz="2400" smtClean="0">
              <a:solidFill>
                <a:srgbClr val="0000CC"/>
              </a:solidFill>
              <a:latin typeface="Times New Roman" pitchFamily="18" charset="0"/>
              <a:ea typeface="楷体_GB2312" pitchFamily="49" charset="-122"/>
            </a:endParaRPr>
          </a:p>
        </p:txBody>
      </p:sp>
      <p:graphicFrame>
        <p:nvGraphicFramePr>
          <p:cNvPr id="72709" name="Object 9"/>
          <p:cNvGraphicFramePr>
            <a:graphicFrameLocks noChangeAspect="1"/>
          </p:cNvGraphicFramePr>
          <p:nvPr/>
        </p:nvGraphicFramePr>
        <p:xfrm>
          <a:off x="4356100" y="3716338"/>
          <a:ext cx="2292350" cy="1951037"/>
        </p:xfrm>
        <a:graphic>
          <a:graphicData uri="http://schemas.openxmlformats.org/presentationml/2006/ole">
            <mc:AlternateContent xmlns:mc="http://schemas.openxmlformats.org/markup-compatibility/2006">
              <mc:Choice xmlns:v="urn:schemas-microsoft-com:vml" Requires="v">
                <p:oleObj spid="_x0000_s19459" name="公式" r:id="rId5" imgW="906782" imgH="754488" progId="Equation.3">
                  <p:embed/>
                </p:oleObj>
              </mc:Choice>
              <mc:Fallback>
                <p:oleObj name="公式" r:id="rId5" imgW="906782" imgH="75448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3716338"/>
                        <a:ext cx="2292350" cy="1951037"/>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2710" name="Group 10"/>
          <p:cNvGrpSpPr>
            <a:grpSpLocks/>
          </p:cNvGrpSpPr>
          <p:nvPr/>
        </p:nvGrpSpPr>
        <p:grpSpPr bwMode="auto">
          <a:xfrm>
            <a:off x="1763713" y="3141663"/>
            <a:ext cx="4538662" cy="1008062"/>
            <a:chOff x="1200" y="1661"/>
            <a:chExt cx="2859" cy="635"/>
          </a:xfrm>
        </p:grpSpPr>
        <p:graphicFrame>
          <p:nvGraphicFramePr>
            <p:cNvPr id="72719" name="Object 11"/>
            <p:cNvGraphicFramePr>
              <a:graphicFrameLocks noChangeAspect="1"/>
            </p:cNvGraphicFramePr>
            <p:nvPr/>
          </p:nvGraphicFramePr>
          <p:xfrm>
            <a:off x="1200" y="1661"/>
            <a:ext cx="1182" cy="635"/>
          </p:xfrm>
          <a:graphic>
            <a:graphicData uri="http://schemas.openxmlformats.org/presentationml/2006/ole">
              <mc:AlternateContent xmlns:mc="http://schemas.openxmlformats.org/markup-compatibility/2006">
                <mc:Choice xmlns:v="urn:schemas-microsoft-com:vml" Requires="v">
                  <p:oleObj spid="_x0000_s19460" name="公式" r:id="rId7" imgW="850900" imgH="457200" progId="Equation.3">
                    <p:embed/>
                  </p:oleObj>
                </mc:Choice>
                <mc:Fallback>
                  <p:oleObj name="公式" r:id="rId7" imgW="85090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0" y="1661"/>
                          <a:ext cx="1182" cy="635"/>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20" name="Text Box 12"/>
            <p:cNvSpPr txBox="1">
              <a:spLocks noChangeArrowheads="1"/>
            </p:cNvSpPr>
            <p:nvPr/>
          </p:nvSpPr>
          <p:spPr bwMode="auto">
            <a:xfrm>
              <a:off x="3288" y="1706"/>
              <a:ext cx="7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smtClean="0">
                  <a:solidFill>
                    <a:srgbClr val="0000CC"/>
                  </a:solidFill>
                  <a:latin typeface="Times New Roman" pitchFamily="18" charset="0"/>
                </a:rPr>
                <a:t>(1-39)</a:t>
              </a:r>
            </a:p>
          </p:txBody>
        </p:sp>
      </p:grpSp>
      <p:grpSp>
        <p:nvGrpSpPr>
          <p:cNvPr id="72711" name="Group 13"/>
          <p:cNvGrpSpPr>
            <a:grpSpLocks/>
          </p:cNvGrpSpPr>
          <p:nvPr/>
        </p:nvGrpSpPr>
        <p:grpSpPr bwMode="auto">
          <a:xfrm>
            <a:off x="539750" y="4437063"/>
            <a:ext cx="3352800" cy="457200"/>
            <a:chOff x="288" y="3264"/>
            <a:chExt cx="2112" cy="288"/>
          </a:xfrm>
        </p:grpSpPr>
        <p:sp>
          <p:nvSpPr>
            <p:cNvPr id="72717" name="Text Box 14"/>
            <p:cNvSpPr txBox="1">
              <a:spLocks noChangeArrowheads="1"/>
            </p:cNvSpPr>
            <p:nvPr/>
          </p:nvSpPr>
          <p:spPr bwMode="auto">
            <a:xfrm>
              <a:off x="288" y="326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400" smtClean="0">
                  <a:solidFill>
                    <a:srgbClr val="0000CC"/>
                  </a:solidFill>
                  <a:latin typeface="Times New Roman" pitchFamily="18" charset="0"/>
                  <a:ea typeface="楷体_GB2312" pitchFamily="49" charset="-122"/>
                </a:rPr>
                <a:t>得到</a:t>
              </a:r>
            </a:p>
          </p:txBody>
        </p:sp>
        <p:sp>
          <p:nvSpPr>
            <p:cNvPr id="72718" name="Text Box 15"/>
            <p:cNvSpPr txBox="1">
              <a:spLocks noChangeArrowheads="1"/>
            </p:cNvSpPr>
            <p:nvPr/>
          </p:nvSpPr>
          <p:spPr bwMode="auto">
            <a:xfrm>
              <a:off x="816" y="3264"/>
              <a:ext cx="15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400" b="1" u="sng" smtClean="0">
                  <a:solidFill>
                    <a:srgbClr val="CC0000"/>
                  </a:solidFill>
                  <a:latin typeface="宋体" charset="-122"/>
                </a:rPr>
                <a:t>爱因斯坦关系式</a:t>
              </a:r>
              <a:r>
                <a:rPr kumimoji="1" lang="zh-CN" altLang="en-US" sz="2400" b="1" smtClean="0">
                  <a:solidFill>
                    <a:srgbClr val="CC0000"/>
                  </a:solidFill>
                  <a:latin typeface="宋体" charset="-122"/>
                </a:rPr>
                <a:t> </a:t>
              </a:r>
            </a:p>
          </p:txBody>
        </p:sp>
      </p:grpSp>
      <p:sp>
        <p:nvSpPr>
          <p:cNvPr id="72712" name="Text Box 16"/>
          <p:cNvSpPr txBox="1">
            <a:spLocks noChangeArrowheads="1"/>
          </p:cNvSpPr>
          <p:nvPr/>
        </p:nvSpPr>
        <p:spPr bwMode="auto">
          <a:xfrm>
            <a:off x="323850" y="5949950"/>
            <a:ext cx="3671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zh-CN" altLang="en-US" sz="2400" smtClean="0">
                <a:solidFill>
                  <a:srgbClr val="0000CC"/>
                </a:solidFill>
                <a:latin typeface="Verdana" pitchFamily="34" charset="0"/>
                <a:ea typeface="楷体_GB2312" pitchFamily="49" charset="-122"/>
              </a:rPr>
              <a:t>在折射率为</a:t>
            </a:r>
            <a:r>
              <a:rPr lang="en-US" altLang="zh-CN" sz="2400" i="1" smtClean="0">
                <a:solidFill>
                  <a:srgbClr val="0000CC"/>
                </a:solidFill>
                <a:latin typeface="Verdana" pitchFamily="34" charset="0"/>
                <a:ea typeface="楷体_GB2312" pitchFamily="49" charset="-122"/>
              </a:rPr>
              <a:t>μ</a:t>
            </a:r>
            <a:r>
              <a:rPr lang="zh-CN" altLang="en-US" sz="2400" smtClean="0">
                <a:solidFill>
                  <a:srgbClr val="0000CC"/>
                </a:solidFill>
                <a:latin typeface="Verdana" pitchFamily="34" charset="0"/>
                <a:ea typeface="楷体_GB2312" pitchFamily="49" charset="-122"/>
              </a:rPr>
              <a:t>的介质中</a:t>
            </a:r>
            <a:r>
              <a:rPr lang="en-US" altLang="zh-CN" sz="2400" smtClean="0">
                <a:solidFill>
                  <a:srgbClr val="0000CC"/>
                </a:solidFill>
                <a:latin typeface="Verdana" pitchFamily="34" charset="0"/>
                <a:ea typeface="楷体_GB2312" pitchFamily="49" charset="-122"/>
              </a:rPr>
              <a:t>,</a:t>
            </a:r>
            <a:r>
              <a:rPr lang="zh-CN" altLang="en-US" sz="2400" smtClean="0">
                <a:solidFill>
                  <a:srgbClr val="0000CC"/>
                </a:solidFill>
                <a:latin typeface="Verdana" pitchFamily="34" charset="0"/>
                <a:ea typeface="楷体_GB2312" pitchFamily="49" charset="-122"/>
              </a:rPr>
              <a:t>有</a:t>
            </a:r>
            <a:endParaRPr lang="zh-CN" altLang="en-US" sz="2400" i="1" smtClean="0">
              <a:solidFill>
                <a:srgbClr val="0000CC"/>
              </a:solidFill>
              <a:latin typeface="Verdana" pitchFamily="34" charset="0"/>
              <a:ea typeface="楷体_GB2312" pitchFamily="49" charset="-122"/>
            </a:endParaRPr>
          </a:p>
        </p:txBody>
      </p:sp>
      <p:graphicFrame>
        <p:nvGraphicFramePr>
          <p:cNvPr id="72713" name="Object 17"/>
          <p:cNvGraphicFramePr>
            <a:graphicFrameLocks noChangeAspect="1"/>
          </p:cNvGraphicFramePr>
          <p:nvPr/>
        </p:nvGraphicFramePr>
        <p:xfrm>
          <a:off x="4800600" y="5824538"/>
          <a:ext cx="2435225" cy="1033462"/>
        </p:xfrm>
        <a:graphic>
          <a:graphicData uri="http://schemas.openxmlformats.org/presentationml/2006/ole">
            <mc:AlternateContent xmlns:mc="http://schemas.openxmlformats.org/markup-compatibility/2006">
              <mc:Choice xmlns:v="urn:schemas-microsoft-com:vml" Requires="v">
                <p:oleObj spid="_x0000_s19461" name="Equation" r:id="rId9" imgW="975288" imgH="343008" progId="Equation.DSMT4">
                  <p:embed/>
                </p:oleObj>
              </mc:Choice>
              <mc:Fallback>
                <p:oleObj name="Equation" r:id="rId9" imgW="975288" imgH="343008"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0600" y="5824538"/>
                        <a:ext cx="2435225" cy="1033462"/>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2714" name="Group 18"/>
          <p:cNvGrpSpPr>
            <a:grpSpLocks/>
          </p:cNvGrpSpPr>
          <p:nvPr/>
        </p:nvGrpSpPr>
        <p:grpSpPr bwMode="auto">
          <a:xfrm>
            <a:off x="1593850" y="12700"/>
            <a:ext cx="6507163" cy="954088"/>
            <a:chOff x="1185" y="3257"/>
            <a:chExt cx="4099" cy="596"/>
          </a:xfrm>
        </p:grpSpPr>
        <p:graphicFrame>
          <p:nvGraphicFramePr>
            <p:cNvPr id="72715" name="Object 19"/>
            <p:cNvGraphicFramePr>
              <a:graphicFrameLocks noChangeAspect="1"/>
            </p:cNvGraphicFramePr>
            <p:nvPr/>
          </p:nvGraphicFramePr>
          <p:xfrm>
            <a:off x="1185" y="3257"/>
            <a:ext cx="2850" cy="596"/>
          </p:xfrm>
          <a:graphic>
            <a:graphicData uri="http://schemas.openxmlformats.org/presentationml/2006/ole">
              <mc:AlternateContent xmlns:mc="http://schemas.openxmlformats.org/markup-compatibility/2006">
                <mc:Choice xmlns:v="urn:schemas-microsoft-com:vml" Requires="v">
                  <p:oleObj spid="_x0000_s19462" name="公式" r:id="rId11" imgW="2184400" imgH="457200" progId="Equation.3">
                    <p:embed/>
                  </p:oleObj>
                </mc:Choice>
                <mc:Fallback>
                  <p:oleObj name="公式" r:id="rId11" imgW="2184400" imgH="457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85" y="3257"/>
                          <a:ext cx="2850" cy="596"/>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16" name="Text Box 20"/>
            <p:cNvSpPr txBox="1">
              <a:spLocks noChangeArrowheads="1"/>
            </p:cNvSpPr>
            <p:nvPr/>
          </p:nvSpPr>
          <p:spPr bwMode="auto">
            <a:xfrm>
              <a:off x="4603" y="3385"/>
              <a:ext cx="681"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smtClean="0">
                  <a:solidFill>
                    <a:srgbClr val="0000CC"/>
                  </a:solidFill>
                  <a:latin typeface="Verdana" pitchFamily="34" charset="0"/>
                </a:rPr>
                <a:t>(1)</a:t>
              </a:r>
            </a:p>
          </p:txBody>
        </p:sp>
      </p:grpSp>
    </p:spTree>
    <p:extLst>
      <p:ext uri="{BB962C8B-B14F-4D97-AF65-F5344CB8AC3E}">
        <p14:creationId xmlns:p14="http://schemas.microsoft.com/office/powerpoint/2010/main" val="30587449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0" y="0"/>
            <a:ext cx="8893175"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b="1" smtClean="0">
                <a:solidFill>
                  <a:srgbClr val="0000CC"/>
                </a:solidFill>
                <a:latin typeface="楷体_GB2312" pitchFamily="49" charset="-122"/>
                <a:ea typeface="楷体_GB2312" pitchFamily="49" charset="-122"/>
              </a:rPr>
              <a:t>   </a:t>
            </a:r>
            <a:r>
              <a:rPr kumimoji="1" lang="zh-CN" altLang="en-US" sz="2400" b="1" smtClean="0">
                <a:solidFill>
                  <a:srgbClr val="0000CC"/>
                </a:solidFill>
                <a:latin typeface="楷体_GB2312" pitchFamily="49" charset="-122"/>
                <a:ea typeface="楷体_GB2312" pitchFamily="49" charset="-122"/>
              </a:rPr>
              <a:t>如果</a:t>
            </a:r>
            <a:r>
              <a:rPr kumimoji="1" lang="en-US" altLang="zh-CN" sz="2400" b="1" i="1" smtClean="0">
                <a:solidFill>
                  <a:srgbClr val="0000CC"/>
                </a:solidFill>
                <a:latin typeface="楷体_GB2312" pitchFamily="49" charset="-122"/>
                <a:ea typeface="楷体_GB2312" pitchFamily="49" charset="-122"/>
              </a:rPr>
              <a:t>E</a:t>
            </a:r>
            <a:r>
              <a:rPr kumimoji="1" lang="en-US" altLang="zh-CN" sz="2400" b="1" baseline="-25000" smtClean="0">
                <a:solidFill>
                  <a:srgbClr val="0000CC"/>
                </a:solidFill>
                <a:latin typeface="楷体_GB2312" pitchFamily="49" charset="-122"/>
                <a:ea typeface="楷体_GB2312" pitchFamily="49" charset="-122"/>
              </a:rPr>
              <a:t>2</a:t>
            </a:r>
            <a:r>
              <a:rPr kumimoji="1" lang="zh-CN" altLang="en-US" sz="2400" b="1" smtClean="0">
                <a:solidFill>
                  <a:srgbClr val="0000CC"/>
                </a:solidFill>
                <a:latin typeface="楷体_GB2312" pitchFamily="49" charset="-122"/>
                <a:ea typeface="楷体_GB2312" pitchFamily="49" charset="-122"/>
              </a:rPr>
              <a:t>和</a:t>
            </a:r>
            <a:r>
              <a:rPr kumimoji="1" lang="en-US" altLang="zh-CN" sz="2400" b="1" i="1" smtClean="0">
                <a:solidFill>
                  <a:srgbClr val="0000CC"/>
                </a:solidFill>
                <a:latin typeface="楷体_GB2312" pitchFamily="49" charset="-122"/>
                <a:ea typeface="楷体_GB2312" pitchFamily="49" charset="-122"/>
              </a:rPr>
              <a:t>E</a:t>
            </a:r>
            <a:r>
              <a:rPr kumimoji="1" lang="en-US" altLang="zh-CN" sz="2400" b="1" baseline="-25000" smtClean="0">
                <a:solidFill>
                  <a:srgbClr val="0000CC"/>
                </a:solidFill>
                <a:latin typeface="楷体_GB2312" pitchFamily="49" charset="-122"/>
                <a:ea typeface="楷体_GB2312" pitchFamily="49" charset="-122"/>
              </a:rPr>
              <a:t>1</a:t>
            </a:r>
            <a:r>
              <a:rPr kumimoji="1" lang="zh-CN" altLang="en-US" sz="2400" b="1" smtClean="0">
                <a:solidFill>
                  <a:srgbClr val="0000CC"/>
                </a:solidFill>
                <a:latin typeface="楷体_GB2312" pitchFamily="49" charset="-122"/>
                <a:ea typeface="楷体_GB2312" pitchFamily="49" charset="-122"/>
              </a:rPr>
              <a:t>均非简并即   </a:t>
            </a:r>
            <a:r>
              <a:rPr kumimoji="1" lang="en-US" altLang="zh-CN" sz="2400" b="1" i="1" smtClean="0">
                <a:solidFill>
                  <a:srgbClr val="0000CC"/>
                </a:solidFill>
                <a:latin typeface="Times New Roman" pitchFamily="18" charset="0"/>
                <a:ea typeface="楷体_GB2312" pitchFamily="49" charset="-122"/>
              </a:rPr>
              <a:t>g</a:t>
            </a:r>
            <a:r>
              <a:rPr kumimoji="1" lang="en-US" altLang="zh-CN" sz="2400" b="1" baseline="-25000" smtClean="0">
                <a:solidFill>
                  <a:srgbClr val="0000CC"/>
                </a:solidFill>
                <a:latin typeface="Times New Roman" pitchFamily="18" charset="0"/>
                <a:ea typeface="楷体_GB2312" pitchFamily="49" charset="-122"/>
              </a:rPr>
              <a:t>1</a:t>
            </a:r>
            <a:r>
              <a:rPr kumimoji="1" lang="en-US" altLang="zh-CN" sz="2400" b="1" smtClean="0">
                <a:solidFill>
                  <a:srgbClr val="0000CC"/>
                </a:solidFill>
                <a:latin typeface="Times New Roman" pitchFamily="18" charset="0"/>
                <a:ea typeface="楷体_GB2312" pitchFamily="49" charset="-122"/>
              </a:rPr>
              <a:t>= </a:t>
            </a:r>
            <a:r>
              <a:rPr kumimoji="1" lang="en-US" altLang="zh-CN" sz="2400" b="1" i="1" smtClean="0">
                <a:solidFill>
                  <a:srgbClr val="0000CC"/>
                </a:solidFill>
                <a:latin typeface="Times New Roman" pitchFamily="18" charset="0"/>
                <a:ea typeface="楷体_GB2312" pitchFamily="49" charset="-122"/>
              </a:rPr>
              <a:t>g</a:t>
            </a:r>
            <a:r>
              <a:rPr kumimoji="1" lang="en-US" altLang="zh-CN" sz="2400" b="1" baseline="-25000" smtClean="0">
                <a:solidFill>
                  <a:srgbClr val="0000CC"/>
                </a:solidFill>
                <a:latin typeface="Times New Roman" pitchFamily="18" charset="0"/>
                <a:ea typeface="楷体_GB2312" pitchFamily="49" charset="-122"/>
              </a:rPr>
              <a:t>2</a:t>
            </a:r>
            <a:r>
              <a:rPr kumimoji="1" lang="en-US" altLang="zh-CN" sz="2400" b="1" smtClean="0">
                <a:solidFill>
                  <a:srgbClr val="0000CC"/>
                </a:solidFill>
                <a:latin typeface="Times New Roman" pitchFamily="18" charset="0"/>
                <a:ea typeface="楷体_GB2312" pitchFamily="49" charset="-122"/>
              </a:rPr>
              <a:t>=1</a:t>
            </a:r>
            <a:r>
              <a:rPr kumimoji="1" lang="en-US" altLang="zh-CN" sz="2400" b="1" smtClean="0">
                <a:solidFill>
                  <a:srgbClr val="0000CC"/>
                </a:solidFill>
                <a:latin typeface="楷体_GB2312" pitchFamily="49" charset="-122"/>
                <a:ea typeface="楷体_GB2312" pitchFamily="49" charset="-122"/>
              </a:rPr>
              <a:t>, </a:t>
            </a:r>
            <a:r>
              <a:rPr kumimoji="1" lang="zh-CN" altLang="en-US" sz="2400" b="1" smtClean="0">
                <a:solidFill>
                  <a:srgbClr val="0000CC"/>
                </a:solidFill>
                <a:latin typeface="楷体_GB2312" pitchFamily="49" charset="-122"/>
                <a:ea typeface="楷体_GB2312" pitchFamily="49" charset="-122"/>
              </a:rPr>
              <a:t>或者和简并度相同即</a:t>
            </a:r>
          </a:p>
          <a:p>
            <a:pPr fontAlgn="base">
              <a:spcBef>
                <a:spcPct val="50000"/>
              </a:spcBef>
              <a:spcAft>
                <a:spcPct val="0"/>
              </a:spcAft>
              <a:buFontTx/>
              <a:buNone/>
            </a:pPr>
            <a:r>
              <a:rPr kumimoji="1" lang="zh-CN" altLang="en-US" sz="2400" b="1" i="1" smtClean="0">
                <a:solidFill>
                  <a:srgbClr val="0000CC"/>
                </a:solidFill>
                <a:latin typeface="楷体_GB2312" pitchFamily="49" charset="-122"/>
                <a:ea typeface="楷体_GB2312" pitchFamily="49" charset="-122"/>
              </a:rPr>
              <a:t>  </a:t>
            </a:r>
            <a:r>
              <a:rPr kumimoji="1" lang="en-US" altLang="zh-CN" sz="2400" b="1" i="1" smtClean="0">
                <a:solidFill>
                  <a:srgbClr val="0000CC"/>
                </a:solidFill>
                <a:latin typeface="Times New Roman" pitchFamily="18" charset="0"/>
                <a:ea typeface="楷体_GB2312" pitchFamily="49" charset="-122"/>
              </a:rPr>
              <a:t>g</a:t>
            </a:r>
            <a:r>
              <a:rPr kumimoji="1" lang="en-US" altLang="zh-CN" sz="2400" b="1" baseline="-25000" smtClean="0">
                <a:solidFill>
                  <a:srgbClr val="0000CC"/>
                </a:solidFill>
                <a:latin typeface="Times New Roman" pitchFamily="18" charset="0"/>
                <a:ea typeface="楷体_GB2312" pitchFamily="49" charset="-122"/>
              </a:rPr>
              <a:t>1</a:t>
            </a:r>
            <a:r>
              <a:rPr kumimoji="1" lang="en-US" altLang="zh-CN" sz="2400" b="1" smtClean="0">
                <a:solidFill>
                  <a:srgbClr val="0000CC"/>
                </a:solidFill>
                <a:latin typeface="Times New Roman" pitchFamily="18" charset="0"/>
                <a:ea typeface="楷体_GB2312" pitchFamily="49" charset="-122"/>
              </a:rPr>
              <a:t>=</a:t>
            </a:r>
            <a:r>
              <a:rPr kumimoji="1" lang="en-US" altLang="zh-CN" sz="2400" b="1" i="1" smtClean="0">
                <a:solidFill>
                  <a:srgbClr val="0000CC"/>
                </a:solidFill>
                <a:latin typeface="Times New Roman" pitchFamily="18" charset="0"/>
                <a:ea typeface="楷体_GB2312" pitchFamily="49" charset="-122"/>
              </a:rPr>
              <a:t>g</a:t>
            </a:r>
            <a:r>
              <a:rPr kumimoji="1" lang="en-US" altLang="zh-CN" sz="2400" b="1" baseline="-25000" smtClean="0">
                <a:solidFill>
                  <a:srgbClr val="0000CC"/>
                </a:solidFill>
                <a:latin typeface="Times New Roman" pitchFamily="18" charset="0"/>
                <a:ea typeface="楷体_GB2312" pitchFamily="49" charset="-122"/>
              </a:rPr>
              <a:t>2</a:t>
            </a:r>
            <a:r>
              <a:rPr kumimoji="1" lang="en-US" altLang="zh-CN" sz="2400" b="1" smtClean="0">
                <a:solidFill>
                  <a:srgbClr val="0000CC"/>
                </a:solidFill>
                <a:latin typeface="Times New Roman" pitchFamily="18" charset="0"/>
                <a:ea typeface="楷体_GB2312" pitchFamily="49" charset="-122"/>
              </a:rPr>
              <a:t>,</a:t>
            </a:r>
            <a:r>
              <a:rPr kumimoji="1" lang="en-US" altLang="zh-CN" sz="2400" b="1" smtClean="0">
                <a:solidFill>
                  <a:srgbClr val="0000CC"/>
                </a:solidFill>
                <a:latin typeface="楷体_GB2312" pitchFamily="49" charset="-122"/>
                <a:ea typeface="楷体_GB2312" pitchFamily="49" charset="-122"/>
              </a:rPr>
              <a:t> </a:t>
            </a:r>
            <a:r>
              <a:rPr kumimoji="1" lang="zh-CN" altLang="en-US" sz="2400" b="1" smtClean="0">
                <a:solidFill>
                  <a:srgbClr val="0000CC"/>
                </a:solidFill>
                <a:latin typeface="楷体_GB2312" pitchFamily="49" charset="-122"/>
                <a:ea typeface="楷体_GB2312" pitchFamily="49" charset="-122"/>
              </a:rPr>
              <a:t>则 </a:t>
            </a:r>
            <a:r>
              <a:rPr kumimoji="1" lang="en-US" altLang="zh-CN" sz="2400" b="1" smtClean="0">
                <a:solidFill>
                  <a:srgbClr val="0000CC"/>
                </a:solidFill>
                <a:latin typeface="楷体_GB2312" pitchFamily="49" charset="-122"/>
                <a:ea typeface="楷体_GB2312" pitchFamily="49" charset="-122"/>
              </a:rPr>
              <a:t>(</a:t>
            </a:r>
            <a:r>
              <a:rPr kumimoji="1" lang="zh-CN" altLang="en-US" sz="2400" b="1" smtClean="0">
                <a:solidFill>
                  <a:srgbClr val="0000CC"/>
                </a:solidFill>
                <a:latin typeface="楷体_GB2312" pitchFamily="49" charset="-122"/>
                <a:ea typeface="楷体_GB2312" pitchFamily="49" charset="-122"/>
              </a:rPr>
              <a:t>爱因斯坦关系式有更简单形式</a:t>
            </a:r>
            <a:r>
              <a:rPr kumimoji="1" lang="en-US" altLang="zh-CN" sz="2400" b="1" smtClean="0">
                <a:solidFill>
                  <a:srgbClr val="0000CC"/>
                </a:solidFill>
                <a:latin typeface="楷体_GB2312" pitchFamily="49" charset="-122"/>
                <a:ea typeface="楷体_GB2312" pitchFamily="49" charset="-122"/>
              </a:rPr>
              <a:t>)</a:t>
            </a:r>
          </a:p>
        </p:txBody>
      </p:sp>
      <p:graphicFrame>
        <p:nvGraphicFramePr>
          <p:cNvPr id="73731" name="Object 3"/>
          <p:cNvGraphicFramePr>
            <a:graphicFrameLocks noChangeAspect="1"/>
          </p:cNvGraphicFramePr>
          <p:nvPr/>
        </p:nvGraphicFramePr>
        <p:xfrm>
          <a:off x="4189413" y="858838"/>
          <a:ext cx="2074862" cy="1466850"/>
        </p:xfrm>
        <a:graphic>
          <a:graphicData uri="http://schemas.openxmlformats.org/presentationml/2006/ole">
            <mc:AlternateContent xmlns:mc="http://schemas.openxmlformats.org/markup-compatibility/2006">
              <mc:Choice xmlns:v="urn:schemas-microsoft-com:vml" Requires="v">
                <p:oleObj spid="_x0000_s20482" name="公式" r:id="rId3" imgW="822933" imgH="556200" progId="Equation.3">
                  <p:embed/>
                </p:oleObj>
              </mc:Choice>
              <mc:Fallback>
                <p:oleObj name="公式" r:id="rId3" imgW="822933" imgH="556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413" y="858838"/>
                        <a:ext cx="2074862" cy="1466850"/>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32" name="Text Box 4"/>
          <p:cNvSpPr txBox="1">
            <a:spLocks noChangeArrowheads="1"/>
          </p:cNvSpPr>
          <p:nvPr/>
        </p:nvSpPr>
        <p:spPr bwMode="auto">
          <a:xfrm>
            <a:off x="685800" y="2362200"/>
            <a:ext cx="5791200" cy="469900"/>
          </a:xfrm>
          <a:prstGeom prst="rect">
            <a:avLst/>
          </a:prstGeom>
          <a:noFill/>
          <a:ln w="12700" cap="sq">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b="1" i="1" smtClean="0">
                <a:solidFill>
                  <a:srgbClr val="CC0000"/>
                </a:solidFill>
                <a:latin typeface="Times New Roman" pitchFamily="18" charset="0"/>
                <a:ea typeface="楷体_GB2312" pitchFamily="49" charset="-122"/>
              </a:rPr>
              <a:t>B</a:t>
            </a:r>
            <a:r>
              <a:rPr kumimoji="1" lang="en-US" altLang="zh-CN" sz="2400" b="1" baseline="-25000" smtClean="0">
                <a:solidFill>
                  <a:srgbClr val="CC0000"/>
                </a:solidFill>
                <a:latin typeface="Times New Roman" pitchFamily="18" charset="0"/>
                <a:ea typeface="楷体_GB2312" pitchFamily="49" charset="-122"/>
              </a:rPr>
              <a:t>12</a:t>
            </a:r>
            <a:r>
              <a:rPr kumimoji="1" lang="en-US" altLang="zh-CN" sz="2400" b="1" smtClean="0">
                <a:solidFill>
                  <a:srgbClr val="CC0000"/>
                </a:solidFill>
                <a:latin typeface="Times New Roman" pitchFamily="18" charset="0"/>
                <a:ea typeface="楷体_GB2312" pitchFamily="49" charset="-122"/>
              </a:rPr>
              <a:t>=</a:t>
            </a:r>
            <a:r>
              <a:rPr kumimoji="1" lang="en-US" altLang="zh-CN" sz="2400" b="1" i="1" smtClean="0">
                <a:solidFill>
                  <a:srgbClr val="CC0000"/>
                </a:solidFill>
                <a:latin typeface="Times New Roman" pitchFamily="18" charset="0"/>
                <a:ea typeface="楷体_GB2312" pitchFamily="49" charset="-122"/>
              </a:rPr>
              <a:t>B</a:t>
            </a:r>
            <a:r>
              <a:rPr kumimoji="1" lang="en-US" altLang="zh-CN" sz="2400" b="1" baseline="-25000" smtClean="0">
                <a:solidFill>
                  <a:srgbClr val="CC0000"/>
                </a:solidFill>
                <a:latin typeface="Times New Roman" pitchFamily="18" charset="0"/>
                <a:ea typeface="楷体_GB2312" pitchFamily="49" charset="-122"/>
              </a:rPr>
              <a:t>21</a:t>
            </a:r>
            <a:r>
              <a:rPr kumimoji="1" lang="zh-CN" altLang="en-US" sz="2400" b="1" smtClean="0">
                <a:solidFill>
                  <a:srgbClr val="CC0000"/>
                </a:solidFill>
                <a:latin typeface="楷体_GB2312" pitchFamily="49" charset="-122"/>
                <a:ea typeface="楷体_GB2312" pitchFamily="49" charset="-122"/>
              </a:rPr>
              <a:t>说明了原子的吸收谱与发射谱相同</a:t>
            </a:r>
          </a:p>
        </p:txBody>
      </p:sp>
      <p:sp>
        <p:nvSpPr>
          <p:cNvPr id="73733" name="Text Box 5"/>
          <p:cNvSpPr txBox="1">
            <a:spLocks noChangeArrowheads="1"/>
          </p:cNvSpPr>
          <p:nvPr/>
        </p:nvSpPr>
        <p:spPr bwMode="auto">
          <a:xfrm>
            <a:off x="468313" y="2924175"/>
            <a:ext cx="8066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400" b="1" smtClean="0">
                <a:solidFill>
                  <a:srgbClr val="0000CC"/>
                </a:solidFill>
                <a:latin typeface="楷体_GB2312" pitchFamily="49" charset="-122"/>
                <a:ea typeface="楷体_GB2312" pitchFamily="49" charset="-122"/>
              </a:rPr>
              <a:t>若对应于同一个辐射场</a:t>
            </a:r>
            <a:r>
              <a:rPr kumimoji="1" lang="en-US" altLang="zh-CN" sz="2400" b="1" i="1" smtClean="0">
                <a:solidFill>
                  <a:srgbClr val="CC0000"/>
                </a:solidFill>
                <a:latin typeface="Times New Roman" pitchFamily="18" charset="0"/>
                <a:ea typeface="楷体_GB2312" pitchFamily="49" charset="-122"/>
              </a:rPr>
              <a:t>ρ</a:t>
            </a:r>
            <a:r>
              <a:rPr kumimoji="1" lang="en-US" altLang="zh-CN" sz="2400" b="1" i="1" baseline="-25000" smtClean="0">
                <a:solidFill>
                  <a:srgbClr val="CC0000"/>
                </a:solidFill>
                <a:latin typeface="Times New Roman" pitchFamily="18" charset="0"/>
                <a:ea typeface="楷体_GB2312" pitchFamily="49" charset="-122"/>
              </a:rPr>
              <a:t>v</a:t>
            </a:r>
            <a:r>
              <a:rPr kumimoji="1" lang="zh-CN" altLang="en-US" sz="2400" b="1" smtClean="0">
                <a:solidFill>
                  <a:srgbClr val="0000CC"/>
                </a:solidFill>
                <a:latin typeface="楷体_GB2312" pitchFamily="49" charset="-122"/>
                <a:ea typeface="楷体_GB2312" pitchFamily="49" charset="-122"/>
              </a:rPr>
              <a:t>有：</a:t>
            </a:r>
            <a:r>
              <a:rPr kumimoji="1" lang="en-US" altLang="zh-CN" sz="2400" b="1" i="1" smtClean="0">
                <a:solidFill>
                  <a:srgbClr val="CC0000"/>
                </a:solidFill>
                <a:latin typeface="Times New Roman" pitchFamily="18" charset="0"/>
                <a:ea typeface="楷体_GB2312" pitchFamily="49" charset="-122"/>
              </a:rPr>
              <a:t>W</a:t>
            </a:r>
            <a:r>
              <a:rPr kumimoji="1" lang="en-US" altLang="zh-CN" sz="2400" b="1" i="1" smtClean="0">
                <a:solidFill>
                  <a:srgbClr val="CC0000"/>
                </a:solidFill>
                <a:latin typeface="楷体_GB2312" pitchFamily="49" charset="-122"/>
                <a:ea typeface="楷体_GB2312" pitchFamily="49" charset="-122"/>
              </a:rPr>
              <a:t> </a:t>
            </a:r>
            <a:r>
              <a:rPr kumimoji="1" lang="en-US" altLang="zh-CN" sz="2400" b="1" baseline="-25000" smtClean="0">
                <a:solidFill>
                  <a:srgbClr val="CC0000"/>
                </a:solidFill>
                <a:latin typeface="Times New Roman" pitchFamily="18" charset="0"/>
                <a:ea typeface="楷体_GB2312" pitchFamily="49" charset="-122"/>
              </a:rPr>
              <a:t>12</a:t>
            </a:r>
            <a:r>
              <a:rPr kumimoji="1" lang="en-US" altLang="zh-CN" sz="2400" b="1" smtClean="0">
                <a:solidFill>
                  <a:srgbClr val="CC0000"/>
                </a:solidFill>
                <a:latin typeface="Times New Roman" pitchFamily="18" charset="0"/>
                <a:ea typeface="楷体_GB2312" pitchFamily="49" charset="-122"/>
              </a:rPr>
              <a:t>=</a:t>
            </a:r>
            <a:r>
              <a:rPr kumimoji="1" lang="en-US" altLang="zh-CN" sz="2400" b="1" i="1" smtClean="0">
                <a:solidFill>
                  <a:srgbClr val="CC0000"/>
                </a:solidFill>
                <a:latin typeface="Times New Roman" pitchFamily="18" charset="0"/>
                <a:ea typeface="楷体_GB2312" pitchFamily="49" charset="-122"/>
              </a:rPr>
              <a:t>B</a:t>
            </a:r>
            <a:r>
              <a:rPr kumimoji="1" lang="en-US" altLang="zh-CN" sz="2400" b="1" baseline="-25000" smtClean="0">
                <a:solidFill>
                  <a:srgbClr val="CC0000"/>
                </a:solidFill>
                <a:latin typeface="Times New Roman" pitchFamily="18" charset="0"/>
                <a:ea typeface="楷体_GB2312" pitchFamily="49" charset="-122"/>
              </a:rPr>
              <a:t>12</a:t>
            </a:r>
            <a:r>
              <a:rPr kumimoji="1" lang="en-US" altLang="zh-CN" sz="2400" b="1" i="1" smtClean="0">
                <a:solidFill>
                  <a:srgbClr val="CC0000"/>
                </a:solidFill>
                <a:latin typeface="Times New Roman" pitchFamily="18" charset="0"/>
                <a:ea typeface="楷体_GB2312" pitchFamily="49" charset="-122"/>
              </a:rPr>
              <a:t> ρ</a:t>
            </a:r>
            <a:r>
              <a:rPr kumimoji="1" lang="en-US" altLang="zh-CN" sz="2400" b="1" i="1" baseline="-25000" smtClean="0">
                <a:solidFill>
                  <a:srgbClr val="CC0000"/>
                </a:solidFill>
                <a:latin typeface="Times New Roman" pitchFamily="18" charset="0"/>
                <a:ea typeface="楷体_GB2312" pitchFamily="49" charset="-122"/>
              </a:rPr>
              <a:t>v</a:t>
            </a:r>
            <a:r>
              <a:rPr kumimoji="1" lang="en-US" altLang="zh-CN" sz="2400" b="1" smtClean="0">
                <a:solidFill>
                  <a:srgbClr val="CC0000"/>
                </a:solidFill>
                <a:latin typeface="Times New Roman" pitchFamily="18" charset="0"/>
                <a:ea typeface="楷体_GB2312" pitchFamily="49" charset="-122"/>
              </a:rPr>
              <a:t>=</a:t>
            </a:r>
            <a:r>
              <a:rPr kumimoji="1" lang="en-US" altLang="zh-CN" sz="2400" b="1" i="1" smtClean="0">
                <a:solidFill>
                  <a:srgbClr val="CC0000"/>
                </a:solidFill>
                <a:latin typeface="Times New Roman" pitchFamily="18" charset="0"/>
                <a:ea typeface="楷体_GB2312" pitchFamily="49" charset="-122"/>
              </a:rPr>
              <a:t>B</a:t>
            </a:r>
            <a:r>
              <a:rPr kumimoji="1" lang="en-US" altLang="zh-CN" sz="2400" b="1" baseline="-25000" smtClean="0">
                <a:solidFill>
                  <a:srgbClr val="CC0000"/>
                </a:solidFill>
                <a:latin typeface="Times New Roman" pitchFamily="18" charset="0"/>
                <a:ea typeface="楷体_GB2312" pitchFamily="49" charset="-122"/>
              </a:rPr>
              <a:t>21 </a:t>
            </a:r>
            <a:r>
              <a:rPr kumimoji="1" lang="en-US" altLang="zh-CN" sz="2400" b="1" i="1" smtClean="0">
                <a:solidFill>
                  <a:srgbClr val="CC0000"/>
                </a:solidFill>
                <a:latin typeface="Times New Roman" pitchFamily="18" charset="0"/>
                <a:ea typeface="楷体_GB2312" pitchFamily="49" charset="-122"/>
              </a:rPr>
              <a:t>ρ</a:t>
            </a:r>
            <a:r>
              <a:rPr kumimoji="1" lang="en-US" altLang="zh-CN" sz="2400" b="1" i="1" baseline="-25000" smtClean="0">
                <a:solidFill>
                  <a:srgbClr val="CC0000"/>
                </a:solidFill>
                <a:latin typeface="Times New Roman" pitchFamily="18" charset="0"/>
                <a:ea typeface="楷体_GB2312" pitchFamily="49" charset="-122"/>
              </a:rPr>
              <a:t>v</a:t>
            </a:r>
            <a:r>
              <a:rPr kumimoji="1" lang="en-US" altLang="zh-CN" sz="2400" b="1" smtClean="0">
                <a:solidFill>
                  <a:srgbClr val="CC0000"/>
                </a:solidFill>
                <a:latin typeface="Times New Roman" pitchFamily="18" charset="0"/>
                <a:ea typeface="楷体_GB2312" pitchFamily="49" charset="-122"/>
              </a:rPr>
              <a:t>=</a:t>
            </a:r>
            <a:r>
              <a:rPr kumimoji="1" lang="en-US" altLang="zh-CN" sz="2400" b="1" baseline="-25000" smtClean="0">
                <a:solidFill>
                  <a:srgbClr val="CC0000"/>
                </a:solidFill>
                <a:latin typeface="Times New Roman" pitchFamily="18" charset="0"/>
                <a:ea typeface="楷体_GB2312" pitchFamily="49" charset="-122"/>
              </a:rPr>
              <a:t> </a:t>
            </a:r>
            <a:r>
              <a:rPr kumimoji="1" lang="en-US" altLang="zh-CN" sz="2400" b="1" i="1" smtClean="0">
                <a:solidFill>
                  <a:srgbClr val="CC0000"/>
                </a:solidFill>
                <a:latin typeface="Times New Roman" pitchFamily="18" charset="0"/>
                <a:ea typeface="楷体_GB2312" pitchFamily="49" charset="-122"/>
              </a:rPr>
              <a:t>W</a:t>
            </a:r>
            <a:r>
              <a:rPr kumimoji="1" lang="en-US" altLang="zh-CN" sz="2400" b="1" baseline="-25000" smtClean="0">
                <a:solidFill>
                  <a:srgbClr val="CC0000"/>
                </a:solidFill>
                <a:latin typeface="Times New Roman" pitchFamily="18" charset="0"/>
                <a:ea typeface="楷体_GB2312" pitchFamily="49" charset="-122"/>
              </a:rPr>
              <a:t>21</a:t>
            </a:r>
            <a:endParaRPr kumimoji="1" lang="en-US" altLang="zh-CN" sz="2400" b="1" i="1" smtClean="0">
              <a:solidFill>
                <a:srgbClr val="CC0000"/>
              </a:solidFill>
              <a:latin typeface="Times New Roman" pitchFamily="18" charset="0"/>
              <a:ea typeface="楷体_GB2312" pitchFamily="49" charset="-122"/>
            </a:endParaRPr>
          </a:p>
        </p:txBody>
      </p:sp>
      <p:sp>
        <p:nvSpPr>
          <p:cNvPr id="73734" name="Text Box 6"/>
          <p:cNvSpPr txBox="1">
            <a:spLocks noChangeArrowheads="1"/>
          </p:cNvSpPr>
          <p:nvPr/>
        </p:nvSpPr>
        <p:spPr bwMode="auto">
          <a:xfrm>
            <a:off x="179388" y="3500438"/>
            <a:ext cx="482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400" b="1" smtClean="0">
                <a:solidFill>
                  <a:srgbClr val="0000CC"/>
                </a:solidFill>
                <a:latin typeface="楷体_GB2312" pitchFamily="49" charset="-122"/>
                <a:ea typeface="楷体_GB2312" pitchFamily="49" charset="-122"/>
              </a:rPr>
              <a:t>推出重要结论：</a:t>
            </a:r>
            <a:r>
              <a:rPr kumimoji="1" lang="en-US" altLang="zh-CN" sz="2400" b="1" i="1" smtClean="0">
                <a:solidFill>
                  <a:srgbClr val="CC0000"/>
                </a:solidFill>
                <a:latin typeface="Times New Roman" pitchFamily="18" charset="0"/>
                <a:ea typeface="楷体_GB2312" pitchFamily="49" charset="-122"/>
              </a:rPr>
              <a:t>W</a:t>
            </a:r>
            <a:r>
              <a:rPr kumimoji="1" lang="en-US" altLang="zh-CN" sz="2400" b="1" baseline="-25000" smtClean="0">
                <a:solidFill>
                  <a:srgbClr val="CC0000"/>
                </a:solidFill>
                <a:latin typeface="Times New Roman" pitchFamily="18" charset="0"/>
                <a:ea typeface="楷体_GB2312" pitchFamily="49" charset="-122"/>
              </a:rPr>
              <a:t>12</a:t>
            </a:r>
            <a:r>
              <a:rPr kumimoji="1" lang="en-US" altLang="zh-CN" sz="2400" b="1" smtClean="0">
                <a:solidFill>
                  <a:srgbClr val="CC0000"/>
                </a:solidFill>
                <a:latin typeface="Times New Roman" pitchFamily="18" charset="0"/>
                <a:ea typeface="楷体_GB2312" pitchFamily="49" charset="-122"/>
              </a:rPr>
              <a:t>=</a:t>
            </a:r>
            <a:r>
              <a:rPr kumimoji="1" lang="en-US" altLang="zh-CN" sz="2400" b="1" i="1" smtClean="0">
                <a:solidFill>
                  <a:srgbClr val="CC0000"/>
                </a:solidFill>
                <a:latin typeface="Times New Roman" pitchFamily="18" charset="0"/>
                <a:ea typeface="楷体_GB2312" pitchFamily="49" charset="-122"/>
              </a:rPr>
              <a:t>W</a:t>
            </a:r>
            <a:r>
              <a:rPr kumimoji="1" lang="en-US" altLang="zh-CN" sz="2400" b="1" baseline="-25000" smtClean="0">
                <a:solidFill>
                  <a:srgbClr val="CC0000"/>
                </a:solidFill>
                <a:latin typeface="Times New Roman" pitchFamily="18" charset="0"/>
                <a:ea typeface="楷体_GB2312" pitchFamily="49" charset="-122"/>
              </a:rPr>
              <a:t>21  </a:t>
            </a:r>
            <a:r>
              <a:rPr kumimoji="1" lang="en-US" altLang="zh-CN" sz="2400" b="1" baseline="-25000" smtClean="0">
                <a:solidFill>
                  <a:srgbClr val="0000CC"/>
                </a:solidFill>
                <a:latin typeface="楷体_GB2312" pitchFamily="49" charset="-122"/>
                <a:ea typeface="楷体_GB2312" pitchFamily="49" charset="-122"/>
              </a:rPr>
              <a:t>    </a:t>
            </a:r>
            <a:r>
              <a:rPr kumimoji="1" lang="zh-CN" altLang="en-US" sz="2400" b="1" smtClean="0">
                <a:solidFill>
                  <a:srgbClr val="0000CC"/>
                </a:solidFill>
                <a:latin typeface="楷体_GB2312" pitchFamily="49" charset="-122"/>
                <a:ea typeface="楷体_GB2312" pitchFamily="49" charset="-122"/>
              </a:rPr>
              <a:t>而</a:t>
            </a:r>
            <a:endParaRPr kumimoji="1" lang="zh-CN" altLang="en-US" sz="2400" b="1" i="1" smtClean="0">
              <a:solidFill>
                <a:srgbClr val="0000CC"/>
              </a:solidFill>
              <a:latin typeface="楷体_GB2312" pitchFamily="49" charset="-122"/>
              <a:ea typeface="楷体_GB2312" pitchFamily="49" charset="-122"/>
            </a:endParaRPr>
          </a:p>
        </p:txBody>
      </p:sp>
      <p:graphicFrame>
        <p:nvGraphicFramePr>
          <p:cNvPr id="73735" name="Object 7"/>
          <p:cNvGraphicFramePr>
            <a:graphicFrameLocks noChangeAspect="1"/>
          </p:cNvGraphicFramePr>
          <p:nvPr/>
        </p:nvGraphicFramePr>
        <p:xfrm>
          <a:off x="4716463" y="3429000"/>
          <a:ext cx="1460500" cy="758825"/>
        </p:xfrm>
        <a:graphic>
          <a:graphicData uri="http://schemas.openxmlformats.org/presentationml/2006/ole">
            <mc:AlternateContent xmlns:mc="http://schemas.openxmlformats.org/markup-compatibility/2006">
              <mc:Choice xmlns:v="urn:schemas-microsoft-com:vml" Requires="v">
                <p:oleObj spid="_x0000_s20483" name="公式" r:id="rId5" imgW="850531" imgH="444307" progId="Equation.3">
                  <p:embed/>
                </p:oleObj>
              </mc:Choice>
              <mc:Fallback>
                <p:oleObj name="公式" r:id="rId5" imgW="850531" imgH="44430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3429000"/>
                        <a:ext cx="1460500" cy="758825"/>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36" name="Object 8"/>
          <p:cNvGraphicFramePr>
            <a:graphicFrameLocks noChangeAspect="1"/>
          </p:cNvGraphicFramePr>
          <p:nvPr/>
        </p:nvGraphicFramePr>
        <p:xfrm>
          <a:off x="6443663" y="3429000"/>
          <a:ext cx="1851025" cy="847725"/>
        </p:xfrm>
        <a:graphic>
          <a:graphicData uri="http://schemas.openxmlformats.org/presentationml/2006/ole">
            <mc:AlternateContent xmlns:mc="http://schemas.openxmlformats.org/markup-compatibility/2006">
              <mc:Choice xmlns:v="urn:schemas-microsoft-com:vml" Requires="v">
                <p:oleObj spid="_x0000_s20484" name="公式" r:id="rId7" imgW="965200" imgH="444500" progId="Equation.3">
                  <p:embed/>
                </p:oleObj>
              </mc:Choice>
              <mc:Fallback>
                <p:oleObj name="公式" r:id="rId7" imgW="965200" imgH="4445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3663" y="3429000"/>
                        <a:ext cx="1851025" cy="847725"/>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37" name="Text Box 9"/>
          <p:cNvSpPr txBox="1">
            <a:spLocks noChangeArrowheads="1"/>
          </p:cNvSpPr>
          <p:nvPr/>
        </p:nvSpPr>
        <p:spPr bwMode="auto">
          <a:xfrm>
            <a:off x="179388" y="4076700"/>
            <a:ext cx="861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400" b="1" smtClean="0">
                <a:solidFill>
                  <a:srgbClr val="0000CC"/>
                </a:solidFill>
                <a:latin typeface="楷体_GB2312" pitchFamily="49" charset="-122"/>
                <a:ea typeface="楷体_GB2312" pitchFamily="49" charset="-122"/>
              </a:rPr>
              <a:t>对相同的 </a:t>
            </a:r>
            <a:r>
              <a:rPr kumimoji="1" lang="en-US" altLang="zh-CN" sz="2400" b="1" smtClean="0">
                <a:solidFill>
                  <a:srgbClr val="CC0000"/>
                </a:solidFill>
                <a:latin typeface="Times New Roman" pitchFamily="18" charset="0"/>
                <a:ea typeface="楷体_GB2312" pitchFamily="49" charset="-122"/>
              </a:rPr>
              <a:t>d</a:t>
            </a:r>
            <a:r>
              <a:rPr kumimoji="1" lang="en-US" altLang="zh-CN" sz="2400" b="1" i="1" smtClean="0">
                <a:solidFill>
                  <a:srgbClr val="CC0000"/>
                </a:solidFill>
                <a:latin typeface="Times New Roman" pitchFamily="18" charset="0"/>
                <a:ea typeface="楷体_GB2312" pitchFamily="49" charset="-122"/>
              </a:rPr>
              <a:t>t </a:t>
            </a:r>
            <a:r>
              <a:rPr kumimoji="1" lang="zh-CN" altLang="en-US" sz="2400" b="1" smtClean="0">
                <a:solidFill>
                  <a:srgbClr val="CC0000"/>
                </a:solidFill>
                <a:latin typeface="Times New Roman" pitchFamily="18" charset="0"/>
                <a:ea typeface="楷体_GB2312" pitchFamily="49" charset="-122"/>
              </a:rPr>
              <a:t>，</a:t>
            </a:r>
            <a:r>
              <a:rPr kumimoji="1" lang="zh-CN" altLang="en-US" sz="2400" b="1" i="1" smtClean="0">
                <a:solidFill>
                  <a:srgbClr val="CC0000"/>
                </a:solidFill>
                <a:latin typeface="Times New Roman" pitchFamily="18" charset="0"/>
                <a:ea typeface="楷体_GB2312" pitchFamily="49" charset="-122"/>
              </a:rPr>
              <a:t> </a:t>
            </a:r>
            <a:r>
              <a:rPr kumimoji="1" lang="en-US" altLang="zh-CN" sz="2400" b="1" i="1" smtClean="0">
                <a:solidFill>
                  <a:srgbClr val="CC0000"/>
                </a:solidFill>
                <a:latin typeface="Times New Roman" pitchFamily="18" charset="0"/>
                <a:ea typeface="楷体_GB2312" pitchFamily="49" charset="-122"/>
              </a:rPr>
              <a:t>W</a:t>
            </a:r>
            <a:r>
              <a:rPr kumimoji="1" lang="en-US" altLang="zh-CN" sz="2400" b="1" baseline="-25000" smtClean="0">
                <a:solidFill>
                  <a:srgbClr val="CC0000"/>
                </a:solidFill>
                <a:latin typeface="Times New Roman" pitchFamily="18" charset="0"/>
                <a:ea typeface="楷体_GB2312" pitchFamily="49" charset="-122"/>
              </a:rPr>
              <a:t>12</a:t>
            </a:r>
            <a:r>
              <a:rPr kumimoji="1" lang="en-US" altLang="zh-CN" sz="2400" b="1" i="1" smtClean="0">
                <a:solidFill>
                  <a:srgbClr val="CC0000"/>
                </a:solidFill>
                <a:latin typeface="Times New Roman" pitchFamily="18" charset="0"/>
                <a:ea typeface="楷体_GB2312" pitchFamily="49" charset="-122"/>
              </a:rPr>
              <a:t>= W</a:t>
            </a:r>
            <a:r>
              <a:rPr kumimoji="1" lang="en-US" altLang="zh-CN" sz="2400" b="1" baseline="-25000" smtClean="0">
                <a:solidFill>
                  <a:srgbClr val="CC0000"/>
                </a:solidFill>
                <a:latin typeface="Times New Roman" pitchFamily="18" charset="0"/>
                <a:ea typeface="楷体_GB2312" pitchFamily="49" charset="-122"/>
              </a:rPr>
              <a:t>21  ,   </a:t>
            </a:r>
            <a:r>
              <a:rPr kumimoji="1" lang="zh-CN" altLang="en-US" sz="2400" b="1" smtClean="0">
                <a:solidFill>
                  <a:srgbClr val="CC0000"/>
                </a:solidFill>
                <a:latin typeface="Times New Roman" pitchFamily="18" charset="0"/>
                <a:ea typeface="楷体_GB2312" pitchFamily="49" charset="-122"/>
              </a:rPr>
              <a:t>而  </a:t>
            </a:r>
            <a:r>
              <a:rPr kumimoji="1" lang="en-US" altLang="zh-CN" sz="2400" b="1" i="1" smtClean="0">
                <a:solidFill>
                  <a:srgbClr val="CC0000"/>
                </a:solidFill>
                <a:latin typeface="Times New Roman" pitchFamily="18" charset="0"/>
                <a:ea typeface="楷体_GB2312" pitchFamily="49" charset="-122"/>
              </a:rPr>
              <a:t>n </a:t>
            </a:r>
            <a:r>
              <a:rPr kumimoji="1" lang="en-US" altLang="zh-CN" sz="2400" b="1" baseline="-25000" smtClean="0">
                <a:solidFill>
                  <a:srgbClr val="CC0000"/>
                </a:solidFill>
                <a:latin typeface="Times New Roman" pitchFamily="18" charset="0"/>
                <a:ea typeface="楷体_GB2312" pitchFamily="49" charset="-122"/>
              </a:rPr>
              <a:t>1</a:t>
            </a:r>
            <a:r>
              <a:rPr kumimoji="1" lang="zh-CN" altLang="en-US" sz="2400" b="1" smtClean="0">
                <a:solidFill>
                  <a:srgbClr val="CC0000"/>
                </a:solidFill>
                <a:latin typeface="Times New Roman" pitchFamily="18" charset="0"/>
                <a:ea typeface="楷体_GB2312" pitchFamily="49" charset="-122"/>
              </a:rPr>
              <a:t>＞＞</a:t>
            </a:r>
            <a:r>
              <a:rPr kumimoji="1" lang="zh-CN" altLang="en-US" sz="2400" b="1" i="1" smtClean="0">
                <a:solidFill>
                  <a:srgbClr val="CC0000"/>
                </a:solidFill>
                <a:latin typeface="Times New Roman" pitchFamily="18" charset="0"/>
                <a:ea typeface="楷体_GB2312" pitchFamily="49" charset="-122"/>
              </a:rPr>
              <a:t>  </a:t>
            </a:r>
            <a:r>
              <a:rPr kumimoji="1" lang="en-US" altLang="zh-CN" sz="2400" b="1" i="1" smtClean="0">
                <a:solidFill>
                  <a:srgbClr val="CC0000"/>
                </a:solidFill>
                <a:latin typeface="Times New Roman" pitchFamily="18" charset="0"/>
                <a:ea typeface="楷体_GB2312" pitchFamily="49" charset="-122"/>
              </a:rPr>
              <a:t>n</a:t>
            </a:r>
            <a:r>
              <a:rPr kumimoji="1" lang="en-US" altLang="zh-CN" sz="2400" b="1" baseline="-25000" smtClean="0">
                <a:solidFill>
                  <a:srgbClr val="CC0000"/>
                </a:solidFill>
                <a:latin typeface="Times New Roman" pitchFamily="18" charset="0"/>
                <a:ea typeface="楷体_GB2312" pitchFamily="49" charset="-122"/>
              </a:rPr>
              <a:t>2</a:t>
            </a:r>
            <a:r>
              <a:rPr kumimoji="1" lang="en-US" altLang="zh-CN" sz="2400" b="1" baseline="-25000" smtClean="0">
                <a:solidFill>
                  <a:srgbClr val="0000CC"/>
                </a:solidFill>
                <a:latin typeface="Times New Roman" pitchFamily="18" charset="0"/>
                <a:ea typeface="楷体_GB2312" pitchFamily="49" charset="-122"/>
              </a:rPr>
              <a:t>    </a:t>
            </a:r>
            <a:r>
              <a:rPr kumimoji="1" lang="zh-CN" altLang="en-US" sz="2400" b="1" smtClean="0">
                <a:solidFill>
                  <a:srgbClr val="0000CC"/>
                </a:solidFill>
                <a:latin typeface="Times New Roman" pitchFamily="18" charset="0"/>
                <a:ea typeface="楷体_GB2312" pitchFamily="49" charset="-122"/>
              </a:rPr>
              <a:t>则   </a:t>
            </a:r>
            <a:r>
              <a:rPr kumimoji="1" lang="en-US" altLang="zh-CN" sz="2400" b="1" smtClean="0">
                <a:solidFill>
                  <a:srgbClr val="CC0000"/>
                </a:solidFill>
                <a:latin typeface="Times New Roman" pitchFamily="18" charset="0"/>
                <a:ea typeface="楷体_GB2312" pitchFamily="49" charset="-122"/>
              </a:rPr>
              <a:t>(-d</a:t>
            </a:r>
            <a:r>
              <a:rPr kumimoji="1" lang="en-US" altLang="zh-CN" sz="2400" b="1" i="1" smtClean="0">
                <a:solidFill>
                  <a:srgbClr val="CC0000"/>
                </a:solidFill>
                <a:latin typeface="Times New Roman" pitchFamily="18" charset="0"/>
                <a:ea typeface="楷体_GB2312" pitchFamily="49" charset="-122"/>
              </a:rPr>
              <a:t>n</a:t>
            </a:r>
            <a:r>
              <a:rPr kumimoji="1" lang="en-US" altLang="zh-CN" sz="2400" b="1" baseline="-25000" smtClean="0">
                <a:solidFill>
                  <a:srgbClr val="CC0000"/>
                </a:solidFill>
                <a:latin typeface="Times New Roman" pitchFamily="18" charset="0"/>
                <a:ea typeface="楷体_GB2312" pitchFamily="49" charset="-122"/>
              </a:rPr>
              <a:t>2</a:t>
            </a:r>
            <a:r>
              <a:rPr kumimoji="1" lang="en-US" altLang="zh-CN" sz="2400" b="1" smtClean="0">
                <a:solidFill>
                  <a:srgbClr val="CC0000"/>
                </a:solidFill>
                <a:latin typeface="Times New Roman" pitchFamily="18" charset="0"/>
                <a:ea typeface="楷体_GB2312" pitchFamily="49" charset="-122"/>
              </a:rPr>
              <a:t>)</a:t>
            </a:r>
            <a:r>
              <a:rPr kumimoji="1" lang="zh-CN" altLang="en-US" sz="2400" b="1" smtClean="0">
                <a:solidFill>
                  <a:srgbClr val="CC0000"/>
                </a:solidFill>
                <a:latin typeface="Times New Roman" pitchFamily="18" charset="0"/>
                <a:ea typeface="楷体_GB2312" pitchFamily="49" charset="-122"/>
              </a:rPr>
              <a:t>＜＜</a:t>
            </a:r>
            <a:r>
              <a:rPr kumimoji="1" lang="en-US" altLang="zh-CN" sz="2400" b="1" smtClean="0">
                <a:solidFill>
                  <a:srgbClr val="CC0000"/>
                </a:solidFill>
                <a:latin typeface="Times New Roman" pitchFamily="18" charset="0"/>
                <a:ea typeface="楷体_GB2312" pitchFamily="49" charset="-122"/>
              </a:rPr>
              <a:t>(dn</a:t>
            </a:r>
            <a:r>
              <a:rPr kumimoji="1" lang="en-US" altLang="zh-CN" sz="2400" b="1" baseline="-25000" smtClean="0">
                <a:solidFill>
                  <a:srgbClr val="CC0000"/>
                </a:solidFill>
                <a:latin typeface="Times New Roman" pitchFamily="18" charset="0"/>
                <a:ea typeface="楷体_GB2312" pitchFamily="49" charset="-122"/>
              </a:rPr>
              <a:t>2</a:t>
            </a:r>
            <a:r>
              <a:rPr kumimoji="1" lang="en-US" altLang="zh-CN" sz="2400" b="1" smtClean="0">
                <a:solidFill>
                  <a:srgbClr val="CC0000"/>
                </a:solidFill>
                <a:latin typeface="Times New Roman" pitchFamily="18" charset="0"/>
                <a:ea typeface="楷体_GB2312" pitchFamily="49" charset="-122"/>
              </a:rPr>
              <a:t>)</a:t>
            </a:r>
            <a:endParaRPr kumimoji="1" lang="en-US" altLang="zh-CN" sz="2400" b="1" i="1" smtClean="0">
              <a:solidFill>
                <a:srgbClr val="CC0000"/>
              </a:solidFill>
              <a:latin typeface="Times New Roman" pitchFamily="18" charset="0"/>
              <a:ea typeface="楷体_GB2312" pitchFamily="49" charset="-122"/>
            </a:endParaRPr>
          </a:p>
        </p:txBody>
      </p:sp>
      <p:sp>
        <p:nvSpPr>
          <p:cNvPr id="73738" name="Text Box 10"/>
          <p:cNvSpPr txBox="1">
            <a:spLocks noChangeArrowheads="1"/>
          </p:cNvSpPr>
          <p:nvPr/>
        </p:nvSpPr>
        <p:spPr bwMode="auto">
          <a:xfrm>
            <a:off x="250825" y="5516563"/>
            <a:ext cx="86106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b="1" smtClean="0">
                <a:solidFill>
                  <a:srgbClr val="0000CC"/>
                </a:solidFill>
                <a:latin typeface="楷体_GB2312" pitchFamily="49" charset="-122"/>
                <a:ea typeface="楷体_GB2312" pitchFamily="49" charset="-122"/>
              </a:rPr>
              <a:t>     </a:t>
            </a:r>
            <a:r>
              <a:rPr kumimoji="1" lang="zh-CN" altLang="en-US" sz="2400" b="1" smtClean="0">
                <a:solidFill>
                  <a:srgbClr val="0000CC"/>
                </a:solidFill>
                <a:latin typeface="楷体_GB2312" pitchFamily="49" charset="-122"/>
                <a:ea typeface="楷体_GB2312" pitchFamily="49" charset="-122"/>
              </a:rPr>
              <a:t>因此</a:t>
            </a:r>
            <a:r>
              <a:rPr kumimoji="1" lang="en-US" altLang="zh-CN" sz="2400" b="1" smtClean="0">
                <a:solidFill>
                  <a:srgbClr val="0000CC"/>
                </a:solidFill>
                <a:latin typeface="楷体_GB2312" pitchFamily="49" charset="-122"/>
                <a:ea typeface="楷体_GB2312" pitchFamily="49" charset="-122"/>
              </a:rPr>
              <a:t>,</a:t>
            </a:r>
            <a:r>
              <a:rPr kumimoji="1" lang="zh-CN" altLang="en-US" sz="2400" b="1" smtClean="0">
                <a:solidFill>
                  <a:srgbClr val="0000CC"/>
                </a:solidFill>
                <a:latin typeface="楷体_GB2312" pitchFamily="49" charset="-122"/>
                <a:ea typeface="楷体_GB2312" pitchFamily="49" charset="-122"/>
              </a:rPr>
              <a:t>虽然在</a:t>
            </a:r>
            <a:r>
              <a:rPr kumimoji="1" lang="en-US" altLang="zh-CN" sz="2400" b="1" smtClean="0">
                <a:solidFill>
                  <a:srgbClr val="0000CC"/>
                </a:solidFill>
                <a:latin typeface="楷体_GB2312" pitchFamily="49" charset="-122"/>
                <a:ea typeface="楷体_GB2312" pitchFamily="49" charset="-122"/>
              </a:rPr>
              <a:t>1917</a:t>
            </a:r>
            <a:r>
              <a:rPr kumimoji="1" lang="zh-CN" altLang="en-US" sz="2400" b="1" smtClean="0">
                <a:solidFill>
                  <a:srgbClr val="0000CC"/>
                </a:solidFill>
                <a:latin typeface="楷体_GB2312" pitchFamily="49" charset="-122"/>
                <a:ea typeface="楷体_GB2312" pitchFamily="49" charset="-122"/>
              </a:rPr>
              <a:t>年爱因斯坦就预言了受激辐射的存在，但在一般热平衡情况下，物质的受激辐射总是被受激吸收所掩盖，未能在实验中观察到。</a:t>
            </a:r>
          </a:p>
        </p:txBody>
      </p:sp>
      <p:grpSp>
        <p:nvGrpSpPr>
          <p:cNvPr id="73739" name="Group 11"/>
          <p:cNvGrpSpPr>
            <a:grpSpLocks/>
          </p:cNvGrpSpPr>
          <p:nvPr/>
        </p:nvGrpSpPr>
        <p:grpSpPr bwMode="auto">
          <a:xfrm>
            <a:off x="4427538" y="4508500"/>
            <a:ext cx="2952750" cy="530225"/>
            <a:chOff x="2789" y="3113"/>
            <a:chExt cx="1860" cy="334"/>
          </a:xfrm>
        </p:grpSpPr>
        <p:sp>
          <p:nvSpPr>
            <p:cNvPr id="73745" name="Text Box 12"/>
            <p:cNvSpPr txBox="1">
              <a:spLocks noChangeArrowheads="1"/>
            </p:cNvSpPr>
            <p:nvPr/>
          </p:nvSpPr>
          <p:spPr bwMode="auto">
            <a:xfrm>
              <a:off x="2789" y="3249"/>
              <a:ext cx="1679" cy="198"/>
            </a:xfrm>
            <a:prstGeom prst="rect">
              <a:avLst/>
            </a:prstGeom>
            <a:noFill/>
            <a:ln w="9525">
              <a:solidFill>
                <a:srgbClr val="A5002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zh-CN" altLang="en-US" sz="1400" b="1" smtClean="0">
                  <a:solidFill>
                    <a:srgbClr val="0000CC"/>
                  </a:solidFill>
                  <a:latin typeface="Verdana" pitchFamily="34" charset="0"/>
                  <a:ea typeface="楷体_GB2312" pitchFamily="49" charset="-122"/>
                </a:rPr>
                <a:t>单位时间内受激</a:t>
              </a:r>
              <a:r>
                <a:rPr lang="zh-CN" altLang="en-US" sz="1400" b="1" smtClean="0">
                  <a:solidFill>
                    <a:srgbClr val="FF0000"/>
                  </a:solidFill>
                  <a:latin typeface="Verdana" pitchFamily="34" charset="0"/>
                  <a:ea typeface="楷体_GB2312" pitchFamily="49" charset="-122"/>
                </a:rPr>
                <a:t>辐射</a:t>
              </a:r>
              <a:r>
                <a:rPr lang="zh-CN" altLang="en-US" sz="1400" b="1" smtClean="0">
                  <a:solidFill>
                    <a:srgbClr val="0000CC"/>
                  </a:solidFill>
                  <a:latin typeface="Verdana" pitchFamily="34" charset="0"/>
                  <a:ea typeface="楷体_GB2312" pitchFamily="49" charset="-122"/>
                </a:rPr>
                <a:t>的原子数</a:t>
              </a:r>
            </a:p>
          </p:txBody>
        </p:sp>
        <p:sp>
          <p:nvSpPr>
            <p:cNvPr id="73746" name="Line 13"/>
            <p:cNvSpPr>
              <a:spLocks noChangeShapeType="1"/>
            </p:cNvSpPr>
            <p:nvPr/>
          </p:nvSpPr>
          <p:spPr bwMode="auto">
            <a:xfrm flipV="1">
              <a:off x="3606" y="3113"/>
              <a:ext cx="680" cy="136"/>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73747" name="Line 14"/>
            <p:cNvSpPr>
              <a:spLocks noChangeShapeType="1"/>
            </p:cNvSpPr>
            <p:nvPr/>
          </p:nvSpPr>
          <p:spPr bwMode="auto">
            <a:xfrm>
              <a:off x="4105" y="3113"/>
              <a:ext cx="544" cy="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grpSp>
      <p:grpSp>
        <p:nvGrpSpPr>
          <p:cNvPr id="73740" name="Group 15"/>
          <p:cNvGrpSpPr>
            <a:grpSpLocks/>
          </p:cNvGrpSpPr>
          <p:nvPr/>
        </p:nvGrpSpPr>
        <p:grpSpPr bwMode="auto">
          <a:xfrm>
            <a:off x="6156325" y="4581525"/>
            <a:ext cx="2665413" cy="890588"/>
            <a:chOff x="3878" y="2886"/>
            <a:chExt cx="1679" cy="561"/>
          </a:xfrm>
        </p:grpSpPr>
        <p:sp>
          <p:nvSpPr>
            <p:cNvPr id="73742" name="Text Box 16"/>
            <p:cNvSpPr txBox="1">
              <a:spLocks noChangeArrowheads="1"/>
            </p:cNvSpPr>
            <p:nvPr/>
          </p:nvSpPr>
          <p:spPr bwMode="auto">
            <a:xfrm>
              <a:off x="3878" y="3249"/>
              <a:ext cx="1679" cy="198"/>
            </a:xfrm>
            <a:prstGeom prst="rect">
              <a:avLst/>
            </a:prstGeom>
            <a:noFill/>
            <a:ln w="9525">
              <a:solidFill>
                <a:srgbClr val="A5002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zh-CN" altLang="en-US" sz="1400" b="1" smtClean="0">
                  <a:solidFill>
                    <a:srgbClr val="0000CC"/>
                  </a:solidFill>
                  <a:latin typeface="Verdana" pitchFamily="34" charset="0"/>
                  <a:ea typeface="楷体_GB2312" pitchFamily="49" charset="-122"/>
                </a:rPr>
                <a:t>单位时间内受激</a:t>
              </a:r>
              <a:r>
                <a:rPr lang="zh-CN" altLang="en-US" sz="1400" b="1" smtClean="0">
                  <a:solidFill>
                    <a:srgbClr val="FF0000"/>
                  </a:solidFill>
                  <a:latin typeface="Verdana" pitchFamily="34" charset="0"/>
                  <a:ea typeface="楷体_GB2312" pitchFamily="49" charset="-122"/>
                </a:rPr>
                <a:t>吸收</a:t>
              </a:r>
              <a:r>
                <a:rPr lang="zh-CN" altLang="en-US" sz="1400" b="1" smtClean="0">
                  <a:solidFill>
                    <a:srgbClr val="0000CC"/>
                  </a:solidFill>
                  <a:latin typeface="Verdana" pitchFamily="34" charset="0"/>
                  <a:ea typeface="楷体_GB2312" pitchFamily="49" charset="-122"/>
                </a:rPr>
                <a:t>的原子数</a:t>
              </a:r>
            </a:p>
          </p:txBody>
        </p:sp>
        <p:sp>
          <p:nvSpPr>
            <p:cNvPr id="73743" name="Line 17"/>
            <p:cNvSpPr>
              <a:spLocks noChangeShapeType="1"/>
            </p:cNvSpPr>
            <p:nvPr/>
          </p:nvSpPr>
          <p:spPr bwMode="auto">
            <a:xfrm flipV="1">
              <a:off x="4785" y="2886"/>
              <a:ext cx="318" cy="363"/>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73744" name="Line 18"/>
            <p:cNvSpPr>
              <a:spLocks noChangeShapeType="1"/>
            </p:cNvSpPr>
            <p:nvPr/>
          </p:nvSpPr>
          <p:spPr bwMode="auto">
            <a:xfrm>
              <a:off x="4921" y="2886"/>
              <a:ext cx="454" cy="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grpSp>
      <p:sp>
        <p:nvSpPr>
          <p:cNvPr id="73741" name="AutoShape 19"/>
          <p:cNvSpPr>
            <a:spLocks/>
          </p:cNvSpPr>
          <p:nvPr/>
        </p:nvSpPr>
        <p:spPr bwMode="auto">
          <a:xfrm>
            <a:off x="152400" y="3048000"/>
            <a:ext cx="76200" cy="1600200"/>
          </a:xfrm>
          <a:prstGeom prst="leftBrace">
            <a:avLst>
              <a:gd name="adj1" fmla="val 175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fontAlgn="base">
              <a:spcBef>
                <a:spcPct val="0"/>
              </a:spcBef>
              <a:spcAft>
                <a:spcPct val="0"/>
              </a:spcAft>
              <a:buFontTx/>
              <a:buNone/>
            </a:pPr>
            <a:endParaRPr lang="zh-CN" altLang="zh-CN" sz="1800" b="1" smtClean="0">
              <a:solidFill>
                <a:srgbClr val="000000"/>
              </a:solidFill>
            </a:endParaRPr>
          </a:p>
        </p:txBody>
      </p:sp>
    </p:spTree>
    <p:extLst>
      <p:ext uri="{BB962C8B-B14F-4D97-AF65-F5344CB8AC3E}">
        <p14:creationId xmlns:p14="http://schemas.microsoft.com/office/powerpoint/2010/main" val="13019969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179388" y="0"/>
            <a:ext cx="800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b="1" smtClean="0">
                <a:solidFill>
                  <a:srgbClr val="A50021"/>
                </a:solidFill>
                <a:latin typeface="仿宋_GB2312" pitchFamily="49" charset="-122"/>
                <a:ea typeface="仿宋_GB2312" pitchFamily="49" charset="-122"/>
              </a:rPr>
              <a:t>五</a:t>
            </a:r>
            <a:r>
              <a:rPr kumimoji="1" lang="en-US" altLang="zh-CN" b="1" smtClean="0">
                <a:solidFill>
                  <a:srgbClr val="A50021"/>
                </a:solidFill>
                <a:latin typeface="仿宋_GB2312" pitchFamily="49" charset="-122"/>
                <a:ea typeface="仿宋_GB2312" pitchFamily="49" charset="-122"/>
              </a:rPr>
              <a:t>.</a:t>
            </a:r>
            <a:r>
              <a:rPr kumimoji="1" lang="zh-CN" altLang="en-US" b="1" smtClean="0">
                <a:solidFill>
                  <a:srgbClr val="A50021"/>
                </a:solidFill>
                <a:latin typeface="仿宋_GB2312" pitchFamily="49" charset="-122"/>
                <a:ea typeface="仿宋_GB2312" pitchFamily="49" charset="-122"/>
              </a:rPr>
              <a:t>自发辐射功率与受激辐射功率</a:t>
            </a:r>
          </a:p>
        </p:txBody>
      </p:sp>
      <p:sp>
        <p:nvSpPr>
          <p:cNvPr id="74755" name="Text Box 3"/>
          <p:cNvSpPr txBox="1">
            <a:spLocks noChangeArrowheads="1"/>
          </p:cNvSpPr>
          <p:nvPr/>
        </p:nvSpPr>
        <p:spPr bwMode="auto">
          <a:xfrm>
            <a:off x="395288" y="69215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50000"/>
              </a:spcBef>
              <a:spcAft>
                <a:spcPct val="0"/>
              </a:spcAft>
              <a:buFontTx/>
              <a:buNone/>
            </a:pPr>
            <a:r>
              <a:rPr kumimoji="1" lang="en-US" altLang="zh-CN" sz="2400" b="1" smtClean="0">
                <a:solidFill>
                  <a:srgbClr val="0000CC"/>
                </a:solidFill>
                <a:latin typeface="Times New Roman" pitchFamily="18" charset="0"/>
              </a:rPr>
              <a:t> </a:t>
            </a:r>
            <a:r>
              <a:rPr kumimoji="1" lang="en-US" altLang="zh-CN" sz="2400" smtClean="0">
                <a:solidFill>
                  <a:srgbClr val="0000CC"/>
                </a:solidFill>
                <a:latin typeface="Times New Roman" pitchFamily="18" charset="0"/>
              </a:rPr>
              <a:t>1.</a:t>
            </a:r>
            <a:r>
              <a:rPr kumimoji="1" lang="zh-CN" altLang="en-US" sz="2400" smtClean="0">
                <a:solidFill>
                  <a:srgbClr val="CC0000"/>
                </a:solidFill>
                <a:latin typeface="华文楷体" pitchFamily="2" charset="-122"/>
                <a:ea typeface="华文楷体" pitchFamily="2" charset="-122"/>
              </a:rPr>
              <a:t>自发辐射</a:t>
            </a:r>
            <a:r>
              <a:rPr kumimoji="1" lang="zh-CN" altLang="en-US" sz="2400" smtClean="0">
                <a:solidFill>
                  <a:srgbClr val="0000CC"/>
                </a:solidFill>
                <a:latin typeface="华文楷体" pitchFamily="2" charset="-122"/>
                <a:ea typeface="华文楷体" pitchFamily="2" charset="-122"/>
              </a:rPr>
              <a:t>光功率</a:t>
            </a:r>
            <a:r>
              <a:rPr kumimoji="1" lang="en-US" altLang="zh-CN" sz="2400" i="1" smtClean="0">
                <a:solidFill>
                  <a:srgbClr val="0000CC"/>
                </a:solidFill>
                <a:latin typeface="Times New Roman" pitchFamily="18" charset="0"/>
                <a:ea typeface="华文楷体" pitchFamily="2" charset="-122"/>
              </a:rPr>
              <a:t>q</a:t>
            </a:r>
            <a:r>
              <a:rPr kumimoji="1" lang="zh-CN" altLang="en-US" sz="2400" baseline="-25000" smtClean="0">
                <a:solidFill>
                  <a:srgbClr val="0000CC"/>
                </a:solidFill>
                <a:latin typeface="Times New Roman" pitchFamily="18" charset="0"/>
                <a:ea typeface="华文楷体" pitchFamily="2" charset="-122"/>
              </a:rPr>
              <a:t>自</a:t>
            </a:r>
            <a:r>
              <a:rPr kumimoji="1" lang="en-US" altLang="zh-CN" sz="2400" smtClean="0">
                <a:solidFill>
                  <a:srgbClr val="0000CC"/>
                </a:solidFill>
                <a:latin typeface="华文楷体" pitchFamily="2" charset="-122"/>
                <a:ea typeface="华文楷体" pitchFamily="2" charset="-122"/>
              </a:rPr>
              <a:t>(</a:t>
            </a:r>
            <a:r>
              <a:rPr kumimoji="1" lang="en-US" altLang="zh-CN" sz="2400" i="1" smtClean="0">
                <a:solidFill>
                  <a:srgbClr val="0000CC"/>
                </a:solidFill>
                <a:latin typeface="Times New Roman" pitchFamily="18" charset="0"/>
                <a:ea typeface="华文楷体" pitchFamily="2" charset="-122"/>
              </a:rPr>
              <a:t>t</a:t>
            </a:r>
            <a:r>
              <a:rPr kumimoji="1" lang="en-US" altLang="zh-CN" sz="2400" smtClean="0">
                <a:solidFill>
                  <a:srgbClr val="0000CC"/>
                </a:solidFill>
                <a:latin typeface="华文楷体" pitchFamily="2" charset="-122"/>
                <a:ea typeface="华文楷体" pitchFamily="2" charset="-122"/>
              </a:rPr>
              <a:t>)</a:t>
            </a:r>
          </a:p>
        </p:txBody>
      </p:sp>
      <p:sp>
        <p:nvSpPr>
          <p:cNvPr id="74756" name="Rectangle 4"/>
          <p:cNvSpPr>
            <a:spLocks noChangeArrowheads="1"/>
          </p:cNvSpPr>
          <p:nvPr/>
        </p:nvSpPr>
        <p:spPr bwMode="auto">
          <a:xfrm>
            <a:off x="684213" y="1125538"/>
            <a:ext cx="7488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0"/>
              </a:spcBef>
              <a:spcAft>
                <a:spcPct val="0"/>
              </a:spcAft>
              <a:buFontTx/>
              <a:buNone/>
            </a:pPr>
            <a:r>
              <a:rPr kumimoji="1" lang="en-US" altLang="zh-CN" sz="1400" b="1" smtClean="0">
                <a:solidFill>
                  <a:srgbClr val="000000"/>
                </a:solidFill>
                <a:latin typeface="Times New Roman" pitchFamily="18" charset="0"/>
              </a:rPr>
              <a:t>  </a:t>
            </a:r>
            <a:r>
              <a:rPr kumimoji="1" lang="en-US" altLang="zh-CN" sz="2400" b="1" smtClean="0">
                <a:solidFill>
                  <a:srgbClr val="000000"/>
                </a:solidFill>
                <a:latin typeface="Times New Roman" pitchFamily="18" charset="0"/>
              </a:rPr>
              <a:t> </a:t>
            </a:r>
            <a:r>
              <a:rPr kumimoji="1" lang="zh-CN" altLang="en-US" sz="2400" b="1" smtClean="0">
                <a:solidFill>
                  <a:srgbClr val="000000"/>
                </a:solidFill>
                <a:latin typeface="Times New Roman" pitchFamily="18" charset="0"/>
                <a:ea typeface="华文楷体" pitchFamily="2" charset="-122"/>
              </a:rPr>
              <a:t>参与辐射</a:t>
            </a:r>
            <a:r>
              <a:rPr kumimoji="1" lang="en-US" altLang="zh-CN" sz="2400" b="1" smtClean="0">
                <a:solidFill>
                  <a:srgbClr val="000000"/>
                </a:solidFill>
                <a:latin typeface="Times New Roman" pitchFamily="18" charset="0"/>
                <a:ea typeface="华文楷体" pitchFamily="2" charset="-122"/>
              </a:rPr>
              <a:t>(</a:t>
            </a:r>
            <a:r>
              <a:rPr kumimoji="1" lang="zh-CN" altLang="en-US" sz="2400" b="1" smtClean="0">
                <a:solidFill>
                  <a:srgbClr val="000000"/>
                </a:solidFill>
                <a:latin typeface="Times New Roman" pitchFamily="18" charset="0"/>
                <a:ea typeface="华文楷体" pitchFamily="2" charset="-122"/>
              </a:rPr>
              <a:t>吸收</a:t>
            </a:r>
            <a:r>
              <a:rPr kumimoji="1" lang="en-US" altLang="zh-CN" sz="2400" b="1" smtClean="0">
                <a:solidFill>
                  <a:srgbClr val="000000"/>
                </a:solidFill>
                <a:latin typeface="Times New Roman" pitchFamily="18" charset="0"/>
                <a:ea typeface="华文楷体" pitchFamily="2" charset="-122"/>
              </a:rPr>
              <a:t>)</a:t>
            </a:r>
            <a:r>
              <a:rPr kumimoji="1" lang="zh-CN" altLang="en-US" sz="2400" b="1" smtClean="0">
                <a:solidFill>
                  <a:srgbClr val="000000"/>
                </a:solidFill>
                <a:latin typeface="Times New Roman" pitchFamily="18" charset="0"/>
                <a:ea typeface="华文楷体" pitchFamily="2" charset="-122"/>
              </a:rPr>
              <a:t>的每个粒子发射一个光子</a:t>
            </a:r>
            <a:r>
              <a:rPr kumimoji="1" lang="en-US" altLang="zh-CN" sz="2400" i="1" smtClean="0">
                <a:solidFill>
                  <a:srgbClr val="000000"/>
                </a:solidFill>
                <a:latin typeface="Times New Roman" pitchFamily="18" charset="0"/>
                <a:ea typeface="华文楷体" pitchFamily="2" charset="-122"/>
              </a:rPr>
              <a:t>hv</a:t>
            </a:r>
            <a:endParaRPr kumimoji="1" lang="en-US" altLang="zh-CN" sz="2400" smtClean="0">
              <a:solidFill>
                <a:srgbClr val="000000"/>
              </a:solidFill>
              <a:latin typeface="Times New Roman" pitchFamily="18" charset="0"/>
            </a:endParaRPr>
          </a:p>
        </p:txBody>
      </p:sp>
      <p:graphicFrame>
        <p:nvGraphicFramePr>
          <p:cNvPr id="74757" name="Object 5"/>
          <p:cNvGraphicFramePr>
            <a:graphicFrameLocks noChangeAspect="1"/>
          </p:cNvGraphicFramePr>
          <p:nvPr/>
        </p:nvGraphicFramePr>
        <p:xfrm>
          <a:off x="2195513" y="1557338"/>
          <a:ext cx="2879725" cy="531812"/>
        </p:xfrm>
        <a:graphic>
          <a:graphicData uri="http://schemas.openxmlformats.org/presentationml/2006/ole">
            <mc:AlternateContent xmlns:mc="http://schemas.openxmlformats.org/markup-compatibility/2006">
              <mc:Choice xmlns:v="urn:schemas-microsoft-com:vml" Requires="v">
                <p:oleObj spid="_x0000_s21506" name="公式" r:id="rId3" imgW="1308100" imgH="241300" progId="Equation.3">
                  <p:embed/>
                </p:oleObj>
              </mc:Choice>
              <mc:Fallback>
                <p:oleObj name="公式" r:id="rId3" imgW="13081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1557338"/>
                        <a:ext cx="2879725"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58" name="Text Box 6"/>
          <p:cNvSpPr txBox="1">
            <a:spLocks noChangeArrowheads="1"/>
          </p:cNvSpPr>
          <p:nvPr/>
        </p:nvSpPr>
        <p:spPr bwMode="auto">
          <a:xfrm>
            <a:off x="395288" y="21336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50000"/>
              </a:spcBef>
              <a:spcAft>
                <a:spcPct val="0"/>
              </a:spcAft>
              <a:buFontTx/>
              <a:buNone/>
            </a:pPr>
            <a:r>
              <a:rPr kumimoji="1" lang="en-US" altLang="zh-CN" sz="2400" b="1" smtClean="0">
                <a:solidFill>
                  <a:srgbClr val="0000CC"/>
                </a:solidFill>
                <a:latin typeface="Times New Roman" pitchFamily="18" charset="0"/>
              </a:rPr>
              <a:t> </a:t>
            </a:r>
            <a:r>
              <a:rPr kumimoji="1" lang="en-US" altLang="zh-CN" sz="2400" smtClean="0">
                <a:solidFill>
                  <a:srgbClr val="0000CC"/>
                </a:solidFill>
                <a:latin typeface="Times New Roman" pitchFamily="18" charset="0"/>
              </a:rPr>
              <a:t>2.</a:t>
            </a:r>
            <a:r>
              <a:rPr kumimoji="1" lang="zh-CN" altLang="en-US" sz="2400" smtClean="0">
                <a:solidFill>
                  <a:srgbClr val="CC0000"/>
                </a:solidFill>
                <a:latin typeface="华文楷体" pitchFamily="2" charset="-122"/>
                <a:ea typeface="华文楷体" pitchFamily="2" charset="-122"/>
              </a:rPr>
              <a:t>受激辐射</a:t>
            </a:r>
            <a:r>
              <a:rPr kumimoji="1" lang="zh-CN" altLang="en-US" sz="2400" smtClean="0">
                <a:solidFill>
                  <a:srgbClr val="0000CC"/>
                </a:solidFill>
                <a:latin typeface="华文楷体" pitchFamily="2" charset="-122"/>
                <a:ea typeface="华文楷体" pitchFamily="2" charset="-122"/>
              </a:rPr>
              <a:t>光功率</a:t>
            </a:r>
            <a:r>
              <a:rPr kumimoji="1" lang="en-US" altLang="zh-CN" sz="2400" i="1" smtClean="0">
                <a:solidFill>
                  <a:srgbClr val="0000CC"/>
                </a:solidFill>
                <a:latin typeface="Times New Roman" pitchFamily="18" charset="0"/>
                <a:ea typeface="华文楷体" pitchFamily="2" charset="-122"/>
              </a:rPr>
              <a:t>q</a:t>
            </a:r>
            <a:r>
              <a:rPr kumimoji="1" lang="zh-CN" altLang="en-US" sz="2400" baseline="-25000" smtClean="0">
                <a:solidFill>
                  <a:srgbClr val="0000CC"/>
                </a:solidFill>
                <a:latin typeface="Times New Roman" pitchFamily="18" charset="0"/>
                <a:ea typeface="华文楷体" pitchFamily="2" charset="-122"/>
              </a:rPr>
              <a:t>激</a:t>
            </a:r>
            <a:r>
              <a:rPr kumimoji="1" lang="en-US" altLang="zh-CN" sz="2400" smtClean="0">
                <a:solidFill>
                  <a:srgbClr val="0000CC"/>
                </a:solidFill>
                <a:latin typeface="华文楷体" pitchFamily="2" charset="-122"/>
                <a:ea typeface="华文楷体" pitchFamily="2" charset="-122"/>
              </a:rPr>
              <a:t>(</a:t>
            </a:r>
            <a:r>
              <a:rPr kumimoji="1" lang="en-US" altLang="zh-CN" sz="2400" i="1" smtClean="0">
                <a:solidFill>
                  <a:srgbClr val="0000CC"/>
                </a:solidFill>
                <a:latin typeface="Times New Roman" pitchFamily="18" charset="0"/>
                <a:ea typeface="华文楷体" pitchFamily="2" charset="-122"/>
              </a:rPr>
              <a:t>t</a:t>
            </a:r>
            <a:r>
              <a:rPr kumimoji="1" lang="en-US" altLang="zh-CN" sz="2400" smtClean="0">
                <a:solidFill>
                  <a:srgbClr val="0000CC"/>
                </a:solidFill>
                <a:latin typeface="华文楷体" pitchFamily="2" charset="-122"/>
                <a:ea typeface="华文楷体" pitchFamily="2" charset="-122"/>
              </a:rPr>
              <a:t>)</a:t>
            </a:r>
          </a:p>
        </p:txBody>
      </p:sp>
      <p:graphicFrame>
        <p:nvGraphicFramePr>
          <p:cNvPr id="74759" name="Object 7"/>
          <p:cNvGraphicFramePr>
            <a:graphicFrameLocks noChangeAspect="1"/>
          </p:cNvGraphicFramePr>
          <p:nvPr/>
        </p:nvGraphicFramePr>
        <p:xfrm>
          <a:off x="2268538" y="2565400"/>
          <a:ext cx="3300412" cy="531813"/>
        </p:xfrm>
        <a:graphic>
          <a:graphicData uri="http://schemas.openxmlformats.org/presentationml/2006/ole">
            <mc:AlternateContent xmlns:mc="http://schemas.openxmlformats.org/markup-compatibility/2006">
              <mc:Choice xmlns:v="urn:schemas-microsoft-com:vml" Requires="v">
                <p:oleObj spid="_x0000_s21507" name="公式" r:id="rId5" imgW="1497950" imgH="241195" progId="Equation.3">
                  <p:embed/>
                </p:oleObj>
              </mc:Choice>
              <mc:Fallback>
                <p:oleObj name="公式" r:id="rId5" imgW="1497950" imgH="24119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2565400"/>
                        <a:ext cx="3300412"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0" name="Text Box 8"/>
          <p:cNvSpPr txBox="1">
            <a:spLocks noChangeArrowheads="1"/>
          </p:cNvSpPr>
          <p:nvPr/>
        </p:nvSpPr>
        <p:spPr bwMode="auto">
          <a:xfrm>
            <a:off x="395288" y="3068638"/>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smtClean="0">
                <a:solidFill>
                  <a:srgbClr val="0000CC"/>
                </a:solidFill>
                <a:latin typeface="楷体_GB2312" pitchFamily="49" charset="-122"/>
                <a:ea typeface="楷体_GB2312" pitchFamily="49" charset="-122"/>
              </a:rPr>
              <a:t>3.</a:t>
            </a:r>
            <a:r>
              <a:rPr kumimoji="1" lang="zh-CN" altLang="en-US" sz="2400" smtClean="0">
                <a:solidFill>
                  <a:srgbClr val="0000CC"/>
                </a:solidFill>
                <a:latin typeface="楷体_GB2312" pitchFamily="49" charset="-122"/>
                <a:ea typeface="楷体_GB2312" pitchFamily="49" charset="-122"/>
              </a:rPr>
              <a:t>自发辐射功率与受激辐射功率</a:t>
            </a:r>
            <a:r>
              <a:rPr kumimoji="1" lang="zh-CN" altLang="en-US" sz="2400" smtClean="0">
                <a:solidFill>
                  <a:srgbClr val="CC0000"/>
                </a:solidFill>
                <a:latin typeface="楷体_GB2312" pitchFamily="49" charset="-122"/>
                <a:ea typeface="楷体_GB2312" pitchFamily="49" charset="-122"/>
              </a:rPr>
              <a:t>之比</a:t>
            </a:r>
          </a:p>
        </p:txBody>
      </p:sp>
      <p:graphicFrame>
        <p:nvGraphicFramePr>
          <p:cNvPr id="74761" name="Object 9"/>
          <p:cNvGraphicFramePr>
            <a:graphicFrameLocks noChangeAspect="1"/>
          </p:cNvGraphicFramePr>
          <p:nvPr/>
        </p:nvGraphicFramePr>
        <p:xfrm>
          <a:off x="971550" y="3662363"/>
          <a:ext cx="5616575" cy="962025"/>
        </p:xfrm>
        <a:graphic>
          <a:graphicData uri="http://schemas.openxmlformats.org/presentationml/2006/ole">
            <mc:AlternateContent xmlns:mc="http://schemas.openxmlformats.org/markup-compatibility/2006">
              <mc:Choice xmlns:v="urn:schemas-microsoft-com:vml" Requires="v">
                <p:oleObj spid="_x0000_s21508" name="公式" r:id="rId7" imgW="2743200" imgH="469900" progId="Equation.3">
                  <p:embed/>
                </p:oleObj>
              </mc:Choice>
              <mc:Fallback>
                <p:oleObj name="公式" r:id="rId7" imgW="2743200" imgH="4699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3662363"/>
                        <a:ext cx="5616575"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4762" name="Group 10"/>
          <p:cNvGrpSpPr>
            <a:grpSpLocks/>
          </p:cNvGrpSpPr>
          <p:nvPr/>
        </p:nvGrpSpPr>
        <p:grpSpPr bwMode="auto">
          <a:xfrm>
            <a:off x="468313" y="4508500"/>
            <a:ext cx="7343775" cy="1119188"/>
            <a:chOff x="295" y="3385"/>
            <a:chExt cx="4626" cy="705"/>
          </a:xfrm>
        </p:grpSpPr>
        <p:graphicFrame>
          <p:nvGraphicFramePr>
            <p:cNvPr id="74765" name="Object 11"/>
            <p:cNvGraphicFramePr>
              <a:graphicFrameLocks noChangeAspect="1"/>
            </p:cNvGraphicFramePr>
            <p:nvPr/>
          </p:nvGraphicFramePr>
          <p:xfrm>
            <a:off x="1565" y="3385"/>
            <a:ext cx="2087" cy="705"/>
          </p:xfrm>
          <a:graphic>
            <a:graphicData uri="http://schemas.openxmlformats.org/presentationml/2006/ole">
              <mc:AlternateContent xmlns:mc="http://schemas.openxmlformats.org/markup-compatibility/2006">
                <mc:Choice xmlns:v="urn:schemas-microsoft-com:vml" Requires="v">
                  <p:oleObj spid="_x0000_s21509" name="公式" r:id="rId9" imgW="1168400" imgH="457200" progId="Equation.3">
                    <p:embed/>
                  </p:oleObj>
                </mc:Choice>
                <mc:Fallback>
                  <p:oleObj name="公式" r:id="rId9" imgW="116840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65" y="3385"/>
                          <a:ext cx="2087" cy="7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6" name="Text Box 12"/>
            <p:cNvSpPr txBox="1">
              <a:spLocks noChangeArrowheads="1"/>
            </p:cNvSpPr>
            <p:nvPr/>
          </p:nvSpPr>
          <p:spPr bwMode="auto">
            <a:xfrm>
              <a:off x="295" y="3612"/>
              <a:ext cx="11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smtClean="0">
                  <a:solidFill>
                    <a:srgbClr val="0000CC"/>
                  </a:solidFill>
                  <a:latin typeface="楷体_GB2312" pitchFamily="49" charset="-122"/>
                  <a:ea typeface="楷体_GB2312" pitchFamily="49" charset="-122"/>
                </a:rPr>
                <a:t>   </a:t>
              </a:r>
              <a:r>
                <a:rPr lang="zh-CN" altLang="en-US" sz="2400" smtClean="0">
                  <a:solidFill>
                    <a:srgbClr val="0000CC"/>
                  </a:solidFill>
                  <a:latin typeface="楷体_GB2312" pitchFamily="49" charset="-122"/>
                  <a:ea typeface="楷体_GB2312" pitchFamily="49" charset="-122"/>
                </a:rPr>
                <a:t>再由式</a:t>
              </a:r>
            </a:p>
          </p:txBody>
        </p:sp>
        <p:sp>
          <p:nvSpPr>
            <p:cNvPr id="74767" name="Text Box 13"/>
            <p:cNvSpPr txBox="1">
              <a:spLocks noChangeArrowheads="1"/>
            </p:cNvSpPr>
            <p:nvPr/>
          </p:nvSpPr>
          <p:spPr bwMode="auto">
            <a:xfrm>
              <a:off x="3787" y="3566"/>
              <a:ext cx="11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smtClean="0">
                  <a:solidFill>
                    <a:srgbClr val="0000CC"/>
                  </a:solidFill>
                  <a:latin typeface="楷体_GB2312" pitchFamily="49" charset="-122"/>
                  <a:ea typeface="楷体_GB2312" pitchFamily="49" charset="-122"/>
                </a:rPr>
                <a:t>   </a:t>
              </a:r>
              <a:r>
                <a:rPr lang="zh-CN" altLang="en-US" sz="2400" smtClean="0">
                  <a:solidFill>
                    <a:srgbClr val="0000CC"/>
                  </a:solidFill>
                  <a:latin typeface="楷体_GB2312" pitchFamily="49" charset="-122"/>
                  <a:ea typeface="楷体_GB2312" pitchFamily="49" charset="-122"/>
                </a:rPr>
                <a:t>可得</a:t>
              </a:r>
            </a:p>
          </p:txBody>
        </p:sp>
      </p:grpSp>
      <p:graphicFrame>
        <p:nvGraphicFramePr>
          <p:cNvPr id="74763" name="Object 15"/>
          <p:cNvGraphicFramePr>
            <a:graphicFrameLocks noChangeAspect="1"/>
          </p:cNvGraphicFramePr>
          <p:nvPr/>
        </p:nvGraphicFramePr>
        <p:xfrm>
          <a:off x="971550" y="5661025"/>
          <a:ext cx="5256213" cy="1003300"/>
        </p:xfrm>
        <a:graphic>
          <a:graphicData uri="http://schemas.openxmlformats.org/presentationml/2006/ole">
            <mc:AlternateContent xmlns:mc="http://schemas.openxmlformats.org/markup-compatibility/2006">
              <mc:Choice xmlns:v="urn:schemas-microsoft-com:vml" Requires="v">
                <p:oleObj spid="_x0000_s21510" name="公式" r:id="rId11" imgW="2285973" imgH="419040" progId="Equation.3">
                  <p:embed/>
                </p:oleObj>
              </mc:Choice>
              <mc:Fallback>
                <p:oleObj name="公式" r:id="rId11" imgW="2285973" imgH="4190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550" y="5661025"/>
                        <a:ext cx="5256213"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4" name="矩形 2"/>
          <p:cNvSpPr>
            <a:spLocks noChangeArrowheads="1"/>
          </p:cNvSpPr>
          <p:nvPr/>
        </p:nvSpPr>
        <p:spPr bwMode="auto">
          <a:xfrm>
            <a:off x="6726238" y="6015038"/>
            <a:ext cx="1724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zh-CN" altLang="en-US" sz="2400" smtClean="0">
                <a:solidFill>
                  <a:srgbClr val="333399"/>
                </a:solidFill>
                <a:ea typeface="黑体" pitchFamily="49" charset="-122"/>
              </a:rPr>
              <a:t>光子简并度</a:t>
            </a:r>
            <a:endParaRPr lang="zh-CN" altLang="en-US" sz="1800" smtClean="0">
              <a:solidFill>
                <a:srgbClr val="000000"/>
              </a:solidFill>
            </a:endParaRPr>
          </a:p>
        </p:txBody>
      </p:sp>
    </p:spTree>
    <p:extLst>
      <p:ext uri="{BB962C8B-B14F-4D97-AF65-F5344CB8AC3E}">
        <p14:creationId xmlns:p14="http://schemas.microsoft.com/office/powerpoint/2010/main" val="22959521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304800" y="188913"/>
            <a:ext cx="441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50000"/>
              </a:spcBef>
              <a:spcAft>
                <a:spcPct val="0"/>
              </a:spcAft>
              <a:buFontTx/>
              <a:buNone/>
            </a:pPr>
            <a:r>
              <a:rPr kumimoji="1" lang="en-US" altLang="zh-CN" sz="2800" b="1" smtClean="0">
                <a:solidFill>
                  <a:srgbClr val="A50021"/>
                </a:solidFill>
                <a:latin typeface="Times New Roman" pitchFamily="18" charset="0"/>
              </a:rPr>
              <a:t> </a:t>
            </a:r>
            <a:r>
              <a:rPr kumimoji="1" lang="zh-CN" altLang="en-US" sz="2800" b="1" smtClean="0">
                <a:solidFill>
                  <a:srgbClr val="A50021"/>
                </a:solidFill>
                <a:latin typeface="Times New Roman" pitchFamily="18" charset="0"/>
              </a:rPr>
              <a:t>一 </a:t>
            </a:r>
            <a:r>
              <a:rPr kumimoji="1" lang="en-US" altLang="zh-CN" sz="2800" b="1" smtClean="0">
                <a:solidFill>
                  <a:srgbClr val="A50021"/>
                </a:solidFill>
                <a:latin typeface="Times New Roman" pitchFamily="18" charset="0"/>
              </a:rPr>
              <a:t>. </a:t>
            </a:r>
            <a:r>
              <a:rPr kumimoji="1" lang="zh-CN" altLang="en-US" sz="2800" b="1" smtClean="0">
                <a:solidFill>
                  <a:srgbClr val="A50021"/>
                </a:solidFill>
                <a:latin typeface="华文行楷" pitchFamily="2" charset="-122"/>
              </a:rPr>
              <a:t>经典辐射理论</a:t>
            </a:r>
            <a:endParaRPr kumimoji="1" lang="zh-CN" altLang="en-US" sz="2800" smtClean="0">
              <a:solidFill>
                <a:srgbClr val="A50021"/>
              </a:solidFill>
              <a:latin typeface="Times New Roman" pitchFamily="18" charset="0"/>
            </a:endParaRPr>
          </a:p>
        </p:txBody>
      </p:sp>
      <p:sp>
        <p:nvSpPr>
          <p:cNvPr id="48131" name="Text Box 3"/>
          <p:cNvSpPr txBox="1">
            <a:spLocks noChangeArrowheads="1"/>
          </p:cNvSpPr>
          <p:nvPr/>
        </p:nvSpPr>
        <p:spPr bwMode="auto">
          <a:xfrm>
            <a:off x="179388" y="690563"/>
            <a:ext cx="84582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400" smtClean="0">
                <a:solidFill>
                  <a:srgbClr val="0000CC"/>
                </a:solidFill>
                <a:latin typeface="楷体_GB2312" pitchFamily="49" charset="-122"/>
                <a:ea typeface="楷体_GB2312" pitchFamily="49" charset="-122"/>
              </a:rPr>
              <a:t>经典的辐射理论引用偶极子的概念，反映了光的发射和吸收过程的规律。</a:t>
            </a:r>
          </a:p>
        </p:txBody>
      </p:sp>
      <p:sp>
        <p:nvSpPr>
          <p:cNvPr id="48132" name="Text Box 4"/>
          <p:cNvSpPr txBox="1">
            <a:spLocks noChangeArrowheads="1"/>
          </p:cNvSpPr>
          <p:nvPr/>
        </p:nvSpPr>
        <p:spPr bwMode="auto">
          <a:xfrm>
            <a:off x="1187450" y="1700213"/>
            <a:ext cx="678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400" smtClean="0">
                <a:solidFill>
                  <a:srgbClr val="0000CC"/>
                </a:solidFill>
                <a:latin typeface="楷体_GB2312" pitchFamily="49" charset="-122"/>
                <a:ea typeface="楷体_GB2312" pitchFamily="49" charset="-122"/>
              </a:rPr>
              <a:t>偶极子</a:t>
            </a:r>
            <a:r>
              <a:rPr kumimoji="1" lang="zh-CN" altLang="en-US" sz="2400" smtClean="0">
                <a:solidFill>
                  <a:srgbClr val="A50021"/>
                </a:solidFill>
                <a:latin typeface="楷体_GB2312" pitchFamily="49" charset="-122"/>
                <a:ea typeface="楷体_GB2312" pitchFamily="49" charset="-122"/>
              </a:rPr>
              <a:t>强迫</a:t>
            </a:r>
            <a:r>
              <a:rPr kumimoji="1" lang="zh-CN" altLang="en-US" sz="2400" smtClean="0">
                <a:solidFill>
                  <a:srgbClr val="0000CC"/>
                </a:solidFill>
                <a:latin typeface="楷体_GB2312" pitchFamily="49" charset="-122"/>
                <a:ea typeface="楷体_GB2312" pitchFamily="49" charset="-122"/>
              </a:rPr>
              <a:t>振动时</a:t>
            </a:r>
            <a:r>
              <a:rPr kumimoji="1" lang="zh-CN" altLang="en-US" sz="2400" smtClean="0">
                <a:solidFill>
                  <a:srgbClr val="FF3300"/>
                </a:solidFill>
                <a:latin typeface="楷体_GB2312" pitchFamily="49" charset="-122"/>
                <a:ea typeface="楷体_GB2312" pitchFamily="49" charset="-122"/>
              </a:rPr>
              <a:t>释放</a:t>
            </a:r>
            <a:r>
              <a:rPr kumimoji="1" lang="zh-CN" altLang="en-US" sz="2400" smtClean="0">
                <a:solidFill>
                  <a:srgbClr val="0000CC"/>
                </a:solidFill>
                <a:latin typeface="楷体_GB2312" pitchFamily="49" charset="-122"/>
                <a:ea typeface="楷体_GB2312" pitchFamily="49" charset="-122"/>
              </a:rPr>
              <a:t>能量 </a:t>
            </a:r>
            <a:r>
              <a:rPr kumimoji="1" lang="en-US" altLang="zh-CN" sz="2400" smtClean="0">
                <a:solidFill>
                  <a:srgbClr val="0000CC"/>
                </a:solidFill>
                <a:latin typeface="Times New Roman" pitchFamily="18" charset="0"/>
                <a:ea typeface="楷体_GB2312" pitchFamily="49" charset="-122"/>
              </a:rPr>
              <a:t>——</a:t>
            </a:r>
            <a:r>
              <a:rPr kumimoji="1" lang="en-US" altLang="zh-CN" sz="2400" smtClean="0">
                <a:solidFill>
                  <a:srgbClr val="0000CC"/>
                </a:solidFill>
                <a:latin typeface="楷体_GB2312" pitchFamily="49" charset="-122"/>
                <a:ea typeface="楷体_GB2312" pitchFamily="49" charset="-122"/>
              </a:rPr>
              <a:t> </a:t>
            </a:r>
            <a:r>
              <a:rPr kumimoji="1" lang="zh-CN" altLang="en-US" sz="2400" smtClean="0">
                <a:solidFill>
                  <a:srgbClr val="A50021"/>
                </a:solidFill>
                <a:latin typeface="楷体_GB2312" pitchFamily="49" charset="-122"/>
                <a:ea typeface="楷体_GB2312" pitchFamily="49" charset="-122"/>
              </a:rPr>
              <a:t>受激</a:t>
            </a:r>
            <a:r>
              <a:rPr kumimoji="1" lang="zh-CN" altLang="en-US" sz="2400" smtClean="0">
                <a:solidFill>
                  <a:srgbClr val="FF3300"/>
                </a:solidFill>
                <a:latin typeface="楷体_GB2312" pitchFamily="49" charset="-122"/>
                <a:ea typeface="楷体_GB2312" pitchFamily="49" charset="-122"/>
              </a:rPr>
              <a:t>发射</a:t>
            </a:r>
            <a:r>
              <a:rPr kumimoji="1" lang="zh-CN" altLang="en-US" sz="2400" smtClean="0">
                <a:solidFill>
                  <a:srgbClr val="0000CC"/>
                </a:solidFill>
                <a:latin typeface="楷体_GB2312" pitchFamily="49" charset="-122"/>
                <a:ea typeface="楷体_GB2312" pitchFamily="49" charset="-122"/>
              </a:rPr>
              <a:t>现象</a:t>
            </a:r>
          </a:p>
        </p:txBody>
      </p:sp>
      <p:sp>
        <p:nvSpPr>
          <p:cNvPr id="48133" name="Text Box 5"/>
          <p:cNvSpPr txBox="1">
            <a:spLocks noChangeArrowheads="1"/>
          </p:cNvSpPr>
          <p:nvPr/>
        </p:nvSpPr>
        <p:spPr bwMode="auto">
          <a:xfrm>
            <a:off x="1187450" y="2081213"/>
            <a:ext cx="701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400" smtClean="0">
                <a:solidFill>
                  <a:srgbClr val="0000CC"/>
                </a:solidFill>
                <a:latin typeface="楷体_GB2312" pitchFamily="49" charset="-122"/>
                <a:ea typeface="楷体_GB2312" pitchFamily="49" charset="-122"/>
              </a:rPr>
              <a:t>偶极子</a:t>
            </a:r>
            <a:r>
              <a:rPr kumimoji="1" lang="zh-CN" altLang="en-US" sz="2400" smtClean="0">
                <a:solidFill>
                  <a:srgbClr val="A50021"/>
                </a:solidFill>
                <a:latin typeface="楷体_GB2312" pitchFamily="49" charset="-122"/>
                <a:ea typeface="楷体_GB2312" pitchFamily="49" charset="-122"/>
              </a:rPr>
              <a:t>强迫</a:t>
            </a:r>
            <a:r>
              <a:rPr kumimoji="1" lang="zh-CN" altLang="en-US" sz="2400" smtClean="0">
                <a:solidFill>
                  <a:srgbClr val="0000CC"/>
                </a:solidFill>
                <a:latin typeface="楷体_GB2312" pitchFamily="49" charset="-122"/>
                <a:ea typeface="楷体_GB2312" pitchFamily="49" charset="-122"/>
              </a:rPr>
              <a:t>振动时</a:t>
            </a:r>
            <a:r>
              <a:rPr kumimoji="1" lang="zh-CN" altLang="en-US" sz="2400" smtClean="0">
                <a:solidFill>
                  <a:srgbClr val="FF3300"/>
                </a:solidFill>
                <a:latin typeface="楷体_GB2312" pitchFamily="49" charset="-122"/>
                <a:ea typeface="楷体_GB2312" pitchFamily="49" charset="-122"/>
              </a:rPr>
              <a:t>吸收</a:t>
            </a:r>
            <a:r>
              <a:rPr kumimoji="1" lang="zh-CN" altLang="en-US" sz="2400" smtClean="0">
                <a:solidFill>
                  <a:srgbClr val="0000CC"/>
                </a:solidFill>
                <a:latin typeface="楷体_GB2312" pitchFamily="49" charset="-122"/>
                <a:ea typeface="楷体_GB2312" pitchFamily="49" charset="-122"/>
              </a:rPr>
              <a:t>能量 </a:t>
            </a:r>
            <a:r>
              <a:rPr kumimoji="1" lang="en-US" altLang="zh-CN" sz="2400" smtClean="0">
                <a:solidFill>
                  <a:srgbClr val="0000CC"/>
                </a:solidFill>
                <a:latin typeface="Times New Roman" pitchFamily="18" charset="0"/>
                <a:ea typeface="楷体_GB2312" pitchFamily="49" charset="-122"/>
              </a:rPr>
              <a:t>——</a:t>
            </a:r>
            <a:r>
              <a:rPr kumimoji="1" lang="en-US" altLang="zh-CN" sz="2400" smtClean="0">
                <a:solidFill>
                  <a:srgbClr val="0000CC"/>
                </a:solidFill>
                <a:latin typeface="楷体_GB2312" pitchFamily="49" charset="-122"/>
                <a:ea typeface="楷体_GB2312" pitchFamily="49" charset="-122"/>
              </a:rPr>
              <a:t> </a:t>
            </a:r>
            <a:r>
              <a:rPr kumimoji="1" lang="zh-CN" altLang="en-US" sz="2400" smtClean="0">
                <a:solidFill>
                  <a:srgbClr val="A50021"/>
                </a:solidFill>
                <a:latin typeface="楷体_GB2312" pitchFamily="49" charset="-122"/>
                <a:ea typeface="楷体_GB2312" pitchFamily="49" charset="-122"/>
              </a:rPr>
              <a:t>受激</a:t>
            </a:r>
            <a:r>
              <a:rPr kumimoji="1" lang="zh-CN" altLang="en-US" sz="2400" smtClean="0">
                <a:solidFill>
                  <a:srgbClr val="FF3300"/>
                </a:solidFill>
                <a:latin typeface="楷体_GB2312" pitchFamily="49" charset="-122"/>
                <a:ea typeface="楷体_GB2312" pitchFamily="49" charset="-122"/>
              </a:rPr>
              <a:t>吸收</a:t>
            </a:r>
            <a:r>
              <a:rPr kumimoji="1" lang="zh-CN" altLang="en-US" sz="2400" smtClean="0">
                <a:solidFill>
                  <a:srgbClr val="0000CC"/>
                </a:solidFill>
                <a:latin typeface="楷体_GB2312" pitchFamily="49" charset="-122"/>
                <a:ea typeface="楷体_GB2312" pitchFamily="49" charset="-122"/>
              </a:rPr>
              <a:t>现象</a:t>
            </a:r>
          </a:p>
        </p:txBody>
      </p:sp>
      <p:sp>
        <p:nvSpPr>
          <p:cNvPr id="48134" name="Text Box 6"/>
          <p:cNvSpPr txBox="1">
            <a:spLocks noChangeArrowheads="1"/>
          </p:cNvSpPr>
          <p:nvPr/>
        </p:nvSpPr>
        <p:spPr bwMode="auto">
          <a:xfrm>
            <a:off x="1187450" y="2462213"/>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400" smtClean="0">
                <a:solidFill>
                  <a:srgbClr val="0000CC"/>
                </a:solidFill>
                <a:latin typeface="楷体_GB2312" pitchFamily="49" charset="-122"/>
                <a:ea typeface="楷体_GB2312" pitchFamily="49" charset="-122"/>
              </a:rPr>
              <a:t>偶极子</a:t>
            </a:r>
            <a:r>
              <a:rPr kumimoji="1" lang="zh-CN" altLang="en-US" sz="2400" smtClean="0">
                <a:solidFill>
                  <a:srgbClr val="A50021"/>
                </a:solidFill>
                <a:latin typeface="楷体_GB2312" pitchFamily="49" charset="-122"/>
                <a:ea typeface="楷体_GB2312" pitchFamily="49" charset="-122"/>
              </a:rPr>
              <a:t>阻尼</a:t>
            </a:r>
            <a:r>
              <a:rPr kumimoji="1" lang="zh-CN" altLang="en-US" sz="2400" smtClean="0">
                <a:solidFill>
                  <a:srgbClr val="0000CC"/>
                </a:solidFill>
                <a:latin typeface="楷体_GB2312" pitchFamily="49" charset="-122"/>
                <a:ea typeface="楷体_GB2312" pitchFamily="49" charset="-122"/>
              </a:rPr>
              <a:t>振动时</a:t>
            </a:r>
            <a:r>
              <a:rPr kumimoji="1" lang="zh-CN" altLang="en-US" sz="2400" smtClean="0">
                <a:solidFill>
                  <a:srgbClr val="FF3300"/>
                </a:solidFill>
                <a:latin typeface="楷体_GB2312" pitchFamily="49" charset="-122"/>
                <a:ea typeface="楷体_GB2312" pitchFamily="49" charset="-122"/>
              </a:rPr>
              <a:t>释放</a:t>
            </a:r>
            <a:r>
              <a:rPr kumimoji="1" lang="zh-CN" altLang="en-US" sz="2400" smtClean="0">
                <a:solidFill>
                  <a:srgbClr val="0000CC"/>
                </a:solidFill>
                <a:latin typeface="楷体_GB2312" pitchFamily="49" charset="-122"/>
                <a:ea typeface="楷体_GB2312" pitchFamily="49" charset="-122"/>
              </a:rPr>
              <a:t>能量 </a:t>
            </a:r>
            <a:r>
              <a:rPr kumimoji="1" lang="en-US" altLang="zh-CN" sz="2400" smtClean="0">
                <a:solidFill>
                  <a:srgbClr val="0000CC"/>
                </a:solidFill>
                <a:latin typeface="Times New Roman" pitchFamily="18" charset="0"/>
                <a:ea typeface="楷体_GB2312" pitchFamily="49" charset="-122"/>
              </a:rPr>
              <a:t>——</a:t>
            </a:r>
            <a:r>
              <a:rPr kumimoji="1" lang="en-US" altLang="zh-CN" sz="2400" smtClean="0">
                <a:solidFill>
                  <a:srgbClr val="0000CC"/>
                </a:solidFill>
                <a:latin typeface="楷体_GB2312" pitchFamily="49" charset="-122"/>
                <a:ea typeface="楷体_GB2312" pitchFamily="49" charset="-122"/>
              </a:rPr>
              <a:t> </a:t>
            </a:r>
            <a:r>
              <a:rPr kumimoji="1" lang="zh-CN" altLang="en-US" sz="2400" smtClean="0">
                <a:solidFill>
                  <a:srgbClr val="A50021"/>
                </a:solidFill>
                <a:latin typeface="楷体_GB2312" pitchFamily="49" charset="-122"/>
                <a:ea typeface="楷体_GB2312" pitchFamily="49" charset="-122"/>
              </a:rPr>
              <a:t>自发</a:t>
            </a:r>
            <a:r>
              <a:rPr kumimoji="1" lang="zh-CN" altLang="en-US" sz="2400" smtClean="0">
                <a:solidFill>
                  <a:srgbClr val="FF3300"/>
                </a:solidFill>
                <a:latin typeface="楷体_GB2312" pitchFamily="49" charset="-122"/>
                <a:ea typeface="楷体_GB2312" pitchFamily="49" charset="-122"/>
              </a:rPr>
              <a:t>发射</a:t>
            </a:r>
            <a:r>
              <a:rPr kumimoji="1" lang="zh-CN" altLang="en-US" sz="2400" smtClean="0">
                <a:solidFill>
                  <a:srgbClr val="0000CC"/>
                </a:solidFill>
                <a:latin typeface="楷体_GB2312" pitchFamily="49" charset="-122"/>
                <a:ea typeface="楷体_GB2312" pitchFamily="49" charset="-122"/>
              </a:rPr>
              <a:t>现象</a:t>
            </a:r>
          </a:p>
        </p:txBody>
      </p:sp>
      <p:sp>
        <p:nvSpPr>
          <p:cNvPr id="43015" name="Text Box 7"/>
          <p:cNvSpPr txBox="1">
            <a:spLocks noChangeArrowheads="1"/>
          </p:cNvSpPr>
          <p:nvPr/>
        </p:nvSpPr>
        <p:spPr bwMode="auto">
          <a:xfrm>
            <a:off x="395288" y="3068638"/>
            <a:ext cx="67040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800" b="1" smtClean="0">
                <a:solidFill>
                  <a:srgbClr val="A50021"/>
                </a:solidFill>
                <a:latin typeface="宋体" charset="-122"/>
              </a:rPr>
              <a:t>二</a:t>
            </a:r>
            <a:r>
              <a:rPr kumimoji="1" lang="en-US" altLang="zh-CN" sz="2800" b="1" smtClean="0">
                <a:solidFill>
                  <a:srgbClr val="A50021"/>
                </a:solidFill>
                <a:latin typeface="宋体" charset="-122"/>
              </a:rPr>
              <a:t>. </a:t>
            </a:r>
            <a:r>
              <a:rPr kumimoji="1" lang="zh-CN" altLang="en-US" sz="2800" b="1" smtClean="0">
                <a:solidFill>
                  <a:srgbClr val="A50021"/>
                </a:solidFill>
                <a:latin typeface="宋体" charset="-122"/>
              </a:rPr>
              <a:t>黑体热辐射</a:t>
            </a:r>
          </a:p>
        </p:txBody>
      </p:sp>
      <p:sp>
        <p:nvSpPr>
          <p:cNvPr id="43016" name="Text Box 8"/>
          <p:cNvSpPr txBox="1">
            <a:spLocks noChangeArrowheads="1"/>
          </p:cNvSpPr>
          <p:nvPr/>
        </p:nvSpPr>
        <p:spPr bwMode="auto">
          <a:xfrm>
            <a:off x="179388" y="3716338"/>
            <a:ext cx="87725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b="1" smtClean="0">
                <a:solidFill>
                  <a:srgbClr val="000000"/>
                </a:solidFill>
                <a:latin typeface="宋体" charset="-122"/>
              </a:rPr>
              <a:t> </a:t>
            </a:r>
            <a:r>
              <a:rPr lang="en-US" altLang="zh-CN" sz="2400" b="1" smtClean="0">
                <a:solidFill>
                  <a:srgbClr val="CC0000"/>
                </a:solidFill>
                <a:latin typeface="宋体" charset="-122"/>
              </a:rPr>
              <a:t>1.</a:t>
            </a:r>
            <a:r>
              <a:rPr lang="zh-CN" altLang="en-US" sz="2400" b="1" smtClean="0">
                <a:solidFill>
                  <a:srgbClr val="CC0000"/>
                </a:solidFill>
                <a:latin typeface="宋体" charset="-122"/>
              </a:rPr>
              <a:t>热辐射</a:t>
            </a:r>
            <a:r>
              <a:rPr lang="zh-CN" altLang="en-US" sz="2400" b="1" smtClean="0">
                <a:solidFill>
                  <a:srgbClr val="000000"/>
                </a:solidFill>
                <a:latin typeface="宋体" charset="-122"/>
              </a:rPr>
              <a:t>    实验证明不同温度下物体能发出不同的电磁波，这种能量按频率的分布随温度而不同的电磁辐射叫做热辐射</a:t>
            </a:r>
            <a:r>
              <a:rPr lang="en-US" altLang="zh-CN" sz="2400" b="1" smtClean="0">
                <a:solidFill>
                  <a:srgbClr val="000000"/>
                </a:solidFill>
                <a:latin typeface="宋体" charset="-122"/>
              </a:rPr>
              <a:t>.</a:t>
            </a:r>
          </a:p>
        </p:txBody>
      </p:sp>
      <p:sp>
        <p:nvSpPr>
          <p:cNvPr id="43017" name="Text Box 9"/>
          <p:cNvSpPr txBox="1">
            <a:spLocks noChangeArrowheads="1"/>
          </p:cNvSpPr>
          <p:nvPr/>
        </p:nvSpPr>
        <p:spPr bwMode="auto">
          <a:xfrm>
            <a:off x="66675" y="5165725"/>
            <a:ext cx="577691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b="1" smtClean="0">
                <a:solidFill>
                  <a:srgbClr val="CC0000"/>
                </a:solidFill>
                <a:latin typeface="宋体" charset="-122"/>
              </a:rPr>
              <a:t>2.</a:t>
            </a:r>
            <a:r>
              <a:rPr lang="zh-CN" altLang="en-US" sz="2400" b="1" smtClean="0">
                <a:solidFill>
                  <a:srgbClr val="CC0000"/>
                </a:solidFill>
                <a:latin typeface="宋体" charset="-122"/>
              </a:rPr>
              <a:t>黑体   </a:t>
            </a:r>
            <a:r>
              <a:rPr lang="zh-CN" altLang="en-US" sz="2400" b="1" smtClean="0">
                <a:solidFill>
                  <a:srgbClr val="000000"/>
                </a:solidFill>
                <a:latin typeface="宋体" charset="-122"/>
              </a:rPr>
              <a:t>能完全吸收照射到它上面的各种频率的电磁辐射的物体称为黑体 </a:t>
            </a:r>
            <a:r>
              <a:rPr lang="en-US" altLang="zh-CN" sz="2400" b="1" smtClean="0">
                <a:solidFill>
                  <a:srgbClr val="000000"/>
                </a:solidFill>
                <a:latin typeface="宋体" charset="-122"/>
              </a:rPr>
              <a:t>.</a:t>
            </a:r>
            <a:r>
              <a:rPr lang="zh-CN" altLang="en-US" sz="2400" b="1" smtClean="0">
                <a:solidFill>
                  <a:srgbClr val="000000"/>
                </a:solidFill>
                <a:latin typeface="宋体" charset="-122"/>
              </a:rPr>
              <a:t>（黑体是理想模型）</a:t>
            </a:r>
          </a:p>
        </p:txBody>
      </p:sp>
      <p:sp>
        <p:nvSpPr>
          <p:cNvPr id="43018" name="Freeform 10"/>
          <p:cNvSpPr>
            <a:spLocks/>
          </p:cNvSpPr>
          <p:nvPr/>
        </p:nvSpPr>
        <p:spPr bwMode="auto">
          <a:xfrm>
            <a:off x="6411913" y="4652963"/>
            <a:ext cx="1908175" cy="1970087"/>
          </a:xfrm>
          <a:custGeom>
            <a:avLst/>
            <a:gdLst>
              <a:gd name="T0" fmla="*/ 2147483647 w 1696"/>
              <a:gd name="T1" fmla="*/ 2147483647 h 2112"/>
              <a:gd name="T2" fmla="*/ 2147483647 w 1696"/>
              <a:gd name="T3" fmla="*/ 2147483647 h 2112"/>
              <a:gd name="T4" fmla="*/ 2147483647 w 1696"/>
              <a:gd name="T5" fmla="*/ 2147483647 h 2112"/>
              <a:gd name="T6" fmla="*/ 2147483647 w 1696"/>
              <a:gd name="T7" fmla="*/ 2147483647 h 2112"/>
              <a:gd name="T8" fmla="*/ 2147483647 w 1696"/>
              <a:gd name="T9" fmla="*/ 2147483647 h 2112"/>
              <a:gd name="T10" fmla="*/ 2147483647 w 1696"/>
              <a:gd name="T11" fmla="*/ 2147483647 h 2112"/>
              <a:gd name="T12" fmla="*/ 2147483647 w 1696"/>
              <a:gd name="T13" fmla="*/ 2147483647 h 2112"/>
              <a:gd name="T14" fmla="*/ 2147483647 w 1696"/>
              <a:gd name="T15" fmla="*/ 2147483647 h 2112"/>
              <a:gd name="T16" fmla="*/ 2147483647 w 1696"/>
              <a:gd name="T17" fmla="*/ 2147483647 h 2112"/>
              <a:gd name="T18" fmla="*/ 2147483647 w 1696"/>
              <a:gd name="T19" fmla="*/ 2147483647 h 2112"/>
              <a:gd name="T20" fmla="*/ 2147483647 w 1696"/>
              <a:gd name="T21" fmla="*/ 2147483647 h 2112"/>
              <a:gd name="T22" fmla="*/ 2147483647 w 1696"/>
              <a:gd name="T23" fmla="*/ 2147483647 h 2112"/>
              <a:gd name="T24" fmla="*/ 2147483647 w 1696"/>
              <a:gd name="T25" fmla="*/ 2147483647 h 2112"/>
              <a:gd name="T26" fmla="*/ 2147483647 w 1696"/>
              <a:gd name="T27" fmla="*/ 2147483647 h 2112"/>
              <a:gd name="T28" fmla="*/ 2147483647 w 1696"/>
              <a:gd name="T29" fmla="*/ 2147483647 h 2112"/>
              <a:gd name="T30" fmla="*/ 2147483647 w 1696"/>
              <a:gd name="T31" fmla="*/ 2147483647 h 2112"/>
              <a:gd name="T32" fmla="*/ 2147483647 w 1696"/>
              <a:gd name="T33" fmla="*/ 2147483647 h 2112"/>
              <a:gd name="T34" fmla="*/ 2147483647 w 1696"/>
              <a:gd name="T35" fmla="*/ 2147483647 h 2112"/>
              <a:gd name="T36" fmla="*/ 2147483647 w 1696"/>
              <a:gd name="T37" fmla="*/ 2147483647 h 2112"/>
              <a:gd name="T38" fmla="*/ 2147483647 w 1696"/>
              <a:gd name="T39" fmla="*/ 2147483647 h 2112"/>
              <a:gd name="T40" fmla="*/ 2147483647 w 1696"/>
              <a:gd name="T41" fmla="*/ 2147483647 h 2112"/>
              <a:gd name="T42" fmla="*/ 2147483647 w 1696"/>
              <a:gd name="T43" fmla="*/ 2147483647 h 2112"/>
              <a:gd name="T44" fmla="*/ 2147483647 w 1696"/>
              <a:gd name="T45" fmla="*/ 2147483647 h 2112"/>
              <a:gd name="T46" fmla="*/ 2147483647 w 1696"/>
              <a:gd name="T47" fmla="*/ 2147483647 h 2112"/>
              <a:gd name="T48" fmla="*/ 2147483647 w 1696"/>
              <a:gd name="T49" fmla="*/ 2147483647 h 2112"/>
              <a:gd name="T50" fmla="*/ 2147483647 w 1696"/>
              <a:gd name="T51" fmla="*/ 2147483647 h 2112"/>
              <a:gd name="T52" fmla="*/ 2147483647 w 1696"/>
              <a:gd name="T53" fmla="*/ 2147483647 h 2112"/>
              <a:gd name="T54" fmla="*/ 2147483647 w 1696"/>
              <a:gd name="T55" fmla="*/ 2147483647 h 211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696" h="2112">
                <a:moveTo>
                  <a:pt x="1600" y="504"/>
                </a:moveTo>
                <a:cubicBezTo>
                  <a:pt x="1592" y="448"/>
                  <a:pt x="1608" y="384"/>
                  <a:pt x="1552" y="312"/>
                </a:cubicBezTo>
                <a:cubicBezTo>
                  <a:pt x="1496" y="240"/>
                  <a:pt x="1384" y="120"/>
                  <a:pt x="1264" y="72"/>
                </a:cubicBezTo>
                <a:cubicBezTo>
                  <a:pt x="1144" y="24"/>
                  <a:pt x="992" y="0"/>
                  <a:pt x="832" y="24"/>
                </a:cubicBezTo>
                <a:cubicBezTo>
                  <a:pt x="672" y="48"/>
                  <a:pt x="432" y="96"/>
                  <a:pt x="304" y="216"/>
                </a:cubicBezTo>
                <a:cubicBezTo>
                  <a:pt x="176" y="336"/>
                  <a:pt x="104" y="544"/>
                  <a:pt x="64" y="744"/>
                </a:cubicBezTo>
                <a:cubicBezTo>
                  <a:pt x="24" y="944"/>
                  <a:pt x="0" y="1216"/>
                  <a:pt x="64" y="1416"/>
                </a:cubicBezTo>
                <a:cubicBezTo>
                  <a:pt x="128" y="1616"/>
                  <a:pt x="296" y="1832"/>
                  <a:pt x="448" y="1944"/>
                </a:cubicBezTo>
                <a:cubicBezTo>
                  <a:pt x="600" y="2056"/>
                  <a:pt x="792" y="2112"/>
                  <a:pt x="976" y="2088"/>
                </a:cubicBezTo>
                <a:cubicBezTo>
                  <a:pt x="1160" y="2064"/>
                  <a:pt x="1432" y="1944"/>
                  <a:pt x="1552" y="1800"/>
                </a:cubicBezTo>
                <a:cubicBezTo>
                  <a:pt x="1672" y="1656"/>
                  <a:pt x="1696" y="1336"/>
                  <a:pt x="1696" y="1224"/>
                </a:cubicBezTo>
                <a:cubicBezTo>
                  <a:pt x="1696" y="1112"/>
                  <a:pt x="1584" y="1080"/>
                  <a:pt x="1552" y="1128"/>
                </a:cubicBezTo>
                <a:cubicBezTo>
                  <a:pt x="1520" y="1176"/>
                  <a:pt x="1584" y="1392"/>
                  <a:pt x="1504" y="1512"/>
                </a:cubicBezTo>
                <a:cubicBezTo>
                  <a:pt x="1424" y="1632"/>
                  <a:pt x="1224" y="1808"/>
                  <a:pt x="1072" y="1848"/>
                </a:cubicBezTo>
                <a:cubicBezTo>
                  <a:pt x="920" y="1888"/>
                  <a:pt x="720" y="1840"/>
                  <a:pt x="592" y="1752"/>
                </a:cubicBezTo>
                <a:cubicBezTo>
                  <a:pt x="464" y="1664"/>
                  <a:pt x="344" y="1496"/>
                  <a:pt x="304" y="1320"/>
                </a:cubicBezTo>
                <a:cubicBezTo>
                  <a:pt x="264" y="1144"/>
                  <a:pt x="320" y="832"/>
                  <a:pt x="352" y="696"/>
                </a:cubicBezTo>
                <a:cubicBezTo>
                  <a:pt x="384" y="560"/>
                  <a:pt x="456" y="560"/>
                  <a:pt x="496" y="504"/>
                </a:cubicBezTo>
                <a:cubicBezTo>
                  <a:pt x="536" y="448"/>
                  <a:pt x="552" y="392"/>
                  <a:pt x="592" y="360"/>
                </a:cubicBezTo>
                <a:cubicBezTo>
                  <a:pt x="632" y="328"/>
                  <a:pt x="680" y="328"/>
                  <a:pt x="736" y="312"/>
                </a:cubicBezTo>
                <a:cubicBezTo>
                  <a:pt x="792" y="296"/>
                  <a:pt x="872" y="272"/>
                  <a:pt x="928" y="264"/>
                </a:cubicBezTo>
                <a:cubicBezTo>
                  <a:pt x="984" y="256"/>
                  <a:pt x="1016" y="248"/>
                  <a:pt x="1072" y="264"/>
                </a:cubicBezTo>
                <a:cubicBezTo>
                  <a:pt x="1128" y="280"/>
                  <a:pt x="1200" y="312"/>
                  <a:pt x="1264" y="360"/>
                </a:cubicBezTo>
                <a:cubicBezTo>
                  <a:pt x="1328" y="408"/>
                  <a:pt x="1416" y="456"/>
                  <a:pt x="1456" y="552"/>
                </a:cubicBezTo>
                <a:cubicBezTo>
                  <a:pt x="1496" y="648"/>
                  <a:pt x="1480" y="872"/>
                  <a:pt x="1504" y="936"/>
                </a:cubicBezTo>
                <a:cubicBezTo>
                  <a:pt x="1528" y="1000"/>
                  <a:pt x="1584" y="984"/>
                  <a:pt x="1600" y="936"/>
                </a:cubicBezTo>
                <a:cubicBezTo>
                  <a:pt x="1616" y="888"/>
                  <a:pt x="1600" y="720"/>
                  <a:pt x="1600" y="648"/>
                </a:cubicBezTo>
                <a:cubicBezTo>
                  <a:pt x="1600" y="576"/>
                  <a:pt x="1608" y="560"/>
                  <a:pt x="1600" y="504"/>
                </a:cubicBezTo>
                <a:close/>
              </a:path>
            </a:pathLst>
          </a:custGeom>
          <a:solidFill>
            <a:srgbClr val="CC99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43019" name="Line 11"/>
          <p:cNvSpPr>
            <a:spLocks noChangeShapeType="1"/>
          </p:cNvSpPr>
          <p:nvPr/>
        </p:nvSpPr>
        <p:spPr bwMode="auto">
          <a:xfrm flipH="1">
            <a:off x="6988175" y="5099050"/>
            <a:ext cx="2155825" cy="1190625"/>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43020" name="Line 12"/>
          <p:cNvSpPr>
            <a:spLocks noChangeShapeType="1"/>
          </p:cNvSpPr>
          <p:nvPr/>
        </p:nvSpPr>
        <p:spPr bwMode="auto">
          <a:xfrm flipV="1">
            <a:off x="7061200" y="4994275"/>
            <a:ext cx="792163" cy="1223963"/>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43021" name="Line 13"/>
          <p:cNvSpPr>
            <a:spLocks noChangeShapeType="1"/>
          </p:cNvSpPr>
          <p:nvPr/>
        </p:nvSpPr>
        <p:spPr bwMode="auto">
          <a:xfrm flipH="1">
            <a:off x="6700838" y="4994275"/>
            <a:ext cx="1152525" cy="86360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43022" name="Line 14"/>
          <p:cNvSpPr>
            <a:spLocks noChangeShapeType="1"/>
          </p:cNvSpPr>
          <p:nvPr/>
        </p:nvSpPr>
        <p:spPr bwMode="auto">
          <a:xfrm>
            <a:off x="6700838" y="5786438"/>
            <a:ext cx="1223962" cy="43180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43023" name="Line 15"/>
          <p:cNvSpPr>
            <a:spLocks noChangeShapeType="1"/>
          </p:cNvSpPr>
          <p:nvPr/>
        </p:nvSpPr>
        <p:spPr bwMode="auto">
          <a:xfrm flipH="1" flipV="1">
            <a:off x="7493000" y="4849813"/>
            <a:ext cx="431800" cy="1368425"/>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43024" name="Line 16"/>
          <p:cNvSpPr>
            <a:spLocks noChangeShapeType="1"/>
          </p:cNvSpPr>
          <p:nvPr/>
        </p:nvSpPr>
        <p:spPr bwMode="auto">
          <a:xfrm flipH="1">
            <a:off x="7348538" y="4849813"/>
            <a:ext cx="144462" cy="155416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43025" name="Line 17"/>
          <p:cNvSpPr>
            <a:spLocks noChangeShapeType="1"/>
          </p:cNvSpPr>
          <p:nvPr/>
        </p:nvSpPr>
        <p:spPr bwMode="auto">
          <a:xfrm flipH="1" flipV="1">
            <a:off x="6988175" y="5065713"/>
            <a:ext cx="342900" cy="1349375"/>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43026" name="Line 18"/>
          <p:cNvSpPr>
            <a:spLocks noChangeShapeType="1"/>
          </p:cNvSpPr>
          <p:nvPr/>
        </p:nvSpPr>
        <p:spPr bwMode="auto">
          <a:xfrm>
            <a:off x="6916738" y="5065713"/>
            <a:ext cx="1295400" cy="79216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43027" name="Line 19"/>
          <p:cNvSpPr>
            <a:spLocks noChangeShapeType="1"/>
          </p:cNvSpPr>
          <p:nvPr/>
        </p:nvSpPr>
        <p:spPr bwMode="auto">
          <a:xfrm flipH="1">
            <a:off x="6845300" y="5857875"/>
            <a:ext cx="1295400" cy="21590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43028" name="Line 20"/>
          <p:cNvSpPr>
            <a:spLocks noChangeShapeType="1"/>
          </p:cNvSpPr>
          <p:nvPr/>
        </p:nvSpPr>
        <p:spPr bwMode="auto">
          <a:xfrm flipV="1">
            <a:off x="6845300" y="5175250"/>
            <a:ext cx="1231900" cy="898525"/>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43029" name="Line 21"/>
          <p:cNvSpPr>
            <a:spLocks noChangeShapeType="1"/>
          </p:cNvSpPr>
          <p:nvPr/>
        </p:nvSpPr>
        <p:spPr bwMode="auto">
          <a:xfrm flipH="1">
            <a:off x="6772275" y="5175250"/>
            <a:ext cx="1228725" cy="17938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Tree>
    <p:extLst>
      <p:ext uri="{BB962C8B-B14F-4D97-AF65-F5344CB8AC3E}">
        <p14:creationId xmlns:p14="http://schemas.microsoft.com/office/powerpoint/2010/main" val="24482639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5"/>
                                        </p:tgtEl>
                                        <p:attrNameLst>
                                          <p:attrName>style.visibility</p:attrName>
                                        </p:attrNameLst>
                                      </p:cBhvr>
                                      <p:to>
                                        <p:strVal val="visible"/>
                                      </p:to>
                                    </p:set>
                                    <p:animEffect transition="in" filter="wipe(left)">
                                      <p:cBhvr>
                                        <p:cTn id="7" dur="500"/>
                                        <p:tgtEl>
                                          <p:spTgt spid="430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3016"/>
                                        </p:tgtEl>
                                        <p:attrNameLst>
                                          <p:attrName>style.visibility</p:attrName>
                                        </p:attrNameLst>
                                      </p:cBhvr>
                                      <p:to>
                                        <p:strVal val="visible"/>
                                      </p:to>
                                    </p:set>
                                    <p:animEffect transition="in" filter="wipe(up)">
                                      <p:cBhvr>
                                        <p:cTn id="12" dur="500"/>
                                        <p:tgtEl>
                                          <p:spTgt spid="430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43017"/>
                                        </p:tgtEl>
                                        <p:attrNameLst>
                                          <p:attrName>style.visibility</p:attrName>
                                        </p:attrNameLst>
                                      </p:cBhvr>
                                      <p:to>
                                        <p:strVal val="visible"/>
                                      </p:to>
                                    </p:set>
                                    <p:animEffect transition="in" filter="blinds(vertical)">
                                      <p:cBhvr>
                                        <p:cTn id="17" dur="500"/>
                                        <p:tgtEl>
                                          <p:spTgt spid="430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43018"/>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2" fill="hold" grpId="0" nodeType="clickEffect">
                                  <p:stCondLst>
                                    <p:cond delay="0"/>
                                  </p:stCondLst>
                                  <p:childTnLst>
                                    <p:set>
                                      <p:cBhvr>
                                        <p:cTn id="25" dur="1" fill="hold">
                                          <p:stCondLst>
                                            <p:cond delay="0"/>
                                          </p:stCondLst>
                                        </p:cTn>
                                        <p:tgtEl>
                                          <p:spTgt spid="43019"/>
                                        </p:tgtEl>
                                        <p:attrNameLst>
                                          <p:attrName>style.visibility</p:attrName>
                                        </p:attrNameLst>
                                      </p:cBhvr>
                                      <p:to>
                                        <p:strVal val="visible"/>
                                      </p:to>
                                    </p:set>
                                    <p:animEffect transition="in" filter="wipe(right)">
                                      <p:cBhvr>
                                        <p:cTn id="26" dur="500"/>
                                        <p:tgtEl>
                                          <p:spTgt spid="43019"/>
                                        </p:tgtEl>
                                      </p:cBhvr>
                                    </p:animEffect>
                                  </p:childTnLst>
                                </p:cTn>
                              </p:par>
                            </p:childTnLst>
                          </p:cTn>
                        </p:par>
                        <p:par>
                          <p:cTn id="27" fill="hold" nodeType="afterGroup">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43020"/>
                                        </p:tgtEl>
                                        <p:attrNameLst>
                                          <p:attrName>style.visibility</p:attrName>
                                        </p:attrNameLst>
                                      </p:cBhvr>
                                      <p:to>
                                        <p:strVal val="visible"/>
                                      </p:to>
                                    </p:set>
                                    <p:animEffect transition="in" filter="wipe(left)">
                                      <p:cBhvr>
                                        <p:cTn id="30" dur="500"/>
                                        <p:tgtEl>
                                          <p:spTgt spid="43020"/>
                                        </p:tgtEl>
                                      </p:cBhvr>
                                    </p:animEffect>
                                  </p:childTnLst>
                                </p:cTn>
                              </p:par>
                            </p:childTnLst>
                          </p:cTn>
                        </p:par>
                        <p:par>
                          <p:cTn id="31" fill="hold" nodeType="afterGroup">
                            <p:stCondLst>
                              <p:cond delay="1000"/>
                            </p:stCondLst>
                            <p:childTnLst>
                              <p:par>
                                <p:cTn id="32" presetID="22" presetClass="entr" presetSubtype="2" fill="hold" grpId="0" nodeType="afterEffect">
                                  <p:stCondLst>
                                    <p:cond delay="0"/>
                                  </p:stCondLst>
                                  <p:childTnLst>
                                    <p:set>
                                      <p:cBhvr>
                                        <p:cTn id="33" dur="1" fill="hold">
                                          <p:stCondLst>
                                            <p:cond delay="0"/>
                                          </p:stCondLst>
                                        </p:cTn>
                                        <p:tgtEl>
                                          <p:spTgt spid="43021"/>
                                        </p:tgtEl>
                                        <p:attrNameLst>
                                          <p:attrName>style.visibility</p:attrName>
                                        </p:attrNameLst>
                                      </p:cBhvr>
                                      <p:to>
                                        <p:strVal val="visible"/>
                                      </p:to>
                                    </p:set>
                                    <p:animEffect transition="in" filter="wipe(right)">
                                      <p:cBhvr>
                                        <p:cTn id="34" dur="500"/>
                                        <p:tgtEl>
                                          <p:spTgt spid="43021"/>
                                        </p:tgtEl>
                                      </p:cBhvr>
                                    </p:animEffect>
                                  </p:childTnLst>
                                </p:cTn>
                              </p:par>
                            </p:childTnLst>
                          </p:cTn>
                        </p:par>
                        <p:par>
                          <p:cTn id="35" fill="hold" nodeType="afterGroup">
                            <p:stCondLst>
                              <p:cond delay="1500"/>
                            </p:stCondLst>
                            <p:childTnLst>
                              <p:par>
                                <p:cTn id="36" presetID="22" presetClass="entr" presetSubtype="8" fill="hold" grpId="0" nodeType="afterEffect">
                                  <p:stCondLst>
                                    <p:cond delay="0"/>
                                  </p:stCondLst>
                                  <p:childTnLst>
                                    <p:set>
                                      <p:cBhvr>
                                        <p:cTn id="37" dur="1" fill="hold">
                                          <p:stCondLst>
                                            <p:cond delay="0"/>
                                          </p:stCondLst>
                                        </p:cTn>
                                        <p:tgtEl>
                                          <p:spTgt spid="43022"/>
                                        </p:tgtEl>
                                        <p:attrNameLst>
                                          <p:attrName>style.visibility</p:attrName>
                                        </p:attrNameLst>
                                      </p:cBhvr>
                                      <p:to>
                                        <p:strVal val="visible"/>
                                      </p:to>
                                    </p:set>
                                    <p:animEffect transition="in" filter="wipe(left)">
                                      <p:cBhvr>
                                        <p:cTn id="38" dur="500"/>
                                        <p:tgtEl>
                                          <p:spTgt spid="43022"/>
                                        </p:tgtEl>
                                      </p:cBhvr>
                                    </p:animEffect>
                                  </p:childTnLst>
                                </p:cTn>
                              </p:par>
                            </p:childTnLst>
                          </p:cTn>
                        </p:par>
                        <p:par>
                          <p:cTn id="39" fill="hold" nodeType="afterGroup">
                            <p:stCondLst>
                              <p:cond delay="2000"/>
                            </p:stCondLst>
                            <p:childTnLst>
                              <p:par>
                                <p:cTn id="40" presetID="22" presetClass="entr" presetSubtype="4" fill="hold" grpId="0" nodeType="afterEffect">
                                  <p:stCondLst>
                                    <p:cond delay="0"/>
                                  </p:stCondLst>
                                  <p:childTnLst>
                                    <p:set>
                                      <p:cBhvr>
                                        <p:cTn id="41" dur="1" fill="hold">
                                          <p:stCondLst>
                                            <p:cond delay="0"/>
                                          </p:stCondLst>
                                        </p:cTn>
                                        <p:tgtEl>
                                          <p:spTgt spid="43023"/>
                                        </p:tgtEl>
                                        <p:attrNameLst>
                                          <p:attrName>style.visibility</p:attrName>
                                        </p:attrNameLst>
                                      </p:cBhvr>
                                      <p:to>
                                        <p:strVal val="visible"/>
                                      </p:to>
                                    </p:set>
                                    <p:animEffect transition="in" filter="wipe(down)">
                                      <p:cBhvr>
                                        <p:cTn id="42" dur="500"/>
                                        <p:tgtEl>
                                          <p:spTgt spid="43023"/>
                                        </p:tgtEl>
                                      </p:cBhvr>
                                    </p:animEffect>
                                  </p:childTnLst>
                                </p:cTn>
                              </p:par>
                            </p:childTnLst>
                          </p:cTn>
                        </p:par>
                        <p:par>
                          <p:cTn id="43" fill="hold" nodeType="afterGroup">
                            <p:stCondLst>
                              <p:cond delay="2500"/>
                            </p:stCondLst>
                            <p:childTnLst>
                              <p:par>
                                <p:cTn id="44" presetID="22" presetClass="entr" presetSubtype="1" fill="hold" grpId="0" nodeType="afterEffect">
                                  <p:stCondLst>
                                    <p:cond delay="0"/>
                                  </p:stCondLst>
                                  <p:childTnLst>
                                    <p:set>
                                      <p:cBhvr>
                                        <p:cTn id="45" dur="1" fill="hold">
                                          <p:stCondLst>
                                            <p:cond delay="0"/>
                                          </p:stCondLst>
                                        </p:cTn>
                                        <p:tgtEl>
                                          <p:spTgt spid="43024"/>
                                        </p:tgtEl>
                                        <p:attrNameLst>
                                          <p:attrName>style.visibility</p:attrName>
                                        </p:attrNameLst>
                                      </p:cBhvr>
                                      <p:to>
                                        <p:strVal val="visible"/>
                                      </p:to>
                                    </p:set>
                                    <p:animEffect transition="in" filter="wipe(up)">
                                      <p:cBhvr>
                                        <p:cTn id="46" dur="500"/>
                                        <p:tgtEl>
                                          <p:spTgt spid="43024"/>
                                        </p:tgtEl>
                                      </p:cBhvr>
                                    </p:animEffect>
                                  </p:childTnLst>
                                </p:cTn>
                              </p:par>
                            </p:childTnLst>
                          </p:cTn>
                        </p:par>
                        <p:par>
                          <p:cTn id="47" fill="hold" nodeType="afterGroup">
                            <p:stCondLst>
                              <p:cond delay="3000"/>
                            </p:stCondLst>
                            <p:childTnLst>
                              <p:par>
                                <p:cTn id="48" presetID="22" presetClass="entr" presetSubtype="4" fill="hold" grpId="0" nodeType="afterEffect">
                                  <p:stCondLst>
                                    <p:cond delay="0"/>
                                  </p:stCondLst>
                                  <p:childTnLst>
                                    <p:set>
                                      <p:cBhvr>
                                        <p:cTn id="49" dur="1" fill="hold">
                                          <p:stCondLst>
                                            <p:cond delay="0"/>
                                          </p:stCondLst>
                                        </p:cTn>
                                        <p:tgtEl>
                                          <p:spTgt spid="43025"/>
                                        </p:tgtEl>
                                        <p:attrNameLst>
                                          <p:attrName>style.visibility</p:attrName>
                                        </p:attrNameLst>
                                      </p:cBhvr>
                                      <p:to>
                                        <p:strVal val="visible"/>
                                      </p:to>
                                    </p:set>
                                    <p:animEffect transition="in" filter="wipe(down)">
                                      <p:cBhvr>
                                        <p:cTn id="50" dur="500"/>
                                        <p:tgtEl>
                                          <p:spTgt spid="43025"/>
                                        </p:tgtEl>
                                      </p:cBhvr>
                                    </p:animEffect>
                                  </p:childTnLst>
                                </p:cTn>
                              </p:par>
                            </p:childTnLst>
                          </p:cTn>
                        </p:par>
                        <p:par>
                          <p:cTn id="51" fill="hold" nodeType="afterGroup">
                            <p:stCondLst>
                              <p:cond delay="3500"/>
                            </p:stCondLst>
                            <p:childTnLst>
                              <p:par>
                                <p:cTn id="52" presetID="22" presetClass="entr" presetSubtype="1" fill="hold" grpId="0" nodeType="afterEffect">
                                  <p:stCondLst>
                                    <p:cond delay="0"/>
                                  </p:stCondLst>
                                  <p:childTnLst>
                                    <p:set>
                                      <p:cBhvr>
                                        <p:cTn id="53" dur="1" fill="hold">
                                          <p:stCondLst>
                                            <p:cond delay="0"/>
                                          </p:stCondLst>
                                        </p:cTn>
                                        <p:tgtEl>
                                          <p:spTgt spid="43026"/>
                                        </p:tgtEl>
                                        <p:attrNameLst>
                                          <p:attrName>style.visibility</p:attrName>
                                        </p:attrNameLst>
                                      </p:cBhvr>
                                      <p:to>
                                        <p:strVal val="visible"/>
                                      </p:to>
                                    </p:set>
                                    <p:animEffect transition="in" filter="wipe(up)">
                                      <p:cBhvr>
                                        <p:cTn id="54" dur="500"/>
                                        <p:tgtEl>
                                          <p:spTgt spid="43026"/>
                                        </p:tgtEl>
                                      </p:cBhvr>
                                    </p:animEffect>
                                  </p:childTnLst>
                                </p:cTn>
                              </p:par>
                            </p:childTnLst>
                          </p:cTn>
                        </p:par>
                        <p:par>
                          <p:cTn id="55" fill="hold" nodeType="afterGroup">
                            <p:stCondLst>
                              <p:cond delay="4000"/>
                            </p:stCondLst>
                            <p:childTnLst>
                              <p:par>
                                <p:cTn id="56" presetID="22" presetClass="entr" presetSubtype="2" fill="hold" grpId="0" nodeType="afterEffect">
                                  <p:stCondLst>
                                    <p:cond delay="0"/>
                                  </p:stCondLst>
                                  <p:childTnLst>
                                    <p:set>
                                      <p:cBhvr>
                                        <p:cTn id="57" dur="1" fill="hold">
                                          <p:stCondLst>
                                            <p:cond delay="0"/>
                                          </p:stCondLst>
                                        </p:cTn>
                                        <p:tgtEl>
                                          <p:spTgt spid="43027"/>
                                        </p:tgtEl>
                                        <p:attrNameLst>
                                          <p:attrName>style.visibility</p:attrName>
                                        </p:attrNameLst>
                                      </p:cBhvr>
                                      <p:to>
                                        <p:strVal val="visible"/>
                                      </p:to>
                                    </p:set>
                                    <p:animEffect transition="in" filter="wipe(right)">
                                      <p:cBhvr>
                                        <p:cTn id="58" dur="500"/>
                                        <p:tgtEl>
                                          <p:spTgt spid="43027"/>
                                        </p:tgtEl>
                                      </p:cBhvr>
                                    </p:animEffect>
                                  </p:childTnLst>
                                </p:cTn>
                              </p:par>
                            </p:childTnLst>
                          </p:cTn>
                        </p:par>
                        <p:par>
                          <p:cTn id="59" fill="hold" nodeType="afterGroup">
                            <p:stCondLst>
                              <p:cond delay="4500"/>
                            </p:stCondLst>
                            <p:childTnLst>
                              <p:par>
                                <p:cTn id="60" presetID="22" presetClass="entr" presetSubtype="8" fill="hold" grpId="0" nodeType="afterEffect">
                                  <p:stCondLst>
                                    <p:cond delay="0"/>
                                  </p:stCondLst>
                                  <p:childTnLst>
                                    <p:set>
                                      <p:cBhvr>
                                        <p:cTn id="61" dur="1" fill="hold">
                                          <p:stCondLst>
                                            <p:cond delay="0"/>
                                          </p:stCondLst>
                                        </p:cTn>
                                        <p:tgtEl>
                                          <p:spTgt spid="43028"/>
                                        </p:tgtEl>
                                        <p:attrNameLst>
                                          <p:attrName>style.visibility</p:attrName>
                                        </p:attrNameLst>
                                      </p:cBhvr>
                                      <p:to>
                                        <p:strVal val="visible"/>
                                      </p:to>
                                    </p:set>
                                    <p:animEffect transition="in" filter="wipe(left)">
                                      <p:cBhvr>
                                        <p:cTn id="62" dur="500"/>
                                        <p:tgtEl>
                                          <p:spTgt spid="43028"/>
                                        </p:tgtEl>
                                      </p:cBhvr>
                                    </p:animEffect>
                                  </p:childTnLst>
                                </p:cTn>
                              </p:par>
                            </p:childTnLst>
                          </p:cTn>
                        </p:par>
                        <p:par>
                          <p:cTn id="63" fill="hold" nodeType="afterGroup">
                            <p:stCondLst>
                              <p:cond delay="5000"/>
                            </p:stCondLst>
                            <p:childTnLst>
                              <p:par>
                                <p:cTn id="64" presetID="22" presetClass="entr" presetSubtype="2" fill="hold" grpId="0" nodeType="afterEffect">
                                  <p:stCondLst>
                                    <p:cond delay="0"/>
                                  </p:stCondLst>
                                  <p:childTnLst>
                                    <p:set>
                                      <p:cBhvr>
                                        <p:cTn id="65" dur="1" fill="hold">
                                          <p:stCondLst>
                                            <p:cond delay="0"/>
                                          </p:stCondLst>
                                        </p:cTn>
                                        <p:tgtEl>
                                          <p:spTgt spid="43029"/>
                                        </p:tgtEl>
                                        <p:attrNameLst>
                                          <p:attrName>style.visibility</p:attrName>
                                        </p:attrNameLst>
                                      </p:cBhvr>
                                      <p:to>
                                        <p:strVal val="visible"/>
                                      </p:to>
                                    </p:set>
                                    <p:animEffect transition="in" filter="wipe(right)">
                                      <p:cBhvr>
                                        <p:cTn id="66" dur="500"/>
                                        <p:tgtEl>
                                          <p:spTgt spid="43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5" grpId="0"/>
      <p:bldP spid="43016" grpId="0"/>
      <p:bldP spid="43017" grpId="0" autoUpdateAnimBg="0"/>
      <p:bldP spid="43018" grpId="0" animBg="1"/>
      <p:bldP spid="43019" grpId="0" animBg="1"/>
      <p:bldP spid="43020" grpId="0" animBg="1"/>
      <p:bldP spid="43021" grpId="0" animBg="1"/>
      <p:bldP spid="43022" grpId="0" animBg="1"/>
      <p:bldP spid="43023" grpId="0" animBg="1"/>
      <p:bldP spid="43024" grpId="0" animBg="1"/>
      <p:bldP spid="43025" grpId="0" animBg="1"/>
      <p:bldP spid="43026" grpId="0" animBg="1"/>
      <p:bldP spid="43027" grpId="0" animBg="1"/>
      <p:bldP spid="43028" grpId="0" animBg="1"/>
      <p:bldP spid="4302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778" name="Object 2"/>
          <p:cNvGraphicFramePr>
            <a:graphicFrameLocks noChangeAspect="1"/>
          </p:cNvGraphicFramePr>
          <p:nvPr/>
        </p:nvGraphicFramePr>
        <p:xfrm>
          <a:off x="2362200" y="1828800"/>
          <a:ext cx="5684838" cy="1085850"/>
        </p:xfrm>
        <a:graphic>
          <a:graphicData uri="http://schemas.openxmlformats.org/presentationml/2006/ole">
            <mc:AlternateContent xmlns:mc="http://schemas.openxmlformats.org/markup-compatibility/2006">
              <mc:Choice xmlns:v="urn:schemas-microsoft-com:vml" Requires="v">
                <p:oleObj spid="_x0000_s22530" name="公式" r:id="rId3" imgW="2285973" imgH="419040" progId="Equation.3">
                  <p:embed/>
                </p:oleObj>
              </mc:Choice>
              <mc:Fallback>
                <p:oleObj name="公式" r:id="rId3" imgW="2285973"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828800"/>
                        <a:ext cx="5684838"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79" name="Text Box 3"/>
          <p:cNvSpPr txBox="1">
            <a:spLocks noChangeArrowheads="1"/>
          </p:cNvSpPr>
          <p:nvPr/>
        </p:nvSpPr>
        <p:spPr bwMode="auto">
          <a:xfrm>
            <a:off x="179388" y="2057400"/>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400" b="1" smtClean="0">
                <a:solidFill>
                  <a:srgbClr val="0000CC"/>
                </a:solidFill>
                <a:latin typeface="楷体_GB2312" pitchFamily="49" charset="-122"/>
                <a:ea typeface="楷体_GB2312" pitchFamily="49" charset="-122"/>
              </a:rPr>
              <a:t>讨论</a:t>
            </a:r>
            <a:r>
              <a:rPr kumimoji="1" lang="en-US" altLang="zh-CN" sz="2400" b="1" smtClean="0">
                <a:solidFill>
                  <a:srgbClr val="0000CC"/>
                </a:solidFill>
                <a:latin typeface="楷体_GB2312" pitchFamily="49" charset="-122"/>
                <a:ea typeface="楷体_GB2312" pitchFamily="49" charset="-122"/>
              </a:rPr>
              <a:t>:</a:t>
            </a:r>
            <a:r>
              <a:rPr kumimoji="1" lang="en-US" altLang="zh-CN" sz="2400" smtClean="0">
                <a:solidFill>
                  <a:srgbClr val="0000CC"/>
                </a:solidFill>
                <a:latin typeface="楷体_GB2312" pitchFamily="49" charset="-122"/>
                <a:ea typeface="楷体_GB2312" pitchFamily="49" charset="-122"/>
              </a:rPr>
              <a:t> </a:t>
            </a:r>
          </a:p>
        </p:txBody>
      </p:sp>
      <p:sp>
        <p:nvSpPr>
          <p:cNvPr id="75780" name="Text Box 4"/>
          <p:cNvSpPr txBox="1">
            <a:spLocks noChangeArrowheads="1"/>
          </p:cNvSpPr>
          <p:nvPr/>
        </p:nvSpPr>
        <p:spPr bwMode="auto">
          <a:xfrm>
            <a:off x="684213" y="2743200"/>
            <a:ext cx="7489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smtClean="0">
                <a:solidFill>
                  <a:srgbClr val="0000CC"/>
                </a:solidFill>
                <a:latin typeface="楷体_GB2312" pitchFamily="49" charset="-122"/>
                <a:ea typeface="楷体_GB2312" pitchFamily="49" charset="-122"/>
              </a:rPr>
              <a:t>(1).</a:t>
            </a:r>
            <a:r>
              <a:rPr lang="zh-CN" altLang="en-US" sz="2400" smtClean="0">
                <a:solidFill>
                  <a:srgbClr val="0000CC"/>
                </a:solidFill>
                <a:latin typeface="楷体_GB2312" pitchFamily="49" charset="-122"/>
                <a:ea typeface="楷体_GB2312" pitchFamily="49" charset="-122"/>
              </a:rPr>
              <a:t>在室温</a:t>
            </a:r>
            <a:r>
              <a:rPr lang="en-US" altLang="zh-CN" sz="2400" i="1" smtClean="0">
                <a:solidFill>
                  <a:srgbClr val="0000CC"/>
                </a:solidFill>
                <a:latin typeface="Times New Roman" pitchFamily="18" charset="0"/>
                <a:ea typeface="楷体_GB2312" pitchFamily="49" charset="-122"/>
              </a:rPr>
              <a:t>T=</a:t>
            </a:r>
            <a:r>
              <a:rPr lang="en-US" altLang="zh-CN" sz="2400" smtClean="0">
                <a:solidFill>
                  <a:srgbClr val="0000CC"/>
                </a:solidFill>
                <a:latin typeface="Times New Roman" pitchFamily="18" charset="0"/>
                <a:ea typeface="楷体_GB2312" pitchFamily="49" charset="-122"/>
              </a:rPr>
              <a:t>300K </a:t>
            </a:r>
            <a:r>
              <a:rPr lang="zh-CN" altLang="en-US" sz="2400" smtClean="0">
                <a:solidFill>
                  <a:srgbClr val="0000CC"/>
                </a:solidFill>
                <a:latin typeface="Times New Roman" pitchFamily="18" charset="0"/>
                <a:ea typeface="楷体_GB2312" pitchFamily="49" charset="-122"/>
              </a:rPr>
              <a:t>的情况下</a:t>
            </a:r>
            <a:r>
              <a:rPr lang="en-US" altLang="zh-CN" sz="2400" smtClean="0">
                <a:solidFill>
                  <a:srgbClr val="0000CC"/>
                </a:solidFill>
                <a:latin typeface="Times New Roman" pitchFamily="18" charset="0"/>
                <a:ea typeface="楷体_GB2312" pitchFamily="49" charset="-122"/>
              </a:rPr>
              <a:t>,</a:t>
            </a:r>
            <a:endParaRPr kumimoji="1" lang="en-US" altLang="zh-CN" sz="2400" b="1" smtClean="0">
              <a:solidFill>
                <a:srgbClr val="A50021"/>
              </a:solidFill>
              <a:latin typeface="楷体_GB2312" pitchFamily="49" charset="-122"/>
              <a:ea typeface="楷体_GB2312" pitchFamily="49" charset="-122"/>
            </a:endParaRPr>
          </a:p>
        </p:txBody>
      </p:sp>
      <p:grpSp>
        <p:nvGrpSpPr>
          <p:cNvPr id="75781" name="Group 5"/>
          <p:cNvGrpSpPr>
            <a:grpSpLocks/>
          </p:cNvGrpSpPr>
          <p:nvPr/>
        </p:nvGrpSpPr>
        <p:grpSpPr bwMode="auto">
          <a:xfrm>
            <a:off x="1493838" y="3348038"/>
            <a:ext cx="7345362" cy="461962"/>
            <a:chOff x="896" y="2931"/>
            <a:chExt cx="4627" cy="291"/>
          </a:xfrm>
        </p:grpSpPr>
        <p:graphicFrame>
          <p:nvGraphicFramePr>
            <p:cNvPr id="75794" name="Object 6"/>
            <p:cNvGraphicFramePr>
              <a:graphicFrameLocks noChangeAspect="1"/>
            </p:cNvGraphicFramePr>
            <p:nvPr/>
          </p:nvGraphicFramePr>
          <p:xfrm>
            <a:off x="2835" y="2931"/>
            <a:ext cx="694" cy="291"/>
          </p:xfrm>
          <a:graphic>
            <a:graphicData uri="http://schemas.openxmlformats.org/presentationml/2006/ole">
              <mc:AlternateContent xmlns:mc="http://schemas.openxmlformats.org/markup-compatibility/2006">
                <mc:Choice xmlns:v="urn:schemas-microsoft-com:vml" Requires="v">
                  <p:oleObj spid="_x0000_s22531" name="公式" r:id="rId5" imgW="482391" imgH="203112" progId="Equation.3">
                    <p:embed/>
                  </p:oleObj>
                </mc:Choice>
                <mc:Fallback>
                  <p:oleObj name="公式" r:id="rId5" imgW="482391"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5" y="2931"/>
                          <a:ext cx="69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95" name="Text Box 7"/>
            <p:cNvSpPr txBox="1">
              <a:spLocks noChangeArrowheads="1"/>
            </p:cNvSpPr>
            <p:nvPr/>
          </p:nvSpPr>
          <p:spPr bwMode="auto">
            <a:xfrm>
              <a:off x="896" y="2931"/>
              <a:ext cx="46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zh-CN" altLang="en-US" sz="2400" smtClean="0">
                  <a:solidFill>
                    <a:srgbClr val="0000CC"/>
                  </a:solidFill>
                  <a:latin typeface="Times New Roman" pitchFamily="18" charset="0"/>
                  <a:ea typeface="楷体_GB2312" pitchFamily="49" charset="-122"/>
                </a:rPr>
                <a:t>对</a:t>
              </a:r>
              <a:r>
                <a:rPr lang="en-US" altLang="zh-CN" sz="2400" i="1" smtClean="0">
                  <a:solidFill>
                    <a:srgbClr val="0000CC"/>
                  </a:solidFill>
                  <a:latin typeface="Times New Roman" pitchFamily="18" charset="0"/>
                  <a:ea typeface="楷体_GB2312" pitchFamily="49" charset="-122"/>
                </a:rPr>
                <a:t>λ=30</a:t>
              </a:r>
              <a:r>
                <a:rPr lang="en-US" altLang="zh-CN" sz="2400" smtClean="0">
                  <a:solidFill>
                    <a:srgbClr val="0000CC"/>
                  </a:solidFill>
                  <a:latin typeface="Times New Roman" pitchFamily="18" charset="0"/>
                  <a:ea typeface="楷体_GB2312" pitchFamily="49" charset="-122"/>
                </a:rPr>
                <a:t>cm</a:t>
              </a:r>
              <a:r>
                <a:rPr lang="zh-CN" altLang="en-US" sz="2400" smtClean="0">
                  <a:solidFill>
                    <a:srgbClr val="0000CC"/>
                  </a:solidFill>
                  <a:latin typeface="Times New Roman" pitchFamily="18" charset="0"/>
                  <a:ea typeface="楷体_GB2312" pitchFamily="49" charset="-122"/>
                </a:rPr>
                <a:t>的微波辐射</a:t>
              </a:r>
              <a:r>
                <a:rPr lang="en-US" altLang="zh-CN" sz="2400" smtClean="0">
                  <a:solidFill>
                    <a:srgbClr val="0000CC"/>
                  </a:solidFill>
                  <a:latin typeface="Times New Roman" pitchFamily="18" charset="0"/>
                  <a:ea typeface="楷体_GB2312" pitchFamily="49" charset="-122"/>
                </a:rPr>
                <a:t>,                ,</a:t>
              </a:r>
              <a:r>
                <a:rPr lang="zh-CN" altLang="en-US" sz="2400" smtClean="0">
                  <a:solidFill>
                    <a:srgbClr val="0000CC"/>
                  </a:solidFill>
                  <a:latin typeface="Times New Roman" pitchFamily="18" charset="0"/>
                  <a:ea typeface="楷体_GB2312" pitchFamily="49" charset="-122"/>
                </a:rPr>
                <a:t>受激辐射占优势</a:t>
              </a:r>
              <a:r>
                <a:rPr lang="en-US" altLang="zh-CN" sz="2400" smtClean="0">
                  <a:solidFill>
                    <a:srgbClr val="0000CC"/>
                  </a:solidFill>
                  <a:latin typeface="Times New Roman" pitchFamily="18" charset="0"/>
                  <a:ea typeface="楷体_GB2312" pitchFamily="49" charset="-122"/>
                </a:rPr>
                <a:t>;</a:t>
              </a:r>
            </a:p>
          </p:txBody>
        </p:sp>
      </p:grpSp>
      <p:grpSp>
        <p:nvGrpSpPr>
          <p:cNvPr id="75782" name="Group 8"/>
          <p:cNvGrpSpPr>
            <a:grpSpLocks/>
          </p:cNvGrpSpPr>
          <p:nvPr/>
        </p:nvGrpSpPr>
        <p:grpSpPr bwMode="auto">
          <a:xfrm>
            <a:off x="1746250" y="3886200"/>
            <a:ext cx="5111750" cy="457200"/>
            <a:chOff x="943" y="3385"/>
            <a:chExt cx="3220" cy="288"/>
          </a:xfrm>
        </p:grpSpPr>
        <p:graphicFrame>
          <p:nvGraphicFramePr>
            <p:cNvPr id="75792" name="Object 9"/>
            <p:cNvGraphicFramePr>
              <a:graphicFrameLocks noChangeAspect="1"/>
            </p:cNvGraphicFramePr>
            <p:nvPr/>
          </p:nvGraphicFramePr>
          <p:xfrm>
            <a:off x="3061" y="3385"/>
            <a:ext cx="493" cy="254"/>
          </p:xfrm>
          <a:graphic>
            <a:graphicData uri="http://schemas.openxmlformats.org/presentationml/2006/ole">
              <mc:AlternateContent xmlns:mc="http://schemas.openxmlformats.org/markup-compatibility/2006">
                <mc:Choice xmlns:v="urn:schemas-microsoft-com:vml" Requires="v">
                  <p:oleObj spid="_x0000_s22532" name="公式" r:id="rId7" imgW="342603" imgH="177646" progId="Equation.3">
                    <p:embed/>
                  </p:oleObj>
                </mc:Choice>
                <mc:Fallback>
                  <p:oleObj name="公式" r:id="rId7" imgW="342603" imgH="17764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1" y="3385"/>
                          <a:ext cx="493"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93" name="Text Box 10"/>
            <p:cNvSpPr txBox="1">
              <a:spLocks noChangeArrowheads="1"/>
            </p:cNvSpPr>
            <p:nvPr/>
          </p:nvSpPr>
          <p:spPr bwMode="auto">
            <a:xfrm>
              <a:off x="943" y="3385"/>
              <a:ext cx="32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zh-CN" altLang="en-US" sz="2400" smtClean="0">
                  <a:solidFill>
                    <a:srgbClr val="0000CC"/>
                  </a:solidFill>
                  <a:latin typeface="Times New Roman" pitchFamily="18" charset="0"/>
                  <a:ea typeface="楷体_GB2312" pitchFamily="49" charset="-122"/>
                </a:rPr>
                <a:t>对</a:t>
              </a:r>
              <a:r>
                <a:rPr lang="en-US" altLang="zh-CN" sz="2400" i="1" smtClean="0">
                  <a:solidFill>
                    <a:srgbClr val="0000CC"/>
                  </a:solidFill>
                  <a:latin typeface="Times New Roman" pitchFamily="18" charset="0"/>
                  <a:ea typeface="楷体_GB2312" pitchFamily="49" charset="-122"/>
                </a:rPr>
                <a:t>λ=60μ</a:t>
              </a:r>
              <a:r>
                <a:rPr lang="en-US" altLang="zh-CN" sz="2400" smtClean="0">
                  <a:solidFill>
                    <a:srgbClr val="0000CC"/>
                  </a:solidFill>
                  <a:latin typeface="Times New Roman" pitchFamily="18" charset="0"/>
                  <a:ea typeface="楷体_GB2312" pitchFamily="49" charset="-122"/>
                </a:rPr>
                <a:t>m</a:t>
              </a:r>
              <a:r>
                <a:rPr lang="zh-CN" altLang="en-US" sz="2400" smtClean="0">
                  <a:solidFill>
                    <a:srgbClr val="0000CC"/>
                  </a:solidFill>
                  <a:latin typeface="Times New Roman" pitchFamily="18" charset="0"/>
                  <a:ea typeface="楷体_GB2312" pitchFamily="49" charset="-122"/>
                </a:rPr>
                <a:t>的远红外辐射</a:t>
              </a:r>
              <a:r>
                <a:rPr lang="en-US" altLang="zh-CN" sz="2400" smtClean="0">
                  <a:solidFill>
                    <a:srgbClr val="0000CC"/>
                  </a:solidFill>
                  <a:latin typeface="Times New Roman" pitchFamily="18" charset="0"/>
                  <a:ea typeface="楷体_GB2312" pitchFamily="49" charset="-122"/>
                </a:rPr>
                <a:t>,           ;</a:t>
              </a:r>
              <a:endParaRPr lang="en-US" altLang="zh-CN" sz="1800" smtClean="0">
                <a:solidFill>
                  <a:srgbClr val="000000"/>
                </a:solidFill>
                <a:latin typeface="Verdana" pitchFamily="34" charset="0"/>
              </a:endParaRPr>
            </a:p>
          </p:txBody>
        </p:sp>
      </p:grpSp>
      <p:grpSp>
        <p:nvGrpSpPr>
          <p:cNvPr id="75783" name="Group 11"/>
          <p:cNvGrpSpPr>
            <a:grpSpLocks/>
          </p:cNvGrpSpPr>
          <p:nvPr/>
        </p:nvGrpSpPr>
        <p:grpSpPr bwMode="auto">
          <a:xfrm>
            <a:off x="1187450" y="4481513"/>
            <a:ext cx="5329238" cy="1004887"/>
            <a:chOff x="748" y="3702"/>
            <a:chExt cx="3357" cy="633"/>
          </a:xfrm>
        </p:grpSpPr>
        <p:graphicFrame>
          <p:nvGraphicFramePr>
            <p:cNvPr id="75790" name="Object 12"/>
            <p:cNvGraphicFramePr>
              <a:graphicFrameLocks noChangeAspect="1"/>
            </p:cNvGraphicFramePr>
            <p:nvPr/>
          </p:nvGraphicFramePr>
          <p:xfrm>
            <a:off x="3016" y="3702"/>
            <a:ext cx="840" cy="290"/>
          </p:xfrm>
          <a:graphic>
            <a:graphicData uri="http://schemas.openxmlformats.org/presentationml/2006/ole">
              <mc:AlternateContent xmlns:mc="http://schemas.openxmlformats.org/markup-compatibility/2006">
                <mc:Choice xmlns:v="urn:schemas-microsoft-com:vml" Requires="v">
                  <p:oleObj spid="_x0000_s22533" name="公式" r:id="rId9" imgW="583947" imgH="203112" progId="Equation.3">
                    <p:embed/>
                  </p:oleObj>
                </mc:Choice>
                <mc:Fallback>
                  <p:oleObj name="公式" r:id="rId9" imgW="583947" imgH="20311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6" y="3702"/>
                          <a:ext cx="840"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91" name="Text Box 13"/>
            <p:cNvSpPr txBox="1">
              <a:spLocks noChangeArrowheads="1"/>
            </p:cNvSpPr>
            <p:nvPr/>
          </p:nvSpPr>
          <p:spPr bwMode="auto">
            <a:xfrm>
              <a:off x="748" y="3702"/>
              <a:ext cx="3357"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zh-CN" altLang="en-US" sz="2400" smtClean="0">
                  <a:solidFill>
                    <a:srgbClr val="0000CC"/>
                  </a:solidFill>
                  <a:latin typeface="Times New Roman" pitchFamily="18" charset="0"/>
                  <a:ea typeface="楷体_GB2312" pitchFamily="49" charset="-122"/>
                </a:rPr>
                <a:t>而对</a:t>
              </a:r>
              <a:r>
                <a:rPr lang="en-US" altLang="zh-CN" sz="2400" i="1" smtClean="0">
                  <a:solidFill>
                    <a:srgbClr val="0000CC"/>
                  </a:solidFill>
                  <a:latin typeface="Times New Roman" pitchFamily="18" charset="0"/>
                  <a:ea typeface="楷体_GB2312" pitchFamily="49" charset="-122"/>
                </a:rPr>
                <a:t>λ=0.6μ</a:t>
              </a:r>
              <a:r>
                <a:rPr lang="en-US" altLang="zh-CN" sz="2400" smtClean="0">
                  <a:solidFill>
                    <a:srgbClr val="0000CC"/>
                  </a:solidFill>
                  <a:latin typeface="Times New Roman" pitchFamily="18" charset="0"/>
                  <a:ea typeface="楷体_GB2312" pitchFamily="49" charset="-122"/>
                </a:rPr>
                <a:t>m </a:t>
              </a:r>
              <a:r>
                <a:rPr lang="zh-CN" altLang="en-US" sz="2400" smtClean="0">
                  <a:solidFill>
                    <a:srgbClr val="0000CC"/>
                  </a:solidFill>
                  <a:latin typeface="Times New Roman" pitchFamily="18" charset="0"/>
                  <a:ea typeface="楷体_GB2312" pitchFamily="49" charset="-122"/>
                </a:rPr>
                <a:t>的可见光                          </a:t>
              </a:r>
            </a:p>
            <a:p>
              <a:pPr fontAlgn="base">
                <a:spcBef>
                  <a:spcPct val="50000"/>
                </a:spcBef>
                <a:spcAft>
                  <a:spcPct val="0"/>
                </a:spcAft>
                <a:buFontTx/>
                <a:buNone/>
              </a:pPr>
              <a:r>
                <a:rPr lang="zh-CN" altLang="en-US" sz="2400" b="1" smtClean="0">
                  <a:solidFill>
                    <a:srgbClr val="A50021"/>
                  </a:solidFill>
                  <a:latin typeface="Times New Roman" pitchFamily="18" charset="0"/>
                  <a:ea typeface="楷体_GB2312" pitchFamily="49" charset="-122"/>
                </a:rPr>
                <a:t>受激辐射完全</a:t>
              </a:r>
              <a:r>
                <a:rPr kumimoji="1" lang="zh-CN" altLang="en-US" sz="2400" b="1" smtClean="0">
                  <a:solidFill>
                    <a:srgbClr val="A50021"/>
                  </a:solidFill>
                  <a:latin typeface="楷体_GB2312" pitchFamily="49" charset="-122"/>
                  <a:ea typeface="楷体_GB2312" pitchFamily="49" charset="-122"/>
                </a:rPr>
                <a:t>被受激吸收所掩盖</a:t>
              </a:r>
              <a:r>
                <a:rPr kumimoji="1" lang="en-US" altLang="zh-CN" sz="2400" b="1" smtClean="0">
                  <a:solidFill>
                    <a:srgbClr val="A50021"/>
                  </a:solidFill>
                  <a:latin typeface="楷体_GB2312" pitchFamily="49" charset="-122"/>
                  <a:ea typeface="楷体_GB2312" pitchFamily="49" charset="-122"/>
                </a:rPr>
                <a:t>.</a:t>
              </a:r>
              <a:endParaRPr lang="en-US" altLang="zh-CN" sz="1800" smtClean="0">
                <a:solidFill>
                  <a:srgbClr val="000000"/>
                </a:solidFill>
                <a:latin typeface="Verdana" pitchFamily="34" charset="0"/>
              </a:endParaRPr>
            </a:p>
          </p:txBody>
        </p:sp>
      </p:grpSp>
      <p:sp>
        <p:nvSpPr>
          <p:cNvPr id="75784" name="Text Box 14"/>
          <p:cNvSpPr txBox="1">
            <a:spLocks noChangeArrowheads="1"/>
          </p:cNvSpPr>
          <p:nvPr/>
        </p:nvSpPr>
        <p:spPr bwMode="auto">
          <a:xfrm>
            <a:off x="684213" y="5700713"/>
            <a:ext cx="8280400"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smtClean="0">
                <a:solidFill>
                  <a:srgbClr val="0000CC"/>
                </a:solidFill>
                <a:latin typeface="楷体_GB2312" pitchFamily="49" charset="-122"/>
                <a:ea typeface="楷体_GB2312" pitchFamily="49" charset="-122"/>
              </a:rPr>
              <a:t>(2).</a:t>
            </a:r>
            <a:r>
              <a:rPr lang="zh-CN" altLang="en-US" sz="2400" smtClean="0">
                <a:solidFill>
                  <a:srgbClr val="0000CC"/>
                </a:solidFill>
                <a:latin typeface="楷体_GB2312" pitchFamily="49" charset="-122"/>
                <a:ea typeface="楷体_GB2312" pitchFamily="49" charset="-122"/>
              </a:rPr>
              <a:t>创造条件</a:t>
            </a:r>
            <a:r>
              <a:rPr lang="en-US" altLang="zh-CN" sz="2400" smtClean="0">
                <a:solidFill>
                  <a:srgbClr val="0000CC"/>
                </a:solidFill>
                <a:latin typeface="楷体_GB2312" pitchFamily="49" charset="-122"/>
                <a:ea typeface="楷体_GB2312" pitchFamily="49" charset="-122"/>
              </a:rPr>
              <a:t>,</a:t>
            </a:r>
            <a:r>
              <a:rPr lang="zh-CN" altLang="en-US" sz="2400" smtClean="0">
                <a:solidFill>
                  <a:srgbClr val="0000CC"/>
                </a:solidFill>
                <a:latin typeface="楷体_GB2312" pitchFamily="49" charset="-122"/>
                <a:ea typeface="楷体_GB2312" pitchFamily="49" charset="-122"/>
              </a:rPr>
              <a:t>使</a:t>
            </a:r>
            <a:r>
              <a:rPr kumimoji="1" lang="en-US" altLang="zh-CN" sz="2400" b="1" i="1" smtClean="0">
                <a:solidFill>
                  <a:srgbClr val="CC0000"/>
                </a:solidFill>
                <a:latin typeface="Times New Roman" pitchFamily="18" charset="0"/>
                <a:ea typeface="楷体_GB2312" pitchFamily="49" charset="-122"/>
              </a:rPr>
              <a:t>ρ</a:t>
            </a:r>
            <a:r>
              <a:rPr kumimoji="1" lang="en-US" altLang="zh-CN" sz="2400" b="1" i="1" baseline="-25000" smtClean="0">
                <a:solidFill>
                  <a:srgbClr val="CC0000"/>
                </a:solidFill>
                <a:latin typeface="Times New Roman" pitchFamily="18" charset="0"/>
                <a:ea typeface="楷体_GB2312" pitchFamily="49" charset="-122"/>
              </a:rPr>
              <a:t>v</a:t>
            </a:r>
            <a:r>
              <a:rPr kumimoji="1" lang="zh-CN" altLang="en-US" sz="2400" smtClean="0">
                <a:solidFill>
                  <a:srgbClr val="0000CC"/>
                </a:solidFill>
                <a:latin typeface="Times New Roman" pitchFamily="18" charset="0"/>
                <a:ea typeface="楷体_GB2312" pitchFamily="49" charset="-122"/>
              </a:rPr>
              <a:t>大大增加</a:t>
            </a:r>
            <a:r>
              <a:rPr kumimoji="1" lang="en-US" altLang="zh-CN" sz="2400" smtClean="0">
                <a:solidFill>
                  <a:srgbClr val="0000CC"/>
                </a:solidFill>
                <a:latin typeface="Times New Roman" pitchFamily="18" charset="0"/>
                <a:ea typeface="楷体_GB2312" pitchFamily="49" charset="-122"/>
              </a:rPr>
              <a:t>,</a:t>
            </a:r>
            <a:r>
              <a:rPr kumimoji="1" lang="zh-CN" altLang="en-US" sz="2400" smtClean="0">
                <a:solidFill>
                  <a:srgbClr val="0000CC"/>
                </a:solidFill>
                <a:latin typeface="Times New Roman" pitchFamily="18" charset="0"/>
                <a:ea typeface="楷体_GB2312" pitchFamily="49" charset="-122"/>
              </a:rPr>
              <a:t>就能增大受激辐射程度</a:t>
            </a:r>
            <a:r>
              <a:rPr kumimoji="1" lang="en-US" altLang="zh-CN" sz="2400" smtClean="0">
                <a:solidFill>
                  <a:srgbClr val="0000CC"/>
                </a:solidFill>
                <a:latin typeface="Times New Roman" pitchFamily="18" charset="0"/>
                <a:ea typeface="楷体_GB2312" pitchFamily="49" charset="-122"/>
              </a:rPr>
              <a:t>.</a:t>
            </a:r>
          </a:p>
          <a:p>
            <a:pPr fontAlgn="base">
              <a:spcBef>
                <a:spcPct val="50000"/>
              </a:spcBef>
              <a:spcAft>
                <a:spcPct val="0"/>
              </a:spcAft>
              <a:buFontTx/>
              <a:buNone/>
            </a:pPr>
            <a:r>
              <a:rPr kumimoji="1" lang="en-US" altLang="zh-CN" sz="2400" smtClean="0">
                <a:solidFill>
                  <a:srgbClr val="0000CC"/>
                </a:solidFill>
                <a:latin typeface="Times New Roman" pitchFamily="18" charset="0"/>
                <a:ea typeface="楷体_GB2312" pitchFamily="49" charset="-122"/>
              </a:rPr>
              <a:t>         (</a:t>
            </a:r>
            <a:r>
              <a:rPr kumimoji="1" lang="zh-CN" altLang="en-US" sz="2400" smtClean="0">
                <a:solidFill>
                  <a:srgbClr val="0000CC"/>
                </a:solidFill>
                <a:latin typeface="Times New Roman" pitchFamily="18" charset="0"/>
                <a:ea typeface="楷体_GB2312" pitchFamily="49" charset="-122"/>
              </a:rPr>
              <a:t>由谐振腔完成</a:t>
            </a:r>
            <a:r>
              <a:rPr kumimoji="1" lang="en-US" altLang="zh-CN" sz="2400" smtClean="0">
                <a:solidFill>
                  <a:srgbClr val="0000CC"/>
                </a:solidFill>
                <a:latin typeface="Times New Roman" pitchFamily="18" charset="0"/>
                <a:ea typeface="楷体_GB2312" pitchFamily="49" charset="-122"/>
              </a:rPr>
              <a:t>)</a:t>
            </a:r>
          </a:p>
        </p:txBody>
      </p:sp>
      <p:graphicFrame>
        <p:nvGraphicFramePr>
          <p:cNvPr id="75785" name="Object 15"/>
          <p:cNvGraphicFramePr>
            <a:graphicFrameLocks noChangeAspect="1"/>
          </p:cNvGraphicFramePr>
          <p:nvPr/>
        </p:nvGraphicFramePr>
        <p:xfrm>
          <a:off x="228600" y="76200"/>
          <a:ext cx="3429000" cy="1104900"/>
        </p:xfrm>
        <a:graphic>
          <a:graphicData uri="http://schemas.openxmlformats.org/presentationml/2006/ole">
            <mc:AlternateContent xmlns:mc="http://schemas.openxmlformats.org/markup-compatibility/2006">
              <mc:Choice xmlns:v="urn:schemas-microsoft-com:vml" Requires="v">
                <p:oleObj spid="_x0000_s22534" name="Equation" r:id="rId11" imgW="1497950" imgH="482391" progId="Equation.DSMT4">
                  <p:embed/>
                </p:oleObj>
              </mc:Choice>
              <mc:Fallback>
                <p:oleObj name="Equation" r:id="rId11" imgW="1497950" imgH="482391"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600" y="76200"/>
                        <a:ext cx="34290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5786" name="Text Box 16"/>
          <p:cNvSpPr txBox="1">
            <a:spLocks noChangeArrowheads="1"/>
          </p:cNvSpPr>
          <p:nvPr/>
        </p:nvSpPr>
        <p:spPr bwMode="auto">
          <a:xfrm>
            <a:off x="533400" y="1219200"/>
            <a:ext cx="1282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1800" b="1" smtClean="0">
                <a:solidFill>
                  <a:srgbClr val="333399"/>
                </a:solidFill>
                <a:latin typeface="楷体_GB2312" pitchFamily="49" charset="-122"/>
                <a:ea typeface="楷体_GB2312" pitchFamily="49" charset="-122"/>
              </a:rPr>
              <a:t>模密度</a:t>
            </a:r>
            <a:r>
              <a:rPr kumimoji="1" lang="en-US" altLang="zh-CN" sz="2400" b="1" smtClean="0">
                <a:solidFill>
                  <a:srgbClr val="333399"/>
                </a:solidFill>
                <a:latin typeface="楷体_GB2312" pitchFamily="49" charset="-122"/>
                <a:ea typeface="楷体_GB2312" pitchFamily="49" charset="-122"/>
              </a:rPr>
              <a:t>n</a:t>
            </a:r>
            <a:r>
              <a:rPr kumimoji="1" lang="en-US" altLang="zh-CN" sz="1800" b="1" smtClean="0">
                <a:solidFill>
                  <a:srgbClr val="333399"/>
                </a:solidFill>
                <a:latin typeface="楷体_GB2312" pitchFamily="49" charset="-122"/>
                <a:ea typeface="楷体_GB2312" pitchFamily="49" charset="-122"/>
                <a:sym typeface="Symbol" pitchFamily="18" charset="2"/>
              </a:rPr>
              <a:t></a:t>
            </a:r>
            <a:endParaRPr kumimoji="1" lang="en-US" altLang="zh-CN" sz="2400" b="1" smtClean="0">
              <a:solidFill>
                <a:srgbClr val="333399"/>
              </a:solidFill>
              <a:latin typeface="楷体_GB2312" pitchFamily="49" charset="-122"/>
              <a:ea typeface="楷体_GB2312" pitchFamily="49" charset="-122"/>
            </a:endParaRPr>
          </a:p>
        </p:txBody>
      </p:sp>
      <p:sp>
        <p:nvSpPr>
          <p:cNvPr id="75787" name="Text Box 17"/>
          <p:cNvSpPr txBox="1">
            <a:spLocks noChangeArrowheads="1"/>
          </p:cNvSpPr>
          <p:nvPr/>
        </p:nvSpPr>
        <p:spPr bwMode="auto">
          <a:xfrm>
            <a:off x="1828800" y="1219200"/>
            <a:ext cx="19843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1600" b="1" smtClean="0">
                <a:solidFill>
                  <a:srgbClr val="333399"/>
                </a:solidFill>
                <a:ea typeface="楷体_GB2312" pitchFamily="49" charset="-122"/>
              </a:rPr>
              <a:t>黑体辐射分配到每个模式的平均能量</a:t>
            </a:r>
          </a:p>
        </p:txBody>
      </p:sp>
      <p:graphicFrame>
        <p:nvGraphicFramePr>
          <p:cNvPr id="75788" name="Object 20"/>
          <p:cNvGraphicFramePr>
            <a:graphicFrameLocks noChangeAspect="1"/>
          </p:cNvGraphicFramePr>
          <p:nvPr/>
        </p:nvGraphicFramePr>
        <p:xfrm>
          <a:off x="4800600" y="685800"/>
          <a:ext cx="2819400" cy="971550"/>
        </p:xfrm>
        <a:graphic>
          <a:graphicData uri="http://schemas.openxmlformats.org/presentationml/2006/ole">
            <mc:AlternateContent xmlns:mc="http://schemas.openxmlformats.org/markup-compatibility/2006">
              <mc:Choice xmlns:v="urn:schemas-microsoft-com:vml" Requires="v">
                <p:oleObj spid="_x0000_s22535" name="Equation" r:id="rId13" imgW="1143000" imgH="393700" progId="Equation.DSMT4">
                  <p:embed/>
                </p:oleObj>
              </mc:Choice>
              <mc:Fallback>
                <p:oleObj name="Equation" r:id="rId13" imgW="1143000" imgH="3937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00600" y="685800"/>
                        <a:ext cx="281940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5789" name="Text Box 21"/>
          <p:cNvSpPr txBox="1">
            <a:spLocks noChangeArrowheads="1"/>
          </p:cNvSpPr>
          <p:nvPr/>
        </p:nvSpPr>
        <p:spPr bwMode="auto">
          <a:xfrm>
            <a:off x="4495800" y="228600"/>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400" smtClean="0">
                <a:solidFill>
                  <a:srgbClr val="333399"/>
                </a:solidFill>
                <a:ea typeface="黑体" pitchFamily="49" charset="-122"/>
              </a:rPr>
              <a:t>黑体辐射源的光子简并度</a:t>
            </a:r>
          </a:p>
        </p:txBody>
      </p:sp>
    </p:spTree>
    <p:extLst>
      <p:ext uri="{BB962C8B-B14F-4D97-AF65-F5344CB8AC3E}">
        <p14:creationId xmlns:p14="http://schemas.microsoft.com/office/powerpoint/2010/main" val="4469317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Box 1"/>
          <p:cNvSpPr txBox="1">
            <a:spLocks noChangeArrowheads="1"/>
          </p:cNvSpPr>
          <p:nvPr/>
        </p:nvSpPr>
        <p:spPr bwMode="auto">
          <a:xfrm>
            <a:off x="190500" y="206375"/>
            <a:ext cx="12112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lang="zh-CN" altLang="en-US" sz="4000" b="1" smtClean="0">
                <a:solidFill>
                  <a:srgbClr val="000000"/>
                </a:solidFill>
                <a:latin typeface="华文行楷" pitchFamily="2" charset="-122"/>
                <a:ea typeface="华文行楷" pitchFamily="2" charset="-122"/>
              </a:rPr>
              <a:t>能级</a:t>
            </a:r>
          </a:p>
        </p:txBody>
      </p:sp>
      <p:sp>
        <p:nvSpPr>
          <p:cNvPr id="76803" name="TextBox 11"/>
          <p:cNvSpPr txBox="1">
            <a:spLocks noChangeArrowheads="1"/>
          </p:cNvSpPr>
          <p:nvPr/>
        </p:nvSpPr>
        <p:spPr bwMode="auto">
          <a:xfrm>
            <a:off x="152400" y="1806575"/>
            <a:ext cx="12112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lang="zh-CN" altLang="en-US" sz="4000" b="1" smtClean="0">
                <a:solidFill>
                  <a:srgbClr val="000000"/>
                </a:solidFill>
                <a:latin typeface="华文行楷" pitchFamily="2" charset="-122"/>
                <a:ea typeface="华文行楷" pitchFamily="2" charset="-122"/>
              </a:rPr>
              <a:t>分布</a:t>
            </a:r>
          </a:p>
        </p:txBody>
      </p:sp>
      <p:sp>
        <p:nvSpPr>
          <p:cNvPr id="76804" name="TextBox 12"/>
          <p:cNvSpPr txBox="1">
            <a:spLocks noChangeArrowheads="1"/>
          </p:cNvSpPr>
          <p:nvPr/>
        </p:nvSpPr>
        <p:spPr bwMode="auto">
          <a:xfrm>
            <a:off x="152400" y="3025775"/>
            <a:ext cx="12112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lang="zh-CN" altLang="en-US" sz="4000" b="1" smtClean="0">
                <a:solidFill>
                  <a:srgbClr val="000000"/>
                </a:solidFill>
                <a:latin typeface="华文行楷" pitchFamily="2" charset="-122"/>
                <a:ea typeface="华文行楷" pitchFamily="2" charset="-122"/>
              </a:rPr>
              <a:t>跃迁</a:t>
            </a:r>
          </a:p>
        </p:txBody>
      </p:sp>
      <p:sp>
        <p:nvSpPr>
          <p:cNvPr id="76805" name="TextBox 13"/>
          <p:cNvSpPr txBox="1">
            <a:spLocks noChangeArrowheads="1"/>
          </p:cNvSpPr>
          <p:nvPr/>
        </p:nvSpPr>
        <p:spPr bwMode="auto">
          <a:xfrm>
            <a:off x="152400" y="4549775"/>
            <a:ext cx="12112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lang="zh-CN" altLang="en-US" sz="4000" b="1" smtClean="0">
                <a:solidFill>
                  <a:srgbClr val="000000"/>
                </a:solidFill>
                <a:latin typeface="华文行楷" pitchFamily="2" charset="-122"/>
                <a:ea typeface="华文行楷" pitchFamily="2" charset="-122"/>
              </a:rPr>
              <a:t>辐射</a:t>
            </a:r>
          </a:p>
        </p:txBody>
      </p:sp>
      <p:sp>
        <p:nvSpPr>
          <p:cNvPr id="6" name="下箭头 5"/>
          <p:cNvSpPr/>
          <p:nvPr/>
        </p:nvSpPr>
        <p:spPr>
          <a:xfrm>
            <a:off x="566738" y="1066800"/>
            <a:ext cx="381000" cy="6635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4000">
              <a:solidFill>
                <a:srgbClr val="FFFFFF"/>
              </a:solidFill>
            </a:endParaRPr>
          </a:p>
        </p:txBody>
      </p:sp>
      <p:sp>
        <p:nvSpPr>
          <p:cNvPr id="7" name="下箭头 6"/>
          <p:cNvSpPr/>
          <p:nvPr/>
        </p:nvSpPr>
        <p:spPr>
          <a:xfrm>
            <a:off x="566738" y="3711575"/>
            <a:ext cx="381000" cy="6762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4000">
              <a:solidFill>
                <a:srgbClr val="FFFFFF"/>
              </a:solidFill>
            </a:endParaRPr>
          </a:p>
        </p:txBody>
      </p:sp>
      <p:sp>
        <p:nvSpPr>
          <p:cNvPr id="8" name="下箭头 7"/>
          <p:cNvSpPr/>
          <p:nvPr/>
        </p:nvSpPr>
        <p:spPr>
          <a:xfrm>
            <a:off x="566738" y="2416175"/>
            <a:ext cx="3810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4000">
              <a:solidFill>
                <a:srgbClr val="FFFFFF"/>
              </a:solidFill>
            </a:endParaRPr>
          </a:p>
        </p:txBody>
      </p:sp>
      <p:sp>
        <p:nvSpPr>
          <p:cNvPr id="76809" name="文本框 8"/>
          <p:cNvSpPr txBox="1">
            <a:spLocks noChangeArrowheads="1"/>
          </p:cNvSpPr>
          <p:nvPr/>
        </p:nvSpPr>
        <p:spPr bwMode="auto">
          <a:xfrm>
            <a:off x="1928813" y="271463"/>
            <a:ext cx="5057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lang="zh-CN" altLang="en-US" sz="2000" b="1" smtClean="0">
                <a:solidFill>
                  <a:srgbClr val="FF0000"/>
                </a:solidFill>
              </a:rPr>
              <a:t>电子组态、原子态、基态、激发态、简并度</a:t>
            </a:r>
          </a:p>
        </p:txBody>
      </p:sp>
      <p:sp>
        <p:nvSpPr>
          <p:cNvPr id="76810" name="文本框 9"/>
          <p:cNvSpPr txBox="1">
            <a:spLocks noChangeArrowheads="1"/>
          </p:cNvSpPr>
          <p:nvPr/>
        </p:nvSpPr>
        <p:spPr bwMode="auto">
          <a:xfrm>
            <a:off x="2043113" y="1000125"/>
            <a:ext cx="48307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lang="zh-CN" altLang="en-US" sz="2000" b="1" smtClean="0">
                <a:solidFill>
                  <a:srgbClr val="FF0000"/>
                </a:solidFill>
              </a:rPr>
              <a:t>玻尔兹曼分布、正温度状态、负温度状态</a:t>
            </a:r>
          </a:p>
        </p:txBody>
      </p:sp>
      <p:sp>
        <p:nvSpPr>
          <p:cNvPr id="12" name="矩形 11"/>
          <p:cNvSpPr/>
          <p:nvPr/>
        </p:nvSpPr>
        <p:spPr>
          <a:xfrm>
            <a:off x="2006600" y="1973263"/>
            <a:ext cx="1820863" cy="400050"/>
          </a:xfrm>
          <a:prstGeom prst="rect">
            <a:avLst/>
          </a:prstGeom>
        </p:spPr>
        <p:txBody>
          <a:bodyPr wrap="none">
            <a:spAutoFit/>
          </a:bodyPr>
          <a:lstStyle/>
          <a:p>
            <a:pPr fontAlgn="base">
              <a:spcBef>
                <a:spcPct val="0"/>
              </a:spcBef>
              <a:spcAft>
                <a:spcPct val="0"/>
              </a:spcAft>
              <a:defRPr/>
            </a:pPr>
            <a:r>
              <a:rPr lang="zh-CN" altLang="en-US" sz="2000" b="1" dirty="0">
                <a:solidFill>
                  <a:srgbClr val="A50021"/>
                </a:solidFill>
                <a:effectLst>
                  <a:outerShdw blurRad="38100" dist="38100" dir="2700000" algn="tl">
                    <a:srgbClr val="C0C0C0"/>
                  </a:outerShdw>
                </a:effectLst>
                <a:latin typeface="Verdana" pitchFamily="34" charset="0"/>
              </a:rPr>
              <a:t>黑体辐射理论 </a:t>
            </a:r>
            <a:endParaRPr lang="zh-CN" altLang="en-US" sz="2000" dirty="0">
              <a:solidFill>
                <a:srgbClr val="000000"/>
              </a:solidFill>
            </a:endParaRPr>
          </a:p>
        </p:txBody>
      </p:sp>
      <p:sp>
        <p:nvSpPr>
          <p:cNvPr id="76812" name="矩形 12"/>
          <p:cNvSpPr>
            <a:spLocks noChangeArrowheads="1"/>
          </p:cNvSpPr>
          <p:nvPr/>
        </p:nvSpPr>
        <p:spPr bwMode="auto">
          <a:xfrm>
            <a:off x="1793875" y="2579688"/>
            <a:ext cx="2246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0"/>
              </a:spcBef>
              <a:spcAft>
                <a:spcPct val="0"/>
              </a:spcAft>
              <a:buFontTx/>
              <a:buNone/>
            </a:pPr>
            <a:r>
              <a:rPr kumimoji="1" lang="zh-CN" altLang="en-US" sz="2000" b="1" smtClean="0">
                <a:solidFill>
                  <a:srgbClr val="CC0000"/>
                </a:solidFill>
                <a:latin typeface="华文楷体" pitchFamily="2" charset="-122"/>
                <a:ea typeface="华文楷体" pitchFamily="2" charset="-122"/>
              </a:rPr>
              <a:t>单色</a:t>
            </a:r>
            <a:r>
              <a:rPr lang="zh-CN" altLang="en-US" sz="2000" b="1" smtClean="0">
                <a:solidFill>
                  <a:srgbClr val="CC0000"/>
                </a:solidFill>
                <a:latin typeface="楷体_GB2312" pitchFamily="49" charset="-122"/>
                <a:ea typeface="楷体_GB2312" pitchFamily="49" charset="-122"/>
              </a:rPr>
              <a:t>辐射能量密度</a:t>
            </a:r>
          </a:p>
        </p:txBody>
      </p:sp>
      <p:graphicFrame>
        <p:nvGraphicFramePr>
          <p:cNvPr id="76813" name="Object 5"/>
          <p:cNvGraphicFramePr>
            <a:graphicFrameLocks noChangeAspect="1"/>
          </p:cNvGraphicFramePr>
          <p:nvPr/>
        </p:nvGraphicFramePr>
        <p:xfrm>
          <a:off x="4348163" y="2325688"/>
          <a:ext cx="1870075" cy="688975"/>
        </p:xfrm>
        <a:graphic>
          <a:graphicData uri="http://schemas.openxmlformats.org/presentationml/2006/ole">
            <mc:AlternateContent xmlns:mc="http://schemas.openxmlformats.org/markup-compatibility/2006">
              <mc:Choice xmlns:v="urn:schemas-microsoft-com:vml" Requires="v">
                <p:oleObj spid="_x0000_s23554" name="公式" r:id="rId3" imgW="1054100" imgH="393700" progId="Equation.3">
                  <p:embed/>
                </p:oleObj>
              </mc:Choice>
              <mc:Fallback>
                <p:oleObj name="公式" r:id="rId3" imgW="10541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8163" y="2325688"/>
                        <a:ext cx="18700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14" name="矩形 14"/>
          <p:cNvSpPr>
            <a:spLocks noChangeArrowheads="1"/>
          </p:cNvSpPr>
          <p:nvPr/>
        </p:nvSpPr>
        <p:spPr bwMode="auto">
          <a:xfrm>
            <a:off x="2298700" y="3433763"/>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zh-CN" altLang="en-US" sz="2000" b="1" smtClean="0">
                <a:solidFill>
                  <a:srgbClr val="CC0000"/>
                </a:solidFill>
                <a:latin typeface="华文楷体" pitchFamily="2" charset="-122"/>
                <a:ea typeface="华文楷体" pitchFamily="2" charset="-122"/>
              </a:rPr>
              <a:t>普朗克公式</a:t>
            </a:r>
            <a:endParaRPr lang="zh-CN" altLang="en-US" sz="2000" smtClean="0">
              <a:solidFill>
                <a:srgbClr val="000000"/>
              </a:solidFill>
            </a:endParaRPr>
          </a:p>
        </p:txBody>
      </p:sp>
      <p:graphicFrame>
        <p:nvGraphicFramePr>
          <p:cNvPr id="16" name="Object 9"/>
          <p:cNvGraphicFramePr>
            <a:graphicFrameLocks noChangeAspect="1"/>
          </p:cNvGraphicFramePr>
          <p:nvPr/>
        </p:nvGraphicFramePr>
        <p:xfrm>
          <a:off x="4276725" y="3116263"/>
          <a:ext cx="2597150" cy="1068387"/>
        </p:xfrm>
        <a:graphic>
          <a:graphicData uri="http://schemas.openxmlformats.org/presentationml/2006/ole">
            <mc:AlternateContent xmlns:mc="http://schemas.openxmlformats.org/markup-compatibility/2006">
              <mc:Choice xmlns:v="urn:schemas-microsoft-com:vml" Requires="v">
                <p:oleObj spid="_x0000_s23555" name="公式" r:id="rId5" imgW="1295400" imgH="533400" progId="Equation.3">
                  <p:embed/>
                </p:oleObj>
              </mc:Choice>
              <mc:Fallback>
                <p:oleObj name="公式" r:id="rId5" imgW="1295400" imgH="533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6725" y="3116263"/>
                        <a:ext cx="259715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16" name="矩形 16"/>
          <p:cNvSpPr>
            <a:spLocks noChangeArrowheads="1"/>
          </p:cNvSpPr>
          <p:nvPr/>
        </p:nvSpPr>
        <p:spPr bwMode="auto">
          <a:xfrm>
            <a:off x="2025650" y="4549775"/>
            <a:ext cx="5715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zh-CN" altLang="en-US" sz="2400" b="1" smtClean="0">
                <a:solidFill>
                  <a:srgbClr val="0000CC"/>
                </a:solidFill>
                <a:latin typeface="华文楷体" pitchFamily="2" charset="-122"/>
                <a:ea typeface="华文楷体" pitchFamily="2" charset="-122"/>
              </a:rPr>
              <a:t>光频电磁场与物质的相互作用划分为三种过程</a:t>
            </a:r>
            <a:r>
              <a:rPr kumimoji="1" lang="en-US" altLang="zh-CN" sz="2400" b="1" smtClean="0">
                <a:solidFill>
                  <a:srgbClr val="0000CC"/>
                </a:solidFill>
                <a:latin typeface="华文楷体" pitchFamily="2" charset="-122"/>
                <a:ea typeface="华文楷体" pitchFamily="2" charset="-122"/>
              </a:rPr>
              <a:t>----</a:t>
            </a:r>
            <a:r>
              <a:rPr kumimoji="1" lang="zh-CN" altLang="en-US" sz="2400" b="1" smtClean="0">
                <a:solidFill>
                  <a:srgbClr val="A50021"/>
                </a:solidFill>
                <a:latin typeface="华文楷体" pitchFamily="2" charset="-122"/>
                <a:ea typeface="华文楷体" pitchFamily="2" charset="-122"/>
              </a:rPr>
              <a:t>自发发射</a:t>
            </a:r>
            <a:r>
              <a:rPr kumimoji="1" lang="en-US" altLang="zh-CN" sz="2400" b="1" smtClean="0">
                <a:solidFill>
                  <a:srgbClr val="0000CC"/>
                </a:solidFill>
                <a:latin typeface="华文楷体" pitchFamily="2" charset="-122"/>
                <a:ea typeface="华文楷体" pitchFamily="2" charset="-122"/>
              </a:rPr>
              <a:t>, </a:t>
            </a:r>
            <a:r>
              <a:rPr kumimoji="1" lang="zh-CN" altLang="en-US" sz="2400" b="1" smtClean="0">
                <a:solidFill>
                  <a:srgbClr val="A50021"/>
                </a:solidFill>
                <a:latin typeface="华文楷体" pitchFamily="2" charset="-122"/>
                <a:ea typeface="华文楷体" pitchFamily="2" charset="-122"/>
              </a:rPr>
              <a:t>受激吸收</a:t>
            </a:r>
            <a:r>
              <a:rPr kumimoji="1" lang="zh-CN" altLang="en-US" sz="2400" b="1" smtClean="0">
                <a:solidFill>
                  <a:srgbClr val="0000CC"/>
                </a:solidFill>
                <a:latin typeface="华文楷体" pitchFamily="2" charset="-122"/>
                <a:ea typeface="华文楷体" pitchFamily="2" charset="-122"/>
              </a:rPr>
              <a:t>和</a:t>
            </a:r>
            <a:r>
              <a:rPr kumimoji="1" lang="zh-CN" altLang="en-US" sz="2400" b="1" smtClean="0">
                <a:solidFill>
                  <a:srgbClr val="CC0000"/>
                </a:solidFill>
                <a:latin typeface="华文楷体" pitchFamily="2" charset="-122"/>
                <a:ea typeface="华文楷体" pitchFamily="2" charset="-122"/>
              </a:rPr>
              <a:t>受激发射</a:t>
            </a:r>
            <a:endParaRPr lang="zh-CN" altLang="en-US" sz="1800" smtClean="0">
              <a:solidFill>
                <a:srgbClr val="000000"/>
              </a:solidFill>
            </a:endParaRPr>
          </a:p>
        </p:txBody>
      </p:sp>
      <p:sp>
        <p:nvSpPr>
          <p:cNvPr id="76817" name="矩形 17"/>
          <p:cNvSpPr>
            <a:spLocks noChangeArrowheads="1"/>
          </p:cNvSpPr>
          <p:nvPr/>
        </p:nvSpPr>
        <p:spPr bwMode="auto">
          <a:xfrm>
            <a:off x="3462338" y="5554663"/>
            <a:ext cx="1992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zh-CN" altLang="en-US" sz="2000" b="1" smtClean="0">
                <a:solidFill>
                  <a:srgbClr val="A50021"/>
                </a:solidFill>
                <a:latin typeface="仿宋_GB2312" pitchFamily="49" charset="-122"/>
                <a:ea typeface="仿宋_GB2312" pitchFamily="49" charset="-122"/>
              </a:rPr>
              <a:t>爱因斯坦三系数</a:t>
            </a:r>
            <a:endParaRPr lang="zh-CN" altLang="en-US" sz="2000" smtClean="0">
              <a:solidFill>
                <a:srgbClr val="000000"/>
              </a:solidFill>
            </a:endParaRPr>
          </a:p>
        </p:txBody>
      </p:sp>
    </p:spTree>
    <p:extLst>
      <p:ext uri="{BB962C8B-B14F-4D97-AF65-F5344CB8AC3E}">
        <p14:creationId xmlns:p14="http://schemas.microsoft.com/office/powerpoint/2010/main" val="18739776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1000" y="762000"/>
            <a:ext cx="8153400" cy="5016500"/>
          </a:xfrm>
          <a:prstGeom prst="rect">
            <a:avLst/>
          </a:prstGeom>
        </p:spPr>
        <p:txBody>
          <a:bodyPr>
            <a:spAutoFit/>
          </a:bodyPr>
          <a:lstStyle/>
          <a:p>
            <a:pPr algn="just" fontAlgn="base">
              <a:spcBef>
                <a:spcPct val="0"/>
              </a:spcBef>
              <a:defRPr/>
            </a:pPr>
            <a:r>
              <a:rPr lang="zh-CN" altLang="en-US" sz="2000" b="1" kern="100" dirty="0">
                <a:solidFill>
                  <a:srgbClr val="000000"/>
                </a:solidFill>
                <a:latin typeface="Calibri" panose="020F0502020204030204" pitchFamily="34" charset="0"/>
                <a:cs typeface="Times New Roman" panose="02020603050405020304" pitchFamily="18" charset="0"/>
              </a:rPr>
              <a:t>本节</a:t>
            </a:r>
            <a:r>
              <a:rPr lang="zh-CN" altLang="zh-CN" sz="2000" b="1" kern="100" dirty="0">
                <a:solidFill>
                  <a:srgbClr val="000000"/>
                </a:solidFill>
                <a:latin typeface="Calibri" panose="020F0502020204030204" pitchFamily="34" charset="0"/>
                <a:cs typeface="Times New Roman" panose="02020603050405020304" pitchFamily="18" charset="0"/>
              </a:rPr>
              <a:t>习题：</a:t>
            </a:r>
          </a:p>
          <a:p>
            <a:pPr algn="just" fontAlgn="base">
              <a:spcBef>
                <a:spcPct val="0"/>
              </a:spcBef>
              <a:defRPr/>
            </a:pPr>
            <a:r>
              <a:rPr lang="en-US" altLang="zh-CN" sz="2000" b="1" kern="100" dirty="0">
                <a:solidFill>
                  <a:srgbClr val="000000"/>
                </a:solidFill>
                <a:latin typeface="Calibri" panose="020F0502020204030204" pitchFamily="34" charset="0"/>
                <a:cs typeface="Times New Roman" panose="02020603050405020304" pitchFamily="18" charset="0"/>
              </a:rPr>
              <a:t> </a:t>
            </a:r>
            <a:endParaRPr lang="zh-CN" altLang="zh-CN" sz="2000" b="1" kern="100" dirty="0">
              <a:solidFill>
                <a:srgbClr val="000000"/>
              </a:solidFill>
              <a:latin typeface="Calibri" panose="020F0502020204030204" pitchFamily="34" charset="0"/>
              <a:cs typeface="Times New Roman" panose="02020603050405020304" pitchFamily="18" charset="0"/>
            </a:endParaRPr>
          </a:p>
          <a:p>
            <a:pPr algn="just" fontAlgn="base">
              <a:spcBef>
                <a:spcPct val="0"/>
              </a:spcBef>
              <a:defRPr/>
            </a:pPr>
            <a:r>
              <a:rPr lang="en-US" altLang="zh-CN" sz="2000" b="1" kern="100" dirty="0">
                <a:solidFill>
                  <a:srgbClr val="000000"/>
                </a:solidFill>
                <a:latin typeface="Calibri" panose="020F0502020204030204" pitchFamily="34" charset="0"/>
                <a:cs typeface="Times New Roman" panose="02020603050405020304" pitchFamily="18" charset="0"/>
              </a:rPr>
              <a:t>1</a:t>
            </a:r>
            <a:r>
              <a:rPr lang="zh-CN" altLang="zh-CN" sz="2000" b="1" kern="100" dirty="0">
                <a:solidFill>
                  <a:srgbClr val="000000"/>
                </a:solidFill>
                <a:latin typeface="Calibri" panose="020F0502020204030204" pitchFamily="34" charset="0"/>
                <a:cs typeface="Times New Roman" panose="02020603050405020304" pitchFamily="18" charset="0"/>
              </a:rPr>
              <a:t>、查资料写出可见光波波谱中代表性可见光（红、橙、黄、绿、蓝、紫）的波长间隔，并计算相应的频率间隔。</a:t>
            </a:r>
          </a:p>
          <a:p>
            <a:pPr marL="228600" indent="266700" algn="just" fontAlgn="base">
              <a:spcBef>
                <a:spcPct val="0"/>
              </a:spcBef>
              <a:defRPr/>
            </a:pPr>
            <a:r>
              <a:rPr lang="en-US" altLang="zh-CN" sz="2000" b="1" kern="100" dirty="0">
                <a:solidFill>
                  <a:srgbClr val="000000"/>
                </a:solidFill>
                <a:latin typeface="Calibri" panose="020F0502020204030204" pitchFamily="34" charset="0"/>
                <a:cs typeface="Times New Roman" panose="02020603050405020304" pitchFamily="18" charset="0"/>
              </a:rPr>
              <a:t> </a:t>
            </a:r>
            <a:endParaRPr lang="zh-CN" altLang="zh-CN" sz="2000" b="1" kern="100" dirty="0">
              <a:solidFill>
                <a:srgbClr val="000000"/>
              </a:solidFill>
              <a:latin typeface="Calibri" panose="020F0502020204030204" pitchFamily="34" charset="0"/>
              <a:cs typeface="Times New Roman" panose="02020603050405020304" pitchFamily="18" charset="0"/>
            </a:endParaRPr>
          </a:p>
          <a:p>
            <a:pPr algn="just" fontAlgn="base">
              <a:spcBef>
                <a:spcPct val="0"/>
              </a:spcBef>
              <a:defRPr/>
            </a:pPr>
            <a:r>
              <a:rPr lang="en-US" altLang="zh-CN" sz="2000" b="1" kern="100" dirty="0">
                <a:solidFill>
                  <a:srgbClr val="000000"/>
                </a:solidFill>
                <a:latin typeface="Calibri" panose="020F0502020204030204" pitchFamily="34" charset="0"/>
                <a:cs typeface="Times New Roman" panose="02020603050405020304" pitchFamily="18" charset="0"/>
              </a:rPr>
              <a:t>2</a:t>
            </a:r>
            <a:r>
              <a:rPr lang="zh-CN" altLang="zh-CN" sz="2000" b="1" kern="100" dirty="0">
                <a:solidFill>
                  <a:srgbClr val="000000"/>
                </a:solidFill>
                <a:latin typeface="Calibri" panose="020F0502020204030204" pitchFamily="34" charset="0"/>
                <a:cs typeface="Times New Roman" panose="02020603050405020304" pitchFamily="18" charset="0"/>
              </a:rPr>
              <a:t>、真空中波长为</a:t>
            </a:r>
            <a:r>
              <a:rPr lang="en-US" altLang="zh-CN" sz="2000" b="1" kern="100" dirty="0">
                <a:solidFill>
                  <a:srgbClr val="000000"/>
                </a:solidFill>
                <a:latin typeface="Calibri" panose="020F0502020204030204" pitchFamily="34" charset="0"/>
                <a:cs typeface="Times New Roman" panose="02020603050405020304" pitchFamily="18" charset="0"/>
              </a:rPr>
              <a:t>1</a:t>
            </a:r>
            <a:r>
              <a:rPr lang="zh-CN" altLang="zh-CN" sz="2000" b="1" kern="100" dirty="0">
                <a:solidFill>
                  <a:srgbClr val="000000"/>
                </a:solidFill>
                <a:latin typeface="Calibri" panose="020F0502020204030204" pitchFamily="34" charset="0"/>
                <a:cs typeface="Times New Roman" panose="02020603050405020304" pitchFamily="18" charset="0"/>
              </a:rPr>
              <a:t>微米光子的频率（赫兹）、波数（</a:t>
            </a:r>
            <a:r>
              <a:rPr lang="en-US" altLang="zh-CN" sz="2000" b="1" kern="100" dirty="0">
                <a:solidFill>
                  <a:srgbClr val="000000"/>
                </a:solidFill>
                <a:latin typeface="Calibri" panose="020F0502020204030204" pitchFamily="34" charset="0"/>
                <a:cs typeface="Times New Roman" panose="02020603050405020304" pitchFamily="18" charset="0"/>
              </a:rPr>
              <a:t>cm</a:t>
            </a:r>
            <a:r>
              <a:rPr lang="en-US" altLang="zh-CN" sz="2000" b="1" kern="100" baseline="30000" dirty="0">
                <a:solidFill>
                  <a:srgbClr val="000000"/>
                </a:solidFill>
                <a:latin typeface="Calibri" panose="020F0502020204030204" pitchFamily="34" charset="0"/>
                <a:cs typeface="Times New Roman" panose="02020603050405020304" pitchFamily="18" charset="0"/>
              </a:rPr>
              <a:t>-1</a:t>
            </a:r>
            <a:r>
              <a:rPr lang="zh-CN" altLang="zh-CN" sz="2000" b="1" kern="100" dirty="0">
                <a:solidFill>
                  <a:srgbClr val="000000"/>
                </a:solidFill>
                <a:latin typeface="Calibri" panose="020F0502020204030204" pitchFamily="34" charset="0"/>
                <a:cs typeface="Times New Roman" panose="02020603050405020304" pitchFamily="18" charset="0"/>
              </a:rPr>
              <a:t>）和能量，并转化为电子伏特单位。</a:t>
            </a:r>
          </a:p>
          <a:p>
            <a:pPr algn="just" fontAlgn="base">
              <a:spcBef>
                <a:spcPct val="0"/>
              </a:spcBef>
              <a:defRPr/>
            </a:pPr>
            <a:r>
              <a:rPr lang="en-US" altLang="zh-CN" sz="2000" b="1" kern="100" dirty="0">
                <a:solidFill>
                  <a:srgbClr val="000000"/>
                </a:solidFill>
                <a:latin typeface="Calibri" panose="020F0502020204030204" pitchFamily="34" charset="0"/>
                <a:cs typeface="Times New Roman" panose="02020603050405020304" pitchFamily="18" charset="0"/>
              </a:rPr>
              <a:t> </a:t>
            </a:r>
            <a:endParaRPr lang="zh-CN" altLang="zh-CN" sz="2000" b="1" kern="100" dirty="0">
              <a:solidFill>
                <a:srgbClr val="000000"/>
              </a:solidFill>
              <a:latin typeface="Calibri" panose="020F0502020204030204" pitchFamily="34" charset="0"/>
              <a:cs typeface="Times New Roman" panose="02020603050405020304" pitchFamily="18" charset="0"/>
            </a:endParaRPr>
          </a:p>
          <a:p>
            <a:pPr algn="just" fontAlgn="base">
              <a:spcBef>
                <a:spcPct val="0"/>
              </a:spcBef>
              <a:defRPr/>
            </a:pPr>
            <a:r>
              <a:rPr lang="en-US" altLang="zh-CN" sz="2000" b="1" kern="100" dirty="0">
                <a:solidFill>
                  <a:srgbClr val="000000"/>
                </a:solidFill>
                <a:latin typeface="Calibri" panose="020F0502020204030204" pitchFamily="34" charset="0"/>
                <a:cs typeface="Times New Roman" panose="02020603050405020304" pitchFamily="18" charset="0"/>
              </a:rPr>
              <a:t>3</a:t>
            </a:r>
            <a:r>
              <a:rPr lang="zh-CN" altLang="zh-CN" sz="2000" b="1" kern="100" dirty="0">
                <a:solidFill>
                  <a:srgbClr val="000000"/>
                </a:solidFill>
                <a:latin typeface="Calibri" panose="020F0502020204030204" pitchFamily="34" charset="0"/>
                <a:cs typeface="Times New Roman" panose="02020603050405020304" pitchFamily="18" charset="0"/>
              </a:rPr>
              <a:t>、计算对应于能级间隔为</a:t>
            </a:r>
            <a:r>
              <a:rPr lang="en-US" altLang="zh-CN" sz="2000" b="1" kern="100" dirty="0" err="1">
                <a:solidFill>
                  <a:srgbClr val="000000"/>
                </a:solidFill>
                <a:latin typeface="Calibri" panose="020F0502020204030204" pitchFamily="34" charset="0"/>
                <a:cs typeface="Times New Roman" panose="02020603050405020304" pitchFamily="18" charset="0"/>
              </a:rPr>
              <a:t>kT</a:t>
            </a:r>
            <a:r>
              <a:rPr lang="zh-CN" altLang="zh-CN" sz="2000" b="1" kern="100" dirty="0">
                <a:solidFill>
                  <a:srgbClr val="000000"/>
                </a:solidFill>
                <a:latin typeface="Calibri" panose="020F0502020204030204" pitchFamily="34" charset="0"/>
                <a:cs typeface="Times New Roman" panose="02020603050405020304" pitchFamily="18" charset="0"/>
              </a:rPr>
              <a:t>的光波的波数。</a:t>
            </a:r>
            <a:r>
              <a:rPr lang="en-US" altLang="zh-CN" sz="2000" b="1" kern="100" dirty="0">
                <a:solidFill>
                  <a:srgbClr val="000000"/>
                </a:solidFill>
                <a:latin typeface="Calibri" panose="020F0502020204030204" pitchFamily="34" charset="0"/>
                <a:cs typeface="Times New Roman" panose="02020603050405020304" pitchFamily="18" charset="0"/>
              </a:rPr>
              <a:t>K</a:t>
            </a:r>
            <a:r>
              <a:rPr lang="zh-CN" altLang="zh-CN" sz="2000" b="1" kern="100" dirty="0">
                <a:solidFill>
                  <a:srgbClr val="000000"/>
                </a:solidFill>
                <a:latin typeface="Calibri" panose="020F0502020204030204" pitchFamily="34" charset="0"/>
                <a:cs typeface="Times New Roman" panose="02020603050405020304" pitchFamily="18" charset="0"/>
              </a:rPr>
              <a:t>为</a:t>
            </a:r>
            <a:r>
              <a:rPr lang="en-US" altLang="zh-CN" sz="2000" b="1" kern="100" dirty="0">
                <a:solidFill>
                  <a:srgbClr val="000000"/>
                </a:solidFill>
                <a:latin typeface="Calibri" panose="020F0502020204030204" pitchFamily="34" charset="0"/>
                <a:cs typeface="Times New Roman" panose="02020603050405020304" pitchFamily="18" charset="0"/>
              </a:rPr>
              <a:t>Boltzmann</a:t>
            </a:r>
            <a:r>
              <a:rPr lang="zh-CN" altLang="zh-CN" sz="2000" b="1" kern="100" dirty="0">
                <a:solidFill>
                  <a:srgbClr val="000000"/>
                </a:solidFill>
                <a:latin typeface="Calibri" panose="020F0502020204030204" pitchFamily="34" charset="0"/>
                <a:cs typeface="Times New Roman" panose="02020603050405020304" pitchFamily="18" charset="0"/>
              </a:rPr>
              <a:t>常数，</a:t>
            </a:r>
            <a:r>
              <a:rPr lang="en-US" altLang="zh-CN" sz="2000" b="1" kern="100" dirty="0">
                <a:solidFill>
                  <a:srgbClr val="000000"/>
                </a:solidFill>
                <a:latin typeface="Calibri" panose="020F0502020204030204" pitchFamily="34" charset="0"/>
                <a:cs typeface="Times New Roman" panose="02020603050405020304" pitchFamily="18" charset="0"/>
              </a:rPr>
              <a:t>T</a:t>
            </a:r>
            <a:r>
              <a:rPr lang="zh-CN" altLang="zh-CN" sz="2000" b="1" kern="100" dirty="0">
                <a:solidFill>
                  <a:srgbClr val="000000"/>
                </a:solidFill>
                <a:latin typeface="Calibri" panose="020F0502020204030204" pitchFamily="34" charset="0"/>
                <a:cs typeface="Times New Roman" panose="02020603050405020304" pitchFamily="18" charset="0"/>
              </a:rPr>
              <a:t>为绝对温度。假设</a:t>
            </a:r>
            <a:r>
              <a:rPr lang="en-US" altLang="zh-CN" sz="2000" b="1" kern="100" dirty="0">
                <a:solidFill>
                  <a:srgbClr val="000000"/>
                </a:solidFill>
                <a:latin typeface="Calibri" panose="020F0502020204030204" pitchFamily="34" charset="0"/>
                <a:cs typeface="Times New Roman" panose="02020603050405020304" pitchFamily="18" charset="0"/>
              </a:rPr>
              <a:t>T=300K.</a:t>
            </a:r>
            <a:endParaRPr lang="zh-CN" altLang="zh-CN" sz="2000" b="1" kern="100" dirty="0">
              <a:solidFill>
                <a:srgbClr val="000000"/>
              </a:solidFill>
              <a:latin typeface="Calibri" panose="020F0502020204030204" pitchFamily="34" charset="0"/>
              <a:cs typeface="Times New Roman" panose="02020603050405020304" pitchFamily="18" charset="0"/>
            </a:endParaRPr>
          </a:p>
          <a:p>
            <a:pPr algn="just" fontAlgn="base">
              <a:spcBef>
                <a:spcPct val="0"/>
              </a:spcBef>
              <a:defRPr/>
            </a:pPr>
            <a:r>
              <a:rPr lang="en-US" altLang="zh-CN" sz="2000" b="1" kern="100" dirty="0">
                <a:solidFill>
                  <a:srgbClr val="000000"/>
                </a:solidFill>
                <a:latin typeface="Calibri" panose="020F0502020204030204" pitchFamily="34" charset="0"/>
                <a:cs typeface="Times New Roman" panose="02020603050405020304" pitchFamily="18" charset="0"/>
              </a:rPr>
              <a:t> </a:t>
            </a:r>
            <a:endParaRPr lang="zh-CN" altLang="zh-CN" sz="2000" b="1" kern="100" dirty="0">
              <a:solidFill>
                <a:srgbClr val="000000"/>
              </a:solidFill>
              <a:latin typeface="Calibri" panose="020F0502020204030204" pitchFamily="34" charset="0"/>
              <a:cs typeface="Times New Roman" panose="02020603050405020304" pitchFamily="18" charset="0"/>
            </a:endParaRPr>
          </a:p>
          <a:p>
            <a:pPr algn="just" fontAlgn="base">
              <a:spcBef>
                <a:spcPct val="0"/>
              </a:spcBef>
              <a:defRPr/>
            </a:pPr>
            <a:r>
              <a:rPr lang="en-US" altLang="zh-CN" sz="2000" b="1" kern="100" dirty="0">
                <a:solidFill>
                  <a:srgbClr val="000000"/>
                </a:solidFill>
                <a:latin typeface="Calibri" panose="020F0502020204030204" pitchFamily="34" charset="0"/>
                <a:cs typeface="Times New Roman" panose="02020603050405020304" pitchFamily="18" charset="0"/>
              </a:rPr>
              <a:t>4</a:t>
            </a:r>
            <a:r>
              <a:rPr lang="zh-CN" altLang="zh-CN" sz="2000" b="1" kern="100" dirty="0">
                <a:solidFill>
                  <a:srgbClr val="000000"/>
                </a:solidFill>
                <a:latin typeface="Calibri" panose="020F0502020204030204" pitchFamily="34" charset="0"/>
                <a:cs typeface="Times New Roman" panose="02020603050405020304" pitchFamily="18" charset="0"/>
              </a:rPr>
              <a:t>、计算热平衡时下列能级差为⊿</a:t>
            </a:r>
            <a:r>
              <a:rPr lang="en-US" altLang="zh-CN" sz="2000" b="1" kern="100" dirty="0">
                <a:solidFill>
                  <a:srgbClr val="000000"/>
                </a:solidFill>
                <a:latin typeface="Calibri" panose="020F0502020204030204" pitchFamily="34" charset="0"/>
                <a:cs typeface="Times New Roman" panose="02020603050405020304" pitchFamily="18" charset="0"/>
              </a:rPr>
              <a:t>E</a:t>
            </a:r>
            <a:r>
              <a:rPr lang="zh-CN" altLang="zh-CN" sz="2000" b="1" kern="100" dirty="0">
                <a:solidFill>
                  <a:srgbClr val="000000"/>
                </a:solidFill>
                <a:latin typeface="Calibri" panose="020F0502020204030204" pitchFamily="34" charset="0"/>
                <a:cs typeface="Times New Roman" panose="02020603050405020304" pitchFamily="18" charset="0"/>
              </a:rPr>
              <a:t>的二能级系统的上下能级粒子数之比：（</a:t>
            </a:r>
            <a:r>
              <a:rPr lang="en-US" altLang="zh-CN" sz="2000" b="1" kern="100" dirty="0">
                <a:solidFill>
                  <a:srgbClr val="000000"/>
                </a:solidFill>
                <a:latin typeface="Calibri" panose="020F0502020204030204" pitchFamily="34" charset="0"/>
                <a:cs typeface="Times New Roman" panose="02020603050405020304" pitchFamily="18" charset="0"/>
              </a:rPr>
              <a:t>a</a:t>
            </a:r>
            <a:r>
              <a:rPr lang="zh-CN" altLang="zh-CN" sz="2000" b="1" kern="100" dirty="0">
                <a:solidFill>
                  <a:srgbClr val="000000"/>
                </a:solidFill>
                <a:latin typeface="Calibri" panose="020F0502020204030204" pitchFamily="34" charset="0"/>
                <a:cs typeface="Times New Roman" panose="02020603050405020304" pitchFamily="18" charset="0"/>
              </a:rPr>
              <a:t>）</a:t>
            </a:r>
            <a:r>
              <a:rPr lang="en-US" altLang="zh-CN" sz="2000" b="1" kern="100" dirty="0">
                <a:solidFill>
                  <a:srgbClr val="000000"/>
                </a:solidFill>
                <a:latin typeface="Calibri" panose="020F0502020204030204" pitchFamily="34" charset="0"/>
                <a:cs typeface="Times New Roman" panose="02020603050405020304" pitchFamily="18" charset="0"/>
              </a:rPr>
              <a:t>10</a:t>
            </a:r>
            <a:r>
              <a:rPr lang="en-US" altLang="zh-CN" sz="2000" b="1" kern="100" baseline="30000" dirty="0">
                <a:solidFill>
                  <a:srgbClr val="000000"/>
                </a:solidFill>
                <a:latin typeface="Calibri" panose="020F0502020204030204" pitchFamily="34" charset="0"/>
                <a:cs typeface="Times New Roman" panose="02020603050405020304" pitchFamily="18" charset="0"/>
              </a:rPr>
              <a:t>-4</a:t>
            </a:r>
            <a:r>
              <a:rPr lang="en-US" altLang="zh-CN" sz="2000" b="1" kern="100" dirty="0">
                <a:solidFill>
                  <a:srgbClr val="000000"/>
                </a:solidFill>
                <a:latin typeface="Calibri" panose="020F0502020204030204" pitchFamily="34" charset="0"/>
                <a:cs typeface="Times New Roman" panose="02020603050405020304" pitchFamily="18" charset="0"/>
              </a:rPr>
              <a:t>eV</a:t>
            </a:r>
            <a:r>
              <a:rPr lang="zh-CN" altLang="zh-CN" sz="2000" b="1" kern="100" dirty="0">
                <a:solidFill>
                  <a:srgbClr val="000000"/>
                </a:solidFill>
                <a:latin typeface="Calibri" panose="020F0502020204030204" pitchFamily="34" charset="0"/>
                <a:cs typeface="Times New Roman" panose="02020603050405020304" pitchFamily="18" charset="0"/>
              </a:rPr>
              <a:t>，相对应于很多分子的转动能级的间隔；（</a:t>
            </a:r>
            <a:r>
              <a:rPr lang="en-US" altLang="zh-CN" sz="2000" b="1" kern="100" dirty="0">
                <a:solidFill>
                  <a:srgbClr val="000000"/>
                </a:solidFill>
                <a:latin typeface="Calibri" panose="020F0502020204030204" pitchFamily="34" charset="0"/>
                <a:cs typeface="Times New Roman" panose="02020603050405020304" pitchFamily="18" charset="0"/>
              </a:rPr>
              <a:t>b</a:t>
            </a:r>
            <a:r>
              <a:rPr lang="zh-CN" altLang="zh-CN" sz="2000" b="1" kern="100" dirty="0">
                <a:solidFill>
                  <a:srgbClr val="000000"/>
                </a:solidFill>
                <a:latin typeface="Calibri" panose="020F0502020204030204" pitchFamily="34" charset="0"/>
                <a:cs typeface="Times New Roman" panose="02020603050405020304" pitchFamily="18" charset="0"/>
              </a:rPr>
              <a:t>）</a:t>
            </a:r>
            <a:r>
              <a:rPr lang="en-US" altLang="zh-CN" sz="2000" b="1" kern="100" dirty="0">
                <a:solidFill>
                  <a:srgbClr val="000000"/>
                </a:solidFill>
                <a:latin typeface="Calibri" panose="020F0502020204030204" pitchFamily="34" charset="0"/>
                <a:cs typeface="Times New Roman" panose="02020603050405020304" pitchFamily="18" charset="0"/>
              </a:rPr>
              <a:t>5*10</a:t>
            </a:r>
            <a:r>
              <a:rPr lang="en-US" altLang="zh-CN" sz="2000" b="1" kern="100" baseline="30000" dirty="0">
                <a:solidFill>
                  <a:srgbClr val="000000"/>
                </a:solidFill>
                <a:latin typeface="Calibri" panose="020F0502020204030204" pitchFamily="34" charset="0"/>
                <a:cs typeface="Times New Roman" panose="02020603050405020304" pitchFamily="18" charset="0"/>
              </a:rPr>
              <a:t>-2</a:t>
            </a:r>
            <a:r>
              <a:rPr lang="en-US" altLang="zh-CN" sz="2000" b="1" kern="100" dirty="0">
                <a:solidFill>
                  <a:srgbClr val="000000"/>
                </a:solidFill>
                <a:latin typeface="Calibri" panose="020F0502020204030204" pitchFamily="34" charset="0"/>
                <a:cs typeface="Times New Roman" panose="02020603050405020304" pitchFamily="18" charset="0"/>
              </a:rPr>
              <a:t>eV</a:t>
            </a:r>
            <a:r>
              <a:rPr lang="zh-CN" altLang="zh-CN" sz="2000" b="1" kern="100" dirty="0">
                <a:solidFill>
                  <a:srgbClr val="000000"/>
                </a:solidFill>
                <a:latin typeface="Calibri" panose="020F0502020204030204" pitchFamily="34" charset="0"/>
                <a:cs typeface="Times New Roman" panose="02020603050405020304" pitchFamily="18" charset="0"/>
              </a:rPr>
              <a:t>，相对于分子的振动能级；（</a:t>
            </a:r>
            <a:r>
              <a:rPr lang="en-US" altLang="zh-CN" sz="2000" b="1" kern="100" dirty="0">
                <a:solidFill>
                  <a:srgbClr val="000000"/>
                </a:solidFill>
                <a:latin typeface="Calibri" panose="020F0502020204030204" pitchFamily="34" charset="0"/>
                <a:cs typeface="Times New Roman" panose="02020603050405020304" pitchFamily="18" charset="0"/>
              </a:rPr>
              <a:t>c</a:t>
            </a:r>
            <a:r>
              <a:rPr lang="zh-CN" altLang="zh-CN" sz="2000" b="1" kern="100" dirty="0">
                <a:solidFill>
                  <a:srgbClr val="000000"/>
                </a:solidFill>
                <a:latin typeface="Calibri" panose="020F0502020204030204" pitchFamily="34" charset="0"/>
                <a:cs typeface="Times New Roman" panose="02020603050405020304" pitchFamily="18" charset="0"/>
              </a:rPr>
              <a:t>）</a:t>
            </a:r>
            <a:r>
              <a:rPr lang="en-US" altLang="zh-CN" sz="2000" b="1" kern="100" dirty="0">
                <a:solidFill>
                  <a:srgbClr val="000000"/>
                </a:solidFill>
                <a:latin typeface="Calibri" panose="020F0502020204030204" pitchFamily="34" charset="0"/>
                <a:cs typeface="Times New Roman" panose="02020603050405020304" pitchFamily="18" charset="0"/>
              </a:rPr>
              <a:t>3eV</a:t>
            </a:r>
            <a:r>
              <a:rPr lang="zh-CN" altLang="zh-CN" sz="2000" b="1" kern="100" dirty="0">
                <a:solidFill>
                  <a:srgbClr val="000000"/>
                </a:solidFill>
                <a:latin typeface="Calibri" panose="020F0502020204030204" pitchFamily="34" charset="0"/>
                <a:cs typeface="Times New Roman" panose="02020603050405020304" pitchFamily="18" charset="0"/>
              </a:rPr>
              <a:t>，电子从原子或者分子激发所需能量的数量级。假设两个能级有相同的能级简并度，分别计算温度为</a:t>
            </a:r>
            <a:r>
              <a:rPr lang="en-US" altLang="zh-CN" sz="2000" b="1" kern="100" dirty="0">
                <a:solidFill>
                  <a:srgbClr val="000000"/>
                </a:solidFill>
                <a:latin typeface="Calibri" panose="020F0502020204030204" pitchFamily="34" charset="0"/>
                <a:cs typeface="Times New Roman" panose="02020603050405020304" pitchFamily="18" charset="0"/>
              </a:rPr>
              <a:t>100k</a:t>
            </a:r>
            <a:r>
              <a:rPr lang="zh-CN" altLang="zh-CN" sz="2000" b="1" kern="100" dirty="0">
                <a:solidFill>
                  <a:srgbClr val="000000"/>
                </a:solidFill>
                <a:latin typeface="Calibri" panose="020F0502020204030204" pitchFamily="34" charset="0"/>
                <a:cs typeface="Times New Roman" panose="02020603050405020304" pitchFamily="18" charset="0"/>
              </a:rPr>
              <a:t>、</a:t>
            </a:r>
            <a:r>
              <a:rPr lang="en-US" altLang="zh-CN" sz="2000" b="1" kern="100" dirty="0">
                <a:solidFill>
                  <a:srgbClr val="000000"/>
                </a:solidFill>
                <a:latin typeface="Calibri" panose="020F0502020204030204" pitchFamily="34" charset="0"/>
                <a:cs typeface="Times New Roman" panose="02020603050405020304" pitchFamily="18" charset="0"/>
              </a:rPr>
              <a:t>300K</a:t>
            </a:r>
            <a:r>
              <a:rPr lang="zh-CN" altLang="zh-CN" sz="2000" b="1" kern="100" dirty="0">
                <a:solidFill>
                  <a:srgbClr val="000000"/>
                </a:solidFill>
                <a:latin typeface="Calibri" panose="020F0502020204030204" pitchFamily="34" charset="0"/>
                <a:cs typeface="Times New Roman" panose="02020603050405020304" pitchFamily="18" charset="0"/>
              </a:rPr>
              <a:t>和</a:t>
            </a:r>
            <a:r>
              <a:rPr lang="en-US" altLang="zh-CN" sz="2000" b="1" kern="100" dirty="0">
                <a:solidFill>
                  <a:srgbClr val="000000"/>
                </a:solidFill>
                <a:latin typeface="Calibri" panose="020F0502020204030204" pitchFamily="34" charset="0"/>
                <a:cs typeface="Times New Roman" panose="02020603050405020304" pitchFamily="18" charset="0"/>
              </a:rPr>
              <a:t>1000K</a:t>
            </a:r>
            <a:r>
              <a:rPr lang="zh-CN" altLang="zh-CN" sz="2000" b="1" kern="100" dirty="0">
                <a:solidFill>
                  <a:srgbClr val="000000"/>
                </a:solidFill>
                <a:latin typeface="Calibri" panose="020F0502020204030204" pitchFamily="34" charset="0"/>
                <a:cs typeface="Times New Roman" panose="02020603050405020304" pitchFamily="18" charset="0"/>
              </a:rPr>
              <a:t>时的情况。</a:t>
            </a:r>
          </a:p>
        </p:txBody>
      </p:sp>
    </p:spTree>
    <p:extLst>
      <p:ext uri="{BB962C8B-B14F-4D97-AF65-F5344CB8AC3E}">
        <p14:creationId xmlns:p14="http://schemas.microsoft.com/office/powerpoint/2010/main" val="1482747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23850" y="333375"/>
            <a:ext cx="8610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spcBef>
                <a:spcPct val="0"/>
              </a:spcBef>
              <a:spcAft>
                <a:spcPct val="0"/>
              </a:spcAft>
              <a:defRPr/>
            </a:pPr>
            <a:r>
              <a:rPr kumimoji="1" lang="en-US" altLang="zh-CN" sz="2400" b="1" dirty="0">
                <a:solidFill>
                  <a:srgbClr val="CC0000"/>
                </a:solidFill>
                <a:latin typeface="华文楷体" pitchFamily="2" charset="-122"/>
                <a:ea typeface="华文楷体" pitchFamily="2" charset="-122"/>
              </a:rPr>
              <a:t>3.</a:t>
            </a:r>
            <a:r>
              <a:rPr lang="zh-CN" altLang="en-US" sz="2400" b="1" dirty="0">
                <a:solidFill>
                  <a:srgbClr val="A50021"/>
                </a:solidFill>
                <a:effectLst>
                  <a:outerShdw blurRad="38100" dist="38100" dir="2700000" algn="tl">
                    <a:srgbClr val="C0C0C0"/>
                  </a:outerShdw>
                </a:effectLst>
                <a:latin typeface="Verdana" pitchFamily="34" charset="0"/>
              </a:rPr>
              <a:t>黑体辐射理论  </a:t>
            </a:r>
            <a:r>
              <a:rPr lang="zh-CN" altLang="en-US" sz="2400" b="1" dirty="0">
                <a:solidFill>
                  <a:srgbClr val="0000CC"/>
                </a:solidFill>
                <a:latin typeface="Verdana" pitchFamily="34" charset="0"/>
              </a:rPr>
              <a:t>描述物体处于</a:t>
            </a:r>
            <a:r>
              <a:rPr lang="zh-CN" altLang="en-US" sz="2400" b="1" u="sng" dirty="0">
                <a:solidFill>
                  <a:srgbClr val="FF0066"/>
                </a:solidFill>
                <a:latin typeface="Verdana" pitchFamily="34" charset="0"/>
              </a:rPr>
              <a:t>热平衡</a:t>
            </a:r>
            <a:r>
              <a:rPr lang="zh-CN" altLang="en-US" sz="2400" b="1" dirty="0">
                <a:solidFill>
                  <a:srgbClr val="0000CC"/>
                </a:solidFill>
                <a:latin typeface="Verdana" pitchFamily="34" charset="0"/>
              </a:rPr>
              <a:t>状态时</a:t>
            </a:r>
            <a:r>
              <a:rPr lang="zh-CN" altLang="en-US" sz="2400" b="1" u="sng" dirty="0">
                <a:solidFill>
                  <a:srgbClr val="FF0066"/>
                </a:solidFill>
                <a:latin typeface="Verdana" pitchFamily="34" charset="0"/>
              </a:rPr>
              <a:t>吸收</a:t>
            </a:r>
            <a:r>
              <a:rPr lang="zh-CN" altLang="en-US" sz="2400" b="1" dirty="0">
                <a:solidFill>
                  <a:srgbClr val="0000CC"/>
                </a:solidFill>
                <a:latin typeface="Verdana" pitchFamily="34" charset="0"/>
              </a:rPr>
              <a:t>和</a:t>
            </a:r>
            <a:r>
              <a:rPr lang="zh-CN" altLang="en-US" sz="2400" b="1" u="sng" dirty="0">
                <a:solidFill>
                  <a:srgbClr val="FF0066"/>
                </a:solidFill>
                <a:latin typeface="Verdana" pitchFamily="34" charset="0"/>
              </a:rPr>
              <a:t>辐射</a:t>
            </a:r>
            <a:r>
              <a:rPr lang="zh-CN" altLang="en-US" sz="2400" b="1" dirty="0">
                <a:solidFill>
                  <a:srgbClr val="0000CC"/>
                </a:solidFill>
                <a:latin typeface="Verdana" pitchFamily="34" charset="0"/>
              </a:rPr>
              <a:t>能量的宏观特征及其规律。</a:t>
            </a:r>
          </a:p>
        </p:txBody>
      </p:sp>
      <p:sp>
        <p:nvSpPr>
          <p:cNvPr id="49155" name="Rectangle 4"/>
          <p:cNvSpPr>
            <a:spLocks noChangeArrowheads="1"/>
          </p:cNvSpPr>
          <p:nvPr/>
        </p:nvSpPr>
        <p:spPr bwMode="auto">
          <a:xfrm>
            <a:off x="250825" y="1295400"/>
            <a:ext cx="8610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0"/>
              </a:spcBef>
              <a:spcAft>
                <a:spcPct val="0"/>
              </a:spcAft>
              <a:buFontTx/>
              <a:buNone/>
            </a:pPr>
            <a:r>
              <a:rPr kumimoji="1" lang="en-US" altLang="zh-CN" sz="2400" b="1" smtClean="0">
                <a:solidFill>
                  <a:srgbClr val="CC0000"/>
                </a:solidFill>
                <a:latin typeface="华文楷体" pitchFamily="2" charset="-122"/>
                <a:ea typeface="华文楷体" pitchFamily="2" charset="-122"/>
              </a:rPr>
              <a:t>4.</a:t>
            </a:r>
            <a:r>
              <a:rPr kumimoji="1" lang="zh-CN" altLang="en-US" sz="2400" b="1" smtClean="0">
                <a:solidFill>
                  <a:srgbClr val="CC0000"/>
                </a:solidFill>
                <a:latin typeface="华文楷体" pitchFamily="2" charset="-122"/>
                <a:ea typeface="华文楷体" pitchFamily="2" charset="-122"/>
              </a:rPr>
              <a:t>单色</a:t>
            </a:r>
            <a:r>
              <a:rPr lang="zh-CN" altLang="en-US" sz="2400" b="1" smtClean="0">
                <a:solidFill>
                  <a:srgbClr val="CC0000"/>
                </a:solidFill>
                <a:latin typeface="楷体_GB2312" pitchFamily="49" charset="-122"/>
                <a:ea typeface="楷体_GB2312" pitchFamily="49" charset="-122"/>
              </a:rPr>
              <a:t>辐射能量密度</a:t>
            </a:r>
          </a:p>
          <a:p>
            <a:pPr algn="just" fontAlgn="base">
              <a:spcBef>
                <a:spcPct val="0"/>
              </a:spcBef>
              <a:spcAft>
                <a:spcPct val="0"/>
              </a:spcAft>
              <a:buFontTx/>
              <a:buNone/>
            </a:pPr>
            <a:r>
              <a:rPr kumimoji="1" lang="zh-CN" altLang="en-US" sz="2400" b="1" smtClean="0">
                <a:solidFill>
                  <a:srgbClr val="0000CC"/>
                </a:solidFill>
                <a:latin typeface="华文楷体" pitchFamily="2" charset="-122"/>
                <a:ea typeface="华文楷体" pitchFamily="2" charset="-122"/>
              </a:rPr>
              <a:t>黑体辐射能量密度 </a:t>
            </a:r>
            <a:r>
              <a:rPr kumimoji="1" lang="en-US" altLang="zh-CN" sz="2400" b="1" smtClean="0">
                <a:solidFill>
                  <a:srgbClr val="0000CC"/>
                </a:solidFill>
                <a:latin typeface="华文楷体" pitchFamily="2" charset="-122"/>
                <a:ea typeface="华文楷体" pitchFamily="2" charset="-122"/>
              </a:rPr>
              <a:t>—— </a:t>
            </a:r>
            <a:r>
              <a:rPr kumimoji="1" lang="zh-CN" altLang="en-US" sz="2400" b="1" smtClean="0">
                <a:solidFill>
                  <a:srgbClr val="0000CC"/>
                </a:solidFill>
                <a:latin typeface="华文楷体" pitchFamily="2" charset="-122"/>
                <a:ea typeface="华文楷体" pitchFamily="2" charset="-122"/>
              </a:rPr>
              <a:t>辐射场中单位体积内，频率在</a:t>
            </a:r>
            <a:r>
              <a:rPr kumimoji="1" lang="en-US" altLang="zh-CN" sz="2400" b="1" i="1" smtClean="0">
                <a:solidFill>
                  <a:srgbClr val="0000CC"/>
                </a:solidFill>
                <a:latin typeface="Times New Roman" pitchFamily="18" charset="0"/>
                <a:ea typeface="华文楷体" pitchFamily="2" charset="-122"/>
              </a:rPr>
              <a:t>v</a:t>
            </a:r>
            <a:r>
              <a:rPr kumimoji="1" lang="zh-CN" altLang="en-US" sz="2400" b="1" smtClean="0">
                <a:solidFill>
                  <a:srgbClr val="0000CC"/>
                </a:solidFill>
                <a:latin typeface="华文楷体" pitchFamily="2" charset="-122"/>
                <a:ea typeface="华文楷体" pitchFamily="2" charset="-122"/>
              </a:rPr>
              <a:t>附近的单位频率间隔中的辐射能量。</a:t>
            </a:r>
          </a:p>
        </p:txBody>
      </p:sp>
      <p:graphicFrame>
        <p:nvGraphicFramePr>
          <p:cNvPr id="49156" name="Object 5"/>
          <p:cNvGraphicFramePr>
            <a:graphicFrameLocks noChangeAspect="1"/>
          </p:cNvGraphicFramePr>
          <p:nvPr/>
        </p:nvGraphicFramePr>
        <p:xfrm>
          <a:off x="1981200" y="2438400"/>
          <a:ext cx="2819400" cy="1038225"/>
        </p:xfrm>
        <a:graphic>
          <a:graphicData uri="http://schemas.openxmlformats.org/presentationml/2006/ole">
            <mc:AlternateContent xmlns:mc="http://schemas.openxmlformats.org/markup-compatibility/2006">
              <mc:Choice xmlns:v="urn:schemas-microsoft-com:vml" Requires="v">
                <p:oleObj spid="_x0000_s1026" name="公式" r:id="rId3" imgW="1054100" imgH="393700" progId="Equation.3">
                  <p:embed/>
                </p:oleObj>
              </mc:Choice>
              <mc:Fallback>
                <p:oleObj name="公式" r:id="rId3" imgW="10541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438400"/>
                        <a:ext cx="2819400" cy="1038225"/>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49157" name="Group 52"/>
          <p:cNvGrpSpPr>
            <a:grpSpLocks/>
          </p:cNvGrpSpPr>
          <p:nvPr/>
        </p:nvGrpSpPr>
        <p:grpSpPr bwMode="auto">
          <a:xfrm>
            <a:off x="228600" y="3536950"/>
            <a:ext cx="8763000" cy="3168650"/>
            <a:chOff x="96" y="1632"/>
            <a:chExt cx="5520" cy="1996"/>
          </a:xfrm>
        </p:grpSpPr>
        <p:grpSp>
          <p:nvGrpSpPr>
            <p:cNvPr id="49159" name="Group 6"/>
            <p:cNvGrpSpPr>
              <a:grpSpLocks/>
            </p:cNvGrpSpPr>
            <p:nvPr/>
          </p:nvGrpSpPr>
          <p:grpSpPr bwMode="auto">
            <a:xfrm>
              <a:off x="96" y="1632"/>
              <a:ext cx="5520" cy="1996"/>
              <a:chOff x="144" y="1392"/>
              <a:chExt cx="5520" cy="2400"/>
            </a:xfrm>
          </p:grpSpPr>
          <p:sp>
            <p:nvSpPr>
              <p:cNvPr id="49180" name="Rectangle 7"/>
              <p:cNvSpPr>
                <a:spLocks noChangeArrowheads="1"/>
              </p:cNvSpPr>
              <p:nvPr/>
            </p:nvSpPr>
            <p:spPr bwMode="auto">
              <a:xfrm>
                <a:off x="144" y="1392"/>
                <a:ext cx="5520" cy="2400"/>
              </a:xfrm>
              <a:prstGeom prst="rect">
                <a:avLst/>
              </a:prstGeom>
              <a:solidFill>
                <a:schemeClr val="bg1"/>
              </a:solidFill>
              <a:ln w="9525">
                <a:solidFill>
                  <a:schemeClr val="tx2"/>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44040" name="Rectangle 8"/>
              <p:cNvSpPr>
                <a:spLocks noChangeArrowheads="1"/>
              </p:cNvSpPr>
              <p:nvPr/>
            </p:nvSpPr>
            <p:spPr bwMode="auto">
              <a:xfrm>
                <a:off x="336" y="2115"/>
                <a:ext cx="384" cy="582"/>
              </a:xfrm>
              <a:prstGeom prst="rect">
                <a:avLst/>
              </a:prstGeom>
              <a:gradFill rotWithShape="0">
                <a:gsLst>
                  <a:gs pos="0">
                    <a:schemeClr val="bg1"/>
                  </a:gs>
                  <a:gs pos="100000">
                    <a:schemeClr val="bg1">
                      <a:gamma/>
                      <a:shade val="66275"/>
                      <a:invGamma/>
                    </a:schemeClr>
                  </a:gs>
                </a:gsLst>
                <a:path path="shape">
                  <a:fillToRect l="50000" t="50000" r="50000" b="50000"/>
                </a:path>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a:solidFill>
                    <a:srgbClr val="000000"/>
                  </a:solidFill>
                </a:endParaRPr>
              </a:p>
            </p:txBody>
          </p:sp>
          <p:sp>
            <p:nvSpPr>
              <p:cNvPr id="49182" name="Oval 9"/>
              <p:cNvSpPr>
                <a:spLocks noChangeArrowheads="1"/>
              </p:cNvSpPr>
              <p:nvPr/>
            </p:nvSpPr>
            <p:spPr bwMode="auto">
              <a:xfrm>
                <a:off x="1248" y="2067"/>
                <a:ext cx="170" cy="714"/>
              </a:xfrm>
              <a:prstGeom prst="ellipse">
                <a:avLst/>
              </a:prstGeom>
              <a:gradFill rotWithShape="0">
                <a:gsLst>
                  <a:gs pos="0">
                    <a:srgbClr val="6699FF"/>
                  </a:gs>
                  <a:gs pos="50000">
                    <a:srgbClr val="D1E1FF"/>
                  </a:gs>
                  <a:gs pos="100000">
                    <a:srgbClr val="6699FF"/>
                  </a:gs>
                </a:gsLst>
                <a:lin ang="0" scaled="1"/>
              </a:gra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grpSp>
            <p:nvGrpSpPr>
              <p:cNvPr id="49183" name="Group 10"/>
              <p:cNvGrpSpPr>
                <a:grpSpLocks/>
              </p:cNvGrpSpPr>
              <p:nvPr/>
            </p:nvGrpSpPr>
            <p:grpSpPr bwMode="auto">
              <a:xfrm>
                <a:off x="3888" y="2401"/>
                <a:ext cx="721" cy="479"/>
                <a:chOff x="4128" y="2110"/>
                <a:chExt cx="721" cy="479"/>
              </a:xfrm>
            </p:grpSpPr>
            <p:sp>
              <p:nvSpPr>
                <p:cNvPr id="44043" name="AutoShape 11"/>
                <p:cNvSpPr>
                  <a:spLocks noChangeArrowheads="1"/>
                </p:cNvSpPr>
                <p:nvPr/>
              </p:nvSpPr>
              <p:spPr bwMode="auto">
                <a:xfrm rot="497436">
                  <a:off x="4128" y="2157"/>
                  <a:ext cx="721" cy="435"/>
                </a:xfrm>
                <a:prstGeom prst="roundRect">
                  <a:avLst>
                    <a:gd name="adj" fmla="val 16667"/>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a:solidFill>
                      <a:srgbClr val="000000"/>
                    </a:solidFill>
                  </a:endParaRPr>
                </a:p>
              </p:txBody>
            </p:sp>
            <p:sp>
              <p:nvSpPr>
                <p:cNvPr id="49204" name="Oval 12"/>
                <p:cNvSpPr>
                  <a:spLocks noChangeArrowheads="1"/>
                </p:cNvSpPr>
                <p:nvPr/>
              </p:nvSpPr>
              <p:spPr bwMode="auto">
                <a:xfrm rot="510359">
                  <a:off x="4128" y="2110"/>
                  <a:ext cx="90" cy="432"/>
                </a:xfrm>
                <a:prstGeom prst="ellipse">
                  <a:avLst/>
                </a:prstGeom>
                <a:gradFill rotWithShape="0">
                  <a:gsLst>
                    <a:gs pos="0">
                      <a:srgbClr val="99CCFF"/>
                    </a:gs>
                    <a:gs pos="50000">
                      <a:srgbClr val="C8E4FF"/>
                    </a:gs>
                    <a:gs pos="100000">
                      <a:srgbClr val="99CCFF"/>
                    </a:gs>
                  </a:gsLst>
                  <a:lin ang="0" scaled="1"/>
                </a:gra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grpSp>
          <p:grpSp>
            <p:nvGrpSpPr>
              <p:cNvPr id="49184" name="Group 13"/>
              <p:cNvGrpSpPr>
                <a:grpSpLocks/>
              </p:cNvGrpSpPr>
              <p:nvPr/>
            </p:nvGrpSpPr>
            <p:grpSpPr bwMode="auto">
              <a:xfrm>
                <a:off x="1942" y="2211"/>
                <a:ext cx="794" cy="432"/>
                <a:chOff x="3360" y="3024"/>
                <a:chExt cx="768" cy="480"/>
              </a:xfrm>
            </p:grpSpPr>
            <p:sp>
              <p:nvSpPr>
                <p:cNvPr id="44046" name="AutoShape 14"/>
                <p:cNvSpPr>
                  <a:spLocks noChangeArrowheads="1"/>
                </p:cNvSpPr>
                <p:nvPr/>
              </p:nvSpPr>
              <p:spPr bwMode="auto">
                <a:xfrm>
                  <a:off x="3360" y="3024"/>
                  <a:ext cx="768" cy="480"/>
                </a:xfrm>
                <a:prstGeom prst="roundRect">
                  <a:avLst>
                    <a:gd name="adj" fmla="val 16667"/>
                  </a:avLst>
                </a:prstGeom>
                <a:gradFill rotWithShape="0">
                  <a:gsLst>
                    <a:gs pos="0">
                      <a:schemeClr val="bg1">
                        <a:gamma/>
                        <a:shade val="36863"/>
                        <a:invGamma/>
                      </a:schemeClr>
                    </a:gs>
                    <a:gs pos="50000">
                      <a:schemeClr val="bg1"/>
                    </a:gs>
                    <a:gs pos="100000">
                      <a:schemeClr val="bg1">
                        <a:gamma/>
                        <a:shade val="36863"/>
                        <a:invGamma/>
                      </a:schemeClr>
                    </a:gs>
                  </a:gsLst>
                  <a:lin ang="5400000" scaled="1"/>
                </a:gra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a:solidFill>
                      <a:srgbClr val="000000"/>
                    </a:solidFill>
                  </a:endParaRPr>
                </a:p>
              </p:txBody>
            </p:sp>
            <p:sp>
              <p:nvSpPr>
                <p:cNvPr id="44047" name="Oval 15"/>
                <p:cNvSpPr>
                  <a:spLocks noChangeArrowheads="1"/>
                </p:cNvSpPr>
                <p:nvPr/>
              </p:nvSpPr>
              <p:spPr bwMode="auto">
                <a:xfrm>
                  <a:off x="4032" y="3024"/>
                  <a:ext cx="96" cy="480"/>
                </a:xfrm>
                <a:prstGeom prst="ellipse">
                  <a:avLst/>
                </a:prstGeom>
                <a:gradFill rotWithShape="0">
                  <a:gsLst>
                    <a:gs pos="0">
                      <a:schemeClr val="bg1">
                        <a:gamma/>
                        <a:shade val="36863"/>
                        <a:invGamma/>
                      </a:schemeClr>
                    </a:gs>
                    <a:gs pos="50000">
                      <a:schemeClr val="bg1"/>
                    </a:gs>
                    <a:gs pos="100000">
                      <a:schemeClr val="bg1">
                        <a:gamma/>
                        <a:shade val="36863"/>
                        <a:invGamma/>
                      </a:schemeClr>
                    </a:gs>
                  </a:gsLst>
                  <a:lin ang="5400000" scaled="1"/>
                </a:gra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a:solidFill>
                      <a:srgbClr val="000000"/>
                    </a:solidFill>
                  </a:endParaRPr>
                </a:p>
              </p:txBody>
            </p:sp>
          </p:grpSp>
          <p:sp>
            <p:nvSpPr>
              <p:cNvPr id="49185" name="AutoShape 16"/>
              <p:cNvSpPr>
                <a:spLocks noChangeArrowheads="1"/>
              </p:cNvSpPr>
              <p:nvPr/>
            </p:nvSpPr>
            <p:spPr bwMode="auto">
              <a:xfrm rot="322330">
                <a:off x="2928" y="2211"/>
                <a:ext cx="672" cy="528"/>
              </a:xfrm>
              <a:prstGeom prst="triangle">
                <a:avLst>
                  <a:gd name="adj" fmla="val 50000"/>
                </a:avLst>
              </a:prstGeom>
              <a:gradFill rotWithShape="0">
                <a:gsLst>
                  <a:gs pos="0">
                    <a:srgbClr val="EEF7FF"/>
                  </a:gs>
                  <a:gs pos="100000">
                    <a:srgbClr val="99CCFF"/>
                  </a:gs>
                </a:gsLst>
                <a:path path="shape">
                  <a:fillToRect l="50000" t="50000" r="50000" b="50000"/>
                </a:path>
              </a:gra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49186" name="Rectangle 17"/>
              <p:cNvSpPr>
                <a:spLocks noChangeArrowheads="1"/>
              </p:cNvSpPr>
              <p:nvPr/>
            </p:nvSpPr>
            <p:spPr bwMode="auto">
              <a:xfrm>
                <a:off x="672" y="2349"/>
                <a:ext cx="96" cy="1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graphicFrame>
            <p:nvGraphicFramePr>
              <p:cNvPr id="49187" name="Object 18"/>
              <p:cNvGraphicFramePr>
                <a:graphicFrameLocks noChangeAspect="1"/>
              </p:cNvGraphicFramePr>
              <p:nvPr/>
            </p:nvGraphicFramePr>
            <p:xfrm>
              <a:off x="384" y="2256"/>
              <a:ext cx="246" cy="293"/>
            </p:xfrm>
            <a:graphic>
              <a:graphicData uri="http://schemas.openxmlformats.org/presentationml/2006/ole">
                <mc:AlternateContent xmlns:mc="http://schemas.openxmlformats.org/markup-compatibility/2006">
                  <mc:Choice xmlns:v="urn:schemas-microsoft-com:vml" Requires="v">
                    <p:oleObj spid="_x0000_s1027" name="Equation" r:id="rId5" imgW="139579" imgH="164957" progId="Equation.3">
                      <p:embed/>
                    </p:oleObj>
                  </mc:Choice>
                  <mc:Fallback>
                    <p:oleObj name="Equation" r:id="rId5" imgW="139579" imgH="1649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 y="2256"/>
                            <a:ext cx="246" cy="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88" name="Object 19"/>
              <p:cNvGraphicFramePr>
                <a:graphicFrameLocks noChangeAspect="1"/>
              </p:cNvGraphicFramePr>
              <p:nvPr/>
            </p:nvGraphicFramePr>
            <p:xfrm>
              <a:off x="1276" y="1708"/>
              <a:ext cx="288" cy="324"/>
            </p:xfrm>
            <a:graphic>
              <a:graphicData uri="http://schemas.openxmlformats.org/presentationml/2006/ole">
                <mc:AlternateContent xmlns:mc="http://schemas.openxmlformats.org/markup-compatibility/2006">
                  <mc:Choice xmlns:v="urn:schemas-microsoft-com:vml" Requires="v">
                    <p:oleObj spid="_x0000_s1028" name="Equation" r:id="rId7" imgW="190335" imgH="215713" progId="Equation.3">
                      <p:embed/>
                    </p:oleObj>
                  </mc:Choice>
                  <mc:Fallback>
                    <p:oleObj name="Equation" r:id="rId7" imgW="190335" imgH="21571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76" y="1708"/>
                            <a:ext cx="288"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89" name="Object 20"/>
              <p:cNvGraphicFramePr>
                <a:graphicFrameLocks noChangeAspect="1"/>
              </p:cNvGraphicFramePr>
              <p:nvPr/>
            </p:nvGraphicFramePr>
            <p:xfrm>
              <a:off x="720" y="1971"/>
              <a:ext cx="283" cy="393"/>
            </p:xfrm>
            <a:graphic>
              <a:graphicData uri="http://schemas.openxmlformats.org/presentationml/2006/ole">
                <mc:AlternateContent xmlns:mc="http://schemas.openxmlformats.org/markup-compatibility/2006">
                  <mc:Choice xmlns:v="urn:schemas-microsoft-com:vml" Requires="v">
                    <p:oleObj spid="_x0000_s1029" name="Equation" r:id="rId9" imgW="0" imgH="22896" progId="Equation.3">
                      <p:embed/>
                    </p:oleObj>
                  </mc:Choice>
                  <mc:Fallback>
                    <p:oleObj name="Equation" r:id="rId9" imgW="0" imgH="2289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0" y="1971"/>
                            <a:ext cx="283"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90" name="Text Box 21"/>
              <p:cNvSpPr txBox="1">
                <a:spLocks noChangeArrowheads="1"/>
              </p:cNvSpPr>
              <p:nvPr/>
            </p:nvSpPr>
            <p:spPr bwMode="auto">
              <a:xfrm>
                <a:off x="3792" y="1635"/>
                <a:ext cx="1488" cy="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800" b="1" smtClean="0">
                    <a:solidFill>
                      <a:srgbClr val="0000FF"/>
                    </a:solidFill>
                    <a:latin typeface="宋体" charset="-122"/>
                  </a:rPr>
                  <a:t>   </a:t>
                </a:r>
                <a:r>
                  <a:rPr lang="zh-CN" altLang="en-US" sz="2800" b="1" smtClean="0">
                    <a:solidFill>
                      <a:srgbClr val="CC0000"/>
                    </a:solidFill>
                    <a:latin typeface="宋体" charset="-122"/>
                  </a:rPr>
                  <a:t>会聚透镜</a:t>
                </a:r>
              </a:p>
            </p:txBody>
          </p:sp>
          <p:graphicFrame>
            <p:nvGraphicFramePr>
              <p:cNvPr id="49191" name="Object 22"/>
              <p:cNvGraphicFramePr>
                <a:graphicFrameLocks noChangeAspect="1"/>
              </p:cNvGraphicFramePr>
              <p:nvPr/>
            </p:nvGraphicFramePr>
            <p:xfrm>
              <a:off x="3878" y="1645"/>
              <a:ext cx="285" cy="323"/>
            </p:xfrm>
            <a:graphic>
              <a:graphicData uri="http://schemas.openxmlformats.org/presentationml/2006/ole">
                <mc:AlternateContent xmlns:mc="http://schemas.openxmlformats.org/markup-compatibility/2006">
                  <mc:Choice xmlns:v="urn:schemas-microsoft-com:vml" Requires="v">
                    <p:oleObj spid="_x0000_s1030" name="Equation" r:id="rId11" imgW="190335" imgH="215713" progId="Equation.3">
                      <p:embed/>
                    </p:oleObj>
                  </mc:Choice>
                  <mc:Fallback>
                    <p:oleObj name="Equation" r:id="rId11" imgW="190335" imgH="21571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78" y="1645"/>
                            <a:ext cx="285"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92" name="Object 23"/>
              <p:cNvGraphicFramePr>
                <a:graphicFrameLocks noChangeAspect="1"/>
              </p:cNvGraphicFramePr>
              <p:nvPr/>
            </p:nvGraphicFramePr>
            <p:xfrm>
              <a:off x="5232" y="2568"/>
              <a:ext cx="329" cy="408"/>
            </p:xfrm>
            <a:graphic>
              <a:graphicData uri="http://schemas.openxmlformats.org/presentationml/2006/ole">
                <mc:AlternateContent xmlns:mc="http://schemas.openxmlformats.org/markup-compatibility/2006">
                  <mc:Choice xmlns:v="urn:schemas-microsoft-com:vml" Requires="v">
                    <p:oleObj spid="_x0000_s1031" name="Equation" r:id="rId13" imgW="114201" imgH="139579" progId="Equation.3">
                      <p:embed/>
                    </p:oleObj>
                  </mc:Choice>
                  <mc:Fallback>
                    <p:oleObj name="Equation" r:id="rId13" imgW="114201" imgH="139579"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32" y="2568"/>
                            <a:ext cx="329"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93" name="Text Box 24"/>
              <p:cNvSpPr txBox="1">
                <a:spLocks noChangeArrowheads="1"/>
              </p:cNvSpPr>
              <p:nvPr/>
            </p:nvSpPr>
            <p:spPr bwMode="auto">
              <a:xfrm>
                <a:off x="240" y="2887"/>
                <a:ext cx="624" cy="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fontAlgn="base">
                  <a:spcBef>
                    <a:spcPct val="50000"/>
                  </a:spcBef>
                  <a:spcAft>
                    <a:spcPct val="0"/>
                  </a:spcAft>
                  <a:buFontTx/>
                  <a:buNone/>
                </a:pPr>
                <a:r>
                  <a:rPr lang="zh-CN" altLang="en-US" sz="2800" b="1" smtClean="0">
                    <a:solidFill>
                      <a:srgbClr val="CC0000"/>
                    </a:solidFill>
                    <a:latin typeface="Times New Roman" pitchFamily="18" charset="0"/>
                  </a:rPr>
                  <a:t>空腔</a:t>
                </a:r>
              </a:p>
            </p:txBody>
          </p:sp>
          <p:sp>
            <p:nvSpPr>
              <p:cNvPr id="49194" name="Text Box 25"/>
              <p:cNvSpPr txBox="1">
                <a:spLocks noChangeArrowheads="1"/>
              </p:cNvSpPr>
              <p:nvPr/>
            </p:nvSpPr>
            <p:spPr bwMode="auto">
              <a:xfrm>
                <a:off x="576" y="1635"/>
                <a:ext cx="816"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zh-CN" altLang="en-US" sz="2800" b="1" smtClean="0">
                    <a:solidFill>
                      <a:srgbClr val="CC0000"/>
                    </a:solidFill>
                    <a:latin typeface="Times New Roman" pitchFamily="18" charset="0"/>
                  </a:rPr>
                  <a:t>小孔</a:t>
                </a:r>
              </a:p>
            </p:txBody>
          </p:sp>
          <p:sp>
            <p:nvSpPr>
              <p:cNvPr id="49195" name="Text Box 26"/>
              <p:cNvSpPr txBox="1">
                <a:spLocks noChangeArrowheads="1"/>
              </p:cNvSpPr>
              <p:nvPr/>
            </p:nvSpPr>
            <p:spPr bwMode="auto">
              <a:xfrm>
                <a:off x="1826" y="1632"/>
                <a:ext cx="1102" cy="40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fontAlgn="base">
                  <a:spcBef>
                    <a:spcPct val="50000"/>
                  </a:spcBef>
                  <a:spcAft>
                    <a:spcPct val="0"/>
                  </a:spcAft>
                  <a:buFontTx/>
                  <a:buNone/>
                </a:pPr>
                <a:r>
                  <a:rPr lang="zh-CN" altLang="en-US" sz="2800" b="1" smtClean="0">
                    <a:solidFill>
                      <a:srgbClr val="CC0000"/>
                    </a:solidFill>
                    <a:latin typeface="宋体" charset="-122"/>
                  </a:rPr>
                  <a:t>平行光管</a:t>
                </a:r>
              </a:p>
            </p:txBody>
          </p:sp>
          <p:sp>
            <p:nvSpPr>
              <p:cNvPr id="49196" name="Text Box 27"/>
              <p:cNvSpPr txBox="1">
                <a:spLocks noChangeArrowheads="1"/>
              </p:cNvSpPr>
              <p:nvPr/>
            </p:nvSpPr>
            <p:spPr bwMode="auto">
              <a:xfrm>
                <a:off x="2928" y="2930"/>
                <a:ext cx="720" cy="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fontAlgn="base">
                  <a:spcBef>
                    <a:spcPct val="50000"/>
                  </a:spcBef>
                  <a:spcAft>
                    <a:spcPct val="0"/>
                  </a:spcAft>
                  <a:buFontTx/>
                  <a:buNone/>
                </a:pPr>
                <a:r>
                  <a:rPr lang="zh-CN" altLang="en-US" sz="2800" b="1" smtClean="0">
                    <a:solidFill>
                      <a:srgbClr val="CC0000"/>
                    </a:solidFill>
                    <a:latin typeface="宋体" charset="-122"/>
                  </a:rPr>
                  <a:t>棱镜</a:t>
                </a:r>
              </a:p>
            </p:txBody>
          </p:sp>
          <p:sp>
            <p:nvSpPr>
              <p:cNvPr id="49197" name="Text Box 28"/>
              <p:cNvSpPr txBox="1">
                <a:spLocks noChangeArrowheads="1"/>
              </p:cNvSpPr>
              <p:nvPr/>
            </p:nvSpPr>
            <p:spPr bwMode="auto">
              <a:xfrm>
                <a:off x="4704" y="3315"/>
                <a:ext cx="892" cy="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fontAlgn="base">
                  <a:spcBef>
                    <a:spcPct val="50000"/>
                  </a:spcBef>
                  <a:spcAft>
                    <a:spcPct val="0"/>
                  </a:spcAft>
                  <a:buFontTx/>
                  <a:buNone/>
                </a:pPr>
                <a:r>
                  <a:rPr lang="zh-CN" altLang="en-US" sz="2800" b="1" smtClean="0">
                    <a:solidFill>
                      <a:srgbClr val="CC0000"/>
                    </a:solidFill>
                    <a:latin typeface="Times New Roman" pitchFamily="18" charset="0"/>
                  </a:rPr>
                  <a:t>热电偶</a:t>
                </a:r>
                <a:endParaRPr lang="zh-CN" altLang="en-US" sz="2800" b="1" smtClean="0">
                  <a:solidFill>
                    <a:srgbClr val="000000"/>
                  </a:solidFill>
                  <a:latin typeface="Times New Roman" pitchFamily="18" charset="0"/>
                </a:endParaRPr>
              </a:p>
            </p:txBody>
          </p:sp>
          <p:sp>
            <p:nvSpPr>
              <p:cNvPr id="49198" name="Freeform 29"/>
              <p:cNvSpPr>
                <a:spLocks/>
              </p:cNvSpPr>
              <p:nvPr/>
            </p:nvSpPr>
            <p:spPr bwMode="auto">
              <a:xfrm>
                <a:off x="4896" y="2784"/>
                <a:ext cx="435" cy="353"/>
              </a:xfrm>
              <a:custGeom>
                <a:avLst/>
                <a:gdLst>
                  <a:gd name="T0" fmla="*/ 0 w 435"/>
                  <a:gd name="T1" fmla="*/ 2 h 353"/>
                  <a:gd name="T2" fmla="*/ 120 w 435"/>
                  <a:gd name="T3" fmla="*/ 101 h 353"/>
                  <a:gd name="T4" fmla="*/ 189 w 435"/>
                  <a:gd name="T5" fmla="*/ 47 h 353"/>
                  <a:gd name="T6" fmla="*/ 141 w 435"/>
                  <a:gd name="T7" fmla="*/ 5 h 353"/>
                  <a:gd name="T8" fmla="*/ 87 w 435"/>
                  <a:gd name="T9" fmla="*/ 80 h 353"/>
                  <a:gd name="T10" fmla="*/ 192 w 435"/>
                  <a:gd name="T11" fmla="*/ 184 h 353"/>
                  <a:gd name="T12" fmla="*/ 300 w 435"/>
                  <a:gd name="T13" fmla="*/ 143 h 353"/>
                  <a:gd name="T14" fmla="*/ 252 w 435"/>
                  <a:gd name="T15" fmla="*/ 92 h 353"/>
                  <a:gd name="T16" fmla="*/ 201 w 435"/>
                  <a:gd name="T17" fmla="*/ 158 h 353"/>
                  <a:gd name="T18" fmla="*/ 234 w 435"/>
                  <a:gd name="T19" fmla="*/ 230 h 353"/>
                  <a:gd name="T20" fmla="*/ 321 w 435"/>
                  <a:gd name="T21" fmla="*/ 278 h 353"/>
                  <a:gd name="T22" fmla="*/ 402 w 435"/>
                  <a:gd name="T23" fmla="*/ 239 h 353"/>
                  <a:gd name="T24" fmla="*/ 366 w 435"/>
                  <a:gd name="T25" fmla="*/ 188 h 353"/>
                  <a:gd name="T26" fmla="*/ 312 w 435"/>
                  <a:gd name="T27" fmla="*/ 248 h 353"/>
                  <a:gd name="T28" fmla="*/ 363 w 435"/>
                  <a:gd name="T29" fmla="*/ 311 h 353"/>
                  <a:gd name="T30" fmla="*/ 435 w 435"/>
                  <a:gd name="T31" fmla="*/ 353 h 3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35" h="353">
                    <a:moveTo>
                      <a:pt x="0" y="2"/>
                    </a:moveTo>
                    <a:cubicBezTo>
                      <a:pt x="20" y="17"/>
                      <a:pt x="89" y="94"/>
                      <a:pt x="120" y="101"/>
                    </a:cubicBezTo>
                    <a:cubicBezTo>
                      <a:pt x="151" y="108"/>
                      <a:pt x="185" y="63"/>
                      <a:pt x="189" y="47"/>
                    </a:cubicBezTo>
                    <a:cubicBezTo>
                      <a:pt x="193" y="31"/>
                      <a:pt x="158" y="0"/>
                      <a:pt x="141" y="5"/>
                    </a:cubicBezTo>
                    <a:cubicBezTo>
                      <a:pt x="124" y="10"/>
                      <a:pt x="79" y="50"/>
                      <a:pt x="87" y="80"/>
                    </a:cubicBezTo>
                    <a:cubicBezTo>
                      <a:pt x="95" y="110"/>
                      <a:pt x="157" y="174"/>
                      <a:pt x="192" y="184"/>
                    </a:cubicBezTo>
                    <a:cubicBezTo>
                      <a:pt x="227" y="194"/>
                      <a:pt x="290" y="158"/>
                      <a:pt x="300" y="143"/>
                    </a:cubicBezTo>
                    <a:cubicBezTo>
                      <a:pt x="310" y="128"/>
                      <a:pt x="268" y="90"/>
                      <a:pt x="252" y="92"/>
                    </a:cubicBezTo>
                    <a:cubicBezTo>
                      <a:pt x="236" y="94"/>
                      <a:pt x="204" y="135"/>
                      <a:pt x="201" y="158"/>
                    </a:cubicBezTo>
                    <a:cubicBezTo>
                      <a:pt x="198" y="181"/>
                      <a:pt x="214" y="210"/>
                      <a:pt x="234" y="230"/>
                    </a:cubicBezTo>
                    <a:cubicBezTo>
                      <a:pt x="254" y="250"/>
                      <a:pt x="293" y="276"/>
                      <a:pt x="321" y="278"/>
                    </a:cubicBezTo>
                    <a:cubicBezTo>
                      <a:pt x="349" y="280"/>
                      <a:pt x="395" y="254"/>
                      <a:pt x="402" y="239"/>
                    </a:cubicBezTo>
                    <a:cubicBezTo>
                      <a:pt x="409" y="224"/>
                      <a:pt x="381" y="186"/>
                      <a:pt x="366" y="188"/>
                    </a:cubicBezTo>
                    <a:cubicBezTo>
                      <a:pt x="351" y="190"/>
                      <a:pt x="312" y="228"/>
                      <a:pt x="312" y="248"/>
                    </a:cubicBezTo>
                    <a:cubicBezTo>
                      <a:pt x="312" y="268"/>
                      <a:pt x="343" y="294"/>
                      <a:pt x="363" y="311"/>
                    </a:cubicBezTo>
                    <a:cubicBezTo>
                      <a:pt x="383" y="328"/>
                      <a:pt x="420" y="344"/>
                      <a:pt x="435" y="353"/>
                    </a:cubicBezTo>
                  </a:path>
                </a:pathLst>
              </a:custGeom>
              <a:noFill/>
              <a:ln w="28575" cap="flat" cmpd="sng">
                <a:solidFill>
                  <a:srgbClr val="0000FF"/>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zh-CN" altLang="en-US" smtClean="0">
                  <a:solidFill>
                    <a:srgbClr val="000000"/>
                  </a:solidFill>
                </a:endParaRPr>
              </a:p>
            </p:txBody>
          </p:sp>
          <p:sp>
            <p:nvSpPr>
              <p:cNvPr id="49199" name="Freeform 30"/>
              <p:cNvSpPr>
                <a:spLocks/>
              </p:cNvSpPr>
              <p:nvPr/>
            </p:nvSpPr>
            <p:spPr bwMode="auto">
              <a:xfrm rot="884435" flipV="1">
                <a:off x="4944" y="2448"/>
                <a:ext cx="435" cy="336"/>
              </a:xfrm>
              <a:custGeom>
                <a:avLst/>
                <a:gdLst>
                  <a:gd name="T0" fmla="*/ 0 w 435"/>
                  <a:gd name="T1" fmla="*/ 2 h 353"/>
                  <a:gd name="T2" fmla="*/ 120 w 435"/>
                  <a:gd name="T3" fmla="*/ 56 h 353"/>
                  <a:gd name="T4" fmla="*/ 189 w 435"/>
                  <a:gd name="T5" fmla="*/ 27 h 353"/>
                  <a:gd name="T6" fmla="*/ 141 w 435"/>
                  <a:gd name="T7" fmla="*/ 5 h 353"/>
                  <a:gd name="T8" fmla="*/ 87 w 435"/>
                  <a:gd name="T9" fmla="*/ 45 h 353"/>
                  <a:gd name="T10" fmla="*/ 192 w 435"/>
                  <a:gd name="T11" fmla="*/ 102 h 353"/>
                  <a:gd name="T12" fmla="*/ 300 w 435"/>
                  <a:gd name="T13" fmla="*/ 79 h 353"/>
                  <a:gd name="T14" fmla="*/ 252 w 435"/>
                  <a:gd name="T15" fmla="*/ 51 h 353"/>
                  <a:gd name="T16" fmla="*/ 201 w 435"/>
                  <a:gd name="T17" fmla="*/ 87 h 353"/>
                  <a:gd name="T18" fmla="*/ 234 w 435"/>
                  <a:gd name="T19" fmla="*/ 127 h 353"/>
                  <a:gd name="T20" fmla="*/ 321 w 435"/>
                  <a:gd name="T21" fmla="*/ 154 h 353"/>
                  <a:gd name="T22" fmla="*/ 402 w 435"/>
                  <a:gd name="T23" fmla="*/ 132 h 353"/>
                  <a:gd name="T24" fmla="*/ 366 w 435"/>
                  <a:gd name="T25" fmla="*/ 104 h 353"/>
                  <a:gd name="T26" fmla="*/ 312 w 435"/>
                  <a:gd name="T27" fmla="*/ 138 h 353"/>
                  <a:gd name="T28" fmla="*/ 363 w 435"/>
                  <a:gd name="T29" fmla="*/ 171 h 353"/>
                  <a:gd name="T30" fmla="*/ 435 w 435"/>
                  <a:gd name="T31" fmla="*/ 196 h 3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35" h="353">
                    <a:moveTo>
                      <a:pt x="0" y="2"/>
                    </a:moveTo>
                    <a:cubicBezTo>
                      <a:pt x="20" y="17"/>
                      <a:pt x="89" y="94"/>
                      <a:pt x="120" y="101"/>
                    </a:cubicBezTo>
                    <a:cubicBezTo>
                      <a:pt x="151" y="108"/>
                      <a:pt x="185" y="63"/>
                      <a:pt x="189" y="47"/>
                    </a:cubicBezTo>
                    <a:cubicBezTo>
                      <a:pt x="193" y="31"/>
                      <a:pt x="158" y="0"/>
                      <a:pt x="141" y="5"/>
                    </a:cubicBezTo>
                    <a:cubicBezTo>
                      <a:pt x="124" y="10"/>
                      <a:pt x="79" y="50"/>
                      <a:pt x="87" y="80"/>
                    </a:cubicBezTo>
                    <a:cubicBezTo>
                      <a:pt x="95" y="110"/>
                      <a:pt x="157" y="174"/>
                      <a:pt x="192" y="184"/>
                    </a:cubicBezTo>
                    <a:cubicBezTo>
                      <a:pt x="227" y="194"/>
                      <a:pt x="290" y="158"/>
                      <a:pt x="300" y="143"/>
                    </a:cubicBezTo>
                    <a:cubicBezTo>
                      <a:pt x="310" y="128"/>
                      <a:pt x="268" y="90"/>
                      <a:pt x="252" y="92"/>
                    </a:cubicBezTo>
                    <a:cubicBezTo>
                      <a:pt x="236" y="94"/>
                      <a:pt x="204" y="135"/>
                      <a:pt x="201" y="158"/>
                    </a:cubicBezTo>
                    <a:cubicBezTo>
                      <a:pt x="198" y="181"/>
                      <a:pt x="214" y="210"/>
                      <a:pt x="234" y="230"/>
                    </a:cubicBezTo>
                    <a:cubicBezTo>
                      <a:pt x="254" y="250"/>
                      <a:pt x="293" y="276"/>
                      <a:pt x="321" y="278"/>
                    </a:cubicBezTo>
                    <a:cubicBezTo>
                      <a:pt x="349" y="280"/>
                      <a:pt x="395" y="254"/>
                      <a:pt x="402" y="239"/>
                    </a:cubicBezTo>
                    <a:cubicBezTo>
                      <a:pt x="409" y="224"/>
                      <a:pt x="381" y="186"/>
                      <a:pt x="366" y="188"/>
                    </a:cubicBezTo>
                    <a:cubicBezTo>
                      <a:pt x="351" y="190"/>
                      <a:pt x="312" y="228"/>
                      <a:pt x="312" y="248"/>
                    </a:cubicBezTo>
                    <a:cubicBezTo>
                      <a:pt x="312" y="268"/>
                      <a:pt x="343" y="294"/>
                      <a:pt x="363" y="311"/>
                    </a:cubicBezTo>
                    <a:cubicBezTo>
                      <a:pt x="383" y="328"/>
                      <a:pt x="420" y="344"/>
                      <a:pt x="435" y="353"/>
                    </a:cubicBezTo>
                  </a:path>
                </a:pathLst>
              </a:custGeom>
              <a:noFill/>
              <a:ln w="28575" cap="flat" cmpd="sng">
                <a:solidFill>
                  <a:srgbClr val="0000FF"/>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zh-CN" altLang="en-US" smtClean="0">
                  <a:solidFill>
                    <a:srgbClr val="000000"/>
                  </a:solidFill>
                </a:endParaRPr>
              </a:p>
            </p:txBody>
          </p:sp>
          <p:sp>
            <p:nvSpPr>
              <p:cNvPr id="49200" name="Oval 31"/>
              <p:cNvSpPr>
                <a:spLocks noChangeArrowheads="1"/>
              </p:cNvSpPr>
              <p:nvPr/>
            </p:nvSpPr>
            <p:spPr bwMode="auto">
              <a:xfrm rot="520878">
                <a:off x="4896" y="2691"/>
                <a:ext cx="48" cy="144"/>
              </a:xfrm>
              <a:prstGeom prst="ellipse">
                <a:avLst/>
              </a:prstGeom>
              <a:solidFill>
                <a:srgbClr val="CCECFF"/>
              </a:solidFill>
              <a:ln w="28575">
                <a:solidFill>
                  <a:srgbClr val="0000FF"/>
                </a:solidFill>
                <a:round/>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grpSp>
        <p:grpSp>
          <p:nvGrpSpPr>
            <p:cNvPr id="49160" name="Group 32"/>
            <p:cNvGrpSpPr>
              <a:grpSpLocks/>
            </p:cNvGrpSpPr>
            <p:nvPr/>
          </p:nvGrpSpPr>
          <p:grpSpPr bwMode="auto">
            <a:xfrm>
              <a:off x="1179" y="2339"/>
              <a:ext cx="1344" cy="279"/>
              <a:chOff x="1344" y="2259"/>
              <a:chExt cx="1344" cy="336"/>
            </a:xfrm>
          </p:grpSpPr>
          <p:sp>
            <p:nvSpPr>
              <p:cNvPr id="49178" name="Line 33"/>
              <p:cNvSpPr>
                <a:spLocks noChangeShapeType="1"/>
              </p:cNvSpPr>
              <p:nvPr/>
            </p:nvSpPr>
            <p:spPr bwMode="auto">
              <a:xfrm>
                <a:off x="1344" y="2307"/>
                <a:ext cx="1344" cy="28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49179" name="Line 34"/>
              <p:cNvSpPr>
                <a:spLocks noChangeShapeType="1"/>
              </p:cNvSpPr>
              <p:nvPr/>
            </p:nvSpPr>
            <p:spPr bwMode="auto">
              <a:xfrm flipV="1">
                <a:off x="1344" y="2259"/>
                <a:ext cx="1344" cy="33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49161" name="Group 35"/>
            <p:cNvGrpSpPr>
              <a:grpSpLocks/>
            </p:cNvGrpSpPr>
            <p:nvPr/>
          </p:nvGrpSpPr>
          <p:grpSpPr bwMode="auto">
            <a:xfrm>
              <a:off x="2540" y="2344"/>
              <a:ext cx="1248" cy="399"/>
              <a:chOff x="2688" y="2259"/>
              <a:chExt cx="1248" cy="480"/>
            </a:xfrm>
          </p:grpSpPr>
          <p:sp>
            <p:nvSpPr>
              <p:cNvPr id="49174" name="Line 36"/>
              <p:cNvSpPr>
                <a:spLocks noChangeShapeType="1"/>
              </p:cNvSpPr>
              <p:nvPr/>
            </p:nvSpPr>
            <p:spPr bwMode="auto">
              <a:xfrm>
                <a:off x="2688" y="2259"/>
                <a:ext cx="672" cy="9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49175" name="Line 37"/>
              <p:cNvSpPr>
                <a:spLocks noChangeShapeType="1"/>
              </p:cNvSpPr>
              <p:nvPr/>
            </p:nvSpPr>
            <p:spPr bwMode="auto">
              <a:xfrm>
                <a:off x="2688" y="2589"/>
                <a:ext cx="864" cy="10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49176" name="Line 38"/>
              <p:cNvSpPr>
                <a:spLocks noChangeShapeType="1"/>
              </p:cNvSpPr>
              <p:nvPr/>
            </p:nvSpPr>
            <p:spPr bwMode="auto">
              <a:xfrm>
                <a:off x="3360" y="2355"/>
                <a:ext cx="576" cy="9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49177" name="Line 39"/>
              <p:cNvSpPr>
                <a:spLocks noChangeShapeType="1"/>
              </p:cNvSpPr>
              <p:nvPr/>
            </p:nvSpPr>
            <p:spPr bwMode="auto">
              <a:xfrm>
                <a:off x="3552" y="2685"/>
                <a:ext cx="384" cy="5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49162" name="Group 40"/>
            <p:cNvGrpSpPr>
              <a:grpSpLocks/>
            </p:cNvGrpSpPr>
            <p:nvPr/>
          </p:nvGrpSpPr>
          <p:grpSpPr bwMode="auto">
            <a:xfrm>
              <a:off x="3720" y="2521"/>
              <a:ext cx="1008" cy="279"/>
              <a:chOff x="3888" y="2451"/>
              <a:chExt cx="1008" cy="336"/>
            </a:xfrm>
          </p:grpSpPr>
          <p:sp>
            <p:nvSpPr>
              <p:cNvPr id="49172" name="Line 41"/>
              <p:cNvSpPr>
                <a:spLocks noChangeShapeType="1"/>
              </p:cNvSpPr>
              <p:nvPr/>
            </p:nvSpPr>
            <p:spPr bwMode="auto">
              <a:xfrm>
                <a:off x="3936" y="2451"/>
                <a:ext cx="960" cy="33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49173" name="Line 42"/>
              <p:cNvSpPr>
                <a:spLocks noChangeShapeType="1"/>
              </p:cNvSpPr>
              <p:nvPr/>
            </p:nvSpPr>
            <p:spPr bwMode="auto">
              <a:xfrm flipV="1">
                <a:off x="3888" y="2739"/>
                <a:ext cx="1008"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49163" name="Group 43"/>
            <p:cNvGrpSpPr>
              <a:grpSpLocks/>
            </p:cNvGrpSpPr>
            <p:nvPr/>
          </p:nvGrpSpPr>
          <p:grpSpPr bwMode="auto">
            <a:xfrm>
              <a:off x="4190" y="2245"/>
              <a:ext cx="240" cy="1118"/>
              <a:chOff x="4320" y="2016"/>
              <a:chExt cx="240" cy="1344"/>
            </a:xfrm>
          </p:grpSpPr>
          <p:sp>
            <p:nvSpPr>
              <p:cNvPr id="49170" name="Line 44"/>
              <p:cNvSpPr>
                <a:spLocks noChangeShapeType="1"/>
              </p:cNvSpPr>
              <p:nvPr/>
            </p:nvSpPr>
            <p:spPr bwMode="auto">
              <a:xfrm flipH="1">
                <a:off x="4320" y="2976"/>
                <a:ext cx="96" cy="384"/>
              </a:xfrm>
              <a:prstGeom prst="line">
                <a:avLst/>
              </a:prstGeom>
              <a:noFill/>
              <a:ln w="57150">
                <a:solidFill>
                  <a:srgbClr val="CC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zh-CN" altLang="en-US" smtClean="0">
                  <a:solidFill>
                    <a:srgbClr val="000000"/>
                  </a:solidFill>
                </a:endParaRPr>
              </a:p>
            </p:txBody>
          </p:sp>
          <p:sp>
            <p:nvSpPr>
              <p:cNvPr id="49171" name="Line 45"/>
              <p:cNvSpPr>
                <a:spLocks noChangeShapeType="1"/>
              </p:cNvSpPr>
              <p:nvPr/>
            </p:nvSpPr>
            <p:spPr bwMode="auto">
              <a:xfrm flipV="1">
                <a:off x="4512" y="2016"/>
                <a:ext cx="48" cy="384"/>
              </a:xfrm>
              <a:prstGeom prst="line">
                <a:avLst/>
              </a:prstGeom>
              <a:noFill/>
              <a:ln w="57150">
                <a:solidFill>
                  <a:srgbClr val="CC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zh-CN" altLang="en-US" smtClean="0">
                  <a:solidFill>
                    <a:srgbClr val="000000"/>
                  </a:solidFill>
                </a:endParaRPr>
              </a:p>
            </p:txBody>
          </p:sp>
        </p:grpSp>
        <p:grpSp>
          <p:nvGrpSpPr>
            <p:cNvPr id="49164" name="Group 46"/>
            <p:cNvGrpSpPr>
              <a:grpSpLocks/>
            </p:cNvGrpSpPr>
            <p:nvPr/>
          </p:nvGrpSpPr>
          <p:grpSpPr bwMode="auto">
            <a:xfrm>
              <a:off x="590" y="2382"/>
              <a:ext cx="624" cy="239"/>
              <a:chOff x="720" y="2307"/>
              <a:chExt cx="624" cy="288"/>
            </a:xfrm>
          </p:grpSpPr>
          <p:grpSp>
            <p:nvGrpSpPr>
              <p:cNvPr id="49165" name="Group 47"/>
              <p:cNvGrpSpPr>
                <a:grpSpLocks/>
              </p:cNvGrpSpPr>
              <p:nvPr/>
            </p:nvGrpSpPr>
            <p:grpSpPr bwMode="auto">
              <a:xfrm>
                <a:off x="720" y="2307"/>
                <a:ext cx="624" cy="288"/>
                <a:chOff x="720" y="2016"/>
                <a:chExt cx="624" cy="288"/>
              </a:xfrm>
            </p:grpSpPr>
            <p:sp>
              <p:nvSpPr>
                <p:cNvPr id="49168" name="Line 48"/>
                <p:cNvSpPr>
                  <a:spLocks noChangeShapeType="1"/>
                </p:cNvSpPr>
                <p:nvPr/>
              </p:nvSpPr>
              <p:spPr bwMode="auto">
                <a:xfrm flipV="1">
                  <a:off x="720" y="2016"/>
                  <a:ext cx="624" cy="14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49169" name="Line 49"/>
                <p:cNvSpPr>
                  <a:spLocks noChangeShapeType="1"/>
                </p:cNvSpPr>
                <p:nvPr/>
              </p:nvSpPr>
              <p:spPr bwMode="auto">
                <a:xfrm>
                  <a:off x="720" y="2160"/>
                  <a:ext cx="624" cy="14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sp>
            <p:nvSpPr>
              <p:cNvPr id="49166" name="Line 50"/>
              <p:cNvSpPr>
                <a:spLocks noChangeShapeType="1"/>
              </p:cNvSpPr>
              <p:nvPr/>
            </p:nvSpPr>
            <p:spPr bwMode="auto">
              <a:xfrm flipV="1">
                <a:off x="960" y="2352"/>
                <a:ext cx="192" cy="48"/>
              </a:xfrm>
              <a:prstGeom prst="line">
                <a:avLst/>
              </a:prstGeom>
              <a:noFill/>
              <a:ln w="381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zh-CN" altLang="en-US" smtClean="0">
                  <a:solidFill>
                    <a:srgbClr val="000000"/>
                  </a:solidFill>
                </a:endParaRPr>
              </a:p>
            </p:txBody>
          </p:sp>
          <p:sp>
            <p:nvSpPr>
              <p:cNvPr id="49167" name="Line 51"/>
              <p:cNvSpPr>
                <a:spLocks noChangeShapeType="1"/>
              </p:cNvSpPr>
              <p:nvPr/>
            </p:nvSpPr>
            <p:spPr bwMode="auto">
              <a:xfrm>
                <a:off x="912" y="2496"/>
                <a:ext cx="240" cy="48"/>
              </a:xfrm>
              <a:prstGeom prst="line">
                <a:avLst/>
              </a:prstGeom>
              <a:noFill/>
              <a:ln w="381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zh-CN" altLang="en-US" smtClean="0">
                  <a:solidFill>
                    <a:srgbClr val="000000"/>
                  </a:solidFill>
                </a:endParaRPr>
              </a:p>
            </p:txBody>
          </p:sp>
        </p:grpSp>
      </p:grpSp>
      <p:sp>
        <p:nvSpPr>
          <p:cNvPr id="49158" name="Rectangle 53"/>
          <p:cNvSpPr>
            <a:spLocks noChangeArrowheads="1"/>
          </p:cNvSpPr>
          <p:nvPr/>
        </p:nvSpPr>
        <p:spPr bwMode="auto">
          <a:xfrm>
            <a:off x="6096000" y="2743200"/>
            <a:ext cx="1260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sz="2400" smtClean="0">
                <a:solidFill>
                  <a:srgbClr val="000000"/>
                </a:solidFill>
              </a:rPr>
              <a:t>J· m</a:t>
            </a:r>
            <a:r>
              <a:rPr kumimoji="1" lang="en-US" altLang="zh-CN" sz="2400" baseline="30000" smtClean="0">
                <a:solidFill>
                  <a:srgbClr val="000000"/>
                </a:solidFill>
              </a:rPr>
              <a:t>-3</a:t>
            </a:r>
            <a:r>
              <a:rPr kumimoji="1" lang="en-US" altLang="zh-CN" sz="2400" smtClean="0">
                <a:solidFill>
                  <a:srgbClr val="000000"/>
                </a:solidFill>
              </a:rPr>
              <a:t>· s</a:t>
            </a:r>
          </a:p>
        </p:txBody>
      </p:sp>
    </p:spTree>
    <p:extLst>
      <p:ext uri="{BB962C8B-B14F-4D97-AF65-F5344CB8AC3E}">
        <p14:creationId xmlns:p14="http://schemas.microsoft.com/office/powerpoint/2010/main" val="16787592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blinds(vertical)">
                                      <p:cBhvr>
                                        <p:cTn id="7" dur="500"/>
                                        <p:tgtEl>
                                          <p:spTgt spid="44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8" name="Group 2"/>
          <p:cNvGrpSpPr>
            <a:grpSpLocks/>
          </p:cNvGrpSpPr>
          <p:nvPr/>
        </p:nvGrpSpPr>
        <p:grpSpPr bwMode="auto">
          <a:xfrm>
            <a:off x="990600" y="584200"/>
            <a:ext cx="2057400" cy="3170238"/>
            <a:chOff x="720" y="624"/>
            <a:chExt cx="1680" cy="2160"/>
          </a:xfrm>
        </p:grpSpPr>
        <p:sp>
          <p:nvSpPr>
            <p:cNvPr id="50221" name="Freeform 3"/>
            <p:cNvSpPr>
              <a:spLocks/>
            </p:cNvSpPr>
            <p:nvPr/>
          </p:nvSpPr>
          <p:spPr bwMode="auto">
            <a:xfrm>
              <a:off x="720" y="624"/>
              <a:ext cx="1536" cy="2112"/>
            </a:xfrm>
            <a:custGeom>
              <a:avLst/>
              <a:gdLst>
                <a:gd name="T0" fmla="*/ 0 w 1824"/>
                <a:gd name="T1" fmla="*/ 5255 h 1944"/>
                <a:gd name="T2" fmla="*/ 18 w 1824"/>
                <a:gd name="T3" fmla="*/ 4608 h 1944"/>
                <a:gd name="T4" fmla="*/ 30 w 1824"/>
                <a:gd name="T5" fmla="*/ 3309 h 1944"/>
                <a:gd name="T6" fmla="*/ 49 w 1824"/>
                <a:gd name="T7" fmla="*/ 1365 h 1944"/>
                <a:gd name="T8" fmla="*/ 61 w 1824"/>
                <a:gd name="T9" fmla="*/ 323 h 1944"/>
                <a:gd name="T10" fmla="*/ 74 w 1824"/>
                <a:gd name="T11" fmla="*/ 64 h 1944"/>
                <a:gd name="T12" fmla="*/ 92 w 1824"/>
                <a:gd name="T13" fmla="*/ 64 h 1944"/>
                <a:gd name="T14" fmla="*/ 104 w 1824"/>
                <a:gd name="T15" fmla="*/ 455 h 1944"/>
                <a:gd name="T16" fmla="*/ 134 w 1824"/>
                <a:gd name="T17" fmla="*/ 2141 h 1944"/>
                <a:gd name="T18" fmla="*/ 189 w 1824"/>
                <a:gd name="T19" fmla="*/ 3957 h 1944"/>
                <a:gd name="T20" fmla="*/ 232 w 1824"/>
                <a:gd name="T21" fmla="*/ 4608 h 19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24" h="1944">
                  <a:moveTo>
                    <a:pt x="0" y="1944"/>
                  </a:moveTo>
                  <a:cubicBezTo>
                    <a:pt x="52" y="1884"/>
                    <a:pt x="104" y="1824"/>
                    <a:pt x="144" y="1704"/>
                  </a:cubicBezTo>
                  <a:cubicBezTo>
                    <a:pt x="184" y="1584"/>
                    <a:pt x="200" y="1424"/>
                    <a:pt x="240" y="1224"/>
                  </a:cubicBezTo>
                  <a:cubicBezTo>
                    <a:pt x="280" y="1024"/>
                    <a:pt x="344" y="688"/>
                    <a:pt x="384" y="504"/>
                  </a:cubicBezTo>
                  <a:cubicBezTo>
                    <a:pt x="424" y="320"/>
                    <a:pt x="448" y="200"/>
                    <a:pt x="480" y="120"/>
                  </a:cubicBezTo>
                  <a:cubicBezTo>
                    <a:pt x="512" y="40"/>
                    <a:pt x="536" y="40"/>
                    <a:pt x="576" y="24"/>
                  </a:cubicBezTo>
                  <a:cubicBezTo>
                    <a:pt x="616" y="8"/>
                    <a:pt x="680" y="0"/>
                    <a:pt x="720" y="24"/>
                  </a:cubicBezTo>
                  <a:cubicBezTo>
                    <a:pt x="760" y="48"/>
                    <a:pt x="760" y="40"/>
                    <a:pt x="816" y="168"/>
                  </a:cubicBezTo>
                  <a:cubicBezTo>
                    <a:pt x="872" y="296"/>
                    <a:pt x="944" y="576"/>
                    <a:pt x="1056" y="792"/>
                  </a:cubicBezTo>
                  <a:cubicBezTo>
                    <a:pt x="1168" y="1008"/>
                    <a:pt x="1360" y="1312"/>
                    <a:pt x="1488" y="1464"/>
                  </a:cubicBezTo>
                  <a:cubicBezTo>
                    <a:pt x="1616" y="1616"/>
                    <a:pt x="1768" y="1664"/>
                    <a:pt x="1824" y="1704"/>
                  </a:cubicBezTo>
                </a:path>
              </a:pathLst>
            </a:custGeom>
            <a:noFill/>
            <a:ln w="38100" cmpd="sng">
              <a:solidFill>
                <a:srgbClr val="0000CC"/>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0222" name="Freeform 4"/>
            <p:cNvSpPr>
              <a:spLocks/>
            </p:cNvSpPr>
            <p:nvPr/>
          </p:nvSpPr>
          <p:spPr bwMode="auto">
            <a:xfrm>
              <a:off x="816" y="1968"/>
              <a:ext cx="1584" cy="784"/>
            </a:xfrm>
            <a:custGeom>
              <a:avLst/>
              <a:gdLst>
                <a:gd name="T0" fmla="*/ 0 w 1344"/>
                <a:gd name="T1" fmla="*/ 4 h 1264"/>
                <a:gd name="T2" fmla="*/ 1036 w 1344"/>
                <a:gd name="T3" fmla="*/ 4 h 1264"/>
                <a:gd name="T4" fmla="*/ 2066 w 1344"/>
                <a:gd name="T5" fmla="*/ 1 h 1264"/>
                <a:gd name="T6" fmla="*/ 2759 w 1344"/>
                <a:gd name="T7" fmla="*/ 1 h 1264"/>
                <a:gd name="T8" fmla="*/ 3447 w 1344"/>
                <a:gd name="T9" fmla="*/ 1 h 1264"/>
                <a:gd name="T10" fmla="*/ 4137 w 1344"/>
                <a:gd name="T11" fmla="*/ 1 h 1264"/>
                <a:gd name="T12" fmla="*/ 5867 w 1344"/>
                <a:gd name="T13" fmla="*/ 1 h 1264"/>
                <a:gd name="T14" fmla="*/ 8625 w 1344"/>
                <a:gd name="T15" fmla="*/ 4 h 1264"/>
                <a:gd name="T16" fmla="*/ 9653 w 1344"/>
                <a:gd name="T17" fmla="*/ 4 h 12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44" h="1264">
                  <a:moveTo>
                    <a:pt x="0" y="1264"/>
                  </a:moveTo>
                  <a:cubicBezTo>
                    <a:pt x="48" y="1216"/>
                    <a:pt x="96" y="1168"/>
                    <a:pt x="144" y="1024"/>
                  </a:cubicBezTo>
                  <a:cubicBezTo>
                    <a:pt x="192" y="880"/>
                    <a:pt x="248" y="560"/>
                    <a:pt x="288" y="400"/>
                  </a:cubicBezTo>
                  <a:cubicBezTo>
                    <a:pt x="328" y="240"/>
                    <a:pt x="352" y="128"/>
                    <a:pt x="384" y="64"/>
                  </a:cubicBezTo>
                  <a:cubicBezTo>
                    <a:pt x="416" y="0"/>
                    <a:pt x="448" y="8"/>
                    <a:pt x="480" y="16"/>
                  </a:cubicBezTo>
                  <a:cubicBezTo>
                    <a:pt x="512" y="24"/>
                    <a:pt x="520" y="16"/>
                    <a:pt x="576" y="112"/>
                  </a:cubicBezTo>
                  <a:cubicBezTo>
                    <a:pt x="632" y="208"/>
                    <a:pt x="712" y="440"/>
                    <a:pt x="816" y="592"/>
                  </a:cubicBezTo>
                  <a:cubicBezTo>
                    <a:pt x="920" y="744"/>
                    <a:pt x="1112" y="936"/>
                    <a:pt x="1200" y="1024"/>
                  </a:cubicBezTo>
                  <a:cubicBezTo>
                    <a:pt x="1288" y="1112"/>
                    <a:pt x="1320" y="1104"/>
                    <a:pt x="1344" y="1120"/>
                  </a:cubicBezTo>
                </a:path>
              </a:pathLst>
            </a:custGeom>
            <a:noFill/>
            <a:ln w="38100" cmpd="sng">
              <a:solidFill>
                <a:schemeClr val="tx2"/>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0223" name="Freeform 5"/>
            <p:cNvSpPr>
              <a:spLocks/>
            </p:cNvSpPr>
            <p:nvPr/>
          </p:nvSpPr>
          <p:spPr bwMode="auto">
            <a:xfrm>
              <a:off x="912" y="2336"/>
              <a:ext cx="1440" cy="400"/>
            </a:xfrm>
            <a:custGeom>
              <a:avLst/>
              <a:gdLst>
                <a:gd name="T0" fmla="*/ 0 w 1344"/>
                <a:gd name="T1" fmla="*/ 0 h 1264"/>
                <a:gd name="T2" fmla="*/ 332 w 1344"/>
                <a:gd name="T3" fmla="*/ 0 h 1264"/>
                <a:gd name="T4" fmla="*/ 659 w 1344"/>
                <a:gd name="T5" fmla="*/ 0 h 1264"/>
                <a:gd name="T6" fmla="*/ 878 w 1344"/>
                <a:gd name="T7" fmla="*/ 0 h 1264"/>
                <a:gd name="T8" fmla="*/ 1098 w 1344"/>
                <a:gd name="T9" fmla="*/ 0 h 1264"/>
                <a:gd name="T10" fmla="*/ 1318 w 1344"/>
                <a:gd name="T11" fmla="*/ 0 h 1264"/>
                <a:gd name="T12" fmla="*/ 1865 w 1344"/>
                <a:gd name="T13" fmla="*/ 0 h 1264"/>
                <a:gd name="T14" fmla="*/ 2747 w 1344"/>
                <a:gd name="T15" fmla="*/ 0 h 1264"/>
                <a:gd name="T16" fmla="*/ 3078 w 1344"/>
                <a:gd name="T17" fmla="*/ 0 h 12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44" h="1264">
                  <a:moveTo>
                    <a:pt x="0" y="1264"/>
                  </a:moveTo>
                  <a:cubicBezTo>
                    <a:pt x="48" y="1216"/>
                    <a:pt x="96" y="1168"/>
                    <a:pt x="144" y="1024"/>
                  </a:cubicBezTo>
                  <a:cubicBezTo>
                    <a:pt x="192" y="880"/>
                    <a:pt x="248" y="560"/>
                    <a:pt x="288" y="400"/>
                  </a:cubicBezTo>
                  <a:cubicBezTo>
                    <a:pt x="328" y="240"/>
                    <a:pt x="352" y="128"/>
                    <a:pt x="384" y="64"/>
                  </a:cubicBezTo>
                  <a:cubicBezTo>
                    <a:pt x="416" y="0"/>
                    <a:pt x="448" y="8"/>
                    <a:pt x="480" y="16"/>
                  </a:cubicBezTo>
                  <a:cubicBezTo>
                    <a:pt x="512" y="24"/>
                    <a:pt x="520" y="16"/>
                    <a:pt x="576" y="112"/>
                  </a:cubicBezTo>
                  <a:cubicBezTo>
                    <a:pt x="632" y="208"/>
                    <a:pt x="712" y="440"/>
                    <a:pt x="816" y="592"/>
                  </a:cubicBezTo>
                  <a:cubicBezTo>
                    <a:pt x="920" y="744"/>
                    <a:pt x="1112" y="936"/>
                    <a:pt x="1200" y="1024"/>
                  </a:cubicBezTo>
                  <a:cubicBezTo>
                    <a:pt x="1288" y="1112"/>
                    <a:pt x="1320" y="1104"/>
                    <a:pt x="1344" y="1120"/>
                  </a:cubicBezTo>
                </a:path>
              </a:pathLst>
            </a:custGeom>
            <a:noFill/>
            <a:ln w="38100" cmpd="sng">
              <a:solidFill>
                <a:srgbClr val="FF0066"/>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0224" name="Line 6"/>
            <p:cNvSpPr>
              <a:spLocks noChangeShapeType="1"/>
            </p:cNvSpPr>
            <p:nvPr/>
          </p:nvSpPr>
          <p:spPr bwMode="auto">
            <a:xfrm>
              <a:off x="1248" y="672"/>
              <a:ext cx="0" cy="2112"/>
            </a:xfrm>
            <a:prstGeom prst="line">
              <a:avLst/>
            </a:prstGeom>
            <a:noFill/>
            <a:ln w="9525">
              <a:solidFill>
                <a:srgbClr val="0000CC"/>
              </a:solidFill>
              <a:prstDash val="dash"/>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0225" name="Line 7"/>
            <p:cNvSpPr>
              <a:spLocks noChangeShapeType="1"/>
            </p:cNvSpPr>
            <p:nvPr/>
          </p:nvSpPr>
          <p:spPr bwMode="auto">
            <a:xfrm>
              <a:off x="1296" y="1440"/>
              <a:ext cx="0" cy="1344"/>
            </a:xfrm>
            <a:prstGeom prst="line">
              <a:avLst/>
            </a:prstGeom>
            <a:noFill/>
            <a:ln w="9525">
              <a:solidFill>
                <a:srgbClr val="FF6600"/>
              </a:solidFill>
              <a:prstDash val="dash"/>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0226" name="Line 8"/>
            <p:cNvSpPr>
              <a:spLocks noChangeShapeType="1"/>
            </p:cNvSpPr>
            <p:nvPr/>
          </p:nvSpPr>
          <p:spPr bwMode="auto">
            <a:xfrm>
              <a:off x="1344" y="1968"/>
              <a:ext cx="0" cy="816"/>
            </a:xfrm>
            <a:prstGeom prst="line">
              <a:avLst/>
            </a:prstGeom>
            <a:noFill/>
            <a:ln w="9525">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0227" name="Line 9"/>
            <p:cNvSpPr>
              <a:spLocks noChangeShapeType="1"/>
            </p:cNvSpPr>
            <p:nvPr/>
          </p:nvSpPr>
          <p:spPr bwMode="auto">
            <a:xfrm>
              <a:off x="1392" y="2352"/>
              <a:ext cx="0" cy="432"/>
            </a:xfrm>
            <a:prstGeom prst="line">
              <a:avLst/>
            </a:prstGeom>
            <a:noFill/>
            <a:ln w="9525">
              <a:solidFill>
                <a:srgbClr val="FF0066"/>
              </a:solidFill>
              <a:prstDash val="dash"/>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0228" name="Freeform 10"/>
            <p:cNvSpPr>
              <a:spLocks/>
            </p:cNvSpPr>
            <p:nvPr/>
          </p:nvSpPr>
          <p:spPr bwMode="auto">
            <a:xfrm>
              <a:off x="864" y="1392"/>
              <a:ext cx="1392" cy="1296"/>
            </a:xfrm>
            <a:custGeom>
              <a:avLst/>
              <a:gdLst>
                <a:gd name="T0" fmla="*/ 0 w 1392"/>
                <a:gd name="T1" fmla="*/ 1296 h 1296"/>
                <a:gd name="T2" fmla="*/ 144 w 1392"/>
                <a:gd name="T3" fmla="*/ 1008 h 1296"/>
                <a:gd name="T4" fmla="*/ 336 w 1392"/>
                <a:gd name="T5" fmla="*/ 144 h 1296"/>
                <a:gd name="T6" fmla="*/ 528 w 1392"/>
                <a:gd name="T7" fmla="*/ 144 h 1296"/>
                <a:gd name="T8" fmla="*/ 816 w 1392"/>
                <a:gd name="T9" fmla="*/ 624 h 1296"/>
                <a:gd name="T10" fmla="*/ 1104 w 1392"/>
                <a:gd name="T11" fmla="*/ 960 h 1296"/>
                <a:gd name="T12" fmla="*/ 1392 w 1392"/>
                <a:gd name="T13" fmla="*/ 1152 h 12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92" h="1296">
                  <a:moveTo>
                    <a:pt x="0" y="1296"/>
                  </a:moveTo>
                  <a:cubicBezTo>
                    <a:pt x="44" y="1248"/>
                    <a:pt x="88" y="1200"/>
                    <a:pt x="144" y="1008"/>
                  </a:cubicBezTo>
                  <a:cubicBezTo>
                    <a:pt x="200" y="816"/>
                    <a:pt x="272" y="288"/>
                    <a:pt x="336" y="144"/>
                  </a:cubicBezTo>
                  <a:cubicBezTo>
                    <a:pt x="400" y="0"/>
                    <a:pt x="448" y="64"/>
                    <a:pt x="528" y="144"/>
                  </a:cubicBezTo>
                  <a:cubicBezTo>
                    <a:pt x="608" y="224"/>
                    <a:pt x="720" y="488"/>
                    <a:pt x="816" y="624"/>
                  </a:cubicBezTo>
                  <a:cubicBezTo>
                    <a:pt x="912" y="760"/>
                    <a:pt x="1008" y="872"/>
                    <a:pt x="1104" y="960"/>
                  </a:cubicBezTo>
                  <a:cubicBezTo>
                    <a:pt x="1200" y="1048"/>
                    <a:pt x="1344" y="1120"/>
                    <a:pt x="1392" y="1152"/>
                  </a:cubicBezTo>
                </a:path>
              </a:pathLst>
            </a:custGeom>
            <a:noFill/>
            <a:ln w="38100" cmpd="sng">
              <a:solidFill>
                <a:srgbClr val="FF66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sp>
        <p:nvSpPr>
          <p:cNvPr id="50179" name="Line 11"/>
          <p:cNvSpPr>
            <a:spLocks noChangeShapeType="1"/>
          </p:cNvSpPr>
          <p:nvPr/>
        </p:nvSpPr>
        <p:spPr bwMode="auto">
          <a:xfrm flipV="1">
            <a:off x="457200" y="203200"/>
            <a:ext cx="0" cy="3657600"/>
          </a:xfrm>
          <a:prstGeom prst="line">
            <a:avLst/>
          </a:prstGeom>
          <a:noFill/>
          <a:ln w="38100">
            <a:solidFill>
              <a:srgbClr val="CC99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0180" name="Line 12"/>
          <p:cNvSpPr>
            <a:spLocks noChangeShapeType="1"/>
          </p:cNvSpPr>
          <p:nvPr/>
        </p:nvSpPr>
        <p:spPr bwMode="auto">
          <a:xfrm>
            <a:off x="457200" y="3860800"/>
            <a:ext cx="3429000" cy="0"/>
          </a:xfrm>
          <a:prstGeom prst="line">
            <a:avLst/>
          </a:prstGeom>
          <a:noFill/>
          <a:ln w="38100">
            <a:solidFill>
              <a:srgbClr val="CC99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0181" name="Text Box 13"/>
          <p:cNvSpPr txBox="1">
            <a:spLocks noChangeArrowheads="1"/>
          </p:cNvSpPr>
          <p:nvPr/>
        </p:nvSpPr>
        <p:spPr bwMode="auto">
          <a:xfrm>
            <a:off x="0" y="3632200"/>
            <a:ext cx="381000" cy="519113"/>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800" smtClean="0">
                <a:solidFill>
                  <a:srgbClr val="000000"/>
                </a:solidFill>
                <a:latin typeface="Times New Roman" pitchFamily="18" charset="0"/>
              </a:rPr>
              <a:t>0</a:t>
            </a:r>
          </a:p>
        </p:txBody>
      </p:sp>
      <p:graphicFrame>
        <p:nvGraphicFramePr>
          <p:cNvPr id="50182" name="Object 14"/>
          <p:cNvGraphicFramePr>
            <a:graphicFrameLocks noChangeAspect="1"/>
          </p:cNvGraphicFramePr>
          <p:nvPr/>
        </p:nvGraphicFramePr>
        <p:xfrm>
          <a:off x="3582988" y="3352800"/>
          <a:ext cx="288925" cy="379413"/>
        </p:xfrm>
        <a:graphic>
          <a:graphicData uri="http://schemas.openxmlformats.org/presentationml/2006/ole">
            <mc:AlternateContent xmlns:mc="http://schemas.openxmlformats.org/markup-compatibility/2006">
              <mc:Choice xmlns:v="urn:schemas-microsoft-com:vml" Requires="v">
                <p:oleObj spid="_x0000_s2050" r:id="rId3" imgW="152268" imgH="203024" progId="Equation.3">
                  <p:embed/>
                </p:oleObj>
              </mc:Choice>
              <mc:Fallback>
                <p:oleObj r:id="rId3" imgW="152268" imgH="2030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2988" y="3352800"/>
                        <a:ext cx="288925" cy="379413"/>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3" name="Object 15"/>
          <p:cNvGraphicFramePr>
            <a:graphicFrameLocks noChangeAspect="1"/>
          </p:cNvGraphicFramePr>
          <p:nvPr/>
        </p:nvGraphicFramePr>
        <p:xfrm>
          <a:off x="619125" y="241300"/>
          <a:ext cx="742950" cy="312738"/>
        </p:xfrm>
        <a:graphic>
          <a:graphicData uri="http://schemas.openxmlformats.org/presentationml/2006/ole">
            <mc:AlternateContent xmlns:mc="http://schemas.openxmlformats.org/markup-compatibility/2006">
              <mc:Choice xmlns:v="urn:schemas-microsoft-com:vml" Requires="v">
                <p:oleObj spid="_x0000_s2051" name="公式" r:id="rId5" imgW="494870" imgH="203024" progId="Equation.3">
                  <p:embed/>
                </p:oleObj>
              </mc:Choice>
              <mc:Fallback>
                <p:oleObj name="公式" r:id="rId5" imgW="494870" imgH="20302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125" y="241300"/>
                        <a:ext cx="742950" cy="312738"/>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4" name="Object 16"/>
          <p:cNvGraphicFramePr>
            <a:graphicFrameLocks noChangeAspect="1"/>
          </p:cNvGraphicFramePr>
          <p:nvPr/>
        </p:nvGraphicFramePr>
        <p:xfrm>
          <a:off x="1524000" y="4013200"/>
          <a:ext cx="514350" cy="533400"/>
        </p:xfrm>
        <a:graphic>
          <a:graphicData uri="http://schemas.openxmlformats.org/presentationml/2006/ole">
            <mc:AlternateContent xmlns:mc="http://schemas.openxmlformats.org/markup-compatibility/2006">
              <mc:Choice xmlns:v="urn:schemas-microsoft-com:vml" Requires="v">
                <p:oleObj spid="_x0000_s2052" r:id="rId7" imgW="266584" imgH="279279" progId="Equation.3">
                  <p:embed/>
                </p:oleObj>
              </mc:Choice>
              <mc:Fallback>
                <p:oleObj r:id="rId7" imgW="266584" imgH="27927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4013200"/>
                        <a:ext cx="514350" cy="533400"/>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0185" name="Group 17"/>
          <p:cNvGrpSpPr>
            <a:grpSpLocks/>
          </p:cNvGrpSpPr>
          <p:nvPr/>
        </p:nvGrpSpPr>
        <p:grpSpPr bwMode="auto">
          <a:xfrm>
            <a:off x="1981200" y="812800"/>
            <a:ext cx="1052513" cy="2146300"/>
            <a:chOff x="1344" y="912"/>
            <a:chExt cx="9890" cy="1891"/>
          </a:xfrm>
        </p:grpSpPr>
        <p:sp>
          <p:nvSpPr>
            <p:cNvPr id="50217" name="Text Box 18"/>
            <p:cNvSpPr txBox="1">
              <a:spLocks noChangeArrowheads="1"/>
            </p:cNvSpPr>
            <p:nvPr/>
          </p:nvSpPr>
          <p:spPr bwMode="auto">
            <a:xfrm>
              <a:off x="1344" y="912"/>
              <a:ext cx="9681" cy="40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0" fontAlgn="base" hangingPunct="0">
                <a:spcBef>
                  <a:spcPct val="0"/>
                </a:spcBef>
                <a:spcAft>
                  <a:spcPct val="0"/>
                </a:spcAft>
                <a:buFontTx/>
                <a:buNone/>
              </a:pPr>
              <a:r>
                <a:rPr lang="en-US" altLang="zh-CN" sz="2400" b="1" smtClean="0">
                  <a:solidFill>
                    <a:srgbClr val="0000CC"/>
                  </a:solidFill>
                  <a:latin typeface="Times New Roman" pitchFamily="18" charset="0"/>
                </a:rPr>
                <a:t>2200K</a:t>
              </a:r>
            </a:p>
          </p:txBody>
        </p:sp>
        <p:sp>
          <p:nvSpPr>
            <p:cNvPr id="50218" name="Text Box 19"/>
            <p:cNvSpPr txBox="1">
              <a:spLocks noChangeArrowheads="1"/>
            </p:cNvSpPr>
            <p:nvPr/>
          </p:nvSpPr>
          <p:spPr bwMode="auto">
            <a:xfrm>
              <a:off x="1359" y="1632"/>
              <a:ext cx="9681" cy="40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0" fontAlgn="base" hangingPunct="0">
                <a:spcBef>
                  <a:spcPct val="0"/>
                </a:spcBef>
                <a:spcAft>
                  <a:spcPct val="0"/>
                </a:spcAft>
                <a:buFontTx/>
                <a:buNone/>
              </a:pPr>
              <a:r>
                <a:rPr lang="en-US" altLang="zh-CN" sz="2400" b="1" smtClean="0">
                  <a:solidFill>
                    <a:srgbClr val="FF6600"/>
                  </a:solidFill>
                  <a:latin typeface="Times New Roman" pitchFamily="18" charset="0"/>
                </a:rPr>
                <a:t>2000K</a:t>
              </a:r>
            </a:p>
          </p:txBody>
        </p:sp>
        <p:sp>
          <p:nvSpPr>
            <p:cNvPr id="50219" name="Text Box 20"/>
            <p:cNvSpPr txBox="1">
              <a:spLocks noChangeArrowheads="1"/>
            </p:cNvSpPr>
            <p:nvPr/>
          </p:nvSpPr>
          <p:spPr bwMode="auto">
            <a:xfrm>
              <a:off x="1553" y="1968"/>
              <a:ext cx="9681" cy="40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0" fontAlgn="base" hangingPunct="0">
                <a:spcBef>
                  <a:spcPct val="0"/>
                </a:spcBef>
                <a:spcAft>
                  <a:spcPct val="0"/>
                </a:spcAft>
                <a:buFontTx/>
                <a:buNone/>
              </a:pPr>
              <a:r>
                <a:rPr lang="en-US" altLang="zh-CN" sz="2400" b="1" smtClean="0">
                  <a:solidFill>
                    <a:srgbClr val="000000"/>
                  </a:solidFill>
                  <a:latin typeface="Times New Roman" pitchFamily="18" charset="0"/>
                </a:rPr>
                <a:t>1800K</a:t>
              </a:r>
            </a:p>
          </p:txBody>
        </p:sp>
        <p:sp>
          <p:nvSpPr>
            <p:cNvPr id="50220" name="Text Box 21"/>
            <p:cNvSpPr txBox="1">
              <a:spLocks noChangeArrowheads="1"/>
            </p:cNvSpPr>
            <p:nvPr/>
          </p:nvSpPr>
          <p:spPr bwMode="auto">
            <a:xfrm>
              <a:off x="1478" y="2400"/>
              <a:ext cx="9681" cy="40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0" fontAlgn="base" hangingPunct="0">
                <a:spcBef>
                  <a:spcPct val="0"/>
                </a:spcBef>
                <a:spcAft>
                  <a:spcPct val="0"/>
                </a:spcAft>
                <a:buFontTx/>
                <a:buNone/>
              </a:pPr>
              <a:r>
                <a:rPr lang="en-US" altLang="zh-CN" sz="2400" b="1" smtClean="0">
                  <a:solidFill>
                    <a:srgbClr val="FF0066"/>
                  </a:solidFill>
                  <a:latin typeface="Times New Roman" pitchFamily="18" charset="0"/>
                </a:rPr>
                <a:t>1600K</a:t>
              </a:r>
            </a:p>
          </p:txBody>
        </p:sp>
      </p:grpSp>
      <p:graphicFrame>
        <p:nvGraphicFramePr>
          <p:cNvPr id="50186" name="Object 22"/>
          <p:cNvGraphicFramePr>
            <a:graphicFrameLocks noChangeAspect="1"/>
          </p:cNvGraphicFramePr>
          <p:nvPr/>
        </p:nvGraphicFramePr>
        <p:xfrm>
          <a:off x="4953000" y="381000"/>
          <a:ext cx="3424238" cy="428625"/>
        </p:xfrm>
        <a:graphic>
          <a:graphicData uri="http://schemas.openxmlformats.org/presentationml/2006/ole">
            <mc:AlternateContent xmlns:mc="http://schemas.openxmlformats.org/markup-compatibility/2006">
              <mc:Choice xmlns:v="urn:schemas-microsoft-com:vml" Requires="v">
                <p:oleObj spid="_x0000_s2053" name="公式" r:id="rId9" imgW="1562100" imgH="228600" progId="Equation.3">
                  <p:embed/>
                </p:oleObj>
              </mc:Choice>
              <mc:Fallback>
                <p:oleObj name="公式" r:id="rId9" imgW="15621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3000" y="381000"/>
                        <a:ext cx="3424238"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0187" name="Group 23"/>
          <p:cNvGrpSpPr>
            <a:grpSpLocks/>
          </p:cNvGrpSpPr>
          <p:nvPr/>
        </p:nvGrpSpPr>
        <p:grpSpPr bwMode="auto">
          <a:xfrm>
            <a:off x="4356100" y="476250"/>
            <a:ext cx="4787900" cy="3743325"/>
            <a:chOff x="432" y="1226"/>
            <a:chExt cx="3168" cy="2758"/>
          </a:xfrm>
        </p:grpSpPr>
        <p:sp>
          <p:nvSpPr>
            <p:cNvPr id="50195" name="Line 24"/>
            <p:cNvSpPr>
              <a:spLocks noChangeShapeType="1"/>
            </p:cNvSpPr>
            <p:nvPr/>
          </p:nvSpPr>
          <p:spPr bwMode="auto">
            <a:xfrm>
              <a:off x="703" y="3630"/>
              <a:ext cx="2705" cy="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0196" name="Line 25"/>
            <p:cNvSpPr>
              <a:spLocks noChangeShapeType="1"/>
            </p:cNvSpPr>
            <p:nvPr/>
          </p:nvSpPr>
          <p:spPr bwMode="auto">
            <a:xfrm>
              <a:off x="999" y="3570"/>
              <a:ext cx="0" cy="60"/>
            </a:xfrm>
            <a:prstGeom prst="line">
              <a:avLst/>
            </a:prstGeom>
            <a:noFill/>
            <a:ln w="12700">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0197" name="Line 26"/>
            <p:cNvSpPr>
              <a:spLocks noChangeShapeType="1"/>
            </p:cNvSpPr>
            <p:nvPr/>
          </p:nvSpPr>
          <p:spPr bwMode="auto">
            <a:xfrm>
              <a:off x="1296" y="3570"/>
              <a:ext cx="0" cy="60"/>
            </a:xfrm>
            <a:prstGeom prst="line">
              <a:avLst/>
            </a:prstGeom>
            <a:noFill/>
            <a:ln w="12700">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0198" name="Line 27"/>
            <p:cNvSpPr>
              <a:spLocks noChangeShapeType="1"/>
            </p:cNvSpPr>
            <p:nvPr/>
          </p:nvSpPr>
          <p:spPr bwMode="auto">
            <a:xfrm>
              <a:off x="1592" y="3570"/>
              <a:ext cx="0" cy="60"/>
            </a:xfrm>
            <a:prstGeom prst="line">
              <a:avLst/>
            </a:prstGeom>
            <a:noFill/>
            <a:ln w="12700">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0199" name="Line 28"/>
            <p:cNvSpPr>
              <a:spLocks noChangeShapeType="1"/>
            </p:cNvSpPr>
            <p:nvPr/>
          </p:nvSpPr>
          <p:spPr bwMode="auto">
            <a:xfrm>
              <a:off x="1888" y="3570"/>
              <a:ext cx="0" cy="60"/>
            </a:xfrm>
            <a:prstGeom prst="line">
              <a:avLst/>
            </a:prstGeom>
            <a:noFill/>
            <a:ln w="12700">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0200" name="Line 29"/>
            <p:cNvSpPr>
              <a:spLocks noChangeShapeType="1"/>
            </p:cNvSpPr>
            <p:nvPr/>
          </p:nvSpPr>
          <p:spPr bwMode="auto">
            <a:xfrm>
              <a:off x="2184" y="3570"/>
              <a:ext cx="0" cy="60"/>
            </a:xfrm>
            <a:prstGeom prst="line">
              <a:avLst/>
            </a:prstGeom>
            <a:noFill/>
            <a:ln w="12700">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0201" name="Line 30"/>
            <p:cNvSpPr>
              <a:spLocks noChangeShapeType="1"/>
            </p:cNvSpPr>
            <p:nvPr/>
          </p:nvSpPr>
          <p:spPr bwMode="auto">
            <a:xfrm>
              <a:off x="2481" y="3570"/>
              <a:ext cx="0" cy="60"/>
            </a:xfrm>
            <a:prstGeom prst="line">
              <a:avLst/>
            </a:prstGeom>
            <a:noFill/>
            <a:ln w="12700">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0202" name="Line 31"/>
            <p:cNvSpPr>
              <a:spLocks noChangeShapeType="1"/>
            </p:cNvSpPr>
            <p:nvPr/>
          </p:nvSpPr>
          <p:spPr bwMode="auto">
            <a:xfrm>
              <a:off x="703" y="3326"/>
              <a:ext cx="74" cy="0"/>
            </a:xfrm>
            <a:prstGeom prst="line">
              <a:avLst/>
            </a:prstGeom>
            <a:noFill/>
            <a:ln w="19050">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0203" name="Line 32"/>
            <p:cNvSpPr>
              <a:spLocks noChangeShapeType="1"/>
            </p:cNvSpPr>
            <p:nvPr/>
          </p:nvSpPr>
          <p:spPr bwMode="auto">
            <a:xfrm>
              <a:off x="703" y="3023"/>
              <a:ext cx="74" cy="0"/>
            </a:xfrm>
            <a:prstGeom prst="line">
              <a:avLst/>
            </a:prstGeom>
            <a:noFill/>
            <a:ln w="19050">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0204" name="Line 33"/>
            <p:cNvSpPr>
              <a:spLocks noChangeShapeType="1"/>
            </p:cNvSpPr>
            <p:nvPr/>
          </p:nvSpPr>
          <p:spPr bwMode="auto">
            <a:xfrm>
              <a:off x="703" y="2719"/>
              <a:ext cx="74" cy="0"/>
            </a:xfrm>
            <a:prstGeom prst="line">
              <a:avLst/>
            </a:prstGeom>
            <a:noFill/>
            <a:ln w="19050">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0205" name="Line 34"/>
            <p:cNvSpPr>
              <a:spLocks noChangeShapeType="1"/>
            </p:cNvSpPr>
            <p:nvPr/>
          </p:nvSpPr>
          <p:spPr bwMode="auto">
            <a:xfrm>
              <a:off x="703" y="2415"/>
              <a:ext cx="74" cy="0"/>
            </a:xfrm>
            <a:prstGeom prst="line">
              <a:avLst/>
            </a:prstGeom>
            <a:noFill/>
            <a:ln w="19050">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0206" name="Line 35"/>
            <p:cNvSpPr>
              <a:spLocks noChangeShapeType="1"/>
            </p:cNvSpPr>
            <p:nvPr/>
          </p:nvSpPr>
          <p:spPr bwMode="auto">
            <a:xfrm>
              <a:off x="703" y="2111"/>
              <a:ext cx="74" cy="0"/>
            </a:xfrm>
            <a:prstGeom prst="line">
              <a:avLst/>
            </a:prstGeom>
            <a:noFill/>
            <a:ln w="19050">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0207" name="Text Box 36"/>
            <p:cNvSpPr txBox="1">
              <a:spLocks noChangeArrowheads="1"/>
            </p:cNvSpPr>
            <p:nvPr/>
          </p:nvSpPr>
          <p:spPr bwMode="auto">
            <a:xfrm>
              <a:off x="628" y="3601"/>
              <a:ext cx="203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smtClean="0">
                  <a:solidFill>
                    <a:srgbClr val="000000"/>
                  </a:solidFill>
                  <a:latin typeface="Times New Roman" pitchFamily="18" charset="0"/>
                </a:rPr>
                <a:t>0         1           2          3</a:t>
              </a:r>
            </a:p>
          </p:txBody>
        </p:sp>
        <p:sp>
          <p:nvSpPr>
            <p:cNvPr id="50208" name="Text Box 37"/>
            <p:cNvSpPr txBox="1">
              <a:spLocks noChangeArrowheads="1"/>
            </p:cNvSpPr>
            <p:nvPr/>
          </p:nvSpPr>
          <p:spPr bwMode="auto">
            <a:xfrm>
              <a:off x="432" y="1707"/>
              <a:ext cx="273"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smtClean="0">
                  <a:solidFill>
                    <a:srgbClr val="000000"/>
                  </a:solidFill>
                  <a:latin typeface="Times New Roman" pitchFamily="18" charset="0"/>
                </a:rPr>
                <a:t> 6</a:t>
              </a:r>
            </a:p>
          </p:txBody>
        </p:sp>
        <p:graphicFrame>
          <p:nvGraphicFramePr>
            <p:cNvPr id="50209" name="Object 38"/>
            <p:cNvGraphicFramePr>
              <a:graphicFrameLocks noChangeAspect="1"/>
            </p:cNvGraphicFramePr>
            <p:nvPr/>
          </p:nvGraphicFramePr>
          <p:xfrm>
            <a:off x="2592" y="3685"/>
            <a:ext cx="1008" cy="299"/>
          </p:xfrm>
          <a:graphic>
            <a:graphicData uri="http://schemas.openxmlformats.org/presentationml/2006/ole">
              <mc:AlternateContent xmlns:mc="http://schemas.openxmlformats.org/markup-compatibility/2006">
                <mc:Choice xmlns:v="urn:schemas-microsoft-com:vml" Requires="v">
                  <p:oleObj spid="_x0000_s2054" name="Equation" r:id="rId11" imgW="1028254" imgH="304668" progId="Equation.3">
                    <p:embed/>
                  </p:oleObj>
                </mc:Choice>
                <mc:Fallback>
                  <p:oleObj name="Equation" r:id="rId11" imgW="1028254" imgH="304668"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2" y="3685"/>
                          <a:ext cx="1008"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10" name="Line 39"/>
            <p:cNvSpPr>
              <a:spLocks noChangeShapeType="1"/>
            </p:cNvSpPr>
            <p:nvPr/>
          </p:nvSpPr>
          <p:spPr bwMode="auto">
            <a:xfrm>
              <a:off x="694" y="1842"/>
              <a:ext cx="74" cy="0"/>
            </a:xfrm>
            <a:prstGeom prst="line">
              <a:avLst/>
            </a:prstGeom>
            <a:noFill/>
            <a:ln w="19050">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0211" name="Rectangle 40"/>
            <p:cNvSpPr>
              <a:spLocks noChangeArrowheads="1"/>
            </p:cNvSpPr>
            <p:nvPr/>
          </p:nvSpPr>
          <p:spPr bwMode="auto">
            <a:xfrm>
              <a:off x="480" y="3194"/>
              <a:ext cx="223"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smtClean="0">
                  <a:solidFill>
                    <a:srgbClr val="000000"/>
                  </a:solidFill>
                  <a:latin typeface="Times New Roman" pitchFamily="18" charset="0"/>
                </a:rPr>
                <a:t>1</a:t>
              </a:r>
            </a:p>
          </p:txBody>
        </p:sp>
        <p:sp>
          <p:nvSpPr>
            <p:cNvPr id="50212" name="Rectangle 41"/>
            <p:cNvSpPr>
              <a:spLocks noChangeArrowheads="1"/>
            </p:cNvSpPr>
            <p:nvPr/>
          </p:nvSpPr>
          <p:spPr bwMode="auto">
            <a:xfrm>
              <a:off x="480" y="2906"/>
              <a:ext cx="223"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smtClean="0">
                  <a:solidFill>
                    <a:srgbClr val="000000"/>
                  </a:solidFill>
                  <a:latin typeface="Times New Roman" pitchFamily="18" charset="0"/>
                </a:rPr>
                <a:t>2</a:t>
              </a:r>
            </a:p>
          </p:txBody>
        </p:sp>
        <p:sp>
          <p:nvSpPr>
            <p:cNvPr id="50213" name="Rectangle 42"/>
            <p:cNvSpPr>
              <a:spLocks noChangeArrowheads="1"/>
            </p:cNvSpPr>
            <p:nvPr/>
          </p:nvSpPr>
          <p:spPr bwMode="auto">
            <a:xfrm>
              <a:off x="480" y="2571"/>
              <a:ext cx="223"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smtClean="0">
                  <a:solidFill>
                    <a:srgbClr val="000000"/>
                  </a:solidFill>
                  <a:latin typeface="Times New Roman" pitchFamily="18" charset="0"/>
                </a:rPr>
                <a:t>3</a:t>
              </a:r>
            </a:p>
          </p:txBody>
        </p:sp>
        <p:sp>
          <p:nvSpPr>
            <p:cNvPr id="50214" name="Rectangle 43"/>
            <p:cNvSpPr>
              <a:spLocks noChangeArrowheads="1"/>
            </p:cNvSpPr>
            <p:nvPr/>
          </p:nvSpPr>
          <p:spPr bwMode="auto">
            <a:xfrm>
              <a:off x="432" y="2282"/>
              <a:ext cx="273"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smtClean="0">
                  <a:solidFill>
                    <a:srgbClr val="000000"/>
                  </a:solidFill>
                  <a:latin typeface="Times New Roman" pitchFamily="18" charset="0"/>
                </a:rPr>
                <a:t> 4</a:t>
              </a:r>
            </a:p>
          </p:txBody>
        </p:sp>
        <p:sp>
          <p:nvSpPr>
            <p:cNvPr id="50215" name="Rectangle 44"/>
            <p:cNvSpPr>
              <a:spLocks noChangeArrowheads="1"/>
            </p:cNvSpPr>
            <p:nvPr/>
          </p:nvSpPr>
          <p:spPr bwMode="auto">
            <a:xfrm>
              <a:off x="480" y="1994"/>
              <a:ext cx="223"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smtClean="0">
                  <a:solidFill>
                    <a:srgbClr val="000000"/>
                  </a:solidFill>
                  <a:latin typeface="Times New Roman" pitchFamily="18" charset="0"/>
                </a:rPr>
                <a:t>5</a:t>
              </a:r>
            </a:p>
          </p:txBody>
        </p:sp>
        <p:sp>
          <p:nvSpPr>
            <p:cNvPr id="50216" name="Line 45"/>
            <p:cNvSpPr>
              <a:spLocks noChangeShapeType="1"/>
            </p:cNvSpPr>
            <p:nvPr/>
          </p:nvSpPr>
          <p:spPr bwMode="auto">
            <a:xfrm flipV="1">
              <a:off x="720" y="1226"/>
              <a:ext cx="0" cy="240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grpSp>
      <p:grpSp>
        <p:nvGrpSpPr>
          <p:cNvPr id="50188" name="Group 46"/>
          <p:cNvGrpSpPr>
            <a:grpSpLocks/>
          </p:cNvGrpSpPr>
          <p:nvPr/>
        </p:nvGrpSpPr>
        <p:grpSpPr bwMode="auto">
          <a:xfrm>
            <a:off x="4787900" y="1179513"/>
            <a:ext cx="3600450" cy="2528887"/>
            <a:chOff x="3016" y="743"/>
            <a:chExt cx="2268" cy="1593"/>
          </a:xfrm>
        </p:grpSpPr>
        <p:sp>
          <p:nvSpPr>
            <p:cNvPr id="50192" name="Freeform 47"/>
            <p:cNvSpPr>
              <a:spLocks/>
            </p:cNvSpPr>
            <p:nvPr/>
          </p:nvSpPr>
          <p:spPr bwMode="auto">
            <a:xfrm>
              <a:off x="3016" y="743"/>
              <a:ext cx="2240" cy="1593"/>
            </a:xfrm>
            <a:custGeom>
              <a:avLst/>
              <a:gdLst>
                <a:gd name="T0" fmla="*/ 0 w 2529"/>
                <a:gd name="T1" fmla="*/ 859 h 1685"/>
                <a:gd name="T2" fmla="*/ 60 w 2529"/>
                <a:gd name="T3" fmla="*/ 704 h 1685"/>
                <a:gd name="T4" fmla="*/ 129 w 2529"/>
                <a:gd name="T5" fmla="*/ 302 h 1685"/>
                <a:gd name="T6" fmla="*/ 181 w 2529"/>
                <a:gd name="T7" fmla="*/ 42 h 1685"/>
                <a:gd name="T8" fmla="*/ 233 w 2529"/>
                <a:gd name="T9" fmla="*/ 52 h 1685"/>
                <a:gd name="T10" fmla="*/ 267 w 2529"/>
                <a:gd name="T11" fmla="*/ 182 h 1685"/>
                <a:gd name="T12" fmla="*/ 293 w 2529"/>
                <a:gd name="T13" fmla="*/ 320 h 1685"/>
                <a:gd name="T14" fmla="*/ 340 w 2529"/>
                <a:gd name="T15" fmla="*/ 495 h 1685"/>
                <a:gd name="T16" fmla="*/ 413 w 2529"/>
                <a:gd name="T17" fmla="*/ 667 h 1685"/>
                <a:gd name="T18" fmla="*/ 513 w 2529"/>
                <a:gd name="T19" fmla="*/ 799 h 1685"/>
                <a:gd name="T20" fmla="*/ 589 w 2529"/>
                <a:gd name="T21" fmla="*/ 837 h 168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29" h="1685">
                  <a:moveTo>
                    <a:pt x="0" y="1685"/>
                  </a:moveTo>
                  <a:cubicBezTo>
                    <a:pt x="84" y="1624"/>
                    <a:pt x="167" y="1563"/>
                    <a:pt x="259" y="1381"/>
                  </a:cubicBezTo>
                  <a:cubicBezTo>
                    <a:pt x="352" y="1199"/>
                    <a:pt x="469" y="808"/>
                    <a:pt x="556" y="591"/>
                  </a:cubicBezTo>
                  <a:cubicBezTo>
                    <a:pt x="642" y="374"/>
                    <a:pt x="703" y="163"/>
                    <a:pt x="777" y="82"/>
                  </a:cubicBezTo>
                  <a:cubicBezTo>
                    <a:pt x="850" y="0"/>
                    <a:pt x="936" y="56"/>
                    <a:pt x="997" y="102"/>
                  </a:cubicBezTo>
                  <a:cubicBezTo>
                    <a:pt x="1059" y="148"/>
                    <a:pt x="1104" y="267"/>
                    <a:pt x="1147" y="355"/>
                  </a:cubicBezTo>
                  <a:cubicBezTo>
                    <a:pt x="1190" y="443"/>
                    <a:pt x="1205" y="524"/>
                    <a:pt x="1257" y="627"/>
                  </a:cubicBezTo>
                  <a:cubicBezTo>
                    <a:pt x="1309" y="730"/>
                    <a:pt x="1371" y="858"/>
                    <a:pt x="1457" y="971"/>
                  </a:cubicBezTo>
                  <a:cubicBezTo>
                    <a:pt x="1543" y="1084"/>
                    <a:pt x="1650" y="1209"/>
                    <a:pt x="1774" y="1308"/>
                  </a:cubicBezTo>
                  <a:cubicBezTo>
                    <a:pt x="1898" y="1407"/>
                    <a:pt x="2076" y="1513"/>
                    <a:pt x="2201" y="1568"/>
                  </a:cubicBezTo>
                  <a:cubicBezTo>
                    <a:pt x="2327" y="1624"/>
                    <a:pt x="2460" y="1627"/>
                    <a:pt x="2529" y="1642"/>
                  </a:cubicBezTo>
                </a:path>
              </a:pathLst>
            </a:custGeom>
            <a:noFill/>
            <a:ln w="38100" cmpd="sng">
              <a:solidFill>
                <a:srgbClr val="FF0000"/>
              </a:solidFill>
              <a:round/>
              <a:headE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0193" name="Text Box 48"/>
            <p:cNvSpPr txBox="1">
              <a:spLocks noChangeArrowheads="1"/>
            </p:cNvSpPr>
            <p:nvPr/>
          </p:nvSpPr>
          <p:spPr bwMode="auto">
            <a:xfrm>
              <a:off x="4014" y="935"/>
              <a:ext cx="1233" cy="250"/>
            </a:xfrm>
            <a:prstGeom prst="rect">
              <a:avLst/>
            </a:prstGeom>
            <a:noFill/>
            <a:ln>
              <a:noFill/>
            </a:ln>
            <a:effectLst/>
            <a:extLst>
              <a:ext uri="{909E8E84-426E-40DD-AFC4-6F175D3DCCD1}">
                <a14:hiddenFill xmlns:a14="http://schemas.microsoft.com/office/drawing/2010/main">
                  <a:gradFill rotWithShape="0">
                    <a:gsLst>
                      <a:gs pos="0">
                        <a:srgbClr val="FFCCCC"/>
                      </a:gs>
                      <a:gs pos="50000">
                        <a:srgbClr val="FFFFFF"/>
                      </a:gs>
                      <a:gs pos="100000">
                        <a:srgbClr val="FFCCCC"/>
                      </a:gs>
                    </a:gsLst>
                    <a:lin ang="5400000" scaled="1"/>
                  </a:gra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zh-CN" altLang="en-US" sz="2000" b="1" smtClean="0">
                  <a:solidFill>
                    <a:srgbClr val="FF0000"/>
                  </a:solidFill>
                  <a:latin typeface="宋体" charset="-122"/>
                </a:rPr>
                <a:t>实验曲线</a:t>
              </a:r>
            </a:p>
          </p:txBody>
        </p:sp>
        <p:graphicFrame>
          <p:nvGraphicFramePr>
            <p:cNvPr id="50194" name="Object 49"/>
            <p:cNvGraphicFramePr>
              <a:graphicFrameLocks noChangeAspect="1"/>
            </p:cNvGraphicFramePr>
            <p:nvPr/>
          </p:nvGraphicFramePr>
          <p:xfrm>
            <a:off x="4306" y="1434"/>
            <a:ext cx="978" cy="240"/>
          </p:xfrm>
          <a:graphic>
            <a:graphicData uri="http://schemas.openxmlformats.org/presentationml/2006/ole">
              <mc:AlternateContent xmlns:mc="http://schemas.openxmlformats.org/markup-compatibility/2006">
                <mc:Choice xmlns:v="urn:schemas-microsoft-com:vml" Requires="v">
                  <p:oleObj spid="_x0000_s2055" name="Equation" r:id="rId13" imgW="1104900" imgH="254000" progId="Equation.3">
                    <p:embed/>
                  </p:oleObj>
                </mc:Choice>
                <mc:Fallback>
                  <p:oleObj name="Equation" r:id="rId13" imgW="1104900" imgH="2540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06" y="1434"/>
                          <a:ext cx="97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0189" name="Group 50"/>
          <p:cNvGrpSpPr>
            <a:grpSpLocks/>
          </p:cNvGrpSpPr>
          <p:nvPr/>
        </p:nvGrpSpPr>
        <p:grpSpPr bwMode="auto">
          <a:xfrm>
            <a:off x="609600" y="5105400"/>
            <a:ext cx="7848600" cy="830263"/>
            <a:chOff x="340" y="3724"/>
            <a:chExt cx="4944" cy="523"/>
          </a:xfrm>
        </p:grpSpPr>
        <p:sp>
          <p:nvSpPr>
            <p:cNvPr id="50190" name="Text Box 51"/>
            <p:cNvSpPr txBox="1">
              <a:spLocks noChangeArrowheads="1"/>
            </p:cNvSpPr>
            <p:nvPr/>
          </p:nvSpPr>
          <p:spPr bwMode="auto">
            <a:xfrm>
              <a:off x="340" y="3724"/>
              <a:ext cx="494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zh-CN" altLang="en-US" sz="2400" b="1" smtClean="0">
                  <a:solidFill>
                    <a:srgbClr val="CC0000"/>
                  </a:solidFill>
                  <a:latin typeface="宋体" charset="-122"/>
                </a:rPr>
                <a:t>注：</a:t>
              </a:r>
              <a:r>
                <a:rPr lang="zh-CN" altLang="en-US" sz="2400" b="1" smtClean="0">
                  <a:solidFill>
                    <a:srgbClr val="0000CC"/>
                  </a:solidFill>
                  <a:latin typeface="宋体" charset="-122"/>
                </a:rPr>
                <a:t>寻求       的函数形式进而确定单色辐出度的形式是当时黑体辐射研究者们的一大目标！</a:t>
              </a:r>
            </a:p>
          </p:txBody>
        </p:sp>
        <p:graphicFrame>
          <p:nvGraphicFramePr>
            <p:cNvPr id="50191" name="Object 52"/>
            <p:cNvGraphicFramePr>
              <a:graphicFrameLocks noChangeAspect="1"/>
            </p:cNvGraphicFramePr>
            <p:nvPr/>
          </p:nvGraphicFramePr>
          <p:xfrm>
            <a:off x="1252" y="3772"/>
            <a:ext cx="499" cy="215"/>
          </p:xfrm>
          <a:graphic>
            <a:graphicData uri="http://schemas.openxmlformats.org/presentationml/2006/ole">
              <mc:AlternateContent xmlns:mc="http://schemas.openxmlformats.org/markup-compatibility/2006">
                <mc:Choice xmlns:v="urn:schemas-microsoft-com:vml" Requires="v">
                  <p:oleObj spid="_x0000_s2056" name="公式" r:id="rId15" imgW="365868" imgH="99144" progId="Equation.3">
                    <p:embed/>
                  </p:oleObj>
                </mc:Choice>
                <mc:Fallback>
                  <p:oleObj name="公式" r:id="rId15" imgW="365868" imgH="99144"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52" y="3772"/>
                          <a:ext cx="499"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5382408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3"/>
          <p:cNvSpPr txBox="1">
            <a:spLocks noChangeArrowheads="1"/>
          </p:cNvSpPr>
          <p:nvPr/>
        </p:nvSpPr>
        <p:spPr bwMode="auto">
          <a:xfrm>
            <a:off x="152400" y="2590800"/>
            <a:ext cx="88392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sz="2400" b="1" smtClean="0">
                <a:solidFill>
                  <a:srgbClr val="CC0000"/>
                </a:solidFill>
                <a:latin typeface="Times New Roman" pitchFamily="18" charset="0"/>
              </a:rPr>
              <a:t>5.</a:t>
            </a:r>
            <a:r>
              <a:rPr kumimoji="1" lang="zh-CN" altLang="en-US" sz="2400" b="1" smtClean="0">
                <a:solidFill>
                  <a:srgbClr val="CC0000"/>
                </a:solidFill>
                <a:latin typeface="Verdana" pitchFamily="34" charset="0"/>
              </a:rPr>
              <a:t>维恩公式</a:t>
            </a:r>
            <a:r>
              <a:rPr kumimoji="1" lang="en-US" altLang="zh-CN" sz="2400" b="1" smtClean="0">
                <a:solidFill>
                  <a:srgbClr val="CC0000"/>
                </a:solidFill>
              </a:rPr>
              <a:t>——</a:t>
            </a:r>
            <a:r>
              <a:rPr kumimoji="1" lang="en-US" altLang="zh-CN" sz="2400" b="1" smtClean="0">
                <a:solidFill>
                  <a:srgbClr val="000000"/>
                </a:solidFill>
                <a:latin typeface="华文楷体" pitchFamily="2" charset="-122"/>
                <a:ea typeface="华文楷体" pitchFamily="2" charset="-122"/>
              </a:rPr>
              <a:t>1896</a:t>
            </a:r>
            <a:r>
              <a:rPr kumimoji="1" lang="zh-CN" altLang="en-US" sz="2400" b="1" smtClean="0">
                <a:solidFill>
                  <a:srgbClr val="000000"/>
                </a:solidFill>
                <a:latin typeface="华文楷体" pitchFamily="2" charset="-122"/>
                <a:ea typeface="华文楷体" pitchFamily="2" charset="-122"/>
              </a:rPr>
              <a:t>年德国维恩（</a:t>
            </a:r>
            <a:r>
              <a:rPr kumimoji="1" lang="en-US" altLang="zh-CN" sz="2400" b="1" smtClean="0">
                <a:solidFill>
                  <a:srgbClr val="000000"/>
                </a:solidFill>
                <a:latin typeface="华文楷体" pitchFamily="2" charset="-122"/>
                <a:ea typeface="华文楷体" pitchFamily="2" charset="-122"/>
              </a:rPr>
              <a:t>Wien</a:t>
            </a:r>
            <a:r>
              <a:rPr kumimoji="1" lang="zh-CN" altLang="en-US" sz="2400" b="1" smtClean="0">
                <a:solidFill>
                  <a:srgbClr val="000000"/>
                </a:solidFill>
                <a:latin typeface="华文楷体" pitchFamily="2" charset="-122"/>
                <a:ea typeface="华文楷体" pitchFamily="2" charset="-122"/>
              </a:rPr>
              <a:t>）从热力学普遍理论出发，将黑体谐振子能量按频率分布类同于</a:t>
            </a:r>
            <a:r>
              <a:rPr kumimoji="1" lang="en-US" altLang="zh-CN" sz="2400" b="1" smtClean="0">
                <a:solidFill>
                  <a:srgbClr val="000000"/>
                </a:solidFill>
                <a:latin typeface="华文楷体" pitchFamily="2" charset="-122"/>
                <a:ea typeface="华文楷体" pitchFamily="2" charset="-122"/>
              </a:rPr>
              <a:t>Maxwell</a:t>
            </a:r>
            <a:r>
              <a:rPr kumimoji="1" lang="zh-CN" altLang="en-US" sz="2400" b="1" smtClean="0">
                <a:solidFill>
                  <a:srgbClr val="000000"/>
                </a:solidFill>
                <a:latin typeface="华文楷体" pitchFamily="2" charset="-122"/>
                <a:ea typeface="华文楷体" pitchFamily="2" charset="-122"/>
              </a:rPr>
              <a:t>速度分布，由经典理论导出，</a:t>
            </a:r>
            <a:r>
              <a:rPr kumimoji="1" lang="zh-CN" altLang="en-US" sz="2400" b="1" smtClean="0">
                <a:solidFill>
                  <a:srgbClr val="000000"/>
                </a:solidFill>
                <a:latin typeface="Verdana" pitchFamily="34" charset="0"/>
              </a:rPr>
              <a:t>在长波方面与实验数据不符。</a:t>
            </a:r>
          </a:p>
        </p:txBody>
      </p:sp>
      <p:pic>
        <p:nvPicPr>
          <p:cNvPr id="51203"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0"/>
            <a:ext cx="2306638"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2"/>
          <p:cNvSpPr txBox="1">
            <a:spLocks noChangeArrowheads="1"/>
          </p:cNvSpPr>
          <p:nvPr/>
        </p:nvSpPr>
        <p:spPr bwMode="auto">
          <a:xfrm>
            <a:off x="76200" y="4343400"/>
            <a:ext cx="89154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sz="2400" b="1" smtClean="0">
                <a:solidFill>
                  <a:srgbClr val="CC0000"/>
                </a:solidFill>
                <a:latin typeface="Times New Roman" pitchFamily="18" charset="0"/>
              </a:rPr>
              <a:t>6.</a:t>
            </a:r>
            <a:r>
              <a:rPr kumimoji="1" lang="zh-CN" altLang="en-US" sz="2400" b="1" smtClean="0">
                <a:solidFill>
                  <a:srgbClr val="CC0000"/>
                </a:solidFill>
                <a:latin typeface="Verdana" pitchFamily="34" charset="0"/>
              </a:rPr>
              <a:t>瑞利</a:t>
            </a:r>
            <a:r>
              <a:rPr kumimoji="1" lang="en-US" altLang="zh-CN" sz="2400" b="1" smtClean="0">
                <a:solidFill>
                  <a:srgbClr val="CC0000"/>
                </a:solidFill>
                <a:latin typeface="Verdana" pitchFamily="34" charset="0"/>
              </a:rPr>
              <a:t>--</a:t>
            </a:r>
            <a:r>
              <a:rPr kumimoji="1" lang="zh-CN" altLang="en-US" sz="2400" b="1" smtClean="0">
                <a:solidFill>
                  <a:srgbClr val="CC0000"/>
                </a:solidFill>
                <a:latin typeface="Verdana" pitchFamily="34" charset="0"/>
              </a:rPr>
              <a:t>金斯公式</a:t>
            </a:r>
            <a:r>
              <a:rPr kumimoji="1" lang="en-US" altLang="zh-CN" sz="2400" b="1" smtClean="0">
                <a:solidFill>
                  <a:srgbClr val="CC0000"/>
                </a:solidFill>
              </a:rPr>
              <a:t>——</a:t>
            </a:r>
            <a:r>
              <a:rPr kumimoji="1" lang="en-US" altLang="zh-CN" sz="2400" b="1" smtClean="0">
                <a:solidFill>
                  <a:srgbClr val="0000CC"/>
                </a:solidFill>
                <a:latin typeface="华文楷体" pitchFamily="2" charset="-122"/>
                <a:ea typeface="华文楷体" pitchFamily="2" charset="-122"/>
              </a:rPr>
              <a:t>1900</a:t>
            </a:r>
            <a:r>
              <a:rPr kumimoji="1" lang="zh-CN" altLang="en-US" sz="2400" b="1" smtClean="0">
                <a:solidFill>
                  <a:srgbClr val="0000CC"/>
                </a:solidFill>
                <a:latin typeface="华文楷体" pitchFamily="2" charset="-122"/>
                <a:ea typeface="华文楷体" pitchFamily="2" charset="-122"/>
              </a:rPr>
              <a:t>年瑞利</a:t>
            </a:r>
            <a:r>
              <a:rPr kumimoji="1" lang="en-US" altLang="zh-CN" sz="2400" b="1" smtClean="0">
                <a:solidFill>
                  <a:srgbClr val="0000CC"/>
                </a:solidFill>
                <a:latin typeface="华文楷体" pitchFamily="2" charset="-122"/>
                <a:ea typeface="华文楷体" pitchFamily="2" charset="-122"/>
              </a:rPr>
              <a:t>--</a:t>
            </a:r>
            <a:r>
              <a:rPr kumimoji="1" lang="zh-CN" altLang="en-US" sz="2400" b="1" smtClean="0">
                <a:solidFill>
                  <a:srgbClr val="0000CC"/>
                </a:solidFill>
                <a:latin typeface="华文楷体" pitchFamily="2" charset="-122"/>
                <a:ea typeface="华文楷体" pitchFamily="2" charset="-122"/>
              </a:rPr>
              <a:t>金斯利用经典电动力学和统计力学（将固体当作谐振子且能量按自由度均分原则及电磁辐射理论）得到一个公式，</a:t>
            </a:r>
            <a:endParaRPr kumimoji="1" lang="zh-CN" altLang="en-US" b="1" smtClean="0">
              <a:solidFill>
                <a:srgbClr val="0000CC"/>
              </a:solidFill>
              <a:latin typeface="华文楷体" pitchFamily="2" charset="-122"/>
              <a:ea typeface="华文楷体" pitchFamily="2" charset="-122"/>
            </a:endParaRPr>
          </a:p>
        </p:txBody>
      </p:sp>
      <p:sp>
        <p:nvSpPr>
          <p:cNvPr id="5" name="Text Box 3"/>
          <p:cNvSpPr txBox="1">
            <a:spLocks noChangeArrowheads="1"/>
          </p:cNvSpPr>
          <p:nvPr/>
        </p:nvSpPr>
        <p:spPr bwMode="auto">
          <a:xfrm>
            <a:off x="22225" y="5486400"/>
            <a:ext cx="82819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sz="2800" b="1" smtClean="0">
                <a:solidFill>
                  <a:srgbClr val="0000CC"/>
                </a:solidFill>
                <a:latin typeface="华文楷体" pitchFamily="2" charset="-122"/>
                <a:ea typeface="华文楷体" pitchFamily="2" charset="-122"/>
              </a:rPr>
              <a:t>    </a:t>
            </a:r>
            <a:r>
              <a:rPr kumimoji="1" lang="zh-CN" altLang="en-US" sz="2400" b="1" smtClean="0">
                <a:solidFill>
                  <a:srgbClr val="0000CC"/>
                </a:solidFill>
                <a:latin typeface="华文楷体" pitchFamily="2" charset="-122"/>
                <a:ea typeface="华文楷体" pitchFamily="2" charset="-122"/>
              </a:rPr>
              <a:t>此公式在短波区域明显与实验不符，而理论上却找不出错误</a:t>
            </a:r>
            <a:r>
              <a:rPr kumimoji="1" lang="en-US" altLang="zh-CN" sz="2400" b="1" smtClean="0">
                <a:solidFill>
                  <a:srgbClr val="0000CC"/>
                </a:solidFill>
                <a:latin typeface="华文楷体" pitchFamily="2" charset="-122"/>
                <a:ea typeface="华文楷体" pitchFamily="2" charset="-122"/>
              </a:rPr>
              <a:t>——“</a:t>
            </a:r>
            <a:r>
              <a:rPr kumimoji="1" lang="zh-CN" altLang="en-US" sz="2400" b="1" smtClean="0">
                <a:solidFill>
                  <a:srgbClr val="CC00FF"/>
                </a:solidFill>
                <a:latin typeface="华文楷体" pitchFamily="2" charset="-122"/>
                <a:ea typeface="华文楷体" pitchFamily="2" charset="-122"/>
              </a:rPr>
              <a:t>紫外灾难</a:t>
            </a:r>
            <a:r>
              <a:rPr kumimoji="1" lang="zh-CN" altLang="en-US" sz="2400" b="1" smtClean="0">
                <a:solidFill>
                  <a:srgbClr val="0000CC"/>
                </a:solidFill>
                <a:latin typeface="华文楷体" pitchFamily="2" charset="-122"/>
                <a:ea typeface="华文楷体" pitchFamily="2" charset="-122"/>
              </a:rPr>
              <a:t>。</a:t>
            </a:r>
            <a:r>
              <a:rPr kumimoji="1" lang="zh-CN" altLang="en-US" sz="2800" b="1" smtClean="0">
                <a:solidFill>
                  <a:srgbClr val="0000CC"/>
                </a:solidFill>
                <a:latin typeface="华文楷体" pitchFamily="2" charset="-122"/>
                <a:ea typeface="华文楷体" pitchFamily="2" charset="-122"/>
              </a:rPr>
              <a:t>               </a:t>
            </a:r>
          </a:p>
        </p:txBody>
      </p:sp>
      <p:pic>
        <p:nvPicPr>
          <p:cNvPr id="5120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0"/>
            <a:ext cx="3057525"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810000"/>
            <a:ext cx="2819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8" name="图片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6021388"/>
            <a:ext cx="2338388"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15486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4" grpId="0" autoUpdateAnimBg="0"/>
      <p:bldP spid="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0" y="20638"/>
            <a:ext cx="2851150" cy="457200"/>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sz="2400" b="1" smtClean="0">
                <a:solidFill>
                  <a:srgbClr val="CC0000"/>
                </a:solidFill>
                <a:latin typeface="Times New Roman" pitchFamily="18" charset="0"/>
                <a:ea typeface="华文楷体" pitchFamily="2" charset="-122"/>
              </a:rPr>
              <a:t>7.</a:t>
            </a:r>
            <a:r>
              <a:rPr kumimoji="1" lang="zh-CN" altLang="en-US" sz="2400" b="1" smtClean="0">
                <a:solidFill>
                  <a:srgbClr val="CC0000"/>
                </a:solidFill>
                <a:latin typeface="Times New Roman" pitchFamily="18" charset="0"/>
                <a:ea typeface="华文楷体" pitchFamily="2" charset="-122"/>
              </a:rPr>
              <a:t>普朗克量子假设：</a:t>
            </a:r>
          </a:p>
        </p:txBody>
      </p:sp>
      <p:pic>
        <p:nvPicPr>
          <p:cNvPr id="52227"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609600"/>
            <a:ext cx="67405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8"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066800"/>
            <a:ext cx="2476500"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8"/>
          <p:cNvSpPr txBox="1">
            <a:spLocks noChangeArrowheads="1"/>
          </p:cNvSpPr>
          <p:nvPr/>
        </p:nvSpPr>
        <p:spPr bwMode="auto">
          <a:xfrm>
            <a:off x="2819400" y="1447800"/>
            <a:ext cx="54864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zh-CN" altLang="en-US" sz="2400" b="1" smtClean="0">
                <a:solidFill>
                  <a:srgbClr val="CC0000"/>
                </a:solidFill>
                <a:latin typeface="华文楷体" pitchFamily="2" charset="-122"/>
                <a:ea typeface="华文楷体" pitchFamily="2" charset="-122"/>
              </a:rPr>
              <a:t>普朗克导出了一个公式：</a:t>
            </a:r>
          </a:p>
          <a:p>
            <a:pPr fontAlgn="base">
              <a:spcBef>
                <a:spcPct val="0"/>
              </a:spcBef>
              <a:spcAft>
                <a:spcPct val="0"/>
              </a:spcAft>
              <a:buFontTx/>
              <a:buNone/>
            </a:pPr>
            <a:r>
              <a:rPr kumimoji="1" lang="zh-CN" altLang="en-US" sz="2400" b="1" smtClean="0">
                <a:solidFill>
                  <a:srgbClr val="CC0000"/>
                </a:solidFill>
                <a:latin typeface="华文楷体" pitchFamily="2" charset="-122"/>
                <a:ea typeface="华文楷体" pitchFamily="2" charset="-122"/>
              </a:rPr>
              <a:t>“普朗克公式”</a:t>
            </a:r>
          </a:p>
        </p:txBody>
      </p:sp>
      <p:graphicFrame>
        <p:nvGraphicFramePr>
          <p:cNvPr id="7" name="Object 9"/>
          <p:cNvGraphicFramePr>
            <a:graphicFrameLocks noChangeAspect="1"/>
          </p:cNvGraphicFramePr>
          <p:nvPr/>
        </p:nvGraphicFramePr>
        <p:xfrm>
          <a:off x="5943600" y="1676400"/>
          <a:ext cx="2876550" cy="1184275"/>
        </p:xfrm>
        <a:graphic>
          <a:graphicData uri="http://schemas.openxmlformats.org/presentationml/2006/ole">
            <mc:AlternateContent xmlns:mc="http://schemas.openxmlformats.org/markup-compatibility/2006">
              <mc:Choice xmlns:v="urn:schemas-microsoft-com:vml" Requires="v">
                <p:oleObj spid="_x0000_s3074" name="公式" r:id="rId5" imgW="1295400" imgH="533400" progId="Equation.3">
                  <p:embed/>
                </p:oleObj>
              </mc:Choice>
              <mc:Fallback>
                <p:oleObj name="公式" r:id="rId5" imgW="1295400" imgH="533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1676400"/>
                        <a:ext cx="2876550" cy="11842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pic>
        <p:nvPicPr>
          <p:cNvPr id="52231" name="图片 7"/>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2895600"/>
            <a:ext cx="4810125" cy="394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12782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0" y="20638"/>
            <a:ext cx="2851150" cy="457200"/>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sz="2400" b="1" smtClean="0">
                <a:solidFill>
                  <a:srgbClr val="CC0000"/>
                </a:solidFill>
                <a:latin typeface="Times New Roman" pitchFamily="18" charset="0"/>
                <a:ea typeface="华文楷体" pitchFamily="2" charset="-122"/>
              </a:rPr>
              <a:t>7.</a:t>
            </a:r>
            <a:r>
              <a:rPr kumimoji="1" lang="zh-CN" altLang="en-US" sz="2400" b="1" smtClean="0">
                <a:solidFill>
                  <a:srgbClr val="CC0000"/>
                </a:solidFill>
                <a:latin typeface="Times New Roman" pitchFamily="18" charset="0"/>
                <a:ea typeface="华文楷体" pitchFamily="2" charset="-122"/>
              </a:rPr>
              <a:t>普朗克量子假设：</a:t>
            </a:r>
          </a:p>
        </p:txBody>
      </p:sp>
      <p:sp>
        <p:nvSpPr>
          <p:cNvPr id="47107" name="Text Box 3"/>
          <p:cNvSpPr txBox="1">
            <a:spLocks noChangeArrowheads="1"/>
          </p:cNvSpPr>
          <p:nvPr/>
        </p:nvSpPr>
        <p:spPr bwMode="auto">
          <a:xfrm>
            <a:off x="76200" y="476250"/>
            <a:ext cx="8915400" cy="143192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b="1" smtClean="0">
                <a:solidFill>
                  <a:srgbClr val="0000CC"/>
                </a:solidFill>
                <a:latin typeface="华文楷体" pitchFamily="2" charset="-122"/>
                <a:ea typeface="华文楷体" pitchFamily="2" charset="-122"/>
              </a:rPr>
              <a:t>    </a:t>
            </a:r>
            <a:r>
              <a:rPr kumimoji="1" lang="zh-CN" altLang="en-US" sz="2400" b="1" smtClean="0">
                <a:solidFill>
                  <a:srgbClr val="0000CC"/>
                </a:solidFill>
                <a:latin typeface="华文楷体" pitchFamily="2" charset="-122"/>
                <a:ea typeface="华文楷体" pitchFamily="2" charset="-122"/>
              </a:rPr>
              <a:t>辐射黑体是由带电谐振子组成，这些谐振子辐射电磁波并和周围电磁场交换能量，但这些谐振子只能处于某些特殊的状态。它们的能量只能是某些能量子</a:t>
            </a:r>
            <a:r>
              <a:rPr kumimoji="1" lang="zh-CN" altLang="en-US" sz="2400" b="1" smtClean="0">
                <a:solidFill>
                  <a:srgbClr val="0000CC"/>
                </a:solidFill>
                <a:latin typeface="华文楷体" pitchFamily="2" charset="-122"/>
                <a:ea typeface="华文楷体" pitchFamily="2" charset="-122"/>
                <a:sym typeface="Symbol" pitchFamily="18" charset="2"/>
              </a:rPr>
              <a:t>的整数倍</a:t>
            </a:r>
            <a:r>
              <a:rPr kumimoji="1" lang="zh-CN" altLang="en-US" b="1" smtClean="0">
                <a:solidFill>
                  <a:srgbClr val="0000CC"/>
                </a:solidFill>
                <a:latin typeface="华文楷体" pitchFamily="2" charset="-122"/>
                <a:ea typeface="华文楷体" pitchFamily="2" charset="-122"/>
                <a:sym typeface="Symbol" pitchFamily="18" charset="2"/>
              </a:rPr>
              <a:t>。</a:t>
            </a:r>
            <a:endParaRPr kumimoji="1" lang="zh-CN" altLang="en-US" b="1" smtClean="0">
              <a:solidFill>
                <a:srgbClr val="0000CC"/>
              </a:solidFill>
              <a:latin typeface="华文楷体" pitchFamily="2" charset="-122"/>
              <a:ea typeface="华文楷体" pitchFamily="2" charset="-122"/>
            </a:endParaRPr>
          </a:p>
        </p:txBody>
      </p:sp>
      <p:graphicFrame>
        <p:nvGraphicFramePr>
          <p:cNvPr id="47108" name="Object 4"/>
          <p:cNvGraphicFramePr>
            <a:graphicFrameLocks noChangeAspect="1"/>
          </p:cNvGraphicFramePr>
          <p:nvPr/>
        </p:nvGraphicFramePr>
        <p:xfrm>
          <a:off x="533400" y="2012950"/>
          <a:ext cx="1666875" cy="606425"/>
        </p:xfrm>
        <a:graphic>
          <a:graphicData uri="http://schemas.openxmlformats.org/presentationml/2006/ole">
            <mc:AlternateContent xmlns:mc="http://schemas.openxmlformats.org/markup-compatibility/2006">
              <mc:Choice xmlns:v="urn:schemas-microsoft-com:vml" Requires="v">
                <p:oleObj spid="_x0000_s4098" name="公式" r:id="rId4" imgW="411466" imgH="114264" progId="Equation.3">
                  <p:embed/>
                </p:oleObj>
              </mc:Choice>
              <mc:Fallback>
                <p:oleObj name="公式" r:id="rId4" imgW="411466" imgH="114264"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012950"/>
                        <a:ext cx="1666875" cy="60642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9" name="Object 5"/>
          <p:cNvGraphicFramePr>
            <a:graphicFrameLocks noChangeAspect="1"/>
          </p:cNvGraphicFramePr>
          <p:nvPr/>
        </p:nvGraphicFramePr>
        <p:xfrm>
          <a:off x="7019925" y="1989138"/>
          <a:ext cx="1524000" cy="487362"/>
        </p:xfrm>
        <a:graphic>
          <a:graphicData uri="http://schemas.openxmlformats.org/presentationml/2006/ole">
            <mc:AlternateContent xmlns:mc="http://schemas.openxmlformats.org/markup-compatibility/2006">
              <mc:Choice xmlns:v="urn:schemas-microsoft-com:vml" Requires="v">
                <p:oleObj spid="_x0000_s4099" name="公式" r:id="rId6" imgW="342961" imgH="68688" progId="Equation.3">
                  <p:embed/>
                </p:oleObj>
              </mc:Choice>
              <mc:Fallback>
                <p:oleObj name="公式" r:id="rId6" imgW="342961" imgH="68688"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9925" y="1989138"/>
                        <a:ext cx="1524000" cy="487362"/>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0" name="Object 6"/>
          <p:cNvGraphicFramePr>
            <a:graphicFrameLocks noChangeAspect="1"/>
          </p:cNvGraphicFramePr>
          <p:nvPr/>
        </p:nvGraphicFramePr>
        <p:xfrm>
          <a:off x="2971800" y="2074863"/>
          <a:ext cx="2290763" cy="469900"/>
        </p:xfrm>
        <a:graphic>
          <a:graphicData uri="http://schemas.openxmlformats.org/presentationml/2006/ole">
            <mc:AlternateContent xmlns:mc="http://schemas.openxmlformats.org/markup-compatibility/2006">
              <mc:Choice xmlns:v="urn:schemas-microsoft-com:vml" Requires="v">
                <p:oleObj spid="_x0000_s4100" name="公式" r:id="rId8" imgW="602072" imgH="68688" progId="Equation.3">
                  <p:embed/>
                </p:oleObj>
              </mc:Choice>
              <mc:Fallback>
                <p:oleObj name="公式" r:id="rId8" imgW="602072" imgH="68688"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1800" y="2074863"/>
                        <a:ext cx="2290763" cy="469900"/>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1" name="Text Box 7"/>
          <p:cNvSpPr txBox="1">
            <a:spLocks noChangeArrowheads="1"/>
          </p:cNvSpPr>
          <p:nvPr/>
        </p:nvSpPr>
        <p:spPr bwMode="auto">
          <a:xfrm>
            <a:off x="5400675" y="2060575"/>
            <a:ext cx="1098550" cy="457200"/>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zh-CN" altLang="en-US" sz="2400" b="1" smtClean="0">
                <a:solidFill>
                  <a:srgbClr val="000000"/>
                </a:solidFill>
                <a:latin typeface="Times New Roman" pitchFamily="18" charset="0"/>
                <a:ea typeface="华文楷体" pitchFamily="2" charset="-122"/>
              </a:rPr>
              <a:t>量子数</a:t>
            </a:r>
          </a:p>
        </p:txBody>
      </p:sp>
      <p:sp>
        <p:nvSpPr>
          <p:cNvPr id="47164" name="Text Box 60"/>
          <p:cNvSpPr txBox="1">
            <a:spLocks noChangeArrowheads="1"/>
          </p:cNvSpPr>
          <p:nvPr/>
        </p:nvSpPr>
        <p:spPr bwMode="auto">
          <a:xfrm>
            <a:off x="36513" y="5638800"/>
            <a:ext cx="9144000" cy="9540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sz="2800" b="1" smtClean="0">
                <a:solidFill>
                  <a:srgbClr val="0000CC"/>
                </a:solidFill>
                <a:latin typeface="华文楷体" pitchFamily="2" charset="-122"/>
                <a:ea typeface="华文楷体" pitchFamily="2" charset="-122"/>
              </a:rPr>
              <a:t>    </a:t>
            </a:r>
            <a:r>
              <a:rPr kumimoji="1" lang="zh-CN" altLang="en-US" sz="2800" b="1" smtClean="0">
                <a:solidFill>
                  <a:srgbClr val="0000CC"/>
                </a:solidFill>
                <a:latin typeface="华文楷体" pitchFamily="2" charset="-122"/>
                <a:ea typeface="华文楷体" pitchFamily="2" charset="-122"/>
              </a:rPr>
              <a:t>事实上正是这一理论导致了量子力学的诞生，普朗克也成为了量子力学的开山鼻祖，</a:t>
            </a:r>
            <a:r>
              <a:rPr kumimoji="1" lang="en-US" altLang="zh-CN" sz="2800" b="1" smtClean="0">
                <a:solidFill>
                  <a:srgbClr val="0000CC"/>
                </a:solidFill>
                <a:latin typeface="华文楷体" pitchFamily="2" charset="-122"/>
                <a:ea typeface="华文楷体" pitchFamily="2" charset="-122"/>
              </a:rPr>
              <a:t>1918</a:t>
            </a:r>
            <a:r>
              <a:rPr kumimoji="1" lang="zh-CN" altLang="en-US" sz="2800" b="1" smtClean="0">
                <a:solidFill>
                  <a:srgbClr val="0000CC"/>
                </a:solidFill>
                <a:latin typeface="华文楷体" pitchFamily="2" charset="-122"/>
                <a:ea typeface="华文楷体" pitchFamily="2" charset="-122"/>
              </a:rPr>
              <a:t>年因此而获得</a:t>
            </a:r>
            <a:r>
              <a:rPr kumimoji="1" lang="zh-CN" altLang="en-US" sz="2800" b="1" smtClean="0">
                <a:solidFill>
                  <a:srgbClr val="FF3300"/>
                </a:solidFill>
                <a:latin typeface="华文楷体" pitchFamily="2" charset="-122"/>
                <a:ea typeface="华文楷体" pitchFamily="2" charset="-122"/>
              </a:rPr>
              <a:t>诺贝尔奖。</a:t>
            </a:r>
          </a:p>
        </p:txBody>
      </p:sp>
      <p:graphicFrame>
        <p:nvGraphicFramePr>
          <p:cNvPr id="61" name="Object 9"/>
          <p:cNvGraphicFramePr>
            <a:graphicFrameLocks noChangeAspect="1"/>
          </p:cNvGraphicFramePr>
          <p:nvPr/>
        </p:nvGraphicFramePr>
        <p:xfrm>
          <a:off x="1143000" y="2819400"/>
          <a:ext cx="2876550" cy="1184275"/>
        </p:xfrm>
        <a:graphic>
          <a:graphicData uri="http://schemas.openxmlformats.org/presentationml/2006/ole">
            <mc:AlternateContent xmlns:mc="http://schemas.openxmlformats.org/markup-compatibility/2006">
              <mc:Choice xmlns:v="urn:schemas-microsoft-com:vml" Requires="v">
                <p:oleObj spid="_x0000_s4101" name="公式" r:id="rId10" imgW="1295400" imgH="533400" progId="Equation.3">
                  <p:embed/>
                </p:oleObj>
              </mc:Choice>
              <mc:Fallback>
                <p:oleObj name="公式" r:id="rId10" imgW="1295400" imgH="5334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43000" y="2819400"/>
                        <a:ext cx="2876550" cy="11842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pic>
        <p:nvPicPr>
          <p:cNvPr id="53258" name="图片 1"/>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990600" y="4419600"/>
            <a:ext cx="7172325"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9" name="图片 2"/>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4724400" y="2895600"/>
            <a:ext cx="36576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0" name="图片 3"/>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4724400" y="3505200"/>
            <a:ext cx="26336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50682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1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10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710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71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711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4710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0" fill="hold" grpId="0" nodeType="clickEffect">
                                  <p:stCondLst>
                                    <p:cond delay="0"/>
                                  </p:stCondLst>
                                  <p:childTnLst>
                                    <p:set>
                                      <p:cBhvr>
                                        <p:cTn id="30" dur="1" fill="hold">
                                          <p:stCondLst>
                                            <p:cond delay="0"/>
                                          </p:stCondLst>
                                        </p:cTn>
                                        <p:tgtEl>
                                          <p:spTgt spid="47164"/>
                                        </p:tgtEl>
                                        <p:attrNameLst>
                                          <p:attrName>style.visibility</p:attrName>
                                        </p:attrNameLst>
                                      </p:cBhvr>
                                      <p:to>
                                        <p:strVal val="visible"/>
                                      </p:to>
                                    </p:set>
                                    <p:anim calcmode="lin" valueType="num">
                                      <p:cBhvr>
                                        <p:cTn id="31" dur="2000" fill="hold"/>
                                        <p:tgtEl>
                                          <p:spTgt spid="47164"/>
                                        </p:tgtEl>
                                        <p:attrNameLst>
                                          <p:attrName>ppt_w</p:attrName>
                                        </p:attrNameLst>
                                      </p:cBhvr>
                                      <p:tavLst>
                                        <p:tav tm="0">
                                          <p:val>
                                            <p:fltVal val="0"/>
                                          </p:val>
                                        </p:tav>
                                        <p:tav tm="100000">
                                          <p:val>
                                            <p:strVal val="#ppt_w"/>
                                          </p:val>
                                        </p:tav>
                                      </p:tavLst>
                                    </p:anim>
                                    <p:anim calcmode="lin" valueType="num">
                                      <p:cBhvr>
                                        <p:cTn id="32" dur="2000" fill="hold"/>
                                        <p:tgtEl>
                                          <p:spTgt spid="47164"/>
                                        </p:tgtEl>
                                        <p:attrNameLst>
                                          <p:attrName>ppt_h</p:attrName>
                                        </p:attrNameLst>
                                      </p:cBhvr>
                                      <p:tavLst>
                                        <p:tav tm="0">
                                          <p:val>
                                            <p:fltVal val="0"/>
                                          </p:val>
                                        </p:tav>
                                        <p:tav tm="100000">
                                          <p:val>
                                            <p:strVal val="#ppt_h"/>
                                          </p:val>
                                        </p:tav>
                                      </p:tavLst>
                                    </p:anim>
                                    <p:animEffect transition="in" filter="fade">
                                      <p:cBhvr>
                                        <p:cTn id="33" dur="2000"/>
                                        <p:tgtEl>
                                          <p:spTgt spid="4716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nodeType="clickEffect">
                                  <p:stCondLst>
                                    <p:cond delay="0"/>
                                  </p:stCondLst>
                                  <p:childTnLst>
                                    <p:set>
                                      <p:cBhvr>
                                        <p:cTn id="37" dur="1" fill="hold">
                                          <p:stCondLst>
                                            <p:cond delay="0"/>
                                          </p:stCondLst>
                                        </p:cTn>
                                        <p:tgtEl>
                                          <p:spTgt spid="61"/>
                                        </p:tgtEl>
                                        <p:attrNameLst>
                                          <p:attrName>style.visibility</p:attrName>
                                        </p:attrNameLst>
                                      </p:cBhvr>
                                      <p:to>
                                        <p:strVal val="visible"/>
                                      </p:to>
                                    </p:set>
                                    <p:anim calcmode="lin" valueType="num">
                                      <p:cBhvr additive="base">
                                        <p:cTn id="38" dur="500" fill="hold"/>
                                        <p:tgtEl>
                                          <p:spTgt spid="61"/>
                                        </p:tgtEl>
                                        <p:attrNameLst>
                                          <p:attrName>ppt_x</p:attrName>
                                        </p:attrNameLst>
                                      </p:cBhvr>
                                      <p:tavLst>
                                        <p:tav tm="0">
                                          <p:val>
                                            <p:strVal val="0-#ppt_w/2"/>
                                          </p:val>
                                        </p:tav>
                                        <p:tav tm="100000">
                                          <p:val>
                                            <p:strVal val="#ppt_x"/>
                                          </p:val>
                                        </p:tav>
                                      </p:tavLst>
                                    </p:anim>
                                    <p:anim calcmode="lin" valueType="num">
                                      <p:cBhvr additive="base">
                                        <p:cTn id="39" dur="500" fill="hold"/>
                                        <p:tgtEl>
                                          <p:spTgt spid="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utoUpdateAnimBg="0"/>
      <p:bldP spid="47107" grpId="0" autoUpdateAnimBg="0"/>
      <p:bldP spid="47111" grpId="0" autoUpdateAnimBg="0"/>
      <p:bldP spid="4716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179388" y="188913"/>
            <a:ext cx="8001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b="1" smtClean="0">
                <a:solidFill>
                  <a:srgbClr val="A50021"/>
                </a:solidFill>
                <a:latin typeface="宋体" charset="-122"/>
              </a:rPr>
              <a:t>三</a:t>
            </a:r>
            <a:r>
              <a:rPr kumimoji="1" lang="en-US" altLang="zh-CN" b="1" smtClean="0">
                <a:solidFill>
                  <a:srgbClr val="A50021"/>
                </a:solidFill>
                <a:latin typeface="宋体" charset="-122"/>
              </a:rPr>
              <a:t>.</a:t>
            </a:r>
            <a:r>
              <a:rPr kumimoji="1" lang="zh-CN" altLang="en-US" b="1" smtClean="0">
                <a:solidFill>
                  <a:srgbClr val="A50021"/>
                </a:solidFill>
                <a:latin typeface="宋体" charset="-122"/>
              </a:rPr>
              <a:t>光和物质的相互作用</a:t>
            </a:r>
          </a:p>
        </p:txBody>
      </p:sp>
      <p:sp>
        <p:nvSpPr>
          <p:cNvPr id="49155" name="Rectangle 3"/>
          <p:cNvSpPr>
            <a:spLocks noChangeArrowheads="1"/>
          </p:cNvSpPr>
          <p:nvPr/>
        </p:nvSpPr>
        <p:spPr bwMode="auto">
          <a:xfrm>
            <a:off x="381000" y="8382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0"/>
              </a:spcBef>
              <a:spcAft>
                <a:spcPct val="0"/>
              </a:spcAft>
              <a:buFontTx/>
              <a:buNone/>
            </a:pPr>
            <a:r>
              <a:rPr kumimoji="1" lang="en-US" altLang="zh-CN" sz="2400" b="1" smtClean="0">
                <a:solidFill>
                  <a:srgbClr val="0000CC"/>
                </a:solidFill>
                <a:latin typeface="华文楷体" pitchFamily="2" charset="-122"/>
                <a:ea typeface="华文楷体" pitchFamily="2" charset="-122"/>
              </a:rPr>
              <a:t>1. </a:t>
            </a:r>
            <a:r>
              <a:rPr kumimoji="1" lang="zh-CN" altLang="en-US" sz="2400" b="1" smtClean="0">
                <a:solidFill>
                  <a:srgbClr val="0000CC"/>
                </a:solidFill>
                <a:latin typeface="华文楷体" pitchFamily="2" charset="-122"/>
                <a:ea typeface="华文楷体" pitchFamily="2" charset="-122"/>
              </a:rPr>
              <a:t>爱因斯坦粒子模型</a:t>
            </a:r>
            <a:endParaRPr kumimoji="1" lang="zh-CN" altLang="en-US" sz="2400" smtClean="0">
              <a:solidFill>
                <a:srgbClr val="0000CC"/>
              </a:solidFill>
              <a:latin typeface="Times New Roman" pitchFamily="18" charset="0"/>
            </a:endParaRPr>
          </a:p>
        </p:txBody>
      </p:sp>
      <p:sp>
        <p:nvSpPr>
          <p:cNvPr id="49156" name="Rectangle 4"/>
          <p:cNvSpPr>
            <a:spLocks noChangeArrowheads="1"/>
          </p:cNvSpPr>
          <p:nvPr/>
        </p:nvSpPr>
        <p:spPr bwMode="auto">
          <a:xfrm>
            <a:off x="539750" y="1341438"/>
            <a:ext cx="787241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0"/>
              </a:spcBef>
              <a:spcAft>
                <a:spcPct val="0"/>
              </a:spcAft>
              <a:buFontTx/>
              <a:buNone/>
            </a:pPr>
            <a:r>
              <a:rPr kumimoji="1" lang="en-US" altLang="zh-CN" sz="2400" b="1" smtClean="0">
                <a:solidFill>
                  <a:srgbClr val="0000CC"/>
                </a:solidFill>
                <a:latin typeface="Times New Roman" pitchFamily="18" charset="0"/>
              </a:rPr>
              <a:t>        </a:t>
            </a:r>
            <a:r>
              <a:rPr kumimoji="1" lang="zh-CN" altLang="en-US" sz="2400" b="1" smtClean="0">
                <a:solidFill>
                  <a:srgbClr val="0000CC"/>
                </a:solidFill>
                <a:latin typeface="华文楷体" pitchFamily="2" charset="-122"/>
                <a:ea typeface="华文楷体" pitchFamily="2" charset="-122"/>
              </a:rPr>
              <a:t>爱因斯坦在光量子论的基础上</a:t>
            </a:r>
            <a:r>
              <a:rPr kumimoji="1" lang="en-US" altLang="zh-CN" sz="2400" b="1" smtClean="0">
                <a:solidFill>
                  <a:srgbClr val="0000CC"/>
                </a:solidFill>
                <a:latin typeface="华文楷体" pitchFamily="2" charset="-122"/>
                <a:ea typeface="华文楷体" pitchFamily="2" charset="-122"/>
              </a:rPr>
              <a:t>, </a:t>
            </a:r>
            <a:r>
              <a:rPr kumimoji="1" lang="zh-CN" altLang="en-US" sz="2400" b="1" smtClean="0">
                <a:solidFill>
                  <a:srgbClr val="0000CC"/>
                </a:solidFill>
                <a:latin typeface="华文楷体" pitchFamily="2" charset="-122"/>
                <a:ea typeface="华文楷体" pitchFamily="2" charset="-122"/>
              </a:rPr>
              <a:t>把光频电磁场与物质的相互作用划分为三种过程</a:t>
            </a:r>
            <a:r>
              <a:rPr kumimoji="1" lang="en-US" altLang="zh-CN" sz="2400" b="1" smtClean="0">
                <a:solidFill>
                  <a:srgbClr val="0000CC"/>
                </a:solidFill>
                <a:latin typeface="华文楷体" pitchFamily="2" charset="-122"/>
                <a:ea typeface="华文楷体" pitchFamily="2" charset="-122"/>
              </a:rPr>
              <a:t>----</a:t>
            </a:r>
            <a:r>
              <a:rPr kumimoji="1" lang="zh-CN" altLang="en-US" sz="2400" b="1" smtClean="0">
                <a:solidFill>
                  <a:srgbClr val="A50021"/>
                </a:solidFill>
                <a:latin typeface="华文楷体" pitchFamily="2" charset="-122"/>
                <a:ea typeface="华文楷体" pitchFamily="2" charset="-122"/>
              </a:rPr>
              <a:t>自发发射</a:t>
            </a:r>
            <a:r>
              <a:rPr kumimoji="1" lang="en-US" altLang="zh-CN" sz="2400" b="1" smtClean="0">
                <a:solidFill>
                  <a:srgbClr val="0000CC"/>
                </a:solidFill>
                <a:latin typeface="华文楷体" pitchFamily="2" charset="-122"/>
                <a:ea typeface="华文楷体" pitchFamily="2" charset="-122"/>
              </a:rPr>
              <a:t>, </a:t>
            </a:r>
            <a:r>
              <a:rPr kumimoji="1" lang="zh-CN" altLang="en-US" sz="2400" b="1" smtClean="0">
                <a:solidFill>
                  <a:srgbClr val="A50021"/>
                </a:solidFill>
                <a:latin typeface="华文楷体" pitchFamily="2" charset="-122"/>
                <a:ea typeface="华文楷体" pitchFamily="2" charset="-122"/>
              </a:rPr>
              <a:t>受激吸收</a:t>
            </a:r>
            <a:r>
              <a:rPr kumimoji="1" lang="zh-CN" altLang="en-US" sz="2400" b="1" smtClean="0">
                <a:solidFill>
                  <a:srgbClr val="0000CC"/>
                </a:solidFill>
                <a:latin typeface="华文楷体" pitchFamily="2" charset="-122"/>
                <a:ea typeface="华文楷体" pitchFamily="2" charset="-122"/>
              </a:rPr>
              <a:t>和</a:t>
            </a:r>
            <a:r>
              <a:rPr kumimoji="1" lang="zh-CN" altLang="en-US" sz="2400" b="1" smtClean="0">
                <a:solidFill>
                  <a:srgbClr val="CC0000"/>
                </a:solidFill>
                <a:latin typeface="华文楷体" pitchFamily="2" charset="-122"/>
                <a:ea typeface="华文楷体" pitchFamily="2" charset="-122"/>
              </a:rPr>
              <a:t>受激发射</a:t>
            </a:r>
            <a:r>
              <a:rPr kumimoji="1" lang="en-US" altLang="zh-CN" sz="2400" b="1" smtClean="0">
                <a:solidFill>
                  <a:srgbClr val="0000CC"/>
                </a:solidFill>
                <a:latin typeface="华文楷体" pitchFamily="2" charset="-122"/>
                <a:ea typeface="华文楷体" pitchFamily="2" charset="-122"/>
              </a:rPr>
              <a:t>, </a:t>
            </a:r>
            <a:r>
              <a:rPr kumimoji="1" lang="zh-CN" altLang="en-US" sz="2400" b="1" smtClean="0">
                <a:solidFill>
                  <a:srgbClr val="0000CC"/>
                </a:solidFill>
                <a:latin typeface="华文楷体" pitchFamily="2" charset="-122"/>
                <a:ea typeface="华文楷体" pitchFamily="2" charset="-122"/>
              </a:rPr>
              <a:t>并把它们用三个爱因斯坦系数加以定量描述。</a:t>
            </a:r>
            <a:endParaRPr kumimoji="1" lang="zh-CN" altLang="en-US" sz="2400" smtClean="0">
              <a:solidFill>
                <a:srgbClr val="0000CC"/>
              </a:solidFill>
              <a:latin typeface="华文楷体" pitchFamily="2" charset="-122"/>
              <a:ea typeface="华文楷体" pitchFamily="2" charset="-122"/>
            </a:endParaRPr>
          </a:p>
        </p:txBody>
      </p:sp>
      <p:sp>
        <p:nvSpPr>
          <p:cNvPr id="49157" name="Text Box 5"/>
          <p:cNvSpPr txBox="1">
            <a:spLocks noChangeArrowheads="1"/>
          </p:cNvSpPr>
          <p:nvPr/>
        </p:nvSpPr>
        <p:spPr bwMode="auto">
          <a:xfrm>
            <a:off x="103188" y="2708275"/>
            <a:ext cx="89646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50000"/>
              </a:spcBef>
              <a:spcAft>
                <a:spcPct val="0"/>
              </a:spcAft>
              <a:buFontTx/>
              <a:buNone/>
            </a:pPr>
            <a:r>
              <a:rPr kumimoji="1" lang="en-US" altLang="zh-CN" sz="2400" smtClean="0">
                <a:solidFill>
                  <a:srgbClr val="0000CC"/>
                </a:solidFill>
                <a:latin typeface="Times New Roman" pitchFamily="18" charset="0"/>
              </a:rPr>
              <a:t> (1)</a:t>
            </a:r>
            <a:r>
              <a:rPr kumimoji="1" lang="zh-CN" altLang="en-US" sz="2400" smtClean="0">
                <a:solidFill>
                  <a:srgbClr val="0000CC"/>
                </a:solidFill>
                <a:latin typeface="华文楷体" pitchFamily="2" charset="-122"/>
                <a:ea typeface="华文楷体" pitchFamily="2" charset="-122"/>
              </a:rPr>
              <a:t>模型</a:t>
            </a:r>
            <a:r>
              <a:rPr kumimoji="1" lang="en-US" altLang="zh-CN" sz="2400" smtClean="0">
                <a:solidFill>
                  <a:srgbClr val="0000CC"/>
                </a:solidFill>
                <a:latin typeface="华文楷体" pitchFamily="2" charset="-122"/>
                <a:ea typeface="华文楷体" pitchFamily="2" charset="-122"/>
              </a:rPr>
              <a:t>:(</a:t>
            </a:r>
            <a:r>
              <a:rPr kumimoji="1" lang="zh-CN" altLang="en-US" sz="2400" smtClean="0">
                <a:solidFill>
                  <a:srgbClr val="0000CC"/>
                </a:solidFill>
                <a:latin typeface="华文楷体" pitchFamily="2" charset="-122"/>
                <a:ea typeface="华文楷体" pitchFamily="2" charset="-122"/>
              </a:rPr>
              <a:t>参与光相互作用的</a:t>
            </a:r>
            <a:r>
              <a:rPr kumimoji="1" lang="en-US" altLang="zh-CN" sz="2400" smtClean="0">
                <a:solidFill>
                  <a:srgbClr val="0000CC"/>
                </a:solidFill>
                <a:latin typeface="华文楷体" pitchFamily="2" charset="-122"/>
                <a:ea typeface="华文楷体" pitchFamily="2" charset="-122"/>
              </a:rPr>
              <a:t>)</a:t>
            </a:r>
            <a:r>
              <a:rPr kumimoji="1" lang="zh-CN" altLang="en-US" sz="2400" smtClean="0">
                <a:solidFill>
                  <a:srgbClr val="0000CC"/>
                </a:solidFill>
                <a:latin typeface="华文楷体" pitchFamily="2" charset="-122"/>
                <a:ea typeface="华文楷体" pitchFamily="2" charset="-122"/>
              </a:rPr>
              <a:t>粒子只有间距为</a:t>
            </a:r>
            <a:r>
              <a:rPr kumimoji="1" lang="en-US" altLang="zh-CN" sz="2400" i="1" smtClean="0">
                <a:solidFill>
                  <a:srgbClr val="CC0000"/>
                </a:solidFill>
                <a:latin typeface="Times New Roman" pitchFamily="18" charset="0"/>
                <a:ea typeface="华文楷体" pitchFamily="2" charset="-122"/>
              </a:rPr>
              <a:t>hv=E</a:t>
            </a:r>
            <a:r>
              <a:rPr kumimoji="1" lang="en-US" altLang="zh-CN" sz="2400" baseline="-25000" smtClean="0">
                <a:solidFill>
                  <a:srgbClr val="CC0000"/>
                </a:solidFill>
                <a:latin typeface="Times New Roman" pitchFamily="18" charset="0"/>
                <a:ea typeface="华文楷体" pitchFamily="2" charset="-122"/>
              </a:rPr>
              <a:t>2</a:t>
            </a:r>
            <a:r>
              <a:rPr kumimoji="1" lang="zh-CN" altLang="en-US" sz="2400" smtClean="0">
                <a:solidFill>
                  <a:srgbClr val="CC0000"/>
                </a:solidFill>
                <a:latin typeface="Times New Roman" pitchFamily="18" charset="0"/>
                <a:ea typeface="华文楷体" pitchFamily="2" charset="-122"/>
              </a:rPr>
              <a:t>－</a:t>
            </a:r>
            <a:r>
              <a:rPr kumimoji="1" lang="en-US" altLang="zh-CN" sz="2400" i="1" smtClean="0">
                <a:solidFill>
                  <a:srgbClr val="CC0000"/>
                </a:solidFill>
                <a:latin typeface="Times New Roman" pitchFamily="18" charset="0"/>
                <a:ea typeface="华文楷体" pitchFamily="2" charset="-122"/>
              </a:rPr>
              <a:t>E</a:t>
            </a:r>
            <a:r>
              <a:rPr kumimoji="1" lang="en-US" altLang="zh-CN" sz="2400" baseline="-25000" smtClean="0">
                <a:solidFill>
                  <a:srgbClr val="CC0000"/>
                </a:solidFill>
                <a:latin typeface="Times New Roman" pitchFamily="18" charset="0"/>
                <a:ea typeface="华文楷体" pitchFamily="2" charset="-122"/>
              </a:rPr>
              <a:t>1</a:t>
            </a:r>
            <a:r>
              <a:rPr kumimoji="1" lang="en-US" altLang="zh-CN" sz="2400" smtClean="0">
                <a:solidFill>
                  <a:srgbClr val="0000CC"/>
                </a:solidFill>
                <a:latin typeface="华文楷体" pitchFamily="2" charset="-122"/>
                <a:ea typeface="华文楷体" pitchFamily="2" charset="-122"/>
              </a:rPr>
              <a:t>(</a:t>
            </a:r>
            <a:r>
              <a:rPr kumimoji="1" lang="en-US" altLang="zh-CN" sz="2400" i="1" smtClean="0">
                <a:solidFill>
                  <a:srgbClr val="0000CC"/>
                </a:solidFill>
                <a:latin typeface="Times New Roman" pitchFamily="18" charset="0"/>
                <a:ea typeface="华文楷体" pitchFamily="2" charset="-122"/>
              </a:rPr>
              <a:t>E</a:t>
            </a:r>
            <a:r>
              <a:rPr kumimoji="1" lang="en-US" altLang="zh-CN" sz="2400" baseline="-25000" smtClean="0">
                <a:solidFill>
                  <a:srgbClr val="0000CC"/>
                </a:solidFill>
                <a:latin typeface="Times New Roman" pitchFamily="18" charset="0"/>
                <a:ea typeface="华文楷体" pitchFamily="2" charset="-122"/>
              </a:rPr>
              <a:t>2</a:t>
            </a:r>
            <a:r>
              <a:rPr kumimoji="1" lang="zh-CN" altLang="en-US" sz="2400" smtClean="0">
                <a:solidFill>
                  <a:srgbClr val="0000CC"/>
                </a:solidFill>
                <a:latin typeface="Times New Roman" pitchFamily="18" charset="0"/>
                <a:ea typeface="华文楷体" pitchFamily="2" charset="-122"/>
              </a:rPr>
              <a:t>＞</a:t>
            </a:r>
            <a:r>
              <a:rPr kumimoji="1" lang="en-US" altLang="zh-CN" sz="2400" i="1" smtClean="0">
                <a:solidFill>
                  <a:srgbClr val="0000CC"/>
                </a:solidFill>
                <a:latin typeface="Times New Roman" pitchFamily="18" charset="0"/>
                <a:ea typeface="华文楷体" pitchFamily="2" charset="-122"/>
              </a:rPr>
              <a:t>E</a:t>
            </a:r>
            <a:r>
              <a:rPr kumimoji="1" lang="en-US" altLang="zh-CN" sz="2400" baseline="-25000" smtClean="0">
                <a:solidFill>
                  <a:srgbClr val="0000CC"/>
                </a:solidFill>
                <a:latin typeface="Times New Roman" pitchFamily="18" charset="0"/>
                <a:ea typeface="华文楷体" pitchFamily="2" charset="-122"/>
              </a:rPr>
              <a:t>1</a:t>
            </a:r>
            <a:r>
              <a:rPr kumimoji="1" lang="en-US" altLang="zh-CN" sz="2400" smtClean="0">
                <a:solidFill>
                  <a:srgbClr val="0000CC"/>
                </a:solidFill>
                <a:latin typeface="华文楷体" pitchFamily="2" charset="-122"/>
                <a:ea typeface="华文楷体" pitchFamily="2" charset="-122"/>
              </a:rPr>
              <a:t>)</a:t>
            </a:r>
            <a:r>
              <a:rPr kumimoji="1" lang="zh-CN" altLang="en-US" sz="2400" smtClean="0">
                <a:solidFill>
                  <a:srgbClr val="0000CC"/>
                </a:solidFill>
                <a:latin typeface="华文楷体" pitchFamily="2" charset="-122"/>
                <a:ea typeface="华文楷体" pitchFamily="2" charset="-122"/>
              </a:rPr>
              <a:t>的二个能级</a:t>
            </a:r>
            <a:r>
              <a:rPr kumimoji="1" lang="en-US" altLang="zh-CN" sz="2400" smtClean="0">
                <a:solidFill>
                  <a:srgbClr val="0000CC"/>
                </a:solidFill>
                <a:latin typeface="华文楷体" pitchFamily="2" charset="-122"/>
                <a:ea typeface="华文楷体" pitchFamily="2" charset="-122"/>
              </a:rPr>
              <a:t>,</a:t>
            </a:r>
            <a:r>
              <a:rPr kumimoji="1" lang="zh-CN" altLang="en-US" sz="2400" smtClean="0">
                <a:solidFill>
                  <a:srgbClr val="0000CC"/>
                </a:solidFill>
                <a:latin typeface="华文楷体" pitchFamily="2" charset="-122"/>
                <a:ea typeface="华文楷体" pitchFamily="2" charset="-122"/>
              </a:rPr>
              <a:t>且它们符合辐射跃迁选择定则。</a:t>
            </a:r>
          </a:p>
        </p:txBody>
      </p:sp>
      <p:sp>
        <p:nvSpPr>
          <p:cNvPr id="49158" name="Text Box 6"/>
          <p:cNvSpPr txBox="1">
            <a:spLocks noChangeArrowheads="1"/>
          </p:cNvSpPr>
          <p:nvPr/>
        </p:nvSpPr>
        <p:spPr bwMode="auto">
          <a:xfrm>
            <a:off x="76200" y="3644900"/>
            <a:ext cx="8915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50000"/>
              </a:spcBef>
              <a:spcAft>
                <a:spcPct val="0"/>
              </a:spcAft>
              <a:buFontTx/>
              <a:buNone/>
            </a:pPr>
            <a:r>
              <a:rPr kumimoji="1" lang="en-US" altLang="zh-CN" sz="2400" smtClean="0">
                <a:solidFill>
                  <a:srgbClr val="0000CC"/>
                </a:solidFill>
                <a:latin typeface="Times New Roman" pitchFamily="18" charset="0"/>
              </a:rPr>
              <a:t>  (2).</a:t>
            </a:r>
            <a:r>
              <a:rPr kumimoji="1" lang="zh-CN" altLang="en-US" sz="2400" smtClean="0">
                <a:solidFill>
                  <a:srgbClr val="0000CC"/>
                </a:solidFill>
                <a:latin typeface="华文楷体" pitchFamily="2" charset="-122"/>
                <a:ea typeface="华文楷体" pitchFamily="2" charset="-122"/>
              </a:rPr>
              <a:t>在这种模型中的辐射跃迁</a:t>
            </a:r>
            <a:r>
              <a:rPr kumimoji="1" lang="en-US" altLang="zh-CN" sz="2400" smtClean="0">
                <a:solidFill>
                  <a:srgbClr val="0000CC"/>
                </a:solidFill>
                <a:latin typeface="华文楷体" pitchFamily="2" charset="-122"/>
                <a:ea typeface="华文楷体" pitchFamily="2" charset="-122"/>
              </a:rPr>
              <a:t>: </a:t>
            </a:r>
          </a:p>
          <a:p>
            <a:pPr algn="just" fontAlgn="base">
              <a:spcBef>
                <a:spcPct val="50000"/>
              </a:spcBef>
              <a:spcAft>
                <a:spcPct val="0"/>
              </a:spcAft>
              <a:buFontTx/>
              <a:buNone/>
            </a:pPr>
            <a:r>
              <a:rPr kumimoji="1" lang="en-US" altLang="zh-CN" sz="2400" smtClean="0">
                <a:solidFill>
                  <a:srgbClr val="0000CC"/>
                </a:solidFill>
                <a:latin typeface="华文楷体" pitchFamily="2" charset="-122"/>
                <a:ea typeface="华文楷体" pitchFamily="2" charset="-122"/>
              </a:rPr>
              <a:t>    </a:t>
            </a:r>
            <a:r>
              <a:rPr kumimoji="1" lang="zh-CN" altLang="en-US" sz="2400" smtClean="0">
                <a:solidFill>
                  <a:srgbClr val="FF3300"/>
                </a:solidFill>
                <a:latin typeface="华文楷体" pitchFamily="2" charset="-122"/>
                <a:ea typeface="华文楷体" pitchFamily="2" charset="-122"/>
              </a:rPr>
              <a:t>粒子</a:t>
            </a:r>
            <a:r>
              <a:rPr kumimoji="1" lang="zh-CN" altLang="en-US" sz="2400" smtClean="0">
                <a:solidFill>
                  <a:srgbClr val="0000CC"/>
                </a:solidFill>
                <a:latin typeface="华文楷体" pitchFamily="2" charset="-122"/>
                <a:ea typeface="华文楷体" pitchFamily="2" charset="-122"/>
              </a:rPr>
              <a:t>从低能级向高能级跃迁</a:t>
            </a:r>
            <a:r>
              <a:rPr kumimoji="1" lang="en-US" altLang="zh-CN" sz="2400" smtClean="0">
                <a:solidFill>
                  <a:srgbClr val="0000CC"/>
                </a:solidFill>
                <a:latin typeface="华文楷体" pitchFamily="2" charset="-122"/>
                <a:ea typeface="华文楷体" pitchFamily="2" charset="-122"/>
              </a:rPr>
              <a:t>,</a:t>
            </a:r>
            <a:r>
              <a:rPr kumimoji="1" lang="zh-CN" altLang="en-US" sz="2400" smtClean="0">
                <a:solidFill>
                  <a:srgbClr val="0000CC"/>
                </a:solidFill>
                <a:latin typeface="华文楷体" pitchFamily="2" charset="-122"/>
                <a:ea typeface="华文楷体" pitchFamily="2" charset="-122"/>
              </a:rPr>
              <a:t>须吸收光子</a:t>
            </a:r>
            <a:r>
              <a:rPr kumimoji="1" lang="en-US" altLang="zh-CN" sz="2400" smtClean="0">
                <a:solidFill>
                  <a:srgbClr val="0000CC"/>
                </a:solidFill>
                <a:latin typeface="华文楷体" pitchFamily="2" charset="-122"/>
                <a:ea typeface="华文楷体" pitchFamily="2" charset="-122"/>
              </a:rPr>
              <a:t>;  </a:t>
            </a:r>
            <a:r>
              <a:rPr kumimoji="1" lang="en-US" altLang="zh-CN" sz="2400" i="1" smtClean="0">
                <a:solidFill>
                  <a:srgbClr val="CC0000"/>
                </a:solidFill>
                <a:latin typeface="Times New Roman" pitchFamily="18" charset="0"/>
                <a:ea typeface="华文楷体" pitchFamily="2" charset="-122"/>
              </a:rPr>
              <a:t>hv=E</a:t>
            </a:r>
            <a:r>
              <a:rPr kumimoji="1" lang="en-US" altLang="zh-CN" sz="2400" baseline="-25000" smtClean="0">
                <a:solidFill>
                  <a:srgbClr val="CC0000"/>
                </a:solidFill>
                <a:latin typeface="Times New Roman" pitchFamily="18" charset="0"/>
                <a:ea typeface="华文楷体" pitchFamily="2" charset="-122"/>
              </a:rPr>
              <a:t>2</a:t>
            </a:r>
            <a:r>
              <a:rPr kumimoji="1" lang="en-US" altLang="zh-CN" sz="2400" smtClean="0">
                <a:solidFill>
                  <a:srgbClr val="CC0000"/>
                </a:solidFill>
                <a:latin typeface="Times New Roman" pitchFamily="18" charset="0"/>
                <a:ea typeface="华文楷体" pitchFamily="2" charset="-122"/>
              </a:rPr>
              <a:t>-</a:t>
            </a:r>
            <a:r>
              <a:rPr kumimoji="1" lang="en-US" altLang="zh-CN" sz="2400" i="1" smtClean="0">
                <a:solidFill>
                  <a:srgbClr val="CC0000"/>
                </a:solidFill>
                <a:latin typeface="Times New Roman" pitchFamily="18" charset="0"/>
                <a:ea typeface="华文楷体" pitchFamily="2" charset="-122"/>
              </a:rPr>
              <a:t>E</a:t>
            </a:r>
            <a:r>
              <a:rPr kumimoji="1" lang="en-US" altLang="zh-CN" sz="2400" baseline="-25000" smtClean="0">
                <a:solidFill>
                  <a:srgbClr val="CC0000"/>
                </a:solidFill>
                <a:latin typeface="Times New Roman" pitchFamily="18" charset="0"/>
                <a:ea typeface="华文楷体" pitchFamily="2" charset="-122"/>
              </a:rPr>
              <a:t>1</a:t>
            </a:r>
            <a:endParaRPr kumimoji="1" lang="en-US" altLang="zh-CN" sz="2400" baseline="-25000" smtClean="0">
              <a:solidFill>
                <a:srgbClr val="CC0000"/>
              </a:solidFill>
              <a:latin typeface="华文楷体" pitchFamily="2" charset="-122"/>
              <a:ea typeface="华文楷体" pitchFamily="2" charset="-122"/>
            </a:endParaRPr>
          </a:p>
          <a:p>
            <a:pPr algn="just" fontAlgn="base">
              <a:spcBef>
                <a:spcPct val="50000"/>
              </a:spcBef>
              <a:spcAft>
                <a:spcPct val="0"/>
              </a:spcAft>
              <a:buFontTx/>
              <a:buNone/>
            </a:pPr>
            <a:r>
              <a:rPr kumimoji="1" lang="en-US" altLang="zh-CN" sz="2400" smtClean="0">
                <a:solidFill>
                  <a:srgbClr val="0000CC"/>
                </a:solidFill>
                <a:latin typeface="华文楷体" pitchFamily="2" charset="-122"/>
                <a:ea typeface="华文楷体" pitchFamily="2" charset="-122"/>
              </a:rPr>
              <a:t>        </a:t>
            </a:r>
            <a:r>
              <a:rPr kumimoji="1" lang="zh-CN" altLang="en-US" sz="2400" smtClean="0">
                <a:solidFill>
                  <a:srgbClr val="0000CC"/>
                </a:solidFill>
                <a:latin typeface="华文楷体" pitchFamily="2" charset="-122"/>
                <a:ea typeface="华文楷体" pitchFamily="2" charset="-122"/>
              </a:rPr>
              <a:t>从高能级向低能级跃迁</a:t>
            </a:r>
            <a:r>
              <a:rPr kumimoji="1" lang="en-US" altLang="zh-CN" sz="2400" smtClean="0">
                <a:solidFill>
                  <a:srgbClr val="0000CC"/>
                </a:solidFill>
                <a:latin typeface="华文楷体" pitchFamily="2" charset="-122"/>
                <a:ea typeface="华文楷体" pitchFamily="2" charset="-122"/>
              </a:rPr>
              <a:t>, </a:t>
            </a:r>
            <a:r>
              <a:rPr kumimoji="1" lang="zh-CN" altLang="en-US" sz="2400" smtClean="0">
                <a:solidFill>
                  <a:srgbClr val="0000CC"/>
                </a:solidFill>
                <a:latin typeface="华文楷体" pitchFamily="2" charset="-122"/>
                <a:ea typeface="华文楷体" pitchFamily="2" charset="-122"/>
              </a:rPr>
              <a:t>会发射光子。  </a:t>
            </a:r>
            <a:r>
              <a:rPr kumimoji="1" lang="en-US" altLang="zh-CN" sz="2400" i="1" smtClean="0">
                <a:solidFill>
                  <a:srgbClr val="CC0000"/>
                </a:solidFill>
                <a:latin typeface="Times New Roman" pitchFamily="18" charset="0"/>
                <a:ea typeface="华文楷体" pitchFamily="2" charset="-122"/>
              </a:rPr>
              <a:t>hv=E</a:t>
            </a:r>
            <a:r>
              <a:rPr kumimoji="1" lang="en-US" altLang="zh-CN" sz="2400" baseline="-25000" smtClean="0">
                <a:solidFill>
                  <a:srgbClr val="CC0000"/>
                </a:solidFill>
                <a:latin typeface="Times New Roman" pitchFamily="18" charset="0"/>
                <a:ea typeface="华文楷体" pitchFamily="2" charset="-122"/>
              </a:rPr>
              <a:t>2</a:t>
            </a:r>
            <a:r>
              <a:rPr kumimoji="1" lang="en-US" altLang="zh-CN" sz="2400" smtClean="0">
                <a:solidFill>
                  <a:srgbClr val="CC0000"/>
                </a:solidFill>
                <a:latin typeface="Times New Roman" pitchFamily="18" charset="0"/>
                <a:ea typeface="华文楷体" pitchFamily="2" charset="-122"/>
              </a:rPr>
              <a:t>-</a:t>
            </a:r>
            <a:r>
              <a:rPr kumimoji="1" lang="en-US" altLang="zh-CN" sz="2400" i="1" smtClean="0">
                <a:solidFill>
                  <a:srgbClr val="CC0000"/>
                </a:solidFill>
                <a:latin typeface="Times New Roman" pitchFamily="18" charset="0"/>
                <a:ea typeface="华文楷体" pitchFamily="2" charset="-122"/>
              </a:rPr>
              <a:t>E</a:t>
            </a:r>
            <a:r>
              <a:rPr kumimoji="1" lang="en-US" altLang="zh-CN" sz="2400" baseline="-25000" smtClean="0">
                <a:solidFill>
                  <a:srgbClr val="CC0000"/>
                </a:solidFill>
                <a:latin typeface="Times New Roman" pitchFamily="18" charset="0"/>
                <a:ea typeface="华文楷体" pitchFamily="2" charset="-122"/>
              </a:rPr>
              <a:t>1</a:t>
            </a:r>
          </a:p>
        </p:txBody>
      </p:sp>
      <p:graphicFrame>
        <p:nvGraphicFramePr>
          <p:cNvPr id="49159" name="Object 7"/>
          <p:cNvGraphicFramePr>
            <a:graphicFrameLocks noChangeAspect="1"/>
          </p:cNvGraphicFramePr>
          <p:nvPr/>
        </p:nvGraphicFramePr>
        <p:xfrm>
          <a:off x="4572000" y="5589588"/>
          <a:ext cx="1981200" cy="1039812"/>
        </p:xfrm>
        <a:graphic>
          <a:graphicData uri="http://schemas.openxmlformats.org/presentationml/2006/ole">
            <mc:AlternateContent xmlns:mc="http://schemas.openxmlformats.org/markup-compatibility/2006">
              <mc:Choice xmlns:v="urn:schemas-microsoft-com:vml" Requires="v">
                <p:oleObj spid="_x0000_s5122" name="公式" r:id="rId3" imgW="640107" imgH="289656" progId="Equation.3">
                  <p:embed/>
                </p:oleObj>
              </mc:Choice>
              <mc:Fallback>
                <p:oleObj name="公式" r:id="rId3" imgW="640107" imgH="28965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5589588"/>
                        <a:ext cx="1981200" cy="1039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42288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blinds(horizontal)">
                                      <p:cBhvr>
                                        <p:cTn id="7" dur="500"/>
                                        <p:tgtEl>
                                          <p:spTgt spid="491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iterate type="wd">
                                    <p:tmPct val="100000"/>
                                  </p:iterate>
                                  <p:childTnLst>
                                    <p:set>
                                      <p:cBhvr>
                                        <p:cTn id="11" dur="1" fill="hold">
                                          <p:stCondLst>
                                            <p:cond delay="0"/>
                                          </p:stCondLst>
                                        </p:cTn>
                                        <p:tgtEl>
                                          <p:spTgt spid="49155"/>
                                        </p:tgtEl>
                                        <p:attrNameLst>
                                          <p:attrName>style.visibility</p:attrName>
                                        </p:attrNameLst>
                                      </p:cBhvr>
                                      <p:to>
                                        <p:strVal val="visible"/>
                                      </p:to>
                                    </p:set>
                                    <p:animEffect transition="in" filter="blinds(vertical)">
                                      <p:cBhvr>
                                        <p:cTn id="12" dur="300"/>
                                        <p:tgtEl>
                                          <p:spTgt spid="491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156"/>
                                        </p:tgtEl>
                                        <p:attrNameLst>
                                          <p:attrName>style.visibility</p:attrName>
                                        </p:attrNameLst>
                                      </p:cBhvr>
                                      <p:to>
                                        <p:strVal val="visible"/>
                                      </p:to>
                                    </p:set>
                                    <p:animEffect transition="in" filter="blinds(horizontal)">
                                      <p:cBhvr>
                                        <p:cTn id="17" dur="500"/>
                                        <p:tgtEl>
                                          <p:spTgt spid="491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49157"/>
                                        </p:tgtEl>
                                        <p:attrNameLst>
                                          <p:attrName>style.visibility</p:attrName>
                                        </p:attrNameLst>
                                      </p:cBhvr>
                                      <p:to>
                                        <p:strVal val="visible"/>
                                      </p:to>
                                    </p:set>
                                    <p:animEffect transition="in" filter="blinds(vertical)">
                                      <p:cBhvr>
                                        <p:cTn id="22" dur="500"/>
                                        <p:tgtEl>
                                          <p:spTgt spid="491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9158"/>
                                        </p:tgtEl>
                                        <p:attrNameLst>
                                          <p:attrName>style.visibility</p:attrName>
                                        </p:attrNameLst>
                                      </p:cBhvr>
                                      <p:to>
                                        <p:strVal val="visible"/>
                                      </p:to>
                                    </p:set>
                                  </p:childTnLst>
                                </p:cTn>
                              </p:par>
                            </p:childTnLst>
                          </p:cTn>
                        </p:par>
                        <p:par>
                          <p:cTn id="27" fill="hold" nodeType="afterGroup">
                            <p:stCondLst>
                              <p:cond delay="500"/>
                            </p:stCondLst>
                            <p:childTnLst>
                              <p:par>
                                <p:cTn id="28" presetID="1" presetClass="entr" presetSubtype="0" fill="hold" nodeType="afterEffect">
                                  <p:stCondLst>
                                    <p:cond delay="0"/>
                                  </p:stCondLst>
                                  <p:childTnLst>
                                    <p:set>
                                      <p:cBhvr>
                                        <p:cTn id="29" dur="1" fill="hold">
                                          <p:stCondLst>
                                            <p:cond delay="499"/>
                                          </p:stCondLst>
                                        </p:cTn>
                                        <p:tgtEl>
                                          <p:spTgt spid="49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utoUpdateAnimBg="0"/>
      <p:bldP spid="49155" grpId="0" autoUpdateAnimBg="0"/>
      <p:bldP spid="49156" grpId="0" autoUpdateAnimBg="0"/>
      <p:bldP spid="49157" grpId="0" autoUpdateAnimBg="0"/>
      <p:bldP spid="49158"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3037</Words>
  <Application>Microsoft Office PowerPoint</Application>
  <PresentationFormat>全屏显示(4:3)</PresentationFormat>
  <Paragraphs>266</Paragraphs>
  <Slides>32</Slides>
  <Notes>1</Notes>
  <HiddenSlides>0</HiddenSlides>
  <MMClips>0</MMClips>
  <ScaleCrop>false</ScaleCrop>
  <HeadingPairs>
    <vt:vector size="6" baseType="variant">
      <vt:variant>
        <vt:lpstr>主题</vt:lpstr>
      </vt:variant>
      <vt:variant>
        <vt:i4>2</vt:i4>
      </vt:variant>
      <vt:variant>
        <vt:lpstr>嵌入 OLE 服务器</vt:lpstr>
      </vt:variant>
      <vt:variant>
        <vt:i4>4</vt:i4>
      </vt:variant>
      <vt:variant>
        <vt:lpstr>幻灯片标题</vt:lpstr>
      </vt:variant>
      <vt:variant>
        <vt:i4>32</vt:i4>
      </vt:variant>
    </vt:vector>
  </HeadingPairs>
  <TitlesOfParts>
    <vt:vector size="38" baseType="lpstr">
      <vt:lpstr>Office 主题</vt:lpstr>
      <vt:lpstr>默认设计模板</vt:lpstr>
      <vt:lpstr>Microsoft 公式 3.0</vt:lpstr>
      <vt:lpstr>Microsoft Equation 3.0</vt:lpstr>
      <vt:lpstr>位图图像</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Luo Duan-bin</dc:creator>
  <cp:lastModifiedBy>Luo Duan-bin</cp:lastModifiedBy>
  <cp:revision>1</cp:revision>
  <dcterms:created xsi:type="dcterms:W3CDTF">2020-02-20T06:55:59Z</dcterms:created>
  <dcterms:modified xsi:type="dcterms:W3CDTF">2020-02-25T01:42:47Z</dcterms:modified>
</cp:coreProperties>
</file>