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p:cViewPr varScale="1">
        <p:scale>
          <a:sx n="117" d="100"/>
          <a:sy n="117" d="100"/>
        </p:scale>
        <p:origin x="1480"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11" Type="http://schemas.openxmlformats.org/officeDocument/2006/relationships/image" Target="../media/image17.emf"/><Relationship Id="rId5" Type="http://schemas.openxmlformats.org/officeDocument/2006/relationships/image" Target="../media/image1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5.wmf"/><Relationship Id="rId4" Type="http://schemas.openxmlformats.org/officeDocument/2006/relationships/image" Target="../media/image34.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1.wmf"/><Relationship Id="rId5" Type="http://schemas.openxmlformats.org/officeDocument/2006/relationships/image" Target="../media/image42.wmf"/><Relationship Id="rId4" Type="http://schemas.openxmlformats.org/officeDocument/2006/relationships/image" Target="../media/image4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DA2CE461-247D-45EE-B83D-28BE1E617C4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180416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580A0DE-4C42-42E6-A0D8-6B9B9D71CA1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211121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0C8318ED-9D85-4E99-BE77-5F6FD296504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51705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099DDA96-24B3-43DB-B834-EB95F0C5238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494602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837E13C0-0BA3-44CD-A440-13A11493527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174699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27992AA3-E40E-4DB2-8E5F-BFB30FDDB1D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764576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FAA1BE04-62AC-4E9C-9BDE-C171F46C6E1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459873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6FA175E1-57DB-45C3-9102-94B31C90D25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341573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39F3CBDD-77A7-4DAA-A880-73E2826FE18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388961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B7CB0B78-C67A-46C8-AFCE-FDF86EDBE23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78085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51CB63F8-3EF6-4312-9DF7-CC5EE8760AB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66116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fontAlgn="base">
              <a:spcBef>
                <a:spcPct val="0"/>
              </a:spcBef>
              <a:spcAft>
                <a:spcPct val="0"/>
              </a:spcAft>
            </a:pPr>
            <a:fld id="{656DD184-D7AA-4B7B-B4EE-C2A0DBE3EA35}" type="slidenum">
              <a:rPr lang="en-US" altLang="zh-CN" smtClean="0">
                <a:solidFill>
                  <a:srgbClr val="000000"/>
                </a:solidFill>
              </a:rPr>
              <a:pPr fontAlgn="base">
                <a:spcBef>
                  <a:spcPct val="0"/>
                </a:spcBef>
                <a:spcAft>
                  <a:spcPct val="0"/>
                </a:spcAft>
              </a:pPr>
              <a:t>‹#›</a:t>
            </a:fld>
            <a:endParaRPr lang="en-US" altLang="zh-CN">
              <a:solidFill>
                <a:srgbClr val="000000"/>
              </a:solidFill>
            </a:endParaRPr>
          </a:p>
        </p:txBody>
      </p:sp>
    </p:spTree>
    <p:extLst>
      <p:ext uri="{BB962C8B-B14F-4D97-AF65-F5344CB8AC3E}">
        <p14:creationId xmlns:p14="http://schemas.microsoft.com/office/powerpoint/2010/main" val="4226697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 Id="rId9" Type="http://schemas.openxmlformats.org/officeDocument/2006/relationships/image" Target="../media/image4.emf"/></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35.wmf"/><Relationship Id="rId3" Type="http://schemas.openxmlformats.org/officeDocument/2006/relationships/oleObject" Target="../embeddings/oleObject28.bin"/><Relationship Id="rId7" Type="http://schemas.openxmlformats.org/officeDocument/2006/relationships/image" Target="../media/image32.wmf"/><Relationship Id="rId12"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9.bin"/><Relationship Id="rId11" Type="http://schemas.openxmlformats.org/officeDocument/2006/relationships/image" Target="../media/image34.png"/><Relationship Id="rId5" Type="http://schemas.openxmlformats.org/officeDocument/2006/relationships/image" Target="../media/image30.png"/><Relationship Id="rId10" Type="http://schemas.openxmlformats.org/officeDocument/2006/relationships/oleObject" Target="../embeddings/oleObject31.bin"/><Relationship Id="rId4" Type="http://schemas.openxmlformats.org/officeDocument/2006/relationships/image" Target="../media/image31.wmf"/><Relationship Id="rId9" Type="http://schemas.openxmlformats.org/officeDocument/2006/relationships/image" Target="../media/image3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oleObject" Target="../embeddings/oleObject33.bin"/><Relationship Id="rId7" Type="http://schemas.openxmlformats.org/officeDocument/2006/relationships/image" Target="../media/image36.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34.bin"/><Relationship Id="rId5" Type="http://schemas.openxmlformats.org/officeDocument/2006/relationships/image" Target="../media/image38.png"/><Relationship Id="rId4" Type="http://schemas.openxmlformats.org/officeDocument/2006/relationships/image" Target="../media/image31.wmf"/><Relationship Id="rId9" Type="http://schemas.openxmlformats.org/officeDocument/2006/relationships/image" Target="../media/image37.wmf"/></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image" Target="../media/image43.png"/><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42.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9.w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41.wmf"/><Relationship Id="rId4" Type="http://schemas.openxmlformats.org/officeDocument/2006/relationships/image" Target="../media/image31.wmf"/><Relationship Id="rId9" Type="http://schemas.openxmlformats.org/officeDocument/2006/relationships/oleObject" Target="../embeddings/oleObject39.bin"/></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5.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42.bin"/><Relationship Id="rId5" Type="http://schemas.openxmlformats.org/officeDocument/2006/relationships/image" Target="../media/image44.wmf"/><Relationship Id="rId4" Type="http://schemas.openxmlformats.org/officeDocument/2006/relationships/oleObject" Target="../embeddings/oleObject41.bin"/></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7.wmf"/><Relationship Id="rId5" Type="http://schemas.openxmlformats.org/officeDocument/2006/relationships/oleObject" Target="../embeddings/oleObject43.bin"/><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49.png"/><Relationship Id="rId4" Type="http://schemas.openxmlformats.org/officeDocument/2006/relationships/image" Target="../media/image31.wmf"/></Relationships>
</file>

<file path=ppt/slides/_rels/slide1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6.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12.bin"/><Relationship Id="rId18" Type="http://schemas.openxmlformats.org/officeDocument/2006/relationships/image" Target="../media/image14.wmf"/><Relationship Id="rId3" Type="http://schemas.openxmlformats.org/officeDocument/2006/relationships/oleObject" Target="../embeddings/oleObject7.bin"/><Relationship Id="rId21" Type="http://schemas.openxmlformats.org/officeDocument/2006/relationships/oleObject" Target="../embeddings/oleObject16.bin"/><Relationship Id="rId7" Type="http://schemas.openxmlformats.org/officeDocument/2006/relationships/oleObject" Target="../embeddings/oleObject9.bin"/><Relationship Id="rId12" Type="http://schemas.openxmlformats.org/officeDocument/2006/relationships/image" Target="../media/image11.wmf"/><Relationship Id="rId17" Type="http://schemas.openxmlformats.org/officeDocument/2006/relationships/oleObject" Target="../embeddings/oleObject14.bin"/><Relationship Id="rId2" Type="http://schemas.openxmlformats.org/officeDocument/2006/relationships/slideLayout" Target="../slideLayouts/slideLayout7.xml"/><Relationship Id="rId16" Type="http://schemas.openxmlformats.org/officeDocument/2006/relationships/image" Target="../media/image13.wmf"/><Relationship Id="rId20" Type="http://schemas.openxmlformats.org/officeDocument/2006/relationships/image" Target="../media/image15.emf"/><Relationship Id="rId1" Type="http://schemas.openxmlformats.org/officeDocument/2006/relationships/vmlDrawing" Target="../drawings/vmlDrawing3.vml"/><Relationship Id="rId6" Type="http://schemas.openxmlformats.org/officeDocument/2006/relationships/image" Target="../media/image8.wmf"/><Relationship Id="rId11" Type="http://schemas.openxmlformats.org/officeDocument/2006/relationships/oleObject" Target="../embeddings/oleObject11.bin"/><Relationship Id="rId24" Type="http://schemas.openxmlformats.org/officeDocument/2006/relationships/image" Target="../media/image17.emf"/><Relationship Id="rId5" Type="http://schemas.openxmlformats.org/officeDocument/2006/relationships/oleObject" Target="../embeddings/oleObject8.bin"/><Relationship Id="rId15" Type="http://schemas.openxmlformats.org/officeDocument/2006/relationships/oleObject" Target="../embeddings/oleObject13.bin"/><Relationship Id="rId23" Type="http://schemas.openxmlformats.org/officeDocument/2006/relationships/oleObject" Target="../embeddings/oleObject17.bin"/><Relationship Id="rId10" Type="http://schemas.openxmlformats.org/officeDocument/2006/relationships/image" Target="../media/image10.wmf"/><Relationship Id="rId19" Type="http://schemas.openxmlformats.org/officeDocument/2006/relationships/oleObject" Target="../embeddings/oleObject15.bin"/><Relationship Id="rId4" Type="http://schemas.openxmlformats.org/officeDocument/2006/relationships/image" Target="../media/image7.wmf"/><Relationship Id="rId9" Type="http://schemas.openxmlformats.org/officeDocument/2006/relationships/oleObject" Target="../embeddings/oleObject10.bin"/><Relationship Id="rId14" Type="http://schemas.openxmlformats.org/officeDocument/2006/relationships/image" Target="../media/image12.wmf"/><Relationship Id="rId22" Type="http://schemas.openxmlformats.org/officeDocument/2006/relationships/image" Target="../media/image16.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9.png"/><Relationship Id="rId4" Type="http://schemas.openxmlformats.org/officeDocument/2006/relationships/image" Target="../media/image18.wmf"/></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1.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20.bin"/><Relationship Id="rId5" Type="http://schemas.openxmlformats.org/officeDocument/2006/relationships/image" Target="../media/image20.emf"/><Relationship Id="rId4" Type="http://schemas.openxmlformats.org/officeDocument/2006/relationships/oleObject" Target="../embeddings/oleObject19.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image" Target="../media/image28.png"/><Relationship Id="rId12" Type="http://schemas.openxmlformats.org/officeDocument/2006/relationships/oleObject" Target="../embeddings/oleObject25.bin"/><Relationship Id="rId2" Type="http://schemas.openxmlformats.org/officeDocument/2006/relationships/slideLayout" Target="../slideLayouts/slideLayout7.xml"/><Relationship Id="rId16" Type="http://schemas.openxmlformats.org/officeDocument/2006/relationships/image" Target="../media/image27.wmf"/><Relationship Id="rId1" Type="http://schemas.openxmlformats.org/officeDocument/2006/relationships/vmlDrawing" Target="../drawings/vmlDrawing6.vml"/><Relationship Id="rId6" Type="http://schemas.openxmlformats.org/officeDocument/2006/relationships/image" Target="../media/image24.wmf"/><Relationship Id="rId11" Type="http://schemas.openxmlformats.org/officeDocument/2006/relationships/image" Target="../media/image26.wmf"/><Relationship Id="rId5" Type="http://schemas.openxmlformats.org/officeDocument/2006/relationships/oleObject" Target="../embeddings/oleObject22.bin"/><Relationship Id="rId15" Type="http://schemas.openxmlformats.org/officeDocument/2006/relationships/oleObject" Target="../embeddings/oleObject27.bin"/><Relationship Id="rId10" Type="http://schemas.openxmlformats.org/officeDocument/2006/relationships/oleObject" Target="../embeddings/oleObject24.bin"/><Relationship Id="rId4" Type="http://schemas.openxmlformats.org/officeDocument/2006/relationships/image" Target="../media/image23.wmf"/><Relationship Id="rId9" Type="http://schemas.openxmlformats.org/officeDocument/2006/relationships/image" Target="../media/image25.wmf"/><Relationship Id="rId14" Type="http://schemas.openxmlformats.org/officeDocument/2006/relationships/image" Target="../media/image29.png"/></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1"/>
          <p:cNvSpPr txBox="1">
            <a:spLocks noChangeArrowheads="1"/>
          </p:cNvSpPr>
          <p:nvPr/>
        </p:nvSpPr>
        <p:spPr bwMode="auto">
          <a:xfrm>
            <a:off x="228600" y="304800"/>
            <a:ext cx="76327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50000"/>
              </a:spcBef>
              <a:spcAft>
                <a:spcPct val="0"/>
              </a:spcAft>
            </a:pPr>
            <a:r>
              <a:rPr lang="zh-CN" altLang="en-US" sz="3200" b="1">
                <a:solidFill>
                  <a:srgbClr val="CC6600"/>
                </a:solidFill>
                <a:latin typeface="华文中宋" pitchFamily="2" charset="-122"/>
                <a:ea typeface="华文中宋" pitchFamily="2" charset="-122"/>
              </a:rPr>
              <a:t>上周内容回顾：激光器的输出特性</a:t>
            </a:r>
          </a:p>
        </p:txBody>
      </p:sp>
      <p:sp>
        <p:nvSpPr>
          <p:cNvPr id="3075" name="Text Box 2"/>
          <p:cNvSpPr txBox="1">
            <a:spLocks noChangeArrowheads="1"/>
          </p:cNvSpPr>
          <p:nvPr/>
        </p:nvSpPr>
        <p:spPr bwMode="auto">
          <a:xfrm>
            <a:off x="304800" y="1295400"/>
            <a:ext cx="763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50000"/>
              </a:spcBef>
              <a:spcAft>
                <a:spcPct val="0"/>
              </a:spcAft>
            </a:pPr>
            <a:r>
              <a:rPr lang="zh-CN" altLang="en-US" sz="2800">
                <a:solidFill>
                  <a:srgbClr val="CC6600"/>
                </a:solidFill>
                <a:latin typeface="华文中宋" pitchFamily="2" charset="-122"/>
                <a:ea typeface="华文中宋" pitchFamily="2" charset="-122"/>
              </a:rPr>
              <a:t>均匀增宽型介质激光器的输出功率</a:t>
            </a:r>
          </a:p>
        </p:txBody>
      </p:sp>
      <p:sp>
        <p:nvSpPr>
          <p:cNvPr id="3076" name="Text Box 3"/>
          <p:cNvSpPr txBox="1">
            <a:spLocks noChangeArrowheads="1"/>
          </p:cNvSpPr>
          <p:nvPr/>
        </p:nvSpPr>
        <p:spPr bwMode="auto">
          <a:xfrm>
            <a:off x="152400" y="3124200"/>
            <a:ext cx="763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50000"/>
              </a:spcBef>
              <a:spcAft>
                <a:spcPct val="0"/>
              </a:spcAft>
            </a:pPr>
            <a:r>
              <a:rPr lang="zh-CN" altLang="en-US" sz="2800" b="1">
                <a:solidFill>
                  <a:srgbClr val="CC6600"/>
                </a:solidFill>
                <a:latin typeface="华文中宋" pitchFamily="2" charset="-122"/>
                <a:ea typeface="华文中宋" pitchFamily="2" charset="-122"/>
              </a:rPr>
              <a:t>非均匀增宽型介质激光器的输出功率</a:t>
            </a:r>
          </a:p>
        </p:txBody>
      </p:sp>
      <p:graphicFrame>
        <p:nvGraphicFramePr>
          <p:cNvPr id="3077" name="Object 7"/>
          <p:cNvGraphicFramePr>
            <a:graphicFrameLocks noChangeAspect="1"/>
          </p:cNvGraphicFramePr>
          <p:nvPr/>
        </p:nvGraphicFramePr>
        <p:xfrm>
          <a:off x="2133600" y="2057400"/>
          <a:ext cx="3600450" cy="890588"/>
        </p:xfrm>
        <a:graphic>
          <a:graphicData uri="http://schemas.openxmlformats.org/presentationml/2006/ole">
            <mc:AlternateContent xmlns:mc="http://schemas.openxmlformats.org/markup-compatibility/2006">
              <mc:Choice xmlns:v="urn:schemas-microsoft-com:vml" Requires="v">
                <p:oleObj spid="_x0000_s1032" name="Equation" r:id="rId3" imgW="1841500" imgH="457200" progId="Equation.3">
                  <p:embed/>
                </p:oleObj>
              </mc:Choice>
              <mc:Fallback>
                <p:oleObj name="Equation" r:id="rId3" imgW="18415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057400"/>
                        <a:ext cx="3600450" cy="89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8" name="Object 3"/>
          <p:cNvGraphicFramePr>
            <a:graphicFrameLocks noChangeAspect="1"/>
          </p:cNvGraphicFramePr>
          <p:nvPr/>
        </p:nvGraphicFramePr>
        <p:xfrm>
          <a:off x="152400" y="3886200"/>
          <a:ext cx="5688013" cy="962025"/>
        </p:xfrm>
        <a:graphic>
          <a:graphicData uri="http://schemas.openxmlformats.org/presentationml/2006/ole">
            <mc:AlternateContent xmlns:mc="http://schemas.openxmlformats.org/markup-compatibility/2006">
              <mc:Choice xmlns:v="urn:schemas-microsoft-com:vml" Requires="v">
                <p:oleObj spid="_x0000_s1033" name="Equation" r:id="rId5" imgW="2692400" imgH="457200" progId="Equation.3">
                  <p:embed/>
                </p:oleObj>
              </mc:Choice>
              <mc:Fallback>
                <p:oleObj name="Equation" r:id="rId5" imgW="26924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3886200"/>
                        <a:ext cx="5688013"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9" name="Object 7"/>
          <p:cNvGraphicFramePr>
            <a:graphicFrameLocks noChangeAspect="1"/>
          </p:cNvGraphicFramePr>
          <p:nvPr/>
        </p:nvGraphicFramePr>
        <p:xfrm>
          <a:off x="228600" y="5105400"/>
          <a:ext cx="5113338" cy="971550"/>
        </p:xfrm>
        <a:graphic>
          <a:graphicData uri="http://schemas.openxmlformats.org/presentationml/2006/ole">
            <mc:AlternateContent xmlns:mc="http://schemas.openxmlformats.org/markup-compatibility/2006">
              <mc:Choice xmlns:v="urn:schemas-microsoft-com:vml" Requires="v">
                <p:oleObj spid="_x0000_s1034" name="Equation" r:id="rId7" imgW="2400300" imgH="457200" progId="Equation.3">
                  <p:embed/>
                </p:oleObj>
              </mc:Choice>
              <mc:Fallback>
                <p:oleObj name="Equation" r:id="rId7" imgW="24003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5105400"/>
                        <a:ext cx="5113338"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080" name="图片 7"/>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91200" y="4481513"/>
            <a:ext cx="320040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0913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7180" name="公式" r:id="rId3" imgW="114151" imgH="215619" progId="Equation.3">
                  <p:embed/>
                </p:oleObj>
              </mc:Choice>
              <mc:Fallback>
                <p:oleObj name="公式"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291" name="Group 3"/>
          <p:cNvGrpSpPr>
            <a:grpSpLocks/>
          </p:cNvGrpSpPr>
          <p:nvPr/>
        </p:nvGrpSpPr>
        <p:grpSpPr bwMode="auto">
          <a:xfrm>
            <a:off x="4716463" y="333375"/>
            <a:ext cx="4248150" cy="1855788"/>
            <a:chOff x="768" y="1200"/>
            <a:chExt cx="2364" cy="1033"/>
          </a:xfrm>
        </p:grpSpPr>
        <p:pic>
          <p:nvPicPr>
            <p:cNvPr id="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 y="1200"/>
              <a:ext cx="2364"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5"/>
            <p:cNvSpPr>
              <a:spLocks noChangeArrowheads="1"/>
            </p:cNvSpPr>
            <p:nvPr/>
          </p:nvSpPr>
          <p:spPr bwMode="auto">
            <a:xfrm>
              <a:off x="1008" y="2064"/>
              <a:ext cx="1657"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1400" b="1">
                  <a:solidFill>
                    <a:srgbClr val="003399"/>
                  </a:solidFill>
                </a:rPr>
                <a:t>图</a:t>
              </a:r>
              <a:r>
                <a:rPr lang="en-US" altLang="zh-CN" sz="1400" b="1">
                  <a:solidFill>
                    <a:srgbClr val="003399"/>
                  </a:solidFill>
                </a:rPr>
                <a:t>(4-2) </a:t>
              </a:r>
              <a:r>
                <a:rPr lang="zh-CN" altLang="en-US" sz="1400" b="1">
                  <a:solidFill>
                    <a:srgbClr val="003399"/>
                  </a:solidFill>
                </a:rPr>
                <a:t>法布里</a:t>
              </a:r>
              <a:r>
                <a:rPr lang="en-US" altLang="zh-CN" sz="1400" b="1">
                  <a:solidFill>
                    <a:srgbClr val="003399"/>
                  </a:solidFill>
                </a:rPr>
                <a:t>-</a:t>
              </a:r>
              <a:r>
                <a:rPr lang="zh-CN" altLang="en-US" sz="1400" b="1">
                  <a:solidFill>
                    <a:srgbClr val="003399"/>
                  </a:solidFill>
                </a:rPr>
                <a:t>珀罗标准具法示意图</a:t>
              </a:r>
            </a:p>
          </p:txBody>
        </p:sp>
      </p:grpSp>
      <p:sp>
        <p:nvSpPr>
          <p:cNvPr id="12294" name="Rectangle 6"/>
          <p:cNvSpPr>
            <a:spLocks noChangeArrowheads="1"/>
          </p:cNvSpPr>
          <p:nvPr/>
        </p:nvSpPr>
        <p:spPr bwMode="auto">
          <a:xfrm>
            <a:off x="250825" y="333375"/>
            <a:ext cx="4343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fontAlgn="base">
              <a:spcBef>
                <a:spcPct val="0"/>
              </a:spcBef>
              <a:spcAft>
                <a:spcPct val="0"/>
              </a:spcAft>
              <a:buClr>
                <a:srgbClr val="003399"/>
              </a:buClr>
              <a:buFont typeface="Wingdings" pitchFamily="2" charset="2"/>
              <a:buChar char="Ø"/>
            </a:pPr>
            <a:r>
              <a:rPr lang="zh-CN" altLang="en-US" sz="2400" b="1">
                <a:solidFill>
                  <a:srgbClr val="0000CC"/>
                </a:solidFill>
                <a:latin typeface="Times New Roman" pitchFamily="18" charset="0"/>
                <a:ea typeface="楷体_GB2312" pitchFamily="49" charset="-122"/>
              </a:rPr>
              <a:t>由于多光束干涉的结果，对于满</a:t>
            </a:r>
            <a:r>
              <a:rPr lang="zh-CN" altLang="en-US" sz="2400" b="1">
                <a:solidFill>
                  <a:srgbClr val="0000CC"/>
                </a:solidFill>
                <a:latin typeface="宋体" pitchFamily="2" charset="-122"/>
                <a:ea typeface="楷体_GB2312" pitchFamily="49" charset="-122"/>
              </a:rPr>
              <a:t>足下列条件的光具有极高的透射率</a:t>
            </a:r>
          </a:p>
        </p:txBody>
      </p:sp>
      <p:graphicFrame>
        <p:nvGraphicFramePr>
          <p:cNvPr id="12295" name="Object 7"/>
          <p:cNvGraphicFramePr>
            <a:graphicFrameLocks noChangeAspect="1"/>
          </p:cNvGraphicFramePr>
          <p:nvPr/>
        </p:nvGraphicFramePr>
        <p:xfrm>
          <a:off x="1187450" y="1557338"/>
          <a:ext cx="2592388" cy="781050"/>
        </p:xfrm>
        <a:graphic>
          <a:graphicData uri="http://schemas.openxmlformats.org/presentationml/2006/ole">
            <mc:AlternateContent xmlns:mc="http://schemas.openxmlformats.org/markup-compatibility/2006">
              <mc:Choice xmlns:v="urn:schemas-microsoft-com:vml" Requires="v">
                <p:oleObj spid="_x0000_s7181" name="Equation" r:id="rId6" imgW="1511300" imgH="457200" progId="Equation.3">
                  <p:embed/>
                </p:oleObj>
              </mc:Choice>
              <mc:Fallback>
                <p:oleObj name="Equation" r:id="rId6" imgW="15113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1557338"/>
                        <a:ext cx="2592388"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6" name="Rectangle 8"/>
          <p:cNvSpPr>
            <a:spLocks noChangeArrowheads="1"/>
          </p:cNvSpPr>
          <p:nvPr/>
        </p:nvSpPr>
        <p:spPr bwMode="auto">
          <a:xfrm>
            <a:off x="395288" y="2636838"/>
            <a:ext cx="6624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Clr>
                <a:srgbClr val="003399"/>
              </a:buClr>
              <a:buFont typeface="Wingdings" pitchFamily="2" charset="2"/>
              <a:buChar char="Ø"/>
            </a:pPr>
            <a:r>
              <a:rPr lang="zh-CN" altLang="en-US" sz="2400" b="1">
                <a:solidFill>
                  <a:srgbClr val="0000CC"/>
                </a:solidFill>
                <a:latin typeface="楷体_GB2312" pitchFamily="49" charset="-122"/>
                <a:ea typeface="楷体_GB2312" pitchFamily="49" charset="-122"/>
              </a:rPr>
              <a:t>能获得最大透射率的两个相邻的频率间隔为    </a:t>
            </a:r>
          </a:p>
        </p:txBody>
      </p:sp>
      <p:graphicFrame>
        <p:nvGraphicFramePr>
          <p:cNvPr id="12297" name="Object 9"/>
          <p:cNvGraphicFramePr>
            <a:graphicFrameLocks noChangeAspect="1"/>
          </p:cNvGraphicFramePr>
          <p:nvPr/>
        </p:nvGraphicFramePr>
        <p:xfrm>
          <a:off x="1258888" y="3357563"/>
          <a:ext cx="2808287" cy="792162"/>
        </p:xfrm>
        <a:graphic>
          <a:graphicData uri="http://schemas.openxmlformats.org/presentationml/2006/ole">
            <mc:AlternateContent xmlns:mc="http://schemas.openxmlformats.org/markup-compatibility/2006">
              <mc:Choice xmlns:v="urn:schemas-microsoft-com:vml" Requires="v">
                <p:oleObj spid="_x0000_s7182" name="Equation" r:id="rId8" imgW="1612900" imgH="457200" progId="Equation.3">
                  <p:embed/>
                </p:oleObj>
              </mc:Choice>
              <mc:Fallback>
                <p:oleObj name="Equation" r:id="rId8" imgW="1612900" imgH="457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8888" y="3357563"/>
                        <a:ext cx="2808287"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8" name="Object 10"/>
          <p:cNvGraphicFramePr>
            <a:graphicFrameLocks noChangeAspect="1"/>
          </p:cNvGraphicFramePr>
          <p:nvPr/>
        </p:nvGraphicFramePr>
        <p:xfrm>
          <a:off x="4932363" y="3213100"/>
          <a:ext cx="3600450" cy="3038475"/>
        </p:xfrm>
        <a:graphic>
          <a:graphicData uri="http://schemas.openxmlformats.org/presentationml/2006/ole">
            <mc:AlternateContent xmlns:mc="http://schemas.openxmlformats.org/markup-compatibility/2006">
              <mc:Choice xmlns:v="urn:schemas-microsoft-com:vml" Requires="v">
                <p:oleObj spid="_x0000_s7183" r:id="rId10" imgW="8361905" imgH="7039958" progId="Paint.Picture">
                  <p:embed/>
                </p:oleObj>
              </mc:Choice>
              <mc:Fallback>
                <p:oleObj r:id="rId10" imgW="8361905" imgH="7039958" progId="Paint.Picture">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32363" y="3213100"/>
                        <a:ext cx="3600450"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299" name="Group 11"/>
          <p:cNvGrpSpPr>
            <a:grpSpLocks/>
          </p:cNvGrpSpPr>
          <p:nvPr/>
        </p:nvGrpSpPr>
        <p:grpSpPr bwMode="auto">
          <a:xfrm>
            <a:off x="468313" y="4365625"/>
            <a:ext cx="3744912" cy="409575"/>
            <a:chOff x="295" y="2886"/>
            <a:chExt cx="2359" cy="258"/>
          </a:xfrm>
        </p:grpSpPr>
        <p:sp>
          <p:nvSpPr>
            <p:cNvPr id="12300" name="Text Box 12"/>
            <p:cNvSpPr txBox="1">
              <a:spLocks noChangeArrowheads="1"/>
            </p:cNvSpPr>
            <p:nvPr/>
          </p:nvSpPr>
          <p:spPr bwMode="auto">
            <a:xfrm>
              <a:off x="295" y="2886"/>
              <a:ext cx="235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000" b="1">
                  <a:solidFill>
                    <a:srgbClr val="0000CC"/>
                  </a:solidFill>
                  <a:latin typeface="Verdana" pitchFamily="34" charset="0"/>
                  <a:ea typeface="楷体_GB2312" pitchFamily="49" charset="-122"/>
                </a:rPr>
                <a:t>当                时</a:t>
              </a:r>
              <a:r>
                <a:rPr lang="en-US" altLang="zh-CN" sz="2000" b="1">
                  <a:solidFill>
                    <a:srgbClr val="0000CC"/>
                  </a:solidFill>
                  <a:latin typeface="Verdana" pitchFamily="34" charset="0"/>
                  <a:ea typeface="楷体_GB2312" pitchFamily="49" charset="-122"/>
                </a:rPr>
                <a:t>,</a:t>
              </a:r>
              <a:r>
                <a:rPr lang="zh-CN" altLang="en-US" sz="2000" b="1">
                  <a:solidFill>
                    <a:srgbClr val="0000CC"/>
                  </a:solidFill>
                  <a:latin typeface="Verdana" pitchFamily="34" charset="0"/>
                  <a:ea typeface="楷体_GB2312" pitchFamily="49" charset="-122"/>
                </a:rPr>
                <a:t>就能输出单模</a:t>
              </a:r>
            </a:p>
          </p:txBody>
        </p:sp>
        <p:graphicFrame>
          <p:nvGraphicFramePr>
            <p:cNvPr id="12301" name="Object 13"/>
            <p:cNvGraphicFramePr>
              <a:graphicFrameLocks noChangeAspect="1"/>
            </p:cNvGraphicFramePr>
            <p:nvPr/>
          </p:nvGraphicFramePr>
          <p:xfrm>
            <a:off x="567" y="2886"/>
            <a:ext cx="816" cy="258"/>
          </p:xfrm>
          <a:graphic>
            <a:graphicData uri="http://schemas.openxmlformats.org/presentationml/2006/ole">
              <mc:AlternateContent xmlns:mc="http://schemas.openxmlformats.org/markup-compatibility/2006">
                <mc:Choice xmlns:v="urn:schemas-microsoft-com:vml" Requires="v">
                  <p:oleObj spid="_x0000_s7184" name="公式" r:id="rId12" imgW="761669" imgH="241195" progId="Equation.3">
                    <p:embed/>
                  </p:oleObj>
                </mc:Choice>
                <mc:Fallback>
                  <p:oleObj name="公式" r:id="rId12" imgW="761669" imgH="241195"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7" y="2886"/>
                          <a:ext cx="816"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302" name="Rectangle 14"/>
          <p:cNvSpPr>
            <a:spLocks noChangeArrowheads="1"/>
          </p:cNvSpPr>
          <p:nvPr/>
        </p:nvSpPr>
        <p:spPr bwMode="auto">
          <a:xfrm>
            <a:off x="152400" y="4876800"/>
            <a:ext cx="12239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Clr>
                <a:srgbClr val="003399"/>
              </a:buClr>
              <a:buFont typeface="Wingdings" pitchFamily="2" charset="2"/>
              <a:buChar char="Ø"/>
            </a:pPr>
            <a:r>
              <a:rPr lang="zh-CN" altLang="en-US" sz="2400" b="1">
                <a:solidFill>
                  <a:srgbClr val="FF0000"/>
                </a:solidFill>
                <a:latin typeface="楷体_GB2312" pitchFamily="49" charset="-122"/>
                <a:ea typeface="楷体_GB2312" pitchFamily="49" charset="-122"/>
              </a:rPr>
              <a:t>缺点</a:t>
            </a:r>
            <a:r>
              <a:rPr lang="en-US" altLang="zh-CN" sz="2400" b="1">
                <a:solidFill>
                  <a:srgbClr val="FF0000"/>
                </a:solidFill>
                <a:latin typeface="楷体_GB2312" pitchFamily="49" charset="-122"/>
                <a:ea typeface="楷体_GB2312" pitchFamily="49" charset="-122"/>
              </a:rPr>
              <a:t>: </a:t>
            </a:r>
          </a:p>
        </p:txBody>
      </p:sp>
      <p:sp>
        <p:nvSpPr>
          <p:cNvPr id="12303" name="Rectangle 15"/>
          <p:cNvSpPr>
            <a:spLocks noChangeArrowheads="1"/>
          </p:cNvSpPr>
          <p:nvPr/>
        </p:nvSpPr>
        <p:spPr bwMode="auto">
          <a:xfrm>
            <a:off x="381000" y="5256213"/>
            <a:ext cx="4176713"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Clr>
                <a:srgbClr val="003399"/>
              </a:buClr>
              <a:buFont typeface="Wingdings" pitchFamily="2" charset="2"/>
              <a:buNone/>
            </a:pPr>
            <a:r>
              <a:rPr lang="zh-CN" altLang="en-US" sz="2400" b="1">
                <a:solidFill>
                  <a:srgbClr val="0000CC"/>
                </a:solidFill>
                <a:latin typeface="楷体_GB2312" pitchFamily="49" charset="-122"/>
                <a:ea typeface="楷体_GB2312" pitchFamily="49" charset="-122"/>
              </a:rPr>
              <a:t>标准具总会带来透射损失对低增益的激光器</a:t>
            </a:r>
            <a:r>
              <a:rPr lang="en-US" altLang="zh-CN" sz="2400" b="1">
                <a:solidFill>
                  <a:srgbClr val="0000CC"/>
                </a:solidFill>
                <a:latin typeface="楷体_GB2312" pitchFamily="49" charset="-122"/>
                <a:ea typeface="楷体_GB2312" pitchFamily="49" charset="-122"/>
              </a:rPr>
              <a:t>(</a:t>
            </a:r>
            <a:r>
              <a:rPr lang="en-US" altLang="zh-CN" sz="2400" b="1">
                <a:solidFill>
                  <a:srgbClr val="0000CC"/>
                </a:solidFill>
                <a:latin typeface="Times New Roman" pitchFamily="18" charset="0"/>
                <a:ea typeface="楷体_GB2312" pitchFamily="49" charset="-122"/>
              </a:rPr>
              <a:t>He— Ne</a:t>
            </a:r>
            <a:r>
              <a:rPr lang="zh-CN" altLang="en-US" sz="2400" b="1">
                <a:solidFill>
                  <a:srgbClr val="0000CC"/>
                </a:solidFill>
                <a:latin typeface="Times New Roman" pitchFamily="18" charset="0"/>
                <a:ea typeface="楷体_GB2312" pitchFamily="49" charset="-122"/>
              </a:rPr>
              <a:t>激光器）不合适，但对高</a:t>
            </a:r>
            <a:r>
              <a:rPr lang="zh-CN" altLang="en-US" sz="2400" b="1">
                <a:solidFill>
                  <a:srgbClr val="0000CC"/>
                </a:solidFill>
                <a:latin typeface="楷体_GB2312" pitchFamily="49" charset="-122"/>
                <a:ea typeface="楷体_GB2312" pitchFamily="49" charset="-122"/>
              </a:rPr>
              <a:t>增益的激光器（</a:t>
            </a:r>
            <a:r>
              <a:rPr lang="en-US" altLang="zh-CN" sz="2400" b="1">
                <a:solidFill>
                  <a:srgbClr val="0000CC"/>
                </a:solidFill>
                <a:latin typeface="Times New Roman" pitchFamily="18" charset="0"/>
                <a:ea typeface="楷体_GB2312" pitchFamily="49" charset="-122"/>
              </a:rPr>
              <a:t>CO</a:t>
            </a:r>
            <a:r>
              <a:rPr lang="en-US" altLang="zh-CN" sz="2400" b="1" baseline="-25000">
                <a:solidFill>
                  <a:srgbClr val="0000CC"/>
                </a:solidFill>
                <a:latin typeface="Times New Roman" pitchFamily="18" charset="0"/>
                <a:ea typeface="楷体_GB2312" pitchFamily="49" charset="-122"/>
              </a:rPr>
              <a:t>2</a:t>
            </a:r>
            <a:r>
              <a:rPr lang="zh-CN" altLang="en-US" sz="2400" b="1">
                <a:solidFill>
                  <a:srgbClr val="0000CC"/>
                </a:solidFill>
                <a:latin typeface="Times New Roman" pitchFamily="18" charset="0"/>
                <a:ea typeface="楷体_GB2312" pitchFamily="49" charset="-122"/>
              </a:rPr>
              <a:t>激光器）则很有效。</a:t>
            </a:r>
            <a:endParaRPr lang="zh-CN" altLang="en-US" sz="2400" b="1" baseline="-25000">
              <a:solidFill>
                <a:srgbClr val="0000CC"/>
              </a:solidFill>
              <a:latin typeface="Times New Roman" pitchFamily="18" charset="0"/>
              <a:ea typeface="楷体_GB2312" pitchFamily="49" charset="-122"/>
            </a:endParaRPr>
          </a:p>
        </p:txBody>
      </p:sp>
    </p:spTree>
    <p:extLst>
      <p:ext uri="{BB962C8B-B14F-4D97-AF65-F5344CB8AC3E}">
        <p14:creationId xmlns:p14="http://schemas.microsoft.com/office/powerpoint/2010/main" val="9717504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294"/>
                                        </p:tgtEl>
                                        <p:attrNameLst>
                                          <p:attrName>style.visibility</p:attrName>
                                        </p:attrNameLst>
                                      </p:cBhvr>
                                      <p:to>
                                        <p:strVal val="visible"/>
                                      </p:to>
                                    </p:set>
                                    <p:animEffect transition="in" filter="wipe(up)">
                                      <p:cBhvr>
                                        <p:cTn id="7" dur="3000"/>
                                        <p:tgtEl>
                                          <p:spTgt spid="122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229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2296"/>
                                        </p:tgtEl>
                                        <p:attrNameLst>
                                          <p:attrName>style.visibility</p:attrName>
                                        </p:attrNameLst>
                                      </p:cBhvr>
                                      <p:to>
                                        <p:strVal val="visible"/>
                                      </p:to>
                                    </p:set>
                                    <p:animEffect transition="in" filter="wipe(left)">
                                      <p:cBhvr>
                                        <p:cTn id="16" dur="5000"/>
                                        <p:tgtEl>
                                          <p:spTgt spid="1229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229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229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12299"/>
                                        </p:tgtEl>
                                        <p:attrNameLst>
                                          <p:attrName>style.visibility</p:attrName>
                                        </p:attrNameLst>
                                      </p:cBhvr>
                                      <p:to>
                                        <p:strVal val="visible"/>
                                      </p:to>
                                    </p:set>
                                    <p:animEffect transition="in" filter="wipe(left)">
                                      <p:cBhvr>
                                        <p:cTn id="29" dur="500"/>
                                        <p:tgtEl>
                                          <p:spTgt spid="1229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2302"/>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2303"/>
                                        </p:tgtEl>
                                        <p:attrNameLst>
                                          <p:attrName>style.visibility</p:attrName>
                                        </p:attrNameLst>
                                      </p:cBhvr>
                                      <p:to>
                                        <p:strVal val="visible"/>
                                      </p:to>
                                    </p:set>
                                    <p:animEffect transition="in" filter="wipe(up)">
                                      <p:cBhvr>
                                        <p:cTn id="38" dur="3000"/>
                                        <p:tgtEl>
                                          <p:spTgt spid="12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12296" grpId="0"/>
      <p:bldP spid="12302" grpId="0"/>
      <p:bldP spid="1230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152400" y="228600"/>
            <a:ext cx="68468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400" b="1">
                <a:solidFill>
                  <a:srgbClr val="FF0000"/>
                </a:solidFill>
                <a:latin typeface="Times New Roman" pitchFamily="18" charset="0"/>
                <a:ea typeface="楷体_GB2312" pitchFamily="49" charset="-122"/>
              </a:rPr>
              <a:t>四、使用腔内插入</a:t>
            </a:r>
            <a:r>
              <a:rPr lang="en-US" altLang="zh-CN" sz="2400" b="1">
                <a:solidFill>
                  <a:srgbClr val="FF0000"/>
                </a:solidFill>
                <a:latin typeface="Times New Roman" pitchFamily="18" charset="0"/>
                <a:ea typeface="楷体_GB2312" pitchFamily="49" charset="-122"/>
              </a:rPr>
              <a:t>F-P</a:t>
            </a:r>
            <a:r>
              <a:rPr lang="zh-CN" altLang="en-US" sz="2400" b="1">
                <a:solidFill>
                  <a:srgbClr val="FF0000"/>
                </a:solidFill>
                <a:latin typeface="Times New Roman" pitchFamily="18" charset="0"/>
                <a:ea typeface="楷体_GB2312" pitchFamily="49" charset="-122"/>
              </a:rPr>
              <a:t>标准具法选纵模需要注意：</a:t>
            </a:r>
            <a:endParaRPr lang="zh-CN" altLang="en-US" sz="2400">
              <a:solidFill>
                <a:srgbClr val="FF0000"/>
              </a:solidFill>
            </a:endParaRPr>
          </a:p>
        </p:txBody>
      </p:sp>
      <p:sp>
        <p:nvSpPr>
          <p:cNvPr id="3" name="Rectangle 6"/>
          <p:cNvSpPr>
            <a:spLocks noChangeArrowheads="1"/>
          </p:cNvSpPr>
          <p:nvPr/>
        </p:nvSpPr>
        <p:spPr bwMode="auto">
          <a:xfrm>
            <a:off x="468313" y="593725"/>
            <a:ext cx="8137525"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lnSpc>
                <a:spcPct val="180000"/>
              </a:lnSpc>
              <a:spcBef>
                <a:spcPct val="0"/>
              </a:spcBef>
              <a:spcAft>
                <a:spcPct val="0"/>
              </a:spcAft>
              <a:buFontTx/>
              <a:buAutoNum type="arabicPeriod"/>
            </a:pPr>
            <a:r>
              <a:rPr lang="zh-CN" altLang="en-US" sz="2400" b="1">
                <a:solidFill>
                  <a:srgbClr val="006600"/>
                </a:solidFill>
                <a:latin typeface="Tahoma" pitchFamily="34" charset="0"/>
              </a:rPr>
              <a:t>选择合适的标准具光学长度，使标准具的自由光谱范围与激光器的增益线宽相当。使在增益线宽内，避免存在两个或多个标准具的透过峰。 </a:t>
            </a:r>
            <a:endParaRPr lang="zh-CN" altLang="en-US" sz="2400">
              <a:solidFill>
                <a:srgbClr val="000000"/>
              </a:solidFill>
            </a:endParaRPr>
          </a:p>
          <a:p>
            <a:pPr fontAlgn="base">
              <a:lnSpc>
                <a:spcPct val="180000"/>
              </a:lnSpc>
              <a:spcBef>
                <a:spcPct val="0"/>
              </a:spcBef>
              <a:spcAft>
                <a:spcPct val="0"/>
              </a:spcAft>
              <a:buFontTx/>
              <a:buAutoNum type="arabicPeriod"/>
            </a:pPr>
            <a:r>
              <a:rPr lang="zh-CN" altLang="en-US" sz="2400" b="1">
                <a:solidFill>
                  <a:srgbClr val="006600"/>
                </a:solidFill>
                <a:latin typeface="Tahoma" pitchFamily="34" charset="0"/>
              </a:rPr>
              <a:t>选择合适的标准具界面反射率，使得被选纵模的相邻纵模由于透过率低，损耗大而被抑制。</a:t>
            </a:r>
            <a:endParaRPr lang="zh-CN" altLang="en-US" sz="2400">
              <a:solidFill>
                <a:srgbClr val="000000"/>
              </a:solidFill>
            </a:endParaRPr>
          </a:p>
        </p:txBody>
      </p:sp>
      <p:sp>
        <p:nvSpPr>
          <p:cNvPr id="11268" name="Rectangle 2"/>
          <p:cNvSpPr>
            <a:spLocks noChangeArrowheads="1"/>
          </p:cNvSpPr>
          <p:nvPr/>
        </p:nvSpPr>
        <p:spPr bwMode="auto">
          <a:xfrm>
            <a:off x="152400" y="4191000"/>
            <a:ext cx="5791200"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800" b="1">
                <a:solidFill>
                  <a:srgbClr val="FF0000"/>
                </a:solidFill>
                <a:latin typeface="Times New Roman" pitchFamily="18" charset="0"/>
                <a:ea typeface="楷体_GB2312" pitchFamily="49" charset="-122"/>
              </a:rPr>
              <a:t>实际应用中的腔内插入</a:t>
            </a:r>
            <a:r>
              <a:rPr lang="en-US" altLang="zh-CN" sz="2800" b="1">
                <a:solidFill>
                  <a:srgbClr val="FF0000"/>
                </a:solidFill>
                <a:latin typeface="Times New Roman" pitchFamily="18" charset="0"/>
                <a:ea typeface="楷体_GB2312" pitchFamily="49" charset="-122"/>
              </a:rPr>
              <a:t>F-P</a:t>
            </a:r>
            <a:r>
              <a:rPr lang="zh-CN" altLang="en-US" sz="2800" b="1">
                <a:solidFill>
                  <a:srgbClr val="FF0000"/>
                </a:solidFill>
                <a:latin typeface="Times New Roman" pitchFamily="18" charset="0"/>
                <a:ea typeface="楷体_GB2312" pitchFamily="49" charset="-122"/>
              </a:rPr>
              <a:t>标准具法</a:t>
            </a:r>
            <a:endParaRPr lang="zh-CN" altLang="en-US" sz="2800">
              <a:solidFill>
                <a:srgbClr val="FF0000"/>
              </a:solidFill>
            </a:endParaRPr>
          </a:p>
        </p:txBody>
      </p:sp>
      <p:sp>
        <p:nvSpPr>
          <p:cNvPr id="5" name="Rectangle 3"/>
          <p:cNvSpPr>
            <a:spLocks noChangeArrowheads="1"/>
          </p:cNvSpPr>
          <p:nvPr/>
        </p:nvSpPr>
        <p:spPr bwMode="auto">
          <a:xfrm>
            <a:off x="395288" y="4924425"/>
            <a:ext cx="856773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zh-CN" altLang="en-US" sz="2400" b="1">
                <a:solidFill>
                  <a:srgbClr val="000000"/>
                </a:solidFill>
                <a:latin typeface="Tahoma" pitchFamily="34" charset="0"/>
                <a:ea typeface="幼圆" pitchFamily="49" charset="-122"/>
              </a:rPr>
              <a:t>斜置法－珀标准具选纵模： </a:t>
            </a:r>
            <a:endParaRPr kumimoji="1" lang="zh-CN" altLang="en-US" sz="2400">
              <a:solidFill>
                <a:srgbClr val="000000"/>
              </a:solidFill>
              <a:latin typeface="Times New Roman" pitchFamily="18" charset="0"/>
              <a:ea typeface="ˎ̥"/>
              <a:cs typeface="ˎ̥"/>
            </a:endParaRPr>
          </a:p>
          <a:p>
            <a:pPr fontAlgn="base">
              <a:spcBef>
                <a:spcPct val="0"/>
              </a:spcBef>
              <a:spcAft>
                <a:spcPct val="0"/>
              </a:spcAft>
              <a:buFontTx/>
              <a:buNone/>
            </a:pPr>
            <a:r>
              <a:rPr kumimoji="1" lang="zh-CN" altLang="en-US" sz="2400" b="1">
                <a:solidFill>
                  <a:srgbClr val="006600"/>
                </a:solidFill>
                <a:latin typeface="Tahoma" pitchFamily="34" charset="0"/>
                <a:ea typeface="幼圆" pitchFamily="49" charset="-122"/>
              </a:rPr>
              <a:t>对波长选择性反射，抑制多余纵模振荡 </a:t>
            </a:r>
            <a:endParaRPr kumimoji="1" lang="zh-CN" altLang="en-US" sz="2400">
              <a:solidFill>
                <a:srgbClr val="000000"/>
              </a:solidFill>
              <a:latin typeface="Times New Roman" pitchFamily="18" charset="0"/>
              <a:ea typeface="ˎ̥"/>
              <a:cs typeface="ˎ̥"/>
            </a:endParaRPr>
          </a:p>
          <a:p>
            <a:pPr fontAlgn="base">
              <a:spcBef>
                <a:spcPct val="0"/>
              </a:spcBef>
              <a:spcAft>
                <a:spcPct val="0"/>
              </a:spcAft>
              <a:buFontTx/>
              <a:buNone/>
            </a:pPr>
            <a:r>
              <a:rPr kumimoji="1" lang="zh-CN" altLang="en-US" sz="2400" b="1">
                <a:solidFill>
                  <a:srgbClr val="000000"/>
                </a:solidFill>
                <a:latin typeface="Tahoma" pitchFamily="34" charset="0"/>
                <a:ea typeface="幼圆" pitchFamily="49" charset="-122"/>
              </a:rPr>
              <a:t>用标准具取代输出反射镜</a:t>
            </a:r>
            <a:r>
              <a:rPr kumimoji="1" lang="en-US" altLang="zh-CN" sz="2400" b="1">
                <a:solidFill>
                  <a:srgbClr val="000000"/>
                </a:solidFill>
                <a:latin typeface="Tahoma" pitchFamily="34" charset="0"/>
                <a:ea typeface="幼圆" pitchFamily="49" charset="-122"/>
              </a:rPr>
              <a:t>(</a:t>
            </a:r>
            <a:r>
              <a:rPr kumimoji="1" lang="zh-CN" altLang="en-US" sz="2400" b="1">
                <a:solidFill>
                  <a:srgbClr val="000000"/>
                </a:solidFill>
                <a:latin typeface="Tahoma" pitchFamily="34" charset="0"/>
                <a:ea typeface="幼圆" pitchFamily="49" charset="-122"/>
              </a:rPr>
              <a:t>谐振反射器</a:t>
            </a:r>
            <a:r>
              <a:rPr kumimoji="1" lang="en-US" altLang="zh-CN" sz="2400" b="1">
                <a:solidFill>
                  <a:srgbClr val="000000"/>
                </a:solidFill>
                <a:latin typeface="Tahoma" pitchFamily="34" charset="0"/>
                <a:ea typeface="幼圆" pitchFamily="49" charset="-122"/>
              </a:rPr>
              <a:t>)</a:t>
            </a:r>
            <a:r>
              <a:rPr kumimoji="1" lang="zh-CN" altLang="en-US" sz="2400" b="1">
                <a:solidFill>
                  <a:srgbClr val="000000"/>
                </a:solidFill>
                <a:latin typeface="Tahoma" pitchFamily="34" charset="0"/>
                <a:ea typeface="幼圆" pitchFamily="49" charset="-122"/>
              </a:rPr>
              <a:t>： </a:t>
            </a:r>
            <a:endParaRPr kumimoji="1" lang="zh-CN" altLang="en-US" sz="2400">
              <a:solidFill>
                <a:srgbClr val="000000"/>
              </a:solidFill>
              <a:latin typeface="Times New Roman" pitchFamily="18" charset="0"/>
              <a:ea typeface="ˎ̥"/>
              <a:cs typeface="ˎ̥"/>
            </a:endParaRPr>
          </a:p>
          <a:p>
            <a:pPr fontAlgn="base">
              <a:spcBef>
                <a:spcPct val="0"/>
              </a:spcBef>
              <a:spcAft>
                <a:spcPct val="0"/>
              </a:spcAft>
              <a:buFontTx/>
              <a:buNone/>
            </a:pPr>
            <a:r>
              <a:rPr kumimoji="1" lang="zh-CN" altLang="en-US" sz="2400" b="1">
                <a:solidFill>
                  <a:srgbClr val="006600"/>
                </a:solidFill>
                <a:latin typeface="Tahoma" pitchFamily="34" charset="0"/>
                <a:ea typeface="幼圆" pitchFamily="49" charset="-122"/>
              </a:rPr>
              <a:t>利用对波长的选择性透过率，对不需要的纵模引入大的损耗。</a:t>
            </a:r>
            <a:endParaRPr lang="zh-CN" altLang="en-US" sz="2400">
              <a:solidFill>
                <a:srgbClr val="000000"/>
              </a:solidFill>
            </a:endParaRPr>
          </a:p>
        </p:txBody>
      </p:sp>
    </p:spTree>
    <p:extLst>
      <p:ext uri="{BB962C8B-B14F-4D97-AF65-F5344CB8AC3E}">
        <p14:creationId xmlns:p14="http://schemas.microsoft.com/office/powerpoint/2010/main" val="3524998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1268"/>
                                        </p:tgtEl>
                                        <p:attrNameLst>
                                          <p:attrName>style.visibility</p:attrName>
                                        </p:attrNameLst>
                                      </p:cBhvr>
                                      <p:to>
                                        <p:strVal val="visible"/>
                                      </p:to>
                                    </p:set>
                                    <p:anim calcmode="lin" valueType="num">
                                      <p:cBhvr additive="base">
                                        <p:cTn id="22" dur="500" fill="hold"/>
                                        <p:tgtEl>
                                          <p:spTgt spid="11268"/>
                                        </p:tgtEl>
                                        <p:attrNameLst>
                                          <p:attrName>ppt_x</p:attrName>
                                        </p:attrNameLst>
                                      </p:cBhvr>
                                      <p:tavLst>
                                        <p:tav tm="0">
                                          <p:val>
                                            <p:strVal val="#ppt_x"/>
                                          </p:val>
                                        </p:tav>
                                        <p:tav tm="100000">
                                          <p:val>
                                            <p:strVal val="#ppt_x"/>
                                          </p:val>
                                        </p:tav>
                                      </p:tavLst>
                                    </p:anim>
                                    <p:anim calcmode="lin" valueType="num">
                                      <p:cBhvr additive="base">
                                        <p:cTn id="23"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268"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8200" name="公式" r:id="rId3" imgW="114151" imgH="215619" progId="Equation.3">
                  <p:embed/>
                </p:oleObj>
              </mc:Choice>
              <mc:Fallback>
                <p:oleObj name="公式"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39" name="Rectangle 3"/>
          <p:cNvSpPr>
            <a:spLocks noChangeArrowheads="1"/>
          </p:cNvSpPr>
          <p:nvPr/>
        </p:nvSpPr>
        <p:spPr bwMode="auto">
          <a:xfrm>
            <a:off x="152400" y="152400"/>
            <a:ext cx="829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en-US" altLang="zh-CN" sz="2400" b="1">
                <a:solidFill>
                  <a:srgbClr val="000000"/>
                </a:solidFill>
                <a:latin typeface="宋体" pitchFamily="2" charset="-122"/>
              </a:rPr>
              <a:t>3. </a:t>
            </a:r>
            <a:r>
              <a:rPr lang="zh-CN" altLang="en-US" sz="2400" b="1">
                <a:solidFill>
                  <a:srgbClr val="000000"/>
                </a:solidFill>
                <a:latin typeface="宋体" pitchFamily="2" charset="-122"/>
              </a:rPr>
              <a:t>三反射镜法： </a:t>
            </a:r>
          </a:p>
        </p:txBody>
      </p:sp>
      <p:sp>
        <p:nvSpPr>
          <p:cNvPr id="13316" name="Rectangle 4"/>
          <p:cNvSpPr>
            <a:spLocks noChangeArrowheads="1"/>
          </p:cNvSpPr>
          <p:nvPr/>
        </p:nvSpPr>
        <p:spPr bwMode="auto">
          <a:xfrm>
            <a:off x="0" y="762000"/>
            <a:ext cx="88392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Clr>
                <a:srgbClr val="003399"/>
              </a:buClr>
              <a:buFont typeface="Wingdings" pitchFamily="2" charset="2"/>
              <a:buChar char="Ø"/>
            </a:pPr>
            <a:r>
              <a:rPr lang="zh-CN" altLang="en-US" sz="2400" b="1">
                <a:solidFill>
                  <a:srgbClr val="0000CC"/>
                </a:solidFill>
                <a:latin typeface="楷体_GB2312" pitchFamily="49" charset="-122"/>
                <a:ea typeface="楷体_GB2312" pitchFamily="49" charset="-122"/>
              </a:rPr>
              <a:t>如图</a:t>
            </a:r>
            <a:r>
              <a:rPr lang="en-US" altLang="zh-CN" sz="2400" b="1">
                <a:solidFill>
                  <a:srgbClr val="0000CC"/>
                </a:solidFill>
                <a:latin typeface="楷体_GB2312" pitchFamily="49" charset="-122"/>
                <a:ea typeface="楷体_GB2312" pitchFamily="49" charset="-122"/>
              </a:rPr>
              <a:t>4-3</a:t>
            </a:r>
            <a:r>
              <a:rPr lang="zh-CN" altLang="en-US" sz="2400" b="1">
                <a:solidFill>
                  <a:srgbClr val="0000CC"/>
                </a:solidFill>
                <a:latin typeface="楷体_GB2312" pitchFamily="49" charset="-122"/>
                <a:ea typeface="楷体_GB2312" pitchFamily="49" charset="-122"/>
              </a:rPr>
              <a:t>所示，激光器一端的反射镜被三块反射镜的组合所代替，其中</a:t>
            </a:r>
            <a:r>
              <a:rPr lang="en-US" altLang="zh-CN" sz="2400" b="1">
                <a:solidFill>
                  <a:srgbClr val="0000CC"/>
                </a:solidFill>
                <a:latin typeface="楷体_GB2312" pitchFamily="49" charset="-122"/>
                <a:ea typeface="楷体_GB2312" pitchFamily="49" charset="-122"/>
              </a:rPr>
              <a:t>M</a:t>
            </a:r>
            <a:r>
              <a:rPr lang="en-US" altLang="zh-CN" sz="2400" b="1" baseline="-25000">
                <a:solidFill>
                  <a:srgbClr val="0000CC"/>
                </a:solidFill>
                <a:latin typeface="楷体_GB2312" pitchFamily="49" charset="-122"/>
                <a:ea typeface="楷体_GB2312" pitchFamily="49" charset="-122"/>
              </a:rPr>
              <a:t>3</a:t>
            </a:r>
            <a:r>
              <a:rPr lang="zh-CN" altLang="en-US" sz="2400" b="1">
                <a:solidFill>
                  <a:srgbClr val="0000CC"/>
                </a:solidFill>
                <a:latin typeface="楷体_GB2312" pitchFamily="49" charset="-122"/>
                <a:ea typeface="楷体_GB2312" pitchFamily="49" charset="-122"/>
              </a:rPr>
              <a:t>和</a:t>
            </a:r>
            <a:r>
              <a:rPr lang="en-US" altLang="zh-CN" sz="2400" b="1">
                <a:solidFill>
                  <a:srgbClr val="0000CC"/>
                </a:solidFill>
                <a:latin typeface="楷体_GB2312" pitchFamily="49" charset="-122"/>
                <a:ea typeface="楷体_GB2312" pitchFamily="49" charset="-122"/>
              </a:rPr>
              <a:t>M</a:t>
            </a:r>
            <a:r>
              <a:rPr lang="en-US" altLang="zh-CN" sz="2400" b="1" baseline="-25000">
                <a:solidFill>
                  <a:srgbClr val="0000CC"/>
                </a:solidFill>
                <a:latin typeface="楷体_GB2312" pitchFamily="49" charset="-122"/>
                <a:ea typeface="楷体_GB2312" pitchFamily="49" charset="-122"/>
              </a:rPr>
              <a:t>4</a:t>
            </a:r>
            <a:r>
              <a:rPr lang="zh-CN" altLang="en-US" sz="2400" b="1">
                <a:solidFill>
                  <a:srgbClr val="0000CC"/>
                </a:solidFill>
                <a:latin typeface="楷体_GB2312" pitchFamily="49" charset="-122"/>
                <a:ea typeface="楷体_GB2312" pitchFamily="49" charset="-122"/>
              </a:rPr>
              <a:t>为全反射镜，</a:t>
            </a:r>
            <a:r>
              <a:rPr lang="en-US" altLang="zh-CN" sz="2400" b="1">
                <a:solidFill>
                  <a:srgbClr val="0000CC"/>
                </a:solidFill>
                <a:latin typeface="楷体_GB2312" pitchFamily="49" charset="-122"/>
                <a:ea typeface="楷体_GB2312" pitchFamily="49" charset="-122"/>
              </a:rPr>
              <a:t>M</a:t>
            </a:r>
            <a:r>
              <a:rPr lang="en-US" altLang="zh-CN" sz="2400" b="1" baseline="-25000">
                <a:solidFill>
                  <a:srgbClr val="0000CC"/>
                </a:solidFill>
                <a:latin typeface="楷体_GB2312" pitchFamily="49" charset="-122"/>
                <a:ea typeface="楷体_GB2312" pitchFamily="49" charset="-122"/>
              </a:rPr>
              <a:t>2</a:t>
            </a:r>
            <a:r>
              <a:rPr lang="zh-CN" altLang="en-US" sz="2400" b="1">
                <a:solidFill>
                  <a:srgbClr val="0000CC"/>
                </a:solidFill>
                <a:latin typeface="楷体_GB2312" pitchFamily="49" charset="-122"/>
                <a:ea typeface="楷体_GB2312" pitchFamily="49" charset="-122"/>
              </a:rPr>
              <a:t>是具有适当透射率的部分透射部分反射镜。这个组合相当于两个谐振腔的耦合</a:t>
            </a:r>
          </a:p>
        </p:txBody>
      </p:sp>
      <p:grpSp>
        <p:nvGrpSpPr>
          <p:cNvPr id="13317" name="Group 5"/>
          <p:cNvGrpSpPr>
            <a:grpSpLocks/>
          </p:cNvGrpSpPr>
          <p:nvPr/>
        </p:nvGrpSpPr>
        <p:grpSpPr bwMode="auto">
          <a:xfrm>
            <a:off x="2843213" y="2205038"/>
            <a:ext cx="3384550" cy="2058987"/>
            <a:chOff x="1200" y="2256"/>
            <a:chExt cx="1848" cy="1184"/>
          </a:xfrm>
        </p:grpSpPr>
        <p:pic>
          <p:nvPicPr>
            <p:cNvPr id="1434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 y="2256"/>
              <a:ext cx="1848" cy="1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7" name="Rectangle 7"/>
            <p:cNvSpPr>
              <a:spLocks noChangeArrowheads="1"/>
            </p:cNvSpPr>
            <p:nvPr/>
          </p:nvSpPr>
          <p:spPr bwMode="auto">
            <a:xfrm>
              <a:off x="1488" y="3264"/>
              <a:ext cx="849"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1400" b="1">
                  <a:solidFill>
                    <a:srgbClr val="003399"/>
                  </a:solidFill>
                </a:rPr>
                <a:t>图</a:t>
              </a:r>
              <a:r>
                <a:rPr lang="en-US" altLang="zh-CN" sz="1400" b="1">
                  <a:solidFill>
                    <a:srgbClr val="003399"/>
                  </a:solidFill>
                </a:rPr>
                <a:t>4-3 </a:t>
              </a:r>
              <a:r>
                <a:rPr lang="zh-CN" altLang="en-US" sz="1400" b="1">
                  <a:solidFill>
                    <a:srgbClr val="003399"/>
                  </a:solidFill>
                </a:rPr>
                <a:t>三反射镜法</a:t>
              </a:r>
            </a:p>
          </p:txBody>
        </p:sp>
      </p:grpSp>
      <p:sp>
        <p:nvSpPr>
          <p:cNvPr id="13320" name="Rectangle 8"/>
          <p:cNvSpPr>
            <a:spLocks noChangeArrowheads="1"/>
          </p:cNvSpPr>
          <p:nvPr/>
        </p:nvSpPr>
        <p:spPr bwMode="auto">
          <a:xfrm>
            <a:off x="152400" y="4343400"/>
            <a:ext cx="7129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400" b="1">
                <a:solidFill>
                  <a:srgbClr val="0000CC"/>
                </a:solidFill>
                <a:latin typeface="楷体_GB2312" pitchFamily="49" charset="-122"/>
                <a:ea typeface="楷体_GB2312" pitchFamily="49" charset="-122"/>
              </a:rPr>
              <a:t>两个谐振腔的纵模频率间隔分别为：</a:t>
            </a:r>
            <a:endParaRPr lang="zh-CN" altLang="en-US" sz="2400" b="1">
              <a:solidFill>
                <a:srgbClr val="0000CC"/>
              </a:solidFill>
              <a:latin typeface="楷体_GB2312" pitchFamily="49" charset="-122"/>
              <a:ea typeface="楷体_GB2312" pitchFamily="49" charset="-122"/>
              <a:sym typeface="Symbol" pitchFamily="18" charset="2"/>
            </a:endParaRPr>
          </a:p>
        </p:txBody>
      </p:sp>
      <p:graphicFrame>
        <p:nvGraphicFramePr>
          <p:cNvPr id="13321" name="Object 9"/>
          <p:cNvGraphicFramePr>
            <a:graphicFrameLocks noChangeAspect="1"/>
          </p:cNvGraphicFramePr>
          <p:nvPr/>
        </p:nvGraphicFramePr>
        <p:xfrm>
          <a:off x="1066800" y="4800600"/>
          <a:ext cx="2181225" cy="712788"/>
        </p:xfrm>
        <a:graphic>
          <a:graphicData uri="http://schemas.openxmlformats.org/presentationml/2006/ole">
            <mc:AlternateContent xmlns:mc="http://schemas.openxmlformats.org/markup-compatibility/2006">
              <mc:Choice xmlns:v="urn:schemas-microsoft-com:vml" Requires="v">
                <p:oleObj spid="_x0000_s8201" name="公式" r:id="rId6" imgW="1320227" imgH="431613" progId="Equation.3">
                  <p:embed/>
                </p:oleObj>
              </mc:Choice>
              <mc:Fallback>
                <p:oleObj name="公式" r:id="rId6" imgW="1320227" imgH="43161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4800600"/>
                        <a:ext cx="2181225" cy="71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2" name="Object 10"/>
          <p:cNvGraphicFramePr>
            <a:graphicFrameLocks noChangeAspect="1"/>
          </p:cNvGraphicFramePr>
          <p:nvPr/>
        </p:nvGraphicFramePr>
        <p:xfrm>
          <a:off x="5181600" y="4953000"/>
          <a:ext cx="2160588" cy="712788"/>
        </p:xfrm>
        <a:graphic>
          <a:graphicData uri="http://schemas.openxmlformats.org/presentationml/2006/ole">
            <mc:AlternateContent xmlns:mc="http://schemas.openxmlformats.org/markup-compatibility/2006">
              <mc:Choice xmlns:v="urn:schemas-microsoft-com:vml" Requires="v">
                <p:oleObj spid="_x0000_s8202" name="公式" r:id="rId8" imgW="1307532" imgH="431613" progId="Equation.3">
                  <p:embed/>
                </p:oleObj>
              </mc:Choice>
              <mc:Fallback>
                <p:oleObj name="公式" r:id="rId8" imgW="1307532" imgH="431613"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1600" y="4953000"/>
                        <a:ext cx="2160588" cy="71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3" name="Rectangle 11"/>
          <p:cNvSpPr>
            <a:spLocks noChangeArrowheads="1"/>
          </p:cNvSpPr>
          <p:nvPr/>
        </p:nvSpPr>
        <p:spPr bwMode="auto">
          <a:xfrm>
            <a:off x="152400" y="5876925"/>
            <a:ext cx="87630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400" b="1">
                <a:solidFill>
                  <a:srgbClr val="0000CC"/>
                </a:solidFill>
                <a:latin typeface="楷体_GB2312" pitchFamily="49" charset="-122"/>
                <a:ea typeface="楷体_GB2312" pitchFamily="49" charset="-122"/>
              </a:rPr>
              <a:t>只有同时满足上面两个谐振条件的光才能形成振荡，故只要选取</a:t>
            </a:r>
            <a:r>
              <a:rPr lang="en-US" altLang="zh-CN" sz="2400" b="1" i="1">
                <a:solidFill>
                  <a:srgbClr val="0000CC"/>
                </a:solidFill>
                <a:latin typeface="Times New Roman" pitchFamily="18" charset="0"/>
                <a:ea typeface="楷体_GB2312" pitchFamily="49" charset="-122"/>
              </a:rPr>
              <a:t>L</a:t>
            </a:r>
            <a:r>
              <a:rPr lang="en-US" altLang="zh-CN" sz="2400" b="1" baseline="-25000">
                <a:solidFill>
                  <a:srgbClr val="0000CC"/>
                </a:solidFill>
                <a:latin typeface="Times New Roman" pitchFamily="18" charset="0"/>
                <a:ea typeface="楷体_GB2312" pitchFamily="49" charset="-122"/>
              </a:rPr>
              <a:t>2</a:t>
            </a:r>
            <a:r>
              <a:rPr lang="en-US" altLang="zh-CN" sz="2400" b="1" i="1">
                <a:solidFill>
                  <a:srgbClr val="0000CC"/>
                </a:solidFill>
                <a:latin typeface="Times New Roman" pitchFamily="18" charset="0"/>
                <a:ea typeface="楷体_GB2312" pitchFamily="49" charset="-122"/>
              </a:rPr>
              <a:t> +L</a:t>
            </a:r>
            <a:r>
              <a:rPr lang="en-US" altLang="zh-CN" sz="2400" b="1" baseline="-25000">
                <a:solidFill>
                  <a:srgbClr val="0000CC"/>
                </a:solidFill>
                <a:latin typeface="Times New Roman" pitchFamily="18" charset="0"/>
                <a:ea typeface="楷体_GB2312" pitchFamily="49" charset="-122"/>
              </a:rPr>
              <a:t>3</a:t>
            </a:r>
            <a:r>
              <a:rPr lang="zh-CN" altLang="en-US" sz="2400" b="1">
                <a:solidFill>
                  <a:srgbClr val="0000CC"/>
                </a:solidFill>
                <a:latin typeface="楷体_GB2312" pitchFamily="49" charset="-122"/>
                <a:ea typeface="楷体_GB2312" pitchFamily="49" charset="-122"/>
              </a:rPr>
              <a:t>足够小，就可获得单纵模输出。</a:t>
            </a:r>
            <a:endParaRPr lang="zh-CN" altLang="en-US" sz="2400" b="1">
              <a:solidFill>
                <a:srgbClr val="0000CC"/>
              </a:solidFill>
              <a:latin typeface="楷体_GB2312" pitchFamily="49" charset="-122"/>
              <a:ea typeface="楷体_GB2312" pitchFamily="49" charset="-122"/>
              <a:sym typeface="Symbol" pitchFamily="18" charset="2"/>
            </a:endParaRPr>
          </a:p>
        </p:txBody>
      </p:sp>
    </p:spTree>
    <p:extLst>
      <p:ext uri="{BB962C8B-B14F-4D97-AF65-F5344CB8AC3E}">
        <p14:creationId xmlns:p14="http://schemas.microsoft.com/office/powerpoint/2010/main" val="37805249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wipe(up)">
                                      <p:cBhvr>
                                        <p:cTn id="7" dur="3000"/>
                                        <p:tgtEl>
                                          <p:spTgt spid="133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331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3320"/>
                                        </p:tgtEl>
                                        <p:attrNameLst>
                                          <p:attrName>style.visibility</p:attrName>
                                        </p:attrNameLst>
                                      </p:cBhvr>
                                      <p:to>
                                        <p:strVal val="visible"/>
                                      </p:to>
                                    </p:set>
                                    <p:animEffect transition="in" filter="wipe(up)">
                                      <p:cBhvr>
                                        <p:cTn id="16" dur="3000"/>
                                        <p:tgtEl>
                                          <p:spTgt spid="1332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332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332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3323"/>
                                        </p:tgtEl>
                                        <p:attrNameLst>
                                          <p:attrName>style.visibility</p:attrName>
                                        </p:attrNameLst>
                                      </p:cBhvr>
                                      <p:to>
                                        <p:strVal val="visible"/>
                                      </p:to>
                                    </p:set>
                                    <p:animEffect transition="in" filter="wipe(up)">
                                      <p:cBhvr>
                                        <p:cTn id="29" dur="3000"/>
                                        <p:tgtEl>
                                          <p:spTgt spid="13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3320" grpId="0"/>
      <p:bldP spid="133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76200" y="333375"/>
            <a:ext cx="899160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800" b="1">
                <a:solidFill>
                  <a:srgbClr val="333399"/>
                </a:solidFill>
                <a:latin typeface="Tahoma" pitchFamily="34" charset="0"/>
                <a:ea typeface="幼圆" pitchFamily="49" charset="-122"/>
              </a:rPr>
              <a:t>组合干涉腔限制纵模的</a:t>
            </a:r>
            <a:r>
              <a:rPr lang="zh-CN" altLang="en-US" sz="2800" b="1">
                <a:solidFill>
                  <a:srgbClr val="800000"/>
                </a:solidFill>
                <a:latin typeface="Tahoma" pitchFamily="34" charset="0"/>
                <a:ea typeface="幼圆" pitchFamily="49" charset="-122"/>
              </a:rPr>
              <a:t>优点：</a:t>
            </a:r>
            <a:r>
              <a:rPr lang="zh-CN" altLang="en-US" sz="2800" b="1">
                <a:solidFill>
                  <a:srgbClr val="333399"/>
                </a:solidFill>
                <a:latin typeface="Tahoma" pitchFamily="34" charset="0"/>
              </a:rPr>
              <a:t>不引入附加的腔内无用损耗；可通过改变干涉仪的光路长度实现可调单频振荡。</a:t>
            </a:r>
            <a:endParaRPr lang="zh-CN" altLang="en-US" sz="2800">
              <a:solidFill>
                <a:srgbClr val="000000"/>
              </a:solidFill>
            </a:endParaRPr>
          </a:p>
        </p:txBody>
      </p:sp>
      <p:sp>
        <p:nvSpPr>
          <p:cNvPr id="14339" name="Rectangle 3"/>
          <p:cNvSpPr>
            <a:spLocks noChangeArrowheads="1"/>
          </p:cNvSpPr>
          <p:nvPr/>
        </p:nvSpPr>
        <p:spPr bwMode="auto">
          <a:xfrm>
            <a:off x="152400" y="1752600"/>
            <a:ext cx="8915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800" b="1">
                <a:solidFill>
                  <a:srgbClr val="333399"/>
                </a:solidFill>
                <a:latin typeface="Tahoma" pitchFamily="34" charset="0"/>
                <a:ea typeface="幼圆" pitchFamily="49" charset="-122"/>
              </a:rPr>
              <a:t>组合干涉腔限制纵模的</a:t>
            </a:r>
            <a:r>
              <a:rPr lang="zh-CN" altLang="en-US" sz="2800" b="1">
                <a:solidFill>
                  <a:srgbClr val="800000"/>
                </a:solidFill>
                <a:latin typeface="Tahoma" pitchFamily="34" charset="0"/>
                <a:ea typeface="幼圆" pitchFamily="49" charset="-122"/>
              </a:rPr>
              <a:t>缺点</a:t>
            </a:r>
            <a:r>
              <a:rPr lang="zh-CN" altLang="en-US" sz="2800" b="1">
                <a:solidFill>
                  <a:srgbClr val="800000"/>
                </a:solidFill>
                <a:latin typeface="Tahoma" pitchFamily="34" charset="0"/>
              </a:rPr>
              <a:t>：</a:t>
            </a:r>
            <a:r>
              <a:rPr lang="zh-CN" altLang="en-US" sz="2800" b="1">
                <a:solidFill>
                  <a:srgbClr val="333399"/>
                </a:solidFill>
                <a:latin typeface="Tahoma" pitchFamily="34" charset="0"/>
              </a:rPr>
              <a:t>结构复杂，调整困难。</a:t>
            </a:r>
            <a:endParaRPr lang="zh-CN" altLang="en-US" sz="2800">
              <a:solidFill>
                <a:srgbClr val="000000"/>
              </a:solidFill>
            </a:endParaRPr>
          </a:p>
        </p:txBody>
      </p:sp>
      <p:sp>
        <p:nvSpPr>
          <p:cNvPr id="14340" name="Rectangle 4"/>
          <p:cNvSpPr>
            <a:spLocks noChangeArrowheads="1"/>
          </p:cNvSpPr>
          <p:nvPr/>
        </p:nvSpPr>
        <p:spPr bwMode="auto">
          <a:xfrm>
            <a:off x="152400" y="2590800"/>
            <a:ext cx="802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400" b="1">
                <a:solidFill>
                  <a:srgbClr val="800000"/>
                </a:solidFill>
                <a:latin typeface="Tahoma" pitchFamily="34" charset="0"/>
                <a:ea typeface="幼圆" pitchFamily="49" charset="-122"/>
              </a:rPr>
              <a:t>适用范围</a:t>
            </a:r>
            <a:r>
              <a:rPr lang="zh-CN" altLang="en-US" sz="2400" b="1">
                <a:solidFill>
                  <a:srgbClr val="800000"/>
                </a:solidFill>
                <a:latin typeface="Tahoma" pitchFamily="34" charset="0"/>
              </a:rPr>
              <a:t>：</a:t>
            </a:r>
            <a:r>
              <a:rPr lang="zh-CN" altLang="en-US" sz="2400" b="1">
                <a:solidFill>
                  <a:srgbClr val="333399"/>
                </a:solidFill>
                <a:latin typeface="Tahoma" pitchFamily="34" charset="0"/>
              </a:rPr>
              <a:t>窄荧光谱线的气体激光器系统</a:t>
            </a:r>
            <a:endParaRPr lang="zh-CN" altLang="en-US" sz="2400">
              <a:solidFill>
                <a:srgbClr val="000000"/>
              </a:solidFill>
            </a:endParaRPr>
          </a:p>
        </p:txBody>
      </p:sp>
      <p:grpSp>
        <p:nvGrpSpPr>
          <p:cNvPr id="15365" name="Group 5"/>
          <p:cNvGrpSpPr>
            <a:grpSpLocks/>
          </p:cNvGrpSpPr>
          <p:nvPr/>
        </p:nvGrpSpPr>
        <p:grpSpPr bwMode="auto">
          <a:xfrm>
            <a:off x="2819400" y="3505200"/>
            <a:ext cx="4191000" cy="2971800"/>
            <a:chOff x="1200" y="2256"/>
            <a:chExt cx="1848" cy="1184"/>
          </a:xfrm>
        </p:grpSpPr>
        <p:pic>
          <p:nvPicPr>
            <p:cNvPr id="153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 y="2256"/>
              <a:ext cx="1848" cy="1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7" name="Rectangle 7"/>
            <p:cNvSpPr>
              <a:spLocks noChangeArrowheads="1"/>
            </p:cNvSpPr>
            <p:nvPr/>
          </p:nvSpPr>
          <p:spPr bwMode="auto">
            <a:xfrm>
              <a:off x="1488" y="3264"/>
              <a:ext cx="849"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1400" b="1">
                  <a:solidFill>
                    <a:srgbClr val="003399"/>
                  </a:solidFill>
                </a:rPr>
                <a:t>图</a:t>
              </a:r>
              <a:r>
                <a:rPr lang="en-US" altLang="zh-CN" sz="1400" b="1">
                  <a:solidFill>
                    <a:srgbClr val="003399"/>
                  </a:solidFill>
                </a:rPr>
                <a:t>4-3 </a:t>
              </a:r>
              <a:r>
                <a:rPr lang="zh-CN" altLang="en-US" sz="1400" b="1">
                  <a:solidFill>
                    <a:srgbClr val="003399"/>
                  </a:solidFill>
                </a:rPr>
                <a:t>三反射镜法</a:t>
              </a:r>
            </a:p>
          </p:txBody>
        </p:sp>
      </p:grpSp>
    </p:spTree>
    <p:extLst>
      <p:ext uri="{BB962C8B-B14F-4D97-AF65-F5344CB8AC3E}">
        <p14:creationId xmlns:p14="http://schemas.microsoft.com/office/powerpoint/2010/main" val="4164519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wipe(left)">
                                      <p:cBhvr>
                                        <p:cTn id="7" dur="500"/>
                                        <p:tgtEl>
                                          <p:spTgt spid="143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wipe(left)">
                                      <p:cBhvr>
                                        <p:cTn id="12"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P spid="143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28600" y="228600"/>
            <a:ext cx="5580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b="1" dirty="0">
                <a:solidFill>
                  <a:srgbClr val="000000"/>
                </a:solidFill>
                <a:latin typeface="华文中宋" pitchFamily="2" charset="-122"/>
                <a:ea typeface="华文中宋" pitchFamily="2" charset="-122"/>
              </a:rPr>
              <a:t>5.1.2 </a:t>
            </a:r>
            <a:r>
              <a:rPr lang="zh-CN" altLang="en-US" b="1" dirty="0">
                <a:solidFill>
                  <a:srgbClr val="000000"/>
                </a:solidFill>
                <a:latin typeface="华文中宋" pitchFamily="2" charset="-122"/>
                <a:ea typeface="华文中宋" pitchFamily="2" charset="-122"/>
              </a:rPr>
              <a:t>激光单横模的选取</a:t>
            </a:r>
            <a:endParaRPr lang="zh-CN" altLang="en-US" sz="2000" b="1" dirty="0">
              <a:solidFill>
                <a:srgbClr val="000000"/>
              </a:solidFill>
              <a:latin typeface="楷体_GB2312" pitchFamily="49" charset="-122"/>
              <a:ea typeface="楷体_GB2312" pitchFamily="49" charset="-122"/>
            </a:endParaRPr>
          </a:p>
        </p:txBody>
      </p:sp>
      <p:sp>
        <p:nvSpPr>
          <p:cNvPr id="16387" name="Rectangle 3"/>
          <p:cNvSpPr>
            <a:spLocks noChangeArrowheads="1"/>
          </p:cNvSpPr>
          <p:nvPr/>
        </p:nvSpPr>
        <p:spPr bwMode="auto">
          <a:xfrm>
            <a:off x="76200" y="1484313"/>
            <a:ext cx="8596313" cy="514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lnSpc>
                <a:spcPct val="140000"/>
              </a:lnSpc>
              <a:spcAft>
                <a:spcPct val="0"/>
              </a:spcAft>
              <a:buFontTx/>
              <a:buAutoNum type="arabicPeriod"/>
            </a:pPr>
            <a:r>
              <a:rPr lang="zh-CN" altLang="en-US" sz="2400" b="1" dirty="0">
                <a:solidFill>
                  <a:srgbClr val="006600"/>
                </a:solidFill>
                <a:ea typeface="楷体_GB2312" pitchFamily="49" charset="-122"/>
              </a:rPr>
              <a:t>所谓横模的选择，就是从谐振腔可能产生的许多模式中，选出基模，而其他的模式被抑制，不能产生振荡 </a:t>
            </a:r>
            <a:endParaRPr lang="en-US" altLang="zh-CN" sz="2400" b="1" dirty="0">
              <a:solidFill>
                <a:srgbClr val="006600"/>
              </a:solidFill>
              <a:ea typeface="楷体_GB2312" pitchFamily="49" charset="-122"/>
            </a:endParaRPr>
          </a:p>
          <a:p>
            <a:pPr fontAlgn="base">
              <a:lnSpc>
                <a:spcPct val="140000"/>
              </a:lnSpc>
              <a:spcAft>
                <a:spcPct val="0"/>
              </a:spcAft>
              <a:buFontTx/>
              <a:buAutoNum type="arabicPeriod"/>
            </a:pPr>
            <a:endParaRPr lang="zh-CN" altLang="en-US" sz="2400" dirty="0">
              <a:solidFill>
                <a:srgbClr val="000000"/>
              </a:solidFill>
            </a:endParaRPr>
          </a:p>
          <a:p>
            <a:pPr fontAlgn="base">
              <a:lnSpc>
                <a:spcPct val="140000"/>
              </a:lnSpc>
              <a:spcAft>
                <a:spcPct val="0"/>
              </a:spcAft>
              <a:buFontTx/>
              <a:buAutoNum type="arabicPeriod"/>
            </a:pPr>
            <a:r>
              <a:rPr lang="zh-CN" altLang="en-US" sz="2400" b="1" dirty="0">
                <a:solidFill>
                  <a:srgbClr val="006600"/>
                </a:solidFill>
                <a:ea typeface="楷体_GB2312" pitchFamily="49" charset="-122"/>
              </a:rPr>
              <a:t>在稳定腔中，</a:t>
            </a:r>
            <a:r>
              <a:rPr lang="zh-CN" altLang="en-US" sz="2400" b="1" dirty="0">
                <a:solidFill>
                  <a:srgbClr val="CC3300"/>
                </a:solidFill>
                <a:ea typeface="楷体_GB2312" pitchFamily="49" charset="-122"/>
              </a:rPr>
              <a:t>基模的衍射损耗最小</a:t>
            </a:r>
            <a:r>
              <a:rPr lang="zh-CN" altLang="en-US" sz="2400" b="1" dirty="0">
                <a:solidFill>
                  <a:srgbClr val="006600"/>
                </a:solidFill>
                <a:ea typeface="楷体_GB2312" pitchFamily="49" charset="-122"/>
              </a:rPr>
              <a:t>，随着横模阶次的增高，衍射损耗将迅速增加。 </a:t>
            </a:r>
            <a:r>
              <a:rPr lang="zh-CN" altLang="en-US" sz="2400" b="1" dirty="0">
                <a:solidFill>
                  <a:srgbClr val="CC3300"/>
                </a:solidFill>
                <a:ea typeface="楷体_GB2312" pitchFamily="49" charset="-122"/>
              </a:rPr>
              <a:t>谐振腔中不同的横模具有不同的衍射损耗</a:t>
            </a:r>
            <a:r>
              <a:rPr lang="zh-CN" altLang="en-US" sz="2400" b="1" dirty="0">
                <a:solidFill>
                  <a:srgbClr val="006600"/>
                </a:solidFill>
                <a:ea typeface="楷体_GB2312" pitchFamily="49" charset="-122"/>
              </a:rPr>
              <a:t>是横模选择的物理基础。 </a:t>
            </a:r>
            <a:endParaRPr lang="en-US" altLang="zh-CN" sz="2400" b="1" dirty="0">
              <a:solidFill>
                <a:srgbClr val="006600"/>
              </a:solidFill>
              <a:ea typeface="楷体_GB2312" pitchFamily="49" charset="-122"/>
            </a:endParaRPr>
          </a:p>
          <a:p>
            <a:pPr fontAlgn="base">
              <a:lnSpc>
                <a:spcPct val="140000"/>
              </a:lnSpc>
              <a:spcAft>
                <a:spcPct val="0"/>
              </a:spcAft>
              <a:buFontTx/>
              <a:buAutoNum type="arabicPeriod"/>
            </a:pPr>
            <a:endParaRPr lang="zh-CN" altLang="en-US" sz="2400" dirty="0">
              <a:solidFill>
                <a:srgbClr val="000000"/>
              </a:solidFill>
            </a:endParaRPr>
          </a:p>
          <a:p>
            <a:pPr fontAlgn="base">
              <a:lnSpc>
                <a:spcPct val="140000"/>
              </a:lnSpc>
              <a:spcAft>
                <a:spcPct val="0"/>
              </a:spcAft>
              <a:buFontTx/>
              <a:buAutoNum type="arabicPeriod"/>
            </a:pPr>
            <a:r>
              <a:rPr lang="zh-CN" altLang="en-US" sz="2400" b="1" dirty="0">
                <a:solidFill>
                  <a:srgbClr val="006600"/>
                </a:solidFill>
                <a:ea typeface="楷体_GB2312" pitchFamily="49" charset="-122"/>
              </a:rPr>
              <a:t>为了提高模式的鉴别能力，应该尽量增大</a:t>
            </a:r>
            <a:r>
              <a:rPr lang="zh-CN" altLang="en-US" sz="2400" b="1" dirty="0">
                <a:solidFill>
                  <a:srgbClr val="CC3300"/>
                </a:solidFill>
                <a:ea typeface="楷体_GB2312" pitchFamily="49" charset="-122"/>
              </a:rPr>
              <a:t>高阶模式和基模的衍射损耗比。</a:t>
            </a:r>
            <a:r>
              <a:rPr lang="zh-CN" altLang="en-US" sz="2400" b="1" dirty="0">
                <a:solidFill>
                  <a:srgbClr val="006600"/>
                </a:solidFill>
                <a:ea typeface="楷体_GB2312" pitchFamily="49" charset="-122"/>
              </a:rPr>
              <a:t> </a:t>
            </a:r>
            <a:endParaRPr lang="zh-CN" altLang="en-US" sz="2400" dirty="0">
              <a:solidFill>
                <a:srgbClr val="000000"/>
              </a:solidFill>
            </a:endParaRPr>
          </a:p>
        </p:txBody>
      </p:sp>
    </p:spTree>
    <p:extLst>
      <p:ext uri="{BB962C8B-B14F-4D97-AF65-F5344CB8AC3E}">
        <p14:creationId xmlns:p14="http://schemas.microsoft.com/office/powerpoint/2010/main" val="2895990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linds(horizontal)">
                                      <p:cBhvr>
                                        <p:cTn id="7" dur="500"/>
                                        <p:tgtEl>
                                          <p:spTgt spid="1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6387">
                                            <p:txEl>
                                              <p:pRg st="2" end="2"/>
                                            </p:txEl>
                                          </p:spTgt>
                                        </p:tgtEl>
                                        <p:attrNameLst>
                                          <p:attrName>style.visibility</p:attrName>
                                        </p:attrNameLst>
                                      </p:cBhvr>
                                      <p:to>
                                        <p:strVal val="visible"/>
                                      </p:to>
                                    </p:set>
                                    <p:animEffect transition="in" filter="wipe(up)">
                                      <p:cBhvr>
                                        <p:cTn id="12" dur="500"/>
                                        <p:tgtEl>
                                          <p:spTgt spid="163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387">
                                            <p:txEl>
                                              <p:pRg st="4" end="4"/>
                                            </p:txEl>
                                          </p:spTgt>
                                        </p:tgtEl>
                                        <p:attrNameLst>
                                          <p:attrName>style.visibility</p:attrName>
                                        </p:attrNameLst>
                                      </p:cBhvr>
                                      <p:to>
                                        <p:strVal val="visible"/>
                                      </p:to>
                                    </p:set>
                                    <p:animEffect transition="in" filter="blinds(horizontal)">
                                      <p:cBhvr>
                                        <p:cTn id="17" dur="500"/>
                                        <p:tgtEl>
                                          <p:spTgt spid="16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
          <p:cNvGraphicFramePr>
            <a:graphicFrameLocks noChangeAspect="1"/>
          </p:cNvGraphicFramePr>
          <p:nvPr/>
        </p:nvGraphicFramePr>
        <p:xfrm>
          <a:off x="4514850" y="3752850"/>
          <a:ext cx="114300" cy="215900"/>
        </p:xfrm>
        <a:graphic>
          <a:graphicData uri="http://schemas.openxmlformats.org/presentationml/2006/ole">
            <mc:AlternateContent xmlns:mc="http://schemas.openxmlformats.org/markup-compatibility/2006">
              <mc:Choice xmlns:v="urn:schemas-microsoft-com:vml" Requires="v">
                <p:oleObj spid="_x0000_s9228" name="公式" r:id="rId3" imgW="114151" imgH="215619" progId="Equation.3">
                  <p:embed/>
                </p:oleObj>
              </mc:Choice>
              <mc:Fallback>
                <p:oleObj name="公式"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7528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1" name="Rectangle 3"/>
          <p:cNvSpPr>
            <a:spLocks noChangeArrowheads="1"/>
          </p:cNvSpPr>
          <p:nvPr/>
        </p:nvSpPr>
        <p:spPr bwMode="auto">
          <a:xfrm>
            <a:off x="323850" y="0"/>
            <a:ext cx="5695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800" b="1">
                <a:solidFill>
                  <a:srgbClr val="000000"/>
                </a:solidFill>
                <a:latin typeface="宋体" pitchFamily="2" charset="-122"/>
              </a:rPr>
              <a:t>一</a:t>
            </a:r>
            <a:r>
              <a:rPr lang="en-US" altLang="zh-CN" sz="2800" b="1">
                <a:solidFill>
                  <a:srgbClr val="000000"/>
                </a:solidFill>
                <a:latin typeface="宋体" pitchFamily="2" charset="-122"/>
              </a:rPr>
              <a:t>. </a:t>
            </a:r>
            <a:r>
              <a:rPr lang="zh-CN" altLang="en-US" sz="2800" b="1">
                <a:solidFill>
                  <a:srgbClr val="000000"/>
                </a:solidFill>
                <a:latin typeface="宋体" pitchFamily="2" charset="-122"/>
              </a:rPr>
              <a:t>衍射损耗和菲涅耳数</a:t>
            </a:r>
          </a:p>
        </p:txBody>
      </p:sp>
      <p:sp>
        <p:nvSpPr>
          <p:cNvPr id="17412" name="Rectangle 4"/>
          <p:cNvSpPr>
            <a:spLocks noChangeArrowheads="1"/>
          </p:cNvSpPr>
          <p:nvPr/>
        </p:nvSpPr>
        <p:spPr bwMode="auto">
          <a:xfrm>
            <a:off x="250825" y="692150"/>
            <a:ext cx="829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en-US" altLang="zh-CN" sz="2400" b="1">
                <a:solidFill>
                  <a:srgbClr val="000000"/>
                </a:solidFill>
                <a:latin typeface="楷体_GB2312" pitchFamily="49" charset="-122"/>
                <a:ea typeface="楷体_GB2312" pitchFamily="49" charset="-122"/>
              </a:rPr>
              <a:t>1. </a:t>
            </a:r>
            <a:r>
              <a:rPr lang="zh-CN" altLang="en-US" sz="2400" b="1">
                <a:solidFill>
                  <a:srgbClr val="000000"/>
                </a:solidFill>
                <a:latin typeface="楷体_GB2312" pitchFamily="49" charset="-122"/>
                <a:ea typeface="楷体_GB2312" pitchFamily="49" charset="-122"/>
              </a:rPr>
              <a:t>由于衍射效应形成的光能量损失称为衍射损耗。 </a:t>
            </a:r>
          </a:p>
        </p:txBody>
      </p:sp>
      <p:sp>
        <p:nvSpPr>
          <p:cNvPr id="17413" name="Rectangle 5"/>
          <p:cNvSpPr>
            <a:spLocks noChangeArrowheads="1"/>
          </p:cNvSpPr>
          <p:nvPr/>
        </p:nvSpPr>
        <p:spPr bwMode="auto">
          <a:xfrm>
            <a:off x="250825" y="1268413"/>
            <a:ext cx="554355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en-US" altLang="zh-CN" sz="2400" b="1">
                <a:solidFill>
                  <a:srgbClr val="000000"/>
                </a:solidFill>
                <a:latin typeface="楷体_GB2312" pitchFamily="49" charset="-122"/>
                <a:ea typeface="楷体_GB2312" pitchFamily="49" charset="-122"/>
              </a:rPr>
              <a:t>2.</a:t>
            </a:r>
            <a:r>
              <a:rPr lang="zh-CN" altLang="en-US" sz="2400" b="1">
                <a:solidFill>
                  <a:srgbClr val="000000"/>
                </a:solidFill>
                <a:latin typeface="楷体_GB2312" pitchFamily="49" charset="-122"/>
                <a:ea typeface="楷体_GB2312" pitchFamily="49" charset="-122"/>
              </a:rPr>
              <a:t>如图</a:t>
            </a:r>
            <a:r>
              <a:rPr lang="en-US" altLang="zh-CN" sz="2400" b="1">
                <a:solidFill>
                  <a:srgbClr val="000000"/>
                </a:solidFill>
                <a:latin typeface="楷体_GB2312" pitchFamily="49" charset="-122"/>
                <a:ea typeface="楷体_GB2312" pitchFamily="49" charset="-122"/>
              </a:rPr>
              <a:t>4-4</a:t>
            </a:r>
            <a:r>
              <a:rPr lang="zh-CN" altLang="en-US" sz="2400" b="1">
                <a:solidFill>
                  <a:srgbClr val="000000"/>
                </a:solidFill>
                <a:latin typeface="楷体_GB2312" pitchFamily="49" charset="-122"/>
                <a:ea typeface="楷体_GB2312" pitchFamily="49" charset="-122"/>
              </a:rPr>
              <a:t>所示的球面共焦腔，</a:t>
            </a:r>
            <a:r>
              <a:rPr lang="zh-CN" altLang="en-US" sz="2400" b="1" u="sng">
                <a:solidFill>
                  <a:srgbClr val="FF0000"/>
                </a:solidFill>
                <a:latin typeface="楷体_GB2312" pitchFamily="49" charset="-122"/>
                <a:ea typeface="楷体_GB2312" pitchFamily="49" charset="-122"/>
              </a:rPr>
              <a:t>镜面上</a:t>
            </a:r>
            <a:r>
              <a:rPr lang="zh-CN" altLang="en-US" sz="2400" b="1">
                <a:solidFill>
                  <a:srgbClr val="000000"/>
                </a:solidFill>
                <a:latin typeface="楷体_GB2312" pitchFamily="49" charset="-122"/>
                <a:ea typeface="楷体_GB2312" pitchFamily="49" charset="-122"/>
              </a:rPr>
              <a:t>的基横模高斯光束光强分布可以表示为 </a:t>
            </a:r>
          </a:p>
        </p:txBody>
      </p:sp>
      <p:graphicFrame>
        <p:nvGraphicFramePr>
          <p:cNvPr id="17414" name="Object 6"/>
          <p:cNvGraphicFramePr>
            <a:graphicFrameLocks noChangeAspect="1"/>
          </p:cNvGraphicFramePr>
          <p:nvPr/>
        </p:nvGraphicFramePr>
        <p:xfrm>
          <a:off x="1979613" y="2205038"/>
          <a:ext cx="2447925" cy="842962"/>
        </p:xfrm>
        <a:graphic>
          <a:graphicData uri="http://schemas.openxmlformats.org/presentationml/2006/ole">
            <mc:AlternateContent xmlns:mc="http://schemas.openxmlformats.org/markup-compatibility/2006">
              <mc:Choice xmlns:v="urn:schemas-microsoft-com:vml" Requires="v">
                <p:oleObj spid="_x0000_s9229" name="Equation" r:id="rId5" imgW="1320800" imgH="457200" progId="Equation.3">
                  <p:embed/>
                </p:oleObj>
              </mc:Choice>
              <mc:Fallback>
                <p:oleObj name="Equation" r:id="rId5" imgW="13208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2205038"/>
                        <a:ext cx="2447925" cy="842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5" name="Rectangle 7"/>
          <p:cNvSpPr>
            <a:spLocks noChangeArrowheads="1"/>
          </p:cNvSpPr>
          <p:nvPr/>
        </p:nvSpPr>
        <p:spPr bwMode="auto">
          <a:xfrm>
            <a:off x="395288" y="3068638"/>
            <a:ext cx="8294687"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en-US" altLang="zh-CN" sz="2400" b="1">
                <a:solidFill>
                  <a:srgbClr val="000000"/>
                </a:solidFill>
                <a:latin typeface="楷体_GB2312" pitchFamily="49" charset="-122"/>
                <a:ea typeface="楷体_GB2312" pitchFamily="49" charset="-122"/>
              </a:rPr>
              <a:t>3.</a:t>
            </a:r>
            <a:r>
              <a:rPr lang="zh-CN" altLang="en-US" sz="2400" b="1">
                <a:solidFill>
                  <a:srgbClr val="FF0000"/>
                </a:solidFill>
                <a:latin typeface="楷体_GB2312" pitchFamily="49" charset="-122"/>
                <a:ea typeface="楷体_GB2312" pitchFamily="49" charset="-122"/>
                <a:cs typeface="Times New Roman" pitchFamily="18" charset="0"/>
              </a:rPr>
              <a:t>单程</a:t>
            </a:r>
            <a:r>
              <a:rPr lang="zh-CN" altLang="en-US" sz="2400" b="1">
                <a:solidFill>
                  <a:srgbClr val="FF0000"/>
                </a:solidFill>
                <a:latin typeface="楷体_GB2312" pitchFamily="49" charset="-122"/>
                <a:ea typeface="楷体_GB2312" pitchFamily="49" charset="-122"/>
              </a:rPr>
              <a:t>衍射损耗为射到</a:t>
            </a:r>
            <a:r>
              <a:rPr lang="zh-CN" altLang="en-US" sz="2400" b="1" u="sng">
                <a:solidFill>
                  <a:srgbClr val="FF0000"/>
                </a:solidFill>
                <a:latin typeface="楷体_GB2312" pitchFamily="49" charset="-122"/>
                <a:ea typeface="楷体_GB2312" pitchFamily="49" charset="-122"/>
              </a:rPr>
              <a:t>镜面外</a:t>
            </a:r>
            <a:r>
              <a:rPr lang="zh-CN" altLang="en-US" sz="2400" b="1">
                <a:solidFill>
                  <a:srgbClr val="FF0000"/>
                </a:solidFill>
                <a:latin typeface="楷体_GB2312" pitchFamily="49" charset="-122"/>
                <a:ea typeface="楷体_GB2312" pitchFamily="49" charset="-122"/>
              </a:rPr>
              <a:t>而损耗掉的光功率</a:t>
            </a:r>
            <a:r>
              <a:rPr lang="zh-CN" altLang="en-US" sz="2400" b="1" i="1">
                <a:solidFill>
                  <a:srgbClr val="FF0000"/>
                </a:solidFill>
                <a:latin typeface="Times New Roman" pitchFamily="18" charset="0"/>
                <a:ea typeface="楷体_GB2312" pitchFamily="49" charset="-122"/>
                <a:sym typeface="Symbol" pitchFamily="18" charset="2"/>
              </a:rPr>
              <a:t></a:t>
            </a:r>
            <a:r>
              <a:rPr lang="zh-CN" altLang="en-US" sz="2400" b="1">
                <a:solidFill>
                  <a:srgbClr val="FF0000"/>
                </a:solidFill>
                <a:latin typeface="楷体_GB2312" pitchFamily="49" charset="-122"/>
                <a:ea typeface="楷体_GB2312" pitchFamily="49" charset="-122"/>
              </a:rPr>
              <a:t>与射向镜面的总光功率</a:t>
            </a:r>
            <a:r>
              <a:rPr lang="zh-CN" altLang="en-US" sz="2400" b="1" i="1">
                <a:solidFill>
                  <a:srgbClr val="FF0000"/>
                </a:solidFill>
                <a:latin typeface="楷体_GB2312" pitchFamily="49" charset="-122"/>
                <a:ea typeface="楷体_GB2312" pitchFamily="49" charset="-122"/>
                <a:sym typeface="Symbol" pitchFamily="18" charset="2"/>
              </a:rPr>
              <a:t> </a:t>
            </a:r>
            <a:r>
              <a:rPr lang="zh-CN" altLang="en-US" sz="2400" b="1">
                <a:solidFill>
                  <a:srgbClr val="FF0000"/>
                </a:solidFill>
                <a:latin typeface="楷体_GB2312" pitchFamily="49" charset="-122"/>
                <a:ea typeface="楷体_GB2312" pitchFamily="49" charset="-122"/>
              </a:rPr>
              <a:t>之比</a:t>
            </a:r>
          </a:p>
        </p:txBody>
      </p:sp>
      <p:graphicFrame>
        <p:nvGraphicFramePr>
          <p:cNvPr id="17416" name="Object 8"/>
          <p:cNvGraphicFramePr>
            <a:graphicFrameLocks noChangeAspect="1"/>
          </p:cNvGraphicFramePr>
          <p:nvPr/>
        </p:nvGraphicFramePr>
        <p:xfrm>
          <a:off x="3563938" y="5965825"/>
          <a:ext cx="2520950" cy="892175"/>
        </p:xfrm>
        <a:graphic>
          <a:graphicData uri="http://schemas.openxmlformats.org/presentationml/2006/ole">
            <mc:AlternateContent xmlns:mc="http://schemas.openxmlformats.org/markup-compatibility/2006">
              <mc:Choice xmlns:v="urn:schemas-microsoft-com:vml" Requires="v">
                <p:oleObj spid="_x0000_s9230" name="Equation" r:id="rId7" imgW="1371600" imgH="482600" progId="Equation.3">
                  <p:embed/>
                </p:oleObj>
              </mc:Choice>
              <mc:Fallback>
                <p:oleObj name="Equation" r:id="rId7" imgW="1371600" imgH="482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938" y="5965825"/>
                        <a:ext cx="25209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7" name="Object 9"/>
          <p:cNvGraphicFramePr>
            <a:graphicFrameLocks noChangeAspect="1"/>
          </p:cNvGraphicFramePr>
          <p:nvPr/>
        </p:nvGraphicFramePr>
        <p:xfrm>
          <a:off x="1908175" y="4005263"/>
          <a:ext cx="6048375" cy="890587"/>
        </p:xfrm>
        <a:graphic>
          <a:graphicData uri="http://schemas.openxmlformats.org/presentationml/2006/ole">
            <mc:AlternateContent xmlns:mc="http://schemas.openxmlformats.org/markup-compatibility/2006">
              <mc:Choice xmlns:v="urn:schemas-microsoft-com:vml" Requires="v">
                <p:oleObj spid="_x0000_s9231" name="Equation" r:id="rId9" imgW="3086100" imgH="457200" progId="Equation.3">
                  <p:embed/>
                </p:oleObj>
              </mc:Choice>
              <mc:Fallback>
                <p:oleObj name="Equation" r:id="rId9" imgW="308610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175" y="4005263"/>
                        <a:ext cx="6048375" cy="89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8" name="Object 10"/>
          <p:cNvGraphicFramePr>
            <a:graphicFrameLocks noChangeAspect="1"/>
          </p:cNvGraphicFramePr>
          <p:nvPr/>
        </p:nvGraphicFramePr>
        <p:xfrm>
          <a:off x="2339975" y="5013325"/>
          <a:ext cx="4679950" cy="893763"/>
        </p:xfrm>
        <a:graphic>
          <a:graphicData uri="http://schemas.openxmlformats.org/presentationml/2006/ole">
            <mc:AlternateContent xmlns:mc="http://schemas.openxmlformats.org/markup-compatibility/2006">
              <mc:Choice xmlns:v="urn:schemas-microsoft-com:vml" Requires="v">
                <p:oleObj spid="_x0000_s9232" name="Equation" r:id="rId11" imgW="2374900" imgH="457200" progId="Equation.3">
                  <p:embed/>
                </p:oleObj>
              </mc:Choice>
              <mc:Fallback>
                <p:oleObj name="Equation" r:id="rId11" imgW="2374900" imgH="457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9975" y="5013325"/>
                        <a:ext cx="4679950"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419" name="Group 11"/>
          <p:cNvGrpSpPr>
            <a:grpSpLocks/>
          </p:cNvGrpSpPr>
          <p:nvPr/>
        </p:nvGrpSpPr>
        <p:grpSpPr bwMode="auto">
          <a:xfrm>
            <a:off x="5867400" y="1268413"/>
            <a:ext cx="3097213" cy="1744662"/>
            <a:chOff x="912" y="960"/>
            <a:chExt cx="1854" cy="930"/>
          </a:xfrm>
        </p:grpSpPr>
        <p:pic>
          <p:nvPicPr>
            <p:cNvPr id="1742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2" y="960"/>
              <a:ext cx="1854" cy="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21" name="Rectangle 13"/>
            <p:cNvSpPr>
              <a:spLocks noChangeArrowheads="1"/>
            </p:cNvSpPr>
            <p:nvPr/>
          </p:nvSpPr>
          <p:spPr bwMode="auto">
            <a:xfrm>
              <a:off x="1200" y="1728"/>
              <a:ext cx="1038"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1400">
                  <a:solidFill>
                    <a:srgbClr val="003399"/>
                  </a:solidFill>
                </a:rPr>
                <a:t>图</a:t>
              </a:r>
              <a:r>
                <a:rPr lang="en-US" altLang="zh-CN" sz="1400">
                  <a:solidFill>
                    <a:srgbClr val="003399"/>
                  </a:solidFill>
                </a:rPr>
                <a:t>4-4 </a:t>
              </a:r>
              <a:r>
                <a:rPr lang="zh-CN" altLang="en-US" sz="1400">
                  <a:solidFill>
                    <a:srgbClr val="003399"/>
                  </a:solidFill>
                </a:rPr>
                <a:t>腔的衍射损耗</a:t>
              </a:r>
            </a:p>
          </p:txBody>
        </p:sp>
      </p:grpSp>
    </p:spTree>
    <p:extLst>
      <p:ext uri="{BB962C8B-B14F-4D97-AF65-F5344CB8AC3E}">
        <p14:creationId xmlns:p14="http://schemas.microsoft.com/office/powerpoint/2010/main" val="20953990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wipe(left)">
                                      <p:cBhvr>
                                        <p:cTn id="7" dur="3000"/>
                                        <p:tgtEl>
                                          <p:spTgt spid="17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2"/>
                                        </p:tgtEl>
                                        <p:attrNameLst>
                                          <p:attrName>style.visibility</p:attrName>
                                        </p:attrNameLst>
                                      </p:cBhvr>
                                      <p:to>
                                        <p:strVal val="visible"/>
                                      </p:to>
                                    </p:set>
                                    <p:animEffect transition="in" filter="wipe(left)">
                                      <p:cBhvr>
                                        <p:cTn id="12" dur="500"/>
                                        <p:tgtEl>
                                          <p:spTgt spid="174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413"/>
                                        </p:tgtEl>
                                        <p:attrNameLst>
                                          <p:attrName>style.visibility</p:attrName>
                                        </p:attrNameLst>
                                      </p:cBhvr>
                                      <p:to>
                                        <p:strVal val="visible"/>
                                      </p:to>
                                    </p:set>
                                    <p:animEffect transition="in" filter="wipe(up)">
                                      <p:cBhvr>
                                        <p:cTn id="17" dur="3000"/>
                                        <p:tgtEl>
                                          <p:spTgt spid="174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7419"/>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7414"/>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7415"/>
                                        </p:tgtEl>
                                        <p:attrNameLst>
                                          <p:attrName>style.visibility</p:attrName>
                                        </p:attrNameLst>
                                      </p:cBhvr>
                                      <p:to>
                                        <p:strVal val="visible"/>
                                      </p:to>
                                    </p:set>
                                    <p:animEffect transition="in" filter="wipe(left)">
                                      <p:cBhvr>
                                        <p:cTn id="30" dur="3000"/>
                                        <p:tgtEl>
                                          <p:spTgt spid="1741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741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741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7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p:bldP spid="17412" grpId="0"/>
      <p:bldP spid="17413" grpId="0"/>
      <p:bldP spid="174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9" name="Group 7"/>
          <p:cNvGrpSpPr>
            <a:grpSpLocks/>
          </p:cNvGrpSpPr>
          <p:nvPr/>
        </p:nvGrpSpPr>
        <p:grpSpPr bwMode="auto">
          <a:xfrm>
            <a:off x="5740400" y="2895600"/>
            <a:ext cx="3327400" cy="3616325"/>
            <a:chOff x="3600" y="624"/>
            <a:chExt cx="1638" cy="1597"/>
          </a:xfrm>
        </p:grpSpPr>
        <p:pic>
          <p:nvPicPr>
            <p:cNvPr id="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 y="624"/>
              <a:ext cx="1638" cy="1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9"/>
            <p:cNvSpPr>
              <a:spLocks noChangeArrowheads="1"/>
            </p:cNvSpPr>
            <p:nvPr/>
          </p:nvSpPr>
          <p:spPr bwMode="auto">
            <a:xfrm>
              <a:off x="3744" y="2064"/>
              <a:ext cx="1390"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1400">
                  <a:solidFill>
                    <a:srgbClr val="003399"/>
                  </a:solidFill>
                </a:rPr>
                <a:t>图</a:t>
              </a:r>
              <a:r>
                <a:rPr lang="en-US" altLang="zh-CN" sz="1400">
                  <a:solidFill>
                    <a:srgbClr val="003399"/>
                  </a:solidFill>
                </a:rPr>
                <a:t>4-5 </a:t>
              </a:r>
              <a:r>
                <a:rPr lang="zh-CN" altLang="en-US" sz="1400">
                  <a:solidFill>
                    <a:srgbClr val="003399"/>
                  </a:solidFill>
                </a:rPr>
                <a:t>不同腔的衍射损耗曲线</a:t>
              </a:r>
            </a:p>
          </p:txBody>
        </p:sp>
      </p:grpSp>
      <p:sp>
        <p:nvSpPr>
          <p:cNvPr id="18434" name="Rectangle 2"/>
          <p:cNvSpPr>
            <a:spLocks noChangeArrowheads="1"/>
          </p:cNvSpPr>
          <p:nvPr/>
        </p:nvSpPr>
        <p:spPr bwMode="auto">
          <a:xfrm>
            <a:off x="152400" y="228600"/>
            <a:ext cx="88392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en-US" altLang="zh-CN" sz="2400" b="1">
                <a:solidFill>
                  <a:srgbClr val="000000"/>
                </a:solidFill>
                <a:latin typeface="楷体_GB2312" pitchFamily="49" charset="-122"/>
                <a:ea typeface="楷体_GB2312" pitchFamily="49" charset="-122"/>
              </a:rPr>
              <a:t>4.</a:t>
            </a:r>
            <a:r>
              <a:rPr lang="zh-CN" altLang="en-US" sz="2400" b="1">
                <a:solidFill>
                  <a:srgbClr val="000000"/>
                </a:solidFill>
                <a:latin typeface="楷体_GB2312" pitchFamily="49" charset="-122"/>
                <a:ea typeface="楷体_GB2312" pitchFamily="49" charset="-122"/>
                <a:sym typeface="Symbol" pitchFamily="18" charset="2"/>
              </a:rPr>
              <a:t>分析衍射损耗时为了方便，经常引入一个所谓</a:t>
            </a:r>
            <a:r>
              <a:rPr lang="zh-CN" altLang="en-US" sz="2400" b="1">
                <a:solidFill>
                  <a:srgbClr val="000000"/>
                </a:solidFill>
                <a:latin typeface="Times New Roman" pitchFamily="18" charset="0"/>
                <a:ea typeface="楷体_GB2312" pitchFamily="49" charset="-122"/>
                <a:sym typeface="Symbol" pitchFamily="18" charset="2"/>
              </a:rPr>
              <a:t>“</a:t>
            </a:r>
            <a:r>
              <a:rPr lang="zh-CN" altLang="en-US" sz="2400" b="1" u="sng">
                <a:solidFill>
                  <a:srgbClr val="FF0000"/>
                </a:solidFill>
                <a:latin typeface="楷体_GB2312" pitchFamily="49" charset="-122"/>
                <a:ea typeface="楷体_GB2312" pitchFamily="49" charset="-122"/>
                <a:sym typeface="Symbol" pitchFamily="18" charset="2"/>
              </a:rPr>
              <a:t>菲涅尔数</a:t>
            </a:r>
            <a:r>
              <a:rPr lang="zh-CN" altLang="en-US" sz="2400" b="1">
                <a:solidFill>
                  <a:srgbClr val="000000"/>
                </a:solidFill>
                <a:latin typeface="Times New Roman" pitchFamily="18" charset="0"/>
                <a:ea typeface="楷体_GB2312" pitchFamily="49" charset="-122"/>
                <a:sym typeface="Symbol" pitchFamily="18" charset="2"/>
              </a:rPr>
              <a:t>”</a:t>
            </a:r>
            <a:r>
              <a:rPr lang="zh-CN" altLang="en-US" sz="2400" b="1">
                <a:solidFill>
                  <a:srgbClr val="000000"/>
                </a:solidFill>
                <a:latin typeface="楷体_GB2312" pitchFamily="49" charset="-122"/>
                <a:ea typeface="楷体_GB2312" pitchFamily="49" charset="-122"/>
                <a:sym typeface="Symbol" pitchFamily="18" charset="2"/>
              </a:rPr>
              <a:t>的参量，它定义为 </a:t>
            </a:r>
          </a:p>
        </p:txBody>
      </p:sp>
      <p:graphicFrame>
        <p:nvGraphicFramePr>
          <p:cNvPr id="18435" name="Object 3"/>
          <p:cNvGraphicFramePr>
            <a:graphicFrameLocks noChangeAspect="1"/>
          </p:cNvGraphicFramePr>
          <p:nvPr/>
        </p:nvGraphicFramePr>
        <p:xfrm>
          <a:off x="827088" y="1125538"/>
          <a:ext cx="3600450" cy="1235075"/>
        </p:xfrm>
        <a:graphic>
          <a:graphicData uri="http://schemas.openxmlformats.org/presentationml/2006/ole">
            <mc:AlternateContent xmlns:mc="http://schemas.openxmlformats.org/markup-compatibility/2006">
              <mc:Choice xmlns:v="urn:schemas-microsoft-com:vml" Requires="v">
                <p:oleObj spid="_x0000_s10246" name="Equation" r:id="rId4" imgW="2070100" imgH="711200" progId="Equation.3">
                  <p:embed/>
                </p:oleObj>
              </mc:Choice>
              <mc:Fallback>
                <p:oleObj name="Equation" r:id="rId4" imgW="2070100" imgH="71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1125538"/>
                        <a:ext cx="360045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6" name="Text Box 4"/>
          <p:cNvSpPr txBox="1">
            <a:spLocks noChangeArrowheads="1"/>
          </p:cNvSpPr>
          <p:nvPr/>
        </p:nvSpPr>
        <p:spPr bwMode="auto">
          <a:xfrm>
            <a:off x="4932363" y="1268413"/>
            <a:ext cx="33845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2400">
                <a:solidFill>
                  <a:srgbClr val="0000CC"/>
                </a:solidFill>
                <a:latin typeface="楷体_GB2312" pitchFamily="49" charset="-122"/>
                <a:ea typeface="楷体_GB2312" pitchFamily="49" charset="-122"/>
                <a:sym typeface="Symbol" pitchFamily="18" charset="2"/>
              </a:rPr>
              <a:t>菲涅尔数越大</a:t>
            </a:r>
            <a:r>
              <a:rPr lang="en-US" altLang="zh-CN" sz="2400">
                <a:solidFill>
                  <a:srgbClr val="0000CC"/>
                </a:solidFill>
                <a:latin typeface="楷体_GB2312" pitchFamily="49" charset="-122"/>
                <a:ea typeface="楷体_GB2312" pitchFamily="49" charset="-122"/>
                <a:sym typeface="Symbol" pitchFamily="18" charset="2"/>
              </a:rPr>
              <a:t>,</a:t>
            </a:r>
            <a:r>
              <a:rPr lang="zh-CN" altLang="en-US" sz="2400">
                <a:solidFill>
                  <a:srgbClr val="0000CC"/>
                </a:solidFill>
                <a:latin typeface="楷体_GB2312" pitchFamily="49" charset="-122"/>
                <a:ea typeface="楷体_GB2312" pitchFamily="49" charset="-122"/>
                <a:cs typeface="Times New Roman" pitchFamily="18" charset="0"/>
              </a:rPr>
              <a:t>单程</a:t>
            </a:r>
            <a:r>
              <a:rPr lang="zh-CN" altLang="en-US" sz="2400">
                <a:solidFill>
                  <a:srgbClr val="0000CC"/>
                </a:solidFill>
                <a:latin typeface="楷体_GB2312" pitchFamily="49" charset="-122"/>
                <a:ea typeface="楷体_GB2312" pitchFamily="49" charset="-122"/>
              </a:rPr>
              <a:t>衍射损耗越小</a:t>
            </a:r>
            <a:r>
              <a:rPr lang="en-US" altLang="zh-CN" sz="2400">
                <a:solidFill>
                  <a:srgbClr val="0000CC"/>
                </a:solidFill>
                <a:latin typeface="楷体_GB2312" pitchFamily="49" charset="-122"/>
                <a:ea typeface="楷体_GB2312" pitchFamily="49" charset="-122"/>
              </a:rPr>
              <a:t>.</a:t>
            </a:r>
          </a:p>
        </p:txBody>
      </p:sp>
      <p:sp>
        <p:nvSpPr>
          <p:cNvPr id="18437" name="Rectangle 5"/>
          <p:cNvSpPr>
            <a:spLocks noChangeArrowheads="1"/>
          </p:cNvSpPr>
          <p:nvPr/>
        </p:nvSpPr>
        <p:spPr bwMode="auto">
          <a:xfrm>
            <a:off x="395288" y="2492375"/>
            <a:ext cx="5695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800" b="1">
                <a:solidFill>
                  <a:srgbClr val="0000CC"/>
                </a:solidFill>
                <a:latin typeface="宋体" pitchFamily="2" charset="-122"/>
              </a:rPr>
              <a:t>二</a:t>
            </a:r>
            <a:r>
              <a:rPr lang="en-US" altLang="zh-CN" sz="2800" b="1">
                <a:solidFill>
                  <a:srgbClr val="0000CC"/>
                </a:solidFill>
                <a:latin typeface="宋体" pitchFamily="2" charset="-122"/>
              </a:rPr>
              <a:t>. </a:t>
            </a:r>
            <a:r>
              <a:rPr lang="zh-CN" altLang="en-US" sz="2800" b="1">
                <a:solidFill>
                  <a:srgbClr val="0000CC"/>
                </a:solidFill>
                <a:latin typeface="宋体" pitchFamily="2" charset="-122"/>
              </a:rPr>
              <a:t>衍射损耗曲线</a:t>
            </a:r>
          </a:p>
        </p:txBody>
      </p:sp>
      <p:sp>
        <p:nvSpPr>
          <p:cNvPr id="18438" name="Rectangle 6"/>
          <p:cNvSpPr>
            <a:spLocks noChangeArrowheads="1"/>
          </p:cNvSpPr>
          <p:nvPr/>
        </p:nvSpPr>
        <p:spPr bwMode="auto">
          <a:xfrm>
            <a:off x="250825" y="3141663"/>
            <a:ext cx="58340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en-US" altLang="zh-CN" sz="2400" b="1">
                <a:solidFill>
                  <a:srgbClr val="000000"/>
                </a:solidFill>
                <a:latin typeface="楷体_GB2312" pitchFamily="49" charset="-122"/>
                <a:ea typeface="楷体_GB2312" pitchFamily="49" charset="-122"/>
              </a:rPr>
              <a:t>1. </a:t>
            </a:r>
            <a:r>
              <a:rPr lang="zh-CN" altLang="en-US" sz="2400" b="1">
                <a:solidFill>
                  <a:srgbClr val="000000"/>
                </a:solidFill>
                <a:latin typeface="楷体_GB2312" pitchFamily="49" charset="-122"/>
                <a:ea typeface="楷体_GB2312" pitchFamily="49" charset="-122"/>
              </a:rPr>
              <a:t>图</a:t>
            </a:r>
            <a:r>
              <a:rPr lang="en-US" altLang="zh-CN" sz="2400" b="1">
                <a:solidFill>
                  <a:srgbClr val="000000"/>
                </a:solidFill>
                <a:latin typeface="楷体_GB2312" pitchFamily="49" charset="-122"/>
                <a:ea typeface="楷体_GB2312" pitchFamily="49" charset="-122"/>
                <a:cs typeface="Times New Roman" pitchFamily="18" charset="0"/>
              </a:rPr>
              <a:t>4-5</a:t>
            </a:r>
            <a:r>
              <a:rPr lang="zh-CN" altLang="en-US" sz="2400" b="1">
                <a:solidFill>
                  <a:srgbClr val="000000"/>
                </a:solidFill>
                <a:latin typeface="楷体_GB2312" pitchFamily="49" charset="-122"/>
                <a:ea typeface="楷体_GB2312" pitchFamily="49" charset="-122"/>
                <a:cs typeface="Times New Roman" pitchFamily="18" charset="0"/>
              </a:rPr>
              <a:t>给出了圆截面共焦腔和圆截面平行平面腔的</a:t>
            </a:r>
            <a:r>
              <a:rPr lang="zh-CN" altLang="en-US" sz="2400" b="1">
                <a:solidFill>
                  <a:srgbClr val="000000"/>
                </a:solidFill>
                <a:latin typeface="楷体_GB2312" pitchFamily="49" charset="-122"/>
                <a:ea typeface="楷体_GB2312" pitchFamily="49" charset="-122"/>
              </a:rPr>
              <a:t>衍射损耗</a:t>
            </a:r>
            <a:r>
              <a:rPr lang="en-US" altLang="zh-CN" sz="2400" b="1">
                <a:solidFill>
                  <a:srgbClr val="000000"/>
                </a:solidFill>
                <a:latin typeface="Times New Roman" pitchFamily="18" charset="0"/>
                <a:ea typeface="楷体_GB2312" pitchFamily="49" charset="-122"/>
              </a:rPr>
              <a:t>—</a:t>
            </a:r>
            <a:r>
              <a:rPr lang="zh-CN" altLang="en-US" sz="2400" b="1">
                <a:solidFill>
                  <a:srgbClr val="000000"/>
                </a:solidFill>
                <a:latin typeface="楷体_GB2312" pitchFamily="49" charset="-122"/>
                <a:ea typeface="楷体_GB2312" pitchFamily="49" charset="-122"/>
              </a:rPr>
              <a:t>菲涅尔数曲线。 </a:t>
            </a:r>
          </a:p>
        </p:txBody>
      </p:sp>
      <p:sp>
        <p:nvSpPr>
          <p:cNvPr id="18442" name="Rectangle 10"/>
          <p:cNvSpPr>
            <a:spLocks noChangeArrowheads="1"/>
          </p:cNvSpPr>
          <p:nvPr/>
        </p:nvSpPr>
        <p:spPr bwMode="auto">
          <a:xfrm>
            <a:off x="323850" y="4076700"/>
            <a:ext cx="4464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400" b="1">
                <a:solidFill>
                  <a:srgbClr val="0000CC"/>
                </a:solidFill>
                <a:latin typeface="楷体_GB2312" pitchFamily="49" charset="-122"/>
                <a:ea typeface="楷体_GB2312" pitchFamily="49" charset="-122"/>
              </a:rPr>
              <a:t>激光的振荡条件</a:t>
            </a:r>
          </a:p>
        </p:txBody>
      </p:sp>
      <p:graphicFrame>
        <p:nvGraphicFramePr>
          <p:cNvPr id="18443" name="Object 11"/>
          <p:cNvGraphicFramePr>
            <a:graphicFrameLocks noChangeAspect="1"/>
          </p:cNvGraphicFramePr>
          <p:nvPr/>
        </p:nvGraphicFramePr>
        <p:xfrm>
          <a:off x="2700338" y="4076700"/>
          <a:ext cx="1150937" cy="515938"/>
        </p:xfrm>
        <a:graphic>
          <a:graphicData uri="http://schemas.openxmlformats.org/presentationml/2006/ole">
            <mc:AlternateContent xmlns:mc="http://schemas.openxmlformats.org/markup-compatibility/2006">
              <mc:Choice xmlns:v="urn:schemas-microsoft-com:vml" Requires="v">
                <p:oleObj spid="_x0000_s10247" name="公式" r:id="rId6" imgW="482181" imgH="215713" progId="Equation.3">
                  <p:embed/>
                </p:oleObj>
              </mc:Choice>
              <mc:Fallback>
                <p:oleObj name="公式" r:id="rId6" imgW="482181" imgH="21571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0338" y="4076700"/>
                        <a:ext cx="1150937"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4" name="Rectangle 12"/>
          <p:cNvSpPr>
            <a:spLocks noChangeArrowheads="1"/>
          </p:cNvSpPr>
          <p:nvPr/>
        </p:nvSpPr>
        <p:spPr bwMode="auto">
          <a:xfrm>
            <a:off x="179388" y="4724400"/>
            <a:ext cx="54006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400" b="1">
                <a:solidFill>
                  <a:srgbClr val="0000CC"/>
                </a:solidFill>
                <a:latin typeface="楷体_GB2312" pitchFamily="49" charset="-122"/>
                <a:ea typeface="楷体_GB2312" pitchFamily="49" charset="-122"/>
              </a:rPr>
              <a:t>选取横模</a:t>
            </a:r>
            <a:r>
              <a:rPr lang="en-US" altLang="zh-CN" sz="2400" b="1">
                <a:solidFill>
                  <a:srgbClr val="0000CC"/>
                </a:solidFill>
                <a:latin typeface="楷体_GB2312" pitchFamily="49" charset="-122"/>
                <a:ea typeface="楷体_GB2312" pitchFamily="49" charset="-122"/>
              </a:rPr>
              <a:t>,</a:t>
            </a:r>
            <a:r>
              <a:rPr lang="zh-CN" altLang="en-US" sz="2400" b="1">
                <a:solidFill>
                  <a:srgbClr val="0000CC"/>
                </a:solidFill>
                <a:latin typeface="楷体_GB2312" pitchFamily="49" charset="-122"/>
                <a:ea typeface="楷体_GB2312" pitchFamily="49" charset="-122"/>
              </a:rPr>
              <a:t>一般是指选出</a:t>
            </a:r>
            <a:r>
              <a:rPr lang="en-US" altLang="zh-CN" sz="2400" b="1" i="1">
                <a:solidFill>
                  <a:srgbClr val="FF0000"/>
                </a:solidFill>
                <a:latin typeface="Times New Roman" pitchFamily="18" charset="0"/>
                <a:ea typeface="楷体_GB2312" pitchFamily="49" charset="-122"/>
              </a:rPr>
              <a:t>TEM</a:t>
            </a:r>
            <a:r>
              <a:rPr lang="en-US" altLang="zh-CN" sz="2400" b="1" baseline="-25000">
                <a:solidFill>
                  <a:srgbClr val="FF0000"/>
                </a:solidFill>
                <a:latin typeface="Times New Roman" pitchFamily="18" charset="0"/>
                <a:ea typeface="楷体_GB2312" pitchFamily="49" charset="-122"/>
              </a:rPr>
              <a:t>00</a:t>
            </a:r>
            <a:r>
              <a:rPr lang="zh-CN" altLang="en-US" sz="2400" b="1">
                <a:solidFill>
                  <a:srgbClr val="0000CC"/>
                </a:solidFill>
                <a:latin typeface="Times New Roman" pitchFamily="18" charset="0"/>
                <a:ea typeface="楷体_GB2312" pitchFamily="49" charset="-122"/>
              </a:rPr>
              <a:t>模</a:t>
            </a:r>
            <a:r>
              <a:rPr lang="en-US" altLang="zh-CN" sz="2400" b="1">
                <a:solidFill>
                  <a:srgbClr val="0000CC"/>
                </a:solidFill>
                <a:latin typeface="Times New Roman" pitchFamily="18" charset="0"/>
                <a:ea typeface="楷体_GB2312" pitchFamily="49" charset="-122"/>
              </a:rPr>
              <a:t>,</a:t>
            </a:r>
            <a:r>
              <a:rPr lang="zh-CN" altLang="en-US" sz="2400" b="1">
                <a:solidFill>
                  <a:srgbClr val="000000"/>
                </a:solidFill>
                <a:latin typeface="Tahoma" pitchFamily="34" charset="0"/>
              </a:rPr>
              <a:t>在谐振腔内设置小孔光阑和限制工作物质横截面面积可以降低谐振腔的菲涅耳系数，增加高阶模衍射损耗，使激光器单模运行。 </a:t>
            </a:r>
            <a:endParaRPr lang="zh-CN" altLang="en-US" sz="2400" b="1">
              <a:solidFill>
                <a:srgbClr val="0000CC"/>
              </a:solidFill>
              <a:latin typeface="楷体_GB2312" pitchFamily="49" charset="-122"/>
              <a:ea typeface="楷体_GB2312" pitchFamily="49" charset="-122"/>
            </a:endParaRPr>
          </a:p>
        </p:txBody>
      </p:sp>
    </p:spTree>
    <p:extLst>
      <p:ext uri="{BB962C8B-B14F-4D97-AF65-F5344CB8AC3E}">
        <p14:creationId xmlns:p14="http://schemas.microsoft.com/office/powerpoint/2010/main" val="35048349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wipe(left)">
                                      <p:cBhvr>
                                        <p:cTn id="7" dur="3000"/>
                                        <p:tgtEl>
                                          <p:spTgt spid="18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843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843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8437"/>
                                        </p:tgtEl>
                                        <p:attrNameLst>
                                          <p:attrName>style.visibility</p:attrName>
                                        </p:attrNameLst>
                                      </p:cBhvr>
                                      <p:to>
                                        <p:strVal val="visible"/>
                                      </p:to>
                                    </p:set>
                                    <p:animEffect transition="in" filter="wipe(left)">
                                      <p:cBhvr>
                                        <p:cTn id="20" dur="3000"/>
                                        <p:tgtEl>
                                          <p:spTgt spid="1843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8438"/>
                                        </p:tgtEl>
                                        <p:attrNameLst>
                                          <p:attrName>style.visibility</p:attrName>
                                        </p:attrNameLst>
                                      </p:cBhvr>
                                      <p:to>
                                        <p:strVal val="visible"/>
                                      </p:to>
                                    </p:set>
                                    <p:animEffect transition="in" filter="wipe(up)">
                                      <p:cBhvr>
                                        <p:cTn id="25" dur="5000"/>
                                        <p:tgtEl>
                                          <p:spTgt spid="1843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18439"/>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8442"/>
                                        </p:tgtEl>
                                        <p:attrNameLst>
                                          <p:attrName>style.visibility</p:attrName>
                                        </p:attrNameLst>
                                      </p:cBhvr>
                                      <p:to>
                                        <p:strVal val="visible"/>
                                      </p:to>
                                    </p:set>
                                    <p:animEffect transition="in" filter="wipe(up)">
                                      <p:cBhvr>
                                        <p:cTn id="34" dur="5000"/>
                                        <p:tgtEl>
                                          <p:spTgt spid="1844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844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8444"/>
                                        </p:tgtEl>
                                        <p:attrNameLst>
                                          <p:attrName>style.visibility</p:attrName>
                                        </p:attrNameLst>
                                      </p:cBhvr>
                                      <p:to>
                                        <p:strVal val="visible"/>
                                      </p:to>
                                    </p:set>
                                    <p:animEffect transition="in" filter="wipe(up)">
                                      <p:cBhvr>
                                        <p:cTn id="43" dur="5000"/>
                                        <p:tgtEl>
                                          <p:spTgt spid="18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6" grpId="0"/>
      <p:bldP spid="18437" grpId="0"/>
      <p:bldP spid="18438" grpId="0"/>
      <p:bldP spid="18442" grpId="0"/>
      <p:bldP spid="184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2"/>
          <p:cNvGrpSpPr>
            <a:grpSpLocks/>
          </p:cNvGrpSpPr>
          <p:nvPr/>
        </p:nvGrpSpPr>
        <p:grpSpPr bwMode="auto">
          <a:xfrm>
            <a:off x="5724525" y="333375"/>
            <a:ext cx="3168650" cy="3009900"/>
            <a:chOff x="3600" y="624"/>
            <a:chExt cx="1638" cy="1603"/>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 y="624"/>
              <a:ext cx="1638" cy="1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4"/>
            <p:cNvSpPr>
              <a:spLocks noChangeArrowheads="1"/>
            </p:cNvSpPr>
            <p:nvPr/>
          </p:nvSpPr>
          <p:spPr bwMode="auto">
            <a:xfrm>
              <a:off x="3744" y="2064"/>
              <a:ext cx="1263"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1400" b="1">
                  <a:solidFill>
                    <a:srgbClr val="003399"/>
                  </a:solidFill>
                </a:rPr>
                <a:t>图</a:t>
              </a:r>
              <a:r>
                <a:rPr lang="en-US" altLang="zh-CN" sz="1400" b="1">
                  <a:solidFill>
                    <a:srgbClr val="003399"/>
                  </a:solidFill>
                </a:rPr>
                <a:t>4-5 </a:t>
              </a:r>
              <a:r>
                <a:rPr lang="zh-CN" altLang="en-US" sz="1400" b="1">
                  <a:solidFill>
                    <a:srgbClr val="003399"/>
                  </a:solidFill>
                </a:rPr>
                <a:t>不同腔的衍射损耗曲线</a:t>
              </a:r>
            </a:p>
          </p:txBody>
        </p:sp>
      </p:grpSp>
      <p:sp>
        <p:nvSpPr>
          <p:cNvPr id="19461" name="Rectangle 5"/>
          <p:cNvSpPr>
            <a:spLocks noChangeArrowheads="1"/>
          </p:cNvSpPr>
          <p:nvPr/>
        </p:nvSpPr>
        <p:spPr bwMode="auto">
          <a:xfrm>
            <a:off x="323850" y="260350"/>
            <a:ext cx="5695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800" b="1">
                <a:solidFill>
                  <a:srgbClr val="000000"/>
                </a:solidFill>
                <a:latin typeface="宋体" pitchFamily="2" charset="-122"/>
              </a:rPr>
              <a:t>三</a:t>
            </a:r>
            <a:r>
              <a:rPr lang="en-US" altLang="zh-CN" sz="2800" b="1">
                <a:solidFill>
                  <a:srgbClr val="000000"/>
                </a:solidFill>
                <a:latin typeface="宋体" pitchFamily="2" charset="-122"/>
              </a:rPr>
              <a:t>.</a:t>
            </a:r>
            <a:r>
              <a:rPr lang="zh-CN" altLang="en-US" sz="2800" b="1">
                <a:solidFill>
                  <a:srgbClr val="000000"/>
                </a:solidFill>
                <a:latin typeface="宋体" pitchFamily="2" charset="-122"/>
              </a:rPr>
              <a:t>光阑法选取单横模 </a:t>
            </a:r>
          </a:p>
        </p:txBody>
      </p:sp>
      <p:sp>
        <p:nvSpPr>
          <p:cNvPr id="19462" name="Rectangle 6"/>
          <p:cNvSpPr>
            <a:spLocks noChangeArrowheads="1"/>
          </p:cNvSpPr>
          <p:nvPr/>
        </p:nvSpPr>
        <p:spPr bwMode="auto">
          <a:xfrm>
            <a:off x="250825" y="908050"/>
            <a:ext cx="50419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en-US" altLang="zh-CN" sz="2400" b="1">
                <a:solidFill>
                  <a:srgbClr val="0000CC"/>
                </a:solidFill>
                <a:latin typeface="楷体_GB2312" pitchFamily="49" charset="-122"/>
                <a:ea typeface="楷体_GB2312" pitchFamily="49" charset="-122"/>
              </a:rPr>
              <a:t>1. </a:t>
            </a:r>
            <a:r>
              <a:rPr lang="zh-CN" altLang="en-US" sz="2400" b="1">
                <a:solidFill>
                  <a:srgbClr val="0000CC"/>
                </a:solidFill>
                <a:latin typeface="楷体_GB2312" pitchFamily="49" charset="-122"/>
                <a:ea typeface="楷体_GB2312" pitchFamily="49" charset="-122"/>
              </a:rPr>
              <a:t>基本做法是在谐振腔内插入一个适当大小的小孔光阑。 </a:t>
            </a:r>
          </a:p>
        </p:txBody>
      </p:sp>
      <p:pic>
        <p:nvPicPr>
          <p:cNvPr id="1946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4868863"/>
            <a:ext cx="2520950" cy="166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464" name="Object 8"/>
          <p:cNvGraphicFramePr>
            <a:graphicFrameLocks noChangeAspect="1"/>
          </p:cNvGraphicFramePr>
          <p:nvPr/>
        </p:nvGraphicFramePr>
        <p:xfrm>
          <a:off x="1547813" y="1916113"/>
          <a:ext cx="2374900" cy="1071562"/>
        </p:xfrm>
        <a:graphic>
          <a:graphicData uri="http://schemas.openxmlformats.org/presentationml/2006/ole">
            <mc:AlternateContent xmlns:mc="http://schemas.openxmlformats.org/markup-compatibility/2006">
              <mc:Choice xmlns:v="urn:schemas-microsoft-com:vml" Requires="v">
                <p:oleObj spid="_x0000_s11268" name="Equation" r:id="rId5" imgW="1180588" imgH="533169" progId="Equation.3">
                  <p:embed/>
                </p:oleObj>
              </mc:Choice>
              <mc:Fallback>
                <p:oleObj name="Equation" r:id="rId5" imgW="1180588" imgH="53316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1916113"/>
                        <a:ext cx="2374900" cy="1071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5" name="Rectangle 9"/>
          <p:cNvSpPr>
            <a:spLocks noChangeArrowheads="1"/>
          </p:cNvSpPr>
          <p:nvPr/>
        </p:nvSpPr>
        <p:spPr bwMode="auto">
          <a:xfrm>
            <a:off x="0" y="3429000"/>
            <a:ext cx="88201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en-US" altLang="zh-CN" sz="2400" b="1">
                <a:solidFill>
                  <a:srgbClr val="0000CC"/>
                </a:solidFill>
                <a:latin typeface="楷体_GB2312" pitchFamily="49" charset="-122"/>
                <a:ea typeface="楷体_GB2312" pitchFamily="49" charset="-122"/>
              </a:rPr>
              <a:t>   </a:t>
            </a:r>
            <a:r>
              <a:rPr lang="zh-CN" altLang="en-US" sz="2400" b="1">
                <a:solidFill>
                  <a:srgbClr val="0000CC"/>
                </a:solidFill>
                <a:latin typeface="楷体_GB2312" pitchFamily="49" charset="-122"/>
                <a:ea typeface="楷体_GB2312" pitchFamily="49" charset="-122"/>
              </a:rPr>
              <a:t>基模具有最小的光束半径</a:t>
            </a:r>
            <a:r>
              <a:rPr lang="en-US" altLang="zh-CN" sz="2400" b="1">
                <a:solidFill>
                  <a:srgbClr val="0000CC"/>
                </a:solidFill>
                <a:latin typeface="楷体_GB2312" pitchFamily="49" charset="-122"/>
                <a:ea typeface="楷体_GB2312" pitchFamily="49" charset="-122"/>
              </a:rPr>
              <a:t>,</a:t>
            </a:r>
            <a:r>
              <a:rPr lang="zh-CN" altLang="en-US" sz="2400" b="1">
                <a:solidFill>
                  <a:srgbClr val="0000CC"/>
                </a:solidFill>
                <a:latin typeface="楷体_GB2312" pitchFamily="49" charset="-122"/>
                <a:ea typeface="楷体_GB2312" pitchFamily="49" charset="-122"/>
              </a:rPr>
              <a:t>其他高阶模光束半径依次增大</a:t>
            </a:r>
            <a:r>
              <a:rPr lang="en-US" altLang="zh-CN" sz="2400" b="1">
                <a:solidFill>
                  <a:srgbClr val="0000CC"/>
                </a:solidFill>
                <a:latin typeface="楷体_GB2312" pitchFamily="49" charset="-122"/>
                <a:ea typeface="楷体_GB2312" pitchFamily="49" charset="-122"/>
              </a:rPr>
              <a:t>. </a:t>
            </a:r>
            <a:r>
              <a:rPr lang="zh-CN" altLang="en-US" sz="2400" b="1">
                <a:solidFill>
                  <a:srgbClr val="0000CC"/>
                </a:solidFill>
                <a:latin typeface="楷体_GB2312" pitchFamily="49" charset="-122"/>
                <a:ea typeface="楷体_GB2312" pitchFamily="49" charset="-122"/>
              </a:rPr>
              <a:t>如果用一个小孔光阑</a:t>
            </a:r>
            <a:r>
              <a:rPr lang="en-US" altLang="zh-CN" sz="2400" b="1">
                <a:solidFill>
                  <a:srgbClr val="0000CC"/>
                </a:solidFill>
                <a:latin typeface="楷体_GB2312" pitchFamily="49" charset="-122"/>
                <a:ea typeface="楷体_GB2312" pitchFamily="49" charset="-122"/>
              </a:rPr>
              <a:t>,</a:t>
            </a:r>
            <a:r>
              <a:rPr lang="zh-CN" altLang="en-US" sz="2400" b="1">
                <a:solidFill>
                  <a:srgbClr val="0000CC"/>
                </a:solidFill>
                <a:latin typeface="楷体_GB2312" pitchFamily="49" charset="-122"/>
                <a:ea typeface="楷体_GB2312" pitchFamily="49" charset="-122"/>
              </a:rPr>
              <a:t>其半径与基模半径相当</a:t>
            </a:r>
            <a:r>
              <a:rPr lang="en-US" altLang="zh-CN" sz="2400" b="1">
                <a:solidFill>
                  <a:srgbClr val="0000CC"/>
                </a:solidFill>
                <a:latin typeface="楷体_GB2312" pitchFamily="49" charset="-122"/>
                <a:ea typeface="楷体_GB2312" pitchFamily="49" charset="-122"/>
              </a:rPr>
              <a:t>,</a:t>
            </a:r>
            <a:r>
              <a:rPr lang="zh-CN" altLang="en-US" sz="2400" b="1">
                <a:solidFill>
                  <a:srgbClr val="0000CC"/>
                </a:solidFill>
                <a:latin typeface="楷体_GB2312" pitchFamily="49" charset="-122"/>
                <a:ea typeface="楷体_GB2312" pitchFamily="49" charset="-122"/>
              </a:rPr>
              <a:t>那么基模可以顺利通过</a:t>
            </a:r>
            <a:r>
              <a:rPr lang="en-US" altLang="zh-CN" sz="2400" b="1">
                <a:solidFill>
                  <a:srgbClr val="0000CC"/>
                </a:solidFill>
                <a:latin typeface="楷体_GB2312" pitchFamily="49" charset="-122"/>
                <a:ea typeface="楷体_GB2312" pitchFamily="49" charset="-122"/>
              </a:rPr>
              <a:t>, </a:t>
            </a:r>
            <a:r>
              <a:rPr lang="zh-CN" altLang="en-US" sz="2400" b="1">
                <a:solidFill>
                  <a:srgbClr val="0000CC"/>
                </a:solidFill>
                <a:latin typeface="Verdana" pitchFamily="34" charset="0"/>
                <a:ea typeface="楷体_GB2312" pitchFamily="49" charset="-122"/>
              </a:rPr>
              <a:t>而光斑尺寸较大的高阶横模却受到阻拦而遭受较大的损耗。</a:t>
            </a:r>
          </a:p>
        </p:txBody>
      </p:sp>
      <p:sp>
        <p:nvSpPr>
          <p:cNvPr id="19466" name="Rectangle 10"/>
          <p:cNvSpPr>
            <a:spLocks noChangeArrowheads="1"/>
          </p:cNvSpPr>
          <p:nvPr/>
        </p:nvSpPr>
        <p:spPr bwMode="auto">
          <a:xfrm>
            <a:off x="827088" y="4797425"/>
            <a:ext cx="1223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Clr>
                <a:srgbClr val="003399"/>
              </a:buClr>
              <a:buFont typeface="Wingdings" pitchFamily="2" charset="2"/>
              <a:buChar char="Ø"/>
            </a:pPr>
            <a:r>
              <a:rPr lang="zh-CN" altLang="en-US" sz="2400" b="1">
                <a:solidFill>
                  <a:srgbClr val="FF0000"/>
                </a:solidFill>
                <a:latin typeface="楷体_GB2312" pitchFamily="49" charset="-122"/>
                <a:ea typeface="楷体_GB2312" pitchFamily="49" charset="-122"/>
              </a:rPr>
              <a:t>缺点</a:t>
            </a:r>
            <a:r>
              <a:rPr lang="en-US" altLang="zh-CN" sz="2400" b="1">
                <a:solidFill>
                  <a:srgbClr val="FF0000"/>
                </a:solidFill>
                <a:latin typeface="楷体_GB2312" pitchFamily="49" charset="-122"/>
                <a:ea typeface="楷体_GB2312" pitchFamily="49" charset="-122"/>
              </a:rPr>
              <a:t>: </a:t>
            </a:r>
          </a:p>
        </p:txBody>
      </p:sp>
      <p:sp>
        <p:nvSpPr>
          <p:cNvPr id="19467" name="Rectangle 11"/>
          <p:cNvSpPr>
            <a:spLocks noChangeArrowheads="1"/>
          </p:cNvSpPr>
          <p:nvPr/>
        </p:nvSpPr>
        <p:spPr bwMode="auto">
          <a:xfrm>
            <a:off x="395288" y="5445125"/>
            <a:ext cx="48244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en-US" altLang="zh-CN" sz="2400" b="1">
                <a:solidFill>
                  <a:srgbClr val="0000CC"/>
                </a:solidFill>
                <a:latin typeface="楷体_GB2312" pitchFamily="49" charset="-122"/>
                <a:ea typeface="楷体_GB2312" pitchFamily="49" charset="-122"/>
              </a:rPr>
              <a:t>   </a:t>
            </a:r>
            <a:r>
              <a:rPr lang="zh-CN" altLang="en-US" sz="2400" b="1">
                <a:solidFill>
                  <a:srgbClr val="0000CC"/>
                </a:solidFill>
                <a:latin typeface="楷体_GB2312" pitchFamily="49" charset="-122"/>
                <a:ea typeface="楷体_GB2312" pitchFamily="49" charset="-122"/>
              </a:rPr>
              <a:t>输出功率比较小</a:t>
            </a:r>
            <a:r>
              <a:rPr lang="en-US" altLang="zh-CN" sz="2400" b="1">
                <a:solidFill>
                  <a:srgbClr val="0000CC"/>
                </a:solidFill>
                <a:latin typeface="楷体_GB2312" pitchFamily="49" charset="-122"/>
                <a:ea typeface="楷体_GB2312" pitchFamily="49" charset="-122"/>
              </a:rPr>
              <a:t>,</a:t>
            </a:r>
            <a:r>
              <a:rPr lang="zh-CN" altLang="en-US" sz="2400" b="1">
                <a:solidFill>
                  <a:srgbClr val="0000CC"/>
                </a:solidFill>
                <a:latin typeface="楷体_GB2312" pitchFamily="49" charset="-122"/>
                <a:ea typeface="楷体_GB2312" pitchFamily="49" charset="-122"/>
              </a:rPr>
              <a:t>腔内功率密度高时</a:t>
            </a:r>
            <a:r>
              <a:rPr lang="en-US" altLang="zh-CN" sz="2400" b="1">
                <a:solidFill>
                  <a:srgbClr val="0000CC"/>
                </a:solidFill>
                <a:latin typeface="楷体_GB2312" pitchFamily="49" charset="-122"/>
                <a:ea typeface="楷体_GB2312" pitchFamily="49" charset="-122"/>
              </a:rPr>
              <a:t>,</a:t>
            </a:r>
            <a:r>
              <a:rPr lang="zh-CN" altLang="en-US" sz="2400" b="1">
                <a:solidFill>
                  <a:srgbClr val="0000CC"/>
                </a:solidFill>
                <a:latin typeface="楷体_GB2312" pitchFamily="49" charset="-122"/>
                <a:ea typeface="楷体_GB2312" pitchFamily="49" charset="-122"/>
              </a:rPr>
              <a:t>小孔容易损坏</a:t>
            </a:r>
            <a:r>
              <a:rPr lang="en-US" altLang="zh-CN" sz="2400" b="1">
                <a:solidFill>
                  <a:srgbClr val="0000CC"/>
                </a:solidFill>
                <a:latin typeface="楷体_GB2312" pitchFamily="49" charset="-122"/>
                <a:ea typeface="楷体_GB2312" pitchFamily="49" charset="-122"/>
              </a:rPr>
              <a:t>.</a:t>
            </a:r>
          </a:p>
        </p:txBody>
      </p:sp>
    </p:spTree>
    <p:extLst>
      <p:ext uri="{BB962C8B-B14F-4D97-AF65-F5344CB8AC3E}">
        <p14:creationId xmlns:p14="http://schemas.microsoft.com/office/powerpoint/2010/main" val="3122315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9461"/>
                                        </p:tgtEl>
                                        <p:attrNameLst>
                                          <p:attrName>style.visibility</p:attrName>
                                        </p:attrNameLst>
                                      </p:cBhvr>
                                      <p:to>
                                        <p:strVal val="visible"/>
                                      </p:to>
                                    </p:set>
                                    <p:animEffect transition="in" filter="wipe(left)">
                                      <p:cBhvr>
                                        <p:cTn id="11" dur="500"/>
                                        <p:tgtEl>
                                          <p:spTgt spid="1946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9462"/>
                                        </p:tgtEl>
                                        <p:attrNameLst>
                                          <p:attrName>style.visibility</p:attrName>
                                        </p:attrNameLst>
                                      </p:cBhvr>
                                      <p:to>
                                        <p:strVal val="visible"/>
                                      </p:to>
                                    </p:set>
                                    <p:animEffect transition="in" filter="wipe(up)">
                                      <p:cBhvr>
                                        <p:cTn id="16" dur="3000"/>
                                        <p:tgtEl>
                                          <p:spTgt spid="1946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946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946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9465"/>
                                        </p:tgtEl>
                                        <p:attrNameLst>
                                          <p:attrName>style.visibility</p:attrName>
                                        </p:attrNameLst>
                                      </p:cBhvr>
                                      <p:to>
                                        <p:strVal val="visible"/>
                                      </p:to>
                                    </p:set>
                                    <p:animEffect transition="in" filter="wipe(up)">
                                      <p:cBhvr>
                                        <p:cTn id="29" dur="3000"/>
                                        <p:tgtEl>
                                          <p:spTgt spid="1946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9466"/>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9467"/>
                                        </p:tgtEl>
                                        <p:attrNameLst>
                                          <p:attrName>style.visibility</p:attrName>
                                        </p:attrNameLst>
                                      </p:cBhvr>
                                      <p:to>
                                        <p:strVal val="visible"/>
                                      </p:to>
                                    </p:set>
                                    <p:animEffect transition="in" filter="wipe(up)">
                                      <p:cBhvr>
                                        <p:cTn id="38" dur="500"/>
                                        <p:tgtEl>
                                          <p:spTgt spid="19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9462" grpId="0"/>
      <p:bldP spid="19465" grpId="0"/>
      <p:bldP spid="19466" grpId="0"/>
      <p:bldP spid="1946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p:cNvGraphicFramePr>
            <a:graphicFrameLocks noChangeAspect="1"/>
          </p:cNvGraphicFramePr>
          <p:nvPr/>
        </p:nvGraphicFramePr>
        <p:xfrm>
          <a:off x="4441825" y="873125"/>
          <a:ext cx="114300" cy="215900"/>
        </p:xfrm>
        <a:graphic>
          <a:graphicData uri="http://schemas.openxmlformats.org/presentationml/2006/ole">
            <mc:AlternateContent xmlns:mc="http://schemas.openxmlformats.org/markup-compatibility/2006">
              <mc:Choice xmlns:v="urn:schemas-microsoft-com:vml" Requires="v">
                <p:oleObj spid="_x0000_s12292" name="公式" r:id="rId3" imgW="114151" imgH="215619" progId="Equation.3">
                  <p:embed/>
                </p:oleObj>
              </mc:Choice>
              <mc:Fallback>
                <p:oleObj name="公式"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1825" y="873125"/>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3" name="Rectangle 3"/>
          <p:cNvSpPr>
            <a:spLocks noChangeArrowheads="1"/>
          </p:cNvSpPr>
          <p:nvPr/>
        </p:nvSpPr>
        <p:spPr bwMode="auto">
          <a:xfrm>
            <a:off x="395288" y="115888"/>
            <a:ext cx="7345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800" b="1">
                <a:solidFill>
                  <a:srgbClr val="000000"/>
                </a:solidFill>
                <a:latin typeface="宋体" pitchFamily="2" charset="-122"/>
              </a:rPr>
              <a:t>四</a:t>
            </a:r>
            <a:r>
              <a:rPr lang="en-US" altLang="zh-CN" sz="2800" b="1">
                <a:solidFill>
                  <a:srgbClr val="000000"/>
                </a:solidFill>
                <a:latin typeface="宋体" pitchFamily="2" charset="-122"/>
              </a:rPr>
              <a:t>.</a:t>
            </a:r>
            <a:r>
              <a:rPr lang="zh-CN" altLang="en-US" sz="2800" b="1">
                <a:solidFill>
                  <a:srgbClr val="000000"/>
                </a:solidFill>
                <a:latin typeface="宋体" pitchFamily="2" charset="-122"/>
              </a:rPr>
              <a:t>聚焦光阑法和腔内望远镜法选横模 </a:t>
            </a:r>
          </a:p>
        </p:txBody>
      </p:sp>
      <p:sp>
        <p:nvSpPr>
          <p:cNvPr id="20484" name="Rectangle 4"/>
          <p:cNvSpPr>
            <a:spLocks noChangeArrowheads="1"/>
          </p:cNvSpPr>
          <p:nvPr/>
        </p:nvSpPr>
        <p:spPr bwMode="auto">
          <a:xfrm>
            <a:off x="250825" y="692150"/>
            <a:ext cx="83534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en-US" altLang="zh-CN" sz="2400" b="1">
                <a:solidFill>
                  <a:srgbClr val="0000CC"/>
                </a:solidFill>
                <a:latin typeface="楷体_GB2312" pitchFamily="49" charset="-122"/>
                <a:ea typeface="楷体_GB2312" pitchFamily="49" charset="-122"/>
              </a:rPr>
              <a:t>1.</a:t>
            </a:r>
            <a:r>
              <a:rPr lang="zh-CN" altLang="en-US" sz="2400" b="1">
                <a:solidFill>
                  <a:srgbClr val="FF0000"/>
                </a:solidFill>
                <a:latin typeface="楷体_GB2312" pitchFamily="49" charset="-122"/>
                <a:ea typeface="楷体_GB2312" pitchFamily="49" charset="-122"/>
              </a:rPr>
              <a:t>聚焦光阑法：</a:t>
            </a:r>
            <a:r>
              <a:rPr lang="zh-CN" altLang="en-US" sz="2400" b="1">
                <a:solidFill>
                  <a:srgbClr val="0000CC"/>
                </a:solidFill>
                <a:latin typeface="楷体_GB2312" pitchFamily="49" charset="-122"/>
                <a:ea typeface="楷体_GB2312" pitchFamily="49" charset="-122"/>
              </a:rPr>
              <a:t>在腔内插入一组透镜组，使光束在腔内传播时尽量经历较大的空间</a:t>
            </a:r>
            <a:r>
              <a:rPr lang="en-US" altLang="zh-CN" sz="2400" b="1">
                <a:solidFill>
                  <a:srgbClr val="CC3300"/>
                </a:solidFill>
                <a:latin typeface="楷体_GB2312" pitchFamily="49" charset="-122"/>
                <a:ea typeface="楷体_GB2312" pitchFamily="49" charset="-122"/>
              </a:rPr>
              <a:t>(</a:t>
            </a:r>
            <a:r>
              <a:rPr lang="zh-CN" altLang="en-US" sz="2400" b="1">
                <a:solidFill>
                  <a:srgbClr val="CC3300"/>
                </a:solidFill>
                <a:latin typeface="Tahoma" pitchFamily="34" charset="0"/>
              </a:rPr>
              <a:t>为了扩大基模体积充分利用工作物质</a:t>
            </a:r>
            <a:r>
              <a:rPr lang="en-US" altLang="zh-CN" sz="2400" b="1">
                <a:solidFill>
                  <a:srgbClr val="CC3300"/>
                </a:solidFill>
                <a:latin typeface="Tahoma" pitchFamily="34" charset="0"/>
              </a:rPr>
              <a:t>)</a:t>
            </a:r>
            <a:r>
              <a:rPr lang="zh-CN" altLang="en-US" sz="2400" b="1">
                <a:solidFill>
                  <a:srgbClr val="333399"/>
                </a:solidFill>
                <a:latin typeface="Tahoma" pitchFamily="34" charset="0"/>
              </a:rPr>
              <a:t>，</a:t>
            </a:r>
            <a:r>
              <a:rPr lang="zh-CN" altLang="en-US" sz="2400" b="1">
                <a:solidFill>
                  <a:srgbClr val="0000CC"/>
                </a:solidFill>
                <a:latin typeface="楷体_GB2312" pitchFamily="49" charset="-122"/>
                <a:ea typeface="楷体_GB2312" pitchFamily="49" charset="-122"/>
              </a:rPr>
              <a:t>以提高输出功率。</a:t>
            </a:r>
          </a:p>
        </p:txBody>
      </p:sp>
      <p:grpSp>
        <p:nvGrpSpPr>
          <p:cNvPr id="18437" name="Group 5"/>
          <p:cNvGrpSpPr>
            <a:grpSpLocks/>
          </p:cNvGrpSpPr>
          <p:nvPr/>
        </p:nvGrpSpPr>
        <p:grpSpPr bwMode="auto">
          <a:xfrm>
            <a:off x="3886200" y="1676400"/>
            <a:ext cx="3962400" cy="1600200"/>
            <a:chOff x="2065" y="1678"/>
            <a:chExt cx="2496" cy="1008"/>
          </a:xfrm>
        </p:grpSpPr>
        <p:pic>
          <p:nvPicPr>
            <p:cNvPr id="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5" y="1678"/>
              <a:ext cx="2496"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7"/>
            <p:cNvSpPr>
              <a:spLocks noChangeArrowheads="1"/>
            </p:cNvSpPr>
            <p:nvPr/>
          </p:nvSpPr>
          <p:spPr bwMode="auto">
            <a:xfrm>
              <a:off x="2977" y="2494"/>
              <a:ext cx="98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1400">
                  <a:solidFill>
                    <a:srgbClr val="003399"/>
                  </a:solidFill>
                </a:rPr>
                <a:t>图</a:t>
              </a:r>
              <a:r>
                <a:rPr lang="en-US" altLang="zh-CN" sz="1400">
                  <a:solidFill>
                    <a:srgbClr val="003399"/>
                  </a:solidFill>
                </a:rPr>
                <a:t>4-6 </a:t>
              </a:r>
              <a:r>
                <a:rPr lang="zh-CN" altLang="en-US" sz="1400">
                  <a:solidFill>
                    <a:srgbClr val="003399"/>
                  </a:solidFill>
                </a:rPr>
                <a:t>聚焦光阑法</a:t>
              </a:r>
            </a:p>
          </p:txBody>
        </p:sp>
      </p:grpSp>
      <p:sp>
        <p:nvSpPr>
          <p:cNvPr id="20488" name="Rectangle 8"/>
          <p:cNvSpPr>
            <a:spLocks noChangeArrowheads="1"/>
          </p:cNvSpPr>
          <p:nvPr/>
        </p:nvSpPr>
        <p:spPr bwMode="auto">
          <a:xfrm>
            <a:off x="23813" y="3200400"/>
            <a:ext cx="9043987"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en-US" altLang="zh-CN" sz="2400" b="1">
                <a:solidFill>
                  <a:srgbClr val="0000CC"/>
                </a:solidFill>
                <a:latin typeface="楷体_GB2312" pitchFamily="49" charset="-122"/>
                <a:ea typeface="楷体_GB2312" pitchFamily="49" charset="-122"/>
              </a:rPr>
              <a:t>    </a:t>
            </a:r>
            <a:r>
              <a:rPr lang="zh-CN" altLang="en-US" sz="2400" b="1">
                <a:solidFill>
                  <a:srgbClr val="0000CC"/>
                </a:solidFill>
                <a:latin typeface="楷体_GB2312" pitchFamily="49" charset="-122"/>
                <a:ea typeface="楷体_GB2312" pitchFamily="49" charset="-122"/>
              </a:rPr>
              <a:t>在腔内加上两个共焦透镜</a:t>
            </a:r>
            <a:r>
              <a:rPr lang="en-US" altLang="zh-CN" sz="2400" b="1">
                <a:solidFill>
                  <a:srgbClr val="0000CC"/>
                </a:solidFill>
                <a:latin typeface="楷体_GB2312" pitchFamily="49" charset="-122"/>
                <a:ea typeface="楷体_GB2312" pitchFamily="49" charset="-122"/>
              </a:rPr>
              <a:t>,</a:t>
            </a:r>
            <a:r>
              <a:rPr lang="zh-CN" altLang="en-US" sz="2400" b="1">
                <a:solidFill>
                  <a:srgbClr val="0000CC"/>
                </a:solidFill>
                <a:latin typeface="楷体_GB2312" pitchFamily="49" charset="-122"/>
                <a:ea typeface="楷体_GB2312" pitchFamily="49" charset="-122"/>
              </a:rPr>
              <a:t>光束经聚焦后</a:t>
            </a:r>
            <a:r>
              <a:rPr lang="en-US" altLang="zh-CN" sz="2400" b="1">
                <a:solidFill>
                  <a:srgbClr val="0000CC"/>
                </a:solidFill>
                <a:latin typeface="楷体_GB2312" pitchFamily="49" charset="-122"/>
                <a:ea typeface="楷体_GB2312" pitchFamily="49" charset="-122"/>
              </a:rPr>
              <a:t>,</a:t>
            </a:r>
            <a:r>
              <a:rPr lang="zh-CN" altLang="en-US" sz="2400" b="1">
                <a:solidFill>
                  <a:srgbClr val="0000CC"/>
                </a:solidFill>
                <a:latin typeface="楷体_GB2312" pitchFamily="49" charset="-122"/>
                <a:ea typeface="楷体_GB2312" pitchFamily="49" charset="-122"/>
              </a:rPr>
              <a:t>再通过小孔光阑</a:t>
            </a:r>
            <a:r>
              <a:rPr lang="en-US" altLang="zh-CN" sz="2400" b="1">
                <a:solidFill>
                  <a:srgbClr val="0000CC"/>
                </a:solidFill>
                <a:latin typeface="楷体_GB2312" pitchFamily="49" charset="-122"/>
                <a:ea typeface="楷体_GB2312" pitchFamily="49" charset="-122"/>
              </a:rPr>
              <a:t>.</a:t>
            </a:r>
            <a:r>
              <a:rPr lang="zh-CN" altLang="en-US" sz="2400" b="1">
                <a:solidFill>
                  <a:srgbClr val="0000CC"/>
                </a:solidFill>
                <a:latin typeface="楷体_GB2312" pitchFamily="49" charset="-122"/>
                <a:ea typeface="楷体_GB2312" pitchFamily="49" charset="-122"/>
              </a:rPr>
              <a:t>谐振腔采用平行平面腔</a:t>
            </a:r>
            <a:r>
              <a:rPr lang="en-US" altLang="zh-CN" sz="2400" b="1">
                <a:solidFill>
                  <a:srgbClr val="0000CC"/>
                </a:solidFill>
                <a:latin typeface="楷体_GB2312" pitchFamily="49" charset="-122"/>
                <a:ea typeface="楷体_GB2312" pitchFamily="49" charset="-122"/>
              </a:rPr>
              <a:t>,</a:t>
            </a:r>
            <a:r>
              <a:rPr lang="zh-CN" altLang="en-US" sz="2400" b="1">
                <a:solidFill>
                  <a:srgbClr val="0000CC"/>
                </a:solidFill>
                <a:latin typeface="楷体_GB2312" pitchFamily="49" charset="-122"/>
                <a:ea typeface="楷体_GB2312" pitchFamily="49" charset="-122"/>
              </a:rPr>
              <a:t>只有那些沿轴向行进的光束</a:t>
            </a:r>
            <a:r>
              <a:rPr lang="en-US" altLang="zh-CN" sz="2400" b="1">
                <a:solidFill>
                  <a:srgbClr val="0000CC"/>
                </a:solidFill>
                <a:latin typeface="楷体_GB2312" pitchFamily="49" charset="-122"/>
                <a:ea typeface="楷体_GB2312" pitchFamily="49" charset="-122"/>
              </a:rPr>
              <a:t>,</a:t>
            </a:r>
            <a:r>
              <a:rPr lang="zh-CN" altLang="en-US" sz="2400" b="1">
                <a:solidFill>
                  <a:srgbClr val="0000CC"/>
                </a:solidFill>
                <a:latin typeface="楷体_GB2312" pitchFamily="49" charset="-122"/>
                <a:ea typeface="楷体_GB2312" pitchFamily="49" charset="-122"/>
              </a:rPr>
              <a:t>经聚焦后才能通过小孔往返振荡</a:t>
            </a:r>
            <a:r>
              <a:rPr lang="en-US" altLang="zh-CN" sz="2400" b="1">
                <a:solidFill>
                  <a:srgbClr val="0000CC"/>
                </a:solidFill>
                <a:latin typeface="楷体_GB2312" pitchFamily="49" charset="-122"/>
                <a:ea typeface="楷体_GB2312" pitchFamily="49" charset="-122"/>
              </a:rPr>
              <a:t>,</a:t>
            </a:r>
            <a:r>
              <a:rPr lang="zh-CN" altLang="en-US" sz="2400" b="1">
                <a:solidFill>
                  <a:srgbClr val="0000CC"/>
                </a:solidFill>
                <a:latin typeface="楷体_GB2312" pitchFamily="49" charset="-122"/>
                <a:ea typeface="楷体_GB2312" pitchFamily="49" charset="-122"/>
              </a:rPr>
              <a:t>其他方向上的光束</a:t>
            </a:r>
            <a:r>
              <a:rPr lang="en-US" altLang="zh-CN" sz="2400" b="1">
                <a:solidFill>
                  <a:srgbClr val="0000CC"/>
                </a:solidFill>
                <a:latin typeface="楷体_GB2312" pitchFamily="49" charset="-122"/>
                <a:ea typeface="楷体_GB2312" pitchFamily="49" charset="-122"/>
              </a:rPr>
              <a:t>,</a:t>
            </a:r>
            <a:r>
              <a:rPr lang="zh-CN" altLang="en-US" sz="2400" b="1">
                <a:solidFill>
                  <a:srgbClr val="0000CC"/>
                </a:solidFill>
                <a:latin typeface="楷体_GB2312" pitchFamily="49" charset="-122"/>
                <a:ea typeface="楷体_GB2312" pitchFamily="49" charset="-122"/>
              </a:rPr>
              <a:t>经聚焦后被小孔阻截</a:t>
            </a:r>
            <a:r>
              <a:rPr lang="en-US" altLang="zh-CN" sz="2400" b="1">
                <a:solidFill>
                  <a:srgbClr val="0000CC"/>
                </a:solidFill>
                <a:latin typeface="楷体_GB2312" pitchFamily="49" charset="-122"/>
                <a:ea typeface="楷体_GB2312" pitchFamily="49" charset="-122"/>
              </a:rPr>
              <a:t>.</a:t>
            </a:r>
          </a:p>
        </p:txBody>
      </p:sp>
      <p:sp>
        <p:nvSpPr>
          <p:cNvPr id="20489" name="Rectangle 9"/>
          <p:cNvSpPr>
            <a:spLocks noChangeArrowheads="1"/>
          </p:cNvSpPr>
          <p:nvPr/>
        </p:nvSpPr>
        <p:spPr bwMode="auto">
          <a:xfrm>
            <a:off x="15875" y="4495800"/>
            <a:ext cx="1223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Clr>
                <a:srgbClr val="003399"/>
              </a:buClr>
              <a:buFont typeface="Wingdings" pitchFamily="2" charset="2"/>
              <a:buNone/>
            </a:pPr>
            <a:r>
              <a:rPr lang="zh-CN" altLang="en-US" sz="2000" b="1">
                <a:solidFill>
                  <a:srgbClr val="CC3300"/>
                </a:solidFill>
                <a:latin typeface="楷体_GB2312" pitchFamily="49" charset="-122"/>
                <a:ea typeface="楷体_GB2312" pitchFamily="49" charset="-122"/>
              </a:rPr>
              <a:t>优点</a:t>
            </a:r>
            <a:r>
              <a:rPr lang="en-US" altLang="zh-CN" sz="2000" b="1">
                <a:solidFill>
                  <a:srgbClr val="CC3300"/>
                </a:solidFill>
                <a:latin typeface="楷体_GB2312" pitchFamily="49" charset="-122"/>
                <a:ea typeface="楷体_GB2312" pitchFamily="49" charset="-122"/>
              </a:rPr>
              <a:t>: </a:t>
            </a:r>
          </a:p>
        </p:txBody>
      </p:sp>
      <p:sp>
        <p:nvSpPr>
          <p:cNvPr id="20490" name="Rectangle 10"/>
          <p:cNvSpPr>
            <a:spLocks noChangeArrowheads="1"/>
          </p:cNvSpPr>
          <p:nvPr/>
        </p:nvSpPr>
        <p:spPr bwMode="auto">
          <a:xfrm>
            <a:off x="0" y="5029200"/>
            <a:ext cx="883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Clr>
                <a:srgbClr val="003399"/>
              </a:buClr>
              <a:buFont typeface="Wingdings" pitchFamily="2" charset="2"/>
              <a:buNone/>
            </a:pPr>
            <a:r>
              <a:rPr lang="en-US" altLang="zh-CN" sz="2000" b="1">
                <a:solidFill>
                  <a:srgbClr val="0000CC"/>
                </a:solidFill>
                <a:latin typeface="楷体_GB2312" pitchFamily="49" charset="-122"/>
                <a:ea typeface="楷体_GB2312" pitchFamily="49" charset="-122"/>
              </a:rPr>
              <a:t> </a:t>
            </a:r>
            <a:r>
              <a:rPr lang="zh-CN" altLang="en-US" sz="2000" b="1">
                <a:solidFill>
                  <a:srgbClr val="0000CC"/>
                </a:solidFill>
                <a:latin typeface="楷体_GB2312" pitchFamily="49" charset="-122"/>
                <a:ea typeface="楷体_GB2312" pitchFamily="49" charset="-122"/>
              </a:rPr>
              <a:t>保持了小孔光阑的横模特性</a:t>
            </a:r>
            <a:r>
              <a:rPr lang="en-US" altLang="zh-CN" sz="2000" b="1">
                <a:solidFill>
                  <a:srgbClr val="0000CC"/>
                </a:solidFill>
                <a:latin typeface="楷体_GB2312" pitchFamily="49" charset="-122"/>
                <a:ea typeface="楷体_GB2312" pitchFamily="49" charset="-122"/>
              </a:rPr>
              <a:t>,</a:t>
            </a:r>
            <a:r>
              <a:rPr lang="zh-CN" altLang="en-US" sz="2000" b="1">
                <a:solidFill>
                  <a:srgbClr val="0000CC"/>
                </a:solidFill>
                <a:latin typeface="楷体_GB2312" pitchFamily="49" charset="-122"/>
                <a:ea typeface="楷体_GB2312" pitchFamily="49" charset="-122"/>
              </a:rPr>
              <a:t>又扩大了模体积</a:t>
            </a:r>
            <a:r>
              <a:rPr lang="en-US" altLang="zh-CN" sz="2000" b="1">
                <a:solidFill>
                  <a:srgbClr val="0000CC"/>
                </a:solidFill>
                <a:latin typeface="楷体_GB2312" pitchFamily="49" charset="-122"/>
                <a:ea typeface="楷体_GB2312" pitchFamily="49" charset="-122"/>
              </a:rPr>
              <a:t>,</a:t>
            </a:r>
            <a:r>
              <a:rPr lang="zh-CN" altLang="en-US" sz="2000" b="1">
                <a:solidFill>
                  <a:srgbClr val="0000CC"/>
                </a:solidFill>
                <a:latin typeface="楷体_GB2312" pitchFamily="49" charset="-122"/>
                <a:ea typeface="楷体_GB2312" pitchFamily="49" charset="-122"/>
              </a:rPr>
              <a:t>提高激活介质的利用率</a:t>
            </a:r>
            <a:r>
              <a:rPr lang="en-US" altLang="zh-CN" sz="2000" b="1">
                <a:solidFill>
                  <a:srgbClr val="0000CC"/>
                </a:solidFill>
                <a:latin typeface="楷体_GB2312" pitchFamily="49" charset="-122"/>
                <a:ea typeface="楷体_GB2312" pitchFamily="49" charset="-122"/>
              </a:rPr>
              <a:t>,</a:t>
            </a:r>
            <a:r>
              <a:rPr lang="zh-CN" altLang="en-US" sz="2000" b="1">
                <a:solidFill>
                  <a:srgbClr val="0000CC"/>
                </a:solidFill>
                <a:latin typeface="楷体_GB2312" pitchFamily="49" charset="-122"/>
                <a:ea typeface="楷体_GB2312" pitchFamily="49" charset="-122"/>
              </a:rPr>
              <a:t>增大激光输出功率</a:t>
            </a:r>
            <a:r>
              <a:rPr lang="en-US" altLang="zh-CN" sz="2000" b="1">
                <a:solidFill>
                  <a:srgbClr val="0000CC"/>
                </a:solidFill>
                <a:latin typeface="楷体_GB2312" pitchFamily="49" charset="-122"/>
                <a:ea typeface="楷体_GB2312" pitchFamily="49" charset="-122"/>
              </a:rPr>
              <a:t>.</a:t>
            </a:r>
          </a:p>
        </p:txBody>
      </p:sp>
      <p:sp>
        <p:nvSpPr>
          <p:cNvPr id="20491" name="Rectangle 11"/>
          <p:cNvSpPr>
            <a:spLocks noChangeArrowheads="1"/>
          </p:cNvSpPr>
          <p:nvPr/>
        </p:nvSpPr>
        <p:spPr bwMode="auto">
          <a:xfrm>
            <a:off x="76200" y="5867400"/>
            <a:ext cx="1223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Clr>
                <a:srgbClr val="003399"/>
              </a:buClr>
              <a:buFont typeface="Wingdings" pitchFamily="2" charset="2"/>
              <a:buNone/>
            </a:pPr>
            <a:r>
              <a:rPr lang="en-US" altLang="zh-CN" sz="2000" b="1">
                <a:solidFill>
                  <a:srgbClr val="CC3300"/>
                </a:solidFill>
                <a:latin typeface="楷体_GB2312" pitchFamily="49" charset="-122"/>
                <a:ea typeface="楷体_GB2312" pitchFamily="49" charset="-122"/>
              </a:rPr>
              <a:t> </a:t>
            </a:r>
            <a:r>
              <a:rPr lang="zh-CN" altLang="en-US" sz="2000" b="1">
                <a:solidFill>
                  <a:srgbClr val="CC3300"/>
                </a:solidFill>
                <a:latin typeface="楷体_GB2312" pitchFamily="49" charset="-122"/>
                <a:ea typeface="楷体_GB2312" pitchFamily="49" charset="-122"/>
              </a:rPr>
              <a:t>缺点</a:t>
            </a:r>
            <a:r>
              <a:rPr lang="en-US" altLang="zh-CN" sz="2000" b="1">
                <a:solidFill>
                  <a:srgbClr val="CC3300"/>
                </a:solidFill>
                <a:latin typeface="楷体_GB2312" pitchFamily="49" charset="-122"/>
                <a:ea typeface="楷体_GB2312" pitchFamily="49" charset="-122"/>
              </a:rPr>
              <a:t>: </a:t>
            </a:r>
          </a:p>
        </p:txBody>
      </p:sp>
      <p:sp>
        <p:nvSpPr>
          <p:cNvPr id="20492" name="Rectangle 12"/>
          <p:cNvSpPr>
            <a:spLocks noChangeArrowheads="1"/>
          </p:cNvSpPr>
          <p:nvPr/>
        </p:nvSpPr>
        <p:spPr bwMode="auto">
          <a:xfrm>
            <a:off x="609600" y="6248400"/>
            <a:ext cx="8353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Clr>
                <a:srgbClr val="003399"/>
              </a:buClr>
              <a:buFont typeface="Wingdings" pitchFamily="2" charset="2"/>
              <a:buNone/>
            </a:pPr>
            <a:r>
              <a:rPr lang="en-US" altLang="zh-CN" sz="2000" b="1">
                <a:solidFill>
                  <a:srgbClr val="0000CC"/>
                </a:solidFill>
                <a:latin typeface="楷体_GB2312" pitchFamily="49" charset="-122"/>
                <a:ea typeface="楷体_GB2312" pitchFamily="49" charset="-122"/>
              </a:rPr>
              <a:t> </a:t>
            </a:r>
            <a:r>
              <a:rPr lang="zh-CN" altLang="en-US" sz="2000" b="1">
                <a:solidFill>
                  <a:srgbClr val="0000CC"/>
                </a:solidFill>
                <a:latin typeface="楷体_GB2312" pitchFamily="49" charset="-122"/>
                <a:ea typeface="楷体_GB2312" pitchFamily="49" charset="-122"/>
              </a:rPr>
              <a:t>由于附加两个透镜</a:t>
            </a:r>
            <a:r>
              <a:rPr lang="en-US" altLang="zh-CN" sz="2000" b="1">
                <a:solidFill>
                  <a:srgbClr val="0000CC"/>
                </a:solidFill>
                <a:latin typeface="楷体_GB2312" pitchFamily="49" charset="-122"/>
                <a:ea typeface="楷体_GB2312" pitchFamily="49" charset="-122"/>
              </a:rPr>
              <a:t>,</a:t>
            </a:r>
            <a:r>
              <a:rPr lang="zh-CN" altLang="en-US" sz="2000" b="1">
                <a:solidFill>
                  <a:srgbClr val="0000CC"/>
                </a:solidFill>
                <a:latin typeface="楷体_GB2312" pitchFamily="49" charset="-122"/>
                <a:ea typeface="楷体_GB2312" pitchFamily="49" charset="-122"/>
              </a:rPr>
              <a:t>增加腔内损耗</a:t>
            </a:r>
            <a:r>
              <a:rPr lang="en-US" altLang="zh-CN" sz="2000" b="1">
                <a:solidFill>
                  <a:srgbClr val="0000CC"/>
                </a:solidFill>
                <a:latin typeface="楷体_GB2312" pitchFamily="49" charset="-122"/>
                <a:ea typeface="楷体_GB2312" pitchFamily="49" charset="-122"/>
              </a:rPr>
              <a:t>,</a:t>
            </a:r>
            <a:r>
              <a:rPr lang="zh-CN" altLang="en-US" sz="2000" b="1">
                <a:solidFill>
                  <a:srgbClr val="0000CC"/>
                </a:solidFill>
                <a:latin typeface="楷体_GB2312" pitchFamily="49" charset="-122"/>
                <a:ea typeface="楷体_GB2312" pitchFamily="49" charset="-122"/>
              </a:rPr>
              <a:t>并较难于调整</a:t>
            </a:r>
            <a:r>
              <a:rPr lang="en-US" altLang="zh-CN" sz="2000" b="1">
                <a:solidFill>
                  <a:srgbClr val="0000CC"/>
                </a:solidFill>
                <a:latin typeface="楷体_GB2312" pitchFamily="49" charset="-122"/>
                <a:ea typeface="楷体_GB2312" pitchFamily="49" charset="-122"/>
              </a:rPr>
              <a:t>.</a:t>
            </a:r>
          </a:p>
        </p:txBody>
      </p:sp>
    </p:spTree>
    <p:extLst>
      <p:ext uri="{BB962C8B-B14F-4D97-AF65-F5344CB8AC3E}">
        <p14:creationId xmlns:p14="http://schemas.microsoft.com/office/powerpoint/2010/main" val="2945420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wipe(up)">
                                      <p:cBhvr>
                                        <p:cTn id="7" dur="3000"/>
                                        <p:tgtEl>
                                          <p:spTgt spid="20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484"/>
                                        </p:tgtEl>
                                        <p:attrNameLst>
                                          <p:attrName>style.visibility</p:attrName>
                                        </p:attrNameLst>
                                      </p:cBhvr>
                                      <p:to>
                                        <p:strVal val="visible"/>
                                      </p:to>
                                    </p:set>
                                    <p:animEffect transition="in" filter="wipe(up)">
                                      <p:cBhvr>
                                        <p:cTn id="12" dur="3000"/>
                                        <p:tgtEl>
                                          <p:spTgt spid="204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8437"/>
                                        </p:tgtEl>
                                        <p:attrNameLst>
                                          <p:attrName>style.visibility</p:attrName>
                                        </p:attrNameLst>
                                      </p:cBhvr>
                                      <p:to>
                                        <p:strVal val="visible"/>
                                      </p:to>
                                    </p:set>
                                    <p:anim calcmode="lin" valueType="num">
                                      <p:cBhvr additive="base">
                                        <p:cTn id="17" dur="500" fill="hold"/>
                                        <p:tgtEl>
                                          <p:spTgt spid="18437"/>
                                        </p:tgtEl>
                                        <p:attrNameLst>
                                          <p:attrName>ppt_x</p:attrName>
                                        </p:attrNameLst>
                                      </p:cBhvr>
                                      <p:tavLst>
                                        <p:tav tm="0">
                                          <p:val>
                                            <p:strVal val="#ppt_x"/>
                                          </p:val>
                                        </p:tav>
                                        <p:tav tm="100000">
                                          <p:val>
                                            <p:strVal val="#ppt_x"/>
                                          </p:val>
                                        </p:tav>
                                      </p:tavLst>
                                    </p:anim>
                                    <p:anim calcmode="lin" valueType="num">
                                      <p:cBhvr additive="base">
                                        <p:cTn id="18" dur="500" fill="hold"/>
                                        <p:tgtEl>
                                          <p:spTgt spid="18437"/>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0488"/>
                                        </p:tgtEl>
                                        <p:attrNameLst>
                                          <p:attrName>style.visibility</p:attrName>
                                        </p:attrNameLst>
                                      </p:cBhvr>
                                      <p:to>
                                        <p:strVal val="visible"/>
                                      </p:to>
                                    </p:set>
                                    <p:animEffect transition="in" filter="wipe(up)">
                                      <p:cBhvr>
                                        <p:cTn id="23" dur="3000"/>
                                        <p:tgtEl>
                                          <p:spTgt spid="2048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0489"/>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49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0491"/>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0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P spid="20484" grpId="0"/>
      <p:bldP spid="20488" grpId="0"/>
      <p:bldP spid="20489" grpId="0"/>
      <p:bldP spid="20490" grpId="0"/>
      <p:bldP spid="20491" grpId="0"/>
      <p:bldP spid="2049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p:cNvGrpSpPr>
            <a:grpSpLocks/>
          </p:cNvGrpSpPr>
          <p:nvPr/>
        </p:nvGrpSpPr>
        <p:grpSpPr bwMode="auto">
          <a:xfrm>
            <a:off x="1835150" y="1125538"/>
            <a:ext cx="3962400" cy="1447800"/>
            <a:chOff x="768" y="2832"/>
            <a:chExt cx="2496" cy="912"/>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 y="2832"/>
              <a:ext cx="2496" cy="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4"/>
            <p:cNvSpPr>
              <a:spLocks noChangeArrowheads="1"/>
            </p:cNvSpPr>
            <p:nvPr/>
          </p:nvSpPr>
          <p:spPr bwMode="auto">
            <a:xfrm>
              <a:off x="1584" y="3552"/>
              <a:ext cx="10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1400">
                  <a:solidFill>
                    <a:srgbClr val="003399"/>
                  </a:solidFill>
                </a:rPr>
                <a:t>图</a:t>
              </a:r>
              <a:r>
                <a:rPr lang="en-US" altLang="zh-CN" sz="1400">
                  <a:solidFill>
                    <a:srgbClr val="003399"/>
                  </a:solidFill>
                </a:rPr>
                <a:t>4-7 </a:t>
              </a:r>
              <a:r>
                <a:rPr lang="zh-CN" altLang="en-US" sz="1400">
                  <a:solidFill>
                    <a:srgbClr val="003399"/>
                  </a:solidFill>
                </a:rPr>
                <a:t>腔内望远镜法</a:t>
              </a:r>
            </a:p>
          </p:txBody>
        </p:sp>
      </p:grpSp>
      <p:sp>
        <p:nvSpPr>
          <p:cNvPr id="21509" name="Rectangle 5"/>
          <p:cNvSpPr>
            <a:spLocks noChangeArrowheads="1"/>
          </p:cNvSpPr>
          <p:nvPr/>
        </p:nvSpPr>
        <p:spPr bwMode="auto">
          <a:xfrm>
            <a:off x="468313" y="260350"/>
            <a:ext cx="8291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en-US" altLang="zh-CN" sz="2400" b="1">
                <a:solidFill>
                  <a:srgbClr val="0000CC"/>
                </a:solidFill>
                <a:latin typeface="楷体_GB2312" pitchFamily="49" charset="-122"/>
                <a:ea typeface="楷体_GB2312" pitchFamily="49" charset="-122"/>
              </a:rPr>
              <a:t>2.</a:t>
            </a:r>
            <a:r>
              <a:rPr lang="zh-CN" altLang="en-US" sz="2400" b="1">
                <a:solidFill>
                  <a:srgbClr val="FF0000"/>
                </a:solidFill>
                <a:latin typeface="楷体_GB2312" pitchFamily="49" charset="-122"/>
                <a:ea typeface="楷体_GB2312" pitchFamily="49" charset="-122"/>
              </a:rPr>
              <a:t>腔内加望远镜系统的选横模方法</a:t>
            </a:r>
            <a:r>
              <a:rPr lang="zh-CN" altLang="en-US" sz="2400" b="1">
                <a:solidFill>
                  <a:srgbClr val="0000CC"/>
                </a:solidFill>
                <a:latin typeface="楷体_GB2312" pitchFamily="49" charset="-122"/>
                <a:ea typeface="楷体_GB2312" pitchFamily="49" charset="-122"/>
              </a:rPr>
              <a:t>，其结构如图所示。 </a:t>
            </a:r>
          </a:p>
        </p:txBody>
      </p:sp>
      <p:sp>
        <p:nvSpPr>
          <p:cNvPr id="21510" name="Rectangle 6"/>
          <p:cNvSpPr>
            <a:spLocks noChangeArrowheads="1"/>
          </p:cNvSpPr>
          <p:nvPr/>
        </p:nvSpPr>
        <p:spPr bwMode="auto">
          <a:xfrm>
            <a:off x="76200" y="2708275"/>
            <a:ext cx="89916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400" b="1">
                <a:solidFill>
                  <a:srgbClr val="0000CC"/>
                </a:solidFill>
                <a:latin typeface="楷体_GB2312" pitchFamily="49" charset="-122"/>
                <a:ea typeface="楷体_GB2312" pitchFamily="49" charset="-122"/>
              </a:rPr>
              <a:t>在腔内插入一组由</a:t>
            </a:r>
            <a:r>
              <a:rPr lang="zh-CN" altLang="en-US" sz="2400" b="1">
                <a:solidFill>
                  <a:srgbClr val="FF0000"/>
                </a:solidFill>
                <a:latin typeface="楷体_GB2312" pitchFamily="49" charset="-122"/>
                <a:ea typeface="楷体_GB2312" pitchFamily="49" charset="-122"/>
              </a:rPr>
              <a:t>凹凸透镜</a:t>
            </a:r>
            <a:r>
              <a:rPr lang="zh-CN" altLang="en-US" sz="2400" b="1">
                <a:solidFill>
                  <a:srgbClr val="0000CC"/>
                </a:solidFill>
                <a:latin typeface="楷体_GB2312" pitchFamily="49" charset="-122"/>
                <a:ea typeface="楷体_GB2312" pitchFamily="49" charset="-122"/>
              </a:rPr>
              <a:t>组成的望远镜系统</a:t>
            </a:r>
            <a:r>
              <a:rPr lang="en-US" altLang="zh-CN" sz="2400" b="1">
                <a:solidFill>
                  <a:srgbClr val="0000CC"/>
                </a:solidFill>
                <a:latin typeface="楷体_GB2312" pitchFamily="49" charset="-122"/>
                <a:ea typeface="楷体_GB2312" pitchFamily="49" charset="-122"/>
              </a:rPr>
              <a:t>,</a:t>
            </a:r>
            <a:r>
              <a:rPr lang="zh-CN" altLang="en-US" sz="2400" b="1">
                <a:solidFill>
                  <a:srgbClr val="0000CC"/>
                </a:solidFill>
                <a:latin typeface="楷体_GB2312" pitchFamily="49" charset="-122"/>
                <a:ea typeface="楷体_GB2312" pitchFamily="49" charset="-122"/>
              </a:rPr>
              <a:t>将光阑放在凹透镜的左边</a:t>
            </a:r>
            <a:r>
              <a:rPr lang="en-US" altLang="zh-CN" sz="2400" b="1">
                <a:solidFill>
                  <a:srgbClr val="0000CC"/>
                </a:solidFill>
                <a:latin typeface="楷体_GB2312" pitchFamily="49" charset="-122"/>
                <a:ea typeface="楷体_GB2312" pitchFamily="49" charset="-122"/>
              </a:rPr>
              <a:t>,</a:t>
            </a:r>
            <a:r>
              <a:rPr lang="zh-CN" altLang="en-US" sz="2400" b="1">
                <a:solidFill>
                  <a:srgbClr val="FF0000"/>
                </a:solidFill>
                <a:latin typeface="楷体_GB2312" pitchFamily="49" charset="-122"/>
                <a:ea typeface="楷体_GB2312" pitchFamily="49" charset="-122"/>
              </a:rPr>
              <a:t>避免了实焦点</a:t>
            </a:r>
            <a:r>
              <a:rPr lang="en-US" altLang="zh-CN" sz="2400" b="1">
                <a:solidFill>
                  <a:srgbClr val="0000CC"/>
                </a:solidFill>
                <a:latin typeface="楷体_GB2312" pitchFamily="49" charset="-122"/>
                <a:ea typeface="楷体_GB2312" pitchFamily="49" charset="-122"/>
              </a:rPr>
              <a:t>,</a:t>
            </a:r>
            <a:r>
              <a:rPr lang="zh-CN" altLang="en-US" sz="2400" b="1">
                <a:solidFill>
                  <a:srgbClr val="0000CC"/>
                </a:solidFill>
                <a:latin typeface="楷体_GB2312" pitchFamily="49" charset="-122"/>
                <a:ea typeface="楷体_GB2312" pitchFamily="49" charset="-122"/>
              </a:rPr>
              <a:t>光阑所在处不是焦点位置</a:t>
            </a:r>
            <a:r>
              <a:rPr lang="en-US" altLang="zh-CN" sz="2400" b="1">
                <a:solidFill>
                  <a:srgbClr val="0000CC"/>
                </a:solidFill>
                <a:latin typeface="楷体_GB2312" pitchFamily="49" charset="-122"/>
                <a:ea typeface="楷体_GB2312" pitchFamily="49" charset="-122"/>
              </a:rPr>
              <a:t>,</a:t>
            </a:r>
            <a:r>
              <a:rPr lang="zh-CN" altLang="en-US" sz="2400" b="1">
                <a:solidFill>
                  <a:srgbClr val="0000CC"/>
                </a:solidFill>
                <a:latin typeface="楷体_GB2312" pitchFamily="49" charset="-122"/>
                <a:ea typeface="楷体_GB2312" pitchFamily="49" charset="-122"/>
              </a:rPr>
              <a:t>因此不会由于能量过于集中而损伤光阑材料</a:t>
            </a:r>
            <a:r>
              <a:rPr lang="en-US" altLang="zh-CN" sz="2400" b="1">
                <a:solidFill>
                  <a:srgbClr val="0000CC"/>
                </a:solidFill>
                <a:latin typeface="楷体_GB2312" pitchFamily="49" charset="-122"/>
                <a:ea typeface="楷体_GB2312" pitchFamily="49" charset="-122"/>
              </a:rPr>
              <a:t>.</a:t>
            </a:r>
            <a:r>
              <a:rPr lang="zh-CN" altLang="en-US" sz="2400" b="1">
                <a:solidFill>
                  <a:srgbClr val="0000CC"/>
                </a:solidFill>
                <a:latin typeface="楷体_GB2312" pitchFamily="49" charset="-122"/>
                <a:ea typeface="楷体_GB2312" pitchFamily="49" charset="-122"/>
              </a:rPr>
              <a:t>装置中凹透镜的位置可以调节</a:t>
            </a:r>
            <a:r>
              <a:rPr lang="en-US" altLang="zh-CN" sz="2400" b="1">
                <a:solidFill>
                  <a:srgbClr val="0000CC"/>
                </a:solidFill>
                <a:latin typeface="楷体_GB2312" pitchFamily="49" charset="-122"/>
                <a:ea typeface="楷体_GB2312" pitchFamily="49" charset="-122"/>
              </a:rPr>
              <a:t>,</a:t>
            </a:r>
            <a:r>
              <a:rPr lang="zh-CN" altLang="en-US" sz="2400" b="1">
                <a:solidFill>
                  <a:srgbClr val="0000CC"/>
                </a:solidFill>
                <a:latin typeface="楷体_GB2312" pitchFamily="49" charset="-122"/>
                <a:ea typeface="楷体_GB2312" pitchFamily="49" charset="-122"/>
              </a:rPr>
              <a:t>相对于凸透镜可选择适当的离焦量</a:t>
            </a:r>
            <a:r>
              <a:rPr lang="en-US" altLang="zh-CN" sz="2400" b="1">
                <a:solidFill>
                  <a:srgbClr val="0000CC"/>
                </a:solidFill>
                <a:latin typeface="楷体_GB2312" pitchFamily="49" charset="-122"/>
                <a:ea typeface="楷体_GB2312" pitchFamily="49" charset="-122"/>
              </a:rPr>
              <a:t>,</a:t>
            </a:r>
            <a:r>
              <a:rPr lang="zh-CN" altLang="en-US" sz="2400" b="1">
                <a:solidFill>
                  <a:srgbClr val="0000CC"/>
                </a:solidFill>
                <a:latin typeface="楷体_GB2312" pitchFamily="49" charset="-122"/>
                <a:ea typeface="楷体_GB2312" pitchFamily="49" charset="-122"/>
              </a:rPr>
              <a:t>从而用以补偿激光棒的热透镜效应</a:t>
            </a:r>
            <a:r>
              <a:rPr lang="en-US" altLang="zh-CN" sz="2400" b="1">
                <a:solidFill>
                  <a:srgbClr val="0000CC"/>
                </a:solidFill>
                <a:latin typeface="楷体_GB2312" pitchFamily="49" charset="-122"/>
                <a:ea typeface="楷体_GB2312" pitchFamily="49" charset="-122"/>
              </a:rPr>
              <a:t>.</a:t>
            </a:r>
          </a:p>
        </p:txBody>
      </p:sp>
      <p:sp>
        <p:nvSpPr>
          <p:cNvPr id="21511" name="Rectangle 7"/>
          <p:cNvSpPr>
            <a:spLocks noChangeArrowheads="1"/>
          </p:cNvSpPr>
          <p:nvPr/>
        </p:nvSpPr>
        <p:spPr bwMode="auto">
          <a:xfrm>
            <a:off x="0" y="4495800"/>
            <a:ext cx="1223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Clr>
                <a:srgbClr val="003399"/>
              </a:buClr>
              <a:buFont typeface="Wingdings" pitchFamily="2" charset="2"/>
              <a:buNone/>
            </a:pPr>
            <a:r>
              <a:rPr lang="zh-CN" altLang="en-US" sz="2400" b="1">
                <a:solidFill>
                  <a:srgbClr val="CC3300"/>
                </a:solidFill>
                <a:latin typeface="楷体_GB2312" pitchFamily="49" charset="-122"/>
                <a:ea typeface="楷体_GB2312" pitchFamily="49" charset="-122"/>
              </a:rPr>
              <a:t>优点</a:t>
            </a:r>
            <a:r>
              <a:rPr lang="en-US" altLang="zh-CN" sz="2400" b="1">
                <a:solidFill>
                  <a:srgbClr val="CC3300"/>
                </a:solidFill>
                <a:latin typeface="楷体_GB2312" pitchFamily="49" charset="-122"/>
                <a:ea typeface="楷体_GB2312" pitchFamily="49" charset="-122"/>
              </a:rPr>
              <a:t>: </a:t>
            </a:r>
          </a:p>
        </p:txBody>
      </p:sp>
      <p:sp>
        <p:nvSpPr>
          <p:cNvPr id="21512" name="Rectangle 8"/>
          <p:cNvSpPr>
            <a:spLocks noChangeArrowheads="1"/>
          </p:cNvSpPr>
          <p:nvPr/>
        </p:nvSpPr>
        <p:spPr bwMode="auto">
          <a:xfrm>
            <a:off x="236538" y="4953000"/>
            <a:ext cx="6142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Clr>
                <a:srgbClr val="003399"/>
              </a:buClr>
              <a:buFont typeface="Wingdings" pitchFamily="2" charset="2"/>
              <a:buNone/>
            </a:pPr>
            <a:r>
              <a:rPr lang="en-US" altLang="zh-CN" sz="2400" b="1">
                <a:solidFill>
                  <a:srgbClr val="0000CC"/>
                </a:solidFill>
                <a:latin typeface="楷体_GB2312" pitchFamily="49" charset="-122"/>
                <a:ea typeface="楷体_GB2312" pitchFamily="49" charset="-122"/>
              </a:rPr>
              <a:t>(1)</a:t>
            </a:r>
            <a:r>
              <a:rPr lang="zh-CN" altLang="en-US" sz="2400" b="1">
                <a:solidFill>
                  <a:srgbClr val="0000CC"/>
                </a:solidFill>
                <a:latin typeface="楷体_GB2312" pitchFamily="49" charset="-122"/>
                <a:ea typeface="楷体_GB2312" pitchFamily="49" charset="-122"/>
              </a:rPr>
              <a:t>能获得大模体积的基模输出</a:t>
            </a:r>
            <a:r>
              <a:rPr lang="en-US" altLang="zh-CN" sz="2400" b="1">
                <a:solidFill>
                  <a:srgbClr val="0000CC"/>
                </a:solidFill>
                <a:latin typeface="楷体_GB2312" pitchFamily="49" charset="-122"/>
                <a:ea typeface="楷体_GB2312" pitchFamily="49" charset="-122"/>
              </a:rPr>
              <a:t>. </a:t>
            </a:r>
          </a:p>
        </p:txBody>
      </p:sp>
      <p:sp>
        <p:nvSpPr>
          <p:cNvPr id="21513" name="Rectangle 9"/>
          <p:cNvSpPr>
            <a:spLocks noChangeArrowheads="1"/>
          </p:cNvSpPr>
          <p:nvPr/>
        </p:nvSpPr>
        <p:spPr bwMode="auto">
          <a:xfrm>
            <a:off x="236538" y="5410200"/>
            <a:ext cx="88312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Clr>
                <a:srgbClr val="003399"/>
              </a:buClr>
              <a:buFont typeface="Wingdings" pitchFamily="2" charset="2"/>
              <a:buNone/>
            </a:pPr>
            <a:r>
              <a:rPr lang="en-US" altLang="zh-CN" sz="2400" b="1">
                <a:solidFill>
                  <a:srgbClr val="0000CC"/>
                </a:solidFill>
                <a:latin typeface="楷体_GB2312" pitchFamily="49" charset="-122"/>
                <a:ea typeface="楷体_GB2312" pitchFamily="49" charset="-122"/>
              </a:rPr>
              <a:t>(2)</a:t>
            </a:r>
            <a:r>
              <a:rPr lang="zh-CN" altLang="en-US" sz="2400" b="1">
                <a:solidFill>
                  <a:srgbClr val="0000CC"/>
                </a:solidFill>
                <a:latin typeface="楷体_GB2312" pitchFamily="49" charset="-122"/>
                <a:ea typeface="楷体_GB2312" pitchFamily="49" charset="-122"/>
              </a:rPr>
              <a:t>可以通过调节望远镜个离焦量</a:t>
            </a:r>
            <a:r>
              <a:rPr lang="en-US" altLang="zh-CN" sz="2400" b="1">
                <a:solidFill>
                  <a:srgbClr val="0000CC"/>
                </a:solidFill>
                <a:latin typeface="楷体_GB2312" pitchFamily="49" charset="-122"/>
                <a:ea typeface="楷体_GB2312" pitchFamily="49" charset="-122"/>
              </a:rPr>
              <a:t>,</a:t>
            </a:r>
            <a:r>
              <a:rPr lang="zh-CN" altLang="en-US" sz="2400" b="1">
                <a:solidFill>
                  <a:srgbClr val="0000CC"/>
                </a:solidFill>
                <a:latin typeface="楷体_GB2312" pitchFamily="49" charset="-122"/>
                <a:ea typeface="楷体_GB2312" pitchFamily="49" charset="-122"/>
              </a:rPr>
              <a:t>得到热稳定性很好的激光输出</a:t>
            </a:r>
            <a:r>
              <a:rPr lang="en-US" altLang="zh-CN" sz="2400" b="1">
                <a:solidFill>
                  <a:srgbClr val="0000CC"/>
                </a:solidFill>
                <a:latin typeface="楷体_GB2312" pitchFamily="49" charset="-122"/>
                <a:ea typeface="楷体_GB2312" pitchFamily="49" charset="-122"/>
              </a:rPr>
              <a:t>. </a:t>
            </a:r>
          </a:p>
        </p:txBody>
      </p:sp>
      <p:sp>
        <p:nvSpPr>
          <p:cNvPr id="21514" name="Rectangle 10"/>
          <p:cNvSpPr>
            <a:spLocks noChangeArrowheads="1"/>
          </p:cNvSpPr>
          <p:nvPr/>
        </p:nvSpPr>
        <p:spPr bwMode="auto">
          <a:xfrm>
            <a:off x="228600" y="6248400"/>
            <a:ext cx="66722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Clr>
                <a:srgbClr val="003399"/>
              </a:buClr>
              <a:buFont typeface="Wingdings" pitchFamily="2" charset="2"/>
              <a:buNone/>
            </a:pPr>
            <a:r>
              <a:rPr lang="en-US" altLang="zh-CN" sz="2400" b="1">
                <a:solidFill>
                  <a:srgbClr val="0000CC"/>
                </a:solidFill>
                <a:latin typeface="楷体_GB2312" pitchFamily="49" charset="-122"/>
                <a:ea typeface="楷体_GB2312" pitchFamily="49" charset="-122"/>
              </a:rPr>
              <a:t>(3)</a:t>
            </a:r>
            <a:r>
              <a:rPr lang="zh-CN" altLang="en-US" sz="2400" b="1">
                <a:solidFill>
                  <a:srgbClr val="0000CC"/>
                </a:solidFill>
                <a:latin typeface="楷体_GB2312" pitchFamily="49" charset="-122"/>
                <a:ea typeface="楷体_GB2312" pitchFamily="49" charset="-122"/>
              </a:rPr>
              <a:t>输出光斑适当</a:t>
            </a:r>
            <a:r>
              <a:rPr lang="en-US" altLang="zh-CN" sz="2400" b="1">
                <a:solidFill>
                  <a:srgbClr val="0000CC"/>
                </a:solidFill>
                <a:latin typeface="楷体_GB2312" pitchFamily="49" charset="-122"/>
                <a:ea typeface="楷体_GB2312" pitchFamily="49" charset="-122"/>
              </a:rPr>
              <a:t>,</a:t>
            </a:r>
            <a:r>
              <a:rPr lang="zh-CN" altLang="en-US" sz="2400" b="1">
                <a:solidFill>
                  <a:srgbClr val="0000CC"/>
                </a:solidFill>
                <a:latin typeface="楷体_GB2312" pitchFamily="49" charset="-122"/>
                <a:ea typeface="楷体_GB2312" pitchFamily="49" charset="-122"/>
              </a:rPr>
              <a:t>不致光学元件损坏 </a:t>
            </a:r>
            <a:r>
              <a:rPr lang="en-US" altLang="zh-CN" sz="2400" b="1">
                <a:solidFill>
                  <a:srgbClr val="0000CC"/>
                </a:solidFill>
                <a:latin typeface="楷体_GB2312" pitchFamily="49" charset="-122"/>
                <a:ea typeface="楷体_GB2312" pitchFamily="49" charset="-122"/>
              </a:rPr>
              <a:t>.</a:t>
            </a:r>
          </a:p>
        </p:txBody>
      </p:sp>
    </p:spTree>
    <p:extLst>
      <p:ext uri="{BB962C8B-B14F-4D97-AF65-F5344CB8AC3E}">
        <p14:creationId xmlns:p14="http://schemas.microsoft.com/office/powerpoint/2010/main" val="3870400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15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1509"/>
                                        </p:tgtEl>
                                        <p:attrNameLst>
                                          <p:attrName>style.visibility</p:attrName>
                                        </p:attrNameLst>
                                      </p:cBhvr>
                                      <p:to>
                                        <p:strVal val="visible"/>
                                      </p:to>
                                    </p:set>
                                    <p:animEffect transition="in" filter="wipe(left)">
                                      <p:cBhvr>
                                        <p:cTn id="11" dur="500"/>
                                        <p:tgtEl>
                                          <p:spTgt spid="2150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1510"/>
                                        </p:tgtEl>
                                        <p:attrNameLst>
                                          <p:attrName>style.visibility</p:attrName>
                                        </p:attrNameLst>
                                      </p:cBhvr>
                                      <p:to>
                                        <p:strVal val="visible"/>
                                      </p:to>
                                    </p:set>
                                    <p:animEffect transition="in" filter="wipe(left)">
                                      <p:cBhvr>
                                        <p:cTn id="16" dur="500"/>
                                        <p:tgtEl>
                                          <p:spTgt spid="2151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51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51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autoUpdateAnimBg="0"/>
      <p:bldP spid="21510" grpId="0" autoUpdateAnimBg="0"/>
      <p:bldP spid="21511" grpId="0"/>
      <p:bldP spid="21512" grpId="0"/>
      <p:bldP spid="21513" grpId="0"/>
      <p:bldP spid="215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765175"/>
            <a:ext cx="9144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zh-CN" altLang="en-US" sz="2800" b="1">
                <a:solidFill>
                  <a:srgbClr val="000000"/>
                </a:solidFill>
                <a:latin typeface="宋体" pitchFamily="2" charset="-122"/>
              </a:rPr>
              <a:t>激光技术</a:t>
            </a:r>
            <a:r>
              <a:rPr kumimoji="1" lang="en-US" altLang="zh-CN" sz="2800" b="1">
                <a:solidFill>
                  <a:srgbClr val="000000"/>
                </a:solidFill>
                <a:latin typeface="宋体" pitchFamily="2" charset="-122"/>
              </a:rPr>
              <a:t>:</a:t>
            </a:r>
            <a:r>
              <a:rPr kumimoji="1" lang="zh-CN" altLang="en-US" sz="2800" b="1">
                <a:solidFill>
                  <a:srgbClr val="000000"/>
                </a:solidFill>
                <a:latin typeface="宋体" pitchFamily="2" charset="-122"/>
              </a:rPr>
              <a:t>为控制与改善激光器输出特性而发展的各种技术。</a:t>
            </a:r>
          </a:p>
        </p:txBody>
      </p:sp>
      <p:sp>
        <p:nvSpPr>
          <p:cNvPr id="4099" name="Rectangle 3"/>
          <p:cNvSpPr>
            <a:spLocks noChangeArrowheads="1"/>
          </p:cNvSpPr>
          <p:nvPr/>
        </p:nvSpPr>
        <p:spPr bwMode="auto">
          <a:xfrm>
            <a:off x="971550" y="1960563"/>
            <a:ext cx="1152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zh-CN" altLang="en-US" sz="2800" b="1">
                <a:solidFill>
                  <a:srgbClr val="000000"/>
                </a:solidFill>
                <a:latin typeface="Times New Roman" pitchFamily="18" charset="0"/>
              </a:rPr>
              <a:t>能量</a:t>
            </a:r>
          </a:p>
        </p:txBody>
      </p:sp>
      <p:sp>
        <p:nvSpPr>
          <p:cNvPr id="4100" name="Rectangle 4"/>
          <p:cNvSpPr>
            <a:spLocks noChangeArrowheads="1"/>
          </p:cNvSpPr>
          <p:nvPr/>
        </p:nvSpPr>
        <p:spPr bwMode="auto">
          <a:xfrm>
            <a:off x="2484438" y="1974850"/>
            <a:ext cx="28082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zh-CN" altLang="en-US" sz="2800" b="1">
                <a:solidFill>
                  <a:srgbClr val="000000"/>
                </a:solidFill>
                <a:latin typeface="Times New Roman" pitchFamily="18" charset="0"/>
              </a:rPr>
              <a:t>激光放大技术</a:t>
            </a:r>
          </a:p>
        </p:txBody>
      </p:sp>
      <p:sp>
        <p:nvSpPr>
          <p:cNvPr id="4101" name="AutoShape 5"/>
          <p:cNvSpPr>
            <a:spLocks noChangeArrowheads="1"/>
          </p:cNvSpPr>
          <p:nvPr/>
        </p:nvSpPr>
        <p:spPr bwMode="auto">
          <a:xfrm>
            <a:off x="2125663" y="2119313"/>
            <a:ext cx="215900" cy="287337"/>
          </a:xfrm>
          <a:prstGeom prst="rightArrow">
            <a:avLst>
              <a:gd name="adj1" fmla="val 50000"/>
              <a:gd name="adj2" fmla="val 25000"/>
            </a:avLst>
          </a:prstGeom>
          <a:solidFill>
            <a:srgbClr val="FF0000"/>
          </a:solidFill>
          <a:ln w="28575">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sp>
        <p:nvSpPr>
          <p:cNvPr id="4102" name="Rectangle 6"/>
          <p:cNvSpPr>
            <a:spLocks noChangeArrowheads="1"/>
          </p:cNvSpPr>
          <p:nvPr/>
        </p:nvSpPr>
        <p:spPr bwMode="auto">
          <a:xfrm>
            <a:off x="900113" y="2636838"/>
            <a:ext cx="165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zh-CN" altLang="en-US" sz="2800" b="1">
                <a:solidFill>
                  <a:srgbClr val="000000"/>
                </a:solidFill>
                <a:latin typeface="Times New Roman" pitchFamily="18" charset="0"/>
              </a:rPr>
              <a:t>峰值功率</a:t>
            </a:r>
          </a:p>
        </p:txBody>
      </p:sp>
      <p:sp>
        <p:nvSpPr>
          <p:cNvPr id="4103" name="AutoShape 7"/>
          <p:cNvSpPr>
            <a:spLocks noChangeArrowheads="1"/>
          </p:cNvSpPr>
          <p:nvPr/>
        </p:nvSpPr>
        <p:spPr bwMode="auto">
          <a:xfrm>
            <a:off x="2771775" y="2781300"/>
            <a:ext cx="215900" cy="287338"/>
          </a:xfrm>
          <a:prstGeom prst="rightArrow">
            <a:avLst>
              <a:gd name="adj1" fmla="val 50000"/>
              <a:gd name="adj2" fmla="val 25000"/>
            </a:avLst>
          </a:prstGeom>
          <a:solidFill>
            <a:srgbClr val="FF0000"/>
          </a:solidFill>
          <a:ln w="28575">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sp>
        <p:nvSpPr>
          <p:cNvPr id="4104" name="Rectangle 8"/>
          <p:cNvSpPr>
            <a:spLocks noChangeArrowheads="1"/>
          </p:cNvSpPr>
          <p:nvPr/>
        </p:nvSpPr>
        <p:spPr bwMode="auto">
          <a:xfrm>
            <a:off x="3203575" y="2636838"/>
            <a:ext cx="2303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zh-CN" altLang="en-US" sz="2800" b="1">
                <a:solidFill>
                  <a:srgbClr val="000000"/>
                </a:solidFill>
                <a:latin typeface="Times New Roman" pitchFamily="18" charset="0"/>
              </a:rPr>
              <a:t>短脉冲技术</a:t>
            </a:r>
          </a:p>
        </p:txBody>
      </p:sp>
      <p:sp>
        <p:nvSpPr>
          <p:cNvPr id="4105" name="AutoShape 9"/>
          <p:cNvSpPr>
            <a:spLocks noChangeArrowheads="1"/>
          </p:cNvSpPr>
          <p:nvPr/>
        </p:nvSpPr>
        <p:spPr bwMode="auto">
          <a:xfrm>
            <a:off x="5435600" y="2779713"/>
            <a:ext cx="215900" cy="287337"/>
          </a:xfrm>
          <a:prstGeom prst="rightArrow">
            <a:avLst>
              <a:gd name="adj1" fmla="val 50000"/>
              <a:gd name="adj2" fmla="val 25000"/>
            </a:avLst>
          </a:prstGeom>
          <a:solidFill>
            <a:srgbClr val="FF0000"/>
          </a:solidFill>
          <a:ln w="28575">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sp>
        <p:nvSpPr>
          <p:cNvPr id="4106" name="Rectangle 10"/>
          <p:cNvSpPr>
            <a:spLocks noChangeArrowheads="1"/>
          </p:cNvSpPr>
          <p:nvPr/>
        </p:nvSpPr>
        <p:spPr bwMode="auto">
          <a:xfrm>
            <a:off x="6084888" y="1557338"/>
            <a:ext cx="11509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zh-CN" altLang="en-US" sz="2800" b="1">
                <a:solidFill>
                  <a:srgbClr val="000000"/>
                </a:solidFill>
                <a:latin typeface="Times New Roman" pitchFamily="18" charset="0"/>
              </a:rPr>
              <a:t>调 </a:t>
            </a:r>
            <a:r>
              <a:rPr kumimoji="1" lang="en-US" altLang="zh-CN" sz="2800" b="1">
                <a:solidFill>
                  <a:srgbClr val="000000"/>
                </a:solidFill>
                <a:latin typeface="Times New Roman" pitchFamily="18" charset="0"/>
              </a:rPr>
              <a:t>Q</a:t>
            </a:r>
          </a:p>
        </p:txBody>
      </p:sp>
      <p:sp>
        <p:nvSpPr>
          <p:cNvPr id="4107" name="Rectangle 11"/>
          <p:cNvSpPr>
            <a:spLocks noChangeArrowheads="1"/>
          </p:cNvSpPr>
          <p:nvPr/>
        </p:nvSpPr>
        <p:spPr bwMode="auto">
          <a:xfrm>
            <a:off x="6084888" y="2117725"/>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800" b="1">
                <a:solidFill>
                  <a:srgbClr val="000000"/>
                </a:solidFill>
                <a:latin typeface="Times New Roman" pitchFamily="18" charset="0"/>
              </a:rPr>
              <a:t>锁模</a:t>
            </a:r>
          </a:p>
        </p:txBody>
      </p:sp>
      <p:sp>
        <p:nvSpPr>
          <p:cNvPr id="4108" name="Rectangle 12"/>
          <p:cNvSpPr>
            <a:spLocks noChangeArrowheads="1"/>
          </p:cNvSpPr>
          <p:nvPr/>
        </p:nvSpPr>
        <p:spPr bwMode="auto">
          <a:xfrm>
            <a:off x="6054725" y="2636838"/>
            <a:ext cx="1612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800" b="1">
                <a:solidFill>
                  <a:srgbClr val="000000"/>
                </a:solidFill>
                <a:latin typeface="Times New Roman" pitchFamily="18" charset="0"/>
              </a:rPr>
              <a:t>增益开关</a:t>
            </a:r>
          </a:p>
        </p:txBody>
      </p:sp>
      <p:sp>
        <p:nvSpPr>
          <p:cNvPr id="4109" name="Rectangle 13"/>
          <p:cNvSpPr>
            <a:spLocks noChangeArrowheads="1"/>
          </p:cNvSpPr>
          <p:nvPr/>
        </p:nvSpPr>
        <p:spPr bwMode="auto">
          <a:xfrm>
            <a:off x="6084888" y="3198813"/>
            <a:ext cx="1255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800" b="1">
                <a:solidFill>
                  <a:srgbClr val="000000"/>
                </a:solidFill>
                <a:latin typeface="Times New Roman" pitchFamily="18" charset="0"/>
              </a:rPr>
              <a:t>腔倒空</a:t>
            </a:r>
          </a:p>
        </p:txBody>
      </p:sp>
      <p:sp>
        <p:nvSpPr>
          <p:cNvPr id="4110" name="AutoShape 14"/>
          <p:cNvSpPr>
            <a:spLocks/>
          </p:cNvSpPr>
          <p:nvPr/>
        </p:nvSpPr>
        <p:spPr bwMode="auto">
          <a:xfrm>
            <a:off x="5795963" y="1773238"/>
            <a:ext cx="144462" cy="2305050"/>
          </a:xfrm>
          <a:prstGeom prst="leftBrace">
            <a:avLst>
              <a:gd name="adj1" fmla="val 1329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sp>
        <p:nvSpPr>
          <p:cNvPr id="4111" name="Rectangle 15"/>
          <p:cNvSpPr>
            <a:spLocks noChangeArrowheads="1"/>
          </p:cNvSpPr>
          <p:nvPr/>
        </p:nvSpPr>
        <p:spPr bwMode="auto">
          <a:xfrm>
            <a:off x="6197600" y="3702050"/>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en-US" altLang="zh-CN" sz="2800" b="1">
                <a:solidFill>
                  <a:srgbClr val="000000"/>
                </a:solidFill>
                <a:latin typeface="Times New Roman" pitchFamily="18" charset="0"/>
              </a:rPr>
              <a:t>……</a:t>
            </a:r>
          </a:p>
        </p:txBody>
      </p:sp>
      <p:sp>
        <p:nvSpPr>
          <p:cNvPr id="4112" name="Rectangle 16"/>
          <p:cNvSpPr>
            <a:spLocks noChangeArrowheads="1"/>
          </p:cNvSpPr>
          <p:nvPr/>
        </p:nvSpPr>
        <p:spPr bwMode="auto">
          <a:xfrm>
            <a:off x="796925" y="4206875"/>
            <a:ext cx="15128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800" b="1">
                <a:solidFill>
                  <a:srgbClr val="000000"/>
                </a:solidFill>
                <a:latin typeface="Times New Roman" pitchFamily="18" charset="0"/>
              </a:rPr>
              <a:t>相干性</a:t>
            </a:r>
          </a:p>
        </p:txBody>
      </p:sp>
      <p:sp>
        <p:nvSpPr>
          <p:cNvPr id="4113" name="AutoShape 17"/>
          <p:cNvSpPr>
            <a:spLocks noChangeArrowheads="1"/>
          </p:cNvSpPr>
          <p:nvPr/>
        </p:nvSpPr>
        <p:spPr bwMode="auto">
          <a:xfrm>
            <a:off x="2092325" y="4351338"/>
            <a:ext cx="215900" cy="287337"/>
          </a:xfrm>
          <a:prstGeom prst="rightArrow">
            <a:avLst>
              <a:gd name="adj1" fmla="val 50000"/>
              <a:gd name="adj2" fmla="val 25000"/>
            </a:avLst>
          </a:prstGeom>
          <a:solidFill>
            <a:srgbClr val="FF0000"/>
          </a:solidFill>
          <a:ln w="28575">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sp>
        <p:nvSpPr>
          <p:cNvPr id="4114" name="Rectangle 18"/>
          <p:cNvSpPr>
            <a:spLocks noChangeArrowheads="1"/>
          </p:cNvSpPr>
          <p:nvPr/>
        </p:nvSpPr>
        <p:spPr bwMode="auto">
          <a:xfrm>
            <a:off x="2740025" y="465455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800" b="1">
                <a:solidFill>
                  <a:srgbClr val="000000"/>
                </a:solidFill>
                <a:latin typeface="Times New Roman" pitchFamily="18" charset="0"/>
              </a:rPr>
              <a:t>选模</a:t>
            </a:r>
          </a:p>
        </p:txBody>
      </p:sp>
      <p:sp>
        <p:nvSpPr>
          <p:cNvPr id="4115" name="Rectangle 19"/>
          <p:cNvSpPr>
            <a:spLocks noChangeArrowheads="1"/>
          </p:cNvSpPr>
          <p:nvPr/>
        </p:nvSpPr>
        <p:spPr bwMode="auto">
          <a:xfrm>
            <a:off x="2740025" y="3502025"/>
            <a:ext cx="1152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800" b="1">
                <a:solidFill>
                  <a:srgbClr val="000000"/>
                </a:solidFill>
                <a:latin typeface="Times New Roman" pitchFamily="18" charset="0"/>
              </a:rPr>
              <a:t>稳频</a:t>
            </a:r>
          </a:p>
        </p:txBody>
      </p:sp>
      <p:sp>
        <p:nvSpPr>
          <p:cNvPr id="4116" name="Rectangle 20"/>
          <p:cNvSpPr>
            <a:spLocks noChangeArrowheads="1"/>
          </p:cNvSpPr>
          <p:nvPr/>
        </p:nvSpPr>
        <p:spPr bwMode="auto">
          <a:xfrm>
            <a:off x="2740025" y="4006850"/>
            <a:ext cx="232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800" b="1">
                <a:solidFill>
                  <a:srgbClr val="000000"/>
                </a:solidFill>
                <a:latin typeface="Times New Roman" pitchFamily="18" charset="0"/>
              </a:rPr>
              <a:t>注入锁定技术</a:t>
            </a:r>
          </a:p>
        </p:txBody>
      </p:sp>
      <p:sp>
        <p:nvSpPr>
          <p:cNvPr id="4117" name="AutoShape 21"/>
          <p:cNvSpPr>
            <a:spLocks/>
          </p:cNvSpPr>
          <p:nvPr/>
        </p:nvSpPr>
        <p:spPr bwMode="auto">
          <a:xfrm>
            <a:off x="2357438" y="3862388"/>
            <a:ext cx="287337" cy="1152525"/>
          </a:xfrm>
          <a:prstGeom prst="leftBrace">
            <a:avLst>
              <a:gd name="adj1" fmla="val 3342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sp>
        <p:nvSpPr>
          <p:cNvPr id="4118" name="AutoShape 22"/>
          <p:cNvSpPr>
            <a:spLocks noChangeArrowheads="1"/>
          </p:cNvSpPr>
          <p:nvPr/>
        </p:nvSpPr>
        <p:spPr bwMode="auto">
          <a:xfrm>
            <a:off x="3924300" y="4797425"/>
            <a:ext cx="215900" cy="287338"/>
          </a:xfrm>
          <a:prstGeom prst="rightArrow">
            <a:avLst>
              <a:gd name="adj1" fmla="val 50000"/>
              <a:gd name="adj2" fmla="val 25000"/>
            </a:avLst>
          </a:prstGeom>
          <a:solidFill>
            <a:srgbClr val="FF0000"/>
          </a:solidFill>
          <a:ln w="28575">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sp>
        <p:nvSpPr>
          <p:cNvPr id="4119" name="Rectangle 23"/>
          <p:cNvSpPr>
            <a:spLocks noChangeArrowheads="1"/>
          </p:cNvSpPr>
          <p:nvPr/>
        </p:nvSpPr>
        <p:spPr bwMode="auto">
          <a:xfrm>
            <a:off x="4787900" y="4941888"/>
            <a:ext cx="12557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800" b="1">
                <a:solidFill>
                  <a:srgbClr val="000000"/>
                </a:solidFill>
                <a:latin typeface="Times New Roman" pitchFamily="18" charset="0"/>
              </a:rPr>
              <a:t>选纵模</a:t>
            </a:r>
          </a:p>
        </p:txBody>
      </p:sp>
      <p:sp>
        <p:nvSpPr>
          <p:cNvPr id="4120" name="Rectangle 24"/>
          <p:cNvSpPr>
            <a:spLocks noChangeArrowheads="1"/>
          </p:cNvSpPr>
          <p:nvPr/>
        </p:nvSpPr>
        <p:spPr bwMode="auto">
          <a:xfrm>
            <a:off x="4787900" y="4365625"/>
            <a:ext cx="1255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800" b="1">
                <a:solidFill>
                  <a:srgbClr val="000000"/>
                </a:solidFill>
                <a:latin typeface="Times New Roman" pitchFamily="18" charset="0"/>
              </a:rPr>
              <a:t>选横模</a:t>
            </a:r>
          </a:p>
        </p:txBody>
      </p:sp>
      <p:sp>
        <p:nvSpPr>
          <p:cNvPr id="4121" name="AutoShape 25"/>
          <p:cNvSpPr>
            <a:spLocks/>
          </p:cNvSpPr>
          <p:nvPr/>
        </p:nvSpPr>
        <p:spPr bwMode="auto">
          <a:xfrm>
            <a:off x="4500563" y="4581525"/>
            <a:ext cx="73025" cy="720725"/>
          </a:xfrm>
          <a:prstGeom prst="leftBrace">
            <a:avLst>
              <a:gd name="adj1" fmla="val 8224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sp>
        <p:nvSpPr>
          <p:cNvPr id="4122" name="Rectangle 26"/>
          <p:cNvSpPr>
            <a:spLocks noChangeArrowheads="1"/>
          </p:cNvSpPr>
          <p:nvPr/>
        </p:nvSpPr>
        <p:spPr bwMode="auto">
          <a:xfrm>
            <a:off x="152400" y="5589588"/>
            <a:ext cx="8839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zh-CN" altLang="en-US" sz="2800" b="1">
                <a:solidFill>
                  <a:srgbClr val="000000"/>
                </a:solidFill>
                <a:latin typeface="Times New Roman" pitchFamily="18" charset="0"/>
              </a:rPr>
              <a:t>其它：激光调制、激光偏转、激光调谐、激光频率转换等。</a:t>
            </a:r>
          </a:p>
        </p:txBody>
      </p:sp>
      <p:sp>
        <p:nvSpPr>
          <p:cNvPr id="4123" name="Text Box 27"/>
          <p:cNvSpPr txBox="1">
            <a:spLocks noChangeArrowheads="1"/>
          </p:cNvSpPr>
          <p:nvPr/>
        </p:nvSpPr>
        <p:spPr bwMode="auto">
          <a:xfrm>
            <a:off x="611188" y="188913"/>
            <a:ext cx="7632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b="1" dirty="0">
                <a:solidFill>
                  <a:srgbClr val="CC6600"/>
                </a:solidFill>
                <a:latin typeface="华文中宋" pitchFamily="2" charset="-122"/>
                <a:ea typeface="华文中宋" pitchFamily="2" charset="-122"/>
              </a:rPr>
              <a:t>    </a:t>
            </a:r>
            <a:r>
              <a:rPr lang="zh-CN" altLang="en-US" b="1" dirty="0">
                <a:solidFill>
                  <a:srgbClr val="CC6600"/>
                </a:solidFill>
                <a:latin typeface="华文中宋" pitchFamily="2" charset="-122"/>
                <a:ea typeface="华文中宋" pitchFamily="2" charset="-122"/>
              </a:rPr>
              <a:t>第</a:t>
            </a:r>
            <a:r>
              <a:rPr lang="en-US" altLang="zh-CN" b="1" dirty="0">
                <a:solidFill>
                  <a:srgbClr val="CC6600"/>
                </a:solidFill>
                <a:latin typeface="华文中宋" pitchFamily="2" charset="-122"/>
                <a:ea typeface="华文中宋" pitchFamily="2" charset="-122"/>
              </a:rPr>
              <a:t>5</a:t>
            </a:r>
            <a:r>
              <a:rPr lang="zh-CN" altLang="en-US" b="1" dirty="0">
                <a:solidFill>
                  <a:srgbClr val="CC6600"/>
                </a:solidFill>
                <a:latin typeface="华文中宋" pitchFamily="2" charset="-122"/>
                <a:ea typeface="华文中宋" pitchFamily="2" charset="-122"/>
              </a:rPr>
              <a:t>章   激光的基本技术</a:t>
            </a:r>
            <a:endParaRPr lang="zh-CN" altLang="en-US" sz="2400" b="1" dirty="0">
              <a:solidFill>
                <a:srgbClr val="000000"/>
              </a:solidFill>
              <a:latin typeface="Comic Sans MS" pitchFamily="66" charset="0"/>
            </a:endParaRPr>
          </a:p>
        </p:txBody>
      </p:sp>
    </p:spTree>
    <p:extLst>
      <p:ext uri="{BB962C8B-B14F-4D97-AF65-F5344CB8AC3E}">
        <p14:creationId xmlns:p14="http://schemas.microsoft.com/office/powerpoint/2010/main" val="1827304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50825" y="765175"/>
            <a:ext cx="86042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just" fontAlgn="base">
              <a:lnSpc>
                <a:spcPct val="90000"/>
              </a:lnSpc>
              <a:spcAft>
                <a:spcPct val="0"/>
              </a:spcAft>
              <a:buFontTx/>
              <a:buNone/>
            </a:pPr>
            <a:r>
              <a:rPr lang="en-US" altLang="zh-CN" sz="2000" b="1">
                <a:solidFill>
                  <a:srgbClr val="333399"/>
                </a:solidFill>
                <a:ea typeface="楷体_GB2312" pitchFamily="49" charset="-122"/>
              </a:rPr>
              <a:t> </a:t>
            </a:r>
            <a:endParaRPr lang="en-US" altLang="zh-CN" sz="2000">
              <a:solidFill>
                <a:srgbClr val="000000"/>
              </a:solidFill>
            </a:endParaRPr>
          </a:p>
          <a:p>
            <a:pPr algn="just" fontAlgn="base">
              <a:lnSpc>
                <a:spcPct val="140000"/>
              </a:lnSpc>
              <a:spcAft>
                <a:spcPct val="0"/>
              </a:spcAft>
              <a:buFontTx/>
              <a:buNone/>
            </a:pPr>
            <a:r>
              <a:rPr lang="en-US" altLang="zh-CN" sz="2000" b="1">
                <a:solidFill>
                  <a:srgbClr val="333399"/>
                </a:solidFill>
                <a:ea typeface="楷体_GB2312" pitchFamily="49" charset="-122"/>
              </a:rPr>
              <a:t>1.</a:t>
            </a:r>
            <a:r>
              <a:rPr lang="zh-CN" altLang="en-US" sz="2000" b="1">
                <a:solidFill>
                  <a:srgbClr val="333399"/>
                </a:solidFill>
                <a:ea typeface="楷体_GB2312" pitchFamily="49" charset="-122"/>
              </a:rPr>
              <a:t>激光的优点在于它具有良好的</a:t>
            </a:r>
            <a:r>
              <a:rPr lang="zh-CN" altLang="en-US" sz="2000" b="1">
                <a:solidFill>
                  <a:srgbClr val="006600"/>
                </a:solidFill>
                <a:ea typeface="楷体_GB2312" pitchFamily="49" charset="-122"/>
              </a:rPr>
              <a:t>单色性、方向性和相干性 </a:t>
            </a:r>
            <a:endParaRPr lang="zh-CN" altLang="en-US" sz="2000">
              <a:solidFill>
                <a:srgbClr val="000000"/>
              </a:solidFill>
            </a:endParaRPr>
          </a:p>
          <a:p>
            <a:pPr algn="just" fontAlgn="base">
              <a:lnSpc>
                <a:spcPct val="140000"/>
              </a:lnSpc>
              <a:spcAft>
                <a:spcPct val="0"/>
              </a:spcAft>
              <a:buFontTx/>
              <a:buNone/>
            </a:pPr>
            <a:r>
              <a:rPr lang="en-US" altLang="zh-CN" sz="2000" b="1">
                <a:solidFill>
                  <a:srgbClr val="333399"/>
                </a:solidFill>
                <a:ea typeface="楷体_GB2312" pitchFamily="49" charset="-122"/>
              </a:rPr>
              <a:t>2.</a:t>
            </a:r>
            <a:r>
              <a:rPr lang="zh-CN" altLang="en-US" sz="2000" b="1">
                <a:solidFill>
                  <a:srgbClr val="333399"/>
                </a:solidFill>
                <a:ea typeface="楷体_GB2312" pitchFamily="49" charset="-122"/>
              </a:rPr>
              <a:t>理想的激光器输出光束应该只有一个模式，但是对于实际的激光器，如果不采取模式选择，它们的工作状态往往是</a:t>
            </a:r>
            <a:r>
              <a:rPr lang="zh-CN" altLang="en-US" sz="2000" b="1" u="sng">
                <a:solidFill>
                  <a:srgbClr val="006600"/>
                </a:solidFill>
                <a:ea typeface="楷体_GB2312" pitchFamily="49" charset="-122"/>
              </a:rPr>
              <a:t>多模的</a:t>
            </a:r>
            <a:r>
              <a:rPr lang="zh-CN" altLang="en-US" sz="2000" b="1">
                <a:solidFill>
                  <a:srgbClr val="333399"/>
                </a:solidFill>
                <a:ea typeface="楷体_GB2312" pitchFamily="49" charset="-122"/>
              </a:rPr>
              <a:t>。 </a:t>
            </a:r>
            <a:endParaRPr lang="zh-CN" altLang="en-US" sz="2000">
              <a:solidFill>
                <a:srgbClr val="000000"/>
              </a:solidFill>
            </a:endParaRPr>
          </a:p>
          <a:p>
            <a:pPr algn="just" fontAlgn="base">
              <a:lnSpc>
                <a:spcPct val="140000"/>
              </a:lnSpc>
              <a:spcAft>
                <a:spcPct val="0"/>
              </a:spcAft>
              <a:buFontTx/>
              <a:buNone/>
            </a:pPr>
            <a:r>
              <a:rPr lang="en-US" altLang="zh-CN" sz="2000" b="1">
                <a:solidFill>
                  <a:srgbClr val="333399"/>
                </a:solidFill>
                <a:ea typeface="楷体_GB2312" pitchFamily="49" charset="-122"/>
              </a:rPr>
              <a:t>3.</a:t>
            </a:r>
            <a:r>
              <a:rPr lang="zh-CN" altLang="en-US" sz="2000" b="1">
                <a:solidFill>
                  <a:srgbClr val="333399"/>
                </a:solidFill>
                <a:ea typeface="楷体_GB2312" pitchFamily="49" charset="-122"/>
              </a:rPr>
              <a:t>含有高阶模式横模的激光束</a:t>
            </a:r>
            <a:r>
              <a:rPr lang="zh-CN" altLang="en-US" sz="2000" b="1">
                <a:solidFill>
                  <a:srgbClr val="006600"/>
                </a:solidFill>
                <a:ea typeface="楷体_GB2312" pitchFamily="49" charset="-122"/>
              </a:rPr>
              <a:t>光强分布不均匀</a:t>
            </a:r>
            <a:r>
              <a:rPr lang="zh-CN" altLang="en-US" sz="2000" b="1">
                <a:solidFill>
                  <a:srgbClr val="333399"/>
                </a:solidFill>
                <a:ea typeface="楷体_GB2312" pitchFamily="49" charset="-122"/>
              </a:rPr>
              <a:t>，</a:t>
            </a:r>
            <a:r>
              <a:rPr lang="zh-CN" altLang="en-US" sz="2000" b="1">
                <a:solidFill>
                  <a:srgbClr val="006600"/>
                </a:solidFill>
                <a:ea typeface="楷体_GB2312" pitchFamily="49" charset="-122"/>
              </a:rPr>
              <a:t>光束发散角大。 </a:t>
            </a:r>
            <a:endParaRPr lang="zh-CN" altLang="en-US" sz="2000">
              <a:solidFill>
                <a:srgbClr val="000000"/>
              </a:solidFill>
            </a:endParaRPr>
          </a:p>
          <a:p>
            <a:pPr algn="just" fontAlgn="base">
              <a:lnSpc>
                <a:spcPct val="140000"/>
              </a:lnSpc>
              <a:spcAft>
                <a:spcPct val="0"/>
              </a:spcAft>
              <a:buFontTx/>
              <a:buNone/>
            </a:pPr>
            <a:r>
              <a:rPr lang="en-US" altLang="zh-CN" sz="2000" b="1">
                <a:solidFill>
                  <a:srgbClr val="333399"/>
                </a:solidFill>
                <a:ea typeface="楷体_GB2312" pitchFamily="49" charset="-122"/>
              </a:rPr>
              <a:t>4.</a:t>
            </a:r>
            <a:r>
              <a:rPr lang="zh-CN" altLang="en-US" sz="2000" b="1">
                <a:solidFill>
                  <a:srgbClr val="333399"/>
                </a:solidFill>
                <a:ea typeface="楷体_GB2312" pitchFamily="49" charset="-122"/>
              </a:rPr>
              <a:t>含有多纵模及多横模的</a:t>
            </a:r>
            <a:r>
              <a:rPr lang="zh-CN" altLang="en-US" sz="2000" b="1">
                <a:solidFill>
                  <a:srgbClr val="006600"/>
                </a:solidFill>
                <a:ea typeface="楷体_GB2312" pitchFamily="49" charset="-122"/>
              </a:rPr>
              <a:t>激光器单色性及相干性差</a:t>
            </a:r>
            <a:r>
              <a:rPr lang="zh-CN" altLang="en-US" sz="2000" b="1">
                <a:solidFill>
                  <a:srgbClr val="333399"/>
                </a:solidFill>
                <a:ea typeface="楷体_GB2312" pitchFamily="49" charset="-122"/>
              </a:rPr>
              <a:t>。</a:t>
            </a:r>
          </a:p>
          <a:p>
            <a:pPr algn="just" fontAlgn="base">
              <a:spcAft>
                <a:spcPct val="0"/>
              </a:spcAft>
              <a:buFontTx/>
              <a:buNone/>
            </a:pPr>
            <a:r>
              <a:rPr lang="en-US" altLang="zh-CN" sz="2000" b="1">
                <a:solidFill>
                  <a:srgbClr val="333399"/>
                </a:solidFill>
                <a:ea typeface="楷体_GB2312" pitchFamily="49" charset="-122"/>
              </a:rPr>
              <a:t>5.</a:t>
            </a:r>
            <a:r>
              <a:rPr lang="zh-CN" altLang="en-US" sz="2000" b="1">
                <a:solidFill>
                  <a:srgbClr val="333399"/>
                </a:solidFill>
                <a:ea typeface="楷体_GB2312" pitchFamily="49" charset="-122"/>
              </a:rPr>
              <a:t>在激光准直、激光加工、非线性光学、激光远程测距等领域都需要基横模激光束。</a:t>
            </a:r>
          </a:p>
          <a:p>
            <a:pPr algn="just" fontAlgn="base">
              <a:spcAft>
                <a:spcPct val="0"/>
              </a:spcAft>
              <a:buFontTx/>
              <a:buNone/>
            </a:pPr>
            <a:r>
              <a:rPr lang="en-US" altLang="zh-CN" sz="2000" b="1">
                <a:solidFill>
                  <a:srgbClr val="333399"/>
                </a:solidFill>
                <a:ea typeface="楷体_GB2312" pitchFamily="49" charset="-122"/>
              </a:rPr>
              <a:t>6.</a:t>
            </a:r>
            <a:r>
              <a:rPr lang="zh-CN" altLang="en-US" sz="2000" b="1">
                <a:solidFill>
                  <a:srgbClr val="333399"/>
                </a:solidFill>
                <a:ea typeface="楷体_GB2312" pitchFamily="49" charset="-122"/>
              </a:rPr>
              <a:t>在精密干涉测量，光通讯及大面积全息照相等应用中更要求激光是单横模和单纵模光束。 </a:t>
            </a:r>
            <a:endParaRPr lang="zh-CN" altLang="en-US" sz="2000">
              <a:solidFill>
                <a:srgbClr val="000000"/>
              </a:solidFill>
            </a:endParaRPr>
          </a:p>
          <a:p>
            <a:pPr algn="just" fontAlgn="base">
              <a:lnSpc>
                <a:spcPct val="165000"/>
              </a:lnSpc>
              <a:spcAft>
                <a:spcPct val="0"/>
              </a:spcAft>
              <a:buFontTx/>
              <a:buNone/>
            </a:pPr>
            <a:r>
              <a:rPr lang="zh-CN" altLang="en-US" sz="2000" b="1">
                <a:solidFill>
                  <a:srgbClr val="333399"/>
                </a:solidFill>
                <a:ea typeface="楷体_GB2312" pitchFamily="49" charset="-122"/>
              </a:rPr>
              <a:t>     因此，</a:t>
            </a:r>
            <a:r>
              <a:rPr lang="zh-CN" altLang="en-US" sz="2000" b="1">
                <a:solidFill>
                  <a:srgbClr val="006600"/>
                </a:solidFill>
                <a:ea typeface="楷体_GB2312" pitchFamily="49" charset="-122"/>
              </a:rPr>
              <a:t>设计和改进激光器的谐振腔以获得单模输出是一个重要课题</a:t>
            </a:r>
            <a:endParaRPr lang="zh-CN" altLang="en-US" sz="2000">
              <a:solidFill>
                <a:srgbClr val="000000"/>
              </a:solidFill>
            </a:endParaRPr>
          </a:p>
          <a:p>
            <a:pPr algn="just" fontAlgn="base">
              <a:lnSpc>
                <a:spcPct val="90000"/>
              </a:lnSpc>
              <a:spcAft>
                <a:spcPct val="0"/>
              </a:spcAft>
              <a:buFont typeface="Wingdings" pitchFamily="2" charset="2"/>
              <a:buNone/>
            </a:pPr>
            <a:r>
              <a:rPr lang="zh-CN" altLang="en-US" sz="2000" b="1">
                <a:solidFill>
                  <a:srgbClr val="333399"/>
                </a:solidFill>
                <a:ea typeface="楷体_GB2312" pitchFamily="49" charset="-122"/>
              </a:rPr>
              <a:t> </a:t>
            </a:r>
          </a:p>
        </p:txBody>
      </p:sp>
      <p:sp>
        <p:nvSpPr>
          <p:cNvPr id="5123" name="Text Box 3"/>
          <p:cNvSpPr txBox="1">
            <a:spLocks noChangeArrowheads="1"/>
          </p:cNvSpPr>
          <p:nvPr/>
        </p:nvSpPr>
        <p:spPr bwMode="auto">
          <a:xfrm>
            <a:off x="611188" y="188913"/>
            <a:ext cx="7632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en-US" altLang="zh-CN" b="1" dirty="0">
                <a:solidFill>
                  <a:srgbClr val="CC6600"/>
                </a:solidFill>
                <a:latin typeface="华文中宋" pitchFamily="2" charset="-122"/>
                <a:ea typeface="华文中宋" pitchFamily="2" charset="-122"/>
              </a:rPr>
              <a:t>5.1.1 </a:t>
            </a:r>
            <a:r>
              <a:rPr lang="zh-CN" altLang="en-US" b="1" dirty="0">
                <a:solidFill>
                  <a:srgbClr val="CC6600"/>
                </a:solidFill>
                <a:latin typeface="华文中宋" pitchFamily="2" charset="-122"/>
                <a:ea typeface="华文中宋" pitchFamily="2" charset="-122"/>
              </a:rPr>
              <a:t>激光单纵模的选取</a:t>
            </a:r>
            <a:r>
              <a:rPr lang="zh-CN" altLang="en-US" sz="2400" b="1" dirty="0">
                <a:solidFill>
                  <a:srgbClr val="000000"/>
                </a:solidFill>
                <a:latin typeface="Comic Sans MS" pitchFamily="66" charset="0"/>
              </a:rPr>
              <a:t> </a:t>
            </a:r>
          </a:p>
        </p:txBody>
      </p:sp>
      <p:sp>
        <p:nvSpPr>
          <p:cNvPr id="5124" name="Text Box 4"/>
          <p:cNvSpPr txBox="1">
            <a:spLocks noChangeArrowheads="1"/>
          </p:cNvSpPr>
          <p:nvPr/>
        </p:nvSpPr>
        <p:spPr bwMode="auto">
          <a:xfrm>
            <a:off x="179388" y="5661025"/>
            <a:ext cx="8820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400" b="1">
                <a:solidFill>
                  <a:srgbClr val="CC3300"/>
                </a:solidFill>
              </a:rPr>
              <a:t>所谓激光纵模选择，就是通过使激光器只允许有一种频率振荡，二其余的频率则均被抑制。</a:t>
            </a:r>
            <a:endParaRPr lang="zh-CN" altLang="en-US" sz="1800">
              <a:solidFill>
                <a:srgbClr val="000000"/>
              </a:solidFill>
            </a:endParaRPr>
          </a:p>
        </p:txBody>
      </p:sp>
    </p:spTree>
    <p:extLst>
      <p:ext uri="{BB962C8B-B14F-4D97-AF65-F5344CB8AC3E}">
        <p14:creationId xmlns:p14="http://schemas.microsoft.com/office/powerpoint/2010/main" val="3209482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152400" y="838200"/>
            <a:ext cx="8915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800" b="1">
                <a:solidFill>
                  <a:srgbClr val="000000"/>
                </a:solidFill>
                <a:latin typeface="宋体" pitchFamily="2" charset="-122"/>
              </a:rPr>
              <a:t>核心问题</a:t>
            </a:r>
            <a:r>
              <a:rPr lang="en-US" altLang="zh-CN" sz="2800" b="1">
                <a:solidFill>
                  <a:srgbClr val="000000"/>
                </a:solidFill>
                <a:latin typeface="宋体" pitchFamily="2" charset="-122"/>
              </a:rPr>
              <a:t>:</a:t>
            </a:r>
            <a:r>
              <a:rPr lang="zh-CN" altLang="en-US" sz="2800" b="1">
                <a:solidFill>
                  <a:srgbClr val="000000"/>
                </a:solidFill>
                <a:latin typeface="宋体" pitchFamily="2" charset="-122"/>
              </a:rPr>
              <a:t>与饱和效应相关的模式</a:t>
            </a:r>
            <a:r>
              <a:rPr lang="en-US" altLang="zh-CN" sz="2800" b="1">
                <a:solidFill>
                  <a:srgbClr val="000000"/>
                </a:solidFill>
                <a:latin typeface="宋体" pitchFamily="2" charset="-122"/>
              </a:rPr>
              <a:t>(</a:t>
            </a:r>
            <a:r>
              <a:rPr lang="zh-CN" altLang="en-US" sz="2800" b="1">
                <a:solidFill>
                  <a:srgbClr val="000000"/>
                </a:solidFill>
                <a:latin typeface="宋体" pitchFamily="2" charset="-122"/>
              </a:rPr>
              <a:t>纵模或横模</a:t>
            </a:r>
            <a:r>
              <a:rPr lang="en-US" altLang="zh-CN" sz="2800" b="1">
                <a:solidFill>
                  <a:srgbClr val="000000"/>
                </a:solidFill>
                <a:latin typeface="宋体" pitchFamily="2" charset="-122"/>
              </a:rPr>
              <a:t>)</a:t>
            </a:r>
            <a:r>
              <a:rPr lang="zh-CN" altLang="en-US" sz="2800" b="1">
                <a:solidFill>
                  <a:srgbClr val="000000"/>
                </a:solidFill>
                <a:latin typeface="宋体" pitchFamily="2" charset="-122"/>
              </a:rPr>
              <a:t>之间的竞争！</a:t>
            </a:r>
          </a:p>
        </p:txBody>
      </p:sp>
      <p:sp>
        <p:nvSpPr>
          <p:cNvPr id="6147" name="Rectangle 3"/>
          <p:cNvSpPr>
            <a:spLocks noChangeArrowheads="1"/>
          </p:cNvSpPr>
          <p:nvPr/>
        </p:nvSpPr>
        <p:spPr bwMode="auto">
          <a:xfrm>
            <a:off x="76200" y="1905000"/>
            <a:ext cx="89646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800" b="1">
                <a:solidFill>
                  <a:srgbClr val="000000"/>
                </a:solidFill>
                <a:latin typeface="宋体" pitchFamily="2" charset="-122"/>
              </a:rPr>
              <a:t>回顾思考</a:t>
            </a:r>
            <a:r>
              <a:rPr lang="en-US" altLang="zh-CN" sz="2800" b="1">
                <a:solidFill>
                  <a:srgbClr val="000000"/>
                </a:solidFill>
                <a:latin typeface="宋体" pitchFamily="2" charset="-122"/>
              </a:rPr>
              <a:t>: </a:t>
            </a:r>
            <a:r>
              <a:rPr lang="zh-CN" altLang="en-US" sz="2800" b="1">
                <a:solidFill>
                  <a:srgbClr val="000000"/>
                </a:solidFill>
                <a:latin typeface="宋体" pitchFamily="2" charset="-122"/>
              </a:rPr>
              <a:t>试说明某个频率的光最终要成为激光的纵模输出，它必须突破几个关口。</a:t>
            </a:r>
          </a:p>
        </p:txBody>
      </p:sp>
      <p:sp>
        <p:nvSpPr>
          <p:cNvPr id="6148" name="Rectangle 4"/>
          <p:cNvSpPr>
            <a:spLocks noChangeArrowheads="1"/>
          </p:cNvSpPr>
          <p:nvPr/>
        </p:nvSpPr>
        <p:spPr bwMode="auto">
          <a:xfrm>
            <a:off x="252413" y="3070225"/>
            <a:ext cx="8135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400" b="1">
                <a:solidFill>
                  <a:srgbClr val="000000"/>
                </a:solidFill>
                <a:latin typeface="宋体" pitchFamily="2" charset="-122"/>
              </a:rPr>
              <a:t>答案：</a:t>
            </a:r>
            <a:r>
              <a:rPr lang="zh-CN" altLang="en-US" sz="2400" b="1">
                <a:solidFill>
                  <a:srgbClr val="000000"/>
                </a:solidFill>
                <a:latin typeface="Times New Roman" pitchFamily="18" charset="0"/>
              </a:rPr>
              <a:t>① </a:t>
            </a:r>
            <a:r>
              <a:rPr lang="zh-CN" altLang="en-US" sz="2400" b="1">
                <a:solidFill>
                  <a:srgbClr val="000000"/>
                </a:solidFill>
                <a:latin typeface="宋体" pitchFamily="2" charset="-122"/>
              </a:rPr>
              <a:t>满足腔的谐振条件，成为腔的梳状模之一。</a:t>
            </a:r>
          </a:p>
        </p:txBody>
      </p:sp>
      <p:sp>
        <p:nvSpPr>
          <p:cNvPr id="6149" name="Rectangle 5"/>
          <p:cNvSpPr>
            <a:spLocks noChangeArrowheads="1"/>
          </p:cNvSpPr>
          <p:nvPr/>
        </p:nvSpPr>
        <p:spPr bwMode="auto">
          <a:xfrm>
            <a:off x="1176338" y="3502025"/>
            <a:ext cx="6911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en-US" altLang="zh-CN" sz="2400" b="1">
                <a:solidFill>
                  <a:srgbClr val="000000"/>
                </a:solidFill>
                <a:latin typeface="宋体" pitchFamily="2" charset="-122"/>
              </a:rPr>
              <a:t>②</a:t>
            </a:r>
            <a:r>
              <a:rPr lang="en-US" altLang="zh-CN" sz="2400" b="1">
                <a:solidFill>
                  <a:srgbClr val="000000"/>
                </a:solidFill>
                <a:latin typeface="Times New Roman" pitchFamily="18" charset="0"/>
              </a:rPr>
              <a:t> </a:t>
            </a:r>
            <a:r>
              <a:rPr lang="zh-CN" altLang="en-US" sz="2400" b="1">
                <a:solidFill>
                  <a:srgbClr val="000000"/>
                </a:solidFill>
                <a:latin typeface="Times New Roman" pitchFamily="18" charset="0"/>
              </a:rPr>
              <a:t>频率</a:t>
            </a:r>
            <a:r>
              <a:rPr lang="zh-CN" altLang="en-US" sz="2400" b="1">
                <a:solidFill>
                  <a:srgbClr val="000000"/>
                </a:solidFill>
                <a:latin typeface="宋体" pitchFamily="2" charset="-122"/>
              </a:rPr>
              <a:t>落入工作物质的谱线线型范围 </a:t>
            </a:r>
            <a:r>
              <a:rPr lang="el-GR" altLang="zh-CN" sz="2400" b="1">
                <a:solidFill>
                  <a:srgbClr val="000000"/>
                </a:solidFill>
                <a:latin typeface="宋体" pitchFamily="2" charset="-122"/>
              </a:rPr>
              <a:t>Δ</a:t>
            </a:r>
            <a:r>
              <a:rPr lang="en-US" altLang="zh-CN" sz="2400" b="1" i="1">
                <a:solidFill>
                  <a:srgbClr val="000000"/>
                </a:solidFill>
                <a:latin typeface="Times New Roman" pitchFamily="18" charset="0"/>
                <a:cs typeface="Times New Roman" pitchFamily="18" charset="0"/>
              </a:rPr>
              <a:t>v</a:t>
            </a:r>
            <a:r>
              <a:rPr lang="en-US" altLang="zh-CN" sz="2400" b="1" baseline="-25000">
                <a:solidFill>
                  <a:srgbClr val="000000"/>
                </a:solidFill>
                <a:latin typeface="宋体" pitchFamily="2" charset="-122"/>
                <a:cs typeface="Times New Roman" pitchFamily="18" charset="0"/>
              </a:rPr>
              <a:t>F </a:t>
            </a:r>
            <a:r>
              <a:rPr lang="zh-CN" altLang="en-US" sz="2400" b="1">
                <a:solidFill>
                  <a:srgbClr val="000000"/>
                </a:solidFill>
                <a:latin typeface="宋体" pitchFamily="2" charset="-122"/>
              </a:rPr>
              <a:t>内。</a:t>
            </a:r>
          </a:p>
        </p:txBody>
      </p:sp>
      <p:sp>
        <p:nvSpPr>
          <p:cNvPr id="6150" name="Rectangle 6"/>
          <p:cNvSpPr>
            <a:spLocks noChangeArrowheads="1"/>
          </p:cNvSpPr>
          <p:nvPr/>
        </p:nvSpPr>
        <p:spPr bwMode="auto">
          <a:xfrm>
            <a:off x="1185863" y="3933825"/>
            <a:ext cx="597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en-US" altLang="zh-CN" sz="2400" b="1">
                <a:solidFill>
                  <a:srgbClr val="000000"/>
                </a:solidFill>
                <a:latin typeface="Times New Roman" pitchFamily="18" charset="0"/>
              </a:rPr>
              <a:t>③ </a:t>
            </a:r>
            <a:r>
              <a:rPr lang="zh-CN" altLang="en-US" sz="2400" b="1">
                <a:solidFill>
                  <a:srgbClr val="000000"/>
                </a:solidFill>
                <a:latin typeface="Times New Roman" pitchFamily="18" charset="0"/>
              </a:rPr>
              <a:t>小信号增益系数大于阈值增益系数</a:t>
            </a:r>
            <a:r>
              <a:rPr lang="zh-CN" altLang="en-US" sz="2400" b="1">
                <a:solidFill>
                  <a:srgbClr val="000000"/>
                </a:solidFill>
                <a:latin typeface="宋体" pitchFamily="2" charset="-122"/>
              </a:rPr>
              <a:t>。</a:t>
            </a:r>
          </a:p>
        </p:txBody>
      </p:sp>
      <p:sp>
        <p:nvSpPr>
          <p:cNvPr id="6151" name="Rectangle 7"/>
          <p:cNvSpPr>
            <a:spLocks noChangeArrowheads="1"/>
          </p:cNvSpPr>
          <p:nvPr/>
        </p:nvSpPr>
        <p:spPr bwMode="auto">
          <a:xfrm>
            <a:off x="152400" y="166688"/>
            <a:ext cx="5473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zh-CN" altLang="en-US" sz="2800" b="1">
                <a:solidFill>
                  <a:srgbClr val="000000"/>
                </a:solidFill>
                <a:latin typeface="Times New Roman" pitchFamily="18" charset="0"/>
              </a:rPr>
              <a:t>一、</a:t>
            </a:r>
            <a:r>
              <a:rPr lang="zh-CN" altLang="en-US" sz="2800" b="1">
                <a:solidFill>
                  <a:srgbClr val="000000"/>
                </a:solidFill>
                <a:latin typeface="楷体_GB2312" pitchFamily="49" charset="-122"/>
              </a:rPr>
              <a:t>均匀增宽型谱线的纵模竞争</a:t>
            </a:r>
            <a:endParaRPr kumimoji="1" lang="zh-CN" altLang="en-US" sz="2800" b="1">
              <a:solidFill>
                <a:srgbClr val="000000"/>
              </a:solidFill>
              <a:latin typeface="Times New Roman" pitchFamily="18" charset="0"/>
            </a:endParaRPr>
          </a:p>
        </p:txBody>
      </p:sp>
      <p:sp>
        <p:nvSpPr>
          <p:cNvPr id="6152" name="Rectangle 8"/>
          <p:cNvSpPr>
            <a:spLocks noChangeArrowheads="1"/>
          </p:cNvSpPr>
          <p:nvPr/>
        </p:nvSpPr>
        <p:spPr bwMode="auto">
          <a:xfrm>
            <a:off x="468313" y="4652963"/>
            <a:ext cx="8064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en-US" altLang="zh-CN" sz="2800" b="1">
                <a:solidFill>
                  <a:srgbClr val="000000"/>
                </a:solidFill>
                <a:latin typeface="Times New Roman" pitchFamily="18" charset="0"/>
              </a:rPr>
              <a:t>1</a:t>
            </a:r>
            <a:r>
              <a:rPr kumimoji="1" lang="zh-CN" altLang="en-US" sz="2800" b="1">
                <a:solidFill>
                  <a:srgbClr val="000000"/>
                </a:solidFill>
                <a:latin typeface="Times New Roman" pitchFamily="18" charset="0"/>
              </a:rPr>
              <a:t>、增益曲线均匀饱和引起的纵模自选模作用 </a:t>
            </a:r>
          </a:p>
        </p:txBody>
      </p:sp>
      <p:sp>
        <p:nvSpPr>
          <p:cNvPr id="6153" name="Rectangle 9"/>
          <p:cNvSpPr>
            <a:spLocks noChangeArrowheads="1"/>
          </p:cNvSpPr>
          <p:nvPr/>
        </p:nvSpPr>
        <p:spPr bwMode="auto">
          <a:xfrm>
            <a:off x="611188" y="5302250"/>
            <a:ext cx="77755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en-US" altLang="zh-CN" sz="2800" b="1">
                <a:solidFill>
                  <a:srgbClr val="000000"/>
                </a:solidFill>
                <a:latin typeface="Times New Roman" pitchFamily="18" charset="0"/>
              </a:rPr>
              <a:t>(1) </a:t>
            </a:r>
            <a:r>
              <a:rPr kumimoji="1" lang="zh-CN" altLang="en-US" sz="2800" b="1">
                <a:solidFill>
                  <a:srgbClr val="000000"/>
                </a:solidFill>
                <a:latin typeface="Times New Roman" pitchFamily="18" charset="0"/>
              </a:rPr>
              <a:t>参与竞争的模：                     ，都落入         内各自都有：</a:t>
            </a:r>
          </a:p>
        </p:txBody>
      </p:sp>
      <p:graphicFrame>
        <p:nvGraphicFramePr>
          <p:cNvPr id="6154" name="Object 10"/>
          <p:cNvGraphicFramePr>
            <a:graphicFrameLocks noChangeAspect="1"/>
          </p:cNvGraphicFramePr>
          <p:nvPr/>
        </p:nvGraphicFramePr>
        <p:xfrm>
          <a:off x="3759200" y="5302250"/>
          <a:ext cx="1727200" cy="484188"/>
        </p:xfrm>
        <a:graphic>
          <a:graphicData uri="http://schemas.openxmlformats.org/presentationml/2006/ole">
            <mc:AlternateContent xmlns:mc="http://schemas.openxmlformats.org/markup-compatibility/2006">
              <mc:Choice xmlns:v="urn:schemas-microsoft-com:vml" Requires="v">
                <p:oleObj spid="_x0000_s2056" name="公式" r:id="rId3" imgW="838080" imgH="219165" progId="Equation.3">
                  <p:embed/>
                </p:oleObj>
              </mc:Choice>
              <mc:Fallback>
                <p:oleObj name="公式" r:id="rId3" imgW="838080" imgH="21916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9200" y="5302250"/>
                        <a:ext cx="1727200" cy="4841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5" name="Object 11"/>
          <p:cNvGraphicFramePr>
            <a:graphicFrameLocks noChangeAspect="1"/>
          </p:cNvGraphicFramePr>
          <p:nvPr/>
        </p:nvGraphicFramePr>
        <p:xfrm>
          <a:off x="2292350" y="5826125"/>
          <a:ext cx="1651000" cy="484188"/>
        </p:xfrm>
        <a:graphic>
          <a:graphicData uri="http://schemas.openxmlformats.org/presentationml/2006/ole">
            <mc:AlternateContent xmlns:mc="http://schemas.openxmlformats.org/markup-compatibility/2006">
              <mc:Choice xmlns:v="urn:schemas-microsoft-com:vml" Requires="v">
                <p:oleObj spid="_x0000_s2057" name="公式" r:id="rId5" imgW="0" imgH="0" progId="Equation.3">
                  <p:embed/>
                </p:oleObj>
              </mc:Choice>
              <mc:Fallback>
                <p:oleObj name="公式" r:id="rId5" imgW="0" imgH="0" progId="Equation.3">
                  <p:embed/>
                  <p:pic>
                    <p:nvPicPr>
                      <p:cNvPr id="0" name=""/>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292350" y="5826125"/>
                        <a:ext cx="1651000" cy="4841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6" name="Object 12"/>
          <p:cNvGraphicFramePr>
            <a:graphicFrameLocks noChangeAspect="1"/>
          </p:cNvGraphicFramePr>
          <p:nvPr/>
        </p:nvGraphicFramePr>
        <p:xfrm>
          <a:off x="7154863" y="5373688"/>
          <a:ext cx="558800" cy="431800"/>
        </p:xfrm>
        <a:graphic>
          <a:graphicData uri="http://schemas.openxmlformats.org/presentationml/2006/ole">
            <mc:AlternateContent xmlns:mc="http://schemas.openxmlformats.org/markup-compatibility/2006">
              <mc:Choice xmlns:v="urn:schemas-microsoft-com:vml" Requires="v">
                <p:oleObj spid="_x0000_s2058" name="公式" r:id="rId6" imgW="257310" imgH="190590" progId="Equation.3">
                  <p:embed/>
                </p:oleObj>
              </mc:Choice>
              <mc:Fallback>
                <p:oleObj name="公式" r:id="rId6" imgW="257310" imgH="19059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54863" y="5373688"/>
                        <a:ext cx="558800" cy="4318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98996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6156"/>
                                        </p:tgtEl>
                                        <p:attrNameLst>
                                          <p:attrName>style.visibility</p:attrName>
                                        </p:attrNameLst>
                                      </p:cBhvr>
                                      <p:to>
                                        <p:strVal val="visible"/>
                                      </p:to>
                                    </p:set>
                                    <p:animEffect transition="in" filter="box(in)">
                                      <p:cBhvr>
                                        <p:cTn id="7" dur="500"/>
                                        <p:tgtEl>
                                          <p:spTgt spid="6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68313" y="188913"/>
            <a:ext cx="3816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en-US" altLang="zh-CN" sz="2800" b="1">
                <a:solidFill>
                  <a:srgbClr val="000000"/>
                </a:solidFill>
                <a:latin typeface="Times New Roman" pitchFamily="18" charset="0"/>
              </a:rPr>
              <a:t>(2) </a:t>
            </a:r>
            <a:r>
              <a:rPr kumimoji="1" lang="zh-CN" altLang="en-US" sz="2800" b="1">
                <a:solidFill>
                  <a:srgbClr val="000000"/>
                </a:solidFill>
                <a:latin typeface="Times New Roman" pitchFamily="18" charset="0"/>
              </a:rPr>
              <a:t>竞争或自选模过程</a:t>
            </a:r>
          </a:p>
        </p:txBody>
      </p:sp>
      <p:sp>
        <p:nvSpPr>
          <p:cNvPr id="7171" name="Rectangle 3"/>
          <p:cNvSpPr>
            <a:spLocks noChangeArrowheads="1"/>
          </p:cNvSpPr>
          <p:nvPr/>
        </p:nvSpPr>
        <p:spPr bwMode="auto">
          <a:xfrm>
            <a:off x="4643438" y="239713"/>
            <a:ext cx="4356100" cy="453548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sp>
        <p:nvSpPr>
          <p:cNvPr id="7172" name="Line 4"/>
          <p:cNvSpPr>
            <a:spLocks noChangeShapeType="1"/>
          </p:cNvSpPr>
          <p:nvPr/>
        </p:nvSpPr>
        <p:spPr bwMode="auto">
          <a:xfrm>
            <a:off x="4729163" y="4154488"/>
            <a:ext cx="4359275"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endParaRPr>
          </a:p>
        </p:txBody>
      </p:sp>
      <p:sp>
        <p:nvSpPr>
          <p:cNvPr id="7173" name="Line 5"/>
          <p:cNvSpPr>
            <a:spLocks noChangeShapeType="1"/>
          </p:cNvSpPr>
          <p:nvPr/>
        </p:nvSpPr>
        <p:spPr bwMode="auto">
          <a:xfrm flipV="1">
            <a:off x="6826250" y="311150"/>
            <a:ext cx="0" cy="39798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endParaRPr>
          </a:p>
        </p:txBody>
      </p:sp>
      <p:sp>
        <p:nvSpPr>
          <p:cNvPr id="7174" name="Freeform 6"/>
          <p:cNvSpPr>
            <a:spLocks/>
          </p:cNvSpPr>
          <p:nvPr/>
        </p:nvSpPr>
        <p:spPr bwMode="auto">
          <a:xfrm>
            <a:off x="4840288" y="654050"/>
            <a:ext cx="3917950" cy="3362325"/>
          </a:xfrm>
          <a:custGeom>
            <a:avLst/>
            <a:gdLst>
              <a:gd name="T0" fmla="*/ 0 w 3408"/>
              <a:gd name="T1" fmla="*/ 2147483646 h 2352"/>
              <a:gd name="T2" fmla="*/ 2147483646 w 3408"/>
              <a:gd name="T3" fmla="*/ 0 h 2352"/>
              <a:gd name="T4" fmla="*/ 2147483646 w 3408"/>
              <a:gd name="T5" fmla="*/ 2147483646 h 2352"/>
              <a:gd name="T6" fmla="*/ 0 60000 65536"/>
              <a:gd name="T7" fmla="*/ 0 60000 65536"/>
              <a:gd name="T8" fmla="*/ 0 60000 65536"/>
            </a:gdLst>
            <a:ahLst/>
            <a:cxnLst>
              <a:cxn ang="T6">
                <a:pos x="T0" y="T1"/>
              </a:cxn>
              <a:cxn ang="T7">
                <a:pos x="T2" y="T3"/>
              </a:cxn>
              <a:cxn ang="T8">
                <a:pos x="T4" y="T5"/>
              </a:cxn>
            </a:cxnLst>
            <a:rect l="0" t="0" r="r" b="b"/>
            <a:pathLst>
              <a:path w="3408" h="2352">
                <a:moveTo>
                  <a:pt x="0" y="2352"/>
                </a:moveTo>
                <a:cubicBezTo>
                  <a:pt x="580" y="1176"/>
                  <a:pt x="1160" y="0"/>
                  <a:pt x="1728" y="0"/>
                </a:cubicBezTo>
                <a:cubicBezTo>
                  <a:pt x="2296" y="0"/>
                  <a:pt x="3128" y="1968"/>
                  <a:pt x="3408" y="2352"/>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endParaRPr>
          </a:p>
        </p:txBody>
      </p:sp>
      <p:sp>
        <p:nvSpPr>
          <p:cNvPr id="7175" name="Line 7"/>
          <p:cNvSpPr>
            <a:spLocks noChangeShapeType="1"/>
          </p:cNvSpPr>
          <p:nvPr/>
        </p:nvSpPr>
        <p:spPr bwMode="auto">
          <a:xfrm>
            <a:off x="4508500" y="2576513"/>
            <a:ext cx="44704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endParaRPr>
          </a:p>
        </p:txBody>
      </p:sp>
      <p:sp>
        <p:nvSpPr>
          <p:cNvPr id="7176" name="Line 8"/>
          <p:cNvSpPr>
            <a:spLocks noChangeShapeType="1"/>
          </p:cNvSpPr>
          <p:nvPr/>
        </p:nvSpPr>
        <p:spPr bwMode="auto">
          <a:xfrm flipV="1">
            <a:off x="7102475" y="792163"/>
            <a:ext cx="0" cy="3362325"/>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endParaRPr>
          </a:p>
        </p:txBody>
      </p:sp>
      <p:sp>
        <p:nvSpPr>
          <p:cNvPr id="7177" name="Line 9"/>
          <p:cNvSpPr>
            <a:spLocks noChangeShapeType="1"/>
          </p:cNvSpPr>
          <p:nvPr/>
        </p:nvSpPr>
        <p:spPr bwMode="auto">
          <a:xfrm>
            <a:off x="7985125" y="2232025"/>
            <a:ext cx="0" cy="1922463"/>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endParaRPr>
          </a:p>
        </p:txBody>
      </p:sp>
      <p:sp>
        <p:nvSpPr>
          <p:cNvPr id="7178" name="Line 10"/>
          <p:cNvSpPr>
            <a:spLocks noChangeShapeType="1"/>
          </p:cNvSpPr>
          <p:nvPr/>
        </p:nvSpPr>
        <p:spPr bwMode="auto">
          <a:xfrm>
            <a:off x="6164263" y="1203325"/>
            <a:ext cx="0" cy="2951163"/>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endParaRPr>
          </a:p>
        </p:txBody>
      </p:sp>
      <p:graphicFrame>
        <p:nvGraphicFramePr>
          <p:cNvPr id="7179" name="Object 11"/>
          <p:cNvGraphicFramePr>
            <a:graphicFrameLocks noChangeAspect="1"/>
          </p:cNvGraphicFramePr>
          <p:nvPr/>
        </p:nvGraphicFramePr>
        <p:xfrm>
          <a:off x="8470900" y="1981200"/>
          <a:ext cx="400050" cy="498475"/>
        </p:xfrm>
        <a:graphic>
          <a:graphicData uri="http://schemas.openxmlformats.org/presentationml/2006/ole">
            <mc:AlternateContent xmlns:mc="http://schemas.openxmlformats.org/markup-compatibility/2006">
              <mc:Choice xmlns:v="urn:schemas-microsoft-com:vml" Requires="v">
                <p:oleObj spid="_x0000_s3096" name="公式" r:id="rId3" imgW="228600" imgH="228600" progId="Equation.3">
                  <p:embed/>
                </p:oleObj>
              </mc:Choice>
              <mc:Fallback>
                <p:oleObj name="公式" r:id="rId3" imgW="2286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0900" y="1981200"/>
                        <a:ext cx="400050"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0" name="Object 12"/>
          <p:cNvGraphicFramePr>
            <a:graphicFrameLocks noChangeAspect="1"/>
          </p:cNvGraphicFramePr>
          <p:nvPr/>
        </p:nvGraphicFramePr>
        <p:xfrm>
          <a:off x="5811838" y="4060825"/>
          <a:ext cx="635000" cy="596900"/>
        </p:xfrm>
        <a:graphic>
          <a:graphicData uri="http://schemas.openxmlformats.org/presentationml/2006/ole">
            <mc:AlternateContent xmlns:mc="http://schemas.openxmlformats.org/markup-compatibility/2006">
              <mc:Choice xmlns:v="urn:schemas-microsoft-com:vml" Requires="v">
                <p:oleObj spid="_x0000_s3097" name="公式" r:id="rId5" imgW="253890" imgH="241195" progId="Equation.3">
                  <p:embed/>
                </p:oleObj>
              </mc:Choice>
              <mc:Fallback>
                <p:oleObj name="公式" r:id="rId5" imgW="253890"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1838" y="4060825"/>
                        <a:ext cx="6350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1" name="Object 13"/>
          <p:cNvGraphicFramePr>
            <a:graphicFrameLocks noChangeAspect="1"/>
          </p:cNvGraphicFramePr>
          <p:nvPr/>
        </p:nvGraphicFramePr>
        <p:xfrm>
          <a:off x="6959600" y="4111625"/>
          <a:ext cx="354013" cy="509588"/>
        </p:xfrm>
        <a:graphic>
          <a:graphicData uri="http://schemas.openxmlformats.org/presentationml/2006/ole">
            <mc:AlternateContent xmlns:mc="http://schemas.openxmlformats.org/markup-compatibility/2006">
              <mc:Choice xmlns:v="urn:schemas-microsoft-com:vml" Requires="v">
                <p:oleObj spid="_x0000_s3098" name="公式" r:id="rId7" imgW="164957" imgH="241091" progId="Equation.3">
                  <p:embed/>
                </p:oleObj>
              </mc:Choice>
              <mc:Fallback>
                <p:oleObj name="公式" r:id="rId7" imgW="164957" imgH="24109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59600" y="4111625"/>
                        <a:ext cx="354013"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2" name="Object 14"/>
          <p:cNvGraphicFramePr>
            <a:graphicFrameLocks noChangeAspect="1"/>
          </p:cNvGraphicFramePr>
          <p:nvPr/>
        </p:nvGraphicFramePr>
        <p:xfrm>
          <a:off x="7651750" y="4106863"/>
          <a:ext cx="584200" cy="563562"/>
        </p:xfrm>
        <a:graphic>
          <a:graphicData uri="http://schemas.openxmlformats.org/presentationml/2006/ole">
            <mc:AlternateContent xmlns:mc="http://schemas.openxmlformats.org/markup-compatibility/2006">
              <mc:Choice xmlns:v="urn:schemas-microsoft-com:vml" Requires="v">
                <p:oleObj spid="_x0000_s3099" name="公式" r:id="rId9" imgW="253890" imgH="241195" progId="Equation.3">
                  <p:embed/>
                </p:oleObj>
              </mc:Choice>
              <mc:Fallback>
                <p:oleObj name="公式" r:id="rId9" imgW="253890" imgH="24119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51750" y="4106863"/>
                        <a:ext cx="58420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3" name="Text Box 15"/>
          <p:cNvSpPr txBox="1">
            <a:spLocks noChangeArrowheads="1"/>
          </p:cNvSpPr>
          <p:nvPr/>
        </p:nvSpPr>
        <p:spPr bwMode="auto">
          <a:xfrm>
            <a:off x="7451725" y="887413"/>
            <a:ext cx="1093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en-US" altLang="zh-CN" sz="2400">
                <a:solidFill>
                  <a:srgbClr val="000000"/>
                </a:solidFill>
                <a:latin typeface="Times New Roman" pitchFamily="18" charset="0"/>
                <a:ea typeface="黑体" pitchFamily="49" charset="-122"/>
              </a:rPr>
              <a:t>G</a:t>
            </a:r>
            <a:r>
              <a:rPr kumimoji="1" lang="en-US" altLang="zh-CN" sz="2400" baseline="30000">
                <a:solidFill>
                  <a:srgbClr val="000000"/>
                </a:solidFill>
                <a:latin typeface="Times New Roman" pitchFamily="18" charset="0"/>
                <a:ea typeface="黑体" pitchFamily="49" charset="-122"/>
              </a:rPr>
              <a:t>0 </a:t>
            </a:r>
            <a:r>
              <a:rPr kumimoji="1" lang="en-US" altLang="zh-CN" sz="2400">
                <a:solidFill>
                  <a:srgbClr val="000000"/>
                </a:solidFill>
                <a:latin typeface="Symbol" pitchFamily="18" charset="2"/>
                <a:ea typeface="黑体" pitchFamily="49" charset="-122"/>
              </a:rPr>
              <a:t>(</a:t>
            </a:r>
            <a:r>
              <a:rPr kumimoji="1" lang="en-US" altLang="zh-CN" sz="2400">
                <a:solidFill>
                  <a:srgbClr val="000000"/>
                </a:solidFill>
                <a:latin typeface="Symbol" pitchFamily="18" charset="2"/>
                <a:ea typeface="黑体" pitchFamily="49" charset="-122"/>
                <a:sym typeface="Symbol" pitchFamily="18" charset="2"/>
              </a:rPr>
              <a:t></a:t>
            </a:r>
            <a:r>
              <a:rPr kumimoji="1" lang="en-US" altLang="zh-CN" sz="2400">
                <a:solidFill>
                  <a:srgbClr val="000000"/>
                </a:solidFill>
                <a:latin typeface="Symbol" pitchFamily="18" charset="2"/>
                <a:ea typeface="黑体" pitchFamily="49" charset="-122"/>
              </a:rPr>
              <a:t>)</a:t>
            </a:r>
            <a:endParaRPr kumimoji="1" lang="en-US" altLang="zh-CN" sz="2400">
              <a:solidFill>
                <a:srgbClr val="000000"/>
              </a:solidFill>
              <a:latin typeface="Times New Roman" pitchFamily="18" charset="0"/>
              <a:ea typeface="黑体" pitchFamily="49" charset="-122"/>
            </a:endParaRPr>
          </a:p>
        </p:txBody>
      </p:sp>
      <p:graphicFrame>
        <p:nvGraphicFramePr>
          <p:cNvPr id="7184" name="Object 16"/>
          <p:cNvGraphicFramePr>
            <a:graphicFrameLocks noChangeAspect="1"/>
          </p:cNvGraphicFramePr>
          <p:nvPr/>
        </p:nvGraphicFramePr>
        <p:xfrm>
          <a:off x="6516688" y="4127500"/>
          <a:ext cx="352425" cy="484188"/>
        </p:xfrm>
        <a:graphic>
          <a:graphicData uri="http://schemas.openxmlformats.org/presentationml/2006/ole">
            <mc:AlternateContent xmlns:mc="http://schemas.openxmlformats.org/markup-compatibility/2006">
              <mc:Choice xmlns:v="urn:schemas-microsoft-com:vml" Requires="v">
                <p:oleObj spid="_x0000_s3100" name="公式" r:id="rId11" imgW="165028" imgH="228501" progId="Equation.3">
                  <p:embed/>
                </p:oleObj>
              </mc:Choice>
              <mc:Fallback>
                <p:oleObj name="公式" r:id="rId11" imgW="165028" imgH="2285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16688" y="4127500"/>
                        <a:ext cx="352425"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5" name="AutoShape 17"/>
          <p:cNvSpPr>
            <a:spLocks noChangeArrowheads="1"/>
          </p:cNvSpPr>
          <p:nvPr/>
        </p:nvSpPr>
        <p:spPr bwMode="auto">
          <a:xfrm>
            <a:off x="6096000" y="1087438"/>
            <a:ext cx="111125" cy="136525"/>
          </a:xfrm>
          <a:prstGeom prst="flowChartConnector">
            <a:avLst/>
          </a:prstGeom>
          <a:solidFill>
            <a:srgbClr val="FF0000"/>
          </a:solidFill>
          <a:ln w="9525">
            <a:solidFill>
              <a:srgbClr val="CC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sp>
        <p:nvSpPr>
          <p:cNvPr id="7186" name="AutoShape 18"/>
          <p:cNvSpPr>
            <a:spLocks noChangeArrowheads="1"/>
          </p:cNvSpPr>
          <p:nvPr/>
        </p:nvSpPr>
        <p:spPr bwMode="auto">
          <a:xfrm>
            <a:off x="7916863" y="2184400"/>
            <a:ext cx="111125" cy="138113"/>
          </a:xfrm>
          <a:prstGeom prst="flowChartConnector">
            <a:avLst/>
          </a:prstGeom>
          <a:solidFill>
            <a:srgbClr val="FF0000"/>
          </a:solidFill>
          <a:ln w="9525">
            <a:solidFill>
              <a:srgbClr val="CC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sp>
        <p:nvSpPr>
          <p:cNvPr id="7187" name="AutoShape 19"/>
          <p:cNvSpPr>
            <a:spLocks noChangeArrowheads="1"/>
          </p:cNvSpPr>
          <p:nvPr/>
        </p:nvSpPr>
        <p:spPr bwMode="auto">
          <a:xfrm>
            <a:off x="7034213" y="742950"/>
            <a:ext cx="111125" cy="138113"/>
          </a:xfrm>
          <a:prstGeom prst="flowChartConnector">
            <a:avLst/>
          </a:prstGeom>
          <a:solidFill>
            <a:srgbClr val="FF0000"/>
          </a:solidFill>
          <a:ln w="9525">
            <a:solidFill>
              <a:srgbClr val="CC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sp>
        <p:nvSpPr>
          <p:cNvPr id="7188" name="Freeform 20"/>
          <p:cNvSpPr>
            <a:spLocks/>
          </p:cNvSpPr>
          <p:nvPr/>
        </p:nvSpPr>
        <p:spPr bwMode="auto">
          <a:xfrm>
            <a:off x="5033963" y="1365250"/>
            <a:ext cx="3641725" cy="2401888"/>
          </a:xfrm>
          <a:custGeom>
            <a:avLst/>
            <a:gdLst>
              <a:gd name="T0" fmla="*/ 0 w 3408"/>
              <a:gd name="T1" fmla="*/ 2147483646 h 2352"/>
              <a:gd name="T2" fmla="*/ 2147483646 w 3408"/>
              <a:gd name="T3" fmla="*/ 0 h 2352"/>
              <a:gd name="T4" fmla="*/ 2147483646 w 3408"/>
              <a:gd name="T5" fmla="*/ 2147483646 h 2352"/>
              <a:gd name="T6" fmla="*/ 0 60000 65536"/>
              <a:gd name="T7" fmla="*/ 0 60000 65536"/>
              <a:gd name="T8" fmla="*/ 0 60000 65536"/>
            </a:gdLst>
            <a:ahLst/>
            <a:cxnLst>
              <a:cxn ang="T6">
                <a:pos x="T0" y="T1"/>
              </a:cxn>
              <a:cxn ang="T7">
                <a:pos x="T2" y="T3"/>
              </a:cxn>
              <a:cxn ang="T8">
                <a:pos x="T4" y="T5"/>
              </a:cxn>
            </a:cxnLst>
            <a:rect l="0" t="0" r="r" b="b"/>
            <a:pathLst>
              <a:path w="3408" h="2352">
                <a:moveTo>
                  <a:pt x="0" y="2352"/>
                </a:moveTo>
                <a:cubicBezTo>
                  <a:pt x="580" y="1176"/>
                  <a:pt x="1160" y="0"/>
                  <a:pt x="1728" y="0"/>
                </a:cubicBezTo>
                <a:cubicBezTo>
                  <a:pt x="2296" y="0"/>
                  <a:pt x="3128" y="1968"/>
                  <a:pt x="3408" y="2352"/>
                </a:cubicBezTo>
              </a:path>
            </a:pathLst>
          </a:custGeom>
          <a:noFill/>
          <a:ln w="28575" cmpd="sng">
            <a:solidFill>
              <a:srgbClr val="7B46D0"/>
            </a:solidFill>
            <a:round/>
            <a:headEnd/>
            <a:tailEn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endParaRPr>
          </a:p>
        </p:txBody>
      </p:sp>
      <p:sp>
        <p:nvSpPr>
          <p:cNvPr id="7189" name="AutoShape 21"/>
          <p:cNvSpPr>
            <a:spLocks noChangeArrowheads="1"/>
          </p:cNvSpPr>
          <p:nvPr/>
        </p:nvSpPr>
        <p:spPr bwMode="auto">
          <a:xfrm>
            <a:off x="7956550" y="2476500"/>
            <a:ext cx="111125" cy="138113"/>
          </a:xfrm>
          <a:prstGeom prst="flowChartConnector">
            <a:avLst/>
          </a:prstGeom>
          <a:solidFill>
            <a:srgbClr val="FF00FF"/>
          </a:solidFill>
          <a:ln w="9525">
            <a:solidFill>
              <a:srgbClr val="CC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sp>
        <p:nvSpPr>
          <p:cNvPr id="7190" name="AutoShape 22"/>
          <p:cNvSpPr>
            <a:spLocks noChangeArrowheads="1"/>
          </p:cNvSpPr>
          <p:nvPr/>
        </p:nvSpPr>
        <p:spPr bwMode="auto">
          <a:xfrm>
            <a:off x="7019925" y="1325563"/>
            <a:ext cx="111125" cy="138112"/>
          </a:xfrm>
          <a:prstGeom prst="flowChartConnector">
            <a:avLst/>
          </a:prstGeom>
          <a:solidFill>
            <a:srgbClr val="0000FF"/>
          </a:solidFill>
          <a:ln w="9525">
            <a:solidFill>
              <a:srgbClr val="CC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sp>
        <p:nvSpPr>
          <p:cNvPr id="7191" name="AutoShape 23"/>
          <p:cNvSpPr>
            <a:spLocks noChangeArrowheads="1"/>
          </p:cNvSpPr>
          <p:nvPr/>
        </p:nvSpPr>
        <p:spPr bwMode="auto">
          <a:xfrm>
            <a:off x="6084888" y="1757363"/>
            <a:ext cx="111125" cy="138112"/>
          </a:xfrm>
          <a:prstGeom prst="flowChartConnector">
            <a:avLst/>
          </a:prstGeom>
          <a:solidFill>
            <a:srgbClr val="0000FF"/>
          </a:solidFill>
          <a:ln w="9525">
            <a:solidFill>
              <a:srgbClr val="CC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sp>
        <p:nvSpPr>
          <p:cNvPr id="7192" name="Freeform 24"/>
          <p:cNvSpPr>
            <a:spLocks/>
          </p:cNvSpPr>
          <p:nvPr/>
        </p:nvSpPr>
        <p:spPr bwMode="auto">
          <a:xfrm>
            <a:off x="5308600" y="1982788"/>
            <a:ext cx="3367088" cy="1784350"/>
          </a:xfrm>
          <a:custGeom>
            <a:avLst/>
            <a:gdLst>
              <a:gd name="T0" fmla="*/ 0 w 3408"/>
              <a:gd name="T1" fmla="*/ 2147483646 h 2352"/>
              <a:gd name="T2" fmla="*/ 2147483646 w 3408"/>
              <a:gd name="T3" fmla="*/ 0 h 2352"/>
              <a:gd name="T4" fmla="*/ 2147483646 w 3408"/>
              <a:gd name="T5" fmla="*/ 2147483646 h 2352"/>
              <a:gd name="T6" fmla="*/ 0 60000 65536"/>
              <a:gd name="T7" fmla="*/ 0 60000 65536"/>
              <a:gd name="T8" fmla="*/ 0 60000 65536"/>
            </a:gdLst>
            <a:ahLst/>
            <a:cxnLst>
              <a:cxn ang="T6">
                <a:pos x="T0" y="T1"/>
              </a:cxn>
              <a:cxn ang="T7">
                <a:pos x="T2" y="T3"/>
              </a:cxn>
              <a:cxn ang="T8">
                <a:pos x="T4" y="T5"/>
              </a:cxn>
            </a:cxnLst>
            <a:rect l="0" t="0" r="r" b="b"/>
            <a:pathLst>
              <a:path w="3408" h="2352">
                <a:moveTo>
                  <a:pt x="0" y="2352"/>
                </a:moveTo>
                <a:cubicBezTo>
                  <a:pt x="580" y="1176"/>
                  <a:pt x="1160" y="0"/>
                  <a:pt x="1728" y="0"/>
                </a:cubicBezTo>
                <a:cubicBezTo>
                  <a:pt x="2296" y="0"/>
                  <a:pt x="3128" y="1968"/>
                  <a:pt x="3408" y="2352"/>
                </a:cubicBezTo>
              </a:path>
            </a:pathLst>
          </a:custGeom>
          <a:noFill/>
          <a:ln w="28575" cmpd="sng">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endParaRPr>
          </a:p>
        </p:txBody>
      </p:sp>
      <p:sp>
        <p:nvSpPr>
          <p:cNvPr id="7193" name="AutoShape 25"/>
          <p:cNvSpPr>
            <a:spLocks noChangeArrowheads="1"/>
          </p:cNvSpPr>
          <p:nvPr/>
        </p:nvSpPr>
        <p:spPr bwMode="auto">
          <a:xfrm>
            <a:off x="6116638" y="2532063"/>
            <a:ext cx="111125" cy="136525"/>
          </a:xfrm>
          <a:prstGeom prst="flowChartConnector">
            <a:avLst/>
          </a:prstGeom>
          <a:solidFill>
            <a:srgbClr val="00FF00"/>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sp>
        <p:nvSpPr>
          <p:cNvPr id="7194" name="AutoShape 26"/>
          <p:cNvSpPr>
            <a:spLocks noChangeArrowheads="1"/>
          </p:cNvSpPr>
          <p:nvPr/>
        </p:nvSpPr>
        <p:spPr bwMode="auto">
          <a:xfrm>
            <a:off x="7916863" y="2759075"/>
            <a:ext cx="111125" cy="138113"/>
          </a:xfrm>
          <a:prstGeom prst="flowChartConnector">
            <a:avLst/>
          </a:prstGeom>
          <a:solidFill>
            <a:srgbClr val="000080"/>
          </a:solidFill>
          <a:ln w="9525">
            <a:solidFill>
              <a:srgbClr val="CC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sp>
        <p:nvSpPr>
          <p:cNvPr id="7195" name="AutoShape 27"/>
          <p:cNvSpPr>
            <a:spLocks noChangeArrowheads="1"/>
          </p:cNvSpPr>
          <p:nvPr/>
        </p:nvSpPr>
        <p:spPr bwMode="auto">
          <a:xfrm>
            <a:off x="7019925" y="1901825"/>
            <a:ext cx="111125" cy="138113"/>
          </a:xfrm>
          <a:prstGeom prst="flowChartConnector">
            <a:avLst/>
          </a:prstGeom>
          <a:solidFill>
            <a:srgbClr val="00FF00"/>
          </a:solidFill>
          <a:ln w="9525">
            <a:solidFill>
              <a:srgbClr val="CC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sp>
        <p:nvSpPr>
          <p:cNvPr id="7196" name="Freeform 28"/>
          <p:cNvSpPr>
            <a:spLocks/>
          </p:cNvSpPr>
          <p:nvPr/>
        </p:nvSpPr>
        <p:spPr bwMode="auto">
          <a:xfrm>
            <a:off x="5227638" y="2471738"/>
            <a:ext cx="3089275" cy="1373187"/>
          </a:xfrm>
          <a:custGeom>
            <a:avLst/>
            <a:gdLst>
              <a:gd name="T0" fmla="*/ 0 w 3408"/>
              <a:gd name="T1" fmla="*/ 2147483646 h 2352"/>
              <a:gd name="T2" fmla="*/ 2147483646 w 3408"/>
              <a:gd name="T3" fmla="*/ 0 h 2352"/>
              <a:gd name="T4" fmla="*/ 2147483646 w 3408"/>
              <a:gd name="T5" fmla="*/ 2147483646 h 2352"/>
              <a:gd name="T6" fmla="*/ 0 60000 65536"/>
              <a:gd name="T7" fmla="*/ 0 60000 65536"/>
              <a:gd name="T8" fmla="*/ 0 60000 65536"/>
            </a:gdLst>
            <a:ahLst/>
            <a:cxnLst>
              <a:cxn ang="T6">
                <a:pos x="T0" y="T1"/>
              </a:cxn>
              <a:cxn ang="T7">
                <a:pos x="T2" y="T3"/>
              </a:cxn>
              <a:cxn ang="T8">
                <a:pos x="T4" y="T5"/>
              </a:cxn>
            </a:cxnLst>
            <a:rect l="0" t="0" r="r" b="b"/>
            <a:pathLst>
              <a:path w="3408" h="2352">
                <a:moveTo>
                  <a:pt x="0" y="2352"/>
                </a:moveTo>
                <a:cubicBezTo>
                  <a:pt x="580" y="1176"/>
                  <a:pt x="1160" y="0"/>
                  <a:pt x="1728" y="0"/>
                </a:cubicBezTo>
                <a:cubicBezTo>
                  <a:pt x="2296" y="0"/>
                  <a:pt x="3128" y="1968"/>
                  <a:pt x="3408" y="2352"/>
                </a:cubicBezTo>
              </a:path>
            </a:pathLst>
          </a:custGeom>
          <a:noFill/>
          <a:ln w="28575" cmpd="sng">
            <a:solidFill>
              <a:srgbClr val="FF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srgbClr val="000000"/>
              </a:solidFill>
            </a:endParaRPr>
          </a:p>
        </p:txBody>
      </p:sp>
      <p:sp>
        <p:nvSpPr>
          <p:cNvPr id="7197" name="AutoShape 29"/>
          <p:cNvSpPr>
            <a:spLocks noChangeArrowheads="1"/>
          </p:cNvSpPr>
          <p:nvPr/>
        </p:nvSpPr>
        <p:spPr bwMode="auto">
          <a:xfrm>
            <a:off x="6096000" y="2759075"/>
            <a:ext cx="111125" cy="136525"/>
          </a:xfrm>
          <a:prstGeom prst="flowChartConnector">
            <a:avLst/>
          </a:prstGeom>
          <a:solidFill>
            <a:srgbClr val="FF0000"/>
          </a:solidFill>
          <a:ln w="9525">
            <a:solidFill>
              <a:srgbClr val="CC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sp>
        <p:nvSpPr>
          <p:cNvPr id="7198" name="AutoShape 30"/>
          <p:cNvSpPr>
            <a:spLocks noChangeArrowheads="1"/>
          </p:cNvSpPr>
          <p:nvPr/>
        </p:nvSpPr>
        <p:spPr bwMode="auto">
          <a:xfrm>
            <a:off x="7916863" y="3406775"/>
            <a:ext cx="111125" cy="138113"/>
          </a:xfrm>
          <a:prstGeom prst="flowChartConnector">
            <a:avLst/>
          </a:prstGeom>
          <a:solidFill>
            <a:srgbClr val="FF0000"/>
          </a:solidFill>
          <a:ln w="9525">
            <a:solidFill>
              <a:srgbClr val="CC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sp>
        <p:nvSpPr>
          <p:cNvPr id="7199" name="AutoShape 31"/>
          <p:cNvSpPr>
            <a:spLocks noChangeArrowheads="1"/>
          </p:cNvSpPr>
          <p:nvPr/>
        </p:nvSpPr>
        <p:spPr bwMode="auto">
          <a:xfrm>
            <a:off x="7034213" y="2476500"/>
            <a:ext cx="111125" cy="138113"/>
          </a:xfrm>
          <a:prstGeom prst="flowChartConnector">
            <a:avLst/>
          </a:prstGeom>
          <a:solidFill>
            <a:srgbClr val="808000"/>
          </a:solidFill>
          <a:ln w="9525">
            <a:solidFill>
              <a:srgbClr val="CC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sp>
        <p:nvSpPr>
          <p:cNvPr id="7200" name="Rectangle 32"/>
          <p:cNvSpPr>
            <a:spLocks noChangeArrowheads="1"/>
          </p:cNvSpPr>
          <p:nvPr/>
        </p:nvSpPr>
        <p:spPr bwMode="auto">
          <a:xfrm>
            <a:off x="323850" y="671513"/>
            <a:ext cx="31670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zh-CN" altLang="en-US" sz="2800" b="1">
                <a:solidFill>
                  <a:srgbClr val="000000"/>
                </a:solidFill>
                <a:latin typeface="Times New Roman" pitchFamily="18" charset="0"/>
              </a:rPr>
              <a:t>如图，开始时：</a:t>
            </a:r>
          </a:p>
        </p:txBody>
      </p:sp>
      <p:graphicFrame>
        <p:nvGraphicFramePr>
          <p:cNvPr id="7201" name="Object 33"/>
          <p:cNvGraphicFramePr>
            <a:graphicFrameLocks noChangeAspect="1"/>
          </p:cNvGraphicFramePr>
          <p:nvPr/>
        </p:nvGraphicFramePr>
        <p:xfrm>
          <a:off x="2982913" y="742950"/>
          <a:ext cx="1473200" cy="484188"/>
        </p:xfrm>
        <a:graphic>
          <a:graphicData uri="http://schemas.openxmlformats.org/presentationml/2006/ole">
            <mc:AlternateContent xmlns:mc="http://schemas.openxmlformats.org/markup-compatibility/2006">
              <mc:Choice xmlns:v="urn:schemas-microsoft-com:vml" Requires="v">
                <p:oleObj spid="_x0000_s3101" name="公式" r:id="rId13" imgW="736600" imgH="241300" progId="Equation.3">
                  <p:embed/>
                </p:oleObj>
              </mc:Choice>
              <mc:Fallback>
                <p:oleObj name="公式" r:id="rId13" imgW="736600" imgH="2413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82913" y="742950"/>
                        <a:ext cx="1473200" cy="484188"/>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02" name="AutoShape 34"/>
          <p:cNvSpPr>
            <a:spLocks noChangeArrowheads="1"/>
          </p:cNvSpPr>
          <p:nvPr/>
        </p:nvSpPr>
        <p:spPr bwMode="auto">
          <a:xfrm>
            <a:off x="755650" y="1390650"/>
            <a:ext cx="288925" cy="288925"/>
          </a:xfrm>
          <a:prstGeom prst="rightArrow">
            <a:avLst>
              <a:gd name="adj1" fmla="val 50000"/>
              <a:gd name="adj2" fmla="val 25000"/>
            </a:avLst>
          </a:prstGeom>
          <a:solidFill>
            <a:srgbClr val="FF0000"/>
          </a:solidFill>
          <a:ln w="38100">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endParaRPr lang="zh-CN" altLang="en-US" sz="1800">
              <a:solidFill>
                <a:srgbClr val="000000"/>
              </a:solidFill>
            </a:endParaRPr>
          </a:p>
        </p:txBody>
      </p:sp>
      <p:graphicFrame>
        <p:nvGraphicFramePr>
          <p:cNvPr id="7203" name="Object 35"/>
          <p:cNvGraphicFramePr>
            <a:graphicFrameLocks noChangeAspect="1"/>
          </p:cNvGraphicFramePr>
          <p:nvPr/>
        </p:nvGraphicFramePr>
        <p:xfrm>
          <a:off x="1258888" y="1319213"/>
          <a:ext cx="2184400" cy="509587"/>
        </p:xfrm>
        <a:graphic>
          <a:graphicData uri="http://schemas.openxmlformats.org/presentationml/2006/ole">
            <mc:AlternateContent xmlns:mc="http://schemas.openxmlformats.org/markup-compatibility/2006">
              <mc:Choice xmlns:v="urn:schemas-microsoft-com:vml" Requires="v">
                <p:oleObj spid="_x0000_s3102" name="公式" r:id="rId15" imgW="1091726" imgH="253890" progId="Equation.3">
                  <p:embed/>
                </p:oleObj>
              </mc:Choice>
              <mc:Fallback>
                <p:oleObj name="公式" r:id="rId15" imgW="1091726" imgH="25389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58888" y="1319213"/>
                        <a:ext cx="2184400" cy="509587"/>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04" name="Rectangle 36"/>
          <p:cNvSpPr>
            <a:spLocks noChangeArrowheads="1"/>
          </p:cNvSpPr>
          <p:nvPr/>
        </p:nvSpPr>
        <p:spPr bwMode="auto">
          <a:xfrm>
            <a:off x="395288" y="1895475"/>
            <a:ext cx="31670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zh-CN" altLang="en-US" sz="2800" b="1">
                <a:solidFill>
                  <a:srgbClr val="000000"/>
                </a:solidFill>
                <a:latin typeface="Times New Roman" pitchFamily="18" charset="0"/>
              </a:rPr>
              <a:t>由于饱和效应，增益曲线下降。</a:t>
            </a:r>
          </a:p>
        </p:txBody>
      </p:sp>
      <p:sp>
        <p:nvSpPr>
          <p:cNvPr id="7205" name="Rectangle 37"/>
          <p:cNvSpPr>
            <a:spLocks noChangeArrowheads="1"/>
          </p:cNvSpPr>
          <p:nvPr/>
        </p:nvSpPr>
        <p:spPr bwMode="auto">
          <a:xfrm>
            <a:off x="0" y="2832100"/>
            <a:ext cx="31670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zh-CN" altLang="en-US" sz="2800" b="1">
                <a:solidFill>
                  <a:srgbClr val="000000"/>
                </a:solidFill>
                <a:latin typeface="Times New Roman" pitchFamily="18" charset="0"/>
              </a:rPr>
              <a:t>当降到曲线</a:t>
            </a:r>
            <a:r>
              <a:rPr kumimoji="1" lang="en-US" altLang="zh-CN" sz="2800" b="1">
                <a:solidFill>
                  <a:srgbClr val="000000"/>
                </a:solidFill>
                <a:latin typeface="Times New Roman" pitchFamily="18" charset="0"/>
              </a:rPr>
              <a:t>1</a:t>
            </a:r>
            <a:r>
              <a:rPr kumimoji="1" lang="zh-CN" altLang="en-US" sz="2800" b="1">
                <a:solidFill>
                  <a:srgbClr val="000000"/>
                </a:solidFill>
                <a:latin typeface="Times New Roman" pitchFamily="18" charset="0"/>
              </a:rPr>
              <a:t>时：</a:t>
            </a:r>
          </a:p>
        </p:txBody>
      </p:sp>
      <p:sp>
        <p:nvSpPr>
          <p:cNvPr id="7206" name="Text Box 38"/>
          <p:cNvSpPr txBox="1">
            <a:spLocks noChangeArrowheads="1"/>
          </p:cNvSpPr>
          <p:nvPr/>
        </p:nvSpPr>
        <p:spPr bwMode="auto">
          <a:xfrm>
            <a:off x="7235825" y="1293813"/>
            <a:ext cx="28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en-US" altLang="zh-CN" sz="2400">
                <a:solidFill>
                  <a:srgbClr val="000000"/>
                </a:solidFill>
                <a:latin typeface="Times New Roman" pitchFamily="18" charset="0"/>
                <a:ea typeface="黑体" pitchFamily="49" charset="-122"/>
              </a:rPr>
              <a:t>1</a:t>
            </a:r>
          </a:p>
        </p:txBody>
      </p:sp>
      <p:graphicFrame>
        <p:nvGraphicFramePr>
          <p:cNvPr id="7207" name="Object 39"/>
          <p:cNvGraphicFramePr>
            <a:graphicFrameLocks noChangeAspect="1"/>
          </p:cNvGraphicFramePr>
          <p:nvPr/>
        </p:nvGraphicFramePr>
        <p:xfrm>
          <a:off x="2590800" y="2832100"/>
          <a:ext cx="1600200" cy="484188"/>
        </p:xfrm>
        <a:graphic>
          <a:graphicData uri="http://schemas.openxmlformats.org/presentationml/2006/ole">
            <mc:AlternateContent xmlns:mc="http://schemas.openxmlformats.org/markup-compatibility/2006">
              <mc:Choice xmlns:v="urn:schemas-microsoft-com:vml" Requires="v">
                <p:oleObj spid="_x0000_s3103" name="公式" r:id="rId17" imgW="799753" imgH="241195" progId="Equation.3">
                  <p:embed/>
                </p:oleObj>
              </mc:Choice>
              <mc:Fallback>
                <p:oleObj name="公式" r:id="rId17" imgW="799753" imgH="24119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90800" y="2832100"/>
                        <a:ext cx="1600200" cy="484188"/>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08" name="Rectangle 40"/>
          <p:cNvSpPr>
            <a:spLocks noChangeArrowheads="1"/>
          </p:cNvSpPr>
          <p:nvPr/>
        </p:nvSpPr>
        <p:spPr bwMode="auto">
          <a:xfrm>
            <a:off x="250825" y="3263900"/>
            <a:ext cx="38163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en-US" altLang="zh-CN" sz="2800" b="1" i="1">
                <a:solidFill>
                  <a:srgbClr val="000000"/>
                </a:solidFill>
                <a:latin typeface="Times New Roman" pitchFamily="18" charset="0"/>
              </a:rPr>
              <a:t>I</a:t>
            </a:r>
            <a:r>
              <a:rPr kumimoji="1" lang="en-US" altLang="zh-CN" sz="2800" b="1" baseline="-25000">
                <a:solidFill>
                  <a:srgbClr val="000000"/>
                </a:solidFill>
                <a:latin typeface="Times New Roman" pitchFamily="18" charset="0"/>
              </a:rPr>
              <a:t>q+1</a:t>
            </a:r>
            <a:r>
              <a:rPr kumimoji="1" lang="zh-CN" altLang="en-US" sz="2800" b="1">
                <a:solidFill>
                  <a:srgbClr val="000000"/>
                </a:solidFill>
                <a:latin typeface="Times New Roman" pitchFamily="18" charset="0"/>
              </a:rPr>
              <a:t>停止上升，而</a:t>
            </a:r>
            <a:r>
              <a:rPr kumimoji="1" lang="en-US" altLang="zh-CN" sz="2800" b="1" i="1">
                <a:solidFill>
                  <a:srgbClr val="000000"/>
                </a:solidFill>
                <a:latin typeface="Times New Roman" pitchFamily="18" charset="0"/>
              </a:rPr>
              <a:t>I</a:t>
            </a:r>
            <a:r>
              <a:rPr kumimoji="1" lang="en-US" altLang="zh-CN" sz="2800" b="1" baseline="-25000">
                <a:solidFill>
                  <a:srgbClr val="000000"/>
                </a:solidFill>
                <a:latin typeface="Times New Roman" pitchFamily="18" charset="0"/>
              </a:rPr>
              <a:t>q-1</a:t>
            </a:r>
            <a:r>
              <a:rPr kumimoji="1" lang="zh-CN" altLang="en-US" sz="2800" b="1">
                <a:solidFill>
                  <a:srgbClr val="000000"/>
                </a:solidFill>
                <a:latin typeface="Times New Roman" pitchFamily="18" charset="0"/>
              </a:rPr>
              <a:t>和</a:t>
            </a:r>
            <a:r>
              <a:rPr kumimoji="1" lang="en-US" altLang="zh-CN" sz="2800" b="1" i="1">
                <a:solidFill>
                  <a:srgbClr val="000000"/>
                </a:solidFill>
                <a:latin typeface="Times New Roman" pitchFamily="18" charset="0"/>
              </a:rPr>
              <a:t>I</a:t>
            </a:r>
            <a:r>
              <a:rPr kumimoji="1" lang="en-US" altLang="zh-CN" sz="2800" b="1" baseline="-25000">
                <a:solidFill>
                  <a:srgbClr val="000000"/>
                </a:solidFill>
                <a:latin typeface="Times New Roman" pitchFamily="18" charset="0"/>
              </a:rPr>
              <a:t>q</a:t>
            </a:r>
            <a:r>
              <a:rPr kumimoji="1" lang="zh-CN" altLang="en-US" sz="2800" b="1">
                <a:solidFill>
                  <a:srgbClr val="000000"/>
                </a:solidFill>
                <a:latin typeface="Times New Roman" pitchFamily="18" charset="0"/>
              </a:rPr>
              <a:t>继续上升，增益曲线继续下降，使                      </a:t>
            </a:r>
          </a:p>
          <a:p>
            <a:pPr fontAlgn="base">
              <a:spcBef>
                <a:spcPct val="0"/>
              </a:spcBef>
              <a:spcAft>
                <a:spcPct val="0"/>
              </a:spcAft>
              <a:buFontTx/>
              <a:buNone/>
            </a:pPr>
            <a:r>
              <a:rPr kumimoji="1" lang="en-US" altLang="zh-CN" sz="2800" b="1" i="1">
                <a:solidFill>
                  <a:srgbClr val="000000"/>
                </a:solidFill>
                <a:latin typeface="Times New Roman" pitchFamily="18" charset="0"/>
              </a:rPr>
              <a:t>I</a:t>
            </a:r>
            <a:r>
              <a:rPr kumimoji="1" lang="en-US" altLang="zh-CN" sz="2800" b="1" baseline="-25000">
                <a:solidFill>
                  <a:srgbClr val="000000"/>
                </a:solidFill>
                <a:latin typeface="Times New Roman" pitchFamily="18" charset="0"/>
              </a:rPr>
              <a:t>q+1</a:t>
            </a:r>
            <a:r>
              <a:rPr kumimoji="1" lang="zh-CN" altLang="en-US" sz="2800" b="1">
                <a:solidFill>
                  <a:srgbClr val="000000"/>
                </a:solidFill>
                <a:latin typeface="Times New Roman" pitchFamily="18" charset="0"/>
              </a:rPr>
              <a:t>迅速减小并熄灭。</a:t>
            </a:r>
          </a:p>
        </p:txBody>
      </p:sp>
      <p:graphicFrame>
        <p:nvGraphicFramePr>
          <p:cNvPr id="7209" name="Object 41"/>
          <p:cNvGraphicFramePr>
            <a:graphicFrameLocks noChangeAspect="1"/>
          </p:cNvGraphicFramePr>
          <p:nvPr/>
        </p:nvGraphicFramePr>
        <p:xfrm>
          <a:off x="2670175" y="4143375"/>
          <a:ext cx="1520825" cy="460375"/>
        </p:xfrm>
        <a:graphic>
          <a:graphicData uri="http://schemas.openxmlformats.org/presentationml/2006/ole">
            <mc:AlternateContent xmlns:mc="http://schemas.openxmlformats.org/markup-compatibility/2006">
              <mc:Choice xmlns:v="urn:schemas-microsoft-com:vml" Requires="v">
                <p:oleObj spid="_x0000_s3104" name="公式" r:id="rId19" imgW="771660" imgH="219165" progId="Equation.3">
                  <p:embed/>
                </p:oleObj>
              </mc:Choice>
              <mc:Fallback>
                <p:oleObj name="公式" r:id="rId19" imgW="771660" imgH="219165"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70175" y="4143375"/>
                        <a:ext cx="1520825" cy="460375"/>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10" name="Rectangle 42"/>
          <p:cNvSpPr>
            <a:spLocks noChangeArrowheads="1"/>
          </p:cNvSpPr>
          <p:nvPr/>
        </p:nvSpPr>
        <p:spPr bwMode="auto">
          <a:xfrm>
            <a:off x="215900" y="5048250"/>
            <a:ext cx="31670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zh-CN" altLang="en-US" sz="2800" b="1">
                <a:solidFill>
                  <a:srgbClr val="000000"/>
                </a:solidFill>
                <a:latin typeface="Times New Roman" pitchFamily="18" charset="0"/>
              </a:rPr>
              <a:t>当降到曲线</a:t>
            </a:r>
            <a:r>
              <a:rPr kumimoji="1" lang="en-US" altLang="zh-CN" sz="2800" b="1">
                <a:solidFill>
                  <a:srgbClr val="000000"/>
                </a:solidFill>
                <a:latin typeface="Times New Roman" pitchFamily="18" charset="0"/>
              </a:rPr>
              <a:t>2</a:t>
            </a:r>
            <a:r>
              <a:rPr kumimoji="1" lang="zh-CN" altLang="en-US" sz="2800" b="1">
                <a:solidFill>
                  <a:srgbClr val="000000"/>
                </a:solidFill>
                <a:latin typeface="Times New Roman" pitchFamily="18" charset="0"/>
              </a:rPr>
              <a:t>时：</a:t>
            </a:r>
          </a:p>
        </p:txBody>
      </p:sp>
      <p:graphicFrame>
        <p:nvGraphicFramePr>
          <p:cNvPr id="7211" name="Object 43"/>
          <p:cNvGraphicFramePr>
            <a:graphicFrameLocks noChangeAspect="1"/>
          </p:cNvGraphicFramePr>
          <p:nvPr/>
        </p:nvGraphicFramePr>
        <p:xfrm>
          <a:off x="2982913" y="5048250"/>
          <a:ext cx="1600200" cy="484188"/>
        </p:xfrm>
        <a:graphic>
          <a:graphicData uri="http://schemas.openxmlformats.org/presentationml/2006/ole">
            <mc:AlternateContent xmlns:mc="http://schemas.openxmlformats.org/markup-compatibility/2006">
              <mc:Choice xmlns:v="urn:schemas-microsoft-com:vml" Requires="v">
                <p:oleObj spid="_x0000_s3105" name="公式" r:id="rId21" imgW="799753" imgH="241195" progId="Equation.3">
                  <p:embed/>
                </p:oleObj>
              </mc:Choice>
              <mc:Fallback>
                <p:oleObj name="公式" r:id="rId21" imgW="799753" imgH="241195"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82913" y="5048250"/>
                        <a:ext cx="1600200" cy="484188"/>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12" name="Text Box 44"/>
          <p:cNvSpPr txBox="1">
            <a:spLocks noChangeArrowheads="1"/>
          </p:cNvSpPr>
          <p:nvPr/>
        </p:nvSpPr>
        <p:spPr bwMode="auto">
          <a:xfrm>
            <a:off x="7164388" y="1679575"/>
            <a:ext cx="287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en-US" altLang="zh-CN" sz="2400">
                <a:solidFill>
                  <a:srgbClr val="000000"/>
                </a:solidFill>
                <a:latin typeface="Times New Roman" pitchFamily="18" charset="0"/>
                <a:ea typeface="黑体" pitchFamily="49" charset="-122"/>
              </a:rPr>
              <a:t>2</a:t>
            </a:r>
          </a:p>
        </p:txBody>
      </p:sp>
      <p:sp>
        <p:nvSpPr>
          <p:cNvPr id="7213" name="Rectangle 45"/>
          <p:cNvSpPr>
            <a:spLocks noChangeArrowheads="1"/>
          </p:cNvSpPr>
          <p:nvPr/>
        </p:nvSpPr>
        <p:spPr bwMode="auto">
          <a:xfrm>
            <a:off x="4716463" y="4991100"/>
            <a:ext cx="4105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en-US" altLang="zh-CN" sz="2800" b="1" i="1">
                <a:solidFill>
                  <a:srgbClr val="000000"/>
                </a:solidFill>
                <a:latin typeface="Times New Roman" pitchFamily="18" charset="0"/>
              </a:rPr>
              <a:t>I</a:t>
            </a:r>
            <a:r>
              <a:rPr kumimoji="1" lang="en-US" altLang="zh-CN" sz="2800" b="1" baseline="-25000">
                <a:solidFill>
                  <a:srgbClr val="000000"/>
                </a:solidFill>
                <a:latin typeface="Times New Roman" pitchFamily="18" charset="0"/>
              </a:rPr>
              <a:t>q-1</a:t>
            </a:r>
            <a:r>
              <a:rPr kumimoji="1" lang="zh-CN" altLang="en-US" sz="2800" b="1">
                <a:solidFill>
                  <a:srgbClr val="000000"/>
                </a:solidFill>
                <a:latin typeface="Times New Roman" pitchFamily="18" charset="0"/>
              </a:rPr>
              <a:t>停止上升，而</a:t>
            </a:r>
            <a:r>
              <a:rPr kumimoji="1" lang="en-US" altLang="zh-CN" sz="2800" b="1" i="1">
                <a:solidFill>
                  <a:srgbClr val="000000"/>
                </a:solidFill>
                <a:latin typeface="Times New Roman" pitchFamily="18" charset="0"/>
              </a:rPr>
              <a:t>I</a:t>
            </a:r>
            <a:r>
              <a:rPr kumimoji="1" lang="en-US" altLang="zh-CN" sz="2800" b="1" baseline="-25000">
                <a:solidFill>
                  <a:srgbClr val="000000"/>
                </a:solidFill>
                <a:latin typeface="Times New Roman" pitchFamily="18" charset="0"/>
              </a:rPr>
              <a:t>q</a:t>
            </a:r>
            <a:r>
              <a:rPr kumimoji="1" lang="zh-CN" altLang="en-US" sz="2800" b="1">
                <a:solidFill>
                  <a:srgbClr val="000000"/>
                </a:solidFill>
                <a:latin typeface="Times New Roman" pitchFamily="18" charset="0"/>
              </a:rPr>
              <a:t>继</a:t>
            </a:r>
            <a:endParaRPr kumimoji="1" lang="zh-CN" altLang="en-US" sz="2400" b="1">
              <a:solidFill>
                <a:srgbClr val="000000"/>
              </a:solidFill>
              <a:latin typeface="Times New Roman" pitchFamily="18" charset="0"/>
            </a:endParaRPr>
          </a:p>
        </p:txBody>
      </p:sp>
      <p:sp>
        <p:nvSpPr>
          <p:cNvPr id="7214" name="Rectangle 46"/>
          <p:cNvSpPr>
            <a:spLocks noChangeArrowheads="1"/>
          </p:cNvSpPr>
          <p:nvPr/>
        </p:nvSpPr>
        <p:spPr bwMode="auto">
          <a:xfrm>
            <a:off x="169863" y="5514975"/>
            <a:ext cx="5184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zh-CN" altLang="en-US" sz="2800" b="1">
                <a:solidFill>
                  <a:srgbClr val="000000"/>
                </a:solidFill>
                <a:latin typeface="Times New Roman" pitchFamily="18" charset="0"/>
              </a:rPr>
              <a:t>续上升，增益曲线继续下降，使</a:t>
            </a:r>
          </a:p>
        </p:txBody>
      </p:sp>
      <p:graphicFrame>
        <p:nvGraphicFramePr>
          <p:cNvPr id="7215" name="Object 47"/>
          <p:cNvGraphicFramePr>
            <a:graphicFrameLocks noChangeAspect="1"/>
          </p:cNvGraphicFramePr>
          <p:nvPr/>
        </p:nvGraphicFramePr>
        <p:xfrm>
          <a:off x="5284788" y="5565775"/>
          <a:ext cx="1671637" cy="506413"/>
        </p:xfrm>
        <a:graphic>
          <a:graphicData uri="http://schemas.openxmlformats.org/presentationml/2006/ole">
            <mc:AlternateContent xmlns:mc="http://schemas.openxmlformats.org/markup-compatibility/2006">
              <mc:Choice xmlns:v="urn:schemas-microsoft-com:vml" Requires="v">
                <p:oleObj spid="_x0000_s3106" name="公式" r:id="rId23" imgW="771660" imgH="219165" progId="Equation.3">
                  <p:embed/>
                </p:oleObj>
              </mc:Choice>
              <mc:Fallback>
                <p:oleObj name="公式" r:id="rId23" imgW="771660" imgH="219165"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284788" y="5565775"/>
                        <a:ext cx="1671637" cy="506413"/>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16" name="Rectangle 48"/>
          <p:cNvSpPr>
            <a:spLocks noChangeArrowheads="1"/>
          </p:cNvSpPr>
          <p:nvPr/>
        </p:nvSpPr>
        <p:spPr bwMode="auto">
          <a:xfrm>
            <a:off x="6877050" y="5516563"/>
            <a:ext cx="2266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zh-CN" altLang="en-US" sz="2800" b="1" i="1">
                <a:solidFill>
                  <a:srgbClr val="000000"/>
                </a:solidFill>
                <a:latin typeface="Times New Roman" pitchFamily="18" charset="0"/>
              </a:rPr>
              <a:t>，</a:t>
            </a:r>
            <a:r>
              <a:rPr kumimoji="1" lang="en-US" altLang="zh-CN" sz="2800" b="1" i="1">
                <a:solidFill>
                  <a:srgbClr val="000000"/>
                </a:solidFill>
                <a:latin typeface="Times New Roman" pitchFamily="18" charset="0"/>
              </a:rPr>
              <a:t>I</a:t>
            </a:r>
            <a:r>
              <a:rPr kumimoji="1" lang="en-US" altLang="zh-CN" sz="2800" b="1" baseline="-25000">
                <a:solidFill>
                  <a:srgbClr val="000000"/>
                </a:solidFill>
                <a:latin typeface="Times New Roman" pitchFamily="18" charset="0"/>
              </a:rPr>
              <a:t>q-1 </a:t>
            </a:r>
            <a:r>
              <a:rPr kumimoji="1" lang="zh-CN" altLang="en-US" sz="2800" b="1">
                <a:solidFill>
                  <a:srgbClr val="000000"/>
                </a:solidFill>
                <a:latin typeface="Times New Roman" pitchFamily="18" charset="0"/>
              </a:rPr>
              <a:t>熄灭。</a:t>
            </a:r>
          </a:p>
        </p:txBody>
      </p:sp>
      <p:sp>
        <p:nvSpPr>
          <p:cNvPr id="7217" name="Text Box 49"/>
          <p:cNvSpPr txBox="1">
            <a:spLocks noChangeArrowheads="1"/>
          </p:cNvSpPr>
          <p:nvPr/>
        </p:nvSpPr>
        <p:spPr bwMode="auto">
          <a:xfrm>
            <a:off x="7380288" y="2492375"/>
            <a:ext cx="287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en-US" altLang="zh-CN" sz="2400">
                <a:solidFill>
                  <a:srgbClr val="000000"/>
                </a:solidFill>
                <a:latin typeface="Times New Roman" pitchFamily="18" charset="0"/>
                <a:ea typeface="黑体" pitchFamily="49" charset="-122"/>
              </a:rPr>
              <a:t>3</a:t>
            </a:r>
          </a:p>
        </p:txBody>
      </p:sp>
    </p:spTree>
    <p:extLst>
      <p:ext uri="{BB962C8B-B14F-4D97-AF65-F5344CB8AC3E}">
        <p14:creationId xmlns:p14="http://schemas.microsoft.com/office/powerpoint/2010/main" val="1643164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checkerboard(across)">
                                      <p:cBhvr>
                                        <p:cTn id="7" dur="500"/>
                                        <p:tgtEl>
                                          <p:spTgt spid="7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00"/>
                                        </p:tgtEl>
                                        <p:attrNameLst>
                                          <p:attrName>style.visibility</p:attrName>
                                        </p:attrNameLst>
                                      </p:cBhvr>
                                      <p:to>
                                        <p:strVal val="visible"/>
                                      </p:to>
                                    </p:set>
                                    <p:animEffect transition="in" filter="blinds(horizontal)">
                                      <p:cBhvr>
                                        <p:cTn id="12" dur="500"/>
                                        <p:tgtEl>
                                          <p:spTgt spid="7200"/>
                                        </p:tgtEl>
                                      </p:cBhvr>
                                    </p:animEffect>
                                  </p:childTnLst>
                                </p:cTn>
                              </p:par>
                              <p:par>
                                <p:cTn id="13" presetID="3" presetClass="entr" presetSubtype="10" fill="hold" nodeType="withEffect">
                                  <p:stCondLst>
                                    <p:cond delay="0"/>
                                  </p:stCondLst>
                                  <p:childTnLst>
                                    <p:set>
                                      <p:cBhvr>
                                        <p:cTn id="14" dur="1" fill="hold">
                                          <p:stCondLst>
                                            <p:cond delay="0"/>
                                          </p:stCondLst>
                                        </p:cTn>
                                        <p:tgtEl>
                                          <p:spTgt spid="7201"/>
                                        </p:tgtEl>
                                        <p:attrNameLst>
                                          <p:attrName>style.visibility</p:attrName>
                                        </p:attrNameLst>
                                      </p:cBhvr>
                                      <p:to>
                                        <p:strVal val="visible"/>
                                      </p:to>
                                    </p:set>
                                    <p:animEffect transition="in" filter="blinds(horizontal)">
                                      <p:cBhvr>
                                        <p:cTn id="15" dur="500"/>
                                        <p:tgtEl>
                                          <p:spTgt spid="720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7182"/>
                                        </p:tgtEl>
                                        <p:attrNameLst>
                                          <p:attrName>style.visibility</p:attrName>
                                        </p:attrNameLst>
                                      </p:cBhvr>
                                      <p:to>
                                        <p:strVal val="visible"/>
                                      </p:to>
                                    </p:set>
                                    <p:animEffect transition="in" filter="blinds(horizontal)">
                                      <p:cBhvr>
                                        <p:cTn id="20" dur="500"/>
                                        <p:tgtEl>
                                          <p:spTgt spid="7182"/>
                                        </p:tgtEl>
                                      </p:cBhvr>
                                    </p:animEffect>
                                  </p:childTnLst>
                                </p:cTn>
                              </p:par>
                              <p:par>
                                <p:cTn id="21" presetID="3" presetClass="entr" presetSubtype="10" fill="hold" nodeType="withEffect">
                                  <p:stCondLst>
                                    <p:cond delay="0"/>
                                  </p:stCondLst>
                                  <p:childTnLst>
                                    <p:set>
                                      <p:cBhvr>
                                        <p:cTn id="22" dur="1" fill="hold">
                                          <p:stCondLst>
                                            <p:cond delay="0"/>
                                          </p:stCondLst>
                                        </p:cTn>
                                        <p:tgtEl>
                                          <p:spTgt spid="7181"/>
                                        </p:tgtEl>
                                        <p:attrNameLst>
                                          <p:attrName>style.visibility</p:attrName>
                                        </p:attrNameLst>
                                      </p:cBhvr>
                                      <p:to>
                                        <p:strVal val="visible"/>
                                      </p:to>
                                    </p:set>
                                    <p:animEffect transition="in" filter="blinds(horizontal)">
                                      <p:cBhvr>
                                        <p:cTn id="23" dur="500"/>
                                        <p:tgtEl>
                                          <p:spTgt spid="7181"/>
                                        </p:tgtEl>
                                      </p:cBhvr>
                                    </p:animEffect>
                                  </p:childTnLst>
                                </p:cTn>
                              </p:par>
                              <p:par>
                                <p:cTn id="24" presetID="3" presetClass="entr" presetSubtype="10" fill="hold" nodeType="withEffect">
                                  <p:stCondLst>
                                    <p:cond delay="0"/>
                                  </p:stCondLst>
                                  <p:childTnLst>
                                    <p:set>
                                      <p:cBhvr>
                                        <p:cTn id="25" dur="1" fill="hold">
                                          <p:stCondLst>
                                            <p:cond delay="0"/>
                                          </p:stCondLst>
                                        </p:cTn>
                                        <p:tgtEl>
                                          <p:spTgt spid="7184"/>
                                        </p:tgtEl>
                                        <p:attrNameLst>
                                          <p:attrName>style.visibility</p:attrName>
                                        </p:attrNameLst>
                                      </p:cBhvr>
                                      <p:to>
                                        <p:strVal val="visible"/>
                                      </p:to>
                                    </p:set>
                                    <p:animEffect transition="in" filter="blinds(horizontal)">
                                      <p:cBhvr>
                                        <p:cTn id="26" dur="500"/>
                                        <p:tgtEl>
                                          <p:spTgt spid="7184"/>
                                        </p:tgtEl>
                                      </p:cBhvr>
                                    </p:animEffect>
                                  </p:childTnLst>
                                </p:cTn>
                              </p:par>
                              <p:par>
                                <p:cTn id="27" presetID="3" presetClass="entr" presetSubtype="10" fill="hold" nodeType="withEffect">
                                  <p:stCondLst>
                                    <p:cond delay="0"/>
                                  </p:stCondLst>
                                  <p:childTnLst>
                                    <p:set>
                                      <p:cBhvr>
                                        <p:cTn id="28" dur="1" fill="hold">
                                          <p:stCondLst>
                                            <p:cond delay="0"/>
                                          </p:stCondLst>
                                        </p:cTn>
                                        <p:tgtEl>
                                          <p:spTgt spid="7180"/>
                                        </p:tgtEl>
                                        <p:attrNameLst>
                                          <p:attrName>style.visibility</p:attrName>
                                        </p:attrNameLst>
                                      </p:cBhvr>
                                      <p:to>
                                        <p:strVal val="visible"/>
                                      </p:to>
                                    </p:set>
                                    <p:animEffect transition="in" filter="blinds(horizontal)">
                                      <p:cBhvr>
                                        <p:cTn id="29" dur="500"/>
                                        <p:tgtEl>
                                          <p:spTgt spid="718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7172"/>
                                        </p:tgtEl>
                                        <p:attrNameLst>
                                          <p:attrName>style.visibility</p:attrName>
                                        </p:attrNameLst>
                                      </p:cBhvr>
                                      <p:to>
                                        <p:strVal val="visible"/>
                                      </p:to>
                                    </p:set>
                                    <p:animEffect transition="in" filter="blinds(horizontal)">
                                      <p:cBhvr>
                                        <p:cTn id="32" dur="500"/>
                                        <p:tgtEl>
                                          <p:spTgt spid="717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7173"/>
                                        </p:tgtEl>
                                        <p:attrNameLst>
                                          <p:attrName>style.visibility</p:attrName>
                                        </p:attrNameLst>
                                      </p:cBhvr>
                                      <p:to>
                                        <p:strVal val="visible"/>
                                      </p:to>
                                    </p:set>
                                    <p:animEffect transition="in" filter="blinds(horizontal)">
                                      <p:cBhvr>
                                        <p:cTn id="35" dur="500"/>
                                        <p:tgtEl>
                                          <p:spTgt spid="7173"/>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7187"/>
                                        </p:tgtEl>
                                        <p:attrNameLst>
                                          <p:attrName>style.visibility</p:attrName>
                                        </p:attrNameLst>
                                      </p:cBhvr>
                                      <p:to>
                                        <p:strVal val="visible"/>
                                      </p:to>
                                    </p:set>
                                    <p:animEffect transition="in" filter="blinds(horizontal)">
                                      <p:cBhvr>
                                        <p:cTn id="38" dur="500"/>
                                        <p:tgtEl>
                                          <p:spTgt spid="7187"/>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7185"/>
                                        </p:tgtEl>
                                        <p:attrNameLst>
                                          <p:attrName>style.visibility</p:attrName>
                                        </p:attrNameLst>
                                      </p:cBhvr>
                                      <p:to>
                                        <p:strVal val="visible"/>
                                      </p:to>
                                    </p:set>
                                    <p:animEffect transition="in" filter="blinds(horizontal)">
                                      <p:cBhvr>
                                        <p:cTn id="41" dur="500"/>
                                        <p:tgtEl>
                                          <p:spTgt spid="7185"/>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7186"/>
                                        </p:tgtEl>
                                        <p:attrNameLst>
                                          <p:attrName>style.visibility</p:attrName>
                                        </p:attrNameLst>
                                      </p:cBhvr>
                                      <p:to>
                                        <p:strVal val="visible"/>
                                      </p:to>
                                    </p:set>
                                    <p:animEffect transition="in" filter="blinds(horizontal)">
                                      <p:cBhvr>
                                        <p:cTn id="44" dur="500"/>
                                        <p:tgtEl>
                                          <p:spTgt spid="7186"/>
                                        </p:tgtEl>
                                      </p:cBhvr>
                                    </p:animEffect>
                                  </p:childTnLst>
                                </p:cTn>
                              </p:par>
                              <p:par>
                                <p:cTn id="45" presetID="3" presetClass="entr" presetSubtype="10" fill="hold" nodeType="withEffect">
                                  <p:stCondLst>
                                    <p:cond delay="0"/>
                                  </p:stCondLst>
                                  <p:childTnLst>
                                    <p:set>
                                      <p:cBhvr>
                                        <p:cTn id="46" dur="1" fill="hold">
                                          <p:stCondLst>
                                            <p:cond delay="0"/>
                                          </p:stCondLst>
                                        </p:cTn>
                                        <p:tgtEl>
                                          <p:spTgt spid="7179"/>
                                        </p:tgtEl>
                                        <p:attrNameLst>
                                          <p:attrName>style.visibility</p:attrName>
                                        </p:attrNameLst>
                                      </p:cBhvr>
                                      <p:to>
                                        <p:strVal val="visible"/>
                                      </p:to>
                                    </p:set>
                                    <p:animEffect transition="in" filter="blinds(horizontal)">
                                      <p:cBhvr>
                                        <p:cTn id="47" dur="500"/>
                                        <p:tgtEl>
                                          <p:spTgt spid="7179"/>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7183"/>
                                        </p:tgtEl>
                                        <p:attrNameLst>
                                          <p:attrName>style.visibility</p:attrName>
                                        </p:attrNameLst>
                                      </p:cBhvr>
                                      <p:to>
                                        <p:strVal val="visible"/>
                                      </p:to>
                                    </p:set>
                                    <p:animEffect transition="in" filter="blinds(horizontal)">
                                      <p:cBhvr>
                                        <p:cTn id="50" dur="500"/>
                                        <p:tgtEl>
                                          <p:spTgt spid="7183"/>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7178"/>
                                        </p:tgtEl>
                                        <p:attrNameLst>
                                          <p:attrName>style.visibility</p:attrName>
                                        </p:attrNameLst>
                                      </p:cBhvr>
                                      <p:to>
                                        <p:strVal val="visible"/>
                                      </p:to>
                                    </p:set>
                                    <p:animEffect transition="in" filter="blinds(horizontal)">
                                      <p:cBhvr>
                                        <p:cTn id="53" dur="500"/>
                                        <p:tgtEl>
                                          <p:spTgt spid="7178"/>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7176"/>
                                        </p:tgtEl>
                                        <p:attrNameLst>
                                          <p:attrName>style.visibility</p:attrName>
                                        </p:attrNameLst>
                                      </p:cBhvr>
                                      <p:to>
                                        <p:strVal val="visible"/>
                                      </p:to>
                                    </p:set>
                                    <p:animEffect transition="in" filter="blinds(horizontal)">
                                      <p:cBhvr>
                                        <p:cTn id="56" dur="500"/>
                                        <p:tgtEl>
                                          <p:spTgt spid="7176"/>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7177"/>
                                        </p:tgtEl>
                                        <p:attrNameLst>
                                          <p:attrName>style.visibility</p:attrName>
                                        </p:attrNameLst>
                                      </p:cBhvr>
                                      <p:to>
                                        <p:strVal val="visible"/>
                                      </p:to>
                                    </p:set>
                                    <p:animEffect transition="in" filter="blinds(horizontal)">
                                      <p:cBhvr>
                                        <p:cTn id="59" dur="500"/>
                                        <p:tgtEl>
                                          <p:spTgt spid="7177"/>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7174"/>
                                        </p:tgtEl>
                                        <p:attrNameLst>
                                          <p:attrName>style.visibility</p:attrName>
                                        </p:attrNameLst>
                                      </p:cBhvr>
                                      <p:to>
                                        <p:strVal val="visible"/>
                                      </p:to>
                                    </p:set>
                                    <p:animEffect transition="in" filter="blinds(horizontal)">
                                      <p:cBhvr>
                                        <p:cTn id="62" dur="500"/>
                                        <p:tgtEl>
                                          <p:spTgt spid="7174"/>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7171"/>
                                        </p:tgtEl>
                                        <p:attrNameLst>
                                          <p:attrName>style.visibility</p:attrName>
                                        </p:attrNameLst>
                                      </p:cBhvr>
                                      <p:to>
                                        <p:strVal val="visible"/>
                                      </p:to>
                                    </p:set>
                                    <p:animEffect transition="in" filter="blinds(horizontal)">
                                      <p:cBhvr>
                                        <p:cTn id="65" dur="500"/>
                                        <p:tgtEl>
                                          <p:spTgt spid="717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7203"/>
                                        </p:tgtEl>
                                        <p:attrNameLst>
                                          <p:attrName>style.visibility</p:attrName>
                                        </p:attrNameLst>
                                      </p:cBhvr>
                                      <p:to>
                                        <p:strVal val="visible"/>
                                      </p:to>
                                    </p:set>
                                    <p:animEffect transition="in" filter="blinds(horizontal)">
                                      <p:cBhvr>
                                        <p:cTn id="70" dur="500"/>
                                        <p:tgtEl>
                                          <p:spTgt spid="7203"/>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7202"/>
                                        </p:tgtEl>
                                        <p:attrNameLst>
                                          <p:attrName>style.visibility</p:attrName>
                                        </p:attrNameLst>
                                      </p:cBhvr>
                                      <p:to>
                                        <p:strVal val="visible"/>
                                      </p:to>
                                    </p:set>
                                    <p:animEffect transition="in" filter="blinds(horizontal)">
                                      <p:cBhvr>
                                        <p:cTn id="73" dur="500"/>
                                        <p:tgtEl>
                                          <p:spTgt spid="720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7204"/>
                                        </p:tgtEl>
                                        <p:attrNameLst>
                                          <p:attrName>style.visibility</p:attrName>
                                        </p:attrNameLst>
                                      </p:cBhvr>
                                      <p:to>
                                        <p:strVal val="visible"/>
                                      </p:to>
                                    </p:set>
                                    <p:animEffect transition="in" filter="blinds(horizontal)">
                                      <p:cBhvr>
                                        <p:cTn id="78" dur="500"/>
                                        <p:tgtEl>
                                          <p:spTgt spid="7204"/>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7205"/>
                                        </p:tgtEl>
                                        <p:attrNameLst>
                                          <p:attrName>style.visibility</p:attrName>
                                        </p:attrNameLst>
                                      </p:cBhvr>
                                      <p:to>
                                        <p:strVal val="visible"/>
                                      </p:to>
                                    </p:set>
                                    <p:animEffect transition="in" filter="blinds(horizontal)">
                                      <p:cBhvr>
                                        <p:cTn id="83" dur="500"/>
                                        <p:tgtEl>
                                          <p:spTgt spid="7205"/>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7188"/>
                                        </p:tgtEl>
                                        <p:attrNameLst>
                                          <p:attrName>style.visibility</p:attrName>
                                        </p:attrNameLst>
                                      </p:cBhvr>
                                      <p:to>
                                        <p:strVal val="visible"/>
                                      </p:to>
                                    </p:set>
                                    <p:anim calcmode="lin" valueType="num">
                                      <p:cBhvr additive="base">
                                        <p:cTn id="88" dur="500" fill="hold"/>
                                        <p:tgtEl>
                                          <p:spTgt spid="7188"/>
                                        </p:tgtEl>
                                        <p:attrNameLst>
                                          <p:attrName>ppt_x</p:attrName>
                                        </p:attrNameLst>
                                      </p:cBhvr>
                                      <p:tavLst>
                                        <p:tav tm="0">
                                          <p:val>
                                            <p:strVal val="#ppt_x"/>
                                          </p:val>
                                        </p:tav>
                                        <p:tav tm="100000">
                                          <p:val>
                                            <p:strVal val="#ppt_x"/>
                                          </p:val>
                                        </p:tav>
                                      </p:tavLst>
                                    </p:anim>
                                    <p:anim calcmode="lin" valueType="num">
                                      <p:cBhvr additive="base">
                                        <p:cTn id="89" dur="500" fill="hold"/>
                                        <p:tgtEl>
                                          <p:spTgt spid="7188"/>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7191"/>
                                        </p:tgtEl>
                                        <p:attrNameLst>
                                          <p:attrName>style.visibility</p:attrName>
                                        </p:attrNameLst>
                                      </p:cBhvr>
                                      <p:to>
                                        <p:strVal val="visible"/>
                                      </p:to>
                                    </p:set>
                                    <p:anim calcmode="lin" valueType="num">
                                      <p:cBhvr additive="base">
                                        <p:cTn id="92" dur="500" fill="hold"/>
                                        <p:tgtEl>
                                          <p:spTgt spid="7191"/>
                                        </p:tgtEl>
                                        <p:attrNameLst>
                                          <p:attrName>ppt_x</p:attrName>
                                        </p:attrNameLst>
                                      </p:cBhvr>
                                      <p:tavLst>
                                        <p:tav tm="0">
                                          <p:val>
                                            <p:strVal val="#ppt_x"/>
                                          </p:val>
                                        </p:tav>
                                        <p:tav tm="100000">
                                          <p:val>
                                            <p:strVal val="#ppt_x"/>
                                          </p:val>
                                        </p:tav>
                                      </p:tavLst>
                                    </p:anim>
                                    <p:anim calcmode="lin" valueType="num">
                                      <p:cBhvr additive="base">
                                        <p:cTn id="93" dur="500" fill="hold"/>
                                        <p:tgtEl>
                                          <p:spTgt spid="7191"/>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7190"/>
                                        </p:tgtEl>
                                        <p:attrNameLst>
                                          <p:attrName>style.visibility</p:attrName>
                                        </p:attrNameLst>
                                      </p:cBhvr>
                                      <p:to>
                                        <p:strVal val="visible"/>
                                      </p:to>
                                    </p:set>
                                    <p:anim calcmode="lin" valueType="num">
                                      <p:cBhvr additive="base">
                                        <p:cTn id="96" dur="500" fill="hold"/>
                                        <p:tgtEl>
                                          <p:spTgt spid="7190"/>
                                        </p:tgtEl>
                                        <p:attrNameLst>
                                          <p:attrName>ppt_x</p:attrName>
                                        </p:attrNameLst>
                                      </p:cBhvr>
                                      <p:tavLst>
                                        <p:tav tm="0">
                                          <p:val>
                                            <p:strVal val="#ppt_x"/>
                                          </p:val>
                                        </p:tav>
                                        <p:tav tm="100000">
                                          <p:val>
                                            <p:strVal val="#ppt_x"/>
                                          </p:val>
                                        </p:tav>
                                      </p:tavLst>
                                    </p:anim>
                                    <p:anim calcmode="lin" valueType="num">
                                      <p:cBhvr additive="base">
                                        <p:cTn id="97" dur="500" fill="hold"/>
                                        <p:tgtEl>
                                          <p:spTgt spid="7190"/>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7206"/>
                                        </p:tgtEl>
                                        <p:attrNameLst>
                                          <p:attrName>style.visibility</p:attrName>
                                        </p:attrNameLst>
                                      </p:cBhvr>
                                      <p:to>
                                        <p:strVal val="visible"/>
                                      </p:to>
                                    </p:set>
                                    <p:anim calcmode="lin" valueType="num">
                                      <p:cBhvr additive="base">
                                        <p:cTn id="100" dur="500" fill="hold"/>
                                        <p:tgtEl>
                                          <p:spTgt spid="7206"/>
                                        </p:tgtEl>
                                        <p:attrNameLst>
                                          <p:attrName>ppt_x</p:attrName>
                                        </p:attrNameLst>
                                      </p:cBhvr>
                                      <p:tavLst>
                                        <p:tav tm="0">
                                          <p:val>
                                            <p:strVal val="#ppt_x"/>
                                          </p:val>
                                        </p:tav>
                                        <p:tav tm="100000">
                                          <p:val>
                                            <p:strVal val="#ppt_x"/>
                                          </p:val>
                                        </p:tav>
                                      </p:tavLst>
                                    </p:anim>
                                    <p:anim calcmode="lin" valueType="num">
                                      <p:cBhvr additive="base">
                                        <p:cTn id="101" dur="500" fill="hold"/>
                                        <p:tgtEl>
                                          <p:spTgt spid="7206"/>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7189"/>
                                        </p:tgtEl>
                                        <p:attrNameLst>
                                          <p:attrName>style.visibility</p:attrName>
                                        </p:attrNameLst>
                                      </p:cBhvr>
                                      <p:to>
                                        <p:strVal val="visible"/>
                                      </p:to>
                                    </p:set>
                                    <p:anim calcmode="lin" valueType="num">
                                      <p:cBhvr additive="base">
                                        <p:cTn id="104" dur="500" fill="hold"/>
                                        <p:tgtEl>
                                          <p:spTgt spid="7189"/>
                                        </p:tgtEl>
                                        <p:attrNameLst>
                                          <p:attrName>ppt_x</p:attrName>
                                        </p:attrNameLst>
                                      </p:cBhvr>
                                      <p:tavLst>
                                        <p:tav tm="0">
                                          <p:val>
                                            <p:strVal val="#ppt_x"/>
                                          </p:val>
                                        </p:tav>
                                        <p:tav tm="100000">
                                          <p:val>
                                            <p:strVal val="#ppt_x"/>
                                          </p:val>
                                        </p:tav>
                                      </p:tavLst>
                                    </p:anim>
                                    <p:anim calcmode="lin" valueType="num">
                                      <p:cBhvr additive="base">
                                        <p:cTn id="105" dur="500" fill="hold"/>
                                        <p:tgtEl>
                                          <p:spTgt spid="7189"/>
                                        </p:tgtEl>
                                        <p:attrNameLst>
                                          <p:attrName>ppt_y</p:attrName>
                                        </p:attrNameLst>
                                      </p:cBhvr>
                                      <p:tavLst>
                                        <p:tav tm="0">
                                          <p:val>
                                            <p:strVal val="1+#ppt_h/2"/>
                                          </p:val>
                                        </p:tav>
                                        <p:tav tm="100000">
                                          <p:val>
                                            <p:strVal val="#ppt_y"/>
                                          </p:val>
                                        </p:tav>
                                      </p:tavLst>
                                    </p:anim>
                                  </p:childTnLst>
                                </p:cTn>
                              </p:par>
                              <p:par>
                                <p:cTn id="106" presetID="3" presetClass="entr" presetSubtype="10" fill="hold" nodeType="withEffect">
                                  <p:stCondLst>
                                    <p:cond delay="0"/>
                                  </p:stCondLst>
                                  <p:childTnLst>
                                    <p:set>
                                      <p:cBhvr>
                                        <p:cTn id="107" dur="1" fill="hold">
                                          <p:stCondLst>
                                            <p:cond delay="0"/>
                                          </p:stCondLst>
                                        </p:cTn>
                                        <p:tgtEl>
                                          <p:spTgt spid="7207"/>
                                        </p:tgtEl>
                                        <p:attrNameLst>
                                          <p:attrName>style.visibility</p:attrName>
                                        </p:attrNameLst>
                                      </p:cBhvr>
                                      <p:to>
                                        <p:strVal val="visible"/>
                                      </p:to>
                                    </p:set>
                                    <p:animEffect transition="in" filter="blinds(horizontal)">
                                      <p:cBhvr>
                                        <p:cTn id="108" dur="500"/>
                                        <p:tgtEl>
                                          <p:spTgt spid="7207"/>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7208"/>
                                        </p:tgtEl>
                                        <p:attrNameLst>
                                          <p:attrName>style.visibility</p:attrName>
                                        </p:attrNameLst>
                                      </p:cBhvr>
                                      <p:to>
                                        <p:strVal val="visible"/>
                                      </p:to>
                                    </p:set>
                                    <p:animEffect transition="in" filter="blinds(horizontal)">
                                      <p:cBhvr>
                                        <p:cTn id="113" dur="500"/>
                                        <p:tgtEl>
                                          <p:spTgt spid="7208"/>
                                        </p:tgtEl>
                                      </p:cBhvr>
                                    </p:animEffect>
                                  </p:childTnLst>
                                </p:cTn>
                              </p:par>
                              <p:par>
                                <p:cTn id="114" presetID="3" presetClass="entr" presetSubtype="10" fill="hold" nodeType="withEffect">
                                  <p:stCondLst>
                                    <p:cond delay="0"/>
                                  </p:stCondLst>
                                  <p:childTnLst>
                                    <p:set>
                                      <p:cBhvr>
                                        <p:cTn id="115" dur="1" fill="hold">
                                          <p:stCondLst>
                                            <p:cond delay="0"/>
                                          </p:stCondLst>
                                        </p:cTn>
                                        <p:tgtEl>
                                          <p:spTgt spid="7209"/>
                                        </p:tgtEl>
                                        <p:attrNameLst>
                                          <p:attrName>style.visibility</p:attrName>
                                        </p:attrNameLst>
                                      </p:cBhvr>
                                      <p:to>
                                        <p:strVal val="visible"/>
                                      </p:to>
                                    </p:set>
                                    <p:animEffect transition="in" filter="blinds(horizontal)">
                                      <p:cBhvr>
                                        <p:cTn id="116" dur="500"/>
                                        <p:tgtEl>
                                          <p:spTgt spid="7209"/>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3" presetClass="entr" presetSubtype="10" fill="hold" grpId="0" nodeType="clickEffect">
                                  <p:stCondLst>
                                    <p:cond delay="0"/>
                                  </p:stCondLst>
                                  <p:childTnLst>
                                    <p:set>
                                      <p:cBhvr>
                                        <p:cTn id="120" dur="1" fill="hold">
                                          <p:stCondLst>
                                            <p:cond delay="0"/>
                                          </p:stCondLst>
                                        </p:cTn>
                                        <p:tgtEl>
                                          <p:spTgt spid="7210"/>
                                        </p:tgtEl>
                                        <p:attrNameLst>
                                          <p:attrName>style.visibility</p:attrName>
                                        </p:attrNameLst>
                                      </p:cBhvr>
                                      <p:to>
                                        <p:strVal val="visible"/>
                                      </p:to>
                                    </p:set>
                                    <p:animEffect transition="in" filter="blinds(horizontal)">
                                      <p:cBhvr>
                                        <p:cTn id="121" dur="500"/>
                                        <p:tgtEl>
                                          <p:spTgt spid="7210"/>
                                        </p:tgtEl>
                                      </p:cBhvr>
                                    </p:animEffect>
                                  </p:childTnLst>
                                </p:cTn>
                              </p:par>
                              <p:par>
                                <p:cTn id="122" presetID="3" presetClass="entr" presetSubtype="10" fill="hold" nodeType="withEffect">
                                  <p:stCondLst>
                                    <p:cond delay="0"/>
                                  </p:stCondLst>
                                  <p:childTnLst>
                                    <p:set>
                                      <p:cBhvr>
                                        <p:cTn id="123" dur="1" fill="hold">
                                          <p:stCondLst>
                                            <p:cond delay="0"/>
                                          </p:stCondLst>
                                        </p:cTn>
                                        <p:tgtEl>
                                          <p:spTgt spid="7211"/>
                                        </p:tgtEl>
                                        <p:attrNameLst>
                                          <p:attrName>style.visibility</p:attrName>
                                        </p:attrNameLst>
                                      </p:cBhvr>
                                      <p:to>
                                        <p:strVal val="visible"/>
                                      </p:to>
                                    </p:set>
                                    <p:animEffect transition="in" filter="blinds(horizontal)">
                                      <p:cBhvr>
                                        <p:cTn id="124" dur="500"/>
                                        <p:tgtEl>
                                          <p:spTgt spid="7211"/>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5" presetClass="entr" presetSubtype="10" fill="hold" grpId="0" nodeType="clickEffect">
                                  <p:stCondLst>
                                    <p:cond delay="0"/>
                                  </p:stCondLst>
                                  <p:childTnLst>
                                    <p:set>
                                      <p:cBhvr>
                                        <p:cTn id="128" dur="1" fill="hold">
                                          <p:stCondLst>
                                            <p:cond delay="0"/>
                                          </p:stCondLst>
                                        </p:cTn>
                                        <p:tgtEl>
                                          <p:spTgt spid="7192"/>
                                        </p:tgtEl>
                                        <p:attrNameLst>
                                          <p:attrName>style.visibility</p:attrName>
                                        </p:attrNameLst>
                                      </p:cBhvr>
                                      <p:to>
                                        <p:strVal val="visible"/>
                                      </p:to>
                                    </p:set>
                                    <p:animEffect transition="in" filter="checkerboard(across)">
                                      <p:cBhvr>
                                        <p:cTn id="129" dur="500"/>
                                        <p:tgtEl>
                                          <p:spTgt spid="7192"/>
                                        </p:tgtEl>
                                      </p:cBhvr>
                                    </p:animEffect>
                                  </p:childTnLst>
                                </p:cTn>
                              </p:par>
                              <p:par>
                                <p:cTn id="130" presetID="5" presetClass="entr" presetSubtype="10" fill="hold" grpId="0" nodeType="withEffect">
                                  <p:stCondLst>
                                    <p:cond delay="0"/>
                                  </p:stCondLst>
                                  <p:childTnLst>
                                    <p:set>
                                      <p:cBhvr>
                                        <p:cTn id="131" dur="1" fill="hold">
                                          <p:stCondLst>
                                            <p:cond delay="0"/>
                                          </p:stCondLst>
                                        </p:cTn>
                                        <p:tgtEl>
                                          <p:spTgt spid="7193"/>
                                        </p:tgtEl>
                                        <p:attrNameLst>
                                          <p:attrName>style.visibility</p:attrName>
                                        </p:attrNameLst>
                                      </p:cBhvr>
                                      <p:to>
                                        <p:strVal val="visible"/>
                                      </p:to>
                                    </p:set>
                                    <p:animEffect transition="in" filter="checkerboard(across)">
                                      <p:cBhvr>
                                        <p:cTn id="132" dur="500"/>
                                        <p:tgtEl>
                                          <p:spTgt spid="7193"/>
                                        </p:tgtEl>
                                      </p:cBhvr>
                                    </p:animEffect>
                                  </p:childTnLst>
                                </p:cTn>
                              </p:par>
                              <p:par>
                                <p:cTn id="133" presetID="5" presetClass="entr" presetSubtype="10" fill="hold" grpId="0" nodeType="withEffect">
                                  <p:stCondLst>
                                    <p:cond delay="0"/>
                                  </p:stCondLst>
                                  <p:childTnLst>
                                    <p:set>
                                      <p:cBhvr>
                                        <p:cTn id="134" dur="1" fill="hold">
                                          <p:stCondLst>
                                            <p:cond delay="0"/>
                                          </p:stCondLst>
                                        </p:cTn>
                                        <p:tgtEl>
                                          <p:spTgt spid="7195"/>
                                        </p:tgtEl>
                                        <p:attrNameLst>
                                          <p:attrName>style.visibility</p:attrName>
                                        </p:attrNameLst>
                                      </p:cBhvr>
                                      <p:to>
                                        <p:strVal val="visible"/>
                                      </p:to>
                                    </p:set>
                                    <p:animEffect transition="in" filter="checkerboard(across)">
                                      <p:cBhvr>
                                        <p:cTn id="135" dur="500"/>
                                        <p:tgtEl>
                                          <p:spTgt spid="7195"/>
                                        </p:tgtEl>
                                      </p:cBhvr>
                                    </p:animEffect>
                                  </p:childTnLst>
                                </p:cTn>
                              </p:par>
                              <p:par>
                                <p:cTn id="136" presetID="5" presetClass="entr" presetSubtype="10" fill="hold" grpId="0" nodeType="withEffect">
                                  <p:stCondLst>
                                    <p:cond delay="0"/>
                                  </p:stCondLst>
                                  <p:childTnLst>
                                    <p:set>
                                      <p:cBhvr>
                                        <p:cTn id="137" dur="1" fill="hold">
                                          <p:stCondLst>
                                            <p:cond delay="0"/>
                                          </p:stCondLst>
                                        </p:cTn>
                                        <p:tgtEl>
                                          <p:spTgt spid="7194"/>
                                        </p:tgtEl>
                                        <p:attrNameLst>
                                          <p:attrName>style.visibility</p:attrName>
                                        </p:attrNameLst>
                                      </p:cBhvr>
                                      <p:to>
                                        <p:strVal val="visible"/>
                                      </p:to>
                                    </p:set>
                                    <p:animEffect transition="in" filter="checkerboard(across)">
                                      <p:cBhvr>
                                        <p:cTn id="138" dur="500"/>
                                        <p:tgtEl>
                                          <p:spTgt spid="7194"/>
                                        </p:tgtEl>
                                      </p:cBhvr>
                                    </p:animEffect>
                                  </p:childTnLst>
                                </p:cTn>
                              </p:par>
                              <p:par>
                                <p:cTn id="139" presetID="5" presetClass="entr" presetSubtype="10" fill="hold" grpId="0" nodeType="withEffect">
                                  <p:stCondLst>
                                    <p:cond delay="0"/>
                                  </p:stCondLst>
                                  <p:childTnLst>
                                    <p:set>
                                      <p:cBhvr>
                                        <p:cTn id="140" dur="1" fill="hold">
                                          <p:stCondLst>
                                            <p:cond delay="0"/>
                                          </p:stCondLst>
                                        </p:cTn>
                                        <p:tgtEl>
                                          <p:spTgt spid="7212"/>
                                        </p:tgtEl>
                                        <p:attrNameLst>
                                          <p:attrName>style.visibility</p:attrName>
                                        </p:attrNameLst>
                                      </p:cBhvr>
                                      <p:to>
                                        <p:strVal val="visible"/>
                                      </p:to>
                                    </p:set>
                                    <p:animEffect transition="in" filter="checkerboard(across)">
                                      <p:cBhvr>
                                        <p:cTn id="141" dur="500"/>
                                        <p:tgtEl>
                                          <p:spTgt spid="7212"/>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3" presetClass="entr" presetSubtype="10" fill="hold" grpId="0" nodeType="clickEffect">
                                  <p:stCondLst>
                                    <p:cond delay="0"/>
                                  </p:stCondLst>
                                  <p:childTnLst>
                                    <p:set>
                                      <p:cBhvr>
                                        <p:cTn id="145" dur="1" fill="hold">
                                          <p:stCondLst>
                                            <p:cond delay="0"/>
                                          </p:stCondLst>
                                        </p:cTn>
                                        <p:tgtEl>
                                          <p:spTgt spid="7213"/>
                                        </p:tgtEl>
                                        <p:attrNameLst>
                                          <p:attrName>style.visibility</p:attrName>
                                        </p:attrNameLst>
                                      </p:cBhvr>
                                      <p:to>
                                        <p:strVal val="visible"/>
                                      </p:to>
                                    </p:set>
                                    <p:animEffect transition="in" filter="blinds(horizontal)">
                                      <p:cBhvr>
                                        <p:cTn id="146" dur="500"/>
                                        <p:tgtEl>
                                          <p:spTgt spid="7213"/>
                                        </p:tgtEl>
                                      </p:cBhvr>
                                    </p:animEffect>
                                  </p:childTnLst>
                                </p:cTn>
                              </p:par>
                              <p:par>
                                <p:cTn id="147" presetID="3" presetClass="entr" presetSubtype="10" fill="hold" grpId="0" nodeType="withEffect">
                                  <p:stCondLst>
                                    <p:cond delay="0"/>
                                  </p:stCondLst>
                                  <p:childTnLst>
                                    <p:set>
                                      <p:cBhvr>
                                        <p:cTn id="148" dur="1" fill="hold">
                                          <p:stCondLst>
                                            <p:cond delay="0"/>
                                          </p:stCondLst>
                                        </p:cTn>
                                        <p:tgtEl>
                                          <p:spTgt spid="7214"/>
                                        </p:tgtEl>
                                        <p:attrNameLst>
                                          <p:attrName>style.visibility</p:attrName>
                                        </p:attrNameLst>
                                      </p:cBhvr>
                                      <p:to>
                                        <p:strVal val="visible"/>
                                      </p:to>
                                    </p:set>
                                    <p:animEffect transition="in" filter="blinds(horizontal)">
                                      <p:cBhvr>
                                        <p:cTn id="149" dur="500"/>
                                        <p:tgtEl>
                                          <p:spTgt spid="7214"/>
                                        </p:tgtEl>
                                      </p:cBhvr>
                                    </p:animEffect>
                                  </p:childTnLst>
                                </p:cTn>
                              </p:par>
                              <p:par>
                                <p:cTn id="150" presetID="3" presetClass="entr" presetSubtype="10" fill="hold" nodeType="withEffect">
                                  <p:stCondLst>
                                    <p:cond delay="0"/>
                                  </p:stCondLst>
                                  <p:childTnLst>
                                    <p:set>
                                      <p:cBhvr>
                                        <p:cTn id="151" dur="1" fill="hold">
                                          <p:stCondLst>
                                            <p:cond delay="0"/>
                                          </p:stCondLst>
                                        </p:cTn>
                                        <p:tgtEl>
                                          <p:spTgt spid="7215"/>
                                        </p:tgtEl>
                                        <p:attrNameLst>
                                          <p:attrName>style.visibility</p:attrName>
                                        </p:attrNameLst>
                                      </p:cBhvr>
                                      <p:to>
                                        <p:strVal val="visible"/>
                                      </p:to>
                                    </p:set>
                                    <p:animEffect transition="in" filter="blinds(horizontal)">
                                      <p:cBhvr>
                                        <p:cTn id="152" dur="500"/>
                                        <p:tgtEl>
                                          <p:spTgt spid="7215"/>
                                        </p:tgtEl>
                                      </p:cBhvr>
                                    </p:animEffect>
                                  </p:childTnLst>
                                </p:cTn>
                              </p:par>
                              <p:par>
                                <p:cTn id="153" presetID="3" presetClass="entr" presetSubtype="10" fill="hold" grpId="0" nodeType="withEffect">
                                  <p:stCondLst>
                                    <p:cond delay="0"/>
                                  </p:stCondLst>
                                  <p:childTnLst>
                                    <p:set>
                                      <p:cBhvr>
                                        <p:cTn id="154" dur="1" fill="hold">
                                          <p:stCondLst>
                                            <p:cond delay="0"/>
                                          </p:stCondLst>
                                        </p:cTn>
                                        <p:tgtEl>
                                          <p:spTgt spid="7216"/>
                                        </p:tgtEl>
                                        <p:attrNameLst>
                                          <p:attrName>style.visibility</p:attrName>
                                        </p:attrNameLst>
                                      </p:cBhvr>
                                      <p:to>
                                        <p:strVal val="visible"/>
                                      </p:to>
                                    </p:set>
                                    <p:animEffect transition="in" filter="blinds(horizontal)">
                                      <p:cBhvr>
                                        <p:cTn id="155" dur="500"/>
                                        <p:tgtEl>
                                          <p:spTgt spid="7216"/>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3" presetClass="entr" presetSubtype="10" fill="hold" grpId="0" nodeType="clickEffect">
                                  <p:stCondLst>
                                    <p:cond delay="0"/>
                                  </p:stCondLst>
                                  <p:childTnLst>
                                    <p:set>
                                      <p:cBhvr>
                                        <p:cTn id="159" dur="1" fill="hold">
                                          <p:stCondLst>
                                            <p:cond delay="0"/>
                                          </p:stCondLst>
                                        </p:cTn>
                                        <p:tgtEl>
                                          <p:spTgt spid="7217"/>
                                        </p:tgtEl>
                                        <p:attrNameLst>
                                          <p:attrName>style.visibility</p:attrName>
                                        </p:attrNameLst>
                                      </p:cBhvr>
                                      <p:to>
                                        <p:strVal val="visible"/>
                                      </p:to>
                                    </p:set>
                                    <p:animEffect transition="in" filter="blinds(horizontal)">
                                      <p:cBhvr>
                                        <p:cTn id="160" dur="500"/>
                                        <p:tgtEl>
                                          <p:spTgt spid="7217"/>
                                        </p:tgtEl>
                                      </p:cBhvr>
                                    </p:animEffect>
                                  </p:childTnLst>
                                </p:cTn>
                              </p:par>
                              <p:par>
                                <p:cTn id="161" presetID="3" presetClass="entr" presetSubtype="10" fill="hold" grpId="0" nodeType="withEffect">
                                  <p:stCondLst>
                                    <p:cond delay="0"/>
                                  </p:stCondLst>
                                  <p:childTnLst>
                                    <p:set>
                                      <p:cBhvr>
                                        <p:cTn id="162" dur="1" fill="hold">
                                          <p:stCondLst>
                                            <p:cond delay="0"/>
                                          </p:stCondLst>
                                        </p:cTn>
                                        <p:tgtEl>
                                          <p:spTgt spid="7199"/>
                                        </p:tgtEl>
                                        <p:attrNameLst>
                                          <p:attrName>style.visibility</p:attrName>
                                        </p:attrNameLst>
                                      </p:cBhvr>
                                      <p:to>
                                        <p:strVal val="visible"/>
                                      </p:to>
                                    </p:set>
                                    <p:animEffect transition="in" filter="blinds(horizontal)">
                                      <p:cBhvr>
                                        <p:cTn id="163" dur="500"/>
                                        <p:tgtEl>
                                          <p:spTgt spid="7199"/>
                                        </p:tgtEl>
                                      </p:cBhvr>
                                    </p:animEffect>
                                  </p:childTnLst>
                                </p:cTn>
                              </p:par>
                              <p:par>
                                <p:cTn id="164" presetID="3" presetClass="entr" presetSubtype="10" fill="hold" grpId="0" nodeType="withEffect">
                                  <p:stCondLst>
                                    <p:cond delay="0"/>
                                  </p:stCondLst>
                                  <p:childTnLst>
                                    <p:set>
                                      <p:cBhvr>
                                        <p:cTn id="165" dur="1" fill="hold">
                                          <p:stCondLst>
                                            <p:cond delay="0"/>
                                          </p:stCondLst>
                                        </p:cTn>
                                        <p:tgtEl>
                                          <p:spTgt spid="7198"/>
                                        </p:tgtEl>
                                        <p:attrNameLst>
                                          <p:attrName>style.visibility</p:attrName>
                                        </p:attrNameLst>
                                      </p:cBhvr>
                                      <p:to>
                                        <p:strVal val="visible"/>
                                      </p:to>
                                    </p:set>
                                    <p:animEffect transition="in" filter="blinds(horizontal)">
                                      <p:cBhvr>
                                        <p:cTn id="166" dur="500"/>
                                        <p:tgtEl>
                                          <p:spTgt spid="7198"/>
                                        </p:tgtEl>
                                      </p:cBhvr>
                                    </p:animEffect>
                                  </p:childTnLst>
                                </p:cTn>
                              </p:par>
                              <p:par>
                                <p:cTn id="167" presetID="3" presetClass="entr" presetSubtype="10" fill="hold" grpId="0" nodeType="withEffect">
                                  <p:stCondLst>
                                    <p:cond delay="0"/>
                                  </p:stCondLst>
                                  <p:childTnLst>
                                    <p:set>
                                      <p:cBhvr>
                                        <p:cTn id="168" dur="1" fill="hold">
                                          <p:stCondLst>
                                            <p:cond delay="0"/>
                                          </p:stCondLst>
                                        </p:cTn>
                                        <p:tgtEl>
                                          <p:spTgt spid="7197"/>
                                        </p:tgtEl>
                                        <p:attrNameLst>
                                          <p:attrName>style.visibility</p:attrName>
                                        </p:attrNameLst>
                                      </p:cBhvr>
                                      <p:to>
                                        <p:strVal val="visible"/>
                                      </p:to>
                                    </p:set>
                                    <p:animEffect transition="in" filter="blinds(horizontal)">
                                      <p:cBhvr>
                                        <p:cTn id="169" dur="500"/>
                                        <p:tgtEl>
                                          <p:spTgt spid="7197"/>
                                        </p:tgtEl>
                                      </p:cBhvr>
                                    </p:animEffect>
                                  </p:childTnLst>
                                </p:cTn>
                              </p:par>
                              <p:par>
                                <p:cTn id="170" presetID="3" presetClass="entr" presetSubtype="10" fill="hold" grpId="0" nodeType="withEffect">
                                  <p:stCondLst>
                                    <p:cond delay="0"/>
                                  </p:stCondLst>
                                  <p:childTnLst>
                                    <p:set>
                                      <p:cBhvr>
                                        <p:cTn id="171" dur="1" fill="hold">
                                          <p:stCondLst>
                                            <p:cond delay="0"/>
                                          </p:stCondLst>
                                        </p:cTn>
                                        <p:tgtEl>
                                          <p:spTgt spid="7196"/>
                                        </p:tgtEl>
                                        <p:attrNameLst>
                                          <p:attrName>style.visibility</p:attrName>
                                        </p:attrNameLst>
                                      </p:cBhvr>
                                      <p:to>
                                        <p:strVal val="visible"/>
                                      </p:to>
                                    </p:set>
                                    <p:animEffect transition="in" filter="blinds(horizontal)">
                                      <p:cBhvr>
                                        <p:cTn id="172" dur="500"/>
                                        <p:tgtEl>
                                          <p:spTgt spid="7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animBg="1"/>
      <p:bldP spid="7172" grpId="0" animBg="1"/>
      <p:bldP spid="7173" grpId="0" animBg="1"/>
      <p:bldP spid="7174" grpId="0" animBg="1"/>
      <p:bldP spid="7176" grpId="0" animBg="1"/>
      <p:bldP spid="7177" grpId="0" animBg="1"/>
      <p:bldP spid="7178" grpId="0" animBg="1"/>
      <p:bldP spid="7183" grpId="0"/>
      <p:bldP spid="7185" grpId="0" animBg="1"/>
      <p:bldP spid="7186" grpId="0" animBg="1"/>
      <p:bldP spid="7187" grpId="0" animBg="1"/>
      <p:bldP spid="7188" grpId="0" animBg="1"/>
      <p:bldP spid="7189" grpId="0" animBg="1"/>
      <p:bldP spid="7190" grpId="0" animBg="1"/>
      <p:bldP spid="7191" grpId="0" animBg="1"/>
      <p:bldP spid="7192" grpId="0" animBg="1"/>
      <p:bldP spid="7193" grpId="0" animBg="1"/>
      <p:bldP spid="7194" grpId="0" animBg="1"/>
      <p:bldP spid="7195" grpId="0" animBg="1"/>
      <p:bldP spid="7196" grpId="0" animBg="1"/>
      <p:bldP spid="7197" grpId="0" animBg="1"/>
      <p:bldP spid="7198" grpId="0" animBg="1"/>
      <p:bldP spid="7199" grpId="0" animBg="1"/>
      <p:bldP spid="7200" grpId="0"/>
      <p:bldP spid="7202" grpId="0" animBg="1"/>
      <p:bldP spid="7204" grpId="0"/>
      <p:bldP spid="7205" grpId="0"/>
      <p:bldP spid="7206" grpId="0"/>
      <p:bldP spid="7208" grpId="0"/>
      <p:bldP spid="7210" grpId="0"/>
      <p:bldP spid="7212" grpId="0"/>
      <p:bldP spid="7213" grpId="0"/>
      <p:bldP spid="7214" grpId="0"/>
      <p:bldP spid="7216" grpId="0"/>
      <p:bldP spid="72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538163" y="390525"/>
            <a:ext cx="31670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zh-CN" altLang="en-US" sz="2800" b="1">
                <a:solidFill>
                  <a:srgbClr val="000000"/>
                </a:solidFill>
                <a:latin typeface="Times New Roman" pitchFamily="18" charset="0"/>
              </a:rPr>
              <a:t>当降到曲线</a:t>
            </a:r>
            <a:r>
              <a:rPr kumimoji="1" lang="en-US" altLang="zh-CN" sz="2800" b="1">
                <a:solidFill>
                  <a:srgbClr val="000000"/>
                </a:solidFill>
                <a:latin typeface="Times New Roman" pitchFamily="18" charset="0"/>
              </a:rPr>
              <a:t>3</a:t>
            </a:r>
            <a:r>
              <a:rPr kumimoji="1" lang="zh-CN" altLang="en-US" sz="2800" b="1">
                <a:solidFill>
                  <a:srgbClr val="000000"/>
                </a:solidFill>
                <a:latin typeface="Times New Roman" pitchFamily="18" charset="0"/>
              </a:rPr>
              <a:t>时：</a:t>
            </a:r>
          </a:p>
        </p:txBody>
      </p:sp>
      <p:graphicFrame>
        <p:nvGraphicFramePr>
          <p:cNvPr id="8195" name="Object 3"/>
          <p:cNvGraphicFramePr>
            <a:graphicFrameLocks noChangeAspect="1"/>
          </p:cNvGraphicFramePr>
          <p:nvPr/>
        </p:nvGraphicFramePr>
        <p:xfrm>
          <a:off x="3394075" y="390525"/>
          <a:ext cx="1422400" cy="484188"/>
        </p:xfrm>
        <a:graphic>
          <a:graphicData uri="http://schemas.openxmlformats.org/presentationml/2006/ole">
            <mc:AlternateContent xmlns:mc="http://schemas.openxmlformats.org/markup-compatibility/2006">
              <mc:Choice xmlns:v="urn:schemas-microsoft-com:vml" Requires="v">
                <p:oleObj spid="_x0000_s4100" name="公式" r:id="rId3" imgW="710891" imgH="241195" progId="Equation.3">
                  <p:embed/>
                </p:oleObj>
              </mc:Choice>
              <mc:Fallback>
                <p:oleObj name="公式" r:id="rId3" imgW="710891"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4075" y="390525"/>
                        <a:ext cx="1422400" cy="484188"/>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6" name="Rectangle 4"/>
          <p:cNvSpPr>
            <a:spLocks noChangeArrowheads="1"/>
          </p:cNvSpPr>
          <p:nvPr/>
        </p:nvSpPr>
        <p:spPr bwMode="auto">
          <a:xfrm>
            <a:off x="5038725" y="333375"/>
            <a:ext cx="2628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en-US" altLang="zh-CN" sz="2800" b="1" i="1">
                <a:solidFill>
                  <a:srgbClr val="000000"/>
                </a:solidFill>
                <a:latin typeface="Times New Roman" pitchFamily="18" charset="0"/>
              </a:rPr>
              <a:t>I</a:t>
            </a:r>
            <a:r>
              <a:rPr kumimoji="1" lang="en-US" altLang="zh-CN" sz="2800" b="1" baseline="-25000">
                <a:solidFill>
                  <a:srgbClr val="000000"/>
                </a:solidFill>
                <a:latin typeface="Times New Roman" pitchFamily="18" charset="0"/>
              </a:rPr>
              <a:t>q</a:t>
            </a:r>
            <a:r>
              <a:rPr kumimoji="1" lang="zh-CN" altLang="en-US" sz="2800" b="1">
                <a:solidFill>
                  <a:srgbClr val="000000"/>
                </a:solidFill>
                <a:latin typeface="Times New Roman" pitchFamily="18" charset="0"/>
              </a:rPr>
              <a:t>停止上升，</a:t>
            </a:r>
            <a:endParaRPr kumimoji="1" lang="zh-CN" altLang="en-US" sz="2400" b="1">
              <a:solidFill>
                <a:srgbClr val="000000"/>
              </a:solidFill>
              <a:latin typeface="Times New Roman" pitchFamily="18" charset="0"/>
            </a:endParaRPr>
          </a:p>
        </p:txBody>
      </p:sp>
      <p:sp>
        <p:nvSpPr>
          <p:cNvPr id="8197" name="Rectangle 5"/>
          <p:cNvSpPr>
            <a:spLocks noChangeArrowheads="1"/>
          </p:cNvSpPr>
          <p:nvPr/>
        </p:nvSpPr>
        <p:spPr bwMode="auto">
          <a:xfrm>
            <a:off x="76200" y="879475"/>
            <a:ext cx="9067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zh-CN" altLang="en-US" sz="2800" b="1">
                <a:solidFill>
                  <a:srgbClr val="000000"/>
                </a:solidFill>
                <a:latin typeface="Times New Roman" pitchFamily="18" charset="0"/>
              </a:rPr>
              <a:t>由于没有其他的纵模使增益曲线下降</a:t>
            </a:r>
            <a:r>
              <a:rPr kumimoji="1" lang="en-US" altLang="zh-CN" sz="2800" b="1">
                <a:solidFill>
                  <a:srgbClr val="000000"/>
                </a:solidFill>
                <a:latin typeface="Times New Roman" pitchFamily="18" charset="0"/>
              </a:rPr>
              <a:t>,</a:t>
            </a:r>
            <a:r>
              <a:rPr kumimoji="1" lang="zh-CN" altLang="en-US" sz="2800" b="1">
                <a:solidFill>
                  <a:srgbClr val="000000"/>
                </a:solidFill>
                <a:latin typeface="Times New Roman" pitchFamily="18" charset="0"/>
              </a:rPr>
              <a:t>则激光器就稳定在 </a:t>
            </a:r>
            <a:r>
              <a:rPr kumimoji="1" lang="en-US" altLang="zh-CN" sz="2800" b="1" i="1">
                <a:solidFill>
                  <a:srgbClr val="000000"/>
                </a:solidFill>
                <a:latin typeface="Times New Roman" pitchFamily="18" charset="0"/>
              </a:rPr>
              <a:t>I</a:t>
            </a:r>
            <a:r>
              <a:rPr kumimoji="1" lang="en-US" altLang="zh-CN" sz="2800" b="1" baseline="-25000">
                <a:solidFill>
                  <a:srgbClr val="000000"/>
                </a:solidFill>
                <a:latin typeface="Times New Roman" pitchFamily="18" charset="0"/>
              </a:rPr>
              <a:t>q </a:t>
            </a:r>
            <a:r>
              <a:rPr kumimoji="1" lang="zh-CN" altLang="en-US" sz="2800" b="1">
                <a:solidFill>
                  <a:srgbClr val="000000"/>
                </a:solidFill>
                <a:latin typeface="Times New Roman" pitchFamily="18" charset="0"/>
              </a:rPr>
              <a:t>上</a:t>
            </a:r>
            <a:r>
              <a:rPr kumimoji="1" lang="en-US" altLang="zh-CN" sz="2800" b="1">
                <a:solidFill>
                  <a:srgbClr val="000000"/>
                </a:solidFill>
                <a:latin typeface="Times New Roman" pitchFamily="18" charset="0"/>
              </a:rPr>
              <a:t>, </a:t>
            </a:r>
            <a:r>
              <a:rPr kumimoji="1" lang="zh-CN" altLang="en-US" sz="2800" b="1">
                <a:solidFill>
                  <a:srgbClr val="000000"/>
                </a:solidFill>
                <a:latin typeface="Times New Roman" pitchFamily="18" charset="0"/>
              </a:rPr>
              <a:t>从而输出单纵模激光。</a:t>
            </a:r>
          </a:p>
        </p:txBody>
      </p:sp>
      <p:sp>
        <p:nvSpPr>
          <p:cNvPr id="8198" name="Rectangle 6"/>
          <p:cNvSpPr>
            <a:spLocks noChangeArrowheads="1"/>
          </p:cNvSpPr>
          <p:nvPr/>
        </p:nvSpPr>
        <p:spPr bwMode="auto">
          <a:xfrm>
            <a:off x="304800" y="1857375"/>
            <a:ext cx="86042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6800" rIns="46800">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zh-CN" altLang="en-US" sz="2800" b="1">
                <a:solidFill>
                  <a:srgbClr val="FF0000"/>
                </a:solidFill>
                <a:latin typeface="Times New Roman" pitchFamily="18" charset="0"/>
              </a:rPr>
              <a:t>结论：</a:t>
            </a:r>
            <a:r>
              <a:rPr kumimoji="1" lang="zh-CN" altLang="en-US" sz="2800" b="1">
                <a:solidFill>
                  <a:srgbClr val="000000"/>
                </a:solidFill>
                <a:latin typeface="Times New Roman" pitchFamily="18" charset="0"/>
              </a:rPr>
              <a:t>理想情况下，均匀加宽稳态激光器的输出应是单纵模，其频率在增益曲线中心频率附近，其它纵模被抑制而熄灭。在模的竞争过程中，频率越远离中心频率的光越先熄灭。</a:t>
            </a:r>
          </a:p>
        </p:txBody>
      </p:sp>
      <p:sp>
        <p:nvSpPr>
          <p:cNvPr id="8199" name="Rectangle 7"/>
          <p:cNvSpPr>
            <a:spLocks noChangeArrowheads="1"/>
          </p:cNvSpPr>
          <p:nvPr/>
        </p:nvSpPr>
        <p:spPr bwMode="auto">
          <a:xfrm>
            <a:off x="323850" y="4292600"/>
            <a:ext cx="52562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800" b="1">
                <a:solidFill>
                  <a:srgbClr val="FF0000"/>
                </a:solidFill>
                <a:latin typeface="楷体_GB2312" pitchFamily="49" charset="-122"/>
                <a:ea typeface="楷体_GB2312" pitchFamily="49" charset="-122"/>
              </a:rPr>
              <a:t>竞争的结果总是最靠近谱线中心频率的那个纵模被保持下来。</a:t>
            </a:r>
          </a:p>
        </p:txBody>
      </p:sp>
      <p:grpSp>
        <p:nvGrpSpPr>
          <p:cNvPr id="8200" name="Group 8"/>
          <p:cNvGrpSpPr>
            <a:grpSpLocks/>
          </p:cNvGrpSpPr>
          <p:nvPr/>
        </p:nvGrpSpPr>
        <p:grpSpPr bwMode="auto">
          <a:xfrm>
            <a:off x="5795963" y="3429000"/>
            <a:ext cx="3168650" cy="3222625"/>
            <a:chOff x="3984" y="1584"/>
            <a:chExt cx="1728" cy="1325"/>
          </a:xfrm>
        </p:grpSpPr>
        <p:pic>
          <p:nvPicPr>
            <p:cNvPr id="8201"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2" y="1584"/>
              <a:ext cx="1494" cy="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02" name="Text Box 10"/>
            <p:cNvSpPr txBox="1">
              <a:spLocks noChangeArrowheads="1"/>
            </p:cNvSpPr>
            <p:nvPr/>
          </p:nvSpPr>
          <p:spPr bwMode="auto">
            <a:xfrm>
              <a:off x="3984" y="2784"/>
              <a:ext cx="1728"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50000"/>
                </a:spcBef>
                <a:spcAft>
                  <a:spcPct val="0"/>
                </a:spcAft>
                <a:buFontTx/>
                <a:buNone/>
              </a:pPr>
              <a:r>
                <a:rPr lang="zh-CN" altLang="en-US" sz="1400">
                  <a:solidFill>
                    <a:srgbClr val="003399"/>
                  </a:solidFill>
                </a:rPr>
                <a:t>图</a:t>
              </a:r>
              <a:r>
                <a:rPr lang="en-US" altLang="zh-CN" sz="1400">
                  <a:solidFill>
                    <a:srgbClr val="003399"/>
                  </a:solidFill>
                </a:rPr>
                <a:t>4-1 </a:t>
              </a:r>
              <a:r>
                <a:rPr lang="zh-CN" altLang="en-US" sz="1400">
                  <a:solidFill>
                    <a:srgbClr val="003399"/>
                  </a:solidFill>
                </a:rPr>
                <a:t>均匀增宽型谱线纵模竞争</a:t>
              </a:r>
            </a:p>
          </p:txBody>
        </p:sp>
      </p:grpSp>
    </p:spTree>
    <p:extLst>
      <p:ext uri="{BB962C8B-B14F-4D97-AF65-F5344CB8AC3E}">
        <p14:creationId xmlns:p14="http://schemas.microsoft.com/office/powerpoint/2010/main" val="2523187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linds(horizontal)">
                                      <p:cBhvr>
                                        <p:cTn id="7" dur="500"/>
                                        <p:tgtEl>
                                          <p:spTgt spid="8194"/>
                                        </p:tgtEl>
                                      </p:cBhvr>
                                    </p:animEffect>
                                  </p:childTnLst>
                                </p:cTn>
                              </p:par>
                              <p:par>
                                <p:cTn id="8" presetID="3" presetClass="entr" presetSubtype="10" fill="hold" nodeType="withEffect">
                                  <p:stCondLst>
                                    <p:cond delay="0"/>
                                  </p:stCondLst>
                                  <p:childTnLst>
                                    <p:set>
                                      <p:cBhvr>
                                        <p:cTn id="9" dur="1" fill="hold">
                                          <p:stCondLst>
                                            <p:cond delay="0"/>
                                          </p:stCondLst>
                                        </p:cTn>
                                        <p:tgtEl>
                                          <p:spTgt spid="8195"/>
                                        </p:tgtEl>
                                        <p:attrNameLst>
                                          <p:attrName>style.visibility</p:attrName>
                                        </p:attrNameLst>
                                      </p:cBhvr>
                                      <p:to>
                                        <p:strVal val="visible"/>
                                      </p:to>
                                    </p:set>
                                    <p:animEffect transition="in" filter="blinds(horizontal)">
                                      <p:cBhvr>
                                        <p:cTn id="10" dur="500"/>
                                        <p:tgtEl>
                                          <p:spTgt spid="819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196"/>
                                        </p:tgtEl>
                                        <p:attrNameLst>
                                          <p:attrName>style.visibility</p:attrName>
                                        </p:attrNameLst>
                                      </p:cBhvr>
                                      <p:to>
                                        <p:strVal val="visible"/>
                                      </p:to>
                                    </p:set>
                                    <p:animEffect transition="in" filter="blinds(horizontal)">
                                      <p:cBhvr>
                                        <p:cTn id="15" dur="500"/>
                                        <p:tgtEl>
                                          <p:spTgt spid="819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197"/>
                                        </p:tgtEl>
                                        <p:attrNameLst>
                                          <p:attrName>style.visibility</p:attrName>
                                        </p:attrNameLst>
                                      </p:cBhvr>
                                      <p:to>
                                        <p:strVal val="visible"/>
                                      </p:to>
                                    </p:set>
                                    <p:animEffect transition="in" filter="blinds(horizontal)">
                                      <p:cBhvr>
                                        <p:cTn id="18" dur="500"/>
                                        <p:tgtEl>
                                          <p:spTgt spid="819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198"/>
                                        </p:tgtEl>
                                        <p:attrNameLst>
                                          <p:attrName>style.visibility</p:attrName>
                                        </p:attrNameLst>
                                      </p:cBhvr>
                                      <p:to>
                                        <p:strVal val="visible"/>
                                      </p:to>
                                    </p:set>
                                    <p:animEffect transition="in" filter="blinds(horizontal)">
                                      <p:cBhvr>
                                        <p:cTn id="23" dur="500"/>
                                        <p:tgtEl>
                                          <p:spTgt spid="819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8" presetClass="entr" presetSubtype="32" fill="hold" grpId="0" nodeType="clickEffect">
                                  <p:stCondLst>
                                    <p:cond delay="0"/>
                                  </p:stCondLst>
                                  <p:childTnLst>
                                    <p:set>
                                      <p:cBhvr>
                                        <p:cTn id="27" dur="1" fill="hold">
                                          <p:stCondLst>
                                            <p:cond delay="0"/>
                                          </p:stCondLst>
                                        </p:cTn>
                                        <p:tgtEl>
                                          <p:spTgt spid="8199"/>
                                        </p:tgtEl>
                                        <p:attrNameLst>
                                          <p:attrName>style.visibility</p:attrName>
                                        </p:attrNameLst>
                                      </p:cBhvr>
                                      <p:to>
                                        <p:strVal val="visible"/>
                                      </p:to>
                                    </p:set>
                                    <p:animEffect transition="in" filter="diamond(out)">
                                      <p:cBhvr>
                                        <p:cTn id="28" dur="20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6" grpId="0"/>
      <p:bldP spid="8197" grpId="0"/>
      <p:bldP spid="8198" grpId="0"/>
      <p:bldP spid="819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04800" y="152400"/>
            <a:ext cx="5899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800" b="1">
                <a:solidFill>
                  <a:srgbClr val="000000"/>
                </a:solidFill>
                <a:latin typeface="Times New Roman" pitchFamily="18" charset="0"/>
              </a:rPr>
              <a:t>二、非均匀加宽激光器的多纵模振荡</a:t>
            </a:r>
          </a:p>
        </p:txBody>
      </p:sp>
      <p:sp>
        <p:nvSpPr>
          <p:cNvPr id="9219" name="Rectangle 3"/>
          <p:cNvSpPr>
            <a:spLocks noChangeArrowheads="1"/>
          </p:cNvSpPr>
          <p:nvPr/>
        </p:nvSpPr>
        <p:spPr bwMode="auto">
          <a:xfrm>
            <a:off x="304800" y="765175"/>
            <a:ext cx="8382000" cy="8223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en-US" altLang="zh-CN" sz="2400" b="1">
                <a:solidFill>
                  <a:srgbClr val="000000"/>
                </a:solidFill>
                <a:latin typeface="Times New Roman" pitchFamily="18" charset="0"/>
              </a:rPr>
              <a:t>   </a:t>
            </a:r>
            <a:r>
              <a:rPr kumimoji="1" lang="zh-CN" altLang="en-US" sz="2400" b="1">
                <a:solidFill>
                  <a:srgbClr val="000000"/>
                </a:solidFill>
                <a:latin typeface="Times New Roman" pitchFamily="18" charset="0"/>
              </a:rPr>
              <a:t>一 般情况下，外激励 </a:t>
            </a:r>
            <a:r>
              <a:rPr kumimoji="1" lang="zh-CN" altLang="en-US" sz="2400" b="1">
                <a:solidFill>
                  <a:srgbClr val="000000"/>
                </a:solidFill>
                <a:latin typeface="Times New Roman" pitchFamily="18" charset="0"/>
                <a:sym typeface="Symbol" pitchFamily="18" charset="2"/>
              </a:rPr>
              <a:t>  </a:t>
            </a:r>
            <a:r>
              <a:rPr kumimoji="1" lang="en-US" altLang="zh-CN" sz="2400" b="1">
                <a:solidFill>
                  <a:srgbClr val="000000"/>
                </a:solidFill>
                <a:latin typeface="Times New Roman" pitchFamily="18" charset="0"/>
                <a:sym typeface="Symbol" pitchFamily="18" charset="2"/>
              </a:rPr>
              <a:t>G</a:t>
            </a:r>
            <a:r>
              <a:rPr kumimoji="1" lang="en-US" altLang="zh-CN" sz="2400" b="1" baseline="30000">
                <a:solidFill>
                  <a:srgbClr val="000000"/>
                </a:solidFill>
                <a:latin typeface="Times New Roman" pitchFamily="18" charset="0"/>
                <a:sym typeface="Symbol" pitchFamily="18" charset="2"/>
              </a:rPr>
              <a:t>0</a:t>
            </a:r>
            <a:r>
              <a:rPr kumimoji="1" lang="en-US" altLang="zh-CN" sz="2400" b="1">
                <a:solidFill>
                  <a:srgbClr val="000000"/>
                </a:solidFill>
                <a:latin typeface="Times New Roman" pitchFamily="18" charset="0"/>
                <a:sym typeface="Symbol" pitchFamily="18" charset="2"/>
              </a:rPr>
              <a:t>  </a:t>
            </a:r>
            <a:r>
              <a:rPr kumimoji="1" lang="zh-CN" altLang="en-US" sz="2400" b="1">
                <a:solidFill>
                  <a:srgbClr val="000000"/>
                </a:solidFill>
                <a:latin typeface="Times New Roman" pitchFamily="18" charset="0"/>
                <a:sym typeface="Symbol" pitchFamily="18" charset="2"/>
              </a:rPr>
              <a:t>满足阈值条件的纵模    振荡模式数 </a:t>
            </a:r>
          </a:p>
        </p:txBody>
      </p:sp>
      <p:sp>
        <p:nvSpPr>
          <p:cNvPr id="9220" name="Rectangle 4"/>
          <p:cNvSpPr>
            <a:spLocks noChangeArrowheads="1"/>
          </p:cNvSpPr>
          <p:nvPr/>
        </p:nvSpPr>
        <p:spPr bwMode="auto">
          <a:xfrm>
            <a:off x="468313" y="1557338"/>
            <a:ext cx="2174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en-US" altLang="zh-CN" sz="2400" b="1">
                <a:solidFill>
                  <a:srgbClr val="000000"/>
                </a:solidFill>
                <a:latin typeface="Times New Roman" pitchFamily="18" charset="0"/>
              </a:rPr>
              <a:t>1</a:t>
            </a:r>
            <a:r>
              <a:rPr lang="zh-CN" altLang="en-US" sz="2400" b="1">
                <a:solidFill>
                  <a:srgbClr val="000000"/>
                </a:solidFill>
                <a:latin typeface="Times New Roman" pitchFamily="18" charset="0"/>
              </a:rPr>
              <a:t>、多纵模振荡</a:t>
            </a:r>
          </a:p>
        </p:txBody>
      </p:sp>
      <p:sp>
        <p:nvSpPr>
          <p:cNvPr id="9221" name="Rectangle 5"/>
          <p:cNvSpPr>
            <a:spLocks noChangeArrowheads="1"/>
          </p:cNvSpPr>
          <p:nvPr/>
        </p:nvSpPr>
        <p:spPr bwMode="auto">
          <a:xfrm>
            <a:off x="323850" y="2060575"/>
            <a:ext cx="85693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400" b="1">
                <a:solidFill>
                  <a:srgbClr val="000000"/>
                </a:solidFill>
                <a:latin typeface="Times New Roman" pitchFamily="18" charset="0"/>
              </a:rPr>
              <a:t>若多个纵模均满足振荡条件，且形成的烧孔位置不重合，则它们分用不同的粒子群，均能振荡，若激励越强，</a:t>
            </a:r>
            <a:r>
              <a:rPr lang="en-US" altLang="zh-CN" sz="2400" b="1">
                <a:solidFill>
                  <a:srgbClr val="000000"/>
                </a:solidFill>
                <a:latin typeface="Times New Roman" pitchFamily="18" charset="0"/>
              </a:rPr>
              <a:t>G </a:t>
            </a:r>
            <a:r>
              <a:rPr lang="en-US" altLang="zh-CN" sz="2400" b="1" baseline="30000">
                <a:solidFill>
                  <a:srgbClr val="000000"/>
                </a:solidFill>
                <a:latin typeface="Times New Roman" pitchFamily="18" charset="0"/>
              </a:rPr>
              <a:t>0</a:t>
            </a:r>
            <a:r>
              <a:rPr lang="en-US" altLang="zh-CN" sz="2400" b="1">
                <a:solidFill>
                  <a:srgbClr val="000000"/>
                </a:solidFill>
                <a:latin typeface="Times New Roman" pitchFamily="18" charset="0"/>
              </a:rPr>
              <a:t> </a:t>
            </a:r>
            <a:r>
              <a:rPr lang="zh-CN" altLang="en-US" sz="2400" b="1">
                <a:solidFill>
                  <a:srgbClr val="000000"/>
                </a:solidFill>
                <a:latin typeface="Times New Roman" pitchFamily="18" charset="0"/>
              </a:rPr>
              <a:t>越大，满足振荡的纵模数越多。</a:t>
            </a:r>
          </a:p>
        </p:txBody>
      </p:sp>
      <p:sp>
        <p:nvSpPr>
          <p:cNvPr id="9222" name="Rectangle 6"/>
          <p:cNvSpPr>
            <a:spLocks noChangeArrowheads="1"/>
          </p:cNvSpPr>
          <p:nvPr/>
        </p:nvSpPr>
        <p:spPr bwMode="auto">
          <a:xfrm>
            <a:off x="395288" y="3284538"/>
            <a:ext cx="1868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en-US" altLang="zh-CN" sz="2400" b="1">
                <a:solidFill>
                  <a:srgbClr val="000000"/>
                </a:solidFill>
                <a:latin typeface="Times New Roman" pitchFamily="18" charset="0"/>
              </a:rPr>
              <a:t>2</a:t>
            </a:r>
            <a:r>
              <a:rPr lang="zh-CN" altLang="en-US" sz="2400" b="1">
                <a:solidFill>
                  <a:srgbClr val="000000"/>
                </a:solidFill>
                <a:latin typeface="Times New Roman" pitchFamily="18" charset="0"/>
              </a:rPr>
              <a:t>、纵模竞争</a:t>
            </a:r>
          </a:p>
        </p:txBody>
      </p:sp>
      <p:sp>
        <p:nvSpPr>
          <p:cNvPr id="9223" name="Rectangle 7"/>
          <p:cNvSpPr>
            <a:spLocks noChangeArrowheads="1"/>
          </p:cNvSpPr>
          <p:nvPr/>
        </p:nvSpPr>
        <p:spPr bwMode="auto">
          <a:xfrm>
            <a:off x="323850" y="3789363"/>
            <a:ext cx="295275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400" b="1">
                <a:solidFill>
                  <a:srgbClr val="000000"/>
                </a:solidFill>
                <a:latin typeface="Times New Roman" pitchFamily="18" charset="0"/>
              </a:rPr>
              <a:t>若两纵模的烧孔部分或全部重合，则因为它们共用或部分共用一群激活粒子而产生相互竞争，造成输出功率的起伏。</a:t>
            </a:r>
          </a:p>
        </p:txBody>
      </p:sp>
      <p:grpSp>
        <p:nvGrpSpPr>
          <p:cNvPr id="9224" name="Group 8"/>
          <p:cNvGrpSpPr>
            <a:grpSpLocks/>
          </p:cNvGrpSpPr>
          <p:nvPr/>
        </p:nvGrpSpPr>
        <p:grpSpPr bwMode="auto">
          <a:xfrm>
            <a:off x="3609975" y="3068638"/>
            <a:ext cx="5229225" cy="2886075"/>
            <a:chOff x="2218" y="2069"/>
            <a:chExt cx="3294" cy="1818"/>
          </a:xfrm>
        </p:grpSpPr>
        <p:pic>
          <p:nvPicPr>
            <p:cNvPr id="922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6" y="2069"/>
              <a:ext cx="3175" cy="1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7" name="Rectangle 10"/>
            <p:cNvSpPr>
              <a:spLocks noChangeArrowheads="1"/>
            </p:cNvSpPr>
            <p:nvPr/>
          </p:nvSpPr>
          <p:spPr bwMode="auto">
            <a:xfrm>
              <a:off x="4741" y="3656"/>
              <a:ext cx="7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1800" b="1">
                  <a:solidFill>
                    <a:srgbClr val="FF0000"/>
                  </a:solidFill>
                  <a:latin typeface="Times New Roman" pitchFamily="18" charset="0"/>
                </a:rPr>
                <a:t>激发增强</a:t>
              </a:r>
            </a:p>
          </p:txBody>
        </p:sp>
        <p:graphicFrame>
          <p:nvGraphicFramePr>
            <p:cNvPr id="9228" name="Object 11"/>
            <p:cNvGraphicFramePr>
              <a:graphicFrameLocks noChangeAspect="1"/>
            </p:cNvGraphicFramePr>
            <p:nvPr/>
          </p:nvGraphicFramePr>
          <p:xfrm>
            <a:off x="2290" y="2931"/>
            <a:ext cx="273" cy="380"/>
          </p:xfrm>
          <a:graphic>
            <a:graphicData uri="http://schemas.openxmlformats.org/presentationml/2006/ole">
              <mc:AlternateContent xmlns:mc="http://schemas.openxmlformats.org/markup-compatibility/2006">
                <mc:Choice xmlns:v="urn:schemas-microsoft-com:vml" Requires="v">
                  <p:oleObj spid="_x0000_s5126" name="公式" r:id="rId4" imgW="142830" imgH="200025" progId="Equation.3">
                    <p:embed/>
                  </p:oleObj>
                </mc:Choice>
                <mc:Fallback>
                  <p:oleObj name="公式" r:id="rId4" imgW="142830" imgH="20002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0" y="2931"/>
                          <a:ext cx="273" cy="38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12"/>
            <p:cNvGraphicFramePr>
              <a:graphicFrameLocks noChangeAspect="1"/>
            </p:cNvGraphicFramePr>
            <p:nvPr/>
          </p:nvGraphicFramePr>
          <p:xfrm>
            <a:off x="2218" y="2114"/>
            <a:ext cx="780" cy="336"/>
          </p:xfrm>
          <a:graphic>
            <a:graphicData uri="http://schemas.openxmlformats.org/presentationml/2006/ole">
              <mc:AlternateContent xmlns:mc="http://schemas.openxmlformats.org/markup-compatibility/2006">
                <mc:Choice xmlns:v="urn:schemas-microsoft-com:vml" Requires="v">
                  <p:oleObj spid="_x0000_s5127" name="公式" r:id="rId6" imgW="504900" imgH="200025" progId="Equation.3">
                    <p:embed/>
                  </p:oleObj>
                </mc:Choice>
                <mc:Fallback>
                  <p:oleObj name="公式" r:id="rId6" imgW="504900" imgH="20002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18" y="2114"/>
                          <a:ext cx="780" cy="336"/>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229" name="Rectangle 13"/>
          <p:cNvSpPr>
            <a:spLocks noChangeArrowheads="1"/>
          </p:cNvSpPr>
          <p:nvPr/>
        </p:nvSpPr>
        <p:spPr bwMode="auto">
          <a:xfrm>
            <a:off x="323850" y="6092825"/>
            <a:ext cx="8820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800" b="1">
                <a:solidFill>
                  <a:srgbClr val="FF0000"/>
                </a:solidFill>
                <a:latin typeface="楷体_GB2312" pitchFamily="49" charset="-122"/>
                <a:ea typeface="楷体_GB2312" pitchFamily="49" charset="-122"/>
              </a:rPr>
              <a:t>结论：非均匀增宽激光器的输出一般都具有多个纵模。 </a:t>
            </a:r>
          </a:p>
        </p:txBody>
      </p:sp>
    </p:spTree>
    <p:extLst>
      <p:ext uri="{BB962C8B-B14F-4D97-AF65-F5344CB8AC3E}">
        <p14:creationId xmlns:p14="http://schemas.microsoft.com/office/powerpoint/2010/main" val="2341455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ox(in)">
                                      <p:cBhvr>
                                        <p:cTn id="7" dur="500"/>
                                        <p:tgtEl>
                                          <p:spTgt spid="9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box(in)">
                                      <p:cBhvr>
                                        <p:cTn id="12" dur="500"/>
                                        <p:tgtEl>
                                          <p:spTgt spid="92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220"/>
                                        </p:tgtEl>
                                        <p:attrNameLst>
                                          <p:attrName>style.visibility</p:attrName>
                                        </p:attrNameLst>
                                      </p:cBhvr>
                                      <p:to>
                                        <p:strVal val="visible"/>
                                      </p:to>
                                    </p:set>
                                    <p:animEffect transition="in" filter="box(in)">
                                      <p:cBhvr>
                                        <p:cTn id="17" dur="500"/>
                                        <p:tgtEl>
                                          <p:spTgt spid="92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221"/>
                                        </p:tgtEl>
                                        <p:attrNameLst>
                                          <p:attrName>style.visibility</p:attrName>
                                        </p:attrNameLst>
                                      </p:cBhvr>
                                      <p:to>
                                        <p:strVal val="visible"/>
                                      </p:to>
                                    </p:set>
                                    <p:animEffect transition="in" filter="box(in)">
                                      <p:cBhvr>
                                        <p:cTn id="22" dur="500"/>
                                        <p:tgtEl>
                                          <p:spTgt spid="92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22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222"/>
                                        </p:tgtEl>
                                        <p:attrNameLst>
                                          <p:attrName>style.visibility</p:attrName>
                                        </p:attrNameLst>
                                      </p:cBhvr>
                                      <p:to>
                                        <p:strVal val="visible"/>
                                      </p:to>
                                    </p:set>
                                    <p:animEffect transition="in" filter="wipe(left)">
                                      <p:cBhvr>
                                        <p:cTn id="31" dur="500"/>
                                        <p:tgtEl>
                                          <p:spTgt spid="922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9223"/>
                                        </p:tgtEl>
                                        <p:attrNameLst>
                                          <p:attrName>style.visibility</p:attrName>
                                        </p:attrNameLst>
                                      </p:cBhvr>
                                      <p:to>
                                        <p:strVal val="visible"/>
                                      </p:to>
                                    </p:set>
                                    <p:animEffect transition="in" filter="wipe(up)">
                                      <p:cBhvr>
                                        <p:cTn id="36" dur="500"/>
                                        <p:tgtEl>
                                          <p:spTgt spid="922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229"/>
                                        </p:tgtEl>
                                        <p:attrNameLst>
                                          <p:attrName>style.visibility</p:attrName>
                                        </p:attrNameLst>
                                      </p:cBhvr>
                                      <p:to>
                                        <p:strVal val="visible"/>
                                      </p:to>
                                    </p:set>
                                    <p:animEffect transition="in" filter="wipe(left)">
                                      <p:cBhvr>
                                        <p:cTn id="41" dur="3000"/>
                                        <p:tgtEl>
                                          <p:spTgt spid="9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19" grpId="0" animBg="1"/>
      <p:bldP spid="9220" grpId="0"/>
      <p:bldP spid="9221" grpId="0"/>
      <p:bldP spid="9222" grpId="0"/>
      <p:bldP spid="9223" grpId="0"/>
      <p:bldP spid="92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250825" y="0"/>
            <a:ext cx="5695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800" b="1">
                <a:solidFill>
                  <a:srgbClr val="000000"/>
                </a:solidFill>
                <a:latin typeface="宋体" pitchFamily="2" charset="-122"/>
              </a:rPr>
              <a:t>三</a:t>
            </a:r>
            <a:r>
              <a:rPr lang="en-US" altLang="zh-CN" sz="2800" b="1">
                <a:solidFill>
                  <a:srgbClr val="000000"/>
                </a:solidFill>
                <a:latin typeface="宋体" pitchFamily="2" charset="-122"/>
              </a:rPr>
              <a:t>. </a:t>
            </a:r>
            <a:r>
              <a:rPr lang="zh-CN" altLang="en-US" sz="2800" b="1">
                <a:solidFill>
                  <a:srgbClr val="000000"/>
                </a:solidFill>
                <a:latin typeface="宋体" pitchFamily="2" charset="-122"/>
              </a:rPr>
              <a:t>单纵模的选取</a:t>
            </a:r>
          </a:p>
        </p:txBody>
      </p:sp>
      <p:sp>
        <p:nvSpPr>
          <p:cNvPr id="10243" name="Rectangle 3"/>
          <p:cNvSpPr>
            <a:spLocks noChangeArrowheads="1"/>
          </p:cNvSpPr>
          <p:nvPr/>
        </p:nvSpPr>
        <p:spPr bwMode="auto">
          <a:xfrm>
            <a:off x="323850" y="431800"/>
            <a:ext cx="85693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en-US" altLang="zh-CN" sz="2400" b="1">
                <a:solidFill>
                  <a:srgbClr val="0000CC"/>
                </a:solidFill>
                <a:latin typeface="楷体_GB2312" pitchFamily="49" charset="-122"/>
                <a:ea typeface="楷体_GB2312" pitchFamily="49" charset="-122"/>
              </a:rPr>
              <a:t>1. </a:t>
            </a:r>
            <a:r>
              <a:rPr lang="zh-CN" altLang="en-US" sz="2400" b="1">
                <a:solidFill>
                  <a:srgbClr val="FF0000"/>
                </a:solidFill>
                <a:latin typeface="楷体_GB2312" pitchFamily="49" charset="-122"/>
                <a:ea typeface="楷体_GB2312" pitchFamily="49" charset="-122"/>
              </a:rPr>
              <a:t>短腔法：</a:t>
            </a:r>
            <a:r>
              <a:rPr lang="zh-CN" altLang="en-US" sz="2400" b="1">
                <a:solidFill>
                  <a:srgbClr val="000000"/>
                </a:solidFill>
                <a:latin typeface="楷体_GB2312" pitchFamily="49" charset="-122"/>
                <a:ea typeface="楷体_GB2312" pitchFamily="49" charset="-122"/>
              </a:rPr>
              <a:t>缩短谐振腔长度</a:t>
            </a:r>
            <a:r>
              <a:rPr lang="en-US" altLang="zh-CN" sz="2400" b="1">
                <a:solidFill>
                  <a:srgbClr val="000000"/>
                </a:solidFill>
                <a:latin typeface="楷体_GB2312" pitchFamily="49" charset="-122"/>
                <a:ea typeface="楷体_GB2312" pitchFamily="49" charset="-122"/>
              </a:rPr>
              <a:t>,</a:t>
            </a:r>
            <a:r>
              <a:rPr lang="zh-CN" altLang="en-US" sz="2400" b="1">
                <a:solidFill>
                  <a:srgbClr val="000000"/>
                </a:solidFill>
                <a:latin typeface="楷体_GB2312" pitchFamily="49" charset="-122"/>
                <a:ea typeface="楷体_GB2312" pitchFamily="49" charset="-122"/>
              </a:rPr>
              <a:t>可增大相邻纵模间隔</a:t>
            </a:r>
            <a:r>
              <a:rPr lang="en-US" altLang="zh-CN" sz="2400" b="1">
                <a:solidFill>
                  <a:srgbClr val="000000"/>
                </a:solidFill>
                <a:latin typeface="楷体_GB2312" pitchFamily="49" charset="-122"/>
                <a:ea typeface="楷体_GB2312" pitchFamily="49" charset="-122"/>
              </a:rPr>
              <a:t>,</a:t>
            </a:r>
            <a:r>
              <a:rPr lang="zh-CN" altLang="en-US" sz="2400" b="1">
                <a:solidFill>
                  <a:srgbClr val="000000"/>
                </a:solidFill>
                <a:latin typeface="楷体_GB2312" pitchFamily="49" charset="-122"/>
                <a:ea typeface="楷体_GB2312" pitchFamily="49" charset="-122"/>
              </a:rPr>
              <a:t>以致在荧光谱线有效宽度内</a:t>
            </a:r>
            <a:r>
              <a:rPr lang="en-US" altLang="zh-CN" sz="2400" b="1">
                <a:solidFill>
                  <a:srgbClr val="000000"/>
                </a:solidFill>
                <a:latin typeface="楷体_GB2312" pitchFamily="49" charset="-122"/>
                <a:ea typeface="楷体_GB2312" pitchFamily="49" charset="-122"/>
              </a:rPr>
              <a:t>,</a:t>
            </a:r>
            <a:r>
              <a:rPr lang="zh-CN" altLang="en-US" sz="2400" b="1">
                <a:solidFill>
                  <a:srgbClr val="000000"/>
                </a:solidFill>
                <a:latin typeface="楷体_GB2312" pitchFamily="49" charset="-122"/>
                <a:ea typeface="楷体_GB2312" pitchFamily="49" charset="-122"/>
              </a:rPr>
              <a:t>只存在一个纵模</a:t>
            </a:r>
            <a:r>
              <a:rPr lang="en-US" altLang="zh-CN" sz="2400" b="1">
                <a:solidFill>
                  <a:srgbClr val="000000"/>
                </a:solidFill>
                <a:latin typeface="楷体_GB2312" pitchFamily="49" charset="-122"/>
                <a:ea typeface="楷体_GB2312" pitchFamily="49" charset="-122"/>
              </a:rPr>
              <a:t>,</a:t>
            </a:r>
            <a:r>
              <a:rPr lang="zh-CN" altLang="en-US" sz="2400" b="1">
                <a:solidFill>
                  <a:srgbClr val="000000"/>
                </a:solidFill>
                <a:latin typeface="楷体_GB2312" pitchFamily="49" charset="-122"/>
                <a:ea typeface="楷体_GB2312" pitchFamily="49" charset="-122"/>
              </a:rPr>
              <a:t>从而实现单纵模振荡。</a:t>
            </a:r>
          </a:p>
        </p:txBody>
      </p:sp>
      <p:grpSp>
        <p:nvGrpSpPr>
          <p:cNvPr id="10244" name="Group 4"/>
          <p:cNvGrpSpPr>
            <a:grpSpLocks/>
          </p:cNvGrpSpPr>
          <p:nvPr/>
        </p:nvGrpSpPr>
        <p:grpSpPr bwMode="auto">
          <a:xfrm>
            <a:off x="5219700" y="1439863"/>
            <a:ext cx="3551238" cy="1355725"/>
            <a:chOff x="3424" y="1616"/>
            <a:chExt cx="2237" cy="854"/>
          </a:xfrm>
        </p:grpSpPr>
        <p:graphicFrame>
          <p:nvGraphicFramePr>
            <p:cNvPr id="10259" name="Object 5"/>
            <p:cNvGraphicFramePr>
              <a:graphicFrameLocks noChangeAspect="1"/>
            </p:cNvGraphicFramePr>
            <p:nvPr/>
          </p:nvGraphicFramePr>
          <p:xfrm>
            <a:off x="3665" y="1964"/>
            <a:ext cx="1695" cy="506"/>
          </p:xfrm>
          <a:graphic>
            <a:graphicData uri="http://schemas.openxmlformats.org/presentationml/2006/ole">
              <mc:AlternateContent xmlns:mc="http://schemas.openxmlformats.org/markup-compatibility/2006">
                <mc:Choice xmlns:v="urn:schemas-microsoft-com:vml" Requires="v">
                  <p:oleObj spid="_x0000_s6160" name="公式" r:id="rId3" imgW="1384300" imgH="419100" progId="Equation.3">
                    <p:embed/>
                  </p:oleObj>
                </mc:Choice>
                <mc:Fallback>
                  <p:oleObj name="公式" r:id="rId3" imgW="13843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5" y="1964"/>
                          <a:ext cx="1695"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 Box 6"/>
            <p:cNvSpPr txBox="1">
              <a:spLocks noChangeArrowheads="1"/>
            </p:cNvSpPr>
            <p:nvPr/>
          </p:nvSpPr>
          <p:spPr bwMode="auto">
            <a:xfrm>
              <a:off x="3424" y="1616"/>
              <a:ext cx="2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400" b="1">
                  <a:solidFill>
                    <a:srgbClr val="0000CC"/>
                  </a:solidFill>
                </a:rPr>
                <a:t>相邻两个纵模的频率差：</a:t>
              </a:r>
              <a:endParaRPr lang="zh-CN" altLang="en-US" sz="1800">
                <a:solidFill>
                  <a:srgbClr val="0000CC"/>
                </a:solidFill>
              </a:endParaRPr>
            </a:p>
          </p:txBody>
        </p:sp>
      </p:grpSp>
      <p:grpSp>
        <p:nvGrpSpPr>
          <p:cNvPr id="10247" name="Group 7"/>
          <p:cNvGrpSpPr>
            <a:grpSpLocks/>
          </p:cNvGrpSpPr>
          <p:nvPr/>
        </p:nvGrpSpPr>
        <p:grpSpPr bwMode="auto">
          <a:xfrm>
            <a:off x="5592763" y="3024188"/>
            <a:ext cx="3551237" cy="1873250"/>
            <a:chOff x="3455" y="2432"/>
            <a:chExt cx="2237" cy="1180"/>
          </a:xfrm>
        </p:grpSpPr>
        <p:graphicFrame>
          <p:nvGraphicFramePr>
            <p:cNvPr id="10256" name="Object 8"/>
            <p:cNvGraphicFramePr>
              <a:graphicFrameLocks noChangeAspect="1"/>
            </p:cNvGraphicFramePr>
            <p:nvPr/>
          </p:nvGraphicFramePr>
          <p:xfrm>
            <a:off x="3780" y="2701"/>
            <a:ext cx="1510" cy="551"/>
          </p:xfrm>
          <a:graphic>
            <a:graphicData uri="http://schemas.openxmlformats.org/presentationml/2006/ole">
              <mc:AlternateContent xmlns:mc="http://schemas.openxmlformats.org/markup-compatibility/2006">
                <mc:Choice xmlns:v="urn:schemas-microsoft-com:vml" Requires="v">
                  <p:oleObj spid="_x0000_s6161" name="公式" r:id="rId5" imgW="1143000" imgH="419100" progId="Equation.3">
                    <p:embed/>
                  </p:oleObj>
                </mc:Choice>
                <mc:Fallback>
                  <p:oleObj name="公式" r:id="rId5" imgW="11430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0" y="2701"/>
                          <a:ext cx="151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57" name="Text Box 9"/>
            <p:cNvSpPr txBox="1">
              <a:spLocks noChangeArrowheads="1"/>
            </p:cNvSpPr>
            <p:nvPr/>
          </p:nvSpPr>
          <p:spPr bwMode="auto">
            <a:xfrm>
              <a:off x="3502" y="2432"/>
              <a:ext cx="20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400" b="1">
                  <a:solidFill>
                    <a:srgbClr val="0000CC"/>
                  </a:solidFill>
                </a:rPr>
                <a:t>则</a:t>
              </a:r>
              <a:r>
                <a:rPr lang="zh-CN" altLang="en-US" sz="2400" b="1">
                  <a:solidFill>
                    <a:srgbClr val="0000CC"/>
                  </a:solidFill>
                  <a:latin typeface="宋体" pitchFamily="2" charset="-122"/>
                </a:rPr>
                <a:t>只要缩短腔长，使</a:t>
              </a:r>
              <a:r>
                <a:rPr lang="zh-CN" altLang="en-US" sz="2400" b="1">
                  <a:solidFill>
                    <a:srgbClr val="0000CC"/>
                  </a:solidFill>
                </a:rPr>
                <a:t>：</a:t>
              </a:r>
            </a:p>
          </p:txBody>
        </p:sp>
        <p:sp>
          <p:nvSpPr>
            <p:cNvPr id="10258" name="Text Box 10"/>
            <p:cNvSpPr txBox="1">
              <a:spLocks noChangeArrowheads="1"/>
            </p:cNvSpPr>
            <p:nvPr/>
          </p:nvSpPr>
          <p:spPr bwMode="auto">
            <a:xfrm>
              <a:off x="3455" y="3324"/>
              <a:ext cx="2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400" b="1">
                  <a:solidFill>
                    <a:srgbClr val="0000CC"/>
                  </a:solidFill>
                </a:rPr>
                <a:t>时可以实现单纵模谐振</a:t>
              </a:r>
              <a:r>
                <a:rPr lang="zh-CN" altLang="en-US" sz="2400" b="1">
                  <a:solidFill>
                    <a:srgbClr val="006600"/>
                  </a:solidFill>
                </a:rPr>
                <a:t>。</a:t>
              </a:r>
              <a:endParaRPr lang="zh-CN" altLang="en-US" sz="1800">
                <a:solidFill>
                  <a:srgbClr val="000000"/>
                </a:solidFill>
              </a:endParaRPr>
            </a:p>
          </p:txBody>
        </p:sp>
      </p:grpSp>
      <p:grpSp>
        <p:nvGrpSpPr>
          <p:cNvPr id="10251" name="Group 11"/>
          <p:cNvGrpSpPr>
            <a:grpSpLocks/>
          </p:cNvGrpSpPr>
          <p:nvPr/>
        </p:nvGrpSpPr>
        <p:grpSpPr bwMode="auto">
          <a:xfrm>
            <a:off x="250825" y="1368425"/>
            <a:ext cx="4752975" cy="1944688"/>
            <a:chOff x="204" y="1752"/>
            <a:chExt cx="2994" cy="1225"/>
          </a:xfrm>
        </p:grpSpPr>
        <p:pic>
          <p:nvPicPr>
            <p:cNvPr id="10253"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4" y="1752"/>
              <a:ext cx="2994" cy="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54" name="Object 13"/>
            <p:cNvGraphicFramePr>
              <a:graphicFrameLocks noChangeAspect="1"/>
            </p:cNvGraphicFramePr>
            <p:nvPr/>
          </p:nvGraphicFramePr>
          <p:xfrm>
            <a:off x="249" y="1842"/>
            <a:ext cx="179" cy="192"/>
          </p:xfrm>
          <a:graphic>
            <a:graphicData uri="http://schemas.openxmlformats.org/presentationml/2006/ole">
              <mc:AlternateContent xmlns:mc="http://schemas.openxmlformats.org/markup-compatibility/2006">
                <mc:Choice xmlns:v="urn:schemas-microsoft-com:vml" Requires="v">
                  <p:oleObj spid="_x0000_s6162" name="公式" r:id="rId8" imgW="164814" imgH="177492" progId="Equation.3">
                    <p:embed/>
                  </p:oleObj>
                </mc:Choice>
                <mc:Fallback>
                  <p:oleObj name="公式" r:id="rId8" imgW="164814" imgH="17749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9" y="1842"/>
                          <a:ext cx="179"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14"/>
            <p:cNvGraphicFramePr>
              <a:graphicFrameLocks noChangeAspect="1"/>
            </p:cNvGraphicFramePr>
            <p:nvPr/>
          </p:nvGraphicFramePr>
          <p:xfrm>
            <a:off x="249" y="2296"/>
            <a:ext cx="208" cy="208"/>
          </p:xfrm>
          <a:graphic>
            <a:graphicData uri="http://schemas.openxmlformats.org/presentationml/2006/ole">
              <mc:AlternateContent xmlns:mc="http://schemas.openxmlformats.org/markup-compatibility/2006">
                <mc:Choice xmlns:v="urn:schemas-microsoft-com:vml" Requires="v">
                  <p:oleObj spid="_x0000_s6163" name="公式" r:id="rId10" imgW="228600" imgH="228600" progId="Equation.3">
                    <p:embed/>
                  </p:oleObj>
                </mc:Choice>
                <mc:Fallback>
                  <p:oleObj name="公式" r:id="rId10" imgW="22860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9" y="2296"/>
                          <a:ext cx="20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255" name="Group 15"/>
          <p:cNvGrpSpPr>
            <a:grpSpLocks/>
          </p:cNvGrpSpPr>
          <p:nvPr/>
        </p:nvGrpSpPr>
        <p:grpSpPr bwMode="auto">
          <a:xfrm>
            <a:off x="250825" y="3168650"/>
            <a:ext cx="4679950" cy="1879600"/>
            <a:chOff x="204" y="2976"/>
            <a:chExt cx="2948" cy="1184"/>
          </a:xfrm>
        </p:grpSpPr>
        <p:graphicFrame>
          <p:nvGraphicFramePr>
            <p:cNvPr id="10249" name="Object 16"/>
            <p:cNvGraphicFramePr>
              <a:graphicFrameLocks noChangeAspect="1"/>
            </p:cNvGraphicFramePr>
            <p:nvPr/>
          </p:nvGraphicFramePr>
          <p:xfrm>
            <a:off x="249" y="3022"/>
            <a:ext cx="179" cy="192"/>
          </p:xfrm>
          <a:graphic>
            <a:graphicData uri="http://schemas.openxmlformats.org/presentationml/2006/ole">
              <mc:AlternateContent xmlns:mc="http://schemas.openxmlformats.org/markup-compatibility/2006">
                <mc:Choice xmlns:v="urn:schemas-microsoft-com:vml" Requires="v">
                  <p:oleObj spid="_x0000_s6164" name="公式" r:id="rId12" imgW="164814" imgH="177492" progId="Equation.3">
                    <p:embed/>
                  </p:oleObj>
                </mc:Choice>
                <mc:Fallback>
                  <p:oleObj name="公式" r:id="rId12" imgW="164814" imgH="17749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9" y="3022"/>
                          <a:ext cx="179"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0" name="Object 17"/>
            <p:cNvGraphicFramePr>
              <a:graphicFrameLocks noChangeAspect="1"/>
            </p:cNvGraphicFramePr>
            <p:nvPr/>
          </p:nvGraphicFramePr>
          <p:xfrm>
            <a:off x="204" y="3430"/>
            <a:ext cx="208" cy="208"/>
          </p:xfrm>
          <a:graphic>
            <a:graphicData uri="http://schemas.openxmlformats.org/presentationml/2006/ole">
              <mc:AlternateContent xmlns:mc="http://schemas.openxmlformats.org/markup-compatibility/2006">
                <mc:Choice xmlns:v="urn:schemas-microsoft-com:vml" Requires="v">
                  <p:oleObj spid="_x0000_s6165" name="公式" r:id="rId13" imgW="228600" imgH="228600" progId="Equation.3">
                    <p:embed/>
                  </p:oleObj>
                </mc:Choice>
                <mc:Fallback>
                  <p:oleObj name="公式" r:id="rId13" imgW="22860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4" y="3430"/>
                          <a:ext cx="20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 name="Picture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5" y="2976"/>
              <a:ext cx="2767" cy="1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52" name="Object 19"/>
            <p:cNvGraphicFramePr>
              <a:graphicFrameLocks noChangeAspect="1"/>
            </p:cNvGraphicFramePr>
            <p:nvPr/>
          </p:nvGraphicFramePr>
          <p:xfrm>
            <a:off x="1655" y="3475"/>
            <a:ext cx="224" cy="173"/>
          </p:xfrm>
          <a:graphic>
            <a:graphicData uri="http://schemas.openxmlformats.org/presentationml/2006/ole">
              <mc:AlternateContent xmlns:mc="http://schemas.openxmlformats.org/markup-compatibility/2006">
                <mc:Choice xmlns:v="urn:schemas-microsoft-com:vml" Requires="v">
                  <p:oleObj spid="_x0000_s6166" name="公式" r:id="rId15" imgW="279279" imgH="215806" progId="Equation.3">
                    <p:embed/>
                  </p:oleObj>
                </mc:Choice>
                <mc:Fallback>
                  <p:oleObj name="公式" r:id="rId15" imgW="279279" imgH="215806"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55" y="3475"/>
                          <a:ext cx="22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260" name="Text Box 20"/>
          <p:cNvSpPr txBox="1">
            <a:spLocks noChangeArrowheads="1"/>
          </p:cNvSpPr>
          <p:nvPr/>
        </p:nvSpPr>
        <p:spPr bwMode="auto">
          <a:xfrm>
            <a:off x="0" y="5045075"/>
            <a:ext cx="9396413"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zh-CN" sz="2400" b="1">
                <a:solidFill>
                  <a:srgbClr val="CC3300"/>
                </a:solidFill>
                <a:latin typeface="楷体_GB2312" pitchFamily="49" charset="-122"/>
                <a:ea typeface="楷体_GB2312" pitchFamily="49" charset="-122"/>
              </a:rPr>
              <a:t>特点：</a:t>
            </a:r>
            <a:endParaRPr lang="zh-CN" altLang="en-US" sz="2400" b="1">
              <a:solidFill>
                <a:srgbClr val="CC3300"/>
              </a:solidFill>
              <a:latin typeface="楷体_GB2312" pitchFamily="49" charset="-122"/>
              <a:ea typeface="楷体_GB2312" pitchFamily="49" charset="-122"/>
            </a:endParaRPr>
          </a:p>
          <a:p>
            <a:pPr fontAlgn="base">
              <a:spcBef>
                <a:spcPct val="0"/>
              </a:spcBef>
              <a:spcAft>
                <a:spcPct val="0"/>
              </a:spcAft>
              <a:buFontTx/>
              <a:buNone/>
            </a:pPr>
            <a:r>
              <a:rPr lang="zh-CN" altLang="en-US" sz="2400" b="1">
                <a:solidFill>
                  <a:srgbClr val="CC3300"/>
                </a:solidFill>
                <a:latin typeface="楷体_GB2312" pitchFamily="49" charset="-122"/>
                <a:ea typeface="楷体_GB2312" pitchFamily="49" charset="-122"/>
              </a:rPr>
              <a:t>①结构简单，只需缩短腔长即可实现单模。</a:t>
            </a:r>
          </a:p>
          <a:p>
            <a:pPr fontAlgn="base">
              <a:spcBef>
                <a:spcPct val="0"/>
              </a:spcBef>
              <a:spcAft>
                <a:spcPct val="0"/>
              </a:spcAft>
              <a:buFontTx/>
              <a:buNone/>
            </a:pPr>
            <a:r>
              <a:rPr lang="zh-CN" altLang="en-US" sz="2400" b="1">
                <a:solidFill>
                  <a:srgbClr val="CC3300"/>
                </a:solidFill>
                <a:latin typeface="楷体_GB2312" pitchFamily="49" charset="-122"/>
                <a:ea typeface="楷体_GB2312" pitchFamily="49" charset="-122"/>
              </a:rPr>
              <a:t>②输出功率减小，</a:t>
            </a:r>
            <a:r>
              <a:rPr lang="en-US" altLang="zh-CN" sz="2400" b="1">
                <a:solidFill>
                  <a:srgbClr val="CC3300"/>
                </a:solidFill>
                <a:latin typeface="Times New Roman" pitchFamily="18" charset="0"/>
                <a:ea typeface="楷体_GB2312" pitchFamily="49" charset="-122"/>
              </a:rPr>
              <a:t>L</a:t>
            </a:r>
            <a:r>
              <a:rPr lang="zh-CN" altLang="en-US" sz="2400" b="1">
                <a:solidFill>
                  <a:srgbClr val="CC3300"/>
                </a:solidFill>
                <a:latin typeface="楷体_GB2312" pitchFamily="49" charset="-122"/>
                <a:ea typeface="楷体_GB2312" pitchFamily="49" charset="-122"/>
              </a:rPr>
              <a:t>小，工作物质尺寸小，模体积小，输出功率小。</a:t>
            </a:r>
          </a:p>
          <a:p>
            <a:pPr fontAlgn="base">
              <a:spcBef>
                <a:spcPct val="0"/>
              </a:spcBef>
              <a:spcAft>
                <a:spcPct val="0"/>
              </a:spcAft>
              <a:buFontTx/>
              <a:buNone/>
            </a:pPr>
            <a:r>
              <a:rPr lang="zh-CN" altLang="en-US" sz="2400" b="1">
                <a:solidFill>
                  <a:srgbClr val="CC3300"/>
                </a:solidFill>
                <a:latin typeface="楷体_GB2312" pitchFamily="49" charset="-122"/>
                <a:ea typeface="楷体_GB2312" pitchFamily="49" charset="-122"/>
              </a:rPr>
              <a:t>③只适用于增益介质线宽窄的气体激光器中。</a:t>
            </a:r>
          </a:p>
        </p:txBody>
      </p:sp>
    </p:spTree>
    <p:extLst>
      <p:ext uri="{BB962C8B-B14F-4D97-AF65-F5344CB8AC3E}">
        <p14:creationId xmlns:p14="http://schemas.microsoft.com/office/powerpoint/2010/main" val="1348717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ipe(left)">
                                      <p:cBhvr>
                                        <p:cTn id="7" dur="3000"/>
                                        <p:tgtEl>
                                          <p:spTgt spid="10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wipe(left)">
                                      <p:cBhvr>
                                        <p:cTn id="12" dur="3000"/>
                                        <p:tgtEl>
                                          <p:spTgt spid="102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24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25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024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025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8" presetClass="entr" presetSubtype="32" fill="hold" grpId="0" nodeType="clickEffect">
                                  <p:stCondLst>
                                    <p:cond delay="0"/>
                                  </p:stCondLst>
                                  <p:childTnLst>
                                    <p:set>
                                      <p:cBhvr>
                                        <p:cTn id="32" dur="1" fill="hold">
                                          <p:stCondLst>
                                            <p:cond delay="0"/>
                                          </p:stCondLst>
                                        </p:cTn>
                                        <p:tgtEl>
                                          <p:spTgt spid="10260"/>
                                        </p:tgtEl>
                                        <p:attrNameLst>
                                          <p:attrName>style.visibility</p:attrName>
                                        </p:attrNameLst>
                                      </p:cBhvr>
                                      <p:to>
                                        <p:strVal val="visible"/>
                                      </p:to>
                                    </p:set>
                                    <p:animEffect transition="in" filter="diamond(out)">
                                      <p:cBhvr>
                                        <p:cTn id="33" dur="2000"/>
                                        <p:tgtEl>
                                          <p:spTgt spid="10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p:bldP spid="1026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52400" y="2971800"/>
            <a:ext cx="829468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en-US" altLang="zh-CN" b="1">
                <a:solidFill>
                  <a:srgbClr val="0000CC"/>
                </a:solidFill>
                <a:latin typeface="楷体_GB2312" pitchFamily="49" charset="-122"/>
                <a:ea typeface="楷体_GB2312" pitchFamily="49" charset="-122"/>
              </a:rPr>
              <a:t>2. </a:t>
            </a:r>
            <a:r>
              <a:rPr lang="zh-CN" altLang="en-US" b="1">
                <a:solidFill>
                  <a:srgbClr val="FF0000"/>
                </a:solidFill>
                <a:latin typeface="楷体_GB2312" pitchFamily="49" charset="-122"/>
                <a:ea typeface="楷体_GB2312" pitchFamily="49" charset="-122"/>
              </a:rPr>
              <a:t>法布里</a:t>
            </a:r>
            <a:r>
              <a:rPr lang="en-US" altLang="zh-CN" b="1">
                <a:solidFill>
                  <a:srgbClr val="FF0000"/>
                </a:solidFill>
                <a:latin typeface="楷体_GB2312" pitchFamily="49" charset="-122"/>
                <a:ea typeface="楷体_GB2312" pitchFamily="49" charset="-122"/>
              </a:rPr>
              <a:t>-</a:t>
            </a:r>
            <a:r>
              <a:rPr lang="zh-CN" altLang="en-US" b="1">
                <a:solidFill>
                  <a:srgbClr val="FF0000"/>
                </a:solidFill>
                <a:latin typeface="楷体_GB2312" pitchFamily="49" charset="-122"/>
                <a:ea typeface="楷体_GB2312" pitchFamily="49" charset="-122"/>
              </a:rPr>
              <a:t>珀罗标准具法：</a:t>
            </a:r>
            <a:endParaRPr lang="zh-CN" altLang="en-US" b="1">
              <a:solidFill>
                <a:srgbClr val="000000"/>
              </a:solidFill>
              <a:latin typeface="楷体_GB2312" pitchFamily="49" charset="-122"/>
              <a:ea typeface="楷体_GB2312" pitchFamily="49" charset="-122"/>
            </a:endParaRPr>
          </a:p>
        </p:txBody>
      </p:sp>
      <p:grpSp>
        <p:nvGrpSpPr>
          <p:cNvPr id="11267" name="Group 3"/>
          <p:cNvGrpSpPr>
            <a:grpSpLocks/>
          </p:cNvGrpSpPr>
          <p:nvPr/>
        </p:nvGrpSpPr>
        <p:grpSpPr bwMode="auto">
          <a:xfrm>
            <a:off x="4427538" y="3962400"/>
            <a:ext cx="4640262" cy="2116138"/>
            <a:chOff x="768" y="1200"/>
            <a:chExt cx="2364" cy="1024"/>
          </a:xfrm>
        </p:grpSpPr>
        <p:pic>
          <p:nvPicPr>
            <p:cNvPr id="1127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 y="1200"/>
              <a:ext cx="2364"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75" name="Rectangle 5"/>
            <p:cNvSpPr>
              <a:spLocks noChangeArrowheads="1"/>
            </p:cNvSpPr>
            <p:nvPr/>
          </p:nvSpPr>
          <p:spPr bwMode="auto">
            <a:xfrm>
              <a:off x="1008" y="2064"/>
              <a:ext cx="1599"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1400" b="1">
                  <a:solidFill>
                    <a:srgbClr val="003399"/>
                  </a:solidFill>
                </a:rPr>
                <a:t>图</a:t>
              </a:r>
              <a:r>
                <a:rPr lang="en-US" altLang="zh-CN" sz="1400" b="1">
                  <a:solidFill>
                    <a:srgbClr val="003399"/>
                  </a:solidFill>
                </a:rPr>
                <a:t>(4-2) </a:t>
              </a:r>
              <a:r>
                <a:rPr lang="zh-CN" altLang="en-US" sz="1400" b="1">
                  <a:solidFill>
                    <a:srgbClr val="003399"/>
                  </a:solidFill>
                </a:rPr>
                <a:t>法布里</a:t>
              </a:r>
              <a:r>
                <a:rPr lang="en-US" altLang="zh-CN" sz="1400" b="1">
                  <a:solidFill>
                    <a:srgbClr val="003399"/>
                  </a:solidFill>
                </a:rPr>
                <a:t>-</a:t>
              </a:r>
              <a:r>
                <a:rPr lang="zh-CN" altLang="en-US" sz="1400" b="1">
                  <a:solidFill>
                    <a:srgbClr val="003399"/>
                  </a:solidFill>
                </a:rPr>
                <a:t>珀罗标准具法示意图</a:t>
              </a:r>
            </a:p>
          </p:txBody>
        </p:sp>
      </p:grpSp>
      <p:sp>
        <p:nvSpPr>
          <p:cNvPr id="11268" name="Text Box 6"/>
          <p:cNvSpPr txBox="1">
            <a:spLocks noChangeArrowheads="1"/>
          </p:cNvSpPr>
          <p:nvPr/>
        </p:nvSpPr>
        <p:spPr bwMode="auto">
          <a:xfrm>
            <a:off x="990600" y="914400"/>
            <a:ext cx="7127875" cy="5238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zh-CN" altLang="en-US" sz="2800" b="1">
                <a:solidFill>
                  <a:srgbClr val="3333CC"/>
                </a:solidFill>
                <a:latin typeface="Times New Roman" pitchFamily="18" charset="0"/>
                <a:ea typeface="楷体_GB2312" pitchFamily="49" charset="-122"/>
              </a:rPr>
              <a:t>则</a:t>
            </a:r>
            <a:r>
              <a:rPr kumimoji="1" lang="zh-CN" altLang="en-US" sz="2800" b="1">
                <a:solidFill>
                  <a:srgbClr val="3333CC"/>
                </a:solidFill>
                <a:latin typeface="Times New Roman" pitchFamily="18" charset="0"/>
                <a:ea typeface="楷体_GB2312" pitchFamily="49" charset="-122"/>
                <a:sym typeface="Symbol" pitchFamily="18" charset="2"/>
              </a:rPr>
              <a:t></a:t>
            </a:r>
            <a:r>
              <a:rPr kumimoji="1" lang="zh-CN" altLang="en-US" sz="2800" b="1" i="1">
                <a:solidFill>
                  <a:srgbClr val="3333CC"/>
                </a:solidFill>
                <a:latin typeface="Times New Roman" pitchFamily="18" charset="0"/>
                <a:ea typeface="楷体_GB2312" pitchFamily="49" charset="-122"/>
                <a:sym typeface="Symbol" pitchFamily="18" charset="2"/>
              </a:rPr>
              <a:t></a:t>
            </a:r>
            <a:r>
              <a:rPr kumimoji="1" lang="en-US" altLang="zh-CN" sz="2800" b="1" i="1" baseline="-25000">
                <a:solidFill>
                  <a:srgbClr val="3333CC"/>
                </a:solidFill>
                <a:latin typeface="Times New Roman" pitchFamily="18" charset="0"/>
                <a:ea typeface="楷体_GB2312" pitchFamily="49" charset="-122"/>
              </a:rPr>
              <a:t>q</a:t>
            </a:r>
            <a:r>
              <a:rPr kumimoji="1" lang="zh-CN" altLang="en-US" sz="2800" b="1">
                <a:solidFill>
                  <a:srgbClr val="3333CC"/>
                </a:solidFill>
                <a:latin typeface="Times New Roman" pitchFamily="18" charset="0"/>
                <a:ea typeface="楷体_GB2312" pitchFamily="49" charset="-122"/>
              </a:rPr>
              <a:t>要增大到</a:t>
            </a:r>
            <a:r>
              <a:rPr kumimoji="1" lang="en-US" altLang="zh-CN" sz="2800" b="1">
                <a:solidFill>
                  <a:srgbClr val="3333CC"/>
                </a:solidFill>
                <a:latin typeface="Times New Roman" pitchFamily="18" charset="0"/>
                <a:ea typeface="楷体_GB2312" pitchFamily="49" charset="-122"/>
              </a:rPr>
              <a:t>10</a:t>
            </a:r>
            <a:r>
              <a:rPr kumimoji="1" lang="zh-CN" altLang="en-US" sz="2800" b="1">
                <a:solidFill>
                  <a:srgbClr val="3333CC"/>
                </a:solidFill>
                <a:latin typeface="Times New Roman" pitchFamily="18" charset="0"/>
                <a:ea typeface="楷体_GB2312" pitchFamily="49" charset="-122"/>
              </a:rPr>
              <a:t>倍</a:t>
            </a:r>
            <a:r>
              <a:rPr kumimoji="1" lang="en-US" altLang="zh-CN" sz="2800" b="1">
                <a:solidFill>
                  <a:srgbClr val="3333CC"/>
                </a:solidFill>
                <a:latin typeface="Times New Roman" pitchFamily="18" charset="0"/>
                <a:ea typeface="楷体_GB2312" pitchFamily="49" charset="-122"/>
              </a:rPr>
              <a:t>,</a:t>
            </a:r>
            <a:r>
              <a:rPr kumimoji="1" lang="zh-CN" altLang="en-US" sz="2800" b="1">
                <a:solidFill>
                  <a:srgbClr val="3333CC"/>
                </a:solidFill>
                <a:latin typeface="Times New Roman" pitchFamily="18" charset="0"/>
                <a:ea typeface="楷体_GB2312" pitchFamily="49" charset="-122"/>
              </a:rPr>
              <a:t>得到单纵模输出</a:t>
            </a:r>
            <a:r>
              <a:rPr kumimoji="1" lang="en-US" altLang="zh-CN" sz="2800" b="1">
                <a:solidFill>
                  <a:srgbClr val="3333CC"/>
                </a:solidFill>
                <a:latin typeface="Times New Roman" pitchFamily="18" charset="0"/>
                <a:ea typeface="楷体_GB2312" pitchFamily="49" charset="-122"/>
              </a:rPr>
              <a:t>,</a:t>
            </a:r>
          </a:p>
        </p:txBody>
      </p:sp>
      <p:sp>
        <p:nvSpPr>
          <p:cNvPr id="11269" name="Text Box 7"/>
          <p:cNvSpPr txBox="1">
            <a:spLocks noChangeArrowheads="1"/>
          </p:cNvSpPr>
          <p:nvPr/>
        </p:nvSpPr>
        <p:spPr bwMode="auto">
          <a:xfrm>
            <a:off x="539750" y="404813"/>
            <a:ext cx="5905500" cy="5238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en-US" altLang="zh-CN" sz="2800" b="1">
                <a:solidFill>
                  <a:srgbClr val="3333CC"/>
                </a:solidFill>
                <a:latin typeface="Times New Roman" pitchFamily="18" charset="0"/>
                <a:ea typeface="楷体_GB2312" pitchFamily="49" charset="-122"/>
              </a:rPr>
              <a:t> </a:t>
            </a:r>
            <a:r>
              <a:rPr kumimoji="1" lang="zh-CN" altLang="en-US" sz="2800" b="1">
                <a:solidFill>
                  <a:srgbClr val="3333CC"/>
                </a:solidFill>
                <a:latin typeface="Times New Roman" pitchFamily="18" charset="0"/>
                <a:ea typeface="楷体_GB2312" pitchFamily="49" charset="-122"/>
              </a:rPr>
              <a:t>如</a:t>
            </a:r>
            <a:r>
              <a:rPr kumimoji="1" lang="en-US" altLang="zh-CN" sz="2800" b="1">
                <a:solidFill>
                  <a:srgbClr val="3333CC"/>
                </a:solidFill>
                <a:latin typeface="Times New Roman" pitchFamily="18" charset="0"/>
                <a:ea typeface="楷体_GB2312" pitchFamily="49" charset="-122"/>
              </a:rPr>
              <a:t>He—Ne</a:t>
            </a:r>
            <a:r>
              <a:rPr kumimoji="1" lang="zh-CN" altLang="zh-CN" sz="2800" b="1">
                <a:solidFill>
                  <a:srgbClr val="3333CC"/>
                </a:solidFill>
                <a:latin typeface="Times New Roman" pitchFamily="18" charset="0"/>
                <a:ea typeface="楷体_GB2312" pitchFamily="49" charset="-122"/>
              </a:rPr>
              <a:t>激光器 </a:t>
            </a:r>
            <a:r>
              <a:rPr kumimoji="1" lang="en-US" altLang="zh-CN" sz="2800" b="1" i="1">
                <a:solidFill>
                  <a:srgbClr val="3333CC"/>
                </a:solidFill>
                <a:latin typeface="Times New Roman" pitchFamily="18" charset="0"/>
                <a:ea typeface="楷体_GB2312" pitchFamily="49" charset="-122"/>
              </a:rPr>
              <a:t>L </a:t>
            </a:r>
            <a:r>
              <a:rPr kumimoji="1" lang="zh-CN" altLang="en-US" sz="2800" b="1">
                <a:solidFill>
                  <a:srgbClr val="3333CC"/>
                </a:solidFill>
                <a:latin typeface="Times New Roman" pitchFamily="18" charset="0"/>
                <a:ea typeface="楷体_GB2312" pitchFamily="49" charset="-122"/>
              </a:rPr>
              <a:t>从 </a:t>
            </a:r>
            <a:r>
              <a:rPr kumimoji="1" lang="en-US" altLang="zh-CN" sz="2800" b="1">
                <a:solidFill>
                  <a:srgbClr val="3333CC"/>
                </a:solidFill>
                <a:latin typeface="Times New Roman" pitchFamily="18" charset="0"/>
                <a:ea typeface="楷体_GB2312" pitchFamily="49" charset="-122"/>
              </a:rPr>
              <a:t>1m</a:t>
            </a:r>
          </a:p>
        </p:txBody>
      </p:sp>
      <p:sp>
        <p:nvSpPr>
          <p:cNvPr id="11270" name="Rectangle 8"/>
          <p:cNvSpPr>
            <a:spLocks noChangeArrowheads="1"/>
          </p:cNvSpPr>
          <p:nvPr/>
        </p:nvSpPr>
        <p:spPr bwMode="auto">
          <a:xfrm>
            <a:off x="4724400" y="381000"/>
            <a:ext cx="2943225" cy="5238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zh-CN" altLang="en-US" sz="2800" b="1">
                <a:solidFill>
                  <a:srgbClr val="3333CC"/>
                </a:solidFill>
                <a:latin typeface="Times New Roman" pitchFamily="18" charset="0"/>
                <a:ea typeface="楷体_GB2312" pitchFamily="49" charset="-122"/>
              </a:rPr>
              <a:t>缩短到 </a:t>
            </a:r>
            <a:r>
              <a:rPr kumimoji="1" lang="en-US" altLang="zh-CN" sz="2800" b="1">
                <a:solidFill>
                  <a:srgbClr val="3333CC"/>
                </a:solidFill>
                <a:latin typeface="Times New Roman" pitchFamily="18" charset="0"/>
                <a:ea typeface="楷体_GB2312" pitchFamily="49" charset="-122"/>
              </a:rPr>
              <a:t>0.1m</a:t>
            </a:r>
          </a:p>
        </p:txBody>
      </p:sp>
      <p:sp>
        <p:nvSpPr>
          <p:cNvPr id="11271" name="Rectangle 9"/>
          <p:cNvSpPr>
            <a:spLocks noChangeArrowheads="1"/>
          </p:cNvSpPr>
          <p:nvPr/>
        </p:nvSpPr>
        <p:spPr bwMode="auto">
          <a:xfrm>
            <a:off x="755650" y="1484313"/>
            <a:ext cx="6096000" cy="5238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zh-CN" altLang="en-US" sz="2800" b="1">
                <a:solidFill>
                  <a:srgbClr val="3333CC"/>
                </a:solidFill>
                <a:latin typeface="Times New Roman" pitchFamily="18" charset="0"/>
                <a:ea typeface="楷体_GB2312" pitchFamily="49" charset="-122"/>
              </a:rPr>
              <a:t>从而获得了线宽极窄的</a:t>
            </a:r>
            <a:r>
              <a:rPr kumimoji="1" lang="en-US" altLang="zh-CN" sz="2800" b="1">
                <a:solidFill>
                  <a:srgbClr val="FF0000"/>
                </a:solidFill>
                <a:latin typeface="Times New Roman" pitchFamily="18" charset="0"/>
                <a:ea typeface="楷体_GB2312" pitchFamily="49" charset="-122"/>
              </a:rPr>
              <a:t>0.6328 </a:t>
            </a:r>
            <a:r>
              <a:rPr kumimoji="1" lang="en-US" altLang="zh-CN" sz="2800" b="1">
                <a:solidFill>
                  <a:srgbClr val="FF0000"/>
                </a:solidFill>
                <a:latin typeface="Times New Roman" pitchFamily="18" charset="0"/>
                <a:ea typeface="楷体_GB2312" pitchFamily="49" charset="-122"/>
                <a:sym typeface="Symbol" pitchFamily="18" charset="2"/>
              </a:rPr>
              <a:t></a:t>
            </a:r>
            <a:r>
              <a:rPr kumimoji="1" lang="en-US" altLang="zh-CN" sz="2800" b="1">
                <a:solidFill>
                  <a:srgbClr val="FF0000"/>
                </a:solidFill>
                <a:latin typeface="Times New Roman" pitchFamily="18" charset="0"/>
                <a:ea typeface="楷体_GB2312" pitchFamily="49" charset="-122"/>
              </a:rPr>
              <a:t>m</a:t>
            </a:r>
            <a:r>
              <a:rPr kumimoji="1" lang="zh-CN" altLang="en-US" sz="2800" b="1">
                <a:solidFill>
                  <a:srgbClr val="3333CC"/>
                </a:solidFill>
                <a:latin typeface="Times New Roman" pitchFamily="18" charset="0"/>
                <a:ea typeface="楷体_GB2312" pitchFamily="49" charset="-122"/>
              </a:rPr>
              <a:t>激光</a:t>
            </a:r>
          </a:p>
        </p:txBody>
      </p:sp>
      <p:sp>
        <p:nvSpPr>
          <p:cNvPr id="11272" name="Rectangle 10"/>
          <p:cNvSpPr>
            <a:spLocks noChangeArrowheads="1"/>
          </p:cNvSpPr>
          <p:nvPr/>
        </p:nvSpPr>
        <p:spPr bwMode="auto">
          <a:xfrm>
            <a:off x="755650" y="1916113"/>
            <a:ext cx="7621588" cy="5238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kumimoji="1" lang="zh-CN" altLang="en-US" sz="2800" b="1">
                <a:solidFill>
                  <a:srgbClr val="3333CC"/>
                </a:solidFill>
                <a:latin typeface="Times New Roman" pitchFamily="18" charset="0"/>
                <a:ea typeface="楷体_GB2312" pitchFamily="49" charset="-122"/>
              </a:rPr>
              <a:t>极大地提高了单色性（但损失了光强）</a:t>
            </a:r>
          </a:p>
        </p:txBody>
      </p:sp>
      <p:sp>
        <p:nvSpPr>
          <p:cNvPr id="9225" name="Rectangle 11"/>
          <p:cNvSpPr>
            <a:spLocks noChangeArrowheads="1"/>
          </p:cNvSpPr>
          <p:nvPr/>
        </p:nvSpPr>
        <p:spPr bwMode="auto">
          <a:xfrm>
            <a:off x="228600" y="3886200"/>
            <a:ext cx="3875088" cy="26781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fontAlgn="base">
              <a:spcBef>
                <a:spcPct val="0"/>
              </a:spcBef>
              <a:spcAft>
                <a:spcPct val="0"/>
              </a:spcAft>
              <a:buFontTx/>
              <a:buNone/>
            </a:pPr>
            <a:r>
              <a:rPr lang="zh-CN" altLang="en-US" sz="2800" b="1">
                <a:solidFill>
                  <a:srgbClr val="333399"/>
                </a:solidFill>
                <a:latin typeface="Tahoma" pitchFamily="34" charset="0"/>
              </a:rPr>
              <a:t>物理基础：</a:t>
            </a:r>
            <a:r>
              <a:rPr kumimoji="1" lang="zh-CN" altLang="en-US" sz="2800" b="1">
                <a:solidFill>
                  <a:srgbClr val="000000"/>
                </a:solidFill>
                <a:latin typeface="Tahoma" pitchFamily="34" charset="0"/>
                <a:ea typeface="ˎ̥"/>
                <a:cs typeface="ˎ̥"/>
              </a:rPr>
              <a:t> </a:t>
            </a:r>
            <a:r>
              <a:rPr kumimoji="1" lang="en-US" altLang="zh-CN" sz="2800" b="1">
                <a:solidFill>
                  <a:srgbClr val="000000"/>
                </a:solidFill>
                <a:latin typeface="Tahoma" pitchFamily="34" charset="0"/>
                <a:ea typeface="ˎ̥"/>
                <a:cs typeface="ˎ̥"/>
              </a:rPr>
              <a:t>F-P</a:t>
            </a:r>
            <a:r>
              <a:rPr kumimoji="1" lang="zh-CN" altLang="en-US" sz="2800" b="1">
                <a:solidFill>
                  <a:srgbClr val="000000"/>
                </a:solidFill>
                <a:latin typeface="Tahoma" pitchFamily="34" charset="0"/>
              </a:rPr>
              <a:t>只能对某些特定频率的光通过。产生振荡的频率不仅要符合谐振腔共振条件，还要</a:t>
            </a:r>
            <a:r>
              <a:rPr kumimoji="1" lang="zh-CN" altLang="en-US" sz="2800" b="1" u="sng">
                <a:solidFill>
                  <a:srgbClr val="333399"/>
                </a:solidFill>
                <a:latin typeface="Tahoma" pitchFamily="34" charset="0"/>
              </a:rPr>
              <a:t>对标准具有最大的透过率</a:t>
            </a:r>
            <a:endParaRPr lang="zh-CN" altLang="en-US" sz="2800" b="1" u="sng">
              <a:solidFill>
                <a:srgbClr val="333399"/>
              </a:solidFill>
            </a:endParaRPr>
          </a:p>
        </p:txBody>
      </p:sp>
    </p:spTree>
    <p:extLst>
      <p:ext uri="{BB962C8B-B14F-4D97-AF65-F5344CB8AC3E}">
        <p14:creationId xmlns:p14="http://schemas.microsoft.com/office/powerpoint/2010/main" val="2383170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wipe(left)">
                                      <p:cBhvr>
                                        <p:cTn id="7" dur="3000"/>
                                        <p:tgtEl>
                                          <p:spTgt spid="11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126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9225"/>
                                        </p:tgtEl>
                                        <p:attrNameLst>
                                          <p:attrName>style.visibility</p:attrName>
                                        </p:attrNameLst>
                                      </p:cBhvr>
                                      <p:to>
                                        <p:strVal val="visible"/>
                                      </p:to>
                                    </p:set>
                                    <p:anim calcmode="lin" valueType="num">
                                      <p:cBhvr additive="base">
                                        <p:cTn id="16" dur="500" fill="hold"/>
                                        <p:tgtEl>
                                          <p:spTgt spid="9225"/>
                                        </p:tgtEl>
                                        <p:attrNameLst>
                                          <p:attrName>ppt_x</p:attrName>
                                        </p:attrNameLst>
                                      </p:cBhvr>
                                      <p:tavLst>
                                        <p:tav tm="0">
                                          <p:val>
                                            <p:strVal val="#ppt_x"/>
                                          </p:val>
                                        </p:tav>
                                        <p:tav tm="100000">
                                          <p:val>
                                            <p:strVal val="#ppt_x"/>
                                          </p:val>
                                        </p:tav>
                                      </p:tavLst>
                                    </p:anim>
                                    <p:anim calcmode="lin" valueType="num">
                                      <p:cBhvr additive="base">
                                        <p:cTn id="17" dur="500" fill="hold"/>
                                        <p:tgtEl>
                                          <p:spTgt spid="92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9225"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16</TotalTime>
  <Words>2195</Words>
  <Application>Microsoft Macintosh PowerPoint</Application>
  <PresentationFormat>全屏显示(4:3)</PresentationFormat>
  <Paragraphs>147</Paragraphs>
  <Slides>19</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19</vt:i4>
      </vt:variant>
    </vt:vector>
  </HeadingPairs>
  <TitlesOfParts>
    <vt:vector size="33" baseType="lpstr">
      <vt:lpstr>华文中宋</vt:lpstr>
      <vt:lpstr>楷体_GB2312</vt:lpstr>
      <vt:lpstr>宋体</vt:lpstr>
      <vt:lpstr>Arial</vt:lpstr>
      <vt:lpstr>Comic Sans MS</vt:lpstr>
      <vt:lpstr>Symbol</vt:lpstr>
      <vt:lpstr>Tahoma</vt:lpstr>
      <vt:lpstr>Times New Roman</vt:lpstr>
      <vt:lpstr>Verdana</vt:lpstr>
      <vt:lpstr>Wingdings</vt:lpstr>
      <vt:lpstr>默认设计模板</vt:lpstr>
      <vt:lpstr>Equation</vt:lpstr>
      <vt:lpstr>公式</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 Duan-bin</dc:creator>
  <cp:lastModifiedBy>李 卓矾</cp:lastModifiedBy>
  <cp:revision>3</cp:revision>
  <dcterms:created xsi:type="dcterms:W3CDTF">2020-06-07T11:21:46Z</dcterms:created>
  <dcterms:modified xsi:type="dcterms:W3CDTF">2021-06-05T01:40:19Z</dcterms:modified>
</cp:coreProperties>
</file>