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12" r:id="rId2"/>
    <p:sldId id="413" r:id="rId3"/>
    <p:sldId id="437" r:id="rId4"/>
    <p:sldId id="438" r:id="rId5"/>
    <p:sldId id="415" r:id="rId6"/>
    <p:sldId id="439" r:id="rId7"/>
    <p:sldId id="416" r:id="rId8"/>
    <p:sldId id="445" r:id="rId9"/>
    <p:sldId id="444" r:id="rId10"/>
    <p:sldId id="417" r:id="rId11"/>
    <p:sldId id="418" r:id="rId12"/>
    <p:sldId id="419" r:id="rId13"/>
    <p:sldId id="420" r:id="rId14"/>
    <p:sldId id="446" r:id="rId15"/>
    <p:sldId id="436" r:id="rId16"/>
    <p:sldId id="421" r:id="rId17"/>
    <p:sldId id="424" r:id="rId18"/>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B80088"/>
    <a:srgbClr val="CC0099"/>
    <a:srgbClr val="CC0066"/>
    <a:srgbClr val="FF66CC"/>
    <a:srgbClr val="FF6699"/>
    <a:srgbClr val="ECFF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20" autoAdjust="0"/>
  </p:normalViewPr>
  <p:slideViewPr>
    <p:cSldViewPr>
      <p:cViewPr>
        <p:scale>
          <a:sx n="66" d="100"/>
          <a:sy n="66" d="100"/>
        </p:scale>
        <p:origin x="-94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8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17.wmf"/><Relationship Id="rId3" Type="http://schemas.openxmlformats.org/officeDocument/2006/relationships/image" Target="../media/image8.wmf"/><Relationship Id="rId7" Type="http://schemas.openxmlformats.org/officeDocument/2006/relationships/image" Target="../media/image22.wmf"/><Relationship Id="rId12" Type="http://schemas.openxmlformats.org/officeDocument/2006/relationships/image" Target="../media/image16.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21.wmf"/><Relationship Id="rId11" Type="http://schemas.openxmlformats.org/officeDocument/2006/relationships/image" Target="../media/image15.wmf"/><Relationship Id="rId5" Type="http://schemas.openxmlformats.org/officeDocument/2006/relationships/image" Target="../media/image10.wmf"/><Relationship Id="rId10" Type="http://schemas.openxmlformats.org/officeDocument/2006/relationships/image" Target="../media/image25.wmf"/><Relationship Id="rId4" Type="http://schemas.openxmlformats.org/officeDocument/2006/relationships/image" Target="../media/image9.wmf"/><Relationship Id="rId9" Type="http://schemas.openxmlformats.org/officeDocument/2006/relationships/image" Target="../media/image24.wmf"/><Relationship Id="rId1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5.wmf"/><Relationship Id="rId3" Type="http://schemas.openxmlformats.org/officeDocument/2006/relationships/image" Target="../media/image28.wmf"/><Relationship Id="rId7" Type="http://schemas.openxmlformats.org/officeDocument/2006/relationships/image" Target="../media/image8.wmf"/><Relationship Id="rId12" Type="http://schemas.openxmlformats.org/officeDocument/2006/relationships/image" Target="../media/image23.wmf"/><Relationship Id="rId2" Type="http://schemas.openxmlformats.org/officeDocument/2006/relationships/image" Target="../media/image27.wmf"/><Relationship Id="rId16" Type="http://schemas.openxmlformats.org/officeDocument/2006/relationships/image" Target="../media/image18.wmf"/><Relationship Id="rId1" Type="http://schemas.openxmlformats.org/officeDocument/2006/relationships/image" Target="../media/image26.wmf"/><Relationship Id="rId6" Type="http://schemas.openxmlformats.org/officeDocument/2006/relationships/image" Target="../media/image7.wmf"/><Relationship Id="rId11" Type="http://schemas.openxmlformats.org/officeDocument/2006/relationships/image" Target="../media/image22.wmf"/><Relationship Id="rId5" Type="http://schemas.openxmlformats.org/officeDocument/2006/relationships/image" Target="../media/image6.wmf"/><Relationship Id="rId15" Type="http://schemas.openxmlformats.org/officeDocument/2006/relationships/image" Target="../media/image17.wmf"/><Relationship Id="rId10" Type="http://schemas.openxmlformats.org/officeDocument/2006/relationships/image" Target="../media/image21.wmf"/><Relationship Id="rId4" Type="http://schemas.openxmlformats.org/officeDocument/2006/relationships/image" Target="../media/image29.wmf"/><Relationship Id="rId9" Type="http://schemas.openxmlformats.org/officeDocument/2006/relationships/image" Target="../media/image10.wmf"/><Relationship Id="rId1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6.wmf"/><Relationship Id="rId3" Type="http://schemas.openxmlformats.org/officeDocument/2006/relationships/image" Target="../media/image32.wmf"/><Relationship Id="rId7" Type="http://schemas.openxmlformats.org/officeDocument/2006/relationships/image" Target="../media/image9.wmf"/><Relationship Id="rId12" Type="http://schemas.openxmlformats.org/officeDocument/2006/relationships/image" Target="../media/image15.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8.wmf"/><Relationship Id="rId11" Type="http://schemas.openxmlformats.org/officeDocument/2006/relationships/image" Target="../media/image23.wmf"/><Relationship Id="rId5" Type="http://schemas.openxmlformats.org/officeDocument/2006/relationships/image" Target="../media/image7.wmf"/><Relationship Id="rId15" Type="http://schemas.openxmlformats.org/officeDocument/2006/relationships/image" Target="../media/image18.wmf"/><Relationship Id="rId10" Type="http://schemas.openxmlformats.org/officeDocument/2006/relationships/image" Target="../media/image22.wmf"/><Relationship Id="rId4" Type="http://schemas.openxmlformats.org/officeDocument/2006/relationships/image" Target="../media/image6.wmf"/><Relationship Id="rId9" Type="http://schemas.openxmlformats.org/officeDocument/2006/relationships/image" Target="../media/image21.wmf"/><Relationship Id="rId1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pPr>
              <a:defRPr/>
            </a:pPr>
            <a:endParaRPr lang="en-US" altLang="zh-CN"/>
          </a:p>
        </p:txBody>
      </p:sp>
      <p:sp>
        <p:nvSpPr>
          <p:cNvPr id="38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pPr>
              <a:defRPr/>
            </a:pPr>
            <a:endParaRPr lang="en-US" altLang="zh-CN"/>
          </a:p>
        </p:txBody>
      </p:sp>
      <p:sp>
        <p:nvSpPr>
          <p:cNvPr id="38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pPr>
              <a:defRPr/>
            </a:pPr>
            <a:endParaRPr lang="en-US" altLang="zh-CN"/>
          </a:p>
        </p:txBody>
      </p:sp>
      <p:sp>
        <p:nvSpPr>
          <p:cNvPr id="38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pPr>
              <a:defRPr/>
            </a:pPr>
            <a:fld id="{F5483989-F7C5-4C3B-AFF8-E300EB0146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pPr>
              <a:defRPr/>
            </a:pPr>
            <a:fld id="{AF260625-4AEC-49AC-A234-3415D498A73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2B8050-D38A-4FB4-9FE0-E29F912BD78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0EFC03-7153-47D7-86BF-EF82B2562A1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570019-8B3C-4481-A2B3-79CBFA71D6A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43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pPr>
              <a:defRPr/>
            </a:pPr>
            <a:fld id="{3D60B5EB-8067-43B4-9ECA-C26389988576}" type="slidenum">
              <a:rPr lang="en-US" altLang="zh-CN"/>
              <a:pPr>
                <a:defRPr/>
              </a:pPr>
              <a:t>‹#›</a:t>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C02379-279D-4A06-B285-7352D71E632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184E62-FDAE-494A-BBA6-7B46D3F9396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EAE7E0-07F6-43D8-BEE2-C70EE0F8602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583CC9C-AC4E-4C44-9A3A-892B5D6FB75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B48D9F5-F8C9-4359-B2B8-71439C83119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8BD40E-2363-4D04-863F-011CBD846F1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AC395A-A669-434B-80FE-830236DB7B8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03AEBF-C5FC-4742-BA3F-E4C035560C0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FD9"/>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76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latin typeface="Arial" charset="0"/>
              </a:defRPr>
            </a:lvl1pPr>
          </a:lstStyle>
          <a:p>
            <a:pPr>
              <a:defRPr/>
            </a:pPr>
            <a:fld id="{9C6652BA-FBA5-44DE-9860-F8D57BB0FD8C}" type="slidenum">
              <a:rPr lang="en-US" altLang="zh-CN"/>
              <a:pPr>
                <a:defRPr/>
              </a:pPr>
              <a:t>‹#›</a:t>
            </a:fld>
            <a:endParaRPr lang="en-US" altLang="zh-CN"/>
          </a:p>
        </p:txBody>
      </p:sp>
      <p:pic>
        <p:nvPicPr>
          <p:cNvPr id="27655" name="Picture 7" descr="20060222135944255"/>
          <p:cNvPicPr>
            <a:picLocks noChangeAspect="1" noChangeArrowheads="1"/>
          </p:cNvPicPr>
          <p:nvPr/>
        </p:nvPicPr>
        <p:blipFill>
          <a:blip r:embed="rId14" cstate="print"/>
          <a:srcRect/>
          <a:stretch>
            <a:fillRect/>
          </a:stretch>
        </p:blipFill>
        <p:spPr bwMode="auto">
          <a:xfrm>
            <a:off x="8385175" y="3175"/>
            <a:ext cx="7239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8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oleObject" Target="../embeddings/oleObject4.bin"/><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30.bin"/><Relationship Id="rId3" Type="http://schemas.openxmlformats.org/officeDocument/2006/relationships/oleObject" Target="../embeddings/oleObject20.bin"/><Relationship Id="rId7" Type="http://schemas.openxmlformats.org/officeDocument/2006/relationships/oleObject" Target="../embeddings/oleObject24.bin"/><Relationship Id="rId12"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oleObject" Target="../embeddings/oleObject33.bin"/><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oleObject" Target="../embeddings/oleObject28.bin"/><Relationship Id="rId5" Type="http://schemas.openxmlformats.org/officeDocument/2006/relationships/oleObject" Target="../embeddings/oleObject22.bin"/><Relationship Id="rId15" Type="http://schemas.openxmlformats.org/officeDocument/2006/relationships/oleObject" Target="../embeddings/oleObject3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 Id="rId1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18" Type="http://schemas.openxmlformats.org/officeDocument/2006/relationships/oleObject" Target="../embeddings/oleObject49.bin"/><Relationship Id="rId3" Type="http://schemas.openxmlformats.org/officeDocument/2006/relationships/oleObject" Target="../embeddings/oleObject34.bin"/><Relationship Id="rId7" Type="http://schemas.openxmlformats.org/officeDocument/2006/relationships/oleObject" Target="../embeddings/oleObject38.bin"/><Relationship Id="rId12" Type="http://schemas.openxmlformats.org/officeDocument/2006/relationships/oleObject" Target="../embeddings/oleObject43.bin"/><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oleObject" Target="../embeddings/oleObject47.bin"/><Relationship Id="rId1" Type="http://schemas.openxmlformats.org/officeDocument/2006/relationships/vmlDrawing" Target="../drawings/vmlDrawing6.vml"/><Relationship Id="rId6" Type="http://schemas.openxmlformats.org/officeDocument/2006/relationships/oleObject" Target="../embeddings/oleObject37.bin"/><Relationship Id="rId11" Type="http://schemas.openxmlformats.org/officeDocument/2006/relationships/oleObject" Target="../embeddings/oleObject42.bin"/><Relationship Id="rId5" Type="http://schemas.openxmlformats.org/officeDocument/2006/relationships/oleObject" Target="../embeddings/oleObject36.bin"/><Relationship Id="rId15" Type="http://schemas.openxmlformats.org/officeDocument/2006/relationships/oleObject" Target="../embeddings/oleObject4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 Id="rId14"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oleObject" Target="../embeddings/oleObject60.bin"/><Relationship Id="rId3" Type="http://schemas.openxmlformats.org/officeDocument/2006/relationships/oleObject" Target="../embeddings/oleObject50.bin"/><Relationship Id="rId7" Type="http://schemas.openxmlformats.org/officeDocument/2006/relationships/oleObject" Target="../embeddings/oleObject54.bin"/><Relationship Id="rId12" Type="http://schemas.openxmlformats.org/officeDocument/2006/relationships/oleObject" Target="../embeddings/oleObject59.bin"/><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oleObject" Target="../embeddings/oleObject63.bin"/><Relationship Id="rId1" Type="http://schemas.openxmlformats.org/officeDocument/2006/relationships/vmlDrawing" Target="../drawings/vmlDrawing7.vml"/><Relationship Id="rId6" Type="http://schemas.openxmlformats.org/officeDocument/2006/relationships/oleObject" Target="../embeddings/oleObject53.bin"/><Relationship Id="rId11" Type="http://schemas.openxmlformats.org/officeDocument/2006/relationships/oleObject" Target="../embeddings/oleObject58.bin"/><Relationship Id="rId5" Type="http://schemas.openxmlformats.org/officeDocument/2006/relationships/oleObject" Target="../embeddings/oleObject52.bin"/><Relationship Id="rId15" Type="http://schemas.openxmlformats.org/officeDocument/2006/relationships/oleObject" Target="../embeddings/oleObject6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 Id="rId14" Type="http://schemas.openxmlformats.org/officeDocument/2006/relationships/oleObject" Target="../embeddings/oleObject6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7"/>
          <p:cNvSpPr>
            <a:spLocks noGrp="1"/>
          </p:cNvSpPr>
          <p:nvPr>
            <p:ph type="sldNum" sz="quarter" idx="12"/>
          </p:nvPr>
        </p:nvSpPr>
        <p:spPr>
          <a:noFill/>
        </p:spPr>
        <p:txBody>
          <a:bodyPr/>
          <a:lstStyle/>
          <a:p>
            <a:fld id="{92317104-D0C7-46B1-B2B0-904CE8DF5101}" type="slidenum">
              <a:rPr lang="en-US" altLang="zh-CN" smtClean="0">
                <a:latin typeface="Arial" pitchFamily="34" charset="0"/>
              </a:rPr>
              <a:pPr/>
              <a:t>1</a:t>
            </a:fld>
            <a:endParaRPr lang="en-US" altLang="zh-CN" smtClean="0">
              <a:latin typeface="Arial" pitchFamily="34" charset="0"/>
            </a:endParaRPr>
          </a:p>
        </p:txBody>
      </p:sp>
      <p:sp>
        <p:nvSpPr>
          <p:cNvPr id="15364" name="Rectangle 4"/>
          <p:cNvSpPr>
            <a:spLocks noChangeArrowheads="1"/>
          </p:cNvSpPr>
          <p:nvPr/>
        </p:nvSpPr>
        <p:spPr bwMode="auto">
          <a:xfrm>
            <a:off x="684213" y="692150"/>
            <a:ext cx="4319587" cy="701675"/>
          </a:xfrm>
          <a:prstGeom prst="rect">
            <a:avLst/>
          </a:prstGeom>
          <a:noFill/>
          <a:ln w="9525" algn="ctr">
            <a:noFill/>
            <a:miter lim="800000"/>
            <a:headEnd/>
            <a:tailEnd/>
          </a:ln>
        </p:spPr>
        <p:txBody>
          <a:bodyPr>
            <a:spAutoFit/>
          </a:bodyPr>
          <a:lstStyle/>
          <a:p>
            <a:r>
              <a:rPr lang="en-US" altLang="zh-CN" sz="4000">
                <a:solidFill>
                  <a:schemeClr val="tx2"/>
                </a:solidFill>
              </a:rPr>
              <a:t>§</a:t>
            </a:r>
            <a:r>
              <a:rPr lang="en-US" altLang="zh-CN" sz="4000">
                <a:latin typeface="Times New Roman" pitchFamily="18" charset="0"/>
                <a:ea typeface="黑体" pitchFamily="49" charset="-122"/>
                <a:cs typeface="Times New Roman" pitchFamily="18" charset="0"/>
              </a:rPr>
              <a:t>2.5</a:t>
            </a:r>
            <a:r>
              <a:rPr lang="en-US" altLang="zh-CN" sz="4000">
                <a:latin typeface="黑体" pitchFamily="49" charset="-122"/>
                <a:ea typeface="黑体" pitchFamily="49" charset="-122"/>
              </a:rPr>
              <a:t> </a:t>
            </a:r>
            <a:r>
              <a:rPr lang="zh-CN" altLang="en-US" sz="4000">
                <a:latin typeface="黑体" pitchFamily="49" charset="-122"/>
                <a:ea typeface="黑体" pitchFamily="49" charset="-122"/>
              </a:rPr>
              <a:t>两体问题</a:t>
            </a:r>
          </a:p>
        </p:txBody>
      </p:sp>
      <p:sp>
        <p:nvSpPr>
          <p:cNvPr id="15365" name="Rectangle 6"/>
          <p:cNvSpPr>
            <a:spLocks noChangeArrowheads="1"/>
          </p:cNvSpPr>
          <p:nvPr/>
        </p:nvSpPr>
        <p:spPr bwMode="auto">
          <a:xfrm>
            <a:off x="539750" y="1773238"/>
            <a:ext cx="4679950" cy="584200"/>
          </a:xfrm>
          <a:prstGeom prst="rect">
            <a:avLst/>
          </a:prstGeom>
          <a:noFill/>
          <a:ln w="9525" algn="ctr">
            <a:noFill/>
            <a:miter lim="800000"/>
            <a:headEnd/>
            <a:tailEnd/>
          </a:ln>
        </p:spPr>
        <p:txBody>
          <a:bodyPr>
            <a:spAutoFit/>
          </a:bodyPr>
          <a:lstStyle/>
          <a:p>
            <a:r>
              <a:rPr lang="zh-CN" altLang="en-US" sz="3200">
                <a:solidFill>
                  <a:srgbClr val="0033CC"/>
                </a:solidFill>
                <a:ea typeface="黑体" pitchFamily="49" charset="-122"/>
              </a:rPr>
              <a:t>一、两体问题的含义</a:t>
            </a:r>
          </a:p>
        </p:txBody>
      </p:sp>
      <p:graphicFrame>
        <p:nvGraphicFramePr>
          <p:cNvPr id="15362" name="Rectangle 2"/>
          <p:cNvGraphicFramePr>
            <a:graphicFrameLocks/>
          </p:cNvGraphicFramePr>
          <p:nvPr/>
        </p:nvGraphicFramePr>
        <p:xfrm>
          <a:off x="2940050" y="4114800"/>
          <a:ext cx="0" cy="0"/>
        </p:xfrm>
        <a:graphic>
          <a:graphicData uri="http://schemas.openxmlformats.org/presentationml/2006/ole">
            <p:oleObj spid="_x0000_s15362" name="Equation" r:id="rId3" imgW="0" imgH="0" progId="Equation.DSMT4">
              <p:embed/>
            </p:oleObj>
          </a:graphicData>
        </a:graphic>
      </p:graphicFrame>
      <p:sp>
        <p:nvSpPr>
          <p:cNvPr id="15366" name="Rectangle 7"/>
          <p:cNvSpPr>
            <a:spLocks noChangeArrowheads="1"/>
          </p:cNvSpPr>
          <p:nvPr/>
        </p:nvSpPr>
        <p:spPr bwMode="auto">
          <a:xfrm>
            <a:off x="801688" y="2909888"/>
            <a:ext cx="7731125" cy="1987550"/>
          </a:xfrm>
          <a:prstGeom prst="rect">
            <a:avLst/>
          </a:prstGeom>
          <a:noFill/>
          <a:ln w="9525" algn="ctr">
            <a:noFill/>
            <a:miter lim="800000"/>
            <a:headEnd/>
            <a:tailEnd/>
          </a:ln>
        </p:spPr>
        <p:txBody>
          <a:bodyPr>
            <a:spAutoFit/>
          </a:bodyPr>
          <a:lstStyle/>
          <a:p>
            <a:pPr>
              <a:lnSpc>
                <a:spcPct val="110000"/>
              </a:lnSpc>
            </a:pPr>
            <a:r>
              <a:rPr lang="en-US" altLang="zh-CN" sz="2800"/>
              <a:t>        </a:t>
            </a:r>
            <a:r>
              <a:rPr lang="zh-CN" altLang="en-US" sz="2800"/>
              <a:t>我们通常把仅受相互作用的</a:t>
            </a:r>
            <a:r>
              <a:rPr lang="zh-CN" altLang="en-US" sz="2800">
                <a:solidFill>
                  <a:srgbClr val="0033CC"/>
                </a:solidFill>
              </a:rPr>
              <a:t>内力</a:t>
            </a:r>
            <a:r>
              <a:rPr lang="zh-CN" altLang="zh-CN" sz="2800"/>
              <a:t>、</a:t>
            </a:r>
            <a:r>
              <a:rPr lang="zh-CN" altLang="en-US" sz="2800"/>
              <a:t>不受任何其他外力作用的</a:t>
            </a:r>
            <a:r>
              <a:rPr lang="zh-CN" altLang="en-US" sz="2800">
                <a:solidFill>
                  <a:srgbClr val="0033CC"/>
                </a:solidFill>
              </a:rPr>
              <a:t>两个质点（物体）</a:t>
            </a:r>
            <a:r>
              <a:rPr lang="zh-CN" altLang="en-US" sz="2800"/>
              <a:t>组成的系统，称为两体问题。</a:t>
            </a:r>
            <a:endParaRPr lang="en-US" altLang="zh-CN" sz="2800"/>
          </a:p>
          <a:p>
            <a:pPr>
              <a:lnSpc>
                <a:spcPct val="110000"/>
              </a:lnSpc>
            </a:pPr>
            <a:r>
              <a:rPr lang="zh-CN" altLang="en-US" sz="2800"/>
              <a:t>（如太阳与行星， </a:t>
            </a:r>
            <a:r>
              <a:rPr lang="el-GR" altLang="zh-CN" sz="2800"/>
              <a:t>α</a:t>
            </a:r>
            <a:r>
              <a:rPr lang="zh-CN" altLang="en-US" sz="2800"/>
              <a:t> 粒子和原子核）</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2232025" y="404813"/>
          <a:ext cx="4427538" cy="1255712"/>
        </p:xfrm>
        <a:graphic>
          <a:graphicData uri="http://schemas.openxmlformats.org/presentationml/2006/ole">
            <p:oleObj spid="_x0000_s22530" name="公式" r:id="rId3" imgW="1600200" imgH="457200" progId="Equation.3">
              <p:embed/>
            </p:oleObj>
          </a:graphicData>
        </a:graphic>
      </p:graphicFrame>
      <p:grpSp>
        <p:nvGrpSpPr>
          <p:cNvPr id="2" name="Group 7"/>
          <p:cNvGrpSpPr>
            <a:grpSpLocks/>
          </p:cNvGrpSpPr>
          <p:nvPr/>
        </p:nvGrpSpPr>
        <p:grpSpPr bwMode="auto">
          <a:xfrm>
            <a:off x="395288" y="2133600"/>
            <a:ext cx="2232025" cy="647700"/>
            <a:chOff x="249" y="1752"/>
            <a:chExt cx="1406" cy="408"/>
          </a:xfrm>
        </p:grpSpPr>
        <p:sp>
          <p:nvSpPr>
            <p:cNvPr id="22535" name="Oval 5"/>
            <p:cNvSpPr>
              <a:spLocks noChangeArrowheads="1"/>
            </p:cNvSpPr>
            <p:nvPr/>
          </p:nvSpPr>
          <p:spPr bwMode="auto">
            <a:xfrm>
              <a:off x="249" y="1752"/>
              <a:ext cx="1406" cy="408"/>
            </a:xfrm>
            <a:prstGeom prst="ellipse">
              <a:avLst/>
            </a:prstGeom>
            <a:solidFill>
              <a:srgbClr val="0000FF"/>
            </a:solidFill>
            <a:ln w="9525" algn="ctr">
              <a:solidFill>
                <a:schemeClr val="tx1"/>
              </a:solidFill>
              <a:round/>
              <a:headEnd/>
              <a:tailEnd/>
            </a:ln>
          </p:spPr>
          <p:txBody>
            <a:bodyPr wrap="none" anchor="ctr">
              <a:spAutoFit/>
            </a:bodyPr>
            <a:lstStyle/>
            <a:p>
              <a:endParaRPr lang="zh-CN" altLang="en-US"/>
            </a:p>
          </p:txBody>
        </p:sp>
        <p:sp>
          <p:nvSpPr>
            <p:cNvPr id="22536" name="Text Box 6"/>
            <p:cNvSpPr txBox="1">
              <a:spLocks noChangeArrowheads="1"/>
            </p:cNvSpPr>
            <p:nvPr/>
          </p:nvSpPr>
          <p:spPr bwMode="auto">
            <a:xfrm>
              <a:off x="340" y="1752"/>
              <a:ext cx="1134" cy="404"/>
            </a:xfrm>
            <a:prstGeom prst="rect">
              <a:avLst/>
            </a:prstGeom>
            <a:noFill/>
            <a:ln w="9525" algn="ctr">
              <a:noFill/>
              <a:miter lim="800000"/>
              <a:headEnd/>
              <a:tailEnd/>
            </a:ln>
          </p:spPr>
          <p:txBody>
            <a:bodyPr>
              <a:spAutoFit/>
            </a:bodyPr>
            <a:lstStyle/>
            <a:p>
              <a:pPr>
                <a:spcBef>
                  <a:spcPct val="50000"/>
                </a:spcBef>
              </a:pPr>
              <a:r>
                <a:rPr lang="zh-CN" altLang="en-US" sz="3600">
                  <a:solidFill>
                    <a:srgbClr val="FFFF66"/>
                  </a:solidFill>
                </a:rPr>
                <a:t>结论：</a:t>
              </a:r>
            </a:p>
          </p:txBody>
        </p:sp>
      </p:grpSp>
      <p:sp>
        <p:nvSpPr>
          <p:cNvPr id="9" name="Text Box 6"/>
          <p:cNvSpPr txBox="1">
            <a:spLocks noChangeArrowheads="1"/>
          </p:cNvSpPr>
          <p:nvPr/>
        </p:nvSpPr>
        <p:spPr bwMode="auto">
          <a:xfrm>
            <a:off x="323850" y="3141663"/>
            <a:ext cx="8291513" cy="1384300"/>
          </a:xfrm>
          <a:prstGeom prst="rect">
            <a:avLst/>
          </a:prstGeom>
          <a:noFill/>
          <a:ln w="9525" algn="ctr">
            <a:noFill/>
            <a:miter lim="800000"/>
            <a:headEnd/>
            <a:tailEnd/>
          </a:ln>
        </p:spPr>
        <p:txBody>
          <a:bodyPr>
            <a:spAutoFit/>
          </a:bodyPr>
          <a:lstStyle/>
          <a:p>
            <a:r>
              <a:rPr lang="en-US" altLang="zh-CN" sz="2800" dirty="0"/>
              <a:t>       </a:t>
            </a:r>
            <a:r>
              <a:rPr lang="zh-CN" altLang="en-US" sz="2800" dirty="0"/>
              <a:t>由上可知，该力为平方反比引力，</a:t>
            </a:r>
            <a:endParaRPr lang="en-US" altLang="zh-CN" sz="2800" dirty="0"/>
          </a:p>
          <a:p>
            <a:r>
              <a:rPr lang="zh-CN" altLang="en-US" sz="2800" dirty="0"/>
              <a:t>由</a:t>
            </a:r>
            <a:r>
              <a:rPr lang="en-US" altLang="zh-CN" sz="2800" dirty="0"/>
              <a:t>§1.9</a:t>
            </a:r>
            <a:r>
              <a:rPr lang="zh-CN" altLang="en-US" sz="2800" dirty="0"/>
              <a:t>知，行星绕 </a:t>
            </a:r>
            <a:r>
              <a:rPr lang="en-US" altLang="zh-CN" sz="2800" dirty="0"/>
              <a:t>(S,P)</a:t>
            </a:r>
            <a:r>
              <a:rPr lang="zh-CN" altLang="en-US" sz="2800" dirty="0"/>
              <a:t>系统的质心作圆锥曲线运动。（太阳的也是如此）</a:t>
            </a:r>
          </a:p>
        </p:txBody>
      </p:sp>
      <p:sp>
        <p:nvSpPr>
          <p:cNvPr id="10" name="Text Box 9"/>
          <p:cNvSpPr txBox="1">
            <a:spLocks noChangeArrowheads="1"/>
          </p:cNvSpPr>
          <p:nvPr/>
        </p:nvSpPr>
        <p:spPr bwMode="auto">
          <a:xfrm>
            <a:off x="971550" y="5643563"/>
            <a:ext cx="6985000" cy="954087"/>
          </a:xfrm>
          <a:prstGeom prst="rect">
            <a:avLst/>
          </a:prstGeom>
          <a:noFill/>
          <a:ln w="9525" algn="ctr">
            <a:noFill/>
            <a:miter lim="800000"/>
            <a:headEnd/>
            <a:tailEnd/>
          </a:ln>
        </p:spPr>
        <p:txBody>
          <a:bodyPr>
            <a:spAutoFit/>
          </a:bodyPr>
          <a:lstStyle/>
          <a:p>
            <a:pPr>
              <a:spcBef>
                <a:spcPct val="50000"/>
              </a:spcBef>
            </a:pPr>
            <a:r>
              <a:rPr lang="zh-CN" altLang="en-US" sz="2800" dirty="0"/>
              <a:t>对于太阳，同样可得出其受力为平方反比引力，相对于质心也做圆锥曲线运动。</a:t>
            </a:r>
          </a:p>
        </p:txBody>
      </p:sp>
      <p:sp>
        <p:nvSpPr>
          <p:cNvPr id="11" name="Text Box 7"/>
          <p:cNvSpPr txBox="1">
            <a:spLocks noChangeArrowheads="1"/>
          </p:cNvSpPr>
          <p:nvPr/>
        </p:nvSpPr>
        <p:spPr bwMode="auto">
          <a:xfrm>
            <a:off x="468313" y="4700588"/>
            <a:ext cx="5616575" cy="584200"/>
          </a:xfrm>
          <a:prstGeom prst="rect">
            <a:avLst/>
          </a:prstGeom>
          <a:noFill/>
          <a:ln w="9525">
            <a:noFill/>
            <a:miter lim="800000"/>
            <a:headEnd/>
            <a:tailEnd/>
          </a:ln>
          <a:effectLst/>
        </p:spPr>
        <p:txBody>
          <a:bodyPr>
            <a:spAutoFit/>
          </a:bodyPr>
          <a:lstStyle/>
          <a:p>
            <a:pPr>
              <a:spcBef>
                <a:spcPct val="50000"/>
              </a:spcBef>
              <a:buClr>
                <a:srgbClr val="A50021"/>
              </a:buClr>
              <a:buSzPct val="75000"/>
              <a:buFont typeface="Wingdings" pitchFamily="2" charset="2"/>
              <a:buNone/>
              <a:defRPr/>
            </a:pPr>
            <a:r>
              <a:rPr kumimoji="1" lang="en-US" altLang="zh-CN" sz="3200" dirty="0">
                <a:solidFill>
                  <a:srgbClr val="CC0099"/>
                </a:solidFill>
                <a:effectLst>
                  <a:outerShdw blurRad="38100" dist="38100" dir="2700000" algn="tl">
                    <a:srgbClr val="000000"/>
                  </a:outerShdw>
                </a:effectLst>
                <a:latin typeface="Times New Roman" pitchFamily="18" charset="0"/>
                <a:ea typeface="楷体_GB2312" pitchFamily="49" charset="-122"/>
              </a:rPr>
              <a:t>2. </a:t>
            </a:r>
            <a:r>
              <a:rPr kumimoji="1" lang="zh-CN" altLang="en-US" sz="3200" dirty="0">
                <a:solidFill>
                  <a:srgbClr val="CC0099"/>
                </a:solidFill>
                <a:effectLst>
                  <a:outerShdw blurRad="38100" dist="38100" dir="2700000" algn="tl">
                    <a:srgbClr val="000000"/>
                  </a:outerShdw>
                </a:effectLst>
                <a:latin typeface="Times New Roman" pitchFamily="18" charset="0"/>
                <a:ea typeface="楷体_GB2312" pitchFamily="49" charset="-122"/>
              </a:rPr>
              <a:t>太阳相对于质心的运动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3"/>
          <p:cNvSpPr>
            <a:spLocks noGrp="1"/>
          </p:cNvSpPr>
          <p:nvPr>
            <p:ph type="sldNum" sz="quarter" idx="12"/>
          </p:nvPr>
        </p:nvSpPr>
        <p:spPr>
          <a:noFill/>
        </p:spPr>
        <p:txBody>
          <a:bodyPr/>
          <a:lstStyle/>
          <a:p>
            <a:fld id="{E69FA65D-2A17-467E-82A1-64C253234B4E}" type="slidenum">
              <a:rPr lang="en-US" altLang="zh-CN" smtClean="0">
                <a:latin typeface="Arial" pitchFamily="34" charset="0"/>
              </a:rPr>
              <a:pPr/>
              <a:t>11</a:t>
            </a:fld>
            <a:endParaRPr lang="en-US" altLang="zh-CN" smtClean="0">
              <a:latin typeface="Arial" pitchFamily="34" charset="0"/>
            </a:endParaRPr>
          </a:p>
        </p:txBody>
      </p:sp>
      <p:sp>
        <p:nvSpPr>
          <p:cNvPr id="910340" name="Rectangle 4"/>
          <p:cNvSpPr>
            <a:spLocks noChangeArrowheads="1"/>
          </p:cNvSpPr>
          <p:nvPr/>
        </p:nvSpPr>
        <p:spPr bwMode="auto">
          <a:xfrm>
            <a:off x="396875" y="395288"/>
            <a:ext cx="7704138" cy="585787"/>
          </a:xfrm>
          <a:prstGeom prst="rect">
            <a:avLst/>
          </a:prstGeom>
          <a:noFill/>
          <a:ln w="9525" algn="ctr">
            <a:noFill/>
            <a:miter lim="800000"/>
            <a:headEnd/>
            <a:tailEnd/>
          </a:ln>
          <a:effectLst/>
        </p:spPr>
        <p:txBody>
          <a:bodyPr>
            <a:spAutoFit/>
          </a:bodyPr>
          <a:lstStyle/>
          <a:p>
            <a:pPr>
              <a:defRPr/>
            </a:pPr>
            <a:r>
              <a:rPr lang="zh-CN" altLang="en-US" sz="3200" dirty="0">
                <a:solidFill>
                  <a:srgbClr val="0033CC"/>
                </a:solidFill>
                <a:effectLst>
                  <a:outerShdw blurRad="38100" dist="38100" dir="2700000" algn="tl">
                    <a:srgbClr val="000000">
                      <a:alpha val="43137"/>
                    </a:srgbClr>
                  </a:outerShdw>
                </a:effectLst>
                <a:latin typeface="黑体" pitchFamily="49" charset="-122"/>
                <a:ea typeface="黑体" pitchFamily="49" charset="-122"/>
              </a:rPr>
              <a:t>四、行星相对于太阳的运动</a:t>
            </a:r>
          </a:p>
        </p:txBody>
      </p:sp>
      <p:sp>
        <p:nvSpPr>
          <p:cNvPr id="910341" name="Text Box 5"/>
          <p:cNvSpPr txBox="1">
            <a:spLocks noChangeArrowheads="1"/>
          </p:cNvSpPr>
          <p:nvPr/>
        </p:nvSpPr>
        <p:spPr bwMode="auto">
          <a:xfrm>
            <a:off x="360363" y="1341438"/>
            <a:ext cx="4716462" cy="519112"/>
          </a:xfrm>
          <a:prstGeom prst="rect">
            <a:avLst/>
          </a:prstGeom>
          <a:noFill/>
          <a:ln w="9525" algn="ctr">
            <a:noFill/>
            <a:miter lim="800000"/>
            <a:headEnd/>
            <a:tailEnd/>
          </a:ln>
        </p:spPr>
        <p:txBody>
          <a:bodyPr>
            <a:spAutoFit/>
          </a:bodyPr>
          <a:lstStyle/>
          <a:p>
            <a:pPr>
              <a:spcBef>
                <a:spcPct val="50000"/>
              </a:spcBef>
            </a:pPr>
            <a:r>
              <a:rPr lang="zh-CN" altLang="en-US" sz="2800"/>
              <a:t>太阳对惯性系的动力学方程</a:t>
            </a:r>
          </a:p>
        </p:txBody>
      </p:sp>
      <p:sp>
        <p:nvSpPr>
          <p:cNvPr id="910343" name="Text Box 7"/>
          <p:cNvSpPr txBox="1">
            <a:spLocks noChangeArrowheads="1"/>
          </p:cNvSpPr>
          <p:nvPr/>
        </p:nvSpPr>
        <p:spPr bwMode="auto">
          <a:xfrm>
            <a:off x="341313" y="3197225"/>
            <a:ext cx="4716462" cy="519113"/>
          </a:xfrm>
          <a:prstGeom prst="rect">
            <a:avLst/>
          </a:prstGeom>
          <a:noFill/>
          <a:ln w="9525" algn="ctr">
            <a:noFill/>
            <a:miter lim="800000"/>
            <a:headEnd/>
            <a:tailEnd/>
          </a:ln>
        </p:spPr>
        <p:txBody>
          <a:bodyPr>
            <a:spAutoFit/>
          </a:bodyPr>
          <a:lstStyle/>
          <a:p>
            <a:pPr>
              <a:spcBef>
                <a:spcPct val="50000"/>
              </a:spcBef>
            </a:pPr>
            <a:r>
              <a:rPr lang="zh-CN" altLang="en-US" sz="2800"/>
              <a:t>行星对惯性系的动力学方程</a:t>
            </a:r>
          </a:p>
        </p:txBody>
      </p:sp>
      <p:graphicFrame>
        <p:nvGraphicFramePr>
          <p:cNvPr id="910344" name="Object 2"/>
          <p:cNvGraphicFramePr>
            <a:graphicFrameLocks noChangeAspect="1"/>
          </p:cNvGraphicFramePr>
          <p:nvPr/>
        </p:nvGraphicFramePr>
        <p:xfrm>
          <a:off x="2268538" y="3792538"/>
          <a:ext cx="4049712" cy="985837"/>
        </p:xfrm>
        <a:graphic>
          <a:graphicData uri="http://schemas.openxmlformats.org/presentationml/2006/ole">
            <p:oleObj spid="_x0000_s23554" name="公式" r:id="rId3" imgW="1765080" imgH="431640" progId="Equation.3">
              <p:embed/>
            </p:oleObj>
          </a:graphicData>
        </a:graphic>
      </p:graphicFrame>
      <p:graphicFrame>
        <p:nvGraphicFramePr>
          <p:cNvPr id="910345" name="Object 3"/>
          <p:cNvGraphicFramePr>
            <a:graphicFrameLocks noChangeAspect="1"/>
          </p:cNvGraphicFramePr>
          <p:nvPr/>
        </p:nvGraphicFramePr>
        <p:xfrm>
          <a:off x="468313" y="4868863"/>
          <a:ext cx="2159000" cy="436562"/>
        </p:xfrm>
        <a:graphic>
          <a:graphicData uri="http://schemas.openxmlformats.org/presentationml/2006/ole">
            <p:oleObj spid="_x0000_s23555" name="Equation" r:id="rId4" imgW="1002960" imgH="203040" progId="Equation.DSMT4">
              <p:embed/>
            </p:oleObj>
          </a:graphicData>
        </a:graphic>
      </p:graphicFrame>
      <p:graphicFrame>
        <p:nvGraphicFramePr>
          <p:cNvPr id="910346" name="Object 4"/>
          <p:cNvGraphicFramePr>
            <a:graphicFrameLocks noChangeAspect="1"/>
          </p:cNvGraphicFramePr>
          <p:nvPr/>
        </p:nvGraphicFramePr>
        <p:xfrm>
          <a:off x="1096963" y="5451475"/>
          <a:ext cx="6692900" cy="1001713"/>
        </p:xfrm>
        <a:graphic>
          <a:graphicData uri="http://schemas.openxmlformats.org/presentationml/2006/ole">
            <p:oleObj spid="_x0000_s23556" name="公式" r:id="rId5" imgW="2869920" imgH="431640" progId="Equation.3">
              <p:embed/>
            </p:oleObj>
          </a:graphicData>
        </a:graphic>
      </p:graphicFrame>
      <p:graphicFrame>
        <p:nvGraphicFramePr>
          <p:cNvPr id="910347" name="Object 5"/>
          <p:cNvGraphicFramePr>
            <a:graphicFrameLocks noChangeAspect="1"/>
          </p:cNvGraphicFramePr>
          <p:nvPr/>
        </p:nvGraphicFramePr>
        <p:xfrm>
          <a:off x="2338388" y="2028825"/>
          <a:ext cx="3746500" cy="968375"/>
        </p:xfrm>
        <a:graphic>
          <a:graphicData uri="http://schemas.openxmlformats.org/presentationml/2006/ole">
            <p:oleObj spid="_x0000_s23557" name="公式" r:id="rId6" imgW="1612800" imgH="419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10341"/>
                                        </p:tgtEl>
                                        <p:attrNameLst>
                                          <p:attrName>style.visibility</p:attrName>
                                        </p:attrNameLst>
                                      </p:cBhvr>
                                      <p:to>
                                        <p:strVal val="visible"/>
                                      </p:to>
                                    </p:set>
                                    <p:animEffect transition="in" filter="wheel(4)">
                                      <p:cBhvr>
                                        <p:cTn id="7" dur="2000"/>
                                        <p:tgtEl>
                                          <p:spTgt spid="91034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10347"/>
                                        </p:tgtEl>
                                        <p:attrNameLst>
                                          <p:attrName>style.visibility</p:attrName>
                                        </p:attrNameLst>
                                      </p:cBhvr>
                                      <p:to>
                                        <p:strVal val="visible"/>
                                      </p:to>
                                    </p:set>
                                    <p:animEffect transition="in" filter="diamond(in)">
                                      <p:cBhvr>
                                        <p:cTn id="12" dur="500"/>
                                        <p:tgtEl>
                                          <p:spTgt spid="91034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910343"/>
                                        </p:tgtEl>
                                        <p:attrNameLst>
                                          <p:attrName>style.visibility</p:attrName>
                                        </p:attrNameLst>
                                      </p:cBhvr>
                                      <p:to>
                                        <p:strVal val="visible"/>
                                      </p:to>
                                    </p:set>
                                    <p:animEffect transition="in" filter="wheel(4)">
                                      <p:cBhvr>
                                        <p:cTn id="17" dur="2000"/>
                                        <p:tgtEl>
                                          <p:spTgt spid="91034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10344"/>
                                        </p:tgtEl>
                                        <p:attrNameLst>
                                          <p:attrName>style.visibility</p:attrName>
                                        </p:attrNameLst>
                                      </p:cBhvr>
                                      <p:to>
                                        <p:strVal val="visible"/>
                                      </p:to>
                                    </p:set>
                                    <p:animEffect transition="in" filter="diamond(in)">
                                      <p:cBhvr>
                                        <p:cTn id="22" dur="500"/>
                                        <p:tgtEl>
                                          <p:spTgt spid="91034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910345"/>
                                        </p:tgtEl>
                                        <p:attrNameLst>
                                          <p:attrName>style.visibility</p:attrName>
                                        </p:attrNameLst>
                                      </p:cBhvr>
                                      <p:to>
                                        <p:strVal val="visible"/>
                                      </p:to>
                                    </p:set>
                                    <p:animEffect transition="in" filter="diamond(in)">
                                      <p:cBhvr>
                                        <p:cTn id="27" dur="500"/>
                                        <p:tgtEl>
                                          <p:spTgt spid="91034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910346"/>
                                        </p:tgtEl>
                                        <p:attrNameLst>
                                          <p:attrName>style.visibility</p:attrName>
                                        </p:attrNameLst>
                                      </p:cBhvr>
                                      <p:to>
                                        <p:strVal val="visible"/>
                                      </p:to>
                                    </p:set>
                                    <p:animEffect transition="in" filter="diamond(in)">
                                      <p:cBhvr>
                                        <p:cTn id="32" dur="500"/>
                                        <p:tgtEl>
                                          <p:spTgt spid="910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p:bldP spid="9103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64" name="Object 2"/>
          <p:cNvGraphicFramePr>
            <a:graphicFrameLocks noChangeAspect="1"/>
          </p:cNvGraphicFramePr>
          <p:nvPr/>
        </p:nvGraphicFramePr>
        <p:xfrm>
          <a:off x="971550" y="909638"/>
          <a:ext cx="6578600" cy="1079500"/>
        </p:xfrm>
        <a:graphic>
          <a:graphicData uri="http://schemas.openxmlformats.org/presentationml/2006/ole">
            <p:oleObj spid="_x0000_s24578" name="公式" r:id="rId3" imgW="2616120" imgH="431640" progId="Equation.3">
              <p:embed/>
            </p:oleObj>
          </a:graphicData>
        </a:graphic>
      </p:graphicFrame>
      <p:sp>
        <p:nvSpPr>
          <p:cNvPr id="911365" name="Text Box 5"/>
          <p:cNvSpPr txBox="1">
            <a:spLocks noChangeArrowheads="1"/>
          </p:cNvSpPr>
          <p:nvPr/>
        </p:nvSpPr>
        <p:spPr bwMode="auto">
          <a:xfrm>
            <a:off x="971550" y="333375"/>
            <a:ext cx="3024188" cy="522288"/>
          </a:xfrm>
          <a:prstGeom prst="rect">
            <a:avLst/>
          </a:prstGeom>
          <a:noFill/>
          <a:ln w="9525" algn="ctr">
            <a:noFill/>
            <a:miter lim="800000"/>
            <a:headEnd/>
            <a:tailEnd/>
          </a:ln>
        </p:spPr>
        <p:txBody>
          <a:bodyPr>
            <a:spAutoFit/>
          </a:bodyPr>
          <a:lstStyle/>
          <a:p>
            <a:pPr>
              <a:spcBef>
                <a:spcPct val="50000"/>
              </a:spcBef>
            </a:pPr>
            <a:r>
              <a:rPr lang="zh-CN" altLang="en-US" sz="2800"/>
              <a:t>消去</a:t>
            </a:r>
            <a:r>
              <a:rPr lang="en-US" altLang="zh-CN" sz="2800"/>
              <a:t>M</a:t>
            </a:r>
            <a:r>
              <a:rPr lang="zh-CN" altLang="en-US" sz="2800"/>
              <a:t>得：</a:t>
            </a:r>
          </a:p>
        </p:txBody>
      </p:sp>
      <p:graphicFrame>
        <p:nvGraphicFramePr>
          <p:cNvPr id="911367" name="Object 3"/>
          <p:cNvGraphicFramePr>
            <a:graphicFrameLocks noChangeAspect="1"/>
          </p:cNvGraphicFramePr>
          <p:nvPr/>
        </p:nvGraphicFramePr>
        <p:xfrm>
          <a:off x="971550" y="2347913"/>
          <a:ext cx="2376488" cy="615950"/>
        </p:xfrm>
        <a:graphic>
          <a:graphicData uri="http://schemas.openxmlformats.org/presentationml/2006/ole">
            <p:oleObj spid="_x0000_s24579" name="公式" r:id="rId4" imgW="927000" imgH="241200" progId="Equation.3">
              <p:embed/>
            </p:oleObj>
          </a:graphicData>
        </a:graphic>
      </p:graphicFrame>
      <p:sp>
        <p:nvSpPr>
          <p:cNvPr id="911368" name="Text Box 8"/>
          <p:cNvSpPr txBox="1">
            <a:spLocks noChangeArrowheads="1"/>
          </p:cNvSpPr>
          <p:nvPr/>
        </p:nvSpPr>
        <p:spPr bwMode="auto">
          <a:xfrm>
            <a:off x="468313" y="3276600"/>
            <a:ext cx="1582737" cy="584200"/>
          </a:xfrm>
          <a:prstGeom prst="rect">
            <a:avLst/>
          </a:prstGeom>
          <a:noFill/>
          <a:ln w="9525" algn="ctr">
            <a:noFill/>
            <a:miter lim="800000"/>
            <a:headEnd/>
            <a:tailEnd/>
          </a:ln>
        </p:spPr>
        <p:txBody>
          <a:bodyPr>
            <a:spAutoFit/>
          </a:bodyPr>
          <a:lstStyle/>
          <a:p>
            <a:pPr>
              <a:spcBef>
                <a:spcPct val="50000"/>
              </a:spcBef>
            </a:pPr>
            <a:r>
              <a:rPr lang="zh-CN" altLang="en-US" sz="3200"/>
              <a:t>所以</a:t>
            </a:r>
          </a:p>
        </p:txBody>
      </p:sp>
      <p:sp>
        <p:nvSpPr>
          <p:cNvPr id="911371" name="Text Box 11"/>
          <p:cNvSpPr txBox="1">
            <a:spLocks noChangeArrowheads="1"/>
          </p:cNvSpPr>
          <p:nvPr/>
        </p:nvSpPr>
        <p:spPr bwMode="auto">
          <a:xfrm>
            <a:off x="2484438" y="5065713"/>
            <a:ext cx="5903912" cy="523875"/>
          </a:xfrm>
          <a:prstGeom prst="rect">
            <a:avLst/>
          </a:prstGeom>
          <a:noFill/>
          <a:ln w="9525" algn="ctr">
            <a:noFill/>
            <a:miter lim="800000"/>
            <a:headEnd/>
            <a:tailEnd/>
          </a:ln>
        </p:spPr>
        <p:txBody>
          <a:bodyPr>
            <a:spAutoFit/>
          </a:bodyPr>
          <a:lstStyle/>
          <a:p>
            <a:pPr>
              <a:spcBef>
                <a:spcPct val="50000"/>
              </a:spcBef>
            </a:pPr>
            <a:r>
              <a:rPr lang="zh-CN" altLang="en-US" sz="2800"/>
              <a:t>行星相对于太阳的动力学方程</a:t>
            </a:r>
          </a:p>
        </p:txBody>
      </p:sp>
      <p:sp>
        <p:nvSpPr>
          <p:cNvPr id="911383" name="Text Box 23"/>
          <p:cNvSpPr txBox="1">
            <a:spLocks noChangeArrowheads="1"/>
          </p:cNvSpPr>
          <p:nvPr/>
        </p:nvSpPr>
        <p:spPr bwMode="auto">
          <a:xfrm>
            <a:off x="539750" y="5929313"/>
            <a:ext cx="6985000" cy="523875"/>
          </a:xfrm>
          <a:prstGeom prst="rect">
            <a:avLst/>
          </a:prstGeom>
          <a:noFill/>
          <a:ln w="9525" algn="ctr">
            <a:noFill/>
            <a:miter lim="800000"/>
            <a:headEnd/>
            <a:tailEnd/>
          </a:ln>
        </p:spPr>
        <p:txBody>
          <a:bodyPr>
            <a:spAutoFit/>
          </a:bodyPr>
          <a:lstStyle/>
          <a:p>
            <a:pPr>
              <a:spcBef>
                <a:spcPct val="50000"/>
              </a:spcBef>
            </a:pPr>
            <a:r>
              <a:rPr lang="zh-CN" altLang="en-US" sz="2800">
                <a:solidFill>
                  <a:srgbClr val="0033CC"/>
                </a:solidFill>
              </a:rPr>
              <a:t>即行星相对于太阳做圆锥曲线运动</a:t>
            </a:r>
          </a:p>
        </p:txBody>
      </p:sp>
      <p:sp>
        <p:nvSpPr>
          <p:cNvPr id="911384" name="Text Box 24"/>
          <p:cNvSpPr txBox="1">
            <a:spLocks noChangeArrowheads="1"/>
          </p:cNvSpPr>
          <p:nvPr/>
        </p:nvSpPr>
        <p:spPr bwMode="auto">
          <a:xfrm>
            <a:off x="6262688" y="5876925"/>
            <a:ext cx="2630487" cy="523875"/>
          </a:xfrm>
          <a:prstGeom prst="rect">
            <a:avLst/>
          </a:prstGeom>
          <a:noFill/>
          <a:ln w="9525" algn="ctr">
            <a:noFill/>
            <a:miter lim="800000"/>
            <a:headEnd/>
            <a:tailEnd/>
          </a:ln>
        </p:spPr>
        <p:txBody>
          <a:bodyPr>
            <a:spAutoFit/>
          </a:bodyPr>
          <a:lstStyle/>
          <a:p>
            <a:pPr>
              <a:spcBef>
                <a:spcPct val="50000"/>
              </a:spcBef>
            </a:pPr>
            <a:r>
              <a:rPr lang="zh-CN" altLang="en-US" sz="2800">
                <a:solidFill>
                  <a:srgbClr val="0033CC"/>
                </a:solidFill>
              </a:rPr>
              <a:t>近似椭圆运动</a:t>
            </a:r>
          </a:p>
        </p:txBody>
      </p:sp>
      <p:graphicFrame>
        <p:nvGraphicFramePr>
          <p:cNvPr id="10" name="Object 14"/>
          <p:cNvGraphicFramePr>
            <a:graphicFrameLocks noChangeAspect="1"/>
          </p:cNvGraphicFramePr>
          <p:nvPr/>
        </p:nvGraphicFramePr>
        <p:xfrm>
          <a:off x="5508625" y="4352925"/>
          <a:ext cx="2517775" cy="588963"/>
        </p:xfrm>
        <a:graphic>
          <a:graphicData uri="http://schemas.openxmlformats.org/presentationml/2006/ole">
            <p:oleObj spid="_x0000_s24580" name="Equation" r:id="rId5" imgW="1079280" imgH="253800" progId="Equation.DSMT4">
              <p:embed/>
            </p:oleObj>
          </a:graphicData>
        </a:graphic>
      </p:graphicFrame>
      <p:graphicFrame>
        <p:nvGraphicFramePr>
          <p:cNvPr id="9" name="Object 11"/>
          <p:cNvGraphicFramePr>
            <a:graphicFrameLocks noChangeAspect="1"/>
          </p:cNvGraphicFramePr>
          <p:nvPr/>
        </p:nvGraphicFramePr>
        <p:xfrm>
          <a:off x="1763713" y="3068638"/>
          <a:ext cx="5548312" cy="1008062"/>
        </p:xfrm>
        <a:graphic>
          <a:graphicData uri="http://schemas.openxmlformats.org/presentationml/2006/ole">
            <p:oleObj spid="_x0000_s24581" name="Equation" r:id="rId6" imgW="2298600" imgH="419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911364"/>
                                        </p:tgtEl>
                                        <p:attrNameLst>
                                          <p:attrName>style.visibility</p:attrName>
                                        </p:attrNameLst>
                                      </p:cBhvr>
                                      <p:to>
                                        <p:strVal val="visible"/>
                                      </p:to>
                                    </p:set>
                                    <p:animEffect transition="in" filter="diamond(in)">
                                      <p:cBhvr>
                                        <p:cTn id="11" dur="500"/>
                                        <p:tgtEl>
                                          <p:spTgt spid="911364"/>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911367"/>
                                        </p:tgtEl>
                                        <p:attrNameLst>
                                          <p:attrName>style.visibility</p:attrName>
                                        </p:attrNameLst>
                                      </p:cBhvr>
                                      <p:to>
                                        <p:strVal val="visible"/>
                                      </p:to>
                                    </p:set>
                                    <p:animEffect transition="in" filter="diamond(in)">
                                      <p:cBhvr>
                                        <p:cTn id="16" dur="500"/>
                                        <p:tgtEl>
                                          <p:spTgt spid="91136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11368"/>
                                        </p:tgtEl>
                                        <p:attrNameLst>
                                          <p:attrName>style.visibility</p:attrName>
                                        </p:attrNameLst>
                                      </p:cBhvr>
                                      <p:to>
                                        <p:strVal val="visible"/>
                                      </p:to>
                                    </p:set>
                                    <p:animEffect transition="in" filter="strips(downLeft)">
                                      <p:cBhvr>
                                        <p:cTn id="21" dur="500"/>
                                        <p:tgtEl>
                                          <p:spTgt spid="91136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par>
                          <p:cTn id="27" fill="hold">
                            <p:stCondLst>
                              <p:cond delay="500"/>
                            </p:stCondLst>
                            <p:childTnLst>
                              <p:par>
                                <p:cTn id="28" presetID="8"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amond(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911371"/>
                                        </p:tgtEl>
                                        <p:attrNameLst>
                                          <p:attrName>style.visibility</p:attrName>
                                        </p:attrNameLst>
                                      </p:cBhvr>
                                      <p:to>
                                        <p:strVal val="visible"/>
                                      </p:to>
                                    </p:set>
                                    <p:animEffect transition="in" filter="checkerboard(across)">
                                      <p:cBhvr>
                                        <p:cTn id="35" dur="500"/>
                                        <p:tgtEl>
                                          <p:spTgt spid="91137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911383"/>
                                        </p:tgtEl>
                                        <p:attrNameLst>
                                          <p:attrName>style.visibility</p:attrName>
                                        </p:attrNameLst>
                                      </p:cBhvr>
                                      <p:to>
                                        <p:strVal val="visible"/>
                                      </p:to>
                                    </p:set>
                                    <p:animEffect transition="in" filter="strips(downLeft)">
                                      <p:cBhvr>
                                        <p:cTn id="40" dur="500"/>
                                        <p:tgtEl>
                                          <p:spTgt spid="91138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911384"/>
                                        </p:tgtEl>
                                        <p:attrNameLst>
                                          <p:attrName>style.visibility</p:attrName>
                                        </p:attrNameLst>
                                      </p:cBhvr>
                                      <p:to>
                                        <p:strVal val="visible"/>
                                      </p:to>
                                    </p:set>
                                    <p:animEffect transition="in" filter="strips(downLeft)">
                                      <p:cBhvr>
                                        <p:cTn id="45" dur="500"/>
                                        <p:tgtEl>
                                          <p:spTgt spid="91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5" grpId="0"/>
      <p:bldP spid="911368" grpId="0"/>
      <p:bldP spid="911371" grpId="0"/>
      <p:bldP spid="911383" grpId="0"/>
      <p:bldP spid="9113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灯片编号占位符 3"/>
          <p:cNvSpPr>
            <a:spLocks noGrp="1"/>
          </p:cNvSpPr>
          <p:nvPr>
            <p:ph type="sldNum" sz="quarter" idx="12"/>
          </p:nvPr>
        </p:nvSpPr>
        <p:spPr>
          <a:noFill/>
        </p:spPr>
        <p:txBody>
          <a:bodyPr/>
          <a:lstStyle/>
          <a:p>
            <a:fld id="{B9D9D893-58A9-4E62-AE97-B39FFC2A4B32}" type="slidenum">
              <a:rPr lang="en-US" altLang="zh-CN" smtClean="0">
                <a:latin typeface="Arial" pitchFamily="34" charset="0"/>
              </a:rPr>
              <a:pPr/>
              <a:t>13</a:t>
            </a:fld>
            <a:endParaRPr lang="en-US" altLang="zh-CN" smtClean="0">
              <a:latin typeface="Arial" pitchFamily="34" charset="0"/>
            </a:endParaRPr>
          </a:p>
        </p:txBody>
      </p:sp>
      <p:graphicFrame>
        <p:nvGraphicFramePr>
          <p:cNvPr id="954373" name="Object 3"/>
          <p:cNvGraphicFramePr>
            <a:graphicFrameLocks noChangeAspect="1"/>
          </p:cNvGraphicFramePr>
          <p:nvPr/>
        </p:nvGraphicFramePr>
        <p:xfrm>
          <a:off x="4603750" y="2060575"/>
          <a:ext cx="4432300" cy="519113"/>
        </p:xfrm>
        <a:graphic>
          <a:graphicData uri="http://schemas.openxmlformats.org/presentationml/2006/ole">
            <p:oleObj spid="_x0000_s25602" name="Equation" r:id="rId3" imgW="1841400" imgH="215640" progId="Equation.DSMT4">
              <p:embed/>
            </p:oleObj>
          </a:graphicData>
        </a:graphic>
      </p:graphicFrame>
      <p:graphicFrame>
        <p:nvGraphicFramePr>
          <p:cNvPr id="954375" name="Object 5"/>
          <p:cNvGraphicFramePr>
            <a:graphicFrameLocks noChangeAspect="1"/>
          </p:cNvGraphicFramePr>
          <p:nvPr/>
        </p:nvGraphicFramePr>
        <p:xfrm>
          <a:off x="4784725" y="3213100"/>
          <a:ext cx="4035425" cy="946150"/>
        </p:xfrm>
        <a:graphic>
          <a:graphicData uri="http://schemas.openxmlformats.org/presentationml/2006/ole">
            <p:oleObj spid="_x0000_s25603" name="公式" r:id="rId4" imgW="1676160" imgH="393480" progId="Equation.3">
              <p:embed/>
            </p:oleObj>
          </a:graphicData>
        </a:graphic>
      </p:graphicFrame>
      <p:graphicFrame>
        <p:nvGraphicFramePr>
          <p:cNvPr id="954376" name="Object 6"/>
          <p:cNvGraphicFramePr>
            <a:graphicFrameLocks noChangeAspect="1"/>
          </p:cNvGraphicFramePr>
          <p:nvPr/>
        </p:nvGraphicFramePr>
        <p:xfrm>
          <a:off x="971550" y="5259388"/>
          <a:ext cx="1800225" cy="977900"/>
        </p:xfrm>
        <a:graphic>
          <a:graphicData uri="http://schemas.openxmlformats.org/presentationml/2006/ole">
            <p:oleObj spid="_x0000_s25604" name="公式" r:id="rId5" imgW="723600" imgH="393480" progId="Equation.3">
              <p:embed/>
            </p:oleObj>
          </a:graphicData>
        </a:graphic>
      </p:graphicFrame>
      <p:grpSp>
        <p:nvGrpSpPr>
          <p:cNvPr id="13" name="组合 12"/>
          <p:cNvGrpSpPr/>
          <p:nvPr/>
        </p:nvGrpSpPr>
        <p:grpSpPr>
          <a:xfrm>
            <a:off x="3130550" y="5375275"/>
            <a:ext cx="4465638" cy="646113"/>
            <a:chOff x="3130550" y="5375275"/>
            <a:chExt cx="4465638" cy="646113"/>
          </a:xfrm>
        </p:grpSpPr>
        <p:sp>
          <p:nvSpPr>
            <p:cNvPr id="954377" name="AutoShape 9"/>
            <p:cNvSpPr>
              <a:spLocks noChangeArrowheads="1"/>
            </p:cNvSpPr>
            <p:nvPr/>
          </p:nvSpPr>
          <p:spPr bwMode="auto">
            <a:xfrm>
              <a:off x="3130550" y="5546725"/>
              <a:ext cx="1584325" cy="360363"/>
            </a:xfrm>
            <a:prstGeom prst="rightArrow">
              <a:avLst>
                <a:gd name="adj1" fmla="val 50000"/>
                <a:gd name="adj2" fmla="val 109912"/>
              </a:avLst>
            </a:prstGeom>
            <a:solidFill>
              <a:schemeClr val="accent1"/>
            </a:solidFill>
            <a:ln w="9525" algn="ctr">
              <a:solidFill>
                <a:schemeClr val="tx1"/>
              </a:solidFill>
              <a:miter lim="800000"/>
              <a:headEnd/>
              <a:tailEnd/>
            </a:ln>
          </p:spPr>
          <p:txBody>
            <a:bodyPr wrap="none" anchor="ctr">
              <a:spAutoFit/>
            </a:bodyPr>
            <a:lstStyle/>
            <a:p>
              <a:endParaRPr lang="zh-CN" altLang="en-US"/>
            </a:p>
          </p:txBody>
        </p:sp>
        <p:sp>
          <p:nvSpPr>
            <p:cNvPr id="954378" name="Text Box 10"/>
            <p:cNvSpPr txBox="1">
              <a:spLocks noChangeArrowheads="1"/>
            </p:cNvSpPr>
            <p:nvPr/>
          </p:nvSpPr>
          <p:spPr bwMode="auto">
            <a:xfrm>
              <a:off x="4859338" y="5375275"/>
              <a:ext cx="2736850" cy="646113"/>
            </a:xfrm>
            <a:prstGeom prst="rect">
              <a:avLst/>
            </a:prstGeom>
            <a:noFill/>
            <a:ln w="57150" cmpd="thickThin" algn="ctr">
              <a:noFill/>
              <a:miter lim="800000"/>
              <a:headEnd/>
              <a:tailEnd/>
            </a:ln>
          </p:spPr>
          <p:txBody>
            <a:bodyPr>
              <a:spAutoFit/>
            </a:bodyPr>
            <a:lstStyle/>
            <a:p>
              <a:pPr>
                <a:spcBef>
                  <a:spcPct val="50000"/>
                </a:spcBef>
              </a:pPr>
              <a:r>
                <a:rPr lang="zh-CN" altLang="en-US" sz="3600" dirty="0"/>
                <a:t>折合质量</a:t>
              </a:r>
            </a:p>
          </p:txBody>
        </p:sp>
      </p:grpSp>
      <p:sp>
        <p:nvSpPr>
          <p:cNvPr id="954379" name="AutoShape 11"/>
          <p:cNvSpPr>
            <a:spLocks noChangeArrowheads="1"/>
          </p:cNvSpPr>
          <p:nvPr/>
        </p:nvSpPr>
        <p:spPr bwMode="auto">
          <a:xfrm>
            <a:off x="4211638" y="2205038"/>
            <a:ext cx="360362" cy="215900"/>
          </a:xfrm>
          <a:prstGeom prst="rightArrow">
            <a:avLst>
              <a:gd name="adj1" fmla="val 50000"/>
              <a:gd name="adj2" fmla="val 41728"/>
            </a:avLst>
          </a:prstGeom>
          <a:solidFill>
            <a:schemeClr val="accent1"/>
          </a:solidFill>
          <a:ln w="9525" algn="ctr">
            <a:noFill/>
            <a:miter lim="800000"/>
            <a:headEnd/>
            <a:tailEnd/>
          </a:ln>
        </p:spPr>
        <p:txBody>
          <a:bodyPr wrap="none" anchor="ctr">
            <a:spAutoFit/>
          </a:bodyPr>
          <a:lstStyle/>
          <a:p>
            <a:endParaRPr lang="zh-CN" altLang="en-US"/>
          </a:p>
        </p:txBody>
      </p:sp>
      <p:sp>
        <p:nvSpPr>
          <p:cNvPr id="954380" name="AutoShape 12"/>
          <p:cNvSpPr>
            <a:spLocks noChangeArrowheads="1"/>
          </p:cNvSpPr>
          <p:nvPr/>
        </p:nvSpPr>
        <p:spPr bwMode="auto">
          <a:xfrm>
            <a:off x="4352925" y="3573463"/>
            <a:ext cx="360363" cy="215900"/>
          </a:xfrm>
          <a:prstGeom prst="rightArrow">
            <a:avLst>
              <a:gd name="adj1" fmla="val 50000"/>
              <a:gd name="adj2" fmla="val 41728"/>
            </a:avLst>
          </a:prstGeom>
          <a:solidFill>
            <a:schemeClr val="accent1"/>
          </a:solidFill>
          <a:ln w="9525" algn="ctr">
            <a:solidFill>
              <a:schemeClr val="tx1"/>
            </a:solidFill>
            <a:miter lim="800000"/>
            <a:headEnd/>
            <a:tailEnd/>
          </a:ln>
        </p:spPr>
        <p:txBody>
          <a:bodyPr wrap="none" anchor="ctr">
            <a:spAutoFit/>
          </a:bodyPr>
          <a:lstStyle/>
          <a:p>
            <a:endParaRPr lang="zh-CN" altLang="en-US"/>
          </a:p>
        </p:txBody>
      </p:sp>
      <p:graphicFrame>
        <p:nvGraphicFramePr>
          <p:cNvPr id="9" name="Object 2"/>
          <p:cNvGraphicFramePr>
            <a:graphicFrameLocks noChangeAspect="1"/>
          </p:cNvGraphicFramePr>
          <p:nvPr/>
        </p:nvGraphicFramePr>
        <p:xfrm>
          <a:off x="1331913" y="333375"/>
          <a:ext cx="5945187" cy="1079500"/>
        </p:xfrm>
        <a:graphic>
          <a:graphicData uri="http://schemas.openxmlformats.org/presentationml/2006/ole">
            <p:oleObj spid="_x0000_s25605" name="Equation" r:id="rId6" imgW="2298600" imgH="419040" progId="Equation.DSMT4">
              <p:embed/>
            </p:oleObj>
          </a:graphicData>
        </a:graphic>
      </p:graphicFrame>
      <p:graphicFrame>
        <p:nvGraphicFramePr>
          <p:cNvPr id="2" name="Object 14"/>
          <p:cNvGraphicFramePr>
            <a:graphicFrameLocks noChangeAspect="1"/>
          </p:cNvGraphicFramePr>
          <p:nvPr/>
        </p:nvGraphicFramePr>
        <p:xfrm>
          <a:off x="179388" y="1773238"/>
          <a:ext cx="4105275" cy="981075"/>
        </p:xfrm>
        <a:graphic>
          <a:graphicData uri="http://schemas.openxmlformats.org/presentationml/2006/ole">
            <p:oleObj spid="_x0000_s25606" name="Equation" r:id="rId7" imgW="1638000" imgH="393480" progId="Equation.DSMT4">
              <p:embed/>
            </p:oleObj>
          </a:graphicData>
        </a:graphic>
      </p:graphicFrame>
      <p:graphicFrame>
        <p:nvGraphicFramePr>
          <p:cNvPr id="3" name="Object 15"/>
          <p:cNvGraphicFramePr>
            <a:graphicFrameLocks noChangeAspect="1"/>
          </p:cNvGraphicFramePr>
          <p:nvPr/>
        </p:nvGraphicFramePr>
        <p:xfrm>
          <a:off x="95250" y="3136900"/>
          <a:ext cx="4224338" cy="942975"/>
        </p:xfrm>
        <a:graphic>
          <a:graphicData uri="http://schemas.openxmlformats.org/presentationml/2006/ole">
            <p:oleObj spid="_x0000_s25607" name="Equation" r:id="rId8" imgW="175248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954379"/>
                                        </p:tgtEl>
                                        <p:attrNameLst>
                                          <p:attrName>style.visibility</p:attrName>
                                        </p:attrNameLst>
                                      </p:cBhvr>
                                      <p:to>
                                        <p:strVal val="visible"/>
                                      </p:to>
                                    </p:set>
                                    <p:anim calcmode="lin" valueType="num">
                                      <p:cBhvr>
                                        <p:cTn id="17" dur="500" fill="hold"/>
                                        <p:tgtEl>
                                          <p:spTgt spid="954379"/>
                                        </p:tgtEl>
                                        <p:attrNameLst>
                                          <p:attrName>ppt_w</p:attrName>
                                        </p:attrNameLst>
                                      </p:cBhvr>
                                      <p:tavLst>
                                        <p:tav tm="0">
                                          <p:val>
                                            <p:fltVal val="0"/>
                                          </p:val>
                                        </p:tav>
                                        <p:tav tm="100000">
                                          <p:val>
                                            <p:strVal val="#ppt_w"/>
                                          </p:val>
                                        </p:tav>
                                      </p:tavLst>
                                    </p:anim>
                                    <p:anim calcmode="lin" valueType="num">
                                      <p:cBhvr>
                                        <p:cTn id="18" dur="500" fill="hold"/>
                                        <p:tgtEl>
                                          <p:spTgt spid="95437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954373"/>
                                        </p:tgtEl>
                                        <p:attrNameLst>
                                          <p:attrName>style.visibility</p:attrName>
                                        </p:attrNameLst>
                                      </p:cBhvr>
                                      <p:to>
                                        <p:strVal val="visible"/>
                                      </p:to>
                                    </p:set>
                                    <p:animEffect transition="in" filter="diamond(in)">
                                      <p:cBhvr>
                                        <p:cTn id="23" dur="500"/>
                                        <p:tgtEl>
                                          <p:spTgt spid="95437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954380"/>
                                        </p:tgtEl>
                                        <p:attrNameLst>
                                          <p:attrName>style.visibility</p:attrName>
                                        </p:attrNameLst>
                                      </p:cBhvr>
                                      <p:to>
                                        <p:strVal val="visible"/>
                                      </p:to>
                                    </p:set>
                                    <p:animEffect transition="in" filter="strips(downLeft)">
                                      <p:cBhvr>
                                        <p:cTn id="33" dur="500"/>
                                        <p:tgtEl>
                                          <p:spTgt spid="954380"/>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954375"/>
                                        </p:tgtEl>
                                        <p:attrNameLst>
                                          <p:attrName>style.visibility</p:attrName>
                                        </p:attrNameLst>
                                      </p:cBhvr>
                                      <p:to>
                                        <p:strVal val="visible"/>
                                      </p:to>
                                    </p:set>
                                    <p:animEffect transition="in" filter="diamond(in)">
                                      <p:cBhvr>
                                        <p:cTn id="38" dur="500"/>
                                        <p:tgtEl>
                                          <p:spTgt spid="95437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954376"/>
                                        </p:tgtEl>
                                        <p:attrNameLst>
                                          <p:attrName>style.visibility</p:attrName>
                                        </p:attrNameLst>
                                      </p:cBhvr>
                                      <p:to>
                                        <p:strVal val="visible"/>
                                      </p:to>
                                    </p:set>
                                    <p:animEffect transition="in" filter="barn(inHorizontal)">
                                      <p:cBhvr>
                                        <p:cTn id="43" dur="500"/>
                                        <p:tgtEl>
                                          <p:spTgt spid="95437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9" grpId="0" animBg="1"/>
      <p:bldP spid="9543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灯片编号占位符 1"/>
          <p:cNvSpPr>
            <a:spLocks noGrp="1"/>
          </p:cNvSpPr>
          <p:nvPr>
            <p:ph type="sldNum" sz="quarter" idx="12"/>
          </p:nvPr>
        </p:nvSpPr>
        <p:spPr>
          <a:noFill/>
        </p:spPr>
        <p:txBody>
          <a:bodyPr/>
          <a:lstStyle/>
          <a:p>
            <a:fld id="{32088E1F-F8F4-4DD6-B5AA-8BBBD1DC4DB0}" type="slidenum">
              <a:rPr lang="en-US" altLang="zh-CN" smtClean="0">
                <a:latin typeface="Arial" pitchFamily="34" charset="0"/>
              </a:rPr>
              <a:pPr/>
              <a:t>14</a:t>
            </a:fld>
            <a:endParaRPr lang="en-US" altLang="zh-CN" smtClean="0">
              <a:latin typeface="Arial" pitchFamily="34" charset="0"/>
            </a:endParaRPr>
          </a:p>
        </p:txBody>
      </p:sp>
      <p:graphicFrame>
        <p:nvGraphicFramePr>
          <p:cNvPr id="53250" name="Object 2"/>
          <p:cNvGraphicFramePr>
            <a:graphicFrameLocks noChangeAspect="1"/>
          </p:cNvGraphicFramePr>
          <p:nvPr/>
        </p:nvGraphicFramePr>
        <p:xfrm>
          <a:off x="184150" y="2349500"/>
          <a:ext cx="8851900" cy="3151188"/>
        </p:xfrm>
        <a:graphic>
          <a:graphicData uri="http://schemas.openxmlformats.org/presentationml/2006/ole">
            <p:oleObj spid="_x0000_s26626" name="Equation" r:id="rId3" imgW="3377880" imgH="1295280" progId="Equation.DSMT4">
              <p:embed/>
            </p:oleObj>
          </a:graphicData>
        </a:graphic>
      </p:graphicFrame>
      <p:graphicFrame>
        <p:nvGraphicFramePr>
          <p:cNvPr id="9" name="Object 2"/>
          <p:cNvGraphicFramePr>
            <a:graphicFrameLocks noChangeAspect="1"/>
          </p:cNvGraphicFramePr>
          <p:nvPr/>
        </p:nvGraphicFramePr>
        <p:xfrm>
          <a:off x="1763713" y="404813"/>
          <a:ext cx="4224337" cy="942975"/>
        </p:xfrm>
        <a:graphic>
          <a:graphicData uri="http://schemas.openxmlformats.org/presentationml/2006/ole">
            <p:oleObj spid="_x0000_s26627" name="Equation" r:id="rId4" imgW="175248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dissolve">
                                      <p:cBhvr>
                                        <p:cTn id="12"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p>
            <a:fld id="{EBFAB1D4-77DD-4C80-8C19-2A333EC35AD9}" type="slidenum">
              <a:rPr lang="en-US" altLang="zh-CN" smtClean="0">
                <a:latin typeface="Arial" pitchFamily="34" charset="0"/>
              </a:rPr>
              <a:pPr/>
              <a:t>15</a:t>
            </a:fld>
            <a:endParaRPr lang="en-US" altLang="zh-CN" smtClean="0">
              <a:latin typeface="Arial" pitchFamily="34" charset="0"/>
            </a:endParaRPr>
          </a:p>
        </p:txBody>
      </p:sp>
      <p:sp>
        <p:nvSpPr>
          <p:cNvPr id="3" name="Rectangle 5"/>
          <p:cNvSpPr>
            <a:spLocks noChangeArrowheads="1"/>
          </p:cNvSpPr>
          <p:nvPr/>
        </p:nvSpPr>
        <p:spPr bwMode="auto">
          <a:xfrm>
            <a:off x="612775" y="909638"/>
            <a:ext cx="2232025" cy="646331"/>
          </a:xfrm>
          <a:prstGeom prst="rect">
            <a:avLst/>
          </a:prstGeom>
          <a:noFill/>
          <a:ln w="9525" algn="ctr">
            <a:noFill/>
            <a:miter lim="800000"/>
            <a:headEnd/>
            <a:tailEnd/>
          </a:ln>
        </p:spPr>
        <p:txBody>
          <a:bodyPr>
            <a:spAutoFit/>
          </a:bodyPr>
          <a:lstStyle/>
          <a:p>
            <a:r>
              <a:rPr lang="zh-CN" altLang="en-US" sz="3600" dirty="0" smtClean="0">
                <a:solidFill>
                  <a:srgbClr val="0033CC"/>
                </a:solidFill>
                <a:effectLst>
                  <a:outerShdw blurRad="38100" dist="38100" dir="2700000" algn="tl">
                    <a:srgbClr val="000000">
                      <a:alpha val="43137"/>
                    </a:srgbClr>
                  </a:outerShdw>
                </a:effectLst>
                <a:latin typeface="黑体" pitchFamily="49" charset="-122"/>
                <a:ea typeface="黑体" pitchFamily="49" charset="-122"/>
              </a:rPr>
              <a:t>小 结</a:t>
            </a:r>
            <a:endParaRPr lang="zh-CN" altLang="en-US" sz="3600" dirty="0">
              <a:solidFill>
                <a:srgbClr val="0033CC"/>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4" name="Text Box 6"/>
          <p:cNvSpPr txBox="1">
            <a:spLocks noChangeArrowheads="1"/>
          </p:cNvSpPr>
          <p:nvPr/>
        </p:nvSpPr>
        <p:spPr bwMode="auto">
          <a:xfrm>
            <a:off x="611188" y="1976438"/>
            <a:ext cx="7921625" cy="954087"/>
          </a:xfrm>
          <a:prstGeom prst="rect">
            <a:avLst/>
          </a:prstGeom>
          <a:noFill/>
          <a:ln w="9525" algn="ctr">
            <a:noFill/>
            <a:miter lim="800000"/>
            <a:headEnd/>
            <a:tailEnd/>
          </a:ln>
        </p:spPr>
        <p:txBody>
          <a:bodyPr>
            <a:spAutoFit/>
          </a:bodyPr>
          <a:lstStyle/>
          <a:p>
            <a:pPr>
              <a:spcBef>
                <a:spcPct val="50000"/>
              </a:spcBef>
            </a:pPr>
            <a:r>
              <a:rPr lang="en-US" altLang="zh-CN" sz="2800" dirty="0"/>
              <a:t>1.</a:t>
            </a:r>
            <a:r>
              <a:rPr lang="zh-CN" altLang="en-US" sz="2800" dirty="0"/>
              <a:t>行星和太阳的质心相对于惯性参照系的加速度为</a:t>
            </a:r>
            <a:r>
              <a:rPr lang="en-US" altLang="zh-CN" sz="2800" dirty="0"/>
              <a:t>0</a:t>
            </a:r>
            <a:r>
              <a:rPr lang="zh-CN" altLang="en-US" sz="2800" dirty="0"/>
              <a:t>，质心将作惯性运动。</a:t>
            </a:r>
          </a:p>
        </p:txBody>
      </p:sp>
      <p:sp>
        <p:nvSpPr>
          <p:cNvPr id="5" name="Rectangle 7"/>
          <p:cNvSpPr>
            <a:spLocks noChangeArrowheads="1"/>
          </p:cNvSpPr>
          <p:nvPr/>
        </p:nvSpPr>
        <p:spPr bwMode="auto">
          <a:xfrm>
            <a:off x="611188" y="3270671"/>
            <a:ext cx="7632700" cy="954088"/>
          </a:xfrm>
          <a:prstGeom prst="rect">
            <a:avLst/>
          </a:prstGeom>
          <a:noFill/>
          <a:ln w="9525" algn="ctr">
            <a:noFill/>
            <a:miter lim="800000"/>
            <a:headEnd/>
            <a:tailEnd/>
          </a:ln>
        </p:spPr>
        <p:txBody>
          <a:bodyPr>
            <a:spAutoFit/>
          </a:bodyPr>
          <a:lstStyle/>
          <a:p>
            <a:pPr>
              <a:spcBef>
                <a:spcPct val="50000"/>
              </a:spcBef>
            </a:pPr>
            <a:r>
              <a:rPr lang="en-US" altLang="zh-CN" sz="2800" dirty="0"/>
              <a:t>2. </a:t>
            </a:r>
            <a:r>
              <a:rPr lang="zh-CN" altLang="en-US" sz="2800" dirty="0"/>
              <a:t>行星</a:t>
            </a:r>
            <a:r>
              <a:rPr lang="zh-CN" altLang="en-US" sz="2800" dirty="0">
                <a:solidFill>
                  <a:srgbClr val="C00000"/>
                </a:solidFill>
              </a:rPr>
              <a:t>相对于质心</a:t>
            </a:r>
            <a:r>
              <a:rPr lang="zh-CN" altLang="en-US" sz="2800" dirty="0"/>
              <a:t>做圆锥曲线运动；太阳相对于质心也做圆锥曲线运动</a:t>
            </a:r>
          </a:p>
        </p:txBody>
      </p:sp>
      <p:sp>
        <p:nvSpPr>
          <p:cNvPr id="6" name="Text Box 9"/>
          <p:cNvSpPr txBox="1">
            <a:spLocks noChangeArrowheads="1"/>
          </p:cNvSpPr>
          <p:nvPr/>
        </p:nvSpPr>
        <p:spPr bwMode="auto">
          <a:xfrm>
            <a:off x="611188" y="4638079"/>
            <a:ext cx="5976937" cy="519113"/>
          </a:xfrm>
          <a:prstGeom prst="rect">
            <a:avLst/>
          </a:prstGeom>
          <a:noFill/>
          <a:ln w="9525" algn="ctr">
            <a:noFill/>
            <a:miter lim="800000"/>
            <a:headEnd/>
            <a:tailEnd/>
          </a:ln>
        </p:spPr>
        <p:txBody>
          <a:bodyPr>
            <a:spAutoFit/>
          </a:bodyPr>
          <a:lstStyle/>
          <a:p>
            <a:pPr>
              <a:spcBef>
                <a:spcPct val="50000"/>
              </a:spcBef>
            </a:pPr>
            <a:r>
              <a:rPr lang="en-US" altLang="zh-CN" sz="2800" dirty="0"/>
              <a:t>3.</a:t>
            </a:r>
            <a:r>
              <a:rPr lang="zh-CN" altLang="en-US" sz="2800" dirty="0"/>
              <a:t>行星</a:t>
            </a:r>
            <a:r>
              <a:rPr lang="zh-CN" altLang="en-US" sz="2800" dirty="0">
                <a:solidFill>
                  <a:srgbClr val="C00000"/>
                </a:solidFill>
              </a:rPr>
              <a:t>相对于太阳</a:t>
            </a:r>
            <a:r>
              <a:rPr lang="zh-CN" altLang="en-US" sz="2800" dirty="0"/>
              <a:t>做圆锥曲线运动</a:t>
            </a: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p>
            <a:fld id="{AA67DC0F-B2B0-4F05-9D7E-C7D92909300B}" type="slidenum">
              <a:rPr lang="en-US" altLang="zh-CN" smtClean="0">
                <a:latin typeface="Arial" pitchFamily="34" charset="0"/>
              </a:rPr>
              <a:pPr/>
              <a:t>16</a:t>
            </a:fld>
            <a:endParaRPr lang="en-US" altLang="zh-CN" smtClean="0">
              <a:latin typeface="Arial" pitchFamily="34" charset="0"/>
            </a:endParaRPr>
          </a:p>
        </p:txBody>
      </p:sp>
      <p:sp>
        <p:nvSpPr>
          <p:cNvPr id="971780" name="WordArt 4"/>
          <p:cNvSpPr>
            <a:spLocks noChangeArrowheads="1" noChangeShapeType="1" noTextEdit="1"/>
          </p:cNvSpPr>
          <p:nvPr/>
        </p:nvSpPr>
        <p:spPr bwMode="auto">
          <a:xfrm>
            <a:off x="1187450" y="1125538"/>
            <a:ext cx="1871663" cy="1150937"/>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zh-CN" altLang="en-US" sz="4000" kern="10">
                <a:ln w="9525">
                  <a:round/>
                  <a:headEnd/>
                  <a:tailEnd/>
                </a:ln>
                <a:gradFill rotWithShape="1">
                  <a:gsLst>
                    <a:gs pos="0">
                      <a:srgbClr val="FFFFCC"/>
                    </a:gs>
                    <a:gs pos="100000">
                      <a:srgbClr val="FF9999"/>
                    </a:gs>
                  </a:gsLst>
                  <a:lin ang="5400000" scaled="1"/>
                </a:gradFill>
                <a:latin typeface="隶书"/>
                <a:ea typeface="隶书"/>
              </a:rPr>
              <a:t>散射</a:t>
            </a:r>
          </a:p>
        </p:txBody>
      </p:sp>
      <p:sp>
        <p:nvSpPr>
          <p:cNvPr id="971781" name="WordArt 5"/>
          <p:cNvSpPr>
            <a:spLocks noChangeArrowheads="1" noChangeShapeType="1" noTextEdit="1"/>
          </p:cNvSpPr>
          <p:nvPr/>
        </p:nvSpPr>
        <p:spPr bwMode="auto">
          <a:xfrm>
            <a:off x="1258888" y="3357563"/>
            <a:ext cx="1871662" cy="1150937"/>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zh-CN" altLang="en-US" sz="4000" kern="10">
                <a:ln w="9525">
                  <a:round/>
                  <a:headEnd/>
                  <a:tailEnd/>
                </a:ln>
                <a:gradFill rotWithShape="1">
                  <a:gsLst>
                    <a:gs pos="0">
                      <a:srgbClr val="FFFF66"/>
                    </a:gs>
                    <a:gs pos="50000">
                      <a:srgbClr val="FF9999"/>
                    </a:gs>
                    <a:gs pos="100000">
                      <a:srgbClr val="FFFF66"/>
                    </a:gs>
                  </a:gsLst>
                  <a:lin ang="5400000" scaled="1"/>
                </a:gradFill>
                <a:latin typeface="隶书"/>
                <a:ea typeface="隶书"/>
              </a:rPr>
              <a:t>碰撞</a:t>
            </a:r>
          </a:p>
        </p:txBody>
      </p:sp>
      <p:sp>
        <p:nvSpPr>
          <p:cNvPr id="971782" name="WordArt 6"/>
          <p:cNvSpPr>
            <a:spLocks noChangeArrowheads="1" noChangeShapeType="1" noTextEdit="1"/>
          </p:cNvSpPr>
          <p:nvPr/>
        </p:nvSpPr>
        <p:spPr bwMode="auto">
          <a:xfrm>
            <a:off x="4140200" y="2060575"/>
            <a:ext cx="3311525" cy="1152525"/>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二体问题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1780"/>
                                        </p:tgtEl>
                                        <p:attrNameLst>
                                          <p:attrName>style.visibility</p:attrName>
                                        </p:attrNameLst>
                                      </p:cBhvr>
                                      <p:to>
                                        <p:strVal val="visible"/>
                                      </p:to>
                                    </p:set>
                                    <p:anim calcmode="lin" valueType="num">
                                      <p:cBhvr additive="base">
                                        <p:cTn id="7" dur="500" fill="hold"/>
                                        <p:tgtEl>
                                          <p:spTgt spid="971780"/>
                                        </p:tgtEl>
                                        <p:attrNameLst>
                                          <p:attrName>ppt_x</p:attrName>
                                        </p:attrNameLst>
                                      </p:cBhvr>
                                      <p:tavLst>
                                        <p:tav tm="0">
                                          <p:val>
                                            <p:strVal val="#ppt_x"/>
                                          </p:val>
                                        </p:tav>
                                        <p:tav tm="100000">
                                          <p:val>
                                            <p:strVal val="#ppt_x"/>
                                          </p:val>
                                        </p:tav>
                                      </p:tavLst>
                                    </p:anim>
                                    <p:anim calcmode="lin" valueType="num">
                                      <p:cBhvr additive="base">
                                        <p:cTn id="8" dur="500" fill="hold"/>
                                        <p:tgtEl>
                                          <p:spTgt spid="971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971781"/>
                                        </p:tgtEl>
                                        <p:attrNameLst>
                                          <p:attrName>style.visibility</p:attrName>
                                        </p:attrNameLst>
                                      </p:cBhvr>
                                      <p:to>
                                        <p:strVal val="visible"/>
                                      </p:to>
                                    </p:set>
                                    <p:animEffect transition="in" filter="wedge">
                                      <p:cBhvr>
                                        <p:cTn id="13" dur="2000"/>
                                        <p:tgtEl>
                                          <p:spTgt spid="97178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71782"/>
                                        </p:tgtEl>
                                        <p:attrNameLst>
                                          <p:attrName>style.visibility</p:attrName>
                                        </p:attrNameLst>
                                      </p:cBhvr>
                                      <p:to>
                                        <p:strVal val="visible"/>
                                      </p:to>
                                    </p:set>
                                    <p:anim calcmode="lin" valueType="num">
                                      <p:cBhvr>
                                        <p:cTn id="18" dur="500" fill="hold"/>
                                        <p:tgtEl>
                                          <p:spTgt spid="971782"/>
                                        </p:tgtEl>
                                        <p:attrNameLst>
                                          <p:attrName>ppt_w</p:attrName>
                                        </p:attrNameLst>
                                      </p:cBhvr>
                                      <p:tavLst>
                                        <p:tav tm="0">
                                          <p:val>
                                            <p:fltVal val="0"/>
                                          </p:val>
                                        </p:tav>
                                        <p:tav tm="100000">
                                          <p:val>
                                            <p:strVal val="#ppt_w"/>
                                          </p:val>
                                        </p:tav>
                                      </p:tavLst>
                                    </p:anim>
                                    <p:anim calcmode="lin" valueType="num">
                                      <p:cBhvr>
                                        <p:cTn id="19" dur="500" fill="hold"/>
                                        <p:tgtEl>
                                          <p:spTgt spid="9717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0" grpId="0" animBg="1"/>
      <p:bldP spid="971781" grpId="0" animBg="1"/>
      <p:bldP spid="97178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p>
            <a:fld id="{658079F6-830F-4BFD-A04E-412467D5714C}" type="slidenum">
              <a:rPr lang="en-US" altLang="zh-CN" smtClean="0">
                <a:latin typeface="Arial" pitchFamily="34" charset="0"/>
              </a:rPr>
              <a:pPr/>
              <a:t>17</a:t>
            </a:fld>
            <a:endParaRPr lang="en-US" altLang="zh-CN" smtClean="0">
              <a:latin typeface="Arial" pitchFamily="34" charset="0"/>
            </a:endParaRPr>
          </a:p>
        </p:txBody>
      </p:sp>
      <p:sp>
        <p:nvSpPr>
          <p:cNvPr id="34819" name="Text Box 7"/>
          <p:cNvSpPr txBox="1">
            <a:spLocks noChangeArrowheads="1"/>
          </p:cNvSpPr>
          <p:nvPr/>
        </p:nvSpPr>
        <p:spPr bwMode="auto">
          <a:xfrm>
            <a:off x="1042988" y="404813"/>
            <a:ext cx="5545137" cy="641350"/>
          </a:xfrm>
          <a:prstGeom prst="rect">
            <a:avLst/>
          </a:prstGeom>
          <a:noFill/>
          <a:ln w="9525">
            <a:noFill/>
            <a:miter lim="800000"/>
            <a:headEnd/>
            <a:tailEnd/>
          </a:ln>
        </p:spPr>
        <p:txBody>
          <a:bodyPr>
            <a:spAutoFit/>
          </a:bodyPr>
          <a:lstStyle/>
          <a:p>
            <a:r>
              <a:rPr lang="zh-CN" altLang="en-US" sz="3600"/>
              <a:t>一、碰 撞的基本概念</a:t>
            </a:r>
          </a:p>
        </p:txBody>
      </p:sp>
      <p:sp>
        <p:nvSpPr>
          <p:cNvPr id="8200" name="Text Box 8"/>
          <p:cNvSpPr txBox="1">
            <a:spLocks noChangeArrowheads="1"/>
          </p:cNvSpPr>
          <p:nvPr/>
        </p:nvSpPr>
        <p:spPr bwMode="auto">
          <a:xfrm>
            <a:off x="827088" y="1557338"/>
            <a:ext cx="7843837" cy="2143125"/>
          </a:xfrm>
          <a:prstGeom prst="rect">
            <a:avLst/>
          </a:prstGeom>
          <a:noFill/>
          <a:ln w="9525">
            <a:noFill/>
            <a:miter lim="800000"/>
            <a:headEnd/>
            <a:tailEnd/>
          </a:ln>
        </p:spPr>
        <p:txBody>
          <a:bodyPr>
            <a:spAutoFit/>
          </a:bodyPr>
          <a:lstStyle/>
          <a:p>
            <a:pPr>
              <a:lnSpc>
                <a:spcPct val="120000"/>
              </a:lnSpc>
            </a:pPr>
            <a:r>
              <a:rPr lang="en-US" altLang="zh-CN" sz="2800">
                <a:solidFill>
                  <a:schemeClr val="bg1"/>
                </a:solidFill>
              </a:rPr>
              <a:t>        </a:t>
            </a:r>
            <a:r>
              <a:rPr lang="zh-CN" altLang="en-US" sz="2800"/>
              <a:t>物理学中把两个或两个以上相对运动的物体相互靠近时无论是否接触，只要在极短的时间内相互作用使得它们的运动状态发生明显的变化，相互交换了动量和能量，这一过程就称为碰撞。</a:t>
            </a:r>
          </a:p>
        </p:txBody>
      </p:sp>
      <p:sp>
        <p:nvSpPr>
          <p:cNvPr id="8207" name="Rectangle 15"/>
          <p:cNvSpPr>
            <a:spLocks noChangeArrowheads="1"/>
          </p:cNvSpPr>
          <p:nvPr/>
        </p:nvSpPr>
        <p:spPr bwMode="auto">
          <a:xfrm>
            <a:off x="900113" y="1125538"/>
            <a:ext cx="1811337" cy="519112"/>
          </a:xfrm>
          <a:prstGeom prst="rect">
            <a:avLst/>
          </a:prstGeom>
          <a:noFill/>
          <a:ln w="9525">
            <a:noFill/>
            <a:miter lim="800000"/>
            <a:headEnd/>
            <a:tailEnd/>
          </a:ln>
        </p:spPr>
        <p:txBody>
          <a:bodyPr wrap="none">
            <a:spAutoFit/>
          </a:bodyPr>
          <a:lstStyle/>
          <a:p>
            <a:r>
              <a:rPr lang="en-US" altLang="zh-CN" sz="2800"/>
              <a:t>1</a:t>
            </a:r>
            <a:r>
              <a:rPr lang="zh-CN" altLang="en-US" sz="2800"/>
              <a:t>、定义：</a:t>
            </a:r>
          </a:p>
        </p:txBody>
      </p:sp>
      <p:sp>
        <p:nvSpPr>
          <p:cNvPr id="996357" name="Text Box 9"/>
          <p:cNvSpPr txBox="1">
            <a:spLocks noChangeArrowheads="1"/>
          </p:cNvSpPr>
          <p:nvPr/>
        </p:nvSpPr>
        <p:spPr bwMode="auto">
          <a:xfrm>
            <a:off x="900113" y="3702050"/>
            <a:ext cx="3024187" cy="519113"/>
          </a:xfrm>
          <a:prstGeom prst="rect">
            <a:avLst/>
          </a:prstGeom>
          <a:noFill/>
          <a:ln w="9525">
            <a:noFill/>
            <a:miter lim="800000"/>
            <a:headEnd/>
            <a:tailEnd/>
          </a:ln>
        </p:spPr>
        <p:txBody>
          <a:bodyPr>
            <a:spAutoFit/>
          </a:bodyPr>
          <a:lstStyle/>
          <a:p>
            <a:r>
              <a:rPr lang="en-US" altLang="zh-CN" sz="2800"/>
              <a:t>2</a:t>
            </a:r>
            <a:r>
              <a:rPr lang="zh-CN" altLang="en-US" sz="2800"/>
              <a:t>、碰撞特点：</a:t>
            </a:r>
          </a:p>
        </p:txBody>
      </p:sp>
      <p:sp>
        <p:nvSpPr>
          <p:cNvPr id="996358" name="Text Box 11"/>
          <p:cNvSpPr txBox="1">
            <a:spLocks noChangeArrowheads="1"/>
          </p:cNvSpPr>
          <p:nvPr/>
        </p:nvSpPr>
        <p:spPr bwMode="auto">
          <a:xfrm>
            <a:off x="1042988" y="5011738"/>
            <a:ext cx="5984875" cy="519112"/>
          </a:xfrm>
          <a:prstGeom prst="rect">
            <a:avLst/>
          </a:prstGeom>
          <a:noFill/>
          <a:ln w="9525">
            <a:noFill/>
            <a:miter lim="800000"/>
            <a:headEnd/>
            <a:tailEnd/>
          </a:ln>
        </p:spPr>
        <p:txBody>
          <a:bodyPr>
            <a:spAutoFit/>
          </a:bodyPr>
          <a:lstStyle/>
          <a:p>
            <a:r>
              <a:rPr lang="zh-CN" altLang="en-US" sz="2800"/>
              <a:t>（</a:t>
            </a:r>
            <a:r>
              <a:rPr lang="en-US" altLang="zh-CN" sz="2800"/>
              <a:t>2</a:t>
            </a:r>
            <a:r>
              <a:rPr lang="zh-CN" altLang="en-US" sz="2800"/>
              <a:t>）碰撞前后状态变化突然且明显</a:t>
            </a:r>
          </a:p>
        </p:txBody>
      </p:sp>
      <p:sp>
        <p:nvSpPr>
          <p:cNvPr id="996359" name="Text Box 12"/>
          <p:cNvSpPr txBox="1">
            <a:spLocks noChangeArrowheads="1"/>
          </p:cNvSpPr>
          <p:nvPr/>
        </p:nvSpPr>
        <p:spPr bwMode="auto">
          <a:xfrm>
            <a:off x="5364163" y="5730875"/>
            <a:ext cx="1968500" cy="519113"/>
          </a:xfrm>
          <a:prstGeom prst="rect">
            <a:avLst/>
          </a:prstGeom>
          <a:noFill/>
          <a:ln w="9525">
            <a:noFill/>
            <a:miter lim="800000"/>
            <a:headEnd/>
            <a:tailEnd/>
          </a:ln>
        </p:spPr>
        <p:txBody>
          <a:bodyPr wrap="none">
            <a:spAutoFit/>
          </a:bodyPr>
          <a:lstStyle/>
          <a:p>
            <a:r>
              <a:rPr lang="en-US" altLang="zh-CN" sz="2800"/>
              <a:t>“</a:t>
            </a:r>
            <a:r>
              <a:rPr lang="zh-CN" altLang="en-US" sz="2800"/>
              <a:t>动量守恒”</a:t>
            </a:r>
          </a:p>
        </p:txBody>
      </p:sp>
      <p:sp>
        <p:nvSpPr>
          <p:cNvPr id="996360" name="Text Box 16"/>
          <p:cNvSpPr txBox="1">
            <a:spLocks noChangeArrowheads="1"/>
          </p:cNvSpPr>
          <p:nvPr/>
        </p:nvSpPr>
        <p:spPr bwMode="auto">
          <a:xfrm>
            <a:off x="1042988" y="4330700"/>
            <a:ext cx="3673475" cy="519113"/>
          </a:xfrm>
          <a:prstGeom prst="rect">
            <a:avLst/>
          </a:prstGeom>
          <a:noFill/>
          <a:ln w="9525">
            <a:noFill/>
            <a:miter lim="800000"/>
            <a:headEnd/>
            <a:tailEnd/>
          </a:ln>
        </p:spPr>
        <p:txBody>
          <a:bodyPr>
            <a:spAutoFit/>
          </a:bodyPr>
          <a:lstStyle/>
          <a:p>
            <a:r>
              <a:rPr lang="zh-CN" altLang="en-US" sz="2800"/>
              <a:t>（</a:t>
            </a:r>
            <a:r>
              <a:rPr lang="en-US" altLang="zh-CN" sz="2800"/>
              <a:t>1</a:t>
            </a:r>
            <a:r>
              <a:rPr lang="zh-CN" altLang="en-US" sz="2800"/>
              <a:t>）作用时间极短</a:t>
            </a:r>
          </a:p>
        </p:txBody>
      </p:sp>
      <p:sp>
        <p:nvSpPr>
          <p:cNvPr id="996361" name="Text Box 17"/>
          <p:cNvSpPr txBox="1">
            <a:spLocks noChangeArrowheads="1"/>
          </p:cNvSpPr>
          <p:nvPr/>
        </p:nvSpPr>
        <p:spPr bwMode="auto">
          <a:xfrm>
            <a:off x="1116013" y="5659438"/>
            <a:ext cx="4321175" cy="793750"/>
          </a:xfrm>
          <a:prstGeom prst="rect">
            <a:avLst/>
          </a:prstGeom>
          <a:noFill/>
          <a:ln w="9525">
            <a:noFill/>
            <a:miter lim="800000"/>
            <a:headEnd/>
            <a:tailEnd/>
          </a:ln>
        </p:spPr>
        <p:txBody>
          <a:bodyPr>
            <a:spAutoFit/>
          </a:bodyPr>
          <a:lstStyle/>
          <a:p>
            <a:pPr marL="342900" indent="-342900"/>
            <a:r>
              <a:rPr lang="zh-CN" altLang="en-US" sz="2800"/>
              <a:t>（</a:t>
            </a:r>
            <a:r>
              <a:rPr lang="en-US" altLang="zh-CN" sz="2800"/>
              <a:t>3</a:t>
            </a:r>
            <a:r>
              <a:rPr lang="zh-CN" altLang="en-US" sz="2800"/>
              <a:t>）相互作用力很强</a:t>
            </a:r>
          </a:p>
          <a:p>
            <a:pPr marL="342900" indent="-342900"/>
            <a:endParaRPr lang="en-US" altLang="zh-CN"/>
          </a:p>
        </p:txBody>
      </p:sp>
      <p:sp>
        <p:nvSpPr>
          <p:cNvPr id="996362" name="Text Box 18"/>
          <p:cNvSpPr txBox="1">
            <a:spLocks noChangeArrowheads="1"/>
          </p:cNvSpPr>
          <p:nvPr/>
        </p:nvSpPr>
        <p:spPr bwMode="auto">
          <a:xfrm>
            <a:off x="4500563" y="4291013"/>
            <a:ext cx="1968500" cy="519112"/>
          </a:xfrm>
          <a:prstGeom prst="rect">
            <a:avLst/>
          </a:prstGeom>
          <a:noFill/>
          <a:ln w="9525">
            <a:noFill/>
            <a:miter lim="800000"/>
            <a:headEnd/>
            <a:tailEnd/>
          </a:ln>
        </p:spPr>
        <p:txBody>
          <a:bodyPr wrap="none">
            <a:spAutoFit/>
          </a:bodyPr>
          <a:lstStyle/>
          <a:p>
            <a:r>
              <a:rPr lang="en-US" altLang="zh-CN" sz="2800"/>
              <a:t>“</a:t>
            </a:r>
            <a:r>
              <a:rPr lang="zh-CN" altLang="en-US" sz="2800"/>
              <a:t>位置不变”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animEffect transition="in" filter="wipe(left)">
                                      <p:cBhvr>
                                        <p:cTn id="7" dur="500"/>
                                        <p:tgtEl>
                                          <p:spTgt spid="82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slide(fromBottom)">
                                      <p:cBhvr>
                                        <p:cTn id="12" dur="500"/>
                                        <p:tgtEl>
                                          <p:spTgt spid="82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6357"/>
                                        </p:tgtEl>
                                        <p:attrNameLst>
                                          <p:attrName>style.visibility</p:attrName>
                                        </p:attrNameLst>
                                      </p:cBhvr>
                                      <p:to>
                                        <p:strVal val="visible"/>
                                      </p:to>
                                    </p:set>
                                    <p:animEffect transition="in" filter="slide(fromBottom)">
                                      <p:cBhvr>
                                        <p:cTn id="17" dur="500"/>
                                        <p:tgtEl>
                                          <p:spTgt spid="99635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96360"/>
                                        </p:tgtEl>
                                        <p:attrNameLst>
                                          <p:attrName>style.visibility</p:attrName>
                                        </p:attrNameLst>
                                      </p:cBhvr>
                                      <p:to>
                                        <p:strVal val="visible"/>
                                      </p:to>
                                    </p:set>
                                    <p:animEffect transition="in" filter="slide(fromBottom)">
                                      <p:cBhvr>
                                        <p:cTn id="22" dur="500"/>
                                        <p:tgtEl>
                                          <p:spTgt spid="99636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96362"/>
                                        </p:tgtEl>
                                        <p:attrNameLst>
                                          <p:attrName>style.visibility</p:attrName>
                                        </p:attrNameLst>
                                      </p:cBhvr>
                                      <p:to>
                                        <p:strVal val="visible"/>
                                      </p:to>
                                    </p:set>
                                    <p:anim calcmode="lin" valueType="num">
                                      <p:cBhvr additive="base">
                                        <p:cTn id="27" dur="500" fill="hold"/>
                                        <p:tgtEl>
                                          <p:spTgt spid="996362"/>
                                        </p:tgtEl>
                                        <p:attrNameLst>
                                          <p:attrName>ppt_x</p:attrName>
                                        </p:attrNameLst>
                                      </p:cBhvr>
                                      <p:tavLst>
                                        <p:tav tm="0">
                                          <p:val>
                                            <p:strVal val="1+#ppt_w/2"/>
                                          </p:val>
                                        </p:tav>
                                        <p:tav tm="100000">
                                          <p:val>
                                            <p:strVal val="#ppt_x"/>
                                          </p:val>
                                        </p:tav>
                                      </p:tavLst>
                                    </p:anim>
                                    <p:anim calcmode="lin" valueType="num">
                                      <p:cBhvr additive="base">
                                        <p:cTn id="28" dur="500" fill="hold"/>
                                        <p:tgtEl>
                                          <p:spTgt spid="99636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996358"/>
                                        </p:tgtEl>
                                        <p:attrNameLst>
                                          <p:attrName>style.visibility</p:attrName>
                                        </p:attrNameLst>
                                      </p:cBhvr>
                                      <p:to>
                                        <p:strVal val="visible"/>
                                      </p:to>
                                    </p:set>
                                    <p:animEffect transition="in" filter="slide(fromBottom)">
                                      <p:cBhvr>
                                        <p:cTn id="33" dur="500"/>
                                        <p:tgtEl>
                                          <p:spTgt spid="996358"/>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996361"/>
                                        </p:tgtEl>
                                        <p:attrNameLst>
                                          <p:attrName>style.visibility</p:attrName>
                                        </p:attrNameLst>
                                      </p:cBhvr>
                                      <p:to>
                                        <p:strVal val="visible"/>
                                      </p:to>
                                    </p:set>
                                    <p:animEffect transition="in" filter="slide(fromBottom)">
                                      <p:cBhvr>
                                        <p:cTn id="38" dur="500"/>
                                        <p:tgtEl>
                                          <p:spTgt spid="99636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96359"/>
                                        </p:tgtEl>
                                        <p:attrNameLst>
                                          <p:attrName>style.visibility</p:attrName>
                                        </p:attrNameLst>
                                      </p:cBhvr>
                                      <p:to>
                                        <p:strVal val="visible"/>
                                      </p:to>
                                    </p:set>
                                    <p:anim calcmode="lin" valueType="num">
                                      <p:cBhvr additive="base">
                                        <p:cTn id="43" dur="500" fill="hold"/>
                                        <p:tgtEl>
                                          <p:spTgt spid="996359"/>
                                        </p:tgtEl>
                                        <p:attrNameLst>
                                          <p:attrName>ppt_x</p:attrName>
                                        </p:attrNameLst>
                                      </p:cBhvr>
                                      <p:tavLst>
                                        <p:tav tm="0">
                                          <p:val>
                                            <p:strVal val="1+#ppt_w/2"/>
                                          </p:val>
                                        </p:tav>
                                        <p:tav tm="100000">
                                          <p:val>
                                            <p:strVal val="#ppt_x"/>
                                          </p:val>
                                        </p:tav>
                                      </p:tavLst>
                                    </p:anim>
                                    <p:anim calcmode="lin" valueType="num">
                                      <p:cBhvr additive="base">
                                        <p:cTn id="44" dur="500" fill="hold"/>
                                        <p:tgtEl>
                                          <p:spTgt spid="9963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p:bldP spid="8207" grpId="0"/>
      <p:bldP spid="996357" grpId="0"/>
      <p:bldP spid="996358" grpId="0"/>
      <p:bldP spid="996359" grpId="0"/>
      <p:bldP spid="996360" grpId="0"/>
      <p:bldP spid="996361" grpId="0"/>
      <p:bldP spid="9963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p>
            <a:fld id="{72A8D0EF-4DDE-4367-BCEF-D61435D47BA6}" type="slidenum">
              <a:rPr lang="en-US" altLang="zh-CN" smtClean="0">
                <a:latin typeface="Arial" pitchFamily="34" charset="0"/>
              </a:rPr>
              <a:pPr/>
              <a:t>2</a:t>
            </a:fld>
            <a:endParaRPr lang="en-US" altLang="zh-CN" smtClean="0">
              <a:latin typeface="Arial" pitchFamily="34" charset="0"/>
            </a:endParaRPr>
          </a:p>
        </p:txBody>
      </p:sp>
      <p:pic>
        <p:nvPicPr>
          <p:cNvPr id="30723"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187325" y="134938"/>
            <a:ext cx="184150" cy="701675"/>
          </a:xfrm>
          <a:prstGeom prst="rect">
            <a:avLst/>
          </a:prstGeom>
          <a:noFill/>
          <a:ln w="9525" algn="ctr">
            <a:noFill/>
            <a:miter lim="800000"/>
            <a:headEnd/>
            <a:tailEnd/>
          </a:ln>
        </p:spPr>
        <p:txBody>
          <a:bodyPr wrap="none">
            <a:spAutoFit/>
          </a:bodyPr>
          <a:lstStyle/>
          <a:p>
            <a:endParaRPr lang="zh-CN" altLang="zh-CN" sz="4000">
              <a:solidFill>
                <a:schemeClr val="tx2"/>
              </a:solidFill>
              <a:latin typeface="黑体" pitchFamily="49" charset="-122"/>
              <a:ea typeface="黑体" pitchFamily="49" charset="-122"/>
            </a:endParaRPr>
          </a:p>
        </p:txBody>
      </p:sp>
      <p:pic>
        <p:nvPicPr>
          <p:cNvPr id="775175" name="Picture 7"/>
          <p:cNvPicPr>
            <a:picLocks noChangeAspect="1" noChangeArrowheads="1"/>
          </p:cNvPicPr>
          <p:nvPr/>
        </p:nvPicPr>
        <p:blipFill>
          <a:blip r:embed="rId3" cstate="print"/>
          <a:srcRect/>
          <a:stretch>
            <a:fillRect/>
          </a:stretch>
        </p:blipFill>
        <p:spPr bwMode="auto">
          <a:xfrm>
            <a:off x="6084168" y="1556792"/>
            <a:ext cx="2879725" cy="3311525"/>
          </a:xfrm>
          <a:prstGeom prst="rect">
            <a:avLst/>
          </a:prstGeom>
          <a:solidFill>
            <a:schemeClr val="accent1"/>
          </a:solidFill>
          <a:ln w="9525">
            <a:noFill/>
            <a:miter lim="800000"/>
            <a:headEnd/>
            <a:tailEnd/>
          </a:ln>
        </p:spPr>
      </p:pic>
      <p:graphicFrame>
        <p:nvGraphicFramePr>
          <p:cNvPr id="775198" name="Object 3"/>
          <p:cNvGraphicFramePr>
            <a:graphicFrameLocks noChangeAspect="1"/>
          </p:cNvGraphicFramePr>
          <p:nvPr>
            <p:ph sz="half" idx="2"/>
          </p:nvPr>
        </p:nvGraphicFramePr>
        <p:xfrm>
          <a:off x="468313" y="4941888"/>
          <a:ext cx="7920037" cy="1655762"/>
        </p:xfrm>
        <a:graphic>
          <a:graphicData uri="http://schemas.openxmlformats.org/presentationml/2006/ole">
            <p:oleObj spid="_x0000_s16387" name="Equation" r:id="rId4" imgW="2679480" imgH="685800" progId="Equation.DSMT4">
              <p:embed/>
            </p:oleObj>
          </a:graphicData>
        </a:graphic>
      </p:graphicFrame>
      <p:sp>
        <p:nvSpPr>
          <p:cNvPr id="16390" name="Rectangle 4"/>
          <p:cNvSpPr>
            <a:spLocks noChangeArrowheads="1"/>
          </p:cNvSpPr>
          <p:nvPr/>
        </p:nvSpPr>
        <p:spPr bwMode="auto">
          <a:xfrm>
            <a:off x="73025" y="549275"/>
            <a:ext cx="8459788" cy="584200"/>
          </a:xfrm>
          <a:prstGeom prst="rect">
            <a:avLst/>
          </a:prstGeom>
          <a:noFill/>
          <a:ln w="9525" algn="ctr">
            <a:noFill/>
            <a:miter lim="800000"/>
            <a:headEnd/>
            <a:tailEnd/>
          </a:ln>
        </p:spPr>
        <p:txBody>
          <a:bodyPr>
            <a:spAutoFit/>
          </a:bodyPr>
          <a:lstStyle/>
          <a:p>
            <a:r>
              <a:rPr lang="en-US" altLang="zh-CN" sz="3200">
                <a:solidFill>
                  <a:srgbClr val="0033CC"/>
                </a:solidFill>
                <a:latin typeface="黑体" pitchFamily="49" charset="-122"/>
                <a:ea typeface="黑体" pitchFamily="49" charset="-122"/>
              </a:rPr>
              <a:t> </a:t>
            </a:r>
            <a:r>
              <a:rPr lang="zh-CN" altLang="en-US" sz="3200">
                <a:solidFill>
                  <a:srgbClr val="0033CC"/>
                </a:solidFill>
                <a:latin typeface="黑体" pitchFamily="49" charset="-122"/>
                <a:ea typeface="黑体" pitchFamily="49" charset="-122"/>
              </a:rPr>
              <a:t>二、太阳和行星的质心相对于惯性系的运动</a:t>
            </a:r>
          </a:p>
        </p:txBody>
      </p:sp>
      <p:graphicFrame>
        <p:nvGraphicFramePr>
          <p:cNvPr id="2" name="Object 2"/>
          <p:cNvGraphicFramePr>
            <a:graphicFrameLocks noChangeAspect="1"/>
          </p:cNvGraphicFramePr>
          <p:nvPr/>
        </p:nvGraphicFramePr>
        <p:xfrm>
          <a:off x="251520" y="1772816"/>
          <a:ext cx="5808663" cy="2214563"/>
        </p:xfrm>
        <a:graphic>
          <a:graphicData uri="http://schemas.openxmlformats.org/presentationml/2006/ole">
            <p:oleObj spid="_x0000_s16388" name="Equation" r:id="rId5" imgW="2234880" imgH="965160" progId="Equation.DSMT4">
              <p:embed/>
            </p:oleObj>
          </a:graphicData>
        </a:graphic>
      </p:graphicFrame>
      <p:sp>
        <p:nvSpPr>
          <p:cNvPr id="9" name="Text Box 15"/>
          <p:cNvSpPr txBox="1">
            <a:spLocks noChangeArrowheads="1"/>
          </p:cNvSpPr>
          <p:nvPr/>
        </p:nvSpPr>
        <p:spPr bwMode="auto">
          <a:xfrm>
            <a:off x="251520" y="4221088"/>
            <a:ext cx="5688632" cy="523220"/>
          </a:xfrm>
          <a:prstGeom prst="rect">
            <a:avLst/>
          </a:prstGeom>
          <a:noFill/>
          <a:ln w="9525" algn="ctr">
            <a:noFill/>
            <a:miter lim="800000"/>
            <a:headEnd/>
            <a:tailEnd/>
          </a:ln>
        </p:spPr>
        <p:txBody>
          <a:bodyPr wrap="square">
            <a:spAutoFit/>
          </a:bodyPr>
          <a:lstStyle/>
          <a:p>
            <a:r>
              <a:rPr lang="zh-CN" altLang="en-US" sz="2800" b="1" dirty="0" smtClean="0">
                <a:latin typeface="楷体" pitchFamily="49" charset="-122"/>
                <a:ea typeface="楷体" pitchFamily="49" charset="-122"/>
                <a:cs typeface="楷体_GB2312" pitchFamily="49" charset="-122"/>
              </a:rPr>
              <a:t>则太阳对惯性系的动力学方程为</a:t>
            </a:r>
            <a:endParaRPr lang="zh-CN" altLang="en-US" sz="2800" b="1" dirty="0">
              <a:latin typeface="楷体" pitchFamily="49" charset="-122"/>
              <a:ea typeface="楷体" pitchFamily="49" charset="-122"/>
              <a:cs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75175"/>
                                        </p:tgtEl>
                                        <p:attrNameLst>
                                          <p:attrName>style.visibility</p:attrName>
                                        </p:attrNameLst>
                                      </p:cBhvr>
                                      <p:to>
                                        <p:strVal val="visible"/>
                                      </p:to>
                                    </p:set>
                                    <p:anim calcmode="lin" valueType="num">
                                      <p:cBhvr additive="base">
                                        <p:cTn id="7" dur="500" fill="hold"/>
                                        <p:tgtEl>
                                          <p:spTgt spid="775175"/>
                                        </p:tgtEl>
                                        <p:attrNameLst>
                                          <p:attrName>ppt_x</p:attrName>
                                        </p:attrNameLst>
                                      </p:cBhvr>
                                      <p:tavLst>
                                        <p:tav tm="0">
                                          <p:val>
                                            <p:strVal val="1+#ppt_w/2"/>
                                          </p:val>
                                        </p:tav>
                                        <p:tav tm="100000">
                                          <p:val>
                                            <p:strVal val="#ppt_x"/>
                                          </p:val>
                                        </p:tav>
                                      </p:tavLst>
                                    </p:anim>
                                    <p:anim calcmode="lin" valueType="num">
                                      <p:cBhvr additive="base">
                                        <p:cTn id="8" dur="500" fill="hold"/>
                                        <p:tgtEl>
                                          <p:spTgt spid="775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75198"/>
                                        </p:tgtEl>
                                        <p:attrNameLst>
                                          <p:attrName>style.visibility</p:attrName>
                                        </p:attrNameLst>
                                      </p:cBhvr>
                                      <p:to>
                                        <p:strVal val="visible"/>
                                      </p:to>
                                    </p:set>
                                    <p:anim calcmode="lin" valueType="num">
                                      <p:cBhvr additive="base">
                                        <p:cTn id="24" dur="500" fill="hold"/>
                                        <p:tgtEl>
                                          <p:spTgt spid="775198"/>
                                        </p:tgtEl>
                                        <p:attrNameLst>
                                          <p:attrName>ppt_x</p:attrName>
                                        </p:attrNameLst>
                                      </p:cBhvr>
                                      <p:tavLst>
                                        <p:tav tm="0">
                                          <p:val>
                                            <p:strVal val="#ppt_x"/>
                                          </p:val>
                                        </p:tav>
                                        <p:tav tm="100000">
                                          <p:val>
                                            <p:strVal val="#ppt_x"/>
                                          </p:val>
                                        </p:tav>
                                      </p:tavLst>
                                    </p:anim>
                                    <p:anim calcmode="lin" valueType="num">
                                      <p:cBhvr additive="base">
                                        <p:cTn id="25" dur="500" fill="hold"/>
                                        <p:tgtEl>
                                          <p:spTgt spid="775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3" name="灯片编号占位符 1"/>
          <p:cNvSpPr>
            <a:spLocks noGrp="1"/>
          </p:cNvSpPr>
          <p:nvPr>
            <p:ph type="sldNum" sz="quarter" idx="12"/>
          </p:nvPr>
        </p:nvSpPr>
        <p:spPr>
          <a:noFill/>
        </p:spPr>
        <p:txBody>
          <a:bodyPr/>
          <a:lstStyle/>
          <a:p>
            <a:fld id="{9E39E92A-F951-417C-84F8-99E5D931D998}" type="slidenum">
              <a:rPr lang="en-US" altLang="zh-CN" smtClean="0">
                <a:latin typeface="Arial" pitchFamily="34" charset="0"/>
              </a:rPr>
              <a:pPr/>
              <a:t>4</a:t>
            </a:fld>
            <a:endParaRPr lang="en-US" altLang="zh-CN" smtClean="0">
              <a:latin typeface="Arial" pitchFamily="34" charset="0"/>
            </a:endParaRPr>
          </a:p>
        </p:txBody>
      </p:sp>
      <p:grpSp>
        <p:nvGrpSpPr>
          <p:cNvPr id="5" name="组合 21"/>
          <p:cNvGrpSpPr>
            <a:grpSpLocks/>
          </p:cNvGrpSpPr>
          <p:nvPr/>
        </p:nvGrpSpPr>
        <p:grpSpPr bwMode="auto">
          <a:xfrm>
            <a:off x="5500688" y="1773238"/>
            <a:ext cx="3168650" cy="3940175"/>
            <a:chOff x="5436095" y="1772494"/>
            <a:chExt cx="3168353" cy="3940447"/>
          </a:xfrm>
        </p:grpSpPr>
        <p:sp>
          <p:nvSpPr>
            <p:cNvPr id="17432" name="Line 6"/>
            <p:cNvSpPr>
              <a:spLocks noChangeShapeType="1"/>
            </p:cNvSpPr>
            <p:nvPr/>
          </p:nvSpPr>
          <p:spPr bwMode="auto">
            <a:xfrm flipV="1">
              <a:off x="6145213" y="1844675"/>
              <a:ext cx="0" cy="2663825"/>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4" name="Object 2"/>
            <p:cNvGraphicFramePr>
              <a:graphicFrameLocks noChangeAspect="1"/>
            </p:cNvGraphicFramePr>
            <p:nvPr/>
          </p:nvGraphicFramePr>
          <p:xfrm>
            <a:off x="6012160" y="4503018"/>
            <a:ext cx="398462" cy="438150"/>
          </p:xfrm>
          <a:graphic>
            <a:graphicData uri="http://schemas.openxmlformats.org/presentationml/2006/ole">
              <p:oleObj spid="_x0000_s17410" name="公式" r:id="rId3" imgW="126720" imgH="139680" progId="Equation.3">
                <p:embed/>
              </p:oleObj>
            </a:graphicData>
          </a:graphic>
        </p:graphicFrame>
        <p:sp>
          <p:nvSpPr>
            <p:cNvPr id="17433" name="Line 5"/>
            <p:cNvSpPr>
              <a:spLocks noChangeShapeType="1"/>
            </p:cNvSpPr>
            <p:nvPr/>
          </p:nvSpPr>
          <p:spPr bwMode="auto">
            <a:xfrm>
              <a:off x="6145213" y="4508506"/>
              <a:ext cx="2459235" cy="62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5" name="Object 3"/>
            <p:cNvGraphicFramePr>
              <a:graphicFrameLocks noChangeAspect="1"/>
            </p:cNvGraphicFramePr>
            <p:nvPr/>
          </p:nvGraphicFramePr>
          <p:xfrm>
            <a:off x="8316416" y="4579918"/>
            <a:ext cx="263525" cy="289242"/>
          </p:xfrm>
          <a:graphic>
            <a:graphicData uri="http://schemas.openxmlformats.org/presentationml/2006/ole">
              <p:oleObj spid="_x0000_s17411" name="公式" r:id="rId4" imgW="126720" imgH="139680" progId="Equation.3">
                <p:embed/>
              </p:oleObj>
            </a:graphicData>
          </a:graphic>
        </p:graphicFrame>
        <p:sp>
          <p:nvSpPr>
            <p:cNvPr id="17434" name="Line 7"/>
            <p:cNvSpPr>
              <a:spLocks noChangeShapeType="1"/>
            </p:cNvSpPr>
            <p:nvPr/>
          </p:nvSpPr>
          <p:spPr bwMode="auto">
            <a:xfrm flipH="1">
              <a:off x="5436095" y="4508501"/>
              <a:ext cx="709116" cy="936723"/>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6" name="Object 4"/>
            <p:cNvGraphicFramePr>
              <a:graphicFrameLocks noChangeAspect="1"/>
            </p:cNvGraphicFramePr>
            <p:nvPr/>
          </p:nvGraphicFramePr>
          <p:xfrm>
            <a:off x="5508104" y="5373216"/>
            <a:ext cx="341313" cy="339725"/>
          </p:xfrm>
          <a:graphic>
            <a:graphicData uri="http://schemas.openxmlformats.org/presentationml/2006/ole">
              <p:oleObj spid="_x0000_s17412" name="公式" r:id="rId5" imgW="126720" imgH="126720" progId="Equation.3">
                <p:embed/>
              </p:oleObj>
            </a:graphicData>
          </a:graphic>
        </p:graphicFrame>
        <p:graphicFrame>
          <p:nvGraphicFramePr>
            <p:cNvPr id="905227" name="Object 5"/>
            <p:cNvGraphicFramePr>
              <a:graphicFrameLocks noChangeAspect="1"/>
            </p:cNvGraphicFramePr>
            <p:nvPr/>
          </p:nvGraphicFramePr>
          <p:xfrm>
            <a:off x="6156176" y="1772494"/>
            <a:ext cx="304800" cy="360362"/>
          </p:xfrm>
          <a:graphic>
            <a:graphicData uri="http://schemas.openxmlformats.org/presentationml/2006/ole">
              <p:oleObj spid="_x0000_s17413" name="公式" r:id="rId6" imgW="139680" imgH="164880" progId="Equation.3">
                <p:embed/>
              </p:oleObj>
            </a:graphicData>
          </a:graphic>
        </p:graphicFrame>
      </p:grpSp>
      <p:sp>
        <p:nvSpPr>
          <p:cNvPr id="23" name="Oval 13"/>
          <p:cNvSpPr>
            <a:spLocks noChangeArrowheads="1"/>
          </p:cNvSpPr>
          <p:nvPr/>
        </p:nvSpPr>
        <p:spPr bwMode="auto">
          <a:xfrm>
            <a:off x="8370888" y="2997200"/>
            <a:ext cx="71437" cy="73025"/>
          </a:xfrm>
          <a:prstGeom prst="ellipse">
            <a:avLst/>
          </a:prstGeom>
          <a:solidFill>
            <a:srgbClr val="FFFF66"/>
          </a:solidFill>
          <a:ln w="9525" algn="ctr">
            <a:solidFill>
              <a:schemeClr val="tx1"/>
            </a:solidFill>
            <a:round/>
            <a:headEnd/>
            <a:tailEnd/>
          </a:ln>
        </p:spPr>
        <p:txBody>
          <a:bodyPr wrap="none" anchor="ctr">
            <a:spAutoFit/>
          </a:bodyPr>
          <a:lstStyle/>
          <a:p>
            <a:endParaRPr lang="zh-CN" altLang="en-US"/>
          </a:p>
        </p:txBody>
      </p:sp>
      <p:graphicFrame>
        <p:nvGraphicFramePr>
          <p:cNvPr id="24" name="Object 6"/>
          <p:cNvGraphicFramePr>
            <a:graphicFrameLocks noChangeAspect="1"/>
          </p:cNvGraphicFramePr>
          <p:nvPr/>
        </p:nvGraphicFramePr>
        <p:xfrm>
          <a:off x="6931025" y="2055813"/>
          <a:ext cx="298450" cy="365125"/>
        </p:xfrm>
        <a:graphic>
          <a:graphicData uri="http://schemas.openxmlformats.org/presentationml/2006/ole">
            <p:oleObj spid="_x0000_s17414" name="公式" r:id="rId7" imgW="114120" imgH="139680" progId="Equation.3">
              <p:embed/>
            </p:oleObj>
          </a:graphicData>
        </a:graphic>
      </p:graphicFrame>
      <p:graphicFrame>
        <p:nvGraphicFramePr>
          <p:cNvPr id="25" name="Object 7"/>
          <p:cNvGraphicFramePr>
            <a:graphicFrameLocks noChangeAspect="1"/>
          </p:cNvGraphicFramePr>
          <p:nvPr/>
        </p:nvGraphicFramePr>
        <p:xfrm>
          <a:off x="8459788" y="2852738"/>
          <a:ext cx="377825" cy="360362"/>
        </p:xfrm>
        <a:graphic>
          <a:graphicData uri="http://schemas.openxmlformats.org/presentationml/2006/ole">
            <p:oleObj spid="_x0000_s17415" name="公式" r:id="rId8" imgW="152280" imgH="164880" progId="Equation.3">
              <p:embed/>
            </p:oleObj>
          </a:graphicData>
        </a:graphic>
      </p:graphicFrame>
      <p:sp>
        <p:nvSpPr>
          <p:cNvPr id="26" name="Line 16"/>
          <p:cNvSpPr>
            <a:spLocks noChangeShapeType="1"/>
          </p:cNvSpPr>
          <p:nvPr/>
        </p:nvSpPr>
        <p:spPr bwMode="auto">
          <a:xfrm flipV="1">
            <a:off x="6210300" y="2492375"/>
            <a:ext cx="863600" cy="2016125"/>
          </a:xfrm>
          <a:prstGeom prst="line">
            <a:avLst/>
          </a:prstGeom>
          <a:noFill/>
          <a:ln w="9525">
            <a:solidFill>
              <a:schemeClr val="tx1"/>
            </a:solidFill>
            <a:round/>
            <a:headEnd/>
            <a:tailEnd type="triangle" w="med" len="med"/>
          </a:ln>
        </p:spPr>
        <p:txBody>
          <a:bodyPr>
            <a:spAutoFit/>
          </a:bodyPr>
          <a:lstStyle/>
          <a:p>
            <a:endParaRPr lang="zh-CN" altLang="en-US"/>
          </a:p>
        </p:txBody>
      </p:sp>
      <p:sp>
        <p:nvSpPr>
          <p:cNvPr id="27" name="Line 17"/>
          <p:cNvSpPr>
            <a:spLocks noChangeShapeType="1"/>
          </p:cNvSpPr>
          <p:nvPr/>
        </p:nvSpPr>
        <p:spPr bwMode="auto">
          <a:xfrm flipV="1">
            <a:off x="6210300" y="2997200"/>
            <a:ext cx="2233613" cy="1511300"/>
          </a:xfrm>
          <a:prstGeom prst="line">
            <a:avLst/>
          </a:prstGeom>
          <a:noFill/>
          <a:ln w="19050">
            <a:solidFill>
              <a:srgbClr val="0000FF"/>
            </a:solidFill>
            <a:round/>
            <a:headEnd/>
            <a:tailEnd type="triangle" w="med" len="med"/>
          </a:ln>
        </p:spPr>
        <p:txBody>
          <a:bodyPr>
            <a:spAutoFit/>
          </a:bodyPr>
          <a:lstStyle/>
          <a:p>
            <a:endParaRPr lang="zh-CN" altLang="en-US"/>
          </a:p>
        </p:txBody>
      </p:sp>
      <p:graphicFrame>
        <p:nvGraphicFramePr>
          <p:cNvPr id="28" name="Object 8"/>
          <p:cNvGraphicFramePr>
            <a:graphicFrameLocks noChangeAspect="1"/>
          </p:cNvGraphicFramePr>
          <p:nvPr/>
        </p:nvGraphicFramePr>
        <p:xfrm>
          <a:off x="6446838" y="2924175"/>
          <a:ext cx="277812" cy="452438"/>
        </p:xfrm>
        <a:graphic>
          <a:graphicData uri="http://schemas.openxmlformats.org/presentationml/2006/ole">
            <p:oleObj spid="_x0000_s17416" name="公式" r:id="rId9" imgW="139680" imgH="228600" progId="Equation.3">
              <p:embed/>
            </p:oleObj>
          </a:graphicData>
        </a:graphic>
      </p:graphicFrame>
      <p:graphicFrame>
        <p:nvGraphicFramePr>
          <p:cNvPr id="29" name="Object 9"/>
          <p:cNvGraphicFramePr>
            <a:graphicFrameLocks noChangeAspect="1"/>
          </p:cNvGraphicFramePr>
          <p:nvPr/>
        </p:nvGraphicFramePr>
        <p:xfrm>
          <a:off x="7578725" y="3716338"/>
          <a:ext cx="303213" cy="477837"/>
        </p:xfrm>
        <a:graphic>
          <a:graphicData uri="http://schemas.openxmlformats.org/presentationml/2006/ole">
            <p:oleObj spid="_x0000_s17417" name="公式" r:id="rId10" imgW="152280" imgH="241200" progId="Equation.3">
              <p:embed/>
            </p:oleObj>
          </a:graphicData>
        </a:graphic>
      </p:graphicFrame>
      <p:sp>
        <p:nvSpPr>
          <p:cNvPr id="30" name="Line 20"/>
          <p:cNvSpPr>
            <a:spLocks noChangeShapeType="1"/>
          </p:cNvSpPr>
          <p:nvPr/>
        </p:nvSpPr>
        <p:spPr bwMode="auto">
          <a:xfrm>
            <a:off x="7073900" y="2565400"/>
            <a:ext cx="1296988" cy="431800"/>
          </a:xfrm>
          <a:prstGeom prst="line">
            <a:avLst/>
          </a:prstGeom>
          <a:noFill/>
          <a:ln w="9525">
            <a:solidFill>
              <a:srgbClr val="C00000"/>
            </a:solidFill>
            <a:round/>
            <a:headEnd/>
            <a:tailEnd type="triangle" w="med" len="med"/>
          </a:ln>
        </p:spPr>
        <p:txBody>
          <a:bodyPr>
            <a:spAutoFit/>
          </a:bodyPr>
          <a:lstStyle/>
          <a:p>
            <a:endParaRPr lang="zh-CN" altLang="en-US"/>
          </a:p>
        </p:txBody>
      </p:sp>
      <p:graphicFrame>
        <p:nvGraphicFramePr>
          <p:cNvPr id="31" name="Object 10"/>
          <p:cNvGraphicFramePr>
            <a:graphicFrameLocks noChangeAspect="1"/>
          </p:cNvGraphicFramePr>
          <p:nvPr/>
        </p:nvGraphicFramePr>
        <p:xfrm>
          <a:off x="7531100" y="2406650"/>
          <a:ext cx="254000" cy="301625"/>
        </p:xfrm>
        <a:graphic>
          <a:graphicData uri="http://schemas.openxmlformats.org/presentationml/2006/ole">
            <p:oleObj spid="_x0000_s17418" name="公式" r:id="rId11" imgW="126720" imgH="152280" progId="Equation.3">
              <p:embed/>
            </p:oleObj>
          </a:graphicData>
        </a:graphic>
      </p:graphicFrame>
      <p:sp>
        <p:nvSpPr>
          <p:cNvPr id="32" name="Oval 29"/>
          <p:cNvSpPr>
            <a:spLocks noChangeArrowheads="1"/>
          </p:cNvSpPr>
          <p:nvPr/>
        </p:nvSpPr>
        <p:spPr bwMode="auto">
          <a:xfrm>
            <a:off x="7002463" y="2492375"/>
            <a:ext cx="73025" cy="73025"/>
          </a:xfrm>
          <a:prstGeom prst="ellipse">
            <a:avLst/>
          </a:prstGeom>
          <a:solidFill>
            <a:srgbClr val="FF3399"/>
          </a:solidFill>
          <a:ln w="9525" algn="ctr">
            <a:solidFill>
              <a:schemeClr val="tx1"/>
            </a:solidFill>
            <a:round/>
            <a:headEnd/>
            <a:tailEnd/>
          </a:ln>
        </p:spPr>
        <p:txBody>
          <a:bodyPr wrap="none" anchor="ctr"/>
          <a:lstStyle/>
          <a:p>
            <a:endParaRPr lang="zh-CN" altLang="en-US"/>
          </a:p>
        </p:txBody>
      </p:sp>
      <p:sp>
        <p:nvSpPr>
          <p:cNvPr id="43" name="Text Box 23"/>
          <p:cNvSpPr txBox="1">
            <a:spLocks noChangeArrowheads="1"/>
          </p:cNvSpPr>
          <p:nvPr/>
        </p:nvSpPr>
        <p:spPr bwMode="auto">
          <a:xfrm>
            <a:off x="142875" y="692150"/>
            <a:ext cx="4716463" cy="519113"/>
          </a:xfrm>
          <a:prstGeom prst="rect">
            <a:avLst/>
          </a:prstGeom>
          <a:noFill/>
          <a:ln w="9525" algn="ctr">
            <a:noFill/>
            <a:miter lim="800000"/>
            <a:headEnd/>
            <a:tailEnd/>
          </a:ln>
        </p:spPr>
        <p:txBody>
          <a:bodyPr>
            <a:spAutoFit/>
          </a:bodyPr>
          <a:lstStyle/>
          <a:p>
            <a:pPr>
              <a:spcBef>
                <a:spcPct val="50000"/>
              </a:spcBef>
            </a:pPr>
            <a:r>
              <a:rPr lang="zh-CN" altLang="en-US" sz="2800"/>
              <a:t>太阳对惯性系的动力学方程</a:t>
            </a:r>
          </a:p>
        </p:txBody>
      </p:sp>
      <p:graphicFrame>
        <p:nvGraphicFramePr>
          <p:cNvPr id="44" name="Object 11"/>
          <p:cNvGraphicFramePr>
            <a:graphicFrameLocks noChangeAspect="1"/>
          </p:cNvGraphicFramePr>
          <p:nvPr/>
        </p:nvGraphicFramePr>
        <p:xfrm>
          <a:off x="755650" y="1341438"/>
          <a:ext cx="3900488" cy="1008062"/>
        </p:xfrm>
        <a:graphic>
          <a:graphicData uri="http://schemas.openxmlformats.org/presentationml/2006/ole">
            <p:oleObj spid="_x0000_s17419" name="公式" r:id="rId12" imgW="1612800" imgH="419040" progId="Equation.3">
              <p:embed/>
            </p:oleObj>
          </a:graphicData>
        </a:graphic>
      </p:graphicFrame>
      <p:sp>
        <p:nvSpPr>
          <p:cNvPr id="45" name="Text Box 25"/>
          <p:cNvSpPr txBox="1">
            <a:spLocks noChangeArrowheads="1"/>
          </p:cNvSpPr>
          <p:nvPr/>
        </p:nvSpPr>
        <p:spPr bwMode="auto">
          <a:xfrm>
            <a:off x="142875" y="2708275"/>
            <a:ext cx="4716463" cy="519113"/>
          </a:xfrm>
          <a:prstGeom prst="rect">
            <a:avLst/>
          </a:prstGeom>
          <a:noFill/>
          <a:ln w="9525" algn="ctr">
            <a:noFill/>
            <a:miter lim="800000"/>
            <a:headEnd/>
            <a:tailEnd/>
          </a:ln>
        </p:spPr>
        <p:txBody>
          <a:bodyPr>
            <a:spAutoFit/>
          </a:bodyPr>
          <a:lstStyle/>
          <a:p>
            <a:pPr>
              <a:spcBef>
                <a:spcPct val="50000"/>
              </a:spcBef>
            </a:pPr>
            <a:r>
              <a:rPr lang="zh-CN" altLang="en-US" sz="2800"/>
              <a:t>行星对惯性系的动力学方程</a:t>
            </a:r>
          </a:p>
        </p:txBody>
      </p:sp>
      <p:graphicFrame>
        <p:nvGraphicFramePr>
          <p:cNvPr id="46" name="Object 12"/>
          <p:cNvGraphicFramePr>
            <a:graphicFrameLocks noChangeAspect="1"/>
          </p:cNvGraphicFramePr>
          <p:nvPr/>
        </p:nvGraphicFramePr>
        <p:xfrm>
          <a:off x="671513" y="3443288"/>
          <a:ext cx="4038600" cy="976312"/>
        </p:xfrm>
        <a:graphic>
          <a:graphicData uri="http://schemas.openxmlformats.org/presentationml/2006/ole">
            <p:oleObj spid="_x0000_s17420" name="Equation" r:id="rId13" imgW="1777680" imgH="431640" progId="Equation.DSMT4">
              <p:embed/>
            </p:oleObj>
          </a:graphicData>
        </a:graphic>
      </p:graphicFrame>
      <p:graphicFrame>
        <p:nvGraphicFramePr>
          <p:cNvPr id="47" name="Object 13"/>
          <p:cNvGraphicFramePr>
            <a:graphicFrameLocks noChangeAspect="1"/>
          </p:cNvGraphicFramePr>
          <p:nvPr/>
        </p:nvGraphicFramePr>
        <p:xfrm>
          <a:off x="395288" y="4868863"/>
          <a:ext cx="1036637" cy="403225"/>
        </p:xfrm>
        <a:graphic>
          <a:graphicData uri="http://schemas.openxmlformats.org/presentationml/2006/ole">
            <p:oleObj spid="_x0000_s17421" name="公式" r:id="rId14" imgW="520560" imgH="203040" progId="Equation.3">
              <p:embed/>
            </p:oleObj>
          </a:graphicData>
        </a:graphic>
      </p:graphicFrame>
      <p:graphicFrame>
        <p:nvGraphicFramePr>
          <p:cNvPr id="48" name="Object 14"/>
          <p:cNvGraphicFramePr>
            <a:graphicFrameLocks noChangeAspect="1"/>
          </p:cNvGraphicFramePr>
          <p:nvPr/>
        </p:nvGraphicFramePr>
        <p:xfrm>
          <a:off x="782638" y="5416550"/>
          <a:ext cx="3940175" cy="971550"/>
        </p:xfrm>
        <a:graphic>
          <a:graphicData uri="http://schemas.openxmlformats.org/presentationml/2006/ole">
            <p:oleObj spid="_x0000_s17422" name="公式" r:id="rId15" imgW="168876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strips(downLeft)">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amond(in)">
                                      <p:cBhvr>
                                        <p:cTn id="21" dur="2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amond(in)">
                                      <p:cBhvr>
                                        <p:cTn id="26" dur="2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lide(fromBottom)">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amond(in)">
                                      <p:cBhvr>
                                        <p:cTn id="40" dur="20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checkerboard(across)">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diamond(i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diamond(in)">
                                      <p:cBhvr>
                                        <p:cTn id="55" dur="20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heel(4)">
                                      <p:cBhvr>
                                        <p:cTn id="60" dur="20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diamond(in)">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4"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heel(4)">
                                      <p:cBhvr>
                                        <p:cTn id="70" dur="20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ntr" presetSubtype="16"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diamond(in)">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amond(in)">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8" presetClass="entr" presetSubtype="16"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diamond(in)">
                                      <p:cBhvr>
                                        <p:cTn id="8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30" grpId="0" animBg="1"/>
      <p:bldP spid="32" grpId="0" animBg="1"/>
      <p:bldP spid="43"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灯片编号占位符 3"/>
          <p:cNvSpPr>
            <a:spLocks noGrp="1"/>
          </p:cNvSpPr>
          <p:nvPr>
            <p:ph type="sldNum" sz="quarter" idx="12"/>
          </p:nvPr>
        </p:nvSpPr>
        <p:spPr>
          <a:noFill/>
        </p:spPr>
        <p:txBody>
          <a:bodyPr/>
          <a:lstStyle/>
          <a:p>
            <a:fld id="{B762F5BF-6A60-46A0-B33D-5243E335DD2A}" type="slidenum">
              <a:rPr lang="en-US" altLang="zh-CN" smtClean="0">
                <a:latin typeface="Arial" pitchFamily="34" charset="0"/>
              </a:rPr>
              <a:pPr/>
              <a:t>5</a:t>
            </a:fld>
            <a:endParaRPr lang="en-US" altLang="zh-CN" smtClean="0">
              <a:latin typeface="Arial" pitchFamily="34" charset="0"/>
            </a:endParaRPr>
          </a:p>
        </p:txBody>
      </p:sp>
      <p:sp>
        <p:nvSpPr>
          <p:cNvPr id="906244" name="Text Box 4"/>
          <p:cNvSpPr txBox="1">
            <a:spLocks noChangeArrowheads="1"/>
          </p:cNvSpPr>
          <p:nvPr/>
        </p:nvSpPr>
        <p:spPr bwMode="auto">
          <a:xfrm>
            <a:off x="539750" y="1951038"/>
            <a:ext cx="3960813" cy="523875"/>
          </a:xfrm>
          <a:prstGeom prst="rect">
            <a:avLst/>
          </a:prstGeom>
          <a:noFill/>
          <a:ln w="9525" algn="ctr">
            <a:noFill/>
            <a:miter lim="800000"/>
            <a:headEnd/>
            <a:tailEnd/>
          </a:ln>
        </p:spPr>
        <p:txBody>
          <a:bodyPr>
            <a:spAutoFit/>
          </a:bodyPr>
          <a:lstStyle/>
          <a:p>
            <a:pPr>
              <a:spcBef>
                <a:spcPct val="50000"/>
              </a:spcBef>
            </a:pPr>
            <a:r>
              <a:rPr lang="zh-CN" altLang="en-US" sz="2800"/>
              <a:t>行星和太阳的质心</a:t>
            </a:r>
          </a:p>
        </p:txBody>
      </p:sp>
      <p:graphicFrame>
        <p:nvGraphicFramePr>
          <p:cNvPr id="906245" name="Object 2"/>
          <p:cNvGraphicFramePr>
            <a:graphicFrameLocks noChangeAspect="1"/>
          </p:cNvGraphicFramePr>
          <p:nvPr/>
        </p:nvGraphicFramePr>
        <p:xfrm>
          <a:off x="3852863" y="1662113"/>
          <a:ext cx="2519362" cy="1046162"/>
        </p:xfrm>
        <a:graphic>
          <a:graphicData uri="http://schemas.openxmlformats.org/presentationml/2006/ole">
            <p:oleObj spid="_x0000_s18434" name="公式" r:id="rId3" imgW="1002960" imgH="419040" progId="Equation.3">
              <p:embed/>
            </p:oleObj>
          </a:graphicData>
        </a:graphic>
      </p:graphicFrame>
      <p:sp>
        <p:nvSpPr>
          <p:cNvPr id="906246" name="Text Box 6"/>
          <p:cNvSpPr txBox="1">
            <a:spLocks noChangeArrowheads="1"/>
          </p:cNvSpPr>
          <p:nvPr/>
        </p:nvSpPr>
        <p:spPr bwMode="auto">
          <a:xfrm>
            <a:off x="684213" y="2924175"/>
            <a:ext cx="3960812" cy="461963"/>
          </a:xfrm>
          <a:prstGeom prst="rect">
            <a:avLst/>
          </a:prstGeom>
          <a:noFill/>
          <a:ln w="9525" algn="ctr">
            <a:noFill/>
            <a:miter lim="800000"/>
            <a:headEnd/>
            <a:tailEnd/>
          </a:ln>
        </p:spPr>
        <p:txBody>
          <a:bodyPr>
            <a:spAutoFit/>
          </a:bodyPr>
          <a:lstStyle/>
          <a:p>
            <a:pPr>
              <a:spcBef>
                <a:spcPct val="50000"/>
              </a:spcBef>
            </a:pPr>
            <a:r>
              <a:rPr lang="zh-CN" altLang="en-US" sz="2400"/>
              <a:t>代入（</a:t>
            </a:r>
            <a:r>
              <a:rPr lang="en-US" altLang="zh-CN" sz="2400"/>
              <a:t>3</a:t>
            </a:r>
            <a:r>
              <a:rPr lang="zh-CN" altLang="en-US" sz="2400"/>
              <a:t>）式得</a:t>
            </a:r>
          </a:p>
        </p:txBody>
      </p:sp>
      <p:graphicFrame>
        <p:nvGraphicFramePr>
          <p:cNvPr id="906247" name="Object 3"/>
          <p:cNvGraphicFramePr>
            <a:graphicFrameLocks noChangeAspect="1"/>
          </p:cNvGraphicFramePr>
          <p:nvPr/>
        </p:nvGraphicFramePr>
        <p:xfrm>
          <a:off x="1355725" y="3459163"/>
          <a:ext cx="6529388" cy="1044575"/>
        </p:xfrm>
        <a:graphic>
          <a:graphicData uri="http://schemas.openxmlformats.org/presentationml/2006/ole">
            <p:oleObj spid="_x0000_s18435" name="公式" r:id="rId4" imgW="2603160" imgH="419040" progId="Equation.3">
              <p:embed/>
            </p:oleObj>
          </a:graphicData>
        </a:graphic>
      </p:graphicFrame>
      <p:sp>
        <p:nvSpPr>
          <p:cNvPr id="906251" name="Text Box 11"/>
          <p:cNvSpPr txBox="1">
            <a:spLocks noChangeArrowheads="1"/>
          </p:cNvSpPr>
          <p:nvPr/>
        </p:nvSpPr>
        <p:spPr bwMode="auto">
          <a:xfrm>
            <a:off x="539750" y="4941888"/>
            <a:ext cx="7993063" cy="522287"/>
          </a:xfrm>
          <a:prstGeom prst="rect">
            <a:avLst/>
          </a:prstGeom>
          <a:noFill/>
          <a:ln w="9525" algn="ctr">
            <a:noFill/>
            <a:miter lim="800000"/>
            <a:headEnd/>
            <a:tailEnd/>
          </a:ln>
        </p:spPr>
        <p:txBody>
          <a:bodyPr>
            <a:spAutoFit/>
          </a:bodyPr>
          <a:lstStyle/>
          <a:p>
            <a:pPr>
              <a:spcBef>
                <a:spcPct val="50000"/>
              </a:spcBef>
            </a:pPr>
            <a:r>
              <a:rPr lang="zh-CN" altLang="en-US" sz="2800">
                <a:solidFill>
                  <a:srgbClr val="0033CC"/>
                </a:solidFill>
              </a:rPr>
              <a:t>行星和太阳的质心加速度为</a:t>
            </a:r>
            <a:r>
              <a:rPr lang="en-US" altLang="zh-CN" sz="2800">
                <a:solidFill>
                  <a:srgbClr val="0033CC"/>
                </a:solidFill>
              </a:rPr>
              <a:t>0</a:t>
            </a:r>
            <a:r>
              <a:rPr lang="zh-CN" altLang="en-US" sz="2800">
                <a:solidFill>
                  <a:srgbClr val="0033CC"/>
                </a:solidFill>
              </a:rPr>
              <a:t>，质心将作惯性运动。</a:t>
            </a:r>
          </a:p>
        </p:txBody>
      </p:sp>
      <p:graphicFrame>
        <p:nvGraphicFramePr>
          <p:cNvPr id="18436" name="Object 4"/>
          <p:cNvGraphicFramePr>
            <a:graphicFrameLocks noChangeAspect="1"/>
          </p:cNvGraphicFramePr>
          <p:nvPr/>
        </p:nvGraphicFramePr>
        <p:xfrm>
          <a:off x="2943225" y="333375"/>
          <a:ext cx="3789363" cy="935038"/>
        </p:xfrm>
        <a:graphic>
          <a:graphicData uri="http://schemas.openxmlformats.org/presentationml/2006/ole">
            <p:oleObj spid="_x0000_s18436" name="公式" r:id="rId5" imgW="1688760" imgH="419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6244"/>
                                        </p:tgtEl>
                                        <p:attrNameLst>
                                          <p:attrName>style.visibility</p:attrName>
                                        </p:attrNameLst>
                                      </p:cBhvr>
                                      <p:to>
                                        <p:strVal val="visible"/>
                                      </p:to>
                                    </p:set>
                                    <p:animEffect transition="in" filter="dissolve">
                                      <p:cBhvr>
                                        <p:cTn id="7" dur="500"/>
                                        <p:tgtEl>
                                          <p:spTgt spid="90624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06245"/>
                                        </p:tgtEl>
                                        <p:attrNameLst>
                                          <p:attrName>style.visibility</p:attrName>
                                        </p:attrNameLst>
                                      </p:cBhvr>
                                      <p:to>
                                        <p:strVal val="visible"/>
                                      </p:to>
                                    </p:set>
                                    <p:animEffect transition="in" filter="diamond(in)">
                                      <p:cBhvr>
                                        <p:cTn id="12" dur="500"/>
                                        <p:tgtEl>
                                          <p:spTgt spid="90624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06246"/>
                                        </p:tgtEl>
                                        <p:attrNameLst>
                                          <p:attrName>style.visibility</p:attrName>
                                        </p:attrNameLst>
                                      </p:cBhvr>
                                      <p:to>
                                        <p:strVal val="visible"/>
                                      </p:to>
                                    </p:set>
                                    <p:animEffect transition="in" filter="strips(downLeft)">
                                      <p:cBhvr>
                                        <p:cTn id="17" dur="500"/>
                                        <p:tgtEl>
                                          <p:spTgt spid="90624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06247"/>
                                        </p:tgtEl>
                                        <p:attrNameLst>
                                          <p:attrName>style.visibility</p:attrName>
                                        </p:attrNameLst>
                                      </p:cBhvr>
                                      <p:to>
                                        <p:strVal val="visible"/>
                                      </p:to>
                                    </p:set>
                                    <p:animEffect transition="in" filter="diamond(in)">
                                      <p:cBhvr>
                                        <p:cTn id="22" dur="500"/>
                                        <p:tgtEl>
                                          <p:spTgt spid="90624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6251"/>
                                        </p:tgtEl>
                                        <p:attrNameLst>
                                          <p:attrName>style.visibility</p:attrName>
                                        </p:attrNameLst>
                                      </p:cBhvr>
                                      <p:to>
                                        <p:strVal val="visible"/>
                                      </p:to>
                                    </p:set>
                                    <p:animEffect transition="in" filter="dissolve">
                                      <p:cBhvr>
                                        <p:cTn id="27" dur="500"/>
                                        <p:tgtEl>
                                          <p:spTgt spid="906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4" grpId="0"/>
      <p:bldP spid="906246" grpId="0"/>
      <p:bldP spid="906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35328FBE-3537-498D-810A-78E68C01E38B}" type="slidenum">
              <a:rPr lang="en-US" altLang="zh-CN" smtClean="0">
                <a:latin typeface="Arial" pitchFamily="34" charset="0"/>
              </a:rPr>
              <a:pPr/>
              <a:t>6</a:t>
            </a:fld>
            <a:endParaRPr lang="en-US" altLang="zh-CN" smtClean="0">
              <a:latin typeface="Arial" pitchFamily="34" charset="0"/>
            </a:endParaRPr>
          </a:p>
        </p:txBody>
      </p:sp>
      <p:sp>
        <p:nvSpPr>
          <p:cNvPr id="3" name="Text Box 6"/>
          <p:cNvSpPr txBox="1">
            <a:spLocks noChangeArrowheads="1"/>
          </p:cNvSpPr>
          <p:nvPr/>
        </p:nvSpPr>
        <p:spPr bwMode="auto">
          <a:xfrm>
            <a:off x="395288" y="1814513"/>
            <a:ext cx="8353425" cy="2246312"/>
          </a:xfrm>
          <a:prstGeom prst="rect">
            <a:avLst/>
          </a:prstGeom>
          <a:noFill/>
          <a:ln w="9525" algn="ctr">
            <a:noFill/>
            <a:miter lim="800000"/>
            <a:headEnd/>
            <a:tailEnd/>
          </a:ln>
        </p:spPr>
        <p:txBody>
          <a:bodyPr>
            <a:spAutoFit/>
          </a:bodyPr>
          <a:lstStyle/>
          <a:p>
            <a:r>
              <a:rPr lang="zh-CN" altLang="en-US" sz="2800" dirty="0"/>
              <a:t>对系统</a:t>
            </a:r>
            <a:r>
              <a:rPr lang="en-US" altLang="zh-CN" sz="2800" dirty="0"/>
              <a:t>(S,P)</a:t>
            </a:r>
            <a:r>
              <a:rPr lang="zh-CN" altLang="en-US" sz="2800" dirty="0"/>
              <a:t>而言，万有引力是内力</a:t>
            </a:r>
            <a:r>
              <a:rPr lang="en-US" altLang="zh-CN" sz="2800" dirty="0"/>
              <a:t>.</a:t>
            </a:r>
            <a:endParaRPr lang="zh-CN" altLang="en-US" sz="2800" dirty="0"/>
          </a:p>
          <a:p>
            <a:endParaRPr lang="en-US" altLang="zh-CN" sz="2800" dirty="0"/>
          </a:p>
          <a:p>
            <a:r>
              <a:rPr lang="zh-CN" altLang="en-US" sz="2800" dirty="0"/>
              <a:t>所以太阳和行星都</a:t>
            </a:r>
            <a:r>
              <a:rPr lang="zh-CN" altLang="en-US" sz="2800" dirty="0">
                <a:solidFill>
                  <a:srgbClr val="0000FF"/>
                </a:solidFill>
              </a:rPr>
              <a:t>绕它们的质心作圆锥圆锥运动</a:t>
            </a:r>
            <a:r>
              <a:rPr lang="en-US" altLang="zh-CN" sz="2800" dirty="0"/>
              <a:t>.</a:t>
            </a:r>
          </a:p>
          <a:p>
            <a:endParaRPr lang="en-US" altLang="zh-CN" sz="2800" dirty="0"/>
          </a:p>
          <a:p>
            <a:r>
              <a:rPr lang="zh-CN" altLang="en-US" sz="2800" dirty="0"/>
              <a:t>下面从它们相对于质心的动力学方程给以证明</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p:cNvSpPr>
            <a:spLocks noChangeArrowheads="1"/>
          </p:cNvSpPr>
          <p:nvPr/>
        </p:nvSpPr>
        <p:spPr bwMode="auto">
          <a:xfrm>
            <a:off x="395288" y="404813"/>
            <a:ext cx="7704137" cy="585787"/>
          </a:xfrm>
          <a:prstGeom prst="rect">
            <a:avLst/>
          </a:prstGeom>
          <a:noFill/>
          <a:ln w="9525" algn="ctr">
            <a:noFill/>
            <a:miter lim="800000"/>
            <a:headEnd/>
            <a:tailEnd/>
          </a:ln>
          <a:effectLst/>
        </p:spPr>
        <p:txBody>
          <a:bodyPr>
            <a:spAutoFit/>
          </a:bodyPr>
          <a:lstStyle/>
          <a:p>
            <a:pPr>
              <a:defRPr/>
            </a:pPr>
            <a:r>
              <a:rPr lang="zh-CN" altLang="en-US" sz="3200" dirty="0">
                <a:solidFill>
                  <a:srgbClr val="0033CC"/>
                </a:solidFill>
                <a:effectLst>
                  <a:outerShdw blurRad="38100" dist="38100" dir="2700000" algn="tl">
                    <a:srgbClr val="000000">
                      <a:alpha val="43137"/>
                    </a:srgbClr>
                  </a:outerShdw>
                </a:effectLst>
                <a:latin typeface="黑体" pitchFamily="49" charset="-122"/>
                <a:ea typeface="黑体" pitchFamily="49" charset="-122"/>
              </a:rPr>
              <a:t>三、太阳和行星相对于质心的运动</a:t>
            </a:r>
          </a:p>
        </p:txBody>
      </p:sp>
      <p:grpSp>
        <p:nvGrpSpPr>
          <p:cNvPr id="2" name="组合 34"/>
          <p:cNvGrpSpPr>
            <a:grpSpLocks/>
          </p:cNvGrpSpPr>
          <p:nvPr/>
        </p:nvGrpSpPr>
        <p:grpSpPr bwMode="auto">
          <a:xfrm>
            <a:off x="5765800" y="1484313"/>
            <a:ext cx="3168650" cy="3940175"/>
            <a:chOff x="5436095" y="1772494"/>
            <a:chExt cx="3168353" cy="3940447"/>
          </a:xfrm>
        </p:grpSpPr>
        <p:sp>
          <p:nvSpPr>
            <p:cNvPr id="19482" name="Line 6"/>
            <p:cNvSpPr>
              <a:spLocks noChangeShapeType="1"/>
            </p:cNvSpPr>
            <p:nvPr/>
          </p:nvSpPr>
          <p:spPr bwMode="auto">
            <a:xfrm flipV="1">
              <a:off x="6145213" y="1844675"/>
              <a:ext cx="0" cy="2663825"/>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4" name="Object 2"/>
            <p:cNvGraphicFramePr>
              <a:graphicFrameLocks noChangeAspect="1"/>
            </p:cNvGraphicFramePr>
            <p:nvPr/>
          </p:nvGraphicFramePr>
          <p:xfrm>
            <a:off x="6012160" y="4503018"/>
            <a:ext cx="398462" cy="438150"/>
          </p:xfrm>
          <a:graphic>
            <a:graphicData uri="http://schemas.openxmlformats.org/presentationml/2006/ole">
              <p:oleObj spid="_x0000_s19458" name="公式" r:id="rId3" imgW="126720" imgH="139680" progId="Equation.3">
                <p:embed/>
              </p:oleObj>
            </a:graphicData>
          </a:graphic>
        </p:graphicFrame>
        <p:sp>
          <p:nvSpPr>
            <p:cNvPr id="19483" name="Line 5"/>
            <p:cNvSpPr>
              <a:spLocks noChangeShapeType="1"/>
            </p:cNvSpPr>
            <p:nvPr/>
          </p:nvSpPr>
          <p:spPr bwMode="auto">
            <a:xfrm>
              <a:off x="6145213" y="4508506"/>
              <a:ext cx="2459235" cy="62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5" name="Object 3"/>
            <p:cNvGraphicFramePr>
              <a:graphicFrameLocks noChangeAspect="1"/>
            </p:cNvGraphicFramePr>
            <p:nvPr/>
          </p:nvGraphicFramePr>
          <p:xfrm>
            <a:off x="8316416" y="4579918"/>
            <a:ext cx="263525" cy="289242"/>
          </p:xfrm>
          <a:graphic>
            <a:graphicData uri="http://schemas.openxmlformats.org/presentationml/2006/ole">
              <p:oleObj spid="_x0000_s19459" name="公式" r:id="rId4" imgW="126720" imgH="139680" progId="Equation.3">
                <p:embed/>
              </p:oleObj>
            </a:graphicData>
          </a:graphic>
        </p:graphicFrame>
        <p:sp>
          <p:nvSpPr>
            <p:cNvPr id="19484" name="Line 7"/>
            <p:cNvSpPr>
              <a:spLocks noChangeShapeType="1"/>
            </p:cNvSpPr>
            <p:nvPr/>
          </p:nvSpPr>
          <p:spPr bwMode="auto">
            <a:xfrm flipH="1">
              <a:off x="5436095" y="4508501"/>
              <a:ext cx="709116" cy="936723"/>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6" name="Object 4"/>
            <p:cNvGraphicFramePr>
              <a:graphicFrameLocks noChangeAspect="1"/>
            </p:cNvGraphicFramePr>
            <p:nvPr/>
          </p:nvGraphicFramePr>
          <p:xfrm>
            <a:off x="5508104" y="5373216"/>
            <a:ext cx="341313" cy="339725"/>
          </p:xfrm>
          <a:graphic>
            <a:graphicData uri="http://schemas.openxmlformats.org/presentationml/2006/ole">
              <p:oleObj spid="_x0000_s19460" name="公式" r:id="rId5" imgW="126720" imgH="126720" progId="Equation.3">
                <p:embed/>
              </p:oleObj>
            </a:graphicData>
          </a:graphic>
        </p:graphicFrame>
        <p:graphicFrame>
          <p:nvGraphicFramePr>
            <p:cNvPr id="905227" name="Object 5"/>
            <p:cNvGraphicFramePr>
              <a:graphicFrameLocks noChangeAspect="1"/>
            </p:cNvGraphicFramePr>
            <p:nvPr/>
          </p:nvGraphicFramePr>
          <p:xfrm>
            <a:off x="6156176" y="1772494"/>
            <a:ext cx="304800" cy="360362"/>
          </p:xfrm>
          <a:graphic>
            <a:graphicData uri="http://schemas.openxmlformats.org/presentationml/2006/ole">
              <p:oleObj spid="_x0000_s19461" name="公式" r:id="rId6" imgW="139680" imgH="164880" progId="Equation.3">
                <p:embed/>
              </p:oleObj>
            </a:graphicData>
          </a:graphic>
        </p:graphicFrame>
      </p:grpSp>
      <p:graphicFrame>
        <p:nvGraphicFramePr>
          <p:cNvPr id="43" name="Object 6"/>
          <p:cNvGraphicFramePr>
            <a:graphicFrameLocks noChangeAspect="1"/>
          </p:cNvGraphicFramePr>
          <p:nvPr/>
        </p:nvGraphicFramePr>
        <p:xfrm>
          <a:off x="7042150" y="1911350"/>
          <a:ext cx="298450" cy="365125"/>
        </p:xfrm>
        <a:graphic>
          <a:graphicData uri="http://schemas.openxmlformats.org/presentationml/2006/ole">
            <p:oleObj spid="_x0000_s19462" name="公式" r:id="rId7" imgW="114120" imgH="139680" progId="Equation.3">
              <p:embed/>
            </p:oleObj>
          </a:graphicData>
        </a:graphic>
      </p:graphicFrame>
      <p:graphicFrame>
        <p:nvGraphicFramePr>
          <p:cNvPr id="44" name="Object 7"/>
          <p:cNvGraphicFramePr>
            <a:graphicFrameLocks noChangeAspect="1"/>
          </p:cNvGraphicFramePr>
          <p:nvPr/>
        </p:nvGraphicFramePr>
        <p:xfrm>
          <a:off x="8626475" y="2747963"/>
          <a:ext cx="338138" cy="320675"/>
        </p:xfrm>
        <a:graphic>
          <a:graphicData uri="http://schemas.openxmlformats.org/presentationml/2006/ole">
            <p:oleObj spid="_x0000_s19463" name="公式" r:id="rId8" imgW="152280" imgH="164880" progId="Equation.3">
              <p:embed/>
            </p:oleObj>
          </a:graphicData>
        </a:graphic>
      </p:graphicFrame>
      <p:sp>
        <p:nvSpPr>
          <p:cNvPr id="45" name="Line 14"/>
          <p:cNvSpPr>
            <a:spLocks noChangeShapeType="1"/>
          </p:cNvSpPr>
          <p:nvPr/>
        </p:nvSpPr>
        <p:spPr bwMode="auto">
          <a:xfrm flipV="1">
            <a:off x="6486525" y="2205038"/>
            <a:ext cx="863600" cy="2016125"/>
          </a:xfrm>
          <a:prstGeom prst="line">
            <a:avLst/>
          </a:prstGeom>
          <a:noFill/>
          <a:ln w="9525">
            <a:solidFill>
              <a:schemeClr val="tx1"/>
            </a:solidFill>
            <a:round/>
            <a:headEnd/>
            <a:tailEnd type="triangle" w="med" len="med"/>
          </a:ln>
        </p:spPr>
        <p:txBody>
          <a:bodyPr>
            <a:spAutoFit/>
          </a:bodyPr>
          <a:lstStyle/>
          <a:p>
            <a:endParaRPr lang="zh-CN" altLang="en-US"/>
          </a:p>
        </p:txBody>
      </p:sp>
      <p:sp>
        <p:nvSpPr>
          <p:cNvPr id="46" name="Line 15"/>
          <p:cNvSpPr>
            <a:spLocks noChangeShapeType="1"/>
          </p:cNvSpPr>
          <p:nvPr/>
        </p:nvSpPr>
        <p:spPr bwMode="auto">
          <a:xfrm flipV="1">
            <a:off x="6486525" y="2709863"/>
            <a:ext cx="2233613" cy="1511300"/>
          </a:xfrm>
          <a:prstGeom prst="line">
            <a:avLst/>
          </a:prstGeom>
          <a:noFill/>
          <a:ln w="9525">
            <a:solidFill>
              <a:srgbClr val="FF0000"/>
            </a:solidFill>
            <a:round/>
            <a:headEnd/>
            <a:tailEnd type="triangle" w="med" len="med"/>
          </a:ln>
        </p:spPr>
        <p:txBody>
          <a:bodyPr>
            <a:spAutoFit/>
          </a:bodyPr>
          <a:lstStyle/>
          <a:p>
            <a:endParaRPr lang="zh-CN" altLang="en-US"/>
          </a:p>
        </p:txBody>
      </p:sp>
      <p:graphicFrame>
        <p:nvGraphicFramePr>
          <p:cNvPr id="47" name="Object 8"/>
          <p:cNvGraphicFramePr>
            <a:graphicFrameLocks noChangeAspect="1"/>
          </p:cNvGraphicFramePr>
          <p:nvPr/>
        </p:nvGraphicFramePr>
        <p:xfrm>
          <a:off x="6702425" y="2636838"/>
          <a:ext cx="277813" cy="452437"/>
        </p:xfrm>
        <a:graphic>
          <a:graphicData uri="http://schemas.openxmlformats.org/presentationml/2006/ole">
            <p:oleObj spid="_x0000_s19464" name="公式" r:id="rId9" imgW="139680" imgH="228600" progId="Equation.3">
              <p:embed/>
            </p:oleObj>
          </a:graphicData>
        </a:graphic>
      </p:graphicFrame>
      <p:graphicFrame>
        <p:nvGraphicFramePr>
          <p:cNvPr id="48" name="Object 9"/>
          <p:cNvGraphicFramePr>
            <a:graphicFrameLocks noChangeAspect="1"/>
          </p:cNvGraphicFramePr>
          <p:nvPr/>
        </p:nvGraphicFramePr>
        <p:xfrm>
          <a:off x="7854950" y="3429000"/>
          <a:ext cx="303213" cy="477838"/>
        </p:xfrm>
        <a:graphic>
          <a:graphicData uri="http://schemas.openxmlformats.org/presentationml/2006/ole">
            <p:oleObj spid="_x0000_s19465" name="公式" r:id="rId10" imgW="152280" imgH="241200" progId="Equation.3">
              <p:embed/>
            </p:oleObj>
          </a:graphicData>
        </a:graphic>
      </p:graphicFrame>
      <p:sp>
        <p:nvSpPr>
          <p:cNvPr id="49" name="Line 18"/>
          <p:cNvSpPr>
            <a:spLocks noChangeShapeType="1"/>
          </p:cNvSpPr>
          <p:nvPr/>
        </p:nvSpPr>
        <p:spPr bwMode="auto">
          <a:xfrm>
            <a:off x="7350125" y="2278063"/>
            <a:ext cx="1296988" cy="431800"/>
          </a:xfrm>
          <a:prstGeom prst="line">
            <a:avLst/>
          </a:prstGeom>
          <a:noFill/>
          <a:ln w="9525">
            <a:solidFill>
              <a:srgbClr val="FF6600"/>
            </a:solidFill>
            <a:round/>
            <a:headEnd/>
            <a:tailEnd type="triangle" w="med" len="med"/>
          </a:ln>
        </p:spPr>
        <p:txBody>
          <a:bodyPr>
            <a:spAutoFit/>
          </a:bodyPr>
          <a:lstStyle/>
          <a:p>
            <a:endParaRPr lang="zh-CN" altLang="en-US"/>
          </a:p>
        </p:txBody>
      </p:sp>
      <p:graphicFrame>
        <p:nvGraphicFramePr>
          <p:cNvPr id="50" name="Object 10"/>
          <p:cNvGraphicFramePr>
            <a:graphicFrameLocks noChangeAspect="1"/>
          </p:cNvGraphicFramePr>
          <p:nvPr/>
        </p:nvGraphicFramePr>
        <p:xfrm>
          <a:off x="8431213" y="2278063"/>
          <a:ext cx="254000" cy="301625"/>
        </p:xfrm>
        <a:graphic>
          <a:graphicData uri="http://schemas.openxmlformats.org/presentationml/2006/ole">
            <p:oleObj spid="_x0000_s19466" name="公式" r:id="rId11" imgW="126720" imgH="152280" progId="Equation.3">
              <p:embed/>
            </p:oleObj>
          </a:graphicData>
        </a:graphic>
      </p:graphicFrame>
      <p:sp>
        <p:nvSpPr>
          <p:cNvPr id="51" name="Oval 20"/>
          <p:cNvSpPr>
            <a:spLocks noChangeArrowheads="1"/>
          </p:cNvSpPr>
          <p:nvPr/>
        </p:nvSpPr>
        <p:spPr bwMode="auto">
          <a:xfrm>
            <a:off x="7710488" y="2349500"/>
            <a:ext cx="144462" cy="144463"/>
          </a:xfrm>
          <a:prstGeom prst="ellipse">
            <a:avLst/>
          </a:prstGeom>
          <a:solidFill>
            <a:srgbClr val="FF3399"/>
          </a:solidFill>
          <a:ln w="9525" algn="ctr">
            <a:solidFill>
              <a:schemeClr val="tx1"/>
            </a:solidFill>
            <a:round/>
            <a:headEnd/>
            <a:tailEnd/>
          </a:ln>
        </p:spPr>
        <p:txBody>
          <a:bodyPr anchor="ctr">
            <a:spAutoFit/>
          </a:bodyPr>
          <a:lstStyle/>
          <a:p>
            <a:endParaRPr lang="zh-CN" altLang="en-US"/>
          </a:p>
        </p:txBody>
      </p:sp>
      <p:graphicFrame>
        <p:nvGraphicFramePr>
          <p:cNvPr id="52" name="Object 11"/>
          <p:cNvGraphicFramePr>
            <a:graphicFrameLocks noChangeAspect="1"/>
          </p:cNvGraphicFramePr>
          <p:nvPr/>
        </p:nvGraphicFramePr>
        <p:xfrm>
          <a:off x="7723188" y="2001838"/>
          <a:ext cx="228600" cy="276225"/>
        </p:xfrm>
        <a:graphic>
          <a:graphicData uri="http://schemas.openxmlformats.org/presentationml/2006/ole">
            <p:oleObj spid="_x0000_s19467" name="公式" r:id="rId12" imgW="114120" imgH="139680" progId="Equation.3">
              <p:embed/>
            </p:oleObj>
          </a:graphicData>
        </a:graphic>
      </p:graphicFrame>
      <p:sp>
        <p:nvSpPr>
          <p:cNvPr id="53" name="Line 23"/>
          <p:cNvSpPr>
            <a:spLocks noChangeShapeType="1"/>
          </p:cNvSpPr>
          <p:nvPr/>
        </p:nvSpPr>
        <p:spPr bwMode="auto">
          <a:xfrm>
            <a:off x="7854950" y="2420938"/>
            <a:ext cx="863600" cy="287337"/>
          </a:xfrm>
          <a:prstGeom prst="line">
            <a:avLst/>
          </a:prstGeom>
          <a:noFill/>
          <a:ln w="57150">
            <a:solidFill>
              <a:srgbClr val="0000FF"/>
            </a:solidFill>
            <a:round/>
            <a:headEnd/>
            <a:tailEnd type="triangle" w="med" len="med"/>
          </a:ln>
        </p:spPr>
        <p:txBody>
          <a:bodyPr>
            <a:spAutoFit/>
          </a:bodyPr>
          <a:lstStyle/>
          <a:p>
            <a:endParaRPr lang="zh-CN" altLang="en-US"/>
          </a:p>
        </p:txBody>
      </p:sp>
      <p:graphicFrame>
        <p:nvGraphicFramePr>
          <p:cNvPr id="54" name="Object 12"/>
          <p:cNvGraphicFramePr>
            <a:graphicFrameLocks noChangeAspect="1"/>
          </p:cNvGraphicFramePr>
          <p:nvPr/>
        </p:nvGraphicFramePr>
        <p:xfrm>
          <a:off x="8070850" y="2565400"/>
          <a:ext cx="254000" cy="427038"/>
        </p:xfrm>
        <a:graphic>
          <a:graphicData uri="http://schemas.openxmlformats.org/presentationml/2006/ole">
            <p:oleObj spid="_x0000_s19468" name="公式" r:id="rId13" imgW="126720" imgH="215640" progId="Equation.3">
              <p:embed/>
            </p:oleObj>
          </a:graphicData>
        </a:graphic>
      </p:graphicFrame>
      <p:sp>
        <p:nvSpPr>
          <p:cNvPr id="55" name="Line 25"/>
          <p:cNvSpPr>
            <a:spLocks noChangeShapeType="1"/>
          </p:cNvSpPr>
          <p:nvPr/>
        </p:nvSpPr>
        <p:spPr bwMode="auto">
          <a:xfrm flipH="1" flipV="1">
            <a:off x="7350125" y="2278063"/>
            <a:ext cx="360363" cy="142875"/>
          </a:xfrm>
          <a:prstGeom prst="line">
            <a:avLst/>
          </a:prstGeom>
          <a:noFill/>
          <a:ln w="57150">
            <a:solidFill>
              <a:srgbClr val="C00000"/>
            </a:solidFill>
            <a:round/>
            <a:headEnd/>
            <a:tailEnd type="triangle" w="med" len="med"/>
          </a:ln>
        </p:spPr>
        <p:txBody>
          <a:bodyPr>
            <a:spAutoFit/>
          </a:bodyPr>
          <a:lstStyle/>
          <a:p>
            <a:endParaRPr lang="zh-CN" altLang="en-US"/>
          </a:p>
        </p:txBody>
      </p:sp>
      <p:graphicFrame>
        <p:nvGraphicFramePr>
          <p:cNvPr id="56" name="Object 13"/>
          <p:cNvGraphicFramePr>
            <a:graphicFrameLocks noChangeAspect="1"/>
          </p:cNvGraphicFramePr>
          <p:nvPr/>
        </p:nvGraphicFramePr>
        <p:xfrm>
          <a:off x="7410450" y="1846263"/>
          <a:ext cx="279400" cy="427037"/>
        </p:xfrm>
        <a:graphic>
          <a:graphicData uri="http://schemas.openxmlformats.org/presentationml/2006/ole">
            <p:oleObj spid="_x0000_s19469" name="公式" r:id="rId14" imgW="139680" imgH="215640" progId="Equation.3">
              <p:embed/>
            </p:oleObj>
          </a:graphicData>
        </a:graphic>
      </p:graphicFrame>
      <p:graphicFrame>
        <p:nvGraphicFramePr>
          <p:cNvPr id="18479" name="Object 47"/>
          <p:cNvGraphicFramePr>
            <a:graphicFrameLocks noChangeAspect="1"/>
          </p:cNvGraphicFramePr>
          <p:nvPr/>
        </p:nvGraphicFramePr>
        <p:xfrm>
          <a:off x="395288" y="2492375"/>
          <a:ext cx="5256212" cy="1216025"/>
        </p:xfrm>
        <a:graphic>
          <a:graphicData uri="http://schemas.openxmlformats.org/presentationml/2006/ole">
            <p:oleObj spid="_x0000_s19470" name="Equation" r:id="rId15" imgW="2234880" imgH="482400" progId="Equation.DSMT4">
              <p:embed/>
            </p:oleObj>
          </a:graphicData>
        </a:graphic>
      </p:graphicFrame>
      <p:sp>
        <p:nvSpPr>
          <p:cNvPr id="58" name="Text Box 7"/>
          <p:cNvSpPr txBox="1">
            <a:spLocks noChangeArrowheads="1"/>
          </p:cNvSpPr>
          <p:nvPr/>
        </p:nvSpPr>
        <p:spPr bwMode="auto">
          <a:xfrm>
            <a:off x="539750" y="1476375"/>
            <a:ext cx="5616575" cy="584200"/>
          </a:xfrm>
          <a:prstGeom prst="rect">
            <a:avLst/>
          </a:prstGeom>
          <a:noFill/>
          <a:ln w="9525">
            <a:noFill/>
            <a:miter lim="800000"/>
            <a:headEnd/>
            <a:tailEnd/>
          </a:ln>
          <a:effectLst/>
        </p:spPr>
        <p:txBody>
          <a:bodyPr>
            <a:spAutoFit/>
          </a:bodyPr>
          <a:lstStyle/>
          <a:p>
            <a:pPr>
              <a:spcBef>
                <a:spcPct val="50000"/>
              </a:spcBef>
              <a:buClr>
                <a:srgbClr val="A50021"/>
              </a:buClr>
              <a:buSzPct val="75000"/>
              <a:buFont typeface="Wingdings" pitchFamily="2" charset="2"/>
              <a:buNone/>
              <a:defRPr/>
            </a:pPr>
            <a:r>
              <a:rPr kumimoji="1" lang="en-US" altLang="zh-CN" sz="3200" dirty="0">
                <a:solidFill>
                  <a:srgbClr val="CC0099"/>
                </a:solidFill>
                <a:effectLst>
                  <a:outerShdw blurRad="38100" dist="38100" dir="2700000" algn="tl">
                    <a:srgbClr val="000000"/>
                  </a:outerShdw>
                </a:effectLst>
                <a:latin typeface="Times New Roman" pitchFamily="18" charset="0"/>
                <a:ea typeface="楷体_GB2312" pitchFamily="49" charset="-122"/>
              </a:rPr>
              <a:t>1. </a:t>
            </a:r>
            <a:r>
              <a:rPr kumimoji="1" lang="zh-CN" altLang="en-US" sz="3200" dirty="0">
                <a:solidFill>
                  <a:srgbClr val="CC0099"/>
                </a:solidFill>
                <a:effectLst>
                  <a:outerShdw blurRad="38100" dist="38100" dir="2700000" algn="tl">
                    <a:srgbClr val="000000"/>
                  </a:outerShdw>
                </a:effectLst>
                <a:latin typeface="Times New Roman" pitchFamily="18" charset="0"/>
                <a:ea typeface="楷体_GB2312" pitchFamily="49" charset="-122"/>
              </a:rPr>
              <a:t>行星相对于质心的运动</a:t>
            </a:r>
          </a:p>
        </p:txBody>
      </p:sp>
      <p:sp>
        <p:nvSpPr>
          <p:cNvPr id="59" name="Text Box 28"/>
          <p:cNvSpPr txBox="1">
            <a:spLocks noChangeArrowheads="1"/>
          </p:cNvSpPr>
          <p:nvPr/>
        </p:nvSpPr>
        <p:spPr bwMode="auto">
          <a:xfrm>
            <a:off x="360363" y="4148138"/>
            <a:ext cx="4716462" cy="519112"/>
          </a:xfrm>
          <a:prstGeom prst="rect">
            <a:avLst/>
          </a:prstGeom>
          <a:noFill/>
          <a:ln w="9525" algn="ctr">
            <a:noFill/>
            <a:miter lim="800000"/>
            <a:headEnd/>
            <a:tailEnd/>
          </a:ln>
        </p:spPr>
        <p:txBody>
          <a:bodyPr>
            <a:spAutoFit/>
          </a:bodyPr>
          <a:lstStyle/>
          <a:p>
            <a:pPr>
              <a:spcBef>
                <a:spcPct val="50000"/>
              </a:spcBef>
            </a:pPr>
            <a:r>
              <a:rPr lang="zh-CN" altLang="en-US" sz="2800"/>
              <a:t>行星</a:t>
            </a:r>
            <a:r>
              <a:rPr lang="en-US" altLang="zh-CN" sz="2800">
                <a:latin typeface="Times New Roman" pitchFamily="18" charset="0"/>
                <a:cs typeface="Times New Roman" pitchFamily="18" charset="0"/>
              </a:rPr>
              <a:t>P</a:t>
            </a:r>
            <a:r>
              <a:rPr lang="zh-CN" altLang="en-US" sz="2800"/>
              <a:t>对质心</a:t>
            </a:r>
            <a:r>
              <a:rPr lang="en-US" altLang="zh-CN" sz="2800">
                <a:latin typeface="Times New Roman" pitchFamily="18" charset="0"/>
                <a:cs typeface="Times New Roman" pitchFamily="18" charset="0"/>
              </a:rPr>
              <a:t>C</a:t>
            </a:r>
            <a:r>
              <a:rPr lang="zh-CN" altLang="en-US" sz="2800"/>
              <a:t>的动力学方程</a:t>
            </a:r>
          </a:p>
        </p:txBody>
      </p:sp>
      <p:graphicFrame>
        <p:nvGraphicFramePr>
          <p:cNvPr id="60" name="Object 14"/>
          <p:cNvGraphicFramePr>
            <a:graphicFrameLocks noChangeAspect="1"/>
          </p:cNvGraphicFramePr>
          <p:nvPr/>
        </p:nvGraphicFramePr>
        <p:xfrm>
          <a:off x="415925" y="5300663"/>
          <a:ext cx="5556250" cy="1081087"/>
        </p:xfrm>
        <a:graphic>
          <a:graphicData uri="http://schemas.openxmlformats.org/presentationml/2006/ole">
            <p:oleObj spid="_x0000_s19471" name="Equation" r:id="rId16" imgW="2336760" imgH="457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amond(in)">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amond(in)">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slide(fromBottom)">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amond(in)">
                                      <p:cBhvr>
                                        <p:cTn id="31" dur="20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checkerboard(across)">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diamond(in)">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diamond(in)">
                                      <p:cBhvr>
                                        <p:cTn id="46" dur="20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diamond(in)">
                                      <p:cBhvr>
                                        <p:cTn id="55" dur="20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strips(downLeft)">
                                      <p:cBhvr>
                                        <p:cTn id="60" dur="5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diamond(in)">
                                      <p:cBhvr>
                                        <p:cTn id="65" dur="20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checkerboard(across)">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8" presetClass="entr" presetSubtype="16"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diamond(in)">
                                      <p:cBhvr>
                                        <p:cTn id="75" dur="2000"/>
                                        <p:tgtEl>
                                          <p:spTgt spid="56"/>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nodeType="clickEffect">
                                  <p:stCondLst>
                                    <p:cond delay="0"/>
                                  </p:stCondLst>
                                  <p:childTnLst>
                                    <p:set>
                                      <p:cBhvr>
                                        <p:cTn id="79" dur="1" fill="hold">
                                          <p:stCondLst>
                                            <p:cond delay="0"/>
                                          </p:stCondLst>
                                        </p:cTn>
                                        <p:tgtEl>
                                          <p:spTgt spid="18479"/>
                                        </p:tgtEl>
                                        <p:attrNameLst>
                                          <p:attrName>style.visibility</p:attrName>
                                        </p:attrNameLst>
                                      </p:cBhvr>
                                      <p:to>
                                        <p:strVal val="visible"/>
                                      </p:to>
                                    </p:set>
                                    <p:anim calcmode="lin" valueType="num">
                                      <p:cBhvr additive="base">
                                        <p:cTn id="80" dur="500" fill="hold"/>
                                        <p:tgtEl>
                                          <p:spTgt spid="18479"/>
                                        </p:tgtEl>
                                        <p:attrNameLst>
                                          <p:attrName>ppt_x</p:attrName>
                                        </p:attrNameLst>
                                      </p:cBhvr>
                                      <p:tavLst>
                                        <p:tav tm="0">
                                          <p:val>
                                            <p:strVal val="0-#ppt_w/2"/>
                                          </p:val>
                                        </p:tav>
                                        <p:tav tm="100000">
                                          <p:val>
                                            <p:strVal val="#ppt_x"/>
                                          </p:val>
                                        </p:tav>
                                      </p:tavLst>
                                    </p:anim>
                                    <p:anim calcmode="lin" valueType="num">
                                      <p:cBhvr additive="base">
                                        <p:cTn id="81" dur="500" fill="hold"/>
                                        <p:tgtEl>
                                          <p:spTgt spid="18479"/>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1"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heel(4)">
                                      <p:cBhvr>
                                        <p:cTn id="86" dur="20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8" presetClass="entr" presetSubtype="16"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diamond(in)">
                                      <p:cBhvr>
                                        <p:cTn id="9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1" grpId="0" animBg="1"/>
      <p:bldP spid="53" grpId="0" animBg="1"/>
      <p:bldP spid="55" grpId="0" animBg="1"/>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8" name="灯片编号占位符 1"/>
          <p:cNvSpPr>
            <a:spLocks noGrp="1"/>
          </p:cNvSpPr>
          <p:nvPr>
            <p:ph type="sldNum" sz="quarter" idx="12"/>
          </p:nvPr>
        </p:nvSpPr>
        <p:spPr>
          <a:noFill/>
        </p:spPr>
        <p:txBody>
          <a:bodyPr/>
          <a:lstStyle/>
          <a:p>
            <a:fld id="{797FC9EF-E5BB-4A33-85B5-483ADDA73E15}" type="slidenum">
              <a:rPr lang="en-US" altLang="zh-CN" smtClean="0">
                <a:latin typeface="Arial" pitchFamily="34" charset="0"/>
              </a:rPr>
              <a:pPr/>
              <a:t>8</a:t>
            </a:fld>
            <a:endParaRPr lang="en-US" altLang="zh-CN" smtClean="0">
              <a:latin typeface="Arial" pitchFamily="34" charset="0"/>
            </a:endParaRPr>
          </a:p>
        </p:txBody>
      </p:sp>
      <p:sp>
        <p:nvSpPr>
          <p:cNvPr id="3" name="Text Box 30"/>
          <p:cNvSpPr txBox="1">
            <a:spLocks noChangeArrowheads="1"/>
          </p:cNvSpPr>
          <p:nvPr/>
        </p:nvSpPr>
        <p:spPr bwMode="auto">
          <a:xfrm>
            <a:off x="561975" y="641350"/>
            <a:ext cx="647700" cy="461963"/>
          </a:xfrm>
          <a:prstGeom prst="rect">
            <a:avLst/>
          </a:prstGeom>
          <a:noFill/>
          <a:ln w="9525" algn="ctr">
            <a:noFill/>
            <a:miter lim="800000"/>
            <a:headEnd/>
            <a:tailEnd/>
          </a:ln>
        </p:spPr>
        <p:txBody>
          <a:bodyPr>
            <a:spAutoFit/>
          </a:bodyPr>
          <a:lstStyle/>
          <a:p>
            <a:pPr>
              <a:spcBef>
                <a:spcPct val="50000"/>
              </a:spcBef>
            </a:pPr>
            <a:r>
              <a:rPr lang="zh-CN" altLang="en-US" sz="2400"/>
              <a:t>因</a:t>
            </a:r>
          </a:p>
        </p:txBody>
      </p:sp>
      <p:graphicFrame>
        <p:nvGraphicFramePr>
          <p:cNvPr id="4" name="Object 15"/>
          <p:cNvGraphicFramePr>
            <a:graphicFrameLocks noChangeAspect="1"/>
          </p:cNvGraphicFramePr>
          <p:nvPr/>
        </p:nvGraphicFramePr>
        <p:xfrm>
          <a:off x="1930400" y="620713"/>
          <a:ext cx="2203450" cy="554037"/>
        </p:xfrm>
        <a:graphic>
          <a:graphicData uri="http://schemas.openxmlformats.org/presentationml/2006/ole">
            <p:oleObj spid="_x0000_s20482" name="公式" r:id="rId3" imgW="850680" imgH="215640" progId="Equation.3">
              <p:embed/>
            </p:oleObj>
          </a:graphicData>
        </a:graphic>
      </p:graphicFrame>
      <p:grpSp>
        <p:nvGrpSpPr>
          <p:cNvPr id="32" name="组合 31"/>
          <p:cNvGrpSpPr/>
          <p:nvPr/>
        </p:nvGrpSpPr>
        <p:grpSpPr>
          <a:xfrm>
            <a:off x="561975" y="4075113"/>
            <a:ext cx="4059238" cy="1009650"/>
            <a:chOff x="561975" y="4075113"/>
            <a:chExt cx="4059238" cy="1009650"/>
          </a:xfrm>
        </p:grpSpPr>
        <p:sp>
          <p:nvSpPr>
            <p:cNvPr id="5" name="Text Box 32"/>
            <p:cNvSpPr txBox="1">
              <a:spLocks noChangeArrowheads="1"/>
            </p:cNvSpPr>
            <p:nvPr/>
          </p:nvSpPr>
          <p:spPr bwMode="auto">
            <a:xfrm>
              <a:off x="561975" y="4344988"/>
              <a:ext cx="1152525" cy="461962"/>
            </a:xfrm>
            <a:prstGeom prst="rect">
              <a:avLst/>
            </a:prstGeom>
            <a:noFill/>
            <a:ln w="9525" algn="ctr">
              <a:noFill/>
              <a:miter lim="800000"/>
              <a:headEnd/>
              <a:tailEnd/>
            </a:ln>
          </p:spPr>
          <p:txBody>
            <a:bodyPr>
              <a:spAutoFit/>
            </a:bodyPr>
            <a:lstStyle/>
            <a:p>
              <a:pPr>
                <a:spcBef>
                  <a:spcPct val="50000"/>
                </a:spcBef>
              </a:pPr>
              <a:r>
                <a:rPr lang="zh-CN" altLang="en-US" sz="2400"/>
                <a:t>所以</a:t>
              </a:r>
            </a:p>
          </p:txBody>
        </p:sp>
        <p:graphicFrame>
          <p:nvGraphicFramePr>
            <p:cNvPr id="6" name="Object 16"/>
            <p:cNvGraphicFramePr>
              <a:graphicFrameLocks noChangeAspect="1"/>
            </p:cNvGraphicFramePr>
            <p:nvPr/>
          </p:nvGraphicFramePr>
          <p:xfrm>
            <a:off x="1728788" y="4075113"/>
            <a:ext cx="2892425" cy="1009650"/>
          </p:xfrm>
          <a:graphic>
            <a:graphicData uri="http://schemas.openxmlformats.org/presentationml/2006/ole">
              <p:oleObj spid="_x0000_s20483" name="Equation" r:id="rId4" imgW="1117440" imgH="393480" progId="Equation.DSMT4">
                <p:embed/>
              </p:oleObj>
            </a:graphicData>
          </a:graphic>
        </p:graphicFrame>
      </p:grpSp>
      <p:grpSp>
        <p:nvGrpSpPr>
          <p:cNvPr id="20501" name="组合 6"/>
          <p:cNvGrpSpPr>
            <a:grpSpLocks/>
          </p:cNvGrpSpPr>
          <p:nvPr/>
        </p:nvGrpSpPr>
        <p:grpSpPr bwMode="auto">
          <a:xfrm>
            <a:off x="5765800" y="1773238"/>
            <a:ext cx="3198813" cy="3940175"/>
            <a:chOff x="5671173" y="1772494"/>
            <a:chExt cx="3198688" cy="3940447"/>
          </a:xfrm>
        </p:grpSpPr>
        <p:grpSp>
          <p:nvGrpSpPr>
            <p:cNvPr id="20502" name="组合 7"/>
            <p:cNvGrpSpPr>
              <a:grpSpLocks/>
            </p:cNvGrpSpPr>
            <p:nvPr/>
          </p:nvGrpSpPr>
          <p:grpSpPr bwMode="auto">
            <a:xfrm>
              <a:off x="5671173" y="1772494"/>
              <a:ext cx="3168353" cy="3940447"/>
              <a:chOff x="5436095" y="1772494"/>
              <a:chExt cx="3168353" cy="3940447"/>
            </a:xfrm>
          </p:grpSpPr>
          <p:sp>
            <p:nvSpPr>
              <p:cNvPr id="20509" name="Line 6"/>
              <p:cNvSpPr>
                <a:spLocks noChangeShapeType="1"/>
              </p:cNvSpPr>
              <p:nvPr/>
            </p:nvSpPr>
            <p:spPr bwMode="auto">
              <a:xfrm flipV="1">
                <a:off x="6145213" y="1844675"/>
                <a:ext cx="0" cy="2663825"/>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4" name="Object 2"/>
              <p:cNvGraphicFramePr>
                <a:graphicFrameLocks noChangeAspect="1"/>
              </p:cNvGraphicFramePr>
              <p:nvPr/>
            </p:nvGraphicFramePr>
            <p:xfrm>
              <a:off x="6012160" y="4503018"/>
              <a:ext cx="398462" cy="438150"/>
            </p:xfrm>
            <a:graphic>
              <a:graphicData uri="http://schemas.openxmlformats.org/presentationml/2006/ole">
                <p:oleObj spid="_x0000_s20484" name="公式" r:id="rId5" imgW="126720" imgH="139680" progId="Equation.3">
                  <p:embed/>
                </p:oleObj>
              </a:graphicData>
            </a:graphic>
          </p:graphicFrame>
          <p:sp>
            <p:nvSpPr>
              <p:cNvPr id="20510" name="Line 5"/>
              <p:cNvSpPr>
                <a:spLocks noChangeShapeType="1"/>
              </p:cNvSpPr>
              <p:nvPr/>
            </p:nvSpPr>
            <p:spPr bwMode="auto">
              <a:xfrm>
                <a:off x="6145213" y="4508506"/>
                <a:ext cx="2459235" cy="62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5" name="Object 3"/>
              <p:cNvGraphicFramePr>
                <a:graphicFrameLocks noChangeAspect="1"/>
              </p:cNvGraphicFramePr>
              <p:nvPr/>
            </p:nvGraphicFramePr>
            <p:xfrm>
              <a:off x="8316416" y="4579918"/>
              <a:ext cx="263525" cy="289242"/>
            </p:xfrm>
            <a:graphic>
              <a:graphicData uri="http://schemas.openxmlformats.org/presentationml/2006/ole">
                <p:oleObj spid="_x0000_s20485" name="公式" r:id="rId6" imgW="126720" imgH="139680" progId="Equation.3">
                  <p:embed/>
                </p:oleObj>
              </a:graphicData>
            </a:graphic>
          </p:graphicFrame>
          <p:sp>
            <p:nvSpPr>
              <p:cNvPr id="20511" name="Line 7"/>
              <p:cNvSpPr>
                <a:spLocks noChangeShapeType="1"/>
              </p:cNvSpPr>
              <p:nvPr/>
            </p:nvSpPr>
            <p:spPr bwMode="auto">
              <a:xfrm flipH="1">
                <a:off x="5436095" y="4508501"/>
                <a:ext cx="709116" cy="936723"/>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6" name="Object 4"/>
              <p:cNvGraphicFramePr>
                <a:graphicFrameLocks noChangeAspect="1"/>
              </p:cNvGraphicFramePr>
              <p:nvPr/>
            </p:nvGraphicFramePr>
            <p:xfrm>
              <a:off x="5508104" y="5373216"/>
              <a:ext cx="341313" cy="339725"/>
            </p:xfrm>
            <a:graphic>
              <a:graphicData uri="http://schemas.openxmlformats.org/presentationml/2006/ole">
                <p:oleObj spid="_x0000_s20486" name="公式" r:id="rId7" imgW="126720" imgH="126720" progId="Equation.3">
                  <p:embed/>
                </p:oleObj>
              </a:graphicData>
            </a:graphic>
          </p:graphicFrame>
          <p:graphicFrame>
            <p:nvGraphicFramePr>
              <p:cNvPr id="905227" name="Object 5"/>
              <p:cNvGraphicFramePr>
                <a:graphicFrameLocks noChangeAspect="1"/>
              </p:cNvGraphicFramePr>
              <p:nvPr/>
            </p:nvGraphicFramePr>
            <p:xfrm>
              <a:off x="6156176" y="1772494"/>
              <a:ext cx="304800" cy="360362"/>
            </p:xfrm>
            <a:graphic>
              <a:graphicData uri="http://schemas.openxmlformats.org/presentationml/2006/ole">
                <p:oleObj spid="_x0000_s20487" name="公式" r:id="rId8" imgW="139680" imgH="164880" progId="Equation.3">
                  <p:embed/>
                </p:oleObj>
              </a:graphicData>
            </a:graphic>
          </p:graphicFrame>
        </p:grpSp>
        <p:graphicFrame>
          <p:nvGraphicFramePr>
            <p:cNvPr id="908300" name="Object 6"/>
            <p:cNvGraphicFramePr>
              <a:graphicFrameLocks noChangeAspect="1"/>
            </p:cNvGraphicFramePr>
            <p:nvPr/>
          </p:nvGraphicFramePr>
          <p:xfrm>
            <a:off x="6948264" y="2199779"/>
            <a:ext cx="298450" cy="365125"/>
          </p:xfrm>
          <a:graphic>
            <a:graphicData uri="http://schemas.openxmlformats.org/presentationml/2006/ole">
              <p:oleObj spid="_x0000_s20488" name="公式" r:id="rId9" imgW="114120" imgH="139680" progId="Equation.3">
                <p:embed/>
              </p:oleObj>
            </a:graphicData>
          </a:graphic>
        </p:graphicFrame>
        <p:graphicFrame>
          <p:nvGraphicFramePr>
            <p:cNvPr id="908301" name="Object 7"/>
            <p:cNvGraphicFramePr>
              <a:graphicFrameLocks noChangeAspect="1"/>
            </p:cNvGraphicFramePr>
            <p:nvPr/>
          </p:nvGraphicFramePr>
          <p:xfrm>
            <a:off x="8532440" y="3036441"/>
            <a:ext cx="337421" cy="320551"/>
          </p:xfrm>
          <a:graphic>
            <a:graphicData uri="http://schemas.openxmlformats.org/presentationml/2006/ole">
              <p:oleObj spid="_x0000_s20489" name="公式" r:id="rId10" imgW="152280" imgH="164880" progId="Equation.3">
                <p:embed/>
              </p:oleObj>
            </a:graphicData>
          </a:graphic>
        </p:graphicFrame>
        <p:sp>
          <p:nvSpPr>
            <p:cNvPr id="20503" name="Line 14"/>
            <p:cNvSpPr>
              <a:spLocks noChangeShapeType="1"/>
            </p:cNvSpPr>
            <p:nvPr/>
          </p:nvSpPr>
          <p:spPr bwMode="auto">
            <a:xfrm flipV="1">
              <a:off x="6391253" y="2492375"/>
              <a:ext cx="863600" cy="2016125"/>
            </a:xfrm>
            <a:prstGeom prst="line">
              <a:avLst/>
            </a:prstGeom>
            <a:noFill/>
            <a:ln w="9525">
              <a:solidFill>
                <a:schemeClr val="tx1"/>
              </a:solidFill>
              <a:round/>
              <a:headEnd/>
              <a:tailEnd type="triangle" w="med" len="med"/>
            </a:ln>
          </p:spPr>
          <p:txBody>
            <a:bodyPr>
              <a:spAutoFit/>
            </a:bodyPr>
            <a:lstStyle/>
            <a:p>
              <a:endParaRPr lang="zh-CN" altLang="en-US"/>
            </a:p>
          </p:txBody>
        </p:sp>
        <p:sp>
          <p:nvSpPr>
            <p:cNvPr id="20504" name="Line 15"/>
            <p:cNvSpPr>
              <a:spLocks noChangeShapeType="1"/>
            </p:cNvSpPr>
            <p:nvPr/>
          </p:nvSpPr>
          <p:spPr bwMode="auto">
            <a:xfrm flipV="1">
              <a:off x="6391253" y="2997200"/>
              <a:ext cx="2233613" cy="1511300"/>
            </a:xfrm>
            <a:prstGeom prst="line">
              <a:avLst/>
            </a:prstGeom>
            <a:noFill/>
            <a:ln w="9525">
              <a:solidFill>
                <a:srgbClr val="FF0000"/>
              </a:solidFill>
              <a:round/>
              <a:headEnd/>
              <a:tailEnd type="triangle" w="med" len="med"/>
            </a:ln>
          </p:spPr>
          <p:txBody>
            <a:bodyPr>
              <a:spAutoFit/>
            </a:bodyPr>
            <a:lstStyle/>
            <a:p>
              <a:endParaRPr lang="zh-CN" altLang="en-US"/>
            </a:p>
          </p:txBody>
        </p:sp>
        <p:graphicFrame>
          <p:nvGraphicFramePr>
            <p:cNvPr id="908304" name="Object 8"/>
            <p:cNvGraphicFramePr>
              <a:graphicFrameLocks noChangeAspect="1"/>
            </p:cNvGraphicFramePr>
            <p:nvPr/>
          </p:nvGraphicFramePr>
          <p:xfrm>
            <a:off x="6607153" y="2924175"/>
            <a:ext cx="277813" cy="452438"/>
          </p:xfrm>
          <a:graphic>
            <a:graphicData uri="http://schemas.openxmlformats.org/presentationml/2006/ole">
              <p:oleObj spid="_x0000_s20490" name="公式" r:id="rId11" imgW="139680" imgH="228600" progId="Equation.3">
                <p:embed/>
              </p:oleObj>
            </a:graphicData>
          </a:graphic>
        </p:graphicFrame>
        <p:graphicFrame>
          <p:nvGraphicFramePr>
            <p:cNvPr id="908305" name="Object 9"/>
            <p:cNvGraphicFramePr>
              <a:graphicFrameLocks noChangeAspect="1"/>
            </p:cNvGraphicFramePr>
            <p:nvPr/>
          </p:nvGraphicFramePr>
          <p:xfrm>
            <a:off x="7759678" y="3716338"/>
            <a:ext cx="303213" cy="477837"/>
          </p:xfrm>
          <a:graphic>
            <a:graphicData uri="http://schemas.openxmlformats.org/presentationml/2006/ole">
              <p:oleObj spid="_x0000_s20491" name="公式" r:id="rId12" imgW="152280" imgH="241200" progId="Equation.3">
                <p:embed/>
              </p:oleObj>
            </a:graphicData>
          </a:graphic>
        </p:graphicFrame>
        <p:sp>
          <p:nvSpPr>
            <p:cNvPr id="20505" name="Line 18"/>
            <p:cNvSpPr>
              <a:spLocks noChangeShapeType="1"/>
            </p:cNvSpPr>
            <p:nvPr/>
          </p:nvSpPr>
          <p:spPr bwMode="auto">
            <a:xfrm>
              <a:off x="7254853" y="2565400"/>
              <a:ext cx="1296988" cy="431800"/>
            </a:xfrm>
            <a:prstGeom prst="line">
              <a:avLst/>
            </a:prstGeom>
            <a:noFill/>
            <a:ln w="9525">
              <a:solidFill>
                <a:srgbClr val="FF6600"/>
              </a:solidFill>
              <a:round/>
              <a:headEnd/>
              <a:tailEnd type="triangle" w="med" len="med"/>
            </a:ln>
          </p:spPr>
          <p:txBody>
            <a:bodyPr>
              <a:spAutoFit/>
            </a:bodyPr>
            <a:lstStyle/>
            <a:p>
              <a:endParaRPr lang="zh-CN" altLang="en-US"/>
            </a:p>
          </p:txBody>
        </p:sp>
        <p:graphicFrame>
          <p:nvGraphicFramePr>
            <p:cNvPr id="908307" name="Object 10"/>
            <p:cNvGraphicFramePr>
              <a:graphicFrameLocks noChangeAspect="1"/>
            </p:cNvGraphicFramePr>
            <p:nvPr/>
          </p:nvGraphicFramePr>
          <p:xfrm>
            <a:off x="8335941" y="2565400"/>
            <a:ext cx="254000" cy="301625"/>
          </p:xfrm>
          <a:graphic>
            <a:graphicData uri="http://schemas.openxmlformats.org/presentationml/2006/ole">
              <p:oleObj spid="_x0000_s20492" name="公式" r:id="rId13" imgW="126720" imgH="152280" progId="Equation.3">
                <p:embed/>
              </p:oleObj>
            </a:graphicData>
          </a:graphic>
        </p:graphicFrame>
        <p:sp>
          <p:nvSpPr>
            <p:cNvPr id="20506" name="Oval 20"/>
            <p:cNvSpPr>
              <a:spLocks noChangeArrowheads="1"/>
            </p:cNvSpPr>
            <p:nvPr/>
          </p:nvSpPr>
          <p:spPr bwMode="auto">
            <a:xfrm>
              <a:off x="7615216" y="2636838"/>
              <a:ext cx="144462" cy="144462"/>
            </a:xfrm>
            <a:prstGeom prst="ellipse">
              <a:avLst/>
            </a:prstGeom>
            <a:solidFill>
              <a:srgbClr val="FF3399"/>
            </a:solidFill>
            <a:ln w="9525" algn="ctr">
              <a:solidFill>
                <a:schemeClr val="tx1"/>
              </a:solidFill>
              <a:round/>
              <a:headEnd/>
              <a:tailEnd/>
            </a:ln>
          </p:spPr>
          <p:txBody>
            <a:bodyPr anchor="ctr">
              <a:spAutoFit/>
            </a:bodyPr>
            <a:lstStyle/>
            <a:p>
              <a:endParaRPr lang="zh-CN" altLang="en-US"/>
            </a:p>
          </p:txBody>
        </p:sp>
        <p:graphicFrame>
          <p:nvGraphicFramePr>
            <p:cNvPr id="908309" name="Object 11"/>
            <p:cNvGraphicFramePr>
              <a:graphicFrameLocks noChangeAspect="1"/>
            </p:cNvGraphicFramePr>
            <p:nvPr/>
          </p:nvGraphicFramePr>
          <p:xfrm>
            <a:off x="7627916" y="2289175"/>
            <a:ext cx="228600" cy="276225"/>
          </p:xfrm>
          <a:graphic>
            <a:graphicData uri="http://schemas.openxmlformats.org/presentationml/2006/ole">
              <p:oleObj spid="_x0000_s20493" name="公式" r:id="rId14" imgW="114120" imgH="139680" progId="Equation.3">
                <p:embed/>
              </p:oleObj>
            </a:graphicData>
          </a:graphic>
        </p:graphicFrame>
        <p:sp>
          <p:nvSpPr>
            <p:cNvPr id="20507" name="Line 23"/>
            <p:cNvSpPr>
              <a:spLocks noChangeShapeType="1"/>
            </p:cNvSpPr>
            <p:nvPr/>
          </p:nvSpPr>
          <p:spPr bwMode="auto">
            <a:xfrm>
              <a:off x="7759678" y="2708275"/>
              <a:ext cx="863600" cy="287338"/>
            </a:xfrm>
            <a:prstGeom prst="line">
              <a:avLst/>
            </a:prstGeom>
            <a:noFill/>
            <a:ln w="57150">
              <a:solidFill>
                <a:srgbClr val="0000FF"/>
              </a:solidFill>
              <a:round/>
              <a:headEnd/>
              <a:tailEnd type="triangle" w="med" len="med"/>
            </a:ln>
          </p:spPr>
          <p:txBody>
            <a:bodyPr>
              <a:spAutoFit/>
            </a:bodyPr>
            <a:lstStyle/>
            <a:p>
              <a:endParaRPr lang="zh-CN" altLang="en-US"/>
            </a:p>
          </p:txBody>
        </p:sp>
        <p:graphicFrame>
          <p:nvGraphicFramePr>
            <p:cNvPr id="908312" name="Object 12"/>
            <p:cNvGraphicFramePr>
              <a:graphicFrameLocks noChangeAspect="1"/>
            </p:cNvGraphicFramePr>
            <p:nvPr/>
          </p:nvGraphicFramePr>
          <p:xfrm>
            <a:off x="7975578" y="2852738"/>
            <a:ext cx="254000" cy="427037"/>
          </p:xfrm>
          <a:graphic>
            <a:graphicData uri="http://schemas.openxmlformats.org/presentationml/2006/ole">
              <p:oleObj spid="_x0000_s20494" name="公式" r:id="rId15" imgW="126720" imgH="215640" progId="Equation.3">
                <p:embed/>
              </p:oleObj>
            </a:graphicData>
          </a:graphic>
        </p:graphicFrame>
        <p:sp>
          <p:nvSpPr>
            <p:cNvPr id="20508" name="Line 25"/>
            <p:cNvSpPr>
              <a:spLocks noChangeShapeType="1"/>
            </p:cNvSpPr>
            <p:nvPr/>
          </p:nvSpPr>
          <p:spPr bwMode="auto">
            <a:xfrm flipH="1" flipV="1">
              <a:off x="7254853" y="2565400"/>
              <a:ext cx="360363" cy="142875"/>
            </a:xfrm>
            <a:prstGeom prst="line">
              <a:avLst/>
            </a:prstGeom>
            <a:noFill/>
            <a:ln w="57150">
              <a:solidFill>
                <a:srgbClr val="C00000"/>
              </a:solidFill>
              <a:round/>
              <a:headEnd/>
              <a:tailEnd type="triangle" w="med" len="med"/>
            </a:ln>
          </p:spPr>
          <p:txBody>
            <a:bodyPr>
              <a:spAutoFit/>
            </a:bodyPr>
            <a:lstStyle/>
            <a:p>
              <a:endParaRPr lang="zh-CN" altLang="en-US"/>
            </a:p>
          </p:txBody>
        </p:sp>
        <p:graphicFrame>
          <p:nvGraphicFramePr>
            <p:cNvPr id="908315" name="Object 13"/>
            <p:cNvGraphicFramePr>
              <a:graphicFrameLocks noChangeAspect="1"/>
            </p:cNvGraphicFramePr>
            <p:nvPr/>
          </p:nvGraphicFramePr>
          <p:xfrm>
            <a:off x="7315178" y="2133600"/>
            <a:ext cx="279400" cy="427038"/>
          </p:xfrm>
          <a:graphic>
            <a:graphicData uri="http://schemas.openxmlformats.org/presentationml/2006/ole">
              <p:oleObj spid="_x0000_s20495" name="公式" r:id="rId16" imgW="139680" imgH="215640" progId="Equation.3">
                <p:embed/>
              </p:oleObj>
            </a:graphicData>
          </a:graphic>
        </p:graphicFrame>
      </p:grpSp>
      <p:graphicFrame>
        <p:nvGraphicFramePr>
          <p:cNvPr id="908319" name="Object 16"/>
          <p:cNvGraphicFramePr>
            <a:graphicFrameLocks noChangeAspect="1"/>
          </p:cNvGraphicFramePr>
          <p:nvPr/>
        </p:nvGraphicFramePr>
        <p:xfrm>
          <a:off x="1258888" y="1628775"/>
          <a:ext cx="2301875" cy="585788"/>
        </p:xfrm>
        <a:graphic>
          <a:graphicData uri="http://schemas.openxmlformats.org/presentationml/2006/ole">
            <p:oleObj spid="_x0000_s20496" name="Equation" r:id="rId17" imgW="888840" imgH="228600" progId="Equation.DSMT4">
              <p:embed/>
            </p:oleObj>
          </a:graphicData>
        </a:graphic>
      </p:graphicFrame>
      <p:graphicFrame>
        <p:nvGraphicFramePr>
          <p:cNvPr id="30" name="Object 17"/>
          <p:cNvGraphicFramePr>
            <a:graphicFrameLocks noChangeAspect="1"/>
          </p:cNvGraphicFramePr>
          <p:nvPr/>
        </p:nvGraphicFramePr>
        <p:xfrm>
          <a:off x="1258888" y="2563813"/>
          <a:ext cx="3352800" cy="1009650"/>
        </p:xfrm>
        <a:graphic>
          <a:graphicData uri="http://schemas.openxmlformats.org/presentationml/2006/ole">
            <p:oleObj spid="_x0000_s20497" name="Equation" r:id="rId18" imgW="129528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08319"/>
                                        </p:tgtEl>
                                        <p:attrNameLst>
                                          <p:attrName>style.visibility</p:attrName>
                                        </p:attrNameLst>
                                      </p:cBhvr>
                                      <p:to>
                                        <p:strVal val="visible"/>
                                      </p:to>
                                    </p:set>
                                    <p:animEffect transition="in" filter="diamond(in)">
                                      <p:cBhvr>
                                        <p:cTn id="17" dur="500"/>
                                        <p:tgtEl>
                                          <p:spTgt spid="90831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amond(i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slide(fromBottom)">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1" name="灯片编号占位符 1"/>
          <p:cNvSpPr>
            <a:spLocks noGrp="1"/>
          </p:cNvSpPr>
          <p:nvPr>
            <p:ph type="sldNum" sz="quarter" idx="12"/>
          </p:nvPr>
        </p:nvSpPr>
        <p:spPr>
          <a:noFill/>
        </p:spPr>
        <p:txBody>
          <a:bodyPr/>
          <a:lstStyle/>
          <a:p>
            <a:fld id="{42FB405B-2CD8-4ABD-BD03-54807FB40064}" type="slidenum">
              <a:rPr lang="en-US" altLang="zh-CN" smtClean="0">
                <a:latin typeface="Arial" pitchFamily="34" charset="0"/>
              </a:rPr>
              <a:pPr/>
              <a:t>9</a:t>
            </a:fld>
            <a:endParaRPr lang="en-US" altLang="zh-CN" smtClean="0">
              <a:latin typeface="Arial" pitchFamily="34" charset="0"/>
            </a:endParaRPr>
          </a:p>
        </p:txBody>
      </p:sp>
      <p:grpSp>
        <p:nvGrpSpPr>
          <p:cNvPr id="21522" name="组合 24"/>
          <p:cNvGrpSpPr>
            <a:grpSpLocks/>
          </p:cNvGrpSpPr>
          <p:nvPr/>
        </p:nvGrpSpPr>
        <p:grpSpPr bwMode="auto">
          <a:xfrm>
            <a:off x="5765800" y="1773238"/>
            <a:ext cx="3198813" cy="3940175"/>
            <a:chOff x="5671173" y="1772494"/>
            <a:chExt cx="3198688" cy="3940447"/>
          </a:xfrm>
        </p:grpSpPr>
        <p:grpSp>
          <p:nvGrpSpPr>
            <p:cNvPr id="21523" name="组合 2"/>
            <p:cNvGrpSpPr>
              <a:grpSpLocks/>
            </p:cNvGrpSpPr>
            <p:nvPr/>
          </p:nvGrpSpPr>
          <p:grpSpPr bwMode="auto">
            <a:xfrm>
              <a:off x="5671173" y="1772494"/>
              <a:ext cx="3168353" cy="3940447"/>
              <a:chOff x="5436095" y="1772494"/>
              <a:chExt cx="3168353" cy="3940447"/>
            </a:xfrm>
          </p:grpSpPr>
          <p:sp>
            <p:nvSpPr>
              <p:cNvPr id="21530" name="Line 6"/>
              <p:cNvSpPr>
                <a:spLocks noChangeShapeType="1"/>
              </p:cNvSpPr>
              <p:nvPr/>
            </p:nvSpPr>
            <p:spPr bwMode="auto">
              <a:xfrm flipV="1">
                <a:off x="6145213" y="1844675"/>
                <a:ext cx="0" cy="2663825"/>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4" name="Object 2"/>
              <p:cNvGraphicFramePr>
                <a:graphicFrameLocks noChangeAspect="1"/>
              </p:cNvGraphicFramePr>
              <p:nvPr/>
            </p:nvGraphicFramePr>
            <p:xfrm>
              <a:off x="6012160" y="4503018"/>
              <a:ext cx="398462" cy="438150"/>
            </p:xfrm>
            <a:graphic>
              <a:graphicData uri="http://schemas.openxmlformats.org/presentationml/2006/ole">
                <p:oleObj spid="_x0000_s21506" name="公式" r:id="rId3" imgW="126720" imgH="139680" progId="Equation.3">
                  <p:embed/>
                </p:oleObj>
              </a:graphicData>
            </a:graphic>
          </p:graphicFrame>
          <p:sp>
            <p:nvSpPr>
              <p:cNvPr id="21531" name="Line 5"/>
              <p:cNvSpPr>
                <a:spLocks noChangeShapeType="1"/>
              </p:cNvSpPr>
              <p:nvPr/>
            </p:nvSpPr>
            <p:spPr bwMode="auto">
              <a:xfrm>
                <a:off x="6145213" y="4508506"/>
                <a:ext cx="2459235" cy="62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5" name="Object 3"/>
              <p:cNvGraphicFramePr>
                <a:graphicFrameLocks noChangeAspect="1"/>
              </p:cNvGraphicFramePr>
              <p:nvPr/>
            </p:nvGraphicFramePr>
            <p:xfrm>
              <a:off x="8316416" y="4579918"/>
              <a:ext cx="263525" cy="289242"/>
            </p:xfrm>
            <a:graphic>
              <a:graphicData uri="http://schemas.openxmlformats.org/presentationml/2006/ole">
                <p:oleObj spid="_x0000_s21507" name="公式" r:id="rId4" imgW="126720" imgH="139680" progId="Equation.3">
                  <p:embed/>
                </p:oleObj>
              </a:graphicData>
            </a:graphic>
          </p:graphicFrame>
          <p:sp>
            <p:nvSpPr>
              <p:cNvPr id="21532" name="Line 7"/>
              <p:cNvSpPr>
                <a:spLocks noChangeShapeType="1"/>
              </p:cNvSpPr>
              <p:nvPr/>
            </p:nvSpPr>
            <p:spPr bwMode="auto">
              <a:xfrm flipH="1">
                <a:off x="5436095" y="4508501"/>
                <a:ext cx="709116" cy="936723"/>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905226" name="Object 4"/>
              <p:cNvGraphicFramePr>
                <a:graphicFrameLocks noChangeAspect="1"/>
              </p:cNvGraphicFramePr>
              <p:nvPr/>
            </p:nvGraphicFramePr>
            <p:xfrm>
              <a:off x="5508104" y="5373216"/>
              <a:ext cx="341313" cy="339725"/>
            </p:xfrm>
            <a:graphic>
              <a:graphicData uri="http://schemas.openxmlformats.org/presentationml/2006/ole">
                <p:oleObj spid="_x0000_s21508" name="公式" r:id="rId5" imgW="126720" imgH="126720" progId="Equation.3">
                  <p:embed/>
                </p:oleObj>
              </a:graphicData>
            </a:graphic>
          </p:graphicFrame>
          <p:graphicFrame>
            <p:nvGraphicFramePr>
              <p:cNvPr id="905227" name="Object 5"/>
              <p:cNvGraphicFramePr>
                <a:graphicFrameLocks noChangeAspect="1"/>
              </p:cNvGraphicFramePr>
              <p:nvPr/>
            </p:nvGraphicFramePr>
            <p:xfrm>
              <a:off x="6156176" y="1772494"/>
              <a:ext cx="304800" cy="360362"/>
            </p:xfrm>
            <a:graphic>
              <a:graphicData uri="http://schemas.openxmlformats.org/presentationml/2006/ole">
                <p:oleObj spid="_x0000_s21509" name="公式" r:id="rId6" imgW="139680" imgH="164880" progId="Equation.3">
                  <p:embed/>
                </p:oleObj>
              </a:graphicData>
            </a:graphic>
          </p:graphicFrame>
        </p:grpSp>
        <p:graphicFrame>
          <p:nvGraphicFramePr>
            <p:cNvPr id="908300" name="Object 6"/>
            <p:cNvGraphicFramePr>
              <a:graphicFrameLocks noChangeAspect="1"/>
            </p:cNvGraphicFramePr>
            <p:nvPr/>
          </p:nvGraphicFramePr>
          <p:xfrm>
            <a:off x="6948264" y="2199779"/>
            <a:ext cx="298450" cy="365125"/>
          </p:xfrm>
          <a:graphic>
            <a:graphicData uri="http://schemas.openxmlformats.org/presentationml/2006/ole">
              <p:oleObj spid="_x0000_s21510" name="公式" r:id="rId7" imgW="114120" imgH="139680" progId="Equation.3">
                <p:embed/>
              </p:oleObj>
            </a:graphicData>
          </a:graphic>
        </p:graphicFrame>
        <p:graphicFrame>
          <p:nvGraphicFramePr>
            <p:cNvPr id="908301" name="Object 7"/>
            <p:cNvGraphicFramePr>
              <a:graphicFrameLocks noChangeAspect="1"/>
            </p:cNvGraphicFramePr>
            <p:nvPr/>
          </p:nvGraphicFramePr>
          <p:xfrm>
            <a:off x="8532440" y="3036441"/>
            <a:ext cx="337421" cy="320551"/>
          </p:xfrm>
          <a:graphic>
            <a:graphicData uri="http://schemas.openxmlformats.org/presentationml/2006/ole">
              <p:oleObj spid="_x0000_s21511" name="公式" r:id="rId8" imgW="152280" imgH="164880" progId="Equation.3">
                <p:embed/>
              </p:oleObj>
            </a:graphicData>
          </a:graphic>
        </p:graphicFrame>
        <p:sp>
          <p:nvSpPr>
            <p:cNvPr id="21524" name="Line 14"/>
            <p:cNvSpPr>
              <a:spLocks noChangeShapeType="1"/>
            </p:cNvSpPr>
            <p:nvPr/>
          </p:nvSpPr>
          <p:spPr bwMode="auto">
            <a:xfrm flipV="1">
              <a:off x="6391253" y="2492375"/>
              <a:ext cx="863600" cy="2016125"/>
            </a:xfrm>
            <a:prstGeom prst="line">
              <a:avLst/>
            </a:prstGeom>
            <a:noFill/>
            <a:ln w="9525">
              <a:solidFill>
                <a:schemeClr val="tx1"/>
              </a:solidFill>
              <a:round/>
              <a:headEnd/>
              <a:tailEnd type="triangle" w="med" len="med"/>
            </a:ln>
          </p:spPr>
          <p:txBody>
            <a:bodyPr>
              <a:spAutoFit/>
            </a:bodyPr>
            <a:lstStyle/>
            <a:p>
              <a:endParaRPr lang="zh-CN" altLang="en-US"/>
            </a:p>
          </p:txBody>
        </p:sp>
        <p:sp>
          <p:nvSpPr>
            <p:cNvPr id="21525" name="Line 15"/>
            <p:cNvSpPr>
              <a:spLocks noChangeShapeType="1"/>
            </p:cNvSpPr>
            <p:nvPr/>
          </p:nvSpPr>
          <p:spPr bwMode="auto">
            <a:xfrm flipV="1">
              <a:off x="6391253" y="2997200"/>
              <a:ext cx="2233613" cy="1511300"/>
            </a:xfrm>
            <a:prstGeom prst="line">
              <a:avLst/>
            </a:prstGeom>
            <a:noFill/>
            <a:ln w="9525">
              <a:solidFill>
                <a:srgbClr val="FF0000"/>
              </a:solidFill>
              <a:round/>
              <a:headEnd/>
              <a:tailEnd type="triangle" w="med" len="med"/>
            </a:ln>
          </p:spPr>
          <p:txBody>
            <a:bodyPr>
              <a:spAutoFit/>
            </a:bodyPr>
            <a:lstStyle/>
            <a:p>
              <a:endParaRPr lang="zh-CN" altLang="en-US"/>
            </a:p>
          </p:txBody>
        </p:sp>
        <p:graphicFrame>
          <p:nvGraphicFramePr>
            <p:cNvPr id="908304" name="Object 8"/>
            <p:cNvGraphicFramePr>
              <a:graphicFrameLocks noChangeAspect="1"/>
            </p:cNvGraphicFramePr>
            <p:nvPr/>
          </p:nvGraphicFramePr>
          <p:xfrm>
            <a:off x="6607153" y="2924175"/>
            <a:ext cx="277813" cy="452438"/>
          </p:xfrm>
          <a:graphic>
            <a:graphicData uri="http://schemas.openxmlformats.org/presentationml/2006/ole">
              <p:oleObj spid="_x0000_s21512" name="公式" r:id="rId9" imgW="139680" imgH="228600" progId="Equation.3">
                <p:embed/>
              </p:oleObj>
            </a:graphicData>
          </a:graphic>
        </p:graphicFrame>
        <p:graphicFrame>
          <p:nvGraphicFramePr>
            <p:cNvPr id="908305" name="Object 9"/>
            <p:cNvGraphicFramePr>
              <a:graphicFrameLocks noChangeAspect="1"/>
            </p:cNvGraphicFramePr>
            <p:nvPr/>
          </p:nvGraphicFramePr>
          <p:xfrm>
            <a:off x="7759678" y="3716338"/>
            <a:ext cx="303213" cy="477837"/>
          </p:xfrm>
          <a:graphic>
            <a:graphicData uri="http://schemas.openxmlformats.org/presentationml/2006/ole">
              <p:oleObj spid="_x0000_s21513" name="公式" r:id="rId10" imgW="152280" imgH="241200" progId="Equation.3">
                <p:embed/>
              </p:oleObj>
            </a:graphicData>
          </a:graphic>
        </p:graphicFrame>
        <p:sp>
          <p:nvSpPr>
            <p:cNvPr id="21526" name="Line 18"/>
            <p:cNvSpPr>
              <a:spLocks noChangeShapeType="1"/>
            </p:cNvSpPr>
            <p:nvPr/>
          </p:nvSpPr>
          <p:spPr bwMode="auto">
            <a:xfrm>
              <a:off x="7254853" y="2565400"/>
              <a:ext cx="1296988" cy="431800"/>
            </a:xfrm>
            <a:prstGeom prst="line">
              <a:avLst/>
            </a:prstGeom>
            <a:noFill/>
            <a:ln w="9525">
              <a:solidFill>
                <a:srgbClr val="FF6600"/>
              </a:solidFill>
              <a:round/>
              <a:headEnd/>
              <a:tailEnd type="triangle" w="med" len="med"/>
            </a:ln>
          </p:spPr>
          <p:txBody>
            <a:bodyPr>
              <a:spAutoFit/>
            </a:bodyPr>
            <a:lstStyle/>
            <a:p>
              <a:endParaRPr lang="zh-CN" altLang="en-US"/>
            </a:p>
          </p:txBody>
        </p:sp>
        <p:graphicFrame>
          <p:nvGraphicFramePr>
            <p:cNvPr id="908307" name="Object 10"/>
            <p:cNvGraphicFramePr>
              <a:graphicFrameLocks noChangeAspect="1"/>
            </p:cNvGraphicFramePr>
            <p:nvPr/>
          </p:nvGraphicFramePr>
          <p:xfrm>
            <a:off x="8335941" y="2565400"/>
            <a:ext cx="254000" cy="301625"/>
          </p:xfrm>
          <a:graphic>
            <a:graphicData uri="http://schemas.openxmlformats.org/presentationml/2006/ole">
              <p:oleObj spid="_x0000_s21514" name="公式" r:id="rId11" imgW="126720" imgH="152280" progId="Equation.3">
                <p:embed/>
              </p:oleObj>
            </a:graphicData>
          </a:graphic>
        </p:graphicFrame>
        <p:sp>
          <p:nvSpPr>
            <p:cNvPr id="21527" name="Oval 20"/>
            <p:cNvSpPr>
              <a:spLocks noChangeArrowheads="1"/>
            </p:cNvSpPr>
            <p:nvPr/>
          </p:nvSpPr>
          <p:spPr bwMode="auto">
            <a:xfrm>
              <a:off x="7615216" y="2636838"/>
              <a:ext cx="144462" cy="144462"/>
            </a:xfrm>
            <a:prstGeom prst="ellipse">
              <a:avLst/>
            </a:prstGeom>
            <a:solidFill>
              <a:srgbClr val="FF3399"/>
            </a:solidFill>
            <a:ln w="9525" algn="ctr">
              <a:solidFill>
                <a:schemeClr val="tx1"/>
              </a:solidFill>
              <a:round/>
              <a:headEnd/>
              <a:tailEnd/>
            </a:ln>
          </p:spPr>
          <p:txBody>
            <a:bodyPr anchor="ctr">
              <a:spAutoFit/>
            </a:bodyPr>
            <a:lstStyle/>
            <a:p>
              <a:endParaRPr lang="zh-CN" altLang="en-US"/>
            </a:p>
          </p:txBody>
        </p:sp>
        <p:graphicFrame>
          <p:nvGraphicFramePr>
            <p:cNvPr id="908309" name="Object 11"/>
            <p:cNvGraphicFramePr>
              <a:graphicFrameLocks noChangeAspect="1"/>
            </p:cNvGraphicFramePr>
            <p:nvPr/>
          </p:nvGraphicFramePr>
          <p:xfrm>
            <a:off x="7627916" y="2289175"/>
            <a:ext cx="228600" cy="276225"/>
          </p:xfrm>
          <a:graphic>
            <a:graphicData uri="http://schemas.openxmlformats.org/presentationml/2006/ole">
              <p:oleObj spid="_x0000_s21515" name="公式" r:id="rId12" imgW="114120" imgH="139680" progId="Equation.3">
                <p:embed/>
              </p:oleObj>
            </a:graphicData>
          </a:graphic>
        </p:graphicFrame>
        <p:sp>
          <p:nvSpPr>
            <p:cNvPr id="21528" name="Line 23"/>
            <p:cNvSpPr>
              <a:spLocks noChangeShapeType="1"/>
            </p:cNvSpPr>
            <p:nvPr/>
          </p:nvSpPr>
          <p:spPr bwMode="auto">
            <a:xfrm>
              <a:off x="7759678" y="2708275"/>
              <a:ext cx="863600" cy="287338"/>
            </a:xfrm>
            <a:prstGeom prst="line">
              <a:avLst/>
            </a:prstGeom>
            <a:noFill/>
            <a:ln w="57150">
              <a:solidFill>
                <a:srgbClr val="0000FF"/>
              </a:solidFill>
              <a:round/>
              <a:headEnd/>
              <a:tailEnd type="triangle" w="med" len="med"/>
            </a:ln>
          </p:spPr>
          <p:txBody>
            <a:bodyPr>
              <a:spAutoFit/>
            </a:bodyPr>
            <a:lstStyle/>
            <a:p>
              <a:endParaRPr lang="zh-CN" altLang="en-US"/>
            </a:p>
          </p:txBody>
        </p:sp>
        <p:graphicFrame>
          <p:nvGraphicFramePr>
            <p:cNvPr id="908312" name="Object 12"/>
            <p:cNvGraphicFramePr>
              <a:graphicFrameLocks noChangeAspect="1"/>
            </p:cNvGraphicFramePr>
            <p:nvPr/>
          </p:nvGraphicFramePr>
          <p:xfrm>
            <a:off x="7975578" y="2852738"/>
            <a:ext cx="254000" cy="427037"/>
          </p:xfrm>
          <a:graphic>
            <a:graphicData uri="http://schemas.openxmlformats.org/presentationml/2006/ole">
              <p:oleObj spid="_x0000_s21516" name="公式" r:id="rId13" imgW="126720" imgH="215640" progId="Equation.3">
                <p:embed/>
              </p:oleObj>
            </a:graphicData>
          </a:graphic>
        </p:graphicFrame>
        <p:sp>
          <p:nvSpPr>
            <p:cNvPr id="21529" name="Line 25"/>
            <p:cNvSpPr>
              <a:spLocks noChangeShapeType="1"/>
            </p:cNvSpPr>
            <p:nvPr/>
          </p:nvSpPr>
          <p:spPr bwMode="auto">
            <a:xfrm flipH="1" flipV="1">
              <a:off x="7254853" y="2565400"/>
              <a:ext cx="360363" cy="142875"/>
            </a:xfrm>
            <a:prstGeom prst="line">
              <a:avLst/>
            </a:prstGeom>
            <a:noFill/>
            <a:ln w="57150">
              <a:solidFill>
                <a:srgbClr val="C00000"/>
              </a:solidFill>
              <a:round/>
              <a:headEnd/>
              <a:tailEnd type="triangle" w="med" len="med"/>
            </a:ln>
          </p:spPr>
          <p:txBody>
            <a:bodyPr>
              <a:spAutoFit/>
            </a:bodyPr>
            <a:lstStyle/>
            <a:p>
              <a:endParaRPr lang="zh-CN" altLang="en-US"/>
            </a:p>
          </p:txBody>
        </p:sp>
        <p:graphicFrame>
          <p:nvGraphicFramePr>
            <p:cNvPr id="908315" name="Object 13"/>
            <p:cNvGraphicFramePr>
              <a:graphicFrameLocks noChangeAspect="1"/>
            </p:cNvGraphicFramePr>
            <p:nvPr/>
          </p:nvGraphicFramePr>
          <p:xfrm>
            <a:off x="7315178" y="2133600"/>
            <a:ext cx="279400" cy="427038"/>
          </p:xfrm>
          <a:graphic>
            <a:graphicData uri="http://schemas.openxmlformats.org/presentationml/2006/ole">
              <p:oleObj spid="_x0000_s21517" name="公式" r:id="rId14" imgW="139680" imgH="215640" progId="Equation.3">
                <p:embed/>
              </p:oleObj>
            </a:graphicData>
          </a:graphic>
        </p:graphicFrame>
      </p:grpSp>
      <p:graphicFrame>
        <p:nvGraphicFramePr>
          <p:cNvPr id="908317" name="Object 14"/>
          <p:cNvGraphicFramePr>
            <a:graphicFrameLocks noChangeAspect="1"/>
          </p:cNvGraphicFramePr>
          <p:nvPr/>
        </p:nvGraphicFramePr>
        <p:xfrm>
          <a:off x="1201738" y="836613"/>
          <a:ext cx="3986212" cy="1079500"/>
        </p:xfrm>
        <a:graphic>
          <a:graphicData uri="http://schemas.openxmlformats.org/presentationml/2006/ole">
            <p:oleObj spid="_x0000_s21518" name="Equation" r:id="rId15" imgW="1676160" imgH="457200" progId="Equation.DSMT4">
              <p:embed/>
            </p:oleObj>
          </a:graphicData>
        </a:graphic>
      </p:graphicFrame>
      <p:graphicFrame>
        <p:nvGraphicFramePr>
          <p:cNvPr id="30" name="Object 16"/>
          <p:cNvGraphicFramePr>
            <a:graphicFrameLocks noChangeAspect="1"/>
          </p:cNvGraphicFramePr>
          <p:nvPr/>
        </p:nvGraphicFramePr>
        <p:xfrm>
          <a:off x="1476375" y="2349500"/>
          <a:ext cx="2794000" cy="1009650"/>
        </p:xfrm>
        <a:graphic>
          <a:graphicData uri="http://schemas.openxmlformats.org/presentationml/2006/ole">
            <p:oleObj spid="_x0000_s21519" name="公式" r:id="rId16" imgW="1079280" imgH="393480" progId="Equation.3">
              <p:embed/>
            </p:oleObj>
          </a:graphicData>
        </a:graphic>
      </p:graphicFrame>
      <p:graphicFrame>
        <p:nvGraphicFramePr>
          <p:cNvPr id="31" name="Object 17"/>
          <p:cNvGraphicFramePr>
            <a:graphicFrameLocks noChangeAspect="1"/>
          </p:cNvGraphicFramePr>
          <p:nvPr/>
        </p:nvGraphicFramePr>
        <p:xfrm>
          <a:off x="777875" y="4149725"/>
          <a:ext cx="4637088" cy="1150938"/>
        </p:xfrm>
        <a:graphic>
          <a:graphicData uri="http://schemas.openxmlformats.org/presentationml/2006/ole">
            <p:oleObj spid="_x0000_s21520" name="Equation" r:id="rId17" imgW="1828800" imgH="457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08317"/>
                                        </p:tgtEl>
                                        <p:attrNameLst>
                                          <p:attrName>style.visibility</p:attrName>
                                        </p:attrNameLst>
                                      </p:cBhvr>
                                      <p:to>
                                        <p:strVal val="visible"/>
                                      </p:to>
                                    </p:set>
                                    <p:animEffect transition="in" filter="diamond(in)">
                                      <p:cBhvr>
                                        <p:cTn id="7" dur="500"/>
                                        <p:tgtEl>
                                          <p:spTgt spid="90831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amond(i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amond(in)">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3514</TotalTime>
  <Words>444</Words>
  <Application>Microsoft Office PowerPoint</Application>
  <PresentationFormat>全屏显示(4:3)</PresentationFormat>
  <Paragraphs>64</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21" baseType="lpstr">
      <vt:lpstr>默认设计模板</vt:lpstr>
      <vt:lpstr>Equation</vt:lpstr>
      <vt:lpstr>公式</vt:lpstr>
      <vt:lpstr>MathType 5.0 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东南大学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敖淑艳</dc:creator>
  <cp:lastModifiedBy>shuyanao</cp:lastModifiedBy>
  <cp:revision>552</cp:revision>
  <dcterms:created xsi:type="dcterms:W3CDTF">2009-02-10T08:16:09Z</dcterms:created>
  <dcterms:modified xsi:type="dcterms:W3CDTF">2018-03-19T00:06:06Z</dcterms:modified>
</cp:coreProperties>
</file>