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5" r:id="rId1"/>
  </p:sldMasterIdLst>
  <p:notesMasterIdLst>
    <p:notesMasterId r:id="rId47"/>
  </p:notesMasterIdLst>
  <p:handoutMasterIdLst>
    <p:handoutMasterId r:id="rId48"/>
  </p:handoutMasterIdLst>
  <p:sldIdLst>
    <p:sldId id="338" r:id="rId2"/>
    <p:sldId id="257" r:id="rId3"/>
    <p:sldId id="260" r:id="rId4"/>
    <p:sldId id="266" r:id="rId5"/>
    <p:sldId id="265" r:id="rId6"/>
    <p:sldId id="264" r:id="rId7"/>
    <p:sldId id="267" r:id="rId8"/>
    <p:sldId id="261" r:id="rId9"/>
    <p:sldId id="301" r:id="rId10"/>
    <p:sldId id="268" r:id="rId11"/>
    <p:sldId id="269" r:id="rId12"/>
    <p:sldId id="302" r:id="rId13"/>
    <p:sldId id="300" r:id="rId14"/>
    <p:sldId id="270" r:id="rId15"/>
    <p:sldId id="271" r:id="rId16"/>
    <p:sldId id="272" r:id="rId17"/>
    <p:sldId id="273" r:id="rId18"/>
    <p:sldId id="262" r:id="rId19"/>
    <p:sldId id="274" r:id="rId20"/>
    <p:sldId id="275" r:id="rId21"/>
    <p:sldId id="277" r:id="rId22"/>
    <p:sldId id="276" r:id="rId23"/>
    <p:sldId id="263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258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9933"/>
    <a:srgbClr val="FFFF00"/>
    <a:srgbClr val="003366"/>
    <a:srgbClr val="336699"/>
    <a:srgbClr val="000099"/>
    <a:srgbClr val="3333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89342" autoAdjust="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5D6AC4F-81EC-461E-B0E9-5D9B4EC5E7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2229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1028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D00E3E2-4C11-46C8-92A0-F8283CDAB3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113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smtClean="0"/>
              <a:t>例子： 地面湿了，以为下过雨</a:t>
            </a:r>
            <a:r>
              <a:rPr lang="en-US" altLang="zh-CN" smtClean="0"/>
              <a:t>--》</a:t>
            </a:r>
            <a:r>
              <a:rPr lang="zh-CN" altLang="en-US" smtClean="0"/>
              <a:t>其实是洒水车，撤销结论</a:t>
            </a:r>
          </a:p>
        </p:txBody>
      </p:sp>
    </p:spTree>
    <p:extLst>
      <p:ext uri="{BB962C8B-B14F-4D97-AF65-F5344CB8AC3E}">
        <p14:creationId xmlns:p14="http://schemas.microsoft.com/office/powerpoint/2010/main" val="427344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44A82E-B70D-45A2-A307-39D2035D4BA9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702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B452BD-735E-49C3-B7AC-19CCD906A9B6}" type="slidenum">
              <a:rPr lang="zh-CN" altLang="en-US" smtClean="0"/>
              <a:pPr/>
              <a:t>15</a:t>
            </a:fld>
            <a:endParaRPr lang="zh-CN" altLang="en-US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064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46BBB4-8100-4B0A-9EE7-FE6A74DF709D}" type="slidenum">
              <a:rPr lang="zh-CN" altLang="en-US" smtClean="0"/>
              <a:pPr/>
              <a:t>16</a:t>
            </a:fld>
            <a:endParaRPr lang="zh-CN" altLang="en-US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2083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BB33D1-3710-4A95-A8E5-AF43D1FCE774}" type="slidenum">
              <a:rPr lang="zh-CN" altLang="en-US" smtClean="0"/>
              <a:pPr/>
              <a:t>17</a:t>
            </a:fld>
            <a:endParaRPr lang="zh-CN" altLang="en-US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04581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accent2"/>
                </a:solidFill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E7937-2EEB-4E42-A52A-79270B6B974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298838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63908-8A10-4EC3-8E63-72446419BB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4801292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55CE1-52A6-455D-94BD-2105593B08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21098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0C2D1-56C7-4FCD-9203-3346F0F3979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252485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83BB6-F03B-45D3-85E8-CFBDDA2761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104231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E5A65-C7B2-423D-8141-6AE74FD120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089108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616BB-1B1D-4D08-B4C8-66B20CCDDF4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942888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3DBB-EA55-4026-8D7D-390473943B9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7314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D7BF7-1CB7-487F-A4CF-34F22858FF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648058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FF5A7-2FB7-4B0F-BA81-8609DC107A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644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ECF56-79DA-468B-8F8E-A2C8DA18EB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35489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00" baseline="-25000" noProof="1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D4EC054-5EF3-473A-9C70-74AA3A69A7A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7772400" cy="952500"/>
          </a:xfrm>
          <a:solidFill>
            <a:srgbClr val="A50021"/>
          </a:solidFill>
        </p:spPr>
        <p:txBody>
          <a:bodyPr/>
          <a:lstStyle/>
          <a:p>
            <a:pPr algn="ctr" eaLnBrk="1" hangingPunct="1"/>
            <a:r>
              <a:rPr lang="zh-CN" altLang="en-US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非单调推理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03544" y="4058919"/>
            <a:ext cx="3023864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3600" noProof="1"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陈志华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5000"/>
              </a:lnSpc>
            </a:pPr>
            <a:r>
              <a:rPr lang="zh-CN" altLang="en-US" b="1" smtClean="0"/>
              <a:t>在美国第一次应邀去朋友家作客，应带礼物，但不了解朋友喜欢什么样的礼物，这时可以</a:t>
            </a:r>
            <a:r>
              <a:rPr lang="zh-CN" altLang="en-US" b="1" smtClean="0">
                <a:solidFill>
                  <a:srgbClr val="FF0000"/>
                </a:solidFill>
              </a:rPr>
              <a:t>根据常识进行猜测</a:t>
            </a:r>
            <a:r>
              <a:rPr lang="en-US" altLang="zh-CN" b="1" smtClean="0"/>
              <a:t>--</a:t>
            </a:r>
            <a:r>
              <a:rPr lang="zh-CN" altLang="en-US" b="1" smtClean="0"/>
              <a:t>鲜花总是受欢迎的。 </a:t>
            </a:r>
          </a:p>
          <a:p>
            <a:pPr lvl="1" eaLnBrk="1" hangingPunct="1">
              <a:lnSpc>
                <a:spcPct val="195000"/>
              </a:lnSpc>
            </a:pPr>
            <a:r>
              <a:rPr lang="zh-CN" altLang="en-US" b="1" smtClean="0"/>
              <a:t>若已知在一组可选事物中必有一个为真，则在缺乏完全信息的情况下，</a:t>
            </a:r>
            <a:r>
              <a:rPr lang="zh-CN" altLang="en-US" b="1" smtClean="0">
                <a:solidFill>
                  <a:srgbClr val="FF0000"/>
                </a:solidFill>
              </a:rPr>
              <a:t>应该选择最有可能的一个</a:t>
            </a:r>
            <a:r>
              <a:rPr lang="zh-CN" altLang="en-US" b="1" smtClean="0"/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缺省规则的形式</a:t>
            </a:r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6925" y="1074738"/>
            <a:ext cx="7550150" cy="4708525"/>
          </a:xfrm>
        </p:spPr>
        <p:txBody>
          <a:bodyPr/>
          <a:lstStyle/>
          <a:p>
            <a:pPr eaLnBrk="1" hangingPunct="1">
              <a:lnSpc>
                <a:spcPct val="170000"/>
              </a:lnSpc>
              <a:spcBef>
                <a:spcPct val="30000"/>
              </a:spcBef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令</a:t>
            </a:r>
            <a:r>
              <a:rPr lang="en-US" altLang="zh-CN" b="1" smtClean="0">
                <a:latin typeface="Times New Roman" panose="02020603050405020304" pitchFamily="18" charset="0"/>
              </a:rPr>
              <a:t>A(x)</a:t>
            </a:r>
            <a:r>
              <a:rPr lang="zh-CN" altLang="en-US" b="1" smtClean="0">
                <a:latin typeface="Times New Roman" panose="02020603050405020304" pitchFamily="18" charset="0"/>
              </a:rPr>
              <a:t>为先决条件；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默认条件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  <a:r>
              <a:rPr lang="en-US" altLang="zh-CN" b="1" smtClean="0">
                <a:latin typeface="Times New Roman" panose="02020603050405020304" pitchFamily="18" charset="0"/>
              </a:rPr>
              <a:t>C(x)</a:t>
            </a:r>
            <a:r>
              <a:rPr lang="zh-CN" altLang="en-US" b="1" smtClean="0">
                <a:latin typeface="Times New Roman" panose="02020603050405020304" pitchFamily="18" charset="0"/>
              </a:rPr>
              <a:t>为结论；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为模态算子，表示：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无法证明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为假或假定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是正确的</a:t>
            </a:r>
          </a:p>
          <a:p>
            <a:pPr eaLnBrk="1" hangingPunct="1">
              <a:lnSpc>
                <a:spcPct val="170000"/>
              </a:lnSpc>
              <a:spcBef>
                <a:spcPct val="30000"/>
              </a:spcBef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缺省规则可表示为：</a:t>
            </a:r>
          </a:p>
          <a:p>
            <a:pPr eaLnBrk="1" hangingPunct="1">
              <a:lnSpc>
                <a:spcPct val="17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6388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851025" y="4487863"/>
          <a:ext cx="49688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r:id="rId3" imgW="1600200" imgH="419100" progId="Equation.3">
                  <p:embed/>
                </p:oleObj>
              </mc:Choice>
              <mc:Fallback>
                <p:oleObj r:id="rId3" imgW="1600200" imgH="4191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487863"/>
                        <a:ext cx="49688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buClrTx/>
            </a:pPr>
            <a:r>
              <a:rPr lang="zh-CN" altLang="en-US" b="1" smtClean="0"/>
              <a:t>含义：如果先决条件</a:t>
            </a:r>
            <a:r>
              <a:rPr lang="en-US" altLang="zh-CN" b="1" smtClean="0">
                <a:latin typeface="Times New Roman" panose="02020603050405020304" pitchFamily="18" charset="0"/>
              </a:rPr>
              <a:t>A(x)</a:t>
            </a:r>
            <a:r>
              <a:rPr lang="zh-CN" altLang="en-US" b="1" smtClean="0"/>
              <a:t>成立，且</a:t>
            </a:r>
            <a:r>
              <a:rPr lang="zh-CN" altLang="en-US" b="1" smtClean="0">
                <a:solidFill>
                  <a:srgbClr val="FF0066"/>
                </a:solidFill>
              </a:rPr>
              <a:t>没有证据证明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(x)</a:t>
            </a:r>
            <a:r>
              <a:rPr lang="zh-CN" altLang="en-US" b="1" smtClean="0">
                <a:solidFill>
                  <a:srgbClr val="FF0066"/>
                </a:solidFill>
              </a:rPr>
              <a:t>为假</a:t>
            </a:r>
            <a:r>
              <a:rPr lang="zh-CN" altLang="en-US" b="1" smtClean="0"/>
              <a:t>，则结论</a:t>
            </a:r>
            <a:r>
              <a:rPr lang="en-US" altLang="zh-CN" b="1" smtClean="0">
                <a:latin typeface="Times New Roman" panose="02020603050405020304" pitchFamily="18" charset="0"/>
              </a:rPr>
              <a:t>C(x)</a:t>
            </a:r>
            <a:r>
              <a:rPr lang="zh-CN" altLang="en-US" b="1" smtClean="0"/>
              <a:t>成立</a:t>
            </a:r>
          </a:p>
          <a:p>
            <a:pPr eaLnBrk="1" hangingPunct="1">
              <a:lnSpc>
                <a:spcPct val="170000"/>
              </a:lnSpc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ClrTx/>
            </a:pPr>
            <a:r>
              <a:rPr lang="zh-CN" altLang="en-US" b="1" smtClean="0"/>
              <a:t>推理思想：</a:t>
            </a:r>
            <a:r>
              <a:rPr lang="zh-CN" altLang="en-US" b="1" smtClean="0">
                <a:solidFill>
                  <a:srgbClr val="FF0066"/>
                </a:solidFill>
              </a:rPr>
              <a:t>非假即真；不是假的就认为是真的</a:t>
            </a:r>
            <a:endParaRPr lang="zh-CN" altLang="en-US" b="1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缺省规则的形式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9100" y="1212850"/>
            <a:ext cx="8307388" cy="8842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</a:pPr>
            <a:r>
              <a:rPr lang="zh-CN" altLang="en-US" b="1" smtClean="0"/>
              <a:t>例：利用非单调推理表示</a:t>
            </a:r>
            <a:r>
              <a:rPr lang="zh-CN" altLang="en-US" b="1" smtClean="0">
                <a:latin typeface="华文中宋" panose="02010600040101010101" pitchFamily="2" charset="-122"/>
              </a:rPr>
              <a:t>“</a:t>
            </a:r>
            <a:r>
              <a:rPr lang="zh-CN" altLang="en-US" b="1" smtClean="0"/>
              <a:t>一般来说，鸟都会飞</a:t>
            </a:r>
            <a:r>
              <a:rPr lang="zh-CN" altLang="en-US" b="1" smtClean="0">
                <a:latin typeface="华文中宋" panose="02010600040101010101" pitchFamily="2" charset="-122"/>
              </a:rPr>
              <a:t>”</a:t>
            </a:r>
            <a:endParaRPr lang="zh-CN" altLang="en-US" b="1" smtClean="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32038" y="2097088"/>
          <a:ext cx="429895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4" imgW="1777680" imgH="888840" progId="Equation.3">
                  <p:embed/>
                </p:oleObj>
              </mc:Choice>
              <mc:Fallback>
                <p:oleObj r:id="rId4" imgW="1777680" imgH="8888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2097088"/>
                        <a:ext cx="4298950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7"/>
          <p:cNvSpPr/>
          <p:nvPr/>
        </p:nvSpPr>
        <p:spPr>
          <a:xfrm>
            <a:off x="419100" y="4727575"/>
            <a:ext cx="7229475" cy="1231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3200" b="1">
                <a:solidFill>
                  <a:srgbClr val="0033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33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0033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 b="1">
                <a:solidFill>
                  <a:srgbClr val="0033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 b="1">
                <a:solidFill>
                  <a:srgbClr val="003366"/>
                </a:solidFill>
                <a:latin typeface="+mn-lt"/>
                <a:ea typeface="+mn-ea"/>
              </a:defRPr>
            </a:lvl5pPr>
          </a:lstStyle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noProof="1">
                <a:latin typeface="Times New Roman" panose="02020603050405020304" pitchFamily="18" charset="0"/>
              </a:rPr>
              <a:t>缺省规则适合表示：</a:t>
            </a:r>
          </a:p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大多数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，或大多数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具有</a:t>
            </a:r>
            <a:r>
              <a:rPr lang="en-US" altLang="zh-CN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2800" noProof="1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1.1 </a:t>
            </a:r>
            <a:r>
              <a:rPr lang="zh-CN" altLang="en-US" smtClean="0"/>
              <a:t>缺省规则的形式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1.2 </a:t>
            </a:r>
            <a:r>
              <a:rPr lang="zh-CN" altLang="en-US" smtClean="0"/>
              <a:t>分类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/>
              <a:t> 规范缺省</a:t>
            </a:r>
          </a:p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/>
              <a:t> 半规范缺省</a:t>
            </a:r>
          </a:p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/>
              <a:t> 不规范缺省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规范缺省</a:t>
            </a:r>
            <a:endParaRPr lang="en-US" altLang="zh-CN" smtClean="0"/>
          </a:p>
        </p:txBody>
      </p:sp>
      <p:sp>
        <p:nvSpPr>
          <p:cNvPr id="2253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630238" y="1074738"/>
            <a:ext cx="6846887" cy="47085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Tx/>
              <a:defRPr/>
            </a:pPr>
            <a:r>
              <a:rPr lang="zh-CN" altLang="en-US" b="1" noProof="1">
                <a:solidFill>
                  <a:srgbClr val="FF0000"/>
                </a:solidFill>
              </a:rPr>
              <a:t>默认条件与结论相同，由先决条件可以直接推理出结论</a:t>
            </a:r>
          </a:p>
          <a:p>
            <a:pPr eaLnBrk="1" hangingPunct="1">
              <a:lnSpc>
                <a:spcPct val="140000"/>
              </a:lnSpc>
              <a:buClrTx/>
              <a:defRPr/>
            </a:pPr>
            <a:r>
              <a:rPr lang="zh-CN" altLang="en-US" b="1" noProof="1"/>
              <a:t>形式如下：</a:t>
            </a:r>
            <a:endParaRPr lang="en-US" altLang="zh-CN" b="1" noProof="1"/>
          </a:p>
          <a:p>
            <a:pPr eaLnBrk="1" hangingPunct="1">
              <a:lnSpc>
                <a:spcPct val="140000"/>
              </a:lnSpc>
              <a:buClrTx/>
              <a:defRPr/>
            </a:pPr>
            <a:r>
              <a:rPr lang="zh-CN" altLang="en-US" b="1" noProof="1"/>
              <a:t>例：</a:t>
            </a:r>
          </a:p>
          <a:p>
            <a:pPr marL="471170" lvl="1" indent="0" eaLnBrk="1" hangingPunct="1">
              <a:lnSpc>
                <a:spcPct val="140000"/>
              </a:lnSpc>
              <a:buFontTx/>
              <a:buNone/>
              <a:defRPr/>
            </a:pPr>
            <a:r>
              <a:rPr lang="en-US" altLang="zh-CN" b="1" noProof="1">
                <a:cs typeface="+mn-ea"/>
              </a:rPr>
              <a:t>—</a:t>
            </a:r>
            <a:r>
              <a:rPr lang="zh-CN" altLang="en-US" b="1" noProof="1">
                <a:cs typeface="+mn-ea"/>
              </a:rPr>
              <a:t>同学们大都爱游戏</a:t>
            </a:r>
          </a:p>
          <a:p>
            <a:pPr lvl="1" indent="-436880" eaLnBrk="1" hangingPunct="1">
              <a:buFontTx/>
              <a:buChar char="n"/>
              <a:defRPr/>
            </a:pPr>
            <a:endParaRPr lang="zh-CN" altLang="en-US" b="1" noProof="1">
              <a:cs typeface="+mn-ea"/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16238" y="2368550"/>
          <a:ext cx="331311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r:id="rId4" imgW="863225" imgH="418918" progId="Equation.3">
                  <p:embed/>
                </p:oleObj>
              </mc:Choice>
              <mc:Fallback>
                <p:oleObj r:id="rId4" imgW="863225" imgH="418918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368550"/>
                        <a:ext cx="331311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55763" y="4781550"/>
          <a:ext cx="58324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r:id="rId6" imgW="2374900" imgH="419100" progId="Equation.3">
                  <p:embed/>
                </p:oleObj>
              </mc:Choice>
              <mc:Fallback>
                <p:oleObj r:id="rId6" imgW="2374900" imgH="4191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781550"/>
                        <a:ext cx="58324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半规范缺省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ClrTx/>
            </a:pPr>
            <a:r>
              <a:rPr lang="zh-CN" altLang="en-US" b="1" smtClean="0"/>
              <a:t>默认条件：</a:t>
            </a:r>
          </a:p>
          <a:p>
            <a:pPr eaLnBrk="1" hangingPunct="1">
              <a:lnSpc>
                <a:spcPct val="140000"/>
              </a:lnSpc>
              <a:buClrTx/>
            </a:pPr>
            <a:endParaRPr lang="en-US" altLang="zh-CN" b="1" smtClean="0"/>
          </a:p>
          <a:p>
            <a:pPr eaLnBrk="1" hangingPunct="1">
              <a:lnSpc>
                <a:spcPct val="140000"/>
              </a:lnSpc>
              <a:buClrTx/>
            </a:pPr>
            <a:r>
              <a:rPr lang="zh-CN" altLang="en-US" b="1" smtClean="0"/>
              <a:t>规则形式：</a:t>
            </a:r>
          </a:p>
          <a:p>
            <a:pPr eaLnBrk="1" hangingPunct="1">
              <a:lnSpc>
                <a:spcPct val="140000"/>
              </a:lnSpc>
              <a:buClrTx/>
            </a:pPr>
            <a:endParaRPr lang="zh-CN" altLang="en-US" b="1" smtClean="0"/>
          </a:p>
          <a:p>
            <a:pPr eaLnBrk="1" hangingPunct="1">
              <a:lnSpc>
                <a:spcPct val="140000"/>
              </a:lnSpc>
              <a:buClrTx/>
            </a:pPr>
            <a:r>
              <a:rPr lang="zh-CN" altLang="en-US" b="1" smtClean="0"/>
              <a:t>含义：</a:t>
            </a:r>
          </a:p>
          <a:p>
            <a:pPr marL="471488" lvl="1" indent="0"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D(x)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外，由先决条件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A(x)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的成立，可以推导出结论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C(x)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的成立</a:t>
            </a:r>
          </a:p>
        </p:txBody>
      </p:sp>
      <p:grpSp>
        <p:nvGrpSpPr>
          <p:cNvPr id="23556" name="Group 8"/>
          <p:cNvGrpSpPr>
            <a:grpSpLocks/>
          </p:cNvGrpSpPr>
          <p:nvPr/>
        </p:nvGrpSpPr>
        <p:grpSpPr bwMode="auto">
          <a:xfrm>
            <a:off x="2433638" y="1681163"/>
            <a:ext cx="3527425" cy="2281237"/>
            <a:chOff x="2336" y="1570"/>
            <a:chExt cx="2222" cy="1569"/>
          </a:xfrm>
        </p:grpSpPr>
        <p:graphicFrame>
          <p:nvGraphicFramePr>
            <p:cNvPr id="23557" name="Object 4"/>
            <p:cNvGraphicFramePr>
              <a:graphicFrameLocks noChangeAspect="1"/>
            </p:cNvGraphicFramePr>
            <p:nvPr/>
          </p:nvGraphicFramePr>
          <p:xfrm>
            <a:off x="2336" y="1570"/>
            <a:ext cx="222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9" r:id="rId4" imgW="1333500" imgH="203200" progId="Equation.3">
                    <p:embed/>
                  </p:oleObj>
                </mc:Choice>
                <mc:Fallback>
                  <p:oleObj r:id="rId4" imgW="13335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570"/>
                          <a:ext cx="222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6"/>
            <p:cNvGraphicFramePr>
              <a:graphicFrameLocks noChangeAspect="1"/>
            </p:cNvGraphicFramePr>
            <p:nvPr/>
          </p:nvGraphicFramePr>
          <p:xfrm>
            <a:off x="2336" y="2523"/>
            <a:ext cx="211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r:id="rId6" imgW="1549400" imgH="419100" progId="Equation.3">
                    <p:embed/>
                  </p:oleObj>
                </mc:Choice>
                <mc:Fallback>
                  <p:oleObj r:id="rId6" imgW="1549400" imgH="419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523"/>
                          <a:ext cx="211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36625" y="1160463"/>
            <a:ext cx="7272338" cy="1531937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ClrTx/>
            </a:pPr>
            <a:r>
              <a:rPr lang="zh-CN" altLang="en-US" b="1" smtClean="0"/>
              <a:t>除了企鹅以外，大多数的鸟都会飞；</a:t>
            </a:r>
          </a:p>
          <a:p>
            <a:pPr eaLnBrk="1" hangingPunct="1">
              <a:lnSpc>
                <a:spcPct val="140000"/>
              </a:lnSpc>
              <a:buClrTx/>
            </a:pPr>
            <a:r>
              <a:rPr lang="zh-CN" altLang="en-US" b="1" smtClean="0"/>
              <a:t>除了鹦鹉以外，一般动物都不会讲话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7088" y="3052763"/>
          <a:ext cx="74898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4" imgW="2959100" imgH="863600" progId="Equation.3">
                  <p:embed/>
                </p:oleObj>
              </mc:Choice>
              <mc:Fallback>
                <p:oleObj r:id="rId4" imgW="2959100" imgH="8636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52763"/>
                        <a:ext cx="74898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界限理论</a:t>
            </a:r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现实当中，完成一件事情通常都会遇到</a:t>
            </a:r>
            <a:r>
              <a:rPr lang="zh-CN" altLang="en-US" b="1" smtClean="0">
                <a:solidFill>
                  <a:srgbClr val="FF0000"/>
                </a:solidFill>
              </a:rPr>
              <a:t>很多限制条件</a:t>
            </a:r>
            <a:r>
              <a:rPr lang="zh-CN" altLang="en-US" b="1" smtClean="0"/>
              <a:t>，而且罗列出所有限制通常既不可能，也无必要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通常人们</a:t>
            </a:r>
            <a:r>
              <a:rPr lang="zh-CN" altLang="en-US" b="1" smtClean="0">
                <a:solidFill>
                  <a:srgbClr val="FF0000"/>
                </a:solidFill>
              </a:rPr>
              <a:t>不会考虑到大量的限制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F0000"/>
                </a:solidFill>
              </a:rPr>
              <a:t>只有没有发现存在限制，就认为可行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例子：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 smtClean="0"/>
              <a:t>一周后飞往北京；</a:t>
            </a:r>
            <a:endParaRPr lang="en-US" altLang="zh-CN" b="1" smtClean="0"/>
          </a:p>
          <a:p>
            <a:pPr lvl="1" eaLnBrk="1" hangingPunct="1">
              <a:lnSpc>
                <a:spcPct val="160000"/>
              </a:lnSpc>
            </a:pPr>
            <a:r>
              <a:rPr lang="zh-CN" altLang="en-US" b="1" smtClean="0"/>
              <a:t>周末爬黄山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614363" y="952500"/>
            <a:ext cx="7915275" cy="54006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界限理论不考虑</a:t>
            </a:r>
            <a:r>
              <a:rPr lang="zh-CN" altLang="en-US" b="1" smtClean="0">
                <a:solidFill>
                  <a:srgbClr val="FF0000"/>
                </a:solidFill>
              </a:rPr>
              <a:t>大量不确定的限制因素或条件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>
                <a:solidFill>
                  <a:srgbClr val="FF0000"/>
                </a:solidFill>
              </a:rPr>
              <a:t>这些限制条件如果不能证明是真的，那就是假的，不需考虑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界限理论的思想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不是真的（已知的），就认为是假的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只有存在的，才是真的；不知道的，都认为是假的</a:t>
            </a:r>
            <a:endParaRPr lang="en-US" altLang="zh-CN" sz="2800" b="1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界限理论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1. </a:t>
            </a:r>
            <a:r>
              <a:rPr lang="zh-CN" altLang="en-US" b="1" smtClean="0">
                <a:latin typeface="Times New Roman" panose="02020603050405020304" pitchFamily="18" charset="0"/>
              </a:rPr>
              <a:t>缺省理论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2. </a:t>
            </a:r>
            <a:r>
              <a:rPr lang="zh-CN" altLang="en-US" b="1" smtClean="0">
                <a:latin typeface="Times New Roman" panose="02020603050405020304" pitchFamily="18" charset="0"/>
              </a:rPr>
              <a:t>界限理论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3. </a:t>
            </a:r>
            <a:r>
              <a:rPr lang="zh-CN" altLang="en-US" b="1" smtClean="0">
                <a:latin typeface="Times New Roman" panose="02020603050405020304" pitchFamily="18" charset="0"/>
              </a:rPr>
              <a:t>正确性维持理论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80000"/>
              </a:lnSpc>
            </a:pPr>
            <a:endParaRPr lang="zh-CN" altLang="en-US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界限理论的表示方法</a:t>
            </a:r>
            <a:endParaRPr lang="en-US" altLang="zh-CN" smtClean="0"/>
          </a:p>
        </p:txBody>
      </p:sp>
      <p:sp>
        <p:nvSpPr>
          <p:cNvPr id="30723" name="Rectangle 3"/>
          <p:cNvSpPr>
            <a:spLocks noGrp="1"/>
          </p:cNvSpPr>
          <p:nvPr>
            <p:ph type="body" sz="half" idx="4294967295"/>
          </p:nvPr>
        </p:nvSpPr>
        <p:spPr>
          <a:xfrm>
            <a:off x="971550" y="1184275"/>
            <a:ext cx="6484938" cy="4052888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表示方法：</a:t>
            </a:r>
            <a:r>
              <a:rPr lang="zh-CN" altLang="en-US" b="1" noProof="1">
                <a:solidFill>
                  <a:srgbClr val="FF0066"/>
                </a:solidFill>
                <a:latin typeface="Times New Roman" panose="02020603050405020304" pitchFamily="18" charset="0"/>
              </a:rPr>
              <a:t>引入特定谓词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b="1" noProof="1">
                <a:solidFill>
                  <a:srgbClr val="FF0066"/>
                </a:solidFill>
                <a:latin typeface="Times New Roman" panose="02020603050405020304" pitchFamily="18" charset="0"/>
              </a:rPr>
              <a:t>表示异常</a:t>
            </a:r>
          </a:p>
          <a:p>
            <a:pPr marL="471170" lvl="1" indent="0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—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例：一般鸟都会飞</a:t>
            </a:r>
          </a:p>
          <a:p>
            <a:pPr lvl="1" indent="-436880" eaLnBrk="1" hangingPunct="1">
              <a:lnSpc>
                <a:spcPct val="160000"/>
              </a:lnSpc>
              <a:buFontTx/>
              <a:buChar char="n"/>
              <a:defRPr/>
            </a:pPr>
            <a:endParaRPr lang="en-US" altLang="zh-CN" sz="2800" b="1" noProof="1">
              <a:latin typeface="Times New Roman" panose="02020603050405020304" pitchFamily="18" charset="0"/>
              <a:cs typeface="+mn-ea"/>
            </a:endParaRPr>
          </a:p>
          <a:p>
            <a:pPr lvl="1" indent="-436880" eaLnBrk="1" hangingPunct="1">
              <a:lnSpc>
                <a:spcPct val="160000"/>
              </a:lnSpc>
              <a:buFontTx/>
              <a:buChar char="n"/>
              <a:defRPr/>
            </a:pPr>
            <a:endParaRPr lang="en-US" altLang="zh-CN" sz="2800" b="1" noProof="1">
              <a:latin typeface="Times New Roman" panose="02020603050405020304" pitchFamily="18" charset="0"/>
              <a:cs typeface="+mn-ea"/>
            </a:endParaRPr>
          </a:p>
          <a:p>
            <a:pPr marL="471170" lvl="1" indent="0" eaLnBrk="1" hangingPunct="1">
              <a:lnSpc>
                <a:spcPct val="160000"/>
              </a:lnSpc>
              <a:buFontTx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—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表示为：不是异常的鸟都会飞</a:t>
            </a:r>
          </a:p>
        </p:txBody>
      </p:sp>
      <p:graphicFrame>
        <p:nvGraphicFramePr>
          <p:cNvPr id="2970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012950" y="2903538"/>
          <a:ext cx="544353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r:id="rId3" imgW="1803400" imgH="203200" progId="Equation.3">
                  <p:embed/>
                </p:oleObj>
              </mc:Choice>
              <mc:Fallback>
                <p:oleObj r:id="rId3" imgW="18034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903538"/>
                        <a:ext cx="5443538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31838" y="998538"/>
          <a:ext cx="6624637" cy="532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r:id="rId3" imgW="2311400" imgH="2082800" progId="Equation.3">
                  <p:embed/>
                </p:oleObj>
              </mc:Choice>
              <mc:Fallback>
                <p:oleObj r:id="rId3" imgW="2311400" imgH="2082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998538"/>
                        <a:ext cx="6624637" cy="532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界限理论的表示方法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2525" y="942975"/>
            <a:ext cx="6704013" cy="668338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再添加两条规则：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52525" y="1697038"/>
          <a:ext cx="6840538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997200" imgH="2082800" progId="Equation.3">
                  <p:embed/>
                </p:oleObj>
              </mc:Choice>
              <mc:Fallback>
                <p:oleObj r:id="rId3" imgW="2997200" imgH="2082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1697038"/>
                        <a:ext cx="6840538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界限理论的表示方法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/>
              <a:t>3. </a:t>
            </a:r>
            <a:r>
              <a:rPr lang="zh-CN" altLang="en-US" smtClean="0"/>
              <a:t>正确性维持系统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/>
              <a:t>在非单调推理中，一旦有新的知识出现，就有可能要对原先得到的结论进行修正，甚至抛弃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/>
              <a:t>如何删除错误的结论，从而保持正确性？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2800" b="1" smtClean="0"/>
              <a:t>多伊尔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1979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年建立和提出了</a:t>
            </a: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正确性维持系统</a:t>
            </a:r>
            <a:r>
              <a:rPr lang="en-US" altLang="zh-CN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TMS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(Truth Maintenance System )</a:t>
            </a:r>
            <a:endParaRPr lang="zh-CN" altLang="en-US" sz="28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TMS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/>
              <a:t>原理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TMS</a:t>
            </a:r>
            <a:r>
              <a:rPr lang="zh-CN" altLang="en-US" b="1" smtClean="0">
                <a:latin typeface="Times New Roman" panose="02020603050405020304" pitchFamily="18" charset="0"/>
              </a:rPr>
              <a:t>在程序所产生的各个命题中，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保持命题间的相容性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一旦发现命题出现不相容（矛盾），</a:t>
            </a:r>
            <a:r>
              <a:rPr lang="en-US" altLang="zh-CN" b="1" smtClean="0">
                <a:latin typeface="Times New Roman" panose="02020603050405020304" pitchFamily="18" charset="0"/>
              </a:rPr>
              <a:t>TMS</a:t>
            </a:r>
            <a:r>
              <a:rPr lang="zh-CN" altLang="en-US" b="1" smtClean="0">
                <a:latin typeface="Times New Roman" panose="02020603050405020304" pitchFamily="18" charset="0"/>
              </a:rPr>
              <a:t>就</a:t>
            </a:r>
            <a:r>
              <a:rPr lang="zh-CN" altLang="en-US" b="1" smtClean="0"/>
              <a:t>调用推理机制，回溯找到不相容的根源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/>
              <a:t>修正由这一根源以前推理得到的</a:t>
            </a:r>
            <a:r>
              <a:rPr lang="zh-CN" altLang="en-US" b="1" smtClean="0">
                <a:solidFill>
                  <a:srgbClr val="FF0066"/>
                </a:solidFill>
              </a:rPr>
              <a:t>所有命题</a:t>
            </a:r>
            <a:r>
              <a:rPr lang="zh-CN" altLang="en-US" b="1" smtClean="0"/>
              <a:t>，从而消除不相容，维持系统的正确性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在</a:t>
            </a:r>
            <a:r>
              <a:rPr lang="en-US" altLang="zh-CN" b="1" smtClean="0">
                <a:latin typeface="Times New Roman" panose="02020603050405020304" pitchFamily="18" charset="0"/>
              </a:rPr>
              <a:t>TMS</a:t>
            </a:r>
            <a:r>
              <a:rPr lang="zh-CN" altLang="en-US" b="1" smtClean="0"/>
              <a:t>中，每个命题或规则称为节点。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节点的状态包括：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IN: 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该命题被认为是真</a:t>
            </a:r>
            <a:endParaRPr lang="en-US" altLang="zh-CN" b="1" smtClean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OUT: 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该命题不被认为是真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每个节点可以带有一个证实表（也可没有），证实表包括两种形式：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支持表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条件证明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TMS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/>
              <a:t>原理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支持表</a:t>
            </a:r>
            <a:r>
              <a:rPr lang="en-US" altLang="zh-CN" b="1" smtClean="0"/>
              <a:t>: 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(SL(IN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节点表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)(OUT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节点表</a:t>
            </a:r>
            <a:r>
              <a:rPr lang="en-US" altLang="zh-CN" sz="2800" b="1" smtClean="0">
                <a:latin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只有当“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节点表”中所有节点的当前状态为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且“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节点表”中所有节点的当前状态为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，它所证实的节点是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状态，</a:t>
            </a: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有效</a:t>
            </a:r>
          </a:p>
          <a:p>
            <a:pPr lvl="1" eaLnBrk="1" hangingPunct="1">
              <a:lnSpc>
                <a:spcPct val="16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表和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表均为空的节点为</a:t>
            </a: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原始证据节点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，所证实的节点是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TMS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/>
              <a:t>原理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5000"/>
              </a:lnSpc>
              <a:spcBef>
                <a:spcPct val="25000"/>
              </a:spcBef>
            </a:pPr>
            <a:r>
              <a:rPr lang="zh-CN" altLang="en-US" b="1" smtClean="0"/>
              <a:t>条件证明</a:t>
            </a:r>
            <a:r>
              <a:rPr lang="en-US" altLang="zh-CN" b="1" smtClean="0"/>
              <a:t>:</a:t>
            </a:r>
          </a:p>
          <a:p>
            <a:pPr lvl="1" eaLnBrk="1" hangingPunct="1">
              <a:lnSpc>
                <a:spcPct val="195000"/>
              </a:lnSpc>
              <a:spcBef>
                <a:spcPct val="25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(CP(</a:t>
            </a:r>
            <a:r>
              <a:rPr lang="zh-CN" altLang="en-US" b="1" smtClean="0">
                <a:latin typeface="Times New Roman" panose="02020603050405020304" pitchFamily="18" charset="0"/>
              </a:rPr>
              <a:t>结论</a:t>
            </a:r>
            <a:r>
              <a:rPr lang="en-US" altLang="zh-CN" b="1" smtClean="0">
                <a:latin typeface="Times New Roman" panose="02020603050405020304" pitchFamily="18" charset="0"/>
              </a:rPr>
              <a:t>)(IN</a:t>
            </a:r>
            <a:r>
              <a:rPr lang="zh-CN" altLang="en-US" b="1" smtClean="0">
                <a:latin typeface="Times New Roman" panose="02020603050405020304" pitchFamily="18" charset="0"/>
              </a:rPr>
              <a:t>假设</a:t>
            </a:r>
            <a:r>
              <a:rPr lang="en-US" altLang="zh-CN" b="1" smtClean="0">
                <a:latin typeface="Times New Roman" panose="02020603050405020304" pitchFamily="18" charset="0"/>
              </a:rPr>
              <a:t>)(OUT</a:t>
            </a:r>
            <a:r>
              <a:rPr lang="zh-CN" altLang="en-US" b="1" smtClean="0">
                <a:latin typeface="Times New Roman" panose="02020603050405020304" pitchFamily="18" charset="0"/>
              </a:rPr>
              <a:t>假设</a:t>
            </a:r>
            <a:r>
              <a:rPr lang="en-US" altLang="zh-CN" b="1" smtClean="0">
                <a:latin typeface="Times New Roman" panose="02020603050405020304" pitchFamily="18" charset="0"/>
              </a:rPr>
              <a:t>))</a:t>
            </a:r>
          </a:p>
          <a:p>
            <a:pPr lvl="1" eaLnBrk="1" hangingPunct="1">
              <a:lnSpc>
                <a:spcPct val="195000"/>
              </a:lnSpc>
              <a:spcBef>
                <a:spcPct val="25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只有当“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  <a:r>
              <a:rPr lang="zh-CN" altLang="en-US" b="1" smtClean="0">
                <a:latin typeface="Times New Roman" panose="02020603050405020304" pitchFamily="18" charset="0"/>
              </a:rPr>
              <a:t>假设”中所有节点的当前状态为</a:t>
            </a:r>
            <a:r>
              <a:rPr lang="en-US" altLang="zh-CN" b="1" smtClean="0">
                <a:latin typeface="Times New Roman" panose="02020603050405020304" pitchFamily="18" charset="0"/>
              </a:rPr>
              <a:t>IN, </a:t>
            </a:r>
            <a:r>
              <a:rPr lang="zh-CN" altLang="en-US" b="1" smtClean="0">
                <a:latin typeface="Times New Roman" panose="02020603050405020304" pitchFamily="18" charset="0"/>
              </a:rPr>
              <a:t>且“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假设”中所有节点的当前状态为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结论节点为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IN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状态，这时条件证实有效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TMS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/>
              <a:t>原理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设有下列节点：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(1)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现在是冬天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(SL()()) IN;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(2)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天气是寒冷的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(SL(1)(3))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(3)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天气是温暖的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分析：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表中只有节点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，且状态为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IN; OUT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表中只有节点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，且状态为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因此，节点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的状态为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的含义是：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如果现在是冬天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  <a:r>
              <a:rPr lang="zh-CN" altLang="en-US" b="1" smtClean="0">
                <a:latin typeface="Times New Roman" panose="02020603050405020304" pitchFamily="18" charset="0"/>
              </a:rPr>
              <a:t>表中含有节点</a:t>
            </a:r>
            <a:r>
              <a:rPr lang="en-US" altLang="zh-CN" b="1" smtClean="0">
                <a:latin typeface="Times New Roman" panose="02020603050405020304" pitchFamily="18" charset="0"/>
              </a:rPr>
              <a:t>1)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且没有天气是温暖的证据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对应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表中含有节点</a:t>
            </a:r>
            <a:r>
              <a:rPr lang="en-US" altLang="zh-CN" b="1" smtClean="0">
                <a:latin typeface="Times New Roman" panose="02020603050405020304" pitchFamily="18" charset="0"/>
              </a:rPr>
              <a:t>3)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/>
              <a:t>则可以得出结论“天气是寒冷的</a:t>
            </a:r>
            <a:r>
              <a:rPr lang="en-US" altLang="zh-CN" b="1" smtClean="0"/>
              <a:t>”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单调推理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加进系统的新知识（信念）必须与已有的知识（信念）</a:t>
            </a:r>
            <a:r>
              <a:rPr lang="zh-CN" altLang="en-US" sz="2800" b="1" smtClean="0">
                <a:solidFill>
                  <a:srgbClr val="FF0066"/>
                </a:solidFill>
              </a:rPr>
              <a:t>相一致</a:t>
            </a:r>
            <a:r>
              <a:rPr lang="zh-CN" altLang="en-US" sz="2800" b="1" smtClean="0"/>
              <a:t>，不会引起矛盾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随着运行时间的推移，系统内含的结论</a:t>
            </a:r>
            <a:r>
              <a:rPr lang="zh-CN" altLang="en-US" sz="2800" b="1" smtClean="0">
                <a:solidFill>
                  <a:srgbClr val="FF0066"/>
                </a:solidFill>
              </a:rPr>
              <a:t>有增无减</a:t>
            </a:r>
            <a:r>
              <a:rPr lang="zh-CN" altLang="en-US" b="1" smtClean="0"/>
              <a:t> 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传统的逻辑系统实际上做的是</a:t>
            </a:r>
            <a:r>
              <a:rPr lang="zh-CN" altLang="en-US" b="1" smtClean="0">
                <a:solidFill>
                  <a:srgbClr val="FF0000"/>
                </a:solidFill>
              </a:rPr>
              <a:t>单调推理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/>
              <a:t>当推理程序得到了新证据，而且这个新证据与某个节点发生矛盾时，程序</a:t>
            </a:r>
            <a:r>
              <a:rPr lang="zh-CN" altLang="en-US" b="1" smtClean="0">
                <a:solidFill>
                  <a:srgbClr val="FF0066"/>
                </a:solidFill>
              </a:rPr>
              <a:t>就会自动产生一个矛盾节点</a:t>
            </a:r>
            <a:r>
              <a:rPr lang="zh-CN" altLang="en-US" b="1" smtClean="0"/>
              <a:t>：矛盾 </a:t>
            </a:r>
            <a:r>
              <a:rPr lang="en-US" altLang="zh-CN" b="1" smtClean="0">
                <a:latin typeface="Times New Roman" panose="02020603050405020304" pitchFamily="18" charset="0"/>
              </a:rPr>
              <a:t>SL((…)(…)), </a:t>
            </a:r>
            <a:r>
              <a:rPr lang="zh-CN" altLang="en-US" b="1" smtClean="0">
                <a:latin typeface="Times New Roman" panose="02020603050405020304" pitchFamily="18" charset="0"/>
              </a:rPr>
              <a:t>且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状态置为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b="1" smtClean="0">
                <a:latin typeface="Times New Roman" panose="02020603050405020304" pitchFamily="18" charset="0"/>
              </a:rPr>
              <a:t>, </a:t>
            </a:r>
            <a:r>
              <a:rPr lang="zh-CN" altLang="en-US" b="1" smtClean="0">
                <a:latin typeface="Times New Roman" panose="02020603050405020304" pitchFamily="18" charset="0"/>
              </a:rPr>
              <a:t>然后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调用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TMS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TMS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zh-CN" altLang="en-US" smtClean="0"/>
              <a:t>原理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TMS</a:t>
            </a:r>
            <a:r>
              <a:rPr lang="zh-CN" altLang="en-US" smtClean="0"/>
              <a:t>的工作过程</a:t>
            </a:r>
            <a:endParaRPr lang="en-US" altLang="zh-CN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/>
              <a:t>当</a:t>
            </a:r>
            <a:r>
              <a:rPr lang="en-US" altLang="zh-CN" b="1" smtClean="0">
                <a:latin typeface="Times New Roman" panose="02020603050405020304" pitchFamily="18" charset="0"/>
                <a:ea typeface="华文琥珀" panose="02010800040101010101" pitchFamily="2" charset="-122"/>
              </a:rPr>
              <a:t>TMS</a:t>
            </a:r>
            <a:r>
              <a:rPr lang="zh-CN" altLang="en-US" b="1" smtClean="0"/>
              <a:t>遇到一个矛盾节点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  <a:r>
              <a:rPr lang="zh-CN" altLang="en-US" b="1" smtClean="0">
                <a:latin typeface="Times New Roman" panose="02020603050405020304" pitchFamily="18" charset="0"/>
              </a:rPr>
              <a:t>，则唤醒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面向从属关系的回溯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找出并删除</a:t>
            </a:r>
            <a:r>
              <a:rPr lang="zh-CN" altLang="en-US" b="1" smtClean="0">
                <a:latin typeface="Times New Roman" panose="02020603050405020304" pitchFamily="18" charset="0"/>
              </a:rPr>
              <a:t>当前的一个假设，即让该假设的状态为</a:t>
            </a:r>
            <a:r>
              <a:rPr lang="en-US" altLang="zh-CN" b="1" smtClean="0">
                <a:latin typeface="Times New Roman" panose="02020603050405020304" pitchFamily="18" charset="0"/>
              </a:rPr>
              <a:t>OUT, </a:t>
            </a:r>
            <a:r>
              <a:rPr lang="zh-CN" altLang="en-US" b="1" smtClean="0">
                <a:latin typeface="Times New Roman" panose="02020603050405020304" pitchFamily="18" charset="0"/>
              </a:rPr>
              <a:t>从而使得矛盾节点为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步骤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1: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从矛盾节点开始，寻找它的基础节点，设为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,A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…,A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，一般都放在矛盾节点的</a:t>
            </a:r>
            <a:r>
              <a:rPr lang="en-US" altLang="zh-CN" sz="2800" b="1" smtClean="0">
                <a:latin typeface="Times New Roman" panose="02020603050405020304" pitchFamily="18" charset="0"/>
              </a:rPr>
              <a:t>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表中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步骤</a:t>
            </a:r>
            <a:r>
              <a:rPr lang="en-US" altLang="zh-CN" b="1" smtClean="0">
                <a:latin typeface="Times New Roman" panose="02020603050405020304" pitchFamily="18" charset="0"/>
              </a:rPr>
              <a:t>2: </a:t>
            </a:r>
            <a:r>
              <a:rPr lang="zh-CN" altLang="en-US" b="1" smtClean="0">
                <a:latin typeface="Times New Roman" panose="02020603050405020304" pitchFamily="18" charset="0"/>
              </a:rPr>
              <a:t>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开始，令此节点状态为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步骤</a:t>
            </a:r>
            <a:r>
              <a:rPr lang="en-US" altLang="zh-CN" b="1" smtClean="0">
                <a:latin typeface="Times New Roman" panose="02020603050405020304" pitchFamily="18" charset="0"/>
              </a:rPr>
              <a:t>3: </a:t>
            </a:r>
            <a:r>
              <a:rPr lang="zh-CN" altLang="en-US" b="1" smtClean="0">
                <a:latin typeface="Times New Roman" panose="02020603050405020304" pitchFamily="18" charset="0"/>
              </a:rPr>
              <a:t>进行正确性维持检查，如果无法维持所有节点的</a:t>
            </a:r>
            <a:r>
              <a:rPr lang="en-US" altLang="zh-CN" b="1" smtClean="0">
                <a:latin typeface="Times New Roman" panose="02020603050405020304" pitchFamily="18" charset="0"/>
              </a:rPr>
              <a:t>IN/OUT</a:t>
            </a:r>
            <a:r>
              <a:rPr lang="zh-CN" altLang="en-US" b="1" smtClean="0">
                <a:latin typeface="Times New Roman" panose="02020603050405020304" pitchFamily="18" charset="0"/>
              </a:rPr>
              <a:t>状态，则撤销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b="1" baseline="-25000" smtClean="0">
                <a:latin typeface="Times New Roman" panose="02020603050405020304" pitchFamily="18" charset="0"/>
              </a:rPr>
              <a:t>，</a:t>
            </a:r>
            <a:r>
              <a:rPr lang="zh-CN" altLang="en-US" b="1" smtClean="0">
                <a:latin typeface="Times New Roman" panose="02020603050405020304" pitchFamily="18" charset="0"/>
              </a:rPr>
              <a:t>取出下一个节点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</a:t>
            </a:r>
            <a:r>
              <a:rPr lang="zh-CN" altLang="en-US" b="1" smtClean="0">
                <a:latin typeface="Times New Roman" panose="02020603050405020304" pitchFamily="18" charset="0"/>
              </a:rPr>
              <a:t>　返回步骤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如果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 …,A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latin typeface="Times New Roman" panose="02020603050405020304" pitchFamily="18" charset="0"/>
              </a:rPr>
              <a:t>的任何一个或多个为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都无法维持所有节点的</a:t>
            </a:r>
            <a:r>
              <a:rPr lang="en-US" altLang="zh-CN" b="1" smtClean="0">
                <a:latin typeface="Times New Roman" panose="02020603050405020304" pitchFamily="18" charset="0"/>
              </a:rPr>
              <a:t>IN/OUT</a:t>
            </a:r>
            <a:r>
              <a:rPr lang="zh-CN" altLang="en-US" b="1" smtClean="0">
                <a:latin typeface="Times New Roman" panose="02020603050405020304" pitchFamily="18" charset="0"/>
              </a:rPr>
              <a:t>状态，则说明这是一个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不可解决的矛盾</a:t>
            </a:r>
            <a:r>
              <a:rPr lang="zh-CN" altLang="en-US" b="1" smtClean="0"/>
              <a:t> 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TMS</a:t>
            </a:r>
            <a:r>
              <a:rPr lang="zh-CN" altLang="en-US" smtClean="0"/>
              <a:t>的工作过程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  <a:r>
              <a:rPr lang="en-US" altLang="zh-CN" smtClean="0"/>
              <a:t>--</a:t>
            </a:r>
            <a:r>
              <a:rPr lang="zh-CN" altLang="en-US" smtClean="0"/>
              <a:t>会议安排问题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752600"/>
            <a:ext cx="3349625" cy="4708525"/>
          </a:xfrm>
        </p:spPr>
        <p:txBody>
          <a:bodyPr/>
          <a:lstStyle/>
          <a:p>
            <a:pPr eaLnBrk="1" hangingPunct="1">
              <a:buClrTx/>
            </a:pPr>
            <a:endParaRPr lang="zh-CN" altLang="en-US" smtClean="0"/>
          </a:p>
          <a:p>
            <a:pPr eaLnBrk="1" hangingPunct="1">
              <a:buClrTx/>
            </a:pPr>
            <a:endParaRPr lang="en-US" altLang="zh-CN" smtClean="0"/>
          </a:p>
        </p:txBody>
      </p:sp>
      <p:graphicFrame>
        <p:nvGraphicFramePr>
          <p:cNvPr id="94295" name="Group 87"/>
          <p:cNvGraphicFramePr>
            <a:graphicFrameLocks noGrp="1"/>
          </p:cNvGraphicFramePr>
          <p:nvPr>
            <p:ph idx="1"/>
          </p:nvPr>
        </p:nvGraphicFramePr>
        <p:xfrm>
          <a:off x="277813" y="1263650"/>
          <a:ext cx="8642350" cy="4492625"/>
        </p:xfrm>
        <a:graphic>
          <a:graphicData uri="http://schemas.openxmlformats.org/drawingml/2006/table">
            <a:tbl>
              <a:tblPr/>
              <a:tblGrid>
                <a:gridCol w="1099185"/>
                <a:gridCol w="4321810"/>
                <a:gridCol w="1650365"/>
                <a:gridCol w="1570990"/>
              </a:tblGrid>
              <a:tr h="725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命　　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= 9:00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(SL()(2))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2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9:00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３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ROOM(M) = 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(SL()(4))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４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ROOM(M)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≠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87363" y="925513"/>
            <a:ext cx="8169275" cy="54006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推理程序在它处发现</a:t>
            </a:r>
            <a:r>
              <a:rPr lang="en-US" altLang="zh-CN" b="1" smtClean="0">
                <a:latin typeface="Times New Roman" panose="02020603050405020304" pitchFamily="18" charset="0"/>
              </a:rPr>
              <a:t>9</a:t>
            </a:r>
            <a:r>
              <a:rPr lang="zh-CN" altLang="en-US" b="1" smtClean="0">
                <a:latin typeface="Times New Roman" panose="02020603050405020304" pitchFamily="18" charset="0"/>
              </a:rPr>
              <a:t>点钟</a:t>
            </a:r>
            <a:r>
              <a:rPr lang="en-US" altLang="zh-CN" b="1" smtClean="0">
                <a:latin typeface="Times New Roman" panose="02020603050405020304" pitchFamily="18" charset="0"/>
              </a:rPr>
              <a:t>813</a:t>
            </a:r>
            <a:r>
              <a:rPr lang="zh-CN" altLang="en-US" b="1" smtClean="0">
                <a:latin typeface="Times New Roman" panose="02020603050405020304" pitchFamily="18" charset="0"/>
              </a:rPr>
              <a:t>房间已被其它事务占用，于是生成节点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　矛盾　　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(SL(1,3)())     IN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TMS</a:t>
            </a:r>
            <a:r>
              <a:rPr lang="zh-CN" altLang="en-US" b="1" smtClean="0">
                <a:latin typeface="Times New Roman" panose="02020603050405020304" pitchFamily="18" charset="0"/>
              </a:rPr>
              <a:t>的工作过程：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首先找出节点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的基础节点</a:t>
            </a:r>
            <a:r>
              <a:rPr lang="en-US" altLang="zh-CN" b="1" smtClean="0">
                <a:latin typeface="Times New Roman" panose="02020603050405020304" pitchFamily="18" charset="0"/>
              </a:rPr>
              <a:t>1,3,</a:t>
            </a:r>
            <a:r>
              <a:rPr lang="zh-CN" altLang="en-US" b="1" smtClean="0">
                <a:latin typeface="Times New Roman" panose="02020603050405020304" pitchFamily="18" charset="0"/>
              </a:rPr>
              <a:t>　所以将节点</a:t>
            </a:r>
            <a:r>
              <a:rPr lang="en-US" altLang="zh-CN" b="1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的状态改为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相应的，节点</a:t>
            </a:r>
            <a:r>
              <a:rPr lang="en-US" altLang="zh-CN" b="1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的支持表</a:t>
            </a:r>
            <a:r>
              <a:rPr lang="en-US" altLang="zh-CN" b="1" smtClean="0">
                <a:latin typeface="Times New Roman" panose="02020603050405020304" pitchFamily="18" charset="0"/>
              </a:rPr>
              <a:t>(SL()(2))</a:t>
            </a:r>
            <a:r>
              <a:rPr lang="zh-CN" altLang="en-US" b="1" smtClean="0">
                <a:latin typeface="Times New Roman" panose="02020603050405020304" pitchFamily="18" charset="0"/>
              </a:rPr>
              <a:t>中，节点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的状态为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节点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的状态为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，矛盾消除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  <a:r>
              <a:rPr lang="en-US" altLang="zh-CN" smtClean="0"/>
              <a:t>--</a:t>
            </a:r>
            <a:r>
              <a:rPr lang="zh-CN" altLang="en-US" smtClean="0"/>
              <a:t>会议安排问题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90550" y="962025"/>
            <a:ext cx="5975350" cy="720725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处理后，各节点的状态如下：</a:t>
            </a:r>
          </a:p>
        </p:txBody>
      </p:sp>
      <p:graphicFrame>
        <p:nvGraphicFramePr>
          <p:cNvPr id="97372" name="Group 92"/>
          <p:cNvGraphicFramePr>
            <a:graphicFrameLocks noGrp="1"/>
          </p:cNvGraphicFramePr>
          <p:nvPr>
            <p:ph idx="1"/>
          </p:nvPr>
        </p:nvGraphicFramePr>
        <p:xfrm>
          <a:off x="277813" y="1700213"/>
          <a:ext cx="8642350" cy="4184650"/>
        </p:xfrm>
        <a:graphic>
          <a:graphicData uri="http://schemas.openxmlformats.org/drawingml/2006/table">
            <a:tbl>
              <a:tblPr/>
              <a:tblGrid>
                <a:gridCol w="1452880"/>
                <a:gridCol w="3210560"/>
                <a:gridCol w="2294255"/>
                <a:gridCol w="1684655"/>
              </a:tblGrid>
              <a:tr h="518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１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= 9:00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(SL()(2))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２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≠9:00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(SL()(5))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３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ROOM(M) = 813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(SL()(4))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４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ROOM(M) ≠ 813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3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５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矛盾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(SL(1,3)())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9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  <a:r>
              <a:rPr lang="en-US" altLang="zh-CN" smtClean="0"/>
              <a:t>--</a:t>
            </a:r>
            <a:r>
              <a:rPr lang="zh-CN" altLang="en-US" smtClean="0"/>
              <a:t>会议安排问题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7063" y="2344738"/>
            <a:ext cx="6630987" cy="1531937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ClrTx/>
            </a:pPr>
            <a:r>
              <a:rPr lang="zh-CN" altLang="en-US" b="1" smtClean="0"/>
              <a:t>如果推理过程又发现节点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矛盾，于是又生成节点</a:t>
            </a:r>
            <a:r>
              <a:rPr lang="en-US" altLang="zh-CN" b="1" smtClean="0">
                <a:latin typeface="Times New Roman" panose="02020603050405020304" pitchFamily="18" charset="0"/>
              </a:rPr>
              <a:t>6</a:t>
            </a:r>
            <a:r>
              <a:rPr lang="zh-CN" altLang="en-US" b="1" smtClean="0">
                <a:latin typeface="Times New Roman" panose="02020603050405020304" pitchFamily="18" charset="0"/>
              </a:rPr>
              <a:t>如下：</a:t>
            </a:r>
          </a:p>
          <a:p>
            <a:pPr eaLnBrk="1" hangingPunct="1">
              <a:buClrTx/>
            </a:pPr>
            <a:endParaRPr lang="en-US" altLang="zh-CN" b="1" smtClean="0"/>
          </a:p>
        </p:txBody>
      </p:sp>
      <p:graphicFrame>
        <p:nvGraphicFramePr>
          <p:cNvPr id="99351" name="Group 23"/>
          <p:cNvGraphicFramePr>
            <a:graphicFrameLocks noGrp="1"/>
          </p:cNvGraphicFramePr>
          <p:nvPr>
            <p:ph idx="1"/>
          </p:nvPr>
        </p:nvGraphicFramePr>
        <p:xfrm>
          <a:off x="250825" y="1346200"/>
          <a:ext cx="8642350" cy="647700"/>
        </p:xfrm>
        <a:graphic>
          <a:graphicData uri="http://schemas.openxmlformats.org/drawingml/2006/table">
            <a:tbl>
              <a:tblPr/>
              <a:tblGrid>
                <a:gridCol w="1262380"/>
                <a:gridCol w="2135505"/>
                <a:gridCol w="3082925"/>
                <a:gridCol w="216154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矛盾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(SL(2,3)())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09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  <a:r>
              <a:rPr lang="en-US" altLang="zh-CN" smtClean="0"/>
              <a:t>--</a:t>
            </a:r>
            <a:r>
              <a:rPr lang="zh-CN" altLang="en-US" smtClean="0"/>
              <a:t>会议安排问题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TMS</a:t>
            </a:r>
            <a:r>
              <a:rPr lang="zh-CN" altLang="en-US" smtClean="0"/>
              <a:t>的工作过程</a:t>
            </a:r>
            <a:endParaRPr lang="en-US" altLang="zh-CN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找出节点</a:t>
            </a:r>
            <a:r>
              <a:rPr lang="en-US" altLang="zh-CN" b="1" smtClean="0">
                <a:latin typeface="Times New Roman" panose="02020603050405020304" pitchFamily="18" charset="0"/>
              </a:rPr>
              <a:t>6</a:t>
            </a:r>
            <a:r>
              <a:rPr lang="zh-CN" altLang="en-US" b="1" smtClean="0">
                <a:latin typeface="Times New Roman" panose="02020603050405020304" pitchFamily="18" charset="0"/>
              </a:rPr>
              <a:t>的基础节点</a:t>
            </a:r>
            <a:r>
              <a:rPr lang="en-US" altLang="zh-CN" b="1" smtClean="0">
                <a:latin typeface="Times New Roman" panose="02020603050405020304" pitchFamily="18" charset="0"/>
              </a:rPr>
              <a:t>2,</a:t>
            </a:r>
            <a:r>
              <a:rPr lang="zh-CN" altLang="en-US" b="1" smtClean="0">
                <a:latin typeface="Times New Roman" panose="02020603050405020304" pitchFamily="18" charset="0"/>
              </a:rPr>
              <a:t>　使得节点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的状态改为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，节点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的支持表为</a:t>
            </a:r>
            <a:r>
              <a:rPr lang="en-US" altLang="zh-CN" b="1" smtClean="0">
                <a:latin typeface="Times New Roman" panose="02020603050405020304" pitchFamily="18" charset="0"/>
              </a:rPr>
              <a:t>(SL()(5))</a:t>
            </a:r>
            <a:r>
              <a:rPr lang="zh-CN" altLang="en-US" b="1" smtClean="0">
                <a:latin typeface="Times New Roman" panose="02020603050405020304" pitchFamily="18" charset="0"/>
              </a:rPr>
              <a:t>，这样就必须使得矛盾节点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的状态改为</a:t>
            </a:r>
            <a:r>
              <a:rPr lang="en-US" altLang="zh-CN" b="1" smtClean="0">
                <a:latin typeface="Times New Roman" panose="02020603050405020304" pitchFamily="18" charset="0"/>
              </a:rPr>
              <a:t>IN,</a:t>
            </a:r>
            <a:r>
              <a:rPr lang="zh-CN" altLang="en-US" b="1" smtClean="0">
                <a:latin typeface="Times New Roman" panose="02020603050405020304" pitchFamily="18" charset="0"/>
              </a:rPr>
              <a:t>从而产生矛盾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原因分析：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上次不应该选基础节点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，再尝试改选节点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为基础节点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将节点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的状态改为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OUT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，并按顺序调整其它节点的状态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7063" y="1071563"/>
            <a:ext cx="6559550" cy="596900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最后各节点的状态如下表</a:t>
            </a:r>
          </a:p>
        </p:txBody>
      </p:sp>
      <p:graphicFrame>
        <p:nvGraphicFramePr>
          <p:cNvPr id="102494" name="Group 94"/>
          <p:cNvGraphicFramePr>
            <a:graphicFrameLocks noGrp="1"/>
          </p:cNvGraphicFramePr>
          <p:nvPr>
            <p:ph idx="1"/>
          </p:nvPr>
        </p:nvGraphicFramePr>
        <p:xfrm>
          <a:off x="314325" y="1955800"/>
          <a:ext cx="8642350" cy="3824288"/>
        </p:xfrm>
        <a:graphic>
          <a:graphicData uri="http://schemas.openxmlformats.org/drawingml/2006/table">
            <a:tbl>
              <a:tblPr/>
              <a:tblGrid>
                <a:gridCol w="1050290"/>
                <a:gridCol w="3270885"/>
                <a:gridCol w="2160905"/>
                <a:gridCol w="2160270"/>
              </a:tblGrid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= 9:00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(SL()(2))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TIME(M) ≠9:00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(SL()(5))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ROOM(M)=813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(SL()(4))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ROOM(M) ≠813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(SL()(6))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矛盾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(SL(1,3)())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矛盾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(SL(2,3)())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TMS</a:t>
            </a:r>
            <a:r>
              <a:rPr lang="zh-CN" altLang="en-US" smtClean="0"/>
              <a:t>的工作过程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　子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068388"/>
            <a:ext cx="7559675" cy="1398587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假设</a:t>
            </a:r>
            <a:r>
              <a:rPr lang="en-US" altLang="zh-CN" b="1" smtClean="0">
                <a:latin typeface="Times New Roman" panose="02020603050405020304" pitchFamily="18" charset="0"/>
              </a:rPr>
              <a:t>John</a:t>
            </a:r>
            <a:r>
              <a:rPr lang="zh-CN" altLang="en-US" b="1" smtClean="0">
                <a:latin typeface="Times New Roman" panose="02020603050405020304" pitchFamily="18" charset="0"/>
              </a:rPr>
              <a:t>被人杀害，推理程序要找到凶手。根据它的知识库，首先考虑</a:t>
            </a:r>
            <a:r>
              <a:rPr lang="en-US" altLang="zh-CN" b="1" smtClean="0">
                <a:latin typeface="Times New Roman" panose="02020603050405020304" pitchFamily="18" charset="0"/>
              </a:rPr>
              <a:t>Tom:</a:t>
            </a:r>
          </a:p>
          <a:p>
            <a:pPr eaLnBrk="1" hangingPunct="1">
              <a:buClrTx/>
            </a:pPr>
            <a:endParaRPr lang="zh-CN" altLang="en-US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4533" name="Group 85"/>
          <p:cNvGraphicFramePr>
            <a:graphicFrameLocks noGrp="1"/>
          </p:cNvGraphicFramePr>
          <p:nvPr>
            <p:ph idx="1"/>
          </p:nvPr>
        </p:nvGraphicFramePr>
        <p:xfrm>
          <a:off x="304800" y="2857500"/>
          <a:ext cx="8642350" cy="2816225"/>
        </p:xfrm>
        <a:graphic>
          <a:graphicData uri="http://schemas.openxmlformats.org/drawingml/2006/table">
            <a:tbl>
              <a:tblPr/>
              <a:tblGrid>
                <a:gridCol w="1089660"/>
                <a:gridCol w="2801620"/>
                <a:gridCol w="1388110"/>
                <a:gridCol w="1080770"/>
                <a:gridCol w="2282190"/>
              </a:tblGrid>
              <a:tr h="938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命题含义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Guilty(Tom)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Tom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是凶手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8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Innocent(Tom)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Tom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清白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真实世界充斥了</a:t>
            </a:r>
            <a:r>
              <a:rPr lang="zh-CN" altLang="en-US" b="1" smtClean="0">
                <a:solidFill>
                  <a:srgbClr val="FF0066"/>
                </a:solidFill>
              </a:rPr>
              <a:t>不完全信息和不断变化的状况</a:t>
            </a:r>
            <a:r>
              <a:rPr lang="zh-CN" altLang="en-US" b="1" smtClean="0"/>
              <a:t>，在解决复杂问题的过程中，要求不断应用并不保证正确的假设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假设可作为推理的依据，但在推理过程中，随着新事物的出现，可能到头来会发现原先所作的</a:t>
            </a:r>
            <a:r>
              <a:rPr lang="zh-CN" altLang="en-US" b="1" smtClean="0">
                <a:solidFill>
                  <a:srgbClr val="FF0066"/>
                </a:solidFill>
              </a:rPr>
              <a:t>假设不正确</a:t>
            </a:r>
            <a:r>
              <a:rPr lang="zh-CN" altLang="en-US" b="1" smtClean="0"/>
              <a:t>，应予删除，从而造成推理的非单调性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因此，新知识（事实）的加入会引起</a:t>
            </a:r>
            <a:r>
              <a:rPr lang="zh-CN" altLang="en-US" b="1" smtClean="0">
                <a:solidFill>
                  <a:srgbClr val="FF0066"/>
                </a:solidFill>
              </a:rPr>
              <a:t>已有知识（假设以及基于假设的推理结果）的删除</a:t>
            </a:r>
            <a:r>
              <a:rPr lang="zh-CN" altLang="en-US" b="1" smtClean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116013"/>
            <a:ext cx="8285163" cy="2036762"/>
          </a:xfrm>
        </p:spPr>
        <p:txBody>
          <a:bodyPr/>
          <a:lstStyle/>
          <a:p>
            <a:pPr eaLnBrk="1" hangingPunct="1">
              <a:lnSpc>
                <a:spcPct val="170000"/>
              </a:lnSpc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由于这两个节点都没有得到证实，支持表</a:t>
            </a:r>
            <a:r>
              <a:rPr lang="en-US" altLang="zh-CN" b="1" smtClean="0">
                <a:latin typeface="Times New Roman" panose="02020603050405020304" pitchFamily="18" charset="0"/>
              </a:rPr>
              <a:t>SL</a:t>
            </a:r>
            <a:r>
              <a:rPr lang="zh-CN" altLang="en-US" b="1" smtClean="0">
                <a:latin typeface="Times New Roman" panose="02020603050405020304" pitchFamily="18" charset="0"/>
              </a:rPr>
              <a:t>为空。推理程序继续推理，发现</a:t>
            </a:r>
            <a:r>
              <a:rPr lang="en-US" altLang="zh-CN" b="1" smtClean="0">
                <a:latin typeface="Times New Roman" panose="02020603050405020304" pitchFamily="18" charset="0"/>
              </a:rPr>
              <a:t>Tom</a:t>
            </a:r>
            <a:r>
              <a:rPr lang="zh-CN" altLang="en-US" b="1" smtClean="0">
                <a:latin typeface="Times New Roman" panose="02020603050405020304" pitchFamily="18" charset="0"/>
              </a:rPr>
              <a:t>有谋杀</a:t>
            </a:r>
            <a:r>
              <a:rPr lang="en-US" altLang="zh-CN" b="1" smtClean="0">
                <a:latin typeface="Times New Roman" panose="02020603050405020304" pitchFamily="18" charset="0"/>
              </a:rPr>
              <a:t>John</a:t>
            </a:r>
            <a:r>
              <a:rPr lang="zh-CN" altLang="en-US" b="1" smtClean="0">
                <a:latin typeface="Times New Roman" panose="02020603050405020304" pitchFamily="18" charset="0"/>
              </a:rPr>
              <a:t>的动机，于是产生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作为原始证据</a:t>
            </a:r>
            <a:r>
              <a:rPr lang="zh-CN" altLang="en-US" b="1" smtClean="0">
                <a:latin typeface="Times New Roman" panose="02020603050405020304" pitchFamily="18" charset="0"/>
              </a:rPr>
              <a:t>，状态为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</a:p>
        </p:txBody>
      </p:sp>
      <p:graphicFrame>
        <p:nvGraphicFramePr>
          <p:cNvPr id="107582" name="Group 62"/>
          <p:cNvGraphicFramePr>
            <a:graphicFrameLocks noGrp="1"/>
          </p:cNvGraphicFramePr>
          <p:nvPr>
            <p:ph idx="1"/>
          </p:nvPr>
        </p:nvGraphicFramePr>
        <p:xfrm>
          <a:off x="241300" y="3557588"/>
          <a:ext cx="8642350" cy="1517650"/>
        </p:xfrm>
        <a:graphic>
          <a:graphicData uri="http://schemas.openxmlformats.org/drawingml/2006/table">
            <a:tbl>
              <a:tblPr/>
              <a:tblGrid>
                <a:gridCol w="1100455"/>
                <a:gridCol w="4555490"/>
                <a:gridCol w="1808480"/>
                <a:gridCol w="1177925"/>
              </a:tblGrid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8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Has_Motives(Tom)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SL(()())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19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　子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3563" y="1146175"/>
            <a:ext cx="7888287" cy="2301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推理程序再继续推理，找到一条规则“任何有杀人动机且没有被证实是清白的人是嫌疑犯”，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由节点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生成新节点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</a:p>
        </p:txBody>
      </p:sp>
      <p:graphicFrame>
        <p:nvGraphicFramePr>
          <p:cNvPr id="109625" name="Group 57"/>
          <p:cNvGraphicFramePr>
            <a:graphicFrameLocks noGrp="1"/>
          </p:cNvGraphicFramePr>
          <p:nvPr>
            <p:ph idx="1"/>
          </p:nvPr>
        </p:nvGraphicFramePr>
        <p:xfrm>
          <a:off x="231775" y="3505200"/>
          <a:ext cx="8642350" cy="1889125"/>
        </p:xfrm>
        <a:graphic>
          <a:graphicData uri="http://schemas.openxmlformats.org/drawingml/2006/table">
            <a:tbl>
              <a:tblPr/>
              <a:tblGrid>
                <a:gridCol w="1213485"/>
                <a:gridCol w="2632075"/>
                <a:gridCol w="1821815"/>
                <a:gridCol w="728345"/>
                <a:gridCol w="2246630"/>
              </a:tblGrid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marT="45608" marB="456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含义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45608" marB="456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Suspect(Tom)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SL((3)(2))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Tom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是嫌疑犯</a:t>
                      </a:r>
                    </a:p>
                  </a:txBody>
                  <a:tcPr marT="45608" marB="456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2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　子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6450" y="1162050"/>
            <a:ext cx="7531100" cy="1366838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推理程序再继续推理，发现了</a:t>
            </a:r>
            <a:r>
              <a:rPr lang="en-US" altLang="zh-CN" b="1" smtClean="0">
                <a:latin typeface="Times New Roman" panose="02020603050405020304" pitchFamily="18" charset="0"/>
              </a:rPr>
              <a:t>Tom</a:t>
            </a:r>
            <a:r>
              <a:rPr lang="zh-CN" altLang="en-US" b="1" smtClean="0">
                <a:latin typeface="Times New Roman" panose="02020603050405020304" pitchFamily="18" charset="0"/>
              </a:rPr>
              <a:t>不在现场的证据，于是生成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新节点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111643" name="Group 27"/>
          <p:cNvGraphicFramePr>
            <a:graphicFrameLocks noGrp="1"/>
          </p:cNvGraphicFramePr>
          <p:nvPr>
            <p:ph idx="1"/>
          </p:nvPr>
        </p:nvGraphicFramePr>
        <p:xfrm>
          <a:off x="250825" y="3076575"/>
          <a:ext cx="8642350" cy="1776413"/>
        </p:xfrm>
        <a:graphic>
          <a:graphicData uri="http://schemas.openxmlformats.org/drawingml/2006/table">
            <a:tbl>
              <a:tblPr/>
              <a:tblGrid>
                <a:gridCol w="1061085"/>
                <a:gridCol w="2784475"/>
                <a:gridCol w="1460500"/>
                <a:gridCol w="1026795"/>
                <a:gridCol w="2309495"/>
              </a:tblGrid>
              <a:tr h="831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含义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Has_Alibi(Tom)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SL(()())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Tom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不在现场</a:t>
                      </a:r>
                    </a:p>
                  </a:txBody>
                  <a:tcPr marT="45691" marB="456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　子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4525" y="1225550"/>
            <a:ext cx="7856538" cy="20161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推理程序应用规则“如果某人不在现场，则不是嫌疑犯”，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于是节点</a:t>
            </a:r>
            <a:r>
              <a:rPr lang="en-US" altLang="zh-CN" b="1" smtClean="0"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产生矛盾，从而生成矛盾节点</a:t>
            </a:r>
            <a:r>
              <a:rPr lang="en-US" altLang="zh-CN" b="1" smtClean="0">
                <a:latin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12665" name="Group 25"/>
          <p:cNvGraphicFramePr>
            <a:graphicFrameLocks noGrp="1"/>
          </p:cNvGraphicFramePr>
          <p:nvPr>
            <p:ph idx="1"/>
          </p:nvPr>
        </p:nvGraphicFramePr>
        <p:xfrm>
          <a:off x="269875" y="3503613"/>
          <a:ext cx="8642350" cy="1663700"/>
        </p:xfrm>
        <a:graphic>
          <a:graphicData uri="http://schemas.openxmlformats.org/drawingml/2006/table">
            <a:tbl>
              <a:tblPr/>
              <a:tblGrid>
                <a:gridCol w="1061085"/>
                <a:gridCol w="2784475"/>
                <a:gridCol w="1816735"/>
                <a:gridCol w="1266825"/>
                <a:gridCol w="1713230"/>
              </a:tblGrid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节点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命题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支持表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状态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Contradiction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SL((4,5)())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矛盾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27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　子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TMS</a:t>
            </a:r>
            <a:r>
              <a:rPr lang="zh-CN" altLang="en-US" smtClean="0"/>
              <a:t>的工作过程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首先找节点</a:t>
            </a:r>
            <a:r>
              <a:rPr lang="en-US" altLang="zh-CN" b="1" smtClean="0">
                <a:latin typeface="Times New Roman" panose="02020603050405020304" pitchFamily="18" charset="0"/>
              </a:rPr>
              <a:t>6</a:t>
            </a:r>
            <a:r>
              <a:rPr lang="zh-CN" altLang="en-US" b="1" smtClean="0">
                <a:latin typeface="Times New Roman" panose="02020603050405020304" pitchFamily="18" charset="0"/>
              </a:rPr>
              <a:t>的基础节点</a:t>
            </a:r>
            <a:r>
              <a:rPr lang="en-US" altLang="zh-CN" b="1" smtClean="0"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9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令节点</a:t>
            </a:r>
            <a:r>
              <a:rPr lang="en-US" altLang="zh-CN" b="1" smtClean="0"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OUT, </a:t>
            </a:r>
            <a:r>
              <a:rPr lang="zh-CN" altLang="en-US" b="1" smtClean="0">
                <a:latin typeface="Times New Roman" panose="02020603050405020304" pitchFamily="18" charset="0"/>
              </a:rPr>
              <a:t>则节点</a:t>
            </a: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OUT</a:t>
            </a:r>
            <a:r>
              <a:rPr lang="zh-CN" altLang="en-US" b="1" smtClean="0">
                <a:latin typeface="Times New Roman" panose="02020603050405020304" pitchFamily="18" charset="0"/>
              </a:rPr>
              <a:t>或者节点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en-US" altLang="zh-CN" b="1" smtClean="0">
                <a:latin typeface="Times New Roman" panose="02020603050405020304" pitchFamily="18" charset="0"/>
              </a:rPr>
              <a:t>IN</a:t>
            </a:r>
          </a:p>
          <a:p>
            <a:pPr eaLnBrk="1" hangingPunct="1">
              <a:lnSpc>
                <a:spcPct val="19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因为节点</a:t>
            </a: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是原始证据，必须为</a:t>
            </a:r>
            <a:r>
              <a:rPr lang="en-US" altLang="zh-CN" b="1" smtClean="0">
                <a:latin typeface="Times New Roman" panose="02020603050405020304" pitchFamily="18" charset="0"/>
              </a:rPr>
              <a:t>IN,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因此只能将节点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改为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IN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状态，即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TOM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是清白的</a:t>
            </a:r>
            <a:endParaRPr lang="zh-CN" altLang="en-US" b="1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小结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20738" y="1017588"/>
            <a:ext cx="7500937" cy="54006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在非单调推理中，原有的结论有可能被新的证据推翻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缺省理论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不是假的，就认为是真的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界限理论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/>
              <a:t>不是真的，就认为是假的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TMS </a:t>
            </a:r>
            <a:r>
              <a:rPr lang="zh-CN" altLang="en-US" b="1" smtClean="0"/>
              <a:t>可以找到冲突的根源并消除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/>
              <a:t>单调推理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新证据的出现，不会证明原有结论错误，</a:t>
            </a:r>
            <a:r>
              <a:rPr lang="zh-CN" altLang="en-US" sz="2800" b="1" smtClean="0">
                <a:solidFill>
                  <a:srgbClr val="FF0000"/>
                </a:solidFill>
              </a:rPr>
              <a:t>结论单调增加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/>
              <a:t>非单调推理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新证据会否定原来推出的结论，</a:t>
            </a:r>
            <a:r>
              <a:rPr lang="zh-CN" altLang="en-US" sz="2800" b="1" smtClean="0">
                <a:solidFill>
                  <a:srgbClr val="FF0000"/>
                </a:solidFill>
              </a:rPr>
              <a:t>结论可能会减少</a:t>
            </a:r>
            <a:endParaRPr lang="en-US" altLang="zh-CN" sz="2800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solidFill>
                  <a:srgbClr val="FF0000"/>
                </a:solidFill>
              </a:rPr>
              <a:t>非单调推理更符合现实</a:t>
            </a:r>
            <a:r>
              <a:rPr lang="zh-CN" altLang="en-US" b="1" smtClean="0"/>
              <a:t>，符合人类的认识规律</a:t>
            </a:r>
            <a:endParaRPr lang="en-US" altLang="zh-CN" b="1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非单调推理的使用场合</a:t>
            </a:r>
            <a:endParaRPr lang="en-US" altLang="zh-CN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不完全信息的出现要求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缺省推理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世界是不断变化的，即使能获得关于问题求解的全部知识，也不能持久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解决的办法是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删除</a:t>
            </a:r>
            <a:r>
              <a:rPr lang="zh-CN" altLang="en-US" sz="2800" b="1" smtClean="0">
                <a:latin typeface="Times New Roman" panose="02020603050405020304" pitchFamily="18" charset="0"/>
              </a:rPr>
              <a:t>那些已经变得不精确的知识，而代之以另一些更精确的知识。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产生一个问题的完全解答或许要求关于部分解答的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暂时性假设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这些假设可能不正确，需要在以后发现时加以修改或删除，从而形成非单调推理。</a:t>
            </a:r>
            <a:r>
              <a:rPr lang="zh-CN" altLang="en-US" sz="1800" b="1" smtClean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例子：为三家公司的高管安排会议时间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/>
              <a:t>先假设会议在某个具体日期举行，比如星期三，并将此假设存储于知识库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/>
              <a:t>然后再查这一天三人是否有相容的会议参与时间，</a:t>
            </a:r>
            <a:r>
              <a:rPr lang="zh-CN" altLang="en-US" sz="2800" b="1" smtClean="0">
                <a:solidFill>
                  <a:srgbClr val="FF0000"/>
                </a:solidFill>
              </a:rPr>
              <a:t>若出现冲突，则取消该假设</a:t>
            </a:r>
            <a:r>
              <a:rPr lang="zh-CN" altLang="en-US" sz="2800" b="1" smtClean="0"/>
              <a:t>，改用另一天作为假设的会议日期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/>
              <a:t>这是一个</a:t>
            </a:r>
            <a:r>
              <a:rPr lang="zh-CN" altLang="en-US" sz="2800" b="1" smtClean="0">
                <a:solidFill>
                  <a:srgbClr val="FF0000"/>
                </a:solidFill>
              </a:rPr>
              <a:t>非单调推理 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非单调推理的使用场合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缺省理论</a:t>
            </a:r>
            <a:endParaRPr lang="en-US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缺省推理的形式定义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令：</a:t>
            </a:r>
            <a:r>
              <a:rPr lang="en-US" altLang="zh-CN" b="1" smtClean="0">
                <a:latin typeface="Times New Roman" panose="02020603050405020304" pitchFamily="18" charset="0"/>
              </a:rPr>
              <a:t>x--</a:t>
            </a:r>
            <a:r>
              <a:rPr lang="zh-CN" altLang="en-US" b="1" smtClean="0">
                <a:latin typeface="Times New Roman" panose="02020603050405020304" pitchFamily="18" charset="0"/>
              </a:rPr>
              <a:t>某个证据 </a:t>
            </a:r>
            <a:br>
              <a:rPr lang="zh-CN" altLang="en-US" b="1" smtClean="0">
                <a:latin typeface="Times New Roman" panose="02020603050405020304" pitchFamily="18" charset="0"/>
              </a:rPr>
            </a:br>
            <a:r>
              <a:rPr lang="zh-CN" altLang="en-US" b="1" smtClean="0">
                <a:latin typeface="Times New Roman" panose="02020603050405020304" pitchFamily="18" charset="0"/>
              </a:rPr>
              <a:t>        </a:t>
            </a:r>
            <a:r>
              <a:rPr lang="en-US" altLang="zh-CN" b="1" smtClean="0">
                <a:latin typeface="Times New Roman" panose="02020603050405020304" pitchFamily="18" charset="0"/>
              </a:rPr>
              <a:t>y--</a:t>
            </a:r>
            <a:r>
              <a:rPr lang="zh-CN" altLang="en-US" b="1" smtClean="0">
                <a:latin typeface="Times New Roman" panose="02020603050405020304" pitchFamily="18" charset="0"/>
              </a:rPr>
              <a:t>默认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为真时的某结论； 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则缺省推理包含以下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种情形</a:t>
            </a:r>
            <a:r>
              <a:rPr lang="zh-CN" altLang="en-US" b="1" smtClean="0">
                <a:latin typeface="Times New Roman" panose="02020603050405020304" pitchFamily="18" charset="0"/>
              </a:rPr>
              <a:t>：  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：若不知道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为假，则有结论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</a:p>
          <a:p>
            <a:pPr lvl="1"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：若不能证明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为假，则有结论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定义</a:t>
            </a: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：若不能在某个给定的时间期限内证明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为假，则有结论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latin typeface="Times New Roman" panose="02020603050405020304" pitchFamily="18" charset="0"/>
              </a:rPr>
              <a:t>。 </a:t>
            </a:r>
          </a:p>
          <a:p>
            <a:pPr eaLnBrk="1" hangingPunct="1">
              <a:lnSpc>
                <a:spcPct val="20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这三个定义汇总起来意指：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如果没有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为假的证据，就认为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是真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缺省理论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Office2000\Templates\Presentation Designs\ECUST 模板.pot</Template>
  <TotalTime>719</TotalTime>
  <Words>2049</Words>
  <Application>Microsoft Office PowerPoint</Application>
  <PresentationFormat>全屏显示(4:3)</PresentationFormat>
  <Paragraphs>316</Paragraphs>
  <Slides>45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Times New Roman</vt:lpstr>
      <vt:lpstr>MS PGothic</vt:lpstr>
      <vt:lpstr>Tahoma</vt:lpstr>
      <vt:lpstr>黑体</vt:lpstr>
      <vt:lpstr>华文中宋</vt:lpstr>
      <vt:lpstr>华文琥珀</vt:lpstr>
      <vt:lpstr>楷体_GB2312</vt:lpstr>
      <vt:lpstr>wasedaSample5</vt:lpstr>
      <vt:lpstr>Equation.3</vt:lpstr>
      <vt:lpstr>非单调推理</vt:lpstr>
      <vt:lpstr>主要内容</vt:lpstr>
      <vt:lpstr>前言</vt:lpstr>
      <vt:lpstr>前言</vt:lpstr>
      <vt:lpstr>前言</vt:lpstr>
      <vt:lpstr>非单调推理的使用场合</vt:lpstr>
      <vt:lpstr>非单调推理的使用场合</vt:lpstr>
      <vt:lpstr>1. 缺省理论</vt:lpstr>
      <vt:lpstr>1. 缺省理论</vt:lpstr>
      <vt:lpstr>例子</vt:lpstr>
      <vt:lpstr>1.1 缺省规则的形式</vt:lpstr>
      <vt:lpstr>1.1 缺省规则的形式</vt:lpstr>
      <vt:lpstr>1.1 缺省规则的形式</vt:lpstr>
      <vt:lpstr>1.2 分类</vt:lpstr>
      <vt:lpstr>规范缺省</vt:lpstr>
      <vt:lpstr>半规范缺省</vt:lpstr>
      <vt:lpstr>例子</vt:lpstr>
      <vt:lpstr>2. 界限理论</vt:lpstr>
      <vt:lpstr>2. 界限理论</vt:lpstr>
      <vt:lpstr>界限理论的表示方法</vt:lpstr>
      <vt:lpstr>界限理论的表示方法</vt:lpstr>
      <vt:lpstr>界限理论的表示方法</vt:lpstr>
      <vt:lpstr> 3. 正确性维持系统</vt:lpstr>
      <vt:lpstr> TMS的原理</vt:lpstr>
      <vt:lpstr> TMS的原理</vt:lpstr>
      <vt:lpstr> TMS的原理</vt:lpstr>
      <vt:lpstr> TMS的原理</vt:lpstr>
      <vt:lpstr>例子</vt:lpstr>
      <vt:lpstr>例子</vt:lpstr>
      <vt:lpstr> TMS的原理</vt:lpstr>
      <vt:lpstr>TMS的工作过程</vt:lpstr>
      <vt:lpstr>TMS的工作过程</vt:lpstr>
      <vt:lpstr>例子--会议安排问题</vt:lpstr>
      <vt:lpstr>例子--会议安排问题</vt:lpstr>
      <vt:lpstr>例子--会议安排问题</vt:lpstr>
      <vt:lpstr>例子--会议安排问题</vt:lpstr>
      <vt:lpstr>TMS的工作过程</vt:lpstr>
      <vt:lpstr>TMS的工作过程</vt:lpstr>
      <vt:lpstr>例　子</vt:lpstr>
      <vt:lpstr>例　子</vt:lpstr>
      <vt:lpstr>例　子</vt:lpstr>
      <vt:lpstr>例　子</vt:lpstr>
      <vt:lpstr>例　子</vt:lpstr>
      <vt:lpstr>TMS的工作过程</vt:lpstr>
      <vt:lpstr>小结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czh</dc:creator>
  <cp:lastModifiedBy>czh</cp:lastModifiedBy>
  <cp:revision>163</cp:revision>
  <dcterms:created xsi:type="dcterms:W3CDTF">2020-11-06T13:28:27Z</dcterms:created>
  <dcterms:modified xsi:type="dcterms:W3CDTF">2024-06-18T09:53:25Z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