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716" r:id="rId2"/>
  </p:sldMasterIdLst>
  <p:notesMasterIdLst>
    <p:notesMasterId r:id="rId22"/>
  </p:notesMasterIdLst>
  <p:handoutMasterIdLst>
    <p:handoutMasterId r:id="rId23"/>
  </p:handoutMasterIdLst>
  <p:sldIdLst>
    <p:sldId id="280" r:id="rId3"/>
    <p:sldId id="257" r:id="rId4"/>
    <p:sldId id="281" r:id="rId5"/>
    <p:sldId id="258" r:id="rId6"/>
    <p:sldId id="259" r:id="rId7"/>
    <p:sldId id="260" r:id="rId8"/>
    <p:sldId id="261" r:id="rId9"/>
    <p:sldId id="282" r:id="rId10"/>
    <p:sldId id="262" r:id="rId11"/>
    <p:sldId id="265" r:id="rId12"/>
    <p:sldId id="284" r:id="rId13"/>
    <p:sldId id="285" r:id="rId14"/>
    <p:sldId id="286" r:id="rId15"/>
    <p:sldId id="288" r:id="rId16"/>
    <p:sldId id="287" r:id="rId17"/>
    <p:sldId id="289" r:id="rId18"/>
    <p:sldId id="290" r:id="rId19"/>
    <p:sldId id="283" r:id="rId20"/>
    <p:sldId id="27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3300"/>
    <a:srgbClr val="FF6600"/>
    <a:srgbClr val="003399"/>
    <a:srgbClr val="3366CC"/>
    <a:srgbClr val="003366"/>
    <a:srgbClr val="CC0066"/>
    <a:srgbClr val="CCECFF"/>
    <a:srgbClr val="F14B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2"/>
    <p:restoredTop sz="70352" autoAdjust="0"/>
  </p:normalViewPr>
  <p:slideViewPr>
    <p:cSldViewPr>
      <p:cViewPr varScale="1">
        <p:scale>
          <a:sx n="60" d="100"/>
          <a:sy n="60" d="100"/>
        </p:scale>
        <p:origin x="-22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Book Antiqua" pitchFamily="18" charset="0"/>
                <a:ea typeface="宋体" charset="-122"/>
              </a:defRPr>
            </a:lvl1pPr>
          </a:lstStyle>
          <a:p>
            <a:pPr>
              <a:defRPr/>
            </a:pPr>
            <a:endParaRPr lang="zh-CN" alt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Book Antiqua" pitchFamily="18" charset="0"/>
                <a:ea typeface="宋体" charset="-122"/>
              </a:defRPr>
            </a:lvl1pPr>
          </a:lstStyle>
          <a:p>
            <a:pPr>
              <a:defRPr/>
            </a:pPr>
            <a:endParaRPr lang="en-US" altLang="zh-CN"/>
          </a:p>
        </p:txBody>
      </p:sp>
      <p:sp>
        <p:nvSpPr>
          <p:cNvPr id="7172"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Book Antiqua" pitchFamily="18" charset="0"/>
                <a:ea typeface="宋体"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atin typeface="Book Antiqua" charset="0"/>
              </a:defRPr>
            </a:lvl1pPr>
          </a:lstStyle>
          <a:p>
            <a:pPr>
              <a:defRPr/>
            </a:pPr>
            <a:fld id="{57D61DD1-2281-BC4E-B346-E01D73559D46}" type="slidenum">
              <a:rPr lang="zh-CN" altLang="en-US"/>
              <a:pPr>
                <a:defRPr/>
              </a:pPr>
              <a:t>‹#›</a:t>
            </a:fld>
            <a:endParaRPr lang="en-US" altLang="zh-CN"/>
          </a:p>
        </p:txBody>
      </p:sp>
    </p:spTree>
    <p:extLst>
      <p:ext uri="{BB962C8B-B14F-4D97-AF65-F5344CB8AC3E}">
        <p14:creationId xmlns:p14="http://schemas.microsoft.com/office/powerpoint/2010/main" val="2128449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Book Antiqua" pitchFamily="18" charset="0"/>
                <a:ea typeface="宋体" charset="-122"/>
              </a:defRPr>
            </a:lvl1pPr>
          </a:lstStyle>
          <a:p>
            <a:pPr>
              <a:defRPr/>
            </a:pPr>
            <a:endParaRPr lang="zh-CN"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Book Antiqua" pitchFamily="18" charset="0"/>
                <a:ea typeface="宋体"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Book Antiqua" pitchFamily="18" charset="0"/>
                <a:ea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atin typeface="Book Antiqua" charset="0"/>
              </a:defRPr>
            </a:lvl1pPr>
          </a:lstStyle>
          <a:p>
            <a:pPr>
              <a:defRPr/>
            </a:pPr>
            <a:fld id="{60F126EE-8317-8644-AEB0-050D0CF53672}" type="slidenum">
              <a:rPr lang="zh-CN" altLang="en-US"/>
              <a:pPr>
                <a:defRPr/>
              </a:pPr>
              <a:t>‹#›</a:t>
            </a:fld>
            <a:endParaRPr lang="en-US" altLang="zh-CN"/>
          </a:p>
        </p:txBody>
      </p:sp>
    </p:spTree>
    <p:extLst>
      <p:ext uri="{BB962C8B-B14F-4D97-AF65-F5344CB8AC3E}">
        <p14:creationId xmlns:p14="http://schemas.microsoft.com/office/powerpoint/2010/main" val="12339043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charset="-122"/>
        <a:ea typeface="宋体" charset="-122"/>
        <a:cs typeface="+mn-cs"/>
      </a:defRPr>
    </a:lvl1pPr>
    <a:lvl2pPr marL="457200" algn="l" rtl="0" eaLnBrk="0" fontAlgn="base" hangingPunct="0">
      <a:spcBef>
        <a:spcPct val="30000"/>
      </a:spcBef>
      <a:spcAft>
        <a:spcPct val="0"/>
      </a:spcAft>
      <a:defRPr sz="1200" kern="1200">
        <a:solidFill>
          <a:schemeClr val="tx1"/>
        </a:solidFill>
        <a:latin typeface="宋体" charset="-122"/>
        <a:ea typeface="宋体" charset="-122"/>
        <a:cs typeface="+mn-cs"/>
      </a:defRPr>
    </a:lvl2pPr>
    <a:lvl3pPr marL="914400" algn="l" rtl="0" eaLnBrk="0" fontAlgn="base" hangingPunct="0">
      <a:spcBef>
        <a:spcPct val="30000"/>
      </a:spcBef>
      <a:spcAft>
        <a:spcPct val="0"/>
      </a:spcAft>
      <a:defRPr sz="1200" kern="1200">
        <a:solidFill>
          <a:schemeClr val="tx1"/>
        </a:solidFill>
        <a:latin typeface="宋体" charset="-122"/>
        <a:ea typeface="宋体" charset="-122"/>
        <a:cs typeface="+mn-cs"/>
      </a:defRPr>
    </a:lvl3pPr>
    <a:lvl4pPr marL="1371600" algn="l" rtl="0" eaLnBrk="0" fontAlgn="base" hangingPunct="0">
      <a:spcBef>
        <a:spcPct val="30000"/>
      </a:spcBef>
      <a:spcAft>
        <a:spcPct val="0"/>
      </a:spcAft>
      <a:defRPr sz="1200" kern="1200">
        <a:solidFill>
          <a:schemeClr val="tx1"/>
        </a:solidFill>
        <a:latin typeface="宋体" charset="-122"/>
        <a:ea typeface="宋体" charset="-122"/>
        <a:cs typeface="+mn-cs"/>
      </a:defRPr>
    </a:lvl4pPr>
    <a:lvl5pPr marL="1828800" algn="l" rtl="0" eaLnBrk="0" fontAlgn="base" hangingPunct="0">
      <a:spcBef>
        <a:spcPct val="30000"/>
      </a:spcBef>
      <a:spcAft>
        <a:spcPct val="0"/>
      </a:spcAft>
      <a:defRPr sz="1200" kern="1200">
        <a:solidFill>
          <a:schemeClr val="tx1"/>
        </a:solidFill>
        <a:latin typeface="宋体" charset="-122"/>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0F126EE-8317-8644-AEB0-050D0CF53672}" type="slidenum">
              <a:rPr lang="zh-CN" altLang="en-US" smtClean="0"/>
              <a:pPr>
                <a:defRPr/>
              </a:pPr>
              <a:t>1</a:t>
            </a:fld>
            <a:endParaRPr lang="en-US" altLang="zh-CN"/>
          </a:p>
        </p:txBody>
      </p:sp>
    </p:spTree>
    <p:extLst>
      <p:ext uri="{BB962C8B-B14F-4D97-AF65-F5344CB8AC3E}">
        <p14:creationId xmlns:p14="http://schemas.microsoft.com/office/powerpoint/2010/main" val="138036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ChangeArrowheads="1" noTextEdit="1"/>
          </p:cNvSpPr>
          <p:nvPr>
            <p:ph type="sldImg"/>
          </p:nvPr>
        </p:nvSpPr>
        <p:spPr>
          <a:ln/>
        </p:spPr>
      </p:sp>
      <p:sp>
        <p:nvSpPr>
          <p:cNvPr id="51202"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5844"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0AB2A8DB-681E-1147-9CFD-270B67EA8FE1}" type="slidenum">
              <a:rPr lang="zh-CN" altLang="en-US" smtClean="0">
                <a:latin typeface="Book Antiqua" charset="0"/>
              </a:rPr>
              <a:pPr>
                <a:defRPr/>
              </a:pPr>
              <a:t>14</a:t>
            </a:fld>
            <a:endParaRPr lang="en-US" altLang="zh-CN">
              <a:latin typeface="Book Antiqua" charset="0"/>
            </a:endParaRPr>
          </a:p>
        </p:txBody>
      </p:sp>
    </p:spTree>
    <p:extLst>
      <p:ext uri="{BB962C8B-B14F-4D97-AF65-F5344CB8AC3E}">
        <p14:creationId xmlns:p14="http://schemas.microsoft.com/office/powerpoint/2010/main" val="148826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ChangeArrowheads="1" noTextEdit="1"/>
          </p:cNvSpPr>
          <p:nvPr>
            <p:ph type="sldImg"/>
          </p:nvPr>
        </p:nvSpPr>
        <p:spPr>
          <a:ln/>
        </p:spPr>
      </p:sp>
      <p:sp>
        <p:nvSpPr>
          <p:cNvPr id="49154"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3796"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F71590F1-3C1B-8946-8861-4B9131E59EF4}" type="slidenum">
              <a:rPr lang="zh-CN" altLang="en-US" smtClean="0">
                <a:latin typeface="Book Antiqua" charset="0"/>
              </a:rPr>
              <a:pPr>
                <a:defRPr/>
              </a:pPr>
              <a:t>15</a:t>
            </a:fld>
            <a:endParaRPr lang="en-US" altLang="zh-CN">
              <a:latin typeface="Book Antiqua" charset="0"/>
            </a:endParaRPr>
          </a:p>
        </p:txBody>
      </p:sp>
    </p:spTree>
    <p:extLst>
      <p:ext uri="{BB962C8B-B14F-4D97-AF65-F5344CB8AC3E}">
        <p14:creationId xmlns:p14="http://schemas.microsoft.com/office/powerpoint/2010/main" val="115004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ChangeArrowheads="1" noTextEdit="1"/>
          </p:cNvSpPr>
          <p:nvPr>
            <p:ph type="sldImg"/>
          </p:nvPr>
        </p:nvSpPr>
        <p:spPr>
          <a:ln/>
        </p:spPr>
      </p:sp>
      <p:sp>
        <p:nvSpPr>
          <p:cNvPr id="53250"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7892"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1C287B60-6EFB-0A49-8070-ADD271260217}" type="slidenum">
              <a:rPr lang="zh-CN" altLang="en-US" smtClean="0">
                <a:latin typeface="Book Antiqua" charset="0"/>
              </a:rPr>
              <a:pPr>
                <a:defRPr/>
              </a:pPr>
              <a:t>16</a:t>
            </a:fld>
            <a:endParaRPr lang="en-US" altLang="zh-CN">
              <a:latin typeface="Book Antiqua" charset="0"/>
            </a:endParaRPr>
          </a:p>
        </p:txBody>
      </p:sp>
    </p:spTree>
    <p:extLst>
      <p:ext uri="{BB962C8B-B14F-4D97-AF65-F5344CB8AC3E}">
        <p14:creationId xmlns:p14="http://schemas.microsoft.com/office/powerpoint/2010/main" val="153929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ChangeArrowheads="1" noTextEdit="1"/>
          </p:cNvSpPr>
          <p:nvPr>
            <p:ph type="sldImg"/>
          </p:nvPr>
        </p:nvSpPr>
        <p:spPr>
          <a:ln/>
        </p:spPr>
      </p:sp>
      <p:sp>
        <p:nvSpPr>
          <p:cNvPr id="552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9940"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8C1DCEE3-C62B-B34A-80AB-14A7AA89E2D6}" type="slidenum">
              <a:rPr lang="zh-CN" altLang="en-US" smtClean="0">
                <a:latin typeface="Book Antiqua" charset="0"/>
              </a:rPr>
              <a:pPr>
                <a:defRPr/>
              </a:pPr>
              <a:t>17</a:t>
            </a:fld>
            <a:endParaRPr lang="en-US" altLang="zh-CN">
              <a:latin typeface="Book Antiqua" charset="0"/>
            </a:endParaRPr>
          </a:p>
        </p:txBody>
      </p:sp>
    </p:spTree>
    <p:extLst>
      <p:ext uri="{BB962C8B-B14F-4D97-AF65-F5344CB8AC3E}">
        <p14:creationId xmlns:p14="http://schemas.microsoft.com/office/powerpoint/2010/main" val="23879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ChangeArrowheads="1" noTextEdit="1"/>
          </p:cNvSpPr>
          <p:nvPr>
            <p:ph type="sldImg"/>
          </p:nvPr>
        </p:nvSpPr>
        <p:spPr>
          <a:ln/>
        </p:spPr>
      </p:sp>
      <p:sp>
        <p:nvSpPr>
          <p:cNvPr id="5837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p>
        </p:txBody>
      </p:sp>
      <p:sp>
        <p:nvSpPr>
          <p:cNvPr id="583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C29DBBE-F1AD-A640-9676-A9228882F2B3}" type="slidenum">
              <a:rPr lang="zh-CN" altLang="en-US">
                <a:latin typeface="Book Antiqua" charset="0"/>
              </a:rPr>
              <a:pPr/>
              <a:t>19</a:t>
            </a:fld>
            <a:endParaRPr lang="en-US" altLang="zh-CN">
              <a:latin typeface="Book Antiqua" charset="0"/>
            </a:endParaRPr>
          </a:p>
        </p:txBody>
      </p:sp>
    </p:spTree>
    <p:extLst>
      <p:ext uri="{BB962C8B-B14F-4D97-AF65-F5344CB8AC3E}">
        <p14:creationId xmlns:p14="http://schemas.microsoft.com/office/powerpoint/2010/main" val="196500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ChangeArrowheads="1" noTextEdit="1"/>
          </p:cNvSpPr>
          <p:nvPr>
            <p:ph type="sldImg"/>
          </p:nvPr>
        </p:nvSpPr>
        <p:spPr>
          <a:ln/>
        </p:spPr>
      </p:sp>
      <p:sp>
        <p:nvSpPr>
          <p:cNvPr id="31746"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3AF3E8D5-9E07-D64A-9B9A-9526D8203D87}" type="slidenum">
              <a:rPr lang="zh-CN" altLang="en-US" smtClean="0">
                <a:latin typeface="Book Antiqua" charset="0"/>
              </a:rPr>
              <a:pPr>
                <a:defRPr/>
              </a:pPr>
              <a:t>4</a:t>
            </a:fld>
            <a:endParaRPr lang="en-US" altLang="zh-CN">
              <a:latin typeface="Book Antiqua" charset="0"/>
            </a:endParaRPr>
          </a:p>
        </p:txBody>
      </p:sp>
    </p:spTree>
    <p:extLst>
      <p:ext uri="{BB962C8B-B14F-4D97-AF65-F5344CB8AC3E}">
        <p14:creationId xmlns:p14="http://schemas.microsoft.com/office/powerpoint/2010/main" val="6771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noTextEdit="1"/>
          </p:cNvSpPr>
          <p:nvPr>
            <p:ph type="sldImg"/>
          </p:nvPr>
        </p:nvSpPr>
        <p:spPr>
          <a:ln/>
        </p:spPr>
      </p:sp>
      <p:sp>
        <p:nvSpPr>
          <p:cNvPr id="33794"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D8B22076-C671-4042-8ADF-B555B2EA9374}" type="slidenum">
              <a:rPr lang="zh-CN" altLang="en-US" smtClean="0">
                <a:latin typeface="Book Antiqua" charset="0"/>
              </a:rPr>
              <a:pPr>
                <a:defRPr/>
              </a:pPr>
              <a:t>5</a:t>
            </a:fld>
            <a:endParaRPr lang="en-US" altLang="zh-CN">
              <a:latin typeface="Book Antiqua" charset="0"/>
            </a:endParaRPr>
          </a:p>
        </p:txBody>
      </p:sp>
    </p:spTree>
    <p:extLst>
      <p:ext uri="{BB962C8B-B14F-4D97-AF65-F5344CB8AC3E}">
        <p14:creationId xmlns:p14="http://schemas.microsoft.com/office/powerpoint/2010/main" val="211408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ChangeArrowheads="1" noTextEdit="1"/>
          </p:cNvSpPr>
          <p:nvPr>
            <p:ph type="sldImg"/>
          </p:nvPr>
        </p:nvSpPr>
        <p:spPr>
          <a:ln/>
        </p:spPr>
      </p:sp>
      <p:sp>
        <p:nvSpPr>
          <p:cNvPr id="35842"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5C4CFC0A-2556-8D4E-AF8D-723FED2C5FA4}" type="slidenum">
              <a:rPr lang="zh-CN" altLang="en-US" smtClean="0">
                <a:latin typeface="Book Antiqua" charset="0"/>
              </a:rPr>
              <a:pPr>
                <a:defRPr/>
              </a:pPr>
              <a:t>6</a:t>
            </a:fld>
            <a:endParaRPr lang="en-US" altLang="zh-CN">
              <a:latin typeface="Book Antiqua" charset="0"/>
            </a:endParaRPr>
          </a:p>
        </p:txBody>
      </p:sp>
    </p:spTree>
    <p:extLst>
      <p:ext uri="{BB962C8B-B14F-4D97-AF65-F5344CB8AC3E}">
        <p14:creationId xmlns:p14="http://schemas.microsoft.com/office/powerpoint/2010/main" val="124042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ChangeArrowheads="1" noTextEdit="1"/>
          </p:cNvSpPr>
          <p:nvPr>
            <p:ph type="sldImg"/>
          </p:nvPr>
        </p:nvSpPr>
        <p:spPr>
          <a:ln/>
        </p:spPr>
      </p:sp>
      <p:sp>
        <p:nvSpPr>
          <p:cNvPr id="3789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3789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6C48D4B-DDE5-D848-A5F1-52EED9B962C2}" type="slidenum">
              <a:rPr lang="zh-CN" altLang="en-US">
                <a:latin typeface="Book Antiqua" charset="0"/>
              </a:rPr>
              <a:pPr/>
              <a:t>7</a:t>
            </a:fld>
            <a:endParaRPr lang="en-US" altLang="zh-CN">
              <a:latin typeface="Book Antiqua" charset="0"/>
            </a:endParaRPr>
          </a:p>
        </p:txBody>
      </p:sp>
    </p:spTree>
    <p:extLst>
      <p:ext uri="{BB962C8B-B14F-4D97-AF65-F5344CB8AC3E}">
        <p14:creationId xmlns:p14="http://schemas.microsoft.com/office/powerpoint/2010/main" val="9125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ChangeArrowheads="1" noTextEdit="1"/>
          </p:cNvSpPr>
          <p:nvPr>
            <p:ph type="sldImg"/>
          </p:nvPr>
        </p:nvSpPr>
        <p:spPr>
          <a:ln/>
        </p:spPr>
      </p:sp>
      <p:sp>
        <p:nvSpPr>
          <p:cNvPr id="4198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419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8F5F2665-2CA0-5F4A-A417-C611ADE83FD8}" type="slidenum">
              <a:rPr lang="zh-CN" altLang="en-US">
                <a:latin typeface="Book Antiqua" charset="0"/>
              </a:rPr>
              <a:pPr/>
              <a:t>10</a:t>
            </a:fld>
            <a:endParaRPr lang="en-US" altLang="zh-CN">
              <a:latin typeface="Book Antiqua" charset="0"/>
            </a:endParaRPr>
          </a:p>
        </p:txBody>
      </p:sp>
    </p:spTree>
    <p:extLst>
      <p:ext uri="{BB962C8B-B14F-4D97-AF65-F5344CB8AC3E}">
        <p14:creationId xmlns:p14="http://schemas.microsoft.com/office/powerpoint/2010/main" val="50329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noTextEdit="1"/>
          </p:cNvSpPr>
          <p:nvPr>
            <p:ph type="sldImg"/>
          </p:nvPr>
        </p:nvSpPr>
        <p:spPr>
          <a:ln/>
        </p:spPr>
      </p:sp>
      <p:sp>
        <p:nvSpPr>
          <p:cNvPr id="44034"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8676"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307A3FC5-6E95-6B4B-91BD-FEC487D9A843}" type="slidenum">
              <a:rPr lang="zh-CN" altLang="en-US" smtClean="0">
                <a:latin typeface="Book Antiqua" charset="0"/>
              </a:rPr>
              <a:pPr>
                <a:defRPr/>
              </a:pPr>
              <a:t>11</a:t>
            </a:fld>
            <a:endParaRPr lang="en-US" altLang="zh-CN">
              <a:latin typeface="Book Antiqua" charset="0"/>
            </a:endParaRPr>
          </a:p>
        </p:txBody>
      </p:sp>
    </p:spTree>
    <p:extLst>
      <p:ext uri="{BB962C8B-B14F-4D97-AF65-F5344CB8AC3E}">
        <p14:creationId xmlns:p14="http://schemas.microsoft.com/office/powerpoint/2010/main" val="2077673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F126EE-8317-8644-AEB0-050D0CF53672}" type="slidenum">
              <a:rPr lang="zh-CN" altLang="en-US" smtClean="0"/>
              <a:pPr>
                <a:defRPr/>
              </a:pPr>
              <a:t>12</a:t>
            </a:fld>
            <a:endParaRPr lang="en-US" altLang="zh-CN"/>
          </a:p>
        </p:txBody>
      </p:sp>
    </p:spTree>
    <p:extLst>
      <p:ext uri="{BB962C8B-B14F-4D97-AF65-F5344CB8AC3E}">
        <p14:creationId xmlns:p14="http://schemas.microsoft.com/office/powerpoint/2010/main" val="292656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ChangeArrowheads="1" noTextEdit="1"/>
          </p:cNvSpPr>
          <p:nvPr>
            <p:ph type="sldImg"/>
          </p:nvPr>
        </p:nvSpPr>
        <p:spPr>
          <a:ln/>
        </p:spPr>
      </p:sp>
      <p:sp>
        <p:nvSpPr>
          <p:cNvPr id="47106"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1748" name="灯片编号占位符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fld id="{260FF853-77EF-BC47-B06C-9BB6893BD2D2}" type="slidenum">
              <a:rPr lang="zh-CN" altLang="en-US" smtClean="0">
                <a:latin typeface="Book Antiqua" charset="0"/>
              </a:rPr>
              <a:pPr>
                <a:defRPr/>
              </a:pPr>
              <a:t>13</a:t>
            </a:fld>
            <a:endParaRPr lang="en-US" altLang="zh-CN">
              <a:latin typeface="Book Antiqua" charset="0"/>
            </a:endParaRPr>
          </a:p>
        </p:txBody>
      </p:sp>
    </p:spTree>
    <p:extLst>
      <p:ext uri="{BB962C8B-B14F-4D97-AF65-F5344CB8AC3E}">
        <p14:creationId xmlns:p14="http://schemas.microsoft.com/office/powerpoint/2010/main" val="136634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2.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50456F17-7C2A-2147-B73D-D29D51CA7F74}" type="slidenum">
              <a:rPr lang="zh-CN" altLang="en-US"/>
              <a:pPr>
                <a:defRPr/>
              </a:pPr>
              <a:t>‹#›</a:t>
            </a:fld>
            <a:endParaRPr lang="en-US" altLang="zh-CN"/>
          </a:p>
        </p:txBody>
      </p:sp>
    </p:spTree>
    <p:extLst>
      <p:ext uri="{BB962C8B-B14F-4D97-AF65-F5344CB8AC3E}">
        <p14:creationId xmlns:p14="http://schemas.microsoft.com/office/powerpoint/2010/main" val="181482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AD39DEFA-0BC4-2646-9609-7066DD46467F}" type="slidenum">
              <a:rPr lang="zh-CN" altLang="en-US"/>
              <a:pPr>
                <a:defRPr/>
              </a:pPr>
              <a:t>‹#›</a:t>
            </a:fld>
            <a:endParaRPr lang="en-US" altLang="zh-CN"/>
          </a:p>
        </p:txBody>
      </p:sp>
    </p:spTree>
    <p:extLst>
      <p:ext uri="{BB962C8B-B14F-4D97-AF65-F5344CB8AC3E}">
        <p14:creationId xmlns:p14="http://schemas.microsoft.com/office/powerpoint/2010/main" val="81873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2F4523F3-D085-204B-AC4D-03E5963B1AAF}" type="slidenum">
              <a:rPr lang="zh-CN" altLang="en-US"/>
              <a:pPr>
                <a:defRPr/>
              </a:pPr>
              <a:t>‹#›</a:t>
            </a:fld>
            <a:endParaRPr lang="en-US" altLang="zh-CN"/>
          </a:p>
        </p:txBody>
      </p:sp>
    </p:spTree>
    <p:extLst>
      <p:ext uri="{BB962C8B-B14F-4D97-AF65-F5344CB8AC3E}">
        <p14:creationId xmlns:p14="http://schemas.microsoft.com/office/powerpoint/2010/main" val="1475114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任意多边形 18"/>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直接连接符 1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AAAD269D-3469-9E4E-BD41-F49E6C7DFA9F}" type="slidenum">
              <a:rPr lang="zh-CN" altLang="en-US"/>
              <a:pPr>
                <a:defRPr/>
              </a:pPr>
              <a:t>‹#›</a:t>
            </a:fld>
            <a:endParaRPr lang="en-US" altLang="zh-CN"/>
          </a:p>
        </p:txBody>
      </p:sp>
    </p:spTree>
    <p:extLst>
      <p:ext uri="{BB962C8B-B14F-4D97-AF65-F5344CB8AC3E}">
        <p14:creationId xmlns:p14="http://schemas.microsoft.com/office/powerpoint/2010/main" val="73792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DCA4B9B-FB5D-D54A-AC34-BF4A0AF639C1}" type="slidenum">
              <a:rPr lang="zh-CN" altLang="en-US"/>
              <a:pPr>
                <a:defRPr/>
              </a:pPr>
              <a:t>‹#›</a:t>
            </a:fld>
            <a:endParaRPr lang="en-US" altLang="zh-CN"/>
          </a:p>
        </p:txBody>
      </p:sp>
    </p:spTree>
    <p:extLst>
      <p:ext uri="{BB962C8B-B14F-4D97-AF65-F5344CB8AC3E}">
        <p14:creationId xmlns:p14="http://schemas.microsoft.com/office/powerpoint/2010/main" val="170475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6940" dir="5400000" rotWithShape="0">
              <a:srgbClr val="000000">
                <a:alpha val="45998"/>
              </a:srgbClr>
            </a:outerShdw>
          </a:effectLst>
        </p:spPr>
        <p:txBody>
          <a:bodyPr anchor="ctr"/>
          <a:lstStyle/>
          <a:p>
            <a:pPr eaLnBrk="1" hangingPunct="1">
              <a:defRPr/>
            </a:pPr>
            <a:endParaRPr lang="en-US">
              <a:solidFill>
                <a:schemeClr val="lt1"/>
              </a:solidFill>
              <a:latin typeface="+mn-lt"/>
              <a:ea typeface="+mn-ea"/>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6940" dir="5400000" rotWithShape="0">
              <a:srgbClr val="000000">
                <a:alpha val="45998"/>
              </a:srgbClr>
            </a:outerShdw>
          </a:effectLst>
        </p:spPr>
        <p:txBody>
          <a:bodyPr anchor="ctr"/>
          <a:lstStyle/>
          <a:p>
            <a:pPr eaLnBrk="1" hangingPunct="1">
              <a:defRPr/>
            </a:pPr>
            <a:endParaRPr lang="en-US">
              <a:solidFill>
                <a:schemeClr val="lt1"/>
              </a:solidFill>
              <a:latin typeface="+mn-lt"/>
              <a:ea typeface="+mn-ea"/>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CN"/>
          </a:p>
        </p:txBody>
      </p:sp>
      <p:sp>
        <p:nvSpPr>
          <p:cNvPr id="7" name="页脚占位符 4"/>
          <p:cNvSpPr>
            <a:spLocks noGrp="1"/>
          </p:cNvSpPr>
          <p:nvPr>
            <p:ph type="ftr" sz="quarter" idx="11"/>
          </p:nvPr>
        </p:nvSpPr>
        <p:spPr/>
        <p:txBody>
          <a:bodyPr/>
          <a:lstStyle>
            <a:lvl1pPr>
              <a:defRPr/>
            </a:lvl1pPr>
            <a:extLst/>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E6D864C4-815E-CC49-9284-1224AC74EB81}" type="slidenum">
              <a:rPr lang="zh-CN" altLang="en-US"/>
              <a:pPr>
                <a:defRPr/>
              </a:pPr>
              <a:t>‹#›</a:t>
            </a:fld>
            <a:endParaRPr lang="en-US" altLang="zh-CN"/>
          </a:p>
        </p:txBody>
      </p:sp>
    </p:spTree>
    <p:extLst>
      <p:ext uri="{BB962C8B-B14F-4D97-AF65-F5344CB8AC3E}">
        <p14:creationId xmlns:p14="http://schemas.microsoft.com/office/powerpoint/2010/main" val="58800182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8132DA9C-2AD4-3D4E-88CB-5D133464C681}" type="slidenum">
              <a:rPr lang="zh-CN" altLang="en-US"/>
              <a:pPr>
                <a:defRPr/>
              </a:pPr>
              <a:t>‹#›</a:t>
            </a:fld>
            <a:endParaRPr lang="en-US" altLang="zh-CN"/>
          </a:p>
        </p:txBody>
      </p:sp>
    </p:spTree>
    <p:extLst>
      <p:ext uri="{BB962C8B-B14F-4D97-AF65-F5344CB8AC3E}">
        <p14:creationId xmlns:p14="http://schemas.microsoft.com/office/powerpoint/2010/main" val="197432889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CN"/>
          </a:p>
        </p:txBody>
      </p:sp>
      <p:sp>
        <p:nvSpPr>
          <p:cNvPr id="8" name="页脚占位符 7"/>
          <p:cNvSpPr>
            <a:spLocks noGrp="1"/>
          </p:cNvSpPr>
          <p:nvPr>
            <p:ph type="ftr" sz="quarter" idx="11"/>
          </p:nvPr>
        </p:nvSpPr>
        <p:spPr/>
        <p:txBody>
          <a:bodyPr/>
          <a:lstStyle>
            <a:lvl1pPr>
              <a:defRPr/>
            </a:lvl1pPr>
            <a:extLst/>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93D62021-5DF4-324F-ABF2-F79459D808A7}" type="slidenum">
              <a:rPr lang="zh-CN" altLang="en-US"/>
              <a:pPr>
                <a:defRPr/>
              </a:pPr>
              <a:t>‹#›</a:t>
            </a:fld>
            <a:endParaRPr lang="en-US" altLang="zh-CN"/>
          </a:p>
        </p:txBody>
      </p:sp>
    </p:spTree>
    <p:extLst>
      <p:ext uri="{BB962C8B-B14F-4D97-AF65-F5344CB8AC3E}">
        <p14:creationId xmlns:p14="http://schemas.microsoft.com/office/powerpoint/2010/main" val="17758748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4A4375AF-2360-8944-BF72-1E76001E4BBA}" type="slidenum">
              <a:rPr lang="zh-CN" altLang="en-US"/>
              <a:pPr>
                <a:defRPr/>
              </a:pPr>
              <a:t>‹#›</a:t>
            </a:fld>
            <a:endParaRPr lang="en-US" altLang="zh-CN"/>
          </a:p>
        </p:txBody>
      </p:sp>
    </p:spTree>
    <p:extLst>
      <p:ext uri="{BB962C8B-B14F-4D97-AF65-F5344CB8AC3E}">
        <p14:creationId xmlns:p14="http://schemas.microsoft.com/office/powerpoint/2010/main" val="14009451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ED0D79CC-C48E-6648-A5E8-F1579B6A9A42}" type="slidenum">
              <a:rPr lang="zh-CN" altLang="en-US"/>
              <a:pPr>
                <a:defRPr/>
              </a:pPr>
              <a:t>‹#›</a:t>
            </a:fld>
            <a:endParaRPr lang="en-US" altLang="zh-CN"/>
          </a:p>
        </p:txBody>
      </p:sp>
    </p:spTree>
    <p:extLst>
      <p:ext uri="{BB962C8B-B14F-4D97-AF65-F5344CB8AC3E}">
        <p14:creationId xmlns:p14="http://schemas.microsoft.com/office/powerpoint/2010/main" val="41205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7CA42690-451C-1741-BB38-577EE861843B}" type="slidenum">
              <a:rPr lang="zh-CN" altLang="en-US"/>
              <a:pPr>
                <a:defRPr/>
              </a:pPr>
              <a:t>‹#›</a:t>
            </a:fld>
            <a:endParaRPr lang="en-US" altLang="zh-CN"/>
          </a:p>
        </p:txBody>
      </p:sp>
    </p:spTree>
    <p:extLst>
      <p:ext uri="{BB962C8B-B14F-4D97-AF65-F5344CB8AC3E}">
        <p14:creationId xmlns:p14="http://schemas.microsoft.com/office/powerpoint/2010/main" val="6748000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7BCB242D-5AAF-8643-98F5-3E82744E0196}" type="slidenum">
              <a:rPr lang="zh-CN" altLang="en-US"/>
              <a:pPr>
                <a:defRPr/>
              </a:pPr>
              <a:t>‹#›</a:t>
            </a:fld>
            <a:endParaRPr lang="en-US" altLang="zh-CN"/>
          </a:p>
        </p:txBody>
      </p:sp>
    </p:spTree>
    <p:extLst>
      <p:ext uri="{BB962C8B-B14F-4D97-AF65-F5344CB8AC3E}">
        <p14:creationId xmlns:p14="http://schemas.microsoft.com/office/powerpoint/2010/main" val="1003401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任意多边形 15"/>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直接连接符 1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6940" dir="5400000" rotWithShape="0">
              <a:srgbClr val="000000">
                <a:alpha val="45998"/>
              </a:srgbClr>
            </a:outerShdw>
          </a:effectLst>
        </p:spPr>
        <p:txBody>
          <a:bodyPr anchor="ctr"/>
          <a:lstStyle/>
          <a:p>
            <a:pPr eaLnBrk="1" hangingPunct="1">
              <a:defRPr/>
            </a:pPr>
            <a:endParaRPr lang="en-US">
              <a:solidFill>
                <a:schemeClr val="lt1"/>
              </a:solidFill>
              <a:latin typeface="+mn-lt"/>
              <a:ea typeface="+mn-ea"/>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50800" dist="26940" dir="5400000" rotWithShape="0">
              <a:srgbClr val="000000">
                <a:alpha val="45998"/>
              </a:srgbClr>
            </a:outerShdw>
          </a:effectLst>
        </p:spPr>
        <p:txBody>
          <a:bodyPr anchor="ctr"/>
          <a:lstStyle/>
          <a:p>
            <a:pPr eaLnBrk="1" hangingPunct="1">
              <a:defRPr/>
            </a:pPr>
            <a:endParaRPr lang="en-US">
              <a:solidFill>
                <a:schemeClr val="lt1"/>
              </a:solidFill>
              <a:latin typeface="+mn-lt"/>
              <a:ea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58B81122-A906-744C-8735-5E419C991AD8}" type="slidenum">
              <a:rPr lang="zh-CN" altLang="en-US"/>
              <a:pPr>
                <a:defRPr/>
              </a:pPr>
              <a:t>‹#›</a:t>
            </a:fld>
            <a:endParaRPr lang="en-US" altLang="zh-CN"/>
          </a:p>
        </p:txBody>
      </p:sp>
    </p:spTree>
    <p:extLst>
      <p:ext uri="{BB962C8B-B14F-4D97-AF65-F5344CB8AC3E}">
        <p14:creationId xmlns:p14="http://schemas.microsoft.com/office/powerpoint/2010/main" val="50407366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8E0E789-F6A5-4742-BBF3-6D747BD0DA58}" type="slidenum">
              <a:rPr lang="zh-CN" altLang="en-US"/>
              <a:pPr>
                <a:defRPr/>
              </a:pPr>
              <a:t>‹#›</a:t>
            </a:fld>
            <a:endParaRPr lang="en-US" altLang="zh-CN"/>
          </a:p>
        </p:txBody>
      </p:sp>
    </p:spTree>
    <p:extLst>
      <p:ext uri="{BB962C8B-B14F-4D97-AF65-F5344CB8AC3E}">
        <p14:creationId xmlns:p14="http://schemas.microsoft.com/office/powerpoint/2010/main" val="1049574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692921A-5BDE-E449-B1CD-C9053E7C04C0}" type="slidenum">
              <a:rPr lang="zh-CN" altLang="en-US"/>
              <a:pPr>
                <a:defRPr/>
              </a:pPr>
              <a:t>‹#›</a:t>
            </a:fld>
            <a:endParaRPr lang="en-US" altLang="zh-CN"/>
          </a:p>
        </p:txBody>
      </p:sp>
    </p:spTree>
    <p:extLst>
      <p:ext uri="{BB962C8B-B14F-4D97-AF65-F5344CB8AC3E}">
        <p14:creationId xmlns:p14="http://schemas.microsoft.com/office/powerpoint/2010/main" val="77179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4AEF3BC8-5474-444C-84B1-A4DC7803DD91}" type="slidenum">
              <a:rPr lang="zh-CN" altLang="en-US"/>
              <a:pPr>
                <a:defRPr/>
              </a:pPr>
              <a:t>‹#›</a:t>
            </a:fld>
            <a:endParaRPr lang="en-US" altLang="zh-CN"/>
          </a:p>
        </p:txBody>
      </p:sp>
    </p:spTree>
    <p:extLst>
      <p:ext uri="{BB962C8B-B14F-4D97-AF65-F5344CB8AC3E}">
        <p14:creationId xmlns:p14="http://schemas.microsoft.com/office/powerpoint/2010/main" val="212536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5DF8BF46-654A-AD43-AA45-DBAAB114C08F}" type="slidenum">
              <a:rPr lang="zh-CN" altLang="en-US"/>
              <a:pPr>
                <a:defRPr/>
              </a:pPr>
              <a:t>‹#›</a:t>
            </a:fld>
            <a:endParaRPr lang="en-US" altLang="zh-CN"/>
          </a:p>
        </p:txBody>
      </p:sp>
    </p:spTree>
    <p:extLst>
      <p:ext uri="{BB962C8B-B14F-4D97-AF65-F5344CB8AC3E}">
        <p14:creationId xmlns:p14="http://schemas.microsoft.com/office/powerpoint/2010/main" val="189391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40A2B7E0-31DC-2045-8916-73EE3E015F66}" type="slidenum">
              <a:rPr lang="zh-CN" altLang="en-US"/>
              <a:pPr>
                <a:defRPr/>
              </a:pPr>
              <a:t>‹#›</a:t>
            </a:fld>
            <a:endParaRPr lang="en-US" altLang="zh-CN"/>
          </a:p>
        </p:txBody>
      </p:sp>
    </p:spTree>
    <p:extLst>
      <p:ext uri="{BB962C8B-B14F-4D97-AF65-F5344CB8AC3E}">
        <p14:creationId xmlns:p14="http://schemas.microsoft.com/office/powerpoint/2010/main" val="110516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DD5D4FAC-A8C9-4642-A761-AED5B2B1A9DB}" type="slidenum">
              <a:rPr lang="zh-CN" altLang="en-US"/>
              <a:pPr>
                <a:defRPr/>
              </a:pPr>
              <a:t>‹#›</a:t>
            </a:fld>
            <a:endParaRPr lang="en-US" altLang="zh-CN"/>
          </a:p>
        </p:txBody>
      </p:sp>
    </p:spTree>
    <p:extLst>
      <p:ext uri="{BB962C8B-B14F-4D97-AF65-F5344CB8AC3E}">
        <p14:creationId xmlns:p14="http://schemas.microsoft.com/office/powerpoint/2010/main" val="84153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2F6F05DA-3724-1942-A377-C07A38C83ECF}" type="slidenum">
              <a:rPr lang="zh-CN" altLang="en-US"/>
              <a:pPr>
                <a:defRPr/>
              </a:pPr>
              <a:t>‹#›</a:t>
            </a:fld>
            <a:endParaRPr lang="en-US" altLang="zh-CN"/>
          </a:p>
        </p:txBody>
      </p:sp>
    </p:spTree>
    <p:extLst>
      <p:ext uri="{BB962C8B-B14F-4D97-AF65-F5344CB8AC3E}">
        <p14:creationId xmlns:p14="http://schemas.microsoft.com/office/powerpoint/2010/main" val="37070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14C47A81-8143-5244-9338-91CD53184BA3}" type="slidenum">
              <a:rPr lang="zh-CN" altLang="en-US"/>
              <a:pPr>
                <a:defRPr/>
              </a:pPr>
              <a:t>‹#›</a:t>
            </a:fld>
            <a:endParaRPr lang="en-US" altLang="zh-CN"/>
          </a:p>
        </p:txBody>
      </p:sp>
    </p:spTree>
    <p:extLst>
      <p:ext uri="{BB962C8B-B14F-4D97-AF65-F5344CB8AC3E}">
        <p14:creationId xmlns:p14="http://schemas.microsoft.com/office/powerpoint/2010/main" val="61711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19B47218-CF6C-9147-8CCB-70EB3B383FDA}" type="slidenum">
              <a:rPr lang="zh-CN" altLang="en-US"/>
              <a:pPr>
                <a:defRPr/>
              </a:pPr>
              <a:t>‹#›</a:t>
            </a:fld>
            <a:endParaRPr lang="en-US" altLang="zh-CN"/>
          </a:p>
        </p:txBody>
      </p:sp>
    </p:spTree>
    <p:extLst>
      <p:ext uri="{BB962C8B-B14F-4D97-AF65-F5344CB8AC3E}">
        <p14:creationId xmlns:p14="http://schemas.microsoft.com/office/powerpoint/2010/main" val="158290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43011" name="Rectangle 3"/>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43012" name="Rectangle 4"/>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A42E801-1305-364D-A2C6-CAC57CC5626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rtl="0" eaLnBrk="0" fontAlgn="base" hangingPunct="0">
        <a:spcBef>
          <a:spcPct val="0"/>
        </a:spcBef>
        <a:spcAft>
          <a:spcPct val="0"/>
        </a:spcAft>
        <a:defRPr sz="4000">
          <a:solidFill>
            <a:srgbClr val="FF9966"/>
          </a:solidFill>
          <a:latin typeface="+mj-lt"/>
          <a:ea typeface="+mj-ea"/>
          <a:cs typeface="+mj-cs"/>
        </a:defRPr>
      </a:lvl1pPr>
      <a:lvl2pPr algn="ctr" rtl="0" eaLnBrk="0" fontAlgn="base" hangingPunct="0">
        <a:spcBef>
          <a:spcPct val="0"/>
        </a:spcBef>
        <a:spcAft>
          <a:spcPct val="0"/>
        </a:spcAft>
        <a:defRPr sz="4000">
          <a:solidFill>
            <a:srgbClr val="FF9966"/>
          </a:solidFill>
          <a:latin typeface="Arial" charset="0"/>
          <a:ea typeface="黑体" pitchFamily="2" charset="-122"/>
        </a:defRPr>
      </a:lvl2pPr>
      <a:lvl3pPr algn="ctr" rtl="0" eaLnBrk="0" fontAlgn="base" hangingPunct="0">
        <a:spcBef>
          <a:spcPct val="0"/>
        </a:spcBef>
        <a:spcAft>
          <a:spcPct val="0"/>
        </a:spcAft>
        <a:defRPr sz="4000">
          <a:solidFill>
            <a:srgbClr val="FF9966"/>
          </a:solidFill>
          <a:latin typeface="Arial" charset="0"/>
          <a:ea typeface="黑体" pitchFamily="2" charset="-122"/>
        </a:defRPr>
      </a:lvl3pPr>
      <a:lvl4pPr algn="ctr" rtl="0" eaLnBrk="0" fontAlgn="base" hangingPunct="0">
        <a:spcBef>
          <a:spcPct val="0"/>
        </a:spcBef>
        <a:spcAft>
          <a:spcPct val="0"/>
        </a:spcAft>
        <a:defRPr sz="4000">
          <a:solidFill>
            <a:srgbClr val="FF9966"/>
          </a:solidFill>
          <a:latin typeface="Arial" charset="0"/>
          <a:ea typeface="黑体" pitchFamily="2" charset="-122"/>
        </a:defRPr>
      </a:lvl4pPr>
      <a:lvl5pPr algn="ctr" rtl="0" eaLnBrk="0" fontAlgn="base" hangingPunct="0">
        <a:spcBef>
          <a:spcPct val="0"/>
        </a:spcBef>
        <a:spcAft>
          <a:spcPct val="0"/>
        </a:spcAft>
        <a:defRPr sz="4000">
          <a:solidFill>
            <a:srgbClr val="FF9966"/>
          </a:solidFill>
          <a:latin typeface="Arial" charset="0"/>
          <a:ea typeface="黑体" pitchFamily="2" charset="-122"/>
        </a:defRPr>
      </a:lvl5pPr>
      <a:lvl6pPr marL="457200" algn="ctr" rtl="0" fontAlgn="base">
        <a:spcBef>
          <a:spcPct val="0"/>
        </a:spcBef>
        <a:spcAft>
          <a:spcPct val="0"/>
        </a:spcAft>
        <a:defRPr sz="4000">
          <a:solidFill>
            <a:srgbClr val="FF9966"/>
          </a:solidFill>
          <a:latin typeface="Arial" charset="0"/>
          <a:ea typeface="黑体" pitchFamily="2" charset="-122"/>
        </a:defRPr>
      </a:lvl6pPr>
      <a:lvl7pPr marL="914400" algn="ctr" rtl="0" fontAlgn="base">
        <a:spcBef>
          <a:spcPct val="0"/>
        </a:spcBef>
        <a:spcAft>
          <a:spcPct val="0"/>
        </a:spcAft>
        <a:defRPr sz="4000">
          <a:solidFill>
            <a:srgbClr val="FF9966"/>
          </a:solidFill>
          <a:latin typeface="Arial" charset="0"/>
          <a:ea typeface="黑体" pitchFamily="2" charset="-122"/>
        </a:defRPr>
      </a:lvl7pPr>
      <a:lvl8pPr marL="1371600" algn="ctr" rtl="0" fontAlgn="base">
        <a:spcBef>
          <a:spcPct val="0"/>
        </a:spcBef>
        <a:spcAft>
          <a:spcPct val="0"/>
        </a:spcAft>
        <a:defRPr sz="4000">
          <a:solidFill>
            <a:srgbClr val="FF9966"/>
          </a:solidFill>
          <a:latin typeface="Arial" charset="0"/>
          <a:ea typeface="黑体" pitchFamily="2" charset="-122"/>
        </a:defRPr>
      </a:lvl8pPr>
      <a:lvl9pPr marL="1828800" algn="ctr" rtl="0" fontAlgn="base">
        <a:spcBef>
          <a:spcPct val="0"/>
        </a:spcBef>
        <a:spcAft>
          <a:spcPct val="0"/>
        </a:spcAft>
        <a:defRPr sz="4000">
          <a:solidFill>
            <a:srgbClr val="FF9966"/>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b="1">
          <a:solidFill>
            <a:srgbClr val="CC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CC0000"/>
          </a:solidFill>
          <a:latin typeface="+mn-lt"/>
          <a:ea typeface="+mn-ea"/>
        </a:defRPr>
      </a:lvl2pPr>
      <a:lvl3pPr marL="1143000" indent="-228600" algn="l" rtl="0" eaLnBrk="0" fontAlgn="base" hangingPunct="0">
        <a:spcBef>
          <a:spcPct val="20000"/>
        </a:spcBef>
        <a:spcAft>
          <a:spcPct val="0"/>
        </a:spcAft>
        <a:buChar char="•"/>
        <a:defRPr sz="2400" b="1">
          <a:solidFill>
            <a:srgbClr val="CC0000"/>
          </a:solidFill>
          <a:latin typeface="+mn-lt"/>
          <a:ea typeface="+mn-ea"/>
        </a:defRPr>
      </a:lvl3pPr>
      <a:lvl4pPr marL="1600200" indent="-228600" algn="l" rtl="0" eaLnBrk="0" fontAlgn="base" hangingPunct="0">
        <a:spcBef>
          <a:spcPct val="20000"/>
        </a:spcBef>
        <a:spcAft>
          <a:spcPct val="0"/>
        </a:spcAft>
        <a:buChar char="–"/>
        <a:defRPr sz="2000" b="1">
          <a:solidFill>
            <a:srgbClr val="CC0000"/>
          </a:solidFill>
          <a:latin typeface="+mn-lt"/>
          <a:ea typeface="+mn-ea"/>
        </a:defRPr>
      </a:lvl4pPr>
      <a:lvl5pPr marL="2057400" indent="-228600" algn="l" rtl="0" eaLnBrk="0" fontAlgn="base" hangingPunct="0">
        <a:spcBef>
          <a:spcPct val="20000"/>
        </a:spcBef>
        <a:spcAft>
          <a:spcPct val="0"/>
        </a:spcAft>
        <a:buChar char="»"/>
        <a:defRPr sz="2000" b="1">
          <a:solidFill>
            <a:srgbClr val="CC0000"/>
          </a:solidFill>
          <a:latin typeface="+mn-lt"/>
          <a:ea typeface="+mn-ea"/>
        </a:defRPr>
      </a:lvl5pPr>
      <a:lvl6pPr marL="2514600" indent="-228600" algn="l" rtl="0" fontAlgn="base">
        <a:spcBef>
          <a:spcPct val="20000"/>
        </a:spcBef>
        <a:spcAft>
          <a:spcPct val="0"/>
        </a:spcAft>
        <a:buChar char="»"/>
        <a:defRPr sz="2000" b="1">
          <a:solidFill>
            <a:srgbClr val="CC0000"/>
          </a:solidFill>
          <a:latin typeface="+mn-lt"/>
          <a:ea typeface="+mn-ea"/>
        </a:defRPr>
      </a:lvl6pPr>
      <a:lvl7pPr marL="2971800" indent="-228600" algn="l" rtl="0" fontAlgn="base">
        <a:spcBef>
          <a:spcPct val="20000"/>
        </a:spcBef>
        <a:spcAft>
          <a:spcPct val="0"/>
        </a:spcAft>
        <a:buChar char="»"/>
        <a:defRPr sz="2000" b="1">
          <a:solidFill>
            <a:srgbClr val="CC0000"/>
          </a:solidFill>
          <a:latin typeface="+mn-lt"/>
          <a:ea typeface="+mn-ea"/>
        </a:defRPr>
      </a:lvl7pPr>
      <a:lvl8pPr marL="3429000" indent="-228600" algn="l" rtl="0" fontAlgn="base">
        <a:spcBef>
          <a:spcPct val="20000"/>
        </a:spcBef>
        <a:spcAft>
          <a:spcPct val="0"/>
        </a:spcAft>
        <a:buChar char="»"/>
        <a:defRPr sz="2000" b="1">
          <a:solidFill>
            <a:srgbClr val="CC0000"/>
          </a:solidFill>
          <a:latin typeface="+mn-lt"/>
          <a:ea typeface="+mn-ea"/>
        </a:defRPr>
      </a:lvl8pPr>
      <a:lvl9pPr marL="3886200" indent="-228600" algn="l" rtl="0" fontAlgn="base">
        <a:spcBef>
          <a:spcPct val="20000"/>
        </a:spcBef>
        <a:spcAft>
          <a:spcPct val="0"/>
        </a:spcAft>
        <a:buChar char="»"/>
        <a:defRPr sz="2000" b="1">
          <a:solidFill>
            <a:srgbClr val="CC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3315"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ltLang="zh-CN"/>
          </a:p>
        </p:txBody>
      </p:sp>
      <p:sp>
        <p:nvSpPr>
          <p:cNvPr id="1332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ea typeface="宋体" charset="-122"/>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宋体" charset="-122"/>
              </a:defRPr>
            </a:lvl1pPr>
            <a:extLst/>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15FF437D-034B-AE48-8521-D522C1DCAF9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3" r:id="rId1"/>
    <p:sldLayoutId id="2147483949" r:id="rId2"/>
    <p:sldLayoutId id="2147483954" r:id="rId3"/>
    <p:sldLayoutId id="2147483955" r:id="rId4"/>
    <p:sldLayoutId id="2147483956" r:id="rId5"/>
    <p:sldLayoutId id="2147483957" r:id="rId6"/>
    <p:sldLayoutId id="2147483950" r:id="rId7"/>
    <p:sldLayoutId id="2147483958" r:id="rId8"/>
    <p:sldLayoutId id="2147483959" r:id="rId9"/>
    <p:sldLayoutId id="2147483951" r:id="rId10"/>
    <p:sldLayoutId id="2147483952"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 Id="rId5" Type="http://schemas.openxmlformats.org/officeDocument/2006/relationships/slide" Target="slide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7.jp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slide" Target="slide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252413" y="1196975"/>
            <a:ext cx="8208963" cy="2879725"/>
          </a:xfrm>
          <a:prstGeom prst="rect">
            <a:avLst/>
          </a:prstGeom>
          <a:noFill/>
          <a:ln>
            <a:noFill/>
          </a:ln>
          <a:effectLst>
            <a:outerShdw blurRad="63500" dist="38099" dir="2700000" algn="ctr" rotWithShape="0">
              <a:srgbClr val="003399">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algn="ctr" eaLnBrk="1" hangingPunct="1">
              <a:lnSpc>
                <a:spcPct val="150000"/>
              </a:lnSpc>
              <a:spcBef>
                <a:spcPct val="0"/>
              </a:spcBef>
              <a:buClrTx/>
              <a:buSzTx/>
              <a:buFontTx/>
              <a:buNone/>
              <a:defRPr/>
            </a:pPr>
            <a:r>
              <a:rPr kumimoji="1" lang="zh-CN" altLang="en-US" sz="4200">
                <a:solidFill>
                  <a:srgbClr val="FF6600"/>
                </a:solidFill>
                <a:effectLst>
                  <a:outerShdw blurRad="38100" dist="38100" dir="2700000" algn="tl">
                    <a:srgbClr val="C0C0C0"/>
                  </a:outerShdw>
                </a:effectLst>
                <a:latin typeface="黑体" charset="-122"/>
                <a:ea typeface="黑体" charset="-122"/>
              </a:rPr>
              <a:t>第十二章  </a:t>
            </a:r>
            <a:br>
              <a:rPr kumimoji="1" lang="zh-CN" altLang="en-US" sz="4200">
                <a:solidFill>
                  <a:srgbClr val="FF6600"/>
                </a:solidFill>
                <a:effectLst>
                  <a:outerShdw blurRad="38100" dist="38100" dir="2700000" algn="tl">
                    <a:srgbClr val="C0C0C0"/>
                  </a:outerShdw>
                </a:effectLst>
                <a:latin typeface="黑体" charset="-122"/>
                <a:ea typeface="黑体" charset="-122"/>
              </a:rPr>
            </a:br>
            <a:r>
              <a:rPr kumimoji="1" lang="zh-CN" altLang="en-US" sz="4200">
                <a:solidFill>
                  <a:srgbClr val="FF6600"/>
                </a:solidFill>
                <a:effectLst>
                  <a:outerShdw blurRad="38100" dist="38100" dir="2700000" algn="tl">
                    <a:srgbClr val="C0C0C0"/>
                  </a:outerShdw>
                </a:effectLst>
                <a:latin typeface="黑体" charset="-122"/>
                <a:ea typeface="黑体" charset="-122"/>
              </a:rPr>
              <a:t>中枢神经系统药理学概论</a:t>
            </a:r>
          </a:p>
        </p:txBody>
      </p:sp>
      <p:pic>
        <p:nvPicPr>
          <p:cNvPr id="2" name="声音 1">
            <a:hlinkClick r:id="" action="ppaction://media"/>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5829300"/>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advTm="96941">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684213" y="1412875"/>
            <a:ext cx="7772400" cy="4114800"/>
          </a:xfrm>
          <a:extLst>
            <a:ext uri="{91240B29-F687-4F45-9708-019B960494DF}">
              <a14:hiddenLine xmlns:a14="http://schemas.microsoft.com/office/drawing/2010/main" w="57150">
                <a:solidFill>
                  <a:schemeClr val="folHlink"/>
                </a:solidFill>
                <a:miter lim="800000"/>
                <a:headEnd/>
                <a:tailEnd/>
              </a14:hiddenLine>
            </a:ext>
          </a:extLst>
        </p:spPr>
        <p:txBody>
          <a:bodyPr/>
          <a:lstStyle/>
          <a:p>
            <a:pPr eaLnBrk="1" hangingPunct="1">
              <a:buClr>
                <a:srgbClr val="FF6600"/>
              </a:buClr>
            </a:pPr>
            <a:r>
              <a:rPr lang="zh-CN" altLang="en-US" sz="2500">
                <a:solidFill>
                  <a:schemeClr val="accent2"/>
                </a:solidFill>
                <a:latin typeface="楷体_GB2312" charset="0"/>
              </a:rPr>
              <a:t>乙酰胆碱</a:t>
            </a:r>
          </a:p>
          <a:p>
            <a:pPr eaLnBrk="1" hangingPunct="1">
              <a:buClr>
                <a:srgbClr val="FF6600"/>
              </a:buClr>
            </a:pPr>
            <a:r>
              <a:rPr lang="el-GR" altLang="zh-CN" sz="2500">
                <a:solidFill>
                  <a:schemeClr val="accent2"/>
                </a:solidFill>
                <a:latin typeface="楷体_GB2312" charset="0"/>
              </a:rPr>
              <a:t>γ-</a:t>
            </a:r>
            <a:r>
              <a:rPr lang="zh-CN" altLang="en-US" sz="2500">
                <a:solidFill>
                  <a:schemeClr val="accent2"/>
                </a:solidFill>
                <a:latin typeface="楷体_GB2312" charset="0"/>
              </a:rPr>
              <a:t>氨基丁酸</a:t>
            </a:r>
          </a:p>
          <a:p>
            <a:pPr eaLnBrk="1" hangingPunct="1">
              <a:buClr>
                <a:srgbClr val="FF6600"/>
              </a:buClr>
            </a:pPr>
            <a:r>
              <a:rPr lang="zh-CN" altLang="en-US" sz="2500">
                <a:solidFill>
                  <a:schemeClr val="accent2"/>
                </a:solidFill>
                <a:latin typeface="楷体_GB2312" charset="0"/>
              </a:rPr>
              <a:t>兴奋性氨基酸</a:t>
            </a:r>
          </a:p>
          <a:p>
            <a:pPr eaLnBrk="1" hangingPunct="1">
              <a:buClr>
                <a:srgbClr val="FF6600"/>
              </a:buClr>
            </a:pPr>
            <a:r>
              <a:rPr lang="zh-CN" altLang="en-US" sz="2500">
                <a:solidFill>
                  <a:schemeClr val="accent2"/>
                </a:solidFill>
                <a:latin typeface="楷体_GB2312" charset="0"/>
              </a:rPr>
              <a:t>谷氨酸</a:t>
            </a:r>
          </a:p>
          <a:p>
            <a:pPr eaLnBrk="1" hangingPunct="1">
              <a:buClr>
                <a:srgbClr val="FF6600"/>
              </a:buClr>
            </a:pPr>
            <a:r>
              <a:rPr lang="zh-CN" altLang="en-US" sz="2500">
                <a:solidFill>
                  <a:schemeClr val="accent2"/>
                </a:solidFill>
                <a:latin typeface="楷体_GB2312" charset="0"/>
              </a:rPr>
              <a:t>去甲肾上腺素</a:t>
            </a:r>
          </a:p>
          <a:p>
            <a:pPr eaLnBrk="1" hangingPunct="1">
              <a:buClr>
                <a:srgbClr val="FF6600"/>
              </a:buClr>
            </a:pPr>
            <a:r>
              <a:rPr lang="zh-CN" altLang="en-US" sz="2500">
                <a:solidFill>
                  <a:schemeClr val="accent2"/>
                </a:solidFill>
                <a:latin typeface="楷体_GB2312" charset="0"/>
              </a:rPr>
              <a:t>多巴胺</a:t>
            </a:r>
          </a:p>
          <a:p>
            <a:pPr eaLnBrk="1" hangingPunct="1">
              <a:buClr>
                <a:srgbClr val="FF6600"/>
              </a:buClr>
            </a:pPr>
            <a:r>
              <a:rPr lang="en-US" altLang="zh-CN" sz="2500">
                <a:solidFill>
                  <a:schemeClr val="accent2"/>
                </a:solidFill>
                <a:latin typeface="楷体_GB2312" charset="0"/>
              </a:rPr>
              <a:t>5-</a:t>
            </a:r>
            <a:r>
              <a:rPr lang="zh-CN" altLang="en-US" sz="2500">
                <a:solidFill>
                  <a:schemeClr val="accent2"/>
                </a:solidFill>
                <a:latin typeface="楷体_GB2312" charset="0"/>
              </a:rPr>
              <a:t>羟色胺</a:t>
            </a:r>
          </a:p>
          <a:p>
            <a:pPr eaLnBrk="1" hangingPunct="1">
              <a:buClr>
                <a:srgbClr val="FF6600"/>
              </a:buClr>
            </a:pPr>
            <a:r>
              <a:rPr lang="zh-CN" altLang="en-US" sz="2500">
                <a:solidFill>
                  <a:schemeClr val="accent2"/>
                </a:solidFill>
                <a:latin typeface="楷体_GB2312" charset="0"/>
              </a:rPr>
              <a:t>组胺</a:t>
            </a:r>
          </a:p>
          <a:p>
            <a:pPr eaLnBrk="1" hangingPunct="1">
              <a:buClr>
                <a:srgbClr val="FF6600"/>
              </a:buClr>
            </a:pPr>
            <a:r>
              <a:rPr lang="zh-CN" altLang="en-US" sz="2500">
                <a:solidFill>
                  <a:schemeClr val="accent2"/>
                </a:solidFill>
                <a:latin typeface="楷体_GB2312" charset="0"/>
              </a:rPr>
              <a:t>神经肽</a:t>
            </a:r>
          </a:p>
          <a:p>
            <a:pPr eaLnBrk="1" hangingPunct="1">
              <a:buClr>
                <a:srgbClr val="FF6600"/>
              </a:buClr>
            </a:pPr>
            <a:endParaRPr lang="zh-CN" altLang="en-US" sz="2500">
              <a:solidFill>
                <a:schemeClr val="accent2"/>
              </a:solidFill>
              <a:latin typeface="楷体_GB2312" charset="0"/>
            </a:endParaRPr>
          </a:p>
        </p:txBody>
      </p:sp>
      <p:pic>
        <p:nvPicPr>
          <p:cNvPr id="1946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557338"/>
            <a:ext cx="50800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p:nvSpPr>
        <p:spPr bwMode="auto">
          <a:xfrm>
            <a:off x="2555875" y="274638"/>
            <a:ext cx="4897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algn="ctr" eaLnBrk="1" hangingPunct="1">
              <a:spcBef>
                <a:spcPct val="0"/>
              </a:spcBef>
              <a:buClrTx/>
              <a:buSzTx/>
              <a:buFontTx/>
              <a:buNone/>
            </a:pPr>
            <a:r>
              <a:rPr lang="zh-CN" altLang="en-US" sz="2800">
                <a:solidFill>
                  <a:schemeClr val="bg1"/>
                </a:solidFill>
                <a:latin typeface="Arial" charset="0"/>
                <a:ea typeface="黑体" charset="-122"/>
              </a:rPr>
              <a:t>中枢神经递质</a:t>
            </a:r>
          </a:p>
        </p:txBody>
      </p:sp>
      <p:sp>
        <p:nvSpPr>
          <p:cNvPr id="2" name="AutoShape 6">
            <a:hlinkClick r:id="rId5" action="ppaction://hlinksldjump" highlightClick="1"/>
          </p:cNvPr>
          <p:cNvSpPr>
            <a:spLocks noChangeArrowheads="1"/>
          </p:cNvSpPr>
          <p:nvPr/>
        </p:nvSpPr>
        <p:spPr bwMode="auto">
          <a:xfrm>
            <a:off x="8027988" y="6092825"/>
            <a:ext cx="504825" cy="287338"/>
          </a:xfrm>
          <a:prstGeom prst="actionButtonBackPrevious">
            <a:avLst/>
          </a:prstGeom>
          <a:solidFill>
            <a:schemeClr val="accent1"/>
          </a:solidFill>
          <a:ln w="9525">
            <a:solidFill>
              <a:schemeClr val="tx1"/>
            </a:solidFill>
            <a:miter lim="800000"/>
            <a:headEnd/>
            <a:tailEnd/>
          </a:ln>
          <a:effectLst>
            <a:outerShdw blurRad="63500" dist="12700" dir="5400000" algn="ctr" rotWithShape="0">
              <a:schemeClr val="accent2">
                <a:alpha val="74997"/>
              </a:schemeClr>
            </a:outerShdw>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2509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par>
                          <p:cTn id="8" fill="hold" nodeType="afterGroup">
                            <p:stCondLst>
                              <p:cond delay="500"/>
                            </p:stCondLst>
                            <p:childTnLst>
                              <p:par>
                                <p:cTn id="9" presetID="53" presetClass="entr" presetSubtype="0"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p:cTn id="11" dur="500" fill="hold"/>
                                        <p:tgtEl>
                                          <p:spTgt spid="19460"/>
                                        </p:tgtEl>
                                        <p:attrNameLst>
                                          <p:attrName>ppt_w</p:attrName>
                                        </p:attrNameLst>
                                      </p:cBhvr>
                                      <p:tavLst>
                                        <p:tav tm="0">
                                          <p:val>
                                            <p:fltVal val="0"/>
                                          </p:val>
                                        </p:tav>
                                        <p:tav tm="100000">
                                          <p:val>
                                            <p:strVal val="#ppt_w"/>
                                          </p:val>
                                        </p:tav>
                                      </p:tavLst>
                                    </p:anim>
                                    <p:anim calcmode="lin" valueType="num">
                                      <p:cBhvr>
                                        <p:cTn id="12" dur="500" fill="hold"/>
                                        <p:tgtEl>
                                          <p:spTgt spid="19460"/>
                                        </p:tgtEl>
                                        <p:attrNameLst>
                                          <p:attrName>ppt_h</p:attrName>
                                        </p:attrNameLst>
                                      </p:cBhvr>
                                      <p:tavLst>
                                        <p:tav tm="0">
                                          <p:val>
                                            <p:fltVal val="0"/>
                                          </p:val>
                                        </p:tav>
                                        <p:tav tm="100000">
                                          <p:val>
                                            <p:strVal val="#ppt_h"/>
                                          </p:val>
                                        </p:tav>
                                      </p:tavLst>
                                    </p:anim>
                                    <p:animEffect transition="in" filter="fade">
                                      <p:cBhvr>
                                        <p:cTn id="13" dur="500"/>
                                        <p:tgtEl>
                                          <p:spTgt spid="19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18" dur="500"/>
                                        <p:tgtEl>
                                          <p:spTgt spid="1945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23" dur="500"/>
                                        <p:tgtEl>
                                          <p:spTgt spid="1945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28" dur="500"/>
                                        <p:tgtEl>
                                          <p:spTgt spid="19459">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33" dur="500"/>
                                        <p:tgtEl>
                                          <p:spTgt spid="19459">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38" dur="500"/>
                                        <p:tgtEl>
                                          <p:spTgt spid="19459">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43" dur="500"/>
                                        <p:tgtEl>
                                          <p:spTgt spid="19459">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48" dur="500"/>
                                        <p:tgtEl>
                                          <p:spTgt spid="19459">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53" dur="500"/>
                                        <p:tgtEl>
                                          <p:spTgt spid="19459">
                                            <p:txEl>
                                              <p:pRg st="7" end="7"/>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58"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1"/>
          <p:cNvSpPr>
            <a:spLocks noGrp="1"/>
          </p:cNvSpPr>
          <p:nvPr>
            <p:ph idx="1"/>
          </p:nvPr>
        </p:nvSpPr>
        <p:spPr/>
        <p:txBody>
          <a:bodyPr/>
          <a:lstStyle/>
          <a:p>
            <a:pPr eaLnBrk="1" hangingPunct="1"/>
            <a:endParaRPr lang="en-US" altLang="zh-CN" sz="2800" dirty="0"/>
          </a:p>
          <a:p>
            <a:pPr eaLnBrk="1" hangingPunct="1"/>
            <a:r>
              <a:rPr lang="zh-CN" altLang="en-US" sz="2800" dirty="0"/>
              <a:t>在中枢神经系统中</a:t>
            </a:r>
            <a:r>
              <a:rPr lang="en-US" altLang="zh-CN" sz="2800" dirty="0"/>
              <a:t>M</a:t>
            </a:r>
            <a:r>
              <a:rPr lang="zh-CN" altLang="en-US" sz="2800" dirty="0"/>
              <a:t>受体主要是</a:t>
            </a:r>
            <a:r>
              <a:rPr lang="en-US" altLang="zh-CN" sz="2800" dirty="0"/>
              <a:t>M</a:t>
            </a:r>
            <a:r>
              <a:rPr lang="en-US" altLang="zh-CN" sz="2800" baseline="-25000" dirty="0"/>
              <a:t>1</a:t>
            </a:r>
            <a:r>
              <a:rPr lang="zh-CN" altLang="en-US" sz="2800" dirty="0"/>
              <a:t>型，</a:t>
            </a:r>
            <a:r>
              <a:rPr lang="en-US" altLang="zh-CN" sz="2800" dirty="0"/>
              <a:t>Ach</a:t>
            </a:r>
            <a:r>
              <a:rPr lang="zh-CN" altLang="en-US" sz="2800" dirty="0"/>
              <a:t>兴奋</a:t>
            </a:r>
            <a:r>
              <a:rPr lang="en-US" altLang="zh-CN" sz="2800" dirty="0"/>
              <a:t>M</a:t>
            </a:r>
            <a:r>
              <a:rPr lang="en-US" altLang="zh-CN" sz="2800" baseline="-25000" dirty="0"/>
              <a:t>1</a:t>
            </a:r>
            <a:r>
              <a:rPr lang="zh-CN" altLang="en-US" sz="2800" dirty="0"/>
              <a:t>受体，造成神经元的慢兴奋现象。少数部位有</a:t>
            </a:r>
            <a:r>
              <a:rPr lang="en-US" altLang="zh-CN" sz="2800" dirty="0"/>
              <a:t>M</a:t>
            </a:r>
            <a:r>
              <a:rPr lang="en-US" altLang="zh-CN" sz="2800" baseline="-25000" dirty="0"/>
              <a:t>2</a:t>
            </a:r>
            <a:r>
              <a:rPr lang="zh-CN" altLang="en-US" sz="2800" dirty="0"/>
              <a:t>型受体分布。</a:t>
            </a:r>
            <a:endParaRPr lang="en-US" altLang="zh-CN" sz="2800" dirty="0"/>
          </a:p>
          <a:p>
            <a:pPr eaLnBrk="1" hangingPunct="1"/>
            <a:r>
              <a:rPr lang="zh-CN" altLang="en-US" sz="2800" dirty="0"/>
              <a:t>中枢胆碱受体存在于突触后膜的结合蛋白</a:t>
            </a:r>
            <a:endParaRPr lang="en-US" altLang="zh-CN" sz="2800" dirty="0"/>
          </a:p>
          <a:p>
            <a:pPr eaLnBrk="1" hangingPunct="1"/>
            <a:r>
              <a:rPr lang="en-US" altLang="zh-CN" sz="2800" dirty="0"/>
              <a:t>N</a:t>
            </a:r>
            <a:r>
              <a:rPr lang="zh-CN" altLang="en-US" sz="2800" dirty="0"/>
              <a:t>受体在脑部的分布低于</a:t>
            </a:r>
            <a:r>
              <a:rPr lang="en-US" altLang="zh-CN" sz="2800" dirty="0"/>
              <a:t>10%</a:t>
            </a:r>
            <a:r>
              <a:rPr lang="zh-CN" altLang="en-US" sz="2800" dirty="0"/>
              <a:t>，</a:t>
            </a:r>
            <a:r>
              <a:rPr lang="en-US" altLang="zh-CN" sz="2800" dirty="0"/>
              <a:t>N</a:t>
            </a:r>
            <a:r>
              <a:rPr lang="zh-CN" altLang="en-US" sz="2800" dirty="0"/>
              <a:t>受体在</a:t>
            </a:r>
            <a:r>
              <a:rPr lang="en-US" altLang="zh-CN" sz="2800" dirty="0"/>
              <a:t>CNS</a:t>
            </a:r>
            <a:r>
              <a:rPr lang="zh-CN" altLang="en-US" sz="2800" dirty="0"/>
              <a:t>的主要功能是在突触前易化其他神经递质的释放</a:t>
            </a:r>
            <a:endParaRPr lang="en-US" altLang="zh-CN" sz="2800" dirty="0"/>
          </a:p>
          <a:p>
            <a:pPr eaLnBrk="1" hangingPunct="1"/>
            <a:r>
              <a:rPr lang="zh-CN" altLang="en-US" sz="2800" dirty="0"/>
              <a:t>中枢的乙酰胆碱与觉醒、学习、记忆和运动调节有关</a:t>
            </a:r>
            <a:endParaRPr lang="en-US" altLang="zh-CN" sz="2800" dirty="0"/>
          </a:p>
          <a:p>
            <a:pPr eaLnBrk="1" hangingPunct="1"/>
            <a:endParaRPr lang="en-US" altLang="zh-CN" sz="2800" dirty="0"/>
          </a:p>
          <a:p>
            <a:pPr eaLnBrk="1" hangingPunct="1"/>
            <a:endParaRPr lang="zh-CN" altLang="en-US" sz="2800" dirty="0"/>
          </a:p>
          <a:p>
            <a:pPr eaLnBrk="1" hangingPunct="1"/>
            <a:endParaRPr lang="zh-CN" altLang="en-US" dirty="0"/>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zh-CN" altLang="en-US" dirty="0"/>
              <a:t>乙酰胆碱（</a:t>
            </a:r>
            <a:r>
              <a:rPr lang="en-US" altLang="zh-CN" dirty="0"/>
              <a:t>Ach</a:t>
            </a:r>
            <a:r>
              <a:rPr lang="zh-CN" altLang="en-US" dirty="0"/>
              <a:t>）</a:t>
            </a:r>
          </a:p>
        </p:txBody>
      </p:sp>
    </p:spTree>
  </p:cSld>
  <p:clrMapOvr>
    <a:masterClrMapping/>
  </p:clrMapOvr>
  <p:transition spd="slow" advTm="7696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1"/>
          <p:cNvSpPr>
            <a:spLocks noGrp="1"/>
          </p:cNvSpPr>
          <p:nvPr>
            <p:ph idx="1"/>
          </p:nvPr>
        </p:nvSpPr>
        <p:spPr/>
        <p:txBody>
          <a:bodyPr/>
          <a:lstStyle/>
          <a:p>
            <a:pPr eaLnBrk="1" hangingPunct="1"/>
            <a:r>
              <a:rPr lang="zh-CN" altLang="en-US" sz="2800"/>
              <a:t>可使蓝斑核神经元上的</a:t>
            </a:r>
            <a:r>
              <a:rPr lang="el-GR" altLang="zh-CN" sz="2800"/>
              <a:t>α</a:t>
            </a:r>
            <a:r>
              <a:rPr lang="en-US" altLang="zh-CN" sz="2800" baseline="-25000"/>
              <a:t>2</a:t>
            </a:r>
            <a:r>
              <a:rPr lang="zh-CN" altLang="en-US" sz="2800"/>
              <a:t>受体激活，致</a:t>
            </a:r>
            <a:r>
              <a:rPr lang="en-US" altLang="zh-CN" sz="2800"/>
              <a:t>K</a:t>
            </a:r>
            <a:r>
              <a:rPr lang="en-US" altLang="zh-CN" sz="2800" baseline="30000"/>
              <a:t>+</a:t>
            </a:r>
            <a:r>
              <a:rPr lang="zh-CN" altLang="zh-CN" sz="2800"/>
              <a:t>电导增加形成超</a:t>
            </a:r>
            <a:r>
              <a:rPr lang="zh-CN" altLang="en-US" sz="2800"/>
              <a:t>极</a:t>
            </a:r>
            <a:r>
              <a:rPr lang="zh-CN" altLang="zh-CN" sz="2800"/>
              <a:t>化。而在中枢的大多区域，可激活</a:t>
            </a:r>
            <a:r>
              <a:rPr lang="el-GR" altLang="zh-CN" sz="2800"/>
              <a:t>α</a:t>
            </a:r>
            <a:r>
              <a:rPr lang="zh-CN" altLang="zh-CN" sz="2800" baseline="-25000"/>
              <a:t>1</a:t>
            </a:r>
            <a:r>
              <a:rPr lang="zh-CN" altLang="zh-CN" sz="2800"/>
              <a:t>或β受体，阻断K</a:t>
            </a:r>
            <a:r>
              <a:rPr lang="zh-CN" altLang="zh-CN" sz="2800" baseline="30000"/>
              <a:t>+</a:t>
            </a:r>
            <a:r>
              <a:rPr lang="zh-CN" altLang="zh-CN" sz="2800"/>
              <a:t>通道，增强传入兴奋的强度。</a:t>
            </a:r>
          </a:p>
          <a:p>
            <a:pPr eaLnBrk="1" hangingPunct="1"/>
            <a:endParaRPr lang="zh-CN" altLang="en-US"/>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zh-CN" altLang="en-US" dirty="0"/>
              <a:t>去甲肾上腺素</a:t>
            </a:r>
          </a:p>
        </p:txBody>
      </p:sp>
      <p:pic>
        <p:nvPicPr>
          <p:cNvPr id="2" name="图片 1">
            <a:extLst>
              <a:ext uri="{FF2B5EF4-FFF2-40B4-BE49-F238E27FC236}">
                <a16:creationId xmlns:a16="http://schemas.microsoft.com/office/drawing/2014/main" xmlns="" id="{7F19FD2E-C7E1-4507-BF57-A311853AC0EA}"/>
              </a:ext>
            </a:extLst>
          </p:cNvPr>
          <p:cNvPicPr>
            <a:picLocks noChangeAspect="1"/>
          </p:cNvPicPr>
          <p:nvPr/>
        </p:nvPicPr>
        <p:blipFill>
          <a:blip r:embed="rId3"/>
          <a:stretch>
            <a:fillRect/>
          </a:stretch>
        </p:blipFill>
        <p:spPr>
          <a:xfrm>
            <a:off x="1043608" y="3140968"/>
            <a:ext cx="3312368" cy="2484276"/>
          </a:xfrm>
          <a:prstGeom prst="ellipse">
            <a:avLst/>
          </a:prstGeom>
          <a:ln>
            <a:noFill/>
          </a:ln>
          <a:effectLst>
            <a:softEdge rad="112500"/>
          </a:effectLst>
        </p:spPr>
      </p:pic>
    </p:spTree>
  </p:cSld>
  <p:clrMapOvr>
    <a:masterClrMapping/>
  </p:clrMapOvr>
  <p:transition spd="slow" advTm="1066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1"/>
          <p:cNvSpPr>
            <a:spLocks noGrp="1"/>
          </p:cNvSpPr>
          <p:nvPr>
            <p:ph idx="1"/>
          </p:nvPr>
        </p:nvSpPr>
        <p:spPr/>
        <p:txBody>
          <a:bodyPr/>
          <a:lstStyle/>
          <a:p>
            <a:pPr eaLnBrk="1" hangingPunct="1"/>
            <a:r>
              <a:rPr lang="zh-CN" altLang="zh-CN" sz="2800"/>
              <a:t>已知的DA通道包括黑质-纹状体通路、中脑-边缘系统通路、中脑-皮质通路和结节-漏斗通路。现已克隆到5种多巴胺受体，都是</a:t>
            </a:r>
            <a:r>
              <a:rPr lang="en-US" altLang="zh-CN" sz="2800"/>
              <a:t>G</a:t>
            </a:r>
            <a:r>
              <a:rPr lang="zh-CN" altLang="zh-CN" sz="2800"/>
              <a:t>-蛋白偶联受体。D</a:t>
            </a:r>
            <a:r>
              <a:rPr lang="zh-CN" altLang="zh-CN" sz="2800" baseline="-25000"/>
              <a:t>1</a:t>
            </a:r>
            <a:r>
              <a:rPr lang="zh-CN" altLang="zh-CN" sz="2800"/>
              <a:t>、D</a:t>
            </a:r>
            <a:r>
              <a:rPr lang="zh-CN" altLang="zh-CN" sz="2800" baseline="-25000"/>
              <a:t>5</a:t>
            </a:r>
            <a:r>
              <a:rPr lang="zh-CN" altLang="en-US" sz="2800"/>
              <a:t>药理学特征相似</a:t>
            </a:r>
            <a:r>
              <a:rPr lang="zh-CN" altLang="zh-CN" sz="2800"/>
              <a:t>称为D</a:t>
            </a:r>
            <a:r>
              <a:rPr lang="zh-CN" altLang="zh-CN" sz="2800" baseline="-25000"/>
              <a:t>1</a:t>
            </a:r>
            <a:r>
              <a:rPr lang="zh-CN" altLang="zh-CN" sz="2800"/>
              <a:t>样受体，激活后升高细胞内cAMP水平；而D</a:t>
            </a:r>
            <a:r>
              <a:rPr lang="zh-CN" altLang="zh-CN" sz="2800" baseline="-25000"/>
              <a:t>2</a:t>
            </a:r>
            <a:r>
              <a:rPr lang="zh-CN" altLang="zh-CN" sz="2800"/>
              <a:t>、D</a:t>
            </a:r>
            <a:r>
              <a:rPr lang="zh-CN" altLang="zh-CN" sz="2800" baseline="-25000"/>
              <a:t>3</a:t>
            </a:r>
            <a:r>
              <a:rPr lang="zh-CN" altLang="zh-CN" sz="2800"/>
              <a:t>、D</a:t>
            </a:r>
            <a:r>
              <a:rPr lang="zh-CN" altLang="zh-CN" sz="2800" baseline="-25000"/>
              <a:t>4</a:t>
            </a:r>
            <a:r>
              <a:rPr lang="zh-CN" altLang="zh-CN" sz="2800"/>
              <a:t>称为D</a:t>
            </a:r>
            <a:r>
              <a:rPr lang="zh-CN" altLang="zh-CN" sz="2800" baseline="-25000"/>
              <a:t>2</a:t>
            </a:r>
            <a:r>
              <a:rPr lang="zh-CN" altLang="zh-CN" sz="2800"/>
              <a:t>样受体，激活后降低细胞内cAMP水平。氯丙嗪可阻断D</a:t>
            </a:r>
            <a:r>
              <a:rPr lang="zh-CN" altLang="zh-CN" sz="2800" baseline="-25000"/>
              <a:t>2</a:t>
            </a:r>
            <a:r>
              <a:rPr lang="zh-CN" altLang="zh-CN" sz="2800"/>
              <a:t>样受体而产生抗精神病作用。</a:t>
            </a:r>
            <a:endParaRPr lang="zh-CN" altLang="en-US" sz="2800"/>
          </a:p>
          <a:p>
            <a:pPr eaLnBrk="1" hangingPunct="1"/>
            <a:endParaRPr lang="zh-CN" altLang="en-US"/>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zh-CN" altLang="en-US" dirty="0"/>
              <a:t>多巴胺（</a:t>
            </a:r>
            <a:r>
              <a:rPr lang="en-US" altLang="zh-CN" dirty="0"/>
              <a:t>DA</a:t>
            </a:r>
            <a:r>
              <a:rPr lang="zh-CN" altLang="en-US" dirty="0"/>
              <a:t>）</a:t>
            </a:r>
          </a:p>
        </p:txBody>
      </p:sp>
      <p:pic>
        <p:nvPicPr>
          <p:cNvPr id="4" name="图片 3">
            <a:extLst>
              <a:ext uri="{FF2B5EF4-FFF2-40B4-BE49-F238E27FC236}">
                <a16:creationId xmlns:a16="http://schemas.microsoft.com/office/drawing/2014/main" xmlns="" id="{657F5966-5686-4D66-83A4-4F351A0ED1C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18024" y1="29982" x2="18024" y2="29982"/>
                        <a14:foregroundMark x1="14038" y1="39854" x2="14038" y2="39854"/>
                        <a14:foregroundMark x1="26863" y1="14991" x2="26863" y2="14991"/>
                        <a14:foregroundMark x1="19931" y1="17550" x2="19931" y2="17550"/>
                        <a14:foregroundMark x1="81629" y1="12431" x2="81629" y2="12431"/>
                        <a14:foregroundMark x1="35182" y1="4205" x2="35182" y2="4205"/>
                      </a14:backgroundRemoval>
                    </a14:imgEffect>
                  </a14:imgLayer>
                </a14:imgProps>
              </a:ext>
              <a:ext uri="{28A0092B-C50C-407E-A947-70E740481C1C}">
                <a14:useLocalDpi xmlns:a14="http://schemas.microsoft.com/office/drawing/2010/main" val="0"/>
              </a:ext>
            </a:extLst>
          </a:blip>
          <a:stretch>
            <a:fillRect/>
          </a:stretch>
        </p:blipFill>
        <p:spPr>
          <a:xfrm>
            <a:off x="6057182" y="4301604"/>
            <a:ext cx="2629618" cy="2492896"/>
          </a:xfrm>
          <a:prstGeom prst="rect">
            <a:avLst/>
          </a:prstGeom>
        </p:spPr>
      </p:pic>
      <p:pic>
        <p:nvPicPr>
          <p:cNvPr id="7" name="图片 6">
            <a:extLst>
              <a:ext uri="{FF2B5EF4-FFF2-40B4-BE49-F238E27FC236}">
                <a16:creationId xmlns:a16="http://schemas.microsoft.com/office/drawing/2014/main" xmlns="" id="{D4119245-BFE4-4E3E-BA8A-8B9401A0F2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729076"/>
            <a:ext cx="5220072" cy="2139955"/>
          </a:xfrm>
          <a:prstGeom prst="rect">
            <a:avLst/>
          </a:prstGeom>
          <a:ln>
            <a:noFill/>
          </a:ln>
          <a:effectLst>
            <a:softEdge rad="112500"/>
          </a:effectLst>
        </p:spPr>
      </p:pic>
    </p:spTree>
  </p:cSld>
  <p:clrMapOvr>
    <a:masterClrMapping/>
  </p:clrMapOvr>
  <p:transition spd="slow" advTm="6585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1"/>
          <p:cNvSpPr>
            <a:spLocks noGrp="1"/>
          </p:cNvSpPr>
          <p:nvPr>
            <p:ph idx="1"/>
          </p:nvPr>
        </p:nvSpPr>
        <p:spPr>
          <a:xfrm>
            <a:off x="457200" y="1481138"/>
            <a:ext cx="8229600" cy="2739950"/>
          </a:xfrm>
        </p:spPr>
        <p:txBody>
          <a:bodyPr/>
          <a:lstStyle/>
          <a:p>
            <a:pPr eaLnBrk="1" hangingPunct="1"/>
            <a:r>
              <a:rPr lang="zh-CN" altLang="en-US" sz="2800" dirty="0"/>
              <a:t>是中枢抑制性物质，分布在脑内，镇静催眠及抗癫痫药的靶点。其受体主要有两种</a:t>
            </a:r>
            <a:r>
              <a:rPr lang="en-US" altLang="zh-CN" sz="2800" dirty="0"/>
              <a:t>GABA</a:t>
            </a:r>
            <a:r>
              <a:rPr lang="en-US" altLang="zh-CN" sz="2800" baseline="-25000" dirty="0"/>
              <a:t>A</a:t>
            </a:r>
            <a:r>
              <a:rPr lang="zh-CN" altLang="en-US" sz="2800" dirty="0"/>
              <a:t>和</a:t>
            </a:r>
            <a:r>
              <a:rPr lang="en-US" altLang="zh-CN" sz="2800" dirty="0"/>
              <a:t>GABA</a:t>
            </a:r>
            <a:r>
              <a:rPr lang="en-US" altLang="zh-CN" sz="2800" baseline="-25000" dirty="0"/>
              <a:t>B</a:t>
            </a:r>
            <a:r>
              <a:rPr lang="en-US" altLang="zh-CN" sz="2800" dirty="0"/>
              <a:t>，</a:t>
            </a:r>
            <a:r>
              <a:rPr lang="zh-CN" altLang="en-US" sz="2800" dirty="0"/>
              <a:t>前者为配体——门控</a:t>
            </a:r>
            <a:r>
              <a:rPr lang="en-US" altLang="zh-CN" sz="2800" dirty="0"/>
              <a:t>Cl</a:t>
            </a:r>
            <a:r>
              <a:rPr lang="en-US" altLang="zh-CN" sz="2800" baseline="30000" dirty="0"/>
              <a:t>-</a:t>
            </a:r>
            <a:r>
              <a:rPr lang="zh-CN" altLang="en-US" sz="2800" dirty="0"/>
              <a:t>通道，兴奋时</a:t>
            </a:r>
            <a:r>
              <a:rPr lang="en-US" altLang="zh-CN" sz="2800" dirty="0"/>
              <a:t>Cl</a:t>
            </a:r>
            <a:r>
              <a:rPr lang="en-US" altLang="zh-CN" sz="2800" baseline="30000" dirty="0"/>
              <a:t>-</a:t>
            </a:r>
            <a:r>
              <a:rPr lang="zh-CN" altLang="en-US" sz="2800" dirty="0"/>
              <a:t>内流增加；后者为</a:t>
            </a:r>
            <a:r>
              <a:rPr lang="en-US" altLang="zh-CN" sz="2800" dirty="0"/>
              <a:t>G</a:t>
            </a:r>
            <a:r>
              <a:rPr lang="zh-CN" altLang="en-US" sz="2800" dirty="0"/>
              <a:t>蛋白偶联受体，兴奋时</a:t>
            </a:r>
            <a:r>
              <a:rPr lang="en-US" altLang="zh-CN" sz="2800" dirty="0"/>
              <a:t>K</a:t>
            </a:r>
            <a:r>
              <a:rPr lang="en-US" altLang="zh-CN" sz="2800" baseline="30000" dirty="0"/>
              <a:t>+</a:t>
            </a:r>
            <a:r>
              <a:rPr lang="zh-CN" altLang="en-US" sz="2800" dirty="0"/>
              <a:t>通道电导增加，抑制腺苷酸环化酶和减少</a:t>
            </a:r>
            <a:r>
              <a:rPr lang="en-US" altLang="zh-CN" sz="2800" dirty="0"/>
              <a:t>Ca</a:t>
            </a:r>
            <a:r>
              <a:rPr lang="en-US" altLang="zh-CN" sz="2800" baseline="30000" dirty="0"/>
              <a:t>2+</a:t>
            </a:r>
            <a:r>
              <a:rPr lang="zh-CN" altLang="en-US" sz="2800" dirty="0"/>
              <a:t>内流。</a:t>
            </a:r>
          </a:p>
          <a:p>
            <a:pPr eaLnBrk="1" hangingPunct="1"/>
            <a:endParaRPr lang="zh-CN" altLang="en-US" dirty="0"/>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en-US" altLang="zh-CN" dirty="0"/>
              <a:t>γ-</a:t>
            </a:r>
            <a:r>
              <a:rPr lang="zh-CN" altLang="en-US" dirty="0"/>
              <a:t>氨基丁酸</a:t>
            </a:r>
          </a:p>
        </p:txBody>
      </p:sp>
      <p:pic>
        <p:nvPicPr>
          <p:cNvPr id="4" name="图片 3">
            <a:extLst>
              <a:ext uri="{FF2B5EF4-FFF2-40B4-BE49-F238E27FC236}">
                <a16:creationId xmlns:a16="http://schemas.microsoft.com/office/drawing/2014/main" xmlns="" id="{E09A09C2-587C-41C7-BB90-1EAE86B97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3688229"/>
            <a:ext cx="4183112" cy="2509867"/>
          </a:xfrm>
          <a:prstGeom prst="ellipse">
            <a:avLst/>
          </a:prstGeom>
          <a:ln>
            <a:noFill/>
          </a:ln>
          <a:effectLst>
            <a:softEdge rad="112500"/>
          </a:effectLst>
        </p:spPr>
      </p:pic>
    </p:spTree>
  </p:cSld>
  <p:clrMapOvr>
    <a:masterClrMapping/>
  </p:clrMapOvr>
  <p:transition spd="slow" advTm="5959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内容占位符 1"/>
          <p:cNvSpPr>
            <a:spLocks noGrp="1"/>
          </p:cNvSpPr>
          <p:nvPr>
            <p:ph idx="1"/>
          </p:nvPr>
        </p:nvSpPr>
        <p:spPr>
          <a:xfrm>
            <a:off x="457200" y="1481138"/>
            <a:ext cx="8229600" cy="1947862"/>
          </a:xfrm>
        </p:spPr>
        <p:txBody>
          <a:bodyPr/>
          <a:lstStyle/>
          <a:p>
            <a:pPr eaLnBrk="1" hangingPunct="1"/>
            <a:r>
              <a:rPr lang="zh-CN" altLang="zh-CN" sz="2800"/>
              <a:t>其功能与觉醒睡眠、情绪反应及感觉传递等有关</a:t>
            </a:r>
            <a:r>
              <a:rPr lang="zh-CN" altLang="en-US" sz="2800"/>
              <a:t>，受体有七个亚型</a:t>
            </a:r>
            <a:r>
              <a:rPr lang="zh-CN" altLang="zh-CN" sz="2800"/>
              <a:t>。</a:t>
            </a:r>
          </a:p>
          <a:p>
            <a:pPr eaLnBrk="1" hangingPunct="1"/>
            <a:endParaRPr lang="zh-CN" altLang="en-US"/>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zh-CN" altLang="zh-CN" sz="4400" dirty="0"/>
              <a:t>5-羟色胺</a:t>
            </a:r>
            <a:endParaRPr lang="zh-CN" altLang="en-US" dirty="0"/>
          </a:p>
        </p:txBody>
      </p:sp>
      <p:pic>
        <p:nvPicPr>
          <p:cNvPr id="4" name="图片 3">
            <a:extLst>
              <a:ext uri="{FF2B5EF4-FFF2-40B4-BE49-F238E27FC236}">
                <a16:creationId xmlns:a16="http://schemas.microsoft.com/office/drawing/2014/main" xmlns="" id="{76BA79DC-8AC7-4E42-BA0B-317579026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140968"/>
            <a:ext cx="6867525" cy="2857500"/>
          </a:xfrm>
          <a:prstGeom prst="rect">
            <a:avLst/>
          </a:prstGeom>
        </p:spPr>
      </p:pic>
    </p:spTree>
  </p:cSld>
  <p:clrMapOvr>
    <a:masterClrMapping/>
  </p:clrMapOvr>
  <p:transition spd="slow" advTm="15194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1"/>
          <p:cNvSpPr>
            <a:spLocks noGrp="1"/>
          </p:cNvSpPr>
          <p:nvPr>
            <p:ph idx="1"/>
          </p:nvPr>
        </p:nvSpPr>
        <p:spPr/>
        <p:txBody>
          <a:bodyPr/>
          <a:lstStyle/>
          <a:p>
            <a:pPr eaLnBrk="1" hangingPunct="1"/>
            <a:r>
              <a:rPr lang="zh-CN" altLang="en-US" sz="2800"/>
              <a:t>谷氨酸是中枢的</a:t>
            </a:r>
            <a:r>
              <a:rPr lang="zh-CN" altLang="en-US" sz="2800">
                <a:solidFill>
                  <a:srgbClr val="EB641B"/>
                </a:solidFill>
              </a:rPr>
              <a:t>兴奋性递质，</a:t>
            </a:r>
            <a:r>
              <a:rPr lang="zh-CN" altLang="en-US" sz="2800"/>
              <a:t>作用于皮质神经元和脊髓运动神经元，可引起突触后膜出现类似兴奋性突触后电位（</a:t>
            </a:r>
            <a:r>
              <a:rPr lang="en-US" altLang="zh-CN" sz="2800"/>
              <a:t>excitatory  postsynaptic  potential，EPSP），</a:t>
            </a:r>
            <a:r>
              <a:rPr lang="zh-CN" altLang="en-US" sz="2800"/>
              <a:t>并导致神经元放电。</a:t>
            </a:r>
          </a:p>
          <a:p>
            <a:pPr eaLnBrk="1" hangingPunct="1"/>
            <a:endParaRPr lang="zh-CN" altLang="en-US"/>
          </a:p>
        </p:txBody>
      </p:sp>
      <p:sp>
        <p:nvSpPr>
          <p:cNvPr id="3" name="标题 2"/>
          <p:cNvSpPr>
            <a:spLocks noGrp="1"/>
          </p:cNvSpPr>
          <p:nvPr>
            <p:ph type="title"/>
          </p:nvPr>
        </p:nvSpPr>
        <p:spPr/>
        <p:txBody>
          <a:bodyPr>
            <a:scene3d>
              <a:camera prst="orthographicFront"/>
              <a:lightRig rig="soft" dir="t"/>
            </a:scene3d>
          </a:bodyPr>
          <a:lstStyle/>
          <a:p>
            <a:pPr eaLnBrk="1" hangingPunct="1">
              <a:defRPr/>
            </a:pPr>
            <a:r>
              <a:rPr lang="zh-CN" altLang="en-US" dirty="0"/>
              <a:t>谷氨酸</a:t>
            </a:r>
            <a:r>
              <a:rPr lang="en-US" altLang="zh-CN" dirty="0"/>
              <a:t>-</a:t>
            </a:r>
            <a:r>
              <a:rPr lang="zh-CN" altLang="en-US" dirty="0"/>
              <a:t>兴奋性氨基酸</a:t>
            </a:r>
          </a:p>
        </p:txBody>
      </p:sp>
      <p:pic>
        <p:nvPicPr>
          <p:cNvPr id="2" name="图片 1">
            <a:extLst>
              <a:ext uri="{FF2B5EF4-FFF2-40B4-BE49-F238E27FC236}">
                <a16:creationId xmlns:a16="http://schemas.microsoft.com/office/drawing/2014/main" xmlns="" id="{ED3598B0-D6B7-47DE-A5AF-F90D11F50E5D}"/>
              </a:ext>
            </a:extLst>
          </p:cNvPr>
          <p:cNvPicPr>
            <a:picLocks noChangeAspect="1"/>
          </p:cNvPicPr>
          <p:nvPr/>
        </p:nvPicPr>
        <p:blipFill>
          <a:blip r:embed="rId3"/>
          <a:stretch>
            <a:fillRect/>
          </a:stretch>
        </p:blipFill>
        <p:spPr>
          <a:xfrm>
            <a:off x="4139952" y="3438340"/>
            <a:ext cx="4392488" cy="3145022"/>
          </a:xfrm>
          <a:prstGeom prst="ellipse">
            <a:avLst/>
          </a:prstGeom>
          <a:ln>
            <a:noFill/>
          </a:ln>
          <a:effectLst>
            <a:softEdge rad="112500"/>
          </a:effectLst>
        </p:spPr>
      </p:pic>
    </p:spTree>
  </p:cSld>
  <p:clrMapOvr>
    <a:masterClrMapping/>
  </p:clrMapOvr>
  <p:transition spd="slow" advTm="2963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a:spcBef>
                <a:spcPct val="0"/>
              </a:spcBef>
              <a:buClrTx/>
              <a:buSzTx/>
              <a:buFontTx/>
              <a:buNone/>
            </a:pPr>
            <a:fld id="{4F032963-C3DB-D24A-90D6-2E042B890153}" type="slidenum">
              <a:rPr lang="zh-CN" altLang="en-US" sz="1000">
                <a:latin typeface="Arial" charset="0"/>
              </a:rPr>
              <a:pPr>
                <a:spcBef>
                  <a:spcPct val="0"/>
                </a:spcBef>
                <a:buClrTx/>
                <a:buSzTx/>
                <a:buFontTx/>
                <a:buNone/>
              </a:pPr>
              <a:t>17</a:t>
            </a:fld>
            <a:endParaRPr lang="zh-CN" altLang="en-US" sz="1000">
              <a:latin typeface="Arial" charset="0"/>
            </a:endParaRPr>
          </a:p>
        </p:txBody>
      </p:sp>
      <p:sp>
        <p:nvSpPr>
          <p:cNvPr id="531458" name="Rectangle 2"/>
          <p:cNvSpPr>
            <a:spLocks noGrp="1" noChangeArrowheads="1"/>
          </p:cNvSpPr>
          <p:nvPr>
            <p:ph type="title"/>
          </p:nvPr>
        </p:nvSpPr>
        <p:spPr/>
        <p:txBody>
          <a:bodyPr>
            <a:scene3d>
              <a:camera prst="orthographicFront"/>
              <a:lightRig rig="soft" dir="t"/>
            </a:scene3d>
          </a:bodyPr>
          <a:lstStyle/>
          <a:p>
            <a:pPr eaLnBrk="1" hangingPunct="1">
              <a:defRPr/>
            </a:pPr>
            <a:r>
              <a:rPr lang="zh-CN" altLang="zh-CN" dirty="0"/>
              <a:t>内阿片肽</a:t>
            </a:r>
            <a:endParaRPr lang="zh-CN" altLang="en-US" dirty="0"/>
          </a:p>
        </p:txBody>
      </p:sp>
      <p:sp>
        <p:nvSpPr>
          <p:cNvPr id="54275" name="Rectangle 3"/>
          <p:cNvSpPr>
            <a:spLocks noGrp="1"/>
          </p:cNvSpPr>
          <p:nvPr>
            <p:ph type="body" idx="1"/>
          </p:nvPr>
        </p:nvSpPr>
        <p:spPr>
          <a:xfrm>
            <a:off x="304800" y="1905000"/>
            <a:ext cx="7772400" cy="3972272"/>
          </a:xfrm>
        </p:spPr>
        <p:txBody>
          <a:bodyPr/>
          <a:lstStyle/>
          <a:p>
            <a:pPr eaLnBrk="1" hangingPunct="1"/>
            <a:r>
              <a:rPr lang="zh-CN" altLang="zh-CN" sz="3200" dirty="0"/>
              <a:t>已确定的阿片受体包括μ、δ、κ三种受体。每种受体又有不同的亚型</a:t>
            </a:r>
            <a:endParaRPr lang="en-US" altLang="zh-CN" sz="3200" dirty="0"/>
          </a:p>
          <a:p>
            <a:pPr algn="just" eaLnBrk="1" hangingPunct="1"/>
            <a:r>
              <a:rPr lang="zh-CN" altLang="en-US" sz="3200" dirty="0"/>
              <a:t>阿片肽是免疫系统中重要的调节因子，它几乎作用于所有的免疫活性细胞，对不同亚类的细胞作用不尽相同，它们的释放受应激的影响，而应激影响免疫反应，提示阿片肽可能是应激引起免疫调节的介质</a:t>
            </a:r>
            <a:endParaRPr lang="zh-CN" altLang="zh-CN" sz="3200" dirty="0"/>
          </a:p>
          <a:p>
            <a:pPr eaLnBrk="1" hangingPunct="1"/>
            <a:endParaRPr lang="zh-CN" altLang="en-US" sz="4000" dirty="0"/>
          </a:p>
        </p:txBody>
      </p:sp>
    </p:spTree>
  </p:cSld>
  <p:clrMapOvr>
    <a:masterClrMapping/>
  </p:clrMapOvr>
  <p:transition spd="slow" advTm="92479"/>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388" y="2214563"/>
            <a:ext cx="7345362" cy="1143000"/>
          </a:xfrm>
          <a:effectLst>
            <a:outerShdw dist="17961" dir="2700000" algn="ctr" rotWithShape="0">
              <a:srgbClr val="003399"/>
            </a:outerShdw>
          </a:effectLst>
        </p:spPr>
        <p:txBody>
          <a:bodyPr>
            <a:scene3d>
              <a:camera prst="orthographicFront"/>
              <a:lightRig rig="soft" dir="t"/>
            </a:scene3d>
          </a:bodyPr>
          <a:lstStyle/>
          <a:p>
            <a:pPr eaLnBrk="1" fontAlgn="auto" hangingPunct="1">
              <a:spcAft>
                <a:spcPts val="0"/>
              </a:spcAft>
              <a:defRPr/>
            </a:pPr>
            <a:r>
              <a:rPr lang="zh-CN" altLang="en-US" sz="3200">
                <a:solidFill>
                  <a:srgbClr val="FF6600"/>
                </a:solidFill>
                <a:latin typeface="黑体" pitchFamily="2" charset="-122"/>
              </a:rPr>
              <a:t>第三节  中枢神经系统药理学特点</a:t>
            </a:r>
            <a:r>
              <a:rPr lang="zh-CN" altLang="en-US" sz="3600">
                <a:solidFill>
                  <a:srgbClr val="FF6600"/>
                </a:solidFill>
                <a:latin typeface="黑体" pitchFamily="2" charset="-122"/>
              </a:rPr>
              <a:t> </a:t>
            </a:r>
          </a:p>
        </p:txBody>
      </p:sp>
    </p:spTree>
  </p:cSld>
  <p:clrMapOvr>
    <a:overrideClrMapping bg1="lt1" tx1="dk1" bg2="lt2" tx2="dk2" accent1="accent1" accent2="accent2" accent3="accent3" accent4="accent4" accent5="accent5" accent6="accent6" hlink="hlink" folHlink="folHlink"/>
  </p:clrMapOvr>
  <p:transition advTm="13360">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p:cNvSpPr>
          <p:nvPr>
            <p:ph idx="1"/>
          </p:nvPr>
        </p:nvSpPr>
        <p:spPr>
          <a:xfrm>
            <a:off x="755650" y="1350963"/>
            <a:ext cx="7786688" cy="4525962"/>
          </a:xfrm>
        </p:spPr>
        <p:txBody>
          <a:bodyPr/>
          <a:lstStyle/>
          <a:p>
            <a:pPr eaLnBrk="1" hangingPunct="1">
              <a:lnSpc>
                <a:spcPct val="150000"/>
              </a:lnSpc>
              <a:buClr>
                <a:srgbClr val="FF6600"/>
              </a:buClr>
              <a:buFont typeface="Wingdings" charset="2"/>
              <a:buChar char="v"/>
            </a:pPr>
            <a:r>
              <a:rPr lang="zh-CN" altLang="en-US" sz="2600">
                <a:solidFill>
                  <a:schemeClr val="accent2"/>
                </a:solidFill>
                <a:latin typeface="Times New Roman" charset="0"/>
              </a:rPr>
              <a:t>作用于</a:t>
            </a:r>
            <a:r>
              <a:rPr lang="en-US" altLang="zh-CN" sz="2600">
                <a:solidFill>
                  <a:schemeClr val="accent2"/>
                </a:solidFill>
                <a:latin typeface="Times New Roman" charset="0"/>
              </a:rPr>
              <a:t>CNS</a:t>
            </a:r>
            <a:r>
              <a:rPr lang="zh-CN" altLang="en-US" sz="2600">
                <a:solidFill>
                  <a:schemeClr val="accent2"/>
                </a:solidFill>
                <a:latin typeface="Times New Roman" charset="0"/>
              </a:rPr>
              <a:t>的药物分类：</a:t>
            </a:r>
            <a:r>
              <a:rPr lang="zh-CN" altLang="en-US" sz="2500">
                <a:solidFill>
                  <a:schemeClr val="accent2"/>
                </a:solidFill>
                <a:latin typeface="Times New Roman" charset="0"/>
              </a:rPr>
              <a:t> </a:t>
            </a:r>
          </a:p>
          <a:p>
            <a:pPr lvl="1" eaLnBrk="1" hangingPunct="1">
              <a:lnSpc>
                <a:spcPct val="150000"/>
              </a:lnSpc>
              <a:buClr>
                <a:srgbClr val="FF6600"/>
              </a:buClr>
              <a:buFont typeface="Wingdings" charset="2"/>
              <a:buChar char="ü"/>
            </a:pPr>
            <a:r>
              <a:rPr lang="zh-CN" altLang="en-US" sz="2200">
                <a:solidFill>
                  <a:srgbClr val="FF6600"/>
                </a:solidFill>
                <a:latin typeface="Times New Roman" charset="0"/>
              </a:rPr>
              <a:t> 中枢兴奋药</a:t>
            </a:r>
          </a:p>
          <a:p>
            <a:pPr lvl="1" eaLnBrk="1" hangingPunct="1">
              <a:lnSpc>
                <a:spcPct val="150000"/>
              </a:lnSpc>
              <a:buClr>
                <a:srgbClr val="FF6600"/>
              </a:buClr>
              <a:buFont typeface="Wingdings" charset="2"/>
              <a:buChar char="ü"/>
            </a:pPr>
            <a:r>
              <a:rPr lang="zh-CN" altLang="en-US" sz="2200">
                <a:solidFill>
                  <a:srgbClr val="FF6600"/>
                </a:solidFill>
                <a:latin typeface="Times New Roman" charset="0"/>
              </a:rPr>
              <a:t> 中枢抑制药</a:t>
            </a:r>
            <a:r>
              <a:rPr lang="zh-CN" altLang="en-US" sz="1900">
                <a:solidFill>
                  <a:schemeClr val="accent2"/>
                </a:solidFill>
                <a:latin typeface="Times New Roman" charset="0"/>
              </a:rPr>
              <a:t> </a:t>
            </a:r>
          </a:p>
          <a:p>
            <a:pPr eaLnBrk="1" hangingPunct="1">
              <a:lnSpc>
                <a:spcPct val="150000"/>
              </a:lnSpc>
              <a:buClr>
                <a:srgbClr val="FF6600"/>
              </a:buClr>
              <a:buFont typeface="Wingdings" charset="2"/>
              <a:buChar char="v"/>
            </a:pPr>
            <a:r>
              <a:rPr lang="zh-CN" altLang="en-US" sz="2500">
                <a:latin typeface="Times New Roman" charset="0"/>
              </a:rPr>
              <a:t>绝大多数中枢药物的作用方式是影响突触化学传递的某一环节，引起相应的功能变化。          </a:t>
            </a:r>
          </a:p>
          <a:p>
            <a:pPr eaLnBrk="1" hangingPunct="1">
              <a:lnSpc>
                <a:spcPct val="150000"/>
              </a:lnSpc>
              <a:buClr>
                <a:srgbClr val="FF6600"/>
              </a:buClr>
              <a:buFont typeface="Wingdings" charset="2"/>
              <a:buChar char="v"/>
            </a:pPr>
            <a:r>
              <a:rPr lang="zh-CN" altLang="en-US" sz="2500">
                <a:latin typeface="Times New Roman" charset="0"/>
              </a:rPr>
              <a:t>尚有少数药物只一般地影响神经细胞的能量代谢或膜稳定性，这类药物无竞争性拮抗药或特效解毒药。 </a:t>
            </a:r>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14835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500" fill="hold"/>
                                        <p:tgtEl>
                                          <p:spTgt spid="30723">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072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0723">
                                            <p:txEl>
                                              <p:pRg st="0" end="0"/>
                                            </p:txEl>
                                          </p:spTgt>
                                        </p:tgtEl>
                                      </p:cBhvr>
                                    </p:animEffect>
                                  </p:childTnLst>
                                </p:cTn>
                              </p:par>
                            </p:childTnLst>
                          </p:cTn>
                        </p:par>
                        <p:par>
                          <p:cTn id="10" fill="hold" nodeType="afterGroup">
                            <p:stCondLst>
                              <p:cond delay="500"/>
                            </p:stCondLst>
                            <p:childTnLst>
                              <p:par>
                                <p:cTn id="11" presetID="3" presetClass="entr" presetSubtype="10" fill="hold" nodeType="after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3" dur="500"/>
                                        <p:tgtEl>
                                          <p:spTgt spid="30723">
                                            <p:txEl>
                                              <p:pRg st="1" end="1"/>
                                            </p:txEl>
                                          </p:spTgt>
                                        </p:tgtEl>
                                      </p:cBhvr>
                                    </p:animEffect>
                                  </p:childTnLst>
                                </p:cTn>
                              </p:par>
                            </p:childTnLst>
                          </p:cTn>
                        </p:par>
                        <p:par>
                          <p:cTn id="14" fill="hold" nodeType="afterGroup">
                            <p:stCondLst>
                              <p:cond delay="1000"/>
                            </p:stCondLst>
                            <p:childTnLst>
                              <p:par>
                                <p:cTn id="15" presetID="3" presetClass="entr" presetSubtype="10" fill="hold" nodeType="after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left)">
                                      <p:cBhvr>
                                        <p:cTn id="22" dur="5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wipe(left)">
                                      <p:cBhvr>
                                        <p:cTn id="27"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8"/>
          <p:cNvSpPr>
            <a:spLocks noChangeArrowheads="1"/>
          </p:cNvSpPr>
          <p:nvPr/>
        </p:nvSpPr>
        <p:spPr bwMode="auto">
          <a:xfrm>
            <a:off x="107950" y="115888"/>
            <a:ext cx="88836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algn="ctr" eaLnBrk="1" hangingPunct="1">
              <a:spcBef>
                <a:spcPct val="0"/>
              </a:spcBef>
              <a:buClrTx/>
              <a:buSzTx/>
              <a:buFontTx/>
              <a:buNone/>
            </a:pPr>
            <a:r>
              <a:rPr lang="zh-CN" altLang="en-US" sz="2800" b="1">
                <a:solidFill>
                  <a:schemeClr val="bg1"/>
                </a:solidFill>
                <a:latin typeface="黑体" charset="-122"/>
                <a:ea typeface="黑体" charset="-122"/>
              </a:rPr>
              <a:t>本章目录</a:t>
            </a:r>
          </a:p>
        </p:txBody>
      </p:sp>
      <p:grpSp>
        <p:nvGrpSpPr>
          <p:cNvPr id="28674" name="Group 9"/>
          <p:cNvGrpSpPr>
            <a:grpSpLocks/>
          </p:cNvGrpSpPr>
          <p:nvPr/>
        </p:nvGrpSpPr>
        <p:grpSpPr bwMode="auto">
          <a:xfrm>
            <a:off x="1139825" y="2060575"/>
            <a:ext cx="182563" cy="182563"/>
            <a:chOff x="1239" y="1515"/>
            <a:chExt cx="115" cy="115"/>
          </a:xfrm>
        </p:grpSpPr>
        <p:sp>
          <p:nvSpPr>
            <p:cNvPr id="28688" name="AutoShape 10"/>
            <p:cNvSpPr>
              <a:spLocks noChangeArrowheads="1"/>
            </p:cNvSpPr>
            <p:nvPr/>
          </p:nvSpPr>
          <p:spPr bwMode="gray">
            <a:xfrm rot="2700000">
              <a:off x="1239" y="1515"/>
              <a:ext cx="115" cy="115"/>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sp>
          <p:nvSpPr>
            <p:cNvPr id="28689" name="AutoShape 11"/>
            <p:cNvSpPr>
              <a:spLocks noChangeArrowheads="1"/>
            </p:cNvSpPr>
            <p:nvPr/>
          </p:nvSpPr>
          <p:spPr bwMode="gray">
            <a:xfrm rot="18900000" flipH="1">
              <a:off x="1239" y="1515"/>
              <a:ext cx="115" cy="115"/>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grpSp>
      <p:sp>
        <p:nvSpPr>
          <p:cNvPr id="11276" name="Text Box 12"/>
          <p:cNvSpPr txBox="1">
            <a:spLocks noChangeArrowheads="1"/>
          </p:cNvSpPr>
          <p:nvPr/>
        </p:nvSpPr>
        <p:spPr bwMode="auto">
          <a:xfrm>
            <a:off x="1908175" y="1844675"/>
            <a:ext cx="5975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a:spcBef>
                <a:spcPct val="0"/>
              </a:spcBef>
              <a:buClrTx/>
              <a:buSzTx/>
              <a:buFontTx/>
              <a:buNone/>
            </a:pPr>
            <a:r>
              <a:rPr lang="zh-CN" altLang="en-US" sz="2600">
                <a:solidFill>
                  <a:srgbClr val="000099"/>
                </a:solidFill>
                <a:latin typeface="黑体" charset="-122"/>
                <a:ea typeface="黑体" charset="-122"/>
              </a:rPr>
              <a:t>第一节 中枢神经系统的细胞学基础</a:t>
            </a:r>
          </a:p>
          <a:p>
            <a:pPr>
              <a:spcBef>
                <a:spcPct val="0"/>
              </a:spcBef>
              <a:buClrTx/>
              <a:buSzTx/>
              <a:buFontTx/>
              <a:buNone/>
            </a:pPr>
            <a:endParaRPr lang="zh-CN" altLang="en-US" sz="2600">
              <a:solidFill>
                <a:srgbClr val="000099"/>
              </a:solidFill>
              <a:latin typeface="黑体" charset="-122"/>
              <a:ea typeface="黑体" charset="-122"/>
            </a:endParaRPr>
          </a:p>
        </p:txBody>
      </p:sp>
      <p:sp>
        <p:nvSpPr>
          <p:cNvPr id="28676" name="Line 13"/>
          <p:cNvSpPr>
            <a:spLocks noChangeShapeType="1"/>
          </p:cNvSpPr>
          <p:nvPr/>
        </p:nvSpPr>
        <p:spPr bwMode="auto">
          <a:xfrm>
            <a:off x="1571625" y="2459038"/>
            <a:ext cx="5903913" cy="7937"/>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Rectangle 14">
            <a:hlinkClick r:id="rId2" action="ppaction://hlinksldjump"/>
          </p:cNvPr>
          <p:cNvSpPr>
            <a:spLocks noChangeArrowheads="1"/>
          </p:cNvSpPr>
          <p:nvPr/>
        </p:nvSpPr>
        <p:spPr bwMode="auto">
          <a:xfrm>
            <a:off x="1898650" y="2852738"/>
            <a:ext cx="47625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2600">
                <a:solidFill>
                  <a:srgbClr val="000099"/>
                </a:solidFill>
                <a:latin typeface="黑体" charset="-122"/>
                <a:ea typeface="黑体" charset="-122"/>
              </a:rPr>
              <a:t>第二节 中枢神经递质及其受体</a:t>
            </a:r>
          </a:p>
        </p:txBody>
      </p:sp>
      <p:grpSp>
        <p:nvGrpSpPr>
          <p:cNvPr id="28678" name="Group 15"/>
          <p:cNvGrpSpPr>
            <a:grpSpLocks/>
          </p:cNvGrpSpPr>
          <p:nvPr/>
        </p:nvGrpSpPr>
        <p:grpSpPr bwMode="auto">
          <a:xfrm>
            <a:off x="1139825" y="3217863"/>
            <a:ext cx="182563" cy="182562"/>
            <a:chOff x="1239" y="1515"/>
            <a:chExt cx="115" cy="115"/>
          </a:xfrm>
        </p:grpSpPr>
        <p:sp>
          <p:nvSpPr>
            <p:cNvPr id="28686" name="AutoShape 16"/>
            <p:cNvSpPr>
              <a:spLocks noChangeArrowheads="1"/>
            </p:cNvSpPr>
            <p:nvPr/>
          </p:nvSpPr>
          <p:spPr bwMode="gray">
            <a:xfrm rot="2700000">
              <a:off x="1239" y="1515"/>
              <a:ext cx="115" cy="115"/>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sp>
          <p:nvSpPr>
            <p:cNvPr id="28687" name="AutoShape 17"/>
            <p:cNvSpPr>
              <a:spLocks noChangeArrowheads="1"/>
            </p:cNvSpPr>
            <p:nvPr/>
          </p:nvSpPr>
          <p:spPr bwMode="gray">
            <a:xfrm rot="18900000" flipH="1">
              <a:off x="1239" y="1515"/>
              <a:ext cx="115" cy="115"/>
            </a:xfrm>
            <a:prstGeom prst="rtTriangle">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grpSp>
      <p:sp>
        <p:nvSpPr>
          <p:cNvPr id="28679" name="Line 18"/>
          <p:cNvSpPr>
            <a:spLocks noChangeShapeType="1"/>
          </p:cNvSpPr>
          <p:nvPr/>
        </p:nvSpPr>
        <p:spPr bwMode="auto">
          <a:xfrm>
            <a:off x="1571625" y="3616325"/>
            <a:ext cx="590391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25"/>
          <p:cNvSpPr>
            <a:spLocks noChangeShapeType="1"/>
          </p:cNvSpPr>
          <p:nvPr/>
        </p:nvSpPr>
        <p:spPr bwMode="auto">
          <a:xfrm>
            <a:off x="1547813" y="4941888"/>
            <a:ext cx="5903912"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Rectangle 26">
            <a:hlinkClick r:id="rId3" action="ppaction://hlinksldjump"/>
          </p:cNvPr>
          <p:cNvSpPr>
            <a:spLocks noChangeArrowheads="1"/>
          </p:cNvSpPr>
          <p:nvPr/>
        </p:nvSpPr>
        <p:spPr bwMode="auto">
          <a:xfrm>
            <a:off x="1871663" y="4078288"/>
            <a:ext cx="5292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2600">
                <a:solidFill>
                  <a:srgbClr val="000099"/>
                </a:solidFill>
                <a:latin typeface="黑体" charset="-122"/>
                <a:ea typeface="黑体" charset="-122"/>
              </a:rPr>
              <a:t>第三节 中枢神经系统药理学特点</a:t>
            </a:r>
          </a:p>
        </p:txBody>
      </p:sp>
      <p:grpSp>
        <p:nvGrpSpPr>
          <p:cNvPr id="28682" name="Group 28"/>
          <p:cNvGrpSpPr>
            <a:grpSpLocks/>
          </p:cNvGrpSpPr>
          <p:nvPr/>
        </p:nvGrpSpPr>
        <p:grpSpPr bwMode="auto">
          <a:xfrm>
            <a:off x="1116013" y="4437063"/>
            <a:ext cx="182562" cy="182562"/>
            <a:chOff x="1239" y="1515"/>
            <a:chExt cx="115" cy="115"/>
          </a:xfrm>
        </p:grpSpPr>
        <p:sp>
          <p:nvSpPr>
            <p:cNvPr id="28684" name="AutoShape 29"/>
            <p:cNvSpPr>
              <a:spLocks noChangeArrowheads="1"/>
            </p:cNvSpPr>
            <p:nvPr/>
          </p:nvSpPr>
          <p:spPr bwMode="gray">
            <a:xfrm rot="2700000">
              <a:off x="1239" y="1515"/>
              <a:ext cx="115" cy="115"/>
            </a:xfrm>
            <a:prstGeom prst="rtTriangle">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sp>
          <p:nvSpPr>
            <p:cNvPr id="28685" name="AutoShape 30"/>
            <p:cNvSpPr>
              <a:spLocks noChangeArrowheads="1"/>
            </p:cNvSpPr>
            <p:nvPr/>
          </p:nvSpPr>
          <p:spPr bwMode="gray">
            <a:xfrm rot="18900000" flipH="1">
              <a:off x="1239" y="1515"/>
              <a:ext cx="115" cy="115"/>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endParaRPr lang="zh-CN" altLang="en-US" sz="1800">
                <a:latin typeface="Arial" charset="0"/>
              </a:endParaRPr>
            </a:p>
          </p:txBody>
        </p:sp>
      </p:grpSp>
      <p:pic>
        <p:nvPicPr>
          <p:cNvPr id="2" name="声音 1">
            <a:hlinkClick r:id="" action="ppaction://media"/>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5829300"/>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slow" advTm="4537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276"/>
                                        </p:tgtEl>
                                        <p:attrNameLst>
                                          <p:attrName>style.visibility</p:attrName>
                                        </p:attrNameLst>
                                      </p:cBhvr>
                                      <p:to>
                                        <p:strVal val="visible"/>
                                      </p:to>
                                    </p:set>
                                    <p:animEffect transition="in" filter="slide(fromBottom)">
                                      <p:cBhvr>
                                        <p:cTn id="7" dur="500"/>
                                        <p:tgtEl>
                                          <p:spTgt spid="11276"/>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278"/>
                                        </p:tgtEl>
                                        <p:attrNameLst>
                                          <p:attrName>style.visibility</p:attrName>
                                        </p:attrNameLst>
                                      </p:cBhvr>
                                      <p:to>
                                        <p:strVal val="visible"/>
                                      </p:to>
                                    </p:set>
                                    <p:animEffect transition="in" filter="slide(fromBottom)">
                                      <p:cBhvr>
                                        <p:cTn id="11" dur="500"/>
                                        <p:tgtEl>
                                          <p:spTgt spid="11278"/>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1290"/>
                                        </p:tgtEl>
                                        <p:attrNameLst>
                                          <p:attrName>style.visibility</p:attrName>
                                        </p:attrNameLst>
                                      </p:cBhvr>
                                      <p:to>
                                        <p:strVal val="visible"/>
                                      </p:to>
                                    </p:set>
                                    <p:animEffect transition="in" filter="slide(fromBottom)">
                                      <p:cBhvr>
                                        <p:cTn id="15" dur="500"/>
                                        <p:tgtEl>
                                          <p:spTgt spid="1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8" grpId="0"/>
      <p:bldP spid="1129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79388" y="2214563"/>
            <a:ext cx="7632700" cy="1143000"/>
          </a:xfrm>
          <a:effectLst>
            <a:outerShdw dist="17961" dir="2700000" algn="ctr" rotWithShape="0">
              <a:srgbClr val="003399"/>
            </a:outerShdw>
          </a:effectLst>
        </p:spPr>
        <p:txBody>
          <a:bodyPr>
            <a:scene3d>
              <a:camera prst="orthographicFront"/>
              <a:lightRig rig="soft" dir="t"/>
            </a:scene3d>
          </a:bodyPr>
          <a:lstStyle/>
          <a:p>
            <a:pPr eaLnBrk="1" fontAlgn="auto" hangingPunct="1">
              <a:spcAft>
                <a:spcPts val="0"/>
              </a:spcAft>
              <a:defRPr/>
            </a:pPr>
            <a:r>
              <a:rPr lang="zh-CN" altLang="en-US" sz="3200">
                <a:solidFill>
                  <a:srgbClr val="FF6600"/>
                </a:solidFill>
                <a:latin typeface="黑体" pitchFamily="2" charset="-122"/>
              </a:rPr>
              <a:t>第一节  中枢神经系统的细胞学基础</a:t>
            </a:r>
          </a:p>
        </p:txBody>
      </p:sp>
    </p:spTree>
  </p:cSld>
  <p:clrMapOvr>
    <a:overrideClrMapping bg1="lt1" tx1="dk1" bg2="lt2" tx2="dk2" accent1="accent1" accent2="accent2" accent3="accent3" accent4="accent4" accent5="accent5" accent6="accent6" hlink="hlink" folHlink="folHlink"/>
  </p:clrMapOvr>
  <p:transition advTm="6702">
    <p:strips dir="r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55650" y="2276475"/>
            <a:ext cx="5256213" cy="3802063"/>
          </a:xfrm>
          <a:extLst>
            <a:ext uri="{91240B29-F687-4F45-9708-019B960494DF}">
              <a14:hiddenLine xmlns:a14="http://schemas.microsoft.com/office/drawing/2010/main" w="57150">
                <a:solidFill>
                  <a:schemeClr val="bg1"/>
                </a:solidFill>
                <a:miter lim="800000"/>
                <a:headEnd/>
                <a:tailEnd/>
              </a14:hiddenLine>
            </a:ext>
          </a:extLst>
        </p:spPr>
        <p:txBody>
          <a:bodyPr/>
          <a:lstStyle/>
          <a:p>
            <a:pPr eaLnBrk="1" hangingPunct="1">
              <a:lnSpc>
                <a:spcPct val="120000"/>
              </a:lnSpc>
              <a:buClr>
                <a:srgbClr val="FF9900"/>
              </a:buClr>
              <a:buFont typeface="Wingdings" charset="2"/>
              <a:buChar char="u"/>
            </a:pPr>
            <a:r>
              <a:rPr lang="zh-CN" altLang="en-US" sz="2600">
                <a:latin typeface="Times New Roman" charset="0"/>
              </a:rPr>
              <a:t> 神经元是</a:t>
            </a:r>
            <a:r>
              <a:rPr lang="en-US" altLang="zh-CN" sz="2600">
                <a:latin typeface="Times New Roman" charset="0"/>
              </a:rPr>
              <a:t>CNS</a:t>
            </a:r>
            <a:r>
              <a:rPr lang="zh-CN" altLang="en-US" sz="2600">
                <a:latin typeface="Times New Roman" charset="0"/>
              </a:rPr>
              <a:t>的基本结构和功能单位。</a:t>
            </a:r>
          </a:p>
          <a:p>
            <a:pPr eaLnBrk="1" hangingPunct="1">
              <a:lnSpc>
                <a:spcPct val="120000"/>
              </a:lnSpc>
              <a:buClr>
                <a:srgbClr val="FF9900"/>
              </a:buClr>
              <a:buFont typeface="Wingdings" charset="2"/>
              <a:buChar char="u"/>
            </a:pPr>
            <a:r>
              <a:rPr lang="zh-CN" altLang="en-US" sz="2600">
                <a:latin typeface="Times New Roman" charset="0"/>
              </a:rPr>
              <a:t> 神经元最主要的功能是传递信息，包括生物电和化学信息。</a:t>
            </a:r>
          </a:p>
          <a:p>
            <a:pPr eaLnBrk="1" hangingPunct="1">
              <a:lnSpc>
                <a:spcPct val="120000"/>
              </a:lnSpc>
              <a:buClr>
                <a:srgbClr val="FF9900"/>
              </a:buClr>
              <a:buFont typeface="Wingdings" charset="2"/>
              <a:buChar char="u"/>
            </a:pPr>
            <a:r>
              <a:rPr lang="zh-CN" altLang="en-US" sz="2600">
                <a:latin typeface="Times New Roman" charset="0"/>
              </a:rPr>
              <a:t>  典型的神经元由树突、胞体和轴索三个部分组成。</a:t>
            </a:r>
            <a:r>
              <a:rPr lang="en-US" altLang="zh-CN" sz="2600">
                <a:latin typeface="Times New Roman" charset="0"/>
              </a:rPr>
              <a:t>10</a:t>
            </a:r>
            <a:r>
              <a:rPr lang="en-US" altLang="zh-CN" sz="2600" baseline="30000">
                <a:latin typeface="Times New Roman" charset="0"/>
              </a:rPr>
              <a:t>10~12</a:t>
            </a:r>
            <a:endParaRPr lang="zh-CN" altLang="en-US" sz="2600" baseline="30000">
              <a:latin typeface="Times New Roman" charset="0"/>
            </a:endParaRPr>
          </a:p>
          <a:p>
            <a:pPr eaLnBrk="1" hangingPunct="1">
              <a:lnSpc>
                <a:spcPct val="120000"/>
              </a:lnSpc>
              <a:buClr>
                <a:srgbClr val="FF9900"/>
              </a:buClr>
              <a:buFont typeface="Wingdings" charset="2"/>
              <a:buChar char="u"/>
            </a:pPr>
            <a:endParaRPr lang="zh-CN" altLang="en-US" sz="2600"/>
          </a:p>
          <a:p>
            <a:pPr eaLnBrk="1" hangingPunct="1">
              <a:lnSpc>
                <a:spcPct val="120000"/>
              </a:lnSpc>
              <a:buClr>
                <a:srgbClr val="FF9900"/>
              </a:buClr>
              <a:buFont typeface="Wingdings" charset="2"/>
              <a:buChar char="u"/>
            </a:pPr>
            <a:endParaRPr lang="zh-CN" altLang="en-US"/>
          </a:p>
        </p:txBody>
      </p:sp>
      <p:sp>
        <p:nvSpPr>
          <p:cNvPr id="12292" name="Text Box 4"/>
          <p:cNvSpPr txBox="1">
            <a:spLocks noChangeArrowheads="1"/>
          </p:cNvSpPr>
          <p:nvPr/>
        </p:nvSpPr>
        <p:spPr bwMode="auto">
          <a:xfrm>
            <a:off x="755650" y="1341438"/>
            <a:ext cx="54721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3000" b="1">
                <a:solidFill>
                  <a:schemeClr val="accent2"/>
                </a:solidFill>
                <a:latin typeface="Arial" charset="0"/>
                <a:ea typeface="黑体" charset="-122"/>
              </a:rPr>
              <a:t>一、神经元</a:t>
            </a:r>
          </a:p>
        </p:txBody>
      </p:sp>
      <p:pic>
        <p:nvPicPr>
          <p:cNvPr id="12293" name="Picture 5" descr="1"/>
          <p:cNvPicPr>
            <a:picLocks noChangeAspect="1" noChangeArrowheads="1"/>
          </p:cNvPicPr>
          <p:nvPr/>
        </p:nvPicPr>
        <p:blipFill>
          <a:blip r:embed="rId4"/>
          <a:srcRect/>
          <a:stretch>
            <a:fillRect/>
          </a:stretch>
        </p:blipFill>
        <p:spPr bwMode="auto">
          <a:xfrm>
            <a:off x="6346825" y="2060848"/>
            <a:ext cx="2257425" cy="3024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overrideClrMapping bg1="lt1" tx1="dk1" bg2="lt2" tx2="dk2" accent1="accent1" accent2="accent2" accent3="accent3" accent4="accent4" accent5="accent5" accent6="accent6" hlink="hlink" folHlink="folHlink"/>
  </p:clrMapOvr>
  <p:transition spd="slow" advTm="10802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500" fill="hold"/>
                                        <p:tgtEl>
                                          <p:spTgt spid="12292"/>
                                        </p:tgtEl>
                                        <p:attrNameLst>
                                          <p:attrName>ppt_x</p:attrName>
                                        </p:attrNameLst>
                                      </p:cBhvr>
                                      <p:tavLst>
                                        <p:tav tm="0">
                                          <p:val>
                                            <p:strVal val="#ppt_x-.2"/>
                                          </p:val>
                                        </p:tav>
                                        <p:tav tm="100000">
                                          <p:val>
                                            <p:strVal val="#ppt_x"/>
                                          </p:val>
                                        </p:tav>
                                      </p:tavLst>
                                    </p:anim>
                                    <p:anim calcmode="lin" valueType="num">
                                      <p:cBhvr>
                                        <p:cTn id="8" dur="500" fill="hold"/>
                                        <p:tgtEl>
                                          <p:spTgt spid="12292"/>
                                        </p:tgtEl>
                                        <p:attrNameLst>
                                          <p:attrName>ppt_y</p:attrName>
                                        </p:attrNameLst>
                                      </p:cBhvr>
                                      <p:tavLst>
                                        <p:tav tm="0">
                                          <p:val>
                                            <p:strVal val="#ppt_y"/>
                                          </p:val>
                                        </p:tav>
                                        <p:tav tm="100000">
                                          <p:val>
                                            <p:strVal val="#ppt_y"/>
                                          </p:val>
                                        </p:tav>
                                      </p:tavLst>
                                    </p:anim>
                                    <p:animEffect transition="in" filter="wipe(right)" prLst="gradientSize: 0.1">
                                      <p:cBhvr>
                                        <p:cTn id="9" dur="500"/>
                                        <p:tgtEl>
                                          <p:spTgt spid="12292"/>
                                        </p:tgtEl>
                                      </p:cBhvr>
                                    </p:animEffect>
                                  </p:childTnLst>
                                </p:cTn>
                              </p:par>
                            </p:childTnLst>
                          </p:cTn>
                        </p:par>
                        <p:par>
                          <p:cTn id="10" fill="hold" nodeType="afterGroup">
                            <p:stCondLst>
                              <p:cond delay="500"/>
                            </p:stCondLst>
                            <p:childTnLst>
                              <p:par>
                                <p:cTn id="11" presetID="3" presetClass="entr" presetSubtype="10" fill="hold" nodeType="after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blinds(horizontal)">
                                      <p:cBhvr>
                                        <p:cTn id="13" dur="500"/>
                                        <p:tgtEl>
                                          <p:spTgt spid="1229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291">
                                            <p:txEl>
                                              <p:pRg st="0" end="0"/>
                                            </p:txEl>
                                          </p:spTgt>
                                        </p:tgtEl>
                                        <p:attrNameLst>
                                          <p:attrName>style.visibility</p:attrName>
                                        </p:attrNameLst>
                                      </p:cBhvr>
                                      <p:to>
                                        <p:strVal val="visible"/>
                                      </p:to>
                                    </p:set>
                                    <p:animEffect transition="in" filter="slide(fromBottom)">
                                      <p:cBhvr>
                                        <p:cTn id="18" dur="500"/>
                                        <p:tgtEl>
                                          <p:spTgt spid="1229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2291">
                                            <p:txEl>
                                              <p:pRg st="1" end="1"/>
                                            </p:txEl>
                                          </p:spTgt>
                                        </p:tgtEl>
                                        <p:attrNameLst>
                                          <p:attrName>style.visibility</p:attrName>
                                        </p:attrNameLst>
                                      </p:cBhvr>
                                      <p:to>
                                        <p:strVal val="visible"/>
                                      </p:to>
                                    </p:set>
                                    <p:animEffect transition="in" filter="slide(fromBottom)">
                                      <p:cBhvr>
                                        <p:cTn id="23" dur="500"/>
                                        <p:tgtEl>
                                          <p:spTgt spid="1229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2291">
                                            <p:txEl>
                                              <p:pRg st="2" end="2"/>
                                            </p:txEl>
                                          </p:spTgt>
                                        </p:tgtEl>
                                        <p:attrNameLst>
                                          <p:attrName>style.visibility</p:attrName>
                                        </p:attrNameLst>
                                      </p:cBhvr>
                                      <p:to>
                                        <p:strVal val="visible"/>
                                      </p:to>
                                    </p:set>
                                    <p:animEffect transition="in" filter="slide(fromBottom)">
                                      <p:cBhvr>
                                        <p:cTn id="28"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611188" y="1844675"/>
            <a:ext cx="5113337" cy="4114800"/>
          </a:xfrm>
          <a:extLst>
            <a:ext uri="{91240B29-F687-4F45-9708-019B960494DF}">
              <a14:hiddenLine xmlns:a14="http://schemas.microsoft.com/office/drawing/2010/main" w="57150" cap="flat" cmpd="sng">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0000"/>
              </a:lnSpc>
              <a:buClr>
                <a:srgbClr val="FF9900"/>
              </a:buClr>
              <a:buFont typeface="Wingdings" charset="2"/>
              <a:buChar char="u"/>
            </a:pPr>
            <a:r>
              <a:rPr lang="zh-CN" altLang="en-US">
                <a:latin typeface="Times New Roman" charset="0"/>
              </a:rPr>
              <a:t>神经胶质细胞按形态可分为星状胶质细胞、少突胶质细胞和小胶质细胞。 </a:t>
            </a:r>
          </a:p>
          <a:p>
            <a:pPr eaLnBrk="1" hangingPunct="1">
              <a:lnSpc>
                <a:spcPct val="120000"/>
              </a:lnSpc>
              <a:buClr>
                <a:srgbClr val="FF9900"/>
              </a:buClr>
              <a:buFont typeface="Wingdings" charset="2"/>
              <a:buChar char="u"/>
            </a:pPr>
            <a:r>
              <a:rPr lang="zh-CN" altLang="en-US">
                <a:latin typeface="Times New Roman" charset="0"/>
              </a:rPr>
              <a:t>胶质细胞的功能</a:t>
            </a:r>
          </a:p>
          <a:p>
            <a:pPr lvl="1" eaLnBrk="1" hangingPunct="1">
              <a:lnSpc>
                <a:spcPct val="120000"/>
              </a:lnSpc>
              <a:buClr>
                <a:srgbClr val="FF9900"/>
              </a:buClr>
              <a:buFont typeface="Wingdings" charset="2"/>
              <a:buChar char="Ø"/>
            </a:pPr>
            <a:r>
              <a:rPr lang="zh-CN" altLang="en-US" sz="2400">
                <a:latin typeface="Times New Roman" charset="0"/>
              </a:rPr>
              <a:t>主要功能是支持作用、绝缘作用和维持神经组织内环境稳定</a:t>
            </a:r>
          </a:p>
          <a:p>
            <a:pPr lvl="1" eaLnBrk="1" hangingPunct="1">
              <a:lnSpc>
                <a:spcPct val="120000"/>
              </a:lnSpc>
              <a:buClr>
                <a:srgbClr val="FF9900"/>
              </a:buClr>
              <a:buFont typeface="Wingdings" charset="2"/>
              <a:buChar char="Ø"/>
            </a:pPr>
            <a:r>
              <a:rPr lang="zh-CN" altLang="en-US" sz="2400">
                <a:latin typeface="Times New Roman" charset="0"/>
              </a:rPr>
              <a:t>还具有引导神经元走向、参与递质的灭活过程及修复过程的作用。</a:t>
            </a:r>
            <a:r>
              <a:rPr lang="zh-CN" altLang="en-US" sz="2600">
                <a:latin typeface="Times New Roman" charset="0"/>
              </a:rPr>
              <a:t> </a:t>
            </a:r>
            <a:endParaRPr lang="zh-CN" altLang="en-US">
              <a:latin typeface="Times New Roman" charset="0"/>
            </a:endParaRPr>
          </a:p>
        </p:txBody>
      </p:sp>
      <p:pic>
        <p:nvPicPr>
          <p:cNvPr id="13317" name="Picture 5"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844675"/>
            <a:ext cx="2857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4005263"/>
            <a:ext cx="2843212"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7"/>
          <p:cNvSpPr>
            <a:spLocks noChangeArrowheads="1"/>
          </p:cNvSpPr>
          <p:nvPr/>
        </p:nvSpPr>
        <p:spPr bwMode="auto">
          <a:xfrm>
            <a:off x="611188" y="1268413"/>
            <a:ext cx="4752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3000" b="1">
                <a:solidFill>
                  <a:schemeClr val="accent2"/>
                </a:solidFill>
                <a:latin typeface="Arial" charset="0"/>
                <a:ea typeface="黑体" charset="-122"/>
              </a:rPr>
              <a:t>二、神经胶质细胞</a:t>
            </a:r>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8319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p:cTn id="7" dur="500" fill="hold"/>
                                        <p:tgtEl>
                                          <p:spTgt spid="13319"/>
                                        </p:tgtEl>
                                        <p:attrNameLst>
                                          <p:attrName>ppt_x</p:attrName>
                                        </p:attrNameLst>
                                      </p:cBhvr>
                                      <p:tavLst>
                                        <p:tav tm="0">
                                          <p:val>
                                            <p:strVal val="#ppt_x-.2"/>
                                          </p:val>
                                        </p:tav>
                                        <p:tav tm="100000">
                                          <p:val>
                                            <p:strVal val="#ppt_x"/>
                                          </p:val>
                                        </p:tav>
                                      </p:tavLst>
                                    </p:anim>
                                    <p:anim calcmode="lin" valueType="num">
                                      <p:cBhvr>
                                        <p:cTn id="8" dur="500" fill="hold"/>
                                        <p:tgtEl>
                                          <p:spTgt spid="13319"/>
                                        </p:tgtEl>
                                        <p:attrNameLst>
                                          <p:attrName>ppt_y</p:attrName>
                                        </p:attrNameLst>
                                      </p:cBhvr>
                                      <p:tavLst>
                                        <p:tav tm="0">
                                          <p:val>
                                            <p:strVal val="#ppt_y"/>
                                          </p:val>
                                        </p:tav>
                                        <p:tav tm="100000">
                                          <p:val>
                                            <p:strVal val="#ppt_y"/>
                                          </p:val>
                                        </p:tav>
                                      </p:tavLst>
                                    </p:anim>
                                    <p:animEffect transition="in" filter="wipe(right)" prLst="gradientSize: 0.1">
                                      <p:cBhvr>
                                        <p:cTn id="9" dur="500"/>
                                        <p:tgtEl>
                                          <p:spTgt spid="13319"/>
                                        </p:tgtEl>
                                      </p:cBhvr>
                                    </p:animEffect>
                                  </p:childTnLst>
                                </p:cTn>
                              </p:par>
                            </p:childTnLst>
                          </p:cTn>
                        </p:par>
                        <p:par>
                          <p:cTn id="10" fill="hold" nodeType="afterGroup">
                            <p:stCondLst>
                              <p:cond delay="500"/>
                            </p:stCondLst>
                            <p:childTnLst>
                              <p:par>
                                <p:cTn id="11" presetID="20" presetClass="entr" presetSubtype="0" fill="hold" nodeType="after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wedge">
                                      <p:cBhvr>
                                        <p:cTn id="13" dur="1000"/>
                                        <p:tgtEl>
                                          <p:spTgt spid="13317"/>
                                        </p:tgtEl>
                                      </p:cBhvr>
                                    </p:animEffect>
                                  </p:childTnLst>
                                </p:cTn>
                              </p:par>
                              <p:par>
                                <p:cTn id="14" presetID="20" presetClass="entr" presetSubtype="0" fill="hold" nodeType="withEffect">
                                  <p:stCondLst>
                                    <p:cond delay="0"/>
                                  </p:stCondLst>
                                  <p:childTnLst>
                                    <p:set>
                                      <p:cBhvr>
                                        <p:cTn id="15" dur="1" fill="hold">
                                          <p:stCondLst>
                                            <p:cond delay="0"/>
                                          </p:stCondLst>
                                        </p:cTn>
                                        <p:tgtEl>
                                          <p:spTgt spid="13318"/>
                                        </p:tgtEl>
                                        <p:attrNameLst>
                                          <p:attrName>style.visibility</p:attrName>
                                        </p:attrNameLst>
                                      </p:cBhvr>
                                      <p:to>
                                        <p:strVal val="visible"/>
                                      </p:to>
                                    </p:set>
                                    <p:animEffect transition="in" filter="wedge">
                                      <p:cBhvr>
                                        <p:cTn id="16" dur="1000"/>
                                        <p:tgtEl>
                                          <p:spTgt spid="133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315">
                                            <p:txEl>
                                              <p:pRg st="0" end="0"/>
                                            </p:txEl>
                                          </p:spTgt>
                                        </p:tgtEl>
                                        <p:attrNameLst>
                                          <p:attrName>style.visibility</p:attrName>
                                        </p:attrNameLst>
                                      </p:cBhvr>
                                      <p:to>
                                        <p:strVal val="visible"/>
                                      </p:to>
                                    </p:set>
                                    <p:animEffect transition="in" filter="wipe(left)">
                                      <p:cBhvr>
                                        <p:cTn id="21" dur="500"/>
                                        <p:tgtEl>
                                          <p:spTgt spid="133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3315">
                                            <p:txEl>
                                              <p:pRg st="1" end="1"/>
                                            </p:txEl>
                                          </p:spTgt>
                                        </p:tgtEl>
                                        <p:attrNameLst>
                                          <p:attrName>style.visibility</p:attrName>
                                        </p:attrNameLst>
                                      </p:cBhvr>
                                      <p:to>
                                        <p:strVal val="visible"/>
                                      </p:to>
                                    </p:set>
                                    <p:animEffect transition="in" filter="wipe(left)">
                                      <p:cBhvr>
                                        <p:cTn id="26" dur="500"/>
                                        <p:tgtEl>
                                          <p:spTgt spid="13315">
                                            <p:txEl>
                                              <p:pRg st="1" end="1"/>
                                            </p:txEl>
                                          </p:spTgt>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30" dur="500"/>
                                        <p:tgtEl>
                                          <p:spTgt spid="13315">
                                            <p:txEl>
                                              <p:pRg st="2" end="2"/>
                                            </p:txEl>
                                          </p:spTgt>
                                        </p:tgtEl>
                                      </p:cBhvr>
                                    </p:animEffect>
                                  </p:childTnLst>
                                </p:cTn>
                              </p:par>
                            </p:childTnLst>
                          </p:cTn>
                        </p:par>
                        <p:par>
                          <p:cTn id="31" fill="hold" nodeType="afterGroup">
                            <p:stCondLst>
                              <p:cond delay="1000"/>
                            </p:stCondLst>
                            <p:childTnLst>
                              <p:par>
                                <p:cTn id="32" presetID="3" presetClass="entr" presetSubtype="10" fill="hold" nodeType="afterEffect">
                                  <p:stCondLst>
                                    <p:cond delay="0"/>
                                  </p:stCondLst>
                                  <p:childTnLst>
                                    <p:set>
                                      <p:cBhvr>
                                        <p:cTn id="33"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34"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68313" y="2060575"/>
            <a:ext cx="4464050" cy="3529013"/>
          </a:xfrm>
          <a:extLst>
            <a:ext uri="{91240B29-F687-4F45-9708-019B960494DF}">
              <a14:hiddenLine xmlns:a14="http://schemas.microsoft.com/office/drawing/2010/main" w="57150" cap="flat" cmpd="sng">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40000"/>
              </a:lnSpc>
              <a:buClr>
                <a:srgbClr val="FF9900"/>
              </a:buClr>
              <a:buFont typeface="Wingdings" charset="2"/>
              <a:buChar char="u"/>
            </a:pPr>
            <a:r>
              <a:rPr lang="zh-CN" altLang="en-US" sz="2500">
                <a:latin typeface="Times New Roman" charset="0"/>
              </a:rPr>
              <a:t>神经元参与神经调节活动往往都是通过不同神经元组成的各种神经环路进行的。 </a:t>
            </a:r>
          </a:p>
          <a:p>
            <a:pPr eaLnBrk="1" hangingPunct="1">
              <a:lnSpc>
                <a:spcPct val="140000"/>
              </a:lnSpc>
              <a:buClr>
                <a:srgbClr val="FF9900"/>
              </a:buClr>
              <a:buFont typeface="Wingdings" charset="2"/>
              <a:buChar char="u"/>
            </a:pPr>
            <a:r>
              <a:rPr lang="zh-CN" altLang="en-US" sz="2500">
                <a:latin typeface="Times New Roman" charset="0"/>
              </a:rPr>
              <a:t>神经环路中能进行信息传递作用的部位是突触。</a:t>
            </a:r>
          </a:p>
          <a:p>
            <a:pPr eaLnBrk="1" hangingPunct="1">
              <a:lnSpc>
                <a:spcPct val="140000"/>
              </a:lnSpc>
              <a:buClr>
                <a:srgbClr val="FF9900"/>
              </a:buClr>
              <a:buFont typeface="Wingdings" charset="2"/>
              <a:buChar char="u"/>
            </a:pPr>
            <a:r>
              <a:rPr lang="zh-CN" altLang="en-US" sz="2500">
                <a:latin typeface="Times New Roman" charset="0"/>
              </a:rPr>
              <a:t> 聚合和辐散。</a:t>
            </a:r>
          </a:p>
        </p:txBody>
      </p:sp>
      <p:pic>
        <p:nvPicPr>
          <p:cNvPr id="1434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943100"/>
            <a:ext cx="4048125" cy="4078288"/>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5"/>
          <p:cNvSpPr>
            <a:spLocks noChangeArrowheads="1"/>
          </p:cNvSpPr>
          <p:nvPr/>
        </p:nvSpPr>
        <p:spPr bwMode="auto">
          <a:xfrm>
            <a:off x="468313" y="1268413"/>
            <a:ext cx="5040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3000" b="1">
                <a:solidFill>
                  <a:schemeClr val="accent2"/>
                </a:solidFill>
                <a:latin typeface="Arial" charset="0"/>
                <a:ea typeface="黑体" charset="-122"/>
              </a:rPr>
              <a:t>三、神经环路</a:t>
            </a:r>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7306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ppt_x</p:attrName>
                                        </p:attrNameLst>
                                      </p:cBhvr>
                                      <p:tavLst>
                                        <p:tav tm="0">
                                          <p:val>
                                            <p:strVal val="#ppt_x-.2"/>
                                          </p:val>
                                        </p:tav>
                                        <p:tav tm="100000">
                                          <p:val>
                                            <p:strVal val="#ppt_x"/>
                                          </p:val>
                                        </p:tav>
                                      </p:tavLst>
                                    </p:anim>
                                    <p:anim calcmode="lin" valueType="num">
                                      <p:cBhvr>
                                        <p:cTn id="8" dur="500" fill="hold"/>
                                        <p:tgtEl>
                                          <p:spTgt spid="14341"/>
                                        </p:tgtEl>
                                        <p:attrNameLst>
                                          <p:attrName>ppt_y</p:attrName>
                                        </p:attrNameLst>
                                      </p:cBhvr>
                                      <p:tavLst>
                                        <p:tav tm="0">
                                          <p:val>
                                            <p:strVal val="#ppt_y"/>
                                          </p:val>
                                        </p:tav>
                                        <p:tav tm="100000">
                                          <p:val>
                                            <p:strVal val="#ppt_y"/>
                                          </p:val>
                                        </p:tav>
                                      </p:tavLst>
                                    </p:anim>
                                    <p:animEffect transition="in" filter="wipe(right)" prLst="gradientSize: 0.1">
                                      <p:cBhvr>
                                        <p:cTn id="9" dur="500"/>
                                        <p:tgtEl>
                                          <p:spTgt spid="14341"/>
                                        </p:tgtEl>
                                      </p:cBhvr>
                                    </p:animEffect>
                                  </p:childTnLst>
                                </p:cTn>
                              </p:par>
                            </p:childTnLst>
                          </p:cTn>
                        </p:par>
                        <p:par>
                          <p:cTn id="10" fill="hold" nodeType="afterGroup">
                            <p:stCondLst>
                              <p:cond delay="500"/>
                            </p:stCondLst>
                            <p:childTnLst>
                              <p:par>
                                <p:cTn id="11" presetID="3" presetClass="entr" presetSubtype="5" fill="hold" nodeType="after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blinds(vertical)">
                                      <p:cBhvr>
                                        <p:cTn id="13" dur="500"/>
                                        <p:tgtEl>
                                          <p:spTgt spid="143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nodeType="clickEffect">
                                  <p:stCondLst>
                                    <p:cond delay="0"/>
                                  </p:stCondLst>
                                  <p:childTnLst>
                                    <p:set>
                                      <p:cBhvr>
                                        <p:cTn id="17" dur="1" fill="hold">
                                          <p:stCondLst>
                                            <p:cond delay="0"/>
                                          </p:stCondLst>
                                        </p:cTn>
                                        <p:tgtEl>
                                          <p:spTgt spid="14339">
                                            <p:txEl>
                                              <p:pRg st="0" end="0"/>
                                            </p:txEl>
                                          </p:spTgt>
                                        </p:tgtEl>
                                        <p:attrNameLst>
                                          <p:attrName>style.visibility</p:attrName>
                                        </p:attrNameLst>
                                      </p:cBhvr>
                                      <p:to>
                                        <p:strVal val="visible"/>
                                      </p:to>
                                    </p:set>
                                    <p:animEffect transition="in" filter="fade">
                                      <p:cBhvr>
                                        <p:cTn id="18" dur="1000"/>
                                        <p:tgtEl>
                                          <p:spTgt spid="14339">
                                            <p:txEl>
                                              <p:pRg st="0" end="0"/>
                                            </p:txEl>
                                          </p:spTgt>
                                        </p:tgtEl>
                                      </p:cBhvr>
                                    </p:animEffect>
                                    <p:anim calcmode="lin" valueType="num">
                                      <p:cBhvr>
                                        <p:cTn id="19"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14339">
                                            <p:txEl>
                                              <p:pRg st="0" end="0"/>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433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7" presetClass="entr" presetSubtype="0" fill="hold" nodeType="clickEffect">
                                  <p:stCondLst>
                                    <p:cond delay="0"/>
                                  </p:stCondLst>
                                  <p:childTnLst>
                                    <p:set>
                                      <p:cBhvr>
                                        <p:cTn id="25" dur="1" fill="hold">
                                          <p:stCondLst>
                                            <p:cond delay="0"/>
                                          </p:stCondLst>
                                        </p:cTn>
                                        <p:tgtEl>
                                          <p:spTgt spid="14339">
                                            <p:txEl>
                                              <p:pRg st="1" end="1"/>
                                            </p:txEl>
                                          </p:spTgt>
                                        </p:tgtEl>
                                        <p:attrNameLst>
                                          <p:attrName>style.visibility</p:attrName>
                                        </p:attrNameLst>
                                      </p:cBhvr>
                                      <p:to>
                                        <p:strVal val="visible"/>
                                      </p:to>
                                    </p:set>
                                    <p:animEffect transition="in" filter="fade">
                                      <p:cBhvr>
                                        <p:cTn id="26" dur="1000"/>
                                        <p:tgtEl>
                                          <p:spTgt spid="14339">
                                            <p:txEl>
                                              <p:pRg st="1" end="1"/>
                                            </p:txEl>
                                          </p:spTgt>
                                        </p:tgtEl>
                                      </p:cBhvr>
                                    </p:animEffect>
                                    <p:anim calcmode="lin" valueType="num">
                                      <p:cBhvr>
                                        <p:cTn id="27"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14339">
                                            <p:txEl>
                                              <p:pRg st="1" end="1"/>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433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7" presetClass="entr" presetSubtype="0" fill="hold" nodeType="clickEffect">
                                  <p:stCondLst>
                                    <p:cond delay="0"/>
                                  </p:stCondLst>
                                  <p:childTnLst>
                                    <p:set>
                                      <p:cBhvr>
                                        <p:cTn id="33" dur="1" fill="hold">
                                          <p:stCondLst>
                                            <p:cond delay="0"/>
                                          </p:stCondLst>
                                        </p:cTn>
                                        <p:tgtEl>
                                          <p:spTgt spid="14339">
                                            <p:txEl>
                                              <p:pRg st="2" end="2"/>
                                            </p:txEl>
                                          </p:spTgt>
                                        </p:tgtEl>
                                        <p:attrNameLst>
                                          <p:attrName>style.visibility</p:attrName>
                                        </p:attrNameLst>
                                      </p:cBhvr>
                                      <p:to>
                                        <p:strVal val="visible"/>
                                      </p:to>
                                    </p:set>
                                    <p:animEffect transition="in" filter="fade">
                                      <p:cBhvr>
                                        <p:cTn id="34" dur="1000"/>
                                        <p:tgtEl>
                                          <p:spTgt spid="14339">
                                            <p:txEl>
                                              <p:pRg st="2" end="2"/>
                                            </p:txEl>
                                          </p:spTgt>
                                        </p:tgtEl>
                                      </p:cBhvr>
                                    </p:animEffect>
                                    <p:anim calcmode="lin" valueType="num">
                                      <p:cBhvr>
                                        <p:cTn id="3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14339">
                                            <p:txEl>
                                              <p:pRg st="2" end="2"/>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433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5613" y="1916113"/>
            <a:ext cx="5124450" cy="4105275"/>
          </a:xfrm>
          <a:extLst>
            <a:ext uri="{91240B29-F687-4F45-9708-019B960494DF}">
              <a14:hiddenLine xmlns:a14="http://schemas.microsoft.com/office/drawing/2010/main" w="57150" cap="flat" cmpd="sng">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50000"/>
              </a:lnSpc>
              <a:buClr>
                <a:srgbClr val="FF9900"/>
              </a:buClr>
              <a:buFont typeface="Wingdings" charset="2"/>
              <a:buChar char="u"/>
            </a:pPr>
            <a:r>
              <a:rPr lang="zh-CN" altLang="en-US" sz="2600">
                <a:latin typeface="Times New Roman" charset="0"/>
              </a:rPr>
              <a:t>由突触前组分、突触后组分和突触间隙等基本结构构成。</a:t>
            </a:r>
          </a:p>
          <a:p>
            <a:pPr eaLnBrk="1" hangingPunct="1">
              <a:lnSpc>
                <a:spcPct val="150000"/>
              </a:lnSpc>
              <a:buClr>
                <a:srgbClr val="FF9900"/>
              </a:buClr>
              <a:buFont typeface="Wingdings" charset="2"/>
              <a:buChar char="u"/>
            </a:pPr>
            <a:r>
              <a:rPr lang="zh-CN" altLang="en-US" sz="2600">
                <a:latin typeface="Times New Roman" charset="0"/>
              </a:rPr>
              <a:t>信息在突触中的传递 </a:t>
            </a:r>
          </a:p>
          <a:p>
            <a:pPr eaLnBrk="1" hangingPunct="1">
              <a:lnSpc>
                <a:spcPct val="150000"/>
              </a:lnSpc>
              <a:buClr>
                <a:srgbClr val="FF9900"/>
              </a:buClr>
              <a:buFont typeface="Wingdings" charset="2"/>
              <a:buChar char="u"/>
            </a:pPr>
            <a:r>
              <a:rPr lang="zh-CN" altLang="en-US" sz="2600">
                <a:latin typeface="Times New Roman" charset="0"/>
              </a:rPr>
              <a:t>突触间隙递质的消除</a:t>
            </a:r>
          </a:p>
          <a:p>
            <a:pPr lvl="1" eaLnBrk="1" hangingPunct="1">
              <a:lnSpc>
                <a:spcPct val="150000"/>
              </a:lnSpc>
              <a:buClr>
                <a:srgbClr val="FF9900"/>
              </a:buClr>
              <a:buFont typeface="Wingdings" charset="2"/>
              <a:buChar char="Ø"/>
            </a:pPr>
            <a:r>
              <a:rPr lang="zh-CN" altLang="en-US" sz="2600">
                <a:latin typeface="Times New Roman" charset="0"/>
              </a:rPr>
              <a:t>突触前膜及神经胶质细胞的摄取或酶解作用。</a:t>
            </a:r>
          </a:p>
        </p:txBody>
      </p:sp>
      <p:pic>
        <p:nvPicPr>
          <p:cNvPr id="15367" name="Picture 7" descr="2"/>
          <p:cNvPicPr>
            <a:picLocks noChangeAspect="1" noChangeArrowheads="1"/>
          </p:cNvPicPr>
          <p:nvPr/>
        </p:nvPicPr>
        <p:blipFill>
          <a:blip r:embed="rId4">
            <a:extLst>
              <a:ext uri="{28A0092B-C50C-407E-A947-70E740481C1C}">
                <a14:useLocalDpi xmlns:a14="http://schemas.microsoft.com/office/drawing/2010/main" val="0"/>
              </a:ext>
            </a:extLst>
          </a:blip>
          <a:srcRect r="3407"/>
          <a:stretch>
            <a:fillRect/>
          </a:stretch>
        </p:blipFill>
        <p:spPr bwMode="auto">
          <a:xfrm>
            <a:off x="5291138" y="1844675"/>
            <a:ext cx="32480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8"/>
          <p:cNvSpPr>
            <a:spLocks noChangeArrowheads="1"/>
          </p:cNvSpPr>
          <p:nvPr/>
        </p:nvSpPr>
        <p:spPr bwMode="auto">
          <a:xfrm>
            <a:off x="539750" y="1295400"/>
            <a:ext cx="86042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defRPr>
            </a:lvl1pPr>
            <a:lvl2pPr marL="742950" indent="-285750">
              <a:spcBef>
                <a:spcPts val="325"/>
              </a:spcBef>
              <a:buClr>
                <a:schemeClr val="accent1"/>
              </a:buClr>
              <a:buFont typeface="Verdana" charset="0"/>
              <a:buChar char="◦"/>
              <a:defRPr sz="2300">
                <a:solidFill>
                  <a:schemeClr val="tx1"/>
                </a:solidFill>
                <a:latin typeface="Lucida Sans Unicode" charset="0"/>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defRPr>
            </a:lvl3pPr>
            <a:lvl4pPr marL="1600200" indent="-228600">
              <a:spcBef>
                <a:spcPts val="350"/>
              </a:spcBef>
              <a:buClr>
                <a:schemeClr val="accent2"/>
              </a:buClr>
              <a:buFont typeface="Wingdings 2" charset="2"/>
              <a:buChar char=""/>
              <a:defRPr sz="1900">
                <a:solidFill>
                  <a:schemeClr val="tx1"/>
                </a:solidFill>
                <a:latin typeface="Lucida Sans Unicode" charset="0"/>
              </a:defRPr>
            </a:lvl4pPr>
            <a:lvl5pPr marL="2057400" indent="-228600">
              <a:spcBef>
                <a:spcPts val="350"/>
              </a:spcBef>
              <a:buClr>
                <a:schemeClr val="accent2"/>
              </a:buClr>
              <a:buFont typeface="Wingdings 2" charset="2"/>
              <a:buChar char=""/>
              <a:defRPr>
                <a:solidFill>
                  <a:schemeClr val="tx1"/>
                </a:solidFill>
                <a:latin typeface="Lucida Sans Unicode" charset="0"/>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defRPr>
            </a:lvl9pPr>
          </a:lstStyle>
          <a:p>
            <a:pPr eaLnBrk="1" hangingPunct="1">
              <a:spcBef>
                <a:spcPct val="0"/>
              </a:spcBef>
              <a:buClrTx/>
              <a:buSzTx/>
              <a:buFontTx/>
              <a:buNone/>
            </a:pPr>
            <a:r>
              <a:rPr lang="zh-CN" altLang="en-US" sz="3000" b="1">
                <a:solidFill>
                  <a:schemeClr val="accent2"/>
                </a:solidFill>
                <a:latin typeface="Arial" charset="0"/>
                <a:ea typeface="黑体" charset="-122"/>
              </a:rPr>
              <a:t>四、突触与信息传递</a:t>
            </a:r>
            <a:r>
              <a:rPr lang="zh-CN" altLang="en-US" sz="2000" b="1">
                <a:solidFill>
                  <a:schemeClr val="accent2"/>
                </a:solidFill>
                <a:latin typeface="Arial" charset="0"/>
                <a:ea typeface="黑体" charset="-122"/>
              </a:rPr>
              <a:t>（神经元之间或神经元和效应器之间的）</a:t>
            </a:r>
          </a:p>
        </p:txBody>
      </p:sp>
      <p:sp>
        <p:nvSpPr>
          <p:cNvPr id="16389" name="AutoShape 9">
            <a:hlinkClick r:id="rId5" action="ppaction://hlinksldjump" highlightClick="1"/>
          </p:cNvPr>
          <p:cNvSpPr>
            <a:spLocks noChangeArrowheads="1"/>
          </p:cNvSpPr>
          <p:nvPr/>
        </p:nvSpPr>
        <p:spPr bwMode="auto">
          <a:xfrm>
            <a:off x="7667625" y="5949950"/>
            <a:ext cx="504825" cy="287338"/>
          </a:xfrm>
          <a:prstGeom prst="actionButtonBackPrevious">
            <a:avLst/>
          </a:prstGeom>
          <a:solidFill>
            <a:schemeClr val="accent1"/>
          </a:solidFill>
          <a:ln w="9525">
            <a:solidFill>
              <a:schemeClr val="tx1"/>
            </a:solidFill>
            <a:miter lim="800000"/>
            <a:headEnd/>
            <a:tailEnd/>
          </a:ln>
          <a:effectLst>
            <a:outerShdw blurRad="63500" dist="12700" dir="5400000" algn="ctr" rotWithShape="0">
              <a:schemeClr val="accent2">
                <a:alpha val="74997"/>
              </a:schemeClr>
            </a:outerShdw>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6889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wipe(left)">
                                      <p:cBhvr>
                                        <p:cTn id="7" dur="500"/>
                                        <p:tgtEl>
                                          <p:spTgt spid="1536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5367"/>
                                        </p:tgtEl>
                                        <p:attrNameLst>
                                          <p:attrName>style.visibility</p:attrName>
                                        </p:attrNameLst>
                                      </p:cBhvr>
                                      <p:to>
                                        <p:strVal val="visible"/>
                                      </p:to>
                                    </p:set>
                                    <p:animEffect transition="in" filter="box(in)">
                                      <p:cBhvr>
                                        <p:cTn id="11" dur="500"/>
                                        <p:tgtEl>
                                          <p:spTgt spid="153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16" dur="500"/>
                                        <p:tgtEl>
                                          <p:spTgt spid="1536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21" dur="500"/>
                                        <p:tgtEl>
                                          <p:spTgt spid="1536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26" dur="500"/>
                                        <p:tgtEl>
                                          <p:spTgt spid="15363">
                                            <p:txEl>
                                              <p:pRg st="2" end="2"/>
                                            </p:txEl>
                                          </p:spTgt>
                                        </p:tgtEl>
                                      </p:cBhvr>
                                    </p:animEffect>
                                  </p:childTnLst>
                                </p:cTn>
                              </p:par>
                            </p:childTnLst>
                          </p:cTn>
                        </p:par>
                        <p:par>
                          <p:cTn id="27" fill="hold" nodeType="afterGroup">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15363">
                                            <p:txEl>
                                              <p:pRg st="3" end="3"/>
                                            </p:txEl>
                                          </p:spTgt>
                                        </p:tgtEl>
                                        <p:attrNameLst>
                                          <p:attrName>style.visibility</p:attrName>
                                        </p:attrNameLst>
                                      </p:cBhvr>
                                      <p:to>
                                        <p:strVal val="visible"/>
                                      </p:to>
                                    </p:set>
                                    <p:animEffect transition="in" filter="slide(fromBottom)">
                                      <p:cBhvr>
                                        <p:cTn id="30"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79388" y="2214563"/>
            <a:ext cx="7345362" cy="1143000"/>
          </a:xfrm>
          <a:effectLst>
            <a:outerShdw dist="17961" dir="2700000" algn="ctr" rotWithShape="0">
              <a:srgbClr val="003399"/>
            </a:outerShdw>
          </a:effectLst>
        </p:spPr>
        <p:txBody>
          <a:bodyPr>
            <a:scene3d>
              <a:camera prst="orthographicFront"/>
              <a:lightRig rig="soft" dir="t"/>
            </a:scene3d>
          </a:bodyPr>
          <a:lstStyle/>
          <a:p>
            <a:pPr eaLnBrk="1" fontAlgn="auto" hangingPunct="1">
              <a:spcAft>
                <a:spcPts val="0"/>
              </a:spcAft>
              <a:defRPr/>
            </a:pPr>
            <a:r>
              <a:rPr lang="zh-CN" altLang="en-US" sz="3200">
                <a:solidFill>
                  <a:srgbClr val="FF6600"/>
                </a:solidFill>
                <a:latin typeface="黑体" pitchFamily="2" charset="-122"/>
              </a:rPr>
              <a:t>第二节  中枢神经递质及其受体</a:t>
            </a:r>
          </a:p>
        </p:txBody>
      </p:sp>
    </p:spTree>
  </p:cSld>
  <p:clrMapOvr>
    <a:overrideClrMapping bg1="lt1" tx1="dk1" bg2="lt2" tx2="dk2" accent1="accent1" accent2="accent2" accent3="accent3" accent4="accent4" accent5="accent5" accent6="accent6" hlink="hlink" folHlink="folHlink"/>
  </p:clrMapOvr>
  <p:transition advTm="23473">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3933825"/>
            <a:ext cx="43815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p:cNvSpPr>
          <p:nvPr>
            <p:ph idx="1"/>
          </p:nvPr>
        </p:nvSpPr>
        <p:spPr>
          <a:xfrm>
            <a:off x="539750" y="908050"/>
            <a:ext cx="8229600" cy="3101975"/>
          </a:xfrm>
        </p:spPr>
        <p:txBody>
          <a:bodyPr/>
          <a:lstStyle/>
          <a:p>
            <a:pPr eaLnBrk="1" hangingPunct="1">
              <a:lnSpc>
                <a:spcPct val="130000"/>
              </a:lnSpc>
              <a:buClr>
                <a:srgbClr val="FF6600"/>
              </a:buClr>
              <a:buFont typeface="Wingdings" charset="2"/>
              <a:buChar char="ü"/>
            </a:pPr>
            <a:r>
              <a:rPr lang="zh-CN" altLang="en-US"/>
              <a:t>  </a:t>
            </a:r>
            <a:r>
              <a:rPr lang="zh-CN" altLang="en-US" sz="2400">
                <a:solidFill>
                  <a:srgbClr val="003399"/>
                </a:solidFill>
              </a:rPr>
              <a:t>神经递质 </a:t>
            </a:r>
            <a:r>
              <a:rPr lang="zh-CN" altLang="en-US" sz="2400"/>
              <a:t>由突触前神经元合成，经突触间隙扩散到突触后神经元并特异性的作用于突触后神经元上的受体而传递信息。</a:t>
            </a:r>
            <a:r>
              <a:rPr lang="zh-CN" altLang="en-US" sz="2400">
                <a:solidFill>
                  <a:srgbClr val="EB641B"/>
                </a:solidFill>
              </a:rPr>
              <a:t>乙酰胆碱等</a:t>
            </a:r>
          </a:p>
          <a:p>
            <a:pPr eaLnBrk="1" hangingPunct="1">
              <a:lnSpc>
                <a:spcPct val="130000"/>
              </a:lnSpc>
              <a:buClr>
                <a:srgbClr val="FF6600"/>
              </a:buClr>
              <a:buFont typeface="Wingdings" charset="2"/>
              <a:buChar char="ü"/>
            </a:pPr>
            <a:r>
              <a:rPr lang="zh-CN" altLang="en-US">
                <a:solidFill>
                  <a:srgbClr val="003399"/>
                </a:solidFill>
              </a:rPr>
              <a:t>  </a:t>
            </a:r>
            <a:r>
              <a:rPr lang="zh-CN" altLang="en-US" sz="2400">
                <a:solidFill>
                  <a:srgbClr val="003399"/>
                </a:solidFill>
              </a:rPr>
              <a:t>神经调质</a:t>
            </a:r>
            <a:r>
              <a:rPr lang="zh-CN" altLang="en-US" sz="2400"/>
              <a:t>神经系统中还有一类化学物质由神经元产生，本身不具神经递质活性，作用于特定受体，但并非在神经元之间直接起到传递信息的作用，而是调节信息传递效率，增强或减弱递质的效应</a:t>
            </a:r>
            <a:r>
              <a:rPr lang="zh-CN" altLang="en-US" sz="2800"/>
              <a:t>。</a:t>
            </a:r>
            <a:endParaRPr lang="en-US" altLang="zh-CN" sz="2800"/>
          </a:p>
          <a:p>
            <a:pPr eaLnBrk="1" hangingPunct="1">
              <a:lnSpc>
                <a:spcPct val="130000"/>
              </a:lnSpc>
              <a:buClr>
                <a:srgbClr val="FF6600"/>
              </a:buClr>
              <a:buFont typeface="Wingdings 3" charset="2"/>
              <a:buNone/>
            </a:pPr>
            <a:r>
              <a:rPr lang="zh-CN" altLang="en-US" sz="2800"/>
              <a:t>一氧化氮等</a:t>
            </a:r>
            <a:endParaRPr lang="zh-CN" altLang="en-US">
              <a:solidFill>
                <a:srgbClr val="003399"/>
              </a:solidFill>
            </a:endParaRPr>
          </a:p>
          <a:p>
            <a:pPr eaLnBrk="1" hangingPunct="1">
              <a:lnSpc>
                <a:spcPct val="130000"/>
              </a:lnSpc>
              <a:buClr>
                <a:srgbClr val="FF6600"/>
              </a:buClr>
              <a:buFont typeface="Wingdings" charset="2"/>
              <a:buChar char="ü"/>
            </a:pPr>
            <a:r>
              <a:rPr lang="zh-CN" altLang="en-US">
                <a:solidFill>
                  <a:srgbClr val="003399"/>
                </a:solidFill>
              </a:rPr>
              <a:t>  神经激素 </a:t>
            </a:r>
            <a:r>
              <a:rPr lang="zh-CN" altLang="en-US"/>
              <a:t>进入血液循环到达较远的靶器官发挥作用。</a:t>
            </a:r>
          </a:p>
        </p:txBody>
      </p:sp>
    </p:spTree>
    <p:custDataLst>
      <p:tags r:id="rId1"/>
    </p:custDataLst>
  </p:cSld>
  <p:clrMapOvr>
    <a:overrideClrMapping bg1="lt1" tx1="dk1" bg2="lt2" tx2="dk2" accent1="accent1" accent2="accent2" accent3="accent3" accent4="accent4" accent5="accent5" accent6="accent6" hlink="hlink" folHlink="folHlink"/>
  </p:clrMapOvr>
  <p:transition spd="slow" advTm="8434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wipe(left)">
                                      <p:cBhvr>
                                        <p:cTn id="12" dur="500"/>
                                        <p:tgtEl>
                                          <p:spTgt spid="16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wipe(left)">
                                      <p:cBhvr>
                                        <p:cTn id="17" dur="500"/>
                                        <p:tgtEl>
                                          <p:spTgt spid="163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wipe(left)">
                                      <p:cBhvr>
                                        <p:cTn id="22" dur="500"/>
                                        <p:tgtEl>
                                          <p:spTgt spid="163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wipe(left)">
                                      <p:cBhvr>
                                        <p:cTn id="27"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6|76.9|13.5"/>
</p:tagLst>
</file>

<file path=ppt/tags/tag2.xml><?xml version="1.0" encoding="utf-8"?>
<p:tagLst xmlns:a="http://schemas.openxmlformats.org/drawingml/2006/main" xmlns:r="http://schemas.openxmlformats.org/officeDocument/2006/relationships" xmlns:p="http://schemas.openxmlformats.org/presentationml/2006/main">
  <p:tag name="TIMING" val="|2.1|2.1"/>
</p:tagLst>
</file>

<file path=ppt/tags/tag3.xml><?xml version="1.0" encoding="utf-8"?>
<p:tagLst xmlns:a="http://schemas.openxmlformats.org/drawingml/2006/main" xmlns:r="http://schemas.openxmlformats.org/officeDocument/2006/relationships" xmlns:p="http://schemas.openxmlformats.org/presentationml/2006/main">
  <p:tag name="TIMING" val="|1.8|14.7|51.8"/>
</p:tagLst>
</file>

<file path=ppt/tags/tag4.xml><?xml version="1.0" encoding="utf-8"?>
<p:tagLst xmlns:a="http://schemas.openxmlformats.org/drawingml/2006/main" xmlns:r="http://schemas.openxmlformats.org/officeDocument/2006/relationships" xmlns:p="http://schemas.openxmlformats.org/presentationml/2006/main">
  <p:tag name="TIMING" val="|2.3|2.7|24.5"/>
</p:tagLst>
</file>

<file path=ppt/tags/tag5.xml><?xml version="1.0" encoding="utf-8"?>
<p:tagLst xmlns:a="http://schemas.openxmlformats.org/drawingml/2006/main" xmlns:r="http://schemas.openxmlformats.org/officeDocument/2006/relationships" xmlns:p="http://schemas.openxmlformats.org/presentationml/2006/main">
  <p:tag name="TIMING" val="|1.6|1.4|1.2|1.5"/>
</p:tagLst>
</file>

<file path=ppt/tags/tag6.xml><?xml version="1.0" encoding="utf-8"?>
<p:tagLst xmlns:a="http://schemas.openxmlformats.org/drawingml/2006/main" xmlns:r="http://schemas.openxmlformats.org/officeDocument/2006/relationships" xmlns:p="http://schemas.openxmlformats.org/presentationml/2006/main">
  <p:tag name="TIMING" val="|0.5|5.2|2.8|10|0.8|1.2|0.9|1|0.8"/>
</p:tagLst>
</file>

<file path=ppt/tags/tag7.xml><?xml version="1.0" encoding="utf-8"?>
<p:tagLst xmlns:a="http://schemas.openxmlformats.org/drawingml/2006/main" xmlns:r="http://schemas.openxmlformats.org/officeDocument/2006/relationships" xmlns:p="http://schemas.openxmlformats.org/presentationml/2006/main">
  <p:tag name="TIMING" val="|0.9|75.2"/>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4_模板1">
  <a:themeElements>
    <a:clrScheme name="4_模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模板1">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2700" dir="54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outerShdw dist="12700" dir="54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4_模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模板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模板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模板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模板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模板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模板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模板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模板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模板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模板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模板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695</TotalTime>
  <Words>845</Words>
  <Application>Microsoft Office PowerPoint</Application>
  <PresentationFormat>全屏显示(4:3)</PresentationFormat>
  <Paragraphs>80</Paragraphs>
  <Slides>19</Slides>
  <Notes>14</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4_模板1</vt:lpstr>
      <vt:lpstr>聚合</vt:lpstr>
      <vt:lpstr>PowerPoint 演示文稿</vt:lpstr>
      <vt:lpstr>PowerPoint 演示文稿</vt:lpstr>
      <vt:lpstr>第一节  中枢神经系统的细胞学基础</vt:lpstr>
      <vt:lpstr>PowerPoint 演示文稿</vt:lpstr>
      <vt:lpstr>PowerPoint 演示文稿</vt:lpstr>
      <vt:lpstr>PowerPoint 演示文稿</vt:lpstr>
      <vt:lpstr>PowerPoint 演示文稿</vt:lpstr>
      <vt:lpstr>第二节  中枢神经递质及其受体</vt:lpstr>
      <vt:lpstr>PowerPoint 演示文稿</vt:lpstr>
      <vt:lpstr>PowerPoint 演示文稿</vt:lpstr>
      <vt:lpstr>乙酰胆碱（Ach）</vt:lpstr>
      <vt:lpstr>去甲肾上腺素</vt:lpstr>
      <vt:lpstr>多巴胺（DA）</vt:lpstr>
      <vt:lpstr>γ-氨基丁酸</vt:lpstr>
      <vt:lpstr>5-羟色胺</vt:lpstr>
      <vt:lpstr>谷氨酸-兴奋性氨基酸</vt:lpstr>
      <vt:lpstr>内阿片肽</vt:lpstr>
      <vt:lpstr>第三节  中枢神经系统药理学特点 </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amy600</dc:creator>
  <cp:lastModifiedBy>dell</cp:lastModifiedBy>
  <cp:revision>70</cp:revision>
  <dcterms:created xsi:type="dcterms:W3CDTF">2008-08-02T12:10:45Z</dcterms:created>
  <dcterms:modified xsi:type="dcterms:W3CDTF">2021-03-24T05:15:30Z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TC010690402052</vt:lpwstr>
  </property>
</Properties>
</file>