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1.xml" ContentType="application/vnd.openxmlformats-officedocument.presentationml.tags+xml"/>
  <Override PartName="/ppt/notesSlides/notesSlide20.xml" ContentType="application/vnd.openxmlformats-officedocument.presentationml.notesSlide+xml"/>
  <Override PartName="/ppt/tags/tag12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3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4"/>
  </p:notesMasterIdLst>
  <p:handoutMasterIdLst>
    <p:handoutMasterId r:id="rId35"/>
  </p:handoutMasterIdLst>
  <p:sldIdLst>
    <p:sldId id="259" r:id="rId2"/>
    <p:sldId id="295" r:id="rId3"/>
    <p:sldId id="300" r:id="rId4"/>
    <p:sldId id="303" r:id="rId5"/>
    <p:sldId id="304" r:id="rId6"/>
    <p:sldId id="340" r:id="rId7"/>
    <p:sldId id="385" r:id="rId8"/>
    <p:sldId id="383" r:id="rId9"/>
    <p:sldId id="333" r:id="rId10"/>
    <p:sldId id="334" r:id="rId11"/>
    <p:sldId id="364" r:id="rId12"/>
    <p:sldId id="339" r:id="rId13"/>
    <p:sldId id="379" r:id="rId14"/>
    <p:sldId id="373" r:id="rId15"/>
    <p:sldId id="341" r:id="rId16"/>
    <p:sldId id="343" r:id="rId17"/>
    <p:sldId id="344" r:id="rId18"/>
    <p:sldId id="366" r:id="rId19"/>
    <p:sldId id="345" r:id="rId20"/>
    <p:sldId id="346" r:id="rId21"/>
    <p:sldId id="374" r:id="rId22"/>
    <p:sldId id="376" r:id="rId23"/>
    <p:sldId id="347" r:id="rId24"/>
    <p:sldId id="348" r:id="rId25"/>
    <p:sldId id="349" r:id="rId26"/>
    <p:sldId id="350" r:id="rId27"/>
    <p:sldId id="367" r:id="rId28"/>
    <p:sldId id="351" r:id="rId29"/>
    <p:sldId id="353" r:id="rId30"/>
    <p:sldId id="382" r:id="rId31"/>
    <p:sldId id="381" r:id="rId32"/>
    <p:sldId id="371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hlink"/>
        </a:solidFill>
        <a:latin typeface="Monotype Corsiva" charset="0"/>
        <a:ea typeface="方正舒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hlink"/>
        </a:solidFill>
        <a:latin typeface="Monotype Corsiva" charset="0"/>
        <a:ea typeface="方正舒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hlink"/>
        </a:solidFill>
        <a:latin typeface="Monotype Corsiva" charset="0"/>
        <a:ea typeface="方正舒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hlink"/>
        </a:solidFill>
        <a:latin typeface="Monotype Corsiva" charset="0"/>
        <a:ea typeface="方正舒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hlink"/>
        </a:solidFill>
        <a:latin typeface="Monotype Corsiva" charset="0"/>
        <a:ea typeface="方正舒体" charset="0"/>
        <a:cs typeface="+mn-cs"/>
      </a:defRPr>
    </a:lvl5pPr>
    <a:lvl6pPr marL="2286000" algn="l" defTabSz="914400" rtl="0" eaLnBrk="1" latinLnBrk="0" hangingPunct="1">
      <a:defRPr sz="2400" u="sng" kern="1200">
        <a:solidFill>
          <a:schemeClr val="hlink"/>
        </a:solidFill>
        <a:latin typeface="Monotype Corsiva" charset="0"/>
        <a:ea typeface="方正舒体" charset="0"/>
        <a:cs typeface="+mn-cs"/>
      </a:defRPr>
    </a:lvl6pPr>
    <a:lvl7pPr marL="2743200" algn="l" defTabSz="914400" rtl="0" eaLnBrk="1" latinLnBrk="0" hangingPunct="1">
      <a:defRPr sz="2400" u="sng" kern="1200">
        <a:solidFill>
          <a:schemeClr val="hlink"/>
        </a:solidFill>
        <a:latin typeface="Monotype Corsiva" charset="0"/>
        <a:ea typeface="方正舒体" charset="0"/>
        <a:cs typeface="+mn-cs"/>
      </a:defRPr>
    </a:lvl7pPr>
    <a:lvl8pPr marL="3200400" algn="l" defTabSz="914400" rtl="0" eaLnBrk="1" latinLnBrk="0" hangingPunct="1">
      <a:defRPr sz="2400" u="sng" kern="1200">
        <a:solidFill>
          <a:schemeClr val="hlink"/>
        </a:solidFill>
        <a:latin typeface="Monotype Corsiva" charset="0"/>
        <a:ea typeface="方正舒体" charset="0"/>
        <a:cs typeface="+mn-cs"/>
      </a:defRPr>
    </a:lvl8pPr>
    <a:lvl9pPr marL="3657600" algn="l" defTabSz="914400" rtl="0" eaLnBrk="1" latinLnBrk="0" hangingPunct="1">
      <a:defRPr sz="2400" u="sng" kern="1200">
        <a:solidFill>
          <a:schemeClr val="hlink"/>
        </a:solidFill>
        <a:latin typeface="Monotype Corsiva" charset="0"/>
        <a:ea typeface="方正舒体" charset="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FE5"/>
    <a:srgbClr val="FF9900"/>
    <a:srgbClr val="FFFF99"/>
    <a:srgbClr val="33CCFF"/>
    <a:srgbClr val="CCCC00"/>
    <a:srgbClr val="FF3300"/>
    <a:srgbClr val="9900CC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54" autoAdjust="0"/>
    <p:restoredTop sz="81997" autoAdjust="0"/>
  </p:normalViewPr>
  <p:slideViewPr>
    <p:cSldViewPr>
      <p:cViewPr varScale="1">
        <p:scale>
          <a:sx n="71" d="100"/>
          <a:sy n="71" d="100"/>
        </p:scale>
        <p:origin x="-1637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0.xml"/><Relationship Id="rId2" Type="http://schemas.openxmlformats.org/officeDocument/2006/relationships/slide" Target="slides/slide27.xml"/><Relationship Id="rId1" Type="http://schemas.openxmlformats.org/officeDocument/2006/relationships/slide" Target="slides/slide18.xml"/><Relationship Id="rId4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xmlns="" id="{3C60EB03-4907-4356-A6BD-E4218DA0B3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u="none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xmlns="" id="{D869DB48-F210-488A-BD75-BF284660E0B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3716" name="Rectangle 4">
            <a:extLst>
              <a:ext uri="{FF2B5EF4-FFF2-40B4-BE49-F238E27FC236}">
                <a16:creationId xmlns:a16="http://schemas.microsoft.com/office/drawing/2014/main" xmlns="" id="{9EEA23D9-28DC-45C9-9C5C-104E0262FBA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u="none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3717" name="Rectangle 5">
            <a:extLst>
              <a:ext uri="{FF2B5EF4-FFF2-40B4-BE49-F238E27FC236}">
                <a16:creationId xmlns:a16="http://schemas.microsoft.com/office/drawing/2014/main" xmlns="" id="{FED56841-FF03-4CEA-8E86-8F00FAC72B2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74A5C36-2DC0-094A-9FEC-DF6FF6FC09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012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72906968-255D-45BF-B5A0-B9A5B48400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u="none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8B9D3FE7-B7DC-43E8-B826-4F9C76F24B3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xmlns="" id="{2BD7485B-6E37-404E-8536-1D43993AAE4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xmlns="" id="{1025014C-F042-454C-B2B0-AF74861849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u="none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xmlns="" id="{EBF209F4-1AA5-461A-ACF1-3B2F663D6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895DCCE-3092-B04B-A6AE-67CA764B6A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417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xmlns="" id="{E6F800DC-818D-4D2E-A3C0-B21AAFC56C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kumimoji="1" lang="zh-CN" altLang="en-US">
              <a:latin typeface="Times New Roman" charset="0"/>
            </a:endParaRPr>
          </a:p>
        </p:txBody>
      </p:sp>
      <p:sp>
        <p:nvSpPr>
          <p:cNvPr id="614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1pPr>
            <a:lvl2pPr marL="742950" indent="-28575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2pPr>
            <a:lvl3pPr marL="11430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3pPr>
            <a:lvl4pPr marL="16002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4pPr>
            <a:lvl5pPr marL="20574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9pPr>
          </a:lstStyle>
          <a:p>
            <a:fld id="{6DE87A71-9DD3-0C44-9630-96A54B9E4CDD}" type="slidenum">
              <a:rPr lang="zh-CN" altLang="en-US" sz="1200" u="none">
                <a:solidFill>
                  <a:schemeClr val="tx1"/>
                </a:solidFill>
                <a:latin typeface="Times New Roman" charset="0"/>
                <a:ea typeface="宋体" charset="-122"/>
              </a:rPr>
              <a:pPr/>
              <a:t>1</a:t>
            </a:fld>
            <a:endParaRPr lang="en-US" altLang="zh-CN" sz="1200" u="none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1241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xmlns="" id="{E2A878F4-B0A0-4603-86B6-0305A6F4EA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1pPr>
            <a:lvl2pPr marL="742950" indent="-28575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2pPr>
            <a:lvl3pPr marL="11430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3pPr>
            <a:lvl4pPr marL="16002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4pPr>
            <a:lvl5pPr marL="20574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9pPr>
          </a:lstStyle>
          <a:p>
            <a:pPr>
              <a:defRPr/>
            </a:pPr>
            <a:fld id="{5DAA814E-01BD-9B4F-A0D1-26FCB10FC99F}" type="slidenum">
              <a:rPr lang="zh-CN" altLang="en-US" sz="1200" u="none">
                <a:solidFill>
                  <a:schemeClr val="tx1"/>
                </a:solidFill>
                <a:latin typeface="Times New Roman" charset="0"/>
                <a:ea typeface="宋体" charset="-122"/>
              </a:rPr>
              <a:pPr>
                <a:defRPr/>
              </a:pPr>
              <a:t>11</a:t>
            </a:fld>
            <a:endParaRPr lang="en-US" altLang="zh-CN" sz="1200" u="none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664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xmlns="" id="{275855A2-58FC-4C55-B7A0-FAEC7E112E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1pPr>
            <a:lvl2pPr marL="742950" indent="-28575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2pPr>
            <a:lvl3pPr marL="11430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3pPr>
            <a:lvl4pPr marL="16002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4pPr>
            <a:lvl5pPr marL="20574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9pPr>
          </a:lstStyle>
          <a:p>
            <a:pPr>
              <a:defRPr/>
            </a:pPr>
            <a:fld id="{F5579446-C0DB-2F44-89FE-E026F04622BA}" type="slidenum">
              <a:rPr lang="zh-CN" altLang="en-US" sz="1200" u="none">
                <a:solidFill>
                  <a:schemeClr val="tx1"/>
                </a:solidFill>
                <a:latin typeface="Times New Roman" charset="0"/>
                <a:ea typeface="宋体" charset="-122"/>
              </a:rPr>
              <a:pPr>
                <a:defRPr/>
              </a:pPr>
              <a:t>12</a:t>
            </a:fld>
            <a:endParaRPr lang="en-US" altLang="zh-CN" sz="1200" u="none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0081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xmlns="" id="{5884DCD5-CCAF-4FD0-8584-899A95E540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1pPr>
            <a:lvl2pPr marL="742950" indent="-28575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2pPr>
            <a:lvl3pPr marL="11430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3pPr>
            <a:lvl4pPr marL="16002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4pPr>
            <a:lvl5pPr marL="20574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9pPr>
          </a:lstStyle>
          <a:p>
            <a:fld id="{84139D2E-1473-0541-8827-30F0D53A04C9}" type="slidenum">
              <a:rPr lang="zh-CN" altLang="en-US" sz="1200" u="none">
                <a:solidFill>
                  <a:schemeClr val="tx1"/>
                </a:solidFill>
                <a:latin typeface="Times New Roman" charset="0"/>
                <a:ea typeface="宋体" charset="-122"/>
              </a:rPr>
              <a:pPr/>
              <a:t>13</a:t>
            </a:fld>
            <a:endParaRPr lang="en-US" altLang="zh-CN" sz="1200" u="none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6095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xmlns="" id="{EB00FC39-4D1F-43CA-8FB0-B4188A52AB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1pPr>
            <a:lvl2pPr marL="742950" indent="-28575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2pPr>
            <a:lvl3pPr marL="11430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3pPr>
            <a:lvl4pPr marL="16002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4pPr>
            <a:lvl5pPr marL="20574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9pPr>
          </a:lstStyle>
          <a:p>
            <a:pPr>
              <a:defRPr/>
            </a:pPr>
            <a:fld id="{80AAE694-D824-6A4D-BDA2-07B4931DC03D}" type="slidenum">
              <a:rPr lang="zh-CN" altLang="en-US" sz="1200" u="none">
                <a:solidFill>
                  <a:schemeClr val="tx1"/>
                </a:solidFill>
                <a:latin typeface="Times New Roman" charset="0"/>
                <a:ea typeface="宋体" charset="-122"/>
              </a:rPr>
              <a:pPr>
                <a:defRPr/>
              </a:pPr>
              <a:t>14</a:t>
            </a:fld>
            <a:endParaRPr lang="en-US" altLang="zh-CN" sz="1200" u="none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675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xmlns="" id="{6BAC6A80-E6DF-41D2-B8F3-1260ED6D94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1pPr>
            <a:lvl2pPr marL="742950" indent="-28575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2pPr>
            <a:lvl3pPr marL="11430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3pPr>
            <a:lvl4pPr marL="16002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4pPr>
            <a:lvl5pPr marL="20574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9pPr>
          </a:lstStyle>
          <a:p>
            <a:pPr>
              <a:defRPr/>
            </a:pPr>
            <a:fld id="{1AF29CF0-DB75-C943-B2E0-6C57B842F390}" type="slidenum">
              <a:rPr lang="zh-CN" altLang="en-US" sz="1200" u="none">
                <a:solidFill>
                  <a:schemeClr val="tx1"/>
                </a:solidFill>
                <a:latin typeface="Times New Roman" charset="0"/>
                <a:ea typeface="宋体" charset="-122"/>
              </a:rPr>
              <a:pPr>
                <a:defRPr/>
              </a:pPr>
              <a:t>15</a:t>
            </a:fld>
            <a:endParaRPr lang="en-US" altLang="zh-CN" sz="1200" u="none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116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xmlns="" id="{5A7F03E1-8311-42E8-B8B8-432A11D663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1pPr>
            <a:lvl2pPr marL="742950" indent="-28575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2pPr>
            <a:lvl3pPr marL="11430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3pPr>
            <a:lvl4pPr marL="16002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4pPr>
            <a:lvl5pPr marL="20574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9pPr>
          </a:lstStyle>
          <a:p>
            <a:pPr>
              <a:defRPr/>
            </a:pPr>
            <a:fld id="{F774155B-9AAD-7B4C-ABAA-52E7D8E7D4E2}" type="slidenum">
              <a:rPr lang="zh-CN" altLang="en-US" sz="1200" u="none">
                <a:solidFill>
                  <a:schemeClr val="tx1"/>
                </a:solidFill>
                <a:latin typeface="Times New Roman" charset="0"/>
                <a:ea typeface="宋体" charset="-122"/>
              </a:rPr>
              <a:pPr>
                <a:defRPr/>
              </a:pPr>
              <a:t>16</a:t>
            </a:fld>
            <a:endParaRPr lang="en-US" altLang="zh-CN" sz="1200" u="none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049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xmlns="" id="{513E7D8E-5006-4204-AD2D-9154EE3FBD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1pPr>
            <a:lvl2pPr marL="742950" indent="-28575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2pPr>
            <a:lvl3pPr marL="11430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3pPr>
            <a:lvl4pPr marL="16002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4pPr>
            <a:lvl5pPr marL="20574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9pPr>
          </a:lstStyle>
          <a:p>
            <a:pPr>
              <a:defRPr/>
            </a:pPr>
            <a:fld id="{5E1D8134-F084-984C-9168-67E3EBECCE22}" type="slidenum">
              <a:rPr lang="zh-CN" altLang="en-US" sz="1200" u="none">
                <a:solidFill>
                  <a:schemeClr val="tx1"/>
                </a:solidFill>
                <a:latin typeface="Times New Roman" charset="0"/>
                <a:ea typeface="宋体" charset="-122"/>
              </a:rPr>
              <a:pPr>
                <a:defRPr/>
              </a:pPr>
              <a:t>17</a:t>
            </a:fld>
            <a:endParaRPr lang="en-US" altLang="zh-CN" sz="1200" u="none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7561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1pPr>
            <a:lvl2pPr marL="742950" indent="-28575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2pPr>
            <a:lvl3pPr marL="11430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3pPr>
            <a:lvl4pPr marL="16002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4pPr>
            <a:lvl5pPr marL="20574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9pPr>
          </a:lstStyle>
          <a:p>
            <a:fld id="{164C6131-91BF-9A46-83E8-5D2406543242}" type="slidenum">
              <a:rPr lang="zh-CN" altLang="en-US" sz="1200" u="none">
                <a:solidFill>
                  <a:schemeClr val="tx1"/>
                </a:solidFill>
                <a:latin typeface="Times New Roman" charset="0"/>
                <a:ea typeface="宋体" charset="-122"/>
              </a:rPr>
              <a:pPr/>
              <a:t>18</a:t>
            </a:fld>
            <a:endParaRPr lang="en-US" altLang="zh-CN" sz="1200" u="none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6030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xmlns="" id="{9732EA94-1843-4F7F-84F8-E60B3C8097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1pPr>
            <a:lvl2pPr marL="742950" indent="-28575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2pPr>
            <a:lvl3pPr marL="11430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3pPr>
            <a:lvl4pPr marL="16002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4pPr>
            <a:lvl5pPr marL="20574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9pPr>
          </a:lstStyle>
          <a:p>
            <a:pPr>
              <a:defRPr/>
            </a:pPr>
            <a:fld id="{8DBBD8D1-C245-274B-AF7C-93344AB38FBD}" type="slidenum">
              <a:rPr lang="zh-CN" altLang="en-US" sz="1200" u="none">
                <a:solidFill>
                  <a:schemeClr val="tx1"/>
                </a:solidFill>
                <a:latin typeface="Times New Roman" charset="0"/>
                <a:ea typeface="宋体" charset="-122"/>
              </a:rPr>
              <a:pPr>
                <a:defRPr/>
              </a:pPr>
              <a:t>19</a:t>
            </a:fld>
            <a:endParaRPr lang="en-US" altLang="zh-CN" sz="1200" u="none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237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xmlns="" id="{998DAA1C-22CA-42B1-8B09-F1192CE0B7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1pPr>
            <a:lvl2pPr marL="742950" indent="-28575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2pPr>
            <a:lvl3pPr marL="11430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3pPr>
            <a:lvl4pPr marL="16002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4pPr>
            <a:lvl5pPr marL="20574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9pPr>
          </a:lstStyle>
          <a:p>
            <a:pPr>
              <a:defRPr/>
            </a:pPr>
            <a:fld id="{29F5A5D1-B99A-FE45-A4C7-A1E842B33A92}" type="slidenum">
              <a:rPr lang="zh-CN" altLang="en-US" sz="1200" u="none">
                <a:solidFill>
                  <a:schemeClr val="tx1"/>
                </a:solidFill>
                <a:latin typeface="Times New Roman" charset="0"/>
                <a:ea typeface="宋体" charset="-122"/>
              </a:rPr>
              <a:pPr>
                <a:defRPr/>
              </a:pPr>
              <a:t>20</a:t>
            </a:fld>
            <a:endParaRPr lang="en-US" altLang="zh-CN" sz="1200" u="none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80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defRPr/>
            </a:pPr>
            <a:fld id="{07942B15-D6A9-4041-865E-B83EE45813E6}" type="slidenum">
              <a:rPr lang="zh-CN" altLang="en-US"/>
              <a:pPr>
                <a:spcBef>
                  <a:spcPct val="0"/>
                </a:spcBef>
                <a:defRPr/>
              </a:pPr>
              <a:t>2</a:t>
            </a:fld>
            <a:endParaRPr lang="en-US" altLang="zh-CN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xmlns="" id="{6BCD57E2-D1B8-48C9-85F8-FBD61278A9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94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xmlns="" id="{2FA7BF6D-984B-41EF-A353-8D26B35D41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1pPr>
            <a:lvl2pPr marL="742950" indent="-28575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2pPr>
            <a:lvl3pPr marL="11430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3pPr>
            <a:lvl4pPr marL="16002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4pPr>
            <a:lvl5pPr marL="20574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9pPr>
          </a:lstStyle>
          <a:p>
            <a:fld id="{B7377A8A-96EF-0F4B-AB59-99C68D1E6208}" type="slidenum">
              <a:rPr lang="zh-CN" altLang="en-US" sz="1200" u="none">
                <a:solidFill>
                  <a:schemeClr val="tx1"/>
                </a:solidFill>
                <a:latin typeface="Times New Roman" charset="0"/>
                <a:ea typeface="宋体" charset="-122"/>
              </a:rPr>
              <a:pPr/>
              <a:t>22</a:t>
            </a:fld>
            <a:endParaRPr lang="en-US" altLang="zh-CN" sz="1200" u="none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57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xmlns="" id="{285212CC-773A-49E0-967C-AAC395B4B5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1pPr>
            <a:lvl2pPr marL="742950" indent="-28575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2pPr>
            <a:lvl3pPr marL="11430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3pPr>
            <a:lvl4pPr marL="16002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4pPr>
            <a:lvl5pPr marL="20574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9pPr>
          </a:lstStyle>
          <a:p>
            <a:fld id="{8D83DC34-88F7-CE44-8E64-D84A035ECC7F}" type="slidenum">
              <a:rPr lang="zh-CN" altLang="en-US" sz="1200" u="none">
                <a:solidFill>
                  <a:schemeClr val="tx1"/>
                </a:solidFill>
                <a:latin typeface="Times New Roman" charset="0"/>
                <a:ea typeface="宋体" charset="-122"/>
              </a:rPr>
              <a:pPr/>
              <a:t>23</a:t>
            </a:fld>
            <a:endParaRPr lang="en-US" altLang="zh-CN" sz="1200" u="none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372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xmlns="" id="{131D8313-AD5B-40C7-99F4-775BA6887F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1pPr>
            <a:lvl2pPr marL="742950" indent="-28575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2pPr>
            <a:lvl3pPr marL="11430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3pPr>
            <a:lvl4pPr marL="16002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4pPr>
            <a:lvl5pPr marL="20574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9pPr>
          </a:lstStyle>
          <a:p>
            <a:pPr>
              <a:defRPr/>
            </a:pPr>
            <a:fld id="{4205EDAB-DCA7-604C-9D62-85FF20871158}" type="slidenum">
              <a:rPr lang="zh-CN" altLang="en-US" sz="1200" u="none">
                <a:solidFill>
                  <a:schemeClr val="tx1"/>
                </a:solidFill>
                <a:latin typeface="Times New Roman" charset="0"/>
                <a:ea typeface="宋体" charset="-122"/>
              </a:rPr>
              <a:pPr>
                <a:defRPr/>
              </a:pPr>
              <a:t>24</a:t>
            </a:fld>
            <a:endParaRPr lang="en-US" altLang="zh-CN" sz="1200" u="none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763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xmlns="" id="{0461BD57-9C73-435F-B131-27EE71ED25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1pPr>
            <a:lvl2pPr marL="742950" indent="-28575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2pPr>
            <a:lvl3pPr marL="11430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3pPr>
            <a:lvl4pPr marL="16002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4pPr>
            <a:lvl5pPr marL="20574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9pPr>
          </a:lstStyle>
          <a:p>
            <a:pPr>
              <a:defRPr/>
            </a:pPr>
            <a:fld id="{62ACF5C6-6161-3F4F-8584-3B169C20EA4F}" type="slidenum">
              <a:rPr lang="zh-CN" altLang="en-US" sz="1200" u="none">
                <a:solidFill>
                  <a:schemeClr val="tx1"/>
                </a:solidFill>
                <a:latin typeface="Times New Roman" charset="0"/>
                <a:ea typeface="宋体" charset="-122"/>
              </a:rPr>
              <a:pPr>
                <a:defRPr/>
              </a:pPr>
              <a:t>25</a:t>
            </a:fld>
            <a:endParaRPr lang="en-US" altLang="zh-CN" sz="1200" u="none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1450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defRPr/>
            </a:pPr>
            <a:fld id="{24F56EC0-4E49-544F-957F-E391D801BB28}" type="slidenum">
              <a:rPr lang="zh-CN" altLang="en-US"/>
              <a:pPr>
                <a:spcBef>
                  <a:spcPct val="0"/>
                </a:spcBef>
                <a:defRPr/>
              </a:pPr>
              <a:t>26</a:t>
            </a:fld>
            <a:endParaRPr lang="en-US" altLang="zh-CN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xmlns="" id="{73415EB7-B919-42D1-87CA-F11E6CC1FA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956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defRPr/>
            </a:pPr>
            <a:fld id="{51344A2B-D506-CC41-BDFD-A3782E6B3119}" type="slidenum">
              <a:rPr lang="zh-CN" altLang="en-US"/>
              <a:pPr>
                <a:spcBef>
                  <a:spcPct val="0"/>
                </a:spcBef>
                <a:defRPr/>
              </a:pPr>
              <a:t>27</a:t>
            </a:fld>
            <a:endParaRPr lang="en-US" altLang="zh-CN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xmlns="" id="{20CCE847-9644-4B70-9394-B14E7ABEEA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887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xmlns="" id="{36313569-46F1-4212-858C-F63D36887C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1pPr>
            <a:lvl2pPr marL="742950" indent="-28575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2pPr>
            <a:lvl3pPr marL="11430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3pPr>
            <a:lvl4pPr marL="16002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4pPr>
            <a:lvl5pPr marL="20574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9pPr>
          </a:lstStyle>
          <a:p>
            <a:pPr>
              <a:defRPr/>
            </a:pPr>
            <a:fld id="{DFA79C8F-112E-E240-80FA-B86CE8CC3B43}" type="slidenum">
              <a:rPr lang="zh-CN" altLang="en-US" sz="1200" u="none">
                <a:solidFill>
                  <a:schemeClr val="tx1"/>
                </a:solidFill>
                <a:latin typeface="Times New Roman" charset="0"/>
                <a:ea typeface="宋体" charset="-122"/>
              </a:rPr>
              <a:pPr>
                <a:defRPr/>
              </a:pPr>
              <a:t>28</a:t>
            </a:fld>
            <a:endParaRPr lang="en-US" altLang="zh-CN" sz="1200" u="none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19552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xmlns="" id="{1A43BED7-923B-49B6-9B9E-1C380FB1B5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kumimoji="1" lang="zh-CN" altLang="en-US">
              <a:latin typeface="Times New Roman" charset="0"/>
            </a:endParaRPr>
          </a:p>
        </p:txBody>
      </p:sp>
      <p:sp>
        <p:nvSpPr>
          <p:cNvPr id="6144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1pPr>
            <a:lvl2pPr marL="742950" indent="-28575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2pPr>
            <a:lvl3pPr marL="11430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3pPr>
            <a:lvl4pPr marL="16002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4pPr>
            <a:lvl5pPr marL="20574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9pPr>
          </a:lstStyle>
          <a:p>
            <a:fld id="{625C0CF0-DA28-E74E-88D0-28FA70480368}" type="slidenum">
              <a:rPr lang="zh-CN" altLang="en-US" sz="1200" u="none">
                <a:solidFill>
                  <a:schemeClr val="tx1"/>
                </a:solidFill>
                <a:latin typeface="Times New Roman" charset="0"/>
                <a:ea typeface="宋体" charset="-122"/>
              </a:rPr>
              <a:pPr/>
              <a:t>29</a:t>
            </a:fld>
            <a:endParaRPr lang="en-US" altLang="zh-CN" sz="1200" u="none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82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1pPr>
            <a:lvl2pPr marL="742950" indent="-28575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2pPr>
            <a:lvl3pPr marL="11430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3pPr>
            <a:lvl4pPr marL="16002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4pPr>
            <a:lvl5pPr marL="20574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9pPr>
          </a:lstStyle>
          <a:p>
            <a:fld id="{1533D703-538D-0D42-B3D1-750DE85DA1EC}" type="slidenum">
              <a:rPr lang="zh-CN" altLang="en-US" sz="1200" u="none">
                <a:solidFill>
                  <a:schemeClr val="tx1"/>
                </a:solidFill>
                <a:latin typeface="Times New Roman" charset="0"/>
                <a:ea typeface="宋体" charset="-122"/>
              </a:rPr>
              <a:pPr/>
              <a:t>30</a:t>
            </a:fld>
            <a:endParaRPr lang="en-US" altLang="zh-CN" sz="1200" u="none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0491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553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</a:endParaRP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1pPr>
            <a:lvl2pPr marL="742950" indent="-28575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2pPr>
            <a:lvl3pPr marL="11430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3pPr>
            <a:lvl4pPr marL="16002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4pPr>
            <a:lvl5pPr marL="20574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9pPr>
          </a:lstStyle>
          <a:p>
            <a:fld id="{CF3B4E27-E8CB-7546-9256-9FE27A903FFC}" type="slidenum">
              <a:rPr lang="zh-CN" altLang="en-US" sz="1200" u="none">
                <a:solidFill>
                  <a:schemeClr val="tx1"/>
                </a:solidFill>
                <a:latin typeface="Times New Roman" charset="0"/>
                <a:ea typeface="宋体" charset="-122"/>
              </a:rPr>
              <a:pPr/>
              <a:t>31</a:t>
            </a:fld>
            <a:endParaRPr lang="en-US" altLang="zh-CN" sz="1200" u="none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0647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defRPr/>
            </a:pPr>
            <a:fld id="{1F32F623-A25D-6643-B01A-905D79B77033}" type="slidenum">
              <a:rPr lang="zh-CN" altLang="en-US"/>
              <a:pPr>
                <a:spcBef>
                  <a:spcPct val="0"/>
                </a:spcBef>
                <a:defRPr/>
              </a:pPr>
              <a:t>3</a:t>
            </a:fld>
            <a:endParaRPr lang="en-US" altLang="zh-CN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xmlns="" id="{D13E6E62-83B8-4EF2-B845-A36408D545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415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defRPr/>
            </a:pPr>
            <a:fld id="{703F7A66-9388-FE4E-BD56-EADE1E08F40D}" type="slidenum">
              <a:rPr lang="zh-CN" altLang="en-US"/>
              <a:pPr>
                <a:spcBef>
                  <a:spcPct val="0"/>
                </a:spcBef>
                <a:defRPr/>
              </a:pPr>
              <a:t>4</a:t>
            </a:fld>
            <a:endParaRPr lang="en-US" altLang="zh-CN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xmlns="" id="{71E0C6ED-98BC-4486-8E45-CD9B682401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449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defRPr/>
            </a:pPr>
            <a:fld id="{C7EFF5FA-202C-2647-9AFA-ABF1E8E9C4E5}" type="slidenum">
              <a:rPr lang="zh-CN" altLang="en-US"/>
              <a:pPr>
                <a:spcBef>
                  <a:spcPct val="0"/>
                </a:spcBef>
                <a:defRPr/>
              </a:pPr>
              <a:t>5</a:t>
            </a:fld>
            <a:endParaRPr lang="en-US" altLang="zh-CN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xmlns="" id="{92C07493-6ED5-4658-BA49-F020CA237B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29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xmlns="" id="{95EFFFB0-259F-414C-984F-FDA737A27B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1pPr>
            <a:lvl2pPr marL="742950" indent="-28575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2pPr>
            <a:lvl3pPr marL="11430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3pPr>
            <a:lvl4pPr marL="16002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4pPr>
            <a:lvl5pPr marL="20574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9pPr>
          </a:lstStyle>
          <a:p>
            <a:pPr>
              <a:defRPr/>
            </a:pPr>
            <a:fld id="{865F0DE3-3CCA-614F-9D08-0A1A92A0AC3F}" type="slidenum">
              <a:rPr lang="zh-CN" altLang="en-US" sz="1200" u="none">
                <a:solidFill>
                  <a:schemeClr val="tx1"/>
                </a:solidFill>
                <a:latin typeface="Times New Roman" charset="0"/>
                <a:ea typeface="宋体" charset="-122"/>
              </a:rPr>
              <a:pPr>
                <a:defRPr/>
              </a:pPr>
              <a:t>6</a:t>
            </a:fld>
            <a:endParaRPr lang="en-US" altLang="zh-CN" sz="1200" u="none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4928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xmlns="" id="{38ADA35D-BEAB-448A-B378-CCEBAB8030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1pPr>
            <a:lvl2pPr marL="742950" indent="-28575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2pPr>
            <a:lvl3pPr marL="11430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3pPr>
            <a:lvl4pPr marL="16002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4pPr>
            <a:lvl5pPr marL="20574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9pPr>
          </a:lstStyle>
          <a:p>
            <a:fld id="{3F77596E-13DA-6642-BC29-0862E97A1A8A}" type="slidenum">
              <a:rPr lang="zh-CN" altLang="en-US" sz="1200" u="none">
                <a:solidFill>
                  <a:schemeClr val="tx1"/>
                </a:solidFill>
                <a:latin typeface="Times New Roman" charset="0"/>
                <a:ea typeface="宋体" charset="-122"/>
              </a:rPr>
              <a:pPr/>
              <a:t>8</a:t>
            </a:fld>
            <a:endParaRPr lang="en-US" altLang="zh-CN" sz="1200" u="none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602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xmlns="" id="{806CB0CA-1145-4245-9BAB-B1B37DE243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1pPr>
            <a:lvl2pPr marL="742950" indent="-28575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2pPr>
            <a:lvl3pPr marL="11430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3pPr>
            <a:lvl4pPr marL="16002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4pPr>
            <a:lvl5pPr marL="20574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9pPr>
          </a:lstStyle>
          <a:p>
            <a:pPr>
              <a:defRPr/>
            </a:pPr>
            <a:fld id="{A72C8B40-44D3-EB43-9FA7-56890E414470}" type="slidenum">
              <a:rPr lang="zh-CN" altLang="en-US" sz="1200" u="none">
                <a:solidFill>
                  <a:schemeClr val="tx1"/>
                </a:solidFill>
                <a:latin typeface="Times New Roman" charset="0"/>
                <a:ea typeface="宋体" charset="-122"/>
              </a:rPr>
              <a:pPr>
                <a:defRPr/>
              </a:pPr>
              <a:t>9</a:t>
            </a:fld>
            <a:endParaRPr lang="en-US" altLang="zh-CN" sz="1200" u="none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681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xmlns="" id="{09CC14A7-35A7-4FD4-88E9-9C803941E5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charset="0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1pPr>
            <a:lvl2pPr marL="742950" indent="-28575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2pPr>
            <a:lvl3pPr marL="11430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3pPr>
            <a:lvl4pPr marL="16002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4pPr>
            <a:lvl5pPr marL="2057400" indent="-228600"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hlink"/>
                </a:solidFill>
                <a:latin typeface="Monotype Corsiva" charset="0"/>
                <a:ea typeface="方正舒体" charset="0"/>
              </a:defRPr>
            </a:lvl9pPr>
          </a:lstStyle>
          <a:p>
            <a:pPr>
              <a:defRPr/>
            </a:pPr>
            <a:fld id="{380197DA-5C13-0540-A932-A32610F84132}" type="slidenum">
              <a:rPr lang="zh-CN" altLang="en-US" sz="1200" u="none">
                <a:solidFill>
                  <a:schemeClr val="tx1"/>
                </a:solidFill>
                <a:latin typeface="Times New Roman" charset="0"/>
                <a:ea typeface="宋体" charset="-122"/>
              </a:rPr>
              <a:pPr>
                <a:defRPr/>
              </a:pPr>
              <a:t>10</a:t>
            </a:fld>
            <a:endParaRPr lang="en-US" altLang="zh-CN" sz="1200" u="none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516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>
              <a:gd name="T0" fmla="*/ 2147483646 w 3985"/>
              <a:gd name="T1" fmla="*/ 0 h 3619"/>
              <a:gd name="T2" fmla="*/ 0 w 3985"/>
              <a:gd name="T3" fmla="*/ 2147483646 h 3619"/>
              <a:gd name="T4" fmla="*/ 2147483646 w 3985"/>
              <a:gd name="T5" fmla="*/ 2147483646 h 3619"/>
              <a:gd name="T6" fmla="*/ 2147483646 w 3985"/>
              <a:gd name="T7" fmla="*/ 2147483646 h 3619"/>
              <a:gd name="T8" fmla="*/ 2147483646 w 3985"/>
              <a:gd name="T9" fmla="*/ 0 h 3619"/>
              <a:gd name="T10" fmla="*/ 2147483646 w 3985"/>
              <a:gd name="T11" fmla="*/ 0 h 36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9355783 w 794"/>
                <a:gd name="T1" fmla="*/ 1286375 h 414"/>
                <a:gd name="T2" fmla="*/ 8366855 w 794"/>
                <a:gd name="T3" fmla="*/ 1035905 h 414"/>
                <a:gd name="T4" fmla="*/ 6553442 w 794"/>
                <a:gd name="T5" fmla="*/ 684493 h 414"/>
                <a:gd name="T6" fmla="*/ 836357 w 794"/>
                <a:gd name="T7" fmla="*/ 0 h 414"/>
                <a:gd name="T8" fmla="*/ 269742 w 794"/>
                <a:gd name="T9" fmla="*/ 64852 h 414"/>
                <a:gd name="T10" fmla="*/ 0 w 794"/>
                <a:gd name="T11" fmla="*/ 270539 h 414"/>
                <a:gd name="T12" fmla="*/ 328724 w 794"/>
                <a:gd name="T13" fmla="*/ 505225 h 414"/>
                <a:gd name="T14" fmla="*/ 6716077 w 794"/>
                <a:gd name="T15" fmla="*/ 1332798 h 414"/>
                <a:gd name="T16" fmla="*/ 8115557 w 794"/>
                <a:gd name="T17" fmla="*/ 1279804 h 414"/>
                <a:gd name="T18" fmla="*/ 9247055 w 794"/>
                <a:gd name="T19" fmla="*/ 1348348 h 414"/>
                <a:gd name="T20" fmla="*/ 9355783 w 794"/>
                <a:gd name="T21" fmla="*/ 1286375 h 414"/>
                <a:gd name="T22" fmla="*/ 9355783 w 794"/>
                <a:gd name="T23" fmla="*/ 1286375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3113 w 1586"/>
                <a:gd name="T1" fmla="*/ 0 h 821"/>
                <a:gd name="T2" fmla="*/ 30243 w 1586"/>
                <a:gd name="T3" fmla="*/ 3260 h 821"/>
                <a:gd name="T4" fmla="*/ 32445 w 1586"/>
                <a:gd name="T5" fmla="*/ 4008 h 821"/>
                <a:gd name="T6" fmla="*/ 36040 w 1586"/>
                <a:gd name="T7" fmla="*/ 4975 h 821"/>
                <a:gd name="T8" fmla="*/ 35563 w 1586"/>
                <a:gd name="T9" fmla="*/ 5158 h 821"/>
                <a:gd name="T10" fmla="*/ 30669 w 1586"/>
                <a:gd name="T11" fmla="*/ 4943 h 821"/>
                <a:gd name="T12" fmla="*/ 26013 w 1586"/>
                <a:gd name="T13" fmla="*/ 5095 h 821"/>
                <a:gd name="T14" fmla="*/ 941 w 1586"/>
                <a:gd name="T15" fmla="*/ 1877 h 821"/>
                <a:gd name="T16" fmla="*/ 0 w 1586"/>
                <a:gd name="T17" fmla="*/ 943 h 821"/>
                <a:gd name="T18" fmla="*/ 1043 w 1586"/>
                <a:gd name="T19" fmla="*/ 199 h 821"/>
                <a:gd name="T20" fmla="*/ 3113 w 1586"/>
                <a:gd name="T21" fmla="*/ 0 h 821"/>
                <a:gd name="T22" fmla="*/ 3113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2096 h 747"/>
                <a:gd name="T2" fmla="*/ 21435 w 1049"/>
                <a:gd name="T3" fmla="*/ 4823 h 747"/>
                <a:gd name="T4" fmla="*/ 21833 w 1049"/>
                <a:gd name="T5" fmla="*/ 3448 h 747"/>
                <a:gd name="T6" fmla="*/ 24390 w 1049"/>
                <a:gd name="T7" fmla="*/ 2726 h 747"/>
                <a:gd name="T8" fmla="*/ 1813 w 1049"/>
                <a:gd name="T9" fmla="*/ 0 h 747"/>
                <a:gd name="T10" fmla="*/ 0 w 1049"/>
                <a:gd name="T11" fmla="*/ 817 h 747"/>
                <a:gd name="T12" fmla="*/ 0 w 1049"/>
                <a:gd name="T13" fmla="*/ 2096 h 747"/>
                <a:gd name="T14" fmla="*/ 0 w 1049"/>
                <a:gd name="T15" fmla="*/ 2096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2471 w 150"/>
                  <a:gd name="T1" fmla="*/ 0 h 173"/>
                  <a:gd name="T2" fmla="*/ 909 w 150"/>
                  <a:gd name="T3" fmla="*/ 450 h 173"/>
                  <a:gd name="T4" fmla="*/ 0 w 150"/>
                  <a:gd name="T5" fmla="*/ 1175 h 173"/>
                  <a:gd name="T6" fmla="*/ 1798 w 150"/>
                  <a:gd name="T7" fmla="*/ 1086 h 173"/>
                  <a:gd name="T8" fmla="*/ 2316 w 150"/>
                  <a:gd name="T9" fmla="*/ 574 h 173"/>
                  <a:gd name="T10" fmla="*/ 3379 w 150"/>
                  <a:gd name="T11" fmla="*/ 182 h 173"/>
                  <a:gd name="T12" fmla="*/ 2471 w 150"/>
                  <a:gd name="T13" fmla="*/ 0 h 173"/>
                  <a:gd name="T14" fmla="*/ 2471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3588 w 1684"/>
                  <a:gd name="T1" fmla="*/ 0 h 880"/>
                  <a:gd name="T2" fmla="*/ 1451 w 1684"/>
                  <a:gd name="T3" fmla="*/ 332 h 880"/>
                  <a:gd name="T4" fmla="*/ 0 w 1684"/>
                  <a:gd name="T5" fmla="*/ 1325 h 880"/>
                  <a:gd name="T6" fmla="*/ 1547 w 1684"/>
                  <a:gd name="T7" fmla="*/ 2286 h 880"/>
                  <a:gd name="T8" fmla="*/ 27198 w 1684"/>
                  <a:gd name="T9" fmla="*/ 5522 h 880"/>
                  <a:gd name="T10" fmla="*/ 32724 w 1684"/>
                  <a:gd name="T11" fmla="*/ 5320 h 880"/>
                  <a:gd name="T12" fmla="*/ 37201 w 1684"/>
                  <a:gd name="T13" fmla="*/ 5606 h 880"/>
                  <a:gd name="T14" fmla="*/ 38755 w 1684"/>
                  <a:gd name="T15" fmla="*/ 5152 h 880"/>
                  <a:gd name="T16" fmla="*/ 34562 w 1684"/>
                  <a:gd name="T17" fmla="*/ 4228 h 880"/>
                  <a:gd name="T18" fmla="*/ 32859 w 1684"/>
                  <a:gd name="T19" fmla="*/ 3265 h 880"/>
                  <a:gd name="T20" fmla="*/ 31515 w 1684"/>
                  <a:gd name="T21" fmla="*/ 3357 h 880"/>
                  <a:gd name="T22" fmla="*/ 33112 w 1684"/>
                  <a:gd name="T23" fmla="*/ 4228 h 880"/>
                  <a:gd name="T24" fmla="*/ 36314 w 1684"/>
                  <a:gd name="T25" fmla="*/ 5156 h 880"/>
                  <a:gd name="T26" fmla="*/ 32521 w 1684"/>
                  <a:gd name="T27" fmla="*/ 5013 h 880"/>
                  <a:gd name="T28" fmla="*/ 28048 w 1684"/>
                  <a:gd name="T29" fmla="*/ 5180 h 880"/>
                  <a:gd name="T30" fmla="*/ 28876 w 1684"/>
                  <a:gd name="T31" fmla="*/ 4137 h 880"/>
                  <a:gd name="T32" fmla="*/ 30793 w 1684"/>
                  <a:gd name="T33" fmla="*/ 3427 h 880"/>
                  <a:gd name="T34" fmla="*/ 28548 w 1684"/>
                  <a:gd name="T35" fmla="*/ 3516 h 880"/>
                  <a:gd name="T36" fmla="*/ 26808 w 1684"/>
                  <a:gd name="T37" fmla="*/ 4194 h 880"/>
                  <a:gd name="T38" fmla="*/ 26216 w 1684"/>
                  <a:gd name="T39" fmla="*/ 5041 h 880"/>
                  <a:gd name="T40" fmla="*/ 2465 w 1684"/>
                  <a:gd name="T41" fmla="*/ 1974 h 880"/>
                  <a:gd name="T42" fmla="*/ 1836 w 1684"/>
                  <a:gd name="T43" fmla="*/ 1368 h 880"/>
                  <a:gd name="T44" fmla="*/ 2369 w 1684"/>
                  <a:gd name="T45" fmla="*/ 608 h 880"/>
                  <a:gd name="T46" fmla="*/ 4986 w 1684"/>
                  <a:gd name="T47" fmla="*/ 0 h 880"/>
                  <a:gd name="T48" fmla="*/ 3588 w 1684"/>
                  <a:gd name="T49" fmla="*/ 0 h 880"/>
                  <a:gd name="T50" fmla="*/ 3588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2304 w 1190"/>
                  <a:gd name="T1" fmla="*/ 0 h 500"/>
                  <a:gd name="T2" fmla="*/ 27380 w 1190"/>
                  <a:gd name="T3" fmla="*/ 3111 h 500"/>
                  <a:gd name="T4" fmla="*/ 24740 w 1190"/>
                  <a:gd name="T5" fmla="*/ 3174 h 500"/>
                  <a:gd name="T6" fmla="*/ 0 w 1190"/>
                  <a:gd name="T7" fmla="*/ 171 h 500"/>
                  <a:gd name="T8" fmla="*/ 2304 w 1190"/>
                  <a:gd name="T9" fmla="*/ 0 h 500"/>
                  <a:gd name="T10" fmla="*/ 2304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2707 w 160"/>
                  <a:gd name="T1" fmla="*/ 0 h 335"/>
                  <a:gd name="T2" fmla="*/ 443 w 160"/>
                  <a:gd name="T3" fmla="*/ 657 h 335"/>
                  <a:gd name="T4" fmla="*/ 0 w 160"/>
                  <a:gd name="T5" fmla="*/ 1414 h 335"/>
                  <a:gd name="T6" fmla="*/ 777 w 160"/>
                  <a:gd name="T7" fmla="*/ 1934 h 335"/>
                  <a:gd name="T8" fmla="*/ 2183 w 160"/>
                  <a:gd name="T9" fmla="*/ 2062 h 335"/>
                  <a:gd name="T10" fmla="*/ 1772 w 160"/>
                  <a:gd name="T11" fmla="*/ 944 h 335"/>
                  <a:gd name="T12" fmla="*/ 3724 w 160"/>
                  <a:gd name="T13" fmla="*/ 108 h 335"/>
                  <a:gd name="T14" fmla="*/ 2707 w 160"/>
                  <a:gd name="T15" fmla="*/ 0 h 335"/>
                  <a:gd name="T16" fmla="*/ 2707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322 w 489"/>
                  <a:gd name="T1" fmla="*/ 221 h 296"/>
                  <a:gd name="T2" fmla="*/ 3588 w 489"/>
                  <a:gd name="T3" fmla="*/ 427 h 296"/>
                  <a:gd name="T4" fmla="*/ 7280 w 489"/>
                  <a:gd name="T5" fmla="*/ 883 h 296"/>
                  <a:gd name="T6" fmla="*/ 9886 w 489"/>
                  <a:gd name="T7" fmla="*/ 1565 h 296"/>
                  <a:gd name="T8" fmla="*/ 7324 w 489"/>
                  <a:gd name="T9" fmla="*/ 1481 h 296"/>
                  <a:gd name="T10" fmla="*/ 3114 w 489"/>
                  <a:gd name="T11" fmla="*/ 940 h 296"/>
                  <a:gd name="T12" fmla="*/ 1121 w 489"/>
                  <a:gd name="T13" fmla="*/ 515 h 296"/>
                  <a:gd name="T14" fmla="*/ 2397 w 489"/>
                  <a:gd name="T15" fmla="*/ 1049 h 296"/>
                  <a:gd name="T16" fmla="*/ 6109 w 489"/>
                  <a:gd name="T17" fmla="*/ 1735 h 296"/>
                  <a:gd name="T18" fmla="*/ 10464 w 489"/>
                  <a:gd name="T19" fmla="*/ 1909 h 296"/>
                  <a:gd name="T20" fmla="*/ 10983 w 489"/>
                  <a:gd name="T21" fmla="*/ 1441 h 296"/>
                  <a:gd name="T22" fmla="*/ 8852 w 489"/>
                  <a:gd name="T23" fmla="*/ 775 h 296"/>
                  <a:gd name="T24" fmla="*/ 3814 w 489"/>
                  <a:gd name="T25" fmla="*/ 111 h 296"/>
                  <a:gd name="T26" fmla="*/ 0 w 489"/>
                  <a:gd name="T27" fmla="*/ 0 h 296"/>
                  <a:gd name="T28" fmla="*/ 322 w 489"/>
                  <a:gd name="T29" fmla="*/ 221 h 296"/>
                  <a:gd name="T30" fmla="*/ 322 w 489"/>
                  <a:gd name="T31" fmla="*/ 221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97 w 794"/>
                <a:gd name="T1" fmla="*/ 18 h 414"/>
                <a:gd name="T2" fmla="*/ 87 w 794"/>
                <a:gd name="T3" fmla="*/ 14 h 414"/>
                <a:gd name="T4" fmla="*/ 68 w 794"/>
                <a:gd name="T5" fmla="*/ 9 h 414"/>
                <a:gd name="T6" fmla="*/ 8 w 794"/>
                <a:gd name="T7" fmla="*/ 0 h 414"/>
                <a:gd name="T8" fmla="*/ 3 w 794"/>
                <a:gd name="T9" fmla="*/ 1 h 414"/>
                <a:gd name="T10" fmla="*/ 0 w 794"/>
                <a:gd name="T11" fmla="*/ 4 h 414"/>
                <a:gd name="T12" fmla="*/ 3 w 794"/>
                <a:gd name="T13" fmla="*/ 7 h 414"/>
                <a:gd name="T14" fmla="*/ 71 w 794"/>
                <a:gd name="T15" fmla="*/ 18 h 414"/>
                <a:gd name="T16" fmla="*/ 85 w 794"/>
                <a:gd name="T17" fmla="*/ 18 h 414"/>
                <a:gd name="T18" fmla="*/ 97 w 794"/>
                <a:gd name="T19" fmla="*/ 18 h 414"/>
                <a:gd name="T20" fmla="*/ 97 w 794"/>
                <a:gd name="T21" fmla="*/ 18 h 414"/>
                <a:gd name="T22" fmla="*/ 97 w 794"/>
                <a:gd name="T23" fmla="*/ 18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0 w 1586"/>
                <a:gd name="T1" fmla="*/ 0 h 821"/>
                <a:gd name="T2" fmla="*/ 0 w 1586"/>
                <a:gd name="T3" fmla="*/ 0 h 821"/>
                <a:gd name="T4" fmla="*/ 0 w 1586"/>
                <a:gd name="T5" fmla="*/ 0 h 821"/>
                <a:gd name="T6" fmla="*/ 0 w 1586"/>
                <a:gd name="T7" fmla="*/ 0 h 821"/>
                <a:gd name="T8" fmla="*/ 0 w 1586"/>
                <a:gd name="T9" fmla="*/ 0 h 821"/>
                <a:gd name="T10" fmla="*/ 0 w 1586"/>
                <a:gd name="T11" fmla="*/ 0 h 821"/>
                <a:gd name="T12" fmla="*/ 0 w 1586"/>
                <a:gd name="T13" fmla="*/ 0 h 821"/>
                <a:gd name="T14" fmla="*/ 0 w 1586"/>
                <a:gd name="T15" fmla="*/ 0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>
                <a:gd name="T0" fmla="*/ 0 w 1049"/>
                <a:gd name="T1" fmla="*/ 0 h 747"/>
                <a:gd name="T2" fmla="*/ 0 w 1049"/>
                <a:gd name="T3" fmla="*/ 0 h 747"/>
                <a:gd name="T4" fmla="*/ 0 w 1049"/>
                <a:gd name="T5" fmla="*/ 0 h 747"/>
                <a:gd name="T6" fmla="*/ 0 w 1049"/>
                <a:gd name="T7" fmla="*/ 0 h 747"/>
                <a:gd name="T8" fmla="*/ 0 w 1049"/>
                <a:gd name="T9" fmla="*/ 0 h 747"/>
                <a:gd name="T10" fmla="*/ 0 w 1049"/>
                <a:gd name="T11" fmla="*/ 0 h 747"/>
                <a:gd name="T12" fmla="*/ 0 w 1049"/>
                <a:gd name="T13" fmla="*/ 0 h 747"/>
                <a:gd name="T14" fmla="*/ 0 w 1049"/>
                <a:gd name="T15" fmla="*/ 0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0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0 w 150"/>
                  <a:gd name="T1" fmla="*/ 0 h 173"/>
                  <a:gd name="T2" fmla="*/ 0 w 150"/>
                  <a:gd name="T3" fmla="*/ 0 h 173"/>
                  <a:gd name="T4" fmla="*/ 0 w 150"/>
                  <a:gd name="T5" fmla="*/ 0 h 173"/>
                  <a:gd name="T6" fmla="*/ 0 w 150"/>
                  <a:gd name="T7" fmla="*/ 0 h 173"/>
                  <a:gd name="T8" fmla="*/ 0 w 150"/>
                  <a:gd name="T9" fmla="*/ 0 h 173"/>
                  <a:gd name="T10" fmla="*/ 0 w 150"/>
                  <a:gd name="T11" fmla="*/ 0 h 173"/>
                  <a:gd name="T12" fmla="*/ 0 w 150"/>
                  <a:gd name="T13" fmla="*/ 0 h 173"/>
                  <a:gd name="T14" fmla="*/ 0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0 w 1684"/>
                  <a:gd name="T1" fmla="*/ 0 h 880"/>
                  <a:gd name="T2" fmla="*/ 0 w 1684"/>
                  <a:gd name="T3" fmla="*/ 0 h 880"/>
                  <a:gd name="T4" fmla="*/ 0 w 1684"/>
                  <a:gd name="T5" fmla="*/ 0 h 880"/>
                  <a:gd name="T6" fmla="*/ 0 w 1684"/>
                  <a:gd name="T7" fmla="*/ 0 h 880"/>
                  <a:gd name="T8" fmla="*/ 0 w 1684"/>
                  <a:gd name="T9" fmla="*/ 0 h 880"/>
                  <a:gd name="T10" fmla="*/ 0 w 1684"/>
                  <a:gd name="T11" fmla="*/ 0 h 880"/>
                  <a:gd name="T12" fmla="*/ 0 w 1684"/>
                  <a:gd name="T13" fmla="*/ 0 h 880"/>
                  <a:gd name="T14" fmla="*/ 0 w 1684"/>
                  <a:gd name="T15" fmla="*/ 0 h 880"/>
                  <a:gd name="T16" fmla="*/ 0 w 1684"/>
                  <a:gd name="T17" fmla="*/ 0 h 880"/>
                  <a:gd name="T18" fmla="*/ 0 w 1684"/>
                  <a:gd name="T19" fmla="*/ 0 h 880"/>
                  <a:gd name="T20" fmla="*/ 0 w 1684"/>
                  <a:gd name="T21" fmla="*/ 0 h 880"/>
                  <a:gd name="T22" fmla="*/ 0 w 1684"/>
                  <a:gd name="T23" fmla="*/ 0 h 880"/>
                  <a:gd name="T24" fmla="*/ 0 w 1684"/>
                  <a:gd name="T25" fmla="*/ 0 h 880"/>
                  <a:gd name="T26" fmla="*/ 0 w 1684"/>
                  <a:gd name="T27" fmla="*/ 0 h 880"/>
                  <a:gd name="T28" fmla="*/ 0 w 1684"/>
                  <a:gd name="T29" fmla="*/ 0 h 880"/>
                  <a:gd name="T30" fmla="*/ 0 w 1684"/>
                  <a:gd name="T31" fmla="*/ 0 h 880"/>
                  <a:gd name="T32" fmla="*/ 0 w 1684"/>
                  <a:gd name="T33" fmla="*/ 0 h 880"/>
                  <a:gd name="T34" fmla="*/ 0 w 1684"/>
                  <a:gd name="T35" fmla="*/ 0 h 880"/>
                  <a:gd name="T36" fmla="*/ 0 w 1684"/>
                  <a:gd name="T37" fmla="*/ 0 h 880"/>
                  <a:gd name="T38" fmla="*/ 0 w 1684"/>
                  <a:gd name="T39" fmla="*/ 0 h 880"/>
                  <a:gd name="T40" fmla="*/ 0 w 1684"/>
                  <a:gd name="T41" fmla="*/ 0 h 880"/>
                  <a:gd name="T42" fmla="*/ 0 w 1684"/>
                  <a:gd name="T43" fmla="*/ 0 h 880"/>
                  <a:gd name="T44" fmla="*/ 0 w 1684"/>
                  <a:gd name="T45" fmla="*/ 0 h 880"/>
                  <a:gd name="T46" fmla="*/ 0 w 1684"/>
                  <a:gd name="T47" fmla="*/ 0 h 880"/>
                  <a:gd name="T48" fmla="*/ 0 w 1684"/>
                  <a:gd name="T49" fmla="*/ 0 h 880"/>
                  <a:gd name="T50" fmla="*/ 0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0 w 1190"/>
                  <a:gd name="T1" fmla="*/ 0 h 500"/>
                  <a:gd name="T2" fmla="*/ 0 w 1190"/>
                  <a:gd name="T3" fmla="*/ 0 h 500"/>
                  <a:gd name="T4" fmla="*/ 0 w 1190"/>
                  <a:gd name="T5" fmla="*/ 0 h 500"/>
                  <a:gd name="T6" fmla="*/ 0 w 1190"/>
                  <a:gd name="T7" fmla="*/ 0 h 500"/>
                  <a:gd name="T8" fmla="*/ 0 w 1190"/>
                  <a:gd name="T9" fmla="*/ 0 h 500"/>
                  <a:gd name="T10" fmla="*/ 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>
                  <a:gd name="T0" fmla="*/ 0 w 160"/>
                  <a:gd name="T1" fmla="*/ 0 h 335"/>
                  <a:gd name="T2" fmla="*/ 0 w 160"/>
                  <a:gd name="T3" fmla="*/ 0 h 335"/>
                  <a:gd name="T4" fmla="*/ 0 w 160"/>
                  <a:gd name="T5" fmla="*/ 0 h 335"/>
                  <a:gd name="T6" fmla="*/ 0 w 160"/>
                  <a:gd name="T7" fmla="*/ 0 h 335"/>
                  <a:gd name="T8" fmla="*/ 0 w 160"/>
                  <a:gd name="T9" fmla="*/ 0 h 335"/>
                  <a:gd name="T10" fmla="*/ 0 w 160"/>
                  <a:gd name="T11" fmla="*/ 0 h 335"/>
                  <a:gd name="T12" fmla="*/ 0 w 160"/>
                  <a:gd name="T13" fmla="*/ 0 h 335"/>
                  <a:gd name="T14" fmla="*/ 0 w 160"/>
                  <a:gd name="T15" fmla="*/ 0 h 335"/>
                  <a:gd name="T16" fmla="*/ 0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>
                  <a:gd name="T0" fmla="*/ 0 w 489"/>
                  <a:gd name="T1" fmla="*/ 0 h 296"/>
                  <a:gd name="T2" fmla="*/ 0 w 489"/>
                  <a:gd name="T3" fmla="*/ 0 h 296"/>
                  <a:gd name="T4" fmla="*/ 0 w 489"/>
                  <a:gd name="T5" fmla="*/ 0 h 296"/>
                  <a:gd name="T6" fmla="*/ 0 w 489"/>
                  <a:gd name="T7" fmla="*/ 0 h 296"/>
                  <a:gd name="T8" fmla="*/ 0 w 489"/>
                  <a:gd name="T9" fmla="*/ 0 h 296"/>
                  <a:gd name="T10" fmla="*/ 0 w 489"/>
                  <a:gd name="T11" fmla="*/ 0 h 296"/>
                  <a:gd name="T12" fmla="*/ 0 w 489"/>
                  <a:gd name="T13" fmla="*/ 0 h 296"/>
                  <a:gd name="T14" fmla="*/ 0 w 489"/>
                  <a:gd name="T15" fmla="*/ 0 h 296"/>
                  <a:gd name="T16" fmla="*/ 0 w 489"/>
                  <a:gd name="T17" fmla="*/ 0 h 296"/>
                  <a:gd name="T18" fmla="*/ 0 w 489"/>
                  <a:gd name="T19" fmla="*/ 0 h 296"/>
                  <a:gd name="T20" fmla="*/ 0 w 489"/>
                  <a:gd name="T21" fmla="*/ 0 h 296"/>
                  <a:gd name="T22" fmla="*/ 0 w 489"/>
                  <a:gd name="T23" fmla="*/ 0 h 296"/>
                  <a:gd name="T24" fmla="*/ 0 w 489"/>
                  <a:gd name="T25" fmla="*/ 0 h 296"/>
                  <a:gd name="T26" fmla="*/ 0 w 489"/>
                  <a:gd name="T27" fmla="*/ 0 h 296"/>
                  <a:gd name="T28" fmla="*/ 0 w 489"/>
                  <a:gd name="T29" fmla="*/ 0 h 296"/>
                  <a:gd name="T30" fmla="*/ 0 w 489"/>
                  <a:gd name="T31" fmla="*/ 0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5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2147483646 w 4288"/>
              <a:gd name="T3" fmla="*/ 2147483646 h 459"/>
              <a:gd name="T4" fmla="*/ 2147483646 w 4288"/>
              <a:gd name="T5" fmla="*/ 2147483646 h 459"/>
              <a:gd name="T6" fmla="*/ 2147483646 w 4288"/>
              <a:gd name="T7" fmla="*/ 2147483646 h 459"/>
              <a:gd name="T8" fmla="*/ 2147483646 w 4288"/>
              <a:gd name="T9" fmla="*/ 2147483646 h 459"/>
              <a:gd name="T10" fmla="*/ 2147483646 w 4288"/>
              <a:gd name="T11" fmla="*/ 2147483646 h 459"/>
              <a:gd name="T12" fmla="*/ 2147483646 w 4288"/>
              <a:gd name="T13" fmla="*/ 2147483646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2147483646 h 240"/>
              <a:gd name="T2" fmla="*/ 2147483646 w 560"/>
              <a:gd name="T3" fmla="*/ 2147483646 h 240"/>
              <a:gd name="T4" fmla="*/ 2147483646 w 560"/>
              <a:gd name="T5" fmla="*/ 2147483646 h 240"/>
              <a:gd name="T6" fmla="*/ 2147483646 w 560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775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xmlns="" id="{FFB61B8E-7DE1-4275-98EF-5219099F10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xmlns="" id="{B5DEAC02-73DB-4B57-84E1-5EED77A085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xmlns="" id="{5A210F62-C62E-4C0C-9A6A-717DD6EA2A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627FD-98BA-DA4C-A74D-F8D58771E7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698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64EAB38D-3BB3-4B7C-8F65-E8032F193E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CEF8E0AE-9F1A-4C02-9FDD-5653616F0D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D3EE17E6-41C0-4FF6-A07E-F5F9814337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1A798-5118-3C42-9687-5E3D7ED7B8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753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64EAB38D-3BB3-4B7C-8F65-E8032F193E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CEF8E0AE-9F1A-4C02-9FDD-5653616F0D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D3EE17E6-41C0-4FF6-A07E-F5F9814337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F024A-6A3D-ED48-B3F0-FAF6E2981A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084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152400"/>
            <a:ext cx="7696200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64EAB38D-3BB3-4B7C-8F65-E8032F193E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CEF8E0AE-9F1A-4C02-9FDD-5653616F0D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D3EE17E6-41C0-4FF6-A07E-F5F9814337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18613-A706-3140-AF40-3595AFDB2B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221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64EAB38D-3BB3-4B7C-8F65-E8032F193E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CEF8E0AE-9F1A-4C02-9FDD-5653616F0D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D3EE17E6-41C0-4FF6-A07E-F5F9814337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831BA-D72F-3D40-854F-8FE798BE67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1967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828800"/>
            <a:ext cx="3771900" cy="1752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0100" y="3733800"/>
            <a:ext cx="3771900" cy="1752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4EAB38D-3BB3-4B7C-8F65-E8032F193E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EF8E0AE-9F1A-4C02-9FDD-5653616F0D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3EE17E6-41C0-4FF6-A07E-F5F9814337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1FC23-86D7-0945-9773-7522A69CE5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29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64EAB38D-3BB3-4B7C-8F65-E8032F193E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CEF8E0AE-9F1A-4C02-9FDD-5653616F0D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D3EE17E6-41C0-4FF6-A07E-F5F9814337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F6381-FB11-4748-B1B2-C6372F02B0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790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64EAB38D-3BB3-4B7C-8F65-E8032F193E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CEF8E0AE-9F1A-4C02-9FDD-5653616F0D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D3EE17E6-41C0-4FF6-A07E-F5F9814337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5BAF0-1767-044F-980E-2B2593056A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044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64EAB38D-3BB3-4B7C-8F65-E8032F193E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CEF8E0AE-9F1A-4C02-9FDD-5653616F0D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D3EE17E6-41C0-4FF6-A07E-F5F9814337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ABF70-7A08-964E-9D0E-587E241280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76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64EAB38D-3BB3-4B7C-8F65-E8032F193E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CEF8E0AE-9F1A-4C02-9FDD-5653616F0D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D3EE17E6-41C0-4FF6-A07E-F5F9814337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507F6-F6AD-F24C-8783-1313AAE703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3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64EAB38D-3BB3-4B7C-8F65-E8032F193E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CEF8E0AE-9F1A-4C02-9FDD-5653616F0D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D3EE17E6-41C0-4FF6-A07E-F5F9814337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F3071-34C9-F549-9AE9-6ED34CE3CB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87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64EAB38D-3BB3-4B7C-8F65-E8032F193E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xmlns="" id="{CEF8E0AE-9F1A-4C02-9FDD-5653616F0D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D3EE17E6-41C0-4FF6-A07E-F5F9814337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B9FE5-0DC4-5A42-8B19-770AEED324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5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64EAB38D-3BB3-4B7C-8F65-E8032F193E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CEF8E0AE-9F1A-4C02-9FDD-5653616F0D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D3EE17E6-41C0-4FF6-A07E-F5F9814337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17AD8-5A2E-6D47-9DC7-5A77502781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933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64EAB38D-3BB3-4B7C-8F65-E8032F193E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CEF8E0AE-9F1A-4C02-9FDD-5653616F0D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D3EE17E6-41C0-4FF6-A07E-F5F9814337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CA771-1729-4745-A88A-F4E45240E6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89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>
              <a:gd name="T0" fmla="*/ 2147483646 w 2903"/>
              <a:gd name="T1" fmla="*/ 2147483646 h 3686"/>
              <a:gd name="T2" fmla="*/ 2147483646 w 2903"/>
              <a:gd name="T3" fmla="*/ 2147483646 h 3686"/>
              <a:gd name="T4" fmla="*/ 2147483646 w 2903"/>
              <a:gd name="T5" fmla="*/ 0 h 3686"/>
              <a:gd name="T6" fmla="*/ 2147483646 w 2903"/>
              <a:gd name="T7" fmla="*/ 2147483646 h 3686"/>
              <a:gd name="T8" fmla="*/ 2147483646 w 2903"/>
              <a:gd name="T9" fmla="*/ 2147483646 h 3686"/>
              <a:gd name="T10" fmla="*/ 0 w 2903"/>
              <a:gd name="T11" fmla="*/ 2147483646 h 3686"/>
              <a:gd name="T12" fmla="*/ 2147483646 w 2903"/>
              <a:gd name="T13" fmla="*/ 2147483646 h 3686"/>
              <a:gd name="T14" fmla="*/ 2147483646 w 2903"/>
              <a:gd name="T15" fmla="*/ 2147483646 h 3686"/>
              <a:gd name="T16" fmla="*/ 2147483646 w 2903"/>
              <a:gd name="T17" fmla="*/ 2147483646 h 3686"/>
              <a:gd name="T18" fmla="*/ 2147483646 w 2903"/>
              <a:gd name="T19" fmla="*/ 2147483646 h 3686"/>
              <a:gd name="T20" fmla="*/ 2147483646 w 2903"/>
              <a:gd name="T21" fmla="*/ 2147483646 h 36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6485" name="Rectangle 5">
            <a:extLst>
              <a:ext uri="{FF2B5EF4-FFF2-40B4-BE49-F238E27FC236}">
                <a16:creationId xmlns:a16="http://schemas.microsoft.com/office/drawing/2014/main" xmlns="" id="{64EAB38D-3BB3-4B7C-8F65-E8032F193EF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u="none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486" name="Rectangle 6">
            <a:extLst>
              <a:ext uri="{FF2B5EF4-FFF2-40B4-BE49-F238E27FC236}">
                <a16:creationId xmlns:a16="http://schemas.microsoft.com/office/drawing/2014/main" xmlns="" id="{CEF8E0AE-9F1A-4C02-9FDD-5653616F0D0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u="none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487" name="Rectangle 7">
            <a:extLst>
              <a:ext uri="{FF2B5EF4-FFF2-40B4-BE49-F238E27FC236}">
                <a16:creationId xmlns:a16="http://schemas.microsoft.com/office/drawing/2014/main" xmlns="" id="{D3EE17E6-41C0-4FF6-A07E-F5F98143370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u="none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FB0F08A-4A0D-924B-87C8-FE69964AB7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>
              <a:gd name="T0" fmla="*/ 2147483646 w 2911"/>
              <a:gd name="T1" fmla="*/ 0 h 3703"/>
              <a:gd name="T2" fmla="*/ 2147483646 w 2911"/>
              <a:gd name="T3" fmla="*/ 2147483646 h 3703"/>
              <a:gd name="T4" fmla="*/ 2147483646 w 2911"/>
              <a:gd name="T5" fmla="*/ 2147483646 h 3703"/>
              <a:gd name="T6" fmla="*/ 0 w 2911"/>
              <a:gd name="T7" fmla="*/ 2147483646 h 3703"/>
              <a:gd name="T8" fmla="*/ 2147483646 w 2911"/>
              <a:gd name="T9" fmla="*/ 2147483646 h 3703"/>
              <a:gd name="T10" fmla="*/ 2147483646 w 2911"/>
              <a:gd name="T11" fmla="*/ 2147483646 h 3703"/>
              <a:gd name="T12" fmla="*/ 2147483646 w 2911"/>
              <a:gd name="T13" fmla="*/ 2147483646 h 3703"/>
              <a:gd name="T14" fmla="*/ 2147483646 w 2911"/>
              <a:gd name="T15" fmla="*/ 2147483646 h 3703"/>
              <a:gd name="T16" fmla="*/ 2147483646 w 2911"/>
              <a:gd name="T17" fmla="*/ 2147483646 h 3703"/>
              <a:gd name="T18" fmla="*/ 2147483646 w 2911"/>
              <a:gd name="T19" fmla="*/ 0 h 3703"/>
              <a:gd name="T20" fmla="*/ 2147483646 w 2911"/>
              <a:gd name="T21" fmla="*/ 0 h 37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>
              <a:gd name="T0" fmla="*/ 0 w 2561"/>
              <a:gd name="T1" fmla="*/ 2147483646 h 2777"/>
              <a:gd name="T2" fmla="*/ 2147483646 w 2561"/>
              <a:gd name="T3" fmla="*/ 2147483646 h 2777"/>
              <a:gd name="T4" fmla="*/ 2147483646 w 2561"/>
              <a:gd name="T5" fmla="*/ 2147483646 h 2777"/>
              <a:gd name="T6" fmla="*/ 2147483646 w 2561"/>
              <a:gd name="T7" fmla="*/ 2147483646 h 2777"/>
              <a:gd name="T8" fmla="*/ 2147483646 w 2561"/>
              <a:gd name="T9" fmla="*/ 2147483646 h 2777"/>
              <a:gd name="T10" fmla="*/ 2147483646 w 2561"/>
              <a:gd name="T11" fmla="*/ 0 h 2777"/>
              <a:gd name="T12" fmla="*/ 0 w 2561"/>
              <a:gd name="T13" fmla="*/ 2147483646 h 2777"/>
              <a:gd name="T14" fmla="*/ 0 w 2561"/>
              <a:gd name="T15" fmla="*/ 2147483646 h 27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051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4 w 2177"/>
                <a:gd name="T1" fmla="*/ 3 h 1298"/>
                <a:gd name="T2" fmla="*/ 3 w 2177"/>
                <a:gd name="T3" fmla="*/ 3 h 1298"/>
                <a:gd name="T4" fmla="*/ 3 w 2177"/>
                <a:gd name="T5" fmla="*/ 1 h 1298"/>
                <a:gd name="T6" fmla="*/ 5 w 2177"/>
                <a:gd name="T7" fmla="*/ 1 h 1298"/>
                <a:gd name="T8" fmla="*/ 5 w 2177"/>
                <a:gd name="T9" fmla="*/ 1 h 1298"/>
                <a:gd name="T10" fmla="*/ 5 w 2177"/>
                <a:gd name="T11" fmla="*/ 1 h 1298"/>
                <a:gd name="T12" fmla="*/ 3 w 2177"/>
                <a:gd name="T13" fmla="*/ 1 h 1298"/>
                <a:gd name="T14" fmla="*/ 3 w 2177"/>
                <a:gd name="T15" fmla="*/ 1 h 1298"/>
                <a:gd name="T16" fmla="*/ 3 w 2177"/>
                <a:gd name="T17" fmla="*/ 0 h 1298"/>
                <a:gd name="T18" fmla="*/ 2 w 2177"/>
                <a:gd name="T19" fmla="*/ 1 h 1298"/>
                <a:gd name="T20" fmla="*/ 2 w 2177"/>
                <a:gd name="T21" fmla="*/ 1 h 1298"/>
                <a:gd name="T22" fmla="*/ 2 w 2177"/>
                <a:gd name="T23" fmla="*/ 1 h 1298"/>
                <a:gd name="T24" fmla="*/ 2 w 2177"/>
                <a:gd name="T25" fmla="*/ 1 h 1298"/>
                <a:gd name="T26" fmla="*/ 2 w 2177"/>
                <a:gd name="T27" fmla="*/ 1 h 1298"/>
                <a:gd name="T28" fmla="*/ 3 w 2177"/>
                <a:gd name="T29" fmla="*/ 2 h 1298"/>
                <a:gd name="T30" fmla="*/ 1 w 2177"/>
                <a:gd name="T31" fmla="*/ 1 h 1298"/>
                <a:gd name="T32" fmla="*/ 1 w 2177"/>
                <a:gd name="T33" fmla="*/ 1 h 1298"/>
                <a:gd name="T34" fmla="*/ 0 w 2177"/>
                <a:gd name="T35" fmla="*/ 2 h 1298"/>
                <a:gd name="T36" fmla="*/ 1 w 2177"/>
                <a:gd name="T37" fmla="*/ 2 h 1298"/>
                <a:gd name="T38" fmla="*/ 3 w 2177"/>
                <a:gd name="T39" fmla="*/ 3 h 1298"/>
                <a:gd name="T40" fmla="*/ 3 w 2177"/>
                <a:gd name="T41" fmla="*/ 3 h 1298"/>
                <a:gd name="T42" fmla="*/ 4 w 2177"/>
                <a:gd name="T43" fmla="*/ 3 h 1298"/>
                <a:gd name="T44" fmla="*/ 4 w 2177"/>
                <a:gd name="T45" fmla="*/ 3 h 1298"/>
                <a:gd name="T46" fmla="*/ 4 w 2177"/>
                <a:gd name="T47" fmla="*/ 3 h 129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1 h 258"/>
                <a:gd name="T2" fmla="*/ 0 w 143"/>
                <a:gd name="T3" fmla="*/ 0 h 258"/>
                <a:gd name="T4" fmla="*/ 0 w 143"/>
                <a:gd name="T5" fmla="*/ 1 h 258"/>
                <a:gd name="T6" fmla="*/ 0 w 143"/>
                <a:gd name="T7" fmla="*/ 1 h 258"/>
                <a:gd name="T8" fmla="*/ 0 w 143"/>
                <a:gd name="T9" fmla="*/ 1 h 258"/>
                <a:gd name="T10" fmla="*/ 0 w 143"/>
                <a:gd name="T11" fmla="*/ 1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0 w 1586"/>
                <a:gd name="T1" fmla="*/ 0 h 821"/>
                <a:gd name="T2" fmla="*/ 2 w 1586"/>
                <a:gd name="T3" fmla="*/ 1 h 821"/>
                <a:gd name="T4" fmla="*/ 2 w 1586"/>
                <a:gd name="T5" fmla="*/ 1 h 821"/>
                <a:gd name="T6" fmla="*/ 3 w 1586"/>
                <a:gd name="T7" fmla="*/ 1 h 821"/>
                <a:gd name="T8" fmla="*/ 3 w 1586"/>
                <a:gd name="T9" fmla="*/ 1 h 821"/>
                <a:gd name="T10" fmla="*/ 2 w 1586"/>
                <a:gd name="T11" fmla="*/ 1 h 821"/>
                <a:gd name="T12" fmla="*/ 2 w 1586"/>
                <a:gd name="T13" fmla="*/ 1 h 821"/>
                <a:gd name="T14" fmla="*/ 0 w 1586"/>
                <a:gd name="T15" fmla="*/ 0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1 h 747"/>
                <a:gd name="T2" fmla="*/ 2 w 1049"/>
                <a:gd name="T3" fmla="*/ 2 h 747"/>
                <a:gd name="T4" fmla="*/ 2 w 1049"/>
                <a:gd name="T5" fmla="*/ 2 h 747"/>
                <a:gd name="T6" fmla="*/ 3 w 1049"/>
                <a:gd name="T7" fmla="*/ 1 h 747"/>
                <a:gd name="T8" fmla="*/ 1 w 1049"/>
                <a:gd name="T9" fmla="*/ 0 h 747"/>
                <a:gd name="T10" fmla="*/ 0 w 1049"/>
                <a:gd name="T11" fmla="*/ 1 h 747"/>
                <a:gd name="T12" fmla="*/ 0 w 1049"/>
                <a:gd name="T13" fmla="*/ 1 h 747"/>
                <a:gd name="T14" fmla="*/ 0 w 1049"/>
                <a:gd name="T15" fmla="*/ 1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1 h 241"/>
                <a:gd name="T2" fmla="*/ 0 w 272"/>
                <a:gd name="T3" fmla="*/ 0 h 241"/>
                <a:gd name="T4" fmla="*/ 0 w 272"/>
                <a:gd name="T5" fmla="*/ 1 h 241"/>
                <a:gd name="T6" fmla="*/ 0 w 272"/>
                <a:gd name="T7" fmla="*/ 1 h 241"/>
                <a:gd name="T8" fmla="*/ 0 w 272"/>
                <a:gd name="T9" fmla="*/ 1 h 241"/>
                <a:gd name="T10" fmla="*/ 0 w 272"/>
                <a:gd name="T11" fmla="*/ 1 h 241"/>
                <a:gd name="T12" fmla="*/ 0 w 272"/>
                <a:gd name="T13" fmla="*/ 1 h 241"/>
                <a:gd name="T14" fmla="*/ 0 w 272"/>
                <a:gd name="T15" fmla="*/ 1 h 2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1 w 152"/>
                <a:gd name="T1" fmla="*/ 1 h 224"/>
                <a:gd name="T2" fmla="*/ 1 w 152"/>
                <a:gd name="T3" fmla="*/ 1 h 224"/>
                <a:gd name="T4" fmla="*/ 0 w 152"/>
                <a:gd name="T5" fmla="*/ 1 h 224"/>
                <a:gd name="T6" fmla="*/ 1 w 152"/>
                <a:gd name="T7" fmla="*/ 0 h 224"/>
                <a:gd name="T8" fmla="*/ 1 w 152"/>
                <a:gd name="T9" fmla="*/ 1 h 224"/>
                <a:gd name="T10" fmla="*/ 1 w 152"/>
                <a:gd name="T11" fmla="*/ 1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1 h 764"/>
                <a:gd name="T2" fmla="*/ 1 w 386"/>
                <a:gd name="T3" fmla="*/ 0 h 764"/>
                <a:gd name="T4" fmla="*/ 1 w 386"/>
                <a:gd name="T5" fmla="*/ 1 h 764"/>
                <a:gd name="T6" fmla="*/ 1 w 386"/>
                <a:gd name="T7" fmla="*/ 2 h 764"/>
                <a:gd name="T8" fmla="*/ 1 w 386"/>
                <a:gd name="T9" fmla="*/ 2 h 764"/>
                <a:gd name="T10" fmla="*/ 1 w 386"/>
                <a:gd name="T11" fmla="*/ 2 h 764"/>
                <a:gd name="T12" fmla="*/ 0 w 386"/>
                <a:gd name="T13" fmla="*/ 1 h 764"/>
                <a:gd name="T14" fmla="*/ 0 w 386"/>
                <a:gd name="T15" fmla="*/ 1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2 w 728"/>
                <a:gd name="T1" fmla="*/ 0 h 348"/>
                <a:gd name="T2" fmla="*/ 0 w 728"/>
                <a:gd name="T3" fmla="*/ 1 h 348"/>
                <a:gd name="T4" fmla="*/ 1 w 728"/>
                <a:gd name="T5" fmla="*/ 1 h 348"/>
                <a:gd name="T6" fmla="*/ 2 w 728"/>
                <a:gd name="T7" fmla="*/ 1 h 348"/>
                <a:gd name="T8" fmla="*/ 2 w 728"/>
                <a:gd name="T9" fmla="*/ 1 h 348"/>
                <a:gd name="T10" fmla="*/ 2 w 728"/>
                <a:gd name="T11" fmla="*/ 0 h 348"/>
                <a:gd name="T12" fmla="*/ 2 w 72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1 w 312"/>
                <a:gd name="T1" fmla="*/ 0 h 135"/>
                <a:gd name="T2" fmla="*/ 0 w 312"/>
                <a:gd name="T3" fmla="*/ 0 h 135"/>
                <a:gd name="T4" fmla="*/ 1 w 312"/>
                <a:gd name="T5" fmla="*/ 0 h 135"/>
                <a:gd name="T6" fmla="*/ 1 w 312"/>
                <a:gd name="T7" fmla="*/ 0 h 135"/>
                <a:gd name="T8" fmla="*/ 1 w 312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60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1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4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0 h 175"/>
                    <a:gd name="T2" fmla="*/ 1 w 313"/>
                    <a:gd name="T3" fmla="*/ 0 h 175"/>
                    <a:gd name="T4" fmla="*/ 1 w 313"/>
                    <a:gd name="T5" fmla="*/ 0 h 175"/>
                    <a:gd name="T6" fmla="*/ 1 w 313"/>
                    <a:gd name="T7" fmla="*/ 0 h 175"/>
                    <a:gd name="T8" fmla="*/ 1 w 313"/>
                    <a:gd name="T9" fmla="*/ 0 h 175"/>
                    <a:gd name="T10" fmla="*/ 1 w 313"/>
                    <a:gd name="T11" fmla="*/ 0 h 175"/>
                    <a:gd name="T12" fmla="*/ 1 w 313"/>
                    <a:gd name="T13" fmla="*/ 0 h 175"/>
                    <a:gd name="T14" fmla="*/ 1 w 313"/>
                    <a:gd name="T15" fmla="*/ 0 h 175"/>
                    <a:gd name="T16" fmla="*/ 0 w 313"/>
                    <a:gd name="T17" fmla="*/ 0 h 175"/>
                    <a:gd name="T18" fmla="*/ 0 w 313"/>
                    <a:gd name="T19" fmla="*/ 0 h 1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1 h 266"/>
                    <a:gd name="T2" fmla="*/ 1 w 230"/>
                    <a:gd name="T3" fmla="*/ 1 h 266"/>
                    <a:gd name="T4" fmla="*/ 1 w 230"/>
                    <a:gd name="T5" fmla="*/ 1 h 266"/>
                    <a:gd name="T6" fmla="*/ 1 w 230"/>
                    <a:gd name="T7" fmla="*/ 1 h 266"/>
                    <a:gd name="T8" fmla="*/ 1 w 230"/>
                    <a:gd name="T9" fmla="*/ 0 h 266"/>
                    <a:gd name="T10" fmla="*/ 1 w 230"/>
                    <a:gd name="T11" fmla="*/ 1 h 266"/>
                    <a:gd name="T12" fmla="*/ 1 w 230"/>
                    <a:gd name="T13" fmla="*/ 1 h 266"/>
                    <a:gd name="T14" fmla="*/ 0 w 230"/>
                    <a:gd name="T15" fmla="*/ 1 h 266"/>
                    <a:gd name="T16" fmla="*/ 0 w 230"/>
                    <a:gd name="T17" fmla="*/ 1 h 2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 h 234"/>
                    <a:gd name="T2" fmla="*/ 0 w 87"/>
                    <a:gd name="T3" fmla="*/ 1 h 234"/>
                    <a:gd name="T4" fmla="*/ 0 w 87"/>
                    <a:gd name="T5" fmla="*/ 1 h 234"/>
                    <a:gd name="T6" fmla="*/ 0 w 87"/>
                    <a:gd name="T7" fmla="*/ 1 h 234"/>
                    <a:gd name="T8" fmla="*/ 0 w 87"/>
                    <a:gd name="T9" fmla="*/ 1 h 234"/>
                    <a:gd name="T10" fmla="*/ 0 w 87"/>
                    <a:gd name="T11" fmla="*/ 1 h 234"/>
                    <a:gd name="T12" fmla="*/ 0 w 87"/>
                    <a:gd name="T13" fmla="*/ 0 h 234"/>
                    <a:gd name="T14" fmla="*/ 0 w 87"/>
                    <a:gd name="T15" fmla="*/ 1 h 234"/>
                    <a:gd name="T16" fmla="*/ 0 w 87"/>
                    <a:gd name="T17" fmla="*/ 1 h 2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2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1 w 1190"/>
                  <a:gd name="T1" fmla="*/ 0 h 500"/>
                  <a:gd name="T2" fmla="*/ 3 w 1190"/>
                  <a:gd name="T3" fmla="*/ 1 h 500"/>
                  <a:gd name="T4" fmla="*/ 3 w 1190"/>
                  <a:gd name="T5" fmla="*/ 1 h 500"/>
                  <a:gd name="T6" fmla="*/ 0 w 1190"/>
                  <a:gd name="T7" fmla="*/ 1 h 500"/>
                  <a:gd name="T8" fmla="*/ 1 w 1190"/>
                  <a:gd name="T9" fmla="*/ 0 h 500"/>
                  <a:gd name="T10" fmla="*/ 1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0 w 489"/>
                  <a:gd name="T1" fmla="*/ 1 h 296"/>
                  <a:gd name="T2" fmla="*/ 0 w 489"/>
                  <a:gd name="T3" fmla="*/ 1 h 296"/>
                  <a:gd name="T4" fmla="*/ 0 w 489"/>
                  <a:gd name="T5" fmla="*/ 1 h 296"/>
                  <a:gd name="T6" fmla="*/ 0 w 489"/>
                  <a:gd name="T7" fmla="*/ 1 h 296"/>
                  <a:gd name="T8" fmla="*/ 0 w 489"/>
                  <a:gd name="T9" fmla="*/ 1 h 296"/>
                  <a:gd name="T10" fmla="*/ 0 w 489"/>
                  <a:gd name="T11" fmla="*/ 1 h 296"/>
                  <a:gd name="T12" fmla="*/ 0 w 489"/>
                  <a:gd name="T13" fmla="*/ 1 h 296"/>
                  <a:gd name="T14" fmla="*/ 0 w 489"/>
                  <a:gd name="T15" fmla="*/ 1 h 296"/>
                  <a:gd name="T16" fmla="*/ 0 w 489"/>
                  <a:gd name="T17" fmla="*/ 1 h 296"/>
                  <a:gd name="T18" fmla="*/ 0 w 489"/>
                  <a:gd name="T19" fmla="*/ 1 h 296"/>
                  <a:gd name="T20" fmla="*/ 0 w 489"/>
                  <a:gd name="T21" fmla="*/ 1 h 296"/>
                  <a:gd name="T22" fmla="*/ 0 w 489"/>
                  <a:gd name="T23" fmla="*/ 1 h 296"/>
                  <a:gd name="T24" fmla="*/ 0 w 489"/>
                  <a:gd name="T25" fmla="*/ 1 h 296"/>
                  <a:gd name="T26" fmla="*/ 0 w 489"/>
                  <a:gd name="T27" fmla="*/ 0 h 296"/>
                  <a:gd name="T28" fmla="*/ 0 w 489"/>
                  <a:gd name="T29" fmla="*/ 1 h 296"/>
                  <a:gd name="T30" fmla="*/ 0 w 489"/>
                  <a:gd name="T31" fmla="*/ 1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1 w 213"/>
                  <a:gd name="T1" fmla="*/ 0 h 478"/>
                  <a:gd name="T2" fmla="*/ 1 w 213"/>
                  <a:gd name="T3" fmla="*/ 0 h 478"/>
                  <a:gd name="T4" fmla="*/ 1 w 213"/>
                  <a:gd name="T5" fmla="*/ 0 h 478"/>
                  <a:gd name="T6" fmla="*/ 1 w 213"/>
                  <a:gd name="T7" fmla="*/ 0 h 478"/>
                  <a:gd name="T8" fmla="*/ 1 w 213"/>
                  <a:gd name="T9" fmla="*/ 0 h 478"/>
                  <a:gd name="T10" fmla="*/ 1 w 213"/>
                  <a:gd name="T11" fmla="*/ 0 h 478"/>
                  <a:gd name="T12" fmla="*/ 1 w 213"/>
                  <a:gd name="T13" fmla="*/ 0 h 478"/>
                  <a:gd name="T14" fmla="*/ 0 w 213"/>
                  <a:gd name="T15" fmla="*/ 0 h 478"/>
                  <a:gd name="T16" fmla="*/ 1 w 213"/>
                  <a:gd name="T17" fmla="*/ 0 h 478"/>
                  <a:gd name="T18" fmla="*/ 1 w 213"/>
                  <a:gd name="T19" fmla="*/ 0 h 4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5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66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1 w 150"/>
                    <a:gd name="T1" fmla="*/ 0 h 173"/>
                    <a:gd name="T2" fmla="*/ 1 w 150"/>
                    <a:gd name="T3" fmla="*/ 1 h 173"/>
                    <a:gd name="T4" fmla="*/ 0 w 150"/>
                    <a:gd name="T5" fmla="*/ 1 h 173"/>
                    <a:gd name="T6" fmla="*/ 1 w 150"/>
                    <a:gd name="T7" fmla="*/ 1 h 173"/>
                    <a:gd name="T8" fmla="*/ 1 w 150"/>
                    <a:gd name="T9" fmla="*/ 1 h 173"/>
                    <a:gd name="T10" fmla="*/ 1 w 150"/>
                    <a:gd name="T11" fmla="*/ 1 h 173"/>
                    <a:gd name="T12" fmla="*/ 1 w 150"/>
                    <a:gd name="T13" fmla="*/ 0 h 173"/>
                    <a:gd name="T14" fmla="*/ 1 w 150"/>
                    <a:gd name="T15" fmla="*/ 0 h 1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1 w 1684"/>
                    <a:gd name="T1" fmla="*/ 0 h 880"/>
                    <a:gd name="T2" fmla="*/ 1 w 1684"/>
                    <a:gd name="T3" fmla="*/ 1 h 880"/>
                    <a:gd name="T4" fmla="*/ 0 w 1684"/>
                    <a:gd name="T5" fmla="*/ 1 h 880"/>
                    <a:gd name="T6" fmla="*/ 1 w 1684"/>
                    <a:gd name="T7" fmla="*/ 1 h 880"/>
                    <a:gd name="T8" fmla="*/ 3 w 1684"/>
                    <a:gd name="T9" fmla="*/ 2 h 880"/>
                    <a:gd name="T10" fmla="*/ 3 w 1684"/>
                    <a:gd name="T11" fmla="*/ 2 h 880"/>
                    <a:gd name="T12" fmla="*/ 4 w 1684"/>
                    <a:gd name="T13" fmla="*/ 2 h 880"/>
                    <a:gd name="T14" fmla="*/ 4 w 1684"/>
                    <a:gd name="T15" fmla="*/ 2 h 880"/>
                    <a:gd name="T16" fmla="*/ 3 w 1684"/>
                    <a:gd name="T17" fmla="*/ 2 h 880"/>
                    <a:gd name="T18" fmla="*/ 3 w 1684"/>
                    <a:gd name="T19" fmla="*/ 1 h 880"/>
                    <a:gd name="T20" fmla="*/ 3 w 1684"/>
                    <a:gd name="T21" fmla="*/ 2 h 880"/>
                    <a:gd name="T22" fmla="*/ 3 w 1684"/>
                    <a:gd name="T23" fmla="*/ 2 h 880"/>
                    <a:gd name="T24" fmla="*/ 4 w 1684"/>
                    <a:gd name="T25" fmla="*/ 2 h 880"/>
                    <a:gd name="T26" fmla="*/ 3 w 1684"/>
                    <a:gd name="T27" fmla="*/ 2 h 880"/>
                    <a:gd name="T28" fmla="*/ 3 w 1684"/>
                    <a:gd name="T29" fmla="*/ 2 h 880"/>
                    <a:gd name="T30" fmla="*/ 3 w 1684"/>
                    <a:gd name="T31" fmla="*/ 2 h 880"/>
                    <a:gd name="T32" fmla="*/ 3 w 1684"/>
                    <a:gd name="T33" fmla="*/ 2 h 880"/>
                    <a:gd name="T34" fmla="*/ 3 w 1684"/>
                    <a:gd name="T35" fmla="*/ 2 h 880"/>
                    <a:gd name="T36" fmla="*/ 3 w 1684"/>
                    <a:gd name="T37" fmla="*/ 2 h 880"/>
                    <a:gd name="T38" fmla="*/ 3 w 1684"/>
                    <a:gd name="T39" fmla="*/ 2 h 880"/>
                    <a:gd name="T40" fmla="*/ 1 w 1684"/>
                    <a:gd name="T41" fmla="*/ 1 h 880"/>
                    <a:gd name="T42" fmla="*/ 1 w 1684"/>
                    <a:gd name="T43" fmla="*/ 1 h 880"/>
                    <a:gd name="T44" fmla="*/ 1 w 1684"/>
                    <a:gd name="T45" fmla="*/ 1 h 880"/>
                    <a:gd name="T46" fmla="*/ 1 w 1684"/>
                    <a:gd name="T47" fmla="*/ 0 h 880"/>
                    <a:gd name="T48" fmla="*/ 1 w 1684"/>
                    <a:gd name="T49" fmla="*/ 0 h 880"/>
                    <a:gd name="T50" fmla="*/ 1 w 1684"/>
                    <a:gd name="T51" fmla="*/ 0 h 88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1 w 160"/>
                    <a:gd name="T1" fmla="*/ 0 h 335"/>
                    <a:gd name="T2" fmla="*/ 1 w 160"/>
                    <a:gd name="T3" fmla="*/ 0 h 335"/>
                    <a:gd name="T4" fmla="*/ 0 w 160"/>
                    <a:gd name="T5" fmla="*/ 0 h 335"/>
                    <a:gd name="T6" fmla="*/ 1 w 160"/>
                    <a:gd name="T7" fmla="*/ 0 h 335"/>
                    <a:gd name="T8" fmla="*/ 1 w 160"/>
                    <a:gd name="T9" fmla="*/ 0 h 335"/>
                    <a:gd name="T10" fmla="*/ 1 w 160"/>
                    <a:gd name="T11" fmla="*/ 0 h 335"/>
                    <a:gd name="T12" fmla="*/ 1 w 160"/>
                    <a:gd name="T13" fmla="*/ 0 h 335"/>
                    <a:gd name="T14" fmla="*/ 1 w 160"/>
                    <a:gd name="T15" fmla="*/ 0 h 335"/>
                    <a:gd name="T16" fmla="*/ 1 w 160"/>
                    <a:gd name="T17" fmla="*/ 0 h 3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1 w 642"/>
                    <a:gd name="T1" fmla="*/ 2 h 1188"/>
                    <a:gd name="T2" fmla="*/ 0 w 642"/>
                    <a:gd name="T3" fmla="*/ 1 h 1188"/>
                    <a:gd name="T4" fmla="*/ 1 w 642"/>
                    <a:gd name="T5" fmla="*/ 1 h 1188"/>
                    <a:gd name="T6" fmla="*/ 1 w 642"/>
                    <a:gd name="T7" fmla="*/ 0 h 1188"/>
                    <a:gd name="T8" fmla="*/ 1 w 642"/>
                    <a:gd name="T9" fmla="*/ 1 h 1188"/>
                    <a:gd name="T10" fmla="*/ 2 w 642"/>
                    <a:gd name="T11" fmla="*/ 3 h 1188"/>
                    <a:gd name="T12" fmla="*/ 2 w 642"/>
                    <a:gd name="T13" fmla="*/ 3 h 1188"/>
                    <a:gd name="T14" fmla="*/ 1 w 642"/>
                    <a:gd name="T15" fmla="*/ 1 h 1188"/>
                    <a:gd name="T16" fmla="*/ 1 w 642"/>
                    <a:gd name="T17" fmla="*/ 1 h 1188"/>
                    <a:gd name="T18" fmla="*/ 1 w 642"/>
                    <a:gd name="T19" fmla="*/ 1 h 1188"/>
                    <a:gd name="T20" fmla="*/ 1 w 642"/>
                    <a:gd name="T21" fmla="*/ 1 h 1188"/>
                    <a:gd name="T22" fmla="*/ 1 w 642"/>
                    <a:gd name="T23" fmla="*/ 2 h 1188"/>
                    <a:gd name="T24" fmla="*/ 1 w 642"/>
                    <a:gd name="T25" fmla="*/ 2 h 1188"/>
                    <a:gd name="T26" fmla="*/ 1 w 642"/>
                    <a:gd name="T27" fmla="*/ 2 h 11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1 h 504"/>
                    <a:gd name="T2" fmla="*/ 1 w 192"/>
                    <a:gd name="T3" fmla="*/ 1 h 504"/>
                    <a:gd name="T4" fmla="*/ 1 w 192"/>
                    <a:gd name="T5" fmla="*/ 1 h 504"/>
                    <a:gd name="T6" fmla="*/ 1 w 192"/>
                    <a:gd name="T7" fmla="*/ 1 h 504"/>
                    <a:gd name="T8" fmla="*/ 1 w 192"/>
                    <a:gd name="T9" fmla="*/ 1 h 504"/>
                    <a:gd name="T10" fmla="*/ 1 w 192"/>
                    <a:gd name="T11" fmla="*/ 1 h 504"/>
                    <a:gd name="T12" fmla="*/ 1 w 192"/>
                    <a:gd name="T13" fmla="*/ 1 h 504"/>
                    <a:gd name="T14" fmla="*/ 1 w 192"/>
                    <a:gd name="T15" fmla="*/ 1 h 504"/>
                    <a:gd name="T16" fmla="*/ 1 w 192"/>
                    <a:gd name="T17" fmla="*/ 0 h 504"/>
                    <a:gd name="T18" fmla="*/ 0 w 192"/>
                    <a:gd name="T19" fmla="*/ 1 h 504"/>
                    <a:gd name="T20" fmla="*/ 0 w 192"/>
                    <a:gd name="T21" fmla="*/ 1 h 5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1 w 390"/>
                    <a:gd name="T1" fmla="*/ 0 h 269"/>
                    <a:gd name="T2" fmla="*/ 1 w 390"/>
                    <a:gd name="T3" fmla="*/ 1 h 269"/>
                    <a:gd name="T4" fmla="*/ 1 w 390"/>
                    <a:gd name="T5" fmla="*/ 1 h 269"/>
                    <a:gd name="T6" fmla="*/ 0 w 390"/>
                    <a:gd name="T7" fmla="*/ 1 h 269"/>
                    <a:gd name="T8" fmla="*/ 0 w 390"/>
                    <a:gd name="T9" fmla="*/ 1 h 269"/>
                    <a:gd name="T10" fmla="*/ 1 w 390"/>
                    <a:gd name="T11" fmla="*/ 1 h 269"/>
                    <a:gd name="T12" fmla="*/ 1 w 390"/>
                    <a:gd name="T13" fmla="*/ 1 h 269"/>
                    <a:gd name="T14" fmla="*/ 1 w 390"/>
                    <a:gd name="T15" fmla="*/ 1 h 269"/>
                    <a:gd name="T16" fmla="*/ 1 w 390"/>
                    <a:gd name="T17" fmla="*/ 1 h 269"/>
                    <a:gd name="T18" fmla="*/ 1 w 390"/>
                    <a:gd name="T19" fmla="*/ 1 h 269"/>
                    <a:gd name="T20" fmla="*/ 1 w 390"/>
                    <a:gd name="T21" fmla="*/ 1 h 269"/>
                    <a:gd name="T22" fmla="*/ 1 w 390"/>
                    <a:gd name="T23" fmla="*/ 0 h 269"/>
                    <a:gd name="T24" fmla="*/ 1 w 390"/>
                    <a:gd name="T25" fmla="*/ 0 h 2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1 h 424"/>
                    <a:gd name="T2" fmla="*/ 2 w 941"/>
                    <a:gd name="T3" fmla="*/ 0 h 424"/>
                    <a:gd name="T4" fmla="*/ 2 w 941"/>
                    <a:gd name="T5" fmla="*/ 1 h 424"/>
                    <a:gd name="T6" fmla="*/ 2 w 941"/>
                    <a:gd name="T7" fmla="*/ 1 h 424"/>
                    <a:gd name="T8" fmla="*/ 2 w 941"/>
                    <a:gd name="T9" fmla="*/ 1 h 424"/>
                    <a:gd name="T10" fmla="*/ 1 w 941"/>
                    <a:gd name="T11" fmla="*/ 1 h 424"/>
                    <a:gd name="T12" fmla="*/ 1 w 941"/>
                    <a:gd name="T13" fmla="*/ 1 h 424"/>
                    <a:gd name="T14" fmla="*/ 2 w 941"/>
                    <a:gd name="T15" fmla="*/ 1 h 424"/>
                    <a:gd name="T16" fmla="*/ 2 w 941"/>
                    <a:gd name="T17" fmla="*/ 1 h 424"/>
                    <a:gd name="T18" fmla="*/ 2 w 941"/>
                    <a:gd name="T19" fmla="*/ 1 h 424"/>
                    <a:gd name="T20" fmla="*/ 0 w 941"/>
                    <a:gd name="T21" fmla="*/ 1 h 424"/>
                    <a:gd name="T22" fmla="*/ 0 w 941"/>
                    <a:gd name="T23" fmla="*/ 1 h 424"/>
                    <a:gd name="T24" fmla="*/ 0 w 941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3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0 h 173"/>
                    <a:gd name="T2" fmla="*/ 1 w 488"/>
                    <a:gd name="T3" fmla="*/ 0 h 173"/>
                    <a:gd name="T4" fmla="*/ 1 w 488"/>
                    <a:gd name="T5" fmla="*/ 0 h 173"/>
                    <a:gd name="T6" fmla="*/ 1 w 488"/>
                    <a:gd name="T7" fmla="*/ 0 h 173"/>
                    <a:gd name="T8" fmla="*/ 1 w 488"/>
                    <a:gd name="T9" fmla="*/ 0 h 173"/>
                    <a:gd name="T10" fmla="*/ 1 w 488"/>
                    <a:gd name="T11" fmla="*/ 0 h 173"/>
                    <a:gd name="T12" fmla="*/ 1 w 488"/>
                    <a:gd name="T13" fmla="*/ 0 h 173"/>
                    <a:gd name="T14" fmla="*/ 1 w 488"/>
                    <a:gd name="T15" fmla="*/ 0 h 173"/>
                    <a:gd name="T16" fmla="*/ 1 w 488"/>
                    <a:gd name="T17" fmla="*/ 0 h 173"/>
                    <a:gd name="T18" fmla="*/ 1 w 488"/>
                    <a:gd name="T19" fmla="*/ 0 h 173"/>
                    <a:gd name="T20" fmla="*/ 1 w 488"/>
                    <a:gd name="T21" fmla="*/ 0 h 173"/>
                    <a:gd name="T22" fmla="*/ 1 w 488"/>
                    <a:gd name="T23" fmla="*/ 0 h 173"/>
                    <a:gd name="T24" fmla="*/ 1 w 488"/>
                    <a:gd name="T25" fmla="*/ 0 h 173"/>
                    <a:gd name="T26" fmla="*/ 1 w 488"/>
                    <a:gd name="T27" fmla="*/ 0 h 173"/>
                    <a:gd name="T28" fmla="*/ 0 w 488"/>
                    <a:gd name="T29" fmla="*/ 0 h 173"/>
                    <a:gd name="T30" fmla="*/ 0 w 488"/>
                    <a:gd name="T31" fmla="*/ 0 h 1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035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49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0 w 772"/>
                <a:gd name="T1" fmla="*/ 2 h 3266"/>
                <a:gd name="T2" fmla="*/ 0 w 772"/>
                <a:gd name="T3" fmla="*/ 2 h 3266"/>
                <a:gd name="T4" fmla="*/ 0 w 772"/>
                <a:gd name="T5" fmla="*/ 1 h 3266"/>
                <a:gd name="T6" fmla="*/ 0 w 772"/>
                <a:gd name="T7" fmla="*/ 1 h 3266"/>
                <a:gd name="T8" fmla="*/ 0 w 772"/>
                <a:gd name="T9" fmla="*/ 1 h 3266"/>
                <a:gd name="T10" fmla="*/ 0 w 772"/>
                <a:gd name="T11" fmla="*/ 1 h 3266"/>
                <a:gd name="T12" fmla="*/ 0 w 772"/>
                <a:gd name="T13" fmla="*/ 1 h 3266"/>
                <a:gd name="T14" fmla="*/ 0 w 772"/>
                <a:gd name="T15" fmla="*/ 1 h 3266"/>
                <a:gd name="T16" fmla="*/ 0 w 772"/>
                <a:gd name="T17" fmla="*/ 1 h 3266"/>
                <a:gd name="T18" fmla="*/ 0 w 772"/>
                <a:gd name="T19" fmla="*/ 1 h 3266"/>
                <a:gd name="T20" fmla="*/ 0 w 772"/>
                <a:gd name="T21" fmla="*/ 0 h 3266"/>
                <a:gd name="T22" fmla="*/ 0 w 772"/>
                <a:gd name="T23" fmla="*/ 0 h 3266"/>
                <a:gd name="T24" fmla="*/ 0 w 772"/>
                <a:gd name="T25" fmla="*/ 0 h 3266"/>
                <a:gd name="T26" fmla="*/ 0 w 772"/>
                <a:gd name="T27" fmla="*/ 0 h 3266"/>
                <a:gd name="T28" fmla="*/ 0 w 772"/>
                <a:gd name="T29" fmla="*/ 0 h 3266"/>
                <a:gd name="T30" fmla="*/ 0 w 772"/>
                <a:gd name="T31" fmla="*/ 0 h 3266"/>
                <a:gd name="T32" fmla="*/ 0 w 772"/>
                <a:gd name="T33" fmla="*/ 0 h 3266"/>
                <a:gd name="T34" fmla="*/ 0 w 772"/>
                <a:gd name="T35" fmla="*/ 0 h 3266"/>
                <a:gd name="T36" fmla="*/ 0 w 772"/>
                <a:gd name="T37" fmla="*/ 0 h 3266"/>
                <a:gd name="T38" fmla="*/ 0 w 772"/>
                <a:gd name="T39" fmla="*/ 0 h 3266"/>
                <a:gd name="T40" fmla="*/ 0 w 772"/>
                <a:gd name="T41" fmla="*/ 0 h 3266"/>
                <a:gd name="T42" fmla="*/ 0 w 772"/>
                <a:gd name="T43" fmla="*/ 1 h 3266"/>
                <a:gd name="T44" fmla="*/ 0 w 772"/>
                <a:gd name="T45" fmla="*/ 1 h 3266"/>
                <a:gd name="T46" fmla="*/ 0 w 772"/>
                <a:gd name="T47" fmla="*/ 1 h 3266"/>
                <a:gd name="T48" fmla="*/ 0 w 772"/>
                <a:gd name="T49" fmla="*/ 1 h 3266"/>
                <a:gd name="T50" fmla="*/ 0 w 772"/>
                <a:gd name="T51" fmla="*/ 1 h 3266"/>
                <a:gd name="T52" fmla="*/ 0 w 772"/>
                <a:gd name="T53" fmla="*/ 1 h 3266"/>
                <a:gd name="T54" fmla="*/ 0 w 772"/>
                <a:gd name="T55" fmla="*/ 1 h 3266"/>
                <a:gd name="T56" fmla="*/ 0 w 772"/>
                <a:gd name="T57" fmla="*/ 2 h 3266"/>
                <a:gd name="T58" fmla="*/ 0 w 772"/>
                <a:gd name="T59" fmla="*/ 2 h 3266"/>
                <a:gd name="T60" fmla="*/ 0 w 772"/>
                <a:gd name="T61" fmla="*/ 2 h 3266"/>
                <a:gd name="T62" fmla="*/ 0 w 772"/>
                <a:gd name="T63" fmla="*/ 2 h 3266"/>
                <a:gd name="T64" fmla="*/ 0 w 772"/>
                <a:gd name="T65" fmla="*/ 2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0 w 772"/>
                <a:gd name="T1" fmla="*/ 7 h 3266"/>
                <a:gd name="T2" fmla="*/ 0 w 772"/>
                <a:gd name="T3" fmla="*/ 6 h 3266"/>
                <a:gd name="T4" fmla="*/ 0 w 772"/>
                <a:gd name="T5" fmla="*/ 6 h 3266"/>
                <a:gd name="T6" fmla="*/ 0 w 772"/>
                <a:gd name="T7" fmla="*/ 5 h 3266"/>
                <a:gd name="T8" fmla="*/ 0 w 772"/>
                <a:gd name="T9" fmla="*/ 5 h 3266"/>
                <a:gd name="T10" fmla="*/ 0 w 772"/>
                <a:gd name="T11" fmla="*/ 5 h 3266"/>
                <a:gd name="T12" fmla="*/ 0 w 772"/>
                <a:gd name="T13" fmla="*/ 4 h 3266"/>
                <a:gd name="T14" fmla="*/ 0 w 772"/>
                <a:gd name="T15" fmla="*/ 4 h 3266"/>
                <a:gd name="T16" fmla="*/ 0 w 772"/>
                <a:gd name="T17" fmla="*/ 4 h 3266"/>
                <a:gd name="T18" fmla="*/ 0 w 772"/>
                <a:gd name="T19" fmla="*/ 4 h 3266"/>
                <a:gd name="T20" fmla="*/ 0 w 772"/>
                <a:gd name="T21" fmla="*/ 3 h 3266"/>
                <a:gd name="T22" fmla="*/ 0 w 772"/>
                <a:gd name="T23" fmla="*/ 2 h 3266"/>
                <a:gd name="T24" fmla="*/ 0 w 772"/>
                <a:gd name="T25" fmla="*/ 2 h 3266"/>
                <a:gd name="T26" fmla="*/ 0 w 772"/>
                <a:gd name="T27" fmla="*/ 2 h 3266"/>
                <a:gd name="T28" fmla="*/ 0 w 772"/>
                <a:gd name="T29" fmla="*/ 1 h 3266"/>
                <a:gd name="T30" fmla="*/ 0 w 772"/>
                <a:gd name="T31" fmla="*/ 0 h 3266"/>
                <a:gd name="T32" fmla="*/ 0 w 772"/>
                <a:gd name="T33" fmla="*/ 1 h 3266"/>
                <a:gd name="T34" fmla="*/ 0 w 772"/>
                <a:gd name="T35" fmla="*/ 2 h 3266"/>
                <a:gd name="T36" fmla="*/ 0 w 772"/>
                <a:gd name="T37" fmla="*/ 2 h 3266"/>
                <a:gd name="T38" fmla="*/ 0 w 772"/>
                <a:gd name="T39" fmla="*/ 2 h 3266"/>
                <a:gd name="T40" fmla="*/ 0 w 772"/>
                <a:gd name="T41" fmla="*/ 3 h 3266"/>
                <a:gd name="T42" fmla="*/ 0 w 772"/>
                <a:gd name="T43" fmla="*/ 3 h 3266"/>
                <a:gd name="T44" fmla="*/ 0 w 772"/>
                <a:gd name="T45" fmla="*/ 4 h 3266"/>
                <a:gd name="T46" fmla="*/ 0 w 772"/>
                <a:gd name="T47" fmla="*/ 4 h 3266"/>
                <a:gd name="T48" fmla="*/ 0 w 772"/>
                <a:gd name="T49" fmla="*/ 5 h 3266"/>
                <a:gd name="T50" fmla="*/ 0 w 772"/>
                <a:gd name="T51" fmla="*/ 5 h 3266"/>
                <a:gd name="T52" fmla="*/ 0 w 772"/>
                <a:gd name="T53" fmla="*/ 5 h 3266"/>
                <a:gd name="T54" fmla="*/ 0 w 772"/>
                <a:gd name="T55" fmla="*/ 6 h 3266"/>
                <a:gd name="T56" fmla="*/ 0 w 772"/>
                <a:gd name="T57" fmla="*/ 6 h 3266"/>
                <a:gd name="T58" fmla="*/ 0 w 772"/>
                <a:gd name="T59" fmla="*/ 7 h 3266"/>
                <a:gd name="T60" fmla="*/ 0 w 772"/>
                <a:gd name="T61" fmla="*/ 7 h 3266"/>
                <a:gd name="T62" fmla="*/ 0 w 772"/>
                <a:gd name="T63" fmla="*/ 7 h 3266"/>
                <a:gd name="T64" fmla="*/ 0 w 772"/>
                <a:gd name="T65" fmla="*/ 7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6" name="Group 40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037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39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0 w 245"/>
                  <a:gd name="T1" fmla="*/ 0 h 806"/>
                  <a:gd name="T2" fmla="*/ 0 w 245"/>
                  <a:gd name="T3" fmla="*/ 0 h 806"/>
                  <a:gd name="T4" fmla="*/ 0 w 245"/>
                  <a:gd name="T5" fmla="*/ 0 h 806"/>
                  <a:gd name="T6" fmla="*/ 0 w 245"/>
                  <a:gd name="T7" fmla="*/ 0 h 806"/>
                  <a:gd name="T8" fmla="*/ 0 w 245"/>
                  <a:gd name="T9" fmla="*/ 0 h 806"/>
                  <a:gd name="T10" fmla="*/ 0 w 245"/>
                  <a:gd name="T11" fmla="*/ 0 h 806"/>
                  <a:gd name="T12" fmla="*/ 0 w 245"/>
                  <a:gd name="T13" fmla="*/ 0 h 806"/>
                  <a:gd name="T14" fmla="*/ 0 w 245"/>
                  <a:gd name="T15" fmla="*/ 0 h 8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40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41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0 w 604"/>
                    <a:gd name="T3" fmla="*/ 0 h 349"/>
                    <a:gd name="T4" fmla="*/ 0 w 604"/>
                    <a:gd name="T5" fmla="*/ 0 h 349"/>
                    <a:gd name="T6" fmla="*/ 0 w 604"/>
                    <a:gd name="T7" fmla="*/ 0 h 349"/>
                    <a:gd name="T8" fmla="*/ 0 w 604"/>
                    <a:gd name="T9" fmla="*/ 0 h 349"/>
                    <a:gd name="T10" fmla="*/ 0 w 604"/>
                    <a:gd name="T11" fmla="*/ 0 h 349"/>
                    <a:gd name="T12" fmla="*/ 0 w 604"/>
                    <a:gd name="T13" fmla="*/ 0 h 349"/>
                    <a:gd name="T14" fmla="*/ 0 w 604"/>
                    <a:gd name="T15" fmla="*/ 0 h 349"/>
                    <a:gd name="T16" fmla="*/ 0 w 604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>
                    <a:gd name="T0" fmla="*/ 0 w 1064"/>
                    <a:gd name="T1" fmla="*/ 0 h 1230"/>
                    <a:gd name="T2" fmla="*/ 0 w 1064"/>
                    <a:gd name="T3" fmla="*/ 0 h 1230"/>
                    <a:gd name="T4" fmla="*/ 0 w 1064"/>
                    <a:gd name="T5" fmla="*/ 0 h 1230"/>
                    <a:gd name="T6" fmla="*/ 0 w 1064"/>
                    <a:gd name="T7" fmla="*/ 0 h 1230"/>
                    <a:gd name="T8" fmla="*/ 0 w 1064"/>
                    <a:gd name="T9" fmla="*/ 0 h 1230"/>
                    <a:gd name="T10" fmla="*/ 0 w 1064"/>
                    <a:gd name="T11" fmla="*/ 0 h 1230"/>
                    <a:gd name="T12" fmla="*/ 0 w 1064"/>
                    <a:gd name="T13" fmla="*/ 0 h 1230"/>
                    <a:gd name="T14" fmla="*/ 0 w 1064"/>
                    <a:gd name="T15" fmla="*/ 0 h 1230"/>
                    <a:gd name="T16" fmla="*/ 0 w 1064"/>
                    <a:gd name="T17" fmla="*/ 0 h 1230"/>
                    <a:gd name="T18" fmla="*/ 0 w 1064"/>
                    <a:gd name="T19" fmla="*/ 0 h 1230"/>
                    <a:gd name="T20" fmla="*/ 0 w 1064"/>
                    <a:gd name="T21" fmla="*/ 0 h 1230"/>
                    <a:gd name="T22" fmla="*/ 0 w 1064"/>
                    <a:gd name="T23" fmla="*/ 0 h 1230"/>
                    <a:gd name="T24" fmla="*/ 0 w 1064"/>
                    <a:gd name="T25" fmla="*/ 0 h 1230"/>
                    <a:gd name="T26" fmla="*/ 0 w 1064"/>
                    <a:gd name="T27" fmla="*/ 0 h 1230"/>
                    <a:gd name="T28" fmla="*/ 0 w 1064"/>
                    <a:gd name="T29" fmla="*/ 0 h 1230"/>
                    <a:gd name="T30" fmla="*/ 0 w 1064"/>
                    <a:gd name="T31" fmla="*/ 0 h 1230"/>
                    <a:gd name="T32" fmla="*/ 0 w 1064"/>
                    <a:gd name="T33" fmla="*/ 0 h 1230"/>
                    <a:gd name="T34" fmla="*/ 0 w 1064"/>
                    <a:gd name="T35" fmla="*/ 0 h 1230"/>
                    <a:gd name="T36" fmla="*/ 0 w 1064"/>
                    <a:gd name="T37" fmla="*/ 0 h 1230"/>
                    <a:gd name="T38" fmla="*/ 0 w 1064"/>
                    <a:gd name="T39" fmla="*/ 0 h 1230"/>
                    <a:gd name="T40" fmla="*/ 0 w 1064"/>
                    <a:gd name="T41" fmla="*/ 0 h 1230"/>
                    <a:gd name="T42" fmla="*/ 0 w 1064"/>
                    <a:gd name="T43" fmla="*/ 0 h 12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>
                    <a:gd name="T0" fmla="*/ 0 w 2002"/>
                    <a:gd name="T1" fmla="*/ 0 h 2521"/>
                    <a:gd name="T2" fmla="*/ 0 w 2002"/>
                    <a:gd name="T3" fmla="*/ 0 h 2521"/>
                    <a:gd name="T4" fmla="*/ 0 w 2002"/>
                    <a:gd name="T5" fmla="*/ 0 h 2521"/>
                    <a:gd name="T6" fmla="*/ 0 w 2002"/>
                    <a:gd name="T7" fmla="*/ 0 h 2521"/>
                    <a:gd name="T8" fmla="*/ 0 w 2002"/>
                    <a:gd name="T9" fmla="*/ 0 h 2521"/>
                    <a:gd name="T10" fmla="*/ 0 w 2002"/>
                    <a:gd name="T11" fmla="*/ 0 h 25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0 w 3007"/>
                    <a:gd name="T1" fmla="*/ 0 h 3771"/>
                    <a:gd name="T2" fmla="*/ 0 w 3007"/>
                    <a:gd name="T3" fmla="*/ 0 h 3771"/>
                    <a:gd name="T4" fmla="*/ 0 w 3007"/>
                    <a:gd name="T5" fmla="*/ 0 h 3771"/>
                    <a:gd name="T6" fmla="*/ 0 w 3007"/>
                    <a:gd name="T7" fmla="*/ 0 h 3771"/>
                    <a:gd name="T8" fmla="*/ 0 w 3007"/>
                    <a:gd name="T9" fmla="*/ 0 h 3771"/>
                    <a:gd name="T10" fmla="*/ 0 w 3007"/>
                    <a:gd name="T11" fmla="*/ 0 h 3771"/>
                    <a:gd name="T12" fmla="*/ 0 w 3007"/>
                    <a:gd name="T13" fmla="*/ 0 h 3771"/>
                    <a:gd name="T14" fmla="*/ 0 w 3007"/>
                    <a:gd name="T15" fmla="*/ 0 h 3771"/>
                    <a:gd name="T16" fmla="*/ 0 w 3007"/>
                    <a:gd name="T17" fmla="*/ 0 h 3771"/>
                    <a:gd name="T18" fmla="*/ 0 w 3007"/>
                    <a:gd name="T19" fmla="*/ 0 h 3771"/>
                    <a:gd name="T20" fmla="*/ 0 w 3007"/>
                    <a:gd name="T21" fmla="*/ 0 h 3771"/>
                    <a:gd name="T22" fmla="*/ 0 w 3007"/>
                    <a:gd name="T23" fmla="*/ 0 h 3771"/>
                    <a:gd name="T24" fmla="*/ 0 w 3007"/>
                    <a:gd name="T25" fmla="*/ 0 h 3771"/>
                    <a:gd name="T26" fmla="*/ 0 w 3007"/>
                    <a:gd name="T27" fmla="*/ 0 h 3771"/>
                    <a:gd name="T28" fmla="*/ 0 w 3007"/>
                    <a:gd name="T29" fmla="*/ 0 h 3771"/>
                    <a:gd name="T30" fmla="*/ 0 w 3007"/>
                    <a:gd name="T31" fmla="*/ 0 h 3771"/>
                    <a:gd name="T32" fmla="*/ 0 w 3007"/>
                    <a:gd name="T33" fmla="*/ 0 h 3771"/>
                    <a:gd name="T34" fmla="*/ 0 w 3007"/>
                    <a:gd name="T35" fmla="*/ 0 h 3771"/>
                    <a:gd name="T36" fmla="*/ 0 w 3007"/>
                    <a:gd name="T37" fmla="*/ 0 h 3771"/>
                    <a:gd name="T38" fmla="*/ 0 w 3007"/>
                    <a:gd name="T39" fmla="*/ 0 h 3771"/>
                    <a:gd name="T40" fmla="*/ 0 w 3007"/>
                    <a:gd name="T41" fmla="*/ 0 h 3771"/>
                    <a:gd name="T42" fmla="*/ 0 w 3007"/>
                    <a:gd name="T43" fmla="*/ 0 h 3771"/>
                    <a:gd name="T44" fmla="*/ 0 w 3007"/>
                    <a:gd name="T45" fmla="*/ 0 h 3771"/>
                    <a:gd name="T46" fmla="*/ 0 w 3007"/>
                    <a:gd name="T47" fmla="*/ 0 h 3771"/>
                    <a:gd name="T48" fmla="*/ 0 w 3007"/>
                    <a:gd name="T49" fmla="*/ 0 h 3771"/>
                    <a:gd name="T50" fmla="*/ 0 w 3007"/>
                    <a:gd name="T51" fmla="*/ 0 h 3771"/>
                    <a:gd name="T52" fmla="*/ 0 w 3007"/>
                    <a:gd name="T53" fmla="*/ 0 h 377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>
                    <a:gd name="T0" fmla="*/ 0 w 673"/>
                    <a:gd name="T1" fmla="*/ 0 h 342"/>
                    <a:gd name="T2" fmla="*/ 0 w 673"/>
                    <a:gd name="T3" fmla="*/ 0 h 342"/>
                    <a:gd name="T4" fmla="*/ 0 w 673"/>
                    <a:gd name="T5" fmla="*/ 0 h 342"/>
                    <a:gd name="T6" fmla="*/ 0 w 673"/>
                    <a:gd name="T7" fmla="*/ 0 h 342"/>
                    <a:gd name="T8" fmla="*/ 0 w 673"/>
                    <a:gd name="T9" fmla="*/ 0 h 342"/>
                    <a:gd name="T10" fmla="*/ 0 w 673"/>
                    <a:gd name="T11" fmla="*/ 0 h 342"/>
                    <a:gd name="T12" fmla="*/ 0 w 673"/>
                    <a:gd name="T13" fmla="*/ 0 h 342"/>
                    <a:gd name="T14" fmla="*/ 0 w 673"/>
                    <a:gd name="T15" fmla="*/ 0 h 3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>
                    <a:gd name="T0" fmla="*/ 0 w 716"/>
                    <a:gd name="T1" fmla="*/ 0 h 403"/>
                    <a:gd name="T2" fmla="*/ 0 w 716"/>
                    <a:gd name="T3" fmla="*/ 0 h 403"/>
                    <a:gd name="T4" fmla="*/ 0 w 716"/>
                    <a:gd name="T5" fmla="*/ 0 h 403"/>
                    <a:gd name="T6" fmla="*/ 0 w 716"/>
                    <a:gd name="T7" fmla="*/ 0 h 403"/>
                    <a:gd name="T8" fmla="*/ 0 w 716"/>
                    <a:gd name="T9" fmla="*/ 0 h 403"/>
                    <a:gd name="T10" fmla="*/ 0 w 716"/>
                    <a:gd name="T11" fmla="*/ 0 h 403"/>
                    <a:gd name="T12" fmla="*/ 0 w 716"/>
                    <a:gd name="T13" fmla="*/ 0 h 403"/>
                    <a:gd name="T14" fmla="*/ 0 w 716"/>
                    <a:gd name="T15" fmla="*/ 0 h 40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0 h 411"/>
                    <a:gd name="T2" fmla="*/ 0 w 717"/>
                    <a:gd name="T3" fmla="*/ 0 h 411"/>
                    <a:gd name="T4" fmla="*/ 0 w 717"/>
                    <a:gd name="T5" fmla="*/ 0 h 411"/>
                    <a:gd name="T6" fmla="*/ 0 w 717"/>
                    <a:gd name="T7" fmla="*/ 0 h 411"/>
                    <a:gd name="T8" fmla="*/ 0 w 717"/>
                    <a:gd name="T9" fmla="*/ 0 h 411"/>
                    <a:gd name="T10" fmla="*/ 0 w 717"/>
                    <a:gd name="T11" fmla="*/ 0 h 411"/>
                    <a:gd name="T12" fmla="*/ 0 w 717"/>
                    <a:gd name="T13" fmla="*/ 0 h 411"/>
                    <a:gd name="T14" fmla="*/ 0 w 717"/>
                    <a:gd name="T15" fmla="*/ 0 h 4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>
                    <a:gd name="T0" fmla="*/ 0 w 709"/>
                    <a:gd name="T1" fmla="*/ 0 h 386"/>
                    <a:gd name="T2" fmla="*/ 0 w 709"/>
                    <a:gd name="T3" fmla="*/ 0 h 386"/>
                    <a:gd name="T4" fmla="*/ 0 w 709"/>
                    <a:gd name="T5" fmla="*/ 0 h 386"/>
                    <a:gd name="T6" fmla="*/ 0 w 709"/>
                    <a:gd name="T7" fmla="*/ 0 h 386"/>
                    <a:gd name="T8" fmla="*/ 0 w 709"/>
                    <a:gd name="T9" fmla="*/ 0 h 386"/>
                    <a:gd name="T10" fmla="*/ 0 w 709"/>
                    <a:gd name="T11" fmla="*/ 0 h 386"/>
                    <a:gd name="T12" fmla="*/ 0 w 709"/>
                    <a:gd name="T13" fmla="*/ 0 h 386"/>
                    <a:gd name="T14" fmla="*/ 0 w 709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8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slide" Target="slide32.xml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slide" Target="slide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slide" Target="slide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841F68E0-EE7F-4C3F-9E85-27418E9CB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765175"/>
            <a:ext cx="3455987" cy="1143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6000" b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黑体" pitchFamily="2" charset="-122"/>
              </a:rPr>
              <a:t>第</a:t>
            </a:r>
            <a:r>
              <a:rPr lang="en-US" altLang="zh-CN" sz="6000" b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黑体" pitchFamily="2" charset="-122"/>
              </a:rPr>
              <a:t>14</a:t>
            </a:r>
            <a:r>
              <a:rPr lang="zh-CN" altLang="en-US" sz="6000" b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黑体" pitchFamily="2" charset="-122"/>
              </a:rPr>
              <a:t>章</a:t>
            </a:r>
            <a:endParaRPr lang="zh-CN" altLang="en-US" sz="6000" u="none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  <a:ea typeface="黑体" pitchFamily="2" charset="-122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476375" y="4221163"/>
            <a:ext cx="5688013" cy="971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3F3FF"/>
              </a:gs>
            </a:gsLst>
            <a:path path="shape">
              <a:fillToRect l="50000" t="50000" r="50000" b="50000"/>
            </a:path>
          </a:gradFill>
          <a:ln w="57150" cmpd="thickThin">
            <a:pattFill prst="sphere">
              <a:fgClr>
                <a:srgbClr val="66CCFF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5400" u="none">
                <a:solidFill>
                  <a:srgbClr val="660033"/>
                </a:solidFill>
                <a:latin typeface="Monotype Corsiva" charset="0"/>
              </a:rPr>
              <a:t>Sedative - hypnotics</a:t>
            </a:r>
          </a:p>
        </p:txBody>
      </p:sp>
      <p:sp>
        <p:nvSpPr>
          <p:cNvPr id="11268" name="WordArt 4">
            <a:extLst>
              <a:ext uri="{FF2B5EF4-FFF2-40B4-BE49-F238E27FC236}">
                <a16:creationId xmlns:a16="http://schemas.microsoft.com/office/drawing/2014/main" xmlns="" id="{E88AA3C4-8665-4225-B093-552891DBD69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03945" y="2636838"/>
            <a:ext cx="6048375" cy="1223962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sz="3200" kern="10" dirty="0">
                <a:ln w="12700">
                  <a:solidFill>
                    <a:srgbClr val="808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/>
                <a:ea typeface="黑体"/>
              </a:rPr>
              <a:t>镇静催眠药</a:t>
            </a: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1116013" y="1917700"/>
            <a:ext cx="3240087" cy="0"/>
          </a:xfrm>
          <a:prstGeom prst="line">
            <a:avLst/>
          </a:prstGeom>
          <a:noFill/>
          <a:ln w="76200">
            <a:pattFill prst="lgConfetti">
              <a:fgClr>
                <a:srgbClr val="CCFF66"/>
              </a:fgClr>
              <a:bgClr>
                <a:srgbClr val="FF9933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516688" y="404813"/>
          <a:ext cx="2049462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剪辑" r:id="rId4" imgW="3040063" imgH="3405188" progId="MS_ClipArt_Gallery.2">
                  <p:embed/>
                </p:oleObj>
              </mc:Choice>
              <mc:Fallback>
                <p:oleObj name="剪辑" r:id="rId4" imgW="3040063" imgH="3405188" progId="MS_ClipArt_Gallery.2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04813"/>
                        <a:ext cx="2049462" cy="229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263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 autoUpdateAnimBg="0"/>
      <p:bldP spid="11267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7272338" cy="7921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60000"/>
              </a:lnSpc>
              <a:buFontTx/>
              <a:buNone/>
            </a:pPr>
            <a:endParaRPr lang="zh-CN" altLang="en-US" sz="1800">
              <a:solidFill>
                <a:srgbClr val="808000"/>
              </a:solidFill>
              <a:latin typeface="黑体" charset="-122"/>
              <a:ea typeface="黑体" charset="-122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zh-CN" altLang="en-US" sz="3600">
                <a:solidFill>
                  <a:srgbClr val="808000"/>
                </a:solidFill>
                <a:latin typeface="黑体" charset="-122"/>
                <a:ea typeface="黑体" charset="-122"/>
              </a:rPr>
              <a:t>    根据血浆半衰期长短分三类：</a:t>
            </a:r>
            <a:endParaRPr lang="en-US" altLang="zh-CN" sz="3600">
              <a:solidFill>
                <a:srgbClr val="808000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23850" y="26035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9900"/>
                </a:solidFill>
                <a:latin typeface="Monotype Corsiva" charset="0"/>
                <a:ea typeface="方正舒体" charset="0"/>
              </a:rPr>
              <a:t>镇静催眠药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611188" y="2708275"/>
            <a:ext cx="7920037" cy="1300163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3600" u="none">
                <a:latin typeface="楷体_GB2312" charset="0"/>
                <a:ea typeface="黑体" charset="-122"/>
              </a:rPr>
              <a:t>长效类</a:t>
            </a:r>
            <a:r>
              <a:rPr lang="zh-CN" altLang="en-US" sz="3600" u="none">
                <a:latin typeface="楷体_GB2312" charset="0"/>
                <a:ea typeface="华文细黑" charset="-122"/>
              </a:rPr>
              <a:t>  </a:t>
            </a:r>
            <a:r>
              <a:rPr lang="zh-CN" altLang="en-US" sz="3600" b="1" u="none">
                <a:solidFill>
                  <a:schemeClr val="hlink"/>
                </a:solidFill>
                <a:latin typeface="楷体_GB2312" charset="0"/>
                <a:ea typeface="楷体_GB2312" charset="0"/>
              </a:rPr>
              <a:t>地西泮   </a:t>
            </a:r>
            <a:r>
              <a:rPr lang="en-US" altLang="zh-CN" sz="3600" b="1" u="none">
                <a:solidFill>
                  <a:schemeClr val="hlink"/>
                </a:solidFill>
                <a:latin typeface="楷体_GB2312" charset="0"/>
                <a:ea typeface="楷体_GB2312" charset="0"/>
              </a:rPr>
              <a:t>diazepam,</a:t>
            </a:r>
            <a:r>
              <a:rPr lang="zh-CN" altLang="en-US" sz="3600" b="1" u="none">
                <a:solidFill>
                  <a:schemeClr val="hlink"/>
                </a:solidFill>
                <a:latin typeface="楷体_GB2312" charset="0"/>
                <a:ea typeface="楷体_GB2312" charset="0"/>
              </a:rPr>
              <a:t>安定</a:t>
            </a:r>
            <a:r>
              <a:rPr lang="zh-CN" altLang="en-US" sz="3600" b="1" u="none">
                <a:latin typeface="楷体_GB2312" charset="0"/>
                <a:ea typeface="楷体_GB2312" charset="0"/>
              </a:rPr>
              <a:t>   </a:t>
            </a:r>
          </a:p>
          <a:p>
            <a:pPr eaLnBrk="1" hangingPunct="1">
              <a:buFontTx/>
              <a:buNone/>
            </a:pPr>
            <a:r>
              <a:rPr lang="zh-CN" altLang="en-US" sz="3600" b="1" u="none">
                <a:latin typeface="楷体_GB2312" charset="0"/>
                <a:ea typeface="楷体_GB2312" charset="0"/>
              </a:rPr>
              <a:t>        氟西泮   </a:t>
            </a:r>
            <a:r>
              <a:rPr lang="en-US" altLang="zh-CN" sz="3600" b="1" u="none">
                <a:latin typeface="楷体_GB2312" charset="0"/>
                <a:ea typeface="楷体_GB2312" charset="0"/>
              </a:rPr>
              <a:t>flurazepam</a:t>
            </a:r>
            <a:endParaRPr lang="en-US" altLang="zh-CN" sz="3600" u="none">
              <a:latin typeface="楷体_GB2312" charset="0"/>
              <a:ea typeface="楷体_GB2312" charset="0"/>
            </a:endParaRP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2484438" y="765175"/>
            <a:ext cx="3908425" cy="949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76200">
            <a:pattFill prst="weave">
              <a:fgClr>
                <a:srgbClr val="C5C000"/>
              </a:fgClr>
              <a:bgClr>
                <a:schemeClr val="folHlink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FontTx/>
              <a:buNone/>
            </a:pPr>
            <a:r>
              <a:rPr lang="zh-CN" altLang="en-US" sz="5400" b="1" u="none">
                <a:latin typeface="Garamond" charset="0"/>
                <a:ea typeface="隶书" charset="0"/>
              </a:rPr>
              <a:t>分 类</a:t>
            </a:r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684213" y="5734050"/>
            <a:ext cx="7345362" cy="641350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3600" b="1" u="none">
                <a:latin typeface="黑体" charset="-122"/>
                <a:ea typeface="黑体" charset="-122"/>
              </a:rPr>
              <a:t>短效类</a:t>
            </a:r>
            <a:r>
              <a:rPr lang="zh-CN" altLang="en-US" sz="3600" b="1" u="none">
                <a:latin typeface="楷体_GB2312" charset="0"/>
                <a:ea typeface="楷体_GB2312" charset="0"/>
              </a:rPr>
              <a:t>  三唑仑   </a:t>
            </a:r>
            <a:r>
              <a:rPr lang="en-US" altLang="zh-CN" sz="3600" b="1" u="none">
                <a:latin typeface="楷体_GB2312" charset="0"/>
                <a:ea typeface="楷体_GB2312" charset="0"/>
              </a:rPr>
              <a:t>triazolam</a:t>
            </a:r>
            <a:endParaRPr lang="zh-CN" altLang="en-US" sz="3600" b="1" u="none">
              <a:latin typeface="楷体_GB2312" charset="0"/>
              <a:ea typeface="楷体_GB2312" charset="0"/>
            </a:endParaRPr>
          </a:p>
        </p:txBody>
      </p:sp>
      <p:sp>
        <p:nvSpPr>
          <p:cNvPr id="19463" name="Rectangle 10"/>
          <p:cNvSpPr>
            <a:spLocks noChangeArrowheads="1"/>
          </p:cNvSpPr>
          <p:nvPr/>
        </p:nvSpPr>
        <p:spPr bwMode="auto">
          <a:xfrm>
            <a:off x="611188" y="4221163"/>
            <a:ext cx="7848600" cy="1300162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3600" b="1" u="none">
                <a:latin typeface="黑体" charset="-122"/>
                <a:ea typeface="黑体" charset="-122"/>
              </a:rPr>
              <a:t>中效类</a:t>
            </a:r>
            <a:r>
              <a:rPr lang="zh-CN" altLang="en-US" sz="3600" b="1" u="none">
                <a:latin typeface="楷体_GB2312" charset="0"/>
                <a:ea typeface="楷体_GB2312" charset="0"/>
              </a:rPr>
              <a:t>  氯氮</a:t>
            </a:r>
            <a:r>
              <a:rPr lang="zh-CN" altLang="sk-SK" sz="3600" b="1" u="none">
                <a:latin typeface="楷体_GB2312" charset="0"/>
                <a:ea typeface="楷体_GB2312" charset="0"/>
              </a:rPr>
              <a:t>䓬</a:t>
            </a:r>
            <a:r>
              <a:rPr lang="en-US" altLang="zh-CN" sz="3600" b="1" u="none">
                <a:latin typeface="楷体_GB2312" charset="0"/>
                <a:ea typeface="楷体_GB2312" charset="0"/>
              </a:rPr>
              <a:t>chlordiazepoxide</a:t>
            </a:r>
          </a:p>
          <a:p>
            <a:pPr eaLnBrk="1" hangingPunct="1">
              <a:buFontTx/>
              <a:buNone/>
            </a:pPr>
            <a:r>
              <a:rPr lang="zh-CN" altLang="en-US" sz="3600" b="1" u="none">
                <a:latin typeface="楷体_GB2312" charset="0"/>
                <a:ea typeface="楷体_GB2312" charset="0"/>
              </a:rPr>
              <a:t>        奥沙西泮 </a:t>
            </a:r>
            <a:r>
              <a:rPr lang="en-US" altLang="zh-CN" sz="3600" b="1" u="none">
                <a:latin typeface="楷体_GB2312" charset="0"/>
                <a:ea typeface="楷体_GB2312" charset="0"/>
              </a:rPr>
              <a:t>oxazepam</a:t>
            </a:r>
            <a:r>
              <a:rPr lang="zh-CN" altLang="en-US" sz="3600" b="1" u="none">
                <a:latin typeface="楷体_GB2312" charset="0"/>
                <a:ea typeface="楷体_GB2312" charset="0"/>
              </a:rPr>
              <a:t>  </a:t>
            </a:r>
            <a:endParaRPr lang="en-US" altLang="zh-CN" sz="3600" b="1" u="none">
              <a:latin typeface="楷体_GB2312" charset="0"/>
              <a:ea typeface="楷体_GB2312" charset="0"/>
            </a:endParaRPr>
          </a:p>
        </p:txBody>
      </p:sp>
    </p:spTree>
  </p:cSld>
  <p:clrMapOvr>
    <a:masterClrMapping/>
  </p:clrMapOvr>
  <p:transition spd="slow" advTm="32442"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7848600" cy="949325"/>
          </a:xfrm>
          <a:gradFill rotWithShape="0">
            <a:gsLst>
              <a:gs pos="0">
                <a:schemeClr val="folHlink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76200" cap="flat">
            <a:pattFill prst="weave">
              <a:fgClr>
                <a:srgbClr val="C5C000"/>
              </a:fgClr>
              <a:bgClr>
                <a:schemeClr val="folHlink"/>
              </a:bgClr>
            </a:patt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5400" b="1">
                <a:latin typeface="Garamond" charset="0"/>
                <a:ea typeface="隶书" charset="0"/>
              </a:rPr>
              <a:t>一、药理作用及临床应用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7848600" cy="4465637"/>
          </a:xfrm>
          <a:ln>
            <a:solidFill>
              <a:srgbClr val="5299E0"/>
            </a:solidFill>
            <a:miter lim="800000"/>
            <a:headEnd/>
            <a:tailEnd/>
          </a:ln>
        </p:spPr>
        <p:txBody>
          <a:bodyPr/>
          <a:lstStyle/>
          <a:p>
            <a:pPr marL="812800" indent="-812800" eaLnBrk="1" hangingPunct="1">
              <a:buClr>
                <a:srgbClr val="33CC33"/>
              </a:buClr>
              <a:buSzPct val="90000"/>
              <a:buFont typeface="Wingdings" charset="2"/>
              <a:buChar char="v"/>
            </a:pPr>
            <a:r>
              <a:rPr lang="zh-CN" altLang="en-US" sz="4000" b="1">
                <a:solidFill>
                  <a:srgbClr val="FF0000"/>
                </a:solidFill>
                <a:latin typeface="楷体_GB2312" charset="0"/>
                <a:ea typeface="黑体" charset="-122"/>
              </a:rPr>
              <a:t>抗焦虑作用</a:t>
            </a:r>
          </a:p>
          <a:p>
            <a:pPr marL="812800" indent="-812800" eaLnBrk="1" hangingPunct="1">
              <a:buClr>
                <a:srgbClr val="33CC33"/>
              </a:buClr>
              <a:buSzPct val="90000"/>
              <a:buFont typeface="Wingdings" charset="2"/>
              <a:buChar char="v"/>
            </a:pPr>
            <a:r>
              <a:rPr lang="zh-CN" altLang="en-US" sz="4000" b="1">
                <a:solidFill>
                  <a:srgbClr val="FF0000"/>
                </a:solidFill>
                <a:latin typeface="楷体_GB2312" charset="0"/>
                <a:ea typeface="黑体" charset="-122"/>
              </a:rPr>
              <a:t>镇静催眠</a:t>
            </a:r>
          </a:p>
          <a:p>
            <a:pPr marL="812800" indent="-812800" eaLnBrk="1" hangingPunct="1">
              <a:buClr>
                <a:srgbClr val="33CC33"/>
              </a:buClr>
              <a:buSzPct val="90000"/>
              <a:buFont typeface="Wingdings" charset="2"/>
              <a:buChar char="v"/>
            </a:pPr>
            <a:r>
              <a:rPr lang="zh-CN" altLang="en-US" sz="4000" b="1">
                <a:solidFill>
                  <a:srgbClr val="FF0000"/>
                </a:solidFill>
                <a:latin typeface="楷体_GB2312" charset="0"/>
                <a:ea typeface="黑体" charset="-122"/>
              </a:rPr>
              <a:t>抗惊厥、抗癫痫作用</a:t>
            </a:r>
          </a:p>
          <a:p>
            <a:pPr marL="812800" indent="-812800" eaLnBrk="1" hangingPunct="1">
              <a:buClr>
                <a:srgbClr val="33CC33"/>
              </a:buClr>
              <a:buSzPct val="90000"/>
              <a:buFont typeface="Wingdings" charset="2"/>
              <a:buChar char="v"/>
            </a:pPr>
            <a:r>
              <a:rPr lang="zh-CN" altLang="en-US" sz="4000" b="1">
                <a:solidFill>
                  <a:srgbClr val="FF0000"/>
                </a:solidFill>
                <a:latin typeface="楷体_GB2312" charset="0"/>
                <a:ea typeface="黑体" charset="-122"/>
              </a:rPr>
              <a:t>中枢肌松作用</a:t>
            </a:r>
          </a:p>
          <a:p>
            <a:pPr marL="812800" indent="-812800" eaLnBrk="1" hangingPunct="1">
              <a:buClr>
                <a:srgbClr val="33CC33"/>
              </a:buClr>
              <a:buSzPct val="90000"/>
              <a:buFont typeface="Wingdings" charset="2"/>
              <a:buChar char="v"/>
            </a:pPr>
            <a:r>
              <a:rPr lang="zh-CN" altLang="en-US" sz="4000" b="1">
                <a:solidFill>
                  <a:schemeClr val="bg1"/>
                </a:solidFill>
                <a:ea typeface="黑体" charset="-122"/>
              </a:rPr>
              <a:t>其他</a:t>
            </a: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1403350" y="4797425"/>
            <a:ext cx="26320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u="none">
                <a:solidFill>
                  <a:srgbClr val="808000"/>
                </a:solidFill>
                <a:latin typeface="隶书" charset="0"/>
                <a:ea typeface="隶书" charset="0"/>
                <a:sym typeface="Wingdings" charset="2"/>
              </a:rPr>
              <a:t>影响呼吸功能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u="none">
                <a:solidFill>
                  <a:srgbClr val="808000"/>
                </a:solidFill>
                <a:latin typeface="隶书" charset="0"/>
                <a:ea typeface="隶书" charset="0"/>
                <a:sym typeface="Wingdings" charset="2"/>
              </a:rPr>
              <a:t>抑制心血管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0" y="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9900"/>
                </a:solidFill>
                <a:latin typeface="Monotype Corsiva" charset="0"/>
                <a:ea typeface="方正舒体" charset="0"/>
              </a:rPr>
              <a:t>镇静催眠药</a:t>
            </a:r>
          </a:p>
        </p:txBody>
      </p:sp>
    </p:spTree>
    <p:custDataLst>
      <p:tags r:id="rId1"/>
    </p:custDataLst>
  </p:cSld>
  <p:clrMapOvr>
    <a:masterClrMapping/>
  </p:clrMapOvr>
  <p:transition spd="slow" advTm="77655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16113"/>
            <a:ext cx="7416800" cy="3743325"/>
          </a:xfrm>
          <a:solidFill>
            <a:srgbClr val="FBFBFB"/>
          </a:solidFill>
          <a:ln>
            <a:solidFill>
              <a:srgbClr val="C5C000"/>
            </a:solidFill>
            <a:miter lim="800000"/>
            <a:headEnd/>
            <a:tailEnd/>
          </a:ln>
          <a:effectLst>
            <a:prstShdw prst="shdw13" dist="53882" dir="13500000">
              <a:srgbClr val="808080">
                <a:alpha val="50000"/>
              </a:srgbClr>
            </a:prstShdw>
          </a:effectLst>
        </p:spPr>
        <p:txBody>
          <a:bodyPr/>
          <a:lstStyle/>
          <a:p>
            <a:pPr marL="609600" indent="-609600" eaLnBrk="1" hangingPunct="1">
              <a:buClr>
                <a:srgbClr val="33CC33"/>
              </a:buClr>
              <a:buFont typeface="Wingdings" charset="2"/>
              <a:buChar char="Ø"/>
            </a:pPr>
            <a:r>
              <a:rPr lang="zh-CN" altLang="en-US" sz="360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-122"/>
                <a:ea typeface="黑体" charset="-122"/>
              </a:rPr>
              <a:t>小于催眠剂量</a:t>
            </a:r>
            <a:r>
              <a:rPr lang="zh-CN" altLang="en-US" sz="3600">
                <a:latin typeface="黑体" charset="-122"/>
                <a:ea typeface="黑体" charset="-122"/>
              </a:rPr>
              <a:t>时即可抗焦虑，显著改善紧张、忧虑、激动和失眠等症状。</a:t>
            </a:r>
          </a:p>
          <a:p>
            <a:pPr marL="609600" indent="-609600" eaLnBrk="1" hangingPunct="1">
              <a:buClr>
                <a:srgbClr val="33CC33"/>
              </a:buClr>
              <a:buFont typeface="Wingdings" charset="2"/>
              <a:buChar char="Ø"/>
            </a:pPr>
            <a:r>
              <a:rPr lang="zh-CN" altLang="en-US" sz="3600">
                <a:latin typeface="黑体" charset="-122"/>
                <a:ea typeface="黑体" charset="-122"/>
              </a:rPr>
              <a:t>且可产生暂时性记忆缺失作用。</a:t>
            </a:r>
          </a:p>
          <a:p>
            <a:pPr marL="609600" indent="-609600" eaLnBrk="1" hangingPunct="1">
              <a:buClr>
                <a:srgbClr val="33CC33"/>
              </a:buClr>
              <a:buFont typeface="Wingdings" charset="2"/>
              <a:buChar char="Ø"/>
            </a:pPr>
            <a:r>
              <a:rPr lang="zh-CN" altLang="en-US" sz="3600">
                <a:latin typeface="黑体" charset="-122"/>
                <a:ea typeface="黑体" charset="-122"/>
              </a:rPr>
              <a:t>选择性作用于调节情绪反应的</a:t>
            </a:r>
            <a:r>
              <a:rPr lang="zh-CN" altLang="en-US" sz="360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-122"/>
                <a:ea typeface="黑体" charset="-122"/>
              </a:rPr>
              <a:t>边缘系统。</a:t>
            </a:r>
            <a:endParaRPr lang="en-US" altLang="zh-CN" sz="360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charset="-122"/>
              <a:ea typeface="黑体" charset="-122"/>
            </a:endParaRP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3779838" y="188913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9900"/>
                </a:solidFill>
                <a:latin typeface="Monotype Corsiva" charset="0"/>
                <a:ea typeface="方正舒体" charset="0"/>
              </a:rPr>
              <a:t>镇静催眠药</a:t>
            </a: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1116013" y="981075"/>
            <a:ext cx="2447925" cy="711200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FFD6AD"/>
            </a:solidFill>
            <a:miter lim="800000"/>
            <a:headEnd/>
            <a:tailEnd/>
          </a:ln>
          <a:effectLst>
            <a:prstShdw prst="shdw13" dist="53882" dir="13500000">
              <a:srgbClr val="FFCC00">
                <a:alpha val="74997"/>
              </a:srgbClr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 u="none">
                <a:solidFill>
                  <a:schemeClr val="hlink"/>
                </a:solidFill>
                <a:latin typeface="Monotype Corsiva" charset="0"/>
                <a:ea typeface="华文细黑" charset="-122"/>
              </a:rPr>
              <a:t>抗焦虑</a:t>
            </a:r>
          </a:p>
        </p:txBody>
      </p:sp>
    </p:spTree>
  </p:cSld>
  <p:clrMapOvr>
    <a:masterClrMapping/>
  </p:clrMapOvr>
  <p:transition spd="slow" advTm="59985">
    <p:cover dir="l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reeform 13"/>
          <p:cNvSpPr>
            <a:spLocks/>
          </p:cNvSpPr>
          <p:nvPr/>
        </p:nvSpPr>
        <p:spPr bwMode="auto">
          <a:xfrm>
            <a:off x="900113" y="981075"/>
            <a:ext cx="7812087" cy="4968875"/>
          </a:xfrm>
          <a:custGeom>
            <a:avLst/>
            <a:gdLst>
              <a:gd name="T0" fmla="*/ 0 w 4718"/>
              <a:gd name="T1" fmla="*/ 2147483646 h 2767"/>
              <a:gd name="T2" fmla="*/ 0 w 4718"/>
              <a:gd name="T3" fmla="*/ 2147483646 h 2767"/>
              <a:gd name="T4" fmla="*/ 2147483646 w 4718"/>
              <a:gd name="T5" fmla="*/ 2147483646 h 2767"/>
              <a:gd name="T6" fmla="*/ 2147483646 w 4718"/>
              <a:gd name="T7" fmla="*/ 0 h 2767"/>
              <a:gd name="T8" fmla="*/ 2147483646 w 4718"/>
              <a:gd name="T9" fmla="*/ 0 h 27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18" h="2767">
                <a:moveTo>
                  <a:pt x="0" y="136"/>
                </a:moveTo>
                <a:lnTo>
                  <a:pt x="0" y="2767"/>
                </a:lnTo>
                <a:lnTo>
                  <a:pt x="4718" y="2767"/>
                </a:lnTo>
                <a:lnTo>
                  <a:pt x="2722" y="0"/>
                </a:lnTo>
                <a:lnTo>
                  <a:pt x="1134" y="0"/>
                </a:lnTo>
              </a:path>
            </a:pathLst>
          </a:custGeom>
          <a:solidFill>
            <a:srgbClr val="FBFBFB"/>
          </a:solidFill>
          <a:ln w="9525" cap="flat" cmpd="sng">
            <a:solidFill>
              <a:srgbClr val="C5C000"/>
            </a:solidFill>
            <a:prstDash val="solid"/>
            <a:round/>
            <a:headEnd/>
            <a:tailEnd/>
          </a:ln>
          <a:effectLst>
            <a:prstShdw prst="shdw13" dist="53882" dir="13500000">
              <a:srgbClr val="808080">
                <a:alpha val="50000"/>
              </a:srgbClr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547688"/>
            <a:ext cx="1973262" cy="711200"/>
          </a:xfrm>
          <a:gradFill rotWithShape="1">
            <a:gsLst>
              <a:gs pos="0">
                <a:srgbClr val="E9FFFF"/>
              </a:gs>
              <a:gs pos="50000">
                <a:srgbClr val="FFFFFF"/>
              </a:gs>
              <a:gs pos="100000">
                <a:srgbClr val="E9FFFF"/>
              </a:gs>
            </a:gsLst>
            <a:lin ang="5400000" scaled="1"/>
          </a:gradFill>
          <a:ln cap="flat">
            <a:solidFill>
              <a:srgbClr val="FFD6AD"/>
            </a:solidFill>
            <a:miter lim="800000"/>
            <a:headEnd/>
            <a:tailEnd/>
          </a:ln>
          <a:effectLst>
            <a:prstShdw prst="shdw13" dist="53882" dir="13500000">
              <a:srgbClr val="33CCFF"/>
            </a:prstShdw>
          </a:effectLst>
        </p:spPr>
        <p:txBody>
          <a:bodyPr anchor="t">
            <a:spAutoFit/>
          </a:bodyPr>
          <a:lstStyle/>
          <a:p>
            <a:pPr eaLnBrk="1" hangingPunct="1"/>
            <a:r>
              <a:rPr lang="zh-CN" altLang="en-US" sz="4000" b="1">
                <a:latin typeface="Monotype Corsiva" charset="0"/>
                <a:ea typeface="华文细黑" charset="-122"/>
              </a:rPr>
              <a:t>用途</a:t>
            </a:r>
            <a:endParaRPr lang="en-US" altLang="zh-CN" sz="4000" b="1">
              <a:latin typeface="Monotype Corsiva" charset="0"/>
              <a:ea typeface="华文细黑" charset="-122"/>
            </a:endParaRPr>
          </a:p>
        </p:txBody>
      </p:sp>
      <p:pic>
        <p:nvPicPr>
          <p:cNvPr id="28676" name="Picture 4" descr="j0300840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00788" y="404813"/>
            <a:ext cx="1441450" cy="1214437"/>
          </a:xfrm>
          <a:noFill/>
        </p:spPr>
      </p:pic>
      <p:sp>
        <p:nvSpPr>
          <p:cNvPr id="257030" name="Text Box 6"/>
          <p:cNvSpPr txBox="1">
            <a:spLocks noChangeArrowheads="1"/>
          </p:cNvSpPr>
          <p:nvPr/>
        </p:nvSpPr>
        <p:spPr bwMode="auto">
          <a:xfrm>
            <a:off x="1258888" y="3284538"/>
            <a:ext cx="625475" cy="1298575"/>
          </a:xfrm>
          <a:prstGeom prst="rect">
            <a:avLst/>
          </a:prstGeom>
          <a:solidFill>
            <a:srgbClr val="FFFFCC"/>
          </a:solidFill>
          <a:ln w="38100">
            <a:pattFill prst="weave">
              <a:fgClr>
                <a:schemeClr val="tx1"/>
              </a:fgClr>
              <a:bgClr>
                <a:srgbClr val="C5C000"/>
              </a:bgClr>
            </a:pattFill>
            <a:miter lim="800000"/>
            <a:headEnd/>
            <a:tailEnd/>
          </a:ln>
          <a:effectLst>
            <a:prstShdw prst="shdw13" dist="53882" dir="13500000">
              <a:srgbClr val="CCCC00">
                <a:alpha val="74997"/>
              </a:srgbClr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u="none">
                <a:solidFill>
                  <a:srgbClr val="0066FF"/>
                </a:solidFill>
                <a:latin typeface="黑体" charset="-122"/>
                <a:ea typeface="黑体" charset="-122"/>
              </a:rPr>
              <a:t>优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u="none">
                <a:solidFill>
                  <a:srgbClr val="0066FF"/>
                </a:solidFill>
                <a:latin typeface="黑体" charset="-122"/>
                <a:ea typeface="黑体" charset="-122"/>
              </a:rPr>
              <a:t>点</a:t>
            </a:r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862013" y="5156200"/>
            <a:ext cx="72167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u="none">
                <a:solidFill>
                  <a:srgbClr val="FF9900"/>
                </a:solidFill>
                <a:latin typeface="黑体" charset="-122"/>
                <a:ea typeface="黑体" charset="-122"/>
                <a:sym typeface="Wingdings 2" charset="2"/>
              </a:rPr>
              <a:t></a:t>
            </a:r>
            <a:r>
              <a:rPr lang="zh-CN" altLang="en-US" u="none">
                <a:latin typeface="黑体" charset="-122"/>
                <a:ea typeface="黑体" charset="-122"/>
              </a:rPr>
              <a:t>心脏电击复律或内镜检查前给药</a:t>
            </a:r>
            <a:r>
              <a:rPr lang="en-US" altLang="zh-CN" u="none">
                <a:latin typeface="黑体" charset="-122"/>
                <a:ea typeface="黑体" charset="-122"/>
              </a:rPr>
              <a:t>(iv) </a:t>
            </a:r>
            <a:endParaRPr lang="zh-CN" altLang="en-US" u="none">
              <a:latin typeface="黑体" charset="-122"/>
              <a:ea typeface="黑体" charset="-122"/>
            </a:endParaRPr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915988" y="1411288"/>
            <a:ext cx="509587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u="none">
                <a:solidFill>
                  <a:srgbClr val="FF9900"/>
                </a:solidFill>
                <a:latin typeface="黑体" charset="-122"/>
                <a:ea typeface="黑体" charset="-122"/>
                <a:sym typeface="Wingdings 2" charset="2"/>
              </a:rPr>
              <a:t></a:t>
            </a:r>
            <a:r>
              <a:rPr lang="zh-CN" altLang="en-US" u="none">
                <a:latin typeface="黑体" charset="-122"/>
                <a:ea typeface="黑体" charset="-122"/>
              </a:rPr>
              <a:t>用于治疗焦虑症</a:t>
            </a:r>
            <a:br>
              <a:rPr lang="zh-CN" altLang="en-US" u="none">
                <a:latin typeface="黑体" charset="-122"/>
                <a:ea typeface="黑体" charset="-122"/>
              </a:rPr>
            </a:br>
            <a:r>
              <a:rPr lang="zh-CN" altLang="en-US" u="none">
                <a:solidFill>
                  <a:srgbClr val="FF9900"/>
                </a:solidFill>
                <a:latin typeface="黑体" charset="-122"/>
                <a:ea typeface="黑体" charset="-122"/>
                <a:sym typeface="Wingdings 2" charset="2"/>
              </a:rPr>
              <a:t></a:t>
            </a:r>
            <a:r>
              <a:rPr lang="zh-CN" altLang="en-US" u="none">
                <a:latin typeface="黑体" charset="-122"/>
                <a:ea typeface="黑体" charset="-122"/>
              </a:rPr>
              <a:t>麻醉前给药</a:t>
            </a:r>
          </a:p>
        </p:txBody>
      </p:sp>
      <p:sp>
        <p:nvSpPr>
          <p:cNvPr id="257036" name="Rectangle 12"/>
          <p:cNvSpPr>
            <a:spLocks noChangeArrowheads="1"/>
          </p:cNvSpPr>
          <p:nvPr/>
        </p:nvSpPr>
        <p:spPr bwMode="auto">
          <a:xfrm>
            <a:off x="2144713" y="2636838"/>
            <a:ext cx="5740400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2F2F47"/>
                    </a:gs>
                    <a:gs pos="100000">
                      <a:srgbClr val="666699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u="none">
                <a:solidFill>
                  <a:srgbClr val="0066FF"/>
                </a:solidFill>
                <a:latin typeface="楷体_GB2312" charset="0"/>
                <a:ea typeface="楷体_GB2312" charset="0"/>
              </a:rPr>
              <a:t>镇静作用快而确实</a:t>
            </a:r>
            <a:br>
              <a:rPr lang="zh-CN" altLang="en-US" b="1" u="none">
                <a:solidFill>
                  <a:srgbClr val="0066FF"/>
                </a:solidFill>
                <a:latin typeface="楷体_GB2312" charset="0"/>
                <a:ea typeface="楷体_GB2312" charset="0"/>
              </a:rPr>
            </a:br>
            <a:r>
              <a:rPr lang="zh-CN" altLang="en-US" b="1" u="none">
                <a:solidFill>
                  <a:srgbClr val="0066FF"/>
                </a:solidFill>
                <a:latin typeface="楷体_GB2312" charset="0"/>
                <a:ea typeface="楷体_GB2312" charset="0"/>
              </a:rPr>
              <a:t>可产生暂时性记忆缺失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u="none">
                <a:solidFill>
                  <a:srgbClr val="0066FF"/>
                </a:solidFill>
                <a:latin typeface="楷体_GB2312" charset="0"/>
                <a:ea typeface="楷体_GB2312" charset="0"/>
              </a:rPr>
              <a:t>安全范围大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u="none">
                <a:solidFill>
                  <a:srgbClr val="0066FF"/>
                </a:solidFill>
                <a:latin typeface="楷体_GB2312" charset="0"/>
                <a:ea typeface="楷体_GB2312" charset="0"/>
              </a:rPr>
              <a:t>预防惊厥、癫痫发生</a:t>
            </a:r>
            <a:br>
              <a:rPr lang="zh-CN" altLang="en-US" b="1" u="none">
                <a:solidFill>
                  <a:srgbClr val="0066FF"/>
                </a:solidFill>
                <a:latin typeface="楷体_GB2312" charset="0"/>
                <a:ea typeface="楷体_GB2312" charset="0"/>
              </a:rPr>
            </a:br>
            <a:r>
              <a:rPr lang="zh-CN" altLang="en-US" b="1" u="none">
                <a:solidFill>
                  <a:srgbClr val="0066FF"/>
                </a:solidFill>
                <a:latin typeface="楷体_GB2312" charset="0"/>
                <a:ea typeface="楷体_GB2312" charset="0"/>
              </a:rPr>
              <a:t>中枢性肌肉松弛作用</a:t>
            </a:r>
          </a:p>
        </p:txBody>
      </p:sp>
      <p:sp>
        <p:nvSpPr>
          <p:cNvPr id="25609" name="Line 14"/>
          <p:cNvSpPr>
            <a:spLocks noChangeShapeType="1"/>
          </p:cNvSpPr>
          <p:nvPr/>
        </p:nvSpPr>
        <p:spPr bwMode="auto">
          <a:xfrm>
            <a:off x="2052638" y="2708275"/>
            <a:ext cx="0" cy="2449513"/>
          </a:xfrm>
          <a:prstGeom prst="line">
            <a:avLst/>
          </a:prstGeom>
          <a:noFill/>
          <a:ln w="88900" cmpd="thinThick">
            <a:solidFill>
              <a:srgbClr val="C5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 advTm="89560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0" grpId="0" animBg="1"/>
      <p:bldP spid="2570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7"/>
          <p:cNvSpPr>
            <a:spLocks noChangeShapeType="1"/>
          </p:cNvSpPr>
          <p:nvPr/>
        </p:nvSpPr>
        <p:spPr bwMode="auto">
          <a:xfrm>
            <a:off x="0" y="1557338"/>
            <a:ext cx="9144000" cy="0"/>
          </a:xfrm>
          <a:prstGeom prst="line">
            <a:avLst/>
          </a:prstGeom>
          <a:noFill/>
          <a:ln w="57150">
            <a:pattFill prst="sphere">
              <a:fgClr>
                <a:srgbClr val="B2B2B2"/>
              </a:fgClr>
              <a:bgClr>
                <a:srgbClr val="FF9900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723" name="AutoShape 6"/>
          <p:cNvSpPr>
            <a:spLocks noChangeArrowheads="1"/>
          </p:cNvSpPr>
          <p:nvPr/>
        </p:nvSpPr>
        <p:spPr bwMode="auto">
          <a:xfrm>
            <a:off x="466725" y="2493963"/>
            <a:ext cx="8353425" cy="3887787"/>
          </a:xfrm>
          <a:prstGeom prst="plaque">
            <a:avLst>
              <a:gd name="adj" fmla="val 19500"/>
            </a:avLst>
          </a:prstGeom>
          <a:solidFill>
            <a:srgbClr val="FBFBFB"/>
          </a:solidFill>
          <a:ln w="9525">
            <a:solidFill>
              <a:srgbClr val="C5C000"/>
            </a:solidFill>
            <a:miter lim="800000"/>
            <a:headEnd/>
            <a:tailEnd/>
          </a:ln>
          <a:effectLst>
            <a:prstShdw prst="shdw13" dist="53882" dir="13500000">
              <a:srgbClr val="000000">
                <a:alpha val="50000"/>
              </a:srgbClr>
            </a:prst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hlink"/>
              </a:solidFill>
              <a:latin typeface="Monotype Corsiva" charset="0"/>
              <a:ea typeface="方正舒体" charset="0"/>
            </a:endParaRPr>
          </a:p>
        </p:txBody>
      </p:sp>
      <p:sp>
        <p:nvSpPr>
          <p:cNvPr id="30724" name="Rectangle 14"/>
          <p:cNvSpPr>
            <a:spLocks noGrp="1" noChangeArrowheads="1"/>
          </p:cNvSpPr>
          <p:nvPr>
            <p:ph type="title"/>
          </p:nvPr>
        </p:nvSpPr>
        <p:spPr>
          <a:xfrm>
            <a:off x="1116013" y="692150"/>
            <a:ext cx="3743325" cy="711200"/>
          </a:xfrm>
          <a:gradFill rotWithShape="1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5400000" scaled="1"/>
          </a:gradFill>
          <a:ln cap="flat">
            <a:solidFill>
              <a:srgbClr val="FFD6AD"/>
            </a:solidFill>
            <a:miter lim="800000"/>
            <a:headEnd/>
            <a:tailEnd/>
          </a:ln>
          <a:effectLst>
            <a:prstShdw prst="shdw13" dist="53882" dir="13500000">
              <a:srgbClr val="FFCC00"/>
            </a:prstShdw>
          </a:effectLst>
        </p:spPr>
        <p:txBody>
          <a:bodyPr anchor="t">
            <a:spAutoFit/>
          </a:bodyPr>
          <a:lstStyle/>
          <a:p>
            <a:pPr eaLnBrk="1" hangingPunct="1"/>
            <a:r>
              <a:rPr lang="zh-CN" altLang="en-US" sz="4000" b="1">
                <a:solidFill>
                  <a:schemeClr val="hlink"/>
                </a:solidFill>
                <a:latin typeface="Monotype Corsiva" charset="0"/>
                <a:ea typeface="华文细黑" charset="-122"/>
              </a:rPr>
              <a:t>镇静催眠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3068638"/>
            <a:ext cx="7993062" cy="2808287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zh-CN" altLang="en-US" b="1">
                <a:solidFill>
                  <a:srgbClr val="33CCFF"/>
                </a:solidFill>
                <a:latin typeface="楷体_GB2312" charset="0"/>
                <a:ea typeface="楷体_GB2312" charset="0"/>
                <a:sym typeface="Wingdings" charset="2"/>
              </a:rPr>
              <a:t> </a:t>
            </a:r>
            <a:r>
              <a:rPr lang="zh-CN" altLang="en-US" b="1">
                <a:latin typeface="楷体_GB2312" charset="0"/>
                <a:ea typeface="楷体_GB2312" charset="0"/>
              </a:rPr>
              <a:t>缩短睡眠诱导时间 </a:t>
            </a:r>
            <a:r>
              <a:rPr lang="en-US" altLang="zh-CN" b="1">
                <a:latin typeface="楷体_GB2312" charset="0"/>
                <a:ea typeface="楷体_GB2312" charset="0"/>
              </a:rPr>
              <a:t>, </a:t>
            </a:r>
            <a:r>
              <a:rPr lang="zh-CN" altLang="en-US" b="1">
                <a:latin typeface="楷体_GB2312" charset="0"/>
                <a:ea typeface="楷体_GB2312" charset="0"/>
              </a:rPr>
              <a:t>提高觉醒阈，减少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b="1">
                <a:latin typeface="楷体_GB2312" charset="0"/>
                <a:ea typeface="楷体_GB2312" charset="0"/>
              </a:rPr>
              <a:t>夜间觉醒次数，延长睡眠持续时间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b="1">
                <a:solidFill>
                  <a:srgbClr val="33CCFF"/>
                </a:solidFill>
                <a:latin typeface="楷体_GB2312" charset="0"/>
                <a:ea typeface="楷体_GB2312" charset="0"/>
                <a:sym typeface="Wingdings" charset="2"/>
              </a:rPr>
              <a:t></a:t>
            </a:r>
            <a:r>
              <a:rPr lang="zh-CN" altLang="en-US" b="1">
                <a:latin typeface="楷体_GB2312" charset="0"/>
                <a:ea typeface="楷体_GB2312" charset="0"/>
                <a:sym typeface="Wingdings" charset="2"/>
              </a:rPr>
              <a:t> </a:t>
            </a:r>
            <a:r>
              <a:rPr lang="zh-CN" altLang="en-US" b="1">
                <a:latin typeface="楷体_GB2312" charset="0"/>
                <a:ea typeface="楷体_GB2312" charset="0"/>
              </a:rPr>
              <a:t>主要</a:t>
            </a:r>
            <a:r>
              <a:rPr lang="zh-CN" altLang="en-US" b="1">
                <a:solidFill>
                  <a:schemeClr val="hlink"/>
                </a:solidFill>
                <a:latin typeface="楷体_GB2312" charset="0"/>
                <a:ea typeface="楷体_GB2312" charset="0"/>
              </a:rPr>
              <a:t>延长</a:t>
            </a:r>
            <a:r>
              <a:rPr lang="en-US" altLang="zh-CN" b="1" u="sng">
                <a:solidFill>
                  <a:schemeClr val="hlink"/>
                </a:solidFill>
                <a:latin typeface="楷体_GB2312" charset="0"/>
                <a:ea typeface="楷体_GB2312" charset="0"/>
              </a:rPr>
              <a:t>NREM</a:t>
            </a:r>
            <a:r>
              <a:rPr lang="zh-CN" altLang="en-US" b="1">
                <a:solidFill>
                  <a:schemeClr val="hlink"/>
                </a:solidFill>
                <a:latin typeface="楷体_GB2312" charset="0"/>
                <a:ea typeface="楷体_GB2312" charset="0"/>
              </a:rPr>
              <a:t>第</a:t>
            </a:r>
            <a:r>
              <a:rPr lang="en-US" altLang="zh-CN" b="1">
                <a:solidFill>
                  <a:schemeClr val="hlink"/>
                </a:solidFill>
                <a:latin typeface="楷体_GB2312" charset="0"/>
                <a:ea typeface="楷体_GB2312" charset="0"/>
              </a:rPr>
              <a:t>2</a:t>
            </a:r>
            <a:r>
              <a:rPr lang="zh-CN" altLang="en-US" b="1">
                <a:solidFill>
                  <a:schemeClr val="hlink"/>
                </a:solidFill>
                <a:latin typeface="楷体_GB2312" charset="0"/>
                <a:ea typeface="楷体_GB2312" charset="0"/>
              </a:rPr>
              <a:t>期</a:t>
            </a:r>
            <a:r>
              <a:rPr lang="zh-CN" altLang="en-US" b="1">
                <a:latin typeface="楷体_GB2312" charset="0"/>
                <a:ea typeface="楷体_GB2312" charset="0"/>
              </a:rPr>
              <a:t> </a:t>
            </a:r>
            <a:r>
              <a:rPr lang="en-US" altLang="zh-CN" b="1">
                <a:latin typeface="楷体_GB2312" charset="0"/>
                <a:ea typeface="楷体_GB2312" charset="0"/>
              </a:rPr>
              <a:t>, </a:t>
            </a:r>
            <a:r>
              <a:rPr lang="zh-CN" altLang="en-US" b="1">
                <a:latin typeface="楷体_GB2312" charset="0"/>
                <a:ea typeface="楷体_GB2312" charset="0"/>
              </a:rPr>
              <a:t>明显</a:t>
            </a:r>
            <a:r>
              <a:rPr lang="zh-CN" altLang="en-US" b="1">
                <a:solidFill>
                  <a:schemeClr val="hlink"/>
                </a:solidFill>
                <a:latin typeface="楷体_GB2312" charset="0"/>
                <a:ea typeface="楷体_GB2312" charset="0"/>
              </a:rPr>
              <a:t>缩短第</a:t>
            </a:r>
            <a:r>
              <a:rPr lang="en-US" altLang="zh-CN" b="1">
                <a:solidFill>
                  <a:schemeClr val="hlink"/>
                </a:solidFill>
                <a:latin typeface="楷体_GB2312" charset="0"/>
                <a:ea typeface="楷体_GB2312" charset="0"/>
              </a:rPr>
              <a:t>4</a:t>
            </a:r>
            <a:r>
              <a:rPr lang="zh-CN" altLang="en-US" b="1">
                <a:solidFill>
                  <a:schemeClr val="hlink"/>
                </a:solidFill>
                <a:latin typeface="楷体_GB2312" charset="0"/>
                <a:ea typeface="楷体_GB2312" charset="0"/>
              </a:rPr>
              <a:t>期</a:t>
            </a:r>
            <a:r>
              <a:rPr lang="en-US" altLang="zh-CN" b="1">
                <a:solidFill>
                  <a:schemeClr val="hlink"/>
                </a:solidFill>
                <a:latin typeface="楷体_GB2312" charset="0"/>
                <a:ea typeface="楷体_GB2312" charset="0"/>
              </a:rPr>
              <a:t>,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b="1">
                <a:latin typeface="楷体_GB2312" charset="0"/>
                <a:ea typeface="楷体_GB2312" charset="0"/>
              </a:rPr>
              <a:t>对</a:t>
            </a:r>
            <a:r>
              <a:rPr lang="en-US" altLang="zh-CN" b="1">
                <a:latin typeface="楷体_GB2312" charset="0"/>
                <a:ea typeface="楷体_GB2312" charset="0"/>
              </a:rPr>
              <a:t>REM</a:t>
            </a:r>
            <a:r>
              <a:rPr lang="zh-CN" altLang="en-US" b="1">
                <a:latin typeface="楷体_GB2312" charset="0"/>
                <a:ea typeface="楷体_GB2312" charset="0"/>
              </a:rPr>
              <a:t>抑制作用不明显。</a:t>
            </a: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1979613" y="1773238"/>
            <a:ext cx="5257800" cy="588962"/>
          </a:xfrm>
          <a:prstGeom prst="rect">
            <a:avLst/>
          </a:prstGeom>
          <a:gradFill rotWithShape="1">
            <a:gsLst>
              <a:gs pos="0">
                <a:srgbClr val="E9FFFF"/>
              </a:gs>
              <a:gs pos="50000">
                <a:srgbClr val="FFFFFF"/>
              </a:gs>
              <a:gs pos="100000">
                <a:srgbClr val="E9FFFF"/>
              </a:gs>
            </a:gsLst>
            <a:lin ang="5400000" scaled="1"/>
          </a:gradFill>
          <a:ln w="9525">
            <a:solidFill>
              <a:srgbClr val="FFD6AD"/>
            </a:solidFill>
            <a:miter lim="800000"/>
            <a:headEnd/>
            <a:tailEnd/>
          </a:ln>
          <a:effectLst>
            <a:prstShdw prst="shdw13" dist="53882" dir="13500000">
              <a:srgbClr val="DDDDDD">
                <a:alpha val="74997"/>
              </a:srgbClr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u="none">
                <a:latin typeface="Monotype Corsiva" charset="0"/>
                <a:ea typeface="华文细黑" charset="-122"/>
              </a:rPr>
              <a:t>苯二氮</a:t>
            </a:r>
            <a:r>
              <a:rPr lang="zh-CN" altLang="sk-SK" b="1" u="none">
                <a:latin typeface="Monotype Corsiva" charset="0"/>
                <a:ea typeface="华文细黑" charset="-122"/>
              </a:rPr>
              <a:t>䓬</a:t>
            </a:r>
            <a:r>
              <a:rPr lang="zh-CN" altLang="en-US" b="1" u="none">
                <a:latin typeface="Monotype Corsiva" charset="0"/>
                <a:ea typeface="华文细黑" charset="-122"/>
              </a:rPr>
              <a:t>类诱导的睡眠</a:t>
            </a:r>
          </a:p>
        </p:txBody>
      </p:sp>
      <p:pic>
        <p:nvPicPr>
          <p:cNvPr id="30727" name="Picture 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48488" y="0"/>
            <a:ext cx="1368425" cy="1368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54008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36838"/>
            <a:ext cx="1943100" cy="720725"/>
          </a:xfrm>
          <a:gradFill rotWithShape="1">
            <a:gsLst>
              <a:gs pos="0">
                <a:srgbClr val="F6F6F6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solidFill>
              <a:srgbClr val="B2B2B2"/>
            </a:solidFill>
            <a:miter lim="800000"/>
            <a:headEnd/>
            <a:tailEnd/>
          </a:ln>
          <a:effectLst>
            <a:prstShdw prst="shdw13" dist="53882" dir="13500000">
              <a:srgbClr val="808080">
                <a:alpha val="50000"/>
              </a:srgbClr>
            </a:prstShdw>
          </a:effectLst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chemeClr val="hlink"/>
                </a:solidFill>
                <a:latin typeface="华文细黑" charset="-122"/>
                <a:ea typeface="黑体" charset="-122"/>
              </a:rPr>
              <a:t>特点</a:t>
            </a:r>
            <a:endParaRPr lang="zh-CN" altLang="en-US" sz="4000" b="1">
              <a:solidFill>
                <a:schemeClr val="hlink"/>
              </a:solidFill>
              <a:latin typeface="楷体_GB2312" charset="0"/>
              <a:ea typeface="黑体" charset="-122"/>
            </a:endParaRP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0" y="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9900"/>
                </a:solidFill>
                <a:latin typeface="Monotype Corsiva" charset="0"/>
                <a:ea typeface="方正舒体" charset="0"/>
              </a:rPr>
              <a:t>镇静催眠药</a:t>
            </a:r>
          </a:p>
        </p:txBody>
      </p:sp>
      <p:sp>
        <p:nvSpPr>
          <p:cNvPr id="32772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55650" y="5084763"/>
            <a:ext cx="1304925" cy="762000"/>
          </a:xfrm>
          <a:prstGeom prst="rect">
            <a:avLst/>
          </a:prstGeom>
          <a:gradFill rotWithShape="1">
            <a:gsLst>
              <a:gs pos="0">
                <a:srgbClr val="F6F6F6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>
            <a:prstShdw prst="shdw13" dist="53882" dir="13500000">
              <a:srgbClr val="000000">
                <a:alpha val="50000"/>
              </a:srgbClr>
            </a:prstShdw>
          </a:effec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 u="none">
                <a:solidFill>
                  <a:schemeClr val="hlink"/>
                </a:solidFill>
                <a:latin typeface="华文细黑" charset="-122"/>
                <a:ea typeface="黑体" charset="-122"/>
              </a:rPr>
              <a:t>用途</a:t>
            </a:r>
          </a:p>
        </p:txBody>
      </p:sp>
      <p:sp>
        <p:nvSpPr>
          <p:cNvPr id="28677" name="Rectangle 8"/>
          <p:cNvSpPr>
            <a:spLocks noChangeArrowheads="1"/>
          </p:cNvSpPr>
          <p:nvPr/>
        </p:nvSpPr>
        <p:spPr bwMode="auto">
          <a:xfrm>
            <a:off x="2627313" y="1125538"/>
            <a:ext cx="5005387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b="1" u="none">
                <a:solidFill>
                  <a:srgbClr val="FF9900"/>
                </a:solidFill>
                <a:latin typeface="宋体" charset="-122"/>
                <a:sym typeface="Webdings" charset="2"/>
              </a:rPr>
              <a:t></a:t>
            </a:r>
            <a:r>
              <a:rPr lang="zh-CN" altLang="en-US" sz="2800" b="1" u="none">
                <a:latin typeface="宋体" charset="-122"/>
              </a:rPr>
              <a:t>对</a:t>
            </a:r>
            <a:r>
              <a:rPr lang="en-US" altLang="zh-CN" sz="2800" b="1" u="none">
                <a:latin typeface="宋体" charset="-122"/>
              </a:rPr>
              <a:t>REM</a:t>
            </a:r>
            <a:r>
              <a:rPr lang="zh-CN" altLang="en-US" sz="2800" b="1" u="none">
                <a:latin typeface="宋体" charset="-122"/>
              </a:rPr>
              <a:t>影响小 </a:t>
            </a:r>
            <a:br>
              <a:rPr lang="zh-CN" altLang="en-US" sz="2800" b="1" u="none">
                <a:latin typeface="宋体" charset="-122"/>
              </a:rPr>
            </a:br>
            <a:r>
              <a:rPr lang="zh-CN" altLang="en-US" sz="2800" b="1" u="none">
                <a:solidFill>
                  <a:srgbClr val="FF9900"/>
                </a:solidFill>
                <a:latin typeface="宋体" charset="-122"/>
                <a:sym typeface="Webdings" charset="2"/>
              </a:rPr>
              <a:t></a:t>
            </a:r>
            <a:r>
              <a:rPr lang="zh-CN" altLang="en-US" sz="2800" b="1" u="none">
                <a:latin typeface="宋体" charset="-122"/>
              </a:rPr>
              <a:t>依赖性及戒断症状较轻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b="1" u="none">
                <a:solidFill>
                  <a:srgbClr val="FF9900"/>
                </a:solidFill>
                <a:latin typeface="宋体" charset="-122"/>
                <a:sym typeface="Webdings" charset="2"/>
              </a:rPr>
              <a:t></a:t>
            </a:r>
            <a:r>
              <a:rPr lang="zh-CN" altLang="en-US" sz="2800" b="1" u="none">
                <a:latin typeface="宋体" charset="-122"/>
              </a:rPr>
              <a:t>治疗指数高，对呼吸影响小 </a:t>
            </a:r>
            <a:br>
              <a:rPr lang="zh-CN" altLang="en-US" sz="2800" b="1" u="none">
                <a:latin typeface="宋体" charset="-122"/>
              </a:rPr>
            </a:br>
            <a:r>
              <a:rPr lang="zh-CN" altLang="en-US" sz="2800" b="1" u="none">
                <a:solidFill>
                  <a:srgbClr val="FF9900"/>
                </a:solidFill>
                <a:latin typeface="宋体" charset="-122"/>
                <a:sym typeface="Webdings" charset="2"/>
              </a:rPr>
              <a:t></a:t>
            </a:r>
            <a:r>
              <a:rPr lang="zh-CN" altLang="en-US" sz="2800" b="1" u="none">
                <a:latin typeface="宋体" charset="-122"/>
              </a:rPr>
              <a:t>不良反应较轻，无后遗效应</a:t>
            </a:r>
            <a:br>
              <a:rPr lang="zh-CN" altLang="en-US" sz="2800" b="1" u="none">
                <a:latin typeface="宋体" charset="-122"/>
              </a:rPr>
            </a:br>
            <a:r>
              <a:rPr lang="zh-CN" altLang="en-US" sz="2800" b="1" u="none">
                <a:solidFill>
                  <a:srgbClr val="FF9900"/>
                </a:solidFill>
                <a:latin typeface="宋体" charset="-122"/>
                <a:sym typeface="Webdings" charset="2"/>
              </a:rPr>
              <a:t></a:t>
            </a:r>
            <a:r>
              <a:rPr lang="zh-CN" altLang="en-US" sz="2800" b="1" u="none">
                <a:latin typeface="宋体" charset="-122"/>
              </a:rPr>
              <a:t>无明显肝药酶诱导作用，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b="1" u="none">
                <a:latin typeface="宋体" charset="-122"/>
              </a:rPr>
              <a:t>  耐受性发生率低</a:t>
            </a:r>
          </a:p>
        </p:txBody>
      </p:sp>
      <p:sp>
        <p:nvSpPr>
          <p:cNvPr id="28678" name="Line 9"/>
          <p:cNvSpPr>
            <a:spLocks noChangeShapeType="1"/>
          </p:cNvSpPr>
          <p:nvPr/>
        </p:nvSpPr>
        <p:spPr bwMode="auto">
          <a:xfrm>
            <a:off x="2627313" y="1773238"/>
            <a:ext cx="0" cy="30956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8679" name="Line 10"/>
          <p:cNvSpPr>
            <a:spLocks noChangeShapeType="1"/>
          </p:cNvSpPr>
          <p:nvPr/>
        </p:nvSpPr>
        <p:spPr bwMode="auto">
          <a:xfrm>
            <a:off x="2555875" y="1163638"/>
            <a:ext cx="0" cy="3671887"/>
          </a:xfrm>
          <a:prstGeom prst="line">
            <a:avLst/>
          </a:prstGeom>
          <a:noFill/>
          <a:ln w="88900" cmpd="thinThick">
            <a:solidFill>
              <a:srgbClr val="C5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5597" name="AutoShape 13"/>
          <p:cNvSpPr>
            <a:spLocks noChangeArrowheads="1"/>
          </p:cNvSpPr>
          <p:nvPr/>
        </p:nvSpPr>
        <p:spPr bwMode="auto">
          <a:xfrm>
            <a:off x="2278063" y="4808538"/>
            <a:ext cx="6138862" cy="1673225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3175">
            <a:solidFill>
              <a:srgbClr val="CCCC00"/>
            </a:solidFill>
            <a:round/>
            <a:headEnd/>
            <a:tailEnd/>
          </a:ln>
          <a:effectLst>
            <a:prstShdw prst="shdw13" dist="71842" dir="13500000">
              <a:srgbClr val="0099FF">
                <a:alpha val="50000"/>
              </a:srgbClr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b="1" u="none">
                <a:latin typeface="宋体" charset="-122"/>
              </a:rPr>
              <a:t>治疗失眠症</a:t>
            </a:r>
            <a:r>
              <a:rPr lang="en-US" altLang="zh-CN" sz="2800" b="1" u="none">
                <a:latin typeface="宋体" charset="-122"/>
              </a:rPr>
              <a:t>,</a:t>
            </a:r>
            <a:r>
              <a:rPr lang="zh-CN" altLang="en-US" sz="2800" b="1" u="none">
                <a:latin typeface="宋体" charset="-122"/>
              </a:rPr>
              <a:t>特别是焦虑性失眠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b="1" u="none">
                <a:latin typeface="楷体_GB2312" charset="0"/>
                <a:ea typeface="楷体_GB2312" charset="0"/>
              </a:rPr>
              <a:t>（应注意用药剂量和时间）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1000" b="1" u="none">
              <a:latin typeface="宋体" charset="-122"/>
            </a:endParaRPr>
          </a:p>
        </p:txBody>
      </p:sp>
      <p:sp>
        <p:nvSpPr>
          <p:cNvPr id="32777" name="Text Box 20"/>
          <p:cNvSpPr txBox="1">
            <a:spLocks noChangeArrowheads="1"/>
          </p:cNvSpPr>
          <p:nvPr/>
        </p:nvSpPr>
        <p:spPr bwMode="auto">
          <a:xfrm>
            <a:off x="250825" y="692150"/>
            <a:ext cx="7129463" cy="4318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5C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u="none">
                <a:solidFill>
                  <a:srgbClr val="0099FF"/>
                </a:solidFill>
                <a:latin typeface="Monotype Corsiva" charset="0"/>
                <a:ea typeface="黑体" charset="-122"/>
              </a:rPr>
              <a:t>镇                         静                        催                         眠</a:t>
            </a:r>
          </a:p>
        </p:txBody>
      </p:sp>
    </p:spTree>
  </p:cSld>
  <p:clrMapOvr>
    <a:masterClrMapping/>
  </p:clrMapOvr>
  <p:transition spd="slow" advTm="54630">
    <p:cover dir="l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5256212" cy="711200"/>
          </a:xfrm>
          <a:gradFill rotWithShape="1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5400000" scaled="1"/>
          </a:gradFill>
          <a:ln cap="flat">
            <a:solidFill>
              <a:srgbClr val="FFD6AD"/>
            </a:solidFill>
            <a:miter lim="800000"/>
            <a:headEnd/>
            <a:tailEnd/>
          </a:ln>
          <a:effectLst>
            <a:prstShdw prst="shdw13" dist="53882" dir="13500000">
              <a:srgbClr val="FFCC00"/>
            </a:prstShdw>
          </a:effectLst>
        </p:spPr>
        <p:txBody>
          <a:bodyPr anchor="t">
            <a:spAutoFit/>
          </a:bodyPr>
          <a:lstStyle/>
          <a:p>
            <a:pPr eaLnBrk="1" hangingPunct="1"/>
            <a:r>
              <a:rPr lang="zh-CN" altLang="en-US" sz="4000" b="1">
                <a:solidFill>
                  <a:schemeClr val="hlink"/>
                </a:solidFill>
                <a:latin typeface="Monotype Corsiva" charset="0"/>
                <a:ea typeface="华文细黑" charset="-122"/>
              </a:rPr>
              <a:t>抗惊厥、抗癫痫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58200" cy="4897437"/>
          </a:xfrm>
          <a:solidFill>
            <a:srgbClr val="FBFBFB"/>
          </a:solidFill>
          <a:ln cap="flat">
            <a:solidFill>
              <a:srgbClr val="C5C000"/>
            </a:solidFill>
            <a:miter lim="800000"/>
            <a:headEnd type="none" w="med" len="med"/>
            <a:tailEnd type="none" w="med" len="med"/>
          </a:ln>
          <a:effectLst>
            <a:prstShdw prst="shdw13" dist="53882" dir="13500000">
              <a:srgbClr val="808080">
                <a:alpha val="50000"/>
              </a:srgbClr>
            </a:prstShdw>
          </a:effectLst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>
                <a:solidFill>
                  <a:srgbClr val="0099FF"/>
                </a:solidFill>
                <a:latin typeface="楷体_GB2312" charset="0"/>
                <a:ea typeface="楷体_GB2312" charset="0"/>
                <a:sym typeface="Wingdings" charset="2"/>
              </a:rPr>
              <a:t></a:t>
            </a:r>
            <a:r>
              <a:rPr lang="zh-CN" altLang="en-US" b="1">
                <a:latin typeface="楷体_GB2312" charset="0"/>
                <a:ea typeface="楷体_GB2312" charset="0"/>
              </a:rPr>
              <a:t>所有苯二氮</a:t>
            </a:r>
            <a:r>
              <a:rPr lang="zh-CN" altLang="sk-SK" b="1">
                <a:latin typeface="楷体_GB2312" charset="0"/>
                <a:ea typeface="楷体_GB2312" charset="0"/>
              </a:rPr>
              <a:t>䓬</a:t>
            </a:r>
            <a:r>
              <a:rPr lang="zh-CN" altLang="en-US" b="1">
                <a:latin typeface="楷体_GB2312" charset="0"/>
                <a:ea typeface="楷体_GB2312" charset="0"/>
              </a:rPr>
              <a:t>类药物都可抗惊厥，用于多种原因所致的惊厥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>
                <a:solidFill>
                  <a:srgbClr val="0099FF"/>
                </a:solidFill>
                <a:latin typeface="楷体_GB2312" charset="0"/>
                <a:ea typeface="楷体_GB2312" charset="0"/>
                <a:sym typeface="Wingdings" charset="2"/>
              </a:rPr>
              <a:t></a:t>
            </a:r>
            <a:r>
              <a:rPr lang="zh-CN" altLang="en-US" b="1">
                <a:latin typeface="楷体_GB2312" charset="0"/>
                <a:ea typeface="楷体_GB2312" charset="0"/>
              </a:rPr>
              <a:t>对癫痫大发作及癫痫持续状态疗效显著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b="1">
                <a:solidFill>
                  <a:srgbClr val="0099FF"/>
                </a:solidFill>
                <a:latin typeface="楷体_GB2312" charset="0"/>
                <a:ea typeface="楷体_GB2312" charset="0"/>
                <a:sym typeface="Wingdings" charset="2"/>
              </a:rPr>
              <a:t></a:t>
            </a:r>
            <a:r>
              <a:rPr lang="zh-CN" altLang="en-US" b="1">
                <a:latin typeface="楷体_GB2312" charset="0"/>
                <a:ea typeface="楷体_GB2312" charset="0"/>
              </a:rPr>
              <a:t>不能减少原发病灶的异常放电</a:t>
            </a:r>
            <a:r>
              <a:rPr lang="en-US" altLang="zh-CN" b="1">
                <a:latin typeface="楷体_GB2312" charset="0"/>
                <a:ea typeface="楷体_GB2312" charset="0"/>
              </a:rPr>
              <a:t>, </a:t>
            </a:r>
            <a:r>
              <a:rPr lang="zh-CN" altLang="en-US" b="1">
                <a:latin typeface="楷体_GB2312" charset="0"/>
                <a:ea typeface="楷体_GB2312" charset="0"/>
              </a:rPr>
              <a:t>但</a:t>
            </a:r>
            <a:r>
              <a:rPr lang="zh-CN" altLang="en-US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charset="0"/>
                <a:ea typeface="楷体_GB2312" charset="0"/>
              </a:rPr>
              <a:t>限制该放电向周围的扩散</a:t>
            </a:r>
            <a:r>
              <a:rPr lang="zh-CN" altLang="en-US" b="1">
                <a:latin typeface="楷体_GB2312" charset="0"/>
                <a:ea typeface="楷体_GB2312" charset="0"/>
              </a:rPr>
              <a:t>，主要与其增强</a:t>
            </a:r>
            <a:r>
              <a:rPr lang="en-US" altLang="zh-CN" b="1">
                <a:latin typeface="楷体_GB2312" charset="0"/>
                <a:ea typeface="楷体_GB2312" charset="0"/>
              </a:rPr>
              <a:t>GABA</a:t>
            </a:r>
            <a:r>
              <a:rPr lang="zh-CN" altLang="en-US" b="1">
                <a:latin typeface="楷体_GB2312" charset="0"/>
                <a:ea typeface="楷体_GB2312" charset="0"/>
              </a:rPr>
              <a:t>能神经功能有关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>
                <a:solidFill>
                  <a:srgbClr val="0099FF"/>
                </a:solidFill>
                <a:latin typeface="楷体_GB2312" charset="0"/>
                <a:ea typeface="楷体_GB2312" charset="0"/>
                <a:sym typeface="Wingdings" charset="2"/>
              </a:rPr>
              <a:t></a:t>
            </a:r>
            <a:r>
              <a:rPr lang="zh-CN" altLang="en-US" b="1">
                <a:solidFill>
                  <a:srgbClr val="990099"/>
                </a:solidFill>
                <a:latin typeface="楷体_GB2312" charset="0"/>
                <a:ea typeface="楷体_GB2312" charset="0"/>
              </a:rPr>
              <a:t>地西泮静脉注射是治疗癫痫持续状态的首选方法</a:t>
            </a:r>
          </a:p>
        </p:txBody>
      </p:sp>
      <p:sp>
        <p:nvSpPr>
          <p:cNvPr id="30724" name="Text Box 7"/>
          <p:cNvSpPr txBox="1">
            <a:spLocks noChangeArrowheads="1"/>
          </p:cNvSpPr>
          <p:nvPr/>
        </p:nvSpPr>
        <p:spPr bwMode="auto">
          <a:xfrm>
            <a:off x="7235825" y="188913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9900"/>
                </a:solidFill>
                <a:latin typeface="Monotype Corsiva" charset="0"/>
                <a:ea typeface="方正舒体" charset="0"/>
              </a:rPr>
              <a:t>镇静催眠药</a:t>
            </a:r>
          </a:p>
        </p:txBody>
      </p:sp>
    </p:spTree>
    <p:custDataLst>
      <p:tags r:id="rId1"/>
    </p:custDataLst>
  </p:cSld>
  <p:clrMapOvr>
    <a:masterClrMapping/>
  </p:clrMapOvr>
  <p:transition spd="slow" advTm="53145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76" name="Freeform 20"/>
          <p:cNvSpPr>
            <a:spLocks/>
          </p:cNvSpPr>
          <p:nvPr/>
        </p:nvSpPr>
        <p:spPr bwMode="auto">
          <a:xfrm>
            <a:off x="2484438" y="2060575"/>
            <a:ext cx="4968875" cy="1296988"/>
          </a:xfrm>
          <a:custGeom>
            <a:avLst/>
            <a:gdLst>
              <a:gd name="T0" fmla="*/ 0 w 3039"/>
              <a:gd name="T1" fmla="*/ 0 h 862"/>
              <a:gd name="T2" fmla="*/ 2147483646 w 3039"/>
              <a:gd name="T3" fmla="*/ 0 h 862"/>
              <a:gd name="T4" fmla="*/ 2147483646 w 3039"/>
              <a:gd name="T5" fmla="*/ 1951482450 h 862"/>
              <a:gd name="T6" fmla="*/ 120301058 w 3039"/>
              <a:gd name="T7" fmla="*/ 1951482450 h 8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39" h="862">
                <a:moveTo>
                  <a:pt x="0" y="0"/>
                </a:moveTo>
                <a:lnTo>
                  <a:pt x="2631" y="0"/>
                </a:lnTo>
                <a:lnTo>
                  <a:pt x="3039" y="862"/>
                </a:lnTo>
                <a:lnTo>
                  <a:pt x="45" y="862"/>
                </a:lnTo>
              </a:path>
            </a:pathLst>
          </a:custGeom>
          <a:gradFill rotWithShape="1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3175" cap="flat" cmpd="sng">
            <a:solidFill>
              <a:srgbClr val="CCCC00"/>
            </a:solidFill>
            <a:prstDash val="solid"/>
            <a:round/>
            <a:headEnd/>
            <a:tailEnd/>
          </a:ln>
          <a:effectLst>
            <a:prstShdw prst="shdw13" dist="71842" dir="13500000">
              <a:srgbClr val="0099FF">
                <a:alpha val="50000"/>
              </a:srgbClr>
            </a:prst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27313" y="2133600"/>
            <a:ext cx="4705350" cy="1154113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sz="3600" b="1">
                <a:latin typeface="楷体_GB2312" charset="0"/>
                <a:ea typeface="楷体_GB2312" charset="0"/>
              </a:rPr>
              <a:t>骨骼肌张力降低，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sz="3600" b="1">
                <a:latin typeface="楷体_GB2312" charset="0"/>
                <a:ea typeface="楷体_GB2312" charset="0"/>
              </a:rPr>
              <a:t>一般不影响正常活动</a:t>
            </a:r>
            <a:endParaRPr lang="en-US" altLang="zh-CN" sz="3600" b="1">
              <a:ea typeface="楷体_GB2312" charset="0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0" y="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9900"/>
                </a:solidFill>
                <a:latin typeface="Monotype Corsiva" charset="0"/>
                <a:ea typeface="方正舒体" charset="0"/>
              </a:rPr>
              <a:t>镇静催眠药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539750" y="908050"/>
            <a:ext cx="5688013" cy="711200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FFD6AD"/>
            </a:solidFill>
            <a:miter lim="800000"/>
            <a:headEnd/>
            <a:tailEnd/>
          </a:ln>
          <a:effectLst>
            <a:prstShdw prst="shdw13" dist="53882" dir="13500000">
              <a:srgbClr val="FFCC00">
                <a:alpha val="74997"/>
              </a:srgbClr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 u="none">
                <a:solidFill>
                  <a:schemeClr val="hlink"/>
                </a:solidFill>
                <a:latin typeface="Monotype Corsiva" charset="0"/>
                <a:ea typeface="华文细黑" charset="-122"/>
              </a:rPr>
              <a:t>中枢性肌肉松弛作用</a:t>
            </a:r>
          </a:p>
        </p:txBody>
      </p:sp>
      <p:sp>
        <p:nvSpPr>
          <p:cNvPr id="36870" name="Rectangle 9"/>
          <p:cNvSpPr>
            <a:spLocks noGrp="1" noChangeArrowheads="1"/>
          </p:cNvSpPr>
          <p:nvPr>
            <p:ph type="title"/>
          </p:nvPr>
        </p:nvSpPr>
        <p:spPr>
          <a:xfrm>
            <a:off x="684213" y="2420938"/>
            <a:ext cx="1584325" cy="719137"/>
          </a:xfrm>
          <a:gradFill rotWithShape="1">
            <a:gsLst>
              <a:gs pos="0">
                <a:srgbClr val="F6F6F6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cap="flat">
            <a:solidFill>
              <a:srgbClr val="B2B2B2"/>
            </a:solidFill>
            <a:miter lim="800000"/>
            <a:headEnd/>
            <a:tailEnd/>
          </a:ln>
          <a:effectLst>
            <a:prstShdw prst="shdw13" dist="53882" dir="13500000">
              <a:srgbClr val="808080">
                <a:alpha val="50000"/>
              </a:srgbClr>
            </a:prstShdw>
          </a:effectLst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chemeClr val="hlink"/>
                </a:solidFill>
                <a:latin typeface="华文细黑" charset="-122"/>
                <a:ea typeface="黑体" charset="-122"/>
              </a:rPr>
              <a:t>特点</a:t>
            </a:r>
          </a:p>
        </p:txBody>
      </p:sp>
      <p:sp>
        <p:nvSpPr>
          <p:cNvPr id="32775" name="Line 10"/>
          <p:cNvSpPr>
            <a:spLocks noChangeShapeType="1"/>
          </p:cNvSpPr>
          <p:nvPr/>
        </p:nvSpPr>
        <p:spPr bwMode="auto">
          <a:xfrm>
            <a:off x="2484438" y="1989138"/>
            <a:ext cx="0" cy="1368425"/>
          </a:xfrm>
          <a:prstGeom prst="line">
            <a:avLst/>
          </a:prstGeom>
          <a:noFill/>
          <a:ln w="88900" cmpd="thinThick">
            <a:solidFill>
              <a:srgbClr val="C5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2" name="Text Box 11"/>
          <p:cNvSpPr txBox="1">
            <a:spLocks noChangeArrowheads="1"/>
          </p:cNvSpPr>
          <p:nvPr/>
        </p:nvSpPr>
        <p:spPr bwMode="auto">
          <a:xfrm>
            <a:off x="1042988" y="4365625"/>
            <a:ext cx="720725" cy="1296988"/>
          </a:xfrm>
          <a:prstGeom prst="rect">
            <a:avLst/>
          </a:prstGeom>
          <a:gradFill rotWithShape="1">
            <a:gsLst>
              <a:gs pos="0">
                <a:srgbClr val="F6F6F6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>
            <a:prstShdw prst="shdw13" dist="53882" dir="13500000">
              <a:srgbClr val="000000">
                <a:alpha val="50000"/>
              </a:srgbClr>
            </a:prstShdw>
          </a:effec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 u="none">
                <a:solidFill>
                  <a:schemeClr val="hlink"/>
                </a:solidFill>
                <a:latin typeface="华文细黑" charset="-122"/>
                <a:ea typeface="黑体" charset="-122"/>
              </a:rPr>
              <a:t>用途</a:t>
            </a:r>
          </a:p>
        </p:txBody>
      </p:sp>
      <p:sp>
        <p:nvSpPr>
          <p:cNvPr id="198668" name="AutoShape 12"/>
          <p:cNvSpPr>
            <a:spLocks noChangeArrowheads="1"/>
          </p:cNvSpPr>
          <p:nvPr/>
        </p:nvSpPr>
        <p:spPr bwMode="auto">
          <a:xfrm>
            <a:off x="2051050" y="3644900"/>
            <a:ext cx="6751638" cy="2441575"/>
          </a:xfrm>
          <a:prstGeom prst="horizontalScroll">
            <a:avLst>
              <a:gd name="adj" fmla="val 6356"/>
            </a:avLst>
          </a:prstGeom>
          <a:gradFill rotWithShape="1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3175">
            <a:solidFill>
              <a:srgbClr val="CCCC00"/>
            </a:solidFill>
            <a:round/>
            <a:headEnd/>
            <a:tailEnd/>
          </a:ln>
          <a:effectLst>
            <a:prstShdw prst="shdw13" dist="71842" dir="13500000">
              <a:srgbClr val="0099FF">
                <a:alpha val="50000"/>
              </a:srgbClr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b="1" u="none">
                <a:latin typeface="楷体_GB2312" charset="0"/>
                <a:ea typeface="楷体_GB2312" charset="0"/>
              </a:rPr>
              <a:t>用于大脑或脊髓损伤所致肌肉强直以及腰肌劳损等肌肉痉挛状态，以减轻痉挛性疼痛</a:t>
            </a:r>
            <a:r>
              <a:rPr lang="en-US" altLang="zh-CN" b="1" u="none">
                <a:latin typeface="楷体_GB2312" charset="0"/>
                <a:ea typeface="楷体_GB2312" charset="0"/>
              </a:rPr>
              <a:t>.</a:t>
            </a:r>
          </a:p>
        </p:txBody>
      </p:sp>
    </p:spTree>
  </p:cSld>
  <p:clrMapOvr>
    <a:masterClrMapping/>
  </p:clrMapOvr>
  <p:transition advTm="55954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6375" y="476250"/>
            <a:ext cx="2016125" cy="522288"/>
          </a:xfrm>
          <a:gradFill rotWithShape="1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3175" cap="flat">
            <a:solidFill>
              <a:srgbClr val="CCCC00"/>
            </a:solidFill>
            <a:miter lim="800000"/>
            <a:headEnd/>
            <a:tailEnd/>
          </a:ln>
          <a:effectLst>
            <a:prstShdw prst="shdw13" dist="71842" dir="13500000">
              <a:srgbClr val="0099FF">
                <a:alpha val="50000"/>
              </a:srgbClr>
            </a:prstShdw>
          </a:effectLst>
        </p:spPr>
        <p:txBody>
          <a:bodyPr>
            <a:spAutoFit/>
          </a:bodyPr>
          <a:lstStyle/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黑体" charset="-122"/>
                <a:ea typeface="黑体" charset="-122"/>
              </a:rPr>
              <a:t>1 </a:t>
            </a:r>
            <a:r>
              <a:rPr lang="zh-CN" altLang="en-US" sz="2800">
                <a:latin typeface="黑体" charset="-122"/>
                <a:ea typeface="黑体" charset="-122"/>
              </a:rPr>
              <a:t>抗焦虑</a:t>
            </a:r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7596188" y="5516563"/>
          <a:ext cx="154781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剪辑" r:id="rId5" imgW="1676400" imgH="3216275" progId="MS_ClipArt_Gallery.2">
                  <p:embed/>
                </p:oleObj>
              </mc:Choice>
              <mc:Fallback>
                <p:oleObj name="剪辑" r:id="rId5" imgW="1676400" imgH="3216275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5516563"/>
                        <a:ext cx="1547812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732588" y="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9900"/>
                </a:solidFill>
                <a:latin typeface="Monotype Corsiva" charset="0"/>
                <a:ea typeface="方正舒体" charset="0"/>
              </a:rPr>
              <a:t>镇静催眠药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11188" y="1484313"/>
            <a:ext cx="742950" cy="3817937"/>
          </a:xfrm>
          <a:prstGeom prst="rect">
            <a:avLst/>
          </a:prstGeom>
          <a:gradFill rotWithShape="1">
            <a:gsLst>
              <a:gs pos="0">
                <a:srgbClr val="F6F6F6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>
            <a:prstShdw prst="shdw13" dist="53882" dir="13500000">
              <a:srgbClr val="000000">
                <a:alpha val="50000"/>
              </a:srgbClr>
            </a:prstShdw>
          </a:effec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 u="none">
                <a:solidFill>
                  <a:schemeClr val="hlink"/>
                </a:solidFill>
                <a:latin typeface="华文细黑" charset="-122"/>
                <a:ea typeface="黑体" charset="-122"/>
              </a:rPr>
              <a:t>药理作用特点</a:t>
            </a: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1403350" y="549275"/>
            <a:ext cx="0" cy="5616575"/>
          </a:xfrm>
          <a:prstGeom prst="line">
            <a:avLst/>
          </a:prstGeom>
          <a:noFill/>
          <a:ln w="76200" cmpd="tri">
            <a:solidFill>
              <a:srgbClr val="CC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7336" name="Rectangle 8"/>
          <p:cNvSpPr>
            <a:spLocks noChangeArrowheads="1"/>
          </p:cNvSpPr>
          <p:nvPr/>
        </p:nvSpPr>
        <p:spPr bwMode="auto">
          <a:xfrm>
            <a:off x="1476375" y="5661025"/>
            <a:ext cx="4464050" cy="522288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3175">
            <a:solidFill>
              <a:srgbClr val="CCCC00"/>
            </a:solidFill>
            <a:miter lim="800000"/>
            <a:headEnd/>
            <a:tailEnd/>
          </a:ln>
          <a:effectLst>
            <a:prstShdw prst="shdw13" dist="71842" dir="13500000">
              <a:srgbClr val="0099FF">
                <a:alpha val="50000"/>
              </a:srgbClr>
            </a:prst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800" u="none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2800" u="none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中枢性肌肉松弛作用</a:t>
            </a:r>
          </a:p>
        </p:txBody>
      </p:sp>
      <p:sp>
        <p:nvSpPr>
          <p:cNvPr id="227338" name="Rectangle 10"/>
          <p:cNvSpPr>
            <a:spLocks noChangeArrowheads="1"/>
          </p:cNvSpPr>
          <p:nvPr/>
        </p:nvSpPr>
        <p:spPr bwMode="auto">
          <a:xfrm>
            <a:off x="1763713" y="4868863"/>
            <a:ext cx="6711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u="none">
                <a:solidFill>
                  <a:srgbClr val="990099"/>
                </a:solidFill>
                <a:latin typeface="楷体_GB2312" charset="0"/>
                <a:ea typeface="楷体_GB2312" charset="0"/>
              </a:rPr>
              <a:t>地西泮是治疗癫痫持续状态的首选药</a:t>
            </a:r>
          </a:p>
        </p:txBody>
      </p:sp>
      <p:sp>
        <p:nvSpPr>
          <p:cNvPr id="227340" name="Rectangle 12"/>
          <p:cNvSpPr>
            <a:spLocks noChangeArrowheads="1"/>
          </p:cNvSpPr>
          <p:nvPr/>
        </p:nvSpPr>
        <p:spPr bwMode="auto">
          <a:xfrm>
            <a:off x="1476375" y="4365625"/>
            <a:ext cx="3527425" cy="522288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3175">
            <a:solidFill>
              <a:srgbClr val="CCCC00"/>
            </a:solidFill>
            <a:miter lim="800000"/>
            <a:headEnd/>
            <a:tailEnd/>
          </a:ln>
          <a:effectLst>
            <a:prstShdw prst="shdw13" dist="71842" dir="13500000">
              <a:srgbClr val="0099FF">
                <a:alpha val="50000"/>
              </a:srgbClr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u="none">
                <a:latin typeface="黑体" charset="-122"/>
                <a:ea typeface="黑体" charset="-122"/>
              </a:rPr>
              <a:t>3 </a:t>
            </a:r>
            <a:r>
              <a:rPr lang="zh-CN" altLang="en-US" sz="2800" u="none">
                <a:latin typeface="黑体" charset="-122"/>
                <a:ea typeface="黑体" charset="-122"/>
              </a:rPr>
              <a:t>抗惊厥、抗癫痫</a:t>
            </a:r>
          </a:p>
        </p:txBody>
      </p:sp>
      <p:sp>
        <p:nvSpPr>
          <p:cNvPr id="227342" name="Rectangle 14"/>
          <p:cNvSpPr>
            <a:spLocks noChangeArrowheads="1"/>
          </p:cNvSpPr>
          <p:nvPr/>
        </p:nvSpPr>
        <p:spPr bwMode="auto">
          <a:xfrm>
            <a:off x="3779838" y="1628775"/>
            <a:ext cx="4903787" cy="25796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 u="none">
                <a:solidFill>
                  <a:srgbClr val="CC6600"/>
                </a:solidFill>
                <a:latin typeface="Times New Roman" charset="0"/>
                <a:ea typeface="楷体_GB2312" charset="0"/>
                <a:sym typeface="Wingdings" charset="2"/>
              </a:rPr>
              <a:t></a:t>
            </a:r>
            <a:r>
              <a:rPr lang="zh-CN" altLang="en-US" sz="2800" b="1" u="none">
                <a:solidFill>
                  <a:srgbClr val="000066"/>
                </a:solidFill>
                <a:latin typeface="Times New Roman" charset="0"/>
                <a:ea typeface="楷体_GB2312" charset="0"/>
              </a:rPr>
              <a:t>对快动眼睡眠</a:t>
            </a:r>
            <a:r>
              <a:rPr lang="en-US" altLang="zh-CN" sz="2800" b="1" u="none">
                <a:solidFill>
                  <a:srgbClr val="000066"/>
                </a:solidFill>
                <a:latin typeface="Times New Roman" charset="0"/>
                <a:ea typeface="楷体_GB2312" charset="0"/>
              </a:rPr>
              <a:t>(REM)</a:t>
            </a:r>
            <a:r>
              <a:rPr lang="zh-CN" altLang="en-US" sz="2800" b="1" u="none">
                <a:solidFill>
                  <a:srgbClr val="000066"/>
                </a:solidFill>
                <a:latin typeface="Times New Roman" charset="0"/>
                <a:ea typeface="楷体_GB2312" charset="0"/>
              </a:rPr>
              <a:t>影响小 </a:t>
            </a:r>
          </a:p>
          <a:p>
            <a:pPr eaLnBrk="1" hangingPunct="1">
              <a:buFontTx/>
              <a:buNone/>
            </a:pPr>
            <a:r>
              <a:rPr lang="en-US" altLang="zh-CN" sz="2800" b="1" u="none">
                <a:solidFill>
                  <a:srgbClr val="CC6600"/>
                </a:solidFill>
                <a:latin typeface="Times New Roman" charset="0"/>
                <a:ea typeface="楷体_GB2312" charset="0"/>
                <a:sym typeface="Wingdings" charset="2"/>
              </a:rPr>
              <a:t></a:t>
            </a:r>
            <a:r>
              <a:rPr lang="zh-CN" altLang="en-US" sz="2800" b="1" u="none">
                <a:solidFill>
                  <a:srgbClr val="000066"/>
                </a:solidFill>
                <a:latin typeface="Times New Roman" charset="0"/>
                <a:ea typeface="楷体_GB2312" charset="0"/>
              </a:rPr>
              <a:t>治疗指数高，对呼吸影响小 </a:t>
            </a:r>
          </a:p>
          <a:p>
            <a:pPr eaLnBrk="1" hangingPunct="1">
              <a:buFontTx/>
              <a:buNone/>
            </a:pPr>
            <a:r>
              <a:rPr lang="zh-CN" altLang="en-US" sz="2800" b="1" u="none">
                <a:solidFill>
                  <a:srgbClr val="CC6600"/>
                </a:solidFill>
                <a:latin typeface="Times New Roman" charset="0"/>
                <a:ea typeface="楷体_GB2312" charset="0"/>
                <a:sym typeface="Wingdings" charset="2"/>
              </a:rPr>
              <a:t></a:t>
            </a:r>
            <a:r>
              <a:rPr lang="zh-CN" altLang="en-US" sz="2800" b="1" u="none">
                <a:solidFill>
                  <a:srgbClr val="000066"/>
                </a:solidFill>
                <a:latin typeface="Times New Roman" charset="0"/>
                <a:ea typeface="楷体_GB2312" charset="0"/>
              </a:rPr>
              <a:t>依赖性及戒断症状较轻</a:t>
            </a:r>
          </a:p>
          <a:p>
            <a:pPr eaLnBrk="1" hangingPunct="1">
              <a:buFontTx/>
              <a:buNone/>
            </a:pPr>
            <a:r>
              <a:rPr lang="zh-CN" altLang="en-US" sz="2800" b="1" u="none">
                <a:solidFill>
                  <a:srgbClr val="CC6600"/>
                </a:solidFill>
                <a:latin typeface="Times New Roman" charset="0"/>
                <a:ea typeface="楷体_GB2312" charset="0"/>
                <a:sym typeface="Wingdings" charset="2"/>
              </a:rPr>
              <a:t></a:t>
            </a:r>
            <a:r>
              <a:rPr lang="zh-CN" altLang="en-US" sz="2800" b="1" u="none">
                <a:solidFill>
                  <a:srgbClr val="000066"/>
                </a:solidFill>
                <a:latin typeface="Times New Roman" charset="0"/>
                <a:ea typeface="楷体_GB2312" charset="0"/>
              </a:rPr>
              <a:t>不良反应较轻，无后遗效应</a:t>
            </a:r>
          </a:p>
          <a:p>
            <a:pPr eaLnBrk="1" hangingPunct="1">
              <a:buFontTx/>
              <a:buNone/>
            </a:pPr>
            <a:r>
              <a:rPr lang="zh-CN" altLang="en-US" sz="2800" b="1" u="none">
                <a:solidFill>
                  <a:srgbClr val="CC6600"/>
                </a:solidFill>
                <a:latin typeface="Times New Roman" charset="0"/>
                <a:ea typeface="楷体_GB2312" charset="0"/>
                <a:sym typeface="Wingdings" charset="2"/>
              </a:rPr>
              <a:t></a:t>
            </a:r>
            <a:r>
              <a:rPr lang="zh-CN" altLang="en-US" sz="2800" b="1" u="none">
                <a:solidFill>
                  <a:srgbClr val="000066"/>
                </a:solidFill>
                <a:latin typeface="Times New Roman" charset="0"/>
                <a:ea typeface="楷体_GB2312" charset="0"/>
              </a:rPr>
              <a:t>无明显肝药酶诱导作用</a:t>
            </a:r>
          </a:p>
        </p:txBody>
      </p:sp>
      <p:sp>
        <p:nvSpPr>
          <p:cNvPr id="227344" name="Rectangle 16"/>
          <p:cNvSpPr>
            <a:spLocks noChangeArrowheads="1"/>
          </p:cNvSpPr>
          <p:nvPr/>
        </p:nvSpPr>
        <p:spPr bwMode="auto">
          <a:xfrm>
            <a:off x="1476375" y="1196975"/>
            <a:ext cx="2232025" cy="522288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3175">
            <a:solidFill>
              <a:srgbClr val="CCCC00"/>
            </a:solidFill>
            <a:miter lim="800000"/>
            <a:headEnd/>
            <a:tailEnd/>
          </a:ln>
          <a:effectLst>
            <a:prstShdw prst="shdw13" dist="71842" dir="13500000">
              <a:srgbClr val="0099FF">
                <a:alpha val="50000"/>
              </a:srgbClr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u="none">
                <a:latin typeface="黑体" charset="-122"/>
                <a:ea typeface="黑体" charset="-122"/>
              </a:rPr>
              <a:t>2 </a:t>
            </a:r>
            <a:r>
              <a:rPr lang="zh-CN" altLang="en-US" sz="2800" u="none">
                <a:latin typeface="黑体" charset="-122"/>
                <a:ea typeface="黑体" charset="-122"/>
              </a:rPr>
              <a:t>镇静催眠</a:t>
            </a:r>
          </a:p>
        </p:txBody>
      </p:sp>
      <p:sp>
        <p:nvSpPr>
          <p:cNvPr id="227347" name="Rectangle 19"/>
          <p:cNvSpPr>
            <a:spLocks noChangeArrowheads="1"/>
          </p:cNvSpPr>
          <p:nvPr/>
        </p:nvSpPr>
        <p:spPr bwMode="auto">
          <a:xfrm>
            <a:off x="2627313" y="2565400"/>
            <a:ext cx="1152525" cy="588963"/>
          </a:xfrm>
          <a:prstGeom prst="rect">
            <a:avLst/>
          </a:prstGeom>
          <a:gradFill rotWithShape="1">
            <a:gsLst>
              <a:gs pos="0">
                <a:srgbClr val="E9FFFF"/>
              </a:gs>
              <a:gs pos="50000">
                <a:srgbClr val="FFFFFF"/>
              </a:gs>
              <a:gs pos="100000">
                <a:srgbClr val="E9FFFF"/>
              </a:gs>
            </a:gsLst>
            <a:lin ang="5400000" scaled="1"/>
          </a:gradFill>
          <a:ln w="9525">
            <a:solidFill>
              <a:srgbClr val="FFD6AD"/>
            </a:solidFill>
            <a:miter lim="800000"/>
            <a:headEnd/>
            <a:tailEnd/>
          </a:ln>
          <a:effectLst>
            <a:prstShdw prst="shdw13" dist="53882" dir="13500000">
              <a:srgbClr val="DDDDDD">
                <a:alpha val="74997"/>
              </a:srgbClr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u="none">
                <a:latin typeface="Monotype Corsiva" charset="0"/>
                <a:ea typeface="华文细黑" charset="-122"/>
              </a:rPr>
              <a:t>特点</a:t>
            </a:r>
          </a:p>
        </p:txBody>
      </p:sp>
      <p:sp>
        <p:nvSpPr>
          <p:cNvPr id="34829" name="Text Box 20"/>
          <p:cNvSpPr txBox="1">
            <a:spLocks noChangeArrowheads="1"/>
          </p:cNvSpPr>
          <p:nvPr/>
        </p:nvSpPr>
        <p:spPr bwMode="auto">
          <a:xfrm>
            <a:off x="6732588" y="26035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 u="none">
                <a:solidFill>
                  <a:srgbClr val="FFCC66"/>
                </a:solidFill>
                <a:latin typeface="MS Gothic" charset="-128"/>
                <a:ea typeface="MS Gothic" charset="-128"/>
              </a:rPr>
              <a:t>diazepam</a:t>
            </a:r>
          </a:p>
        </p:txBody>
      </p:sp>
      <p:grpSp>
        <p:nvGrpSpPr>
          <p:cNvPr id="38926" name="Group 21"/>
          <p:cNvGrpSpPr>
            <a:grpSpLocks/>
          </p:cNvGrpSpPr>
          <p:nvPr/>
        </p:nvGrpSpPr>
        <p:grpSpPr bwMode="auto">
          <a:xfrm>
            <a:off x="8172450" y="476250"/>
            <a:ext cx="792163" cy="792163"/>
            <a:chOff x="4830" y="346"/>
            <a:chExt cx="545" cy="771"/>
          </a:xfrm>
        </p:grpSpPr>
        <p:sp>
          <p:nvSpPr>
            <p:cNvPr id="34831" name="AutoShape 22">
              <a:hlinkClick r:id="rId7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876" y="346"/>
              <a:ext cx="499" cy="499"/>
            </a:xfrm>
            <a:prstGeom prst="sun">
              <a:avLst>
                <a:gd name="adj" fmla="val 1936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CC00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u="none">
                  <a:solidFill>
                    <a:srgbClr val="000000"/>
                  </a:solidFill>
                  <a:latin typeface="Arial" charset="0"/>
                  <a:ea typeface="黑体" charset="-122"/>
                </a:rPr>
                <a:t>药理</a:t>
              </a:r>
            </a:p>
          </p:txBody>
        </p:sp>
        <p:sp>
          <p:nvSpPr>
            <p:cNvPr id="38928" name="Freeform 23"/>
            <p:cNvSpPr>
              <a:spLocks/>
            </p:cNvSpPr>
            <p:nvPr/>
          </p:nvSpPr>
          <p:spPr bwMode="auto">
            <a:xfrm rot="910001">
              <a:off x="4830" y="1036"/>
              <a:ext cx="363" cy="81"/>
            </a:xfrm>
            <a:custGeom>
              <a:avLst/>
              <a:gdLst>
                <a:gd name="T0" fmla="*/ 0 w 363"/>
                <a:gd name="T1" fmla="*/ 0 h 182"/>
                <a:gd name="T2" fmla="*/ 181 w 363"/>
                <a:gd name="T3" fmla="*/ 0 h 182"/>
                <a:gd name="T4" fmla="*/ 363 w 363"/>
                <a:gd name="T5" fmla="*/ 0 h 182"/>
                <a:gd name="T6" fmla="*/ 181 w 363"/>
                <a:gd name="T7" fmla="*/ 0 h 182"/>
                <a:gd name="T8" fmla="*/ 0 w 363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82">
                  <a:moveTo>
                    <a:pt x="0" y="91"/>
                  </a:moveTo>
                  <a:cubicBezTo>
                    <a:pt x="0" y="61"/>
                    <a:pt x="121" y="0"/>
                    <a:pt x="181" y="0"/>
                  </a:cubicBezTo>
                  <a:cubicBezTo>
                    <a:pt x="241" y="0"/>
                    <a:pt x="363" y="61"/>
                    <a:pt x="363" y="91"/>
                  </a:cubicBezTo>
                  <a:cubicBezTo>
                    <a:pt x="363" y="121"/>
                    <a:pt x="241" y="182"/>
                    <a:pt x="181" y="182"/>
                  </a:cubicBezTo>
                  <a:cubicBezTo>
                    <a:pt x="121" y="182"/>
                    <a:pt x="0" y="121"/>
                    <a:pt x="0" y="91"/>
                  </a:cubicBezTo>
                  <a:close/>
                </a:path>
              </a:pathLst>
            </a:custGeom>
            <a:solidFill>
              <a:srgbClr val="669999"/>
            </a:solidFill>
            <a:ln w="9525" cap="flat" cmpd="sng">
              <a:solidFill>
                <a:srgbClr val="CCCC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9" name="Freeform 24"/>
            <p:cNvSpPr>
              <a:spLocks/>
            </p:cNvSpPr>
            <p:nvPr/>
          </p:nvSpPr>
          <p:spPr bwMode="auto">
            <a:xfrm>
              <a:off x="4967" y="754"/>
              <a:ext cx="355" cy="282"/>
            </a:xfrm>
            <a:custGeom>
              <a:avLst/>
              <a:gdLst>
                <a:gd name="T0" fmla="*/ 226 w 355"/>
                <a:gd name="T1" fmla="*/ 0 h 317"/>
                <a:gd name="T2" fmla="*/ 317 w 355"/>
                <a:gd name="T3" fmla="*/ 63 h 317"/>
                <a:gd name="T4" fmla="*/ 0 w 355"/>
                <a:gd name="T5" fmla="*/ 111 h 3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" h="317">
                  <a:moveTo>
                    <a:pt x="226" y="0"/>
                  </a:moveTo>
                  <a:cubicBezTo>
                    <a:pt x="290" y="64"/>
                    <a:pt x="355" y="128"/>
                    <a:pt x="317" y="181"/>
                  </a:cubicBezTo>
                  <a:cubicBezTo>
                    <a:pt x="279" y="234"/>
                    <a:pt x="53" y="294"/>
                    <a:pt x="0" y="317"/>
                  </a:cubicBezTo>
                </a:path>
              </a:pathLst>
            </a:custGeom>
            <a:noFill/>
            <a:ln w="9525" cap="flat" cmpd="sng">
              <a:solidFill>
                <a:srgbClr val="669999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  <p:transition spd="slow" advTm="28116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227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227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2273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27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27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7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7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8" grpId="0"/>
      <p:bldP spid="227342" grpId="0" animBg="1"/>
      <p:bldP spid="2273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692150"/>
            <a:ext cx="6335713" cy="881063"/>
          </a:xfrm>
          <a:gradFill rotWithShape="0">
            <a:gsLst>
              <a:gs pos="0">
                <a:schemeClr val="folHlink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76200" cap="flat">
            <a:pattFill prst="weave">
              <a:fgClr>
                <a:srgbClr val="C5C000"/>
              </a:fgClr>
              <a:bgClr>
                <a:schemeClr val="folHlink"/>
              </a:bgClr>
            </a:patt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5400" b="1">
                <a:latin typeface="Garamond" charset="0"/>
                <a:ea typeface="隶书" charset="0"/>
              </a:rPr>
              <a:t>二、药理作用机制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5184775" cy="682625"/>
          </a:xfrm>
          <a:effectLst>
            <a:prstShdw prst="shdw13" dist="53882" dir="13500000">
              <a:srgbClr val="CCCC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>
                <a:pattFill prst="weave">
                  <a:fgClr>
                    <a:schemeClr val="tx1"/>
                  </a:fgClr>
                  <a:bgClr>
                    <a:srgbClr val="C5C000"/>
                  </a:bgClr>
                </a:patt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-122"/>
                <a:ea typeface="黑体" charset="-122"/>
              </a:rPr>
              <a:t>1.</a:t>
            </a: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-122"/>
                <a:ea typeface="黑体" charset="-122"/>
              </a:rPr>
              <a:t>苯二氮</a:t>
            </a:r>
            <a:r>
              <a:rPr lang="zh-CN" altLang="sk-SK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-122"/>
                <a:ea typeface="黑体" charset="-122"/>
              </a:rPr>
              <a:t>䓬</a:t>
            </a: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-122"/>
                <a:ea typeface="黑体" charset="-122"/>
              </a:rPr>
              <a:t>受体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877050" y="188913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9900"/>
                </a:solidFill>
                <a:latin typeface="Monotype Corsiva" charset="0"/>
                <a:ea typeface="方正舒体" charset="0"/>
              </a:rPr>
              <a:t>镇静催眠药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808038" y="55149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400">
              <a:solidFill>
                <a:srgbClr val="FF00FF"/>
              </a:solidFill>
              <a:latin typeface="Monotype Corsiva" charset="0"/>
              <a:ea typeface="方正舒体" charset="0"/>
            </a:endParaRPr>
          </a:p>
        </p:txBody>
      </p:sp>
      <p:sp>
        <p:nvSpPr>
          <p:cNvPr id="199688" name="Text Box 8"/>
          <p:cNvSpPr txBox="1">
            <a:spLocks noChangeArrowheads="1"/>
          </p:cNvSpPr>
          <p:nvPr/>
        </p:nvSpPr>
        <p:spPr bwMode="auto">
          <a:xfrm>
            <a:off x="755650" y="4797425"/>
            <a:ext cx="78486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u="none">
                <a:solidFill>
                  <a:schemeClr val="hlink"/>
                </a:solidFill>
                <a:latin typeface="Monotype Corsiva" charset="0"/>
                <a:sym typeface="Webdings" charset="2"/>
              </a:rPr>
              <a:t></a:t>
            </a:r>
            <a:r>
              <a:rPr lang="en-US" altLang="zh-CN" sz="3600" b="1" u="none">
                <a:solidFill>
                  <a:schemeClr val="hlink"/>
                </a:solidFill>
                <a:latin typeface="Monotype Corsiva" charset="0"/>
                <a:ea typeface="华文细黑" charset="-122"/>
              </a:rPr>
              <a:t> </a:t>
            </a:r>
            <a:r>
              <a:rPr lang="en-US" altLang="zh-CN" sz="3600" b="1" u="none">
                <a:latin typeface="宋体" charset="-122"/>
              </a:rPr>
              <a:t>GABA</a:t>
            </a:r>
            <a:r>
              <a:rPr lang="en-US" altLang="zh-CN" sz="3600" b="1" u="none" baseline="-25000">
                <a:latin typeface="宋体" charset="-122"/>
              </a:rPr>
              <a:t>A</a:t>
            </a:r>
            <a:r>
              <a:rPr lang="en-US" altLang="zh-CN" sz="3600" b="1" u="none">
                <a:latin typeface="宋体" charset="-122"/>
              </a:rPr>
              <a:t> </a:t>
            </a:r>
            <a:r>
              <a:rPr lang="zh-CN" altLang="en-US" sz="3600" b="1" u="none">
                <a:latin typeface="宋体" charset="-122"/>
              </a:rPr>
              <a:t>受体</a:t>
            </a:r>
            <a:r>
              <a:rPr lang="en-US" altLang="zh-CN" sz="3600" b="1" u="none">
                <a:latin typeface="宋体" charset="-122"/>
              </a:rPr>
              <a:t>:  </a:t>
            </a:r>
            <a:r>
              <a:rPr lang="zh-CN" altLang="en-US" sz="3600" b="1" u="none">
                <a:latin typeface="宋体" charset="-122"/>
              </a:rPr>
              <a:t>为一大分子复合体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u="none">
                <a:latin typeface="Monotype Corsiva" charset="0"/>
                <a:ea typeface="华文细黑" charset="-122"/>
              </a:rPr>
              <a:t>            </a:t>
            </a:r>
            <a:r>
              <a:rPr lang="zh-CN" altLang="en-US" sz="3600" b="1" u="none">
                <a:latin typeface="楷体_GB2312" charset="0"/>
                <a:ea typeface="楷体_GB2312" charset="0"/>
              </a:rPr>
              <a:t>为配体</a:t>
            </a:r>
            <a:r>
              <a:rPr lang="en-US" altLang="zh-CN" sz="3600" b="1" u="none">
                <a:latin typeface="楷体_GB2312" charset="0"/>
                <a:ea typeface="楷体_GB2312" charset="0"/>
              </a:rPr>
              <a:t>--</a:t>
            </a:r>
            <a:r>
              <a:rPr lang="zh-CN" altLang="en-US" sz="3600" b="1" u="none">
                <a:latin typeface="楷体_GB2312" charset="0"/>
                <a:ea typeface="楷体_GB2312" charset="0"/>
              </a:rPr>
              <a:t>门控性</a:t>
            </a:r>
            <a:r>
              <a:rPr lang="en-US" altLang="zh-CN" sz="3600" b="1" u="none">
                <a:latin typeface="楷体_GB2312" charset="0"/>
                <a:ea typeface="楷体_GB2312" charset="0"/>
              </a:rPr>
              <a:t>Cl</a:t>
            </a:r>
            <a:r>
              <a:rPr lang="en-US" altLang="zh-CN" sz="3600" b="1" u="none" baseline="30000">
                <a:latin typeface="楷体_GB2312" charset="0"/>
                <a:ea typeface="楷体_GB2312" charset="0"/>
              </a:rPr>
              <a:t>-</a:t>
            </a:r>
            <a:r>
              <a:rPr lang="zh-CN" altLang="en-US" sz="3600" b="1" u="none">
                <a:latin typeface="楷体_GB2312" charset="0"/>
                <a:ea typeface="楷体_GB2312" charset="0"/>
              </a:rPr>
              <a:t>通道</a:t>
            </a:r>
          </a:p>
        </p:txBody>
      </p:sp>
      <p:sp>
        <p:nvSpPr>
          <p:cNvPr id="199689" name="Text Box 9"/>
          <p:cNvSpPr txBox="1">
            <a:spLocks noChangeArrowheads="1"/>
          </p:cNvSpPr>
          <p:nvPr/>
        </p:nvSpPr>
        <p:spPr bwMode="auto">
          <a:xfrm>
            <a:off x="1404938" y="3933825"/>
            <a:ext cx="6553200" cy="654050"/>
          </a:xfrm>
          <a:prstGeom prst="rect">
            <a:avLst/>
          </a:prstGeom>
          <a:solidFill>
            <a:srgbClr val="F6F6F6"/>
          </a:solidFill>
          <a:ln w="12700">
            <a:solidFill>
              <a:srgbClr val="CCCC00"/>
            </a:solidFill>
            <a:miter lim="800000"/>
            <a:headEnd/>
            <a:tailEnd/>
          </a:ln>
          <a:effectLst>
            <a:prstShdw prst="shdw13" dist="53882" dir="13500000">
              <a:srgbClr val="EAEAEA">
                <a:alpha val="74997"/>
              </a:srgbClr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u="none">
                <a:solidFill>
                  <a:srgbClr val="3333CC"/>
                </a:solidFill>
                <a:latin typeface="楷体_GB2312" charset="0"/>
                <a:ea typeface="楷体_GB2312" charset="0"/>
              </a:rPr>
              <a:t>与</a:t>
            </a:r>
            <a:r>
              <a:rPr lang="en-US" altLang="zh-CN" sz="3600" b="1" u="none">
                <a:solidFill>
                  <a:srgbClr val="3333CC"/>
                </a:solidFill>
                <a:latin typeface="Arial" charset="0"/>
                <a:ea typeface="楷体_GB2312" charset="0"/>
                <a:cs typeface="Arial" charset="0"/>
              </a:rPr>
              <a:t>GABA</a:t>
            </a:r>
            <a:r>
              <a:rPr lang="en-US" altLang="zh-CN" sz="3600" b="1" u="none" baseline="-25000">
                <a:solidFill>
                  <a:srgbClr val="3333CC"/>
                </a:solidFill>
                <a:latin typeface="Arial" charset="0"/>
                <a:ea typeface="楷体_GB2312" charset="0"/>
                <a:cs typeface="Arial" charset="0"/>
              </a:rPr>
              <a:t>A</a:t>
            </a:r>
            <a:r>
              <a:rPr lang="zh-CN" altLang="en-US" sz="3600" b="1" u="none">
                <a:solidFill>
                  <a:srgbClr val="3333CC"/>
                </a:solidFill>
                <a:latin typeface="楷体_GB2312" charset="0"/>
                <a:ea typeface="楷体_GB2312" charset="0"/>
              </a:rPr>
              <a:t>受体的分布基本一致</a:t>
            </a:r>
          </a:p>
        </p:txBody>
      </p:sp>
      <p:sp>
        <p:nvSpPr>
          <p:cNvPr id="35849" name="Rectangle 11"/>
          <p:cNvSpPr>
            <a:spLocks noChangeArrowheads="1"/>
          </p:cNvSpPr>
          <p:nvPr/>
        </p:nvSpPr>
        <p:spPr bwMode="auto">
          <a:xfrm>
            <a:off x="822325" y="2420938"/>
            <a:ext cx="7921625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b="1" u="none">
                <a:solidFill>
                  <a:schemeClr val="hlink"/>
                </a:solidFill>
                <a:latin typeface="Monotype Corsiva" charset="0"/>
                <a:sym typeface="Webdings" charset="2"/>
              </a:rPr>
              <a:t></a:t>
            </a:r>
            <a:r>
              <a:rPr lang="en-US" altLang="zh-CN" sz="3600" b="1" u="none">
                <a:solidFill>
                  <a:srgbClr val="000066"/>
                </a:solidFill>
                <a:latin typeface="宋体" charset="-122"/>
              </a:rPr>
              <a:t>BDZ-R</a:t>
            </a:r>
            <a:r>
              <a:rPr lang="zh-CN" altLang="en-US" sz="3600" b="1" u="none">
                <a:solidFill>
                  <a:srgbClr val="000066"/>
                </a:solidFill>
                <a:latin typeface="宋体" charset="-122"/>
              </a:rPr>
              <a:t>受体分布</a:t>
            </a:r>
            <a:r>
              <a:rPr lang="en-US" altLang="zh-CN" sz="3600" b="1" u="none">
                <a:solidFill>
                  <a:srgbClr val="000066"/>
                </a:solidFill>
                <a:latin typeface="宋体" charset="-122"/>
              </a:rPr>
              <a:t>:</a:t>
            </a:r>
            <a:r>
              <a:rPr lang="en-US" altLang="zh-CN" sz="3600" b="1" u="none">
                <a:solidFill>
                  <a:srgbClr val="000066"/>
                </a:solidFill>
                <a:latin typeface="Times New Roman" charset="0"/>
              </a:rPr>
              <a:t>  </a:t>
            </a:r>
            <a:r>
              <a:rPr lang="zh-CN" altLang="en-US" sz="3600" b="1" u="none">
                <a:solidFill>
                  <a:srgbClr val="000066"/>
                </a:solidFill>
                <a:latin typeface="楷体_GB2312" charset="0"/>
                <a:ea typeface="楷体_GB2312" charset="0"/>
              </a:rPr>
              <a:t>皮层、边缘系统及中脑、脑干和脊髓</a:t>
            </a:r>
          </a:p>
        </p:txBody>
      </p:sp>
    </p:spTree>
    <p:custDataLst>
      <p:tags r:id="rId1"/>
    </p:custDataLst>
  </p:cSld>
  <p:clrMapOvr>
    <a:masterClrMapping/>
  </p:clrMapOvr>
  <p:transition advTm="994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8" grpId="0"/>
      <p:bldP spid="1996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>
            <a:extLst>
              <a:ext uri="{FF2B5EF4-FFF2-40B4-BE49-F238E27FC236}">
                <a16:creationId xmlns:a16="http://schemas.microsoft.com/office/drawing/2014/main" xmlns="" id="{1DA05712-20B7-48F4-BA7A-0E97A85B4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609600"/>
            <a:ext cx="6324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sz="40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charset="-122"/>
              <a:ea typeface="宋体" charset="-122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  <a:defRPr/>
            </a:pPr>
            <a:endParaRPr lang="zh-CN" altLang="en-US" sz="40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charset="-122"/>
              <a:ea typeface="宋体" charset="-122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187450" y="836613"/>
            <a:ext cx="6264275" cy="9699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6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66FFFF"/>
            </a:solidFill>
            <a:miter lim="800000"/>
            <a:headEnd/>
            <a:tailEnd/>
          </a:ln>
          <a:effectLst>
            <a:prstShdw prst="shdw13" dist="53882" dir="13500000">
              <a:srgbClr val="66CCFF">
                <a:alpha val="50000"/>
              </a:srgbClr>
            </a:prstShdw>
          </a:effectLst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zh-CN" altLang="en-US" sz="6000" u="none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隶书" pitchFamily="49" charset="-122"/>
              </a:rPr>
              <a:t>背景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2006600"/>
            <a:ext cx="6410325" cy="4114800"/>
          </a:xfrm>
          <a:gradFill rotWithShape="1">
            <a:gsLst>
              <a:gs pos="0">
                <a:schemeClr val="accent2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66FFFF"/>
            </a:solidFill>
            <a:miter lim="800000"/>
            <a:headEnd/>
            <a:tailEnd/>
          </a:ln>
          <a:effectLst>
            <a:prstShdw prst="shdw13" dist="53882" dir="13500000">
              <a:srgbClr val="808080">
                <a:alpha val="50000"/>
              </a:srgbClr>
            </a:prstShdw>
          </a:effectLst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endParaRPr lang="en-US" altLang="zh-CN" sz="2800">
              <a:ea typeface="楷体_GB2312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800">
                <a:ea typeface="楷体_GB2312" charset="0"/>
              </a:rPr>
              <a:t>人的一生中约</a:t>
            </a:r>
            <a:r>
              <a:rPr lang="en-US" altLang="zh-CN" sz="2800">
                <a:ea typeface="楷体_GB2312" charset="0"/>
              </a:rPr>
              <a:t>1/3</a:t>
            </a:r>
            <a:r>
              <a:rPr lang="zh-CN" altLang="en-US" sz="2800">
                <a:ea typeface="楷体_GB2312" charset="0"/>
              </a:rPr>
              <a:t>的时间用于睡眠</a:t>
            </a:r>
            <a:endParaRPr lang="en-US" altLang="zh-CN" sz="2800">
              <a:ea typeface="楷体_GB2312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zh-CN" altLang="en-US" sz="2800">
              <a:ea typeface="楷体_GB2312" charset="0"/>
            </a:endParaRPr>
          </a:p>
          <a:p>
            <a:pPr eaLnBrk="1" hangingPunct="1">
              <a:buFontTx/>
              <a:buNone/>
            </a:pPr>
            <a:r>
              <a:rPr lang="en-US" altLang="zh-CN" sz="2800">
                <a:ea typeface="楷体_GB2312" charset="0"/>
              </a:rPr>
              <a:t>1979</a:t>
            </a:r>
            <a:r>
              <a:rPr lang="zh-CN" altLang="en-US" sz="2800">
                <a:ea typeface="楷体_GB2312" charset="0"/>
              </a:rPr>
              <a:t>年三里岛的核泄漏事件</a:t>
            </a:r>
          </a:p>
          <a:p>
            <a:pPr eaLnBrk="1" hangingPunct="1">
              <a:buFontTx/>
              <a:buNone/>
            </a:pPr>
            <a:r>
              <a:rPr lang="en-US" altLang="zh-CN" sz="2800">
                <a:ea typeface="楷体_GB2312" charset="0"/>
              </a:rPr>
              <a:t>1986</a:t>
            </a:r>
            <a:r>
              <a:rPr lang="zh-CN" altLang="en-US" sz="2800">
                <a:ea typeface="楷体_GB2312" charset="0"/>
              </a:rPr>
              <a:t>年切尔诺贝利核泄漏事件均与操作人员疲劳操作判断失误有关</a:t>
            </a:r>
          </a:p>
        </p:txBody>
      </p:sp>
      <p:sp>
        <p:nvSpPr>
          <p:cNvPr id="6150" name="Text Box 10"/>
          <p:cNvSpPr txBox="1">
            <a:spLocks noChangeArrowheads="1"/>
          </p:cNvSpPr>
          <p:nvPr/>
        </p:nvSpPr>
        <p:spPr bwMode="auto">
          <a:xfrm>
            <a:off x="250825" y="136525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9900"/>
                </a:solidFill>
                <a:latin typeface="Monotype Corsiva" charset="0"/>
                <a:ea typeface="方正舒体" charset="0"/>
              </a:rPr>
              <a:t>镇静催眠药</a:t>
            </a:r>
          </a:p>
        </p:txBody>
      </p:sp>
      <p:pic>
        <p:nvPicPr>
          <p:cNvPr id="7174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5045075"/>
            <a:ext cx="2289175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3" y="2924175"/>
            <a:ext cx="2219325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advTm="128781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8"/>
          <p:cNvSpPr txBox="1">
            <a:spLocks noChangeArrowheads="1"/>
          </p:cNvSpPr>
          <p:nvPr/>
        </p:nvSpPr>
        <p:spPr bwMode="auto">
          <a:xfrm>
            <a:off x="684213" y="4149725"/>
            <a:ext cx="74882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u="none">
                <a:solidFill>
                  <a:schemeClr val="hlink"/>
                </a:solidFill>
                <a:latin typeface="Monotype Corsiva" charset="0"/>
                <a:ea typeface="方正舒体" charset="0"/>
                <a:sym typeface="Webdings" charset="2"/>
              </a:rPr>
              <a:t></a:t>
            </a:r>
            <a:r>
              <a:rPr lang="en-US" altLang="zh-CN" sz="2400">
                <a:latin typeface="Monotype Corsiva" charset="0"/>
                <a:ea typeface="方正舒体" charset="0"/>
              </a:rPr>
              <a:t> </a:t>
            </a:r>
            <a:r>
              <a:rPr lang="en-US" altLang="zh-CN" sz="3600" b="1" u="none">
                <a:latin typeface="宋体" charset="-122"/>
              </a:rPr>
              <a:t>GABA</a:t>
            </a:r>
            <a:r>
              <a:rPr lang="zh-CN" altLang="en-US" sz="3600" b="1" u="none">
                <a:latin typeface="宋体" charset="-122"/>
              </a:rPr>
              <a:t>介导的神经抑制效应：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765175"/>
            <a:ext cx="7772400" cy="7207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b="1">
                <a:solidFill>
                  <a:schemeClr val="hlink"/>
                </a:solidFill>
                <a:latin typeface="Monotype Corsiva" charset="0"/>
                <a:sym typeface="Webdings" charset="2"/>
              </a:rPr>
              <a:t></a:t>
            </a:r>
            <a:r>
              <a:rPr lang="en-US" altLang="zh-CN" sz="3600" b="1">
                <a:latin typeface="Monotype Corsiva" charset="0"/>
              </a:rPr>
              <a:t> </a:t>
            </a:r>
            <a:r>
              <a:rPr lang="en-US" altLang="zh-CN" sz="3600" b="1">
                <a:latin typeface="宋体" charset="-122"/>
              </a:rPr>
              <a:t>GABA</a:t>
            </a:r>
            <a:r>
              <a:rPr lang="en-US" altLang="zh-CN" sz="3600" b="1" baseline="-25000">
                <a:latin typeface="宋体" charset="-122"/>
              </a:rPr>
              <a:t>A </a:t>
            </a:r>
            <a:r>
              <a:rPr lang="zh-CN" altLang="en-US" sz="3600" b="1">
                <a:latin typeface="宋体" charset="-122"/>
              </a:rPr>
              <a:t>受体结构特点</a:t>
            </a:r>
            <a:r>
              <a:rPr lang="en-US" altLang="zh-CN" sz="3600" b="1">
                <a:latin typeface="宋体" charset="-122"/>
              </a:rPr>
              <a:t>:</a:t>
            </a:r>
            <a:r>
              <a:rPr lang="en-US" altLang="zh-CN" sz="3600" b="1">
                <a:latin typeface="华文细黑" charset="-122"/>
                <a:ea typeface="华文细黑" charset="-122"/>
              </a:rPr>
              <a:t>     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827088" y="4868863"/>
            <a:ext cx="7993062" cy="12049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808000"/>
            </a:solidFill>
            <a:miter lim="800000"/>
            <a:headEnd/>
            <a:tailEnd/>
          </a:ln>
          <a:effectLst>
            <a:prstShdw prst="shdw13" dist="53882" dir="13500000">
              <a:srgbClr val="000000">
                <a:alpha val="50000"/>
              </a:srgbClr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kumimoji="1" lang="en-US" altLang="zh-CN" sz="2800" u="none">
                <a:latin typeface="楷体_GB2312" charset="0"/>
                <a:ea typeface="楷体_GB2312" charset="0"/>
              </a:rPr>
              <a:t>GABA</a:t>
            </a:r>
            <a:r>
              <a:rPr kumimoji="1" lang="en-US" altLang="zh-CN" sz="2800" b="1" u="none" baseline="-25000">
                <a:latin typeface="楷体_GB2312" charset="0"/>
                <a:ea typeface="楷体_GB2312" charset="0"/>
              </a:rPr>
              <a:t>A</a:t>
            </a:r>
            <a:r>
              <a:rPr kumimoji="1" lang="zh-CN" altLang="en-US" sz="2800" b="1" u="none">
                <a:latin typeface="楷体_GB2312" charset="0"/>
                <a:ea typeface="楷体_GB2312" charset="0"/>
              </a:rPr>
              <a:t>受体             激活</a:t>
            </a:r>
            <a:r>
              <a:rPr kumimoji="1" lang="zh-CN" altLang="en-US" sz="2800" b="1" u="none">
                <a:latin typeface="楷体_GB2312" charset="0"/>
                <a:ea typeface="楷体_GB2312" charset="0"/>
                <a:sym typeface="Symbol" charset="2"/>
              </a:rPr>
              <a:t>      </a:t>
            </a:r>
            <a:r>
              <a:rPr kumimoji="1" lang="en-US" altLang="zh-CN" sz="2800" b="1" u="none">
                <a:latin typeface="楷体_GB2312" charset="0"/>
                <a:ea typeface="楷体_GB2312" charset="0"/>
              </a:rPr>
              <a:t>Cl</a:t>
            </a:r>
            <a:r>
              <a:rPr kumimoji="1" lang="en-US" altLang="zh-CN" sz="2800" b="1" u="none" baseline="30000">
                <a:latin typeface="楷体_GB2312" charset="0"/>
                <a:ea typeface="楷体_GB2312" charset="0"/>
              </a:rPr>
              <a:t>-</a:t>
            </a:r>
            <a:r>
              <a:rPr kumimoji="1" lang="zh-CN" altLang="en-US" sz="2800" b="1" u="none">
                <a:latin typeface="楷体_GB2312" charset="0"/>
                <a:ea typeface="楷体_GB2312" charset="0"/>
                <a:sym typeface="Symbol" charset="2"/>
              </a:rPr>
              <a:t>通道开放</a:t>
            </a:r>
            <a:r>
              <a:rPr kumimoji="1" lang="en-US" altLang="zh-CN" sz="2800" b="1" u="none">
                <a:latin typeface="楷体_GB2312" charset="0"/>
                <a:ea typeface="楷体_GB2312" charset="0"/>
              </a:rPr>
              <a:t>Cl</a:t>
            </a:r>
            <a:r>
              <a:rPr kumimoji="1" lang="en-US" altLang="zh-CN" sz="2800" b="1" u="none" baseline="30000">
                <a:latin typeface="楷体_GB2312" charset="0"/>
                <a:ea typeface="楷体_GB2312" charset="0"/>
              </a:rPr>
              <a:t>-</a:t>
            </a:r>
            <a:r>
              <a:rPr kumimoji="1" lang="zh-CN" altLang="en-US" sz="2800" b="1" u="none">
                <a:latin typeface="楷体_GB2312" charset="0"/>
                <a:ea typeface="楷体_GB2312" charset="0"/>
                <a:sym typeface="Symbol" charset="2"/>
              </a:rPr>
              <a:t>内流</a:t>
            </a:r>
            <a:endParaRPr kumimoji="1" lang="zh-CN" altLang="en-US" sz="2800" b="1" u="none">
              <a:latin typeface="楷体_GB2312" charset="0"/>
              <a:ea typeface="楷体_GB2312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kumimoji="1" lang="zh-CN" altLang="en-US" sz="2800" b="1" u="none">
                <a:latin typeface="楷体_GB2312" charset="0"/>
                <a:ea typeface="楷体_GB2312" charset="0"/>
                <a:sym typeface="Symbol" charset="2"/>
              </a:rPr>
              <a:t>        神经细胞超极化             产生抑制效应</a:t>
            </a:r>
            <a:r>
              <a:rPr kumimoji="1" lang="zh-CN" altLang="en-US" b="1" u="none">
                <a:latin typeface="楷体_GB2312" charset="0"/>
                <a:ea typeface="楷体_GB2312" charset="0"/>
                <a:sym typeface="Symbol" charset="2"/>
              </a:rPr>
              <a:t> </a:t>
            </a:r>
            <a:endParaRPr kumimoji="1" lang="zh-CN" altLang="en-US" sz="2800" b="1" u="none">
              <a:latin typeface="楷体_GB2312" charset="0"/>
              <a:ea typeface="楷体_GB2312" charset="0"/>
              <a:sym typeface="Symbol" charset="2"/>
            </a:endParaRPr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>
            <a:off x="2771775" y="5229225"/>
            <a:ext cx="11525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7894" name="Line 5"/>
          <p:cNvSpPr>
            <a:spLocks noChangeShapeType="1"/>
          </p:cNvSpPr>
          <p:nvPr/>
        </p:nvSpPr>
        <p:spPr bwMode="auto">
          <a:xfrm>
            <a:off x="4860925" y="5157788"/>
            <a:ext cx="6477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7895" name="Line 6"/>
          <p:cNvSpPr>
            <a:spLocks noChangeShapeType="1"/>
          </p:cNvSpPr>
          <p:nvPr/>
        </p:nvSpPr>
        <p:spPr bwMode="auto">
          <a:xfrm>
            <a:off x="1116013" y="5732463"/>
            <a:ext cx="503237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7896" name="Line 7"/>
          <p:cNvSpPr>
            <a:spLocks noChangeShapeType="1"/>
          </p:cNvSpPr>
          <p:nvPr/>
        </p:nvSpPr>
        <p:spPr bwMode="auto">
          <a:xfrm>
            <a:off x="4356100" y="5805488"/>
            <a:ext cx="1296988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7019925" y="26035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9900"/>
                </a:solidFill>
                <a:latin typeface="Monotype Corsiva" charset="0"/>
                <a:ea typeface="方正舒体" charset="0"/>
              </a:rPr>
              <a:t>镇静催眠药</a:t>
            </a:r>
          </a:p>
        </p:txBody>
      </p:sp>
      <p:sp>
        <p:nvSpPr>
          <p:cNvPr id="37898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243888" y="6237288"/>
            <a:ext cx="382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>
                <a:solidFill>
                  <a:srgbClr val="FF00FF"/>
                </a:solidFill>
                <a:latin typeface="Monotype Corsiva" charset="0"/>
                <a:ea typeface="方正舒体" charset="0"/>
                <a:sym typeface="Wingdings" charset="2"/>
              </a:rPr>
              <a:t></a:t>
            </a:r>
          </a:p>
        </p:txBody>
      </p:sp>
      <p:sp>
        <p:nvSpPr>
          <p:cNvPr id="37899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596188" y="62372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>
                <a:solidFill>
                  <a:srgbClr val="FF00FF"/>
                </a:solidFill>
                <a:latin typeface="Monotype Corsiva" charset="0"/>
                <a:ea typeface="方正舒体" charset="0"/>
                <a:sym typeface="Wingdings" charset="2"/>
              </a:rPr>
              <a:t></a:t>
            </a:r>
          </a:p>
        </p:txBody>
      </p:sp>
      <p:sp>
        <p:nvSpPr>
          <p:cNvPr id="37900" name="Rectangle 13"/>
          <p:cNvSpPr>
            <a:spLocks noChangeArrowheads="1"/>
          </p:cNvSpPr>
          <p:nvPr/>
        </p:nvSpPr>
        <p:spPr bwMode="auto">
          <a:xfrm>
            <a:off x="2771775" y="4868863"/>
            <a:ext cx="84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u="none">
                <a:solidFill>
                  <a:srgbClr val="FF3300"/>
                </a:solidFill>
                <a:latin typeface="宋体" charset="-122"/>
              </a:rPr>
              <a:t> </a:t>
            </a:r>
            <a:r>
              <a:rPr kumimoji="1" lang="en-US" altLang="zh-CN" sz="2800" b="1" u="none" baseline="30000">
                <a:solidFill>
                  <a:srgbClr val="FF3300"/>
                </a:solidFill>
                <a:latin typeface="宋体" charset="-122"/>
              </a:rPr>
              <a:t>GABA</a:t>
            </a:r>
            <a:endParaRPr kumimoji="1" lang="zh-CN" altLang="en-US" sz="2800" b="1" u="none" baseline="30000">
              <a:solidFill>
                <a:srgbClr val="FF3300"/>
              </a:solidFill>
              <a:latin typeface="宋体" charset="-122"/>
            </a:endParaRPr>
          </a:p>
        </p:txBody>
      </p:sp>
      <p:sp>
        <p:nvSpPr>
          <p:cNvPr id="43021" name="Rectangle 15"/>
          <p:cNvSpPr>
            <a:spLocks noChangeArrowheads="1"/>
          </p:cNvSpPr>
          <p:nvPr/>
        </p:nvSpPr>
        <p:spPr bwMode="auto">
          <a:xfrm>
            <a:off x="684213" y="1412875"/>
            <a:ext cx="7921625" cy="23447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808000"/>
            </a:solidFill>
            <a:miter lim="800000"/>
            <a:headEnd/>
            <a:tailEnd/>
          </a:ln>
          <a:effectLst>
            <a:prstShdw prst="shdw13" dist="53882" dir="13500000">
              <a:srgbClr val="DDDDDD">
                <a:alpha val="74997"/>
              </a:srgbClr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 u="none">
                <a:solidFill>
                  <a:srgbClr val="3333CC"/>
                </a:solidFill>
                <a:latin typeface="楷体_GB2312" charset="0"/>
                <a:ea typeface="楷体_GB2312" charset="0"/>
              </a:rPr>
              <a:t>*</a:t>
            </a:r>
            <a:r>
              <a:rPr lang="zh-CN" altLang="en-US" b="1" u="none">
                <a:latin typeface="楷体_GB2312" charset="0"/>
                <a:ea typeface="楷体_GB2312" charset="0"/>
              </a:rPr>
              <a:t>有</a:t>
            </a:r>
            <a:r>
              <a:rPr lang="en-US" altLang="zh-CN" b="1" u="none">
                <a:latin typeface="楷体_GB2312" charset="0"/>
                <a:ea typeface="楷体_GB2312" charset="0"/>
                <a:cs typeface="Times New Roman" charset="0"/>
              </a:rPr>
              <a:t>α</a:t>
            </a:r>
            <a:r>
              <a:rPr lang="zh-CN" altLang="en-US" b="1" u="none">
                <a:latin typeface="楷体_GB2312" charset="0"/>
                <a:ea typeface="楷体_GB2312" charset="0"/>
              </a:rPr>
              <a:t>、</a:t>
            </a:r>
            <a:r>
              <a:rPr lang="en-US" altLang="zh-CN" b="1" u="none">
                <a:latin typeface="楷体_GB2312" charset="0"/>
                <a:ea typeface="楷体_GB2312" charset="0"/>
              </a:rPr>
              <a:t>β</a:t>
            </a:r>
            <a:r>
              <a:rPr lang="zh-CN" altLang="en-US" b="1" u="none">
                <a:latin typeface="楷体_GB2312" charset="0"/>
                <a:ea typeface="楷体_GB2312" charset="0"/>
              </a:rPr>
              <a:t>、</a:t>
            </a:r>
            <a:r>
              <a:rPr lang="en-US" altLang="zh-CN" b="1" u="none">
                <a:latin typeface="楷体_GB2312" charset="0"/>
                <a:ea typeface="楷体_GB2312" charset="0"/>
              </a:rPr>
              <a:t>γ</a:t>
            </a:r>
            <a:r>
              <a:rPr lang="zh-CN" altLang="en-US" b="1" u="none">
                <a:latin typeface="楷体_GB2312" charset="0"/>
                <a:ea typeface="楷体_GB2312" charset="0"/>
              </a:rPr>
              <a:t>、</a:t>
            </a:r>
            <a:r>
              <a:rPr lang="en-US" altLang="zh-CN" b="1" u="none">
                <a:latin typeface="楷体_GB2312" charset="0"/>
                <a:ea typeface="楷体_GB2312" charset="0"/>
              </a:rPr>
              <a:t>δ</a:t>
            </a:r>
            <a:r>
              <a:rPr lang="zh-CN" altLang="en-US" b="1" u="none">
                <a:latin typeface="楷体_GB2312" charset="0"/>
                <a:ea typeface="楷体_GB2312" charset="0"/>
              </a:rPr>
              <a:t>、</a:t>
            </a:r>
            <a:r>
              <a:rPr lang="en-US" altLang="zh-CN" b="1" u="none">
                <a:latin typeface="楷体_GB2312" charset="0"/>
                <a:ea typeface="楷体_GB2312" charset="0"/>
              </a:rPr>
              <a:t>ρ 5</a:t>
            </a:r>
            <a:r>
              <a:rPr lang="zh-CN" altLang="en-US" b="1" u="none">
                <a:latin typeface="楷体_GB2312" charset="0"/>
                <a:ea typeface="楷体_GB2312" charset="0"/>
              </a:rPr>
              <a:t>个多肽链亚单位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 u="none">
                <a:solidFill>
                  <a:srgbClr val="3333CC"/>
                </a:solidFill>
                <a:latin typeface="楷体_GB2312" charset="0"/>
                <a:ea typeface="楷体_GB2312" charset="0"/>
              </a:rPr>
              <a:t>*</a:t>
            </a:r>
            <a:r>
              <a:rPr lang="zh-CN" altLang="en-US" b="1" u="none">
                <a:latin typeface="楷体_GB2312" charset="0"/>
                <a:ea typeface="楷体_GB2312" charset="0"/>
              </a:rPr>
              <a:t>有</a:t>
            </a:r>
            <a:r>
              <a:rPr lang="en-US" altLang="zh-CN" b="1" u="none">
                <a:latin typeface="楷体_GB2312" charset="0"/>
                <a:ea typeface="楷体_GB2312" charset="0"/>
              </a:rPr>
              <a:t>5</a:t>
            </a:r>
            <a:r>
              <a:rPr lang="zh-CN" altLang="en-US" b="1" u="none">
                <a:latin typeface="楷体_GB2312" charset="0"/>
                <a:ea typeface="楷体_GB2312" charset="0"/>
              </a:rPr>
              <a:t>个结合域</a:t>
            </a:r>
            <a:r>
              <a:rPr lang="en-US" altLang="zh-CN" b="1" u="none">
                <a:latin typeface="楷体_GB2312" charset="0"/>
                <a:ea typeface="楷体_GB2312" charset="0"/>
              </a:rPr>
              <a:t>--</a:t>
            </a:r>
            <a:r>
              <a:rPr lang="en-US" altLang="zh-CN" b="1" u="none">
                <a:solidFill>
                  <a:schemeClr val="hlink"/>
                </a:solidFill>
                <a:latin typeface="Arial" charset="0"/>
                <a:ea typeface="楷体_GB2312" charset="0"/>
              </a:rPr>
              <a:t>GABA</a:t>
            </a:r>
            <a:r>
              <a:rPr lang="zh-CN" altLang="en-US" b="1" u="none">
                <a:solidFill>
                  <a:schemeClr val="hlink"/>
                </a:solidFill>
                <a:latin typeface="楷体_GB2312" charset="0"/>
                <a:ea typeface="楷体_GB2312" charset="0"/>
              </a:rPr>
              <a:t>、苯二氮卓类、巴比妥类、</a:t>
            </a:r>
            <a:r>
              <a:rPr lang="zh-CN" altLang="en-US" b="1" u="none">
                <a:solidFill>
                  <a:srgbClr val="FFCC66"/>
                </a:solidFill>
                <a:latin typeface="楷体_GB2312" charset="0"/>
                <a:ea typeface="楷体_GB2312" charset="0"/>
              </a:rPr>
              <a:t> </a:t>
            </a:r>
            <a:r>
              <a:rPr lang="zh-CN" altLang="en-US" b="1" u="none">
                <a:latin typeface="楷体_GB2312" charset="0"/>
                <a:ea typeface="楷体_GB2312" charset="0"/>
              </a:rPr>
              <a:t>印防己毒素和类甾醇麻醉药聚合部分构成</a:t>
            </a:r>
            <a:r>
              <a:rPr lang="zh-CN" altLang="en-US" b="1" u="none">
                <a:latin typeface="楷体_GB2312" charset="0"/>
                <a:ea typeface="楷体_GB2312" charset="0"/>
                <a:sym typeface="Symbol" charset="2"/>
              </a:rPr>
              <a:t> </a:t>
            </a:r>
            <a:r>
              <a:rPr lang="en-US" altLang="zh-CN" b="1" u="none">
                <a:latin typeface="Arial" charset="0"/>
                <a:ea typeface="楷体_GB2312" charset="0"/>
              </a:rPr>
              <a:t>Cl</a:t>
            </a:r>
            <a:r>
              <a:rPr lang="en-US" altLang="zh-CN" b="1" u="none" baseline="30000">
                <a:latin typeface="Arial" charset="0"/>
                <a:ea typeface="楷体_GB2312" charset="0"/>
              </a:rPr>
              <a:t>-</a:t>
            </a:r>
            <a:r>
              <a:rPr lang="en-US" altLang="zh-CN" b="1" u="none" baseline="30000">
                <a:latin typeface="楷体_GB2312" charset="0"/>
                <a:ea typeface="楷体_GB2312" charset="0"/>
              </a:rPr>
              <a:t> </a:t>
            </a:r>
            <a:r>
              <a:rPr lang="zh-CN" altLang="en-US" b="1" u="none">
                <a:latin typeface="楷体_GB2312" charset="0"/>
                <a:ea typeface="楷体_GB2312" charset="0"/>
                <a:sym typeface="Symbol" charset="2"/>
              </a:rPr>
              <a:t>通道。</a:t>
            </a:r>
          </a:p>
        </p:txBody>
      </p:sp>
    </p:spTree>
  </p:cSld>
  <p:clrMapOvr>
    <a:masterClrMapping/>
  </p:clrMapOvr>
  <p:transition advTm="7029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45059" name="Picture 7" descr="安定动画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6513" y="-26988"/>
            <a:ext cx="9217026" cy="6911976"/>
          </a:xfrm>
          <a:solidFill>
            <a:schemeClr val="bg1"/>
          </a:solidFill>
        </p:spPr>
      </p:pic>
      <p:sp>
        <p:nvSpPr>
          <p:cNvPr id="40964" name="Line 14"/>
          <p:cNvSpPr>
            <a:spLocks noChangeShapeType="1"/>
          </p:cNvSpPr>
          <p:nvPr/>
        </p:nvSpPr>
        <p:spPr bwMode="auto">
          <a:xfrm>
            <a:off x="3059113" y="1844675"/>
            <a:ext cx="360362" cy="792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65" name="Text Box 9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8388350" y="6021388"/>
            <a:ext cx="382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>
                <a:solidFill>
                  <a:srgbClr val="FF00FF"/>
                </a:solidFill>
                <a:latin typeface="Monotype Corsiva" charset="0"/>
                <a:ea typeface="方正舒体" charset="0"/>
                <a:sym typeface="Wingdings" charset="2"/>
              </a:rPr>
              <a:t></a:t>
            </a:r>
          </a:p>
        </p:txBody>
      </p:sp>
      <p:sp>
        <p:nvSpPr>
          <p:cNvPr id="40966" name="Oval 10"/>
          <p:cNvSpPr>
            <a:spLocks noChangeArrowheads="1"/>
          </p:cNvSpPr>
          <p:nvPr/>
        </p:nvSpPr>
        <p:spPr bwMode="auto">
          <a:xfrm>
            <a:off x="3419475" y="2565400"/>
            <a:ext cx="288925" cy="215900"/>
          </a:xfrm>
          <a:prstGeom prst="ellipse">
            <a:avLst/>
          </a:prstGeom>
          <a:solidFill>
            <a:srgbClr val="99FF66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400">
              <a:solidFill>
                <a:schemeClr val="hlink"/>
              </a:solidFill>
              <a:latin typeface="Monotype Corsiva" charset="0"/>
              <a:ea typeface="方正舒体" charset="0"/>
            </a:endParaRPr>
          </a:p>
        </p:txBody>
      </p:sp>
      <p:sp>
        <p:nvSpPr>
          <p:cNvPr id="238608" name="AutoShape 16"/>
          <p:cNvSpPr>
            <a:spLocks noChangeArrowheads="1"/>
          </p:cNvSpPr>
          <p:nvPr/>
        </p:nvSpPr>
        <p:spPr bwMode="auto">
          <a:xfrm>
            <a:off x="4427538" y="2565400"/>
            <a:ext cx="215900" cy="217488"/>
          </a:xfrm>
          <a:prstGeom prst="rtTriangle">
            <a:avLst/>
          </a:prstGeom>
          <a:solidFill>
            <a:srgbClr val="66FFFF"/>
          </a:solidFill>
          <a:ln w="9525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400">
              <a:solidFill>
                <a:schemeClr val="hlink"/>
              </a:solidFill>
              <a:latin typeface="Monotype Corsiva" charset="0"/>
              <a:ea typeface="方正舒体" charset="0"/>
            </a:endParaRPr>
          </a:p>
        </p:txBody>
      </p:sp>
      <p:sp>
        <p:nvSpPr>
          <p:cNvPr id="238610" name="Freeform 18"/>
          <p:cNvSpPr>
            <a:spLocks/>
          </p:cNvSpPr>
          <p:nvPr/>
        </p:nvSpPr>
        <p:spPr bwMode="auto">
          <a:xfrm>
            <a:off x="3276600" y="2492375"/>
            <a:ext cx="574675" cy="566738"/>
          </a:xfrm>
          <a:custGeom>
            <a:avLst/>
            <a:gdLst>
              <a:gd name="T0" fmla="*/ 0 w 333"/>
              <a:gd name="T1" fmla="*/ 2147483646 h 285"/>
              <a:gd name="T2" fmla="*/ 2147483646 w 333"/>
              <a:gd name="T3" fmla="*/ 2147483646 h 285"/>
              <a:gd name="T4" fmla="*/ 2147483646 w 333"/>
              <a:gd name="T5" fmla="*/ 2147483646 h 285"/>
              <a:gd name="T6" fmla="*/ 2147483646 w 333"/>
              <a:gd name="T7" fmla="*/ 2147483646 h 285"/>
              <a:gd name="T8" fmla="*/ 2147483646 w 333"/>
              <a:gd name="T9" fmla="*/ 0 h 285"/>
              <a:gd name="T10" fmla="*/ 2147483646 w 333"/>
              <a:gd name="T11" fmla="*/ 2147483646 h 285"/>
              <a:gd name="T12" fmla="*/ 2147483646 w 333"/>
              <a:gd name="T13" fmla="*/ 2147483646 h 285"/>
              <a:gd name="T14" fmla="*/ 2147483646 w 333"/>
              <a:gd name="T15" fmla="*/ 2147483646 h 285"/>
              <a:gd name="T16" fmla="*/ 2147483646 w 333"/>
              <a:gd name="T17" fmla="*/ 2147483646 h 285"/>
              <a:gd name="T18" fmla="*/ 2147483646 w 333"/>
              <a:gd name="T19" fmla="*/ 2147483646 h 285"/>
              <a:gd name="T20" fmla="*/ 2147483646 w 333"/>
              <a:gd name="T21" fmla="*/ 2147483646 h 285"/>
              <a:gd name="T22" fmla="*/ 2147483646 w 333"/>
              <a:gd name="T23" fmla="*/ 2147483646 h 285"/>
              <a:gd name="T24" fmla="*/ 0 w 333"/>
              <a:gd name="T25" fmla="*/ 2147483646 h 28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3" h="285">
                <a:moveTo>
                  <a:pt x="0" y="124"/>
                </a:moveTo>
                <a:cubicBezTo>
                  <a:pt x="10" y="120"/>
                  <a:pt x="23" y="120"/>
                  <a:pt x="31" y="113"/>
                </a:cubicBezTo>
                <a:cubicBezTo>
                  <a:pt x="40" y="105"/>
                  <a:pt x="45" y="93"/>
                  <a:pt x="51" y="82"/>
                </a:cubicBezTo>
                <a:cubicBezTo>
                  <a:pt x="56" y="73"/>
                  <a:pt x="54" y="60"/>
                  <a:pt x="62" y="52"/>
                </a:cubicBezTo>
                <a:cubicBezTo>
                  <a:pt x="100" y="14"/>
                  <a:pt x="114" y="13"/>
                  <a:pt x="154" y="0"/>
                </a:cubicBezTo>
                <a:cubicBezTo>
                  <a:pt x="155" y="0"/>
                  <a:pt x="226" y="11"/>
                  <a:pt x="236" y="21"/>
                </a:cubicBezTo>
                <a:cubicBezTo>
                  <a:pt x="244" y="29"/>
                  <a:pt x="240" y="44"/>
                  <a:pt x="247" y="52"/>
                </a:cubicBezTo>
                <a:cubicBezTo>
                  <a:pt x="255" y="61"/>
                  <a:pt x="268" y="65"/>
                  <a:pt x="278" y="72"/>
                </a:cubicBezTo>
                <a:cubicBezTo>
                  <a:pt x="281" y="82"/>
                  <a:pt x="283" y="93"/>
                  <a:pt x="288" y="103"/>
                </a:cubicBezTo>
                <a:cubicBezTo>
                  <a:pt x="300" y="125"/>
                  <a:pt x="329" y="165"/>
                  <a:pt x="329" y="165"/>
                </a:cubicBezTo>
                <a:cubicBezTo>
                  <a:pt x="316" y="285"/>
                  <a:pt x="333" y="284"/>
                  <a:pt x="216" y="268"/>
                </a:cubicBezTo>
                <a:cubicBezTo>
                  <a:pt x="181" y="166"/>
                  <a:pt x="189" y="187"/>
                  <a:pt x="62" y="175"/>
                </a:cubicBezTo>
                <a:cubicBezTo>
                  <a:pt x="15" y="160"/>
                  <a:pt x="38" y="174"/>
                  <a:pt x="0" y="124"/>
                </a:cubicBezTo>
                <a:close/>
              </a:path>
            </a:pathLst>
          </a:custGeom>
          <a:solidFill>
            <a:srgbClr val="FFCC66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Tm="4242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0"/>
                                        <p:tgtEl>
                                          <p:spTgt spid="238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8" grpId="0" animBg="1"/>
      <p:bldP spid="238610" grpId="0" animBg="1"/>
      <p:bldP spid="23861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图片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864475" y="62563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>
                <a:solidFill>
                  <a:srgbClr val="FF00FF"/>
                </a:solidFill>
                <a:latin typeface="Monotype Corsiva" charset="0"/>
                <a:ea typeface="方正舒体" charset="0"/>
                <a:sym typeface="Wingdings" charset="2"/>
              </a:rPr>
              <a:t></a:t>
            </a:r>
          </a:p>
        </p:txBody>
      </p:sp>
    </p:spTree>
  </p:cSld>
  <p:clrMapOvr>
    <a:masterClrMapping/>
  </p:clrMapOvr>
  <p:transition advTm="43134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57" name="AutoShape 29"/>
          <p:cNvSpPr>
            <a:spLocks noChangeArrowheads="1"/>
          </p:cNvSpPr>
          <p:nvPr/>
        </p:nvSpPr>
        <p:spPr bwMode="auto">
          <a:xfrm>
            <a:off x="5435600" y="3429000"/>
            <a:ext cx="431800" cy="2087563"/>
          </a:xfrm>
          <a:prstGeom prst="downArrow">
            <a:avLst>
              <a:gd name="adj1" fmla="val 41176"/>
              <a:gd name="adj2" fmla="val 92125"/>
            </a:avLst>
          </a:prstGeom>
          <a:gradFill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C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400">
              <a:solidFill>
                <a:schemeClr val="hlink"/>
              </a:solidFill>
              <a:latin typeface="Monotype Corsiva" charset="0"/>
              <a:ea typeface="方正舒体" charset="0"/>
            </a:endParaRPr>
          </a:p>
        </p:txBody>
      </p:sp>
      <p:sp>
        <p:nvSpPr>
          <p:cNvPr id="201730" name="Rectangle 2">
            <a:extLst>
              <a:ext uri="{FF2B5EF4-FFF2-40B4-BE49-F238E27FC236}">
                <a16:creationId xmlns:a16="http://schemas.microsoft.com/office/drawing/2014/main" xmlns="" id="{77FB24DB-A3FE-4A80-9DF3-626CA62EBB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137525" cy="647700"/>
          </a:xfrm>
        </p:spPr>
        <p:txBody>
          <a:bodyPr/>
          <a:lstStyle/>
          <a:p>
            <a:pPr marL="476250" indent="-476250" algn="ctr" eaLnBrk="1" hangingPunct="1">
              <a:buFontTx/>
              <a:buNone/>
            </a:pPr>
            <a:r>
              <a:rPr lang="en-US" altLang="zh-CN"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-122"/>
                <a:ea typeface="黑体" charset="-122"/>
              </a:rPr>
              <a:t>2.</a:t>
            </a:r>
            <a:r>
              <a:rPr lang="zh-CN" alt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-122"/>
                <a:ea typeface="黑体" charset="-122"/>
              </a:rPr>
              <a:t>苯二氮卓类增强</a:t>
            </a:r>
            <a:r>
              <a:rPr lang="en-US" altLang="zh-CN"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-122"/>
                <a:ea typeface="黑体" charset="-122"/>
              </a:rPr>
              <a:t>GABA</a:t>
            </a:r>
            <a:r>
              <a:rPr lang="zh-CN" alt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-122"/>
                <a:ea typeface="黑体" charset="-122"/>
              </a:rPr>
              <a:t>能神经的功能</a:t>
            </a:r>
            <a:endParaRPr lang="zh-CN" altLang="en-US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charset="-122"/>
              <a:ea typeface="黑体" charset="-122"/>
              <a:sym typeface="Symbol" charset="2"/>
            </a:endParaRPr>
          </a:p>
        </p:txBody>
      </p:sp>
      <p:sp>
        <p:nvSpPr>
          <p:cNvPr id="48132" name="Line 7"/>
          <p:cNvSpPr>
            <a:spLocks noChangeShapeType="1"/>
          </p:cNvSpPr>
          <p:nvPr/>
        </p:nvSpPr>
        <p:spPr bwMode="auto">
          <a:xfrm>
            <a:off x="3276600" y="3141663"/>
            <a:ext cx="576263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  <a:effectLst>
            <a:prstShdw prst="shdw13" dist="53882" dir="13500000">
              <a:srgbClr val="808000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989" name="Text Box 11"/>
          <p:cNvSpPr txBox="1">
            <a:spLocks noChangeArrowheads="1"/>
          </p:cNvSpPr>
          <p:nvPr/>
        </p:nvSpPr>
        <p:spPr bwMode="auto">
          <a:xfrm>
            <a:off x="8440738" y="6080125"/>
            <a:ext cx="703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buFontTx/>
              <a:buNone/>
              <a:defRPr/>
            </a:pPr>
            <a:endParaRPr kumimoji="1" lang="zh-CN" altLang="en-US" sz="2000" b="1" u="none">
              <a:solidFill>
                <a:srgbClr val="FFFF66"/>
              </a:solidFill>
              <a:latin typeface="楷体_GB2312" charset="0"/>
              <a:ea typeface="楷体_GB2312" charset="0"/>
            </a:endParaRPr>
          </a:p>
        </p:txBody>
      </p:sp>
      <p:sp>
        <p:nvSpPr>
          <p:cNvPr id="41990" name="Text Box 12"/>
          <p:cNvSpPr txBox="1">
            <a:spLocks noChangeArrowheads="1"/>
          </p:cNvSpPr>
          <p:nvPr/>
        </p:nvSpPr>
        <p:spPr bwMode="auto">
          <a:xfrm>
            <a:off x="8316913" y="61658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buFontTx/>
              <a:buNone/>
              <a:defRPr/>
            </a:pPr>
            <a:r>
              <a:rPr kumimoji="1" lang="zh-CN" altLang="en-US" sz="2400" b="1" u="none">
                <a:solidFill>
                  <a:srgbClr val="FFFF66"/>
                </a:solidFill>
                <a:latin typeface="华文细黑" charset="-122"/>
                <a:ea typeface="华文细黑" charset="-122"/>
                <a:hlinkClick r:id="rId4" action="ppaction://hlinksldjump"/>
              </a:rPr>
              <a:t>图</a:t>
            </a:r>
            <a:endParaRPr kumimoji="1" lang="zh-CN" altLang="en-US" sz="2400" b="1" u="none">
              <a:solidFill>
                <a:srgbClr val="FFFF66"/>
              </a:solidFill>
              <a:latin typeface="华文细黑" charset="-122"/>
              <a:ea typeface="华文细黑" charset="-122"/>
            </a:endParaRPr>
          </a:p>
        </p:txBody>
      </p:sp>
      <p:sp>
        <p:nvSpPr>
          <p:cNvPr id="201742" name="Rectangle 14"/>
          <p:cNvSpPr>
            <a:spLocks noChangeArrowheads="1"/>
          </p:cNvSpPr>
          <p:nvPr/>
        </p:nvSpPr>
        <p:spPr bwMode="auto">
          <a:xfrm>
            <a:off x="3419475" y="5516563"/>
            <a:ext cx="4465638" cy="5889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EDED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808000"/>
            </a:solidFill>
            <a:miter lim="800000"/>
            <a:headEnd/>
            <a:tailEnd/>
          </a:ln>
          <a:effectLst>
            <a:prstShdw prst="shdw13" dist="53882" dir="13500000">
              <a:srgbClr val="000000">
                <a:alpha val="50000"/>
              </a:srgbClr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b="1" u="none">
                <a:latin typeface="Times New Roman" charset="0"/>
                <a:ea typeface="楷体_GB2312" charset="0"/>
                <a:sym typeface="Symbol" charset="2"/>
              </a:rPr>
              <a:t>增强</a:t>
            </a:r>
            <a:r>
              <a:rPr lang="en-US" altLang="zh-CN" b="1" u="none">
                <a:latin typeface="Times New Roman" charset="0"/>
                <a:ea typeface="楷体_GB2312" charset="0"/>
                <a:sym typeface="Symbol" charset="2"/>
              </a:rPr>
              <a:t>GABA</a:t>
            </a:r>
            <a:r>
              <a:rPr lang="zh-CN" altLang="en-US" b="1" u="none">
                <a:latin typeface="Times New Roman" charset="0"/>
                <a:ea typeface="楷体_GB2312" charset="0"/>
                <a:sym typeface="Symbol" charset="2"/>
              </a:rPr>
              <a:t>的抑制效应</a:t>
            </a:r>
          </a:p>
        </p:txBody>
      </p:sp>
      <p:grpSp>
        <p:nvGrpSpPr>
          <p:cNvPr id="48136" name="Group 32"/>
          <p:cNvGrpSpPr>
            <a:grpSpLocks/>
          </p:cNvGrpSpPr>
          <p:nvPr/>
        </p:nvGrpSpPr>
        <p:grpSpPr bwMode="auto">
          <a:xfrm>
            <a:off x="2627313" y="3716338"/>
            <a:ext cx="6264275" cy="1081087"/>
            <a:chOff x="1655" y="2341"/>
            <a:chExt cx="3946" cy="681"/>
          </a:xfrm>
        </p:grpSpPr>
        <p:sp>
          <p:nvSpPr>
            <p:cNvPr id="48140" name="Freeform 27"/>
            <p:cNvSpPr>
              <a:spLocks/>
            </p:cNvSpPr>
            <p:nvPr/>
          </p:nvSpPr>
          <p:spPr bwMode="auto">
            <a:xfrm>
              <a:off x="1746" y="2341"/>
              <a:ext cx="3765" cy="681"/>
            </a:xfrm>
            <a:custGeom>
              <a:avLst/>
              <a:gdLst>
                <a:gd name="T0" fmla="*/ 0 w 3765"/>
                <a:gd name="T1" fmla="*/ 0 h 589"/>
                <a:gd name="T2" fmla="*/ 3765 w 3765"/>
                <a:gd name="T3" fmla="*/ 0 h 589"/>
                <a:gd name="T4" fmla="*/ 3765 w 3765"/>
                <a:gd name="T5" fmla="*/ 1005 h 589"/>
                <a:gd name="T6" fmla="*/ 2540 w 3765"/>
                <a:gd name="T7" fmla="*/ 2174 h 589"/>
                <a:gd name="T8" fmla="*/ 1179 w 3765"/>
                <a:gd name="T9" fmla="*/ 2174 h 589"/>
                <a:gd name="T10" fmla="*/ 0 w 3765"/>
                <a:gd name="T11" fmla="*/ 837 h 589"/>
                <a:gd name="T12" fmla="*/ 0 w 3765"/>
                <a:gd name="T13" fmla="*/ 0 h 5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65" h="589">
                  <a:moveTo>
                    <a:pt x="0" y="0"/>
                  </a:moveTo>
                  <a:lnTo>
                    <a:pt x="3765" y="0"/>
                  </a:lnTo>
                  <a:lnTo>
                    <a:pt x="3765" y="272"/>
                  </a:lnTo>
                  <a:lnTo>
                    <a:pt x="2540" y="589"/>
                  </a:lnTo>
                  <a:lnTo>
                    <a:pt x="1179" y="589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EDED"/>
                </a:gs>
              </a:gsLst>
              <a:path path="rect">
                <a:fillToRect l="50000" t="50000" r="50000" b="50000"/>
              </a:path>
            </a:gradFill>
            <a:ln w="9525" cap="flat" cmpd="sng">
              <a:solidFill>
                <a:srgbClr val="808000"/>
              </a:solidFill>
              <a:prstDash val="solid"/>
              <a:round/>
              <a:headEnd/>
              <a:tailEnd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7" name="Rectangle 18"/>
            <p:cNvSpPr>
              <a:spLocks noChangeArrowheads="1"/>
            </p:cNvSpPr>
            <p:nvPr/>
          </p:nvSpPr>
          <p:spPr bwMode="auto">
            <a:xfrm>
              <a:off x="1655" y="2433"/>
              <a:ext cx="3946" cy="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Tx/>
                <a:buNone/>
              </a:pPr>
              <a:r>
                <a:rPr lang="en-US" altLang="zh-CN" b="1" u="none">
                  <a:latin typeface="Times New Roman" charset="0"/>
                  <a:ea typeface="楷体_GB2312" charset="0"/>
                  <a:cs typeface="Times New Roman" charset="0"/>
                  <a:sym typeface="Symbol" charset="2"/>
                </a:rPr>
                <a:t>↑GABA</a:t>
              </a:r>
              <a:r>
                <a:rPr lang="zh-CN" altLang="en-US" b="1" u="none">
                  <a:latin typeface="Times New Roman" charset="0"/>
                  <a:ea typeface="楷体_GB2312" charset="0"/>
                  <a:cs typeface="Times New Roman" charset="0"/>
                  <a:sym typeface="Symbol" charset="2"/>
                </a:rPr>
                <a:t>所致的 </a:t>
              </a:r>
              <a:r>
                <a:rPr lang="en-US" altLang="zh-CN" b="1" u="none">
                  <a:latin typeface="Times New Roman" charset="0"/>
                  <a:ea typeface="楷体_GB2312" charset="0"/>
                  <a:cs typeface="Times New Roman" charset="0"/>
                  <a:sym typeface="Symbol" charset="2"/>
                </a:rPr>
                <a:t>Cl</a:t>
              </a:r>
              <a:r>
                <a:rPr lang="en-US" altLang="zh-CN" b="1" u="none" baseline="30000">
                  <a:latin typeface="Times New Roman" charset="0"/>
                  <a:ea typeface="楷体_GB2312" charset="0"/>
                  <a:cs typeface="Times New Roman" charset="0"/>
                  <a:sym typeface="Symbol" charset="2"/>
                </a:rPr>
                <a:t>- </a:t>
              </a:r>
              <a:r>
                <a:rPr lang="zh-CN" altLang="en-US" b="1" u="none">
                  <a:latin typeface="Times New Roman" charset="0"/>
                  <a:ea typeface="楷体_GB2312" charset="0"/>
                  <a:cs typeface="Times New Roman" charset="0"/>
                  <a:sym typeface="Symbol" charset="2"/>
                </a:rPr>
                <a:t>通道</a:t>
              </a:r>
              <a:r>
                <a:rPr lang="zh-CN" altLang="en-US" b="1" u="none">
                  <a:solidFill>
                    <a:schemeClr val="hlink"/>
                  </a:solidFill>
                  <a:latin typeface="Times New Roman" charset="0"/>
                  <a:ea typeface="楷体_GB2312" charset="0"/>
                  <a:cs typeface="Times New Roman" charset="0"/>
                  <a:sym typeface="Symbol" charset="2"/>
                </a:rPr>
                <a:t>开放频率</a:t>
              </a:r>
            </a:p>
            <a:p>
              <a:pPr algn="ctr" eaLnBrk="1" hangingPunct="1">
                <a:lnSpc>
                  <a:spcPct val="70000"/>
                </a:lnSpc>
                <a:buFontTx/>
                <a:buNone/>
              </a:pPr>
              <a:r>
                <a:rPr lang="en-US" altLang="zh-CN" b="1" u="none">
                  <a:latin typeface="Times New Roman" charset="0"/>
                  <a:ea typeface="楷体_GB2312" charset="0"/>
                  <a:cs typeface="Times New Roman" charset="0"/>
                  <a:sym typeface="Symbol" charset="2"/>
                </a:rPr>
                <a:t>Cl</a:t>
              </a:r>
              <a:r>
                <a:rPr lang="en-US" altLang="zh-CN" b="1" u="none" baseline="30000">
                  <a:latin typeface="Times New Roman" charset="0"/>
                  <a:ea typeface="楷体_GB2312" charset="0"/>
                  <a:cs typeface="Times New Roman" charset="0"/>
                  <a:sym typeface="Symbol" charset="2"/>
                </a:rPr>
                <a:t>-</a:t>
              </a:r>
              <a:r>
                <a:rPr lang="zh-CN" altLang="en-US" b="1" u="none">
                  <a:latin typeface="Times New Roman" charset="0"/>
                  <a:ea typeface="楷体_GB2312" charset="0"/>
                  <a:cs typeface="Times New Roman" charset="0"/>
                  <a:sym typeface="Symbol" charset="2"/>
                </a:rPr>
                <a:t>内流增多</a:t>
              </a:r>
            </a:p>
          </p:txBody>
        </p:sp>
      </p:grpSp>
      <p:sp>
        <p:nvSpPr>
          <p:cNvPr id="48137" name="Rectangle 20"/>
          <p:cNvSpPr>
            <a:spLocks noChangeArrowheads="1"/>
          </p:cNvSpPr>
          <p:nvPr/>
        </p:nvSpPr>
        <p:spPr bwMode="auto">
          <a:xfrm>
            <a:off x="3779838" y="2852738"/>
            <a:ext cx="4010025" cy="579437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CC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u="none">
                <a:latin typeface="Times New Roman" charset="0"/>
                <a:ea typeface="楷体_GB2312" charset="0"/>
                <a:sym typeface="Symbol" charset="2"/>
              </a:rPr>
              <a:t>促进</a:t>
            </a:r>
            <a:r>
              <a:rPr lang="en-US" altLang="zh-CN" b="1" u="none">
                <a:latin typeface="Times New Roman" charset="0"/>
                <a:ea typeface="楷体_GB2312" charset="0"/>
                <a:sym typeface="Symbol" charset="2"/>
              </a:rPr>
              <a:t>GABA+GABA-R</a:t>
            </a:r>
            <a:endParaRPr lang="zh-CN" altLang="en-US" b="1" u="none">
              <a:latin typeface="Times New Roman" charset="0"/>
              <a:ea typeface="楷体_GB2312" charset="0"/>
              <a:sym typeface="Symbol" charset="2"/>
            </a:endParaRPr>
          </a:p>
        </p:txBody>
      </p:sp>
      <p:sp>
        <p:nvSpPr>
          <p:cNvPr id="48138" name="Rectangle 22"/>
          <p:cNvSpPr>
            <a:spLocks noChangeArrowheads="1"/>
          </p:cNvSpPr>
          <p:nvPr/>
        </p:nvSpPr>
        <p:spPr bwMode="auto">
          <a:xfrm>
            <a:off x="755650" y="2852738"/>
            <a:ext cx="2517775" cy="579437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CC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u="none">
                <a:latin typeface="Times New Roman" charset="0"/>
                <a:ea typeface="楷体_GB2312" charset="0"/>
                <a:sym typeface="Symbol" charset="2"/>
              </a:rPr>
              <a:t>BDZ+BDZ-R</a:t>
            </a:r>
            <a:endParaRPr lang="zh-CN" altLang="en-US" b="1" u="none">
              <a:latin typeface="Times New Roman" charset="0"/>
              <a:ea typeface="楷体_GB2312" charset="0"/>
              <a:sym typeface="Symbol" charset="2"/>
            </a:endParaRPr>
          </a:p>
        </p:txBody>
      </p:sp>
      <p:sp>
        <p:nvSpPr>
          <p:cNvPr id="201753" name="AutoShape 25"/>
          <p:cNvSpPr>
            <a:spLocks noChangeArrowheads="1"/>
          </p:cNvSpPr>
          <p:nvPr/>
        </p:nvSpPr>
        <p:spPr bwMode="auto">
          <a:xfrm>
            <a:off x="395288" y="1276350"/>
            <a:ext cx="8450262" cy="1470025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FFFFFF"/>
              </a:gs>
              <a:gs pos="100000">
                <a:schemeClr val="bg2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808000"/>
            </a:solidFill>
            <a:round/>
            <a:headEnd/>
            <a:tailEnd/>
          </a:ln>
          <a:effectLst>
            <a:prstShdw prst="shdw13" dist="53882" dir="13500000">
              <a:srgbClr val="000000">
                <a:alpha val="50000"/>
              </a:srgbClr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kumimoji="1" lang="zh-CN" altLang="en-US" sz="2800" b="1" u="none">
                <a:latin typeface="楷体_GB2312" charset="0"/>
                <a:ea typeface="楷体_GB2312" charset="0"/>
              </a:rPr>
              <a:t>增强</a:t>
            </a:r>
            <a:r>
              <a:rPr kumimoji="1" lang="en-US" altLang="zh-CN" sz="2800" b="1" u="none">
                <a:latin typeface="楷体_GB2312" charset="0"/>
                <a:ea typeface="楷体_GB2312" charset="0"/>
              </a:rPr>
              <a:t>GABA </a:t>
            </a:r>
            <a:r>
              <a:rPr kumimoji="1" lang="zh-CN" altLang="en-US" sz="2800" b="1" u="none">
                <a:latin typeface="楷体_GB2312" charset="0"/>
                <a:ea typeface="楷体_GB2312" charset="0"/>
              </a:rPr>
              <a:t>与</a:t>
            </a:r>
            <a:r>
              <a:rPr kumimoji="1" lang="en-US" altLang="zh-CN" sz="2800" b="1" u="none">
                <a:latin typeface="楷体_GB2312" charset="0"/>
                <a:ea typeface="楷体_GB2312" charset="0"/>
              </a:rPr>
              <a:t>GABA</a:t>
            </a:r>
            <a:r>
              <a:rPr kumimoji="1" lang="en-US" altLang="zh-CN" sz="1800" b="1" u="none">
                <a:latin typeface="楷体_GB2312" charset="0"/>
                <a:ea typeface="楷体_GB2312" charset="0"/>
              </a:rPr>
              <a:t>A</a:t>
            </a:r>
            <a:r>
              <a:rPr kumimoji="1" lang="zh-CN" altLang="en-US" sz="2800" b="1" u="none">
                <a:latin typeface="楷体_GB2312" charset="0"/>
                <a:ea typeface="楷体_GB2312" charset="0"/>
              </a:rPr>
              <a:t>受体相结合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kumimoji="1" lang="zh-CN" altLang="en-US" sz="2800" b="1" u="none">
                <a:latin typeface="楷体_GB2312" charset="0"/>
                <a:ea typeface="楷体_GB2312" charset="0"/>
              </a:rPr>
              <a:t>增强</a:t>
            </a:r>
            <a:r>
              <a:rPr kumimoji="1" lang="en-US" altLang="zh-CN" sz="2800" b="1" u="none">
                <a:latin typeface="楷体_GB2312" charset="0"/>
                <a:ea typeface="楷体_GB2312" charset="0"/>
              </a:rPr>
              <a:t>GABA</a:t>
            </a:r>
            <a:r>
              <a:rPr kumimoji="1" lang="zh-CN" altLang="en-US" sz="2800" b="1" u="none">
                <a:latin typeface="楷体_GB2312" charset="0"/>
                <a:ea typeface="楷体_GB2312" charset="0"/>
              </a:rPr>
              <a:t>能神经传递功能和突触抑制效应</a:t>
            </a:r>
            <a:endParaRPr kumimoji="1" lang="en-US" altLang="zh-CN" sz="2800" b="1" u="none">
              <a:latin typeface="楷体_GB2312" charset="0"/>
              <a:ea typeface="楷体_GB2312" charset="0"/>
            </a:endParaRPr>
          </a:p>
        </p:txBody>
      </p:sp>
    </p:spTree>
    <p:custDataLst>
      <p:tags r:id="rId1"/>
    </p:custDataLst>
  </p:cSld>
  <p:clrMapOvr>
    <a:masterClrMapping/>
  </p:clrMapOvr>
  <p:transition advTm="59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0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2000"/>
                                        <p:tgtEl>
                                          <p:spTgt spid="20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017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0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0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57" grpId="0" animBg="1"/>
      <p:bldP spid="201742" grpId="0" animBg="1"/>
      <p:bldP spid="20175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8137525" cy="949325"/>
          </a:xfrm>
          <a:gradFill rotWithShape="0">
            <a:gsLst>
              <a:gs pos="0">
                <a:schemeClr val="folHlink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76200" cap="flat">
            <a:pattFill prst="weave">
              <a:fgClr>
                <a:srgbClr val="C5C000"/>
              </a:fgClr>
              <a:bgClr>
                <a:schemeClr val="folHlink"/>
              </a:bgClr>
            </a:patt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5400" b="1">
                <a:latin typeface="Garamond" charset="0"/>
                <a:ea typeface="隶书" charset="0"/>
              </a:rPr>
              <a:t>三、体内过程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305800" cy="4608512"/>
          </a:xfrm>
          <a:gradFill rotWithShape="1">
            <a:gsLst>
              <a:gs pos="0">
                <a:srgbClr val="FFFFFF"/>
              </a:gs>
              <a:gs pos="100000">
                <a:srgbClr val="E5FFE5"/>
              </a:gs>
            </a:gsLst>
            <a:path path="shape">
              <a:fillToRect l="50000" t="50000" r="50000" b="50000"/>
            </a:path>
          </a:gradFill>
          <a:ln>
            <a:solidFill>
              <a:srgbClr val="33CC33"/>
            </a:solidFill>
            <a:miter lim="800000"/>
            <a:headEnd/>
            <a:tailEnd/>
          </a:ln>
          <a:effectLst>
            <a:prstShdw prst="shdw13" dist="53882" dir="13500000">
              <a:srgbClr val="009900">
                <a:alpha val="50000"/>
              </a:srgbClr>
            </a:prstShdw>
          </a:effectLst>
        </p:spPr>
        <p:txBody>
          <a:bodyPr/>
          <a:lstStyle/>
          <a:p>
            <a:pPr eaLnBrk="1" hangingPunct="1">
              <a:buClr>
                <a:srgbClr val="FF33CC"/>
              </a:buClr>
              <a:buFont typeface="Wingdings" charset="2"/>
              <a:buChar char="Ø"/>
            </a:pPr>
            <a:r>
              <a:rPr lang="zh-CN" altLang="en-US" b="1">
                <a:ea typeface="楷体_GB2312" charset="0"/>
              </a:rPr>
              <a:t>口服吸收良好。肌注吸收慢而不规则。静注作用快而短暂。</a:t>
            </a:r>
          </a:p>
          <a:p>
            <a:pPr eaLnBrk="1" hangingPunct="1">
              <a:buClr>
                <a:srgbClr val="FF33CC"/>
              </a:buClr>
              <a:buFont typeface="Wingdings" charset="2"/>
              <a:buChar char="Ø"/>
            </a:pPr>
            <a:r>
              <a:rPr lang="zh-CN" altLang="en-US" b="1">
                <a:ea typeface="楷体_GB2312" charset="0"/>
              </a:rPr>
              <a:t>血浆蛋白结合率较高。脂溶性高。</a:t>
            </a:r>
          </a:p>
          <a:p>
            <a:pPr eaLnBrk="1" hangingPunct="1">
              <a:buClr>
                <a:srgbClr val="FF33CC"/>
              </a:buClr>
              <a:buFont typeface="Wingdings" charset="2"/>
              <a:buChar char="Ø"/>
            </a:pPr>
            <a:r>
              <a:rPr lang="zh-CN" altLang="en-US" b="1">
                <a:ea typeface="楷体_GB2312" charset="0"/>
              </a:rPr>
              <a:t>主要在肝脏代谢，</a:t>
            </a:r>
            <a:r>
              <a:rPr lang="zh-CN" altLang="zh-CN" b="1">
                <a:ea typeface="楷体_GB2312" charset="0"/>
              </a:rPr>
              <a:t>经肾排出。</a:t>
            </a: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charset="-122"/>
                <a:ea typeface="华文细黑" charset="-122"/>
              </a:rPr>
              <a:t>多数药物的</a:t>
            </a:r>
            <a:r>
              <a:rPr lang="zh-CN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charset="-122"/>
                <a:ea typeface="华文细黑" charset="-122"/>
              </a:rPr>
              <a:t>代谢产物仍有生物活性，且</a:t>
            </a:r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charset="-122"/>
                <a:ea typeface="华文细黑" charset="-122"/>
              </a:rPr>
              <a:t>t</a:t>
            </a:r>
            <a:r>
              <a:rPr lang="en-US" altLang="zh-CN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charset="-122"/>
                <a:ea typeface="华文细黑" charset="-122"/>
              </a:rPr>
              <a:t>1/2</a:t>
            </a:r>
            <a:r>
              <a:rPr lang="zh-CN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charset="-122"/>
                <a:ea typeface="华文细黑" charset="-122"/>
              </a:rPr>
              <a:t>更</a:t>
            </a:r>
            <a:r>
              <a:rPr lang="zh-CN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charset="-122"/>
              </a:rPr>
              <a:t>长。</a:t>
            </a:r>
            <a:endParaRPr lang="zh-CN" altLang="en-US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charset="0"/>
            </a:endParaRPr>
          </a:p>
          <a:p>
            <a:pPr eaLnBrk="1" hangingPunct="1">
              <a:buClr>
                <a:srgbClr val="FF33CC"/>
              </a:buClr>
              <a:buFont typeface="Wingdings" charset="2"/>
              <a:buChar char="Ø"/>
            </a:pPr>
            <a:r>
              <a:rPr lang="zh-CN" altLang="zh-CN" b="1">
                <a:ea typeface="楷体_GB2312" charset="0"/>
              </a:rPr>
              <a:t>肝功能不良、老年及酒精可延长其作用时间。长期用药可致蓄积。</a:t>
            </a:r>
            <a:endParaRPr lang="zh-CN" altLang="en-US" b="1">
              <a:ea typeface="楷体_GB2312" charset="0"/>
            </a:endParaRPr>
          </a:p>
          <a:p>
            <a:pPr eaLnBrk="1" hangingPunct="1">
              <a:buClr>
                <a:srgbClr val="FF33CC"/>
              </a:buClr>
              <a:buFont typeface="Wingdings" charset="2"/>
              <a:buChar char="Ø"/>
            </a:pPr>
            <a:r>
              <a:rPr lang="zh-CN" altLang="zh-CN" b="1">
                <a:ea typeface="楷体_GB2312" charset="0"/>
              </a:rPr>
              <a:t>可通过胎盘，也可经乳汁排泄</a:t>
            </a:r>
            <a:r>
              <a:rPr lang="zh-CN" altLang="zh-CN" sz="4000" b="1">
                <a:ea typeface="楷体_GB2312" charset="0"/>
              </a:rPr>
              <a:t>.</a:t>
            </a:r>
            <a:endParaRPr lang="en-US" altLang="zh-CN" sz="4000" b="1">
              <a:ea typeface="楷体_GB2312" charset="0"/>
            </a:endParaRPr>
          </a:p>
        </p:txBody>
      </p:sp>
    </p:spTree>
  </p:cSld>
  <p:clrMapOvr>
    <a:masterClrMapping/>
  </p:clrMapOvr>
  <p:transition advTm="83378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8"/>
            <a:ext cx="8659813" cy="3889375"/>
          </a:xfrm>
          <a:solidFill>
            <a:srgbClr val="F9F9F9"/>
          </a:solidFill>
          <a:ln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rgbClr val="808000">
                <a:alpha val="50000"/>
              </a:srgbClr>
            </a:prstShdw>
          </a:effectLst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Tx/>
              <a:buNone/>
            </a:pPr>
            <a:r>
              <a:rPr lang="en-US" altLang="zh-CN">
                <a:latin typeface="黑体" charset="-122"/>
                <a:ea typeface="黑体" charset="-122"/>
              </a:rPr>
              <a:t>1.</a:t>
            </a:r>
            <a:r>
              <a:rPr lang="zh-CN" altLang="en-US">
                <a:latin typeface="黑体" charset="-122"/>
                <a:ea typeface="黑体" charset="-122"/>
              </a:rPr>
              <a:t>常见</a:t>
            </a:r>
            <a:r>
              <a:rPr lang="zh-CN" altLang="en-US" b="1">
                <a:ea typeface="楷体_GB2312" charset="0"/>
              </a:rPr>
              <a:t>         头昏、嗜睡、乏力等</a:t>
            </a:r>
          </a:p>
          <a:p>
            <a:pPr marL="0" indent="0" eaLnBrk="1" hangingPunct="1">
              <a:buFontTx/>
              <a:buNone/>
            </a:pPr>
            <a:r>
              <a:rPr lang="en-US" altLang="zh-CN">
                <a:latin typeface="黑体" charset="-122"/>
                <a:ea typeface="黑体" charset="-122"/>
              </a:rPr>
              <a:t>2.</a:t>
            </a:r>
            <a:r>
              <a:rPr lang="zh-CN" altLang="en-US">
                <a:latin typeface="黑体" charset="-122"/>
                <a:ea typeface="黑体" charset="-122"/>
              </a:rPr>
              <a:t>急性中毒</a:t>
            </a:r>
            <a:r>
              <a:rPr lang="zh-CN" altLang="en-US" sz="3600" b="1">
                <a:ea typeface="楷体_GB2312" charset="0"/>
              </a:rPr>
              <a:t>    </a:t>
            </a:r>
            <a:r>
              <a:rPr lang="zh-CN" altLang="en-US" b="1">
                <a:ea typeface="楷体_GB2312" charset="0"/>
              </a:rPr>
              <a:t>过量，致昏迷及呼吸抑制</a:t>
            </a:r>
          </a:p>
          <a:p>
            <a:pPr marL="0" indent="0" eaLnBrk="1" hangingPunct="1">
              <a:buFontTx/>
              <a:buNone/>
            </a:pPr>
            <a:r>
              <a:rPr lang="zh-CN" altLang="en-US" b="1">
                <a:latin typeface="宋体" charset="-122"/>
              </a:rPr>
              <a:t>             </a:t>
            </a:r>
            <a:r>
              <a:rPr lang="zh-CN" altLang="en-US" b="1">
                <a:solidFill>
                  <a:schemeClr val="hlink"/>
                </a:solidFill>
                <a:latin typeface="楷体_GB2312" charset="0"/>
                <a:ea typeface="楷体_GB2312" charset="0"/>
              </a:rPr>
              <a:t>特异性解毒药</a:t>
            </a:r>
            <a:r>
              <a:rPr lang="en-US" altLang="zh-CN" b="1">
                <a:solidFill>
                  <a:schemeClr val="hlink"/>
                </a:solidFill>
                <a:latin typeface="宋体" charset="-122"/>
                <a:ea typeface="楷体_GB2312" charset="0"/>
              </a:rPr>
              <a:t>——</a:t>
            </a:r>
            <a:r>
              <a:rPr lang="zh-CN" altLang="en-US" b="1">
                <a:solidFill>
                  <a:schemeClr val="hlink"/>
                </a:solidFill>
                <a:latin typeface="楷体_GB2312" charset="0"/>
                <a:ea typeface="楷体_GB2312" charset="0"/>
              </a:rPr>
              <a:t>氟马西尼</a:t>
            </a:r>
          </a:p>
          <a:p>
            <a:pPr marL="0" indent="0" eaLnBrk="1" hangingPunct="1">
              <a:buFontTx/>
              <a:buNone/>
            </a:pPr>
            <a:r>
              <a:rPr lang="en-US" altLang="zh-CN">
                <a:latin typeface="黑体" charset="-122"/>
                <a:ea typeface="黑体" charset="-122"/>
              </a:rPr>
              <a:t>3.</a:t>
            </a:r>
            <a:r>
              <a:rPr lang="zh-CN" altLang="en-US">
                <a:latin typeface="黑体" charset="-122"/>
                <a:ea typeface="黑体" charset="-122"/>
              </a:rPr>
              <a:t>耐受性、习惯性及成瘾性（发生率较低）</a:t>
            </a:r>
          </a:p>
          <a:p>
            <a:pPr marL="0" indent="0" eaLnBrk="1" hangingPunct="1">
              <a:buFontTx/>
              <a:buNone/>
            </a:pPr>
            <a:r>
              <a:rPr lang="zh-CN" altLang="en-US" sz="2800" b="1">
                <a:ea typeface="楷体_GB2312" charset="0"/>
              </a:rPr>
              <a:t>  </a:t>
            </a:r>
            <a:r>
              <a:rPr lang="zh-CN" altLang="en-US" sz="2800" b="1">
                <a:solidFill>
                  <a:srgbClr val="CC9900"/>
                </a:solidFill>
                <a:ea typeface="楷体_GB2312" charset="0"/>
                <a:sym typeface="Webdings" charset="2"/>
              </a:rPr>
              <a:t></a:t>
            </a:r>
            <a:r>
              <a:rPr lang="zh-CN" altLang="en-US" b="1">
                <a:solidFill>
                  <a:schemeClr val="hlink"/>
                </a:solidFill>
                <a:ea typeface="楷体_GB2312" charset="0"/>
              </a:rPr>
              <a:t>长期</a:t>
            </a:r>
            <a:r>
              <a:rPr lang="zh-CN" altLang="en-US" b="1">
                <a:ea typeface="楷体_GB2312" charset="0"/>
              </a:rPr>
              <a:t>应用  </a:t>
            </a:r>
            <a:r>
              <a:rPr lang="zh-CN" altLang="en-US" sz="2800" b="1">
                <a:solidFill>
                  <a:srgbClr val="CC9900"/>
                </a:solidFill>
                <a:ea typeface="楷体_GB2312" charset="0"/>
                <a:sym typeface="Webdings" charset="2"/>
              </a:rPr>
              <a:t></a:t>
            </a:r>
            <a:r>
              <a:rPr lang="zh-CN" altLang="en-US" b="1">
                <a:ea typeface="楷体_GB2312" charset="0"/>
              </a:rPr>
              <a:t>突然停药</a:t>
            </a:r>
            <a:r>
              <a:rPr lang="en-US" altLang="zh-CN" b="1">
                <a:ea typeface="楷体_GB2312" charset="0"/>
              </a:rPr>
              <a:t>---</a:t>
            </a:r>
            <a:r>
              <a:rPr lang="zh-CN" altLang="en-US" b="1">
                <a:ea typeface="楷体_GB2312" charset="0"/>
              </a:rPr>
              <a:t>反跳及戒断症状</a:t>
            </a:r>
          </a:p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800">
                <a:latin typeface="黑体" charset="-122"/>
                <a:ea typeface="黑体" charset="-122"/>
              </a:rPr>
              <a:t>4</a:t>
            </a:r>
            <a:r>
              <a:rPr lang="en-US" altLang="zh-CN">
                <a:latin typeface="黑体" charset="-122"/>
                <a:ea typeface="黑体" charset="-122"/>
              </a:rPr>
              <a:t>.</a:t>
            </a:r>
            <a:r>
              <a:rPr lang="zh-CN" altLang="en-US">
                <a:latin typeface="黑体" charset="-122"/>
                <a:ea typeface="黑体" charset="-122"/>
              </a:rPr>
              <a:t>其他</a:t>
            </a:r>
            <a:r>
              <a:rPr lang="zh-CN" altLang="en-US" sz="2800" b="1">
                <a:ea typeface="楷体_GB2312" charset="0"/>
              </a:rPr>
              <a:t>         </a:t>
            </a:r>
            <a:r>
              <a:rPr lang="zh-CN" altLang="en-US" b="1">
                <a:ea typeface="楷体_GB2312" charset="0"/>
              </a:rPr>
              <a:t>心血管抑制，共济失调等</a:t>
            </a: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8280400" cy="9493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76200">
            <a:pattFill prst="weave">
              <a:fgClr>
                <a:srgbClr val="C5C000"/>
              </a:fgClr>
              <a:bgClr>
                <a:schemeClr val="folHlink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FontTx/>
              <a:buNone/>
            </a:pPr>
            <a:r>
              <a:rPr lang="zh-CN" altLang="en-US" sz="5400" b="1" u="none">
                <a:latin typeface="Garamond" charset="0"/>
                <a:ea typeface="隶书" charset="0"/>
              </a:rPr>
              <a:t>四、不良反应</a:t>
            </a:r>
          </a:p>
        </p:txBody>
      </p:sp>
      <p:sp>
        <p:nvSpPr>
          <p:cNvPr id="47108" name="Rectangle 6"/>
          <p:cNvSpPr>
            <a:spLocks noChangeArrowheads="1"/>
          </p:cNvSpPr>
          <p:nvPr/>
        </p:nvSpPr>
        <p:spPr bwMode="auto">
          <a:xfrm>
            <a:off x="539750" y="5516563"/>
            <a:ext cx="8064500" cy="614362"/>
          </a:xfrm>
          <a:prstGeom prst="rect">
            <a:avLst/>
          </a:prstGeom>
          <a:gradFill rotWithShape="1">
            <a:gsLst>
              <a:gs pos="0">
                <a:srgbClr val="E5FFE5"/>
              </a:gs>
              <a:gs pos="50000">
                <a:srgbClr val="FFFFFF"/>
              </a:gs>
              <a:gs pos="100000">
                <a:srgbClr val="E5FFE5"/>
              </a:gs>
            </a:gsLst>
            <a:lin ang="5400000" scaled="1"/>
          </a:gra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800" u="none">
                <a:solidFill>
                  <a:schemeClr val="hlink"/>
                </a:solidFill>
                <a:latin typeface="Times New Roman" charset="0"/>
                <a:ea typeface="黑体" charset="-122"/>
              </a:rPr>
              <a:t>孕妇、哺乳妇女忌用；老年人、肝功不良者慎用</a:t>
            </a:r>
          </a:p>
        </p:txBody>
      </p:sp>
    </p:spTree>
  </p:cSld>
  <p:clrMapOvr>
    <a:masterClrMapping/>
  </p:clrMapOvr>
  <p:transition spd="slow" advTm="79206">
    <p:pull dir="l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33375"/>
            <a:ext cx="5543550" cy="1320800"/>
          </a:xfrm>
          <a:gradFill rotWithShape="1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cap="flat">
            <a:solidFill>
              <a:srgbClr val="FFFF00"/>
            </a:solidFill>
            <a:miter lim="800000"/>
            <a:headEnd/>
            <a:tailEnd/>
          </a:ln>
          <a:effectLst>
            <a:prstShdw prst="shdw13" dist="53882" dir="13500000">
              <a:srgbClr val="CCCC00">
                <a:alpha val="96001"/>
              </a:srgbClr>
            </a:prstShdw>
          </a:effectLst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4000" b="1">
                <a:effectLst>
                  <a:outerShdw blurRad="38100" dist="38100" dir="2700000" algn="tl">
                    <a:srgbClr val="FFFFFF"/>
                  </a:outerShdw>
                </a:effectLst>
                <a:latin typeface="黑体" charset="-122"/>
                <a:ea typeface="黑体" charset="-122"/>
              </a:rPr>
              <a:t>第二节 巴比妥类</a:t>
            </a:r>
            <a:r>
              <a:rPr kumimoji="1" lang="zh-CN" alt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-122"/>
                <a:ea typeface="黑体" charset="-122"/>
              </a:rPr>
              <a:t/>
            </a:r>
            <a:br>
              <a:rPr kumimoji="1" lang="zh-CN" alt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-122"/>
                <a:ea typeface="黑体" charset="-122"/>
              </a:rPr>
            </a:br>
            <a:r>
              <a:rPr kumimoji="1" lang="en-US" altLang="zh-CN" sz="4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-122"/>
                <a:ea typeface="黑体" charset="-122"/>
              </a:rPr>
              <a:t>Barbiturates</a:t>
            </a: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457200" y="522605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 u="none">
              <a:latin typeface="Times New Roman" charset="0"/>
            </a:endParaRP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76375" y="1916113"/>
            <a:ext cx="6337300" cy="7191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CN" altLang="en-US" sz="4000">
                <a:latin typeface="黑体" charset="-122"/>
                <a:ea typeface="黑体" charset="-122"/>
              </a:rPr>
              <a:t>巴比妥酸的衍生物</a:t>
            </a:r>
          </a:p>
        </p:txBody>
      </p:sp>
      <p:sp>
        <p:nvSpPr>
          <p:cNvPr id="49157" name="Line 6"/>
          <p:cNvSpPr>
            <a:spLocks noChangeShapeType="1"/>
          </p:cNvSpPr>
          <p:nvPr/>
        </p:nvSpPr>
        <p:spPr bwMode="auto">
          <a:xfrm>
            <a:off x="468313" y="1700213"/>
            <a:ext cx="8281987" cy="1587"/>
          </a:xfrm>
          <a:prstGeom prst="line">
            <a:avLst/>
          </a:prstGeom>
          <a:noFill/>
          <a:ln w="76200" cmpd="tri">
            <a:pattFill prst="shingle">
              <a:fgClr>
                <a:srgbClr val="FF9900"/>
              </a:fgClr>
              <a:bgClr>
                <a:schemeClr val="folHlink"/>
              </a:bgClr>
            </a:patt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9158" name="Rectangle 8"/>
          <p:cNvSpPr>
            <a:spLocks noChangeArrowheads="1"/>
          </p:cNvSpPr>
          <p:nvPr/>
        </p:nvSpPr>
        <p:spPr bwMode="auto">
          <a:xfrm>
            <a:off x="2268538" y="2781300"/>
            <a:ext cx="4681537" cy="711200"/>
          </a:xfrm>
          <a:prstGeom prst="rect">
            <a:avLst/>
          </a:prstGeom>
          <a:solidFill>
            <a:srgbClr val="F9F9F9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4000" u="none">
                <a:latin typeface="黑体" charset="-122"/>
                <a:ea typeface="黑体" charset="-122"/>
              </a:rPr>
              <a:t>按</a:t>
            </a:r>
            <a:r>
              <a:rPr lang="zh-CN" altLang="en-US" sz="4000" u="none">
                <a:solidFill>
                  <a:srgbClr val="009900"/>
                </a:solidFill>
                <a:latin typeface="黑体" charset="-122"/>
                <a:ea typeface="黑体" charset="-122"/>
              </a:rPr>
              <a:t>脂溶性</a:t>
            </a:r>
            <a:r>
              <a:rPr lang="zh-CN" altLang="en-US" sz="4000" u="none">
                <a:latin typeface="黑体" charset="-122"/>
                <a:ea typeface="黑体" charset="-122"/>
              </a:rPr>
              <a:t>高低分类</a:t>
            </a:r>
          </a:p>
        </p:txBody>
      </p:sp>
      <p:sp>
        <p:nvSpPr>
          <p:cNvPr id="54279" name="Rectangle 10"/>
          <p:cNvSpPr>
            <a:spLocks noChangeArrowheads="1"/>
          </p:cNvSpPr>
          <p:nvPr/>
        </p:nvSpPr>
        <p:spPr bwMode="auto">
          <a:xfrm>
            <a:off x="684213" y="3429000"/>
            <a:ext cx="7775575" cy="2540000"/>
          </a:xfrm>
          <a:prstGeom prst="rect">
            <a:avLst/>
          </a:prstGeom>
          <a:solidFill>
            <a:srgbClr val="F9F9F9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3" dist="46662" dir="3284183">
              <a:srgbClr val="CCCC00">
                <a:alpha val="50000"/>
              </a:srgbClr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4000" u="none">
                <a:latin typeface="黑体" charset="-122"/>
                <a:ea typeface="黑体" charset="-122"/>
              </a:rPr>
              <a:t>长效类</a:t>
            </a:r>
            <a:r>
              <a:rPr lang="zh-CN" altLang="en-US" sz="4000" u="none">
                <a:latin typeface="楷体_GB2312" charset="0"/>
                <a:ea typeface="楷体_GB2312" charset="0"/>
              </a:rPr>
              <a:t>   </a:t>
            </a:r>
            <a:r>
              <a:rPr lang="zh-CN" altLang="en-US" sz="4000" b="1" u="none">
                <a:latin typeface="楷体_GB2312" charset="0"/>
                <a:ea typeface="楷体_GB2312" charset="0"/>
              </a:rPr>
              <a:t>苯巴比妥  巴比妥</a:t>
            </a:r>
            <a:endParaRPr lang="zh-CN" altLang="en-US" sz="4000" u="none">
              <a:latin typeface="楷体_GB2312" charset="0"/>
              <a:ea typeface="楷体_GB231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u="none">
                <a:latin typeface="黑体" charset="-122"/>
                <a:ea typeface="黑体" charset="-122"/>
              </a:rPr>
              <a:t>中效类</a:t>
            </a:r>
            <a:r>
              <a:rPr lang="zh-CN" altLang="en-US" sz="4000" u="none">
                <a:latin typeface="楷体_GB2312" charset="0"/>
                <a:ea typeface="楷体_GB2312" charset="0"/>
              </a:rPr>
              <a:t>   </a:t>
            </a:r>
            <a:r>
              <a:rPr lang="zh-CN" altLang="en-US" sz="4000" b="1" u="none">
                <a:latin typeface="楷体_GB2312" charset="0"/>
                <a:ea typeface="楷体_GB2312" charset="0"/>
              </a:rPr>
              <a:t>戊巴比妥  异戊巴比妥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u="none">
                <a:latin typeface="黑体" charset="-122"/>
                <a:ea typeface="黑体" charset="-122"/>
              </a:rPr>
              <a:t>短效类</a:t>
            </a:r>
            <a:r>
              <a:rPr lang="zh-CN" altLang="en-US" sz="4000" b="1" u="none">
                <a:latin typeface="楷体_GB2312" charset="0"/>
                <a:ea typeface="楷体_GB2312" charset="0"/>
              </a:rPr>
              <a:t>   司可巴比妥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u="none">
                <a:latin typeface="黑体" charset="-122"/>
                <a:ea typeface="黑体" charset="-122"/>
              </a:rPr>
              <a:t>超短效类</a:t>
            </a:r>
            <a:r>
              <a:rPr lang="zh-CN" altLang="en-US" sz="4000" u="none">
                <a:latin typeface="楷体_GB2312" charset="0"/>
                <a:ea typeface="楷体_GB2312" charset="0"/>
              </a:rPr>
              <a:t> </a:t>
            </a:r>
            <a:r>
              <a:rPr lang="zh-CN" altLang="en-US" sz="4000" b="1" u="none">
                <a:latin typeface="楷体_GB2312" charset="0"/>
                <a:ea typeface="楷体_GB2312" charset="0"/>
              </a:rPr>
              <a:t>硫喷妥</a:t>
            </a:r>
          </a:p>
        </p:txBody>
      </p:sp>
    </p:spTree>
  </p:cSld>
  <p:clrMapOvr>
    <a:masterClrMapping/>
  </p:clrMapOvr>
  <p:transition advTm="632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04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 animBg="1" autoUpdateAnimBg="0"/>
      <p:bldP spid="204803" grpId="0" autoUpdateAnimBg="0"/>
      <p:bldP spid="204804" grpId="0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850" y="188913"/>
            <a:ext cx="1555750" cy="6413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>
            <a:spAutoFit/>
          </a:bodyPr>
          <a:lstStyle/>
          <a:p>
            <a:pPr eaLnBrk="1" hangingPunct="1"/>
            <a:r>
              <a:rPr lang="zh-CN" altLang="en-US" sz="1800" u="sng">
                <a:solidFill>
                  <a:srgbClr val="FF9900"/>
                </a:solidFill>
                <a:latin typeface="黑体" charset="-122"/>
                <a:ea typeface="黑体" charset="-122"/>
              </a:rPr>
              <a:t>巴比妥类</a:t>
            </a:r>
            <a:br>
              <a:rPr lang="zh-CN" altLang="en-US" sz="1800" u="sng">
                <a:solidFill>
                  <a:srgbClr val="FF9900"/>
                </a:solidFill>
                <a:latin typeface="黑体" charset="-122"/>
                <a:ea typeface="黑体" charset="-122"/>
              </a:rPr>
            </a:br>
            <a:r>
              <a:rPr lang="en-US" altLang="zh-CN" sz="1800" u="sng">
                <a:solidFill>
                  <a:srgbClr val="FF9900"/>
                </a:solidFill>
                <a:latin typeface="黑体" charset="-122"/>
                <a:ea typeface="黑体" charset="-122"/>
              </a:rPr>
              <a:t>Barbiturates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57200" y="544195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 u="none">
              <a:latin typeface="Times New Roman" charset="0"/>
            </a:endParaRPr>
          </a:p>
        </p:txBody>
      </p:sp>
      <p:graphicFrame>
        <p:nvGraphicFramePr>
          <p:cNvPr id="228724" name="Group 372"/>
          <p:cNvGraphicFramePr>
            <a:graphicFrameLocks noGrp="1"/>
          </p:cNvGraphicFramePr>
          <p:nvPr>
            <p:ph sz="half" idx="2"/>
          </p:nvPr>
        </p:nvGraphicFramePr>
        <p:xfrm>
          <a:off x="250825" y="1125538"/>
          <a:ext cx="8640763" cy="5130862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859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762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-122"/>
                          <a:ea typeface="黑体" charset="-122"/>
                        </a:rPr>
                        <a:t>亚类</a:t>
                      </a:r>
                    </a:p>
                  </a:txBody>
                  <a:tcPr marL="90000" marR="90000" marT="46798" marB="46798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chemeClr val="bg2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-122"/>
                          <a:ea typeface="黑体" charset="-122"/>
                        </a:rPr>
                        <a:t>药物</a:t>
                      </a:r>
                    </a:p>
                  </a:txBody>
                  <a:tcPr marL="90000" marR="90000" marT="46798" marB="46798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chemeClr val="bg2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-122"/>
                          <a:ea typeface="黑体" charset="-122"/>
                        </a:rPr>
                        <a:t>显效时间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-122"/>
                          <a:ea typeface="黑体" charset="-122"/>
                        </a:rPr>
                        <a:t>(h)</a:t>
                      </a:r>
                    </a:p>
                  </a:txBody>
                  <a:tcPr marL="90000" marR="90000" marT="46798" marB="46798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chemeClr val="bg2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-122"/>
                          <a:ea typeface="黑体" charset="-122"/>
                        </a:rPr>
                        <a:t>维持时间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-122"/>
                          <a:ea typeface="黑体" charset="-122"/>
                        </a:rPr>
                        <a:t>(h)</a:t>
                      </a:r>
                    </a:p>
                  </a:txBody>
                  <a:tcPr marL="90000" marR="90000" marT="46798" marB="46798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chemeClr val="bg2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-122"/>
                          <a:ea typeface="黑体" charset="-122"/>
                        </a:rPr>
                        <a:t>主要用途</a:t>
                      </a:r>
                    </a:p>
                  </a:txBody>
                  <a:tcPr marL="90000" marR="90000" marT="46798" marB="46798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chemeClr val="bg2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60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黑体" charset="-122"/>
                        </a:rPr>
                        <a:t>长效</a:t>
                      </a:r>
                    </a:p>
                  </a:txBody>
                  <a:tcPr marL="90000" marR="90000" marT="46798" marB="46798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chemeClr val="bg2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苯巴比妥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巴比妥</a:t>
                      </a:r>
                    </a:p>
                  </a:txBody>
                  <a:tcPr marL="90000" marR="90000" marT="46798" marB="46798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chemeClr val="bg2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    0.5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～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798" marB="46798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chemeClr val="bg2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 6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～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8</a:t>
                      </a:r>
                    </a:p>
                  </a:txBody>
                  <a:tcPr marL="90000" marR="90000" marT="46798" marB="46798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chemeClr val="bg2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抗惊厥</a:t>
                      </a:r>
                      <a:b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</a:b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镇静催眠</a:t>
                      </a:r>
                    </a:p>
                  </a:txBody>
                  <a:tcPr marL="90000" marR="90000" marT="46798" marB="46798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chemeClr val="bg2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795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黑体" charset="-122"/>
                        </a:rPr>
                        <a:t>中效</a:t>
                      </a:r>
                    </a:p>
                  </a:txBody>
                  <a:tcPr marL="90000" marR="90000" marT="46798" marB="46798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chemeClr val="bg2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异戊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\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戊巴比妥</a:t>
                      </a:r>
                    </a:p>
                  </a:txBody>
                  <a:tcPr marL="90000" marR="90000" marT="46798" marB="46798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chemeClr val="bg2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0.25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～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0.5</a:t>
                      </a:r>
                    </a:p>
                  </a:txBody>
                  <a:tcPr marL="90000" marR="90000" marT="46798" marB="46798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chemeClr val="bg2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3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～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6</a:t>
                      </a:r>
                      <a:b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</a:b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-122"/>
                      </a:endParaRPr>
                    </a:p>
                  </a:txBody>
                  <a:tcPr marL="90000" marR="90000" marT="46798" marB="46798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chemeClr val="bg2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抗惊厥</a:t>
                      </a:r>
                      <a:b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</a:b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镇静催眠</a:t>
                      </a:r>
                    </a:p>
                  </a:txBody>
                  <a:tcPr marL="90000" marR="90000" marT="46798" marB="46798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chemeClr val="bg2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572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黑体" charset="-122"/>
                        </a:rPr>
                        <a:t>短效</a:t>
                      </a:r>
                    </a:p>
                  </a:txBody>
                  <a:tcPr marL="90000" marR="90000" marT="46798" marB="46798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chemeClr val="bg2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司可巴比妥</a:t>
                      </a:r>
                    </a:p>
                  </a:txBody>
                  <a:tcPr marL="90000" marR="90000" marT="46798" marB="46798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chemeClr val="bg2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0.25</a:t>
                      </a:r>
                    </a:p>
                  </a:txBody>
                  <a:tcPr marL="90000" marR="90000" marT="46798" marB="46798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chemeClr val="bg2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～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798" marB="46798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chemeClr val="bg2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抗惊厥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镇静催眠</a:t>
                      </a:r>
                    </a:p>
                  </a:txBody>
                  <a:tcPr marL="90000" marR="90000" marT="46798" marB="46798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chemeClr val="bg2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72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黑体" charset="-122"/>
                        </a:rPr>
                        <a:t>超短效</a:t>
                      </a:r>
                    </a:p>
                  </a:txBody>
                  <a:tcPr marL="90000" marR="90000" marT="46798" marB="46798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chemeClr val="bg2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硫喷妥</a:t>
                      </a:r>
                    </a:p>
                  </a:txBody>
                  <a:tcPr marL="90000" marR="90000" marT="46798" marB="46798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chemeClr val="bg2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iv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立即</a:t>
                      </a:r>
                    </a:p>
                  </a:txBody>
                  <a:tcPr marL="90000" marR="90000" marT="46798" marB="46798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chemeClr val="bg2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0.25</a:t>
                      </a:r>
                    </a:p>
                  </a:txBody>
                  <a:tcPr marL="90000" marR="90000" marT="46798" marB="46798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chemeClr val="bg2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宋体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-122"/>
                        </a:rPr>
                        <a:t>静脉麻醉</a:t>
                      </a:r>
                    </a:p>
                  </a:txBody>
                  <a:tcPr marL="90000" marR="90000" marT="46798" marB="46798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chemeClr val="bg2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1236" name="Line 363"/>
          <p:cNvSpPr>
            <a:spLocks noChangeShapeType="1"/>
          </p:cNvSpPr>
          <p:nvPr/>
        </p:nvSpPr>
        <p:spPr bwMode="auto">
          <a:xfrm>
            <a:off x="0" y="1844675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1237" name="Line 364"/>
          <p:cNvSpPr>
            <a:spLocks noChangeShapeType="1"/>
          </p:cNvSpPr>
          <p:nvPr/>
        </p:nvSpPr>
        <p:spPr bwMode="auto">
          <a:xfrm>
            <a:off x="250825" y="1916113"/>
            <a:ext cx="85693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58" name="Text Box 365"/>
          <p:cNvSpPr txBox="1">
            <a:spLocks noChangeArrowheads="1"/>
          </p:cNvSpPr>
          <p:nvPr/>
        </p:nvSpPr>
        <p:spPr bwMode="auto">
          <a:xfrm>
            <a:off x="1835150" y="333375"/>
            <a:ext cx="5400675" cy="750888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FCFF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u="none">
                <a:latin typeface="Monotype Corsiva" charset="0"/>
                <a:ea typeface="黑体" charset="-122"/>
              </a:rPr>
              <a:t>巴 比 妥 类 作 用 与 用 途</a:t>
            </a:r>
          </a:p>
        </p:txBody>
      </p:sp>
    </p:spTree>
  </p:cSld>
  <p:clrMapOvr>
    <a:masterClrMapping/>
  </p:clrMapOvr>
  <p:transition advTm="4067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476250"/>
            <a:ext cx="2879725" cy="522288"/>
          </a:xfrm>
          <a:gradFill rotWithShape="1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3175" cap="flat">
            <a:solidFill>
              <a:srgbClr val="CCCC00"/>
            </a:solidFill>
            <a:miter lim="800000"/>
            <a:headEnd/>
            <a:tailEnd/>
          </a:ln>
          <a:effectLst>
            <a:prstShdw prst="shdw13" dist="71842" dir="13500000">
              <a:srgbClr val="0099FF">
                <a:alpha val="50000"/>
              </a:srgbClr>
            </a:prstShdw>
          </a:effectLst>
        </p:spPr>
        <p:txBody>
          <a:bodyPr>
            <a:spAutoFit/>
          </a:bodyPr>
          <a:lstStyle/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黑体" charset="-122"/>
                <a:ea typeface="黑体" charset="-122"/>
              </a:rPr>
              <a:t>1 </a:t>
            </a:r>
            <a:r>
              <a:rPr lang="zh-CN" altLang="en-US" sz="2800">
                <a:latin typeface="黑体" charset="-122"/>
                <a:ea typeface="黑体" charset="-122"/>
              </a:rPr>
              <a:t>镇静、催眠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979613" y="4581525"/>
            <a:ext cx="3671887" cy="522288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3175">
            <a:solidFill>
              <a:srgbClr val="CCCC00"/>
            </a:solidFill>
            <a:miter lim="800000"/>
            <a:headEnd/>
            <a:tailEnd/>
          </a:ln>
          <a:effectLst>
            <a:prstShdw prst="shdw13" dist="71842" dir="13500000">
              <a:srgbClr val="0099FF">
                <a:alpha val="50000"/>
              </a:srgbClr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u="none">
                <a:latin typeface="黑体" charset="-122"/>
                <a:ea typeface="黑体" charset="-122"/>
              </a:rPr>
              <a:t>2  </a:t>
            </a:r>
            <a:r>
              <a:rPr lang="zh-CN" altLang="en-US" sz="2800" u="none">
                <a:latin typeface="黑体" charset="-122"/>
                <a:ea typeface="黑体" charset="-122"/>
              </a:rPr>
              <a:t>抗惊厥、抗癫痫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6769100" y="188913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9900"/>
                </a:solidFill>
                <a:latin typeface="黑体" charset="-122"/>
                <a:ea typeface="黑体" charset="-122"/>
              </a:rPr>
              <a:t>巴比妥类</a:t>
            </a:r>
            <a:br>
              <a:rPr lang="zh-CN" altLang="en-US" sz="1800">
                <a:solidFill>
                  <a:srgbClr val="FF9900"/>
                </a:solidFill>
                <a:latin typeface="黑体" charset="-122"/>
                <a:ea typeface="黑体" charset="-122"/>
              </a:rPr>
            </a:br>
            <a:r>
              <a:rPr lang="en-US" altLang="zh-CN" sz="1800">
                <a:solidFill>
                  <a:srgbClr val="FF9900"/>
                </a:solidFill>
                <a:latin typeface="黑体" charset="-122"/>
                <a:ea typeface="黑体" charset="-122"/>
              </a:rPr>
              <a:t>Barbiturates</a:t>
            </a:r>
          </a:p>
        </p:txBody>
      </p:sp>
      <p:sp>
        <p:nvSpPr>
          <p:cNvPr id="58373" name="Text Box 7"/>
          <p:cNvSpPr txBox="1">
            <a:spLocks noChangeArrowheads="1"/>
          </p:cNvSpPr>
          <p:nvPr/>
        </p:nvSpPr>
        <p:spPr bwMode="auto">
          <a:xfrm>
            <a:off x="1042988" y="1773238"/>
            <a:ext cx="733425" cy="2865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>
            <a:prstShdw prst="shdw13" dist="53882" dir="13500000">
              <a:srgbClr val="000000">
                <a:alpha val="50000"/>
              </a:srgbClr>
            </a:prstShdw>
          </a:effec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u="none">
                <a:solidFill>
                  <a:schemeClr val="hlink"/>
                </a:solidFill>
                <a:latin typeface="华文细黑" charset="-122"/>
                <a:ea typeface="黑体" charset="-122"/>
              </a:rPr>
              <a:t>作用及应用</a:t>
            </a:r>
          </a:p>
        </p:txBody>
      </p:sp>
      <p:sp>
        <p:nvSpPr>
          <p:cNvPr id="53254" name="Line 9"/>
          <p:cNvSpPr>
            <a:spLocks noChangeShapeType="1"/>
          </p:cNvSpPr>
          <p:nvPr/>
        </p:nvSpPr>
        <p:spPr bwMode="auto">
          <a:xfrm>
            <a:off x="1835150" y="404813"/>
            <a:ext cx="0" cy="5761037"/>
          </a:xfrm>
          <a:prstGeom prst="line">
            <a:avLst/>
          </a:prstGeom>
          <a:noFill/>
          <a:ln w="76200" cmpd="tri">
            <a:solidFill>
              <a:srgbClr val="CC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6859" name="Rectangle 11"/>
          <p:cNvSpPr>
            <a:spLocks noChangeArrowheads="1"/>
          </p:cNvSpPr>
          <p:nvPr/>
        </p:nvSpPr>
        <p:spPr bwMode="auto">
          <a:xfrm>
            <a:off x="2195513" y="1052513"/>
            <a:ext cx="6553200" cy="3321050"/>
          </a:xfrm>
          <a:prstGeom prst="rect">
            <a:avLst/>
          </a:prstGeom>
          <a:solidFill>
            <a:srgbClr val="F9F9F9"/>
          </a:solidFill>
          <a:ln w="9525">
            <a:solidFill>
              <a:srgbClr val="68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000" b="1" u="none">
                <a:solidFill>
                  <a:srgbClr val="FF33CC"/>
                </a:solidFill>
                <a:latin typeface="楷体_GB2312" charset="0"/>
                <a:ea typeface="楷体_GB2312" charset="0"/>
                <a:sym typeface="Webdings" charset="2"/>
              </a:rPr>
              <a:t></a:t>
            </a:r>
            <a:r>
              <a:rPr lang="zh-CN" altLang="en-US" b="1" u="none">
                <a:latin typeface="楷体_GB2312" charset="0"/>
                <a:ea typeface="楷体_GB2312" charset="0"/>
              </a:rPr>
              <a:t>可</a:t>
            </a:r>
            <a:r>
              <a:rPr lang="zh-CN" altLang="en-US" b="1" u="none">
                <a:solidFill>
                  <a:schemeClr val="hlink"/>
                </a:solidFill>
                <a:latin typeface="楷体_GB2312" charset="0"/>
                <a:ea typeface="楷体_GB2312" charset="0"/>
              </a:rPr>
              <a:t>明显缩短</a:t>
            </a:r>
            <a:r>
              <a:rPr lang="en-US" altLang="zh-CN" b="1" u="none">
                <a:latin typeface="Times New Roman" charset="0"/>
                <a:ea typeface="楷体_GB2312" charset="0"/>
              </a:rPr>
              <a:t>REM</a:t>
            </a:r>
            <a:r>
              <a:rPr lang="zh-CN" altLang="en-US" b="1" u="none">
                <a:latin typeface="楷体_GB2312" charset="0"/>
                <a:ea typeface="楷体_GB2312" charset="0"/>
              </a:rPr>
              <a:t>时间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u="none">
                <a:solidFill>
                  <a:srgbClr val="FF33CC"/>
                </a:solidFill>
                <a:latin typeface="Monotype Corsiva" charset="0"/>
                <a:ea typeface="方正舒体" charset="0"/>
                <a:sym typeface="Webdings" charset="2"/>
              </a:rPr>
              <a:t></a:t>
            </a:r>
            <a:r>
              <a:rPr lang="zh-CN" altLang="en-US" b="1" u="none">
                <a:latin typeface="Times New Roman" charset="0"/>
                <a:ea typeface="楷体_GB2312" charset="0"/>
              </a:rPr>
              <a:t>有肝药酶</a:t>
            </a:r>
            <a:r>
              <a:rPr lang="zh-CN" altLang="en-US" b="1" u="none">
                <a:solidFill>
                  <a:schemeClr val="hlink"/>
                </a:solidFill>
                <a:latin typeface="Times New Roman" charset="0"/>
                <a:ea typeface="楷体_GB2312" charset="0"/>
              </a:rPr>
              <a:t>诱导</a:t>
            </a:r>
            <a:r>
              <a:rPr lang="zh-CN" altLang="en-US" b="1" u="none">
                <a:latin typeface="Times New Roman" charset="0"/>
                <a:ea typeface="楷体_GB2312" charset="0"/>
              </a:rPr>
              <a:t>作用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zh-CN" altLang="en-US" b="1" u="none">
              <a:latin typeface="Times New Roman" charset="0"/>
              <a:ea typeface="楷体_GB2312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zh-CN" altLang="en-US" b="1" u="none">
              <a:latin typeface="Times New Roman" charset="0"/>
              <a:ea typeface="楷体_GB2312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zh-CN" altLang="en-US" b="1" u="none">
              <a:latin typeface="Times New Roman" charset="0"/>
              <a:ea typeface="楷体_GB2312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zh-CN" altLang="en-US" b="1" u="none">
              <a:latin typeface="Times New Roman" charset="0"/>
              <a:ea typeface="楷体_GB2312" charset="0"/>
            </a:endParaRPr>
          </a:p>
        </p:txBody>
      </p:sp>
      <p:sp>
        <p:nvSpPr>
          <p:cNvPr id="206861" name="Rectangle 13"/>
          <p:cNvSpPr>
            <a:spLocks noChangeArrowheads="1"/>
          </p:cNvSpPr>
          <p:nvPr/>
        </p:nvSpPr>
        <p:spPr bwMode="auto">
          <a:xfrm>
            <a:off x="2195513" y="2133600"/>
            <a:ext cx="6129337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u="none">
                <a:solidFill>
                  <a:srgbClr val="FF33CC"/>
                </a:solidFill>
                <a:latin typeface="Monotype Corsiva" charset="0"/>
                <a:ea typeface="方正舒体" charset="0"/>
                <a:sym typeface="Webdings" charset="2"/>
              </a:rPr>
              <a:t></a:t>
            </a:r>
            <a:r>
              <a:rPr lang="zh-CN" altLang="en-US" b="1" u="none">
                <a:latin typeface="楷体_GB2312" charset="0"/>
                <a:ea typeface="楷体_GB2312" charset="0"/>
              </a:rPr>
              <a:t>久用停药</a:t>
            </a:r>
            <a:r>
              <a:rPr lang="en-US" altLang="zh-CN" b="1" u="none">
                <a:latin typeface="Times New Roman" charset="0"/>
                <a:ea typeface="楷体_GB2312" charset="0"/>
              </a:rPr>
              <a:t>REM</a:t>
            </a:r>
            <a:r>
              <a:rPr lang="zh-CN" altLang="en-US" b="1" u="none">
                <a:latin typeface="楷体_GB2312" charset="0"/>
                <a:ea typeface="楷体_GB2312" charset="0"/>
              </a:rPr>
              <a:t>反跳性</a:t>
            </a:r>
            <a:r>
              <a:rPr lang="zh-CN" altLang="en-US" b="1" u="none">
                <a:solidFill>
                  <a:schemeClr val="hlink"/>
                </a:solidFill>
                <a:latin typeface="楷体_GB2312" charset="0"/>
                <a:ea typeface="楷体_GB2312" charset="0"/>
              </a:rPr>
              <a:t>延长</a:t>
            </a:r>
            <a:r>
              <a:rPr lang="zh-CN" altLang="en-US" b="1" u="none">
                <a:latin typeface="楷体_GB2312" charset="0"/>
                <a:ea typeface="楷体_GB2312" charset="0"/>
              </a:rPr>
              <a:t>，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b="1" u="none">
                <a:latin typeface="楷体_GB2312" charset="0"/>
                <a:ea typeface="楷体_GB2312" charset="0"/>
              </a:rPr>
              <a:t>  导致</a:t>
            </a:r>
            <a:r>
              <a:rPr lang="zh-CN" altLang="en-US" b="1" u="none">
                <a:solidFill>
                  <a:schemeClr val="hlink"/>
                </a:solidFill>
                <a:latin typeface="楷体_GB2312" charset="0"/>
                <a:ea typeface="楷体_GB2312" charset="0"/>
              </a:rPr>
              <a:t>依赖性</a:t>
            </a:r>
            <a:r>
              <a:rPr lang="zh-CN" altLang="en-US" b="1" u="none">
                <a:latin typeface="楷体_GB2312" charset="0"/>
                <a:ea typeface="楷体_GB2312" charset="0"/>
              </a:rPr>
              <a:t>；较易耐受</a:t>
            </a:r>
            <a:endParaRPr lang="zh-CN" altLang="en-US" b="1" u="none">
              <a:latin typeface="Times New Roman" charset="0"/>
              <a:ea typeface="楷体_GB2312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u="none">
                <a:solidFill>
                  <a:srgbClr val="FF33CC"/>
                </a:solidFill>
                <a:latin typeface="Monotype Corsiva" charset="0"/>
                <a:ea typeface="方正舒体" charset="0"/>
                <a:sym typeface="Webdings" charset="2"/>
              </a:rPr>
              <a:t></a:t>
            </a:r>
            <a:r>
              <a:rPr lang="zh-CN" altLang="en-US" b="1" u="none">
                <a:latin typeface="Times New Roman" charset="0"/>
                <a:ea typeface="楷体_GB2312" charset="0"/>
              </a:rPr>
              <a:t>有</a:t>
            </a:r>
            <a:r>
              <a:rPr lang="zh-CN" altLang="en-US" b="1" u="none">
                <a:solidFill>
                  <a:schemeClr val="hlink"/>
                </a:solidFill>
                <a:latin typeface="Times New Roman" charset="0"/>
                <a:ea typeface="楷体_GB2312" charset="0"/>
              </a:rPr>
              <a:t>后遗效应</a:t>
            </a:r>
            <a:r>
              <a:rPr lang="zh-CN" altLang="en-US" b="1" u="none">
                <a:latin typeface="Times New Roman" charset="0"/>
                <a:ea typeface="楷体_GB2312" charset="0"/>
              </a:rPr>
              <a:t>（</a:t>
            </a:r>
            <a:r>
              <a:rPr lang="zh-CN" altLang="en-US" b="1" u="none">
                <a:latin typeface="Arial" charset="0"/>
                <a:ea typeface="楷体_GB2312" charset="0"/>
              </a:rPr>
              <a:t>“</a:t>
            </a:r>
            <a:r>
              <a:rPr lang="zh-CN" altLang="en-US" b="1" u="none">
                <a:latin typeface="Times New Roman" charset="0"/>
                <a:ea typeface="楷体_GB2312" charset="0"/>
              </a:rPr>
              <a:t>宿醉</a:t>
            </a:r>
            <a:r>
              <a:rPr lang="zh-CN" altLang="en-US" b="1" u="none">
                <a:latin typeface="Arial" charset="0"/>
                <a:ea typeface="楷体_GB2312" charset="0"/>
              </a:rPr>
              <a:t>”</a:t>
            </a:r>
            <a:r>
              <a:rPr lang="zh-CN" altLang="en-US" b="1" u="none">
                <a:latin typeface="Times New Roman" charset="0"/>
                <a:ea typeface="楷体_GB2312" charset="0"/>
              </a:rPr>
              <a:t>现象）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u="none">
                <a:solidFill>
                  <a:srgbClr val="FF33CC"/>
                </a:solidFill>
                <a:latin typeface="Monotype Corsiva" charset="0"/>
                <a:ea typeface="方正舒体" charset="0"/>
                <a:sym typeface="Webdings" charset="2"/>
              </a:rPr>
              <a:t></a:t>
            </a:r>
            <a:r>
              <a:rPr lang="zh-CN" altLang="en-US" b="1" u="none">
                <a:latin typeface="Times New Roman" charset="0"/>
                <a:ea typeface="楷体_GB2312" charset="0"/>
              </a:rPr>
              <a:t>大剂量</a:t>
            </a:r>
            <a:r>
              <a:rPr lang="zh-CN" altLang="en-US" b="1" u="none">
                <a:solidFill>
                  <a:schemeClr val="hlink"/>
                </a:solidFill>
                <a:latin typeface="Times New Roman" charset="0"/>
                <a:ea typeface="楷体_GB2312" charset="0"/>
              </a:rPr>
              <a:t>明显抑制呼吸</a:t>
            </a:r>
            <a:r>
              <a:rPr lang="zh-CN" altLang="en-US" b="1" u="none">
                <a:latin typeface="Times New Roman" charset="0"/>
                <a:ea typeface="楷体_GB2312" charset="0"/>
              </a:rPr>
              <a:t>中枢</a:t>
            </a:r>
          </a:p>
        </p:txBody>
      </p:sp>
      <p:sp>
        <p:nvSpPr>
          <p:cNvPr id="206864" name="Rectangle 16"/>
          <p:cNvSpPr>
            <a:spLocks noChangeArrowheads="1"/>
          </p:cNvSpPr>
          <p:nvPr/>
        </p:nvSpPr>
        <p:spPr bwMode="auto">
          <a:xfrm>
            <a:off x="1979613" y="5876925"/>
            <a:ext cx="4464050" cy="522288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3175">
            <a:solidFill>
              <a:srgbClr val="CCCC00"/>
            </a:solidFill>
            <a:miter lim="800000"/>
            <a:headEnd/>
            <a:tailEnd/>
          </a:ln>
          <a:effectLst>
            <a:prstShdw prst="shdw13" dist="71842" dir="13500000">
              <a:srgbClr val="0099FF">
                <a:alpha val="50000"/>
              </a:srgbClr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u="none">
                <a:latin typeface="黑体" charset="-122"/>
                <a:ea typeface="黑体" charset="-122"/>
              </a:rPr>
              <a:t>4  </a:t>
            </a:r>
            <a:r>
              <a:rPr lang="zh-CN" altLang="en-US" sz="2800" u="none">
                <a:latin typeface="黑体" charset="-122"/>
                <a:ea typeface="黑体" charset="-122"/>
              </a:rPr>
              <a:t>增强中枢抑制药作用</a:t>
            </a:r>
          </a:p>
        </p:txBody>
      </p:sp>
      <p:sp>
        <p:nvSpPr>
          <p:cNvPr id="206866" name="Rectangle 18"/>
          <p:cNvSpPr>
            <a:spLocks noChangeArrowheads="1"/>
          </p:cNvSpPr>
          <p:nvPr/>
        </p:nvSpPr>
        <p:spPr bwMode="auto">
          <a:xfrm>
            <a:off x="1979613" y="5229225"/>
            <a:ext cx="4105275" cy="522288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3175">
            <a:solidFill>
              <a:srgbClr val="CCCC00"/>
            </a:solidFill>
            <a:miter lim="800000"/>
            <a:headEnd/>
            <a:tailEnd/>
          </a:ln>
          <a:effectLst>
            <a:prstShdw prst="shdw13" dist="71842" dir="13500000">
              <a:srgbClr val="0099FF">
                <a:alpha val="50000"/>
              </a:srgbClr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u="none">
                <a:latin typeface="黑体" charset="-122"/>
                <a:ea typeface="黑体" charset="-122"/>
              </a:rPr>
              <a:t>3  </a:t>
            </a:r>
            <a:r>
              <a:rPr lang="zh-CN" altLang="en-US" sz="2800" u="none">
                <a:latin typeface="黑体" charset="-122"/>
                <a:ea typeface="黑体" charset="-122"/>
              </a:rPr>
              <a:t>麻醉及麻醉前给药</a:t>
            </a:r>
          </a:p>
        </p:txBody>
      </p:sp>
    </p:spTree>
    <p:custDataLst>
      <p:tags r:id="rId1"/>
    </p:custDataLst>
  </p:cSld>
  <p:clrMapOvr>
    <a:masterClrMapping/>
  </p:clrMapOvr>
  <p:transition advTm="69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0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20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9" grpId="0" animBg="1"/>
      <p:bldP spid="20686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19250" y="1916113"/>
            <a:ext cx="6983413" cy="3311525"/>
          </a:xfrm>
          <a:solidFill>
            <a:srgbClr val="F9F9F9"/>
          </a:solidFill>
          <a:ln>
            <a:solidFill>
              <a:schemeClr val="folHlink"/>
            </a:solidFill>
            <a:miter lim="800000"/>
            <a:headEnd/>
            <a:tailEnd/>
          </a:ln>
          <a:effectLst>
            <a:prstShdw prst="shdw13" dist="53882" dir="13500000">
              <a:srgbClr val="33CCFF"/>
            </a:prstShdw>
          </a:effectLst>
        </p:spPr>
        <p:txBody>
          <a:bodyPr/>
          <a:lstStyle/>
          <a:p>
            <a:pPr marL="476250" indent="-476250" eaLnBrk="1" hangingPunct="1">
              <a:lnSpc>
                <a:spcPct val="130000"/>
              </a:lnSpc>
              <a:buClr>
                <a:srgbClr val="FF33CC"/>
              </a:buClr>
              <a:buFont typeface="Wingdings" charset="2"/>
              <a:buChar char="M"/>
            </a:pPr>
            <a:r>
              <a:rPr lang="zh-CN" altLang="en-US" sz="2800" b="1">
                <a:latin typeface="楷体_GB2312" charset="0"/>
                <a:ea typeface="楷体_GB2312" charset="0"/>
              </a:rPr>
              <a:t>增强</a:t>
            </a:r>
            <a:r>
              <a:rPr lang="en-US" altLang="zh-CN" sz="2800" b="1">
                <a:ea typeface="楷体_GB2312" charset="0"/>
              </a:rPr>
              <a:t>GABA</a:t>
            </a:r>
            <a:r>
              <a:rPr lang="zh-CN" altLang="en-US" sz="2800" b="1">
                <a:latin typeface="楷体_GB2312" charset="0"/>
                <a:ea typeface="楷体_GB2312" charset="0"/>
              </a:rPr>
              <a:t>介导的</a:t>
            </a:r>
            <a:r>
              <a:rPr lang="en-US" altLang="zh-CN" sz="2800" b="1">
                <a:ea typeface="楷体_GB2312" charset="0"/>
              </a:rPr>
              <a:t>Cl</a:t>
            </a:r>
            <a:r>
              <a:rPr lang="en-US" altLang="zh-CN" sz="2800" b="1" baseline="30000">
                <a:latin typeface="楷体_GB2312" charset="0"/>
                <a:ea typeface="楷体_GB2312" charset="0"/>
              </a:rPr>
              <a:t>-</a:t>
            </a:r>
            <a:r>
              <a:rPr lang="zh-CN" altLang="en-US" sz="2800" b="1">
                <a:latin typeface="楷体_GB2312" charset="0"/>
                <a:ea typeface="楷体_GB2312" charset="0"/>
              </a:rPr>
              <a:t>内流</a:t>
            </a:r>
            <a:r>
              <a:rPr lang="en-US" altLang="zh-CN" sz="2800" b="1">
                <a:latin typeface="Arial" charset="0"/>
                <a:ea typeface="楷体_GB2312" charset="0"/>
              </a:rPr>
              <a:t>——</a:t>
            </a:r>
            <a:r>
              <a:rPr lang="zh-CN" altLang="en-US" sz="2800" b="1">
                <a:latin typeface="楷体_GB2312" charset="0"/>
                <a:ea typeface="楷体_GB2312" charset="0"/>
              </a:rPr>
              <a:t>延长</a:t>
            </a:r>
            <a:r>
              <a:rPr lang="en-US" altLang="zh-CN" sz="2800" b="1">
                <a:ea typeface="楷体_GB2312" charset="0"/>
              </a:rPr>
              <a:t>Cl</a:t>
            </a:r>
            <a:r>
              <a:rPr lang="en-US" altLang="zh-CN" sz="2800" b="1" baseline="30000">
                <a:latin typeface="楷体_GB2312" charset="0"/>
                <a:ea typeface="楷体_GB2312" charset="0"/>
              </a:rPr>
              <a:t>-</a:t>
            </a:r>
            <a:r>
              <a:rPr lang="zh-CN" altLang="en-US" sz="2800" b="1">
                <a:latin typeface="楷体_GB2312" charset="0"/>
                <a:ea typeface="楷体_GB2312" charset="0"/>
              </a:rPr>
              <a:t>通道的</a:t>
            </a:r>
            <a:r>
              <a:rPr lang="zh-CN" altLang="en-US" sz="2800" b="1">
                <a:solidFill>
                  <a:schemeClr val="hlink"/>
                </a:solidFill>
                <a:latin typeface="楷体_GB2312" charset="0"/>
                <a:ea typeface="楷体_GB2312" charset="0"/>
              </a:rPr>
              <a:t>开放时间</a:t>
            </a:r>
            <a:r>
              <a:rPr lang="zh-CN" altLang="en-US" sz="2800" b="1">
                <a:latin typeface="楷体_GB2312" charset="0"/>
                <a:ea typeface="楷体_GB2312" charset="0"/>
              </a:rPr>
              <a:t>，引起超极化</a:t>
            </a:r>
          </a:p>
          <a:p>
            <a:pPr marL="476250" indent="-476250" eaLnBrk="1" hangingPunct="1">
              <a:lnSpc>
                <a:spcPct val="130000"/>
              </a:lnSpc>
              <a:buClr>
                <a:srgbClr val="FF33CC"/>
              </a:buClr>
              <a:buFont typeface="Wingdings" charset="2"/>
              <a:buChar char="M"/>
            </a:pPr>
            <a:r>
              <a:rPr lang="zh-CN" altLang="en-US" sz="2800" b="1">
                <a:latin typeface="楷体_GB2312" charset="0"/>
                <a:ea typeface="楷体_GB2312" charset="0"/>
              </a:rPr>
              <a:t>较</a:t>
            </a:r>
            <a:r>
              <a:rPr lang="zh-CN" altLang="en-US" sz="2800" b="1">
                <a:solidFill>
                  <a:schemeClr val="hlink"/>
                </a:solidFill>
                <a:latin typeface="楷体_GB2312" charset="0"/>
                <a:ea typeface="楷体_GB2312" charset="0"/>
              </a:rPr>
              <a:t>高浓度</a:t>
            </a:r>
            <a:r>
              <a:rPr lang="zh-CN" altLang="en-US" sz="2800" b="1">
                <a:latin typeface="楷体_GB2312" charset="0"/>
                <a:ea typeface="楷体_GB2312" charset="0"/>
              </a:rPr>
              <a:t>时可直接抑制</a:t>
            </a:r>
            <a:r>
              <a:rPr lang="en-US" altLang="zh-CN" sz="2800" b="1">
                <a:ea typeface="楷体_GB2312" charset="0"/>
              </a:rPr>
              <a:t>Ca</a:t>
            </a:r>
            <a:r>
              <a:rPr lang="en-US" altLang="zh-CN" sz="2800" b="1" baseline="30000">
                <a:ea typeface="楷体_GB2312" charset="0"/>
              </a:rPr>
              <a:t>2+</a:t>
            </a:r>
            <a:r>
              <a:rPr lang="zh-CN" altLang="en-US" sz="2800" b="1">
                <a:latin typeface="楷体_GB2312" charset="0"/>
                <a:ea typeface="楷体_GB2312" charset="0"/>
              </a:rPr>
              <a:t>依赖性递质释放，并直接增加</a:t>
            </a:r>
            <a:r>
              <a:rPr lang="en-US" altLang="zh-CN" sz="2800" b="1">
                <a:ea typeface="楷体_GB2312" charset="0"/>
              </a:rPr>
              <a:t>Cl</a:t>
            </a:r>
            <a:r>
              <a:rPr lang="en-US" altLang="zh-CN" sz="2800" b="1" baseline="30000">
                <a:latin typeface="楷体_GB2312" charset="0"/>
                <a:ea typeface="楷体_GB2312" charset="0"/>
              </a:rPr>
              <a:t>-</a:t>
            </a:r>
            <a:r>
              <a:rPr lang="zh-CN" altLang="en-US" sz="2800" b="1">
                <a:latin typeface="楷体_GB2312" charset="0"/>
                <a:ea typeface="楷体_GB2312" charset="0"/>
              </a:rPr>
              <a:t>内流</a:t>
            </a:r>
          </a:p>
          <a:p>
            <a:pPr marL="476250" indent="-476250" eaLnBrk="1" hangingPunct="1">
              <a:lnSpc>
                <a:spcPct val="130000"/>
              </a:lnSpc>
              <a:buClr>
                <a:srgbClr val="CCECFF"/>
              </a:buClr>
              <a:buFont typeface="Wingdings 2" charset="2"/>
              <a:buNone/>
            </a:pPr>
            <a:r>
              <a:rPr lang="zh-CN" altLang="en-US" sz="2800" b="1">
                <a:ea typeface="楷体_GB2312" charset="0"/>
              </a:rPr>
              <a:t>         </a:t>
            </a:r>
            <a:r>
              <a:rPr lang="en-US" altLang="zh-CN" sz="2800" b="1">
                <a:ea typeface="楷体_GB2312" charset="0"/>
              </a:rPr>
              <a:t>-------------</a:t>
            </a:r>
            <a:r>
              <a:rPr lang="zh-CN" altLang="en-US" sz="2800" b="1">
                <a:solidFill>
                  <a:schemeClr val="hlink"/>
                </a:solidFill>
                <a:ea typeface="楷体_GB2312" charset="0"/>
              </a:rPr>
              <a:t>拟</a:t>
            </a:r>
            <a:r>
              <a:rPr lang="en-US" altLang="zh-CN" sz="2800" b="1">
                <a:solidFill>
                  <a:schemeClr val="hlink"/>
                </a:solidFill>
                <a:ea typeface="楷体_GB2312" charset="0"/>
              </a:rPr>
              <a:t>GABA</a:t>
            </a:r>
            <a:r>
              <a:rPr lang="zh-CN" altLang="en-US" sz="2800" b="1">
                <a:solidFill>
                  <a:schemeClr val="hlink"/>
                </a:solidFill>
                <a:ea typeface="楷体_GB2312" charset="0"/>
              </a:rPr>
              <a:t>作用</a:t>
            </a:r>
          </a:p>
        </p:txBody>
      </p:sp>
      <p:sp>
        <p:nvSpPr>
          <p:cNvPr id="55299" name="Rectangle 7"/>
          <p:cNvSpPr>
            <a:spLocks noChangeArrowheads="1"/>
          </p:cNvSpPr>
          <p:nvPr/>
        </p:nvSpPr>
        <p:spPr bwMode="auto">
          <a:xfrm>
            <a:off x="6588125" y="188913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9900"/>
                </a:solidFill>
                <a:latin typeface="黑体" charset="-122"/>
                <a:ea typeface="黑体" charset="-122"/>
              </a:rPr>
              <a:t>巴比妥类</a:t>
            </a:r>
            <a:br>
              <a:rPr lang="zh-CN" altLang="en-US" sz="1800">
                <a:solidFill>
                  <a:srgbClr val="FF9900"/>
                </a:solidFill>
                <a:latin typeface="黑体" charset="-122"/>
                <a:ea typeface="黑体" charset="-122"/>
              </a:rPr>
            </a:br>
            <a:r>
              <a:rPr lang="en-US" altLang="zh-CN" sz="1800">
                <a:solidFill>
                  <a:srgbClr val="FF9900"/>
                </a:solidFill>
                <a:latin typeface="黑体" charset="-122"/>
                <a:ea typeface="黑体" charset="-122"/>
              </a:rPr>
              <a:t>Barbiturates</a:t>
            </a:r>
          </a:p>
        </p:txBody>
      </p:sp>
      <p:sp>
        <p:nvSpPr>
          <p:cNvPr id="60420" name="Text Box 8"/>
          <p:cNvSpPr txBox="1">
            <a:spLocks noChangeArrowheads="1"/>
          </p:cNvSpPr>
          <p:nvPr/>
        </p:nvSpPr>
        <p:spPr bwMode="auto">
          <a:xfrm>
            <a:off x="682625" y="2347913"/>
            <a:ext cx="733425" cy="22669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>
            <a:prstShdw prst="shdw13" dist="53882" dir="13500000">
              <a:srgbClr val="000000">
                <a:alpha val="50000"/>
              </a:srgbClr>
            </a:prstShdw>
          </a:effec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u="none">
                <a:solidFill>
                  <a:schemeClr val="hlink"/>
                </a:solidFill>
                <a:latin typeface="华文细黑" charset="-122"/>
                <a:ea typeface="黑体" charset="-122"/>
              </a:rPr>
              <a:t>作 用 机 制</a:t>
            </a:r>
          </a:p>
        </p:txBody>
      </p:sp>
      <p:sp>
        <p:nvSpPr>
          <p:cNvPr id="55301" name="Line 9"/>
          <p:cNvSpPr>
            <a:spLocks noChangeShapeType="1"/>
          </p:cNvSpPr>
          <p:nvPr/>
        </p:nvSpPr>
        <p:spPr bwMode="auto">
          <a:xfrm>
            <a:off x="1474788" y="1771650"/>
            <a:ext cx="0" cy="3600450"/>
          </a:xfrm>
          <a:prstGeom prst="line">
            <a:avLst/>
          </a:prstGeom>
          <a:noFill/>
          <a:ln w="76200" cmpd="tri">
            <a:solidFill>
              <a:srgbClr val="CC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advTm="44253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700213"/>
            <a:ext cx="6697663" cy="4824412"/>
          </a:xfrm>
          <a:gradFill rotWithShape="1">
            <a:gsLst>
              <a:gs pos="0">
                <a:schemeClr val="accent2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66FFFF"/>
            </a:solidFill>
            <a:miter lim="800000"/>
            <a:headEnd/>
            <a:tailEnd/>
          </a:ln>
          <a:effectLst>
            <a:prstShdw prst="shdw13" dist="53882" dir="13500000">
              <a:srgbClr val="808080">
                <a:alpha val="50000"/>
              </a:srgbClr>
            </a:prstShdw>
          </a:effectLst>
        </p:spPr>
        <p:txBody>
          <a:bodyPr/>
          <a:lstStyle/>
          <a:p>
            <a:pPr marL="0" indent="0" algn="just" defTabSz="854075" eaLnBrk="1" hangingPunct="1">
              <a:lnSpc>
                <a:spcPct val="120000"/>
              </a:lnSpc>
              <a:buFontTx/>
              <a:buNone/>
              <a:tabLst>
                <a:tab pos="5329238" algn="l"/>
              </a:tabLst>
            </a:pPr>
            <a:r>
              <a:rPr lang="zh-CN" altLang="en-US" sz="2800">
                <a:latin typeface="幼圆" charset="0"/>
                <a:ea typeface="幼圆" charset="0"/>
              </a:rPr>
              <a:t>    据美国调查，过去</a:t>
            </a:r>
            <a:r>
              <a:rPr lang="en-US" altLang="zh-CN" sz="2800">
                <a:latin typeface="幼圆" charset="0"/>
                <a:ea typeface="幼圆" charset="0"/>
              </a:rPr>
              <a:t>20</a:t>
            </a:r>
            <a:r>
              <a:rPr lang="zh-CN" altLang="en-US" sz="2800">
                <a:latin typeface="幼圆" charset="0"/>
                <a:ea typeface="幼圆" charset="0"/>
              </a:rPr>
              <a:t>年中，失眠症患病率为</a:t>
            </a:r>
            <a:r>
              <a:rPr lang="en-US" altLang="zh-CN" sz="2800" b="1">
                <a:latin typeface="幼圆" charset="0"/>
                <a:ea typeface="幼圆" charset="0"/>
              </a:rPr>
              <a:t>30-35%</a:t>
            </a:r>
            <a:r>
              <a:rPr lang="zh-CN" altLang="en-US" sz="2800" b="1">
                <a:latin typeface="幼圆" charset="0"/>
                <a:ea typeface="幼圆" charset="0"/>
              </a:rPr>
              <a:t>，</a:t>
            </a:r>
            <a:r>
              <a:rPr lang="zh-CN" altLang="en-US" sz="2800">
                <a:latin typeface="幼圆" charset="0"/>
                <a:ea typeface="幼圆" charset="0"/>
              </a:rPr>
              <a:t>其中</a:t>
            </a:r>
            <a:r>
              <a:rPr lang="en-US" altLang="zh-CN" sz="2800">
                <a:latin typeface="幼圆" charset="0"/>
                <a:ea typeface="幼圆" charset="0"/>
              </a:rPr>
              <a:t>10-15%</a:t>
            </a:r>
            <a:r>
              <a:rPr lang="zh-CN" altLang="en-US" sz="2800">
                <a:latin typeface="幼圆" charset="0"/>
                <a:ea typeface="幼圆" charset="0"/>
              </a:rPr>
              <a:t>相当严重。</a:t>
            </a:r>
            <a:r>
              <a:rPr lang="en-US" altLang="zh-CN" sz="2800">
                <a:latin typeface="幼圆" charset="0"/>
                <a:ea typeface="幼圆" charset="0"/>
              </a:rPr>
              <a:t>93</a:t>
            </a:r>
            <a:r>
              <a:rPr lang="zh-CN" altLang="en-US" sz="2800">
                <a:latin typeface="幼圆" charset="0"/>
                <a:ea typeface="幼圆" charset="0"/>
              </a:rPr>
              <a:t>年世界镇静催眠药市场销售</a:t>
            </a:r>
            <a:r>
              <a:rPr lang="en-US" altLang="zh-CN" sz="2800">
                <a:latin typeface="幼圆" charset="0"/>
                <a:ea typeface="幼圆" charset="0"/>
              </a:rPr>
              <a:t>8</a:t>
            </a:r>
            <a:r>
              <a:rPr lang="zh-CN" altLang="en-US" sz="2800">
                <a:latin typeface="幼圆" charset="0"/>
                <a:ea typeface="幼圆" charset="0"/>
              </a:rPr>
              <a:t>亿美元。近</a:t>
            </a:r>
            <a:r>
              <a:rPr lang="en-US" altLang="zh-CN" sz="2800">
                <a:latin typeface="幼圆" charset="0"/>
                <a:ea typeface="幼圆" charset="0"/>
              </a:rPr>
              <a:t>20</a:t>
            </a:r>
            <a:r>
              <a:rPr lang="zh-CN" altLang="en-US" sz="2800">
                <a:latin typeface="幼圆" charset="0"/>
                <a:ea typeface="幼圆" charset="0"/>
              </a:rPr>
              <a:t>多年来，</a:t>
            </a:r>
            <a:r>
              <a:rPr lang="en-US" altLang="zh-CN" sz="2800">
                <a:latin typeface="幼圆" charset="0"/>
                <a:ea typeface="幼圆" charset="0"/>
              </a:rPr>
              <a:t>BDZ</a:t>
            </a:r>
            <a:r>
              <a:rPr lang="zh-CN" altLang="en-US" sz="2800">
                <a:latin typeface="幼圆" charset="0"/>
                <a:ea typeface="幼圆" charset="0"/>
              </a:rPr>
              <a:t>类药物用量极剧增加，其滥用已超过阿片类。目前正处于剧烈的社会变革时期，人们生活和竞争压力越来越大，心理健康状况不容乐观，老年人口比重不断上升，失眠症患病率还在不断上升。</a:t>
            </a:r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7235825" y="26035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9900"/>
                </a:solidFill>
                <a:latin typeface="Monotype Corsiva" charset="0"/>
                <a:ea typeface="方正舒体" charset="0"/>
              </a:rPr>
              <a:t>镇静催眠药</a:t>
            </a:r>
          </a:p>
        </p:txBody>
      </p:sp>
      <p:pic>
        <p:nvPicPr>
          <p:cNvPr id="9220" name="Picture 25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35825" y="5084763"/>
            <a:ext cx="1481138" cy="1481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686" name="Rectangle 22"/>
          <p:cNvSpPr>
            <a:spLocks noGrp="1" noChangeArrowheads="1"/>
          </p:cNvSpPr>
          <p:nvPr>
            <p:ph type="title"/>
          </p:nvPr>
        </p:nvSpPr>
        <p:spPr>
          <a:xfrm>
            <a:off x="539750" y="692150"/>
            <a:ext cx="6696075" cy="969963"/>
          </a:xfrm>
          <a:gradFill rotWithShape="1">
            <a:gsLst>
              <a:gs pos="0">
                <a:srgbClr val="FFFFFF"/>
              </a:gs>
              <a:gs pos="100000">
                <a:srgbClr val="66CCFF"/>
              </a:gs>
            </a:gsLst>
            <a:path path="shape">
              <a:fillToRect l="50000" t="50000" r="50000" b="50000"/>
            </a:path>
          </a:gradFill>
          <a:ln cap="flat">
            <a:solidFill>
              <a:srgbClr val="66FFFF"/>
            </a:solidFill>
            <a:miter lim="800000"/>
            <a:headEnd/>
            <a:tailEnd/>
          </a:ln>
          <a:effectLst>
            <a:prstShdw prst="shdw13" dist="53882" dir="13500000">
              <a:srgbClr val="66CCFF">
                <a:alpha val="50000"/>
              </a:srgbClr>
            </a:prstShdw>
          </a:effectLst>
        </p:spPr>
        <p:txBody>
          <a:bodyPr anchor="t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zh-CN" altLang="en-US" sz="6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隶书" pitchFamily="49" charset="-122"/>
              </a:rPr>
              <a:t>现 状</a:t>
            </a:r>
          </a:p>
        </p:txBody>
      </p:sp>
    </p:spTree>
    <p:custDataLst>
      <p:tags r:id="rId1"/>
    </p:custDataLst>
  </p:cSld>
  <p:clrMapOvr>
    <a:masterClrMapping/>
  </p:clrMapOvr>
  <p:transition advTm="60783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3"/>
          <p:cNvSpPr txBox="1">
            <a:spLocks noChangeArrowheads="1"/>
          </p:cNvSpPr>
          <p:nvPr/>
        </p:nvSpPr>
        <p:spPr bwMode="auto">
          <a:xfrm>
            <a:off x="2051050" y="1412875"/>
            <a:ext cx="5761038" cy="3960813"/>
          </a:xfrm>
          <a:prstGeom prst="rect">
            <a:avLst/>
          </a:prstGeom>
          <a:solidFill>
            <a:srgbClr val="F9F9F9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prstShdw prst="shdw13" dist="53882" dir="13500000">
              <a:srgbClr val="33CCFF">
                <a:alpha val="74997"/>
              </a:srgbClr>
            </a:prstShdw>
          </a:effectLst>
        </p:spPr>
        <p:txBody>
          <a:bodyPr/>
          <a:lstStyle>
            <a:lvl1pPr marL="476250" indent="-4762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FF33CC"/>
              </a:buClr>
              <a:buFont typeface="Wingdings" charset="2"/>
              <a:buNone/>
            </a:pPr>
            <a:r>
              <a:rPr lang="en-US" altLang="zh-CN" sz="2800" u="none">
                <a:solidFill>
                  <a:srgbClr val="FF9900"/>
                </a:solidFill>
                <a:latin typeface="黑体" charset="-122"/>
                <a:ea typeface="黑体" charset="-122"/>
                <a:sym typeface="Wingdings" charset="2"/>
              </a:rPr>
              <a:t></a:t>
            </a:r>
            <a:r>
              <a:rPr lang="en-US" altLang="zh-CN" sz="2800" u="none">
                <a:solidFill>
                  <a:srgbClr val="009900"/>
                </a:solidFill>
                <a:latin typeface="黑体" charset="-122"/>
                <a:ea typeface="黑体" charset="-122"/>
              </a:rPr>
              <a:t> </a:t>
            </a:r>
            <a:r>
              <a:rPr lang="zh-CN" altLang="en-US" sz="2800" u="none">
                <a:latin typeface="黑体" charset="-122"/>
                <a:ea typeface="黑体" charset="-122"/>
              </a:rPr>
              <a:t>后遗作用（</a:t>
            </a:r>
            <a:r>
              <a:rPr lang="zh-CN" altLang="en-US" sz="2800" u="none">
                <a:latin typeface="Arial" charset="0"/>
                <a:ea typeface="黑体" charset="-122"/>
              </a:rPr>
              <a:t>“</a:t>
            </a:r>
            <a:r>
              <a:rPr lang="zh-CN" altLang="en-US" sz="2800" u="none">
                <a:latin typeface="黑体" charset="-122"/>
                <a:ea typeface="黑体" charset="-122"/>
              </a:rPr>
              <a:t>宿醉</a:t>
            </a:r>
            <a:r>
              <a:rPr lang="zh-CN" altLang="en-US" sz="2800" u="none">
                <a:latin typeface="Arial" charset="0"/>
                <a:ea typeface="黑体" charset="-122"/>
              </a:rPr>
              <a:t>”</a:t>
            </a:r>
            <a:r>
              <a:rPr lang="zh-CN" altLang="en-US" sz="2800" u="none">
                <a:latin typeface="黑体" charset="-122"/>
                <a:ea typeface="黑体" charset="-122"/>
              </a:rPr>
              <a:t>现象）</a:t>
            </a:r>
          </a:p>
          <a:p>
            <a:pPr eaLnBrk="1" hangingPunct="1">
              <a:lnSpc>
                <a:spcPct val="130000"/>
              </a:lnSpc>
              <a:buClr>
                <a:srgbClr val="FF33CC"/>
              </a:buClr>
              <a:buFont typeface="Wingdings" charset="2"/>
              <a:buNone/>
            </a:pPr>
            <a:r>
              <a:rPr lang="en-US" altLang="zh-CN" sz="2800" u="none">
                <a:solidFill>
                  <a:srgbClr val="FF9900"/>
                </a:solidFill>
                <a:latin typeface="黑体" charset="-122"/>
                <a:ea typeface="黑体" charset="-122"/>
                <a:sym typeface="Wingdings" charset="2"/>
              </a:rPr>
              <a:t></a:t>
            </a:r>
            <a:r>
              <a:rPr lang="en-US" altLang="zh-CN" sz="2800" u="none">
                <a:solidFill>
                  <a:srgbClr val="FF9900"/>
                </a:solidFill>
                <a:latin typeface="黑体" charset="-122"/>
                <a:ea typeface="黑体" charset="-122"/>
              </a:rPr>
              <a:t> </a:t>
            </a:r>
            <a:r>
              <a:rPr lang="zh-CN" altLang="en-US" sz="2800" u="none">
                <a:latin typeface="黑体" charset="-122"/>
                <a:ea typeface="黑体" charset="-122"/>
              </a:rPr>
              <a:t>耐受性、习惯性及成瘾性</a:t>
            </a:r>
          </a:p>
          <a:p>
            <a:pPr eaLnBrk="1" hangingPunct="1">
              <a:lnSpc>
                <a:spcPct val="130000"/>
              </a:lnSpc>
              <a:buClr>
                <a:srgbClr val="FF33CC"/>
              </a:buClr>
              <a:buFont typeface="Wingdings" charset="2"/>
              <a:buNone/>
            </a:pPr>
            <a:r>
              <a:rPr lang="en-US" altLang="zh-CN" sz="2800" u="none">
                <a:solidFill>
                  <a:srgbClr val="FF9900"/>
                </a:solidFill>
                <a:latin typeface="黑体" charset="-122"/>
                <a:ea typeface="黑体" charset="-122"/>
                <a:sym typeface="Wingdings" charset="2"/>
              </a:rPr>
              <a:t></a:t>
            </a:r>
            <a:r>
              <a:rPr lang="en-US" altLang="zh-CN" sz="2800" u="none">
                <a:latin typeface="黑体" charset="-122"/>
                <a:ea typeface="黑体" charset="-122"/>
              </a:rPr>
              <a:t> </a:t>
            </a:r>
            <a:r>
              <a:rPr lang="zh-CN" altLang="en-US" sz="2800" u="none">
                <a:latin typeface="黑体" charset="-122"/>
                <a:ea typeface="黑体" charset="-122"/>
              </a:rPr>
              <a:t>急性中毒</a:t>
            </a:r>
          </a:p>
          <a:p>
            <a:pPr eaLnBrk="1" hangingPunct="1">
              <a:lnSpc>
                <a:spcPct val="130000"/>
              </a:lnSpc>
              <a:buClr>
                <a:srgbClr val="FF33CC"/>
              </a:buClr>
              <a:buFont typeface="Wingdings" charset="2"/>
              <a:buNone/>
            </a:pPr>
            <a:r>
              <a:rPr lang="zh-CN" altLang="en-US" sz="2800" u="none">
                <a:latin typeface="黑体" charset="-122"/>
                <a:ea typeface="黑体" charset="-122"/>
              </a:rPr>
              <a:t>  </a:t>
            </a:r>
            <a:r>
              <a:rPr lang="zh-CN" altLang="en-US" sz="2800" u="none">
                <a:solidFill>
                  <a:schemeClr val="hlink"/>
                </a:solidFill>
                <a:latin typeface="黑体" charset="-122"/>
                <a:ea typeface="黑体" charset="-122"/>
              </a:rPr>
              <a:t>直接死因</a:t>
            </a:r>
            <a:r>
              <a:rPr lang="en-US" altLang="zh-CN" sz="2800" u="none">
                <a:solidFill>
                  <a:schemeClr val="hlink"/>
                </a:solidFill>
                <a:latin typeface="Arial" charset="0"/>
                <a:ea typeface="黑体" charset="-122"/>
              </a:rPr>
              <a:t>——</a:t>
            </a:r>
            <a:r>
              <a:rPr lang="zh-CN" altLang="en-US" sz="2800" u="none">
                <a:solidFill>
                  <a:schemeClr val="hlink"/>
                </a:solidFill>
                <a:latin typeface="黑体" charset="-122"/>
                <a:ea typeface="黑体" charset="-122"/>
              </a:rPr>
              <a:t>深度呼吸抑制</a:t>
            </a:r>
          </a:p>
          <a:p>
            <a:pPr eaLnBrk="1" hangingPunct="1">
              <a:lnSpc>
                <a:spcPct val="130000"/>
              </a:lnSpc>
              <a:buClr>
                <a:srgbClr val="FF33CC"/>
              </a:buClr>
              <a:buFont typeface="Wingdings" charset="2"/>
              <a:buNone/>
            </a:pPr>
            <a:r>
              <a:rPr lang="zh-CN" altLang="en-US" sz="2800" u="none">
                <a:solidFill>
                  <a:schemeClr val="hlink"/>
                </a:solidFill>
                <a:latin typeface="黑体" charset="-122"/>
                <a:ea typeface="黑体" charset="-122"/>
              </a:rPr>
              <a:t>  解救：</a:t>
            </a:r>
            <a:r>
              <a:rPr lang="en-US" altLang="zh-CN" sz="2800" u="none">
                <a:solidFill>
                  <a:schemeClr val="hlink"/>
                </a:solidFill>
                <a:latin typeface="黑体" charset="-122"/>
                <a:ea typeface="黑体" charset="-122"/>
              </a:rPr>
              <a:t>NaHCO</a:t>
            </a:r>
            <a:r>
              <a:rPr lang="en-US" altLang="zh-CN" sz="2800" u="none" baseline="-25000">
                <a:solidFill>
                  <a:schemeClr val="hlink"/>
                </a:solidFill>
                <a:latin typeface="黑体" charset="-122"/>
                <a:ea typeface="黑体" charset="-122"/>
              </a:rPr>
              <a:t>3</a:t>
            </a:r>
            <a:r>
              <a:rPr lang="zh-CN" altLang="en-US" sz="2800" u="none">
                <a:solidFill>
                  <a:schemeClr val="hlink"/>
                </a:solidFill>
                <a:latin typeface="黑体" charset="-122"/>
                <a:ea typeface="黑体" charset="-122"/>
              </a:rPr>
              <a:t>碱化血液和尿液，     </a:t>
            </a:r>
          </a:p>
          <a:p>
            <a:pPr eaLnBrk="1" hangingPunct="1">
              <a:lnSpc>
                <a:spcPct val="130000"/>
              </a:lnSpc>
              <a:buClr>
                <a:srgbClr val="FF33CC"/>
              </a:buClr>
              <a:buFont typeface="Wingdings" charset="2"/>
              <a:buNone/>
            </a:pPr>
            <a:r>
              <a:rPr lang="zh-CN" altLang="en-US" sz="2800" u="none">
                <a:solidFill>
                  <a:schemeClr val="hlink"/>
                </a:solidFill>
                <a:latin typeface="黑体" charset="-122"/>
                <a:ea typeface="黑体" charset="-122"/>
              </a:rPr>
              <a:t>        加速其排泄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395288" y="260350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9900"/>
                </a:solidFill>
                <a:latin typeface="黑体" charset="-122"/>
                <a:ea typeface="黑体" charset="-122"/>
              </a:rPr>
              <a:t>巴比妥类</a:t>
            </a:r>
            <a:br>
              <a:rPr lang="zh-CN" altLang="en-US" sz="1800">
                <a:solidFill>
                  <a:srgbClr val="FF9900"/>
                </a:solidFill>
                <a:latin typeface="黑体" charset="-122"/>
                <a:ea typeface="黑体" charset="-122"/>
              </a:rPr>
            </a:br>
            <a:r>
              <a:rPr lang="en-US" altLang="zh-CN" sz="1800">
                <a:solidFill>
                  <a:srgbClr val="FF9900"/>
                </a:solidFill>
                <a:latin typeface="黑体" charset="-122"/>
                <a:ea typeface="黑体" charset="-122"/>
              </a:rPr>
              <a:t>Barbiturates</a:t>
            </a:r>
          </a:p>
        </p:txBody>
      </p:sp>
      <p:sp>
        <p:nvSpPr>
          <p:cNvPr id="62468" name="Text Box 6"/>
          <p:cNvSpPr txBox="1">
            <a:spLocks noChangeArrowheads="1"/>
          </p:cNvSpPr>
          <p:nvPr/>
        </p:nvSpPr>
        <p:spPr bwMode="auto">
          <a:xfrm>
            <a:off x="1116013" y="2205038"/>
            <a:ext cx="733425" cy="230028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>
            <a:prstShdw prst="shdw13" dist="53882" dir="13500000">
              <a:srgbClr val="000000">
                <a:alpha val="50000"/>
              </a:srgbClr>
            </a:prstShdw>
          </a:effec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u="none">
                <a:solidFill>
                  <a:schemeClr val="hlink"/>
                </a:solidFill>
                <a:latin typeface="华文细黑" charset="-122"/>
                <a:ea typeface="黑体" charset="-122"/>
              </a:rPr>
              <a:t>不良反应</a:t>
            </a:r>
          </a:p>
        </p:txBody>
      </p:sp>
      <p:sp>
        <p:nvSpPr>
          <p:cNvPr id="56325" name="Line 7"/>
          <p:cNvSpPr>
            <a:spLocks noChangeShapeType="1"/>
          </p:cNvSpPr>
          <p:nvPr/>
        </p:nvSpPr>
        <p:spPr bwMode="auto">
          <a:xfrm>
            <a:off x="1906588" y="1484313"/>
            <a:ext cx="0" cy="3673475"/>
          </a:xfrm>
          <a:prstGeom prst="line">
            <a:avLst/>
          </a:prstGeom>
          <a:noFill/>
          <a:ln w="76200" cmpd="tri">
            <a:solidFill>
              <a:srgbClr val="CC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6326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227263" y="5383213"/>
            <a:ext cx="26479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u="none">
                <a:solidFill>
                  <a:srgbClr val="CCCC00"/>
                </a:solidFill>
                <a:latin typeface="Monotype Corsiva" charset="0"/>
                <a:ea typeface="方正舒体" charset="0"/>
              </a:rPr>
              <a:t>与苯二氮卓类比较</a:t>
            </a:r>
            <a:endParaRPr lang="en-US" altLang="zh-CN" sz="2400" u="none">
              <a:solidFill>
                <a:srgbClr val="CCCC00"/>
              </a:solidFill>
              <a:latin typeface="Monotype Corsiva" charset="0"/>
              <a:ea typeface="方正舒体" charset="0"/>
            </a:endParaRPr>
          </a:p>
        </p:txBody>
      </p:sp>
    </p:spTree>
  </p:cSld>
  <p:clrMapOvr>
    <a:masterClrMapping/>
  </p:clrMapOvr>
  <p:transition spd="slow" advTm="93327">
    <p:zoom dir="in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xmlns="" id="{F6C1D141-14A5-4C93-8F9B-69DA56877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4032250" cy="4824412"/>
          </a:xfrm>
          <a:gradFill rotWithShape="1">
            <a:gsLst>
              <a:gs pos="0">
                <a:schemeClr val="bg2">
                  <a:gamma/>
                  <a:tint val="0"/>
                  <a:invGamma/>
                  <a:alpha val="0"/>
                </a:schemeClr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>
            <a:solidFill>
              <a:srgbClr val="66CCFF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36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charset="-122"/>
              </a:rPr>
              <a:t>苯二氮䓬类：</a:t>
            </a:r>
          </a:p>
          <a:p>
            <a:pPr marL="0" indent="0" eaLnBrk="1" hangingPunct="1">
              <a:buFontTx/>
              <a:buNone/>
            </a:pPr>
            <a:r>
              <a:rPr lang="en-US" altLang="zh-CN" b="1" dirty="0">
                <a:ea typeface="楷体_GB2312" charset="0"/>
              </a:rPr>
              <a:t>1.</a:t>
            </a:r>
            <a:r>
              <a:rPr lang="zh-CN" altLang="en-US" b="1" dirty="0">
                <a:ea typeface="楷体_GB2312" charset="0"/>
              </a:rPr>
              <a:t>一般不良反应          </a:t>
            </a:r>
          </a:p>
          <a:p>
            <a:pPr marL="0" indent="0" eaLnBrk="1" hangingPunct="1">
              <a:buFontTx/>
              <a:buNone/>
            </a:pPr>
            <a:r>
              <a:rPr lang="en-US" altLang="zh-CN" b="1" dirty="0">
                <a:ea typeface="楷体_GB2312" charset="0"/>
              </a:rPr>
              <a:t>2.</a:t>
            </a:r>
            <a:r>
              <a:rPr lang="zh-CN" altLang="en-US" b="1" dirty="0">
                <a:ea typeface="楷体_GB2312" charset="0"/>
              </a:rPr>
              <a:t>耐受性、习惯性及 </a:t>
            </a:r>
          </a:p>
          <a:p>
            <a:pPr marL="0" indent="0" eaLnBrk="1" hangingPunct="1">
              <a:buFontTx/>
              <a:buNone/>
            </a:pPr>
            <a:r>
              <a:rPr lang="zh-CN" altLang="en-US" b="1" dirty="0">
                <a:ea typeface="楷体_GB2312" charset="0"/>
              </a:rPr>
              <a:t>   成瘾性</a:t>
            </a:r>
            <a:r>
              <a:rPr lang="en-US" altLang="zh-CN" dirty="0">
                <a:latin typeface="Arial" charset="0"/>
                <a:ea typeface="楷体_GB2312" charset="0"/>
              </a:rPr>
              <a:t>——</a:t>
            </a:r>
            <a:r>
              <a:rPr lang="zh-CN" altLang="en-US" b="1" dirty="0">
                <a:solidFill>
                  <a:schemeClr val="hlink"/>
                </a:solidFill>
                <a:ea typeface="楷体_GB2312" charset="0"/>
              </a:rPr>
              <a:t>低</a:t>
            </a:r>
          </a:p>
          <a:p>
            <a:pPr marL="0" indent="0" eaLnBrk="1" hangingPunct="1">
              <a:buFontTx/>
              <a:buNone/>
            </a:pPr>
            <a:r>
              <a:rPr lang="en-US" altLang="zh-CN" b="1" dirty="0">
                <a:ea typeface="楷体_GB2312" charset="0"/>
              </a:rPr>
              <a:t>3.</a:t>
            </a:r>
            <a:r>
              <a:rPr lang="zh-CN" altLang="en-US" b="1" dirty="0">
                <a:ea typeface="楷体_GB2312" charset="0"/>
              </a:rPr>
              <a:t>急性中毒</a:t>
            </a:r>
          </a:p>
          <a:p>
            <a:pPr marL="0" indent="0" eaLnBrk="1" hangingPunct="1">
              <a:buFontTx/>
              <a:buNone/>
            </a:pPr>
            <a:r>
              <a:rPr lang="zh-CN" altLang="en-US" b="1" dirty="0">
                <a:ea typeface="楷体_GB2312" charset="0"/>
              </a:rPr>
              <a:t>   一般不易发生    </a:t>
            </a:r>
          </a:p>
          <a:p>
            <a:pPr marL="0" indent="0" eaLnBrk="1" hangingPunct="1">
              <a:buFontTx/>
              <a:buNone/>
            </a:pPr>
            <a:r>
              <a:rPr lang="zh-CN" altLang="en-US" b="1" dirty="0">
                <a:ea typeface="楷体_GB2312" charset="0"/>
              </a:rPr>
              <a:t>  </a:t>
            </a:r>
            <a:r>
              <a:rPr lang="zh-CN" altLang="en-US" b="1" dirty="0">
                <a:solidFill>
                  <a:schemeClr val="hlink"/>
                </a:solidFill>
                <a:ea typeface="楷体_GB2312" charset="0"/>
              </a:rPr>
              <a:t>解救：氟马西尼</a:t>
            </a:r>
          </a:p>
        </p:txBody>
      </p:sp>
      <p:sp>
        <p:nvSpPr>
          <p:cNvPr id="259075" name="Text Box 3">
            <a:extLst>
              <a:ext uri="{FF2B5EF4-FFF2-40B4-BE49-F238E27FC236}">
                <a16:creationId xmlns:a16="http://schemas.microsoft.com/office/drawing/2014/main" xmlns="" id="{D68757D1-17BC-4F2B-9BFB-3018A9F6A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1484313"/>
            <a:ext cx="3960813" cy="4824412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66763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85863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49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u="none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黑体" charset="-122"/>
              </a:rPr>
              <a:t>巴比妥类：</a:t>
            </a:r>
          </a:p>
          <a:p>
            <a:pPr eaLnBrk="1" hangingPunct="1">
              <a:buFontTx/>
              <a:buNone/>
            </a:pPr>
            <a:r>
              <a:rPr lang="en-US" altLang="zh-CN" b="1" u="none">
                <a:latin typeface="Times New Roman" charset="0"/>
                <a:ea typeface="楷体_GB2312" charset="0"/>
              </a:rPr>
              <a:t>1 .</a:t>
            </a:r>
            <a:r>
              <a:rPr lang="zh-CN" altLang="en-US" b="1" u="none">
                <a:latin typeface="Times New Roman" charset="0"/>
                <a:ea typeface="楷体_GB2312" charset="0"/>
              </a:rPr>
              <a:t>后遗作用</a:t>
            </a:r>
          </a:p>
          <a:p>
            <a:pPr eaLnBrk="1" hangingPunct="1">
              <a:buFontTx/>
              <a:buNone/>
            </a:pPr>
            <a:r>
              <a:rPr lang="en-US" altLang="zh-CN" b="1" u="none">
                <a:latin typeface="Times New Roman" charset="0"/>
                <a:ea typeface="楷体_GB2312" charset="0"/>
              </a:rPr>
              <a:t>2. </a:t>
            </a:r>
            <a:r>
              <a:rPr lang="zh-CN" altLang="en-US" b="1" u="none">
                <a:latin typeface="Times New Roman" charset="0"/>
                <a:ea typeface="楷体_GB2312" charset="0"/>
              </a:rPr>
              <a:t>耐受性、习惯性及    </a:t>
            </a:r>
          </a:p>
          <a:p>
            <a:pPr eaLnBrk="1" hangingPunct="1">
              <a:buFontTx/>
              <a:buNone/>
            </a:pPr>
            <a:r>
              <a:rPr lang="zh-CN" altLang="en-US" b="1" u="none">
                <a:latin typeface="Times New Roman" charset="0"/>
                <a:ea typeface="楷体_GB2312" charset="0"/>
              </a:rPr>
              <a:t>  成瘾性</a:t>
            </a:r>
            <a:r>
              <a:rPr lang="en-US" altLang="zh-CN" b="1" u="none">
                <a:latin typeface="Arial" charset="0"/>
                <a:ea typeface="楷体_GB2312" charset="0"/>
              </a:rPr>
              <a:t>——</a:t>
            </a:r>
            <a:r>
              <a:rPr lang="zh-CN" altLang="en-US" b="1" u="none">
                <a:solidFill>
                  <a:schemeClr val="hlink"/>
                </a:solidFill>
                <a:latin typeface="Times New Roman" charset="0"/>
                <a:ea typeface="楷体_GB2312" charset="0"/>
              </a:rPr>
              <a:t>高</a:t>
            </a:r>
          </a:p>
          <a:p>
            <a:pPr eaLnBrk="1" hangingPunct="1">
              <a:buFontTx/>
              <a:buNone/>
            </a:pPr>
            <a:r>
              <a:rPr lang="en-US" altLang="zh-CN" b="1" u="none">
                <a:latin typeface="Times New Roman" charset="0"/>
                <a:ea typeface="楷体_GB2312" charset="0"/>
              </a:rPr>
              <a:t>3 .</a:t>
            </a:r>
            <a:r>
              <a:rPr lang="zh-CN" altLang="en-US" b="1" u="none">
                <a:latin typeface="Times New Roman" charset="0"/>
                <a:ea typeface="楷体_GB2312" charset="0"/>
              </a:rPr>
              <a:t>急性中毒</a:t>
            </a:r>
          </a:p>
          <a:p>
            <a:pPr eaLnBrk="1" hangingPunct="1">
              <a:buFontTx/>
              <a:buNone/>
            </a:pPr>
            <a:r>
              <a:rPr lang="zh-CN" altLang="en-US" b="1" u="none">
                <a:latin typeface="Times New Roman" charset="0"/>
                <a:ea typeface="楷体_GB2312" charset="0"/>
              </a:rPr>
              <a:t>深度呼吸抑制是急性中毒的直接死因 </a:t>
            </a:r>
          </a:p>
          <a:p>
            <a:pPr eaLnBrk="1" hangingPunct="1">
              <a:buFontTx/>
              <a:buNone/>
            </a:pPr>
            <a:r>
              <a:rPr lang="zh-CN" altLang="en-US" b="1" u="none">
                <a:latin typeface="Times New Roman" charset="0"/>
                <a:ea typeface="楷体_GB2312" charset="0"/>
              </a:rPr>
              <a:t>   </a:t>
            </a:r>
            <a:r>
              <a:rPr lang="zh-CN" altLang="en-US" b="1" u="none">
                <a:solidFill>
                  <a:schemeClr val="hlink"/>
                </a:solidFill>
                <a:latin typeface="Times New Roman" charset="0"/>
                <a:ea typeface="楷体_GB2312" charset="0"/>
              </a:rPr>
              <a:t>解救：</a:t>
            </a:r>
            <a:r>
              <a:rPr lang="en-US" altLang="zh-CN" b="1" u="none">
                <a:solidFill>
                  <a:schemeClr val="hlink"/>
                </a:solidFill>
                <a:latin typeface="Times New Roman" charset="0"/>
                <a:ea typeface="楷体_GB2312" charset="0"/>
              </a:rPr>
              <a:t>NaHCO</a:t>
            </a:r>
            <a:r>
              <a:rPr lang="en-US" altLang="zh-CN" b="1" u="none" baseline="-25000">
                <a:solidFill>
                  <a:schemeClr val="hlink"/>
                </a:solidFill>
                <a:latin typeface="Times New Roman" charset="0"/>
                <a:ea typeface="楷体_GB2312" charset="0"/>
              </a:rPr>
              <a:t>3</a:t>
            </a:r>
            <a:endParaRPr lang="zh-CN" altLang="en-US" b="1" u="none" baseline="-25000">
              <a:solidFill>
                <a:schemeClr val="hlink"/>
              </a:solidFill>
              <a:latin typeface="Times New Roman" charset="0"/>
              <a:ea typeface="楷体_GB2312" charset="0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6443663" y="188913"/>
            <a:ext cx="2470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9900"/>
                </a:solidFill>
                <a:latin typeface="黑体" charset="-122"/>
                <a:ea typeface="黑体" charset="-122"/>
              </a:rPr>
              <a:t>巴比妥类</a:t>
            </a:r>
            <a:r>
              <a:rPr lang="en-US" altLang="zh-CN" sz="1800">
                <a:solidFill>
                  <a:srgbClr val="FF9900"/>
                </a:solidFill>
                <a:latin typeface="黑体" charset="-122"/>
                <a:ea typeface="黑体" charset="-122"/>
              </a:rPr>
              <a:t>Barbiturates</a:t>
            </a:r>
          </a:p>
        </p:txBody>
      </p:sp>
      <p:sp>
        <p:nvSpPr>
          <p:cNvPr id="57349" name="Rectangle 6"/>
          <p:cNvSpPr>
            <a:spLocks noChangeArrowheads="1"/>
          </p:cNvSpPr>
          <p:nvPr/>
        </p:nvSpPr>
        <p:spPr bwMode="auto">
          <a:xfrm>
            <a:off x="2987675" y="620713"/>
            <a:ext cx="3251200" cy="711200"/>
          </a:xfrm>
          <a:prstGeom prst="rect">
            <a:avLst/>
          </a:prstGeom>
          <a:solidFill>
            <a:srgbClr val="F9F9F9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u="none">
                <a:latin typeface="Times New Roman" charset="0"/>
                <a:ea typeface="黑体" charset="-122"/>
              </a:rPr>
              <a:t>不良反应比较</a:t>
            </a:r>
          </a:p>
        </p:txBody>
      </p:sp>
      <p:sp>
        <p:nvSpPr>
          <p:cNvPr id="57350" name="Line 7"/>
          <p:cNvSpPr>
            <a:spLocks noChangeShapeType="1"/>
          </p:cNvSpPr>
          <p:nvPr/>
        </p:nvSpPr>
        <p:spPr bwMode="auto">
          <a:xfrm>
            <a:off x="468313" y="1341438"/>
            <a:ext cx="8351837" cy="0"/>
          </a:xfrm>
          <a:prstGeom prst="line">
            <a:avLst/>
          </a:prstGeom>
          <a:noFill/>
          <a:ln w="57150" cmpd="thinThick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7351" name="Rectangle 9"/>
          <p:cNvSpPr>
            <a:spLocks noChangeArrowheads="1"/>
          </p:cNvSpPr>
          <p:nvPr/>
        </p:nvSpPr>
        <p:spPr bwMode="auto">
          <a:xfrm>
            <a:off x="323850" y="18891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9900"/>
                </a:solidFill>
                <a:latin typeface="黑体" charset="-122"/>
                <a:ea typeface="黑体" charset="-122"/>
              </a:rPr>
              <a:t>第二节</a:t>
            </a:r>
          </a:p>
        </p:txBody>
      </p:sp>
    </p:spTree>
  </p:cSld>
  <p:clrMapOvr>
    <a:masterClrMapping/>
  </p:clrMapOvr>
  <p:transition spd="slow" advTm="39111">
    <p:zoom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41438"/>
            <a:ext cx="7772400" cy="1143000"/>
          </a:xfrm>
          <a:solidFill>
            <a:srgbClr val="F9F9F9"/>
          </a:solidFill>
          <a:ln>
            <a:solidFill>
              <a:srgbClr val="CCCC00"/>
            </a:solidFill>
            <a:miter lim="800000"/>
            <a:headEnd/>
            <a:tailEnd/>
          </a:ln>
          <a:effectLst>
            <a:prstShdw prst="shdw13" dist="53882" dir="13500000">
              <a:srgbClr val="808080">
                <a:alpha val="50000"/>
              </a:srgbClr>
            </a:prst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5400" b="1">
                <a:solidFill>
                  <a:srgbClr val="E488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本章重点内容</a:t>
            </a:r>
            <a:endParaRPr lang="zh-CN" altLang="en-US">
              <a:solidFill>
                <a:srgbClr val="E488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924175"/>
            <a:ext cx="8066087" cy="2017713"/>
          </a:xfrm>
          <a:solidFill>
            <a:srgbClr val="F9F9F9"/>
          </a:solidFill>
          <a:ln>
            <a:solidFill>
              <a:srgbClr val="CCCC0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3600">
                <a:solidFill>
                  <a:schemeClr val="hlink"/>
                </a:solidFill>
                <a:latin typeface="黑体" charset="-122"/>
                <a:ea typeface="黑体" charset="-122"/>
                <a:sym typeface="Webdings" charset="2"/>
              </a:rPr>
              <a:t></a:t>
            </a:r>
            <a:r>
              <a:rPr lang="zh-CN" altLang="en-US" sz="3600">
                <a:latin typeface="黑体" charset="-122"/>
                <a:ea typeface="黑体" charset="-122"/>
              </a:rPr>
              <a:t>苯二氮卓类的药理作用特点</a:t>
            </a:r>
          </a:p>
          <a:p>
            <a:pPr marL="0" indent="0" eaLnBrk="1" hangingPunct="1">
              <a:buFontTx/>
              <a:buNone/>
            </a:pPr>
            <a:r>
              <a:rPr lang="zh-CN" altLang="en-US" sz="3600">
                <a:solidFill>
                  <a:schemeClr val="hlink"/>
                </a:solidFill>
                <a:latin typeface="黑体" charset="-122"/>
                <a:ea typeface="黑体" charset="-122"/>
                <a:sym typeface="Webdings" charset="2"/>
              </a:rPr>
              <a:t></a:t>
            </a:r>
            <a:r>
              <a:rPr lang="zh-CN" altLang="en-US" sz="3600">
                <a:latin typeface="黑体" charset="-122"/>
                <a:ea typeface="黑体" charset="-122"/>
              </a:rPr>
              <a:t>比较两类药物作用机制、药理作用、</a:t>
            </a:r>
          </a:p>
          <a:p>
            <a:pPr marL="0" indent="0" eaLnBrk="1" hangingPunct="1">
              <a:buFontTx/>
              <a:buNone/>
            </a:pPr>
            <a:r>
              <a:rPr lang="zh-CN" altLang="en-US" sz="3600">
                <a:latin typeface="黑体" charset="-122"/>
                <a:ea typeface="黑体" charset="-122"/>
              </a:rPr>
              <a:t>  临床用途及不良反应的异同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164388" y="26035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9900"/>
                </a:solidFill>
                <a:latin typeface="Monotype Corsiva" charset="0"/>
                <a:ea typeface="方正舒体" charset="0"/>
              </a:rPr>
              <a:t>镇静催眠药</a:t>
            </a:r>
          </a:p>
        </p:txBody>
      </p:sp>
      <p:grpSp>
        <p:nvGrpSpPr>
          <p:cNvPr id="66565" name="Group 6"/>
          <p:cNvGrpSpPr>
            <a:grpSpLocks/>
          </p:cNvGrpSpPr>
          <p:nvPr/>
        </p:nvGrpSpPr>
        <p:grpSpPr bwMode="auto">
          <a:xfrm>
            <a:off x="7740650" y="5300663"/>
            <a:ext cx="792163" cy="890587"/>
            <a:chOff x="4830" y="346"/>
            <a:chExt cx="545" cy="771"/>
          </a:xfrm>
        </p:grpSpPr>
        <p:sp>
          <p:nvSpPr>
            <p:cNvPr id="58374" name="AutoShape 7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876" y="346"/>
              <a:ext cx="499" cy="499"/>
            </a:xfrm>
            <a:prstGeom prst="sun">
              <a:avLst>
                <a:gd name="adj" fmla="val 1936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CC00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u="none">
                  <a:solidFill>
                    <a:srgbClr val="000000"/>
                  </a:solidFill>
                  <a:latin typeface="Arial" charset="0"/>
                  <a:ea typeface="黑体" charset="-122"/>
                </a:rPr>
                <a:t>药理</a:t>
              </a:r>
            </a:p>
          </p:txBody>
        </p:sp>
        <p:sp>
          <p:nvSpPr>
            <p:cNvPr id="66567" name="Freeform 8"/>
            <p:cNvSpPr>
              <a:spLocks/>
            </p:cNvSpPr>
            <p:nvPr/>
          </p:nvSpPr>
          <p:spPr bwMode="auto">
            <a:xfrm rot="910001">
              <a:off x="4830" y="1036"/>
              <a:ext cx="363" cy="81"/>
            </a:xfrm>
            <a:custGeom>
              <a:avLst/>
              <a:gdLst>
                <a:gd name="T0" fmla="*/ 0 w 363"/>
                <a:gd name="T1" fmla="*/ 0 h 182"/>
                <a:gd name="T2" fmla="*/ 181 w 363"/>
                <a:gd name="T3" fmla="*/ 0 h 182"/>
                <a:gd name="T4" fmla="*/ 363 w 363"/>
                <a:gd name="T5" fmla="*/ 0 h 182"/>
                <a:gd name="T6" fmla="*/ 181 w 363"/>
                <a:gd name="T7" fmla="*/ 0 h 182"/>
                <a:gd name="T8" fmla="*/ 0 w 363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82">
                  <a:moveTo>
                    <a:pt x="0" y="91"/>
                  </a:moveTo>
                  <a:cubicBezTo>
                    <a:pt x="0" y="61"/>
                    <a:pt x="121" y="0"/>
                    <a:pt x="181" y="0"/>
                  </a:cubicBezTo>
                  <a:cubicBezTo>
                    <a:pt x="241" y="0"/>
                    <a:pt x="363" y="61"/>
                    <a:pt x="363" y="91"/>
                  </a:cubicBezTo>
                  <a:cubicBezTo>
                    <a:pt x="363" y="121"/>
                    <a:pt x="241" y="182"/>
                    <a:pt x="181" y="182"/>
                  </a:cubicBezTo>
                  <a:cubicBezTo>
                    <a:pt x="121" y="182"/>
                    <a:pt x="0" y="121"/>
                    <a:pt x="0" y="91"/>
                  </a:cubicBezTo>
                  <a:close/>
                </a:path>
              </a:pathLst>
            </a:custGeom>
            <a:solidFill>
              <a:srgbClr val="669999"/>
            </a:solidFill>
            <a:ln w="9525" cap="flat" cmpd="sng">
              <a:solidFill>
                <a:srgbClr val="CCCC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8" name="Freeform 9"/>
            <p:cNvSpPr>
              <a:spLocks/>
            </p:cNvSpPr>
            <p:nvPr/>
          </p:nvSpPr>
          <p:spPr bwMode="auto">
            <a:xfrm>
              <a:off x="4967" y="754"/>
              <a:ext cx="355" cy="282"/>
            </a:xfrm>
            <a:custGeom>
              <a:avLst/>
              <a:gdLst>
                <a:gd name="T0" fmla="*/ 226 w 355"/>
                <a:gd name="T1" fmla="*/ 0 h 317"/>
                <a:gd name="T2" fmla="*/ 317 w 355"/>
                <a:gd name="T3" fmla="*/ 63 h 317"/>
                <a:gd name="T4" fmla="*/ 0 w 355"/>
                <a:gd name="T5" fmla="*/ 111 h 3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" h="317">
                  <a:moveTo>
                    <a:pt x="226" y="0"/>
                  </a:moveTo>
                  <a:cubicBezTo>
                    <a:pt x="290" y="64"/>
                    <a:pt x="355" y="128"/>
                    <a:pt x="317" y="181"/>
                  </a:cubicBezTo>
                  <a:cubicBezTo>
                    <a:pt x="279" y="234"/>
                    <a:pt x="53" y="294"/>
                    <a:pt x="0" y="317"/>
                  </a:cubicBezTo>
                </a:path>
              </a:pathLst>
            </a:custGeom>
            <a:noFill/>
            <a:ln w="9525" cap="flat" cmpd="sng">
              <a:solidFill>
                <a:srgbClr val="669999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23092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7550" y="1512888"/>
            <a:ext cx="2592388" cy="1584325"/>
          </a:xfrm>
          <a:gradFill rotWithShape="1">
            <a:gsLst>
              <a:gs pos="0">
                <a:srgbClr val="F0F0F0"/>
              </a:gs>
              <a:gs pos="50000">
                <a:srgbClr val="FFFFFF"/>
              </a:gs>
              <a:gs pos="100000">
                <a:srgbClr val="F0F0F0"/>
              </a:gs>
            </a:gsLst>
            <a:lin ang="5400000" scaled="1"/>
          </a:gradFill>
          <a:ln>
            <a:solidFill>
              <a:srgbClr val="66FFFF"/>
            </a:solidFill>
            <a:miter lim="800000"/>
            <a:headEnd/>
            <a:tailEnd/>
          </a:ln>
          <a:effectLst>
            <a:prstShdw prst="shdw13" dist="53882" dir="13500000">
              <a:srgbClr val="808080">
                <a:alpha val="50000"/>
              </a:srgbClr>
            </a:prstShdw>
          </a:effectLst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>
                <a:latin typeface="黑体" charset="-122"/>
                <a:ea typeface="黑体" charset="-122"/>
              </a:rPr>
              <a:t>能缓和激动，</a:t>
            </a:r>
          </a:p>
          <a:p>
            <a:pPr marL="0" indent="0" eaLnBrk="1" hangingPunct="1">
              <a:buFontTx/>
              <a:buNone/>
            </a:pPr>
            <a:r>
              <a:rPr lang="zh-CN" altLang="en-US" sz="2800">
                <a:latin typeface="黑体" charset="-122"/>
                <a:ea typeface="黑体" charset="-122"/>
              </a:rPr>
              <a:t>消除躁动，</a:t>
            </a:r>
          </a:p>
          <a:p>
            <a:pPr marL="0" indent="0" eaLnBrk="1" hangingPunct="1">
              <a:buFontTx/>
              <a:buNone/>
            </a:pPr>
            <a:r>
              <a:rPr lang="zh-CN" altLang="en-US" sz="2800">
                <a:latin typeface="黑体" charset="-122"/>
                <a:ea typeface="黑体" charset="-122"/>
              </a:rPr>
              <a:t>恢复安静情绪</a:t>
            </a:r>
          </a:p>
        </p:txBody>
      </p:sp>
      <p:sp>
        <p:nvSpPr>
          <p:cNvPr id="118788" name="Rectangle 4">
            <a:extLst>
              <a:ext uri="{FF2B5EF4-FFF2-40B4-BE49-F238E27FC236}">
                <a16:creationId xmlns:a16="http://schemas.microsoft.com/office/drawing/2014/main" xmlns="" id="{CD8A2807-C80C-4DF8-A46D-4FCE0C90E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700213"/>
            <a:ext cx="3057525" cy="1181100"/>
          </a:xfrm>
          <a:prstGeom prst="rect">
            <a:avLst/>
          </a:prstGeom>
          <a:gradFill rotWithShape="1">
            <a:gsLst>
              <a:gs pos="0">
                <a:srgbClr val="DBDBDB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u="none">
                <a:solidFill>
                  <a:schemeClr val="hlink"/>
                </a:solidFill>
                <a:latin typeface="黑体" charset="-122"/>
                <a:ea typeface="黑体" charset="-122"/>
              </a:rPr>
              <a:t>镇静药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u="none">
                <a:solidFill>
                  <a:schemeClr val="hlink"/>
                </a:solidFill>
                <a:latin typeface="黑体" charset="-122"/>
                <a:ea typeface="黑体" charset="-122"/>
              </a:rPr>
              <a:t>（</a:t>
            </a:r>
            <a:r>
              <a:rPr lang="en-US" altLang="zh-CN" u="none">
                <a:solidFill>
                  <a:schemeClr val="hlink"/>
                </a:solidFill>
                <a:latin typeface="黑体" charset="-122"/>
                <a:ea typeface="黑体" charset="-122"/>
              </a:rPr>
              <a:t>sedatives</a:t>
            </a:r>
            <a:r>
              <a:rPr lang="zh-CN" altLang="en-US" u="none">
                <a:solidFill>
                  <a:schemeClr val="hlink"/>
                </a:solidFill>
                <a:latin typeface="黑体" charset="-122"/>
                <a:ea typeface="黑体" charset="-122"/>
              </a:rPr>
              <a:t>）</a:t>
            </a:r>
            <a:r>
              <a:rPr lang="zh-CN" altLang="en-US" u="none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-122"/>
                <a:ea typeface="黑体" charset="-122"/>
              </a:rPr>
              <a:t>  </a:t>
            </a: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684213" y="3284538"/>
            <a:ext cx="2663825" cy="1092200"/>
          </a:xfrm>
          <a:prstGeom prst="rect">
            <a:avLst/>
          </a:prstGeom>
          <a:gradFill rotWithShape="1">
            <a:gsLst>
              <a:gs pos="0">
                <a:srgbClr val="F0F0F0"/>
              </a:gs>
              <a:gs pos="50000">
                <a:srgbClr val="FFFFFF"/>
              </a:gs>
              <a:gs pos="100000">
                <a:srgbClr val="F0F0F0"/>
              </a:gs>
            </a:gsLst>
            <a:lin ang="5400000" scaled="1"/>
          </a:gradFill>
          <a:ln w="9525">
            <a:solidFill>
              <a:srgbClr val="66FFFF"/>
            </a:solidFill>
            <a:miter lim="800000"/>
            <a:headEnd/>
            <a:tailEnd/>
          </a:ln>
          <a:effectLst>
            <a:prstShdw prst="shdw13" dist="53882" dir="13500000">
              <a:srgbClr val="000000">
                <a:alpha val="50000"/>
              </a:srgbClr>
            </a:prst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u="none">
                <a:latin typeface="黑体" charset="-122"/>
                <a:ea typeface="黑体" charset="-122"/>
              </a:rPr>
              <a:t>能促进和维持</a:t>
            </a:r>
          </a:p>
          <a:p>
            <a:pPr eaLnBrk="1" hangingPunct="1">
              <a:buFontTx/>
              <a:buNone/>
            </a:pPr>
            <a:r>
              <a:rPr lang="zh-CN" altLang="en-US" sz="2800" u="none">
                <a:latin typeface="黑体" charset="-122"/>
                <a:ea typeface="黑体" charset="-122"/>
              </a:rPr>
              <a:t>近似生理睡眠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4100513" y="3384550"/>
            <a:ext cx="2952750" cy="1152525"/>
          </a:xfrm>
          <a:prstGeom prst="rect">
            <a:avLst/>
          </a:prstGeom>
          <a:gradFill rotWithShape="1">
            <a:gsLst>
              <a:gs pos="0">
                <a:srgbClr val="DBDBDB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u="none">
                <a:solidFill>
                  <a:schemeClr val="hlink"/>
                </a:solidFill>
                <a:latin typeface="黑体" charset="-122"/>
                <a:ea typeface="黑体" charset="-122"/>
              </a:rPr>
              <a:t>催眠药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u="none">
                <a:solidFill>
                  <a:schemeClr val="hlink"/>
                </a:solidFill>
                <a:latin typeface="黑体" charset="-122"/>
                <a:ea typeface="黑体" charset="-122"/>
              </a:rPr>
              <a:t>（</a:t>
            </a:r>
            <a:r>
              <a:rPr lang="en-US" altLang="zh-CN" u="none">
                <a:solidFill>
                  <a:schemeClr val="hlink"/>
                </a:solidFill>
                <a:latin typeface="黑体" charset="-122"/>
                <a:ea typeface="黑体" charset="-122"/>
              </a:rPr>
              <a:t>hypnotics</a:t>
            </a:r>
            <a:r>
              <a:rPr lang="zh-CN" altLang="en-US" u="none">
                <a:solidFill>
                  <a:schemeClr val="hlink"/>
                </a:solidFill>
                <a:latin typeface="黑体" charset="-122"/>
                <a:ea typeface="黑体" charset="-122"/>
              </a:rPr>
              <a:t>） </a:t>
            </a:r>
          </a:p>
        </p:txBody>
      </p:sp>
      <p:sp>
        <p:nvSpPr>
          <p:cNvPr id="118791" name="AutoShape 7"/>
          <p:cNvSpPr>
            <a:spLocks noChangeArrowheads="1"/>
          </p:cNvSpPr>
          <p:nvPr/>
        </p:nvSpPr>
        <p:spPr bwMode="auto">
          <a:xfrm>
            <a:off x="3309938" y="1928813"/>
            <a:ext cx="898525" cy="36195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99FF33"/>
          </a:solidFill>
          <a:ln w="9525">
            <a:solidFill>
              <a:srgbClr val="99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2" name="AutoShape 8"/>
          <p:cNvSpPr>
            <a:spLocks noChangeArrowheads="1"/>
          </p:cNvSpPr>
          <p:nvPr/>
        </p:nvSpPr>
        <p:spPr bwMode="auto">
          <a:xfrm>
            <a:off x="3348038" y="3644900"/>
            <a:ext cx="898525" cy="36195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99FF33"/>
          </a:solidFill>
          <a:ln w="9525">
            <a:solidFill>
              <a:srgbClr val="99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8793" name="Group 9"/>
          <p:cNvGrpSpPr>
            <a:grpSpLocks/>
          </p:cNvGrpSpPr>
          <p:nvPr/>
        </p:nvGrpSpPr>
        <p:grpSpPr bwMode="auto">
          <a:xfrm>
            <a:off x="6662738" y="2157413"/>
            <a:ext cx="644525" cy="1516062"/>
            <a:chOff x="4221" y="1454"/>
            <a:chExt cx="633" cy="974"/>
          </a:xfrm>
        </p:grpSpPr>
        <p:sp>
          <p:nvSpPr>
            <p:cNvPr id="10256" name="Line 10"/>
            <p:cNvSpPr>
              <a:spLocks noChangeShapeType="1"/>
            </p:cNvSpPr>
            <p:nvPr/>
          </p:nvSpPr>
          <p:spPr bwMode="auto">
            <a:xfrm>
              <a:off x="4221" y="1454"/>
              <a:ext cx="633" cy="472"/>
            </a:xfrm>
            <a:prstGeom prst="line">
              <a:avLst/>
            </a:prstGeom>
            <a:noFill/>
            <a:ln w="6350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57" name="Line 11"/>
            <p:cNvSpPr>
              <a:spLocks noChangeShapeType="1"/>
            </p:cNvSpPr>
            <p:nvPr/>
          </p:nvSpPr>
          <p:spPr bwMode="auto">
            <a:xfrm flipV="1">
              <a:off x="4221" y="1926"/>
              <a:ext cx="633" cy="502"/>
            </a:xfrm>
            <a:prstGeom prst="line">
              <a:avLst/>
            </a:prstGeom>
            <a:noFill/>
            <a:ln w="6350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18796" name="Text Box 12"/>
          <p:cNvSpPr txBox="1">
            <a:spLocks noChangeArrowheads="1"/>
          </p:cNvSpPr>
          <p:nvPr/>
        </p:nvSpPr>
        <p:spPr bwMode="auto">
          <a:xfrm>
            <a:off x="611188" y="404813"/>
            <a:ext cx="6705600" cy="9699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6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66FFFF"/>
            </a:solidFill>
            <a:miter lim="800000"/>
            <a:headEnd/>
            <a:tailEnd/>
          </a:ln>
          <a:effectLst>
            <a:prstShdw prst="shdw13" dist="53882" dir="13500000">
              <a:srgbClr val="66CCFF">
                <a:alpha val="50000"/>
              </a:srgbClr>
            </a:prst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zh-CN" altLang="en-US" sz="6000" u="none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隶书" pitchFamily="49" charset="-122"/>
              </a:rPr>
              <a:t>定  义</a:t>
            </a:r>
          </a:p>
        </p:txBody>
      </p:sp>
      <p:sp>
        <p:nvSpPr>
          <p:cNvPr id="10250" name="Rectangle 13"/>
          <p:cNvSpPr>
            <a:spLocks noChangeArrowheads="1"/>
          </p:cNvSpPr>
          <p:nvPr/>
        </p:nvSpPr>
        <p:spPr bwMode="auto">
          <a:xfrm>
            <a:off x="533400" y="1295400"/>
            <a:ext cx="7589838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5299E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400">
              <a:solidFill>
                <a:schemeClr val="hlink"/>
              </a:solidFill>
              <a:latin typeface="Monotype Corsiva" charset="0"/>
              <a:ea typeface="方正舒体" charset="0"/>
            </a:endParaRPr>
          </a:p>
        </p:txBody>
      </p:sp>
      <p:sp>
        <p:nvSpPr>
          <p:cNvPr id="118798" name="Text Box 14"/>
          <p:cNvSpPr txBox="1">
            <a:spLocks noChangeArrowheads="1"/>
          </p:cNvSpPr>
          <p:nvPr/>
        </p:nvSpPr>
        <p:spPr bwMode="auto">
          <a:xfrm>
            <a:off x="684213" y="4581525"/>
            <a:ext cx="2743200" cy="1425575"/>
          </a:xfrm>
          <a:prstGeom prst="rect">
            <a:avLst/>
          </a:prstGeom>
          <a:gradFill rotWithShape="1">
            <a:gsLst>
              <a:gs pos="0">
                <a:srgbClr val="F0F0F0"/>
              </a:gs>
              <a:gs pos="50000">
                <a:srgbClr val="FFFFFF"/>
              </a:gs>
              <a:gs pos="100000">
                <a:srgbClr val="F0F0F0"/>
              </a:gs>
            </a:gsLst>
            <a:lin ang="5400000" scaled="1"/>
          </a:gradFill>
          <a:ln w="9525">
            <a:solidFill>
              <a:srgbClr val="66FFFF"/>
            </a:solidFill>
            <a:miter lim="800000"/>
            <a:headEnd/>
            <a:tailEnd/>
          </a:ln>
          <a:effectLst>
            <a:prstShdw prst="shdw13" dist="53882" dir="13500000">
              <a:srgbClr val="000000">
                <a:alpha val="50000"/>
              </a:srgbClr>
            </a:prst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u="none">
                <a:latin typeface="黑体" charset="-122"/>
                <a:ea typeface="黑体" charset="-122"/>
              </a:rPr>
              <a:t>选择性地缓解紧张忧虑、激动和失眠</a:t>
            </a:r>
          </a:p>
        </p:txBody>
      </p:sp>
      <p:sp>
        <p:nvSpPr>
          <p:cNvPr id="118799" name="AutoShape 15"/>
          <p:cNvSpPr>
            <a:spLocks noChangeArrowheads="1"/>
          </p:cNvSpPr>
          <p:nvPr/>
        </p:nvSpPr>
        <p:spPr bwMode="auto">
          <a:xfrm>
            <a:off x="3419475" y="5013325"/>
            <a:ext cx="898525" cy="36195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99FF33"/>
          </a:solidFill>
          <a:ln w="9525">
            <a:solidFill>
              <a:srgbClr val="99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00" name="Text Box 1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4173538" y="4824413"/>
            <a:ext cx="3024187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i="1" u="none">
                <a:solidFill>
                  <a:schemeClr val="hlink"/>
                </a:solidFill>
                <a:latin typeface="黑体" charset="-122"/>
                <a:ea typeface="黑体" charset="-122"/>
                <a:sym typeface="Wingdings" charset="2"/>
              </a:rPr>
              <a:t>抗焦虑药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i="1" u="none">
                <a:solidFill>
                  <a:schemeClr val="hlink"/>
                </a:solidFill>
                <a:latin typeface="黑体" charset="-122"/>
                <a:ea typeface="黑体" charset="-122"/>
                <a:sym typeface="Wingdings" charset="2"/>
              </a:rPr>
              <a:t>(antianxiety agents)</a:t>
            </a:r>
          </a:p>
        </p:txBody>
      </p:sp>
      <p:sp>
        <p:nvSpPr>
          <p:cNvPr id="118801" name="WordArt 17">
            <a:extLst>
              <a:ext uri="{FF2B5EF4-FFF2-40B4-BE49-F238E27FC236}">
                <a16:creationId xmlns:a16="http://schemas.microsoft.com/office/drawing/2014/main" xmlns="" id="{26AEA601-DA9E-4E32-AB89-2FB657C83B5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6533357" y="2653506"/>
            <a:ext cx="2376488" cy="758825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fontAlgn="auto" hangingPunct="1">
              <a:defRPr/>
            </a:pPr>
            <a:r>
              <a:rPr lang="zh-CN" altLang="en-US" sz="3600" kern="10">
                <a:ln w="9525">
                  <a:solidFill>
                    <a:srgbClr val="996633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镇静催眠药</a:t>
            </a:r>
          </a:p>
        </p:txBody>
      </p:sp>
      <p:sp>
        <p:nvSpPr>
          <p:cNvPr id="10255" name="Text Box 18"/>
          <p:cNvSpPr txBox="1">
            <a:spLocks noChangeArrowheads="1"/>
          </p:cNvSpPr>
          <p:nvPr/>
        </p:nvSpPr>
        <p:spPr bwMode="auto">
          <a:xfrm>
            <a:off x="7435850" y="26035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9900"/>
                </a:solidFill>
                <a:latin typeface="Monotype Corsiva" charset="0"/>
                <a:ea typeface="方正舒体" charset="0"/>
              </a:rPr>
              <a:t>镇静催眠药</a:t>
            </a:r>
          </a:p>
        </p:txBody>
      </p:sp>
    </p:spTree>
    <p:custDataLst>
      <p:tags r:id="rId1"/>
    </p:custDataLst>
  </p:cSld>
  <p:clrMapOvr>
    <a:masterClrMapping/>
  </p:clrMapOvr>
  <p:transition spd="slow" advTm="86294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animBg="1"/>
      <p:bldP spid="118788" grpId="0" animBg="1"/>
      <p:bldP spid="118789" grpId="0" animBg="1"/>
      <p:bldP spid="118790" grpId="0" animBg="1"/>
      <p:bldP spid="118791" grpId="0" animBg="1"/>
      <p:bldP spid="118792" grpId="0" animBg="1"/>
      <p:bldP spid="118798" grpId="0" animBg="1"/>
      <p:bldP spid="118799" grpId="0" animBg="1"/>
      <p:bldP spid="1188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116013" y="1125538"/>
            <a:ext cx="6010275" cy="9699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6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66FFFF"/>
            </a:solidFill>
            <a:miter lim="800000"/>
            <a:headEnd/>
            <a:tailEnd/>
          </a:ln>
          <a:effectLst>
            <a:prstShdw prst="shdw13" dist="53882" dir="13500000">
              <a:srgbClr val="66CCFF">
                <a:alpha val="50000"/>
              </a:srgbClr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FontTx/>
              <a:buNone/>
            </a:pPr>
            <a:r>
              <a:rPr lang="zh-CN" altLang="en-US" sz="6000" u="none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charset="0"/>
                <a:ea typeface="隶书" charset="0"/>
              </a:rPr>
              <a:t>镇静催眠药分类</a:t>
            </a:r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xmlns="" id="{9C13198B-ADD2-4496-AD0A-324596E7A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636838"/>
            <a:ext cx="7200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600" b="1" u="none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-122"/>
                <a:ea typeface="黑体" charset="-122"/>
              </a:rPr>
              <a:t>苯二氮</a:t>
            </a:r>
            <a:r>
              <a:rPr kumimoji="1" lang="zh-CN" altLang="sk-SK" sz="3600" b="1" u="none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-122"/>
                <a:ea typeface="黑体" charset="-122"/>
              </a:rPr>
              <a:t>䓬</a:t>
            </a:r>
            <a:r>
              <a:rPr kumimoji="1" lang="zh-CN" altLang="en-US" sz="3600" b="1" u="none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-122"/>
                <a:ea typeface="黑体" charset="-122"/>
              </a:rPr>
              <a:t>类  </a:t>
            </a:r>
            <a:r>
              <a:rPr kumimoji="1" lang="en-US" altLang="zh-CN" sz="3600" u="none">
                <a:solidFill>
                  <a:srgbClr val="339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-122"/>
                <a:ea typeface="黑体" charset="-122"/>
              </a:rPr>
              <a:t>Benzodiazepines</a:t>
            </a:r>
            <a:endParaRPr kumimoji="1" lang="en-US" altLang="zh-CN" sz="3600" b="1" u="none">
              <a:solidFill>
                <a:srgbClr val="3399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charset="-122"/>
              <a:ea typeface="黑体" charset="-122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250825" y="26035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9900"/>
                </a:solidFill>
                <a:latin typeface="Monotype Corsiva" charset="0"/>
                <a:ea typeface="方正舒体" charset="0"/>
              </a:rPr>
              <a:t>镇静催眠药</a:t>
            </a:r>
          </a:p>
        </p:txBody>
      </p:sp>
      <p:sp>
        <p:nvSpPr>
          <p:cNvPr id="120841" name="Text Box 9">
            <a:extLst>
              <a:ext uri="{FF2B5EF4-FFF2-40B4-BE49-F238E27FC236}">
                <a16:creationId xmlns:a16="http://schemas.microsoft.com/office/drawing/2014/main" xmlns="" id="{AB4BDF76-8412-45F1-8DD4-520268D60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510088"/>
            <a:ext cx="18097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u="none">
                <a:solidFill>
                  <a:srgbClr val="339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charset="0"/>
                <a:ea typeface="楷体_GB2312" charset="0"/>
              </a:rPr>
              <a:t>水合氯醛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u="none">
                <a:solidFill>
                  <a:srgbClr val="339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charset="0"/>
                <a:ea typeface="楷体_GB2312" charset="0"/>
              </a:rPr>
              <a:t>甲丙氨酯</a:t>
            </a:r>
          </a:p>
        </p:txBody>
      </p:sp>
      <p:sp>
        <p:nvSpPr>
          <p:cNvPr id="120843" name="Rectangle 11">
            <a:extLst>
              <a:ext uri="{FF2B5EF4-FFF2-40B4-BE49-F238E27FC236}">
                <a16:creationId xmlns:a16="http://schemas.microsoft.com/office/drawing/2014/main" xmlns="" id="{558B19FF-AA30-4B75-B19C-1E857AF59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4510088"/>
            <a:ext cx="15605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600" b="1" u="none">
                <a:effectLst>
                  <a:outerShdw blurRad="38100" dist="38100" dir="2700000" algn="tl">
                    <a:srgbClr val="C0C0C0"/>
                  </a:outerShdw>
                </a:effectLst>
                <a:latin typeface="黑体" charset="-122"/>
                <a:ea typeface="黑体" charset="-122"/>
              </a:rPr>
              <a:t>其他类</a:t>
            </a:r>
          </a:p>
        </p:txBody>
      </p:sp>
      <p:sp>
        <p:nvSpPr>
          <p:cNvPr id="120845" name="Rectangle 13">
            <a:extLst>
              <a:ext uri="{FF2B5EF4-FFF2-40B4-BE49-F238E27FC236}">
                <a16:creationId xmlns:a16="http://schemas.microsoft.com/office/drawing/2014/main" xmlns="" id="{A94BA58E-6940-4040-8211-D4F5F1231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573463"/>
            <a:ext cx="5681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600" b="1" u="none">
                <a:effectLst>
                  <a:outerShdw blurRad="38100" dist="38100" dir="2700000" algn="tl">
                    <a:srgbClr val="C0C0C0"/>
                  </a:outerShdw>
                </a:effectLst>
                <a:latin typeface="黑体" charset="-122"/>
                <a:ea typeface="黑体" charset="-122"/>
              </a:rPr>
              <a:t>巴比妥类　  </a:t>
            </a:r>
            <a:r>
              <a:rPr kumimoji="1" lang="en-US" altLang="zh-CN" sz="3600" u="none">
                <a:solidFill>
                  <a:srgbClr val="339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-122"/>
                <a:ea typeface="黑体" charset="-122"/>
              </a:rPr>
              <a:t>Barbiturates</a:t>
            </a:r>
          </a:p>
        </p:txBody>
      </p:sp>
      <p:pic>
        <p:nvPicPr>
          <p:cNvPr id="13320" name="Picture 15"/>
          <p:cNvPicPr>
            <a:picLocks noGrp="1" noChangeAspect="1" noChangeArrowheads="1"/>
          </p:cNvPicPr>
          <p:nvPr>
            <p:ph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00788" y="4581525"/>
            <a:ext cx="1871662" cy="1550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ransition spd="slow" advTm="68807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6" name="Rectangle 26"/>
          <p:cNvSpPr>
            <a:spLocks noChangeArrowheads="1"/>
          </p:cNvSpPr>
          <p:nvPr/>
        </p:nvSpPr>
        <p:spPr bwMode="auto">
          <a:xfrm>
            <a:off x="5292725" y="5229225"/>
            <a:ext cx="1223963" cy="579438"/>
          </a:xfrm>
          <a:prstGeom prst="rect">
            <a:avLst/>
          </a:prstGeom>
          <a:gradFill rotWithShape="1">
            <a:gsLst>
              <a:gs pos="0">
                <a:srgbClr val="CACACA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1" u="none">
                <a:solidFill>
                  <a:schemeClr val="hlink"/>
                </a:solidFill>
                <a:latin typeface="Times New Roman" charset="0"/>
                <a:ea typeface="楷体_GB2312" charset="0"/>
              </a:rPr>
              <a:t>梦魇</a:t>
            </a:r>
          </a:p>
        </p:txBody>
      </p:sp>
      <p:sp>
        <p:nvSpPr>
          <p:cNvPr id="194592" name="Rectangle 32"/>
          <p:cNvSpPr>
            <a:spLocks noChangeArrowheads="1"/>
          </p:cNvSpPr>
          <p:nvPr/>
        </p:nvSpPr>
        <p:spPr bwMode="auto">
          <a:xfrm>
            <a:off x="5219700" y="2924175"/>
            <a:ext cx="1079500" cy="1163638"/>
          </a:xfrm>
          <a:prstGeom prst="rect">
            <a:avLst/>
          </a:prstGeom>
          <a:gradFill rotWithShape="1">
            <a:gsLst>
              <a:gs pos="0">
                <a:srgbClr val="CACACA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zh-CN" altLang="en-US" b="1" u="none">
                <a:solidFill>
                  <a:schemeClr val="hlink"/>
                </a:solidFill>
                <a:latin typeface="Times New Roman" charset="0"/>
                <a:ea typeface="楷体_GB2312" charset="0"/>
              </a:rPr>
              <a:t>夜惊</a:t>
            </a:r>
          </a:p>
          <a:p>
            <a:pPr>
              <a:buFontTx/>
              <a:buNone/>
            </a:pPr>
            <a:r>
              <a:rPr lang="zh-CN" altLang="en-US" b="1" u="none">
                <a:solidFill>
                  <a:schemeClr val="hlink"/>
                </a:solidFill>
                <a:latin typeface="Times New Roman" charset="0"/>
                <a:ea typeface="楷体_GB2312" charset="0"/>
              </a:rPr>
              <a:t>梦游 </a:t>
            </a:r>
          </a:p>
        </p:txBody>
      </p:sp>
      <p:sp>
        <p:nvSpPr>
          <p:cNvPr id="14340" name="Line 34"/>
          <p:cNvSpPr>
            <a:spLocks noChangeShapeType="1"/>
          </p:cNvSpPr>
          <p:nvPr/>
        </p:nvSpPr>
        <p:spPr bwMode="auto">
          <a:xfrm>
            <a:off x="1330325" y="1989138"/>
            <a:ext cx="1588" cy="4103687"/>
          </a:xfrm>
          <a:prstGeom prst="line">
            <a:avLst/>
          </a:prstGeom>
          <a:noFill/>
          <a:ln w="76200">
            <a:pattFill prst="sphere">
              <a:fgClr>
                <a:srgbClr val="996633"/>
              </a:fgClr>
              <a:bgClr>
                <a:srgbClr val="CCEC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74" name="Text Box 14"/>
          <p:cNvSpPr txBox="1">
            <a:spLocks noChangeArrowheads="1"/>
          </p:cNvSpPr>
          <p:nvPr/>
        </p:nvSpPr>
        <p:spPr bwMode="auto">
          <a:xfrm>
            <a:off x="3708400" y="2997200"/>
            <a:ext cx="10017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>
                <a:solidFill>
                  <a:srgbClr val="3366FF"/>
                </a:solidFill>
                <a:latin typeface="宋体" charset="-122"/>
              </a:rPr>
              <a:t>3</a:t>
            </a:r>
            <a:r>
              <a:rPr lang="zh-CN" altLang="en-US" b="1">
                <a:solidFill>
                  <a:srgbClr val="3366FF"/>
                </a:solidFill>
                <a:latin typeface="宋体" charset="-122"/>
              </a:rPr>
              <a:t>、</a:t>
            </a:r>
            <a:r>
              <a:rPr lang="en-US" altLang="zh-CN" b="1">
                <a:solidFill>
                  <a:schemeClr val="hlink"/>
                </a:solidFill>
                <a:latin typeface="宋体" charset="-122"/>
              </a:rPr>
              <a:t>4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u="none">
                <a:solidFill>
                  <a:srgbClr val="3366FF"/>
                </a:solidFill>
                <a:latin typeface="Monotype Corsiva" charset="0"/>
              </a:rPr>
              <a:t>SWS</a:t>
            </a:r>
          </a:p>
        </p:txBody>
      </p:sp>
      <p:sp>
        <p:nvSpPr>
          <p:cNvPr id="15366" name="Text Box 15"/>
          <p:cNvSpPr txBox="1">
            <a:spLocks noChangeArrowheads="1"/>
          </p:cNvSpPr>
          <p:nvPr/>
        </p:nvSpPr>
        <p:spPr bwMode="auto">
          <a:xfrm>
            <a:off x="684213" y="3429000"/>
            <a:ext cx="1295400" cy="1076325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100000">
                <a:srgbClr val="002F5E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hlink"/>
            </a:solidFill>
            <a:miter lim="800000"/>
            <a:headEnd/>
            <a:tailEnd/>
          </a:ln>
          <a:effectLst>
            <a:prstShdw prst="shdw13" dist="53882" dir="13500000">
              <a:srgbClr val="FF9900">
                <a:alpha val="50000"/>
              </a:srgbClr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u="none">
                <a:solidFill>
                  <a:srgbClr val="FFFF00"/>
                </a:solidFill>
                <a:latin typeface="黑体" charset="-122"/>
                <a:ea typeface="黑体" charset="-122"/>
              </a:rPr>
              <a:t>生理   睡眠</a:t>
            </a:r>
          </a:p>
        </p:txBody>
      </p:sp>
      <p:sp>
        <p:nvSpPr>
          <p:cNvPr id="194576" name="Text Box 16"/>
          <p:cNvSpPr txBox="1">
            <a:spLocks noChangeArrowheads="1"/>
          </p:cNvSpPr>
          <p:nvPr/>
        </p:nvSpPr>
        <p:spPr bwMode="auto">
          <a:xfrm>
            <a:off x="971550" y="549275"/>
            <a:ext cx="6480175" cy="88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6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66FFFF"/>
            </a:solidFill>
            <a:miter lim="800000"/>
            <a:headEnd/>
            <a:tailEnd/>
          </a:ln>
          <a:effectLst>
            <a:prstShdw prst="shdw13" dist="53882" dir="13500000">
              <a:srgbClr val="66CCFF">
                <a:alpha val="50000"/>
              </a:srgbClr>
            </a:prst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zh-CN" altLang="en-US" sz="5400" u="none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隶书" pitchFamily="49" charset="-122"/>
              </a:rPr>
              <a:t>正常的生理性睡眠</a:t>
            </a:r>
          </a:p>
        </p:txBody>
      </p:sp>
      <p:sp>
        <p:nvSpPr>
          <p:cNvPr id="194584" name="Rectangle 24"/>
          <p:cNvSpPr>
            <a:spLocks noChangeArrowheads="1"/>
          </p:cNvSpPr>
          <p:nvPr/>
        </p:nvSpPr>
        <p:spPr bwMode="auto">
          <a:xfrm>
            <a:off x="1403350" y="5084763"/>
            <a:ext cx="4032250" cy="9540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0F0F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66CCFF"/>
            </a:solidFill>
            <a:miter lim="800000"/>
            <a:headEnd/>
            <a:tailEnd/>
          </a:ln>
          <a:effectLst>
            <a:prstShdw prst="shdw13" dist="53882" dir="13500000">
              <a:srgbClr val="3366FF">
                <a:alpha val="50000"/>
              </a:srgbClr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u="none">
                <a:latin typeface="Times New Roman" charset="0"/>
                <a:ea typeface="楷体_GB2312" charset="0"/>
              </a:rPr>
              <a:t>快动眼睡眠（</a:t>
            </a:r>
            <a:r>
              <a:rPr lang="en-US" altLang="zh-CN" b="1" u="none">
                <a:latin typeface="Times New Roman" charset="0"/>
                <a:ea typeface="楷体_GB2312" charset="0"/>
              </a:rPr>
              <a:t>REM</a:t>
            </a:r>
            <a:r>
              <a:rPr lang="zh-CN" altLang="en-US" b="1" u="none">
                <a:latin typeface="Times New Roman" charset="0"/>
                <a:ea typeface="楷体_GB2312" charset="0"/>
              </a:rPr>
              <a:t>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u="none">
                <a:latin typeface="Times New Roman" charset="0"/>
                <a:ea typeface="楷体_GB2312" charset="0"/>
              </a:rPr>
              <a:t>rapid-eye movement sleep</a:t>
            </a:r>
            <a:endParaRPr lang="zh-CN" altLang="en-US" sz="2400" b="1" u="none">
              <a:latin typeface="Times New Roman" charset="0"/>
              <a:ea typeface="楷体_GB2312" charset="0"/>
            </a:endParaRPr>
          </a:p>
        </p:txBody>
      </p:sp>
      <p:sp>
        <p:nvSpPr>
          <p:cNvPr id="194588" name="Rectangle 28"/>
          <p:cNvSpPr>
            <a:spLocks noChangeArrowheads="1"/>
          </p:cNvSpPr>
          <p:nvPr/>
        </p:nvSpPr>
        <p:spPr bwMode="auto">
          <a:xfrm>
            <a:off x="1403350" y="1989138"/>
            <a:ext cx="4824413" cy="9540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0F0F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66CCFF"/>
            </a:solidFill>
            <a:miter lim="800000"/>
            <a:headEnd/>
            <a:tailEnd/>
          </a:ln>
          <a:effectLst>
            <a:prstShdw prst="shdw13" dist="53882" dir="13500000">
              <a:srgbClr val="3366FF">
                <a:alpha val="50000"/>
              </a:srgbClr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u="none">
                <a:latin typeface="Times New Roman" charset="0"/>
                <a:ea typeface="楷体_GB2312" charset="0"/>
              </a:rPr>
              <a:t>非快动眼睡眠（</a:t>
            </a:r>
            <a:r>
              <a:rPr lang="en-US" altLang="zh-CN" b="1" u="none">
                <a:latin typeface="Times New Roman" charset="0"/>
                <a:ea typeface="楷体_GB2312" charset="0"/>
              </a:rPr>
              <a:t>NREM</a:t>
            </a:r>
            <a:r>
              <a:rPr lang="zh-CN" altLang="en-US" b="1" u="none">
                <a:latin typeface="Times New Roman" charset="0"/>
                <a:ea typeface="楷体_GB2312" charset="0"/>
              </a:rPr>
              <a:t>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u="none">
                <a:latin typeface="Times New Roman" charset="0"/>
                <a:ea typeface="楷体_GB2312" charset="0"/>
              </a:rPr>
              <a:t>non-rapid-eye movement sleep</a:t>
            </a:r>
            <a:endParaRPr lang="zh-CN" altLang="en-US" sz="2400" b="1" u="none">
              <a:latin typeface="Times New Roman" charset="0"/>
              <a:ea typeface="楷体_GB2312" charset="0"/>
            </a:endParaRPr>
          </a:p>
        </p:txBody>
      </p:sp>
      <p:sp>
        <p:nvSpPr>
          <p:cNvPr id="194590" name="Rectangle 30"/>
          <p:cNvSpPr>
            <a:spLocks noChangeArrowheads="1"/>
          </p:cNvSpPr>
          <p:nvPr/>
        </p:nvSpPr>
        <p:spPr bwMode="auto">
          <a:xfrm>
            <a:off x="2195513" y="2997200"/>
            <a:ext cx="1620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u="none">
                <a:latin typeface="宋体" charset="-122"/>
              </a:rPr>
              <a:t>1</a:t>
            </a:r>
            <a:r>
              <a:rPr lang="zh-CN" altLang="en-US" u="none">
                <a:latin typeface="宋体" charset="-122"/>
              </a:rPr>
              <a:t>、</a:t>
            </a:r>
            <a:r>
              <a:rPr lang="en-US" altLang="zh-CN" b="1" u="none">
                <a:solidFill>
                  <a:srgbClr val="C5C000"/>
                </a:solidFill>
                <a:latin typeface="黑体" charset="-122"/>
                <a:ea typeface="黑体" charset="-122"/>
              </a:rPr>
              <a:t>2</a:t>
            </a:r>
            <a:r>
              <a:rPr lang="zh-CN" altLang="en-US" u="none">
                <a:latin typeface="宋体" charset="-122"/>
              </a:rPr>
              <a:t>、</a:t>
            </a:r>
          </a:p>
        </p:txBody>
      </p:sp>
      <p:grpSp>
        <p:nvGrpSpPr>
          <p:cNvPr id="194615" name="Group 55"/>
          <p:cNvGrpSpPr>
            <a:grpSpLocks/>
          </p:cNvGrpSpPr>
          <p:nvPr/>
        </p:nvGrpSpPr>
        <p:grpSpPr bwMode="auto">
          <a:xfrm>
            <a:off x="6732588" y="2781300"/>
            <a:ext cx="1371600" cy="2586038"/>
            <a:chOff x="4241" y="1752"/>
            <a:chExt cx="864" cy="1629"/>
          </a:xfrm>
        </p:grpSpPr>
        <p:sp>
          <p:nvSpPr>
            <p:cNvPr id="14360" name="AutoShape 38"/>
            <p:cNvSpPr>
              <a:spLocks noChangeArrowheads="1"/>
            </p:cNvSpPr>
            <p:nvPr/>
          </p:nvSpPr>
          <p:spPr bwMode="auto">
            <a:xfrm>
              <a:off x="4832" y="1797"/>
              <a:ext cx="182" cy="1543"/>
            </a:xfrm>
            <a:prstGeom prst="upDownArrow">
              <a:avLst>
                <a:gd name="adj1" fmla="val 50000"/>
                <a:gd name="adj2" fmla="val 169560"/>
              </a:avLst>
            </a:prstGeom>
            <a:gradFill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400">
                <a:solidFill>
                  <a:schemeClr val="hlink"/>
                </a:solidFill>
                <a:latin typeface="Monotype Corsiva" charset="0"/>
                <a:ea typeface="方正舒体" charset="0"/>
              </a:endParaRPr>
            </a:p>
          </p:txBody>
        </p:sp>
        <p:sp>
          <p:nvSpPr>
            <p:cNvPr id="14361" name="Rectangle 21"/>
            <p:cNvSpPr>
              <a:spLocks noChangeArrowheads="1"/>
            </p:cNvSpPr>
            <p:nvPr/>
          </p:nvSpPr>
          <p:spPr bwMode="auto">
            <a:xfrm>
              <a:off x="4241" y="2977"/>
              <a:ext cx="72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9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buFontTx/>
                <a:buNone/>
                <a:defRPr/>
              </a:pPr>
              <a:r>
                <a:rPr lang="en-US" altLang="zh-CN" b="1" u="none">
                  <a:latin typeface="黑体" charset="-122"/>
                  <a:ea typeface="黑体" charset="-122"/>
                </a:rPr>
                <a:t>25</a:t>
              </a:r>
              <a:r>
                <a:rPr lang="en-US" altLang="zh-CN" sz="3600" b="1" u="none">
                  <a:latin typeface="黑体" charset="-122"/>
                  <a:ea typeface="黑体" charset="-122"/>
                </a:rPr>
                <a:t>%</a:t>
              </a:r>
              <a:endParaRPr lang="zh-CN" altLang="en-US" sz="3600" b="1" u="none">
                <a:latin typeface="黑体" charset="-122"/>
                <a:ea typeface="黑体" charset="-122"/>
              </a:endParaRPr>
            </a:p>
          </p:txBody>
        </p:sp>
        <p:sp>
          <p:nvSpPr>
            <p:cNvPr id="194568" name="Text Box 8">
              <a:extLst>
                <a:ext uri="{FF2B5EF4-FFF2-40B4-BE49-F238E27FC236}">
                  <a16:creationId xmlns:a16="http://schemas.microsoft.com/office/drawing/2014/main" xmlns="" id="{8F962078-D537-4FFC-9622-5198CEFA2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251"/>
              <a:ext cx="726" cy="54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CC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8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kumimoji="1" lang="zh-CN" altLang="en-US" sz="2800" b="1" u="none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  <a:sym typeface="Wingdings" pitchFamily="2" charset="2"/>
                </a:rPr>
                <a:t>交替</a:t>
              </a:r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kumimoji="1" lang="en-US" altLang="zh-CN" sz="2800" b="1" u="none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  <a:sym typeface="Wingdings" pitchFamily="2" charset="2"/>
                </a:rPr>
                <a:t>4-6</a:t>
              </a:r>
              <a:r>
                <a:rPr kumimoji="1" lang="zh-CN" altLang="en-US" sz="2800" b="1" u="none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  <a:sym typeface="Wingdings" pitchFamily="2" charset="2"/>
                </a:rPr>
                <a:t>次</a:t>
              </a:r>
            </a:p>
          </p:txBody>
        </p:sp>
        <p:sp>
          <p:nvSpPr>
            <p:cNvPr id="14363" name="Rectangle 36"/>
            <p:cNvSpPr>
              <a:spLocks noChangeArrowheads="1"/>
            </p:cNvSpPr>
            <p:nvPr/>
          </p:nvSpPr>
          <p:spPr bwMode="auto">
            <a:xfrm>
              <a:off x="4241" y="1752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9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buFontTx/>
                <a:buNone/>
                <a:defRPr/>
              </a:pPr>
              <a:r>
                <a:rPr lang="en-US" altLang="zh-CN" b="1" u="none">
                  <a:latin typeface="黑体" charset="-122"/>
                  <a:ea typeface="黑体" charset="-122"/>
                </a:rPr>
                <a:t>75%</a:t>
              </a:r>
              <a:endParaRPr lang="zh-CN" altLang="en-US" b="1" u="none">
                <a:latin typeface="黑体" charset="-122"/>
                <a:ea typeface="黑体" charset="-122"/>
              </a:endParaRPr>
            </a:p>
          </p:txBody>
        </p:sp>
      </p:grpSp>
      <p:grpSp>
        <p:nvGrpSpPr>
          <p:cNvPr id="194614" name="Group 54"/>
          <p:cNvGrpSpPr>
            <a:grpSpLocks/>
          </p:cNvGrpSpPr>
          <p:nvPr/>
        </p:nvGrpSpPr>
        <p:grpSpPr bwMode="auto">
          <a:xfrm>
            <a:off x="6804025" y="1844675"/>
            <a:ext cx="1512888" cy="936625"/>
            <a:chOff x="4286" y="1162"/>
            <a:chExt cx="953" cy="590"/>
          </a:xfrm>
        </p:grpSpPr>
        <p:sp>
          <p:nvSpPr>
            <p:cNvPr id="14357" name="Line 6"/>
            <p:cNvSpPr>
              <a:spLocks noChangeShapeType="1"/>
            </p:cNvSpPr>
            <p:nvPr/>
          </p:nvSpPr>
          <p:spPr bwMode="auto">
            <a:xfrm>
              <a:off x="4286" y="1752"/>
              <a:ext cx="907" cy="0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4572" name="Text Box 12">
              <a:extLst>
                <a:ext uri="{FF2B5EF4-FFF2-40B4-BE49-F238E27FC236}">
                  <a16:creationId xmlns:a16="http://schemas.microsoft.com/office/drawing/2014/main" xmlns="" id="{0ED0214A-2D0A-40C7-8E50-14BAEA846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1207"/>
              <a:ext cx="953" cy="49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u="none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charset="0"/>
                  <a:ea typeface="楷体_GB2312" charset="0"/>
                  <a:sym typeface="Wingdings" charset="2"/>
                </a:rPr>
                <a:t>促进生长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u="none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charset="0"/>
                  <a:ea typeface="楷体_GB2312" charset="0"/>
                  <a:sym typeface="Wingdings" charset="2"/>
                </a:rPr>
                <a:t>恢复体力</a:t>
              </a:r>
            </a:p>
          </p:txBody>
        </p:sp>
        <p:sp>
          <p:nvSpPr>
            <p:cNvPr id="14359" name="Line 39"/>
            <p:cNvSpPr>
              <a:spLocks noChangeShapeType="1"/>
            </p:cNvSpPr>
            <p:nvPr/>
          </p:nvSpPr>
          <p:spPr bwMode="auto">
            <a:xfrm>
              <a:off x="4286" y="1162"/>
              <a:ext cx="907" cy="0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94604" name="Group 44"/>
          <p:cNvGrpSpPr>
            <a:grpSpLocks/>
          </p:cNvGrpSpPr>
          <p:nvPr/>
        </p:nvGrpSpPr>
        <p:grpSpPr bwMode="auto">
          <a:xfrm>
            <a:off x="6659563" y="5373688"/>
            <a:ext cx="1727200" cy="936625"/>
            <a:chOff x="4241" y="3430"/>
            <a:chExt cx="1088" cy="590"/>
          </a:xfrm>
        </p:grpSpPr>
        <p:sp>
          <p:nvSpPr>
            <p:cNvPr id="14354" name="Line 7"/>
            <p:cNvSpPr>
              <a:spLocks noChangeShapeType="1"/>
            </p:cNvSpPr>
            <p:nvPr/>
          </p:nvSpPr>
          <p:spPr bwMode="auto">
            <a:xfrm>
              <a:off x="4285" y="3430"/>
              <a:ext cx="998" cy="0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4573" name="Text Box 13">
              <a:extLst>
                <a:ext uri="{FF2B5EF4-FFF2-40B4-BE49-F238E27FC236}">
                  <a16:creationId xmlns:a16="http://schemas.microsoft.com/office/drawing/2014/main" xmlns="" id="{7E21D0F8-1CDE-4F81-88E8-2202EE964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3475"/>
              <a:ext cx="929" cy="49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u="none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charset="0"/>
                  <a:ea typeface="楷体_GB2312" charset="0"/>
                  <a:sym typeface="Wingdings" charset="2"/>
                </a:rPr>
                <a:t>记忆恢复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u="none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charset="0"/>
                  <a:ea typeface="楷体_GB2312" charset="0"/>
                  <a:sym typeface="Wingdings" charset="2"/>
                </a:rPr>
                <a:t>智力发育</a:t>
              </a:r>
            </a:p>
          </p:txBody>
        </p:sp>
        <p:sp>
          <p:nvSpPr>
            <p:cNvPr id="14356" name="Line 41"/>
            <p:cNvSpPr>
              <a:spLocks noChangeShapeType="1"/>
            </p:cNvSpPr>
            <p:nvPr/>
          </p:nvSpPr>
          <p:spPr bwMode="auto">
            <a:xfrm>
              <a:off x="4241" y="4020"/>
              <a:ext cx="1088" cy="0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4350" name="Line 42"/>
          <p:cNvSpPr>
            <a:spLocks noChangeShapeType="1"/>
          </p:cNvSpPr>
          <p:nvPr/>
        </p:nvSpPr>
        <p:spPr bwMode="auto">
          <a:xfrm>
            <a:off x="468313" y="1557338"/>
            <a:ext cx="8207375" cy="0"/>
          </a:xfrm>
          <a:prstGeom prst="line">
            <a:avLst/>
          </a:prstGeom>
          <a:noFill/>
          <a:ln w="76200">
            <a:pattFill prst="sphere">
              <a:fgClr>
                <a:schemeClr val="hlink"/>
              </a:fgClr>
              <a:bgClr>
                <a:schemeClr val="accent1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351" name="AutoShape 4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95288" y="908050"/>
            <a:ext cx="431800" cy="574675"/>
          </a:xfrm>
          <a:prstGeom prst="smileyFace">
            <a:avLst>
              <a:gd name="adj" fmla="val 4653"/>
            </a:avLst>
          </a:prstGeom>
          <a:gradFill rotWithShape="1">
            <a:gsLst>
              <a:gs pos="0">
                <a:srgbClr val="5E5E00">
                  <a:alpha val="0"/>
                </a:srgbClr>
              </a:gs>
              <a:gs pos="100000">
                <a:srgbClr val="CCCC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400">
              <a:solidFill>
                <a:schemeClr val="hlink"/>
              </a:solidFill>
              <a:latin typeface="Monotype Corsiva" charset="0"/>
              <a:ea typeface="方正舒体" charset="0"/>
            </a:endParaRPr>
          </a:p>
        </p:txBody>
      </p:sp>
      <p:pic>
        <p:nvPicPr>
          <p:cNvPr id="15376" name="Picture 51"/>
          <p:cNvPicPr>
            <a:picLocks noGrp="1" noChangeAspect="1" noChangeArrowheads="1"/>
          </p:cNvPicPr>
          <p:nvPr>
            <p:ph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40650" y="260350"/>
            <a:ext cx="1079500" cy="1073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53" name="Line 46"/>
          <p:cNvSpPr>
            <a:spLocks noChangeShapeType="1"/>
          </p:cNvSpPr>
          <p:nvPr/>
        </p:nvSpPr>
        <p:spPr bwMode="auto">
          <a:xfrm>
            <a:off x="1979613" y="4005263"/>
            <a:ext cx="4968875" cy="0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 advTm="136520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94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945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9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9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94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5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5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5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5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5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5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5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5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8" dur="2000"/>
                                        <p:tgtEl>
                                          <p:spTgt spid="19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4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4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4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4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19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6" grpId="0" animBg="1"/>
      <p:bldP spid="194592" grpId="0" animBg="1"/>
      <p:bldP spid="194574" grpId="0"/>
      <p:bldP spid="194574" grpId="1"/>
      <p:bldP spid="194584" grpId="0" animBg="1"/>
      <p:bldP spid="194588" grpId="0" animBg="1"/>
      <p:bldP spid="1945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173163"/>
          </a:xfrm>
          <a:solidFill>
            <a:srgbClr val="5299E0"/>
          </a:solidFill>
          <a:ln>
            <a:solidFill>
              <a:srgbClr val="5299E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FFFFFF"/>
                </a:solidFill>
                <a:ea typeface="楷体_GB2312" charset="0"/>
              </a:rPr>
              <a:t>生理睡眠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29600" cy="4953000"/>
          </a:xfrm>
          <a:ln>
            <a:solidFill>
              <a:srgbClr val="5299E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zh-CN" altLang="en-US" b="1">
                <a:ea typeface="楷体_GB2312" charset="0"/>
              </a:rPr>
              <a:t>根据脑波的形态：</a:t>
            </a:r>
          </a:p>
          <a:p>
            <a:pPr>
              <a:buFontTx/>
              <a:buNone/>
            </a:pPr>
            <a:r>
              <a:rPr lang="zh-CN" altLang="en-US" b="1">
                <a:ea typeface="楷体_GB2312" charset="0"/>
              </a:rPr>
              <a:t>非快速动眼睡眠（</a:t>
            </a:r>
            <a:r>
              <a:rPr lang="en-US" altLang="zh-CN" b="1">
                <a:ea typeface="楷体_GB2312" charset="0"/>
              </a:rPr>
              <a:t>NREM</a:t>
            </a:r>
            <a:r>
              <a:rPr lang="zh-CN" altLang="en-US" b="1">
                <a:ea typeface="楷体_GB2312" charset="0"/>
              </a:rPr>
              <a:t>，常态睡眠）：</a:t>
            </a:r>
            <a:r>
              <a:rPr lang="zh-CN" altLang="en-US" sz="2800" b="1">
                <a:ea typeface="楷体_GB2312" charset="0"/>
              </a:rPr>
              <a:t>人体的感官敏锐度降低，肌肉放松，动作减少，心跳呼吸频率减慢，大脑活动相对静止，有益于生长发育；精力的恢复。 </a:t>
            </a:r>
            <a:r>
              <a:rPr lang="en-US" altLang="zh-CN" sz="2800" b="1">
                <a:latin typeface="宋体" charset="-122"/>
              </a:rPr>
              <a:t>1</a:t>
            </a:r>
            <a:r>
              <a:rPr lang="zh-CN" altLang="en-US" sz="2800" b="1">
                <a:latin typeface="宋体" charset="-122"/>
              </a:rPr>
              <a:t>、</a:t>
            </a:r>
            <a:r>
              <a:rPr lang="en-US" altLang="zh-CN" sz="2800" b="1">
                <a:latin typeface="宋体" charset="-122"/>
              </a:rPr>
              <a:t>2</a:t>
            </a:r>
            <a:r>
              <a:rPr lang="zh-CN" altLang="en-US" sz="2800" b="1">
                <a:latin typeface="宋体" charset="-122"/>
              </a:rPr>
              <a:t>、</a:t>
            </a:r>
            <a:r>
              <a:rPr lang="en-US" altLang="zh-CN" sz="2800" b="1" u="sng">
                <a:latin typeface="宋体" charset="-122"/>
              </a:rPr>
              <a:t>3</a:t>
            </a:r>
            <a:r>
              <a:rPr lang="zh-CN" altLang="en-US" sz="2800" b="1" u="sng">
                <a:latin typeface="宋体" charset="-122"/>
              </a:rPr>
              <a:t>、</a:t>
            </a:r>
            <a:r>
              <a:rPr lang="en-US" altLang="zh-CN" sz="2800" b="1" u="sng">
                <a:latin typeface="宋体" charset="-122"/>
              </a:rPr>
              <a:t>4</a:t>
            </a:r>
            <a:r>
              <a:rPr lang="en-US" altLang="zh-CN" sz="2800" b="1">
                <a:ea typeface="楷体_GB2312" charset="0"/>
              </a:rPr>
              <a:t>     </a:t>
            </a:r>
            <a:r>
              <a:rPr lang="zh-CN" altLang="en-US" sz="2800" b="1">
                <a:ea typeface="楷体_GB2312" charset="0"/>
              </a:rPr>
              <a:t>夜惊、梦游           </a:t>
            </a:r>
            <a:r>
              <a:rPr lang="en-US" altLang="zh-CN" sz="2800" b="1">
                <a:ea typeface="楷体_GB2312" charset="0"/>
              </a:rPr>
              <a:t>-------75%</a:t>
            </a:r>
          </a:p>
          <a:p>
            <a:pPr>
              <a:buFontTx/>
              <a:buNone/>
            </a:pPr>
            <a:r>
              <a:rPr lang="zh-CN" altLang="en-US" b="1">
                <a:ea typeface="楷体_GB2312" charset="0"/>
              </a:rPr>
              <a:t>快速动眼睡眠（</a:t>
            </a:r>
            <a:r>
              <a:rPr lang="en-US" altLang="zh-CN" b="1">
                <a:ea typeface="楷体_GB2312" charset="0"/>
              </a:rPr>
              <a:t>REM</a:t>
            </a:r>
            <a:r>
              <a:rPr lang="zh-CN" altLang="en-US" b="1">
                <a:ea typeface="楷体_GB2312" charset="0"/>
              </a:rPr>
              <a:t>，异形睡眠）：</a:t>
            </a:r>
            <a:r>
              <a:rPr lang="zh-CN" altLang="en-US" sz="2800" b="1">
                <a:ea typeface="楷体_GB2312" charset="0"/>
              </a:rPr>
              <a:t>时常做梦（梦魇） </a:t>
            </a:r>
            <a:r>
              <a:rPr lang="zh-CN" altLang="en-US" b="1">
                <a:ea typeface="楷体_GB2312" charset="0"/>
              </a:rPr>
              <a:t>，</a:t>
            </a:r>
            <a:r>
              <a:rPr lang="zh-CN" altLang="en-US" sz="2800" b="1">
                <a:ea typeface="楷体_GB2312" charset="0"/>
              </a:rPr>
              <a:t>大脑活动与清醒时同样积极，有益于记忆的恢复；大脑的开发和维护。  </a:t>
            </a:r>
          </a:p>
          <a:p>
            <a:pPr>
              <a:buFontTx/>
              <a:buNone/>
            </a:pPr>
            <a:r>
              <a:rPr lang="en-US" altLang="zh-CN" sz="2800" b="1">
                <a:ea typeface="楷体_GB2312" charset="0"/>
              </a:rPr>
              <a:t>                  -------25</a:t>
            </a:r>
            <a:r>
              <a:rPr lang="en-US" altLang="zh-CN" b="1">
                <a:ea typeface="楷体_GB2312" charset="0"/>
              </a:rPr>
              <a:t>%</a:t>
            </a:r>
          </a:p>
        </p:txBody>
      </p:sp>
    </p:spTree>
  </p:cSld>
  <p:clrMapOvr>
    <a:masterClrMapping/>
  </p:clrMapOvr>
  <p:transition spd="med" advTm="29364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404813"/>
            <a:ext cx="6553200" cy="863600"/>
          </a:xfrm>
          <a:gradFill rotWithShape="1">
            <a:gsLst>
              <a:gs pos="0">
                <a:srgbClr val="39FF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 eaLnBrk="1" hangingPunct="1"/>
            <a:r>
              <a:rPr lang="en-US" altLang="zh-CN" sz="6600" b="1">
                <a:latin typeface="黑体" charset="-122"/>
                <a:ea typeface="黑体" charset="-122"/>
              </a:rPr>
              <a:t>SLEEP</a:t>
            </a:r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773238"/>
            <a:ext cx="8064500" cy="446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8198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1116013" y="908050"/>
            <a:ext cx="6481762" cy="1443038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>
            <a:prstShdw prst="shdw13" dist="53882" dir="13500000">
              <a:srgbClr val="CCCC00">
                <a:alpha val="96001"/>
              </a:srgbClr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buFontTx/>
              <a:buNone/>
            </a:pPr>
            <a:r>
              <a:rPr kumimoji="1" lang="zh-CN" altLang="en-US" sz="4000" u="none">
                <a:effectLst>
                  <a:outerShdw blurRad="38100" dist="38100" dir="2700000" algn="tl">
                    <a:srgbClr val="FFFFFF"/>
                  </a:outerShdw>
                </a:effectLst>
                <a:latin typeface="黑体" charset="-122"/>
                <a:ea typeface="黑体" charset="-122"/>
              </a:rPr>
              <a:t>第一节  苯二氮</a:t>
            </a:r>
            <a:r>
              <a:rPr kumimoji="1" lang="zh-CN" altLang="sk-SK" sz="4000" u="none">
                <a:effectLst>
                  <a:outerShdw blurRad="38100" dist="38100" dir="2700000" algn="tl">
                    <a:srgbClr val="FFFFFF"/>
                  </a:outerShdw>
                </a:effectLst>
                <a:latin typeface="黑体" charset="-122"/>
                <a:ea typeface="黑体" charset="-122"/>
              </a:rPr>
              <a:t>䓬</a:t>
            </a:r>
            <a:r>
              <a:rPr kumimoji="1" lang="zh-CN" altLang="en-US" sz="4000" u="none">
                <a:effectLst>
                  <a:outerShdw blurRad="38100" dist="38100" dir="2700000" algn="tl">
                    <a:srgbClr val="FFFFFF"/>
                  </a:outerShdw>
                </a:effectLst>
                <a:latin typeface="黑体" charset="-122"/>
                <a:ea typeface="黑体" charset="-122"/>
              </a:rPr>
              <a:t>类</a:t>
            </a:r>
          </a:p>
          <a:p>
            <a:pPr algn="ctr">
              <a:buFontTx/>
              <a:buNone/>
            </a:pPr>
            <a:r>
              <a:rPr kumimoji="1" lang="zh-CN" altLang="en-US" sz="4000" u="none">
                <a:effectLst>
                  <a:outerShdw blurRad="38100" dist="38100" dir="2700000" algn="tl">
                    <a:srgbClr val="FFFFFF"/>
                  </a:outerShdw>
                </a:effectLst>
                <a:latin typeface="黑体" charset="-122"/>
                <a:ea typeface="黑体" charset="-122"/>
              </a:rPr>
              <a:t> </a:t>
            </a:r>
            <a:r>
              <a:rPr kumimoji="1" lang="en-US" altLang="zh-CN" sz="4000" u="none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-122"/>
                <a:ea typeface="黑体" charset="-122"/>
              </a:rPr>
              <a:t>Benzodiazepines</a:t>
            </a:r>
            <a:endParaRPr kumimoji="1" lang="en-US" altLang="zh-CN" sz="3600" u="none">
              <a:solidFill>
                <a:srgbClr val="0000FF"/>
              </a:solidFill>
              <a:latin typeface="楷体_GB2312" charset="0"/>
              <a:ea typeface="楷体_GB2312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32363" y="4292600"/>
            <a:ext cx="3067050" cy="641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3600" b="1">
                <a:ea typeface="楷体_GB2312" charset="0"/>
              </a:rPr>
              <a:t>又属抗焦虑药</a:t>
            </a:r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250825" y="136525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9900"/>
                </a:solidFill>
                <a:latin typeface="Monotype Corsiva" charset="0"/>
                <a:ea typeface="方正舒体" charset="0"/>
              </a:rPr>
              <a:t>镇静催眠药</a:t>
            </a:r>
          </a:p>
        </p:txBody>
      </p:sp>
      <p:sp>
        <p:nvSpPr>
          <p:cNvPr id="17413" name="Rectangle 11"/>
          <p:cNvSpPr>
            <a:spLocks noChangeArrowheads="1"/>
          </p:cNvSpPr>
          <p:nvPr/>
        </p:nvSpPr>
        <p:spPr bwMode="auto">
          <a:xfrm>
            <a:off x="755650" y="2636838"/>
            <a:ext cx="77025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kumimoji="1" lang="zh-CN" altLang="en-US" sz="3600" u="none">
                <a:latin typeface="楷体_GB2312" charset="0"/>
                <a:ea typeface="楷体_GB2312" charset="0"/>
              </a:rPr>
              <a:t>多为</a:t>
            </a:r>
            <a:r>
              <a:rPr kumimoji="1" lang="en-US" altLang="zh-CN" sz="3600" u="none">
                <a:latin typeface="楷体_GB2312" charset="0"/>
                <a:ea typeface="楷体_GB2312" charset="0"/>
              </a:rPr>
              <a:t>1</a:t>
            </a:r>
            <a:r>
              <a:rPr kumimoji="1" lang="zh-CN" altLang="en-US" sz="3600" u="none">
                <a:latin typeface="楷体_GB2312" charset="0"/>
                <a:ea typeface="楷体_GB2312" charset="0"/>
              </a:rPr>
              <a:t>，</a:t>
            </a:r>
            <a:r>
              <a:rPr kumimoji="1" lang="en-US" altLang="zh-CN" sz="3600" u="none">
                <a:latin typeface="楷体_GB2312" charset="0"/>
                <a:ea typeface="楷体_GB2312" charset="0"/>
              </a:rPr>
              <a:t>4-</a:t>
            </a:r>
            <a:r>
              <a:rPr kumimoji="1" lang="zh-CN" altLang="en-US" sz="3600" u="none">
                <a:latin typeface="楷体_GB2312" charset="0"/>
                <a:ea typeface="楷体_GB2312" charset="0"/>
              </a:rPr>
              <a:t>苯并二氮</a:t>
            </a:r>
            <a:r>
              <a:rPr kumimoji="1" lang="zh-CN" altLang="sk-SK" sz="3600" u="none">
                <a:latin typeface="楷体_GB2312" charset="0"/>
                <a:ea typeface="楷体_GB2312" charset="0"/>
              </a:rPr>
              <a:t>䓬</a:t>
            </a:r>
            <a:r>
              <a:rPr kumimoji="1" lang="zh-CN" altLang="en-US" sz="3600" u="none">
                <a:latin typeface="楷体_GB2312" charset="0"/>
                <a:ea typeface="楷体_GB2312" charset="0"/>
              </a:rPr>
              <a:t>的衍生物</a:t>
            </a:r>
            <a:r>
              <a:rPr kumimoji="1" lang="en-US" altLang="zh-CN" sz="3600" u="none">
                <a:latin typeface="楷体_GB2312" charset="0"/>
                <a:ea typeface="楷体_GB2312" charset="0"/>
              </a:rPr>
              <a:t>(BZD)</a:t>
            </a:r>
          </a:p>
        </p:txBody>
      </p:sp>
      <p:grpSp>
        <p:nvGrpSpPr>
          <p:cNvPr id="20486" name="Group 13"/>
          <p:cNvGrpSpPr>
            <a:grpSpLocks noChangeAspect="1"/>
          </p:cNvGrpSpPr>
          <p:nvPr/>
        </p:nvGrpSpPr>
        <p:grpSpPr bwMode="auto">
          <a:xfrm>
            <a:off x="1331913" y="3411538"/>
            <a:ext cx="3240087" cy="2736850"/>
            <a:chOff x="930" y="2432"/>
            <a:chExt cx="1527" cy="1290"/>
          </a:xfrm>
        </p:grpSpPr>
        <p:sp>
          <p:nvSpPr>
            <p:cNvPr id="20487" name="AutoShape 12"/>
            <p:cNvSpPr>
              <a:spLocks noChangeAspect="1" noChangeArrowheads="1" noTextEdit="1"/>
            </p:cNvSpPr>
            <p:nvPr/>
          </p:nvSpPr>
          <p:spPr bwMode="auto">
            <a:xfrm>
              <a:off x="930" y="2432"/>
              <a:ext cx="1527" cy="1290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8" name="Rectangle 14"/>
            <p:cNvSpPr>
              <a:spLocks noChangeArrowheads="1"/>
            </p:cNvSpPr>
            <p:nvPr/>
          </p:nvSpPr>
          <p:spPr bwMode="auto">
            <a:xfrm>
              <a:off x="1701" y="3016"/>
              <a:ext cx="64" cy="107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u="none">
                  <a:solidFill>
                    <a:schemeClr val="hlink"/>
                  </a:solidFill>
                  <a:latin typeface="Batang" charset="-127"/>
                  <a:ea typeface="Batang" charset="-127"/>
                </a:rPr>
                <a:t>C</a:t>
              </a:r>
              <a:endParaRPr lang="en-US" altLang="zh-CN" sz="2400">
                <a:solidFill>
                  <a:schemeClr val="hlink"/>
                </a:solidFill>
                <a:latin typeface="Monotype Corsiva" charset="0"/>
                <a:ea typeface="方正舒体" charset="0"/>
              </a:endParaRPr>
            </a:p>
          </p:txBody>
        </p:sp>
        <p:sp>
          <p:nvSpPr>
            <p:cNvPr id="20489" name="Rectangle 15"/>
            <p:cNvSpPr>
              <a:spLocks noChangeArrowheads="1"/>
            </p:cNvSpPr>
            <p:nvPr/>
          </p:nvSpPr>
          <p:spPr bwMode="auto">
            <a:xfrm>
              <a:off x="983" y="2876"/>
              <a:ext cx="61" cy="107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u="none">
                  <a:solidFill>
                    <a:schemeClr val="hlink"/>
                  </a:solidFill>
                  <a:latin typeface="Batang" charset="-127"/>
                  <a:ea typeface="Batang" charset="-127"/>
                </a:rPr>
                <a:t>R</a:t>
              </a:r>
              <a:endParaRPr lang="en-US" altLang="zh-CN" sz="2400">
                <a:solidFill>
                  <a:schemeClr val="hlink"/>
                </a:solidFill>
                <a:latin typeface="Monotype Corsiva" charset="0"/>
                <a:ea typeface="方正舒体" charset="0"/>
              </a:endParaRPr>
            </a:p>
          </p:txBody>
        </p:sp>
        <p:sp>
          <p:nvSpPr>
            <p:cNvPr id="20490" name="Rectangle 16"/>
            <p:cNvSpPr>
              <a:spLocks noChangeArrowheads="1"/>
            </p:cNvSpPr>
            <p:nvPr/>
          </p:nvSpPr>
          <p:spPr bwMode="auto">
            <a:xfrm>
              <a:off x="1062" y="2946"/>
              <a:ext cx="39" cy="79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u="none">
                  <a:solidFill>
                    <a:schemeClr val="hlink"/>
                  </a:solidFill>
                  <a:latin typeface="Batang" charset="-127"/>
                  <a:ea typeface="Batang" charset="-127"/>
                </a:rPr>
                <a:t>7</a:t>
              </a:r>
              <a:endParaRPr lang="en-US" altLang="zh-CN" sz="2400">
                <a:solidFill>
                  <a:schemeClr val="hlink"/>
                </a:solidFill>
                <a:latin typeface="Monotype Corsiva" charset="0"/>
                <a:ea typeface="方正舒体" charset="0"/>
              </a:endParaRPr>
            </a:p>
          </p:txBody>
        </p:sp>
        <p:sp>
          <p:nvSpPr>
            <p:cNvPr id="20491" name="Rectangle 17"/>
            <p:cNvSpPr>
              <a:spLocks noChangeArrowheads="1"/>
            </p:cNvSpPr>
            <p:nvPr/>
          </p:nvSpPr>
          <p:spPr bwMode="auto">
            <a:xfrm>
              <a:off x="1249" y="3507"/>
              <a:ext cx="60" cy="108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u="none">
                  <a:solidFill>
                    <a:schemeClr val="hlink"/>
                  </a:solidFill>
                  <a:latin typeface="Batang" charset="-127"/>
                  <a:ea typeface="Batang" charset="-127"/>
                </a:rPr>
                <a:t>R</a:t>
              </a:r>
              <a:endParaRPr lang="en-US" altLang="zh-CN" sz="2400">
                <a:solidFill>
                  <a:schemeClr val="hlink"/>
                </a:solidFill>
                <a:latin typeface="Monotype Corsiva" charset="0"/>
                <a:ea typeface="方正舒体" charset="0"/>
              </a:endParaRPr>
            </a:p>
          </p:txBody>
        </p:sp>
        <p:sp>
          <p:nvSpPr>
            <p:cNvPr id="20492" name="Rectangle 18"/>
            <p:cNvSpPr>
              <a:spLocks noChangeArrowheads="1"/>
            </p:cNvSpPr>
            <p:nvPr/>
          </p:nvSpPr>
          <p:spPr bwMode="auto">
            <a:xfrm>
              <a:off x="1328" y="3485"/>
              <a:ext cx="22" cy="108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u="none">
                  <a:solidFill>
                    <a:schemeClr val="hlink"/>
                  </a:solidFill>
                  <a:latin typeface="Batang" charset="-127"/>
                  <a:ea typeface="Batang" charset="-127"/>
                </a:rPr>
                <a:t>'</a:t>
              </a:r>
              <a:endParaRPr lang="en-US" altLang="zh-CN" sz="2400">
                <a:solidFill>
                  <a:schemeClr val="hlink"/>
                </a:solidFill>
                <a:latin typeface="Monotype Corsiva" charset="0"/>
                <a:ea typeface="方正舒体" charset="0"/>
              </a:endParaRPr>
            </a:p>
          </p:txBody>
        </p:sp>
        <p:sp>
          <p:nvSpPr>
            <p:cNvPr id="20493" name="Rectangle 19"/>
            <p:cNvSpPr>
              <a:spLocks noChangeArrowheads="1"/>
            </p:cNvSpPr>
            <p:nvPr/>
          </p:nvSpPr>
          <p:spPr bwMode="auto">
            <a:xfrm>
              <a:off x="1364" y="3576"/>
              <a:ext cx="39" cy="79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u="none">
                  <a:solidFill>
                    <a:schemeClr val="hlink"/>
                  </a:solidFill>
                  <a:latin typeface="Batang" charset="-127"/>
                  <a:ea typeface="Batang" charset="-127"/>
                </a:rPr>
                <a:t>2</a:t>
              </a:r>
              <a:endParaRPr lang="en-US" altLang="zh-CN" sz="2400">
                <a:solidFill>
                  <a:schemeClr val="hlink"/>
                </a:solidFill>
                <a:latin typeface="Monotype Corsiva" charset="0"/>
                <a:ea typeface="方正舒体" charset="0"/>
              </a:endParaRPr>
            </a:p>
          </p:txBody>
        </p:sp>
        <p:sp>
          <p:nvSpPr>
            <p:cNvPr id="20494" name="Rectangle 20"/>
            <p:cNvSpPr>
              <a:spLocks noChangeArrowheads="1"/>
            </p:cNvSpPr>
            <p:nvPr/>
          </p:nvSpPr>
          <p:spPr bwMode="auto">
            <a:xfrm>
              <a:off x="1758" y="2680"/>
              <a:ext cx="70" cy="107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u="none">
                  <a:solidFill>
                    <a:schemeClr val="hlink"/>
                  </a:solidFill>
                  <a:latin typeface="Batang" charset="-127"/>
                  <a:ea typeface="Batang" charset="-127"/>
                </a:rPr>
                <a:t>N</a:t>
              </a:r>
              <a:endParaRPr lang="en-US" altLang="zh-CN" sz="2400">
                <a:solidFill>
                  <a:schemeClr val="hlink"/>
                </a:solidFill>
                <a:latin typeface="Monotype Corsiva" charset="0"/>
                <a:ea typeface="方正舒体" charset="0"/>
              </a:endParaRPr>
            </a:p>
          </p:txBody>
        </p:sp>
        <p:sp>
          <p:nvSpPr>
            <p:cNvPr id="20495" name="Rectangle 21"/>
            <p:cNvSpPr>
              <a:spLocks noChangeArrowheads="1"/>
            </p:cNvSpPr>
            <p:nvPr/>
          </p:nvSpPr>
          <p:spPr bwMode="auto">
            <a:xfrm>
              <a:off x="1949" y="2680"/>
              <a:ext cx="64" cy="107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u="none">
                  <a:solidFill>
                    <a:schemeClr val="hlink"/>
                  </a:solidFill>
                  <a:latin typeface="Batang" charset="-127"/>
                  <a:ea typeface="Batang" charset="-127"/>
                </a:rPr>
                <a:t>C</a:t>
              </a:r>
              <a:endParaRPr lang="en-US" altLang="zh-CN" sz="2400">
                <a:solidFill>
                  <a:schemeClr val="hlink"/>
                </a:solidFill>
                <a:latin typeface="Monotype Corsiva" charset="0"/>
                <a:ea typeface="方正舒体" charset="0"/>
              </a:endParaRPr>
            </a:p>
          </p:txBody>
        </p:sp>
        <p:sp>
          <p:nvSpPr>
            <p:cNvPr id="20496" name="Rectangle 22"/>
            <p:cNvSpPr>
              <a:spLocks noChangeArrowheads="1"/>
            </p:cNvSpPr>
            <p:nvPr/>
          </p:nvSpPr>
          <p:spPr bwMode="auto">
            <a:xfrm>
              <a:off x="1761" y="2484"/>
              <a:ext cx="61" cy="107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u="none">
                  <a:solidFill>
                    <a:schemeClr val="hlink"/>
                  </a:solidFill>
                  <a:latin typeface="Batang" charset="-127"/>
                  <a:ea typeface="Batang" charset="-127"/>
                </a:rPr>
                <a:t>R</a:t>
              </a:r>
              <a:endParaRPr lang="en-US" altLang="zh-CN" sz="2400">
                <a:solidFill>
                  <a:schemeClr val="hlink"/>
                </a:solidFill>
                <a:latin typeface="Monotype Corsiva" charset="0"/>
                <a:ea typeface="方正舒体" charset="0"/>
              </a:endParaRPr>
            </a:p>
          </p:txBody>
        </p:sp>
        <p:sp>
          <p:nvSpPr>
            <p:cNvPr id="20497" name="Rectangle 23"/>
            <p:cNvSpPr>
              <a:spLocks noChangeArrowheads="1"/>
            </p:cNvSpPr>
            <p:nvPr/>
          </p:nvSpPr>
          <p:spPr bwMode="auto">
            <a:xfrm>
              <a:off x="1840" y="2553"/>
              <a:ext cx="39" cy="80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u="none">
                  <a:solidFill>
                    <a:schemeClr val="hlink"/>
                  </a:solidFill>
                  <a:latin typeface="Batang" charset="-127"/>
                  <a:ea typeface="Batang" charset="-127"/>
                </a:rPr>
                <a:t>1</a:t>
              </a:r>
              <a:endParaRPr lang="en-US" altLang="zh-CN" sz="2400">
                <a:solidFill>
                  <a:schemeClr val="hlink"/>
                </a:solidFill>
                <a:latin typeface="Monotype Corsiva" charset="0"/>
                <a:ea typeface="方正舒体" charset="0"/>
              </a:endParaRPr>
            </a:p>
          </p:txBody>
        </p:sp>
        <p:sp>
          <p:nvSpPr>
            <p:cNvPr id="20498" name="Rectangle 24"/>
            <p:cNvSpPr>
              <a:spLocks noChangeArrowheads="1"/>
            </p:cNvSpPr>
            <p:nvPr/>
          </p:nvSpPr>
          <p:spPr bwMode="auto">
            <a:xfrm>
              <a:off x="2049" y="2509"/>
              <a:ext cx="61" cy="108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u="none">
                  <a:solidFill>
                    <a:schemeClr val="hlink"/>
                  </a:solidFill>
                  <a:latin typeface="Batang" charset="-127"/>
                  <a:ea typeface="Batang" charset="-127"/>
                </a:rPr>
                <a:t>R</a:t>
              </a:r>
              <a:endParaRPr lang="en-US" altLang="zh-CN" sz="2400">
                <a:solidFill>
                  <a:schemeClr val="hlink"/>
                </a:solidFill>
                <a:latin typeface="Monotype Corsiva" charset="0"/>
                <a:ea typeface="方正舒体" charset="0"/>
              </a:endParaRPr>
            </a:p>
          </p:txBody>
        </p:sp>
        <p:sp>
          <p:nvSpPr>
            <p:cNvPr id="20499" name="Rectangle 25"/>
            <p:cNvSpPr>
              <a:spLocks noChangeArrowheads="1"/>
            </p:cNvSpPr>
            <p:nvPr/>
          </p:nvSpPr>
          <p:spPr bwMode="auto">
            <a:xfrm>
              <a:off x="2129" y="2579"/>
              <a:ext cx="39" cy="79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u="none">
                  <a:solidFill>
                    <a:schemeClr val="hlink"/>
                  </a:solidFill>
                  <a:latin typeface="Batang" charset="-127"/>
                  <a:ea typeface="Batang" charset="-127"/>
                </a:rPr>
                <a:t>2</a:t>
              </a:r>
              <a:endParaRPr lang="en-US" altLang="zh-CN" sz="2400">
                <a:solidFill>
                  <a:schemeClr val="hlink"/>
                </a:solidFill>
                <a:latin typeface="Monotype Corsiva" charset="0"/>
                <a:ea typeface="方正舒体" charset="0"/>
              </a:endParaRPr>
            </a:p>
          </p:txBody>
        </p:sp>
        <p:sp>
          <p:nvSpPr>
            <p:cNvPr id="20500" name="Rectangle 26"/>
            <p:cNvSpPr>
              <a:spLocks noChangeArrowheads="1"/>
            </p:cNvSpPr>
            <p:nvPr/>
          </p:nvSpPr>
          <p:spPr bwMode="auto">
            <a:xfrm>
              <a:off x="2085" y="2819"/>
              <a:ext cx="64" cy="108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u="none">
                  <a:solidFill>
                    <a:schemeClr val="hlink"/>
                  </a:solidFill>
                  <a:latin typeface="Batang" charset="-127"/>
                  <a:ea typeface="Batang" charset="-127"/>
                </a:rPr>
                <a:t>C</a:t>
              </a:r>
              <a:endParaRPr lang="en-US" altLang="zh-CN" sz="2400">
                <a:solidFill>
                  <a:schemeClr val="hlink"/>
                </a:solidFill>
                <a:latin typeface="Monotype Corsiva" charset="0"/>
                <a:ea typeface="方正舒体" charset="0"/>
              </a:endParaRPr>
            </a:p>
          </p:txBody>
        </p:sp>
        <p:sp>
          <p:nvSpPr>
            <p:cNvPr id="20501" name="Rectangle 27"/>
            <p:cNvSpPr>
              <a:spLocks noChangeArrowheads="1"/>
            </p:cNvSpPr>
            <p:nvPr/>
          </p:nvSpPr>
          <p:spPr bwMode="auto">
            <a:xfrm>
              <a:off x="2281" y="2819"/>
              <a:ext cx="61" cy="108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u="none">
                  <a:solidFill>
                    <a:schemeClr val="hlink"/>
                  </a:solidFill>
                  <a:latin typeface="Batang" charset="-127"/>
                  <a:ea typeface="Batang" charset="-127"/>
                </a:rPr>
                <a:t>R</a:t>
              </a:r>
              <a:endParaRPr lang="en-US" altLang="zh-CN" sz="2400">
                <a:solidFill>
                  <a:schemeClr val="hlink"/>
                </a:solidFill>
                <a:latin typeface="Monotype Corsiva" charset="0"/>
                <a:ea typeface="方正舒体" charset="0"/>
              </a:endParaRPr>
            </a:p>
          </p:txBody>
        </p:sp>
        <p:sp>
          <p:nvSpPr>
            <p:cNvPr id="20502" name="Rectangle 28"/>
            <p:cNvSpPr>
              <a:spLocks noChangeArrowheads="1"/>
            </p:cNvSpPr>
            <p:nvPr/>
          </p:nvSpPr>
          <p:spPr bwMode="auto">
            <a:xfrm>
              <a:off x="2360" y="2888"/>
              <a:ext cx="39" cy="79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u="none">
                  <a:solidFill>
                    <a:schemeClr val="hlink"/>
                  </a:solidFill>
                  <a:latin typeface="Batang" charset="-127"/>
                  <a:ea typeface="Batang" charset="-127"/>
                </a:rPr>
                <a:t>3</a:t>
              </a:r>
              <a:endParaRPr lang="en-US" altLang="zh-CN" sz="2400">
                <a:solidFill>
                  <a:schemeClr val="hlink"/>
                </a:solidFill>
                <a:latin typeface="Monotype Corsiva" charset="0"/>
                <a:ea typeface="方正舒体" charset="0"/>
              </a:endParaRPr>
            </a:p>
          </p:txBody>
        </p:sp>
        <p:sp>
          <p:nvSpPr>
            <p:cNvPr id="20503" name="Line 29"/>
            <p:cNvSpPr>
              <a:spLocks noChangeShapeType="1"/>
            </p:cNvSpPr>
            <p:nvPr/>
          </p:nvSpPr>
          <p:spPr bwMode="auto">
            <a:xfrm>
              <a:off x="1276" y="2736"/>
              <a:ext cx="1" cy="197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Line 30"/>
            <p:cNvSpPr>
              <a:spLocks noChangeShapeType="1"/>
            </p:cNvSpPr>
            <p:nvPr/>
          </p:nvSpPr>
          <p:spPr bwMode="auto">
            <a:xfrm flipH="1">
              <a:off x="1276" y="2638"/>
              <a:ext cx="166" cy="98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Line 31"/>
            <p:cNvSpPr>
              <a:spLocks noChangeShapeType="1"/>
            </p:cNvSpPr>
            <p:nvPr/>
          </p:nvSpPr>
          <p:spPr bwMode="auto">
            <a:xfrm flipH="1" flipV="1">
              <a:off x="1442" y="2638"/>
              <a:ext cx="167" cy="98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Line 32"/>
            <p:cNvSpPr>
              <a:spLocks noChangeShapeType="1"/>
            </p:cNvSpPr>
            <p:nvPr/>
          </p:nvSpPr>
          <p:spPr bwMode="auto">
            <a:xfrm flipV="1">
              <a:off x="1609" y="2736"/>
              <a:ext cx="1" cy="197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Line 33"/>
            <p:cNvSpPr>
              <a:spLocks noChangeShapeType="1"/>
            </p:cNvSpPr>
            <p:nvPr/>
          </p:nvSpPr>
          <p:spPr bwMode="auto">
            <a:xfrm flipV="1">
              <a:off x="1442" y="2933"/>
              <a:ext cx="167" cy="98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Line 34"/>
            <p:cNvSpPr>
              <a:spLocks noChangeShapeType="1"/>
            </p:cNvSpPr>
            <p:nvPr/>
          </p:nvSpPr>
          <p:spPr bwMode="auto">
            <a:xfrm>
              <a:off x="1276" y="2933"/>
              <a:ext cx="166" cy="98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Line 35"/>
            <p:cNvSpPr>
              <a:spLocks noChangeShapeType="1"/>
            </p:cNvSpPr>
            <p:nvPr/>
          </p:nvSpPr>
          <p:spPr bwMode="auto">
            <a:xfrm>
              <a:off x="1609" y="2933"/>
              <a:ext cx="85" cy="88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Line 36"/>
            <p:cNvSpPr>
              <a:spLocks noChangeShapeType="1"/>
            </p:cNvSpPr>
            <p:nvPr/>
          </p:nvSpPr>
          <p:spPr bwMode="auto">
            <a:xfrm>
              <a:off x="1744" y="3132"/>
              <a:ext cx="1" cy="137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Line 37"/>
            <p:cNvSpPr>
              <a:spLocks noChangeShapeType="1"/>
            </p:cNvSpPr>
            <p:nvPr/>
          </p:nvSpPr>
          <p:spPr bwMode="auto">
            <a:xfrm flipH="1" flipV="1">
              <a:off x="1744" y="3269"/>
              <a:ext cx="166" cy="98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2" name="Line 38"/>
            <p:cNvSpPr>
              <a:spLocks noChangeShapeType="1"/>
            </p:cNvSpPr>
            <p:nvPr/>
          </p:nvSpPr>
          <p:spPr bwMode="auto">
            <a:xfrm flipV="1">
              <a:off x="1910" y="3367"/>
              <a:ext cx="1" cy="197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3" name="Line 39"/>
            <p:cNvSpPr>
              <a:spLocks noChangeShapeType="1"/>
            </p:cNvSpPr>
            <p:nvPr/>
          </p:nvSpPr>
          <p:spPr bwMode="auto">
            <a:xfrm flipV="1">
              <a:off x="1744" y="3564"/>
              <a:ext cx="166" cy="98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Line 40"/>
            <p:cNvSpPr>
              <a:spLocks noChangeShapeType="1"/>
            </p:cNvSpPr>
            <p:nvPr/>
          </p:nvSpPr>
          <p:spPr bwMode="auto">
            <a:xfrm>
              <a:off x="1578" y="3564"/>
              <a:ext cx="166" cy="98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Line 41"/>
            <p:cNvSpPr>
              <a:spLocks noChangeShapeType="1"/>
            </p:cNvSpPr>
            <p:nvPr/>
          </p:nvSpPr>
          <p:spPr bwMode="auto">
            <a:xfrm>
              <a:off x="1578" y="3367"/>
              <a:ext cx="1" cy="197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Line 42"/>
            <p:cNvSpPr>
              <a:spLocks noChangeShapeType="1"/>
            </p:cNvSpPr>
            <p:nvPr/>
          </p:nvSpPr>
          <p:spPr bwMode="auto">
            <a:xfrm flipH="1">
              <a:off x="1578" y="3269"/>
              <a:ext cx="166" cy="98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Line 43"/>
            <p:cNvSpPr>
              <a:spLocks noChangeShapeType="1"/>
            </p:cNvSpPr>
            <p:nvPr/>
          </p:nvSpPr>
          <p:spPr bwMode="auto">
            <a:xfrm flipH="1">
              <a:off x="1076" y="2933"/>
              <a:ext cx="200" cy="1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8" name="Line 44"/>
            <p:cNvSpPr>
              <a:spLocks noChangeShapeType="1"/>
            </p:cNvSpPr>
            <p:nvPr/>
          </p:nvSpPr>
          <p:spPr bwMode="auto">
            <a:xfrm flipH="1">
              <a:off x="1343" y="3564"/>
              <a:ext cx="235" cy="1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45"/>
            <p:cNvSpPr>
              <a:spLocks noChangeShapeType="1"/>
            </p:cNvSpPr>
            <p:nvPr/>
          </p:nvSpPr>
          <p:spPr bwMode="auto">
            <a:xfrm>
              <a:off x="1609" y="2736"/>
              <a:ext cx="134" cy="1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46"/>
            <p:cNvSpPr>
              <a:spLocks noChangeShapeType="1"/>
            </p:cNvSpPr>
            <p:nvPr/>
          </p:nvSpPr>
          <p:spPr bwMode="auto">
            <a:xfrm>
              <a:off x="1858" y="2736"/>
              <a:ext cx="84" cy="1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1" name="Line 47"/>
            <p:cNvSpPr>
              <a:spLocks noChangeShapeType="1"/>
            </p:cNvSpPr>
            <p:nvPr/>
          </p:nvSpPr>
          <p:spPr bwMode="auto">
            <a:xfrm flipV="1">
              <a:off x="1801" y="2599"/>
              <a:ext cx="1" cy="78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2" name="Line 48"/>
            <p:cNvSpPr>
              <a:spLocks noChangeShapeType="1"/>
            </p:cNvSpPr>
            <p:nvPr/>
          </p:nvSpPr>
          <p:spPr bwMode="auto">
            <a:xfrm flipV="1">
              <a:off x="2026" y="2625"/>
              <a:ext cx="29" cy="52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3" name="Line 49"/>
            <p:cNvSpPr>
              <a:spLocks noChangeShapeType="1"/>
            </p:cNvSpPr>
            <p:nvPr/>
          </p:nvSpPr>
          <p:spPr bwMode="auto">
            <a:xfrm>
              <a:off x="2043" y="2788"/>
              <a:ext cx="35" cy="36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4" name="Line 50"/>
            <p:cNvSpPr>
              <a:spLocks noChangeShapeType="1"/>
            </p:cNvSpPr>
            <p:nvPr/>
          </p:nvSpPr>
          <p:spPr bwMode="auto">
            <a:xfrm>
              <a:off x="2179" y="2876"/>
              <a:ext cx="87" cy="1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Line 51"/>
            <p:cNvSpPr>
              <a:spLocks noChangeShapeType="1"/>
            </p:cNvSpPr>
            <p:nvPr/>
          </p:nvSpPr>
          <p:spPr bwMode="auto">
            <a:xfrm>
              <a:off x="1794" y="3084"/>
              <a:ext cx="142" cy="1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6" name="Line 52"/>
            <p:cNvSpPr>
              <a:spLocks noChangeShapeType="1"/>
            </p:cNvSpPr>
            <p:nvPr/>
          </p:nvSpPr>
          <p:spPr bwMode="auto">
            <a:xfrm>
              <a:off x="1794" y="3062"/>
              <a:ext cx="142" cy="1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7" name="Line 53"/>
            <p:cNvSpPr>
              <a:spLocks noChangeShapeType="1"/>
            </p:cNvSpPr>
            <p:nvPr/>
          </p:nvSpPr>
          <p:spPr bwMode="auto">
            <a:xfrm flipH="1">
              <a:off x="1992" y="2927"/>
              <a:ext cx="86" cy="87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Oval 54"/>
            <p:cNvSpPr>
              <a:spLocks noChangeArrowheads="1"/>
            </p:cNvSpPr>
            <p:nvPr/>
          </p:nvSpPr>
          <p:spPr bwMode="auto">
            <a:xfrm>
              <a:off x="1325" y="2716"/>
              <a:ext cx="234" cy="238"/>
            </a:xfrm>
            <a:prstGeom prst="ellipse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hlink"/>
                </a:solidFill>
                <a:latin typeface="Monotype Corsiva" charset="0"/>
                <a:ea typeface="方正舒体" charset="0"/>
              </a:endParaRPr>
            </a:p>
          </p:txBody>
        </p:sp>
        <p:sp>
          <p:nvSpPr>
            <p:cNvPr id="20529" name="Oval 55"/>
            <p:cNvSpPr>
              <a:spLocks noChangeArrowheads="1"/>
            </p:cNvSpPr>
            <p:nvPr/>
          </p:nvSpPr>
          <p:spPr bwMode="auto">
            <a:xfrm>
              <a:off x="1628" y="3346"/>
              <a:ext cx="233" cy="239"/>
            </a:xfrm>
            <a:prstGeom prst="ellipse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hlink"/>
                </a:solidFill>
                <a:latin typeface="Monotype Corsiva" charset="0"/>
                <a:ea typeface="方正舒体" charset="0"/>
              </a:endParaRPr>
            </a:p>
          </p:txBody>
        </p:sp>
        <p:sp>
          <p:nvSpPr>
            <p:cNvPr id="20530" name="Rectangle 56"/>
            <p:cNvSpPr>
              <a:spLocks noChangeArrowheads="1"/>
            </p:cNvSpPr>
            <p:nvPr/>
          </p:nvSpPr>
          <p:spPr bwMode="auto">
            <a:xfrm>
              <a:off x="1953" y="3007"/>
              <a:ext cx="69" cy="107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u="none">
                  <a:solidFill>
                    <a:schemeClr val="hlink"/>
                  </a:solidFill>
                  <a:latin typeface="Batang" charset="-127"/>
                  <a:ea typeface="Batang" charset="-127"/>
                </a:rPr>
                <a:t>N</a:t>
              </a:r>
              <a:endParaRPr lang="en-US" altLang="zh-CN" sz="2400">
                <a:solidFill>
                  <a:schemeClr val="hlink"/>
                </a:solidFill>
                <a:latin typeface="Monotype Corsiva" charset="0"/>
                <a:ea typeface="方正舒体" charset="0"/>
              </a:endParaRPr>
            </a:p>
          </p:txBody>
        </p:sp>
        <p:sp>
          <p:nvSpPr>
            <p:cNvPr id="20531" name="Line 57"/>
            <p:cNvSpPr>
              <a:spLocks noChangeShapeType="1"/>
            </p:cNvSpPr>
            <p:nvPr/>
          </p:nvSpPr>
          <p:spPr bwMode="auto">
            <a:xfrm>
              <a:off x="2018" y="3110"/>
              <a:ext cx="136" cy="139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2" name="Rectangle 58"/>
            <p:cNvSpPr>
              <a:spLocks noChangeArrowheads="1"/>
            </p:cNvSpPr>
            <p:nvPr/>
          </p:nvSpPr>
          <p:spPr bwMode="auto">
            <a:xfrm>
              <a:off x="2169" y="3206"/>
              <a:ext cx="61" cy="107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u="none">
                  <a:solidFill>
                    <a:schemeClr val="hlink"/>
                  </a:solidFill>
                  <a:latin typeface="Batang" charset="-127"/>
                  <a:ea typeface="Batang" charset="-127"/>
                </a:rPr>
                <a:t>R</a:t>
              </a:r>
              <a:endParaRPr lang="en-US" altLang="zh-CN" sz="2400">
                <a:solidFill>
                  <a:schemeClr val="hlink"/>
                </a:solidFill>
                <a:latin typeface="Monotype Corsiva" charset="0"/>
                <a:ea typeface="方正舒体" charset="0"/>
              </a:endParaRPr>
            </a:p>
          </p:txBody>
        </p:sp>
        <p:sp>
          <p:nvSpPr>
            <p:cNvPr id="20533" name="Rectangle 59"/>
            <p:cNvSpPr>
              <a:spLocks noChangeArrowheads="1"/>
            </p:cNvSpPr>
            <p:nvPr/>
          </p:nvSpPr>
          <p:spPr bwMode="auto">
            <a:xfrm>
              <a:off x="2247" y="3228"/>
              <a:ext cx="53" cy="108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u="none">
                  <a:solidFill>
                    <a:schemeClr val="hlink"/>
                  </a:solidFill>
                  <a:latin typeface="Batang" charset="-127"/>
                  <a:ea typeface="Batang" charset="-127"/>
                </a:rPr>
                <a:t>4</a:t>
              </a:r>
              <a:endParaRPr lang="en-US" altLang="zh-CN" sz="2400">
                <a:solidFill>
                  <a:schemeClr val="hlink"/>
                </a:solidFill>
                <a:latin typeface="Monotype Corsiva" charset="0"/>
                <a:ea typeface="方正舒体" charset="0"/>
              </a:endParaRPr>
            </a:p>
          </p:txBody>
        </p:sp>
      </p:grpSp>
    </p:spTree>
  </p:cSld>
  <p:clrMapOvr>
    <a:masterClrMapping/>
  </p:clrMapOvr>
  <p:transition spd="slow" advTm="84743">
    <p:pull dir="r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Bilboard.p3d 0"/>
  <p:tag name="POWER3D OPTIONS" val="Medium "/>
  <p:tag name="POWER3D IMAGE0" val="PWRTRANS.TGA"/>
  <p:tag name="POWER3D SOUND" val="Turning Billboar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8|5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|1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5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Bilboard.p3d 0"/>
  <p:tag name="POWER3D OPTIONS" val="Medium "/>
  <p:tag name="POWER3D IMAGE0" val="PWRTRANS.TGA"/>
  <p:tag name="POWER3D SOUND" val="Turning Billboar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Slabflip.p3d 2"/>
  <p:tag name="POWER3D OPTIONS" val="Medium "/>
  <p:tag name="POWER3D IMAGE0" val="PINBUMP.TGA"/>
  <p:tag name="POWER3D IMAGE1" val="PINBUMP.TGA"/>
  <p:tag name="POWER3D IMAGE2" val="PWRTRANS.TGA"/>
  <p:tag name="POWER3D SOUND" val="Slab Flip"/>
  <p:tag name="TIMING" val="|0|7.3|17|4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Dropin.p3d 3"/>
  <p:tag name="POWER3D OPTIONS" val="Medium "/>
  <p:tag name="POWER3D IMAGE0" val="PWRTRANS.TGA"/>
  <p:tag name="POWER3D SOUND" val="Drop I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7.6|83.1|2.9|5|4.3|7.8|5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6.4"/>
</p:tagLst>
</file>

<file path=ppt/theme/theme1.xml><?xml version="1.0" encoding="utf-8"?>
<a:theme xmlns:a="http://schemas.openxmlformats.org/drawingml/2006/main" name="Crayons">
  <a:themeElements>
    <a:clrScheme name="Crayons 10">
      <a:dk1>
        <a:srgbClr val="000000"/>
      </a:dk1>
      <a:lt1>
        <a:srgbClr val="FFFFFF"/>
      </a:lt1>
      <a:dk2>
        <a:srgbClr val="99FFCC"/>
      </a:dk2>
      <a:lt2>
        <a:srgbClr val="E9FFFF"/>
      </a:lt2>
      <a:accent1>
        <a:srgbClr val="CCCCFF"/>
      </a:accent1>
      <a:accent2>
        <a:srgbClr val="FFFFCC"/>
      </a:accent2>
      <a:accent3>
        <a:srgbClr val="FFFFFF"/>
      </a:accent3>
      <a:accent4>
        <a:srgbClr val="000000"/>
      </a:accent4>
      <a:accent5>
        <a:srgbClr val="E2E2FF"/>
      </a:accent5>
      <a:accent6>
        <a:srgbClr val="E7E7B9"/>
      </a:accent6>
      <a:hlink>
        <a:srgbClr val="CC3300"/>
      </a:hlink>
      <a:folHlink>
        <a:srgbClr val="FFE5E5"/>
      </a:folHlink>
    </a:clrScheme>
    <a:fontScheme name="Crayons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Monotype Corsiva" pitchFamily="66" charset="0"/>
            <a:ea typeface="方正舒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Monotype Corsiva" pitchFamily="66" charset="0"/>
            <a:ea typeface="方正舒体" pitchFamily="2" charset="-122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9">
        <a:dk1>
          <a:srgbClr val="000000"/>
        </a:dk1>
        <a:lt1>
          <a:srgbClr val="FFFFFF"/>
        </a:lt1>
        <a:dk2>
          <a:srgbClr val="66CCFF"/>
        </a:dk2>
        <a:lt2>
          <a:srgbClr val="E9FFFF"/>
        </a:lt2>
        <a:accent1>
          <a:srgbClr val="CCC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E7E7B9"/>
        </a:accent6>
        <a:hlink>
          <a:srgbClr val="CC3300"/>
        </a:hlink>
        <a:folHlink>
          <a:srgbClr val="FFE5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10">
        <a:dk1>
          <a:srgbClr val="000000"/>
        </a:dk1>
        <a:lt1>
          <a:srgbClr val="FFFFFF"/>
        </a:lt1>
        <a:dk2>
          <a:srgbClr val="99FFCC"/>
        </a:dk2>
        <a:lt2>
          <a:srgbClr val="E9FFFF"/>
        </a:lt2>
        <a:accent1>
          <a:srgbClr val="CCC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E7E7B9"/>
        </a:accent6>
        <a:hlink>
          <a:srgbClr val="CC3300"/>
        </a:hlink>
        <a:folHlink>
          <a:srgbClr val="FFE5E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2314</TotalTime>
  <Words>1532</Words>
  <Application>Microsoft Office PowerPoint</Application>
  <PresentationFormat>全屏显示(4:3)</PresentationFormat>
  <Paragraphs>316</Paragraphs>
  <Slides>32</Slides>
  <Notes>29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Crayons</vt:lpstr>
      <vt:lpstr>剪辑</vt:lpstr>
      <vt:lpstr>PowerPoint 演示文稿</vt:lpstr>
      <vt:lpstr>PowerPoint 演示文稿</vt:lpstr>
      <vt:lpstr>现 状</vt:lpstr>
      <vt:lpstr>PowerPoint 演示文稿</vt:lpstr>
      <vt:lpstr>PowerPoint 演示文稿</vt:lpstr>
      <vt:lpstr>PowerPoint 演示文稿</vt:lpstr>
      <vt:lpstr>生理睡眠</vt:lpstr>
      <vt:lpstr>SLEEP</vt:lpstr>
      <vt:lpstr>PowerPoint 演示文稿</vt:lpstr>
      <vt:lpstr>PowerPoint 演示文稿</vt:lpstr>
      <vt:lpstr>一、药理作用及临床应用</vt:lpstr>
      <vt:lpstr>PowerPoint 演示文稿</vt:lpstr>
      <vt:lpstr>用途</vt:lpstr>
      <vt:lpstr>镇静催眠</vt:lpstr>
      <vt:lpstr>特点</vt:lpstr>
      <vt:lpstr>抗惊厥、抗癫痫</vt:lpstr>
      <vt:lpstr>特点</vt:lpstr>
      <vt:lpstr>PowerPoint 演示文稿</vt:lpstr>
      <vt:lpstr>二、药理作用机制</vt:lpstr>
      <vt:lpstr>PowerPoint 演示文稿</vt:lpstr>
      <vt:lpstr>PowerPoint 演示文稿</vt:lpstr>
      <vt:lpstr>PowerPoint 演示文稿</vt:lpstr>
      <vt:lpstr>PowerPoint 演示文稿</vt:lpstr>
      <vt:lpstr>三、体内过程</vt:lpstr>
      <vt:lpstr>PowerPoint 演示文稿</vt:lpstr>
      <vt:lpstr>第二节 巴比妥类 Barbiturates</vt:lpstr>
      <vt:lpstr>巴比妥类 Barbiturates</vt:lpstr>
      <vt:lpstr>PowerPoint 演示文稿</vt:lpstr>
      <vt:lpstr>PowerPoint 演示文稿</vt:lpstr>
      <vt:lpstr>PowerPoint 演示文稿</vt:lpstr>
      <vt:lpstr>PowerPoint 演示文稿</vt:lpstr>
      <vt:lpstr>本章重点内容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</dc:creator>
  <cp:lastModifiedBy>dell</cp:lastModifiedBy>
  <cp:revision>88</cp:revision>
  <cp:lastPrinted>2020-03-28T08:38:11Z</cp:lastPrinted>
  <dcterms:created xsi:type="dcterms:W3CDTF">1601-01-01T00:00:00Z</dcterms:created>
  <dcterms:modified xsi:type="dcterms:W3CDTF">2021-03-24T05:16:22Z</dcterms:modified>
</cp:coreProperties>
</file>