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8" r:id="rId1"/>
    <p:sldMasterId id="2147483956" r:id="rId2"/>
  </p:sldMasterIdLst>
  <p:notesMasterIdLst>
    <p:notesMasterId r:id="rId11"/>
  </p:notesMasterIdLst>
  <p:sldIdLst>
    <p:sldId id="461" r:id="rId3"/>
    <p:sldId id="453" r:id="rId4"/>
    <p:sldId id="455" r:id="rId5"/>
    <p:sldId id="456" r:id="rId6"/>
    <p:sldId id="457" r:id="rId7"/>
    <p:sldId id="458" r:id="rId8"/>
    <p:sldId id="459" r:id="rId9"/>
    <p:sldId id="460" r:id="rId10"/>
  </p:sldIdLst>
  <p:sldSz cx="9144000" cy="6858000" type="screen4x3"/>
  <p:notesSz cx="6858000" cy="9144000"/>
  <p:embeddedFontLst>
    <p:embeddedFont>
      <p:font typeface="Gulim" panose="02010600030101010101" charset="-127"/>
      <p:regular r:id="rId12"/>
    </p:embeddedFont>
    <p:embeddedFont>
      <p:font typeface="黑体" panose="02010609060101010101" pitchFamily="49" charset="-122"/>
      <p:regular r:id="rId13"/>
    </p:embeddedFont>
    <p:embeddedFont>
      <p:font typeface="微软雅黑" panose="020B0503020204020204" pitchFamily="34" charset="-122"/>
      <p:regular r:id="rId14"/>
      <p:bold r:id="rId15"/>
    </p:embeddedFont>
    <p:embeddedFont>
      <p:font typeface="-윤고딕140" panose="02010600030101010101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华文仿宋" panose="02010600040101010101" pitchFamily="2" charset="-122"/>
      <p:regular r:id="rId21"/>
    </p:embeddedFont>
    <p:embeddedFont>
      <p:font typeface="Malgun Gothic" panose="020B0503020000020004" pitchFamily="34" charset="-127"/>
      <p:regular r:id="rId22"/>
      <p:bold r:id="rId23"/>
    </p:embeddedFont>
    <p:embeddedFont>
      <p:font typeface="幼圆" panose="02010509060101010101" pitchFamily="49" charset="-122"/>
      <p:regular r:id="rId24"/>
    </p:embeddedFont>
    <p:embeddedFont>
      <p:font typeface="-윤고딕160" panose="02010600030101010101" charset="0"/>
      <p:regular r:id="rId25"/>
    </p:embeddedFont>
    <p:embeddedFont>
      <p:font typeface="Magneto" panose="04030805050802020D02" pitchFamily="82" charset="0"/>
      <p:bold r:id="rId26"/>
    </p:embeddedFont>
    <p:embeddedFont>
      <p:font typeface="Bauhaus 93" panose="04030905020B02020C02" pitchFamily="82" charset="0"/>
      <p:regular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E27100"/>
    <a:srgbClr val="FF9900"/>
    <a:srgbClr val="3399FF"/>
    <a:srgbClr val="CC6600"/>
    <a:srgbClr val="0000FF"/>
    <a:srgbClr val="FF5050"/>
    <a:srgbClr val="3333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01" autoAdjust="0"/>
    <p:restoredTop sz="93956" autoAdjust="0"/>
  </p:normalViewPr>
  <p:slideViewPr>
    <p:cSldViewPr>
      <p:cViewPr varScale="1">
        <p:scale>
          <a:sx n="73" d="100"/>
          <a:sy n="73" d="100"/>
        </p:scale>
        <p:origin x="1812" y="60"/>
      </p:cViewPr>
      <p:guideLst>
        <p:guide orient="horz" pos="21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502F225-9F0A-4FB1-8FAA-FA6AD4D05A40}" type="datetimeFigureOut">
              <a:rPr lang="zh-CN" altLang="en-US"/>
              <a:pPr>
                <a:defRPr/>
              </a:pPr>
              <a:t>2021/6/7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0855ECD-72D6-47D2-A81B-4A6B9CFD9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algun Gothic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algun Gothic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algun Gothic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algun Gothic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algun Gothic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896A3863-CF67-4CFF-A8C7-1453C441D165}" type="slidenum">
              <a:rPr lang="zh-CN" altLang="en-US" sz="1200" smtClean="0"/>
              <a:pPr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FB43C971-5A89-420C-91D9-980571E4972C}" type="slidenum">
              <a:rPr lang="zh-CN" altLang="en-US" sz="1200" smtClean="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CF2F8844-1143-4504-A93F-F7DFE341F826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736B9A70-1219-496A-B083-51EAA2E4F0E1}" type="slidenum">
              <a:rPr lang="zh-CN" altLang="en-US" sz="1200" smtClean="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CF77666C-18BE-49A7-81A0-FEBB2C8D36CC}" type="slidenum">
              <a:rPr lang="zh-CN" altLang="en-US" sz="1200" smtClean="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5290E81B-D711-4484-BB92-45BB362934A3}" type="slidenum">
              <a:rPr lang="zh-CN" altLang="en-US" sz="1200" smtClean="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F6A401DA-E1AD-41D1-93AC-C80EF72FC681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B56EC-BB71-421A-AAAD-A467CFA0C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17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2C077-1A9F-4069-A790-DE9E560CD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00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2863" y="228600"/>
            <a:ext cx="19431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678488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EB2FB-9B29-4EB5-87E5-12E7A4F9C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62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54BAC-1C58-473D-B95B-BD7539CAA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97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DC0D7-91CB-47F9-80C3-279BE215F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37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3B172-1788-4004-8C83-BF2796DD3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685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43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DBBDD-446D-4ED8-98B4-C61D6788E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34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6AF7E-56AF-4CC7-93E2-D3A6026D5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073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A174B-E0D3-472C-B43C-D22932ECD9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977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FDFA0-6C37-4505-AA21-F3E89C6B96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746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3F30-676D-4759-9CB5-84113875D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0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1FD7-90C3-43F8-994D-9302FB3D5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898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FD2E0-EED1-4B9C-98CD-0586C028B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598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3376E-082C-4260-98C7-119CD9FADD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8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2863" y="2286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678488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5C289-15F1-4C91-9F3F-18B616391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62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51C59-30C9-4595-8D62-9244551978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23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43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48594-858A-4F6A-8EA6-BF261CA17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1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41A23-86C9-418B-A434-CDD0AFA0D7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0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0198E-6336-4C69-BDFA-463DE4F147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83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9229F-FD5C-42CD-9042-FFB9CE289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38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CC24C-6869-42B7-A21A-E0829E394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66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0F60D-FC7E-494B-894C-CA74E5B00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7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77739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마스터 텍스트 스타일을 편집합니다</a:t>
            </a:r>
          </a:p>
          <a:p>
            <a:pPr lvl="1"/>
            <a:r>
              <a:rPr lang="ko-KR" altLang="zh-CN"/>
              <a:t>둘째 수준</a:t>
            </a:r>
          </a:p>
          <a:p>
            <a:pPr lvl="2"/>
            <a:r>
              <a:rPr lang="ko-KR" altLang="zh-CN"/>
              <a:t>셋째 수준</a:t>
            </a:r>
          </a:p>
          <a:p>
            <a:pPr lvl="3"/>
            <a:r>
              <a:rPr lang="ko-KR" altLang="zh-CN"/>
              <a:t>넷째 수준</a:t>
            </a:r>
          </a:p>
          <a:p>
            <a:pPr lvl="4"/>
            <a:r>
              <a:rPr lang="ko-KR" altLang="zh-CN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buFont typeface="Arial" panose="020B0604020202020204" pitchFamily="34" charset="0"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buFont typeface="Arial" panose="020B0604020202020204" pitchFamily="34" charset="0"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Font typeface="Arial" panose="020B0604020202020204" pitchFamily="34" charset="0"/>
              <a:buNone/>
              <a:defRPr sz="1400">
                <a:latin typeface="-윤고딕140" pitchFamily="2" charset="-127"/>
                <a:ea typeface="-윤고딕140" pitchFamily="2" charset="-127"/>
              </a:defRPr>
            </a:lvl1pPr>
          </a:lstStyle>
          <a:p>
            <a:pPr>
              <a:defRPr/>
            </a:pPr>
            <a:fld id="{EC566AEB-EF9B-4391-81B3-DBD5E08B72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서식1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77739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 smtClean="0"/>
              <a:t>마스터 제목 스타일 편집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 smtClean="0"/>
              <a:t>마스터 텍스트 스타일을 편집합니다</a:t>
            </a:r>
          </a:p>
          <a:p>
            <a:pPr lvl="1"/>
            <a:r>
              <a:rPr lang="ko-KR" altLang="zh-CN" smtClean="0"/>
              <a:t>둘째 수준</a:t>
            </a:r>
          </a:p>
          <a:p>
            <a:pPr lvl="2"/>
            <a:r>
              <a:rPr lang="ko-KR" altLang="zh-CN" smtClean="0"/>
              <a:t>셋째 수준</a:t>
            </a:r>
          </a:p>
          <a:p>
            <a:pPr lvl="3"/>
            <a:r>
              <a:rPr lang="ko-KR" altLang="zh-CN" smtClean="0"/>
              <a:t>넷째 수준</a:t>
            </a:r>
          </a:p>
          <a:p>
            <a:pPr lvl="4"/>
            <a:r>
              <a:rPr lang="ko-KR" altLang="zh-CN" smtClean="0"/>
              <a:t>다섯째 수준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-윤고딕140" pitchFamily="2" charset="-127"/>
                <a:ea typeface="-윤고딕140" pitchFamily="2" charset="-127"/>
              </a:defRPr>
            </a:lvl1pPr>
          </a:lstStyle>
          <a:p>
            <a:pPr>
              <a:defRPr/>
            </a:pPr>
            <a:fld id="{9663F44D-289A-4BDB-8B0E-F79FE6E3E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62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724400"/>
            <a:ext cx="9144000" cy="1368425"/>
          </a:xfrm>
        </p:spPr>
        <p:txBody>
          <a:bodyPr/>
          <a:lstStyle/>
          <a:p>
            <a:pPr marL="0" indent="0"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2021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月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0825" y="908050"/>
            <a:ext cx="86423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生物化学实验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66700" y="0"/>
            <a:ext cx="8553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仿宋" pitchFamily="2" charset="-122"/>
                <a:ea typeface="华文仿宋" pitchFamily="2" charset="-122"/>
                <a:cs typeface="+mn-cs"/>
              </a:rPr>
              <a:t>生物化学实验系列（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仿宋" pitchFamily="2" charset="-122"/>
                <a:ea typeface="华文仿宋" pitchFamily="2" charset="-122"/>
                <a:cs typeface="+mn-cs"/>
              </a:rPr>
              <a:t>64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仿宋" pitchFamily="2" charset="-122"/>
                <a:ea typeface="华文仿宋" pitchFamily="2" charset="-122"/>
                <a:cs typeface="+mn-cs"/>
              </a:rPr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31178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醋酸纤维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素薄膜电泳</a:t>
            </a: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22590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醋酸纤维素薄膜电泳（</a:t>
            </a:r>
            <a:r>
              <a:rPr lang="en-US" altLang="zh-CN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CAME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）</a:t>
            </a:r>
            <a:endParaRPr lang="en-US" altLang="zh-CN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实验原理</a:t>
            </a:r>
          </a:p>
        </p:txBody>
      </p:sp>
      <p:sp>
        <p:nvSpPr>
          <p:cNvPr id="134150" name="矩形 2"/>
          <p:cNvSpPr>
            <a:spLocks noChangeArrowheads="1"/>
          </p:cNvSpPr>
          <p:nvPr/>
        </p:nvSpPr>
        <p:spPr bwMode="auto">
          <a:xfrm>
            <a:off x="539750" y="3140968"/>
            <a:ext cx="80787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288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以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醋酸纤维薄膜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为支持物的电泳。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醋酸纤维素是纤维素的醋酸酯，由纤维素的羟基经乙酰化而制成，溶于丙酮等有机溶液中，即可涂布成均一细密的微孔薄膜，厚度以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0.1-0.15mm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为宜。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具有吸附作用小、电渗作用小、需加样量少、亲水性较小等特点，快速省时，应用面广。</a:t>
            </a:r>
            <a:endParaRPr lang="zh-CN" altLang="en-US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0"/>
          <a:stretch/>
        </p:blipFill>
        <p:spPr>
          <a:xfrm>
            <a:off x="5580112" y="1340768"/>
            <a:ext cx="3524489" cy="1873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醋酸纤维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素薄膜电泳</a:t>
            </a: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14843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醋酸纤维素薄膜电泳装置</a:t>
            </a:r>
            <a:endParaRPr lang="en-US" altLang="zh-CN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3619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23804" r="27319" b="23804"/>
          <a:stretch>
            <a:fillRect/>
          </a:stretch>
        </p:blipFill>
        <p:spPr bwMode="auto">
          <a:xfrm>
            <a:off x="655638" y="2605088"/>
            <a:ext cx="5545137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151063"/>
            <a:ext cx="11938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醋酸纤维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素薄膜电泳</a:t>
            </a: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14843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胎牛血清</a:t>
            </a:r>
            <a:r>
              <a:rPr lang="en-US" altLang="zh-CN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——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血清蛋白</a:t>
            </a:r>
            <a:endParaRPr lang="en-US" altLang="zh-CN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8245" name="矩形 2"/>
          <p:cNvSpPr>
            <a:spLocks noChangeArrowheads="1"/>
          </p:cNvSpPr>
          <p:nvPr/>
        </p:nvSpPr>
        <p:spPr bwMode="auto">
          <a:xfrm>
            <a:off x="539750" y="2133600"/>
            <a:ext cx="813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288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血清白蛋白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球蛋白（</a:t>
            </a:r>
            <a:r>
              <a:rPr lang="el-GR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α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l-GR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α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l-GR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β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l-GR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γ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球蛋白）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774" b="1774"/>
          <a:stretch/>
        </p:blipFill>
        <p:spPr>
          <a:xfrm>
            <a:off x="1115616" y="3717031"/>
            <a:ext cx="6984776" cy="273630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醋酸纤维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素薄膜电泳</a:t>
            </a: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140292" name="组合 8"/>
          <p:cNvGrpSpPr>
            <a:grpSpLocks/>
          </p:cNvGrpSpPr>
          <p:nvPr/>
        </p:nvGrpSpPr>
        <p:grpSpPr bwMode="auto">
          <a:xfrm>
            <a:off x="971550" y="2060575"/>
            <a:ext cx="7200900" cy="3816350"/>
            <a:chOff x="971600" y="2060848"/>
            <a:chExt cx="7200800" cy="3816424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971600" y="2060848"/>
              <a:ext cx="7200800" cy="38164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pic>
          <p:nvPicPr>
            <p:cNvPr id="140294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0" t="2702" r="15912" b="21620"/>
            <a:stretch>
              <a:fillRect/>
            </a:stretch>
          </p:blipFill>
          <p:spPr bwMode="auto">
            <a:xfrm>
              <a:off x="1546283" y="2420888"/>
              <a:ext cx="6118108" cy="280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295" name="矩形 1"/>
            <p:cNvSpPr>
              <a:spLocks noChangeArrowheads="1"/>
            </p:cNvSpPr>
            <p:nvPr/>
          </p:nvSpPr>
          <p:spPr bwMode="auto">
            <a:xfrm>
              <a:off x="1065398" y="2132856"/>
              <a:ext cx="710700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+</a:t>
              </a:r>
              <a:r>
                <a:rPr lang="en-US" altLang="zh-CN" sz="3200"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                                                         -</a:t>
              </a:r>
              <a:endParaRPr lang="zh-CN" altLang="en-US" sz="320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40296" name="矩形 10"/>
            <p:cNvSpPr>
              <a:spLocks noChangeArrowheads="1"/>
            </p:cNvSpPr>
            <p:nvPr/>
          </p:nvSpPr>
          <p:spPr bwMode="auto">
            <a:xfrm>
              <a:off x="2787733" y="5378052"/>
              <a:ext cx="3416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pH8.6</a:t>
              </a:r>
              <a:r>
                <a:rPr lang="zh-CN" altLang="zh-CN" sz="2400" b="1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的</a:t>
              </a:r>
              <a:r>
                <a:rPr lang="en-US" altLang="zh-CN" sz="2400" b="1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Tris-HCl</a:t>
              </a:r>
              <a:r>
                <a:rPr lang="zh-CN" altLang="zh-CN" sz="2400" b="1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缓冲液</a:t>
              </a:r>
              <a:endPara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" name="燕尾形箭头 7"/>
            <p:cNvSpPr/>
            <p:nvPr/>
          </p:nvSpPr>
          <p:spPr bwMode="auto">
            <a:xfrm flipH="1">
              <a:off x="2479704" y="2259290"/>
              <a:ext cx="4032194" cy="287343"/>
            </a:xfrm>
            <a:prstGeom prst="notchedRightArrow">
              <a:avLst/>
            </a:prstGeom>
            <a:solidFill>
              <a:srgbClr val="FFC000"/>
            </a:solidFill>
            <a:ln>
              <a:solidFill>
                <a:srgbClr val="FF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  <a:latin typeface="Gulim" pitchFamily="34" charset="-127"/>
                <a:ea typeface="Gulim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醋酸纤维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素薄膜电泳</a:t>
            </a: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实验步骤</a:t>
            </a:r>
          </a:p>
        </p:txBody>
      </p:sp>
      <p:sp>
        <p:nvSpPr>
          <p:cNvPr id="142341" name="矩形 1"/>
          <p:cNvSpPr>
            <a:spLocks noChangeArrowheads="1"/>
          </p:cNvSpPr>
          <p:nvPr/>
        </p:nvSpPr>
        <p:spPr bwMode="auto">
          <a:xfrm>
            <a:off x="468313" y="2406650"/>
            <a:ext cx="842416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醋酸纤维素薄膜（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2.0cm 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8.0cm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）       </a:t>
            </a:r>
            <a:r>
              <a:rPr lang="en-US" altLang="zh-CN" sz="2000" b="1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Tris-HCl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缓冲液浸泡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10min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滤纸上压干         毛面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1.5cm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端毛细管点样         点样面朝下置电泳槽内</a:t>
            </a: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（点样端近负极）且两端贴紧         桥连薄膜与槽内缓冲液          平衡</a:t>
            </a: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None/>
            </a:pP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3-5min        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通电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120V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电泳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50min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断电取出薄膜          浸入染色液染色</a:t>
            </a: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None/>
            </a:pP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3-5min        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漂洗液浸洗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3-4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次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取出晾干，辨认蛋白区带</a:t>
            </a:r>
          </a:p>
        </p:txBody>
      </p:sp>
      <p:sp>
        <p:nvSpPr>
          <p:cNvPr id="142342" name="AutoShape 12"/>
          <p:cNvSpPr>
            <a:spLocks noChangeArrowheads="1"/>
          </p:cNvSpPr>
          <p:nvPr/>
        </p:nvSpPr>
        <p:spPr bwMode="auto">
          <a:xfrm rot="-5400000">
            <a:off x="4572001" y="2433637"/>
            <a:ext cx="360362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42343" name="AutoShape 12"/>
          <p:cNvSpPr>
            <a:spLocks noChangeArrowheads="1"/>
          </p:cNvSpPr>
          <p:nvPr/>
        </p:nvSpPr>
        <p:spPr bwMode="auto">
          <a:xfrm rot="-5400000">
            <a:off x="8172451" y="2433637"/>
            <a:ext cx="360362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42344" name="AutoShape 12"/>
          <p:cNvSpPr>
            <a:spLocks noChangeArrowheads="1"/>
          </p:cNvSpPr>
          <p:nvPr/>
        </p:nvSpPr>
        <p:spPr bwMode="auto">
          <a:xfrm rot="-5400000">
            <a:off x="1979612" y="3054351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42345" name="AutoShape 12"/>
          <p:cNvSpPr>
            <a:spLocks noChangeArrowheads="1"/>
          </p:cNvSpPr>
          <p:nvPr/>
        </p:nvSpPr>
        <p:spPr bwMode="auto">
          <a:xfrm rot="-5400000">
            <a:off x="5363765" y="3054351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42347" name="AutoShape 12"/>
          <p:cNvSpPr>
            <a:spLocks noChangeArrowheads="1"/>
          </p:cNvSpPr>
          <p:nvPr/>
        </p:nvSpPr>
        <p:spPr bwMode="auto">
          <a:xfrm rot="-5400000">
            <a:off x="3995613" y="3657601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42348" name="AutoShape 12"/>
          <p:cNvSpPr>
            <a:spLocks noChangeArrowheads="1"/>
          </p:cNvSpPr>
          <p:nvPr/>
        </p:nvSpPr>
        <p:spPr bwMode="auto">
          <a:xfrm rot="-5400000">
            <a:off x="7235973" y="3657600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42349" name="AutoShape 12"/>
          <p:cNvSpPr>
            <a:spLocks noChangeArrowheads="1"/>
          </p:cNvSpPr>
          <p:nvPr/>
        </p:nvSpPr>
        <p:spPr bwMode="auto">
          <a:xfrm rot="-5400000">
            <a:off x="1475334" y="4278313"/>
            <a:ext cx="360362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42350" name="AutoShape 12"/>
          <p:cNvSpPr>
            <a:spLocks noChangeArrowheads="1"/>
          </p:cNvSpPr>
          <p:nvPr/>
        </p:nvSpPr>
        <p:spPr bwMode="auto">
          <a:xfrm rot="-5400000">
            <a:off x="3995613" y="4875111"/>
            <a:ext cx="360362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</a:rPr>
              <a:t>                    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2351" name="AutoShape 12"/>
          <p:cNvSpPr>
            <a:spLocks noChangeArrowheads="1"/>
          </p:cNvSpPr>
          <p:nvPr/>
        </p:nvSpPr>
        <p:spPr bwMode="auto">
          <a:xfrm rot="-5400000">
            <a:off x="1475656" y="4868863"/>
            <a:ext cx="360362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42352" name="AutoShape 12"/>
          <p:cNvSpPr>
            <a:spLocks noChangeArrowheads="1"/>
          </p:cNvSpPr>
          <p:nvPr/>
        </p:nvSpPr>
        <p:spPr bwMode="auto">
          <a:xfrm rot="-5400000">
            <a:off x="6011837" y="4278312"/>
            <a:ext cx="360362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醋酸纤维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素薄膜电泳</a:t>
            </a: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实验结果与数据处理</a:t>
            </a:r>
          </a:p>
        </p:txBody>
      </p:sp>
      <p:sp>
        <p:nvSpPr>
          <p:cNvPr id="144389" name="矩形 2"/>
          <p:cNvSpPr>
            <a:spLocks noChangeArrowheads="1"/>
          </p:cNvSpPr>
          <p:nvPr/>
        </p:nvSpPr>
        <p:spPr bwMode="auto">
          <a:xfrm>
            <a:off x="539750" y="2133600"/>
            <a:ext cx="813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288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肉眼观察，按实样画出或拍照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标注各蛋白区带位置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8591" y="1772816"/>
            <a:ext cx="257955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gradFill flip="none" rotWithShape="1">
                  <a:gsLst>
                    <a:gs pos="0">
                      <a:schemeClr val="accent2">
                        <a:lumMod val="0"/>
                        <a:lumOff val="100000"/>
                      </a:schemeClr>
                    </a:gs>
                    <a:gs pos="35000">
                      <a:schemeClr val="accent2">
                        <a:lumMod val="0"/>
                        <a:lumOff val="100000"/>
                      </a:schemeClr>
                    </a:gs>
                    <a:gs pos="100000">
                      <a:schemeClr val="accent2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ffectLst>
                  <a:outerShdw dist="38100" dir="2700000" algn="tl" rotWithShape="0">
                    <a:schemeClr val="accent2"/>
                  </a:outerShdw>
                </a:effectLst>
                <a:latin typeface="Bauhaus 93" panose="04030905020B02020C02" pitchFamily="82" charset="0"/>
              </a:rPr>
              <a:t>The End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outerShdw dist="38100" dir="2700000" algn="tl" rotWithShape="0">
                  <a:schemeClr val="accent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813" y="3783013"/>
            <a:ext cx="60483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7200" b="1" dirty="0">
                <a:ln w="12700">
                  <a:noFill/>
                  <a:prstDash val="solid"/>
                </a:ln>
                <a:solidFill>
                  <a:srgbClr val="FF5050"/>
                </a:solidFill>
                <a:effectLst>
                  <a:outerShdw dist="38100" dir="2640000" algn="bl" rotWithShape="0">
                    <a:schemeClr val="accent2">
                      <a:lumMod val="60000"/>
                      <a:lumOff val="40000"/>
                    </a:schemeClr>
                  </a:outerShdw>
                </a:effectLst>
                <a:latin typeface="Magneto" panose="04030805050802020D02" pitchFamily="82" charset="0"/>
              </a:rPr>
              <a:t>Thank you!</a:t>
            </a:r>
            <a:endParaRPr lang="zh-CN" altLang="en-US" sz="7200" b="1" dirty="0">
              <a:ln w="12700">
                <a:noFill/>
                <a:prstDash val="solid"/>
              </a:ln>
              <a:solidFill>
                <a:srgbClr val="FF5050"/>
              </a:solidFill>
              <a:effectLst>
                <a:outerShdw dist="38100" dir="2640000" algn="bl" rotWithShape="0">
                  <a:schemeClr val="accent2">
                    <a:lumMod val="60000"/>
                    <a:lumOff val="40000"/>
                  </a:schemeClr>
                </a:outerShdw>
              </a:effectLst>
              <a:latin typeface="Magneto" panose="04030805050802020D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078">
  <a:themeElements>
    <a:clrScheme name="B07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8">
      <a:majorFont>
        <a:latin typeface="-윤고딕160"/>
        <a:ea typeface="-윤고딕160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078">
  <a:themeElements>
    <a:clrScheme name="1_B07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078">
      <a:majorFont>
        <a:latin typeface="-윤고딕160"/>
        <a:ea typeface="-윤고딕160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1_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8492</TotalTime>
  <Pages>0</Pages>
  <Words>273</Words>
  <Characters>0</Characters>
  <Application>Microsoft Office PowerPoint</Application>
  <DocSecurity>0</DocSecurity>
  <PresentationFormat>全屏显示(4:3)</PresentationFormat>
  <Lines>0</Lines>
  <Paragraphs>43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Gulim</vt:lpstr>
      <vt:lpstr>黑体</vt:lpstr>
      <vt:lpstr>微软雅黑</vt:lpstr>
      <vt:lpstr>-윤고딕140</vt:lpstr>
      <vt:lpstr>Calibri</vt:lpstr>
      <vt:lpstr>Wingdings</vt:lpstr>
      <vt:lpstr>华文仿宋</vt:lpstr>
      <vt:lpstr>Malgun Gothic</vt:lpstr>
      <vt:lpstr>幼圆</vt:lpstr>
      <vt:lpstr>Arial</vt:lpstr>
      <vt:lpstr>-윤고딕160</vt:lpstr>
      <vt:lpstr>Magneto</vt:lpstr>
      <vt:lpstr>Bauhaus 93</vt:lpstr>
      <vt:lpstr>Symbol</vt:lpstr>
      <vt:lpstr>B078</vt:lpstr>
      <vt:lpstr>1_B078</vt:lpstr>
      <vt:lpstr>PowerPoint 演示文稿</vt:lpstr>
      <vt:lpstr>醋酸纤维素薄膜电泳</vt:lpstr>
      <vt:lpstr>醋酸纤维素薄膜电泳</vt:lpstr>
      <vt:lpstr>醋酸纤维素薄膜电泳</vt:lpstr>
      <vt:lpstr>醋酸纤维素薄膜电泳</vt:lpstr>
      <vt:lpstr>醋酸纤维素薄膜电泳</vt:lpstr>
      <vt:lpstr>醋酸纤维素薄膜电泳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646</cp:revision>
  <dcterms:created xsi:type="dcterms:W3CDTF">2001-07-24T02:41:22Z</dcterms:created>
  <dcterms:modified xsi:type="dcterms:W3CDTF">2021-06-07T12:02:11Z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2052-9.1.0.5133</vt:lpwstr>
  </property>
</Properties>
</file>