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78" r:id="rId2"/>
  </p:sldMasterIdLst>
  <p:notesMasterIdLst>
    <p:notesMasterId r:id="rId56"/>
  </p:notesMasterIdLst>
  <p:handoutMasterIdLst>
    <p:handoutMasterId r:id="rId57"/>
  </p:handoutMasterIdLst>
  <p:sldIdLst>
    <p:sldId id="371" r:id="rId3"/>
    <p:sldId id="257" r:id="rId4"/>
    <p:sldId id="263" r:id="rId5"/>
    <p:sldId id="264" r:id="rId6"/>
    <p:sldId id="316" r:id="rId7"/>
    <p:sldId id="262" r:id="rId8"/>
    <p:sldId id="268" r:id="rId9"/>
    <p:sldId id="277" r:id="rId10"/>
    <p:sldId id="274" r:id="rId11"/>
    <p:sldId id="453" r:id="rId12"/>
    <p:sldId id="454" r:id="rId13"/>
    <p:sldId id="273" r:id="rId14"/>
    <p:sldId id="286" r:id="rId15"/>
    <p:sldId id="275" r:id="rId16"/>
    <p:sldId id="276" r:id="rId17"/>
    <p:sldId id="278" r:id="rId18"/>
    <p:sldId id="312" r:id="rId19"/>
    <p:sldId id="313" r:id="rId20"/>
    <p:sldId id="445" r:id="rId21"/>
    <p:sldId id="279" r:id="rId22"/>
    <p:sldId id="280" r:id="rId23"/>
    <p:sldId id="281" r:id="rId24"/>
    <p:sldId id="282" r:id="rId25"/>
    <p:sldId id="283" r:id="rId26"/>
    <p:sldId id="284" r:id="rId27"/>
    <p:sldId id="289" r:id="rId28"/>
    <p:sldId id="290" r:id="rId29"/>
    <p:sldId id="294" r:id="rId30"/>
    <p:sldId id="291" r:id="rId31"/>
    <p:sldId id="295" r:id="rId32"/>
    <p:sldId id="296" r:id="rId33"/>
    <p:sldId id="297" r:id="rId34"/>
    <p:sldId id="298" r:id="rId35"/>
    <p:sldId id="292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442" r:id="rId47"/>
    <p:sldId id="443" r:id="rId48"/>
    <p:sldId id="444" r:id="rId49"/>
    <p:sldId id="446" r:id="rId50"/>
    <p:sldId id="447" r:id="rId51"/>
    <p:sldId id="448" r:id="rId52"/>
    <p:sldId id="451" r:id="rId53"/>
    <p:sldId id="450" r:id="rId54"/>
    <p:sldId id="29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33FF"/>
    <a:srgbClr val="FF0000"/>
    <a:srgbClr val="003366"/>
    <a:srgbClr val="336699"/>
    <a:srgbClr val="00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34" autoAdjust="0"/>
  </p:normalViewPr>
  <p:slideViewPr>
    <p:cSldViewPr>
      <p:cViewPr varScale="1">
        <p:scale>
          <a:sx n="67" d="100"/>
          <a:sy n="67" d="100"/>
        </p:scale>
        <p:origin x="1260" y="64"/>
      </p:cViewPr>
      <p:guideLst>
        <p:guide orient="horz" pos="2160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aseline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aseline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aseline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aseline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8FA9F5D-43FB-4FF3-9A05-03CA173A7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76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1028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C0FD4F6B-4BE0-4329-B245-23954C33D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42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厨师做菜都不可能精确按照菜谱来做，但他们完全能做出好菜。牺牲一些精确性，会得到更多的收益。</a:t>
            </a:r>
          </a:p>
        </p:txBody>
      </p:sp>
    </p:spTree>
    <p:extLst>
      <p:ext uri="{BB962C8B-B14F-4D97-AF65-F5344CB8AC3E}">
        <p14:creationId xmlns:p14="http://schemas.microsoft.com/office/powerpoint/2010/main" val="263696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波兰裔美国籍的控制论专家</a:t>
            </a:r>
            <a:r>
              <a:rPr lang="en-US" altLang="zh-CN" smtClean="0"/>
              <a:t>.</a:t>
            </a:r>
            <a:r>
              <a:rPr lang="zh-CN" altLang="en-US" smtClean="0"/>
              <a:t>美国伯克利加利福尼亚大学电机工程与计算机科学系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2643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1,2</a:t>
            </a:r>
            <a:r>
              <a:rPr lang="zh-CN" altLang="en-US" smtClean="0"/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193142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3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62952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17121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977663-1489-470A-8C50-D8F22C7EEA7D}" type="slidenum">
              <a:rPr lang="zh-CN" altLang="en-US" baseline="0" smtClean="0"/>
              <a:pPr/>
              <a:t>34</a:t>
            </a:fld>
            <a:endParaRPr lang="zh-CN" altLang="en-US" baseline="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15190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D82974-E0B9-428A-A169-D1BE58191BD4}" type="slidenum">
              <a:rPr lang="zh-CN" altLang="en-US" baseline="0" smtClean="0"/>
              <a:pPr/>
              <a:t>41</a:t>
            </a:fld>
            <a:endParaRPr lang="en-US" altLang="zh-CN" baseline="0" smtClean="0"/>
          </a:p>
        </p:txBody>
      </p:sp>
    </p:spTree>
    <p:extLst>
      <p:ext uri="{BB962C8B-B14F-4D97-AF65-F5344CB8AC3E}">
        <p14:creationId xmlns:p14="http://schemas.microsoft.com/office/powerpoint/2010/main" val="26521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9C2CA-F39B-482E-B6F9-DD57410BF038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734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381CA-B536-41AC-8197-CEBE7025173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786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185B-B44D-4CFA-8056-EB6944A9D8A0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612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789E9-8383-475A-9B92-9975CF7AE99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313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6CDA0-A3DA-4525-AF8E-E66DFE74094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638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C388E-ADB9-48F7-8394-20640CC462A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497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CB1A-4F0B-4483-A919-8A28CCC021B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161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B023D-4B08-455F-A32C-CBA83E372CD2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33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53A6E-F5AA-4401-8B1A-E4CD26652B91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282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E14C-53E9-46D6-8C10-071404CC786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837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55B84-16A8-4CF6-A7C2-EDC977E2AFF1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33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8678F-B338-4EB7-847D-E5C11A739B3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467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6A296-E3F6-46D2-9D9A-588CD5D2099C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8060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43B4-EA8F-444B-83CA-9702CF21E2B2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832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93F37-AEEA-4458-9081-56CE65F8827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048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90E2-D6C7-4B9A-9D44-64C5953D3AF3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339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4047-2AC8-4A1B-A83F-27C3DF937105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50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62779-9506-4609-8D6C-B38BD672D745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50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85D6E-F364-40DF-989C-E1F3DDFA707F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099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2E502-0C40-4A68-A1AD-108E0390773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239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64FC3-5B97-4038-B245-6F757750C51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129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E695-2E50-4E14-99AA-9D780FFBDFB8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58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noProof="1">
                <a:solidFill>
                  <a:srgbClr val="A50021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FC06B3F-16B4-4D25-96BA-1FDBE3B7228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noProof="1">
                <a:solidFill>
                  <a:srgbClr val="A50021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C6690B9-0838-4388-B061-81F256B61CB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7772400" cy="952500"/>
          </a:xfrm>
          <a:solidFill>
            <a:srgbClr val="A50021"/>
          </a:solidFill>
        </p:spPr>
        <p:txBody>
          <a:bodyPr/>
          <a:lstStyle/>
          <a:p>
            <a:pPr algn="ctr" eaLnBrk="1" hangingPunct="1"/>
            <a:r>
              <a:rPr lang="zh-CN" altLang="en-US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模糊推理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03544" y="4058919"/>
            <a:ext cx="3023861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3600" baseline="0" noProof="1"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陈志华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b="1" smtClean="0">
                <a:latin typeface="宋体" panose="02010600030101010101" pitchFamily="2" charset="-122"/>
              </a:rPr>
              <a:t>  设论域</a:t>
            </a:r>
            <a:r>
              <a:rPr lang="en-US" altLang="zh-CN" b="1" i="1" smtClean="0">
                <a:latin typeface="Times New Roman" panose="02020603050405020304" pitchFamily="18" charset="0"/>
              </a:rPr>
              <a:t>U </a:t>
            </a:r>
            <a:r>
              <a:rPr lang="en-US" altLang="zh-CN" b="1" smtClean="0">
                <a:latin typeface="Times New Roman" panose="02020603050405020304" pitchFamily="18" charset="0"/>
              </a:rPr>
              <a:t>= {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Times New Roman" panose="02020603050405020304" pitchFamily="18" charset="0"/>
              </a:rPr>
              <a:t>(140), 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Times New Roman" panose="02020603050405020304" pitchFamily="18" charset="0"/>
              </a:rPr>
              <a:t>(150), 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 </a:t>
            </a:r>
            <a:r>
              <a:rPr lang="en-US" altLang="zh-CN" b="1" smtClean="0">
                <a:latin typeface="Times New Roman" panose="02020603050405020304" pitchFamily="18" charset="0"/>
              </a:rPr>
              <a:t>(160), 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 </a:t>
            </a:r>
            <a:r>
              <a:rPr lang="en-US" altLang="zh-CN" b="1" smtClean="0">
                <a:latin typeface="Times New Roman" panose="02020603050405020304" pitchFamily="18" charset="0"/>
              </a:rPr>
              <a:t>(170), 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 </a:t>
            </a:r>
            <a:r>
              <a:rPr lang="en-US" altLang="zh-CN" b="1" smtClean="0">
                <a:latin typeface="Times New Roman" panose="02020603050405020304" pitchFamily="18" charset="0"/>
              </a:rPr>
              <a:t>(180), </a:t>
            </a:r>
            <a:r>
              <a:rPr lang="en-US" altLang="zh-CN" b="1" i="1" smtClean="0">
                <a:latin typeface="Times New Roman" panose="02020603050405020304" pitchFamily="18" charset="0"/>
              </a:rPr>
              <a:t>x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 </a:t>
            </a:r>
            <a:r>
              <a:rPr lang="en-US" altLang="zh-CN" b="1" smtClean="0">
                <a:latin typeface="Times New Roman" panose="02020603050405020304" pitchFamily="18" charset="0"/>
              </a:rPr>
              <a:t>(190)}(</a:t>
            </a:r>
            <a:r>
              <a:rPr lang="zh-CN" altLang="en-US" b="1" smtClean="0">
                <a:latin typeface="宋体" panose="02010600030101010101" pitchFamily="2" charset="-122"/>
              </a:rPr>
              <a:t>单位：</a:t>
            </a:r>
            <a:r>
              <a:rPr lang="en-US" altLang="zh-CN" b="1" smtClean="0">
                <a:latin typeface="Times New Roman" panose="02020603050405020304" pitchFamily="18" charset="0"/>
              </a:rPr>
              <a:t>cm) </a:t>
            </a:r>
            <a:r>
              <a:rPr lang="zh-CN" altLang="en-US" b="1" smtClean="0">
                <a:latin typeface="宋体" panose="02010600030101010101" pitchFamily="2" charset="-122"/>
              </a:rPr>
              <a:t>表示人的身高，那么</a:t>
            </a:r>
            <a:r>
              <a:rPr lang="en-US" altLang="zh-CN" b="1" i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宋体" panose="02010600030101010101" pitchFamily="2" charset="-122"/>
              </a:rPr>
              <a:t>上的一个模糊集</a:t>
            </a:r>
            <a:r>
              <a:rPr lang="zh-CN" altLang="en-US" b="1" smtClean="0">
                <a:latin typeface="Times New Roman" panose="02020603050405020304" pitchFamily="18" charset="0"/>
              </a:rPr>
              <a:t>“</a:t>
            </a:r>
            <a:r>
              <a:rPr lang="zh-CN" altLang="en-US" b="1" smtClean="0">
                <a:latin typeface="宋体" panose="02010600030101010101" pitchFamily="2" charset="-122"/>
              </a:rPr>
              <a:t>高个子</a:t>
            </a:r>
            <a:r>
              <a:rPr lang="zh-CN" altLang="en-US" b="1" smtClean="0">
                <a:latin typeface="Times New Roman" panose="02020603050405020304" pitchFamily="18" charset="0"/>
              </a:rPr>
              <a:t>”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的隶属函数</a:t>
            </a:r>
            <a:r>
              <a:rPr lang="en-US" altLang="zh-CN" b="1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可定义为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" y="1916113"/>
            <a:ext cx="8915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宋体" panose="02010600030101010101" pitchFamily="2" charset="-122"/>
              </a:rPr>
              <a:t>    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2741613" y="3971925"/>
          <a:ext cx="30051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787548" imgH="203362" progId="Equation.3">
                  <p:embed/>
                </p:oleObj>
              </mc:Choice>
              <mc:Fallback>
                <p:oleObj r:id="rId3" imgW="787548" imgH="2033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971925"/>
                        <a:ext cx="30051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宋体" panose="02010600030101010101" pitchFamily="2" charset="-122"/>
              </a:rPr>
              <a:t>采用</a:t>
            </a:r>
            <a:r>
              <a:rPr lang="en-US" altLang="zh-CN" b="1" smtClean="0">
                <a:latin typeface="Times New Roman" panose="02020603050405020304" pitchFamily="18" charset="0"/>
              </a:rPr>
              <a:t>Zadeh</a:t>
            </a:r>
            <a:r>
              <a:rPr lang="zh-CN" altLang="en-US" b="1" smtClean="0">
                <a:latin typeface="宋体" panose="02010600030101010101" pitchFamily="2" charset="-122"/>
              </a:rPr>
              <a:t>表示法：</a:t>
            </a:r>
          </a:p>
          <a:p>
            <a:endParaRPr lang="zh-CN" altLang="en-US" b="1" smtClean="0">
              <a:latin typeface="宋体" panose="02010600030101010101" pitchFamily="2" charset="-122"/>
            </a:endParaRP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1266825" y="2025650"/>
          <a:ext cx="64770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3" imgW="1682812" imgH="235075" progId="Equation.3">
                  <p:embed/>
                </p:oleObj>
              </mc:Choice>
              <mc:Fallback>
                <p:oleObj r:id="rId3" imgW="1682812" imgH="2350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025650"/>
                        <a:ext cx="64770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762000" y="4203700"/>
            <a:ext cx="6048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FF0000"/>
                </a:solidFill>
                <a:latin typeface="宋体" panose="02010600030101010101" pitchFamily="2" charset="-122"/>
              </a:rPr>
              <a:t>问题：以上表示是否唯一？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b="1" noProof="1">
                <a:latin typeface="楷体_GB2312" pitchFamily="49" charset="-122"/>
                <a:sym typeface="+mn-ea"/>
              </a:rPr>
              <a:t>    另外，还可以在</a:t>
            </a:r>
            <a:r>
              <a:rPr lang="en-US" altLang="zh-CN" b="1" i="1" noProof="1"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上建立一个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矮个子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、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中等个子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、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年轻人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、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中年人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等模糊子集</a:t>
            </a:r>
            <a:r>
              <a:rPr lang="en-US" altLang="zh-CN" b="1" noProof="1">
                <a:latin typeface="楷体_GB2312" pitchFamily="49" charset="-122"/>
                <a:sym typeface="+mn-ea"/>
              </a:rPr>
              <a:t>.</a:t>
            </a:r>
            <a:endParaRPr lang="en-US" altLang="zh-CN" b="1" noProof="1">
              <a:latin typeface="楷体_GB2312" pitchFamily="49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zh-CN" b="1" noProof="1">
                <a:latin typeface="楷体_GB2312" pitchFamily="49" charset="-122"/>
                <a:sym typeface="+mn-ea"/>
              </a:rPr>
              <a:t>    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从上例可看出：</a:t>
            </a:r>
            <a:endParaRPr lang="zh-CN" altLang="en-US" b="1" noProof="1">
              <a:latin typeface="楷体_GB2312" pitchFamily="49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b="1" noProof="1">
                <a:latin typeface="楷体_GB2312" pitchFamily="49" charset="-122"/>
                <a:sym typeface="+mn-ea"/>
              </a:rPr>
              <a:t>    </a:t>
            </a:r>
            <a:r>
              <a:rPr lang="en-US" altLang="zh-CN" b="1" noProof="1">
                <a:latin typeface="楷体_GB2312" pitchFamily="49" charset="-122"/>
                <a:sym typeface="+mn-ea"/>
              </a:rPr>
              <a:t>(1) </a:t>
            </a:r>
            <a:r>
              <a:rPr lang="zh-CN" altLang="en-US" b="1" noProof="1">
                <a:solidFill>
                  <a:srgbClr val="FF0066"/>
                </a:solidFill>
                <a:latin typeface="楷体_GB2312" pitchFamily="49" charset="-122"/>
                <a:sym typeface="+mn-ea"/>
              </a:rPr>
              <a:t>一个有限论域上可以对应无限个模糊子集</a:t>
            </a:r>
            <a:r>
              <a:rPr lang="en-US" altLang="zh-CN" b="1" noProof="1">
                <a:latin typeface="楷体_GB2312" pitchFamily="49" charset="-122"/>
                <a:sym typeface="+mn-ea"/>
              </a:rPr>
              <a:t>,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而经典子集是有限的；</a:t>
            </a:r>
            <a:endParaRPr lang="zh-CN" altLang="en-US" b="1" noProof="1">
              <a:latin typeface="楷体_GB2312" pitchFamily="49" charset="-122"/>
            </a:endParaRPr>
          </a:p>
          <a:p>
            <a:pPr marL="0" indent="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b="1" noProof="1">
                <a:latin typeface="楷体_GB2312" pitchFamily="49" charset="-122"/>
                <a:sym typeface="+mn-ea"/>
              </a:rPr>
              <a:t>    </a:t>
            </a:r>
            <a:r>
              <a:rPr lang="en-US" altLang="zh-CN" b="1" noProof="1">
                <a:latin typeface="楷体_GB2312" pitchFamily="49" charset="-122"/>
                <a:sym typeface="+mn-ea"/>
              </a:rPr>
              <a:t>(2) </a:t>
            </a:r>
            <a:r>
              <a:rPr lang="zh-CN" altLang="en-US" b="1" noProof="1">
                <a:latin typeface="楷体_GB2312" pitchFamily="49" charset="-122"/>
                <a:sym typeface="+mn-ea"/>
              </a:rPr>
              <a:t>一个模糊子集的隶属函数的确定方法是</a:t>
            </a:r>
            <a:r>
              <a:rPr lang="zh-CN" altLang="en-US" b="1" noProof="1">
                <a:solidFill>
                  <a:srgbClr val="FF0066"/>
                </a:solidFill>
                <a:latin typeface="楷体_GB2312" pitchFamily="49" charset="-122"/>
                <a:sym typeface="+mn-ea"/>
              </a:rPr>
              <a:t>主观的</a:t>
            </a:r>
            <a:r>
              <a:rPr lang="en-US" altLang="zh-CN" b="1" noProof="1">
                <a:latin typeface="楷体_GB2312" pitchFamily="49" charset="-122"/>
                <a:sym typeface="+mn-ea"/>
              </a:rPr>
              <a:t>.</a:t>
            </a:r>
            <a:endParaRPr lang="en-US" altLang="zh-CN" b="1" noProof="1">
              <a:latin typeface="楷体_GB2312" pitchFamily="49" charset="-122"/>
            </a:endParaRPr>
          </a:p>
          <a:p>
            <a:pPr>
              <a:buFont typeface="Wingdings" panose="05000000000000000000" charset="0"/>
              <a:buChar char="o"/>
              <a:defRPr/>
            </a:pPr>
            <a:endParaRPr lang="en-US" altLang="zh-CN" b="1" noProof="1">
              <a:latin typeface="楷体_GB2312" pitchFamily="49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设有５个同学分别为</a:t>
            </a:r>
            <a:r>
              <a:rPr lang="en-US" altLang="zh-CN" b="1" smtClean="0">
                <a:latin typeface="Times New Roman" panose="02020603050405020304" pitchFamily="18" charset="0"/>
              </a:rPr>
              <a:t>S1, S2, S3, S4, S5</a:t>
            </a:r>
            <a:r>
              <a:rPr lang="zh-CN" altLang="en-US" b="1" smtClean="0">
                <a:latin typeface="Times New Roman" panose="02020603050405020304" pitchFamily="18" charset="0"/>
              </a:rPr>
              <a:t>。若对这些同学的“学习好”程度打分：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S1:95; S2:85; S3:80; S4:70; S5:90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这样就确定了一个模糊集合</a:t>
            </a:r>
            <a:r>
              <a:rPr lang="en-US" altLang="zh-CN" b="1" smtClean="0">
                <a:latin typeface="Times New Roman" panose="02020603050405020304" pitchFamily="18" charset="0"/>
              </a:rPr>
              <a:t>F</a:t>
            </a:r>
            <a:r>
              <a:rPr lang="zh-CN" altLang="en-US" b="1" smtClean="0">
                <a:latin typeface="Times New Roman" panose="02020603050405020304" pitchFamily="18" charset="0"/>
              </a:rPr>
              <a:t>，它表示该小组同学对“学习好”这一模糊概念的隶属程度，试写出该模糊集合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模糊集合关系及运算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1017588"/>
            <a:ext cx="8061325" cy="47069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相等：</a:t>
            </a:r>
            <a:r>
              <a:rPr lang="zh-CN" altLang="en-US" b="1" smtClean="0">
                <a:latin typeface="Times New Roman" panose="02020603050405020304" pitchFamily="18" charset="0"/>
              </a:rPr>
              <a:t>设有两个模糊集合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A=B</a:t>
            </a:r>
            <a:r>
              <a:rPr lang="zh-CN" altLang="en-US" b="1" smtClean="0">
                <a:latin typeface="Times New Roman" panose="02020603050405020304" pitchFamily="18" charset="0"/>
              </a:rPr>
              <a:t>当且仅当它们的隶属函数在论域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上恒等，即</a:t>
            </a:r>
          </a:p>
          <a:p>
            <a:pPr eaLnBrk="1" hangingPunct="1">
              <a:lnSpc>
                <a:spcPct val="13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包含：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包含于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当且仅当对于论域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上</a:t>
            </a:r>
            <a:endParaRPr lang="zh-CN" altLang="en-US" b="1" smtClean="0"/>
          </a:p>
        </p:txBody>
      </p:sp>
      <p:graphicFrame>
        <p:nvGraphicFramePr>
          <p:cNvPr id="2458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38350" y="4629150"/>
          <a:ext cx="38496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3" imgW="1346200" imgH="203200" progId="Equation.3">
                  <p:embed/>
                </p:oleObj>
              </mc:Choice>
              <mc:Fallback>
                <p:oleObj r:id="rId3" imgW="1346200" imgH="203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629150"/>
                        <a:ext cx="38496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3"/>
          <p:cNvGraphicFramePr>
            <a:graphicFrameLocks noChangeAspect="1"/>
          </p:cNvGraphicFramePr>
          <p:nvPr/>
        </p:nvGraphicFramePr>
        <p:xfrm>
          <a:off x="2038350" y="2360613"/>
          <a:ext cx="4679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r:id="rId5" imgW="1358310" imgH="203112" progId="Equation.3">
                  <p:embed/>
                </p:oleObj>
              </mc:Choice>
              <mc:Fallback>
                <p:oleObj r:id="rId5" imgW="1358310" imgH="203112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360613"/>
                        <a:ext cx="4679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9138" y="1182688"/>
            <a:ext cx="6704012" cy="4060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并：</a:t>
            </a:r>
          </a:p>
          <a:p>
            <a:pPr eaLnBrk="1" hangingPunct="1">
              <a:lnSpc>
                <a:spcPct val="9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交：</a:t>
            </a:r>
          </a:p>
          <a:p>
            <a:pPr eaLnBrk="1" hangingPunct="1">
              <a:lnSpc>
                <a:spcPct val="9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补集：</a:t>
            </a:r>
            <a:endParaRPr lang="en-US" altLang="zh-CN" b="1" smtClean="0">
              <a:solidFill>
                <a:srgbClr val="FF0066"/>
              </a:solidFill>
            </a:endParaRPr>
          </a:p>
        </p:txBody>
      </p:sp>
      <p:graphicFrame>
        <p:nvGraphicFramePr>
          <p:cNvPr id="2560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4938" y="1817688"/>
          <a:ext cx="63341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3" imgW="2413000" imgH="215900" progId="Equation.3">
                  <p:embed/>
                </p:oleObj>
              </mc:Choice>
              <mc:Fallback>
                <p:oleObj r:id="rId3" imgW="2413000" imgH="2159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817688"/>
                        <a:ext cx="63341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04938" y="3508375"/>
          <a:ext cx="65516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5" imgW="2387600" imgH="215900" progId="Equation.3">
                  <p:embed/>
                </p:oleObj>
              </mc:Choice>
              <mc:Fallback>
                <p:oleObj r:id="rId5" imgW="2387600" imgH="2159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508375"/>
                        <a:ext cx="65516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1"/>
          <p:cNvGraphicFramePr>
            <a:graphicFrameLocks noChangeAspect="1"/>
          </p:cNvGraphicFramePr>
          <p:nvPr/>
        </p:nvGraphicFramePr>
        <p:xfrm>
          <a:off x="1404938" y="5164138"/>
          <a:ext cx="5083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7" imgW="1536033" imgH="203112" progId="Equation.3">
                  <p:embed/>
                </p:oleObj>
              </mc:Choice>
              <mc:Fallback>
                <p:oleObj r:id="rId7" imgW="153603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164138"/>
                        <a:ext cx="50831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4514850" y="3333750"/>
          <a:ext cx="114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9" imgW="114201" imgH="190335" progId="Equation.3">
                  <p:embed/>
                </p:oleObj>
              </mc:Choice>
              <mc:Fallback>
                <p:oleObj r:id="rId9" imgW="114201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3750"/>
                        <a:ext cx="114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模糊集合关系及运算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8" y="1123950"/>
            <a:ext cx="7799387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Tx/>
            </a:pPr>
            <a:r>
              <a:rPr lang="zh-CN" altLang="en-US" b="1" smtClean="0">
                <a:solidFill>
                  <a:srgbClr val="FF0066"/>
                </a:solidFill>
              </a:rPr>
              <a:t>积：</a:t>
            </a:r>
          </a:p>
          <a:p>
            <a:pPr eaLnBrk="1" hangingPunct="1">
              <a:lnSpc>
                <a:spcPct val="130000"/>
              </a:lnSpc>
              <a:buClrTx/>
            </a:pPr>
            <a:endParaRPr lang="zh-CN" altLang="en-US" b="1" smtClean="0"/>
          </a:p>
          <a:p>
            <a:pPr eaLnBrk="1" hangingPunct="1">
              <a:lnSpc>
                <a:spcPct val="130000"/>
              </a:lnSpc>
              <a:buClrTx/>
            </a:pPr>
            <a:endParaRPr lang="zh-CN" altLang="en-US" b="1" smtClean="0"/>
          </a:p>
          <a:p>
            <a:pPr marL="471488" lvl="1" indent="0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—</a:t>
            </a:r>
            <a:r>
              <a:rPr lang="zh-CN" altLang="en-US" b="1" smtClean="0">
                <a:latin typeface="Times New Roman" panose="02020603050405020304" pitchFamily="18" charset="0"/>
              </a:rPr>
              <a:t>其中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分别是论域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上的模糊集合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</a:p>
          <a:p>
            <a:pPr marL="471488" lvl="1" indent="0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—</a:t>
            </a:r>
            <a:r>
              <a:rPr lang="zh-CN" altLang="en-US" b="1" smtClean="0">
                <a:latin typeface="Times New Roman" panose="02020603050405020304" pitchFamily="18" charset="0"/>
              </a:rPr>
              <a:t>特别地，当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就是论域</a:t>
            </a:r>
            <a:r>
              <a:rPr lang="en-US" altLang="zh-CN" b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时，公式可简化成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878013" y="4716463"/>
          <a:ext cx="379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1459866" imgH="380835" progId="Equation.3">
                  <p:embed/>
                </p:oleObj>
              </mc:Choice>
              <mc:Fallback>
                <p:oleObj r:id="rId3" imgW="1459866" imgH="380835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716463"/>
                        <a:ext cx="3797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"/>
          <p:cNvGraphicFramePr>
            <a:graphicFrameLocks noChangeAspect="1"/>
          </p:cNvGraphicFramePr>
          <p:nvPr/>
        </p:nvGraphicFramePr>
        <p:xfrm>
          <a:off x="1878013" y="1897063"/>
          <a:ext cx="53292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5" imgW="2032000" imgH="381000" progId="Equation.3">
                  <p:embed/>
                </p:oleObj>
              </mc:Choice>
              <mc:Fallback>
                <p:oleObj r:id="rId5" imgW="2032000" imgH="381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897063"/>
                        <a:ext cx="53292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模糊集合关系及运算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假设论域</a:t>
            </a:r>
            <a:r>
              <a:rPr lang="en-US" altLang="zh-CN" b="1" noProof="1">
                <a:latin typeface="Times New Roman" panose="02020603050405020304" pitchFamily="18" charset="0"/>
              </a:rPr>
              <a:t>U={1,2,3,4,5}, </a:t>
            </a:r>
            <a:r>
              <a:rPr lang="zh-CN" altLang="en-US" b="1" noProof="1">
                <a:latin typeface="Times New Roman" panose="02020603050405020304" pitchFamily="18" charset="0"/>
              </a:rPr>
              <a:t>且</a:t>
            </a:r>
            <a:r>
              <a:rPr lang="en-US" altLang="zh-CN" b="1" noProof="1">
                <a:latin typeface="Times New Roman" panose="02020603050405020304" pitchFamily="18" charset="0"/>
              </a:rPr>
              <a:t>U</a:t>
            </a:r>
            <a:r>
              <a:rPr lang="zh-CN" altLang="en-US" b="1" noProof="1">
                <a:latin typeface="Times New Roman" panose="02020603050405020304" pitchFamily="18" charset="0"/>
              </a:rPr>
              <a:t>上定义的模糊集合：</a:t>
            </a:r>
          </a:p>
          <a:p>
            <a:pPr marL="0" indent="0"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   A=0.1/1+0.2/2+0.3/3+0.4/4+0.5/5,</a:t>
            </a:r>
          </a:p>
          <a:p>
            <a:pPr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   B=0.1/1+0.2/2+0.3/3+0.4/4+0.5/5,</a:t>
            </a:r>
          </a:p>
          <a:p>
            <a:pPr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   C=0.1/2+0.2/3+0.4/4+0.5/5,</a:t>
            </a:r>
          </a:p>
          <a:p>
            <a:pPr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   D=0.3/1+0.1/2+1.0/5,</a:t>
            </a:r>
          </a:p>
          <a:p>
            <a:pPr eaLnBrk="1" hangingPunct="1">
              <a:buFont typeface="Wingdings" panose="05000000000000000000" charset="0"/>
              <a:buNone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试确定</a:t>
            </a:r>
            <a:r>
              <a:rPr lang="en-US" altLang="zh-CN" b="1" noProof="1">
                <a:latin typeface="Times New Roman" panose="02020603050405020304" pitchFamily="18" charset="0"/>
              </a:rPr>
              <a:t>A</a:t>
            </a:r>
            <a:r>
              <a:rPr lang="zh-CN" altLang="en-US" b="1" noProof="1">
                <a:latin typeface="Times New Roman" panose="02020603050405020304" pitchFamily="18" charset="0"/>
              </a:rPr>
              <a:t>和</a:t>
            </a:r>
            <a:r>
              <a:rPr lang="en-US" altLang="zh-CN" b="1" noProof="1">
                <a:latin typeface="Times New Roman" panose="02020603050405020304" pitchFamily="18" charset="0"/>
              </a:rPr>
              <a:t>B,A</a:t>
            </a:r>
            <a:r>
              <a:rPr lang="zh-CN" altLang="en-US" b="1" noProof="1">
                <a:latin typeface="Times New Roman" panose="02020603050405020304" pitchFamily="18" charset="0"/>
              </a:rPr>
              <a:t>和</a:t>
            </a:r>
            <a:r>
              <a:rPr lang="en-US" altLang="zh-CN" b="1" noProof="1">
                <a:latin typeface="Times New Roman" panose="02020603050405020304" pitchFamily="18" charset="0"/>
              </a:rPr>
              <a:t>C</a:t>
            </a:r>
            <a:r>
              <a:rPr lang="zh-CN" altLang="en-US" b="1" noProof="1">
                <a:latin typeface="Times New Roman" panose="02020603050405020304" pitchFamily="18" charset="0"/>
              </a:rPr>
              <a:t>的关系</a:t>
            </a:r>
            <a:r>
              <a:rPr lang="en-US" altLang="zh-CN" b="1" noProof="1">
                <a:latin typeface="Times New Roman" panose="02020603050405020304" pitchFamily="18" charset="0"/>
              </a:rPr>
              <a:t>(</a:t>
            </a:r>
            <a:r>
              <a:rPr lang="zh-CN" altLang="en-US" b="1" noProof="1">
                <a:latin typeface="Times New Roman" panose="02020603050405020304" pitchFamily="18" charset="0"/>
              </a:rPr>
              <a:t>包含、相等</a:t>
            </a:r>
            <a:r>
              <a:rPr lang="en-US" altLang="zh-CN" b="1" noProof="1">
                <a:latin typeface="Times New Roman" panose="02020603050405020304" pitchFamily="18" charset="0"/>
              </a:rPr>
              <a:t>)</a:t>
            </a:r>
            <a:r>
              <a:rPr lang="zh-CN" altLang="en-US" b="1" noProof="1">
                <a:latin typeface="Times New Roman" panose="02020603050405020304" pitchFamily="18" charset="0"/>
              </a:rPr>
              <a:t>，计算</a:t>
            </a:r>
            <a:r>
              <a:rPr lang="en-US" altLang="zh-CN" b="1" noProof="1">
                <a:latin typeface="Times New Roman" panose="02020603050405020304" pitchFamily="18" charset="0"/>
              </a:rPr>
              <a:t>A</a:t>
            </a:r>
            <a:r>
              <a:rPr lang="zh-CN" altLang="en-US" b="1" noProof="1">
                <a:latin typeface="Times New Roman" panose="02020603050405020304" pitchFamily="18" charset="0"/>
              </a:rPr>
              <a:t>和</a:t>
            </a:r>
            <a:r>
              <a:rPr lang="en-US" altLang="zh-CN" b="1" noProof="1"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latin typeface="Times New Roman" panose="02020603050405020304" pitchFamily="18" charset="0"/>
              </a:rPr>
              <a:t>的并集、交集和</a:t>
            </a:r>
            <a:r>
              <a:rPr lang="en-US" altLang="zh-CN" b="1" noProof="1"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latin typeface="Times New Roman" panose="02020603050405020304" pitchFamily="18" charset="0"/>
              </a:rPr>
              <a:t>的补集。</a:t>
            </a:r>
            <a:endParaRPr lang="en-US" altLang="zh-CN" b="1" noProof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None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如果论域 </a:t>
            </a:r>
            <a:r>
              <a:rPr lang="en-US" altLang="zh-CN" b="1" noProof="1">
                <a:latin typeface="Times New Roman" panose="02020603050405020304" pitchFamily="18" charset="0"/>
              </a:rPr>
              <a:t>V={11,22,33},V</a:t>
            </a:r>
            <a:r>
              <a:rPr lang="zh-CN" altLang="en-US" b="1" noProof="1">
                <a:latin typeface="Times New Roman" panose="02020603050405020304" pitchFamily="18" charset="0"/>
              </a:rPr>
              <a:t>上定义的模糊集合</a:t>
            </a:r>
            <a:r>
              <a:rPr lang="en-US" altLang="zh-CN" b="1" noProof="1">
                <a:latin typeface="Times New Roman" panose="02020603050405020304" pitchFamily="18" charset="0"/>
              </a:rPr>
              <a:t>F=0.5/11+0.2/22, </a:t>
            </a:r>
            <a:r>
              <a:rPr lang="zh-CN" altLang="en-US" b="1" noProof="1">
                <a:latin typeface="Times New Roman" panose="02020603050405020304" pitchFamily="18" charset="0"/>
              </a:rPr>
              <a:t>试求</a:t>
            </a:r>
            <a:r>
              <a:rPr lang="en-US" altLang="zh-CN" b="1" noProof="1"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latin typeface="Times New Roman" panose="02020603050405020304" pitchFamily="18" charset="0"/>
              </a:rPr>
              <a:t>和</a:t>
            </a:r>
            <a:r>
              <a:rPr lang="en-US" altLang="zh-CN" b="1" noProof="1">
                <a:latin typeface="Times New Roman" panose="02020603050405020304" pitchFamily="18" charset="0"/>
              </a:rPr>
              <a:t>F</a:t>
            </a:r>
            <a:r>
              <a:rPr lang="zh-CN" altLang="en-US" b="1" noProof="1">
                <a:latin typeface="Times New Roman" panose="02020603050405020304" pitchFamily="18" charset="0"/>
              </a:rPr>
              <a:t>的乘积。</a:t>
            </a:r>
            <a:r>
              <a:rPr lang="zh-CN" altLang="en-US" b="1" noProof="1"/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3333FF"/>
                </a:solidFill>
              </a:rPr>
              <a:t>解答</a:t>
            </a:r>
            <a:r>
              <a:rPr lang="en-US" altLang="zh-CN" b="1" smtClean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A=B, A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包含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D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的交集、并集：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交</a:t>
            </a:r>
            <a:r>
              <a:rPr lang="en-US" altLang="zh-CN" sz="2800" b="1" smtClean="0">
                <a:latin typeface="Times New Roman" panose="02020603050405020304" pitchFamily="18" charset="0"/>
              </a:rPr>
              <a:t>0.1/1+0.1/2+0.5/5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并</a:t>
            </a:r>
            <a:r>
              <a:rPr lang="en-US" altLang="zh-CN" sz="2800" b="1" smtClean="0">
                <a:latin typeface="Times New Roman" panose="02020603050405020304" pitchFamily="18" charset="0"/>
              </a:rPr>
              <a:t>0.3/1+0.2/2+0.3/3+0.4/4+1.0/5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D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的补集</a:t>
            </a:r>
            <a:r>
              <a:rPr lang="en-US" altLang="zh-CN" sz="2800" b="1" smtClean="0">
                <a:latin typeface="Times New Roman" panose="02020603050405020304" pitchFamily="18" charset="0"/>
              </a:rPr>
              <a:t>: 0.7/1+0.9/2+1.0/3+1.0/4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latin typeface="宋体" panose="02010600030101010101" pitchFamily="2" charset="-122"/>
              </a:rPr>
              <a:t>×</a:t>
            </a:r>
            <a:r>
              <a:rPr lang="en-US" altLang="zh-CN" sz="2800" b="1" smtClean="0">
                <a:latin typeface="Times New Roman" panose="02020603050405020304" pitchFamily="18" charset="0"/>
              </a:rPr>
              <a:t>F= 0.3/(1,11)+0.1/(2,11)+0.5/(5,11)+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0.2/(1,22)+0.1/(2,22)+0.2/(5,22)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1FF8CDB-C320-43A5-B25F-D305B0424F7E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模糊关系</a:t>
            </a:r>
            <a:endParaRPr lang="zh-CN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29700" name="Rectangle 122"/>
          <p:cNvSpPr>
            <a:spLocks noChangeArrowheads="1"/>
          </p:cNvSpPr>
          <p:nvPr/>
        </p:nvSpPr>
        <p:spPr bwMode="auto">
          <a:xfrm>
            <a:off x="3752850" y="293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228600" y="3048000"/>
            <a:ext cx="5105400" cy="3124200"/>
            <a:chOff x="144" y="1920"/>
            <a:chExt cx="3216" cy="1968"/>
          </a:xfrm>
        </p:grpSpPr>
        <p:graphicFrame>
          <p:nvGraphicFramePr>
            <p:cNvPr id="29707" name="Object 119"/>
            <p:cNvGraphicFramePr>
              <a:graphicFrameLocks noChangeAspect="1"/>
            </p:cNvGraphicFramePr>
            <p:nvPr/>
          </p:nvGraphicFramePr>
          <p:xfrm>
            <a:off x="144" y="2160"/>
            <a:ext cx="3216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1" name="位图图像" r:id="rId3" imgW="3467584" imgH="1609524" progId="Paint.Picture">
                    <p:embed/>
                  </p:oleObj>
                </mc:Choice>
                <mc:Fallback>
                  <p:oleObj name="位图图像" r:id="rId3" imgW="3467584" imgH="1609524" progId="Paint.Picture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160"/>
                          <a:ext cx="3216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Text Box 123"/>
            <p:cNvSpPr txBox="1">
              <a:spLocks noChangeArrowheads="1"/>
            </p:cNvSpPr>
            <p:nvPr/>
          </p:nvSpPr>
          <p:spPr bwMode="auto">
            <a:xfrm>
              <a:off x="384" y="1920"/>
              <a:ext cx="26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身高与体重的模糊关系表</a:t>
              </a:r>
              <a:r>
                <a:rPr lang="zh-CN" altLang="en-US" sz="2000" b="1"/>
                <a:t>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5715000" y="3108325"/>
            <a:ext cx="3276600" cy="2835275"/>
            <a:chOff x="3600" y="1958"/>
            <a:chExt cx="2064" cy="1786"/>
          </a:xfrm>
        </p:grpSpPr>
        <p:graphicFrame>
          <p:nvGraphicFramePr>
            <p:cNvPr id="29705" name="Object 121"/>
            <p:cNvGraphicFramePr>
              <a:graphicFrameLocks noChangeAspect="1"/>
            </p:cNvGraphicFramePr>
            <p:nvPr/>
          </p:nvGraphicFramePr>
          <p:xfrm>
            <a:off x="3600" y="2546"/>
            <a:ext cx="2064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r:id="rId5" imgW="1638300" imgH="977900" progId="Equation.DSMT4">
                    <p:embed/>
                  </p:oleObj>
                </mc:Choice>
                <mc:Fallback>
                  <p:oleObj r:id="rId5" imgW="1638300" imgH="9779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46"/>
                          <a:ext cx="2064" cy="1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Text Box 124"/>
            <p:cNvSpPr txBox="1">
              <a:spLocks noChangeArrowheads="1"/>
            </p:cNvSpPr>
            <p:nvPr/>
          </p:nvSpPr>
          <p:spPr bwMode="auto">
            <a:xfrm>
              <a:off x="3600" y="1958"/>
              <a:ext cx="20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>
                  <a:latin typeface="Times New Roman" panose="02020603050405020304" pitchFamily="18" charset="0"/>
                </a:rPr>
                <a:t>从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zh-CN" altLang="en-US" sz="2000" b="1">
                  <a:latin typeface="Times New Roman" panose="02020603050405020304" pitchFamily="18" charset="0"/>
                </a:rPr>
                <a:t>到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的一个模糊关系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，用模糊矩阵表示</a:t>
              </a:r>
              <a:r>
                <a:rPr lang="zh-CN" altLang="en-US" sz="2000" b="1">
                  <a:latin typeface="宋体" panose="02010600030101010101" pitchFamily="2" charset="-122"/>
                </a:rPr>
                <a:t>：</a:t>
              </a:r>
              <a:r>
                <a:rPr lang="zh-CN" altLang="en-US" sz="2000" b="1"/>
                <a:t> </a:t>
              </a:r>
            </a:p>
          </p:txBody>
        </p:sp>
      </p:grpSp>
      <p:sp>
        <p:nvSpPr>
          <p:cNvPr id="29703" name="Text Box 128"/>
          <p:cNvSpPr txBox="1">
            <a:spLocks noChangeArrowheads="1"/>
          </p:cNvSpPr>
          <p:nvPr/>
        </p:nvSpPr>
        <p:spPr bwMode="auto">
          <a:xfrm>
            <a:off x="266700" y="1116013"/>
            <a:ext cx="871378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Blip>
                <a:blip r:embed="rId7"/>
              </a:buBlip>
            </a:pP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</a:rPr>
              <a:t>普通关系</a:t>
            </a:r>
            <a:r>
              <a:rPr lang="en-US" altLang="zh-CN" sz="3200" b="1">
                <a:latin typeface="宋体" panose="02010600030101010101" pitchFamily="2" charset="-122"/>
              </a:rPr>
              <a:t>:</a:t>
            </a:r>
            <a:r>
              <a:rPr lang="zh-CN" altLang="en-US" sz="3200" b="1">
                <a:latin typeface="宋体" panose="02010600030101010101" pitchFamily="2" charset="-122"/>
              </a:rPr>
              <a:t>两个集合中的元素之间是否有关联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Blip>
                <a:blip r:embed="rId7"/>
              </a:buBlip>
            </a:pPr>
            <a:r>
              <a:rPr lang="zh-CN" altLang="en-US" sz="3200" b="1">
                <a:latin typeface="宋体" panose="02010600030101010101" pitchFamily="2" charset="-122"/>
              </a:rPr>
              <a:t> 模糊关系</a:t>
            </a:r>
            <a:r>
              <a:rPr lang="en-US" altLang="zh-CN" sz="3200" b="1">
                <a:latin typeface="宋体" panose="02010600030101010101" pitchFamily="2" charset="-122"/>
              </a:rPr>
              <a:t>:</a:t>
            </a:r>
            <a:r>
              <a:rPr lang="zh-CN" altLang="en-US" sz="3200" b="1">
                <a:latin typeface="宋体" panose="02010600030101010101" pitchFamily="2" charset="-122"/>
              </a:rPr>
              <a:t>两个模糊集合中的元素之间关联程度的多少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endParaRPr lang="zh-CN" altLang="en-US" sz="3200"/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07950" y="2317750"/>
            <a:ext cx="8572500" cy="41275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某地区人的身高论域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={140,150,160,170,180}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（单位：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），体重论域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={40,50,60,70,80}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模糊数学基础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模糊集合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模糊集合运算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模糊关系及合成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模糊假言推理</a:t>
            </a:r>
            <a:endParaRPr lang="en-US" altLang="zh-CN" b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模糊知识表示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简单模糊推理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模糊关系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30288" y="1187450"/>
            <a:ext cx="7083425" cy="44846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设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、</a:t>
            </a:r>
            <a:r>
              <a:rPr lang="en-US" altLang="zh-CN" b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是论域，从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到</a:t>
            </a:r>
            <a:r>
              <a:rPr lang="en-US" altLang="zh-CN" b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上的模糊关系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是指</a:t>
            </a:r>
            <a:r>
              <a:rPr lang="en-US" altLang="zh-CN" b="1" smtClean="0">
                <a:latin typeface="Times New Roman" panose="02020603050405020304" pitchFamily="18" charset="0"/>
              </a:rPr>
              <a:t>U×V</a:t>
            </a:r>
            <a:r>
              <a:rPr lang="zh-CN" altLang="en-US" b="1" smtClean="0">
                <a:latin typeface="Times New Roman" panose="02020603050405020304" pitchFamily="18" charset="0"/>
              </a:rPr>
              <a:t>上的一个模糊集合，由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隶属函数               表示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之间的关系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</a:pPr>
            <a:endParaRPr lang="zh-CN" altLang="en-US" sz="10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当论域</a:t>
            </a:r>
            <a:r>
              <a:rPr lang="en-US" altLang="zh-CN" b="1" smtClean="0">
                <a:latin typeface="Times New Roman" panose="02020603050405020304" pitchFamily="18" charset="0"/>
              </a:rPr>
              <a:t>U</a:t>
            </a:r>
            <a:r>
              <a:rPr lang="zh-CN" altLang="en-US" b="1" smtClean="0">
                <a:latin typeface="Times New Roman" panose="02020603050405020304" pitchFamily="18" charset="0"/>
              </a:rPr>
              <a:t>、</a:t>
            </a:r>
            <a:r>
              <a:rPr lang="en-US" altLang="zh-CN" b="1" smtClean="0">
                <a:latin typeface="Times New Roman" panose="02020603050405020304" pitchFamily="18" charset="0"/>
              </a:rPr>
              <a:t>V</a:t>
            </a:r>
            <a:r>
              <a:rPr lang="zh-CN" altLang="en-US" b="1" smtClean="0">
                <a:latin typeface="Times New Roman" panose="02020603050405020304" pitchFamily="18" charset="0"/>
              </a:rPr>
              <a:t>是有限集时，模糊关系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常常采用矩阵来表示，此时它又称为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模糊关系矩阵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30400" y="2608263"/>
          <a:ext cx="14398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3" imgW="520474" imgH="203112" progId="Equation.3">
                  <p:embed/>
                </p:oleObj>
              </mc:Choice>
              <mc:Fallback>
                <p:oleObj r:id="rId3" imgW="520474" imgH="203112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608263"/>
                        <a:ext cx="14398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58800" y="1133475"/>
            <a:ext cx="7943850" cy="3048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 b="1" noProof="1">
                <a:sym typeface="+mn-ea"/>
              </a:rPr>
              <a:t>模糊关系矩阵的</a:t>
            </a:r>
            <a:r>
              <a:rPr lang="zh-CN" altLang="en-US" sz="3200" b="1" noProof="1" smtClean="0">
                <a:sym typeface="+mn-ea"/>
              </a:rPr>
              <a:t>乘法（合成）</a:t>
            </a:r>
            <a:endParaRPr lang="zh-CN" altLang="en-US" sz="3200" b="1" noProof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设</a:t>
            </a:r>
            <a:r>
              <a:rPr lang="en-US" altLang="zh-CN" b="1" noProof="1">
                <a:latin typeface="Times New Roman" panose="02020603050405020304" pitchFamily="18" charset="0"/>
              </a:rPr>
              <a:t>R</a:t>
            </a:r>
            <a:r>
              <a:rPr lang="zh-CN" altLang="en-US" b="1" noProof="1">
                <a:latin typeface="Times New Roman" panose="02020603050405020304" pitchFamily="18" charset="0"/>
              </a:rPr>
              <a:t>是</a:t>
            </a:r>
            <a:r>
              <a:rPr lang="en-US" altLang="zh-CN" b="1" noProof="1">
                <a:latin typeface="Times New Roman" panose="02020603050405020304" pitchFamily="18" charset="0"/>
              </a:rPr>
              <a:t>U×V</a:t>
            </a:r>
            <a:r>
              <a:rPr lang="zh-CN" altLang="en-US" b="1" noProof="1">
                <a:latin typeface="Times New Roman" panose="02020603050405020304" pitchFamily="18" charset="0"/>
              </a:rPr>
              <a:t>上的模糊关系矩阵，</a:t>
            </a:r>
            <a:r>
              <a:rPr lang="en-US" altLang="zh-CN" b="1" noProof="1">
                <a:latin typeface="Times New Roman" panose="02020603050405020304" pitchFamily="18" charset="0"/>
              </a:rPr>
              <a:t>S</a:t>
            </a:r>
            <a:r>
              <a:rPr lang="zh-CN" altLang="en-US" b="1" noProof="1">
                <a:latin typeface="Times New Roman" panose="02020603050405020304" pitchFamily="18" charset="0"/>
              </a:rPr>
              <a:t>是</a:t>
            </a:r>
            <a:r>
              <a:rPr lang="en-US" altLang="zh-CN" b="1" noProof="1">
                <a:latin typeface="Times New Roman" panose="02020603050405020304" pitchFamily="18" charset="0"/>
              </a:rPr>
              <a:t>V×W</a:t>
            </a:r>
            <a:r>
              <a:rPr lang="zh-CN" altLang="en-US" b="1" noProof="1">
                <a:latin typeface="Times New Roman" panose="02020603050405020304" pitchFamily="18" charset="0"/>
              </a:rPr>
              <a:t>上的模糊关系矩阵</a:t>
            </a:r>
          </a:p>
          <a:p>
            <a:pPr eaLnBrk="1" hangingPunct="1">
              <a:lnSpc>
                <a:spcPct val="15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则</a:t>
            </a:r>
            <a:r>
              <a:rPr lang="en-US" altLang="zh-CN" b="1" noProof="1">
                <a:latin typeface="Times New Roman" panose="02020603050405020304" pitchFamily="18" charset="0"/>
              </a:rPr>
              <a:t>U×W</a:t>
            </a:r>
            <a:r>
              <a:rPr lang="zh-CN" altLang="en-US" b="1" noProof="1">
                <a:latin typeface="Times New Roman" panose="02020603050405020304" pitchFamily="18" charset="0"/>
              </a:rPr>
              <a:t>上的模糊关系矩阵</a:t>
            </a:r>
            <a:r>
              <a:rPr lang="en-US" altLang="zh-CN" b="1" noProof="1">
                <a:latin typeface="Times New Roman" panose="02020603050405020304" pitchFamily="18" charset="0"/>
              </a:rPr>
              <a:t>T</a:t>
            </a:r>
            <a:r>
              <a:rPr lang="zh-CN" altLang="en-US" b="1" noProof="1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1238" y="4516438"/>
          <a:ext cx="30972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3" imgW="596641" imgH="177723" progId="Equation.3">
                  <p:embed/>
                </p:oleObj>
              </mc:Choice>
              <mc:Fallback>
                <p:oleObj r:id="rId3" imgW="596641" imgH="177723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516438"/>
                        <a:ext cx="30972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模糊关系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1575" y="1241425"/>
            <a:ext cx="6415088" cy="1676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若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m×n</a:t>
            </a:r>
            <a:r>
              <a:rPr lang="zh-CN" altLang="en-US" b="1" smtClean="0">
                <a:latin typeface="Times New Roman" panose="02020603050405020304" pitchFamily="18" charset="0"/>
              </a:rPr>
              <a:t>阶矩阵，</a:t>
            </a:r>
            <a:r>
              <a:rPr lang="en-US" altLang="zh-CN" b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n×k</a:t>
            </a:r>
            <a:r>
              <a:rPr lang="zh-CN" altLang="en-US" b="1" smtClean="0">
                <a:latin typeface="Times New Roman" panose="02020603050405020304" pitchFamily="18" charset="0"/>
              </a:rPr>
              <a:t>阶矩阵，则                是</a:t>
            </a:r>
            <a:r>
              <a:rPr lang="en-US" altLang="zh-CN" b="1" smtClean="0">
                <a:latin typeface="Times New Roman" panose="02020603050405020304" pitchFamily="18" charset="0"/>
              </a:rPr>
              <a:t>m×k</a:t>
            </a:r>
            <a:r>
              <a:rPr lang="zh-CN" altLang="en-US" b="1" smtClean="0">
                <a:latin typeface="Times New Roman" panose="02020603050405020304" pitchFamily="18" charset="0"/>
              </a:rPr>
              <a:t>阶矩阵，且运算公式为：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8363" y="2100263"/>
          <a:ext cx="1368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4" imgW="596641" imgH="177723" progId="Equation.3">
                  <p:embed/>
                </p:oleObj>
              </mc:Choice>
              <mc:Fallback>
                <p:oleObj r:id="rId4" imgW="596641" imgH="177723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100263"/>
                        <a:ext cx="1368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92450" y="2917825"/>
          <a:ext cx="41021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6" imgW="990600" imgH="368300" progId="Equation.3">
                  <p:embed/>
                </p:oleObj>
              </mc:Choice>
              <mc:Fallback>
                <p:oleObj r:id="rId6" imgW="990600" imgH="3683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917825"/>
                        <a:ext cx="41021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4"/>
          <p:cNvGraphicFramePr>
            <a:graphicFrameLocks noChangeAspect="1"/>
          </p:cNvGraphicFramePr>
          <p:nvPr/>
        </p:nvGraphicFramePr>
        <p:xfrm>
          <a:off x="1033463" y="4424363"/>
          <a:ext cx="707707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8" imgW="2451100" imgH="584200" progId="Equation.3">
                  <p:embed/>
                </p:oleObj>
              </mc:Choice>
              <mc:Fallback>
                <p:oleObj r:id="rId8" imgW="24511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424363"/>
                        <a:ext cx="7077075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模糊关系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1013" y="917575"/>
            <a:ext cx="8054975" cy="102870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例：设有如下两个模糊关系矩阵</a:t>
            </a:r>
            <a:r>
              <a:rPr lang="en-US" altLang="zh-CN" b="1" smtClean="0">
                <a:latin typeface="Times New Roman" panose="02020603050405020304" pitchFamily="18" charset="0"/>
              </a:rPr>
              <a:t>R1,R2</a:t>
            </a:r>
            <a:r>
              <a:rPr lang="en-US" altLang="zh-CN" b="1" smtClean="0"/>
              <a:t>, </a:t>
            </a:r>
            <a:r>
              <a:rPr lang="zh-CN" altLang="en-US" b="1" smtClean="0"/>
              <a:t>计算它们的积</a:t>
            </a:r>
            <a:r>
              <a:rPr lang="en-US" altLang="zh-CN" b="1" smtClean="0"/>
              <a:t> </a:t>
            </a:r>
            <a:r>
              <a:rPr lang="zh-CN" altLang="en-US" b="1" smtClean="0"/>
              <a:t>：</a:t>
            </a:r>
            <a:endParaRPr lang="en-US" altLang="zh-CN" b="1" smtClean="0"/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76425" y="1708150"/>
          <a:ext cx="61928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3" imgW="2324100" imgH="914400" progId="Equation.3">
                  <p:embed/>
                </p:oleObj>
              </mc:Choice>
              <mc:Fallback>
                <p:oleObj r:id="rId3" imgW="2324100" imgH="914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708150"/>
                        <a:ext cx="6192838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52513" y="3824288"/>
          <a:ext cx="69119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2895480" imgH="1104840" progId="Equation.3">
                  <p:embed/>
                </p:oleObj>
              </mc:Choice>
              <mc:Fallback>
                <p:oleObj r:id="rId5" imgW="2895480" imgH="11048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824288"/>
                        <a:ext cx="69119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14575" y="2119313"/>
          <a:ext cx="3384550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r:id="rId3" imgW="952500" imgH="914400" progId="Equation.3">
                  <p:embed/>
                </p:oleObj>
              </mc:Choice>
              <mc:Fallback>
                <p:oleObj r:id="rId3" imgW="952500" imgH="914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119313"/>
                        <a:ext cx="3384550" cy="310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7"/>
          <p:cNvSpPr txBox="1">
            <a:spLocks noChangeArrowheads="1"/>
          </p:cNvSpPr>
          <p:nvPr/>
        </p:nvSpPr>
        <p:spPr bwMode="auto">
          <a:xfrm>
            <a:off x="1039813" y="1181100"/>
            <a:ext cx="14398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/>
              <a:t>答案：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3750" y="1436688"/>
            <a:ext cx="7048500" cy="1100137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设有如下两个模糊关系</a:t>
            </a:r>
            <a:r>
              <a:rPr lang="en-US" altLang="zh-CN" b="1" smtClean="0">
                <a:latin typeface="Times New Roman" panose="02020603050405020304" pitchFamily="18" charset="0"/>
              </a:rPr>
              <a:t>R1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R2</a:t>
            </a:r>
            <a:r>
              <a:rPr lang="zh-CN" altLang="en-US" b="1" smtClean="0"/>
              <a:t>，计算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25788" y="2251075"/>
          <a:ext cx="1800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3" imgW="672808" imgH="165028" progId="Equation.3">
                  <p:embed/>
                </p:oleObj>
              </mc:Choice>
              <mc:Fallback>
                <p:oleObj r:id="rId3" imgW="672808" imgH="165028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251075"/>
                        <a:ext cx="18002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58913" y="3168650"/>
          <a:ext cx="54006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r:id="rId5" imgW="2235200" imgH="711200" progId="Equation.3">
                  <p:embed/>
                </p:oleObj>
              </mc:Choice>
              <mc:Fallback>
                <p:oleObj r:id="rId5" imgW="2235200" imgH="711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3168650"/>
                        <a:ext cx="54006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模糊知识表示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）前提的模糊匹配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）简单模糊推理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模糊假言推理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模糊知识的表示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120775"/>
            <a:ext cx="8001000" cy="38163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Tx/>
            </a:pPr>
            <a:r>
              <a:rPr lang="zh-CN" altLang="en-US" b="1" smtClean="0"/>
              <a:t>一般表示形式</a:t>
            </a:r>
          </a:p>
          <a:p>
            <a:pPr eaLnBrk="1" hangingPunct="1">
              <a:lnSpc>
                <a:spcPct val="130000"/>
              </a:lnSpc>
              <a:buClrTx/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 E</a:t>
            </a:r>
            <a:r>
              <a:rPr lang="zh-CN" altLang="en-US" b="1" smtClean="0">
                <a:latin typeface="Times New Roman" panose="02020603050405020304" pitchFamily="18" charset="0"/>
              </a:rPr>
              <a:t>表示模糊条件（证据）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 CF</a:t>
            </a:r>
            <a:r>
              <a:rPr lang="zh-CN" altLang="en-US" b="1" smtClean="0">
                <a:latin typeface="Times New Roman" panose="02020603050405020304" pitchFamily="18" charset="0"/>
              </a:rPr>
              <a:t>是知识的可信度因子</a:t>
            </a:r>
          </a:p>
          <a:p>
            <a:pPr eaLnBrk="1" hangingPunct="1">
              <a:lnSpc>
                <a:spcPct val="13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      表示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阈值</a:t>
            </a:r>
            <a:r>
              <a:rPr lang="zh-CN" altLang="en-US" b="1" smtClean="0">
                <a:latin typeface="Times New Roman" panose="02020603050405020304" pitchFamily="18" charset="0"/>
              </a:rPr>
              <a:t>，指出该条规则可以被应用的条件</a:t>
            </a:r>
            <a:r>
              <a:rPr lang="zh-CN" altLang="en-US" b="1" smtClean="0"/>
              <a:t> 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22488" y="1744663"/>
          <a:ext cx="41052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r:id="rId3" imgW="1600200" imgH="304800" progId="Equation.3">
                  <p:embed/>
                </p:oleObj>
              </mc:Choice>
              <mc:Fallback>
                <p:oleObj r:id="rId3" imgW="1600200" imgH="304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744663"/>
                        <a:ext cx="41052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84275" y="4870450"/>
          <a:ext cx="647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r:id="rId5" imgW="139579" imgH="177646" progId="Equation.3">
                  <p:embed/>
                </p:oleObj>
              </mc:Choice>
              <mc:Fallback>
                <p:oleObj r:id="rId5" imgW="139579" imgH="177646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870450"/>
                        <a:ext cx="647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238" y="1046163"/>
            <a:ext cx="8135937" cy="1970087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规则的各种形式：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r>
              <a:rPr lang="zh-CN" altLang="en-US" b="1" smtClean="0"/>
              <a:t>证据的一般形式：</a:t>
            </a:r>
          </a:p>
          <a:p>
            <a:pPr eaLnBrk="1" hangingPunct="1">
              <a:buClrTx/>
            </a:pPr>
            <a:endParaRPr lang="zh-CN" altLang="en-US" b="1" smtClean="0"/>
          </a:p>
        </p:txBody>
      </p:sp>
      <p:graphicFrame>
        <p:nvGraphicFramePr>
          <p:cNvPr id="399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754188"/>
          <a:ext cx="8075613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r:id="rId4" imgW="3149600" imgH="1066800" progId="Equation.3">
                  <p:embed/>
                </p:oleObj>
              </mc:Choice>
              <mc:Fallback>
                <p:oleObj r:id="rId4" imgW="3149600" imgH="1066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4188"/>
                        <a:ext cx="8075613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1116013" y="4797425"/>
            <a:ext cx="68516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3200" b="1">
              <a:solidFill>
                <a:srgbClr val="003366"/>
              </a:solidFill>
            </a:endParaRPr>
          </a:p>
        </p:txBody>
      </p:sp>
      <p:graphicFrame>
        <p:nvGraphicFramePr>
          <p:cNvPr id="39941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44650" y="4983163"/>
          <a:ext cx="551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6" imgW="1574800" imgH="304800" progId="Equation.3">
                  <p:embed/>
                </p:oleObj>
              </mc:Choice>
              <mc:Fallback>
                <p:oleObj r:id="rId6" imgW="1574800" imgH="3048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983163"/>
                        <a:ext cx="551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模糊知识的表示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前提的模糊匹配</a:t>
            </a:r>
            <a:endParaRPr lang="en-US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在模糊推理中，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知识的前提条件中的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与证据中的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A’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不一定完全相同</a:t>
            </a:r>
          </a:p>
          <a:p>
            <a:pPr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因此在推理时，考虑决定选用哪条知识时，需要找到与证据</a:t>
            </a:r>
            <a:r>
              <a:rPr lang="en-US" altLang="zh-CN" b="1" smtClean="0">
                <a:latin typeface="Times New Roman" panose="02020603050405020304" pitchFamily="18" charset="0"/>
              </a:rPr>
              <a:t>A’</a:t>
            </a:r>
            <a:r>
              <a:rPr lang="zh-CN" altLang="en-US" b="1" smtClean="0">
                <a:latin typeface="Times New Roman" panose="02020603050405020304" pitchFamily="18" charset="0"/>
              </a:rPr>
              <a:t>能够匹配的知识前提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匹配的方法是计算</a:t>
            </a:r>
            <a:r>
              <a:rPr lang="en-US" altLang="zh-CN" b="1" smtClean="0">
                <a:latin typeface="Times New Roman" panose="02020603050405020304" pitchFamily="18" charset="0"/>
              </a:rPr>
              <a:t>A’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的贴近度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是否大于预先设定的阈值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 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在日常生活中，经常遇到一些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模糊的词句</a:t>
            </a:r>
            <a:r>
              <a:rPr lang="zh-CN" altLang="en-US" b="1" smtClean="0">
                <a:latin typeface="Times New Roman" panose="02020603050405020304" pitchFamily="18" charset="0"/>
              </a:rPr>
              <a:t>来形容、描述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比较年轻、高个、少量、胖、好、漂亮、热、远……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典型实例：菜谱与厨师做菜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人脑具有处理模糊信息的能力，善于判断和处理模糊现象。但计算机对模糊现象识别能力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较差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22288" y="1495425"/>
          <a:ext cx="820896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r:id="rId3" imgW="3505200" imgH="1295400" progId="Equation.3">
                  <p:embed/>
                </p:oleObj>
              </mc:Choice>
              <mc:Fallback>
                <p:oleObj r:id="rId3" imgW="3505200" imgH="1295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495425"/>
                        <a:ext cx="8208962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前提的模糊匹配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前提的模糊匹配</a:t>
            </a:r>
            <a:r>
              <a:rPr lang="en-US" altLang="zh-CN" smtClean="0"/>
              <a:t>——</a:t>
            </a:r>
            <a:r>
              <a:rPr lang="zh-CN" altLang="en-US" smtClean="0"/>
              <a:t>贴近度的计算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3238" y="1525588"/>
          <a:ext cx="8137525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4" imgW="3581400" imgH="1600200" progId="Equation.3">
                  <p:embed/>
                </p:oleObj>
              </mc:Choice>
              <mc:Fallback>
                <p:oleObj r:id="rId4" imgW="3581400" imgH="1600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525588"/>
                        <a:ext cx="8137525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27113" y="2022475"/>
          <a:ext cx="7089775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r:id="rId3" imgW="2692400" imgH="914400" progId="Equation.3">
                  <p:embed/>
                </p:oleObj>
              </mc:Choice>
              <mc:Fallback>
                <p:oleObj r:id="rId3" imgW="2692400" imgH="914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022475"/>
                        <a:ext cx="7089775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解 答</a:t>
            </a: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6725" y="1484313"/>
          <a:ext cx="820896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r:id="rId3" imgW="3911600" imgH="1752600" progId="Equation.3">
                  <p:embed/>
                </p:oleObj>
              </mc:Choice>
              <mc:Fallback>
                <p:oleObj r:id="rId3" imgW="3911600" imgH="1752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84313"/>
                        <a:ext cx="8208963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简单模糊推理</a:t>
            </a:r>
            <a:endParaRPr lang="en-US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/>
              <a:t>简单模糊推理</a:t>
            </a:r>
          </a:p>
          <a:p>
            <a:pPr lvl="1"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/>
              <a:t>规则的</a:t>
            </a:r>
            <a:r>
              <a:rPr lang="zh-CN" altLang="en-US" b="1" smtClean="0">
                <a:latin typeface="Times New Roman" panose="02020603050405020304" pitchFamily="18" charset="0"/>
              </a:rPr>
              <a:t>前提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是单一条件</a:t>
            </a:r>
          </a:p>
          <a:p>
            <a:pPr lvl="1"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结论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不含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</a:p>
          <a:p>
            <a:pPr eaLnBrk="1" hangingPunct="1">
              <a:lnSpc>
                <a:spcPct val="16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知识表示形式：</a:t>
            </a:r>
          </a:p>
          <a:p>
            <a:pPr lvl="1" eaLnBrk="1" hangingPunct="1">
              <a:lnSpc>
                <a:spcPct val="165000"/>
              </a:lnSpc>
              <a:spcBef>
                <a:spcPct val="25000"/>
              </a:spcBef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IF x is A THEN y is B(</a:t>
            </a:r>
            <a:r>
              <a:rPr lang="el-GR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λ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简单模糊推理</a:t>
            </a:r>
            <a:r>
              <a:rPr lang="en-US" altLang="zh-CN" smtClean="0"/>
              <a:t>——</a:t>
            </a:r>
            <a:r>
              <a:rPr lang="zh-CN" altLang="en-US" smtClean="0"/>
              <a:t>推理方法及步骤</a:t>
            </a:r>
            <a:endParaRPr lang="en-US" altLang="zh-CN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4700" y="1174750"/>
            <a:ext cx="7594600" cy="398145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首先计算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之间的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模糊关系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通过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与前提的合成求出结论</a:t>
            </a: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如果已知证据是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且</a:t>
            </a: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则有结论：</a:t>
            </a: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其中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</p:txBody>
      </p:sp>
      <p:graphicFrame>
        <p:nvGraphicFramePr>
          <p:cNvPr id="501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9650" y="3713163"/>
          <a:ext cx="18716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r:id="rId3" imgW="698197" imgH="203112" progId="Equation.3">
                  <p:embed/>
                </p:oleObj>
              </mc:Choice>
              <mc:Fallback>
                <p:oleObj r:id="rId3" imgW="698197" imgH="203112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713163"/>
                        <a:ext cx="18716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52750" y="5156200"/>
          <a:ext cx="1944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r:id="rId5" imgW="596641" imgH="165028" progId="Equation.3">
                  <p:embed/>
                </p:oleObj>
              </mc:Choice>
              <mc:Fallback>
                <p:oleObj r:id="rId5" imgW="596641" imgH="165028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156200"/>
                        <a:ext cx="1944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1"/>
          <p:cNvGraphicFramePr>
            <a:graphicFrameLocks noChangeAspect="1"/>
          </p:cNvGraphicFramePr>
          <p:nvPr/>
        </p:nvGraphicFramePr>
        <p:xfrm>
          <a:off x="3570288" y="4089400"/>
          <a:ext cx="1584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r:id="rId7" imgW="571252" imgH="304668" progId="Equation.3">
                  <p:embed/>
                </p:oleObj>
              </mc:Choice>
              <mc:Fallback>
                <p:oleObj r:id="rId7" imgW="571252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089400"/>
                        <a:ext cx="1584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2"/>
          <p:cNvGraphicFramePr>
            <a:graphicFrameLocks noChangeAspect="1"/>
          </p:cNvGraphicFramePr>
          <p:nvPr/>
        </p:nvGraphicFramePr>
        <p:xfrm>
          <a:off x="4233863" y="2709863"/>
          <a:ext cx="1584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r:id="rId9" imgW="571252" imgH="304668" progId="Equation.3">
                  <p:embed/>
                </p:oleObj>
              </mc:Choice>
              <mc:Fallback>
                <p:oleObj r:id="rId9" imgW="571252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709863"/>
                        <a:ext cx="1584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</a:t>
            </a:r>
            <a:r>
              <a:rPr lang="en-US" altLang="zh-CN" smtClean="0">
                <a:latin typeface="Times New Roman" panose="02020603050405020304" pitchFamily="18" charset="0"/>
              </a:rPr>
              <a:t>R?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ClrTx/>
            </a:pPr>
            <a:r>
              <a:rPr lang="en-US" altLang="zh-CN" sz="3600" b="1" smtClean="0">
                <a:latin typeface="Times New Roman" panose="02020603050405020304" pitchFamily="18" charset="0"/>
              </a:rPr>
              <a:t>Zadeh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提出两种方法</a:t>
            </a: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极大极小原则</a:t>
            </a:r>
            <a:r>
              <a:rPr lang="zh-CN" altLang="en-US" b="1" smtClean="0">
                <a:latin typeface="Times New Roman" panose="02020603050405020304" pitchFamily="18" charset="0"/>
              </a:rPr>
              <a:t>计算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m</a:t>
            </a:r>
          </a:p>
          <a:p>
            <a:pPr marL="471488" lvl="1" indent="0" eaLnBrk="1" hangingPunct="1">
              <a:lnSpc>
                <a:spcPct val="160000"/>
              </a:lnSpc>
              <a:buFontTx/>
              <a:buNone/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算数原则</a:t>
            </a:r>
            <a:r>
              <a:rPr lang="zh-CN" altLang="en-US" b="1" smtClean="0">
                <a:latin typeface="Times New Roman" panose="02020603050405020304" pitchFamily="18" charset="0"/>
              </a:rPr>
              <a:t>计算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2188" y="908050"/>
          <a:ext cx="715962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r:id="rId3" imgW="3111500" imgH="2603500" progId="Equation.DSMT4">
                  <p:embed/>
                </p:oleObj>
              </mc:Choice>
              <mc:Fallback>
                <p:oleObj r:id="rId3" imgW="3111500" imgH="26035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908050"/>
                        <a:ext cx="715962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79500" y="1484313"/>
          <a:ext cx="69834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r:id="rId3" imgW="2959100" imgH="558800" progId="Equation.3">
                  <p:embed/>
                </p:oleObj>
              </mc:Choice>
              <mc:Fallback>
                <p:oleObj r:id="rId3" imgW="2959100" imgH="558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84313"/>
                        <a:ext cx="69834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79500" y="3425825"/>
          <a:ext cx="62642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r:id="rId5" imgW="2298700" imgH="660400" progId="Equation.3">
                  <p:embed/>
                </p:oleObj>
              </mc:Choice>
              <mc:Fallback>
                <p:oleObj r:id="rId5" imgW="2298700" imgH="6604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425825"/>
                        <a:ext cx="6264275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简单模糊推理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1671638"/>
          <a:ext cx="806608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r:id="rId3" imgW="2946400" imgH="1016000" progId="Equation.3">
                  <p:embed/>
                </p:oleObj>
              </mc:Choice>
              <mc:Fallback>
                <p:oleObj r:id="rId3" imgW="2946400" imgH="1016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71638"/>
                        <a:ext cx="8066088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简单模糊推理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为了提高计算机识别模糊现象的能力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需要把人们常用的模糊语言设计成</a:t>
            </a: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机器能接受的指令和程序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需要寻找一种描述和加工</a:t>
            </a: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模糊信息的数学工具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，这就推动数学家深入研究模糊数学。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所以，模糊数学的产生是有其科学技术与数学发展的必然性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例题</a:t>
            </a:r>
          </a:p>
        </p:txBody>
      </p:sp>
      <p:graphicFrame>
        <p:nvGraphicFramePr>
          <p:cNvPr id="552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35038" y="1089025"/>
          <a:ext cx="727392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r:id="rId3" imgW="2133600" imgH="2133600" progId="Equation.3">
                  <p:embed/>
                </p:oleObj>
              </mc:Choice>
              <mc:Fallback>
                <p:oleObj r:id="rId3" imgW="2133600" imgH="2133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089025"/>
                        <a:ext cx="7273925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882650"/>
            <a:ext cx="5041900" cy="862013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smtClean="0">
                <a:latin typeface="Times New Roman" panose="02020603050405020304" pitchFamily="18" charset="0"/>
              </a:rPr>
              <a:t>先求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latin typeface="Times New Roman" panose="02020603050405020304" pitchFamily="18" charset="0"/>
              </a:rPr>
              <a:t>,R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63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14850" y="3500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r:id="rId4" imgW="114151" imgH="215619" progId="Equation.3">
                  <p:embed/>
                </p:oleObj>
              </mc:Choice>
              <mc:Fallback>
                <p:oleObj r:id="rId4" imgW="114151" imgH="215619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004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1681163"/>
          <a:ext cx="8064500" cy="46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r:id="rId6" imgW="3276600" imgH="1828800" progId="Equation.3">
                  <p:embed/>
                </p:oleObj>
              </mc:Choice>
              <mc:Fallback>
                <p:oleObj r:id="rId6" imgW="3276600" imgH="1828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81163"/>
                        <a:ext cx="8064500" cy="468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11300" y="1628775"/>
          <a:ext cx="61214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r:id="rId3" imgW="1981080" imgH="1371600" progId="Equation.3">
                  <p:embed/>
                </p:oleObj>
              </mc:Choice>
              <mc:Fallback>
                <p:oleObj r:id="rId3" imgW="1981080" imgH="1371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8775"/>
                        <a:ext cx="61214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31800" y="1555750"/>
          <a:ext cx="82804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r:id="rId3" imgW="3454400" imgH="1612900" progId="Equation.3">
                  <p:embed/>
                </p:oleObj>
              </mc:Choice>
              <mc:Fallback>
                <p:oleObj r:id="rId3" imgW="3454400" imgH="16129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555750"/>
                        <a:ext cx="82804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60363" y="1139825"/>
          <a:ext cx="8424862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r:id="rId3" imgW="3276600" imgH="1828800" progId="Equation.3">
                  <p:embed/>
                </p:oleObj>
              </mc:Choice>
              <mc:Fallback>
                <p:oleObj r:id="rId3" imgW="3276600" imgH="1828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139825"/>
                        <a:ext cx="8424862" cy="439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B75C506-4128-4ECB-AA0D-0C8B2EED5BEE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4. </a:t>
            </a:r>
            <a:r>
              <a:rPr lang="zh-CN" altLang="en-US" b="0" smtClean="0">
                <a:latin typeface="Times New Roman" panose="02020603050405020304" pitchFamily="18" charset="0"/>
              </a:rPr>
              <a:t>模糊决策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1835150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“</a:t>
            </a:r>
            <a:r>
              <a:rPr lang="zh-CN" altLang="en-US" b="1" smtClean="0">
                <a:latin typeface="Times New Roman" panose="02020603050405020304" pitchFamily="18" charset="0"/>
              </a:rPr>
              <a:t>模糊决策”</a:t>
            </a:r>
            <a:r>
              <a:rPr lang="en-US" altLang="zh-CN" b="1" smtClean="0">
                <a:latin typeface="Times New Roman" panose="02020603050405020304" pitchFamily="18" charset="0"/>
              </a:rPr>
              <a:t>(“</a:t>
            </a:r>
            <a:r>
              <a:rPr lang="zh-CN" altLang="en-US" b="1" smtClean="0">
                <a:latin typeface="Times New Roman" panose="02020603050405020304" pitchFamily="18" charset="0"/>
              </a:rPr>
              <a:t>模糊判决”、“解模糊”或“清晰化”）：由模糊推理得到的结论或者操作是一个模糊向量，转化为确定值的过程。</a:t>
            </a:r>
            <a:endParaRPr lang="zh-CN" altLang="en-US" b="1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5867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b="1">
                <a:latin typeface="宋体" panose="02010600030101010101" pitchFamily="2" charset="-122"/>
                <a:cs typeface="Times New Roman" panose="02020603050405020304" pitchFamily="18" charset="0"/>
              </a:rPr>
              <a:t>最大隶属度法</a:t>
            </a:r>
            <a:r>
              <a:rPr lang="zh-CN" altLang="en-US" sz="32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304800" y="3352800"/>
            <a:ext cx="8458200" cy="22685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600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例如，得到模糊向量：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zh-CN" altLang="en-US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取结论：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1447" name="Object 10"/>
          <p:cNvGraphicFramePr>
            <a:graphicFrameLocks noChangeAspect="1"/>
          </p:cNvGraphicFramePr>
          <p:nvPr/>
        </p:nvGraphicFramePr>
        <p:xfrm>
          <a:off x="1257300" y="3990975"/>
          <a:ext cx="7162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r:id="rId3" imgW="3924300" imgH="177800" progId="Equation.DSMT4">
                  <p:embed/>
                </p:oleObj>
              </mc:Choice>
              <mc:Fallback>
                <p:oleObj r:id="rId3" imgW="39243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990975"/>
                        <a:ext cx="7162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17"/>
          <p:cNvGraphicFramePr>
            <a:graphicFrameLocks noChangeAspect="1"/>
          </p:cNvGraphicFramePr>
          <p:nvPr/>
        </p:nvGraphicFramePr>
        <p:xfrm>
          <a:off x="1714500" y="4708525"/>
          <a:ext cx="2209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r:id="rId5" imgW="1256755" imgH="393529" progId="Equation.DSMT4">
                  <p:embed/>
                </p:oleObj>
              </mc:Choice>
              <mc:Fallback>
                <p:oleObj r:id="rId5" imgW="1256755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08525"/>
                        <a:ext cx="2209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Oval 12"/>
          <p:cNvSpPr>
            <a:spLocks noChangeArrowheads="1"/>
          </p:cNvSpPr>
          <p:nvPr/>
        </p:nvSpPr>
        <p:spPr bwMode="auto">
          <a:xfrm>
            <a:off x="3657600" y="4267200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450" name="Rectangle 18"/>
          <p:cNvSpPr>
            <a:spLocks noChangeArrowheads="1"/>
          </p:cNvSpPr>
          <p:nvPr/>
        </p:nvSpPr>
        <p:spPr bwMode="auto">
          <a:xfrm>
            <a:off x="39433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828800" y="3810000"/>
            <a:ext cx="3009900" cy="609600"/>
            <a:chOff x="1152" y="2400"/>
            <a:chExt cx="1896" cy="384"/>
          </a:xfrm>
        </p:grpSpPr>
        <p:sp>
          <p:nvSpPr>
            <p:cNvPr id="61452" name="Oval 13"/>
            <p:cNvSpPr>
              <a:spLocks noChangeArrowheads="1"/>
            </p:cNvSpPr>
            <p:nvPr/>
          </p:nvSpPr>
          <p:spPr bwMode="auto">
            <a:xfrm>
              <a:off x="1152" y="2400"/>
              <a:ext cx="576" cy="38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1453" name="Oval 14"/>
            <p:cNvSpPr>
              <a:spLocks noChangeArrowheads="1"/>
            </p:cNvSpPr>
            <p:nvPr/>
          </p:nvSpPr>
          <p:spPr bwMode="auto">
            <a:xfrm>
              <a:off x="1824" y="2448"/>
              <a:ext cx="600" cy="3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1454" name="Oval 16"/>
            <p:cNvSpPr>
              <a:spLocks noChangeArrowheads="1"/>
            </p:cNvSpPr>
            <p:nvPr/>
          </p:nvSpPr>
          <p:spPr bwMode="auto">
            <a:xfrm>
              <a:off x="2496" y="2448"/>
              <a:ext cx="552" cy="3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202EBE2-67FA-4C91-B173-28E2F1B2642C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40750" cy="5549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）加权平均判决法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4. </a:t>
            </a:r>
            <a:r>
              <a:rPr lang="zh-CN" altLang="en-US" b="0" smtClean="0">
                <a:latin typeface="Times New Roman" panose="02020603050405020304" pitchFamily="18" charset="0"/>
              </a:rPr>
              <a:t>模糊决策</a:t>
            </a:r>
          </a:p>
        </p:txBody>
      </p:sp>
      <p:sp>
        <p:nvSpPr>
          <p:cNvPr id="62469" name="Rectangle 9"/>
          <p:cNvSpPr>
            <a:spLocks noChangeArrowheads="1"/>
          </p:cNvSpPr>
          <p:nvPr/>
        </p:nvSpPr>
        <p:spPr bwMode="auto">
          <a:xfrm>
            <a:off x="409575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2470" name="Object 8"/>
          <p:cNvGraphicFramePr>
            <a:graphicFrameLocks noChangeAspect="1"/>
          </p:cNvGraphicFramePr>
          <p:nvPr/>
        </p:nvGraphicFramePr>
        <p:xfrm>
          <a:off x="2971800" y="1600200"/>
          <a:ext cx="2438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r:id="rId3" imgW="952087" imgH="863225" progId="Equation.3">
                  <p:embed/>
                </p:oleObj>
              </mc:Choice>
              <mc:Fallback>
                <p:oleObj r:id="rId3" imgW="952087" imgH="8632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2438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12"/>
          <p:cNvSpPr>
            <a:spLocks noChangeArrowheads="1"/>
          </p:cNvSpPr>
          <p:nvPr/>
        </p:nvSpPr>
        <p:spPr bwMode="auto">
          <a:xfrm>
            <a:off x="3243263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2472" name="Rectangle 14"/>
          <p:cNvSpPr>
            <a:spLocks noChangeArrowheads="1"/>
          </p:cNvSpPr>
          <p:nvPr/>
        </p:nvSpPr>
        <p:spPr bwMode="auto">
          <a:xfrm>
            <a:off x="30337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304800" y="3943350"/>
            <a:ext cx="8610600" cy="20526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600">
                <a:latin typeface="宋体" panose="02010600030101010101" pitchFamily="2" charset="-122"/>
              </a:rPr>
              <a:t> </a:t>
            </a:r>
            <a:r>
              <a:rPr lang="zh-CN" altLang="en-US" sz="2600" b="1">
                <a:latin typeface="宋体" panose="02010600030101010101" pitchFamily="2" charset="-122"/>
              </a:rPr>
              <a:t>例如</a:t>
            </a:r>
            <a:endParaRPr lang="zh-CN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b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600" b="1">
                <a:latin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600">
              <a:cs typeface="Times New Roman" panose="02020603050405020304" pitchFamily="18" charset="0"/>
            </a:endParaRPr>
          </a:p>
        </p:txBody>
      </p:sp>
      <p:grpSp>
        <p:nvGrpSpPr>
          <p:cNvPr id="62474" name="Group 17"/>
          <p:cNvGrpSpPr>
            <a:grpSpLocks/>
          </p:cNvGrpSpPr>
          <p:nvPr/>
        </p:nvGrpSpPr>
        <p:grpSpPr bwMode="auto">
          <a:xfrm>
            <a:off x="838200" y="4081463"/>
            <a:ext cx="7927975" cy="1554162"/>
            <a:chOff x="528" y="2571"/>
            <a:chExt cx="4994" cy="979"/>
          </a:xfrm>
        </p:grpSpPr>
        <p:sp>
          <p:nvSpPr>
            <p:cNvPr id="62475" name="Rectangle 6"/>
            <p:cNvSpPr>
              <a:spLocks noChangeArrowheads="1"/>
            </p:cNvSpPr>
            <p:nvPr/>
          </p:nvSpPr>
          <p:spPr bwMode="auto">
            <a:xfrm>
              <a:off x="1702" y="2848"/>
              <a:ext cx="16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100">
                  <a:cs typeface="Times New Roman" panose="02020603050405020304" pitchFamily="18" charset="0"/>
                </a:rPr>
                <a:t> </a:t>
              </a:r>
              <a:endParaRPr lang="en-US" altLang="zh-CN" sz="180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476" name="Object 11"/>
            <p:cNvGraphicFramePr>
              <a:graphicFrameLocks noChangeAspect="1"/>
            </p:cNvGraphicFramePr>
            <p:nvPr/>
          </p:nvGraphicFramePr>
          <p:xfrm>
            <a:off x="1077" y="2571"/>
            <a:ext cx="432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2" name="Equation" r:id="rId5" imgW="2628900" imgH="177800" progId="Equation.3">
                    <p:embed/>
                  </p:oleObj>
                </mc:Choice>
                <mc:Fallback>
                  <p:oleObj name="Equation" r:id="rId5" imgW="2628900" imgH="177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2571"/>
                          <a:ext cx="432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7" name="Object 16"/>
            <p:cNvGraphicFramePr>
              <a:graphicFrameLocks noChangeAspect="1"/>
            </p:cNvGraphicFramePr>
            <p:nvPr/>
          </p:nvGraphicFramePr>
          <p:xfrm>
            <a:off x="528" y="2976"/>
            <a:ext cx="499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3" name="Equation" r:id="rId7" imgW="3035300" imgH="393700" progId="Equation.3">
                    <p:embed/>
                  </p:oleObj>
                </mc:Choice>
                <mc:Fallback>
                  <p:oleObj name="Equation" r:id="rId7" imgW="30353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976"/>
                          <a:ext cx="4994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ACD77D3-371E-430B-9A9C-6EE006BB49E1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349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anose="02020603050405020304" pitchFamily="18" charset="0"/>
              </a:rPr>
              <a:t>4.  </a:t>
            </a:r>
            <a:r>
              <a:rPr lang="zh-CN" altLang="en-US" b="0" smtClean="0">
                <a:latin typeface="Times New Roman" panose="02020603050405020304" pitchFamily="18" charset="0"/>
              </a:rPr>
              <a:t>模糊决策</a:t>
            </a:r>
          </a:p>
        </p:txBody>
      </p:sp>
      <p:sp>
        <p:nvSpPr>
          <p:cNvPr id="63492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中位数法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3494" name="Rectangle 14"/>
          <p:cNvSpPr>
            <a:spLocks noChangeArrowheads="1"/>
          </p:cNvSpPr>
          <p:nvPr/>
        </p:nvSpPr>
        <p:spPr bwMode="auto">
          <a:xfrm>
            <a:off x="390525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3495" name="Text Box 19"/>
          <p:cNvSpPr txBox="1">
            <a:spLocks noChangeArrowheads="1"/>
          </p:cNvSpPr>
          <p:nvPr/>
        </p:nvSpPr>
        <p:spPr bwMode="auto">
          <a:xfrm>
            <a:off x="381000" y="1676400"/>
            <a:ext cx="8534400" cy="363537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200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</a:rPr>
              <a:t>例如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zh-CN"/>
          </a:p>
        </p:txBody>
      </p:sp>
      <p:sp>
        <p:nvSpPr>
          <p:cNvPr id="63496" name="Rectangle 21"/>
          <p:cNvSpPr>
            <a:spLocks noChangeArrowheads="1"/>
          </p:cNvSpPr>
          <p:nvPr/>
        </p:nvSpPr>
        <p:spPr bwMode="auto">
          <a:xfrm>
            <a:off x="257175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3497" name="Object 20"/>
          <p:cNvGraphicFramePr>
            <a:graphicFrameLocks noChangeAspect="1"/>
          </p:cNvGraphicFramePr>
          <p:nvPr/>
        </p:nvGraphicFramePr>
        <p:xfrm>
          <a:off x="457200" y="2444750"/>
          <a:ext cx="8335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3" imgW="4559300" imgH="495300" progId="Equation.DSMT4">
                  <p:embed/>
                </p:oleObj>
              </mc:Choice>
              <mc:Fallback>
                <p:oleObj name="Equation" r:id="rId3" imgW="4559300" imgH="495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44750"/>
                        <a:ext cx="83359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Oval 22"/>
          <p:cNvSpPr>
            <a:spLocks noChangeArrowheads="1"/>
          </p:cNvSpPr>
          <p:nvPr/>
        </p:nvSpPr>
        <p:spPr bwMode="auto">
          <a:xfrm>
            <a:off x="1020763" y="2209800"/>
            <a:ext cx="10668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20763" y="2286000"/>
            <a:ext cx="2057400" cy="1219200"/>
            <a:chOff x="643" y="1440"/>
            <a:chExt cx="1296" cy="768"/>
          </a:xfrm>
        </p:grpSpPr>
        <p:sp>
          <p:nvSpPr>
            <p:cNvPr id="63505" name="Oval 23"/>
            <p:cNvSpPr>
              <a:spLocks noChangeArrowheads="1"/>
            </p:cNvSpPr>
            <p:nvPr/>
          </p:nvSpPr>
          <p:spPr bwMode="auto">
            <a:xfrm>
              <a:off x="643" y="1440"/>
              <a:ext cx="720" cy="43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3506" name="Oval 24"/>
            <p:cNvSpPr>
              <a:spLocks noChangeArrowheads="1"/>
            </p:cNvSpPr>
            <p:nvPr/>
          </p:nvSpPr>
          <p:spPr bwMode="auto">
            <a:xfrm>
              <a:off x="1315" y="1776"/>
              <a:ext cx="624" cy="43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Bef>
                  <a:spcPct val="4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rgbClr val="0099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99CC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3500" name="Oval 25"/>
          <p:cNvSpPr>
            <a:spLocks noChangeArrowheads="1"/>
          </p:cNvSpPr>
          <p:nvPr/>
        </p:nvSpPr>
        <p:spPr bwMode="auto">
          <a:xfrm>
            <a:off x="6888163" y="2362200"/>
            <a:ext cx="6858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7114" name="Oval 26"/>
          <p:cNvSpPr>
            <a:spLocks noChangeArrowheads="1"/>
          </p:cNvSpPr>
          <p:nvPr/>
        </p:nvSpPr>
        <p:spPr bwMode="auto">
          <a:xfrm>
            <a:off x="6964363" y="2286000"/>
            <a:ext cx="838200" cy="685800"/>
          </a:xfrm>
          <a:prstGeom prst="ellips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3502" name="Rectangle 28"/>
          <p:cNvSpPr>
            <a:spLocks noChangeArrowheads="1"/>
          </p:cNvSpPr>
          <p:nvPr/>
        </p:nvSpPr>
        <p:spPr bwMode="auto">
          <a:xfrm>
            <a:off x="39481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17115" name="Object 27"/>
          <p:cNvGraphicFramePr>
            <a:graphicFrameLocks noChangeAspect="1"/>
          </p:cNvGraphicFramePr>
          <p:nvPr/>
        </p:nvGraphicFramePr>
        <p:xfrm>
          <a:off x="531813" y="3581400"/>
          <a:ext cx="51196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5" imgW="2667000" imgH="533400" progId="Equation.DSMT4">
                  <p:embed/>
                </p:oleObj>
              </mc:Choice>
              <mc:Fallback>
                <p:oleObj name="Equation" r:id="rId5" imgW="2667000" imgH="533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581400"/>
                        <a:ext cx="51196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8" name="Object 30"/>
          <p:cNvGraphicFramePr>
            <a:graphicFrameLocks noChangeAspect="1"/>
          </p:cNvGraphicFramePr>
          <p:nvPr/>
        </p:nvGraphicFramePr>
        <p:xfrm>
          <a:off x="457200" y="4572000"/>
          <a:ext cx="4114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7" imgW="2120900" imgH="266700" progId="Equation.DSMT4">
                  <p:embed/>
                </p:oleObj>
              </mc:Choice>
              <mc:Fallback>
                <p:oleObj name="Equation" r:id="rId7" imgW="2120900" imgH="266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4114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082C41-BD7A-4D35-BD65-37E8FF012D44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txBody>
          <a:bodyPr anchor="ctr"/>
          <a:lstStyle>
            <a:lvl1pPr indent="176213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108000" algn="l"/>
              </a:tabLst>
              <a:defRPr/>
            </a:pP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rPr>
              <a:t>5.  </a:t>
            </a:r>
            <a:r>
              <a:rPr lang="zh-CN" alt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宋体" panose="02010600030101010101" pitchFamily="2" charset="-122"/>
              </a:rPr>
              <a:t>模糊推理的应用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23850" y="981075"/>
            <a:ext cx="84978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zh-CN" sz="3600" b="1">
                <a:latin typeface="Times New Roman" panose="02020603050405020304" pitchFamily="18" charset="0"/>
              </a:rPr>
              <a:t>例</a:t>
            </a:r>
            <a:r>
              <a:rPr lang="zh-CN" altLang="en-US" sz="3600" b="1">
                <a:latin typeface="Times New Roman" panose="02020603050405020304" pitchFamily="18" charset="0"/>
              </a:rPr>
              <a:t>：</a:t>
            </a:r>
            <a:r>
              <a:rPr lang="en-US" altLang="zh-CN" sz="3600" b="1">
                <a:latin typeface="Times New Roman" panose="02020603050405020304" pitchFamily="18" charset="0"/>
              </a:rPr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设有模糊控制规则（规则可用）：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“如果温度低，则将风门开大”。设温度和风门开度的论域为</a:t>
            </a:r>
            <a:r>
              <a:rPr lang="en-US" altLang="zh-CN" sz="3600" b="1">
                <a:latin typeface="Times New Roman" panose="02020603050405020304" pitchFamily="18" charset="0"/>
              </a:rPr>
              <a:t>{1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2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3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4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5}</a:t>
            </a:r>
            <a:r>
              <a:rPr lang="zh-CN" altLang="en-US" sz="3600" b="1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“温度低”和“风门大”的模糊量：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“温度低”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=1/1+0.6/2+0.3/3+0.0/4+0/5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风门大”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=0/1+0.0/2+0.3/3+0.6/4+1/5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已知事实“温度较低”，可以表示为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“温度较低”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=0.8/1+1/2+0.6/3+0.3/4+0/5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试用模糊推理确定风门开度。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1020763" y="2320925"/>
            <a:ext cx="10668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4200" y="6586538"/>
            <a:ext cx="19812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72761F1-BA1D-4E3B-8C8B-28781307A7EA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250825" y="1017588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解法</a:t>
            </a: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：（</a:t>
            </a: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）确定模糊关系 </a:t>
            </a:r>
            <a:r>
              <a:rPr lang="en-US" altLang="zh-CN" sz="3600" b="1" i="1">
                <a:latin typeface="Times New Roman" panose="02020603050405020304" pitchFamily="18" charset="0"/>
              </a:rPr>
              <a:t>Rm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404813" y="3460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5541" name="Oval 7"/>
          <p:cNvSpPr>
            <a:spLocks noChangeArrowheads="1"/>
          </p:cNvSpPr>
          <p:nvPr/>
        </p:nvSpPr>
        <p:spPr bwMode="auto">
          <a:xfrm>
            <a:off x="2359025" y="2281238"/>
            <a:ext cx="4464050" cy="30162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0.0  0.0  0.3  0.6  1.0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0.4  0.4  0.4  0.6  0.6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0.7  0.7  0.7  0.7  0.7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1.0  1.0  1.0  1.0  1.0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2" name="Rectangle 14"/>
          <p:cNvSpPr>
            <a:spLocks noChangeArrowheads="1"/>
          </p:cNvSpPr>
          <p:nvPr/>
        </p:nvSpPr>
        <p:spPr bwMode="auto">
          <a:xfrm>
            <a:off x="0" y="109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" name="左中括号 3"/>
          <p:cNvSpPr/>
          <p:nvPr/>
        </p:nvSpPr>
        <p:spPr>
          <a:xfrm>
            <a:off x="3030538" y="2832100"/>
            <a:ext cx="246062" cy="215741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0800000">
            <a:off x="6256338" y="2832100"/>
            <a:ext cx="215900" cy="215741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554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t="11156" r="7042" b="-2"/>
          <a:stretch>
            <a:fillRect/>
          </a:stretch>
        </p:blipFill>
        <p:spPr bwMode="auto">
          <a:xfrm>
            <a:off x="1927225" y="2027238"/>
            <a:ext cx="46085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501900" y="3151188"/>
            <a:ext cx="38735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600" dirty="0">
                <a:latin typeface="+mn-ea"/>
                <a:ea typeface="+mn-ea"/>
              </a:rPr>
              <a:t>=</a:t>
            </a:r>
            <a:endParaRPr lang="zh-CN" altLang="en-US" sz="6600" dirty="0">
              <a:latin typeface="+mn-ea"/>
              <a:ea typeface="+mn-ea"/>
            </a:endParaRPr>
          </a:p>
        </p:txBody>
      </p:sp>
      <p:pic>
        <p:nvPicPr>
          <p:cNvPr id="65547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t="11156" r="90865" b="-2"/>
          <a:stretch>
            <a:fillRect/>
          </a:stretch>
        </p:blipFill>
        <p:spPr bwMode="auto">
          <a:xfrm>
            <a:off x="2047875" y="3467100"/>
            <a:ext cx="4222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mtClean="0"/>
              <a:t>模糊数学基础</a:t>
            </a:r>
          </a:p>
        </p:txBody>
      </p:sp>
      <p:sp>
        <p:nvSpPr>
          <p:cNvPr id="1433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模糊数学之父</a:t>
            </a:r>
            <a:r>
              <a:rPr lang="en-US" altLang="zh-CN" b="1" smtClean="0"/>
              <a:t>-</a:t>
            </a:r>
            <a:r>
              <a:rPr lang="zh-CN" altLang="en-US" b="1" smtClean="0"/>
              <a:t>扎德</a:t>
            </a:r>
          </a:p>
        </p:txBody>
      </p:sp>
      <p:pic>
        <p:nvPicPr>
          <p:cNvPr id="14340" name="Picture 5" descr="扎德访问中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774825"/>
            <a:ext cx="54721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模糊中偶见清晰——纪念模糊数学诞生50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4825"/>
            <a:ext cx="30813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716463" y="5446713"/>
            <a:ext cx="41767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扎德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2007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年访问中山大学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0" y="5446713"/>
            <a:ext cx="42846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扎德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查德（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Zadeh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1921-2017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2B08FB-2A2D-446B-B11A-5E39EF29B042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解：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）模糊推理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565" name="Oval 7"/>
          <p:cNvSpPr>
            <a:spLocks noChangeArrowheads="1"/>
          </p:cNvSpPr>
          <p:nvPr/>
        </p:nvSpPr>
        <p:spPr bwMode="auto">
          <a:xfrm>
            <a:off x="1020763" y="2320925"/>
            <a:ext cx="10668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5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567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568" name="Text Box 13"/>
          <p:cNvSpPr txBox="1">
            <a:spLocks noChangeArrowheads="1"/>
          </p:cNvSpPr>
          <p:nvPr/>
        </p:nvSpPr>
        <p:spPr bwMode="auto">
          <a:xfrm>
            <a:off x="323850" y="4765675"/>
            <a:ext cx="85693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               =(0.6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0.6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0.6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0.6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0.8)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）模糊决策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用最大隶属度法进行决策得风门开度为</a:t>
            </a:r>
            <a:r>
              <a:rPr lang="en-US" altLang="zh-CN" sz="3200" b="1">
                <a:latin typeface="Times New Roman" panose="02020603050405020304" pitchFamily="18" charset="0"/>
              </a:rPr>
              <a:t>5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用加权平均判决法和中位数法进行决策得风门开度为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6656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26670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0" name="Oval 7"/>
          <p:cNvSpPr>
            <a:spLocks noChangeArrowheads="1"/>
          </p:cNvSpPr>
          <p:nvPr/>
        </p:nvSpPr>
        <p:spPr bwMode="auto">
          <a:xfrm>
            <a:off x="3708400" y="2065338"/>
            <a:ext cx="4751388" cy="24368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/>
              <a:t>0.0  0.0  0.3  0.6  1.0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/>
              <a:t>0.4  0.4  0.4  0.6  0.6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/>
              <a:t>0.7  0.7  0.7  0.7  0.7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/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200"/>
              <a:t>1.0  1.0  1.0  1.0  1.0</a:t>
            </a:r>
            <a:endParaRPr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3925888" y="3400425"/>
            <a:ext cx="141287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8" name="左中括号 147"/>
          <p:cNvSpPr/>
          <p:nvPr/>
        </p:nvSpPr>
        <p:spPr>
          <a:xfrm>
            <a:off x="4432300" y="2303463"/>
            <a:ext cx="246063" cy="21574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9" name="左中括号 148"/>
          <p:cNvSpPr/>
          <p:nvPr/>
        </p:nvSpPr>
        <p:spPr>
          <a:xfrm rot="10800000">
            <a:off x="7658100" y="2303463"/>
            <a:ext cx="215900" cy="21574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4200" y="7748588"/>
            <a:ext cx="1981200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F0DF581-2280-4ECA-859B-8F19DB00B9B7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250825" y="2179638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解：（</a:t>
            </a: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）确定模糊关系 </a:t>
            </a:r>
            <a:r>
              <a:rPr lang="en-US" altLang="zh-CN" sz="3600" b="1" i="1">
                <a:latin typeface="Times New Roman" panose="02020603050405020304" pitchFamily="18" charset="0"/>
              </a:rPr>
              <a:t>Ra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404813" y="462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89" name="Oval 7"/>
          <p:cNvSpPr>
            <a:spLocks noChangeArrowheads="1"/>
          </p:cNvSpPr>
          <p:nvPr/>
        </p:nvSpPr>
        <p:spPr bwMode="auto">
          <a:xfrm>
            <a:off x="2124075" y="3300413"/>
            <a:ext cx="4803775" cy="30146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0.0  0.0  0.3  0.6  1.0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0.4  0.4  0.7  1.0  1.0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4000"/>
              <a:t>1.0  1.0  1.0  1.0  1.0</a:t>
            </a:r>
            <a:endParaRPr lang="zh-CN" altLang="en-US" sz="4000"/>
          </a:p>
        </p:txBody>
      </p:sp>
      <p:sp>
        <p:nvSpPr>
          <p:cNvPr id="67590" name="Rectangle 14"/>
          <p:cNvSpPr>
            <a:spLocks noChangeArrowheads="1"/>
          </p:cNvSpPr>
          <p:nvPr/>
        </p:nvSpPr>
        <p:spPr bwMode="auto">
          <a:xfrm>
            <a:off x="0" y="127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" name="左中括号 3"/>
          <p:cNvSpPr/>
          <p:nvPr/>
        </p:nvSpPr>
        <p:spPr>
          <a:xfrm>
            <a:off x="2794000" y="3851275"/>
            <a:ext cx="247650" cy="21558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0800000">
            <a:off x="6019800" y="3851275"/>
            <a:ext cx="215900" cy="21558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65363" y="4170363"/>
            <a:ext cx="38735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600" dirty="0">
                <a:latin typeface="+mn-ea"/>
                <a:ea typeface="+mn-ea"/>
              </a:rPr>
              <a:t>=</a:t>
            </a:r>
            <a:endParaRPr lang="zh-CN" altLang="en-US" sz="6600" dirty="0">
              <a:latin typeface="+mn-ea"/>
              <a:ea typeface="+mn-ea"/>
            </a:endParaRPr>
          </a:p>
        </p:txBody>
      </p:sp>
      <p:pic>
        <p:nvPicPr>
          <p:cNvPr id="6759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852738"/>
            <a:ext cx="5981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18"/>
          <a:stretch>
            <a:fillRect/>
          </a:stretch>
        </p:blipFill>
        <p:spPr bwMode="auto">
          <a:xfrm>
            <a:off x="1263650" y="4341813"/>
            <a:ext cx="10048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6" name="文本框 4"/>
          <p:cNvSpPr txBox="1">
            <a:spLocks noChangeArrowheads="1"/>
          </p:cNvSpPr>
          <p:nvPr/>
        </p:nvSpPr>
        <p:spPr bwMode="auto">
          <a:xfrm>
            <a:off x="611188" y="1092200"/>
            <a:ext cx="5730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latin typeface="Times New Roman" panose="02020603050405020304" pitchFamily="18" charset="0"/>
              </a:rPr>
              <a:t>解法</a:t>
            </a:r>
            <a:r>
              <a:rPr lang="en-US" altLang="zh-CN" sz="4000" b="1">
                <a:latin typeface="Times New Roman" panose="02020603050405020304" pitchFamily="18" charset="0"/>
              </a:rPr>
              <a:t>2. </a:t>
            </a:r>
            <a:r>
              <a:rPr lang="zh-CN" altLang="en-US" sz="4000" b="1">
                <a:latin typeface="Times New Roman" panose="02020603050405020304" pitchFamily="18" charset="0"/>
              </a:rPr>
              <a:t>使用</a:t>
            </a:r>
            <a:r>
              <a:rPr lang="en-US" altLang="zh-CN" sz="4000" b="1">
                <a:latin typeface="Times New Roman" panose="02020603050405020304" pitchFamily="18" charset="0"/>
              </a:rPr>
              <a:t>Ra</a:t>
            </a:r>
            <a:r>
              <a:rPr lang="zh-CN" altLang="en-US" sz="4000" b="1">
                <a:latin typeface="Times New Roman" panose="02020603050405020304" pitchFamily="18" charset="0"/>
              </a:rPr>
              <a:t>进行求解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D53FEFE-FB43-4761-A27E-BA3871B9A70A}" type="slidenum">
              <a:rPr altLang="en-US" sz="1800" smtClean="0">
                <a:solidFill>
                  <a:srgbClr val="A50021"/>
                </a:solidFill>
                <a:ea typeface="MS PGothic" panose="020B0600070205080204" pitchFamily="34" charset="-128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zh-CN" altLang="ja-JP" sz="1800" smtClean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解：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）模糊推理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1020763" y="2320925"/>
            <a:ext cx="10668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8615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8616" name="Text Box 13"/>
          <p:cNvSpPr txBox="1">
            <a:spLocks noChangeArrowheads="1"/>
          </p:cNvSpPr>
          <p:nvPr/>
        </p:nvSpPr>
        <p:spPr bwMode="auto">
          <a:xfrm>
            <a:off x="323850" y="4765675"/>
            <a:ext cx="8569325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=(0.6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0.6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0.7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1.0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1.0)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）模糊决策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用最大隶属度法进行决策得风门开度为</a:t>
            </a:r>
            <a:r>
              <a:rPr lang="en-US" altLang="zh-CN" sz="3200" b="1">
                <a:latin typeface="Times New Roman" panose="02020603050405020304" pitchFamily="18" charset="0"/>
              </a:rPr>
              <a:t>4.5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用加权平均判决法进行决策得风门开度为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 用中位数法进行决策得风门开度为</a:t>
            </a: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6861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2163"/>
            <a:ext cx="3048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8" name="Oval 7"/>
          <p:cNvSpPr>
            <a:spLocks noChangeArrowheads="1"/>
          </p:cNvSpPr>
          <p:nvPr/>
        </p:nvSpPr>
        <p:spPr bwMode="auto">
          <a:xfrm>
            <a:off x="2987675" y="1909763"/>
            <a:ext cx="4803775" cy="30146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0.0  0.0  0.3  0.6  1.0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0.4  0.4  0.7  1.0  1.0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1.0  1.0  1.0  1.0  1.0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4000"/>
              <a:t>1.0  1.0  1.0  1.0  1.0</a:t>
            </a:r>
            <a:endParaRPr lang="zh-CN" altLang="en-US" sz="4000"/>
          </a:p>
        </p:txBody>
      </p:sp>
      <p:sp>
        <p:nvSpPr>
          <p:cNvPr id="148" name="左中括号 147"/>
          <p:cNvSpPr/>
          <p:nvPr/>
        </p:nvSpPr>
        <p:spPr>
          <a:xfrm>
            <a:off x="3714750" y="2433638"/>
            <a:ext cx="246063" cy="21574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9" name="左中括号 148"/>
          <p:cNvSpPr/>
          <p:nvPr/>
        </p:nvSpPr>
        <p:spPr>
          <a:xfrm rot="10800000">
            <a:off x="6718300" y="2433638"/>
            <a:ext cx="247650" cy="21574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 </a:t>
            </a:r>
            <a:r>
              <a:rPr lang="zh-CN" altLang="en-US" b="1" smtClean="0"/>
              <a:t>模糊集合建立在论域之上，模糊集合的元素都来自论域。论域必须是经典集合。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模糊假言推理建立在传统的假言推理之上，涉及两个方面：前提是否匹配；结论的模糊性如何计算。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简单模糊推理的步骤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首先计算模糊集合之间的模糊关系</a:t>
            </a:r>
            <a:r>
              <a:rPr lang="en-US" altLang="zh-CN" sz="2800" b="1" smtClean="0">
                <a:latin typeface="Times New Roman" panose="02020603050405020304" pitchFamily="18" charset="0"/>
              </a:rPr>
              <a:t>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通过</a:t>
            </a:r>
            <a:r>
              <a:rPr lang="en-US" altLang="zh-CN" sz="2800" b="1" smtClean="0">
                <a:latin typeface="Times New Roman" panose="02020603050405020304" pitchFamily="18" charset="0"/>
              </a:rPr>
              <a:t>R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与前提的合成求出结论</a:t>
            </a:r>
            <a:endParaRPr lang="en-US" altLang="zh-CN" sz="2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“模糊数学之父”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Zadeh</a:t>
            </a:r>
          </a:p>
          <a:p>
            <a:pPr lvl="1"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数学家和控制学家，加州大学电机工程与计算机科学系。美籍波兰裔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1965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发表论文“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Fuzzy Set” </a:t>
            </a:r>
          </a:p>
          <a:p>
            <a:pPr eaLnBrk="1" hangingPunct="1"/>
            <a:r>
              <a:rPr lang="zh-CN" altLang="en-US" b="1" smtClean="0">
                <a:latin typeface="Times New Roman" panose="02020603050405020304" pitchFamily="18" charset="0"/>
              </a:rPr>
              <a:t>模糊数学的研究内容</a:t>
            </a:r>
          </a:p>
          <a:p>
            <a:pPr lvl="1"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模糊数学的理论，以及它和精确数学、随机数学的关系</a:t>
            </a:r>
          </a:p>
          <a:p>
            <a:pPr lvl="1"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模糊语言学和模糊逻辑</a:t>
            </a:r>
          </a:p>
          <a:p>
            <a:pPr lvl="1"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模糊数学的应用</a:t>
            </a:r>
            <a:endParaRPr lang="en-US" altLang="zh-CN" sz="2800" b="1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mtClean="0"/>
              <a:t>模糊数学基础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经典集合：现代数学的基础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/>
              <a:t>一组具有某种共同性质的数学元素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/>
              <a:t>具有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确定性 、互异性和无序性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模糊集合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集合界限模糊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/>
              <a:t>非此即彼</a:t>
            </a:r>
            <a:r>
              <a:rPr lang="en-US" altLang="zh-CN" b="1" smtClean="0"/>
              <a:t>→</a:t>
            </a:r>
            <a:r>
              <a:rPr lang="zh-CN" altLang="en-US" b="1" smtClean="0"/>
              <a:t>即此即彼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388" y="1419225"/>
            <a:ext cx="87137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4000" b="1">
                <a:latin typeface="Times New Roman" panose="02020603050405020304" pitchFamily="18" charset="0"/>
              </a:rPr>
              <a:t>        设</a:t>
            </a:r>
            <a:r>
              <a:rPr lang="en-US" altLang="zh-CN" sz="4000" b="1" i="1">
                <a:latin typeface="Times New Roman" panose="02020603050405020304" pitchFamily="18" charset="0"/>
              </a:rPr>
              <a:t>U</a:t>
            </a:r>
            <a:r>
              <a:rPr lang="zh-CN" altLang="en-US" sz="4000" b="1">
                <a:latin typeface="Times New Roman" panose="02020603050405020304" pitchFamily="18" charset="0"/>
              </a:rPr>
              <a:t>是论域，称映射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</a:rPr>
              <a:t>：</a:t>
            </a:r>
            <a:r>
              <a:rPr lang="en-US" altLang="zh-CN" sz="4000" b="1" i="1">
                <a:latin typeface="Times New Roman" panose="02020603050405020304" pitchFamily="18" charset="0"/>
              </a:rPr>
              <a:t>U</a:t>
            </a:r>
            <a:r>
              <a:rPr lang="en-US" altLang="zh-CN" sz="4000" b="1">
                <a:latin typeface="Times New Roman" panose="02020603050405020304" pitchFamily="18" charset="0"/>
              </a:rPr>
              <a:t>→[0,1]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4000" b="1">
                <a:latin typeface="Times New Roman" panose="02020603050405020304" pitchFamily="18" charset="0"/>
              </a:rPr>
              <a:t>确定了一个</a:t>
            </a:r>
            <a:r>
              <a:rPr lang="en-US" altLang="zh-CN" sz="4000" b="1" i="1">
                <a:latin typeface="Times New Roman" panose="02020603050405020304" pitchFamily="18" charset="0"/>
              </a:rPr>
              <a:t>U</a:t>
            </a:r>
            <a:r>
              <a:rPr lang="zh-CN" altLang="en-US" sz="4000" b="1">
                <a:latin typeface="Times New Roman" panose="02020603050405020304" pitchFamily="18" charset="0"/>
              </a:rPr>
              <a:t>上的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模糊子集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latin typeface="Times New Roman" panose="02020603050405020304" pitchFamily="18" charset="0"/>
              </a:rPr>
              <a:t>，映射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</a:rPr>
              <a:t>称为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latin typeface="Times New Roman" panose="02020603050405020304" pitchFamily="18" charset="0"/>
              </a:rPr>
              <a:t>的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隶属函数</a:t>
            </a:r>
            <a:r>
              <a:rPr lang="zh-CN" altLang="en-US" sz="4000" b="1">
                <a:latin typeface="Times New Roman" panose="02020603050405020304" pitchFamily="18" charset="0"/>
              </a:rPr>
              <a:t>，它表示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zh-CN" altLang="en-US" sz="4000" b="1">
                <a:latin typeface="Times New Roman" panose="02020603050405020304" pitchFamily="18" charset="0"/>
              </a:rPr>
              <a:t>对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latin typeface="Times New Roman" panose="02020603050405020304" pitchFamily="18" charset="0"/>
              </a:rPr>
              <a:t>的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隶属程度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4000" b="1">
                <a:latin typeface="Times New Roman" panose="02020603050405020304" pitchFamily="18" charset="0"/>
              </a:rPr>
              <a:t>        </a:t>
            </a:r>
            <a:r>
              <a:rPr lang="zh-CN" altLang="en-US" sz="4000" b="1">
                <a:latin typeface="Times New Roman" panose="02020603050405020304" pitchFamily="18" charset="0"/>
              </a:rPr>
              <a:t>使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</a:rPr>
              <a:t>) = 0.5</a:t>
            </a:r>
            <a:r>
              <a:rPr lang="zh-CN" altLang="en-US" sz="4000" b="1">
                <a:latin typeface="Times New Roman" panose="02020603050405020304" pitchFamily="18" charset="0"/>
              </a:rPr>
              <a:t>的点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zh-CN" altLang="en-US" sz="4000" b="1">
                <a:latin typeface="Times New Roman" panose="02020603050405020304" pitchFamily="18" charset="0"/>
              </a:rPr>
              <a:t>称为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latin typeface="Times New Roman" panose="02020603050405020304" pitchFamily="18" charset="0"/>
              </a:rPr>
              <a:t>的过渡点，此点最具模糊性</a:t>
            </a:r>
            <a:endParaRPr lang="en-US" altLang="zh-CN" sz="4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4000" b="1">
                <a:latin typeface="Times New Roman" panose="02020603050405020304" pitchFamily="18" charset="0"/>
              </a:rPr>
              <a:t>        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当映射</a:t>
            </a:r>
            <a:r>
              <a:rPr lang="en-US" altLang="zh-CN" sz="4000" b="1" i="1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solidFill>
                  <a:srgbClr val="FF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solidFill>
                  <a:srgbClr val="FF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只取</a:t>
            </a:r>
            <a:r>
              <a:rPr lang="en-US" altLang="zh-CN" sz="4000" b="1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40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时，模糊子集</a:t>
            </a:r>
            <a:r>
              <a:rPr lang="en-US" altLang="zh-CN" sz="4000" b="1" i="1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solidFill>
                  <a:srgbClr val="FF0066"/>
                </a:solidFill>
                <a:latin typeface="Times New Roman" panose="02020603050405020304" pitchFamily="18" charset="0"/>
              </a:rPr>
              <a:t>就是经典子集</a:t>
            </a:r>
            <a:r>
              <a:rPr lang="zh-CN" altLang="en-US" sz="4000" b="1">
                <a:latin typeface="Times New Roman" panose="02020603050405020304" pitchFamily="18" charset="0"/>
              </a:rPr>
              <a:t>，而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</a:rPr>
              <a:t>就是它的特征函数</a:t>
            </a:r>
            <a:r>
              <a:rPr lang="en-US" altLang="zh-CN" sz="4000" b="1">
                <a:latin typeface="Times New Roman" panose="02020603050405020304" pitchFamily="18" charset="0"/>
              </a:rPr>
              <a:t>. </a:t>
            </a:r>
            <a:r>
              <a:rPr lang="zh-CN" altLang="en-US" sz="4000" b="1">
                <a:latin typeface="Times New Roman" panose="02020603050405020304" pitchFamily="18" charset="0"/>
              </a:rPr>
              <a:t>可见经典子集就是模糊子集的特殊情形</a:t>
            </a:r>
          </a:p>
        </p:txBody>
      </p:sp>
      <p:sp>
        <p:nvSpPr>
          <p:cNvPr id="18435" name="内容占位符 1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642350" cy="835025"/>
          </a:xfrm>
        </p:spPr>
        <p:txBody>
          <a:bodyPr/>
          <a:lstStyle/>
          <a:p>
            <a:r>
              <a:rPr lang="zh-CN" altLang="en-US" b="1" smtClean="0"/>
              <a:t>模糊集合的定义</a:t>
            </a:r>
            <a:endParaRPr lang="en-US" altLang="zh-CN" b="1" smtClean="0"/>
          </a:p>
          <a:p>
            <a:endParaRPr lang="zh-CN" altLang="en-US" b="1" smtClean="0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988" y="950913"/>
            <a:ext cx="6559550" cy="4708525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模糊集合的表示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marL="471488" lvl="1" indent="0" eaLnBrk="1" hangingPunct="1"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形式</a:t>
            </a:r>
            <a:r>
              <a:rPr lang="en-US" altLang="zh-CN" b="1" smtClean="0"/>
              <a:t>1</a:t>
            </a:r>
          </a:p>
          <a:p>
            <a:pPr marL="471488" lvl="1" indent="0" eaLnBrk="1" hangingPunct="1">
              <a:buFontTx/>
              <a:buChar char="n"/>
            </a:pPr>
            <a:endParaRPr lang="en-US" altLang="zh-CN" sz="2800" b="1" smtClean="0"/>
          </a:p>
          <a:p>
            <a:pPr marL="471488" lvl="1" indent="0" eaLnBrk="1" hangingPunct="1">
              <a:buFontTx/>
              <a:buChar char="n"/>
            </a:pPr>
            <a:endParaRPr lang="en-US" altLang="zh-CN" sz="2800" b="1" smtClean="0"/>
          </a:p>
          <a:p>
            <a:pPr marL="471488" lvl="1" indent="0" eaLnBrk="1" hangingPunct="1">
              <a:buFontTx/>
              <a:buNone/>
            </a:pPr>
            <a:r>
              <a:rPr lang="en-US" altLang="zh-CN" b="1" smtClean="0"/>
              <a:t>—</a:t>
            </a:r>
            <a:r>
              <a:rPr lang="zh-CN" altLang="en-US" b="1" smtClean="0"/>
              <a:t>形式</a:t>
            </a:r>
            <a:r>
              <a:rPr lang="en-US" altLang="zh-CN" b="1" smtClean="0"/>
              <a:t>2</a:t>
            </a:r>
          </a:p>
        </p:txBody>
      </p:sp>
      <p:graphicFrame>
        <p:nvGraphicFramePr>
          <p:cNvPr id="1945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27200" y="4432300"/>
          <a:ext cx="41751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939392" imgH="380835" progId="Equation.3">
                  <p:embed/>
                </p:oleObj>
              </mc:Choice>
              <mc:Fallback>
                <p:oleObj r:id="rId3" imgW="939392" imgH="380835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432300"/>
                        <a:ext cx="417512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22425" y="2890838"/>
          <a:ext cx="5472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5" imgW="1905000" imgH="203200" progId="Equation.3">
                  <p:embed/>
                </p:oleObj>
              </mc:Choice>
              <mc:Fallback>
                <p:oleObj r:id="rId5" imgW="1905000" imgH="2032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890838"/>
                        <a:ext cx="54721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模糊集合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Office2000\Templates\Presentation Designs\ECUST 模板.pot</Template>
  <TotalTime>327</TotalTime>
  <Words>1877</Words>
  <Application>Microsoft Office PowerPoint</Application>
  <PresentationFormat>全屏显示(4:3)</PresentationFormat>
  <Paragraphs>265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MS PGothic</vt:lpstr>
      <vt:lpstr>Tahoma</vt:lpstr>
      <vt:lpstr>黑体</vt:lpstr>
      <vt:lpstr>楷体</vt:lpstr>
      <vt:lpstr>楷体_GB2312</vt:lpstr>
      <vt:lpstr>+mn-ea</vt:lpstr>
      <vt:lpstr>wasedaSample5</vt:lpstr>
      <vt:lpstr>1_wasedaSample5</vt:lpstr>
      <vt:lpstr>Equation.3</vt:lpstr>
      <vt:lpstr>MathType 5.0 Equation</vt:lpstr>
      <vt:lpstr>位图图像</vt:lpstr>
      <vt:lpstr>Equation.DSMT4</vt:lpstr>
      <vt:lpstr>Microsoft 公式 3.0</vt:lpstr>
      <vt:lpstr>模糊推理</vt:lpstr>
      <vt:lpstr>主要内容</vt:lpstr>
      <vt:lpstr>前 言</vt:lpstr>
      <vt:lpstr>前言</vt:lpstr>
      <vt:lpstr>模糊数学基础</vt:lpstr>
      <vt:lpstr>模糊数学基础</vt:lpstr>
      <vt:lpstr>1. 模糊集合</vt:lpstr>
      <vt:lpstr>1. 模糊集合</vt:lpstr>
      <vt:lpstr>1. 模糊集合</vt:lpstr>
      <vt:lpstr>1. 模糊集合</vt:lpstr>
      <vt:lpstr>1. 模糊集合</vt:lpstr>
      <vt:lpstr>1. 模糊集合</vt:lpstr>
      <vt:lpstr>练习</vt:lpstr>
      <vt:lpstr>2. 模糊集合关系及运算</vt:lpstr>
      <vt:lpstr>2. 模糊集合关系及运算</vt:lpstr>
      <vt:lpstr>2. 模糊集合关系及运算</vt:lpstr>
      <vt:lpstr>例 题</vt:lpstr>
      <vt:lpstr>例 题</vt:lpstr>
      <vt:lpstr>3. 模糊关系</vt:lpstr>
      <vt:lpstr>3. 模糊关系</vt:lpstr>
      <vt:lpstr>3. 模糊关系</vt:lpstr>
      <vt:lpstr>3. 模糊关系</vt:lpstr>
      <vt:lpstr>例 题</vt:lpstr>
      <vt:lpstr>例 题</vt:lpstr>
      <vt:lpstr>练习</vt:lpstr>
      <vt:lpstr>模糊假言推理</vt:lpstr>
      <vt:lpstr>1. 模糊知识的表示</vt:lpstr>
      <vt:lpstr>1. 模糊知识的表示</vt:lpstr>
      <vt:lpstr>2. 前提的模糊匹配</vt:lpstr>
      <vt:lpstr>2. 前提的模糊匹配</vt:lpstr>
      <vt:lpstr>2. 前提的模糊匹配——贴近度的计算</vt:lpstr>
      <vt:lpstr>例 题</vt:lpstr>
      <vt:lpstr>解 答</vt:lpstr>
      <vt:lpstr>3. 简单模糊推理</vt:lpstr>
      <vt:lpstr>3. 简单模糊推理——推理方法及步骤</vt:lpstr>
      <vt:lpstr>计算R?</vt:lpstr>
      <vt:lpstr>计算R</vt:lpstr>
      <vt:lpstr>3. 简单模糊推理</vt:lpstr>
      <vt:lpstr>3. 简单模糊推理</vt:lpstr>
      <vt:lpstr>例题</vt:lpstr>
      <vt:lpstr>解答</vt:lpstr>
      <vt:lpstr>解答</vt:lpstr>
      <vt:lpstr>解答</vt:lpstr>
      <vt:lpstr>解答</vt:lpstr>
      <vt:lpstr>4. 模糊决策</vt:lpstr>
      <vt:lpstr>4. 模糊决策</vt:lpstr>
      <vt:lpstr>4.  模糊决策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czh</dc:creator>
  <cp:lastModifiedBy>czh</cp:lastModifiedBy>
  <cp:revision>271</cp:revision>
  <dcterms:created xsi:type="dcterms:W3CDTF">2020-10-23T02:41:15Z</dcterms:created>
  <dcterms:modified xsi:type="dcterms:W3CDTF">2024-06-18T09:44:18Z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