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7" r:id="rId1"/>
  </p:sldMasterIdLst>
  <p:notesMasterIdLst>
    <p:notesMasterId r:id="rId47"/>
  </p:notesMasterIdLst>
  <p:handoutMasterIdLst>
    <p:handoutMasterId r:id="rId48"/>
  </p:handoutMasterIdLst>
  <p:sldIdLst>
    <p:sldId id="350" r:id="rId2"/>
    <p:sldId id="257" r:id="rId3"/>
    <p:sldId id="263" r:id="rId4"/>
    <p:sldId id="308" r:id="rId5"/>
    <p:sldId id="264" r:id="rId6"/>
    <p:sldId id="283" r:id="rId7"/>
    <p:sldId id="282" r:id="rId8"/>
    <p:sldId id="269" r:id="rId9"/>
    <p:sldId id="267" r:id="rId10"/>
    <p:sldId id="268" r:id="rId11"/>
    <p:sldId id="270" r:id="rId12"/>
    <p:sldId id="271" r:id="rId13"/>
    <p:sldId id="272" r:id="rId14"/>
    <p:sldId id="273" r:id="rId15"/>
    <p:sldId id="312" r:id="rId16"/>
    <p:sldId id="274" r:id="rId17"/>
    <p:sldId id="280" r:id="rId18"/>
    <p:sldId id="319" r:id="rId19"/>
    <p:sldId id="281" r:id="rId20"/>
    <p:sldId id="306" r:id="rId21"/>
    <p:sldId id="307" r:id="rId22"/>
    <p:sldId id="288" r:id="rId23"/>
    <p:sldId id="275" r:id="rId24"/>
    <p:sldId id="284" r:id="rId25"/>
    <p:sldId id="286" r:id="rId26"/>
    <p:sldId id="287" r:id="rId27"/>
    <p:sldId id="289" r:id="rId28"/>
    <p:sldId id="290" r:id="rId29"/>
    <p:sldId id="291" r:id="rId30"/>
    <p:sldId id="292" r:id="rId31"/>
    <p:sldId id="318" r:id="rId32"/>
    <p:sldId id="295" r:id="rId33"/>
    <p:sldId id="296" r:id="rId34"/>
    <p:sldId id="302" r:id="rId35"/>
    <p:sldId id="297" r:id="rId36"/>
    <p:sldId id="301" r:id="rId37"/>
    <p:sldId id="303" r:id="rId38"/>
    <p:sldId id="305" r:id="rId39"/>
    <p:sldId id="323" r:id="rId40"/>
    <p:sldId id="324" r:id="rId41"/>
    <p:sldId id="325" r:id="rId42"/>
    <p:sldId id="298" r:id="rId43"/>
    <p:sldId id="327" r:id="rId44"/>
    <p:sldId id="310" r:id="rId45"/>
    <p:sldId id="309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33FF"/>
    <a:srgbClr val="FF0000"/>
    <a:srgbClr val="336699"/>
    <a:srgbClr val="00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36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17FC1B8-6F7D-4FEC-B656-41B0FE8E7F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605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BB4437C-A72E-469A-8A0E-E9DDECB39E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917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0243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40691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2291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80750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7E93E3-C1DE-4634-84D7-C5EF49AC4C1F}" type="slidenum">
              <a:rPr lang="zh-CN" altLang="en-US" smtClean="0"/>
              <a:pPr/>
              <a:t>34</a:t>
            </a:fld>
            <a:endParaRPr lang="zh-CN" altLang="en-US" smtClean="0"/>
          </a:p>
        </p:txBody>
      </p:sp>
      <p:sp>
        <p:nvSpPr>
          <p:cNvPr id="41987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mtClean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694924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4035" name="Rectangle 3"/>
          <p:cNvSpPr>
            <a:spLocks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r>
              <a:rPr lang="en-US" altLang="zh-CN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02802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26" descr="waseda_mark"/>
          <p:cNvPicPr>
            <a:picLocks noChangeAspect="1" noChangeArrowheads="1"/>
          </p:cNvPicPr>
          <p:nvPr/>
        </p:nvPicPr>
        <p:blipFill>
          <a:blip r:embed="rId2">
            <a:lum bright="80000" contrast="-90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30275"/>
            <a:ext cx="6840537" cy="530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27" descr="w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61025"/>
            <a:ext cx="9144000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1031"/>
          <p:cNvSpPr>
            <a:spLocks noChangeArrowheads="1"/>
          </p:cNvSpPr>
          <p:nvPr/>
        </p:nvSpPr>
        <p:spPr bwMode="auto">
          <a:xfrm>
            <a:off x="685800" y="3395663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0 w 1000"/>
              <a:gd name="T11" fmla="*/ 0 h 1000"/>
              <a:gd name="T12" fmla="*/ 2147483646 w 1000"/>
              <a:gd name="T13" fmla="*/ 0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1034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2000" smtClean="0">
                <a:solidFill>
                  <a:schemeClr val="accent2"/>
                </a:solidFill>
              </a:rPr>
              <a:t>Introduction of Artificial Intelligence</a:t>
            </a:r>
          </a:p>
        </p:txBody>
      </p:sp>
      <p:sp>
        <p:nvSpPr>
          <p:cNvPr id="8" name="Line 1035"/>
          <p:cNvSpPr>
            <a:spLocks noChangeShapeType="1"/>
          </p:cNvSpPr>
          <p:nvPr userDrawn="1"/>
        </p:nvSpPr>
        <p:spPr bwMode="auto">
          <a:xfrm>
            <a:off x="0" y="457200"/>
            <a:ext cx="9144000" cy="0"/>
          </a:xfrm>
          <a:prstGeom prst="line">
            <a:avLst/>
          </a:prstGeom>
          <a:noFill/>
          <a:ln w="57150" cmpd="thinThick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1620" name="Rectangle 1028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ja-JP" altLang="en-US" noProof="1"/>
              <a:t>マスタ タイトルの書式設定</a:t>
            </a:r>
          </a:p>
        </p:txBody>
      </p:sp>
      <p:sp>
        <p:nvSpPr>
          <p:cNvPr id="111621" name="Rectangle 1029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ja-JP" altLang="en-US" noProof="1"/>
              <a:t>マスタ サブタイトルの書式設定</a:t>
            </a:r>
          </a:p>
        </p:txBody>
      </p:sp>
      <p:sp>
        <p:nvSpPr>
          <p:cNvPr id="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294A6-BFD8-4191-A064-50F98C754EE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707704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289D2-6BC4-464F-84A6-AF151C83F62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274751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46CB4-4B3E-4343-95EA-A9432675EBD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927675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C4DC8-418D-4A6E-82C9-5F8F250D40F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249564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2FDB6-6826-4B7E-8151-970479A2D44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4844302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8F5B7B-23C5-4C3F-8DD0-C7EF8202D1C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5797106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EF95C-7099-42E8-898A-490AE871721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5092880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C1C3F5-CA64-4F64-BADA-8C23AA539DD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808796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07786-2F6C-4E06-86B0-CF989B497DA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5444137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37DEBF-6591-4D81-910F-F2046886C24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216654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02DC4-CAEB-47B3-B040-4B5FCA790A0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081990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250825" y="908050"/>
            <a:ext cx="864235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レベル：</a:t>
            </a:r>
          </a:p>
        </p:txBody>
      </p:sp>
      <p:sp>
        <p:nvSpPr>
          <p:cNvPr id="1105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77000"/>
            <a:ext cx="1981200" cy="3603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800" baseline="-25000" noProof="1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599BF96F-A1BF-4D7C-84CE-3CDE21DC41C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ransition/>
  <p:txStyles>
    <p:titleStyle>
      <a:lvl1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+mj-lt"/>
          <a:ea typeface="+mj-ea"/>
          <a:cs typeface="宋体" panose="02010600030101010101" pitchFamily="2" charset="-122"/>
        </a:defRPr>
      </a:lvl1pPr>
      <a:lvl2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indent="176213"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800" b="1">
          <a:solidFill>
            <a:schemeClr val="bg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lnSpc>
          <a:spcPct val="120000"/>
        </a:lnSpc>
        <a:spcBef>
          <a:spcPct val="4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908050" indent="-43656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288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3913" indent="-398463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1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9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42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3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5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9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52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53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54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600200"/>
            <a:ext cx="7772400" cy="952500"/>
          </a:xfrm>
          <a:solidFill>
            <a:srgbClr val="A50021"/>
          </a:solidFill>
        </p:spPr>
        <p:txBody>
          <a:bodyPr/>
          <a:lstStyle/>
          <a:p>
            <a:pPr algn="ctr" eaLnBrk="1" hangingPunct="1"/>
            <a:r>
              <a:rPr lang="zh-CN" altLang="en-US" sz="4600" smtClean="0">
                <a:latin typeface="Times New Roman" panose="02020603050405020304" pitchFamily="18" charset="0"/>
                <a:ea typeface="黑体" panose="02010609060101010101" pitchFamily="49" charset="-122"/>
              </a:rPr>
              <a:t>主观</a:t>
            </a:r>
            <a:r>
              <a:rPr lang="en-US" altLang="zh-CN" sz="4600" smtClean="0">
                <a:latin typeface="Times New Roman" panose="02020603050405020304" pitchFamily="18" charset="0"/>
                <a:ea typeface="黑体" panose="02010609060101010101" pitchFamily="49" charset="-122"/>
              </a:rPr>
              <a:t>Bayes</a:t>
            </a:r>
            <a:r>
              <a:rPr lang="zh-CN" altLang="en-US" sz="4600" smtClean="0">
                <a:latin typeface="Times New Roman" panose="02020603050405020304" pitchFamily="18" charset="0"/>
                <a:ea typeface="黑体" panose="02010609060101010101" pitchFamily="49" charset="-122"/>
              </a:rPr>
              <a:t>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503544" y="4058919"/>
            <a:ext cx="3023862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</a:bodyPr>
          <a:lstStyle/>
          <a:p>
            <a:pPr algn="ctr">
              <a:defRPr/>
            </a:pPr>
            <a:r>
              <a:rPr lang="zh-CN" altLang="en-US" sz="3600" noProof="1">
                <a:solidFill>
                  <a:srgbClr val="0033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陈志华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二. 基本算法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有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种</a:t>
            </a:r>
            <a:r>
              <a:rPr lang="zh-CN" altLang="en-US" b="1" smtClean="0">
                <a:latin typeface="Times New Roman" panose="02020603050405020304" pitchFamily="18" charset="0"/>
              </a:rPr>
              <a:t>情形</a:t>
            </a:r>
          </a:p>
          <a:p>
            <a:pPr lvl="1" eaLnBrk="1" hangingPunct="1">
              <a:lnSpc>
                <a:spcPct val="18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1) </a:t>
            </a:r>
            <a:r>
              <a:rPr lang="zh-CN" altLang="en-US" b="1" smtClean="0">
                <a:latin typeface="Times New Roman" panose="02020603050405020304" pitchFamily="18" charset="0"/>
              </a:rPr>
              <a:t>肯定存在，即</a:t>
            </a:r>
            <a:r>
              <a:rPr lang="en-US" altLang="zh-CN" b="1" smtClean="0">
                <a:latin typeface="Times New Roman" panose="02020603050405020304" pitchFamily="18" charset="0"/>
              </a:rPr>
              <a:t>P(E)=1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8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2) </a:t>
            </a:r>
            <a:r>
              <a:rPr lang="zh-CN" altLang="en-US" b="1" smtClean="0">
                <a:latin typeface="Times New Roman" panose="02020603050405020304" pitchFamily="18" charset="0"/>
              </a:rPr>
              <a:t>肯定不存在，即</a:t>
            </a:r>
            <a:r>
              <a:rPr lang="en-US" altLang="zh-CN" b="1" smtClean="0">
                <a:latin typeface="Times New Roman" panose="02020603050405020304" pitchFamily="18" charset="0"/>
              </a:rPr>
              <a:t>P(E)=0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8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3) </a:t>
            </a:r>
            <a:r>
              <a:rPr lang="zh-CN" altLang="en-US" b="1" smtClean="0">
                <a:latin typeface="Times New Roman" panose="02020603050405020304" pitchFamily="18" charset="0"/>
              </a:rPr>
              <a:t>不确定， 0&lt;</a:t>
            </a:r>
            <a:r>
              <a:rPr lang="en-US" altLang="zh-CN" b="1" smtClean="0">
                <a:latin typeface="Times New Roman" panose="02020603050405020304" pitchFamily="18" charset="0"/>
              </a:rPr>
              <a:t>P(E)&lt;1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在不同的情形下，后验概率的计算方法不同</a:t>
            </a:r>
            <a:endParaRPr lang="en-US" altLang="zh-CN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1)</a:t>
            </a:r>
            <a:r>
              <a:rPr lang="zh-CN" altLang="en-US" smtClean="0">
                <a:latin typeface="Times New Roman" panose="02020603050405020304" pitchFamily="18" charset="0"/>
              </a:rPr>
              <a:t> 证据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zh-CN" altLang="en-US" smtClean="0">
                <a:latin typeface="Times New Roman" panose="02020603050405020304" pitchFamily="18" charset="0"/>
              </a:rPr>
              <a:t>肯定存在</a:t>
            </a:r>
          </a:p>
        </p:txBody>
      </p:sp>
      <p:sp>
        <p:nvSpPr>
          <p:cNvPr id="18435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44513" y="1108075"/>
            <a:ext cx="6559550" cy="4348163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ClrTx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假设规则如下</a:t>
            </a:r>
          </a:p>
          <a:p>
            <a:pPr marL="47117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—IF E THEN R</a:t>
            </a:r>
          </a:p>
          <a:p>
            <a:pPr eaLnBrk="1" hangingPunct="1">
              <a:lnSpc>
                <a:spcPct val="130000"/>
              </a:lnSpc>
              <a:buClrTx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根据乘法定理，得到</a:t>
            </a:r>
          </a:p>
          <a:p>
            <a:pPr marL="471170" lvl="1" indent="0" eaLnBrk="1" hangingPunct="1">
              <a:lnSpc>
                <a:spcPct val="130000"/>
              </a:lnSpc>
              <a:buFontTx/>
              <a:buNone/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—P(R|E)=P(E|R)P(R)/P(E)    </a:t>
            </a:r>
            <a:r>
              <a:rPr lang="en-US" altLang="zh-CN" sz="2800" b="1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</a:rPr>
              <a:t>（</a:t>
            </a:r>
            <a:r>
              <a:rPr lang="zh-CN" altLang="en-US" sz="2800" b="1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</a:rPr>
              <a:t>式1）</a:t>
            </a:r>
          </a:p>
          <a:p>
            <a:pPr eaLnBrk="1" hangingPunct="1">
              <a:lnSpc>
                <a:spcPct val="130000"/>
              </a:lnSpc>
              <a:buClrTx/>
              <a:buFont typeface="Wingdings" panose="05000000000000000000" pitchFamily="2" charset="2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</a:rPr>
              <a:t>         P(</a:t>
            </a:r>
            <a:r>
              <a:rPr lang="en-US" altLang="zh-CN" b="1" noProof="1"/>
              <a:t>﹁</a:t>
            </a:r>
            <a:r>
              <a:rPr lang="en-US" altLang="zh-CN" b="1" noProof="1">
                <a:latin typeface="Times New Roman" panose="02020603050405020304" pitchFamily="18" charset="0"/>
              </a:rPr>
              <a:t>R|E)=P(E|</a:t>
            </a:r>
            <a:r>
              <a:rPr lang="en-US" altLang="zh-CN" b="1" noProof="1"/>
              <a:t>﹁</a:t>
            </a:r>
            <a:r>
              <a:rPr lang="en-US" altLang="zh-CN" b="1" noProof="1">
                <a:latin typeface="Times New Roman" panose="02020603050405020304" pitchFamily="18" charset="0"/>
              </a:rPr>
              <a:t>R)P(</a:t>
            </a:r>
            <a:r>
              <a:rPr lang="en-US" altLang="zh-CN" b="1" noProof="1"/>
              <a:t>﹁</a:t>
            </a:r>
            <a:r>
              <a:rPr lang="en-US" altLang="zh-CN" b="1" noProof="1">
                <a:latin typeface="Times New Roman" panose="02020603050405020304" pitchFamily="18" charset="0"/>
              </a:rPr>
              <a:t>R)/P(E)</a:t>
            </a:r>
          </a:p>
          <a:p>
            <a:pPr eaLnBrk="1" hangingPunct="1">
              <a:lnSpc>
                <a:spcPct val="130000"/>
              </a:lnSpc>
              <a:buClrTx/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两式相除，得到</a:t>
            </a:r>
            <a:endParaRPr lang="zh-CN" altLang="en-US" sz="2400" b="1" noProof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ClrTx/>
              <a:defRPr/>
            </a:pPr>
            <a:endParaRPr lang="zh-CN" altLang="en-US" b="1" noProof="1">
              <a:latin typeface="Times New Roman" panose="02020603050405020304" pitchFamily="18" charset="0"/>
            </a:endParaRPr>
          </a:p>
          <a:p>
            <a:pPr lvl="1" indent="-436880" eaLnBrk="1" hangingPunct="1">
              <a:buFontTx/>
              <a:buChar char="n"/>
              <a:defRPr/>
            </a:pPr>
            <a:endParaRPr lang="en-US" altLang="zh-CN" sz="2800" b="1" noProof="1">
              <a:latin typeface="Times New Roman" panose="02020603050405020304" pitchFamily="18" charset="0"/>
              <a:cs typeface="+mn-ea"/>
            </a:endParaRPr>
          </a:p>
        </p:txBody>
      </p:sp>
      <p:graphicFrame>
        <p:nvGraphicFramePr>
          <p:cNvPr id="1741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914525" y="5243513"/>
          <a:ext cx="4111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3" imgW="1968500" imgH="419100" progId="Equation.3">
                  <p:embed/>
                </p:oleObj>
              </mc:Choice>
              <mc:Fallback>
                <p:oleObj r:id="rId3" imgW="1968500" imgH="4191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5243513"/>
                        <a:ext cx="41116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116013"/>
            <a:ext cx="6705600" cy="4860925"/>
          </a:xfrm>
        </p:spPr>
        <p:txBody>
          <a:bodyPr/>
          <a:lstStyle/>
          <a:p>
            <a:pPr eaLnBrk="1" hangingPunct="1">
              <a:buClrTx/>
            </a:pPr>
            <a:r>
              <a:rPr lang="zh-CN" altLang="en-US" b="1" smtClean="0"/>
              <a:t>定义几率函数：</a:t>
            </a:r>
          </a:p>
          <a:p>
            <a:pPr eaLnBrk="1" hangingPunct="1">
              <a:buClrTx/>
            </a:pPr>
            <a:endParaRPr lang="zh-CN" altLang="en-US" b="1" smtClean="0"/>
          </a:p>
          <a:p>
            <a:pPr eaLnBrk="1" hangingPunct="1">
              <a:buClrTx/>
            </a:pPr>
            <a:r>
              <a:rPr lang="zh-CN" altLang="en-US" b="1" smtClean="0"/>
              <a:t>则</a:t>
            </a:r>
          </a:p>
          <a:p>
            <a:pPr eaLnBrk="1" hangingPunct="1">
              <a:buClrTx/>
            </a:pPr>
            <a:endParaRPr lang="zh-CN" altLang="en-US" b="1" smtClean="0"/>
          </a:p>
          <a:p>
            <a:pPr eaLnBrk="1" hangingPunct="1">
              <a:buClrTx/>
            </a:pPr>
            <a:r>
              <a:rPr lang="zh-CN" altLang="en-US" b="1" smtClean="0"/>
              <a:t>设：</a:t>
            </a:r>
          </a:p>
          <a:p>
            <a:pPr eaLnBrk="1" hangingPunct="1">
              <a:buClrTx/>
            </a:pPr>
            <a:endParaRPr lang="zh-CN" altLang="en-US" b="1" smtClean="0"/>
          </a:p>
          <a:p>
            <a:pPr eaLnBrk="1" hangingPunct="1">
              <a:buClrTx/>
            </a:pPr>
            <a:r>
              <a:rPr lang="zh-CN" altLang="en-US" b="1" smtClean="0">
                <a:solidFill>
                  <a:srgbClr val="FF0000"/>
                </a:solidFill>
              </a:rPr>
              <a:t>则式1变为</a:t>
            </a:r>
          </a:p>
          <a:p>
            <a:pPr eaLnBrk="1" hangingPunct="1">
              <a:buClrTx/>
            </a:pPr>
            <a:endParaRPr lang="zh-CN" altLang="en-US" b="1" smtClean="0"/>
          </a:p>
          <a:p>
            <a:pPr eaLnBrk="1" hangingPunct="1">
              <a:buClrTx/>
            </a:pPr>
            <a:endParaRPr lang="zh-CN" altLang="en-US" b="1" smtClean="0"/>
          </a:p>
        </p:txBody>
      </p:sp>
      <p:graphicFrame>
        <p:nvGraphicFramePr>
          <p:cNvPr id="1843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124325" y="1116013"/>
          <a:ext cx="266382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3" imgW="990600" imgH="419100" progId="Equation.3">
                  <p:embed/>
                </p:oleObj>
              </mc:Choice>
              <mc:Fallback>
                <p:oleObj r:id="rId3" imgW="990600" imgH="4191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1116013"/>
                        <a:ext cx="2663825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7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643188" y="2466975"/>
          <a:ext cx="33496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5" imgW="990600" imgH="419100" progId="Equation.3">
                  <p:embed/>
                </p:oleObj>
              </mc:Choice>
              <mc:Fallback>
                <p:oleObj r:id="rId5" imgW="990600" imgH="419100" progId="Equation.3">
                  <p:embed/>
                  <p:pic>
                    <p:nvPicPr>
                      <p:cNvPr id="0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466975"/>
                        <a:ext cx="33496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10"/>
          <p:cNvGraphicFramePr>
            <a:graphicFrameLocks noChangeAspect="1"/>
          </p:cNvGraphicFramePr>
          <p:nvPr/>
        </p:nvGraphicFramePr>
        <p:xfrm>
          <a:off x="2640013" y="4044950"/>
          <a:ext cx="33528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7" imgW="1574800" imgH="203200" progId="Equation.3">
                  <p:embed/>
                </p:oleObj>
              </mc:Choice>
              <mc:Fallback>
                <p:oleObj r:id="rId7" imgW="15748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4044950"/>
                        <a:ext cx="33528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1"/>
          <p:cNvGraphicFramePr>
            <a:graphicFrameLocks noChangeAspect="1"/>
          </p:cNvGraphicFramePr>
          <p:nvPr/>
        </p:nvGraphicFramePr>
        <p:xfrm>
          <a:off x="3481388" y="5357813"/>
          <a:ext cx="2743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9" imgW="1282700" imgH="203200" progId="Equation.3">
                  <p:embed/>
                </p:oleObj>
              </mc:Choice>
              <mc:Fallback>
                <p:oleObj r:id="rId9" imgW="12827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1388" y="5357813"/>
                        <a:ext cx="2743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12"/>
          <p:cNvSpPr txBox="1">
            <a:spLocks noChangeArrowheads="1"/>
          </p:cNvSpPr>
          <p:nvPr/>
        </p:nvSpPr>
        <p:spPr bwMode="auto">
          <a:xfrm>
            <a:off x="6224588" y="4000500"/>
            <a:ext cx="160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式3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8440" name="Text Box 13"/>
          <p:cNvSpPr txBox="1">
            <a:spLocks noChangeArrowheads="1"/>
          </p:cNvSpPr>
          <p:nvPr/>
        </p:nvSpPr>
        <p:spPr bwMode="auto">
          <a:xfrm>
            <a:off x="6224588" y="2638425"/>
            <a:ext cx="16002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式2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844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1)</a:t>
            </a:r>
            <a:r>
              <a:rPr lang="zh-CN" altLang="en-US" smtClean="0">
                <a:latin typeface="Times New Roman" panose="02020603050405020304" pitchFamily="18" charset="0"/>
              </a:rPr>
              <a:t> 证据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zh-CN" altLang="en-US" smtClean="0">
                <a:latin typeface="Times New Roman" panose="02020603050405020304" pitchFamily="18" charset="0"/>
              </a:rPr>
              <a:t>肯定存在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2) </a:t>
            </a:r>
            <a:r>
              <a:rPr lang="zh-CN" altLang="en-US" smtClean="0">
                <a:latin typeface="Times New Roman" panose="02020603050405020304" pitchFamily="18" charset="0"/>
              </a:rPr>
              <a:t>证据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zh-CN" altLang="en-US" smtClean="0">
                <a:latin typeface="Times New Roman" panose="02020603050405020304" pitchFamily="18" charset="0"/>
              </a:rPr>
              <a:t>肯定不存在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52475" y="908050"/>
            <a:ext cx="8140700" cy="5400675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P(E)=0</a:t>
            </a:r>
          </a:p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同样可以推导出</a:t>
            </a:r>
          </a:p>
          <a:p>
            <a:pPr lvl="1" eaLnBrk="1" hangingPunct="1">
              <a:lnSpc>
                <a:spcPct val="160000"/>
              </a:lnSpc>
              <a:spcBef>
                <a:spcPct val="30000"/>
              </a:spcBef>
            </a:pPr>
            <a:r>
              <a:rPr lang="en-US" altLang="zh-CN" b="1" smtClean="0">
                <a:latin typeface="Times New Roman" panose="02020603050405020304" pitchFamily="18" charset="0"/>
              </a:rPr>
              <a:t>O(R|﹁ E)=LN</a:t>
            </a:r>
            <a:r>
              <a:rPr lang="en-US" altLang="zh-CN" b="1" smtClean="0"/>
              <a:t>×</a:t>
            </a:r>
            <a:r>
              <a:rPr lang="en-US" altLang="zh-CN" b="1" smtClean="0">
                <a:latin typeface="Times New Roman" panose="02020603050405020304" pitchFamily="18" charset="0"/>
              </a:rPr>
              <a:t> O(R)</a:t>
            </a:r>
          </a:p>
          <a:p>
            <a:pPr eaLnBrk="1" hangingPunct="1">
              <a:lnSpc>
                <a:spcPct val="160000"/>
              </a:lnSpc>
              <a:spcBef>
                <a:spcPct val="30000"/>
              </a:spcBef>
            </a:pPr>
            <a:r>
              <a:rPr lang="zh-CN" altLang="en-US" b="1" smtClean="0"/>
              <a:t>其中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849438" y="4319588"/>
          <a:ext cx="4267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3" imgW="2108200" imgH="419100" progId="Equation.3">
                  <p:embed/>
                </p:oleObj>
              </mc:Choice>
              <mc:Fallback>
                <p:oleObj r:id="rId3" imgW="21082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319588"/>
                        <a:ext cx="4267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832600" y="4514850"/>
            <a:ext cx="160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式4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723900" y="1263650"/>
            <a:ext cx="8169275" cy="50450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将</a:t>
            </a:r>
            <a:r>
              <a:rPr lang="en-US" altLang="zh-CN" b="1" smtClean="0">
                <a:latin typeface="Times New Roman" panose="02020603050405020304" pitchFamily="18" charset="0"/>
              </a:rPr>
              <a:t>O(x)</a:t>
            </a:r>
            <a:r>
              <a:rPr lang="zh-CN" altLang="en-US" b="1" smtClean="0"/>
              <a:t>重新替换成概率，得到：</a:t>
            </a:r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  <a:p>
            <a:pPr eaLnBrk="1" hangingPunct="1"/>
            <a:endParaRPr lang="zh-CN" altLang="en-US" b="1" smtClean="0"/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1654175" y="2427288"/>
          <a:ext cx="411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3" imgW="1765300" imgH="419100" progId="Equation.3">
                  <p:embed/>
                </p:oleObj>
              </mc:Choice>
              <mc:Fallback>
                <p:oleObj r:id="rId3" imgW="1765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2427288"/>
                        <a:ext cx="4114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5" imgW="114151" imgH="215619" progId="Equation.3">
                  <p:embed/>
                </p:oleObj>
              </mc:Choice>
              <mc:Fallback>
                <p:oleObj r:id="rId5" imgW="114151" imgH="215619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6"/>
          <p:cNvGraphicFramePr>
            <a:graphicFrameLocks noChangeAspect="1"/>
          </p:cNvGraphicFramePr>
          <p:nvPr/>
        </p:nvGraphicFramePr>
        <p:xfrm>
          <a:off x="1652588" y="3894138"/>
          <a:ext cx="4410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r:id="rId7" imgW="1892300" imgH="419100" progId="Equation.3">
                  <p:embed/>
                </p:oleObj>
              </mc:Choice>
              <mc:Fallback>
                <p:oleObj r:id="rId7" imgW="18923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894138"/>
                        <a:ext cx="44100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6496050" y="2622550"/>
            <a:ext cx="16002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式5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6496050" y="4090988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式6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048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2) </a:t>
            </a:r>
            <a:r>
              <a:rPr lang="zh-CN" altLang="en-US" smtClean="0">
                <a:latin typeface="Times New Roman" panose="02020603050405020304" pitchFamily="18" charset="0"/>
              </a:rPr>
              <a:t>证据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zh-CN" altLang="en-US" smtClean="0">
                <a:latin typeface="Times New Roman" panose="02020603050405020304" pitchFamily="18" charset="0"/>
              </a:rPr>
              <a:t>肯定不存在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讨论：</a:t>
            </a:r>
            <a:r>
              <a:rPr lang="en-US" altLang="zh-CN" smtClean="0">
                <a:latin typeface="Times New Roman" panose="02020603050405020304" pitchFamily="18" charset="0"/>
              </a:rPr>
              <a:t>O(x)</a:t>
            </a:r>
            <a:r>
              <a:rPr lang="zh-CN" altLang="en-US" smtClean="0">
                <a:latin typeface="Times New Roman" panose="02020603050405020304" pitchFamily="18" charset="0"/>
              </a:rPr>
              <a:t>与</a:t>
            </a:r>
            <a:r>
              <a:rPr lang="en-US" altLang="zh-CN" smtClean="0">
                <a:latin typeface="Times New Roman" panose="02020603050405020304" pitchFamily="18" charset="0"/>
              </a:rPr>
              <a:t>P(x)</a:t>
            </a:r>
            <a:r>
              <a:rPr lang="zh-CN" altLang="en-US" smtClean="0">
                <a:latin typeface="Times New Roman" panose="02020603050405020304" pitchFamily="18" charset="0"/>
              </a:rPr>
              <a:t>的单调性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09625" y="1233488"/>
            <a:ext cx="6559550" cy="1460500"/>
          </a:xfrm>
        </p:spPr>
        <p:txBody>
          <a:bodyPr/>
          <a:lstStyle/>
          <a:p>
            <a:pPr eaLnBrk="1" hangingPunct="1">
              <a:lnSpc>
                <a:spcPct val="170000"/>
              </a:lnSpc>
              <a:spcBef>
                <a:spcPct val="30000"/>
              </a:spcBef>
              <a:buClrTx/>
            </a:pP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O(x)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P(x)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的单调性相同</a:t>
            </a:r>
            <a:r>
              <a:rPr lang="en-US" altLang="zh-CN" b="1" smtClean="0">
                <a:latin typeface="Times New Roman" panose="02020603050405020304" pitchFamily="18" charset="0"/>
              </a:rPr>
              <a:t>,</a:t>
            </a:r>
            <a:r>
              <a:rPr lang="zh-CN" altLang="en-US" b="1" smtClean="0">
                <a:latin typeface="Times New Roman" panose="02020603050405020304" pitchFamily="18" charset="0"/>
              </a:rPr>
              <a:t>　即可从数学上推导出：</a:t>
            </a:r>
            <a:endParaRPr lang="en-US" altLang="zh-CN" b="1" smtClean="0"/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01675" y="3070225"/>
          <a:ext cx="78486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r:id="rId3" imgW="2806700" imgH="457200" progId="Equation.3">
                  <p:embed/>
                </p:oleObj>
              </mc:Choice>
              <mc:Fallback>
                <p:oleObj r:id="rId3" imgW="2806700" imgH="457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070225"/>
                        <a:ext cx="78486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LS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LN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的讨论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63575" y="1092200"/>
            <a:ext cx="7816850" cy="814388"/>
          </a:xfrm>
        </p:spPr>
        <p:txBody>
          <a:bodyPr/>
          <a:lstStyle/>
          <a:p>
            <a:pPr eaLnBrk="1" hangingPunct="1">
              <a:buClrTx/>
            </a:pP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LS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表示证据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的存在，影响结论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为真的概率</a:t>
            </a:r>
            <a:r>
              <a:rPr lang="zh-CN" altLang="en-US" b="1" smtClean="0">
                <a:latin typeface="Times New Roman" panose="02020603050405020304" pitchFamily="18" charset="0"/>
              </a:rPr>
              <a:t>：</a:t>
            </a:r>
            <a:endParaRPr lang="en-US" altLang="zh-CN" sz="2400" b="1" smtClean="0"/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931863" y="2566988"/>
          <a:ext cx="7431087" cy="359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r:id="rId3" imgW="2603500" imgH="1397000" progId="Equation.3">
                  <p:embed/>
                </p:oleObj>
              </mc:Choice>
              <mc:Fallback>
                <p:oleObj r:id="rId3" imgW="26035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566988"/>
                        <a:ext cx="7431087" cy="359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3098800" y="1806575"/>
          <a:ext cx="30972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r:id="rId5" imgW="1282700" imgH="203200" progId="Equation.3">
                  <p:embed/>
                </p:oleObj>
              </mc:Choice>
              <mc:Fallback>
                <p:oleObj r:id="rId5" imgW="1282700" imgH="2032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1806575"/>
                        <a:ext cx="30972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7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642350" cy="1766888"/>
          </a:xfrm>
        </p:spPr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LN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表示证据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的不存在，影响结论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为真的概率</a:t>
            </a:r>
            <a:r>
              <a:rPr lang="zh-CN" altLang="en-US" b="1" smtClean="0">
                <a:latin typeface="Times New Roman" panose="02020603050405020304" pitchFamily="18" charset="0"/>
              </a:rPr>
              <a:t>： </a:t>
            </a:r>
            <a:r>
              <a:rPr lang="en-US" altLang="zh-CN" b="1" smtClean="0">
                <a:latin typeface="Times New Roman" panose="02020603050405020304" pitchFamily="18" charset="0"/>
              </a:rPr>
              <a:t>O(R|﹁ E)=LN</a:t>
            </a:r>
            <a:r>
              <a:rPr lang="en-US" altLang="zh-CN" b="1" smtClean="0"/>
              <a:t>×</a:t>
            </a:r>
            <a:r>
              <a:rPr lang="en-US" altLang="zh-CN" b="1" smtClean="0">
                <a:latin typeface="Times New Roman" panose="02020603050405020304" pitchFamily="18" charset="0"/>
              </a:rPr>
              <a:t> O( R)</a:t>
            </a:r>
            <a:endParaRPr lang="en-US" altLang="zh-CN" b="1" smtClean="0"/>
          </a:p>
        </p:txBody>
      </p:sp>
      <p:graphicFrame>
        <p:nvGraphicFramePr>
          <p:cNvPr id="23555" name="Object 1028"/>
          <p:cNvGraphicFramePr>
            <a:graphicFrameLocks noChangeAspect="1"/>
          </p:cNvGraphicFramePr>
          <p:nvPr/>
        </p:nvGraphicFramePr>
        <p:xfrm>
          <a:off x="638175" y="2784475"/>
          <a:ext cx="78676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r:id="rId3" imgW="2755900" imgH="1155700" progId="Equation.3">
                  <p:embed/>
                </p:oleObj>
              </mc:Choice>
              <mc:Fallback>
                <p:oleObj r:id="rId3" imgW="2755900" imgH="1155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784475"/>
                        <a:ext cx="7867650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LS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LN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的讨论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b="1" smtClean="0"/>
              <a:t>上述结论也可以直接从公式</a:t>
            </a:r>
            <a:r>
              <a:rPr lang="en-US" altLang="zh-CN" b="1" smtClean="0">
                <a:latin typeface="Times New Roman" panose="02020603050405020304" pitchFamily="18" charset="0"/>
              </a:rPr>
              <a:t>5,6</a:t>
            </a:r>
            <a:r>
              <a:rPr lang="zh-CN" altLang="en-US" b="1" smtClean="0"/>
              <a:t>推导出来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LS&gt;1</a:t>
            </a:r>
            <a:r>
              <a:rPr lang="zh-CN" altLang="en-US" b="1" smtClean="0">
                <a:latin typeface="Times New Roman" panose="02020603050405020304" pitchFamily="18" charset="0"/>
              </a:rPr>
              <a:t>，使得</a:t>
            </a:r>
            <a:r>
              <a:rPr lang="en-US" altLang="zh-CN" b="1" smtClean="0">
                <a:latin typeface="Times New Roman" panose="02020603050405020304" pitchFamily="18" charset="0"/>
              </a:rPr>
              <a:t>P(R|E)&gt;P(R)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LS&lt;1,  </a:t>
            </a:r>
            <a:r>
              <a:rPr lang="zh-CN" altLang="en-US" b="1" smtClean="0">
                <a:latin typeface="Times New Roman" panose="02020603050405020304" pitchFamily="18" charset="0"/>
              </a:rPr>
              <a:t>使得</a:t>
            </a:r>
            <a:r>
              <a:rPr lang="en-US" altLang="zh-CN" b="1" smtClean="0">
                <a:latin typeface="Times New Roman" panose="02020603050405020304" pitchFamily="18" charset="0"/>
              </a:rPr>
              <a:t>P(R|E)&lt;P(R)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LN&gt;1</a:t>
            </a:r>
            <a:r>
              <a:rPr lang="zh-CN" altLang="en-US" b="1" smtClean="0">
                <a:latin typeface="Times New Roman" panose="02020603050405020304" pitchFamily="18" charset="0"/>
              </a:rPr>
              <a:t>，使得</a:t>
            </a:r>
            <a:r>
              <a:rPr lang="en-US" altLang="zh-CN" b="1" smtClean="0">
                <a:latin typeface="Times New Roman" panose="02020603050405020304" pitchFamily="18" charset="0"/>
              </a:rPr>
              <a:t>P(R|﹁ E)&gt;P(R)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LN&lt;1,  </a:t>
            </a:r>
            <a:r>
              <a:rPr lang="zh-CN" altLang="en-US" b="1" smtClean="0">
                <a:latin typeface="Times New Roman" panose="02020603050405020304" pitchFamily="18" charset="0"/>
              </a:rPr>
              <a:t>使得</a:t>
            </a:r>
            <a:r>
              <a:rPr lang="en-US" altLang="zh-CN" b="1" smtClean="0">
                <a:latin typeface="Times New Roman" panose="02020603050405020304" pitchFamily="18" charset="0"/>
              </a:rPr>
              <a:t>P(R|﹁ E)&lt;P(R)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LS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和</a:t>
            </a:r>
            <a:r>
              <a:rPr lang="en-US" altLang="zh-CN" smtClean="0">
                <a:latin typeface="Times New Roman" panose="02020603050405020304" pitchFamily="18" charset="0"/>
                <a:ea typeface="楷体_GB2312" pitchFamily="49" charset="-122"/>
              </a:rPr>
              <a:t>LN</a:t>
            </a:r>
            <a:r>
              <a:rPr lang="zh-CN" altLang="en-US" smtClean="0">
                <a:latin typeface="Times New Roman" panose="02020603050405020304" pitchFamily="18" charset="0"/>
                <a:ea typeface="楷体_GB2312" pitchFamily="49" charset="-122"/>
              </a:rPr>
              <a:t>的讨论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000" b="1" smtClean="0"/>
              <a:t>假设有如下规则: 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000" b="1" smtClean="0">
                <a:latin typeface="Times New Roman" panose="02020603050405020304" pitchFamily="18" charset="0"/>
              </a:rPr>
              <a:t>规则1: </a:t>
            </a:r>
            <a:r>
              <a:rPr lang="en-US" altLang="zh-CN" sz="3000" b="1" smtClean="0">
                <a:latin typeface="Times New Roman" panose="02020603050405020304" pitchFamily="18" charset="0"/>
              </a:rPr>
              <a:t>IF E1 THEN(10,1) R1(0.03)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000" b="1" smtClean="0">
                <a:latin typeface="Times New Roman" panose="02020603050405020304" pitchFamily="18" charset="0"/>
              </a:rPr>
              <a:t>规则2: </a:t>
            </a:r>
            <a:r>
              <a:rPr lang="en-US" altLang="zh-CN" sz="3000" b="1" smtClean="0">
                <a:latin typeface="Times New Roman" panose="02020603050405020304" pitchFamily="18" charset="0"/>
              </a:rPr>
              <a:t>IF E2 THEN (20,1) R2(0.05)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000" b="1" smtClean="0">
                <a:latin typeface="Times New Roman" panose="02020603050405020304" pitchFamily="18" charset="0"/>
              </a:rPr>
              <a:t>规则3: </a:t>
            </a:r>
            <a:r>
              <a:rPr lang="en-US" altLang="zh-CN" sz="3000" b="1" smtClean="0">
                <a:latin typeface="Times New Roman" panose="02020603050405020304" pitchFamily="18" charset="0"/>
              </a:rPr>
              <a:t>IF E3 THEN (1,0.002) R3(0.3)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000" b="1" smtClean="0">
                <a:latin typeface="Times New Roman" panose="02020603050405020304" pitchFamily="18" charset="0"/>
              </a:rPr>
              <a:t>求</a:t>
            </a:r>
            <a:r>
              <a:rPr lang="zh-CN" altLang="en-US" sz="3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(1) 当</a:t>
            </a:r>
            <a:r>
              <a:rPr lang="en-US" altLang="zh-CN" sz="3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E1,E2,E3</a:t>
            </a:r>
            <a:r>
              <a:rPr lang="zh-CN" altLang="en-US" sz="3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都存在时, </a:t>
            </a:r>
            <a:r>
              <a:rPr lang="en-US" altLang="zh-CN" sz="3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P(Ri|Ei)</a:t>
            </a:r>
          </a:p>
          <a:p>
            <a:pPr lvl="1" eaLnBrk="1" hangingPunct="1">
              <a:lnSpc>
                <a:spcPct val="150000"/>
              </a:lnSpc>
              <a:spcBef>
                <a:spcPct val="30000"/>
              </a:spcBef>
            </a:pPr>
            <a:r>
              <a:rPr lang="zh-CN" altLang="en-US" sz="3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(2) 当</a:t>
            </a:r>
            <a:r>
              <a:rPr lang="en-US" altLang="zh-CN" sz="3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E1,E2,E3</a:t>
            </a:r>
            <a:r>
              <a:rPr lang="zh-CN" altLang="en-US" sz="3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都不存在时, </a:t>
            </a:r>
            <a:r>
              <a:rPr lang="en-US" altLang="zh-CN" sz="3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P(Ri| </a:t>
            </a:r>
            <a:r>
              <a:rPr lang="en-US" altLang="zh-CN" sz="3000" b="1" smtClean="0">
                <a:latin typeface="Times New Roman" panose="02020603050405020304" pitchFamily="18" charset="0"/>
              </a:rPr>
              <a:t>﹁ </a:t>
            </a:r>
            <a:r>
              <a:rPr lang="en-US" altLang="zh-CN" sz="3000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Ei)</a:t>
            </a:r>
            <a:endParaRPr lang="zh-CN" altLang="en-US" sz="3000" b="1" smtClean="0">
              <a:latin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主要内容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889000" y="1090613"/>
            <a:ext cx="7367588" cy="5400675"/>
          </a:xfrm>
        </p:spPr>
        <p:txBody>
          <a:bodyPr/>
          <a:lstStyle/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1.  概率论基础</a:t>
            </a: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2. 主观</a:t>
            </a:r>
            <a:r>
              <a:rPr lang="en-US" altLang="zh-CN" b="1" smtClean="0"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latin typeface="Times New Roman" panose="02020603050405020304" pitchFamily="18" charset="0"/>
              </a:rPr>
              <a:t>方法的基本理论</a:t>
            </a: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3. 主观</a:t>
            </a:r>
            <a:r>
              <a:rPr lang="en-US" altLang="zh-CN" b="1" smtClean="0"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latin typeface="Times New Roman" panose="02020603050405020304" pitchFamily="18" charset="0"/>
              </a:rPr>
              <a:t>方法的基本模型</a:t>
            </a:r>
          </a:p>
          <a:p>
            <a:pPr eaLnBrk="1" hangingPunct="1"/>
            <a:endParaRPr lang="zh-CN" altLang="en-US" b="1" smtClean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分析：</a:t>
            </a:r>
            <a:r>
              <a:rPr lang="zh-CN" altLang="en-US" b="1" smtClean="0">
                <a:latin typeface="Times New Roman" panose="02020603050405020304" pitchFamily="18" charset="0"/>
              </a:rPr>
              <a:t>利用公式</a:t>
            </a:r>
            <a:r>
              <a:rPr lang="en-US" altLang="zh-CN" b="1" smtClean="0">
                <a:latin typeface="Times New Roman" panose="02020603050405020304" pitchFamily="18" charset="0"/>
              </a:rPr>
              <a:t>5</a:t>
            </a:r>
            <a:r>
              <a:rPr lang="zh-CN" altLang="en-US" b="1" smtClean="0">
                <a:latin typeface="Times New Roman" panose="02020603050405020304" pitchFamily="18" charset="0"/>
              </a:rPr>
              <a:t>，</a:t>
            </a:r>
            <a:r>
              <a:rPr lang="en-US" altLang="zh-CN" b="1" smtClean="0">
                <a:latin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ct val="140000"/>
              </a:lnSpc>
            </a:pPr>
            <a:r>
              <a:rPr lang="zh-CN" altLang="en-US" b="1" smtClean="0"/>
              <a:t>答案:</a:t>
            </a:r>
            <a:endParaRPr lang="en-US" altLang="zh-CN" b="1" smtClean="0"/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1828800" y="2649538"/>
          <a:ext cx="4872038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r:id="rId3" imgW="1435100" imgH="1346200" progId="Equation.3">
                  <p:embed/>
                </p:oleObj>
              </mc:Choice>
              <mc:Fallback>
                <p:oleObj r:id="rId3" imgW="1435100" imgH="134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49538"/>
                        <a:ext cx="4872038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例子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练习</a:t>
            </a:r>
            <a:endParaRPr lang="en-US" altLang="zh-CN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设有如下推理规则：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R1: IF E1 THEN (2,0.5)H1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R2: IF E2 THEN (1,0.2)H2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R3: IF E3 THEN (5,0.1)H3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并且已知</a:t>
            </a:r>
            <a:r>
              <a:rPr lang="en-US" altLang="zh-CN" b="1" smtClean="0">
                <a:latin typeface="Times New Roman" panose="02020603050405020304" pitchFamily="18" charset="0"/>
              </a:rPr>
              <a:t>P(H1)=0.2, P(H2)=0.1, P(H3)=0.4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计算当证据</a:t>
            </a:r>
            <a:r>
              <a:rPr lang="en-US" altLang="zh-CN" b="1" smtClean="0">
                <a:latin typeface="Times New Roman" panose="02020603050405020304" pitchFamily="18" charset="0"/>
              </a:rPr>
              <a:t>E1,E2,E3</a:t>
            </a:r>
            <a:r>
              <a:rPr lang="zh-CN" altLang="en-US" b="1" smtClean="0">
                <a:latin typeface="Times New Roman" panose="02020603050405020304" pitchFamily="18" charset="0"/>
              </a:rPr>
              <a:t>存在或不存在时，</a:t>
            </a:r>
            <a:r>
              <a:rPr lang="en-US" altLang="zh-CN" b="1" smtClean="0">
                <a:latin typeface="Times New Roman" panose="02020603050405020304" pitchFamily="18" charset="0"/>
              </a:rPr>
              <a:t>P(Hi|Ei)</a:t>
            </a:r>
            <a:r>
              <a:rPr lang="zh-CN" altLang="en-US" b="1" smtClean="0">
                <a:latin typeface="Times New Roman" panose="02020603050405020304" pitchFamily="18" charset="0"/>
              </a:rPr>
              <a:t>或</a:t>
            </a:r>
            <a:r>
              <a:rPr lang="en-US" altLang="zh-CN" b="1" smtClean="0">
                <a:latin typeface="Times New Roman" panose="02020603050405020304" pitchFamily="18" charset="0"/>
              </a:rPr>
              <a:t>P(Hi|﹁Ei)</a:t>
            </a:r>
            <a:r>
              <a:rPr lang="zh-CN" altLang="en-US" b="1" smtClean="0">
                <a:latin typeface="Times New Roman" panose="02020603050405020304" pitchFamily="18" charset="0"/>
              </a:rPr>
              <a:t>的值各是多少？</a:t>
            </a:r>
            <a:r>
              <a:rPr lang="en-US" altLang="zh-CN" b="1" smtClean="0">
                <a:latin typeface="Times New Roman" panose="02020603050405020304" pitchFamily="18" charset="0"/>
              </a:rPr>
              <a:t>(i=1,2,3)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3) </a:t>
            </a:r>
            <a:r>
              <a:rPr lang="zh-CN" altLang="en-US" smtClean="0">
                <a:latin typeface="Times New Roman" panose="02020603050405020304" pitchFamily="18" charset="0"/>
              </a:rPr>
              <a:t>证据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zh-CN" altLang="en-US" smtClean="0">
                <a:latin typeface="Times New Roman" panose="02020603050405020304" pitchFamily="18" charset="0"/>
              </a:rPr>
              <a:t>不确定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b="1" smtClean="0"/>
              <a:t>在现实中证据往往是</a:t>
            </a:r>
            <a:r>
              <a:rPr lang="zh-CN" altLang="en-US" b="1" smtClean="0">
                <a:solidFill>
                  <a:srgbClr val="FF0066"/>
                </a:solidFill>
              </a:rPr>
              <a:t>不确定的</a:t>
            </a:r>
            <a:r>
              <a:rPr lang="zh-CN" altLang="en-US" b="1" smtClean="0"/>
              <a:t>，无法肯定它一定存在或一定不存在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b="1" smtClean="0"/>
              <a:t>用户提供的原始证据不精确</a:t>
            </a:r>
          </a:p>
          <a:p>
            <a:pPr lvl="2" eaLnBrk="1" hangingPunct="1">
              <a:lnSpc>
                <a:spcPct val="170000"/>
              </a:lnSpc>
            </a:pPr>
            <a:r>
              <a:rPr lang="zh-CN" altLang="en-US" b="1" smtClean="0"/>
              <a:t>用户的观察不精确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b="1" smtClean="0"/>
              <a:t>推理出的中间结论不精确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假设</a:t>
            </a:r>
            <a:r>
              <a:rPr lang="en-US" altLang="zh-CN" b="1" smtClean="0"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latin typeface="Times New Roman" panose="02020603050405020304" pitchFamily="18" charset="0"/>
              </a:rPr>
              <a:t>是对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的观察,则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P(E|S)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表示在观察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下, 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为真的概率, 值在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[0,1]；</a:t>
            </a:r>
            <a:endParaRPr lang="zh-CN" altLang="en-US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9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此时0&lt;</a:t>
            </a:r>
            <a:r>
              <a:rPr lang="en-US" altLang="zh-CN" b="1" smtClean="0">
                <a:latin typeface="Times New Roman" panose="02020603050405020304" pitchFamily="18" charset="0"/>
              </a:rPr>
              <a:t>P(E|S)&lt;1，</a:t>
            </a:r>
            <a:r>
              <a:rPr lang="zh-CN" altLang="en-US" b="1" smtClean="0">
                <a:latin typeface="Times New Roman" panose="02020603050405020304" pitchFamily="18" charset="0"/>
              </a:rPr>
              <a:t>故计算后验概率</a:t>
            </a:r>
            <a:r>
              <a:rPr lang="en-US" altLang="zh-CN" b="1" smtClean="0">
                <a:latin typeface="Times New Roman" panose="02020603050405020304" pitchFamily="18" charset="0"/>
              </a:rPr>
              <a:t>P(R|S),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不能使用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公式</a:t>
            </a:r>
          </a:p>
          <a:p>
            <a:pPr eaLnBrk="1" hangingPunct="1">
              <a:lnSpc>
                <a:spcPct val="19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可以采用下面的公式修正（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杜达公式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lnSpc>
                <a:spcPct val="190000"/>
              </a:lnSpc>
            </a:pPr>
            <a:endParaRPr lang="zh-CN" altLang="en-US" b="1" smtClean="0"/>
          </a:p>
          <a:p>
            <a:pPr eaLnBrk="1" hangingPunct="1"/>
            <a:endParaRPr lang="zh-CN" altLang="en-US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29699" name="Object 4"/>
          <p:cNvGraphicFramePr>
            <a:graphicFrameLocks noChangeAspect="1"/>
          </p:cNvGraphicFramePr>
          <p:nvPr/>
        </p:nvGraphicFramePr>
        <p:xfrm>
          <a:off x="1028700" y="3973513"/>
          <a:ext cx="7086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r:id="rId3" imgW="3251200" imgH="203200" progId="Equation.3">
                  <p:embed/>
                </p:oleObj>
              </mc:Choice>
              <mc:Fallback>
                <p:oleObj r:id="rId3" imgW="3251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3973513"/>
                        <a:ext cx="7086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6"/>
          <p:cNvSpPr txBox="1">
            <a:spLocks noChangeArrowheads="1"/>
          </p:cNvSpPr>
          <p:nvPr/>
        </p:nvSpPr>
        <p:spPr bwMode="auto">
          <a:xfrm>
            <a:off x="3570288" y="4703763"/>
            <a:ext cx="1600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（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</a:rPr>
              <a:t>式7</a:t>
            </a:r>
            <a:r>
              <a:rPr lang="zh-CN" altLang="en-US" sz="2800" b="1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>
                <a:latin typeface="Times New Roman" panose="02020603050405020304" pitchFamily="18" charset="0"/>
              </a:rPr>
              <a:t>3) </a:t>
            </a:r>
            <a:r>
              <a:rPr lang="zh-CN" altLang="en-US" smtClean="0">
                <a:latin typeface="Times New Roman" panose="02020603050405020304" pitchFamily="18" charset="0"/>
              </a:rPr>
              <a:t>证据</a:t>
            </a:r>
            <a:r>
              <a:rPr lang="en-US" altLang="zh-CN" smtClean="0">
                <a:latin typeface="Times New Roman" panose="02020603050405020304" pitchFamily="18" charset="0"/>
              </a:rPr>
              <a:t>E</a:t>
            </a:r>
            <a:r>
              <a:rPr lang="zh-CN" altLang="en-US" smtClean="0">
                <a:latin typeface="Times New Roman" panose="02020603050405020304" pitchFamily="18" charset="0"/>
              </a:rPr>
              <a:t>不确定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后验概率</a:t>
            </a:r>
            <a:r>
              <a:rPr lang="en-US" altLang="zh-CN" smtClean="0">
                <a:latin typeface="Times New Roman" panose="02020603050405020304" pitchFamily="18" charset="0"/>
              </a:rPr>
              <a:t>P(R|S)</a:t>
            </a:r>
            <a:r>
              <a:rPr lang="zh-CN" altLang="en-US" smtClean="0">
                <a:latin typeface="Times New Roman" panose="02020603050405020304" pitchFamily="18" charset="0"/>
              </a:rPr>
              <a:t>的计算</a:t>
            </a:r>
            <a:r>
              <a:rPr lang="en-US" altLang="zh-CN" smtClean="0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31838" y="1104900"/>
            <a:ext cx="7680325" cy="39624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针对杜达公式，分四种情况讨论</a:t>
            </a:r>
          </a:p>
          <a:p>
            <a:pPr eaLnBrk="1" hangingPunct="1">
              <a:lnSpc>
                <a:spcPct val="160000"/>
              </a:lnSpc>
              <a:buClrTx/>
            </a:pPr>
            <a:r>
              <a:rPr lang="en-US" altLang="zh-CN" b="1" smtClean="0">
                <a:latin typeface="Times New Roman" panose="02020603050405020304" pitchFamily="18" charset="0"/>
              </a:rPr>
              <a:t>1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肯定存在，即</a:t>
            </a:r>
            <a:r>
              <a:rPr lang="en-US" altLang="zh-CN" b="1" smtClean="0">
                <a:latin typeface="Times New Roman" panose="02020603050405020304" pitchFamily="18" charset="0"/>
              </a:rPr>
              <a:t>P(E|S)=1, </a:t>
            </a:r>
            <a:r>
              <a:rPr lang="zh-CN" altLang="en-US" b="1" smtClean="0">
                <a:latin typeface="Times New Roman" panose="02020603050405020304" pitchFamily="18" charset="0"/>
              </a:rPr>
              <a:t>且</a:t>
            </a:r>
            <a:r>
              <a:rPr lang="en-US" altLang="zh-CN" b="1" smtClean="0">
                <a:latin typeface="Times New Roman" panose="02020603050405020304" pitchFamily="18" charset="0"/>
              </a:rPr>
              <a:t>P(﹁ E | S)=0</a:t>
            </a:r>
            <a:r>
              <a:rPr lang="zh-CN" altLang="en-US" b="1" smtClean="0">
                <a:latin typeface="Times New Roman" panose="02020603050405020304" pitchFamily="18" charset="0"/>
              </a:rPr>
              <a:t>，杜达公式简化为：</a:t>
            </a:r>
          </a:p>
          <a:p>
            <a:pPr eaLnBrk="1" hangingPunct="1">
              <a:lnSpc>
                <a:spcPct val="160000"/>
              </a:lnSpc>
              <a:buClrTx/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注意：同时利用了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公式5</a:t>
            </a:r>
            <a:endParaRPr lang="en-US" altLang="zh-CN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717675" y="3384550"/>
          <a:ext cx="5545138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r:id="rId3" imgW="2336800" imgH="419100" progId="Equation.3">
                  <p:embed/>
                </p:oleObj>
              </mc:Choice>
              <mc:Fallback>
                <p:oleObj r:id="rId3" imgW="2336800" imgH="4191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384550"/>
                        <a:ext cx="5545138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后验概率</a:t>
            </a:r>
            <a:r>
              <a:rPr lang="en-US" altLang="zh-CN" smtClean="0">
                <a:latin typeface="Times New Roman" panose="02020603050405020304" pitchFamily="18" charset="0"/>
              </a:rPr>
              <a:t>P(R|S)</a:t>
            </a:r>
            <a:r>
              <a:rPr lang="zh-CN" altLang="en-US" smtClean="0">
                <a:latin typeface="Times New Roman" panose="02020603050405020304" pitchFamily="18" charset="0"/>
              </a:rPr>
              <a:t>的计算</a:t>
            </a:r>
            <a:r>
              <a:rPr lang="en-US" altLang="zh-CN" smtClean="0">
                <a:latin typeface="Times New Roman" panose="02020603050405020304" pitchFamily="18" charset="0"/>
              </a:rPr>
              <a:t>-2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31825" y="1233488"/>
            <a:ext cx="7880350" cy="39624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Tx/>
            </a:pPr>
            <a:r>
              <a:rPr lang="en-US" altLang="zh-CN" b="1" smtClean="0">
                <a:latin typeface="Times New Roman" panose="02020603050405020304" pitchFamily="18" charset="0"/>
              </a:rPr>
              <a:t>2</a:t>
            </a:r>
            <a:r>
              <a:rPr lang="zh-CN" altLang="en-US" b="1" smtClean="0">
                <a:latin typeface="Times New Roman" panose="02020603050405020304" pitchFamily="18" charset="0"/>
              </a:rPr>
              <a:t>）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肯定不存在，即</a:t>
            </a:r>
            <a:r>
              <a:rPr lang="en-US" altLang="zh-CN" b="1" smtClean="0">
                <a:latin typeface="Times New Roman" panose="02020603050405020304" pitchFamily="18" charset="0"/>
              </a:rPr>
              <a:t>P(E|S)=0,     P(﹁ E | S)=1</a:t>
            </a:r>
            <a:r>
              <a:rPr lang="zh-CN" altLang="en-US" b="1" smtClean="0">
                <a:latin typeface="Times New Roman" panose="02020603050405020304" pitchFamily="18" charset="0"/>
              </a:rPr>
              <a:t>，杜达公式简化为：</a:t>
            </a:r>
          </a:p>
          <a:p>
            <a:pPr eaLnBrk="1" hangingPunct="1">
              <a:lnSpc>
                <a:spcPct val="150000"/>
              </a:lnSpc>
              <a:buClrTx/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注意：同时利用了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公式6</a:t>
            </a:r>
            <a:endParaRPr lang="en-US" altLang="zh-CN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174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800225" y="2844800"/>
          <a:ext cx="55451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r:id="rId3" imgW="2463800" imgH="419100" progId="Equation.3">
                  <p:embed/>
                </p:oleObj>
              </mc:Choice>
              <mc:Fallback>
                <p:oleObj r:id="rId3" imgW="2463800" imgH="4191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2844800"/>
                        <a:ext cx="55451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后验概率</a:t>
            </a:r>
            <a:r>
              <a:rPr lang="en-US" altLang="zh-CN" smtClean="0">
                <a:latin typeface="Times New Roman" panose="02020603050405020304" pitchFamily="18" charset="0"/>
              </a:rPr>
              <a:t>P(R|S)</a:t>
            </a:r>
            <a:r>
              <a:rPr lang="zh-CN" altLang="en-US" smtClean="0">
                <a:latin typeface="Times New Roman" panose="02020603050405020304" pitchFamily="18" charset="0"/>
              </a:rPr>
              <a:t>的计算</a:t>
            </a:r>
            <a:r>
              <a:rPr lang="en-US" altLang="zh-CN" smtClean="0">
                <a:latin typeface="Times New Roman" panose="02020603050405020304" pitchFamily="18" charset="0"/>
              </a:rPr>
              <a:t>-3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28675" y="1323975"/>
            <a:ext cx="7270750" cy="15748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30000"/>
              </a:spcBef>
              <a:buClrTx/>
            </a:pPr>
            <a:r>
              <a:rPr lang="en-US" altLang="zh-CN" b="1" smtClean="0">
                <a:latin typeface="Times New Roman" panose="02020603050405020304" pitchFamily="18" charset="0"/>
              </a:rPr>
              <a:t>3</a:t>
            </a:r>
            <a:r>
              <a:rPr lang="zh-CN" altLang="en-US" b="1" smtClean="0">
                <a:latin typeface="Times New Roman" panose="02020603050405020304" pitchFamily="18" charset="0"/>
              </a:rPr>
              <a:t>） </a:t>
            </a:r>
            <a:r>
              <a:rPr lang="en-US" altLang="zh-CN" b="1" smtClean="0">
                <a:latin typeface="Times New Roman" panose="02020603050405020304" pitchFamily="18" charset="0"/>
              </a:rPr>
              <a:t>P(E|S)=</a:t>
            </a:r>
            <a:r>
              <a:rPr lang="zh-CN" altLang="en-US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latin typeface="Times New Roman" panose="02020603050405020304" pitchFamily="18" charset="0"/>
              </a:rPr>
              <a:t>P(E)</a:t>
            </a:r>
            <a:r>
              <a:rPr lang="zh-CN" altLang="en-US" b="1" smtClean="0">
                <a:latin typeface="Times New Roman" panose="02020603050405020304" pitchFamily="18" charset="0"/>
              </a:rPr>
              <a:t>，即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无关</a:t>
            </a:r>
            <a:r>
              <a:rPr lang="en-US" altLang="zh-CN" b="1" smtClean="0">
                <a:latin typeface="Times New Roman" panose="02020603050405020304" pitchFamily="18" charset="0"/>
              </a:rPr>
              <a:t>,     </a:t>
            </a:r>
            <a:r>
              <a:rPr lang="zh-CN" altLang="en-US" b="1" smtClean="0">
                <a:latin typeface="Times New Roman" panose="02020603050405020304" pitchFamily="18" charset="0"/>
              </a:rPr>
              <a:t>利用全概率公式，杜达公式可以化为：</a:t>
            </a:r>
            <a:endParaRPr lang="en-US" altLang="zh-CN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28675" y="3232150"/>
          <a:ext cx="74882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r:id="rId3" imgW="3365500" imgH="203200" progId="Equation.3">
                  <p:embed/>
                </p:oleObj>
              </mc:Choice>
              <mc:Fallback>
                <p:oleObj r:id="rId3" imgW="3365500" imgH="2032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232150"/>
                        <a:ext cx="74882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后验概率</a:t>
            </a:r>
            <a:r>
              <a:rPr lang="en-US" altLang="zh-CN" smtClean="0">
                <a:latin typeface="Times New Roman" panose="02020603050405020304" pitchFamily="18" charset="0"/>
              </a:rPr>
              <a:t>P(R|S)</a:t>
            </a:r>
            <a:r>
              <a:rPr lang="zh-CN" altLang="en-US" smtClean="0">
                <a:latin typeface="Times New Roman" panose="02020603050405020304" pitchFamily="18" charset="0"/>
              </a:rPr>
              <a:t>的计算</a:t>
            </a:r>
            <a:r>
              <a:rPr lang="en-US" altLang="zh-CN" smtClean="0">
                <a:latin typeface="Times New Roman" panose="02020603050405020304" pitchFamily="18" charset="0"/>
              </a:rPr>
              <a:t>-4</a:t>
            </a:r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63600" y="1247775"/>
            <a:ext cx="7416800" cy="1460500"/>
          </a:xfrm>
        </p:spPr>
        <p:txBody>
          <a:bodyPr/>
          <a:lstStyle/>
          <a:p>
            <a:pPr eaLnBrk="1" hangingPunct="1">
              <a:lnSpc>
                <a:spcPct val="160000"/>
              </a:lnSpc>
              <a:spcBef>
                <a:spcPct val="30000"/>
              </a:spcBef>
              <a:buClrTx/>
            </a:pPr>
            <a:r>
              <a:rPr lang="zh-CN" altLang="en-US" b="1" smtClean="0">
                <a:latin typeface="Times New Roman" panose="02020603050405020304" pitchFamily="18" charset="0"/>
              </a:rPr>
              <a:t>当</a:t>
            </a:r>
            <a:r>
              <a:rPr lang="en-US" altLang="zh-CN" b="1" smtClean="0">
                <a:latin typeface="Times New Roman" panose="02020603050405020304" pitchFamily="18" charset="0"/>
              </a:rPr>
              <a:t>P(E|S)</a:t>
            </a:r>
            <a:r>
              <a:rPr lang="zh-CN" altLang="en-US" b="1" smtClean="0">
                <a:latin typeface="Times New Roman" panose="02020603050405020304" pitchFamily="18" charset="0"/>
              </a:rPr>
              <a:t>为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其它值</a:t>
            </a:r>
            <a:r>
              <a:rPr lang="zh-CN" altLang="en-US" b="1" smtClean="0">
                <a:latin typeface="Times New Roman" panose="02020603050405020304" pitchFamily="18" charset="0"/>
              </a:rPr>
              <a:t>（非0，非1，非</a:t>
            </a:r>
            <a:r>
              <a:rPr lang="en-US" altLang="zh-CN" b="1" smtClean="0">
                <a:latin typeface="Times New Roman" panose="02020603050405020304" pitchFamily="18" charset="0"/>
              </a:rPr>
              <a:t>P(E)）</a:t>
            </a:r>
            <a:r>
              <a:rPr lang="zh-CN" altLang="en-US" b="1" smtClean="0">
                <a:latin typeface="Times New Roman" panose="02020603050405020304" pitchFamily="18" charset="0"/>
              </a:rPr>
              <a:t>时，则需要通过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分段线形插值计算</a:t>
            </a:r>
            <a:r>
              <a:rPr lang="zh-CN" altLang="en-US" b="1" smtClean="0"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33796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50825" y="2917825"/>
          <a:ext cx="86423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r:id="rId3" imgW="4635500" imgH="838200" progId="Equation.3">
                  <p:embed/>
                </p:oleObj>
              </mc:Choice>
              <mc:Fallback>
                <p:oleObj r:id="rId3" imgW="4635500" imgH="838200" progId="Equation.3">
                  <p:embed/>
                  <p:pic>
                    <p:nvPicPr>
                      <p:cNvPr id="0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17825"/>
                        <a:ext cx="86423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8"/>
          <p:cNvSpPr txBox="1">
            <a:spLocks noChangeArrowheads="1"/>
          </p:cNvSpPr>
          <p:nvPr/>
        </p:nvSpPr>
        <p:spPr bwMode="auto">
          <a:xfrm>
            <a:off x="3390900" y="4933950"/>
            <a:ext cx="236220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楷体_GB2312" pitchFamily="49" charset="-122"/>
              </a:rPr>
              <a:t>公式8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8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后验概率</a:t>
            </a:r>
            <a:r>
              <a:rPr lang="en-US" altLang="zh-CN" smtClean="0">
                <a:latin typeface="Times New Roman" panose="02020603050405020304" pitchFamily="18" charset="0"/>
              </a:rPr>
              <a:t>P(R|S)</a:t>
            </a:r>
            <a:r>
              <a:rPr lang="zh-CN" altLang="en-US" smtClean="0"/>
              <a:t>的线性插值图</a:t>
            </a:r>
            <a:endParaRPr lang="en-US" altLang="zh-CN" smtClean="0"/>
          </a:p>
        </p:txBody>
      </p:sp>
      <p:grpSp>
        <p:nvGrpSpPr>
          <p:cNvPr id="34819" name="Group 40"/>
          <p:cNvGrpSpPr>
            <a:grpSpLocks/>
          </p:cNvGrpSpPr>
          <p:nvPr/>
        </p:nvGrpSpPr>
        <p:grpSpPr bwMode="auto">
          <a:xfrm>
            <a:off x="495300" y="1211263"/>
            <a:ext cx="8137525" cy="5054600"/>
            <a:chOff x="702" y="981"/>
            <a:chExt cx="5126" cy="3184"/>
          </a:xfrm>
        </p:grpSpPr>
        <p:grpSp>
          <p:nvGrpSpPr>
            <p:cNvPr id="34820" name="Group 37"/>
            <p:cNvGrpSpPr>
              <a:grpSpLocks/>
            </p:cNvGrpSpPr>
            <p:nvPr/>
          </p:nvGrpSpPr>
          <p:grpSpPr bwMode="auto">
            <a:xfrm>
              <a:off x="702" y="981"/>
              <a:ext cx="5126" cy="3175"/>
              <a:chOff x="476" y="799"/>
              <a:chExt cx="5126" cy="3175"/>
            </a:xfrm>
          </p:grpSpPr>
          <p:grpSp>
            <p:nvGrpSpPr>
              <p:cNvPr id="34822" name="Group 22"/>
              <p:cNvGrpSpPr>
                <a:grpSpLocks/>
              </p:cNvGrpSpPr>
              <p:nvPr/>
            </p:nvGrpSpPr>
            <p:grpSpPr bwMode="auto">
              <a:xfrm>
                <a:off x="1429" y="1208"/>
                <a:ext cx="3265" cy="2358"/>
                <a:chOff x="1429" y="1208"/>
                <a:chExt cx="3265" cy="2358"/>
              </a:xfrm>
            </p:grpSpPr>
            <p:sp>
              <p:nvSpPr>
                <p:cNvPr id="34829" name="Line 4"/>
                <p:cNvSpPr>
                  <a:spLocks noChangeShapeType="1"/>
                </p:cNvSpPr>
                <p:nvPr/>
              </p:nvSpPr>
              <p:spPr bwMode="auto">
                <a:xfrm flipH="1" flipV="1">
                  <a:off x="1429" y="1208"/>
                  <a:ext cx="45" cy="235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0" name="Line 5"/>
                <p:cNvSpPr>
                  <a:spLocks noChangeShapeType="1"/>
                </p:cNvSpPr>
                <p:nvPr/>
              </p:nvSpPr>
              <p:spPr bwMode="auto">
                <a:xfrm>
                  <a:off x="1474" y="3566"/>
                  <a:ext cx="32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1474" y="2024"/>
                  <a:ext cx="1179" cy="9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2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2653" y="1525"/>
                  <a:ext cx="1361" cy="49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3" name="Line 9"/>
                <p:cNvSpPr>
                  <a:spLocks noChangeShapeType="1"/>
                </p:cNvSpPr>
                <p:nvPr/>
              </p:nvSpPr>
              <p:spPr bwMode="auto">
                <a:xfrm>
                  <a:off x="2653" y="2024"/>
                  <a:ext cx="0" cy="154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4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429" y="2024"/>
                  <a:ext cx="122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5" name="Line 11"/>
                <p:cNvSpPr>
                  <a:spLocks noChangeShapeType="1"/>
                </p:cNvSpPr>
                <p:nvPr/>
              </p:nvSpPr>
              <p:spPr bwMode="auto">
                <a:xfrm>
                  <a:off x="4014" y="1525"/>
                  <a:ext cx="0" cy="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36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429" y="1525"/>
                  <a:ext cx="25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lg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34823" name="Object 20"/>
              <p:cNvGraphicFramePr>
                <a:graphicFrameLocks noChangeAspect="1"/>
              </p:cNvGraphicFramePr>
              <p:nvPr/>
            </p:nvGraphicFramePr>
            <p:xfrm>
              <a:off x="1247" y="799"/>
              <a:ext cx="907" cy="3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7" r:id="rId3" imgW="533169" imgH="203112" progId="Equation.3">
                      <p:embed/>
                    </p:oleObj>
                  </mc:Choice>
                  <mc:Fallback>
                    <p:oleObj r:id="rId3" imgW="533169" imgH="203112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7" y="799"/>
                            <a:ext cx="907" cy="3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4" name="Object 16"/>
              <p:cNvGraphicFramePr>
                <a:graphicFrameLocks noChangeAspect="1"/>
              </p:cNvGraphicFramePr>
              <p:nvPr/>
            </p:nvGraphicFramePr>
            <p:xfrm>
              <a:off x="4740" y="3385"/>
              <a:ext cx="862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8" r:id="rId5" imgW="545626" imgH="203024" progId="Equation.3">
                      <p:embed/>
                    </p:oleObj>
                  </mc:Choice>
                  <mc:Fallback>
                    <p:oleObj r:id="rId5" imgW="545626" imgH="203024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0" y="3385"/>
                            <a:ext cx="862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5" name="Object 29"/>
              <p:cNvGraphicFramePr>
                <a:graphicFrameLocks noChangeAspect="1"/>
              </p:cNvGraphicFramePr>
              <p:nvPr/>
            </p:nvGraphicFramePr>
            <p:xfrm>
              <a:off x="748" y="1928"/>
              <a:ext cx="635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9" r:id="rId7" imgW="355292" imgH="203024" progId="Equation.3">
                      <p:embed/>
                    </p:oleObj>
                  </mc:Choice>
                  <mc:Fallback>
                    <p:oleObj r:id="rId7" imgW="355292" imgH="203024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" y="1928"/>
                            <a:ext cx="635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6" name="Object 32"/>
              <p:cNvGraphicFramePr>
                <a:graphicFrameLocks noChangeAspect="1"/>
              </p:cNvGraphicFramePr>
              <p:nvPr/>
            </p:nvGraphicFramePr>
            <p:xfrm>
              <a:off x="2290" y="3657"/>
              <a:ext cx="681" cy="3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0" r:id="rId9" imgW="368140" imgH="203112" progId="Equation.3">
                      <p:embed/>
                    </p:oleObj>
                  </mc:Choice>
                  <mc:Fallback>
                    <p:oleObj r:id="rId9" imgW="368140" imgH="203112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0" y="3657"/>
                            <a:ext cx="681" cy="31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7" name="Object 35"/>
              <p:cNvGraphicFramePr>
                <a:graphicFrameLocks noChangeAspect="1"/>
              </p:cNvGraphicFramePr>
              <p:nvPr/>
            </p:nvGraphicFramePr>
            <p:xfrm>
              <a:off x="476" y="2795"/>
              <a:ext cx="861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1" r:id="rId11" imgW="647419" imgH="203112" progId="Equation.3">
                      <p:embed/>
                    </p:oleObj>
                  </mc:Choice>
                  <mc:Fallback>
                    <p:oleObj r:id="rId11" imgW="647419" imgH="203112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2795"/>
                            <a:ext cx="861" cy="3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828" name="Object 36"/>
              <p:cNvGraphicFramePr>
                <a:graphicFrameLocks noChangeAspect="1"/>
              </p:cNvGraphicFramePr>
              <p:nvPr/>
            </p:nvGraphicFramePr>
            <p:xfrm>
              <a:off x="521" y="1344"/>
              <a:ext cx="907" cy="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42" r:id="rId13" imgW="545626" imgH="203024" progId="Equation.3">
                      <p:embed/>
                    </p:oleObj>
                  </mc:Choice>
                  <mc:Fallback>
                    <p:oleObj r:id="rId13" imgW="545626" imgH="203024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1" y="1344"/>
                            <a:ext cx="907" cy="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21" name="Text Box 39"/>
            <p:cNvSpPr txBox="1">
              <a:spLocks noChangeArrowheads="1"/>
            </p:cNvSpPr>
            <p:nvPr/>
          </p:nvSpPr>
          <p:spPr bwMode="auto">
            <a:xfrm>
              <a:off x="4104" y="3838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1</a:t>
              </a:r>
            </a:p>
          </p:txBody>
        </p:sp>
      </p:grp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杜达公式的说明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P(E|S)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由用户给定，但是 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P(E)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P(E|S)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很难区分和取值</a:t>
            </a:r>
          </a:p>
          <a:p>
            <a:pPr eaLnBrk="1" hangingPunct="1">
              <a:lnSpc>
                <a:spcPct val="18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解决方法:  替代法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对于原始证据，由用户给定可信度 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C(E|S)</a:t>
            </a:r>
            <a:r>
              <a:rPr lang="zh-CN" altLang="en-US" b="1" smtClean="0">
                <a:latin typeface="Times New Roman" panose="02020603050405020304" pitchFamily="18" charset="0"/>
              </a:rPr>
              <a:t>，对应</a:t>
            </a:r>
            <a:r>
              <a:rPr lang="en-US" altLang="zh-CN" b="1" smtClean="0">
                <a:latin typeface="Times New Roman" panose="02020603050405020304" pitchFamily="18" charset="0"/>
              </a:rPr>
              <a:t>P(E|S)</a:t>
            </a:r>
          </a:p>
          <a:p>
            <a:pPr lvl="1" eaLnBrk="1" hangingPunct="1">
              <a:lnSpc>
                <a:spcPct val="18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C(E|S) </a:t>
            </a:r>
            <a:r>
              <a:rPr lang="zh-CN" altLang="en-US" b="1" smtClean="0">
                <a:latin typeface="Times New Roman" panose="02020603050405020304" pitchFamily="18" charset="0"/>
              </a:rPr>
              <a:t>取值从</a:t>
            </a:r>
            <a:r>
              <a:rPr lang="en-US" altLang="zh-CN" b="1" smtClean="0">
                <a:latin typeface="Times New Roman" panose="02020603050405020304" pitchFamily="18" charset="0"/>
              </a:rPr>
              <a:t>-5</a:t>
            </a:r>
            <a:r>
              <a:rPr lang="zh-CN" altLang="en-US" b="1" smtClean="0">
                <a:latin typeface="Times New Roman" panose="02020603050405020304" pitchFamily="18" charset="0"/>
              </a:rPr>
              <a:t>到</a:t>
            </a:r>
            <a:r>
              <a:rPr lang="en-US" altLang="zh-CN" b="1" smtClean="0">
                <a:latin typeface="Times New Roman" panose="02020603050405020304" pitchFamily="18" charset="0"/>
              </a:rPr>
              <a:t>5</a:t>
            </a:r>
            <a:r>
              <a:rPr lang="zh-CN" altLang="en-US" b="1" smtClean="0">
                <a:latin typeface="Times New Roman" panose="02020603050405020304" pitchFamily="18" charset="0"/>
              </a:rPr>
              <a:t>的整数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前言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79425" y="1035050"/>
            <a:ext cx="8185150" cy="5400675"/>
          </a:xfrm>
        </p:spPr>
        <p:txBody>
          <a:bodyPr/>
          <a:lstStyle/>
          <a:p>
            <a:pPr eaLnBrk="1" hangingPunct="1">
              <a:lnSpc>
                <a:spcPct val="210000"/>
              </a:lnSpc>
              <a:spcBef>
                <a:spcPct val="30000"/>
              </a:spcBef>
            </a:pP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</a:rPr>
              <a:t>主观</a:t>
            </a:r>
            <a:r>
              <a:rPr lang="en-US" altLang="zh-CN" b="1" smtClean="0">
                <a:solidFill>
                  <a:schemeClr val="tx2"/>
                </a:solidFill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solidFill>
                  <a:schemeClr val="tx2"/>
                </a:solidFill>
                <a:latin typeface="宋体" panose="02010600030101010101" pitchFamily="2" charset="-122"/>
              </a:rPr>
              <a:t>方法</a:t>
            </a:r>
          </a:p>
          <a:p>
            <a:pPr lvl="1" eaLnBrk="1" hangingPunct="1">
              <a:lnSpc>
                <a:spcPct val="210000"/>
              </a:lnSpc>
              <a:spcBef>
                <a:spcPct val="3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</a:rPr>
              <a:t>杜达</a:t>
            </a:r>
            <a:r>
              <a:rPr lang="en-US" altLang="zh-CN" sz="2400" b="1" smtClean="0">
                <a:latin typeface="Times New Roman" panose="02020603050405020304" pitchFamily="18" charset="0"/>
              </a:rPr>
              <a:t>(Duda)</a:t>
            </a:r>
            <a:r>
              <a:rPr lang="zh-CN" altLang="en-US" sz="2400" b="1" smtClean="0">
                <a:latin typeface="Times New Roman" panose="02020603050405020304" pitchFamily="18" charset="0"/>
              </a:rPr>
              <a:t>等人</a:t>
            </a:r>
            <a:r>
              <a:rPr lang="en-US" altLang="zh-CN" sz="2400" b="1" smtClean="0">
                <a:latin typeface="Times New Roman" panose="02020603050405020304" pitchFamily="18" charset="0"/>
              </a:rPr>
              <a:t>1976</a:t>
            </a:r>
            <a:r>
              <a:rPr lang="zh-CN" altLang="en-US" sz="2400" b="1" smtClean="0">
                <a:latin typeface="Times New Roman" panose="02020603050405020304" pitchFamily="18" charset="0"/>
              </a:rPr>
              <a:t>年提出的一种不确定性推理算法</a:t>
            </a:r>
          </a:p>
          <a:p>
            <a:pPr lvl="1" eaLnBrk="1" hangingPunct="1">
              <a:lnSpc>
                <a:spcPct val="210000"/>
              </a:lnSpc>
              <a:spcBef>
                <a:spcPct val="30000"/>
              </a:spcBef>
            </a:pP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以概率论中的</a:t>
            </a:r>
            <a:r>
              <a:rPr lang="en-US" altLang="zh-CN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Bayes</a:t>
            </a:r>
            <a:r>
              <a:rPr lang="zh-CN" altLang="en-US" sz="24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公式为基础</a:t>
            </a:r>
          </a:p>
          <a:p>
            <a:pPr lvl="1" eaLnBrk="1" hangingPunct="1">
              <a:lnSpc>
                <a:spcPct val="210000"/>
              </a:lnSpc>
              <a:spcBef>
                <a:spcPct val="30000"/>
              </a:spcBef>
            </a:pPr>
            <a:r>
              <a:rPr lang="zh-CN" altLang="en-US" sz="2400" b="1" smtClean="0">
                <a:latin typeface="Times New Roman" panose="02020603050405020304" pitchFamily="18" charset="0"/>
              </a:rPr>
              <a:t>首先应用于专家系统</a:t>
            </a:r>
            <a:r>
              <a:rPr lang="en-US" altLang="zh-CN" sz="2400" b="1" smtClean="0">
                <a:latin typeface="Times New Roman" panose="02020603050405020304" pitchFamily="18" charset="0"/>
              </a:rPr>
              <a:t>PROSPECTOR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（</a:t>
            </a:r>
            <a:r>
              <a:rPr lang="zh-CN" altLang="en-US" sz="2400" b="1" smtClean="0"/>
              <a:t>探矿者</a:t>
            </a:r>
            <a:r>
              <a:rPr lang="zh-CN" altLang="en-US" sz="2400" b="1" smtClean="0">
                <a:latin typeface="Times New Roman" panose="02020603050405020304" pitchFamily="18" charset="0"/>
              </a:rPr>
              <a:t>）系统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Line 6"/>
          <p:cNvSpPr>
            <a:spLocks noChangeShapeType="1"/>
          </p:cNvSpPr>
          <p:nvPr/>
        </p:nvSpPr>
        <p:spPr bwMode="auto">
          <a:xfrm flipH="1" flipV="1">
            <a:off x="3708400" y="1846263"/>
            <a:ext cx="71438" cy="37433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7" name="Line 7"/>
          <p:cNvSpPr>
            <a:spLocks noChangeShapeType="1"/>
          </p:cNvSpPr>
          <p:nvPr/>
        </p:nvSpPr>
        <p:spPr bwMode="auto">
          <a:xfrm>
            <a:off x="179388" y="5589588"/>
            <a:ext cx="76311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Line 8"/>
          <p:cNvSpPr>
            <a:spLocks noChangeShapeType="1"/>
          </p:cNvSpPr>
          <p:nvPr/>
        </p:nvSpPr>
        <p:spPr bwMode="auto">
          <a:xfrm flipV="1">
            <a:off x="3779838" y="2852738"/>
            <a:ext cx="2232025" cy="172878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6869" name="Object 14"/>
          <p:cNvGraphicFramePr>
            <a:graphicFrameLocks noGrp="1" noChangeAspect="1"/>
          </p:cNvGraphicFramePr>
          <p:nvPr>
            <p:ph idx="1"/>
          </p:nvPr>
        </p:nvGraphicFramePr>
        <p:xfrm>
          <a:off x="3036888" y="1212850"/>
          <a:ext cx="14128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7" r:id="rId3" imgW="545626" imgH="203024" progId="Equation.3">
                  <p:embed/>
                </p:oleObj>
              </mc:Choice>
              <mc:Fallback>
                <p:oleObj r:id="rId3" imgW="545626" imgH="203024" progId="Equation.3">
                  <p:embed/>
                  <p:pic>
                    <p:nvPicPr>
                      <p:cNvPr id="0" name="Object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1212850"/>
                        <a:ext cx="14128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Object 15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775575" y="5181600"/>
          <a:ext cx="13684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r:id="rId5" imgW="545626" imgH="203024" progId="Equation.3">
                  <p:embed/>
                </p:oleObj>
              </mc:Choice>
              <mc:Fallback>
                <p:oleObj r:id="rId5" imgW="545626" imgH="203024" progId="Equation.3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5181600"/>
                        <a:ext cx="13684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Object 16"/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2887663" y="4129088"/>
          <a:ext cx="82073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r:id="rId7" imgW="368140" imgH="203112" progId="Equation.3">
                  <p:embed/>
                </p:oleObj>
              </mc:Choice>
              <mc:Fallback>
                <p:oleObj r:id="rId7" imgW="368140" imgH="203112" progId="Equation.3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7663" y="4129088"/>
                        <a:ext cx="82073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Line 39"/>
          <p:cNvSpPr>
            <a:spLocks noChangeShapeType="1"/>
          </p:cNvSpPr>
          <p:nvPr/>
        </p:nvSpPr>
        <p:spPr bwMode="auto">
          <a:xfrm flipV="1">
            <a:off x="1258888" y="4581525"/>
            <a:ext cx="2520950" cy="100806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73" name="Text Box 41"/>
          <p:cNvSpPr txBox="1">
            <a:spLocks noChangeArrowheads="1"/>
          </p:cNvSpPr>
          <p:nvPr/>
        </p:nvSpPr>
        <p:spPr bwMode="auto">
          <a:xfrm>
            <a:off x="900113" y="5661025"/>
            <a:ext cx="554513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-5  -4   -3   -2   -1   0   1   2   3   4   5  </a:t>
            </a:r>
          </a:p>
        </p:txBody>
      </p:sp>
      <p:sp>
        <p:nvSpPr>
          <p:cNvPr id="36874" name="Text Box 43"/>
          <p:cNvSpPr txBox="1">
            <a:spLocks noChangeArrowheads="1"/>
          </p:cNvSpPr>
          <p:nvPr/>
        </p:nvSpPr>
        <p:spPr bwMode="auto">
          <a:xfrm>
            <a:off x="6011863" y="2371725"/>
            <a:ext cx="2133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P(E|S)=1</a:t>
            </a:r>
          </a:p>
        </p:txBody>
      </p:sp>
      <p:sp>
        <p:nvSpPr>
          <p:cNvPr id="36875" name="Text Box 44"/>
          <p:cNvSpPr txBox="1">
            <a:spLocks noChangeArrowheads="1"/>
          </p:cNvSpPr>
          <p:nvPr/>
        </p:nvSpPr>
        <p:spPr bwMode="auto">
          <a:xfrm>
            <a:off x="179388" y="4889500"/>
            <a:ext cx="1828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P(E|S)=0</a:t>
            </a:r>
          </a:p>
        </p:txBody>
      </p:sp>
      <p:sp>
        <p:nvSpPr>
          <p:cNvPr id="3687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杜达公式的说明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384175" y="2600325"/>
          <a:ext cx="83772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r:id="rId3" imgW="4457520" imgH="838080" progId="Equation.3">
                  <p:embed/>
                </p:oleObj>
              </mc:Choice>
              <mc:Fallback>
                <p:oleObj r:id="rId3" imgW="4457520" imgH="83808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600325"/>
                        <a:ext cx="8377238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Text Box 7"/>
          <p:cNvSpPr txBox="1">
            <a:spLocks noChangeArrowheads="1"/>
          </p:cNvSpPr>
          <p:nvPr/>
        </p:nvSpPr>
        <p:spPr bwMode="auto">
          <a:xfrm>
            <a:off x="2052638" y="1662113"/>
            <a:ext cx="5040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楷体_GB2312" pitchFamily="49" charset="-122"/>
              </a:rPr>
              <a:t>此时公式8变换为公式</a:t>
            </a:r>
            <a:r>
              <a:rPr lang="en-US" altLang="zh-CN" sz="3200" b="1">
                <a:solidFill>
                  <a:srgbClr val="FF0066"/>
                </a:solidFill>
                <a:latin typeface="楷体_GB2312" pitchFamily="49" charset="-122"/>
              </a:rPr>
              <a:t>9</a:t>
            </a:r>
          </a:p>
        </p:txBody>
      </p:sp>
      <p:sp>
        <p:nvSpPr>
          <p:cNvPr id="37892" name="Text Box 8"/>
          <p:cNvSpPr txBox="1">
            <a:spLocks noChangeArrowheads="1"/>
          </p:cNvSpPr>
          <p:nvPr/>
        </p:nvSpPr>
        <p:spPr bwMode="auto">
          <a:xfrm>
            <a:off x="2952750" y="4891088"/>
            <a:ext cx="32400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  <a:latin typeface="楷体_GB2312" pitchFamily="49" charset="-122"/>
              </a:rPr>
              <a:t>公式</a:t>
            </a:r>
            <a:r>
              <a:rPr lang="en-US" altLang="zh-CN" sz="3200" b="1">
                <a:solidFill>
                  <a:srgbClr val="FF0066"/>
                </a:solidFill>
                <a:latin typeface="楷体_GB2312" pitchFamily="49" charset="-122"/>
              </a:rPr>
              <a:t>9</a:t>
            </a: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杜达公式的说明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3. 推理模型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一. 组合证据不确定性的计算</a:t>
            </a: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组合证据为多个证据的合取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时,即</a:t>
            </a:r>
            <a:r>
              <a:rPr lang="en-US" altLang="zh-CN" sz="2800" b="1" smtClean="0">
                <a:latin typeface="Times New Roman" panose="02020603050405020304" pitchFamily="18" charset="0"/>
              </a:rPr>
              <a:t>E=E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latin typeface="Times New Roman" panose="02020603050405020304" pitchFamily="18" charset="0"/>
              </a:rPr>
              <a:t> AND E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smtClean="0">
                <a:latin typeface="Times New Roman" panose="02020603050405020304" pitchFamily="18" charset="0"/>
              </a:rPr>
              <a:t> AND … E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n</a:t>
            </a:r>
          </a:p>
          <a:p>
            <a:pPr lvl="2" eaLnBrk="1" hangingPunct="1">
              <a:lnSpc>
                <a:spcPct val="140000"/>
              </a:lnSpc>
              <a:buFont typeface="Wingdings" panose="05000000000000000000" pitchFamily="2" charset="2"/>
              <a:buNone/>
            </a:pPr>
            <a:endParaRPr lang="zh-CN" altLang="en-US" sz="2800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40000"/>
              </a:lnSpc>
            </a:pPr>
            <a:r>
              <a:rPr lang="zh-CN" altLang="en-US" sz="2800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组合证据为多个证据的析取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时,即</a:t>
            </a:r>
            <a:r>
              <a:rPr lang="en-US" altLang="zh-CN" sz="2800" b="1" smtClean="0">
                <a:latin typeface="Times New Roman" panose="02020603050405020304" pitchFamily="18" charset="0"/>
              </a:rPr>
              <a:t>E=E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sz="2800" b="1" smtClean="0">
                <a:latin typeface="Times New Roman" panose="02020603050405020304" pitchFamily="18" charset="0"/>
              </a:rPr>
              <a:t> OR E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sz="2800" b="1" smtClean="0">
                <a:latin typeface="Times New Roman" panose="02020603050405020304" pitchFamily="18" charset="0"/>
              </a:rPr>
              <a:t> OR … E</a:t>
            </a:r>
            <a:r>
              <a:rPr lang="en-US" altLang="zh-CN" sz="2800" b="1" baseline="-25000" smtClean="0">
                <a:latin typeface="Times New Roman" panose="02020603050405020304" pitchFamily="18" charset="0"/>
              </a:rPr>
              <a:t>n</a:t>
            </a:r>
          </a:p>
          <a:p>
            <a:pPr lvl="1" eaLnBrk="1" hangingPunct="1"/>
            <a:endParaRPr lang="zh-CN" altLang="en-US" sz="2800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8916" name="Object 5"/>
          <p:cNvGraphicFramePr>
            <a:graphicFrameLocks noChangeAspect="1"/>
          </p:cNvGraphicFramePr>
          <p:nvPr/>
        </p:nvGraphicFramePr>
        <p:xfrm>
          <a:off x="1333500" y="2943225"/>
          <a:ext cx="647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8" r:id="rId3" imgW="2641600" imgH="203200" progId="Equation.3">
                  <p:embed/>
                </p:oleObj>
              </mc:Choice>
              <mc:Fallback>
                <p:oleObj r:id="rId3" imgW="26416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2943225"/>
                        <a:ext cx="6477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6"/>
          <p:cNvGraphicFramePr>
            <a:graphicFrameLocks noChangeAspect="1"/>
          </p:cNvGraphicFramePr>
          <p:nvPr/>
        </p:nvGraphicFramePr>
        <p:xfrm>
          <a:off x="1333500" y="5057775"/>
          <a:ext cx="6099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9" r:id="rId5" imgW="2667000" imgH="203200" progId="Equation.3">
                  <p:embed/>
                </p:oleObj>
              </mc:Choice>
              <mc:Fallback>
                <p:oleObj r:id="rId5" imgW="26670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500" y="5057775"/>
                        <a:ext cx="60991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</a:pPr>
            <a:r>
              <a:rPr lang="zh-CN" altLang="en-US" b="1" smtClean="0"/>
              <a:t>二. 证据不确定性的传递</a:t>
            </a:r>
          </a:p>
          <a:p>
            <a:pPr eaLnBrk="1" hangingPunct="1">
              <a:lnSpc>
                <a:spcPct val="16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(1) 对于叶结点证据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的传递</a:t>
            </a:r>
          </a:p>
          <a:p>
            <a:pPr eaLnBrk="1" hangingPunct="1">
              <a:lnSpc>
                <a:spcPct val="160000"/>
              </a:lnSpc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6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该公式基于</a:t>
            </a:r>
            <a:r>
              <a:rPr lang="en-US" altLang="zh-CN" b="1" smtClean="0">
                <a:latin typeface="Times New Roman" panose="02020603050405020304" pitchFamily="18" charset="0"/>
              </a:rPr>
              <a:t>R-E-S</a:t>
            </a:r>
            <a:r>
              <a:rPr lang="zh-CN" altLang="en-US" b="1" smtClean="0">
                <a:latin typeface="Times New Roman" panose="02020603050405020304" pitchFamily="18" charset="0"/>
              </a:rPr>
              <a:t>的推理链</a:t>
            </a:r>
            <a:endParaRPr lang="en-US" altLang="zh-CN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39939" name="Object 4"/>
          <p:cNvGraphicFramePr>
            <a:graphicFrameLocks noChangeAspect="1"/>
          </p:cNvGraphicFramePr>
          <p:nvPr/>
        </p:nvGraphicFramePr>
        <p:xfrm>
          <a:off x="533400" y="2649538"/>
          <a:ext cx="80772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r:id="rId3" imgW="4406900" imgH="838200" progId="Equation.3">
                  <p:embed/>
                </p:oleObj>
              </mc:Choice>
              <mc:Fallback>
                <p:oleObj r:id="rId3" imgW="44069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649538"/>
                        <a:ext cx="80772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3024188" y="4587875"/>
            <a:ext cx="30956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66"/>
                </a:solidFill>
                <a:latin typeface="楷体_GB2312" pitchFamily="49" charset="-122"/>
              </a:rPr>
              <a:t>公式9</a:t>
            </a:r>
            <a:endParaRPr lang="en-US" altLang="zh-CN" sz="2800" b="1">
              <a:solidFill>
                <a:srgbClr val="FF0066"/>
              </a:solidFill>
              <a:latin typeface="楷体_GB2312" pitchFamily="49" charset="-122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3. 推理模型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9"/>
          <p:cNvSpPr>
            <a:spLocks noChangeArrowheads="1"/>
          </p:cNvSpPr>
          <p:nvPr/>
        </p:nvSpPr>
        <p:spPr bwMode="auto">
          <a:xfrm>
            <a:off x="3540125" y="1125538"/>
            <a:ext cx="1736725" cy="784225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40963" name="Rectangle 30"/>
          <p:cNvSpPr>
            <a:spLocks noChangeArrowheads="1"/>
          </p:cNvSpPr>
          <p:nvPr/>
        </p:nvSpPr>
        <p:spPr bwMode="auto">
          <a:xfrm>
            <a:off x="3540125" y="2644775"/>
            <a:ext cx="1736725" cy="784225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40964" name="Rectangle 31"/>
          <p:cNvSpPr>
            <a:spLocks noChangeArrowheads="1"/>
          </p:cNvSpPr>
          <p:nvPr/>
        </p:nvSpPr>
        <p:spPr bwMode="auto">
          <a:xfrm>
            <a:off x="3540125" y="4156075"/>
            <a:ext cx="1736725" cy="785813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0965" name="Line 32"/>
          <p:cNvSpPr>
            <a:spLocks noChangeShapeType="1"/>
          </p:cNvSpPr>
          <p:nvPr/>
        </p:nvSpPr>
        <p:spPr bwMode="auto">
          <a:xfrm flipV="1">
            <a:off x="4340225" y="3421063"/>
            <a:ext cx="0" cy="735012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33"/>
          <p:cNvSpPr>
            <a:spLocks noChangeShapeType="1"/>
          </p:cNvSpPr>
          <p:nvPr/>
        </p:nvSpPr>
        <p:spPr bwMode="auto">
          <a:xfrm flipV="1">
            <a:off x="4340225" y="1836738"/>
            <a:ext cx="0" cy="80803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Text Box 43"/>
          <p:cNvSpPr txBox="1">
            <a:spLocks noChangeArrowheads="1"/>
          </p:cNvSpPr>
          <p:nvPr/>
        </p:nvSpPr>
        <p:spPr bwMode="auto">
          <a:xfrm>
            <a:off x="2484438" y="5210175"/>
            <a:ext cx="4175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叶结点不确定性的传递</a:t>
            </a:r>
            <a:endParaRPr lang="en-US" altLang="zh-CN" sz="2800" b="1"/>
          </a:p>
        </p:txBody>
      </p:sp>
      <p:sp>
        <p:nvSpPr>
          <p:cNvPr id="4096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3. 推理模型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b="1" smtClean="0"/>
              <a:t>三. 结论不确定性的合成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n</a:t>
            </a:r>
            <a:r>
              <a:rPr lang="zh-CN" altLang="en-US" b="1" smtClean="0">
                <a:latin typeface="Times New Roman" panose="02020603050405020304" pitchFamily="18" charset="0"/>
              </a:rPr>
              <a:t>条规则都支持同一结论</a:t>
            </a:r>
            <a:r>
              <a:rPr lang="en-US" altLang="zh-CN" b="1" smtClean="0">
                <a:latin typeface="Times New Roman" panose="02020603050405020304" pitchFamily="18" charset="0"/>
              </a:rPr>
              <a:t>R,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这些规则的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前提条件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baseline="-25000" smtClean="0">
                <a:solidFill>
                  <a:srgbClr val="FF0066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,E</a:t>
            </a:r>
            <a:r>
              <a:rPr lang="en-US" altLang="zh-CN" b="1" baseline="-25000" smtClean="0">
                <a:solidFill>
                  <a:srgbClr val="FF0066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,…, E</a:t>
            </a:r>
            <a:r>
              <a:rPr lang="en-US" altLang="zh-CN" b="1" baseline="-25000" smtClean="0">
                <a:solidFill>
                  <a:srgbClr val="FF006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相互独立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每个证据所对应的观察为</a:t>
            </a:r>
            <a:r>
              <a:rPr lang="en-US" altLang="zh-CN" b="1" smtClean="0">
                <a:latin typeface="Times New Roman" panose="02020603050405020304" pitchFamily="18" charset="0"/>
              </a:rPr>
              <a:t>S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1</a:t>
            </a:r>
            <a:r>
              <a:rPr lang="en-US" altLang="zh-CN" b="1" smtClean="0">
                <a:latin typeface="Times New Roman" panose="02020603050405020304" pitchFamily="18" charset="0"/>
              </a:rPr>
              <a:t>,S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2</a:t>
            </a:r>
            <a:r>
              <a:rPr lang="en-US" altLang="zh-CN" b="1" smtClean="0">
                <a:latin typeface="Times New Roman" panose="02020603050405020304" pitchFamily="18" charset="0"/>
              </a:rPr>
              <a:t>,…, S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n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先计算</a:t>
            </a:r>
            <a:r>
              <a:rPr lang="en-US" altLang="zh-CN" b="1" smtClean="0">
                <a:latin typeface="Times New Roman" panose="02020603050405020304" pitchFamily="18" charset="0"/>
              </a:rPr>
              <a:t>O(R|S</a:t>
            </a:r>
            <a:r>
              <a:rPr lang="en-US" altLang="zh-CN" b="1" baseline="-25000" smtClean="0">
                <a:latin typeface="Times New Roman" panose="02020603050405020304" pitchFamily="18" charset="0"/>
              </a:rPr>
              <a:t>i</a:t>
            </a:r>
            <a:r>
              <a:rPr lang="en-US" altLang="zh-CN" b="1" smtClean="0">
                <a:latin typeface="Times New Roman" panose="02020603050405020304" pitchFamily="18" charset="0"/>
              </a:rPr>
              <a:t>)，</a:t>
            </a:r>
            <a:r>
              <a:rPr lang="zh-CN" altLang="en-US" b="1" smtClean="0">
                <a:latin typeface="Times New Roman" panose="02020603050405020304" pitchFamily="18" charset="0"/>
              </a:rPr>
              <a:t>然后再计算所有观察下，</a:t>
            </a:r>
            <a:r>
              <a:rPr lang="en-US" altLang="zh-CN" b="1" smtClean="0">
                <a:latin typeface="Times New Roman" panose="02020603050405020304" pitchFamily="18" charset="0"/>
              </a:rPr>
              <a:t> </a:t>
            </a:r>
            <a:r>
              <a:rPr lang="en-US" altLang="zh-CN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</a:rPr>
              <a:t>的后验几率计算方法</a:t>
            </a:r>
            <a:r>
              <a:rPr lang="zh-CN" altLang="en-US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: (</a:t>
            </a:r>
            <a:r>
              <a:rPr lang="zh-CN" altLang="en-US" b="1" smtClean="0">
                <a:solidFill>
                  <a:srgbClr val="FF0066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公式11</a:t>
            </a:r>
            <a:r>
              <a:rPr lang="zh-CN" altLang="en-US" b="1" smtClean="0"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zh-CN" altLang="en-US" b="1" smtClean="0">
              <a:latin typeface="Times New Roman" panose="02020603050405020304" pitchFamily="18" charset="0"/>
            </a:endParaRPr>
          </a:p>
        </p:txBody>
      </p:sp>
      <p:graphicFrame>
        <p:nvGraphicFramePr>
          <p:cNvPr id="43011" name="Object 4"/>
          <p:cNvGraphicFramePr>
            <a:graphicFrameLocks noChangeAspect="1"/>
          </p:cNvGraphicFramePr>
          <p:nvPr/>
        </p:nvGraphicFramePr>
        <p:xfrm>
          <a:off x="395288" y="5157788"/>
          <a:ext cx="83550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3" r:id="rId4" imgW="3911600" imgH="419100" progId="Equation.3">
                  <p:embed/>
                </p:oleObj>
              </mc:Choice>
              <mc:Fallback>
                <p:oleObj r:id="rId4" imgW="39116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157788"/>
                        <a:ext cx="835501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3. 推理模型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设有如下规则：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规则</a:t>
            </a:r>
            <a:r>
              <a:rPr lang="en-US" altLang="zh-CN" sz="2800" b="1" smtClean="0">
                <a:latin typeface="Times New Roman" panose="02020603050405020304" pitchFamily="18" charset="0"/>
              </a:rPr>
              <a:t>1: IF E1 THEN (2,0.001) R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规则</a:t>
            </a:r>
            <a:r>
              <a:rPr lang="en-US" altLang="zh-CN" sz="2800" b="1" smtClean="0">
                <a:latin typeface="Times New Roman" panose="02020603050405020304" pitchFamily="18" charset="0"/>
              </a:rPr>
              <a:t>2: IF E2 THEN (100,0.001) R</a:t>
            </a:r>
          </a:p>
          <a:p>
            <a:pPr lvl="1"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且</a:t>
            </a:r>
            <a:r>
              <a:rPr lang="en-US" altLang="zh-CN" sz="2800" b="1" smtClean="0">
                <a:latin typeface="Times New Roman" panose="02020603050405020304" pitchFamily="18" charset="0"/>
              </a:rPr>
              <a:t>O(R)=0.1, C(E1|S1)=2, C(E2|S2)=1</a:t>
            </a:r>
          </a:p>
          <a:p>
            <a:pPr eaLnBrk="1" hangingPunct="1">
              <a:lnSpc>
                <a:spcPct val="17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试画出推理树，并计算</a:t>
            </a:r>
            <a:r>
              <a:rPr lang="en-US" altLang="zh-CN" b="1" smtClean="0">
                <a:latin typeface="Times New Roman" panose="02020603050405020304" pitchFamily="18" charset="0"/>
              </a:rPr>
              <a:t>O(R|S1,S2)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ChangeArrowheads="1"/>
          </p:cNvSpPr>
          <p:nvPr/>
        </p:nvSpPr>
        <p:spPr bwMode="auto">
          <a:xfrm>
            <a:off x="2944813" y="1752600"/>
            <a:ext cx="838200" cy="533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46083" name="Rectangle 4"/>
          <p:cNvSpPr>
            <a:spLocks noChangeArrowheads="1"/>
          </p:cNvSpPr>
          <p:nvPr/>
        </p:nvSpPr>
        <p:spPr bwMode="auto">
          <a:xfrm>
            <a:off x="1116013" y="3200400"/>
            <a:ext cx="838200" cy="533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E1</a:t>
            </a:r>
          </a:p>
        </p:txBody>
      </p:sp>
      <p:sp>
        <p:nvSpPr>
          <p:cNvPr id="46084" name="Rectangle 5"/>
          <p:cNvSpPr>
            <a:spLocks noChangeArrowheads="1"/>
          </p:cNvSpPr>
          <p:nvPr/>
        </p:nvSpPr>
        <p:spPr bwMode="auto">
          <a:xfrm>
            <a:off x="1116013" y="5105400"/>
            <a:ext cx="838200" cy="533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S1</a:t>
            </a:r>
          </a:p>
        </p:txBody>
      </p:sp>
      <p:sp>
        <p:nvSpPr>
          <p:cNvPr id="46085" name="Rectangle 6"/>
          <p:cNvSpPr>
            <a:spLocks noChangeArrowheads="1"/>
          </p:cNvSpPr>
          <p:nvPr/>
        </p:nvSpPr>
        <p:spPr bwMode="auto">
          <a:xfrm>
            <a:off x="4773613" y="3200400"/>
            <a:ext cx="838200" cy="533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E2</a:t>
            </a:r>
          </a:p>
        </p:txBody>
      </p:sp>
      <p:sp>
        <p:nvSpPr>
          <p:cNvPr id="46086" name="Rectangle 7"/>
          <p:cNvSpPr>
            <a:spLocks noChangeArrowheads="1"/>
          </p:cNvSpPr>
          <p:nvPr/>
        </p:nvSpPr>
        <p:spPr bwMode="auto">
          <a:xfrm>
            <a:off x="4849813" y="5105400"/>
            <a:ext cx="838200" cy="533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</a:rPr>
              <a:t>S2</a:t>
            </a:r>
          </a:p>
        </p:txBody>
      </p:sp>
      <p:sp>
        <p:nvSpPr>
          <p:cNvPr id="46087" name="Line 9"/>
          <p:cNvSpPr>
            <a:spLocks noChangeShapeType="1"/>
          </p:cNvSpPr>
          <p:nvPr/>
        </p:nvSpPr>
        <p:spPr bwMode="auto">
          <a:xfrm flipV="1">
            <a:off x="1497013" y="2286000"/>
            <a:ext cx="17526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8" name="Line 10"/>
          <p:cNvSpPr>
            <a:spLocks noChangeShapeType="1"/>
          </p:cNvSpPr>
          <p:nvPr/>
        </p:nvSpPr>
        <p:spPr bwMode="auto">
          <a:xfrm flipH="1" flipV="1">
            <a:off x="3402013" y="2286000"/>
            <a:ext cx="1752600" cy="9144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9" name="Line 11"/>
          <p:cNvSpPr>
            <a:spLocks noChangeShapeType="1"/>
          </p:cNvSpPr>
          <p:nvPr/>
        </p:nvSpPr>
        <p:spPr bwMode="auto">
          <a:xfrm flipV="1">
            <a:off x="1497013" y="36576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0" name="Line 12"/>
          <p:cNvSpPr>
            <a:spLocks noChangeShapeType="1"/>
          </p:cNvSpPr>
          <p:nvPr/>
        </p:nvSpPr>
        <p:spPr bwMode="auto">
          <a:xfrm flipV="1">
            <a:off x="5230813" y="36576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91" name="Text Box 14"/>
          <p:cNvSpPr txBox="1">
            <a:spLocks noChangeArrowheads="1"/>
          </p:cNvSpPr>
          <p:nvPr/>
        </p:nvSpPr>
        <p:spPr bwMode="auto">
          <a:xfrm>
            <a:off x="1835150" y="5805488"/>
            <a:ext cx="2743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</a:rPr>
              <a:t>推理树</a:t>
            </a:r>
          </a:p>
        </p:txBody>
      </p:sp>
      <p:graphicFrame>
        <p:nvGraphicFramePr>
          <p:cNvPr id="46092" name="Object 15"/>
          <p:cNvGraphicFramePr>
            <a:graphicFrameLocks noChangeAspect="1"/>
          </p:cNvGraphicFramePr>
          <p:nvPr/>
        </p:nvGraphicFramePr>
        <p:xfrm>
          <a:off x="1547813" y="4149725"/>
          <a:ext cx="15843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5" r:id="rId3" imgW="876300" imgH="203200" progId="Equation.3">
                  <p:embed/>
                </p:oleObj>
              </mc:Choice>
              <mc:Fallback>
                <p:oleObj r:id="rId3" imgW="8763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49725"/>
                        <a:ext cx="15843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Object 16"/>
          <p:cNvGraphicFramePr>
            <a:graphicFrameLocks noChangeAspect="1"/>
          </p:cNvGraphicFramePr>
          <p:nvPr/>
        </p:nvGraphicFramePr>
        <p:xfrm>
          <a:off x="3419475" y="4149725"/>
          <a:ext cx="1773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6" r:id="rId5" imgW="901309" imgH="203112" progId="Equation.3">
                  <p:embed/>
                </p:oleObj>
              </mc:Choice>
              <mc:Fallback>
                <p:oleObj r:id="rId5" imgW="901309" imgH="20311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149725"/>
                        <a:ext cx="1773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4" name="Object 17"/>
          <p:cNvGraphicFramePr>
            <a:graphicFrameLocks noChangeAspect="1"/>
          </p:cNvGraphicFramePr>
          <p:nvPr/>
        </p:nvGraphicFramePr>
        <p:xfrm>
          <a:off x="1187450" y="2349500"/>
          <a:ext cx="1295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7" r:id="rId7" imgW="596641" imgH="203112" progId="Equation.3">
                  <p:embed/>
                </p:oleObj>
              </mc:Choice>
              <mc:Fallback>
                <p:oleObj r:id="rId7" imgW="596641" imgH="203112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349500"/>
                        <a:ext cx="1295400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5" name="Object 18"/>
          <p:cNvGraphicFramePr>
            <a:graphicFrameLocks noChangeAspect="1"/>
          </p:cNvGraphicFramePr>
          <p:nvPr/>
        </p:nvGraphicFramePr>
        <p:xfrm>
          <a:off x="4427538" y="2420938"/>
          <a:ext cx="14335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8" r:id="rId9" imgW="660113" imgH="203112" progId="Equation.3">
                  <p:embed/>
                </p:oleObj>
              </mc:Choice>
              <mc:Fallback>
                <p:oleObj r:id="rId9" imgW="660113" imgH="203112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420938"/>
                        <a:ext cx="14335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6" name="Object 20"/>
          <p:cNvGraphicFramePr>
            <a:graphicFrameLocks noChangeAspect="1"/>
          </p:cNvGraphicFramePr>
          <p:nvPr/>
        </p:nvGraphicFramePr>
        <p:xfrm>
          <a:off x="3738563" y="1773238"/>
          <a:ext cx="170815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9" r:id="rId11" imgW="787058" imgH="203112" progId="Equation.DSMT4">
                  <p:embed/>
                </p:oleObj>
              </mc:Choice>
              <mc:Fallback>
                <p:oleObj r:id="rId11" imgW="787058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8563" y="1773238"/>
                        <a:ext cx="170815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7" name="Rectangle 23"/>
          <p:cNvSpPr>
            <a:spLocks noChangeArrowheads="1"/>
          </p:cNvSpPr>
          <p:nvPr/>
        </p:nvSpPr>
        <p:spPr bwMode="auto">
          <a:xfrm>
            <a:off x="6515100" y="1125538"/>
            <a:ext cx="2087563" cy="79216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P(R|S1,S2)</a:t>
            </a:r>
          </a:p>
        </p:txBody>
      </p:sp>
      <p:sp>
        <p:nvSpPr>
          <p:cNvPr id="46098" name="Rectangle 25"/>
          <p:cNvSpPr>
            <a:spLocks noChangeArrowheads="1"/>
          </p:cNvSpPr>
          <p:nvPr/>
        </p:nvSpPr>
        <p:spPr bwMode="auto">
          <a:xfrm>
            <a:off x="6443663" y="2492375"/>
            <a:ext cx="2087562" cy="79216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O(R|Si)</a:t>
            </a:r>
          </a:p>
        </p:txBody>
      </p:sp>
      <p:sp>
        <p:nvSpPr>
          <p:cNvPr id="46099" name="Line 26"/>
          <p:cNvSpPr>
            <a:spLocks noChangeShapeType="1"/>
          </p:cNvSpPr>
          <p:nvPr/>
        </p:nvSpPr>
        <p:spPr bwMode="auto">
          <a:xfrm flipV="1">
            <a:off x="7451725" y="1919288"/>
            <a:ext cx="0" cy="57467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0" name="Rectangle 27"/>
          <p:cNvSpPr>
            <a:spLocks noChangeArrowheads="1"/>
          </p:cNvSpPr>
          <p:nvPr/>
        </p:nvSpPr>
        <p:spPr bwMode="auto">
          <a:xfrm>
            <a:off x="6443663" y="3862388"/>
            <a:ext cx="2087562" cy="792162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Times New Roman" panose="02020603050405020304" pitchFamily="18" charset="0"/>
              </a:rPr>
              <a:t>P(R|Si)</a:t>
            </a:r>
          </a:p>
        </p:txBody>
      </p:sp>
      <p:sp>
        <p:nvSpPr>
          <p:cNvPr id="46101" name="Line 28"/>
          <p:cNvSpPr>
            <a:spLocks noChangeShapeType="1"/>
          </p:cNvSpPr>
          <p:nvPr/>
        </p:nvSpPr>
        <p:spPr bwMode="auto">
          <a:xfrm flipV="1">
            <a:off x="7451725" y="3287713"/>
            <a:ext cx="0" cy="57467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29"/>
          <p:cNvSpPr>
            <a:spLocks noChangeShapeType="1"/>
          </p:cNvSpPr>
          <p:nvPr/>
        </p:nvSpPr>
        <p:spPr bwMode="auto">
          <a:xfrm flipV="1">
            <a:off x="7451725" y="4654550"/>
            <a:ext cx="0" cy="57467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03" name="Rectangle 30"/>
          <p:cNvSpPr>
            <a:spLocks noChangeArrowheads="1"/>
          </p:cNvSpPr>
          <p:nvPr/>
        </p:nvSpPr>
        <p:spPr bwMode="auto">
          <a:xfrm>
            <a:off x="6443663" y="5229225"/>
            <a:ext cx="2087562" cy="792163"/>
          </a:xfrm>
          <a:prstGeom prst="rect">
            <a:avLst/>
          </a:prstGeom>
          <a:solidFill>
            <a:srgbClr val="FF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Times New Roman" panose="02020603050405020304" pitchFamily="18" charset="0"/>
              </a:rPr>
              <a:t>公式</a:t>
            </a:r>
            <a:r>
              <a:rPr lang="en-US" altLang="zh-CN" sz="2800" b="1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4610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55625" y="944563"/>
            <a:ext cx="8032750" cy="54006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3600" b="1" smtClean="0">
                <a:latin typeface="Times New Roman" panose="02020603050405020304" pitchFamily="18" charset="0"/>
              </a:rPr>
              <a:t>解题步骤</a:t>
            </a:r>
            <a:r>
              <a:rPr lang="en-US" altLang="zh-CN" sz="3600" b="1" smtClean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(1)先计算</a:t>
            </a:r>
            <a:r>
              <a:rPr lang="en-US" altLang="zh-CN" b="1" smtClean="0">
                <a:latin typeface="Times New Roman" panose="02020603050405020304" pitchFamily="18" charset="0"/>
              </a:rPr>
              <a:t>P(R|S1), </a:t>
            </a:r>
            <a:r>
              <a:rPr lang="zh-CN" altLang="en-US" b="1" smtClean="0">
                <a:latin typeface="Times New Roman" panose="02020603050405020304" pitchFamily="18" charset="0"/>
              </a:rPr>
              <a:t>并计算</a:t>
            </a:r>
            <a:r>
              <a:rPr lang="en-US" altLang="zh-CN" b="1" smtClean="0">
                <a:latin typeface="Times New Roman" panose="02020603050405020304" pitchFamily="18" charset="0"/>
              </a:rPr>
              <a:t>O(R|S1);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利用公式2，公式5，公式9</a:t>
            </a:r>
          </a:p>
          <a:p>
            <a:pPr lvl="1" eaLnBrk="1" hangingPunct="1">
              <a:lnSpc>
                <a:spcPct val="170000"/>
              </a:lnSpc>
            </a:pPr>
            <a:endParaRPr lang="en-US" altLang="zh-CN" b="1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b="1" smtClean="0">
                <a:latin typeface="Times New Roman" panose="02020603050405020304" pitchFamily="18" charset="0"/>
              </a:rPr>
              <a:t>(2)</a:t>
            </a:r>
            <a:r>
              <a:rPr lang="zh-CN" altLang="en-US" b="1" smtClean="0">
                <a:latin typeface="Times New Roman" panose="02020603050405020304" pitchFamily="18" charset="0"/>
              </a:rPr>
              <a:t>两条规则支持同一个结论，计算</a:t>
            </a:r>
            <a:r>
              <a:rPr lang="en-US" altLang="zh-CN" b="1" smtClean="0">
                <a:latin typeface="Times New Roman" panose="02020603050405020304" pitchFamily="18" charset="0"/>
              </a:rPr>
              <a:t>O(R|S1,S2);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利用公式</a:t>
            </a:r>
            <a:r>
              <a:rPr lang="en-US" altLang="zh-CN" b="1" smtClean="0">
                <a:latin typeface="Times New Roman" panose="02020603050405020304" pitchFamily="18" charset="0"/>
              </a:rPr>
              <a:t>11</a:t>
            </a: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33438" y="982663"/>
          <a:ext cx="7477125" cy="587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r:id="rId3" imgW="3416300" imgH="2819400" progId="Equation.3">
                  <p:embed/>
                </p:oleObj>
              </mc:Choice>
              <mc:Fallback>
                <p:oleObj r:id="rId3" imgW="3416300" imgH="28194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982663"/>
                        <a:ext cx="7477125" cy="587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和前述推理方法的区别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08050"/>
            <a:ext cx="8242300" cy="5400675"/>
          </a:xfrm>
        </p:spPr>
        <p:txBody>
          <a:bodyPr/>
          <a:lstStyle/>
          <a:p>
            <a:pPr eaLnBrk="1" hangingPunct="1"/>
            <a:r>
              <a:rPr lang="zh-CN" altLang="en-US" b="1" smtClean="0"/>
              <a:t>不确定性推理</a:t>
            </a:r>
          </a:p>
          <a:p>
            <a:pPr lvl="1" eaLnBrk="1" hangingPunct="1"/>
            <a:r>
              <a:rPr lang="zh-CN" altLang="en-US" sz="2800" b="1" smtClean="0"/>
              <a:t>当一个或多个新证据出现时，根据推理规则，计算结论的可信度</a:t>
            </a:r>
          </a:p>
          <a:p>
            <a:pPr lvl="1" eaLnBrk="1" hangingPunct="1"/>
            <a:r>
              <a:rPr lang="zh-CN" altLang="en-US" sz="2800" b="1" smtClean="0">
                <a:solidFill>
                  <a:srgbClr val="FF0000"/>
                </a:solidFill>
              </a:rPr>
              <a:t>推理前不知道结论的概率信息</a:t>
            </a:r>
          </a:p>
          <a:p>
            <a:pPr eaLnBrk="1" hangingPunct="1"/>
            <a:r>
              <a:rPr lang="zh-CN" altLang="en-US" b="1" smtClean="0">
                <a:latin typeface="Times New Roman" panose="02020603050405020304" pitchFamily="18" charset="0"/>
              </a:rPr>
              <a:t>主观</a:t>
            </a:r>
            <a:r>
              <a:rPr lang="en-US" altLang="zh-CN" b="1" smtClean="0"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latin typeface="Times New Roman" panose="02020603050405020304" pitchFamily="18" charset="0"/>
              </a:rPr>
              <a:t>方法（条件概率）</a:t>
            </a:r>
          </a:p>
          <a:p>
            <a:pPr lvl="1" eaLnBrk="1" hangingPunct="1"/>
            <a:r>
              <a:rPr lang="zh-CN" altLang="en-US" sz="2800" b="1" smtClean="0">
                <a:latin typeface="Times New Roman" panose="02020603050405020304" pitchFamily="18" charset="0"/>
              </a:rPr>
              <a:t>当一个事件发生后，先验概率如何转变为后验概率</a:t>
            </a:r>
          </a:p>
          <a:p>
            <a:pPr lvl="1" eaLnBrk="1" hangingPunct="1"/>
            <a:r>
              <a:rPr lang="zh-CN" altLang="en-US" sz="2800" b="1" smtClean="0">
                <a:solidFill>
                  <a:srgbClr val="FF0000"/>
                </a:solidFill>
              </a:rPr>
              <a:t>推理前知道结论的先验概率信息</a:t>
            </a:r>
          </a:p>
          <a:p>
            <a:pPr lvl="1" eaLnBrk="1" hangingPunct="1"/>
            <a:r>
              <a:rPr lang="zh-CN" altLang="en-US" sz="2800" b="1" smtClean="0">
                <a:solidFill>
                  <a:srgbClr val="FF0000"/>
                </a:solidFill>
              </a:rPr>
              <a:t>规则的表示不一样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557213" y="908050"/>
          <a:ext cx="8029575" cy="540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6" r:id="rId3" imgW="3530600" imgH="2374900" progId="Equation.3">
                  <p:embed/>
                </p:oleObj>
              </mc:Choice>
              <mc:Fallback>
                <p:oleObj r:id="rId3" imgW="3530600" imgH="237490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908050"/>
                        <a:ext cx="8029575" cy="540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825500" y="1525588"/>
          <a:ext cx="7493000" cy="446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r:id="rId3" imgW="2501640" imgH="1536480" progId="Equation.3">
                  <p:embed/>
                </p:oleObj>
              </mc:Choice>
              <mc:Fallback>
                <p:oleObj r:id="rId3" imgW="2501640" imgH="1536480" progId="Equation.3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525588"/>
                        <a:ext cx="7493000" cy="446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例 题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>
                <a:latin typeface="Times New Roman" panose="02020603050405020304" pitchFamily="18" charset="0"/>
              </a:rPr>
              <a:t>主观</a:t>
            </a:r>
            <a:r>
              <a:rPr lang="en-US" altLang="zh-CN" smtClean="0">
                <a:latin typeface="Times New Roman" panose="02020603050405020304" pitchFamily="18" charset="0"/>
              </a:rPr>
              <a:t>Bayes</a:t>
            </a:r>
            <a:r>
              <a:rPr lang="zh-CN" altLang="en-US" smtClean="0">
                <a:latin typeface="Times New Roman" panose="02020603050405020304" pitchFamily="18" charset="0"/>
              </a:rPr>
              <a:t>方法的特点</a:t>
            </a:r>
            <a:endParaRPr lang="zh-CN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31825" y="1098550"/>
            <a:ext cx="7880350" cy="5400675"/>
          </a:xfrm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32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优点</a:t>
            </a:r>
          </a:p>
          <a:p>
            <a:pPr marL="742950" lvl="1" indent="-285750" eaLnBrk="1" hangingPunct="1">
              <a:lnSpc>
                <a:spcPct val="140000"/>
              </a:lnSpc>
              <a:buClrTx/>
              <a:buFontTx/>
              <a:buChar char="–"/>
            </a:pPr>
            <a:r>
              <a:rPr lang="zh-CN" altLang="en-US" sz="28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计算公式基于概率论，具有坚实的理论基础</a:t>
            </a:r>
            <a:endParaRPr lang="en-US" altLang="zh-CN" sz="2800" b="1" smtClean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marL="742950" lvl="1" indent="-285750" eaLnBrk="1" hangingPunct="1">
              <a:lnSpc>
                <a:spcPct val="140000"/>
              </a:lnSpc>
              <a:buClrTx/>
              <a:buFontTx/>
              <a:buChar char="–"/>
            </a:pPr>
            <a:r>
              <a:rPr lang="en-US" altLang="zh-CN" sz="28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LS</a:t>
            </a:r>
            <a:r>
              <a:rPr lang="zh-CN" altLang="en-US" sz="28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LN</a:t>
            </a:r>
            <a:r>
              <a:rPr lang="zh-CN" altLang="en-US" sz="28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由专家给出，可全面反映证据和结论的因果关系 </a:t>
            </a:r>
            <a:endParaRPr lang="en-US" altLang="zh-CN" sz="2800" b="1" smtClean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l"/>
            </a:pPr>
            <a:r>
              <a:rPr lang="zh-CN" altLang="en-US" sz="32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缺点</a:t>
            </a:r>
            <a:r>
              <a:rPr lang="en-US" altLang="zh-CN" sz="32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:</a:t>
            </a:r>
          </a:p>
          <a:p>
            <a:pPr marL="742950" lvl="1" indent="-285750" eaLnBrk="1" hangingPunct="1">
              <a:lnSpc>
                <a:spcPct val="140000"/>
              </a:lnSpc>
              <a:buClrTx/>
              <a:buFontTx/>
              <a:buChar char="–"/>
            </a:pPr>
            <a:r>
              <a:rPr lang="zh-CN" altLang="en-US" sz="28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推理前必须要知道结论的先验概率信息</a:t>
            </a:r>
          </a:p>
          <a:p>
            <a:pPr marL="742950" lvl="1" indent="-285750" eaLnBrk="1" hangingPunct="1">
              <a:lnSpc>
                <a:spcPct val="140000"/>
              </a:lnSpc>
              <a:buClrTx/>
              <a:buFontTx/>
              <a:buChar char="–"/>
            </a:pPr>
            <a:r>
              <a:rPr lang="zh-CN" altLang="en-US" sz="2800" b="1" smtClean="0">
                <a:solidFill>
                  <a:srgbClr val="003366"/>
                </a:solidFill>
                <a:latin typeface="Times New Roman" panose="02020603050405020304" pitchFamily="18" charset="0"/>
              </a:rPr>
              <a:t>事件独立性的要求过于苛刻</a:t>
            </a:r>
            <a:endParaRPr lang="en-US" altLang="zh-CN" sz="2800" b="1" smtClean="0">
              <a:solidFill>
                <a:srgbClr val="003366"/>
              </a:solidFill>
              <a:latin typeface="Times New Roman" panose="02020603050405020304" pitchFamily="18" charset="0"/>
            </a:endParaRPr>
          </a:p>
          <a:p>
            <a:pPr marL="342900" indent="-342900" eaLnBrk="1" hangingPunct="1">
              <a:lnSpc>
                <a:spcPct val="100000"/>
              </a:lnSpc>
              <a:spcBef>
                <a:spcPct val="20000"/>
              </a:spcBef>
              <a:buClrTx/>
              <a:buFont typeface="Wingdings" panose="05000000000000000000" pitchFamily="2" charset="2"/>
              <a:buNone/>
            </a:pPr>
            <a:endParaRPr lang="en-US" altLang="zh-CN" sz="3200" b="1" smtClean="0">
              <a:solidFill>
                <a:srgbClr val="0033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小 结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主观</a:t>
            </a:r>
            <a:r>
              <a:rPr lang="en-US" altLang="zh-CN" b="1" smtClean="0"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latin typeface="Times New Roman" panose="02020603050405020304" pitchFamily="18" charset="0"/>
              </a:rPr>
              <a:t>方法（条件概率）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当一个事件发生后，先验概率如何转变为后验概率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推理前知道结论的先验概率信息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证据不确定时，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必须采用杜达等人推导的公式</a:t>
            </a:r>
            <a:r>
              <a:rPr lang="en-US" altLang="zh-CN" b="1" smtClean="0">
                <a:latin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170000"/>
              </a:lnSpc>
            </a:pPr>
            <a:r>
              <a:rPr lang="en-US" altLang="zh-CN" sz="2800" b="1" smtClean="0">
                <a:latin typeface="Times New Roman" panose="02020603050405020304" pitchFamily="18" charset="0"/>
              </a:rPr>
              <a:t>P(R|S)=P(R|E) ×P(E|S)+P(R|﹁E) × P(﹁E|S)</a:t>
            </a:r>
          </a:p>
          <a:p>
            <a:pPr eaLnBrk="1" hangingPunct="1">
              <a:lnSpc>
                <a:spcPct val="17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传递公式</a:t>
            </a:r>
            <a:r>
              <a:rPr lang="en-US" altLang="zh-CN" b="1" smtClean="0">
                <a:latin typeface="Times New Roman" panose="02020603050405020304" pitchFamily="18" charset="0"/>
              </a:rPr>
              <a:t>: </a:t>
            </a:r>
            <a:r>
              <a:rPr lang="zh-CN" altLang="en-US" b="1" smtClean="0">
                <a:latin typeface="Times New Roman" panose="02020603050405020304" pitchFamily="18" charset="0"/>
              </a:rPr>
              <a:t>公式</a:t>
            </a:r>
            <a:r>
              <a:rPr lang="en-US" altLang="zh-CN" b="1" smtClean="0">
                <a:latin typeface="Times New Roman" panose="02020603050405020304" pitchFamily="18" charset="0"/>
              </a:rPr>
              <a:t>9</a:t>
            </a:r>
            <a:r>
              <a:rPr lang="zh-CN" altLang="en-US" b="1" smtClean="0">
                <a:latin typeface="Times New Roman" panose="02020603050405020304" pitchFamily="18" charset="0"/>
              </a:rPr>
              <a:t>和公式</a:t>
            </a:r>
            <a:r>
              <a:rPr lang="en-US" altLang="zh-CN" b="1" smtClean="0">
                <a:latin typeface="Times New Roman" panose="02020603050405020304" pitchFamily="18" charset="0"/>
              </a:rPr>
              <a:t>10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79488"/>
            <a:ext cx="8642350" cy="5400675"/>
          </a:xfrm>
        </p:spPr>
        <p:txBody>
          <a:bodyPr/>
          <a:lstStyle/>
          <a:p>
            <a:pPr eaLnBrk="1" hangingPunct="1">
              <a:lnSpc>
                <a:spcPct val="18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设有如下规则：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规则</a:t>
            </a:r>
            <a:r>
              <a:rPr lang="en-US" altLang="zh-CN" b="1" smtClean="0">
                <a:latin typeface="Times New Roman" panose="02020603050405020304" pitchFamily="18" charset="0"/>
              </a:rPr>
              <a:t>1: IF E1 THEN (2,0. 1) R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规则</a:t>
            </a:r>
            <a:r>
              <a:rPr lang="en-US" altLang="zh-CN" b="1" smtClean="0">
                <a:latin typeface="Times New Roman" panose="02020603050405020304" pitchFamily="18" charset="0"/>
              </a:rPr>
              <a:t>: IF E2 THEN (10, 1) R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且</a:t>
            </a:r>
            <a:r>
              <a:rPr lang="en-US" altLang="zh-CN" b="1" smtClean="0">
                <a:latin typeface="Times New Roman" panose="02020603050405020304" pitchFamily="18" charset="0"/>
              </a:rPr>
              <a:t>P(R)=0.01, C(E1|S1)=2, C(E2|S2)=2, </a:t>
            </a:r>
          </a:p>
          <a:p>
            <a:pPr lvl="1" eaLnBrk="1" hangingPunct="1">
              <a:lnSpc>
                <a:spcPct val="180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试根据主观</a:t>
            </a:r>
            <a:r>
              <a:rPr lang="en-US" altLang="zh-CN" b="1" smtClean="0"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latin typeface="Times New Roman" panose="02020603050405020304" pitchFamily="18" charset="0"/>
              </a:rPr>
              <a:t>方法，计算</a:t>
            </a:r>
            <a:r>
              <a:rPr lang="en-US" altLang="zh-CN" b="1" smtClean="0">
                <a:latin typeface="Times New Roman" panose="02020603050405020304" pitchFamily="18" charset="0"/>
              </a:rPr>
              <a:t>O(R|S1,S2)</a:t>
            </a:r>
          </a:p>
        </p:txBody>
      </p:sp>
      <p:sp>
        <p:nvSpPr>
          <p:cNvPr id="53251" name="Rectangle 5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练 习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练 习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952500"/>
            <a:ext cx="7513638" cy="5400675"/>
          </a:xfrm>
        </p:spPr>
        <p:txBody>
          <a:bodyPr/>
          <a:lstStyle/>
          <a:p>
            <a:pPr eaLnBrk="1" hangingPunct="1">
              <a:lnSpc>
                <a:spcPct val="185000"/>
              </a:lnSpc>
            </a:pPr>
            <a:r>
              <a:rPr lang="zh-CN" altLang="en-US" b="1" smtClean="0"/>
              <a:t>设有如下规则：</a:t>
            </a:r>
          </a:p>
          <a:p>
            <a:pPr lvl="1" eaLnBrk="1" hangingPunct="1">
              <a:lnSpc>
                <a:spcPct val="185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规则</a:t>
            </a:r>
            <a:r>
              <a:rPr lang="en-US" altLang="zh-CN" b="1" smtClean="0">
                <a:latin typeface="Times New Roman" panose="02020603050405020304" pitchFamily="18" charset="0"/>
              </a:rPr>
              <a:t>1: IF E1 THEN(2,0.1) R</a:t>
            </a:r>
            <a:endParaRPr lang="zh-CN" altLang="en-US" b="1" smtClean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185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规则</a:t>
            </a:r>
            <a:r>
              <a:rPr lang="en-US" altLang="zh-CN" b="1" smtClean="0">
                <a:latin typeface="Times New Roman" panose="02020603050405020304" pitchFamily="18" charset="0"/>
              </a:rPr>
              <a:t>2: IF E2 THEN(10,0.1)R</a:t>
            </a:r>
          </a:p>
          <a:p>
            <a:pPr lvl="1" eaLnBrk="1" hangingPunct="1">
              <a:lnSpc>
                <a:spcPct val="185000"/>
              </a:lnSpc>
            </a:pPr>
            <a:r>
              <a:rPr lang="zh-CN" altLang="en-US" b="1" smtClean="0">
                <a:latin typeface="Times New Roman" panose="02020603050405020304" pitchFamily="18" charset="0"/>
              </a:rPr>
              <a:t>且已知</a:t>
            </a:r>
            <a:r>
              <a:rPr lang="en-US" altLang="zh-CN" b="1" smtClean="0">
                <a:latin typeface="Times New Roman" panose="02020603050405020304" pitchFamily="18" charset="0"/>
              </a:rPr>
              <a:t>O(R)=0.1, C(E1|S1)=3, C(E2|S2)= -1,</a:t>
            </a:r>
            <a:r>
              <a:rPr lang="zh-CN" altLang="en-US" b="1" smtClean="0">
                <a:latin typeface="Times New Roman" panose="02020603050405020304" pitchFamily="18" charset="0"/>
              </a:rPr>
              <a:t>试用主观</a:t>
            </a:r>
            <a:r>
              <a:rPr lang="en-US" altLang="zh-CN" b="1" smtClean="0"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latin typeface="Times New Roman" panose="02020603050405020304" pitchFamily="18" charset="0"/>
              </a:rPr>
              <a:t>方法计算：</a:t>
            </a:r>
            <a:r>
              <a:rPr lang="en-US" altLang="zh-CN" b="1" smtClean="0">
                <a:latin typeface="Times New Roman" panose="02020603050405020304" pitchFamily="18" charset="0"/>
              </a:rPr>
              <a:t>O(R|S1, S2)=?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概率论基础</a:t>
            </a:r>
            <a:endParaRPr lang="en-US" altLang="zh-CN" smtClean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571500" y="1095375"/>
            <a:ext cx="80010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</a:rPr>
              <a:t>条件概率：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    设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A，B</a:t>
            </a: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是两个随机事件，      ，则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endParaRPr lang="zh-CN" altLang="en-US" sz="2800" b="1">
              <a:solidFill>
                <a:srgbClr val="003366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是在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事件已经发生的条件下， 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3366"/>
                </a:solidFill>
                <a:latin typeface="Times New Roman" panose="02020603050405020304" pitchFamily="18" charset="0"/>
              </a:rPr>
              <a:t>事件发生的概率</a:t>
            </a: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    </a:t>
            </a:r>
          </a:p>
          <a:p>
            <a:pPr eaLnBrk="1" hangingPunct="1">
              <a:lnSpc>
                <a:spcPct val="14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    乘法定理</a:t>
            </a:r>
            <a:r>
              <a:rPr lang="en-US" altLang="zh-CN" sz="2800" b="1">
                <a:solidFill>
                  <a:srgbClr val="003366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>
              <a:spcBef>
                <a:spcPct val="20000"/>
              </a:spcBef>
            </a:pPr>
            <a:endParaRPr lang="zh-CN" altLang="en-US" sz="3200" b="1">
              <a:solidFill>
                <a:srgbClr val="003366"/>
              </a:solidFill>
            </a:endParaRPr>
          </a:p>
        </p:txBody>
      </p:sp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5254625" y="2000250"/>
          <a:ext cx="13128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r:id="rId4" imgW="508000" imgH="190500" progId="Equation.3">
                  <p:embed/>
                </p:oleObj>
              </mc:Choice>
              <mc:Fallback>
                <p:oleObj r:id="rId4" imgW="5080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25" y="2000250"/>
                        <a:ext cx="13128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2420938" y="2462213"/>
          <a:ext cx="3816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r:id="rId6" imgW="1117600" imgH="368300" progId="Equation.3">
                  <p:embed/>
                </p:oleObj>
              </mc:Choice>
              <mc:Fallback>
                <p:oleObj r:id="rId6" imgW="1117600" imgH="368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2462213"/>
                        <a:ext cx="3816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5"/>
          <p:cNvGraphicFramePr>
            <a:graphicFrameLocks noGrp="1" noChangeAspect="1"/>
          </p:cNvGraphicFramePr>
          <p:nvPr>
            <p:ph idx="1"/>
          </p:nvPr>
        </p:nvGraphicFramePr>
        <p:xfrm>
          <a:off x="2457450" y="5389563"/>
          <a:ext cx="37449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r:id="rId8" imgW="1651000" imgH="203200" progId="Equation.3">
                  <p:embed/>
                </p:oleObj>
              </mc:Choice>
              <mc:Fallback>
                <p:oleObj r:id="rId8" imgW="1651000" imgH="203200" progId="Equation.3">
                  <p:embed/>
                  <p:pic>
                    <p:nvPicPr>
                      <p:cNvPr id="0" name="Object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5389563"/>
                        <a:ext cx="37449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ChangeArrowheads="1"/>
          </p:cNvSpPr>
          <p:nvPr/>
        </p:nvSpPr>
        <p:spPr bwMode="auto">
          <a:xfrm>
            <a:off x="571500" y="1066800"/>
            <a:ext cx="8001000" cy="531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全概率公式：设          事件满足：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⑴ 两两互不相容，即当     时，有</a:t>
            </a:r>
            <a:r>
              <a:rPr lang="zh-CN" altLang="en-US" sz="2800" b="1">
                <a:solidFill>
                  <a:srgbClr val="003366"/>
                </a:solidFill>
              </a:rPr>
              <a:t>         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⑵</a:t>
            </a:r>
            <a:r>
              <a:rPr lang="zh-CN" altLang="en-US" sz="2800" b="1">
                <a:solidFill>
                  <a:srgbClr val="003366"/>
                </a:solidFill>
              </a:rPr>
              <a:t>                    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⑶ 样本空间</a:t>
            </a:r>
            <a:r>
              <a:rPr lang="en-US" altLang="zh-CN" sz="2800" b="1">
                <a:solidFill>
                  <a:srgbClr val="003366"/>
                </a:solidFill>
                <a:latin typeface="宋体" panose="02010600030101010101" pitchFamily="2" charset="-122"/>
              </a:rPr>
              <a:t>      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   则对任何事件</a:t>
            </a:r>
            <a:r>
              <a:rPr lang="en-US" altLang="zh-CN" sz="2800" b="1">
                <a:solidFill>
                  <a:srgbClr val="003366"/>
                </a:solidFill>
                <a:latin typeface="Times New Roman" panose="02020603050405020304" pitchFamily="18" charset="0"/>
              </a:rPr>
              <a:t>B, </a:t>
            </a: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有下式成立：</a:t>
            </a:r>
            <a:r>
              <a:rPr lang="zh-CN" altLang="en-US" sz="2800" b="1">
                <a:solidFill>
                  <a:srgbClr val="003366"/>
                </a:solidFill>
              </a:rPr>
              <a:t> </a:t>
            </a: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en-US" sz="2800" b="1">
              <a:solidFill>
                <a:srgbClr val="003366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en-US" sz="2800" b="1">
              <a:solidFill>
                <a:srgbClr val="003366"/>
              </a:solidFill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03366"/>
                </a:solidFill>
                <a:latin typeface="宋体" panose="02010600030101010101" pitchFamily="2" charset="-122"/>
              </a:rPr>
              <a:t> 称为</a:t>
            </a:r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</a:rPr>
              <a:t>全概率公式</a:t>
            </a:r>
            <a:endParaRPr lang="zh-CN" altLang="en-US" sz="2400" b="1">
              <a:solidFill>
                <a:srgbClr val="003366"/>
              </a:solidFill>
            </a:endParaRPr>
          </a:p>
          <a:p>
            <a:pPr eaLnBrk="1" hangingPunct="1">
              <a:spcBef>
                <a:spcPct val="20000"/>
              </a:spcBef>
            </a:pPr>
            <a:endParaRPr lang="zh-CN" altLang="en-US" sz="3200" b="1">
              <a:solidFill>
                <a:srgbClr val="003366"/>
              </a:solidFill>
            </a:endParaRPr>
          </a:p>
        </p:txBody>
      </p:sp>
      <p:graphicFrame>
        <p:nvGraphicFramePr>
          <p:cNvPr id="11267" name="Object 7"/>
          <p:cNvGraphicFramePr>
            <a:graphicFrameLocks noChangeAspect="1"/>
          </p:cNvGraphicFramePr>
          <p:nvPr/>
        </p:nvGraphicFramePr>
        <p:xfrm>
          <a:off x="4433888" y="1862138"/>
          <a:ext cx="10080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4" imgW="291847" imgH="177646" progId="Equation.3">
                  <p:embed/>
                </p:oleObj>
              </mc:Choice>
              <mc:Fallback>
                <p:oleObj r:id="rId4" imgW="291847" imgH="17764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1862138"/>
                        <a:ext cx="10080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8"/>
          <p:cNvGraphicFramePr>
            <a:graphicFrameLocks noChangeAspect="1"/>
          </p:cNvGraphicFramePr>
          <p:nvPr/>
        </p:nvGraphicFramePr>
        <p:xfrm>
          <a:off x="6402388" y="1781175"/>
          <a:ext cx="22320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r:id="rId6" imgW="685800" imgH="203200" progId="Equation.3">
                  <p:embed/>
                </p:oleObj>
              </mc:Choice>
              <mc:Fallback>
                <p:oleObj r:id="rId6" imgW="6858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388" y="1781175"/>
                        <a:ext cx="22320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9"/>
          <p:cNvGraphicFramePr>
            <a:graphicFrameLocks noChangeAspect="1"/>
          </p:cNvGraphicFramePr>
          <p:nvPr/>
        </p:nvGraphicFramePr>
        <p:xfrm>
          <a:off x="1150938" y="2457450"/>
          <a:ext cx="24844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8" imgW="1040948" imgH="190417" progId="Equation.3">
                  <p:embed/>
                </p:oleObj>
              </mc:Choice>
              <mc:Fallback>
                <p:oleObj r:id="rId8" imgW="1040948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457450"/>
                        <a:ext cx="24844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10"/>
          <p:cNvGraphicFramePr>
            <a:graphicFrameLocks noChangeAspect="1"/>
          </p:cNvGraphicFramePr>
          <p:nvPr/>
        </p:nvGraphicFramePr>
        <p:xfrm>
          <a:off x="3033713" y="2962275"/>
          <a:ext cx="1246187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10" imgW="622030" imgH="431613" progId="Equation.3">
                  <p:embed/>
                </p:oleObj>
              </mc:Choice>
              <mc:Fallback>
                <p:oleObj r:id="rId10" imgW="622030" imgH="4316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962275"/>
                        <a:ext cx="1246187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1"/>
          <p:cNvGraphicFramePr>
            <a:graphicFrameLocks noChangeAspect="1"/>
          </p:cNvGraphicFramePr>
          <p:nvPr/>
        </p:nvGraphicFramePr>
        <p:xfrm>
          <a:off x="2484438" y="4437063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12" imgW="1447800" imgH="368300" progId="Equation.3">
                  <p:embed/>
                </p:oleObj>
              </mc:Choice>
              <mc:Fallback>
                <p:oleObj r:id="rId12" imgW="14478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37063"/>
                        <a:ext cx="365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25"/>
          <p:cNvGraphicFramePr>
            <a:graphicFrameLocks noGrp="1" noChangeAspect="1"/>
          </p:cNvGraphicFramePr>
          <p:nvPr>
            <p:ph idx="1"/>
          </p:nvPr>
        </p:nvGraphicFramePr>
        <p:xfrm>
          <a:off x="3154363" y="1173163"/>
          <a:ext cx="17986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14" imgW="748975" imgH="203112" progId="Equation.3">
                  <p:embed/>
                </p:oleObj>
              </mc:Choice>
              <mc:Fallback>
                <p:oleObj r:id="rId14" imgW="748975" imgH="203112" progId="Equation.3">
                  <p:embed/>
                  <p:pic>
                    <p:nvPicPr>
                      <p:cNvPr id="0" name="Object 2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1173163"/>
                        <a:ext cx="179863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概率论基础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371600"/>
            <a:ext cx="8642350" cy="4937125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smtClean="0"/>
              <a:t>根据全概率公式及乘法定理可以得到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Beyes</a:t>
            </a:r>
            <a:r>
              <a:rPr lang="zh-CN" altLang="en-US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公式</a:t>
            </a:r>
            <a:r>
              <a:rPr lang="en-US" altLang="zh-CN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13315" name="Group 4"/>
          <p:cNvGrpSpPr>
            <a:grpSpLocks/>
          </p:cNvGrpSpPr>
          <p:nvPr/>
        </p:nvGrpSpPr>
        <p:grpSpPr bwMode="auto">
          <a:xfrm>
            <a:off x="1136650" y="2673350"/>
            <a:ext cx="6913563" cy="1511300"/>
            <a:chOff x="2160" y="1248"/>
            <a:chExt cx="2928" cy="720"/>
          </a:xfrm>
        </p:grpSpPr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2160" y="1248"/>
            <a:ext cx="1968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r:id="rId3" imgW="1701800" imgH="558800" progId="Equation.3">
                    <p:embed/>
                  </p:oleObj>
                </mc:Choice>
                <mc:Fallback>
                  <p:oleObj r:id="rId3" imgW="1701800" imgH="558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248"/>
                          <a:ext cx="1968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6"/>
            <p:cNvGraphicFramePr>
              <a:graphicFrameLocks noChangeAspect="1"/>
            </p:cNvGraphicFramePr>
            <p:nvPr/>
          </p:nvGraphicFramePr>
          <p:xfrm>
            <a:off x="4176" y="1392"/>
            <a:ext cx="912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r:id="rId5" imgW="634449" imgH="164957" progId="Equation.3">
                    <p:embed/>
                  </p:oleObj>
                </mc:Choice>
                <mc:Fallback>
                  <p:oleObj r:id="rId5" imgW="634449" imgH="16495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392"/>
                          <a:ext cx="912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1. 概率论基础</a:t>
            </a:r>
            <a:endParaRPr lang="en-US" altLang="zh-CN" smtClean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2. 基本理论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主观</a:t>
            </a:r>
            <a:r>
              <a:rPr lang="en-US" altLang="zh-CN" b="1" smtClean="0">
                <a:latin typeface="Times New Roman" panose="02020603050405020304" pitchFamily="18" charset="0"/>
              </a:rPr>
              <a:t>Bayes</a:t>
            </a:r>
            <a:r>
              <a:rPr lang="zh-CN" altLang="en-US" b="1" smtClean="0">
                <a:latin typeface="Times New Roman" panose="02020603050405020304" pitchFamily="18" charset="0"/>
              </a:rPr>
              <a:t>方法的基本思想</a:t>
            </a:r>
          </a:p>
          <a:p>
            <a:pPr lvl="1"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由于证据</a:t>
            </a:r>
            <a:r>
              <a:rPr lang="en-US" altLang="zh-CN" sz="2800" b="1" smtClean="0">
                <a:latin typeface="Times New Roman" panose="02020603050405020304" pitchFamily="18" charset="0"/>
              </a:rPr>
              <a:t>E</a:t>
            </a:r>
            <a:r>
              <a:rPr lang="zh-CN" altLang="en-US" sz="2800" b="1" smtClean="0">
                <a:latin typeface="Times New Roman" panose="02020603050405020304" pitchFamily="18" charset="0"/>
              </a:rPr>
              <a:t>的出现，使得</a:t>
            </a:r>
            <a:r>
              <a:rPr lang="en-US" altLang="zh-CN" sz="2800" b="1" smtClean="0">
                <a:latin typeface="Times New Roman" panose="02020603050405020304" pitchFamily="18" charset="0"/>
              </a:rPr>
              <a:t>P(R)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变为</a:t>
            </a:r>
            <a:r>
              <a:rPr lang="en-US" altLang="zh-CN" sz="2800" b="1" smtClean="0">
                <a:latin typeface="Times New Roman" panose="02020603050405020304" pitchFamily="18" charset="0"/>
              </a:rPr>
              <a:t>P(R|E)</a:t>
            </a:r>
          </a:p>
          <a:p>
            <a:pPr lvl="1"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sz="2800" b="1" smtClean="0">
                <a:latin typeface="Times New Roman" panose="02020603050405020304" pitchFamily="18" charset="0"/>
              </a:rPr>
              <a:t>主观</a:t>
            </a:r>
            <a:r>
              <a:rPr lang="en-US" altLang="zh-CN" sz="2800" b="1" smtClean="0">
                <a:latin typeface="Times New Roman" panose="02020603050405020304" pitchFamily="18" charset="0"/>
              </a:rPr>
              <a:t>Bayes</a:t>
            </a:r>
            <a:r>
              <a:rPr lang="zh-CN" altLang="en-US" sz="2800" b="1" smtClean="0">
                <a:latin typeface="Times New Roman" panose="02020603050405020304" pitchFamily="18" charset="0"/>
              </a:rPr>
              <a:t>方法,  是研究利用证据</a:t>
            </a:r>
            <a:r>
              <a:rPr lang="en-US" altLang="zh-CN" sz="2800" b="1" smtClean="0">
                <a:latin typeface="Times New Roman" panose="02020603050405020304" pitchFamily="18" charset="0"/>
              </a:rPr>
              <a:t>E，</a:t>
            </a:r>
            <a:r>
              <a:rPr lang="zh-CN" altLang="en-US" sz="2800" b="1" smtClean="0">
                <a:latin typeface="Times New Roman" panose="02020603050405020304" pitchFamily="18" charset="0"/>
              </a:rPr>
              <a:t>将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先验概率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P(R)</a:t>
            </a:r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更新为后验概率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P(R|E)</a:t>
            </a:r>
          </a:p>
          <a:p>
            <a:pPr eaLnBrk="1" hangingPunct="1">
              <a:lnSpc>
                <a:spcPct val="180000"/>
              </a:lnSpc>
              <a:spcBef>
                <a:spcPct val="30000"/>
              </a:spcBef>
            </a:pPr>
            <a:r>
              <a:rPr lang="zh-CN" altLang="en-US" b="1" smtClean="0">
                <a:latin typeface="Times New Roman" panose="02020603050405020304" pitchFamily="18" charset="0"/>
              </a:rPr>
              <a:t>先验概率</a:t>
            </a:r>
            <a:r>
              <a:rPr lang="en-US" altLang="zh-CN" b="1" smtClean="0">
                <a:latin typeface="Times New Roman" panose="02020603050405020304" pitchFamily="18" charset="0"/>
              </a:rPr>
              <a:t>P(R), </a:t>
            </a:r>
            <a:r>
              <a:rPr lang="zh-CN" altLang="en-US" b="1" smtClean="0">
                <a:latin typeface="Times New Roman" panose="02020603050405020304" pitchFamily="18" charset="0"/>
              </a:rPr>
              <a:t>即不考虑证据</a:t>
            </a:r>
            <a:r>
              <a:rPr lang="en-US" altLang="zh-CN" b="1" smtClean="0">
                <a:latin typeface="Times New Roman" panose="02020603050405020304" pitchFamily="18" charset="0"/>
              </a:rPr>
              <a:t>E</a:t>
            </a:r>
            <a:r>
              <a:rPr lang="zh-CN" altLang="en-US" b="1" smtClean="0">
                <a:latin typeface="Times New Roman" panose="02020603050405020304" pitchFamily="18" charset="0"/>
              </a:rPr>
              <a:t>出现的前提下，结论</a:t>
            </a:r>
            <a:r>
              <a:rPr lang="en-US" altLang="zh-CN" b="1" smtClean="0">
                <a:latin typeface="Times New Roman" panose="02020603050405020304" pitchFamily="18" charset="0"/>
              </a:rPr>
              <a:t>R</a:t>
            </a:r>
            <a:r>
              <a:rPr lang="zh-CN" altLang="en-US" b="1" smtClean="0">
                <a:latin typeface="Times New Roman" panose="02020603050405020304" pitchFamily="18" charset="0"/>
              </a:rPr>
              <a:t>成立的概率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b="1" noProof="1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zh-CN" altLang="en-US" sz="2000" b="1" noProof="1"/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b="1" noProof="1">
                <a:latin typeface="Times New Roman" panose="02020603050405020304" pitchFamily="18" charset="0"/>
              </a:rPr>
              <a:t>其中</a:t>
            </a:r>
          </a:p>
          <a:p>
            <a:pPr lvl="1" indent="-436880" eaLnBrk="1" hangingPunct="1">
              <a:lnSpc>
                <a:spcPct val="150000"/>
              </a:lnSpc>
              <a:defRPr/>
            </a:pPr>
            <a:r>
              <a:rPr lang="en-US" altLang="zh-CN" sz="2800" b="1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</a:rPr>
              <a:t>LS: </a:t>
            </a:r>
            <a:r>
              <a:rPr lang="zh-CN" altLang="en-US" sz="2800" b="1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</a:rPr>
              <a:t>充分性量度</a:t>
            </a:r>
          </a:p>
          <a:p>
            <a:pPr lvl="1" indent="-436880" eaLnBrk="1" hangingPunct="1">
              <a:lnSpc>
                <a:spcPct val="150000"/>
              </a:lnSpc>
              <a:defRPr/>
            </a:pPr>
            <a:r>
              <a:rPr lang="en-US" altLang="zh-CN" sz="2800" b="1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</a:rPr>
              <a:t>LN: </a:t>
            </a:r>
            <a:r>
              <a:rPr lang="zh-CN" altLang="en-US" sz="2800" b="1" noProof="1">
                <a:solidFill>
                  <a:srgbClr val="FF0000"/>
                </a:solidFill>
                <a:latin typeface="Times New Roman" panose="02020603050405020304" pitchFamily="18" charset="0"/>
                <a:cs typeface="+mn-ea"/>
              </a:rPr>
              <a:t>必要性量度</a:t>
            </a:r>
          </a:p>
          <a:p>
            <a:pPr lvl="1" indent="-436880" eaLnBrk="1" hangingPunct="1">
              <a:lnSpc>
                <a:spcPct val="150000"/>
              </a:lnSpc>
              <a:defRPr/>
            </a:pPr>
            <a:r>
              <a:rPr lang="en-US" altLang="zh-CN" sz="2800" b="1" noProof="1">
                <a:latin typeface="Times New Roman" panose="02020603050405020304" pitchFamily="18" charset="0"/>
                <a:cs typeface="+mn-ea"/>
              </a:rPr>
              <a:t>P(R) : R</a:t>
            </a:r>
            <a:r>
              <a:rPr lang="zh-CN" altLang="en-US" sz="2800" b="1" noProof="1">
                <a:latin typeface="Times New Roman" panose="02020603050405020304" pitchFamily="18" charset="0"/>
                <a:cs typeface="+mn-ea"/>
              </a:rPr>
              <a:t>的先验概率</a:t>
            </a:r>
            <a:endParaRPr lang="zh-CN" altLang="en-US" b="1" noProof="1">
              <a:cs typeface="+mn-ea"/>
            </a:endParaRPr>
          </a:p>
        </p:txBody>
      </p:sp>
      <p:graphicFrame>
        <p:nvGraphicFramePr>
          <p:cNvPr id="15363" name="Object 5"/>
          <p:cNvGraphicFramePr>
            <a:graphicFrameLocks noChangeAspect="1"/>
          </p:cNvGraphicFramePr>
          <p:nvPr/>
        </p:nvGraphicFramePr>
        <p:xfrm>
          <a:off x="1068388" y="1336675"/>
          <a:ext cx="57737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3" imgW="2628900" imgH="215900" progId="Equation.3">
                  <p:embed/>
                </p:oleObj>
              </mc:Choice>
              <mc:Fallback>
                <p:oleObj r:id="rId3" imgW="26289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336675"/>
                        <a:ext cx="57737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zh-CN" altLang="en-US" smtClean="0"/>
              <a:t>一. </a:t>
            </a:r>
            <a:r>
              <a:rPr lang="zh-CN" altLang="en-US" smtClean="0">
                <a:latin typeface="宋体" panose="02010600030101010101" pitchFamily="2" charset="-122"/>
              </a:rPr>
              <a:t>知识不确定性的表示（产生式规则）</a:t>
            </a:r>
            <a:endParaRPr lang="zh-CN" altLang="en-US" smtClean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Office2000\Templates\Presentation Designs\ECUST 模板.pot</Template>
  <TotalTime>5</TotalTime>
  <Words>1546</Words>
  <Application>Microsoft Office PowerPoint</Application>
  <PresentationFormat>全屏显示(4:3)</PresentationFormat>
  <Paragraphs>233</Paragraphs>
  <Slides>45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MS PGothic</vt:lpstr>
      <vt:lpstr>Tahoma</vt:lpstr>
      <vt:lpstr>黑体</vt:lpstr>
      <vt:lpstr>楷体_GB2312</vt:lpstr>
      <vt:lpstr>wasedaSample5</vt:lpstr>
      <vt:lpstr>Equation.3</vt:lpstr>
      <vt:lpstr>Equation.DSMT4</vt:lpstr>
      <vt:lpstr>主观Bayes方法</vt:lpstr>
      <vt:lpstr>主要内容</vt:lpstr>
      <vt:lpstr>前言</vt:lpstr>
      <vt:lpstr>和前述推理方法的区别</vt:lpstr>
      <vt:lpstr>1. 概率论基础</vt:lpstr>
      <vt:lpstr>1. 概率论基础</vt:lpstr>
      <vt:lpstr>1. 概率论基础</vt:lpstr>
      <vt:lpstr>2. 基本理论</vt:lpstr>
      <vt:lpstr>一. 知识不确定性的表示（产生式规则）</vt:lpstr>
      <vt:lpstr>二. 基本算法</vt:lpstr>
      <vt:lpstr>1) 证据E肯定存在</vt:lpstr>
      <vt:lpstr>1) 证据E肯定存在</vt:lpstr>
      <vt:lpstr>2) 证据E肯定不存在</vt:lpstr>
      <vt:lpstr>2) 证据E肯定不存在</vt:lpstr>
      <vt:lpstr>讨论：O(x)与P(x)的单调性</vt:lpstr>
      <vt:lpstr>LS和LN的讨论</vt:lpstr>
      <vt:lpstr>LS和LN的讨论</vt:lpstr>
      <vt:lpstr>LS和LN的讨论</vt:lpstr>
      <vt:lpstr>例子</vt:lpstr>
      <vt:lpstr>例子</vt:lpstr>
      <vt:lpstr>练习</vt:lpstr>
      <vt:lpstr>3) 证据E不确定</vt:lpstr>
      <vt:lpstr>3) 证据E不确定</vt:lpstr>
      <vt:lpstr>后验概率P(R|S)的计算-1</vt:lpstr>
      <vt:lpstr>后验概率P(R|S)的计算-2</vt:lpstr>
      <vt:lpstr>后验概率P(R|S)的计算-3</vt:lpstr>
      <vt:lpstr>后验概率P(R|S)的计算-4</vt:lpstr>
      <vt:lpstr>后验概率P(R|S)的线性插值图</vt:lpstr>
      <vt:lpstr>杜达公式的说明</vt:lpstr>
      <vt:lpstr>杜达公式的说明</vt:lpstr>
      <vt:lpstr>杜达公式的说明</vt:lpstr>
      <vt:lpstr>3. 推理模型</vt:lpstr>
      <vt:lpstr>3. 推理模型</vt:lpstr>
      <vt:lpstr>3. 推理模型</vt:lpstr>
      <vt:lpstr>3. 推理模型</vt:lpstr>
      <vt:lpstr>例 题</vt:lpstr>
      <vt:lpstr>例 题</vt:lpstr>
      <vt:lpstr>例 题</vt:lpstr>
      <vt:lpstr>例 题</vt:lpstr>
      <vt:lpstr>例 题</vt:lpstr>
      <vt:lpstr>例 题</vt:lpstr>
      <vt:lpstr>主观Bayes方法的特点</vt:lpstr>
      <vt:lpstr>小 结</vt:lpstr>
      <vt:lpstr>练 习</vt:lpstr>
      <vt:lpstr>练 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czh</dc:creator>
  <cp:lastModifiedBy>czh</cp:lastModifiedBy>
  <cp:revision>300</cp:revision>
  <dcterms:created xsi:type="dcterms:W3CDTF">2020-11-06T14:07:23Z</dcterms:created>
  <dcterms:modified xsi:type="dcterms:W3CDTF">2024-06-18T12:03:25Z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