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2" r:id="rId2"/>
    <p:sldMasterId id="2147483685" r:id="rId3"/>
    <p:sldMasterId id="2147483697" r:id="rId4"/>
    <p:sldMasterId id="2147483709" r:id="rId5"/>
    <p:sldMasterId id="2147483721" r:id="rId6"/>
    <p:sldMasterId id="2147483733" r:id="rId7"/>
    <p:sldMasterId id="2147483745" r:id="rId8"/>
    <p:sldMasterId id="2147483757" r:id="rId9"/>
    <p:sldMasterId id="2147483857" r:id="rId10"/>
  </p:sldMasterIdLst>
  <p:notesMasterIdLst>
    <p:notesMasterId r:id="rId131"/>
  </p:notesMasterIdLst>
  <p:handoutMasterIdLst>
    <p:handoutMasterId r:id="rId132"/>
  </p:handoutMasterIdLst>
  <p:sldIdLst>
    <p:sldId id="328" r:id="rId11"/>
    <p:sldId id="387" r:id="rId12"/>
    <p:sldId id="259" r:id="rId13"/>
    <p:sldId id="260" r:id="rId14"/>
    <p:sldId id="257" r:id="rId15"/>
    <p:sldId id="258" r:id="rId16"/>
    <p:sldId id="385" r:id="rId17"/>
    <p:sldId id="261" r:id="rId18"/>
    <p:sldId id="265" r:id="rId19"/>
    <p:sldId id="449" r:id="rId20"/>
    <p:sldId id="503" r:id="rId21"/>
    <p:sldId id="529" r:id="rId22"/>
    <p:sldId id="504" r:id="rId23"/>
    <p:sldId id="506" r:id="rId24"/>
    <p:sldId id="509" r:id="rId25"/>
    <p:sldId id="510" r:id="rId26"/>
    <p:sldId id="511"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30" r:id="rId41"/>
    <p:sldId id="526" r:id="rId42"/>
    <p:sldId id="527" r:id="rId43"/>
    <p:sldId id="528" r:id="rId44"/>
    <p:sldId id="267" r:id="rId45"/>
    <p:sldId id="531" r:id="rId46"/>
    <p:sldId id="377" r:id="rId47"/>
    <p:sldId id="327" r:id="rId48"/>
    <p:sldId id="269" r:id="rId49"/>
    <p:sldId id="360" r:id="rId50"/>
    <p:sldId id="602" r:id="rId51"/>
    <p:sldId id="603" r:id="rId52"/>
    <p:sldId id="363" r:id="rId53"/>
    <p:sldId id="364" r:id="rId54"/>
    <p:sldId id="374" r:id="rId55"/>
    <p:sldId id="366" r:id="rId56"/>
    <p:sldId id="367" r:id="rId57"/>
    <p:sldId id="273" r:id="rId58"/>
    <p:sldId id="368" r:id="rId59"/>
    <p:sldId id="274" r:id="rId60"/>
    <p:sldId id="370" r:id="rId61"/>
    <p:sldId id="275" r:id="rId62"/>
    <p:sldId id="378" r:id="rId63"/>
    <p:sldId id="371" r:id="rId64"/>
    <p:sldId id="276" r:id="rId65"/>
    <p:sldId id="372" r:id="rId66"/>
    <p:sldId id="277" r:id="rId67"/>
    <p:sldId id="279" r:id="rId68"/>
    <p:sldId id="332" r:id="rId69"/>
    <p:sldId id="280" r:id="rId70"/>
    <p:sldId id="337" r:id="rId71"/>
    <p:sldId id="339" r:id="rId72"/>
    <p:sldId id="282" r:id="rId73"/>
    <p:sldId id="340" r:id="rId74"/>
    <p:sldId id="287" r:id="rId75"/>
    <p:sldId id="341" r:id="rId76"/>
    <p:sldId id="342" r:id="rId77"/>
    <p:sldId id="379" r:id="rId78"/>
    <p:sldId id="290" r:id="rId79"/>
    <p:sldId id="346" r:id="rId80"/>
    <p:sldId id="345" r:id="rId81"/>
    <p:sldId id="348" r:id="rId82"/>
    <p:sldId id="380" r:id="rId83"/>
    <p:sldId id="343" r:id="rId84"/>
    <p:sldId id="297" r:id="rId85"/>
    <p:sldId id="333" r:id="rId86"/>
    <p:sldId id="298" r:id="rId87"/>
    <p:sldId id="299" r:id="rId88"/>
    <p:sldId id="301" r:id="rId89"/>
    <p:sldId id="351" r:id="rId90"/>
    <p:sldId id="352" r:id="rId91"/>
    <p:sldId id="304" r:id="rId92"/>
    <p:sldId id="305" r:id="rId93"/>
    <p:sldId id="306" r:id="rId94"/>
    <p:sldId id="671" r:id="rId95"/>
    <p:sldId id="647" r:id="rId96"/>
    <p:sldId id="648" r:id="rId97"/>
    <p:sldId id="649" r:id="rId98"/>
    <p:sldId id="650" r:id="rId99"/>
    <p:sldId id="651" r:id="rId100"/>
    <p:sldId id="652" r:id="rId101"/>
    <p:sldId id="653" r:id="rId102"/>
    <p:sldId id="654" r:id="rId103"/>
    <p:sldId id="655" r:id="rId104"/>
    <p:sldId id="656" r:id="rId105"/>
    <p:sldId id="657" r:id="rId106"/>
    <p:sldId id="658" r:id="rId107"/>
    <p:sldId id="659" r:id="rId108"/>
    <p:sldId id="660" r:id="rId109"/>
    <p:sldId id="661" r:id="rId110"/>
    <p:sldId id="662" r:id="rId111"/>
    <p:sldId id="663" r:id="rId112"/>
    <p:sldId id="664" r:id="rId113"/>
    <p:sldId id="665" r:id="rId114"/>
    <p:sldId id="666" r:id="rId115"/>
    <p:sldId id="680" r:id="rId116"/>
    <p:sldId id="681" r:id="rId117"/>
    <p:sldId id="682" r:id="rId118"/>
    <p:sldId id="683" r:id="rId119"/>
    <p:sldId id="673" r:id="rId120"/>
    <p:sldId id="674" r:id="rId121"/>
    <p:sldId id="675" r:id="rId122"/>
    <p:sldId id="676" r:id="rId123"/>
    <p:sldId id="677" r:id="rId124"/>
    <p:sldId id="678" r:id="rId125"/>
    <p:sldId id="679" r:id="rId126"/>
    <p:sldId id="668" r:id="rId127"/>
    <p:sldId id="669" r:id="rId128"/>
    <p:sldId id="670" r:id="rId129"/>
    <p:sldId id="330" r:id="rId13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4722" autoAdjust="0"/>
  </p:normalViewPr>
  <p:slideViewPr>
    <p:cSldViewPr snapToGrid="0">
      <p:cViewPr varScale="1">
        <p:scale>
          <a:sx n="60" d="100"/>
          <a:sy n="60" d="100"/>
        </p:scale>
        <p:origin x="1460" y="52"/>
      </p:cViewPr>
      <p:guideLst>
        <p:guide orient="horz" pos="220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514"/>
    </p:cViewPr>
  </p:sorter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07.xml"/><Relationship Id="rId21" Type="http://schemas.openxmlformats.org/officeDocument/2006/relationships/slide" Target="slides/slide11.xml"/><Relationship Id="rId42" Type="http://schemas.openxmlformats.org/officeDocument/2006/relationships/slide" Target="slides/slide32.xml"/><Relationship Id="rId63" Type="http://schemas.openxmlformats.org/officeDocument/2006/relationships/slide" Target="slides/slide53.xml"/><Relationship Id="rId84" Type="http://schemas.openxmlformats.org/officeDocument/2006/relationships/slide" Target="slides/slide74.xml"/><Relationship Id="rId16" Type="http://schemas.openxmlformats.org/officeDocument/2006/relationships/slide" Target="slides/slide6.xml"/><Relationship Id="rId107" Type="http://schemas.openxmlformats.org/officeDocument/2006/relationships/slide" Target="slides/slide97.xml"/><Relationship Id="rId11" Type="http://schemas.openxmlformats.org/officeDocument/2006/relationships/slide" Target="slides/slide1.xml"/><Relationship Id="rId32" Type="http://schemas.openxmlformats.org/officeDocument/2006/relationships/slide" Target="slides/slide22.xml"/><Relationship Id="rId37" Type="http://schemas.openxmlformats.org/officeDocument/2006/relationships/slide" Target="slides/slide27.xml"/><Relationship Id="rId53" Type="http://schemas.openxmlformats.org/officeDocument/2006/relationships/slide" Target="slides/slide43.xml"/><Relationship Id="rId58" Type="http://schemas.openxmlformats.org/officeDocument/2006/relationships/slide" Target="slides/slide48.xml"/><Relationship Id="rId74" Type="http://schemas.openxmlformats.org/officeDocument/2006/relationships/slide" Target="slides/slide64.xml"/><Relationship Id="rId79" Type="http://schemas.openxmlformats.org/officeDocument/2006/relationships/slide" Target="slides/slide69.xml"/><Relationship Id="rId102" Type="http://schemas.openxmlformats.org/officeDocument/2006/relationships/slide" Target="slides/slide92.xml"/><Relationship Id="rId123" Type="http://schemas.openxmlformats.org/officeDocument/2006/relationships/slide" Target="slides/slide113.xml"/><Relationship Id="rId128" Type="http://schemas.openxmlformats.org/officeDocument/2006/relationships/slide" Target="slides/slide118.xml"/><Relationship Id="rId5" Type="http://schemas.openxmlformats.org/officeDocument/2006/relationships/slideMaster" Target="slideMasters/slideMaster5.xml"/><Relationship Id="rId90" Type="http://schemas.openxmlformats.org/officeDocument/2006/relationships/slide" Target="slides/slide80.xml"/><Relationship Id="rId95" Type="http://schemas.openxmlformats.org/officeDocument/2006/relationships/slide" Target="slides/slide85.xml"/><Relationship Id="rId22" Type="http://schemas.openxmlformats.org/officeDocument/2006/relationships/slide" Target="slides/slide12.xml"/><Relationship Id="rId27" Type="http://schemas.openxmlformats.org/officeDocument/2006/relationships/slide" Target="slides/slide17.xml"/><Relationship Id="rId43" Type="http://schemas.openxmlformats.org/officeDocument/2006/relationships/slide" Target="slides/slide33.xml"/><Relationship Id="rId48" Type="http://schemas.openxmlformats.org/officeDocument/2006/relationships/slide" Target="slides/slide38.xml"/><Relationship Id="rId64" Type="http://schemas.openxmlformats.org/officeDocument/2006/relationships/slide" Target="slides/slide54.xml"/><Relationship Id="rId69" Type="http://schemas.openxmlformats.org/officeDocument/2006/relationships/slide" Target="slides/slide59.xml"/><Relationship Id="rId113" Type="http://schemas.openxmlformats.org/officeDocument/2006/relationships/slide" Target="slides/slide103.xml"/><Relationship Id="rId118" Type="http://schemas.openxmlformats.org/officeDocument/2006/relationships/slide" Target="slides/slide108.xml"/><Relationship Id="rId134" Type="http://schemas.openxmlformats.org/officeDocument/2006/relationships/viewProps" Target="viewProps.xml"/><Relationship Id="rId80" Type="http://schemas.openxmlformats.org/officeDocument/2006/relationships/slide" Target="slides/slide70.xml"/><Relationship Id="rId85" Type="http://schemas.openxmlformats.org/officeDocument/2006/relationships/slide" Target="slides/slide75.xml"/><Relationship Id="rId12" Type="http://schemas.openxmlformats.org/officeDocument/2006/relationships/slide" Target="slides/slide2.xml"/><Relationship Id="rId17" Type="http://schemas.openxmlformats.org/officeDocument/2006/relationships/slide" Target="slides/slide7.xml"/><Relationship Id="rId33" Type="http://schemas.openxmlformats.org/officeDocument/2006/relationships/slide" Target="slides/slide23.xml"/><Relationship Id="rId38" Type="http://schemas.openxmlformats.org/officeDocument/2006/relationships/slide" Target="slides/slide28.xml"/><Relationship Id="rId59" Type="http://schemas.openxmlformats.org/officeDocument/2006/relationships/slide" Target="slides/slide49.xml"/><Relationship Id="rId103" Type="http://schemas.openxmlformats.org/officeDocument/2006/relationships/slide" Target="slides/slide93.xml"/><Relationship Id="rId108" Type="http://schemas.openxmlformats.org/officeDocument/2006/relationships/slide" Target="slides/slide98.xml"/><Relationship Id="rId124" Type="http://schemas.openxmlformats.org/officeDocument/2006/relationships/slide" Target="slides/slide114.xml"/><Relationship Id="rId129" Type="http://schemas.openxmlformats.org/officeDocument/2006/relationships/slide" Target="slides/slide119.xml"/><Relationship Id="rId54" Type="http://schemas.openxmlformats.org/officeDocument/2006/relationships/slide" Target="slides/slide44.xml"/><Relationship Id="rId70" Type="http://schemas.openxmlformats.org/officeDocument/2006/relationships/slide" Target="slides/slide60.xml"/><Relationship Id="rId75" Type="http://schemas.openxmlformats.org/officeDocument/2006/relationships/slide" Target="slides/slide65.xml"/><Relationship Id="rId91" Type="http://schemas.openxmlformats.org/officeDocument/2006/relationships/slide" Target="slides/slide81.xml"/><Relationship Id="rId96" Type="http://schemas.openxmlformats.org/officeDocument/2006/relationships/slide" Target="slides/slide86.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3.xml"/><Relationship Id="rId28" Type="http://schemas.openxmlformats.org/officeDocument/2006/relationships/slide" Target="slides/slide18.xml"/><Relationship Id="rId49" Type="http://schemas.openxmlformats.org/officeDocument/2006/relationships/slide" Target="slides/slide39.xml"/><Relationship Id="rId114" Type="http://schemas.openxmlformats.org/officeDocument/2006/relationships/slide" Target="slides/slide104.xml"/><Relationship Id="rId119" Type="http://schemas.openxmlformats.org/officeDocument/2006/relationships/slide" Target="slides/slide109.xml"/><Relationship Id="rId44" Type="http://schemas.openxmlformats.org/officeDocument/2006/relationships/slide" Target="slides/slide34.xml"/><Relationship Id="rId60" Type="http://schemas.openxmlformats.org/officeDocument/2006/relationships/slide" Target="slides/slide50.xml"/><Relationship Id="rId65" Type="http://schemas.openxmlformats.org/officeDocument/2006/relationships/slide" Target="slides/slide55.xml"/><Relationship Id="rId81" Type="http://schemas.openxmlformats.org/officeDocument/2006/relationships/slide" Target="slides/slide71.xml"/><Relationship Id="rId86" Type="http://schemas.openxmlformats.org/officeDocument/2006/relationships/slide" Target="slides/slide76.xml"/><Relationship Id="rId130" Type="http://schemas.openxmlformats.org/officeDocument/2006/relationships/slide" Target="slides/slide120.xml"/><Relationship Id="rId135" Type="http://schemas.openxmlformats.org/officeDocument/2006/relationships/theme" Target="theme/theme1.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109" Type="http://schemas.openxmlformats.org/officeDocument/2006/relationships/slide" Target="slides/slide9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slide" Target="slides/slide66.xml"/><Relationship Id="rId97" Type="http://schemas.openxmlformats.org/officeDocument/2006/relationships/slide" Target="slides/slide87.xml"/><Relationship Id="rId104" Type="http://schemas.openxmlformats.org/officeDocument/2006/relationships/slide" Target="slides/slide94.xml"/><Relationship Id="rId120" Type="http://schemas.openxmlformats.org/officeDocument/2006/relationships/slide" Target="slides/slide110.xml"/><Relationship Id="rId125" Type="http://schemas.openxmlformats.org/officeDocument/2006/relationships/slide" Target="slides/slide115.xml"/><Relationship Id="rId7" Type="http://schemas.openxmlformats.org/officeDocument/2006/relationships/slideMaster" Target="slideMasters/slideMaster7.xml"/><Relationship Id="rId71" Type="http://schemas.openxmlformats.org/officeDocument/2006/relationships/slide" Target="slides/slide61.xml"/><Relationship Id="rId92" Type="http://schemas.openxmlformats.org/officeDocument/2006/relationships/slide" Target="slides/slide82.xml"/><Relationship Id="rId2" Type="http://schemas.openxmlformats.org/officeDocument/2006/relationships/slideMaster" Target="slideMasters/slideMaster2.xml"/><Relationship Id="rId29" Type="http://schemas.openxmlformats.org/officeDocument/2006/relationships/slide" Target="slides/slide19.xml"/><Relationship Id="rId24" Type="http://schemas.openxmlformats.org/officeDocument/2006/relationships/slide" Target="slides/slide14.xml"/><Relationship Id="rId40" Type="http://schemas.openxmlformats.org/officeDocument/2006/relationships/slide" Target="slides/slide30.xml"/><Relationship Id="rId45" Type="http://schemas.openxmlformats.org/officeDocument/2006/relationships/slide" Target="slides/slide35.xml"/><Relationship Id="rId66" Type="http://schemas.openxmlformats.org/officeDocument/2006/relationships/slide" Target="slides/slide56.xml"/><Relationship Id="rId87" Type="http://schemas.openxmlformats.org/officeDocument/2006/relationships/slide" Target="slides/slide77.xml"/><Relationship Id="rId110" Type="http://schemas.openxmlformats.org/officeDocument/2006/relationships/slide" Target="slides/slide100.xml"/><Relationship Id="rId115" Type="http://schemas.openxmlformats.org/officeDocument/2006/relationships/slide" Target="slides/slide105.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1.xml"/><Relationship Id="rId82" Type="http://schemas.openxmlformats.org/officeDocument/2006/relationships/slide" Target="slides/slide72.xml"/><Relationship Id="rId19" Type="http://schemas.openxmlformats.org/officeDocument/2006/relationships/slide" Target="slides/slide9.xml"/><Relationship Id="rId14" Type="http://schemas.openxmlformats.org/officeDocument/2006/relationships/slide" Target="slides/slide4.xml"/><Relationship Id="rId30" Type="http://schemas.openxmlformats.org/officeDocument/2006/relationships/slide" Target="slides/slide20.xml"/><Relationship Id="rId35" Type="http://schemas.openxmlformats.org/officeDocument/2006/relationships/slide" Target="slides/slide25.xml"/><Relationship Id="rId56" Type="http://schemas.openxmlformats.org/officeDocument/2006/relationships/slide" Target="slides/slide46.xml"/><Relationship Id="rId77" Type="http://schemas.openxmlformats.org/officeDocument/2006/relationships/slide" Target="slides/slide67.xml"/><Relationship Id="rId100" Type="http://schemas.openxmlformats.org/officeDocument/2006/relationships/slide" Target="slides/slide90.xml"/><Relationship Id="rId105" Type="http://schemas.openxmlformats.org/officeDocument/2006/relationships/slide" Target="slides/slide95.xml"/><Relationship Id="rId126" Type="http://schemas.openxmlformats.org/officeDocument/2006/relationships/slide" Target="slides/slide116.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93" Type="http://schemas.openxmlformats.org/officeDocument/2006/relationships/slide" Target="slides/slide83.xml"/><Relationship Id="rId98" Type="http://schemas.openxmlformats.org/officeDocument/2006/relationships/slide" Target="slides/slide88.xml"/><Relationship Id="rId121" Type="http://schemas.openxmlformats.org/officeDocument/2006/relationships/slide" Target="slides/slide111.xml"/><Relationship Id="rId3" Type="http://schemas.openxmlformats.org/officeDocument/2006/relationships/slideMaster" Target="slideMasters/slideMaster3.xml"/><Relationship Id="rId25" Type="http://schemas.openxmlformats.org/officeDocument/2006/relationships/slide" Target="slides/slide15.xml"/><Relationship Id="rId46" Type="http://schemas.openxmlformats.org/officeDocument/2006/relationships/slide" Target="slides/slide36.xml"/><Relationship Id="rId67" Type="http://schemas.openxmlformats.org/officeDocument/2006/relationships/slide" Target="slides/slide57.xml"/><Relationship Id="rId116" Type="http://schemas.openxmlformats.org/officeDocument/2006/relationships/slide" Target="slides/slide106.xml"/><Relationship Id="rId20" Type="http://schemas.openxmlformats.org/officeDocument/2006/relationships/slide" Target="slides/slide10.xml"/><Relationship Id="rId41" Type="http://schemas.openxmlformats.org/officeDocument/2006/relationships/slide" Target="slides/slide31.xml"/><Relationship Id="rId62" Type="http://schemas.openxmlformats.org/officeDocument/2006/relationships/slide" Target="slides/slide52.xml"/><Relationship Id="rId83" Type="http://schemas.openxmlformats.org/officeDocument/2006/relationships/slide" Target="slides/slide73.xml"/><Relationship Id="rId88" Type="http://schemas.openxmlformats.org/officeDocument/2006/relationships/slide" Target="slides/slide78.xml"/><Relationship Id="rId111" Type="http://schemas.openxmlformats.org/officeDocument/2006/relationships/slide" Target="slides/slide101.xml"/><Relationship Id="rId132" Type="http://schemas.openxmlformats.org/officeDocument/2006/relationships/handoutMaster" Target="handoutMasters/handoutMaster1.xml"/><Relationship Id="rId15" Type="http://schemas.openxmlformats.org/officeDocument/2006/relationships/slide" Target="slides/slide5.xml"/><Relationship Id="rId36" Type="http://schemas.openxmlformats.org/officeDocument/2006/relationships/slide" Target="slides/slide26.xml"/><Relationship Id="rId57" Type="http://schemas.openxmlformats.org/officeDocument/2006/relationships/slide" Target="slides/slide47.xml"/><Relationship Id="rId106" Type="http://schemas.openxmlformats.org/officeDocument/2006/relationships/slide" Target="slides/slide96.xml"/><Relationship Id="rId127" Type="http://schemas.openxmlformats.org/officeDocument/2006/relationships/slide" Target="slides/slide117.xml"/><Relationship Id="rId10" Type="http://schemas.openxmlformats.org/officeDocument/2006/relationships/slideMaster" Target="slideMasters/slideMaster10.xml"/><Relationship Id="rId31" Type="http://schemas.openxmlformats.org/officeDocument/2006/relationships/slide" Target="slides/slide21.xml"/><Relationship Id="rId52" Type="http://schemas.openxmlformats.org/officeDocument/2006/relationships/slide" Target="slides/slide42.xml"/><Relationship Id="rId73" Type="http://schemas.openxmlformats.org/officeDocument/2006/relationships/slide" Target="slides/slide63.xml"/><Relationship Id="rId78" Type="http://schemas.openxmlformats.org/officeDocument/2006/relationships/slide" Target="slides/slide68.xml"/><Relationship Id="rId94" Type="http://schemas.openxmlformats.org/officeDocument/2006/relationships/slide" Target="slides/slide84.xml"/><Relationship Id="rId99" Type="http://schemas.openxmlformats.org/officeDocument/2006/relationships/slide" Target="slides/slide89.xml"/><Relationship Id="rId101" Type="http://schemas.openxmlformats.org/officeDocument/2006/relationships/slide" Target="slides/slide91.xml"/><Relationship Id="rId122" Type="http://schemas.openxmlformats.org/officeDocument/2006/relationships/slide" Target="slides/slide112.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6.xml"/><Relationship Id="rId47" Type="http://schemas.openxmlformats.org/officeDocument/2006/relationships/slide" Target="slides/slide37.xml"/><Relationship Id="rId68" Type="http://schemas.openxmlformats.org/officeDocument/2006/relationships/slide" Target="slides/slide58.xml"/><Relationship Id="rId89" Type="http://schemas.openxmlformats.org/officeDocument/2006/relationships/slide" Target="slides/slide79.xml"/><Relationship Id="rId112" Type="http://schemas.openxmlformats.org/officeDocument/2006/relationships/slide" Target="slides/slide102.xml"/><Relationship Id="rId13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 Id="rId9"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6.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5.png"/></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4.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6.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860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860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860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noProof="1"/>
            </a:lvl1pPr>
          </a:lstStyle>
          <a:p>
            <a:pPr>
              <a:defRPr/>
            </a:pPr>
            <a:fld id="{3942462D-1326-49DE-9232-67A527177D9F}" type="slidenum">
              <a:rPr lang="en-US" altLang="zh-CN"/>
              <a:pPr>
                <a:defRPr/>
              </a:pPr>
              <a:t>‹#›</a:t>
            </a:fld>
            <a:endParaRPr lang="en-US" altLang="zh-CN"/>
          </a:p>
        </p:txBody>
      </p:sp>
    </p:spTree>
    <p:extLst>
      <p:ext uri="{BB962C8B-B14F-4D97-AF65-F5344CB8AC3E}">
        <p14:creationId xmlns:p14="http://schemas.microsoft.com/office/powerpoint/2010/main" val="1578755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21508" name="Rectangle 4"/>
          <p:cNvSpPr>
            <a:spLocks noRo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noProof="1"/>
            </a:lvl1pPr>
          </a:lstStyle>
          <a:p>
            <a:pPr>
              <a:defRPr/>
            </a:pPr>
            <a:fld id="{B5813CC9-E120-4477-BF47-4EDD01DC18EA}" type="slidenum">
              <a:rPr lang="en-US" altLang="zh-CN"/>
              <a:pPr>
                <a:defRPr/>
              </a:pPr>
              <a:t>‹#›</a:t>
            </a:fld>
            <a:endParaRPr lang="en-US" altLang="zh-CN"/>
          </a:p>
        </p:txBody>
      </p:sp>
    </p:spTree>
    <p:extLst>
      <p:ext uri="{BB962C8B-B14F-4D97-AF65-F5344CB8AC3E}">
        <p14:creationId xmlns:p14="http://schemas.microsoft.com/office/powerpoint/2010/main" val="1146616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Rot="1" noChangeArrowheads="1" noTextEdit="1"/>
          </p:cNvSpPr>
          <p:nvPr>
            <p:ph type="sldImg" idx="4294967295"/>
          </p:nvPr>
        </p:nvSpPr>
        <p:spPr>
          <a:ln/>
        </p:spPr>
      </p:sp>
      <p:sp>
        <p:nvSpPr>
          <p:cNvPr id="26627" name="文本占位符 2"/>
          <p:cNvSpPr>
            <a:spLocks noChangeArrowheads="1"/>
          </p:cNvSpPr>
          <p:nvPr>
            <p:ph type="body" idx="4294967295"/>
          </p:nvPr>
        </p:nvSpPr>
        <p:spPr/>
        <p:txBody>
          <a:bodyPr>
            <a:prstTxWarp prst="textNoShape">
              <a:avLst/>
            </a:prstTxWarp>
          </a:bodyPr>
          <a:lstStyle/>
          <a:p>
            <a:pPr eaLnBrk="1" hangingPunct="1"/>
            <a:r>
              <a:rPr lang="en-US" altLang="zh-CN" smtClean="0"/>
              <a:t>2.2 </a:t>
            </a:r>
            <a:r>
              <a:rPr lang="zh-CN" altLang="en-US" smtClean="0"/>
              <a:t>加入老课件第</a:t>
            </a:r>
            <a:r>
              <a:rPr lang="en-US" altLang="zh-CN" smtClean="0"/>
              <a:t>13</a:t>
            </a:r>
            <a:r>
              <a:rPr lang="zh-CN" altLang="en-US" smtClean="0"/>
              <a:t>、</a:t>
            </a:r>
            <a:r>
              <a:rPr lang="en-US" altLang="zh-CN" smtClean="0"/>
              <a:t>14 </a:t>
            </a:r>
            <a:r>
              <a:rPr lang="zh-CN" altLang="en-US" smtClean="0"/>
              <a:t>、</a:t>
            </a:r>
            <a:r>
              <a:rPr lang="en-US" altLang="zh-CN" smtClean="0"/>
              <a:t>15——21</a:t>
            </a:r>
            <a:r>
              <a:rPr lang="zh-CN" altLang="en-US" smtClean="0"/>
              <a:t>、</a:t>
            </a:r>
            <a:r>
              <a:rPr lang="en-US" altLang="zh-CN" smtClean="0"/>
              <a:t>22——27</a:t>
            </a:r>
            <a:r>
              <a:rPr lang="zh-CN" altLang="en-US" smtClean="0"/>
              <a:t>、</a:t>
            </a:r>
            <a:r>
              <a:rPr lang="en-US" altLang="zh-CN" smtClean="0"/>
              <a:t>28——35</a:t>
            </a:r>
            <a:r>
              <a:rPr lang="zh-CN" altLang="en-US" smtClean="0"/>
              <a:t>页</a:t>
            </a:r>
          </a:p>
        </p:txBody>
      </p:sp>
    </p:spTree>
    <p:extLst>
      <p:ext uri="{BB962C8B-B14F-4D97-AF65-F5344CB8AC3E}">
        <p14:creationId xmlns:p14="http://schemas.microsoft.com/office/powerpoint/2010/main" val="3226742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ChangeArrowheads="1" noTextEdit="1"/>
          </p:cNvSpPr>
          <p:nvPr>
            <p:ph type="sldImg" idx="4294967295"/>
          </p:nvPr>
        </p:nvSpPr>
        <p:spPr>
          <a:ln/>
        </p:spPr>
      </p:sp>
      <p:sp>
        <p:nvSpPr>
          <p:cNvPr id="137219" name="备注占位符 2"/>
          <p:cNvSpPr>
            <a:spLocks noGrp="1" noChangeArrowheads="1"/>
          </p:cNvSpPr>
          <p:nvPr>
            <p:ph type="body" idx="4294967295"/>
          </p:nvPr>
        </p:nvSpPr>
        <p:spPr/>
        <p:txBody>
          <a:bodyPr anchor="ctr">
            <a:prstTxWarp prst="textNoShape">
              <a:avLst/>
            </a:prstTxWarp>
          </a:bodyPr>
          <a:lstStyle/>
          <a:p>
            <a:endParaRPr lang="zh-CN" altLang="en-US" smtClean="0"/>
          </a:p>
        </p:txBody>
      </p:sp>
      <p:sp>
        <p:nvSpPr>
          <p:cNvPr id="137220" name="灯片编号占位符 3"/>
          <p:cNvSpPr>
            <a:spLocks noGrp="1" noChangeArrowheads="1"/>
          </p:cNvSpPr>
          <p:nvPr>
            <p:ph type="sldNum" sz="quarter" idx="5"/>
          </p:nvPr>
        </p:nvSpPr>
        <p:spPr>
          <a:xfrm>
            <a:off x="3886200" y="8686800"/>
            <a:ext cx="2971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B84CB4-8472-457D-9A85-7AE49726FA9E}" type="slidenum">
              <a:rPr altLang="en-US" smtClean="0"/>
              <a:pPr/>
              <a:t>102</a:t>
            </a:fld>
            <a:endParaRPr lang="zh-CN" altLang="en-US" smtClean="0"/>
          </a:p>
        </p:txBody>
      </p:sp>
    </p:spTree>
    <p:extLst>
      <p:ext uri="{BB962C8B-B14F-4D97-AF65-F5344CB8AC3E}">
        <p14:creationId xmlns:p14="http://schemas.microsoft.com/office/powerpoint/2010/main" val="1747924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smtClean="0"/>
          </a:p>
        </p:txBody>
      </p:sp>
      <p:sp>
        <p:nvSpPr>
          <p:cNvPr id="139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55DA16-0D90-4472-8C0F-7F07C55538BD}" type="slidenum">
              <a:rPr altLang="zh-CN" smtClean="0"/>
              <a:pPr/>
              <a:t>103</a:t>
            </a:fld>
            <a:endParaRPr lang="zh-CN" altLang="zh-CN" smtClean="0"/>
          </a:p>
        </p:txBody>
      </p:sp>
    </p:spTree>
    <p:extLst>
      <p:ext uri="{BB962C8B-B14F-4D97-AF65-F5344CB8AC3E}">
        <p14:creationId xmlns:p14="http://schemas.microsoft.com/office/powerpoint/2010/main" val="1312874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本体定义了知识图谱的“骨架”（概念与概念属性），比如，人是概念，性别是概念属性</a:t>
            </a:r>
          </a:p>
          <a:p>
            <a:r>
              <a:rPr lang="zh-CN" altLang="en-US" smtClean="0"/>
              <a:t>知识库则是知识图谱的“肉”（数据来源：实体与实体属性），比如，奥巴马是实体，男是实体奥巴马的属性。</a:t>
            </a:r>
            <a:endParaRPr lang="en-US" altLang="zh-CN" smtClean="0"/>
          </a:p>
          <a:p>
            <a:endParaRPr lang="en-US" altLang="zh-CN" smtClean="0"/>
          </a:p>
          <a:p>
            <a:r>
              <a:rPr lang="en-US" altLang="zh-CN" smtClean="0"/>
              <a:t>1</a:t>
            </a:r>
            <a:r>
              <a:rPr lang="zh-CN" altLang="en-US" smtClean="0"/>
              <a:t>、本体是概念的集合，是大家都公认的概念框架，一般不会改变，比如“人”、“事”、“地”、“物”、“组织”，在面对对象编程里面，我们把它叫做类，在数据管理里面我们把它叫做元数据；</a:t>
            </a:r>
          </a:p>
          <a:p>
            <a:r>
              <a:rPr lang="en-US" altLang="zh-CN" smtClean="0"/>
              <a:t>2</a:t>
            </a:r>
            <a:r>
              <a:rPr lang="zh-CN" altLang="en-US" smtClean="0"/>
              <a:t>、实体是本体、实例及关系的整合，比如“人”是本体框中的一个概念，概念中也规定了相关属性比如“性别”，小明是一个具体的人，叫做实例，所以小明也有性别，小明以及体现小明的本体概念“人”以及相关属性，叫做一个实体（简单的说就是：本体</a:t>
            </a:r>
            <a:r>
              <a:rPr lang="en-US" altLang="zh-CN" smtClean="0"/>
              <a:t>+</a:t>
            </a:r>
            <a:r>
              <a:rPr lang="zh-CN" altLang="en-US" smtClean="0"/>
              <a:t>实例）；</a:t>
            </a:r>
          </a:p>
          <a:p>
            <a:r>
              <a:rPr lang="en-US" altLang="zh-CN" smtClean="0"/>
              <a:t>3</a:t>
            </a:r>
            <a:r>
              <a:rPr lang="zh-CN" altLang="en-US" smtClean="0"/>
              <a:t>、很多实体形成的数据库叫做知识库，如</a:t>
            </a:r>
            <a:r>
              <a:rPr lang="en-US" altLang="zh-CN" smtClean="0"/>
              <a:t>dbpedia</a:t>
            </a:r>
            <a:r>
              <a:rPr lang="zh-CN" altLang="en-US" smtClean="0"/>
              <a:t>等；</a:t>
            </a:r>
          </a:p>
          <a:p>
            <a:r>
              <a:rPr lang="en-US" altLang="zh-CN" smtClean="0"/>
              <a:t>4</a:t>
            </a:r>
            <a:r>
              <a:rPr lang="zh-CN" altLang="en-US" smtClean="0"/>
              <a:t>、知识图谱是一种图谱组织形式，通过语义关联把各种实体关联起来，之前不叫做知识图谱，而叫做语义网。知识图谱把结构化、非结构化的数据通过数据抽取、融合在一起，体现了数据治理、语义连接的思想，有利于大规模数据的利用和迁移。</a:t>
            </a:r>
            <a:endParaRPr lang="en-US" altLang="zh-CN" smtClean="0"/>
          </a:p>
          <a:p>
            <a:endParaRPr lang="en-US" altLang="zh-CN" smtClean="0"/>
          </a:p>
          <a:p>
            <a:r>
              <a:rPr lang="zh-CN" altLang="en-US" smtClean="0"/>
              <a:t>从抽象层面看，本体最抽象，其次是知识库，最后才是知识图谱。举个例子，如果我们要做图书领域的知识库或者知识图谱，首先要对图书进行分类，这个分类就是本体，比如说，图书分为计算机类和电子类，计算机类有分为网络、人工智能；有了这个分类后，我们就可以把图书都分到每个类别，比如说</a:t>
            </a:r>
            <a:r>
              <a:rPr lang="en-US" altLang="zh-CN" smtClean="0"/>
              <a:t>《Zero to One》</a:t>
            </a:r>
            <a:r>
              <a:rPr lang="zh-CN" altLang="en-US" smtClean="0"/>
              <a:t>是一本进口原版书，然后这本书有各种属性－属性值，比如说书的作者是</a:t>
            </a:r>
            <a:r>
              <a:rPr lang="en-US" altLang="zh-CN" smtClean="0"/>
              <a:t>Peter Thiel</a:t>
            </a:r>
            <a:r>
              <a:rPr lang="zh-CN" altLang="en-US" smtClean="0"/>
              <a:t>，这些数据就构成了一个图书知识图谱（前面讲的分类可以认为不是这个知识图谱的一部分），而这里分类和知识图谱一起可以看成是一个图书知识库。也就是说，本体是强调概念关系，知识图谱强调实体关系和实体属性值，知识库则是所有知识的集合。但是知识库不局限于分类和图谱，知识库可以包括规则，包括过程性知识等。而本体也可以定义得很抽象，任何概念的内涵和外延可以定义本体。</a:t>
            </a:r>
          </a:p>
          <a:p>
            <a:r>
              <a:rPr lang="zh-CN" altLang="en-US" smtClean="0"/>
              <a:t/>
            </a:r>
            <a:br>
              <a:rPr lang="zh-CN" altLang="en-US" smtClean="0"/>
            </a:br>
            <a:r>
              <a:rPr lang="zh-CN" altLang="en-US" smtClean="0"/>
              <a:t/>
            </a:r>
            <a:br>
              <a:rPr lang="zh-CN" altLang="en-US" smtClean="0"/>
            </a:br>
            <a:r>
              <a:rPr lang="zh-CN" altLang="en-US" smtClean="0"/>
              <a:t>作者：漆桂林（东南大学 计算机软件与理论教授）</a:t>
            </a:r>
            <a:br>
              <a:rPr lang="zh-CN" altLang="en-US" smtClean="0"/>
            </a:br>
            <a:r>
              <a:rPr lang="zh-CN" altLang="en-US" smtClean="0"/>
              <a:t>链接：</a:t>
            </a:r>
            <a:r>
              <a:rPr lang="en-US" altLang="zh-CN" smtClean="0"/>
              <a:t>https://www.zhihu.com/question/34835422/answer/144387604</a:t>
            </a:r>
            <a:br>
              <a:rPr lang="en-US" altLang="zh-CN" smtClean="0"/>
            </a:br>
            <a:r>
              <a:rPr lang="zh-CN" altLang="en-US" smtClean="0"/>
              <a:t/>
            </a:r>
            <a:br>
              <a:rPr lang="zh-CN" altLang="en-US" smtClean="0"/>
            </a:br>
            <a:endParaRPr lang="zh-CN" altLang="en-US" smtClean="0"/>
          </a:p>
          <a:p>
            <a:endParaRPr lang="zh-CN" altLang="en-US" smtClean="0"/>
          </a:p>
        </p:txBody>
      </p:sp>
      <p:sp>
        <p:nvSpPr>
          <p:cNvPr id="152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A1F541-B36B-4A21-8298-8174F3A34F29}" type="slidenum">
              <a:rPr altLang="zh-CN" smtClean="0"/>
              <a:pPr/>
              <a:t>115</a:t>
            </a:fld>
            <a:endParaRPr lang="zh-CN" altLang="zh-CN" smtClean="0"/>
          </a:p>
        </p:txBody>
      </p:sp>
    </p:spTree>
    <p:extLst>
      <p:ext uri="{BB962C8B-B14F-4D97-AF65-F5344CB8AC3E}">
        <p14:creationId xmlns:p14="http://schemas.microsoft.com/office/powerpoint/2010/main" val="42506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rrowheads="1" noTextEdit="1"/>
          </p:cNvSpPr>
          <p:nvPr>
            <p:ph type="sldImg" idx="4294967295"/>
          </p:nvPr>
        </p:nvSpPr>
        <p:spPr>
          <a:ln/>
        </p:spPr>
      </p:sp>
      <p:sp>
        <p:nvSpPr>
          <p:cNvPr id="39939" name="文本占位符 2"/>
          <p:cNvSpPr>
            <a:spLocks noChangeArrowheads="1"/>
          </p:cNvSpPr>
          <p:nvPr>
            <p:ph type="body" idx="4294967295"/>
          </p:nvPr>
        </p:nvSpPr>
        <p:spPr/>
        <p:txBody>
          <a:bodyPr anchor="ctr">
            <a:prstTxWarp prst="textNoShape">
              <a:avLst/>
            </a:prstTxWarp>
          </a:bodyPr>
          <a:lstStyle/>
          <a:p>
            <a:pPr eaLnBrk="1" hangingPunct="1"/>
            <a:r>
              <a:rPr lang="zh-CN" altLang="en-US" smtClean="0"/>
              <a:t>改</a:t>
            </a:r>
          </a:p>
        </p:txBody>
      </p:sp>
    </p:spTree>
    <p:extLst>
      <p:ext uri="{BB962C8B-B14F-4D97-AF65-F5344CB8AC3E}">
        <p14:creationId xmlns:p14="http://schemas.microsoft.com/office/powerpoint/2010/main" val="338138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a:t>
            </a:r>
            <a:r>
              <a:rPr lang="en-US" altLang="zh-CN" smtClean="0"/>
              <a:t>2</a:t>
            </a:r>
            <a:r>
              <a:rPr lang="zh-CN" altLang="en-US" smtClean="0"/>
              <a:t>）去掉括号后容易出错，重言式容易漏掉可满足</a:t>
            </a:r>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25D952-52CC-47C0-AF0A-AC4A58FFDF89}" type="slidenum">
              <a:rPr altLang="zh-CN" smtClean="0"/>
              <a:pPr/>
              <a:t>29</a:t>
            </a:fld>
            <a:endParaRPr lang="zh-CN" altLang="zh-CN" smtClean="0"/>
          </a:p>
        </p:txBody>
      </p:sp>
    </p:spTree>
    <p:extLst>
      <p:ext uri="{BB962C8B-B14F-4D97-AF65-F5344CB8AC3E}">
        <p14:creationId xmlns:p14="http://schemas.microsoft.com/office/powerpoint/2010/main" val="3595970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18D68C-C337-4BD5-A820-2DC3542D0CEA}" type="slidenum">
              <a:rPr altLang="zh-CN" smtClean="0"/>
              <a:pPr/>
              <a:t>59</a:t>
            </a:fld>
            <a:endParaRPr lang="zh-CN" altLang="zh-CN" smtClean="0"/>
          </a:p>
        </p:txBody>
      </p:sp>
      <p:sp>
        <p:nvSpPr>
          <p:cNvPr id="87043" name="Rectangle 2"/>
          <p:cNvSpPr>
            <a:spLocks noRot="1" noChangeArrowheads="1" noTextEdit="1"/>
          </p:cNvSpPr>
          <p:nvPr>
            <p:ph type="sldImg" idx="4294967295"/>
          </p:nvPr>
        </p:nvSpPr>
        <p:spPr>
          <a:solidFill>
            <a:srgbClr val="FFFFFF"/>
          </a:solidFill>
          <a:ln/>
        </p:spPr>
      </p:sp>
      <p:sp>
        <p:nvSpPr>
          <p:cNvPr id="87044" name="Rectangle 3"/>
          <p:cNvSpPr>
            <a:spLocks noChangeArrowheads="1"/>
          </p:cNvSpPr>
          <p:nvPr>
            <p:ph type="body" idx="4294967295"/>
          </p:nvPr>
        </p:nvSpPr>
        <p:spPr>
          <a:xfrm>
            <a:off x="914400" y="4343400"/>
            <a:ext cx="5029200" cy="4114800"/>
          </a:xfrm>
          <a:solidFill>
            <a:srgbClr val="FFFFFF"/>
          </a:solidFill>
          <a:ln>
            <a:solidFill>
              <a:srgbClr val="000000"/>
            </a:solidFill>
            <a:headEnd/>
            <a:tailEnd/>
          </a:ln>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286241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推理树</a:t>
            </a:r>
          </a:p>
        </p:txBody>
      </p:sp>
      <p:sp>
        <p:nvSpPr>
          <p:cNvPr id="102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1BDDF1-43D1-4BC0-BDE0-53CD898B7007}" type="slidenum">
              <a:rPr altLang="zh-CN" smtClean="0"/>
              <a:pPr/>
              <a:t>73</a:t>
            </a:fld>
            <a:endParaRPr lang="zh-CN" altLang="zh-CN" smtClean="0"/>
          </a:p>
        </p:txBody>
      </p:sp>
    </p:spTree>
    <p:extLst>
      <p:ext uri="{BB962C8B-B14F-4D97-AF65-F5344CB8AC3E}">
        <p14:creationId xmlns:p14="http://schemas.microsoft.com/office/powerpoint/2010/main" val="236122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314A39-06B0-44D0-B482-590D4AC95ADA}" type="slidenum">
              <a:rPr altLang="zh-CN" smtClean="0"/>
              <a:pPr/>
              <a:t>76</a:t>
            </a:fld>
            <a:endParaRPr lang="zh-CN" altLang="zh-CN" smtClean="0"/>
          </a:p>
        </p:txBody>
      </p:sp>
      <p:sp>
        <p:nvSpPr>
          <p:cNvPr id="106499" name="Rectangle 2"/>
          <p:cNvSpPr>
            <a:spLocks noRot="1" noChangeArrowheads="1" noTextEdit="1"/>
          </p:cNvSpPr>
          <p:nvPr>
            <p:ph type="sldImg" idx="4294967295"/>
          </p:nvPr>
        </p:nvSpPr>
        <p:spPr>
          <a:solidFill>
            <a:srgbClr val="FFFFFF"/>
          </a:solidFill>
          <a:ln/>
        </p:spPr>
      </p:sp>
      <p:sp>
        <p:nvSpPr>
          <p:cNvPr id="106500" name="Rectangle 3"/>
          <p:cNvSpPr>
            <a:spLocks noChangeArrowheads="1"/>
          </p:cNvSpPr>
          <p:nvPr>
            <p:ph type="body" idx="4294967295"/>
          </p:nvPr>
        </p:nvSpPr>
        <p:spPr>
          <a:xfrm>
            <a:off x="914400" y="4343400"/>
            <a:ext cx="5029200" cy="4114800"/>
          </a:xfrm>
          <a:solidFill>
            <a:srgbClr val="FFFFFF"/>
          </a:solidFill>
          <a:ln>
            <a:solidFill>
              <a:srgbClr val="000000"/>
            </a:solidFill>
            <a:headEnd/>
            <a:tailEnd/>
          </a:ln>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59726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mtClean="0"/>
              <a:t>子框架</a:t>
            </a:r>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602EE4-9458-47A9-AFCB-E18C02E24EFA}" type="slidenum">
              <a:rPr altLang="zh-CN" smtClean="0"/>
              <a:pPr/>
              <a:t>83</a:t>
            </a:fld>
            <a:endParaRPr lang="zh-CN" altLang="zh-CN" smtClean="0"/>
          </a:p>
        </p:txBody>
      </p:sp>
    </p:spTree>
    <p:extLst>
      <p:ext uri="{BB962C8B-B14F-4D97-AF65-F5344CB8AC3E}">
        <p14:creationId xmlns:p14="http://schemas.microsoft.com/office/powerpoint/2010/main" val="4116618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noTextEdit="1"/>
          </p:cNvSpPr>
          <p:nvPr>
            <p:ph type="sldImg" idx="4294967295"/>
          </p:nvPr>
        </p:nvSpPr>
        <p:spPr>
          <a:ln/>
        </p:spPr>
      </p:sp>
      <p:sp>
        <p:nvSpPr>
          <p:cNvPr id="129027" name="Rectangle 3"/>
          <p:cNvSpPr>
            <a:spLocks noChangeArrowheads="1"/>
          </p:cNvSpPr>
          <p:nvPr>
            <p:ph type="body" idx="4294967295"/>
          </p:nvPr>
        </p:nvSpPr>
        <p:spPr/>
        <p:txBody>
          <a:bodyPr anchor="ctr">
            <a:prstTxWarp prst="textNoShape">
              <a:avLst/>
            </a:prstTxWarp>
          </a:bodyPr>
          <a:lstStyle/>
          <a:p>
            <a:r>
              <a:rPr lang="en-US" altLang="zh-CN" smtClean="0"/>
              <a:t>3</a:t>
            </a:r>
          </a:p>
        </p:txBody>
      </p:sp>
    </p:spTree>
    <p:extLst>
      <p:ext uri="{BB962C8B-B14F-4D97-AF65-F5344CB8AC3E}">
        <p14:creationId xmlns:p14="http://schemas.microsoft.com/office/powerpoint/2010/main" val="215697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ChangeArrowheads="1" noTextEdit="1"/>
          </p:cNvSpPr>
          <p:nvPr>
            <p:ph type="sldImg" idx="4294967295"/>
          </p:nvPr>
        </p:nvSpPr>
        <p:spPr>
          <a:ln/>
        </p:spPr>
      </p:sp>
      <p:sp>
        <p:nvSpPr>
          <p:cNvPr id="134147" name="备注占位符 2"/>
          <p:cNvSpPr>
            <a:spLocks noGrp="1" noChangeArrowheads="1"/>
          </p:cNvSpPr>
          <p:nvPr>
            <p:ph type="body" idx="4294967295"/>
          </p:nvPr>
        </p:nvSpPr>
        <p:spPr/>
        <p:txBody>
          <a:bodyPr anchor="ctr">
            <a:prstTxWarp prst="textNoShape">
              <a:avLst/>
            </a:prstTxWarp>
          </a:bodyPr>
          <a:lstStyle/>
          <a:p>
            <a:pPr lvl="1" eaLnBrk="1" hangingPunct="1">
              <a:buFont typeface="Wingdings" panose="05000000000000000000" pitchFamily="2" charset="2"/>
              <a:buChar char="l"/>
            </a:pPr>
            <a:r>
              <a:rPr lang="en-US" altLang="zh-CN" sz="3200" smtClean="0"/>
              <a:t>A1=1</a:t>
            </a:r>
            <a:r>
              <a:rPr lang="zh-CN" altLang="en-US" sz="3200" smtClean="0"/>
              <a:t>，在综合数据库；</a:t>
            </a:r>
          </a:p>
          <a:p>
            <a:pPr lvl="1" eaLnBrk="1" hangingPunct="1">
              <a:buFont typeface="Wingdings" panose="05000000000000000000" pitchFamily="2" charset="2"/>
              <a:buChar char="l"/>
            </a:pPr>
            <a:r>
              <a:rPr lang="en-US" altLang="zh-CN" sz="3200" smtClean="0"/>
              <a:t>A2=0,   </a:t>
            </a:r>
            <a:r>
              <a:rPr lang="zh-CN" altLang="en-US" sz="3200" smtClean="0"/>
              <a:t>原始证据；</a:t>
            </a:r>
          </a:p>
          <a:p>
            <a:pPr lvl="1" eaLnBrk="1" hangingPunct="1">
              <a:buFont typeface="Wingdings" panose="05000000000000000000" pitchFamily="2" charset="2"/>
              <a:buChar char="l"/>
            </a:pPr>
            <a:r>
              <a:rPr lang="en-US" altLang="zh-CN" sz="3200" smtClean="0"/>
              <a:t>A3=1</a:t>
            </a:r>
            <a:r>
              <a:rPr lang="zh-CN" altLang="en-US" sz="3200" smtClean="0"/>
              <a:t>，原始证据；</a:t>
            </a:r>
          </a:p>
          <a:p>
            <a:pPr lvl="1" eaLnBrk="1" hangingPunct="1">
              <a:buFont typeface="Wingdings" panose="05000000000000000000" pitchFamily="2" charset="2"/>
              <a:buChar char="l"/>
            </a:pPr>
            <a:r>
              <a:rPr lang="en-US" altLang="zh-CN" sz="3200" smtClean="0"/>
              <a:t>A4=1</a:t>
            </a:r>
            <a:r>
              <a:rPr lang="zh-CN" altLang="en-US" sz="3200" smtClean="0"/>
              <a:t>，在综合数据库</a:t>
            </a:r>
            <a:endParaRPr lang="zh-CN" altLang="en-US" smtClean="0"/>
          </a:p>
        </p:txBody>
      </p:sp>
      <p:sp>
        <p:nvSpPr>
          <p:cNvPr id="134148" name="灯片编号占位符 3"/>
          <p:cNvSpPr>
            <a:spLocks noGrp="1" noChangeArrowheads="1"/>
          </p:cNvSpPr>
          <p:nvPr>
            <p:ph type="sldNum" sz="quarter" idx="5"/>
          </p:nvPr>
        </p:nvSpPr>
        <p:spPr>
          <a:xfrm>
            <a:off x="3886200" y="8686800"/>
            <a:ext cx="2971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E57092-8967-47DC-AA4B-89477E43A8AB}" type="slidenum">
              <a:rPr altLang="en-US" smtClean="0"/>
              <a:pPr/>
              <a:t>100</a:t>
            </a:fld>
            <a:endParaRPr lang="zh-CN" altLang="en-US" smtClean="0"/>
          </a:p>
        </p:txBody>
      </p:sp>
    </p:spTree>
    <p:extLst>
      <p:ext uri="{BB962C8B-B14F-4D97-AF65-F5344CB8AC3E}">
        <p14:creationId xmlns:p14="http://schemas.microsoft.com/office/powerpoint/2010/main" val="27603121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smtClean="0">
                <a:solidFill>
                  <a:schemeClr val="accent2"/>
                </a:solidFill>
              </a:rPr>
              <a:t>Introduction of Artificial Intelligence</a:t>
            </a:r>
          </a:p>
        </p:txBody>
      </p:sp>
      <p:sp>
        <p:nvSpPr>
          <p:cNvPr id="8" name="Line 9"/>
          <p:cNvSpPr>
            <a:spLocks noChangeShapeType="1"/>
          </p:cNvSpPr>
          <p:nvPr/>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ＭＳ Ｐゴシック" panose="020B0600070205080204" pitchFamily="34" charset="-128"/>
              </a:defRPr>
            </a:lvl1pPr>
          </a:lstStyle>
          <a:p>
            <a:pPr>
              <a:defRPr/>
            </a:pPr>
            <a:endParaRPr lang="en-US" altLang="zh-CN"/>
          </a:p>
        </p:txBody>
      </p:sp>
      <p:sp>
        <p:nvSpPr>
          <p:cNvPr id="10" name="灯片编号占位符 1"/>
          <p:cNvSpPr>
            <a:spLocks noGrp="1"/>
          </p:cNvSpPr>
          <p:nvPr>
            <p:ph type="sldNum" sz="quarter" idx="11"/>
          </p:nvPr>
        </p:nvSpPr>
        <p:spPr/>
        <p:txBody>
          <a:bodyPr/>
          <a:lstStyle>
            <a:lvl1pPr>
              <a:defRPr/>
            </a:lvl1pPr>
          </a:lstStyle>
          <a:p>
            <a:pPr>
              <a:defRPr/>
            </a:pPr>
            <a:fld id="{8369882E-E87F-4CB8-9567-40C101282F07}" type="slidenum">
              <a:rPr altLang="en-US"/>
              <a:pPr>
                <a:defRPr/>
              </a:pPr>
              <a:t>‹#›</a:t>
            </a:fld>
            <a:endParaRPr lang="zh-CN" altLang="en-US"/>
          </a:p>
        </p:txBody>
      </p:sp>
    </p:spTree>
    <p:extLst>
      <p:ext uri="{BB962C8B-B14F-4D97-AF65-F5344CB8AC3E}">
        <p14:creationId xmlns:p14="http://schemas.microsoft.com/office/powerpoint/2010/main" val="2657783586"/>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7E993FB6-CEEC-4C63-9255-5D18AD4BD131}" type="slidenum">
              <a:rPr altLang="en-US"/>
              <a:pPr>
                <a:defRPr/>
              </a:pPr>
              <a:t>‹#›</a:t>
            </a:fld>
            <a:endParaRPr lang="zh-CN" altLang="en-US"/>
          </a:p>
        </p:txBody>
      </p:sp>
    </p:spTree>
    <p:extLst>
      <p:ext uri="{BB962C8B-B14F-4D97-AF65-F5344CB8AC3E}">
        <p14:creationId xmlns:p14="http://schemas.microsoft.com/office/powerpoint/2010/main" val="4017682480"/>
      </p:ext>
    </p:extLst>
  </p:cSld>
  <p:clrMapOvr>
    <a:masterClrMapping/>
  </p:clrMapOvr>
  <p:transition>
    <p:random/>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smtClean="0">
                <a:solidFill>
                  <a:schemeClr val="accent2"/>
                </a:solidFill>
              </a:rPr>
              <a:t>Introduction of Artificial Intelligence</a:t>
            </a:r>
          </a:p>
        </p:txBody>
      </p:sp>
      <p:sp>
        <p:nvSpPr>
          <p:cNvPr id="8" name="Line 9"/>
          <p:cNvSpPr>
            <a:spLocks noChangeShapeType="1"/>
          </p:cNvSpPr>
          <p:nvPr/>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ＭＳ Ｐゴシック" panose="020B0600070205080204" pitchFamily="34" charset="-128"/>
              </a:defRPr>
            </a:lvl1pPr>
          </a:lstStyle>
          <a:p>
            <a:pPr>
              <a:defRPr/>
            </a:pPr>
            <a:endParaRPr lang="en-US" altLang="zh-CN"/>
          </a:p>
        </p:txBody>
      </p:sp>
      <p:sp>
        <p:nvSpPr>
          <p:cNvPr id="10" name="灯片编号占位符 1"/>
          <p:cNvSpPr>
            <a:spLocks noGrp="1"/>
          </p:cNvSpPr>
          <p:nvPr>
            <p:ph type="sldNum" sz="quarter" idx="11"/>
          </p:nvPr>
        </p:nvSpPr>
        <p:spPr/>
        <p:txBody>
          <a:bodyPr/>
          <a:lstStyle>
            <a:lvl1pPr>
              <a:defRPr/>
            </a:lvl1pPr>
          </a:lstStyle>
          <a:p>
            <a:pPr>
              <a:defRPr/>
            </a:pPr>
            <a:fld id="{DEED775F-FFBF-4D51-BCD6-4525A38684CE}" type="slidenum">
              <a:rPr altLang="en-US"/>
              <a:pPr>
                <a:defRPr/>
              </a:pPr>
              <a:t>‹#›</a:t>
            </a:fld>
            <a:endParaRPr lang="zh-CN" altLang="en-US"/>
          </a:p>
        </p:txBody>
      </p:sp>
    </p:spTree>
    <p:extLst>
      <p:ext uri="{BB962C8B-B14F-4D97-AF65-F5344CB8AC3E}">
        <p14:creationId xmlns:p14="http://schemas.microsoft.com/office/powerpoint/2010/main" val="420087600"/>
      </p:ext>
    </p:extLst>
  </p:cSld>
  <p:clrMapOvr>
    <a:masterClrMapping/>
  </p:clrMapOvr>
  <p:transition>
    <p:random/>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4B990683-FA39-42FC-88F0-02F487A0D794}" type="slidenum">
              <a:rPr altLang="en-US"/>
              <a:pPr>
                <a:defRPr/>
              </a:pPr>
              <a:t>‹#›</a:t>
            </a:fld>
            <a:endParaRPr lang="zh-CN" altLang="en-US"/>
          </a:p>
        </p:txBody>
      </p:sp>
    </p:spTree>
    <p:extLst>
      <p:ext uri="{BB962C8B-B14F-4D97-AF65-F5344CB8AC3E}">
        <p14:creationId xmlns:p14="http://schemas.microsoft.com/office/powerpoint/2010/main" val="3545874813"/>
      </p:ext>
    </p:extLst>
  </p:cSld>
  <p:clrMapOvr>
    <a:masterClrMapping/>
  </p:clrMapOvr>
  <p:transition>
    <p:random/>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12C56D96-4BA3-45AF-8A39-88D977188C70}" type="slidenum">
              <a:rPr altLang="en-US"/>
              <a:pPr>
                <a:defRPr/>
              </a:pPr>
              <a:t>‹#›</a:t>
            </a:fld>
            <a:endParaRPr lang="zh-CN" altLang="en-US"/>
          </a:p>
        </p:txBody>
      </p:sp>
    </p:spTree>
    <p:extLst>
      <p:ext uri="{BB962C8B-B14F-4D97-AF65-F5344CB8AC3E}">
        <p14:creationId xmlns:p14="http://schemas.microsoft.com/office/powerpoint/2010/main" val="2911905800"/>
      </p:ext>
    </p:extLst>
  </p:cSld>
  <p:clrMapOvr>
    <a:masterClrMapping/>
  </p:clrMapOvr>
  <p:transition>
    <p:random/>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0"/>
          <p:cNvSpPr>
            <a:spLocks noGrp="1" noChangeArrowheads="1"/>
          </p:cNvSpPr>
          <p:nvPr>
            <p:ph type="sldNum" sz="quarter" idx="10"/>
          </p:nvPr>
        </p:nvSpPr>
        <p:spPr>
          <a:ln/>
        </p:spPr>
        <p:txBody>
          <a:bodyPr/>
          <a:lstStyle>
            <a:lvl1pPr>
              <a:defRPr/>
            </a:lvl1pPr>
          </a:lstStyle>
          <a:p>
            <a:pPr>
              <a:defRPr/>
            </a:pPr>
            <a:fld id="{BE53C3E6-5CA2-4432-95DF-546A7C7F3AA9}" type="slidenum">
              <a:rPr altLang="en-US"/>
              <a:pPr>
                <a:defRPr/>
              </a:pPr>
              <a:t>‹#›</a:t>
            </a:fld>
            <a:endParaRPr lang="zh-CN" altLang="en-US"/>
          </a:p>
        </p:txBody>
      </p:sp>
    </p:spTree>
    <p:extLst>
      <p:ext uri="{BB962C8B-B14F-4D97-AF65-F5344CB8AC3E}">
        <p14:creationId xmlns:p14="http://schemas.microsoft.com/office/powerpoint/2010/main" val="942434092"/>
      </p:ext>
    </p:extLst>
  </p:cSld>
  <p:clrMapOvr>
    <a:masterClrMapping/>
  </p:clrMapOvr>
  <p:transition>
    <p:random/>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0"/>
          <p:cNvSpPr>
            <a:spLocks noGrp="1" noChangeArrowheads="1"/>
          </p:cNvSpPr>
          <p:nvPr>
            <p:ph type="sldNum" sz="quarter" idx="10"/>
          </p:nvPr>
        </p:nvSpPr>
        <p:spPr>
          <a:ln/>
        </p:spPr>
        <p:txBody>
          <a:bodyPr/>
          <a:lstStyle>
            <a:lvl1pPr>
              <a:defRPr/>
            </a:lvl1pPr>
          </a:lstStyle>
          <a:p>
            <a:pPr>
              <a:defRPr/>
            </a:pPr>
            <a:fld id="{C08A3E85-5A39-44A6-82AE-B64C92CB3949}" type="slidenum">
              <a:rPr altLang="en-US"/>
              <a:pPr>
                <a:defRPr/>
              </a:pPr>
              <a:t>‹#›</a:t>
            </a:fld>
            <a:endParaRPr lang="zh-CN" altLang="en-US"/>
          </a:p>
        </p:txBody>
      </p:sp>
    </p:spTree>
    <p:extLst>
      <p:ext uri="{BB962C8B-B14F-4D97-AF65-F5344CB8AC3E}">
        <p14:creationId xmlns:p14="http://schemas.microsoft.com/office/powerpoint/2010/main" val="510286666"/>
      </p:ext>
    </p:extLst>
  </p:cSld>
  <p:clrMapOvr>
    <a:masterClrMapping/>
  </p:clrMapOvr>
  <p:transition>
    <p:random/>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0"/>
          <p:cNvSpPr>
            <a:spLocks noGrp="1" noChangeArrowheads="1"/>
          </p:cNvSpPr>
          <p:nvPr>
            <p:ph type="sldNum" sz="quarter" idx="10"/>
          </p:nvPr>
        </p:nvSpPr>
        <p:spPr>
          <a:ln/>
        </p:spPr>
        <p:txBody>
          <a:bodyPr/>
          <a:lstStyle>
            <a:lvl1pPr>
              <a:defRPr/>
            </a:lvl1pPr>
          </a:lstStyle>
          <a:p>
            <a:pPr>
              <a:defRPr/>
            </a:pPr>
            <a:fld id="{BD26FE62-FAB7-467F-B08D-9B3A87A3C7BF}" type="slidenum">
              <a:rPr altLang="en-US"/>
              <a:pPr>
                <a:defRPr/>
              </a:pPr>
              <a:t>‹#›</a:t>
            </a:fld>
            <a:endParaRPr lang="zh-CN" altLang="en-US"/>
          </a:p>
        </p:txBody>
      </p:sp>
    </p:spTree>
    <p:extLst>
      <p:ext uri="{BB962C8B-B14F-4D97-AF65-F5344CB8AC3E}">
        <p14:creationId xmlns:p14="http://schemas.microsoft.com/office/powerpoint/2010/main" val="1394356929"/>
      </p:ext>
    </p:extLst>
  </p:cSld>
  <p:clrMapOvr>
    <a:masterClrMapping/>
  </p:clrMapOvr>
  <p:transition>
    <p:random/>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E6CACE8D-131C-4FA0-8A38-7E79ED9B5CEC}" type="slidenum">
              <a:rPr altLang="en-US"/>
              <a:pPr>
                <a:defRPr/>
              </a:pPr>
              <a:t>‹#›</a:t>
            </a:fld>
            <a:endParaRPr lang="zh-CN" altLang="en-US"/>
          </a:p>
        </p:txBody>
      </p:sp>
    </p:spTree>
    <p:extLst>
      <p:ext uri="{BB962C8B-B14F-4D97-AF65-F5344CB8AC3E}">
        <p14:creationId xmlns:p14="http://schemas.microsoft.com/office/powerpoint/2010/main" val="3001712031"/>
      </p:ext>
    </p:extLst>
  </p:cSld>
  <p:clrMapOvr>
    <a:masterClrMapping/>
  </p:clrMapOvr>
  <p:transition>
    <p:random/>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EC4C657A-DE78-4D6D-A272-34FEB9F6A309}" type="slidenum">
              <a:rPr altLang="en-US"/>
              <a:pPr>
                <a:defRPr/>
              </a:pPr>
              <a:t>‹#›</a:t>
            </a:fld>
            <a:endParaRPr lang="zh-CN" altLang="en-US"/>
          </a:p>
        </p:txBody>
      </p:sp>
    </p:spTree>
    <p:extLst>
      <p:ext uri="{BB962C8B-B14F-4D97-AF65-F5344CB8AC3E}">
        <p14:creationId xmlns:p14="http://schemas.microsoft.com/office/powerpoint/2010/main" val="1973069379"/>
      </p:ext>
    </p:extLst>
  </p:cSld>
  <p:clrMapOvr>
    <a:masterClrMapping/>
  </p:clrMapOvr>
  <p:transition>
    <p:random/>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5CD21125-1156-4328-92EC-8A8D8645ACAE}" type="slidenum">
              <a:rPr altLang="en-US"/>
              <a:pPr>
                <a:defRPr/>
              </a:pPr>
              <a:t>‹#›</a:t>
            </a:fld>
            <a:endParaRPr lang="zh-CN" altLang="en-US"/>
          </a:p>
        </p:txBody>
      </p:sp>
    </p:spTree>
    <p:extLst>
      <p:ext uri="{BB962C8B-B14F-4D97-AF65-F5344CB8AC3E}">
        <p14:creationId xmlns:p14="http://schemas.microsoft.com/office/powerpoint/2010/main" val="1415457330"/>
      </p:ext>
    </p:extLst>
  </p:cSld>
  <p:clrMapOvr>
    <a:masterClrMapping/>
  </p:clrMapOvr>
  <p:transition>
    <p:random/>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DA1B277F-0223-4ADF-9DCF-35975BD12CFA}" type="slidenum">
              <a:rPr altLang="en-US"/>
              <a:pPr>
                <a:defRPr/>
              </a:pPr>
              <a:t>‹#›</a:t>
            </a:fld>
            <a:endParaRPr lang="zh-CN" altLang="en-US"/>
          </a:p>
        </p:txBody>
      </p:sp>
    </p:spTree>
    <p:extLst>
      <p:ext uri="{BB962C8B-B14F-4D97-AF65-F5344CB8AC3E}">
        <p14:creationId xmlns:p14="http://schemas.microsoft.com/office/powerpoint/2010/main" val="3466576954"/>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E39B2F97-07D7-43C2-B47F-1C607444A909}" type="slidenum">
              <a:rPr altLang="en-US"/>
              <a:pPr>
                <a:defRPr/>
              </a:pPr>
              <a:t>‹#›</a:t>
            </a:fld>
            <a:endParaRPr lang="zh-CN" altLang="en-US"/>
          </a:p>
        </p:txBody>
      </p:sp>
    </p:spTree>
    <p:extLst>
      <p:ext uri="{BB962C8B-B14F-4D97-AF65-F5344CB8AC3E}">
        <p14:creationId xmlns:p14="http://schemas.microsoft.com/office/powerpoint/2010/main" val="2338458975"/>
      </p:ext>
    </p:extLst>
  </p:cSld>
  <p:clrMapOvr>
    <a:masterClrMapping/>
  </p:clrMapOvr>
  <p:transition>
    <p:random/>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EB213FBD-F514-4F64-9506-437B7F97C0C3}" type="slidenum">
              <a:rPr altLang="en-US"/>
              <a:pPr>
                <a:defRPr/>
              </a:pPr>
              <a:t>‹#›</a:t>
            </a:fld>
            <a:endParaRPr lang="zh-CN" altLang="en-US"/>
          </a:p>
        </p:txBody>
      </p:sp>
    </p:spTree>
    <p:extLst>
      <p:ext uri="{BB962C8B-B14F-4D97-AF65-F5344CB8AC3E}">
        <p14:creationId xmlns:p14="http://schemas.microsoft.com/office/powerpoint/2010/main" val="1725337510"/>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smtClean="0">
                <a:solidFill>
                  <a:schemeClr val="accent2"/>
                </a:solidFill>
              </a:rPr>
              <a:t>Introduction of Artificial Intelligence</a:t>
            </a:r>
          </a:p>
        </p:txBody>
      </p:sp>
      <p:sp>
        <p:nvSpPr>
          <p:cNvPr id="8" name="Line 9"/>
          <p:cNvSpPr>
            <a:spLocks noChangeShapeType="1"/>
          </p:cNvSpPr>
          <p:nvPr/>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ＭＳ Ｐゴシック" panose="020B0600070205080204" pitchFamily="34" charset="-128"/>
              </a:defRPr>
            </a:lvl1pPr>
          </a:lstStyle>
          <a:p>
            <a:pPr>
              <a:defRPr/>
            </a:pPr>
            <a:endParaRPr lang="en-US" altLang="zh-CN"/>
          </a:p>
        </p:txBody>
      </p:sp>
      <p:sp>
        <p:nvSpPr>
          <p:cNvPr id="10" name="灯片编号占位符 1"/>
          <p:cNvSpPr>
            <a:spLocks noGrp="1"/>
          </p:cNvSpPr>
          <p:nvPr>
            <p:ph type="sldNum" sz="quarter" idx="11"/>
          </p:nvPr>
        </p:nvSpPr>
        <p:spPr/>
        <p:txBody>
          <a:bodyPr/>
          <a:lstStyle>
            <a:lvl1pPr>
              <a:defRPr/>
            </a:lvl1pPr>
          </a:lstStyle>
          <a:p>
            <a:pPr>
              <a:defRPr/>
            </a:pPr>
            <a:fld id="{97FA780A-D698-4800-BB36-BADA2FAA5825}" type="slidenum">
              <a:rPr altLang="en-US"/>
              <a:pPr>
                <a:defRPr/>
              </a:pPr>
              <a:t>‹#›</a:t>
            </a:fld>
            <a:endParaRPr lang="zh-CN" altLang="en-US"/>
          </a:p>
        </p:txBody>
      </p:sp>
    </p:spTree>
    <p:extLst>
      <p:ext uri="{BB962C8B-B14F-4D97-AF65-F5344CB8AC3E}">
        <p14:creationId xmlns:p14="http://schemas.microsoft.com/office/powerpoint/2010/main" val="3522164467"/>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D6E47A4D-694A-439F-A60B-5BA6BCFDEF72}" type="slidenum">
              <a:rPr altLang="en-US"/>
              <a:pPr>
                <a:defRPr/>
              </a:pPr>
              <a:t>‹#›</a:t>
            </a:fld>
            <a:endParaRPr lang="zh-CN" altLang="en-US"/>
          </a:p>
        </p:txBody>
      </p:sp>
    </p:spTree>
    <p:extLst>
      <p:ext uri="{BB962C8B-B14F-4D97-AF65-F5344CB8AC3E}">
        <p14:creationId xmlns:p14="http://schemas.microsoft.com/office/powerpoint/2010/main" val="3127316761"/>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3D2E796C-52F3-4AC1-8D9A-57C52FB9A4DF}" type="slidenum">
              <a:rPr altLang="en-US"/>
              <a:pPr>
                <a:defRPr/>
              </a:pPr>
              <a:t>‹#›</a:t>
            </a:fld>
            <a:endParaRPr lang="zh-CN" altLang="en-US"/>
          </a:p>
        </p:txBody>
      </p:sp>
    </p:spTree>
    <p:extLst>
      <p:ext uri="{BB962C8B-B14F-4D97-AF65-F5344CB8AC3E}">
        <p14:creationId xmlns:p14="http://schemas.microsoft.com/office/powerpoint/2010/main" val="3292637157"/>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0"/>
          <p:cNvSpPr>
            <a:spLocks noGrp="1" noChangeArrowheads="1"/>
          </p:cNvSpPr>
          <p:nvPr>
            <p:ph type="sldNum" sz="quarter" idx="10"/>
          </p:nvPr>
        </p:nvSpPr>
        <p:spPr>
          <a:ln/>
        </p:spPr>
        <p:txBody>
          <a:bodyPr/>
          <a:lstStyle>
            <a:lvl1pPr>
              <a:defRPr/>
            </a:lvl1pPr>
          </a:lstStyle>
          <a:p>
            <a:pPr>
              <a:defRPr/>
            </a:pPr>
            <a:fld id="{4890BBD8-CB67-483D-AF78-3423960E5A64}" type="slidenum">
              <a:rPr altLang="en-US"/>
              <a:pPr>
                <a:defRPr/>
              </a:pPr>
              <a:t>‹#›</a:t>
            </a:fld>
            <a:endParaRPr lang="zh-CN" altLang="en-US"/>
          </a:p>
        </p:txBody>
      </p:sp>
    </p:spTree>
    <p:extLst>
      <p:ext uri="{BB962C8B-B14F-4D97-AF65-F5344CB8AC3E}">
        <p14:creationId xmlns:p14="http://schemas.microsoft.com/office/powerpoint/2010/main" val="927610581"/>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0"/>
          <p:cNvSpPr>
            <a:spLocks noGrp="1" noChangeArrowheads="1"/>
          </p:cNvSpPr>
          <p:nvPr>
            <p:ph type="sldNum" sz="quarter" idx="10"/>
          </p:nvPr>
        </p:nvSpPr>
        <p:spPr>
          <a:ln/>
        </p:spPr>
        <p:txBody>
          <a:bodyPr/>
          <a:lstStyle>
            <a:lvl1pPr>
              <a:defRPr/>
            </a:lvl1pPr>
          </a:lstStyle>
          <a:p>
            <a:pPr>
              <a:defRPr/>
            </a:pPr>
            <a:fld id="{2F8E9D3A-7A9D-416B-8DC0-CFBB428E2381}" type="slidenum">
              <a:rPr altLang="en-US"/>
              <a:pPr>
                <a:defRPr/>
              </a:pPr>
              <a:t>‹#›</a:t>
            </a:fld>
            <a:endParaRPr lang="zh-CN" altLang="en-US"/>
          </a:p>
        </p:txBody>
      </p:sp>
    </p:spTree>
    <p:extLst>
      <p:ext uri="{BB962C8B-B14F-4D97-AF65-F5344CB8AC3E}">
        <p14:creationId xmlns:p14="http://schemas.microsoft.com/office/powerpoint/2010/main" val="120502949"/>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0"/>
          <p:cNvSpPr>
            <a:spLocks noGrp="1" noChangeArrowheads="1"/>
          </p:cNvSpPr>
          <p:nvPr>
            <p:ph type="sldNum" sz="quarter" idx="10"/>
          </p:nvPr>
        </p:nvSpPr>
        <p:spPr>
          <a:ln/>
        </p:spPr>
        <p:txBody>
          <a:bodyPr/>
          <a:lstStyle>
            <a:lvl1pPr>
              <a:defRPr/>
            </a:lvl1pPr>
          </a:lstStyle>
          <a:p>
            <a:pPr>
              <a:defRPr/>
            </a:pPr>
            <a:fld id="{41EE5038-91E4-4FA2-BEC0-144F76E04708}" type="slidenum">
              <a:rPr altLang="en-US"/>
              <a:pPr>
                <a:defRPr/>
              </a:pPr>
              <a:t>‹#›</a:t>
            </a:fld>
            <a:endParaRPr lang="zh-CN" altLang="en-US"/>
          </a:p>
        </p:txBody>
      </p:sp>
    </p:spTree>
    <p:extLst>
      <p:ext uri="{BB962C8B-B14F-4D97-AF65-F5344CB8AC3E}">
        <p14:creationId xmlns:p14="http://schemas.microsoft.com/office/powerpoint/2010/main" val="2120503464"/>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5DAD84E7-295E-4E38-AAC2-5666EF2A7BE2}" type="slidenum">
              <a:rPr altLang="en-US"/>
              <a:pPr>
                <a:defRPr/>
              </a:pPr>
              <a:t>‹#›</a:t>
            </a:fld>
            <a:endParaRPr lang="zh-CN" altLang="en-US"/>
          </a:p>
        </p:txBody>
      </p:sp>
    </p:spTree>
    <p:extLst>
      <p:ext uri="{BB962C8B-B14F-4D97-AF65-F5344CB8AC3E}">
        <p14:creationId xmlns:p14="http://schemas.microsoft.com/office/powerpoint/2010/main" val="1774393638"/>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9BA1ED91-9341-4D0A-AB47-50B97AE9EA34}" type="slidenum">
              <a:rPr altLang="en-US"/>
              <a:pPr>
                <a:defRPr/>
              </a:pPr>
              <a:t>‹#›</a:t>
            </a:fld>
            <a:endParaRPr lang="zh-CN" altLang="en-US"/>
          </a:p>
        </p:txBody>
      </p:sp>
    </p:spTree>
    <p:extLst>
      <p:ext uri="{BB962C8B-B14F-4D97-AF65-F5344CB8AC3E}">
        <p14:creationId xmlns:p14="http://schemas.microsoft.com/office/powerpoint/2010/main" val="2695511060"/>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400DAB98-F721-4E8C-9EC8-F110AF607F6D}" type="slidenum">
              <a:rPr altLang="en-US"/>
              <a:pPr>
                <a:defRPr/>
              </a:pPr>
              <a:t>‹#›</a:t>
            </a:fld>
            <a:endParaRPr lang="zh-CN" altLang="en-US"/>
          </a:p>
        </p:txBody>
      </p:sp>
    </p:spTree>
    <p:extLst>
      <p:ext uri="{BB962C8B-B14F-4D97-AF65-F5344CB8AC3E}">
        <p14:creationId xmlns:p14="http://schemas.microsoft.com/office/powerpoint/2010/main" val="1638194759"/>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C4DAD301-F297-42DC-B1FC-3F9F6021CA64}" type="slidenum">
              <a:rPr altLang="en-US"/>
              <a:pPr>
                <a:defRPr/>
              </a:pPr>
              <a:t>‹#›</a:t>
            </a:fld>
            <a:endParaRPr lang="zh-CN" altLang="en-US"/>
          </a:p>
        </p:txBody>
      </p:sp>
    </p:spTree>
    <p:extLst>
      <p:ext uri="{BB962C8B-B14F-4D97-AF65-F5344CB8AC3E}">
        <p14:creationId xmlns:p14="http://schemas.microsoft.com/office/powerpoint/2010/main" val="3472536125"/>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20AA2375-1E99-426B-8C41-5AF1BE98B31F}" type="slidenum">
              <a:rPr altLang="en-US"/>
              <a:pPr>
                <a:defRPr/>
              </a:pPr>
              <a:t>‹#›</a:t>
            </a:fld>
            <a:endParaRPr lang="zh-CN" altLang="en-US"/>
          </a:p>
        </p:txBody>
      </p:sp>
    </p:spTree>
    <p:extLst>
      <p:ext uri="{BB962C8B-B14F-4D97-AF65-F5344CB8AC3E}">
        <p14:creationId xmlns:p14="http://schemas.microsoft.com/office/powerpoint/2010/main" val="3994210387"/>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B975BD2F-0B4E-4258-8E9C-C0F1977FB42A}" type="slidenum">
              <a:rPr altLang="en-US"/>
              <a:pPr>
                <a:defRPr/>
              </a:pPr>
              <a:t>‹#›</a:t>
            </a:fld>
            <a:endParaRPr lang="zh-CN" altLang="en-US"/>
          </a:p>
        </p:txBody>
      </p:sp>
    </p:spTree>
    <p:extLst>
      <p:ext uri="{BB962C8B-B14F-4D97-AF65-F5344CB8AC3E}">
        <p14:creationId xmlns:p14="http://schemas.microsoft.com/office/powerpoint/2010/main" val="213020589"/>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smtClean="0">
                <a:solidFill>
                  <a:schemeClr val="accent2"/>
                </a:solidFill>
              </a:rPr>
              <a:t>Introduction of Artificial Intelligence</a:t>
            </a:r>
          </a:p>
        </p:txBody>
      </p:sp>
      <p:sp>
        <p:nvSpPr>
          <p:cNvPr id="8" name="Line 9"/>
          <p:cNvSpPr>
            <a:spLocks noChangeShapeType="1"/>
          </p:cNvSpPr>
          <p:nvPr/>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ＭＳ Ｐゴシック" panose="020B0600070205080204" pitchFamily="34" charset="-128"/>
              </a:defRPr>
            </a:lvl1pPr>
          </a:lstStyle>
          <a:p>
            <a:pPr>
              <a:defRPr/>
            </a:pPr>
            <a:endParaRPr lang="en-US" altLang="zh-CN"/>
          </a:p>
        </p:txBody>
      </p:sp>
      <p:sp>
        <p:nvSpPr>
          <p:cNvPr id="10" name="灯片编号占位符 1"/>
          <p:cNvSpPr>
            <a:spLocks noGrp="1"/>
          </p:cNvSpPr>
          <p:nvPr>
            <p:ph type="sldNum" sz="quarter" idx="11"/>
          </p:nvPr>
        </p:nvSpPr>
        <p:spPr/>
        <p:txBody>
          <a:bodyPr/>
          <a:lstStyle>
            <a:lvl1pPr>
              <a:defRPr/>
            </a:lvl1pPr>
          </a:lstStyle>
          <a:p>
            <a:pPr>
              <a:defRPr/>
            </a:pPr>
            <a:fld id="{58879A23-608D-455B-BCD2-138635E8E494}" type="slidenum">
              <a:rPr altLang="en-US"/>
              <a:pPr>
                <a:defRPr/>
              </a:pPr>
              <a:t>‹#›</a:t>
            </a:fld>
            <a:endParaRPr lang="zh-CN" altLang="en-US"/>
          </a:p>
        </p:txBody>
      </p:sp>
    </p:spTree>
    <p:extLst>
      <p:ext uri="{BB962C8B-B14F-4D97-AF65-F5344CB8AC3E}">
        <p14:creationId xmlns:p14="http://schemas.microsoft.com/office/powerpoint/2010/main" val="482994876"/>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50334382-F300-4F2F-A1E0-86E239D7C97A}" type="slidenum">
              <a:rPr altLang="en-US"/>
              <a:pPr>
                <a:defRPr/>
              </a:pPr>
              <a:t>‹#›</a:t>
            </a:fld>
            <a:endParaRPr lang="zh-CN" altLang="en-US"/>
          </a:p>
        </p:txBody>
      </p:sp>
    </p:spTree>
    <p:extLst>
      <p:ext uri="{BB962C8B-B14F-4D97-AF65-F5344CB8AC3E}">
        <p14:creationId xmlns:p14="http://schemas.microsoft.com/office/powerpoint/2010/main" val="2971535677"/>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EB62D311-3F22-4B2E-8148-86350E3760E5}" type="slidenum">
              <a:rPr altLang="en-US"/>
              <a:pPr>
                <a:defRPr/>
              </a:pPr>
              <a:t>‹#›</a:t>
            </a:fld>
            <a:endParaRPr lang="zh-CN" altLang="en-US"/>
          </a:p>
        </p:txBody>
      </p:sp>
    </p:spTree>
    <p:extLst>
      <p:ext uri="{BB962C8B-B14F-4D97-AF65-F5344CB8AC3E}">
        <p14:creationId xmlns:p14="http://schemas.microsoft.com/office/powerpoint/2010/main" val="1298995951"/>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0"/>
          <p:cNvSpPr>
            <a:spLocks noGrp="1" noChangeArrowheads="1"/>
          </p:cNvSpPr>
          <p:nvPr>
            <p:ph type="sldNum" sz="quarter" idx="10"/>
          </p:nvPr>
        </p:nvSpPr>
        <p:spPr>
          <a:ln/>
        </p:spPr>
        <p:txBody>
          <a:bodyPr/>
          <a:lstStyle>
            <a:lvl1pPr>
              <a:defRPr/>
            </a:lvl1pPr>
          </a:lstStyle>
          <a:p>
            <a:pPr>
              <a:defRPr/>
            </a:pPr>
            <a:fld id="{5DDFA430-47E8-42F8-BF92-88BEAB7AEB04}" type="slidenum">
              <a:rPr altLang="en-US"/>
              <a:pPr>
                <a:defRPr/>
              </a:pPr>
              <a:t>‹#›</a:t>
            </a:fld>
            <a:endParaRPr lang="zh-CN" altLang="en-US"/>
          </a:p>
        </p:txBody>
      </p:sp>
    </p:spTree>
    <p:extLst>
      <p:ext uri="{BB962C8B-B14F-4D97-AF65-F5344CB8AC3E}">
        <p14:creationId xmlns:p14="http://schemas.microsoft.com/office/powerpoint/2010/main" val="3466766387"/>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0"/>
          <p:cNvSpPr>
            <a:spLocks noGrp="1" noChangeArrowheads="1"/>
          </p:cNvSpPr>
          <p:nvPr>
            <p:ph type="sldNum" sz="quarter" idx="10"/>
          </p:nvPr>
        </p:nvSpPr>
        <p:spPr>
          <a:ln/>
        </p:spPr>
        <p:txBody>
          <a:bodyPr/>
          <a:lstStyle>
            <a:lvl1pPr>
              <a:defRPr/>
            </a:lvl1pPr>
          </a:lstStyle>
          <a:p>
            <a:pPr>
              <a:defRPr/>
            </a:pPr>
            <a:fld id="{9EEB3EC3-6F6F-4154-999A-EBAABB3B18FA}" type="slidenum">
              <a:rPr altLang="en-US"/>
              <a:pPr>
                <a:defRPr/>
              </a:pPr>
              <a:t>‹#›</a:t>
            </a:fld>
            <a:endParaRPr lang="zh-CN" altLang="en-US"/>
          </a:p>
        </p:txBody>
      </p:sp>
    </p:spTree>
    <p:extLst>
      <p:ext uri="{BB962C8B-B14F-4D97-AF65-F5344CB8AC3E}">
        <p14:creationId xmlns:p14="http://schemas.microsoft.com/office/powerpoint/2010/main" val="3184242284"/>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0"/>
          <p:cNvSpPr>
            <a:spLocks noGrp="1" noChangeArrowheads="1"/>
          </p:cNvSpPr>
          <p:nvPr>
            <p:ph type="sldNum" sz="quarter" idx="10"/>
          </p:nvPr>
        </p:nvSpPr>
        <p:spPr>
          <a:ln/>
        </p:spPr>
        <p:txBody>
          <a:bodyPr/>
          <a:lstStyle>
            <a:lvl1pPr>
              <a:defRPr/>
            </a:lvl1pPr>
          </a:lstStyle>
          <a:p>
            <a:pPr>
              <a:defRPr/>
            </a:pPr>
            <a:fld id="{97137F1F-75B4-4712-A30B-1F6CCEA539B0}" type="slidenum">
              <a:rPr altLang="en-US"/>
              <a:pPr>
                <a:defRPr/>
              </a:pPr>
              <a:t>‹#›</a:t>
            </a:fld>
            <a:endParaRPr lang="zh-CN" altLang="en-US"/>
          </a:p>
        </p:txBody>
      </p:sp>
    </p:spTree>
    <p:extLst>
      <p:ext uri="{BB962C8B-B14F-4D97-AF65-F5344CB8AC3E}">
        <p14:creationId xmlns:p14="http://schemas.microsoft.com/office/powerpoint/2010/main" val="2153503956"/>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EAB7DBC3-19C6-408D-872D-6EAE5A38CF46}" type="slidenum">
              <a:rPr altLang="en-US"/>
              <a:pPr>
                <a:defRPr/>
              </a:pPr>
              <a:t>‹#›</a:t>
            </a:fld>
            <a:endParaRPr lang="zh-CN" altLang="en-US"/>
          </a:p>
        </p:txBody>
      </p:sp>
    </p:spTree>
    <p:extLst>
      <p:ext uri="{BB962C8B-B14F-4D97-AF65-F5344CB8AC3E}">
        <p14:creationId xmlns:p14="http://schemas.microsoft.com/office/powerpoint/2010/main" val="376007876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4FBC1AAA-FC52-4D95-B262-769A4CEC5A40}" type="slidenum">
              <a:rPr altLang="en-US"/>
              <a:pPr>
                <a:defRPr/>
              </a:pPr>
              <a:t>‹#›</a:t>
            </a:fld>
            <a:endParaRPr lang="zh-CN" altLang="en-US"/>
          </a:p>
        </p:txBody>
      </p:sp>
    </p:spTree>
    <p:extLst>
      <p:ext uri="{BB962C8B-B14F-4D97-AF65-F5344CB8AC3E}">
        <p14:creationId xmlns:p14="http://schemas.microsoft.com/office/powerpoint/2010/main" val="2972321527"/>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CD4712B4-565D-4256-82CB-00A695D190B5}" type="slidenum">
              <a:rPr altLang="en-US"/>
              <a:pPr>
                <a:defRPr/>
              </a:pPr>
              <a:t>‹#›</a:t>
            </a:fld>
            <a:endParaRPr lang="zh-CN" altLang="en-US"/>
          </a:p>
        </p:txBody>
      </p:sp>
    </p:spTree>
    <p:extLst>
      <p:ext uri="{BB962C8B-B14F-4D97-AF65-F5344CB8AC3E}">
        <p14:creationId xmlns:p14="http://schemas.microsoft.com/office/powerpoint/2010/main" val="3942030723"/>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C33089F3-DDEF-44EF-8399-90F4CE7E171D}" type="slidenum">
              <a:rPr altLang="en-US"/>
              <a:pPr>
                <a:defRPr/>
              </a:pPr>
              <a:t>‹#›</a:t>
            </a:fld>
            <a:endParaRPr lang="zh-CN" altLang="en-US"/>
          </a:p>
        </p:txBody>
      </p:sp>
    </p:spTree>
    <p:extLst>
      <p:ext uri="{BB962C8B-B14F-4D97-AF65-F5344CB8AC3E}">
        <p14:creationId xmlns:p14="http://schemas.microsoft.com/office/powerpoint/2010/main" val="3643478237"/>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9B3EE131-2BE0-474C-8896-1A529A215B71}" type="slidenum">
              <a:rPr altLang="en-US"/>
              <a:pPr>
                <a:defRPr/>
              </a:pPr>
              <a:t>‹#›</a:t>
            </a:fld>
            <a:endParaRPr lang="zh-CN" altLang="en-US"/>
          </a:p>
        </p:txBody>
      </p:sp>
    </p:spTree>
    <p:extLst>
      <p:ext uri="{BB962C8B-B14F-4D97-AF65-F5344CB8AC3E}">
        <p14:creationId xmlns:p14="http://schemas.microsoft.com/office/powerpoint/2010/main" val="3375719699"/>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78C8D015-A394-4EB3-BC99-EA48A44CDCFF}" type="slidenum">
              <a:rPr altLang="en-US"/>
              <a:pPr>
                <a:defRPr/>
              </a:pPr>
              <a:t>‹#›</a:t>
            </a:fld>
            <a:endParaRPr lang="zh-CN" altLang="en-US"/>
          </a:p>
        </p:txBody>
      </p:sp>
    </p:spTree>
    <p:extLst>
      <p:ext uri="{BB962C8B-B14F-4D97-AF65-F5344CB8AC3E}">
        <p14:creationId xmlns:p14="http://schemas.microsoft.com/office/powerpoint/2010/main" val="3844512637"/>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smtClean="0">
                <a:solidFill>
                  <a:schemeClr val="accent2"/>
                </a:solidFill>
              </a:rPr>
              <a:t>Introduction of Artificial Intelligence</a:t>
            </a:r>
          </a:p>
        </p:txBody>
      </p:sp>
      <p:sp>
        <p:nvSpPr>
          <p:cNvPr id="8" name="Line 9"/>
          <p:cNvSpPr>
            <a:spLocks noChangeShapeType="1"/>
          </p:cNvSpPr>
          <p:nvPr/>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ＭＳ Ｐゴシック" panose="020B0600070205080204" pitchFamily="34" charset="-128"/>
              </a:defRPr>
            </a:lvl1pPr>
          </a:lstStyle>
          <a:p>
            <a:pPr>
              <a:defRPr/>
            </a:pPr>
            <a:endParaRPr lang="en-US" altLang="zh-CN"/>
          </a:p>
        </p:txBody>
      </p:sp>
      <p:sp>
        <p:nvSpPr>
          <p:cNvPr id="10" name="灯片编号占位符 1"/>
          <p:cNvSpPr>
            <a:spLocks noGrp="1"/>
          </p:cNvSpPr>
          <p:nvPr>
            <p:ph type="sldNum" sz="quarter" idx="11"/>
          </p:nvPr>
        </p:nvSpPr>
        <p:spPr/>
        <p:txBody>
          <a:bodyPr/>
          <a:lstStyle>
            <a:lvl1pPr>
              <a:defRPr/>
            </a:lvl1pPr>
          </a:lstStyle>
          <a:p>
            <a:pPr>
              <a:defRPr/>
            </a:pPr>
            <a:fld id="{95B5A7B9-6F1A-43C6-A548-4FA85068170D}" type="slidenum">
              <a:rPr altLang="en-US"/>
              <a:pPr>
                <a:defRPr/>
              </a:pPr>
              <a:t>‹#›</a:t>
            </a:fld>
            <a:endParaRPr lang="zh-CN" altLang="en-US"/>
          </a:p>
        </p:txBody>
      </p:sp>
    </p:spTree>
    <p:extLst>
      <p:ext uri="{BB962C8B-B14F-4D97-AF65-F5344CB8AC3E}">
        <p14:creationId xmlns:p14="http://schemas.microsoft.com/office/powerpoint/2010/main" val="40573347"/>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2DBF044F-7843-4765-95FB-C379897CFF93}" type="slidenum">
              <a:rPr altLang="en-US"/>
              <a:pPr>
                <a:defRPr/>
              </a:pPr>
              <a:t>‹#›</a:t>
            </a:fld>
            <a:endParaRPr lang="zh-CN" altLang="en-US"/>
          </a:p>
        </p:txBody>
      </p:sp>
    </p:spTree>
    <p:extLst>
      <p:ext uri="{BB962C8B-B14F-4D97-AF65-F5344CB8AC3E}">
        <p14:creationId xmlns:p14="http://schemas.microsoft.com/office/powerpoint/2010/main" val="2473708572"/>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62D6120C-9E23-4272-A5DF-FBF23746278C}" type="slidenum">
              <a:rPr altLang="en-US"/>
              <a:pPr>
                <a:defRPr/>
              </a:pPr>
              <a:t>‹#›</a:t>
            </a:fld>
            <a:endParaRPr lang="zh-CN" altLang="en-US"/>
          </a:p>
        </p:txBody>
      </p:sp>
    </p:spTree>
    <p:extLst>
      <p:ext uri="{BB962C8B-B14F-4D97-AF65-F5344CB8AC3E}">
        <p14:creationId xmlns:p14="http://schemas.microsoft.com/office/powerpoint/2010/main" val="4215545309"/>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0"/>
          <p:cNvSpPr>
            <a:spLocks noGrp="1" noChangeArrowheads="1"/>
          </p:cNvSpPr>
          <p:nvPr>
            <p:ph type="sldNum" sz="quarter" idx="10"/>
          </p:nvPr>
        </p:nvSpPr>
        <p:spPr>
          <a:ln/>
        </p:spPr>
        <p:txBody>
          <a:bodyPr/>
          <a:lstStyle>
            <a:lvl1pPr>
              <a:defRPr/>
            </a:lvl1pPr>
          </a:lstStyle>
          <a:p>
            <a:pPr>
              <a:defRPr/>
            </a:pPr>
            <a:fld id="{3A6BA256-0246-4B51-8988-8E7993EC75D8}" type="slidenum">
              <a:rPr altLang="en-US"/>
              <a:pPr>
                <a:defRPr/>
              </a:pPr>
              <a:t>‹#›</a:t>
            </a:fld>
            <a:endParaRPr lang="zh-CN" altLang="en-US"/>
          </a:p>
        </p:txBody>
      </p:sp>
    </p:spTree>
    <p:extLst>
      <p:ext uri="{BB962C8B-B14F-4D97-AF65-F5344CB8AC3E}">
        <p14:creationId xmlns:p14="http://schemas.microsoft.com/office/powerpoint/2010/main" val="3273589417"/>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0"/>
          <p:cNvSpPr>
            <a:spLocks noGrp="1" noChangeArrowheads="1"/>
          </p:cNvSpPr>
          <p:nvPr>
            <p:ph type="sldNum" sz="quarter" idx="10"/>
          </p:nvPr>
        </p:nvSpPr>
        <p:spPr>
          <a:ln/>
        </p:spPr>
        <p:txBody>
          <a:bodyPr/>
          <a:lstStyle>
            <a:lvl1pPr>
              <a:defRPr/>
            </a:lvl1pPr>
          </a:lstStyle>
          <a:p>
            <a:pPr>
              <a:defRPr/>
            </a:pPr>
            <a:fld id="{AB2F54BB-375D-4BC1-A0FA-607C4DF2CBCF}" type="slidenum">
              <a:rPr altLang="en-US"/>
              <a:pPr>
                <a:defRPr/>
              </a:pPr>
              <a:t>‹#›</a:t>
            </a:fld>
            <a:endParaRPr lang="zh-CN" altLang="en-US"/>
          </a:p>
        </p:txBody>
      </p:sp>
    </p:spTree>
    <p:extLst>
      <p:ext uri="{BB962C8B-B14F-4D97-AF65-F5344CB8AC3E}">
        <p14:creationId xmlns:p14="http://schemas.microsoft.com/office/powerpoint/2010/main" val="1781117208"/>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0"/>
          <p:cNvSpPr>
            <a:spLocks noGrp="1" noChangeArrowheads="1"/>
          </p:cNvSpPr>
          <p:nvPr>
            <p:ph type="sldNum" sz="quarter" idx="10"/>
          </p:nvPr>
        </p:nvSpPr>
        <p:spPr>
          <a:ln/>
        </p:spPr>
        <p:txBody>
          <a:bodyPr/>
          <a:lstStyle>
            <a:lvl1pPr>
              <a:defRPr/>
            </a:lvl1pPr>
          </a:lstStyle>
          <a:p>
            <a:pPr>
              <a:defRPr/>
            </a:pPr>
            <a:fld id="{DF4B0974-91E2-400A-8313-9D83F548DF87}" type="slidenum">
              <a:rPr altLang="en-US"/>
              <a:pPr>
                <a:defRPr/>
              </a:pPr>
              <a:t>‹#›</a:t>
            </a:fld>
            <a:endParaRPr lang="zh-CN" altLang="en-US"/>
          </a:p>
        </p:txBody>
      </p:sp>
    </p:spTree>
    <p:extLst>
      <p:ext uri="{BB962C8B-B14F-4D97-AF65-F5344CB8AC3E}">
        <p14:creationId xmlns:p14="http://schemas.microsoft.com/office/powerpoint/2010/main" val="94132021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0"/>
          <p:cNvSpPr>
            <a:spLocks noGrp="1" noChangeArrowheads="1"/>
          </p:cNvSpPr>
          <p:nvPr>
            <p:ph type="sldNum" sz="quarter" idx="10"/>
          </p:nvPr>
        </p:nvSpPr>
        <p:spPr>
          <a:ln/>
        </p:spPr>
        <p:txBody>
          <a:bodyPr/>
          <a:lstStyle>
            <a:lvl1pPr>
              <a:defRPr/>
            </a:lvl1pPr>
          </a:lstStyle>
          <a:p>
            <a:pPr>
              <a:defRPr/>
            </a:pPr>
            <a:fld id="{581D8B3F-08A8-49F6-BAC6-93CF15407BAF}" type="slidenum">
              <a:rPr altLang="en-US"/>
              <a:pPr>
                <a:defRPr/>
              </a:pPr>
              <a:t>‹#›</a:t>
            </a:fld>
            <a:endParaRPr lang="zh-CN" altLang="en-US"/>
          </a:p>
        </p:txBody>
      </p:sp>
    </p:spTree>
    <p:extLst>
      <p:ext uri="{BB962C8B-B14F-4D97-AF65-F5344CB8AC3E}">
        <p14:creationId xmlns:p14="http://schemas.microsoft.com/office/powerpoint/2010/main" val="3553875844"/>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0C548D8D-DFEB-4E45-ACE1-8E65E3F40CD5}" type="slidenum">
              <a:rPr altLang="en-US"/>
              <a:pPr>
                <a:defRPr/>
              </a:pPr>
              <a:t>‹#›</a:t>
            </a:fld>
            <a:endParaRPr lang="zh-CN" altLang="en-US"/>
          </a:p>
        </p:txBody>
      </p:sp>
    </p:spTree>
    <p:extLst>
      <p:ext uri="{BB962C8B-B14F-4D97-AF65-F5344CB8AC3E}">
        <p14:creationId xmlns:p14="http://schemas.microsoft.com/office/powerpoint/2010/main" val="2957962203"/>
      </p:ext>
    </p:extLst>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DC77D780-8AF1-4E85-A54A-FF92D5CA677D}" type="slidenum">
              <a:rPr altLang="en-US"/>
              <a:pPr>
                <a:defRPr/>
              </a:pPr>
              <a:t>‹#›</a:t>
            </a:fld>
            <a:endParaRPr lang="zh-CN" altLang="en-US"/>
          </a:p>
        </p:txBody>
      </p:sp>
    </p:spTree>
    <p:extLst>
      <p:ext uri="{BB962C8B-B14F-4D97-AF65-F5344CB8AC3E}">
        <p14:creationId xmlns:p14="http://schemas.microsoft.com/office/powerpoint/2010/main" val="2145687665"/>
      </p:ext>
    </p:extLst>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0F676B64-148E-4256-91A9-0AE831921108}" type="slidenum">
              <a:rPr altLang="en-US"/>
              <a:pPr>
                <a:defRPr/>
              </a:pPr>
              <a:t>‹#›</a:t>
            </a:fld>
            <a:endParaRPr lang="zh-CN" altLang="en-US"/>
          </a:p>
        </p:txBody>
      </p:sp>
    </p:spTree>
    <p:extLst>
      <p:ext uri="{BB962C8B-B14F-4D97-AF65-F5344CB8AC3E}">
        <p14:creationId xmlns:p14="http://schemas.microsoft.com/office/powerpoint/2010/main" val="3291024530"/>
      </p:ext>
    </p:extLst>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972BD27B-C667-48E7-840B-F24669BF9903}" type="slidenum">
              <a:rPr altLang="en-US"/>
              <a:pPr>
                <a:defRPr/>
              </a:pPr>
              <a:t>‹#›</a:t>
            </a:fld>
            <a:endParaRPr lang="zh-CN" altLang="en-US"/>
          </a:p>
        </p:txBody>
      </p:sp>
    </p:spTree>
    <p:extLst>
      <p:ext uri="{BB962C8B-B14F-4D97-AF65-F5344CB8AC3E}">
        <p14:creationId xmlns:p14="http://schemas.microsoft.com/office/powerpoint/2010/main" val="3754555046"/>
      </p:ext>
    </p:extLst>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5A80AA0D-4E4A-4C18-BCDF-7D106B2D6DD3}" type="slidenum">
              <a:rPr altLang="en-US"/>
              <a:pPr>
                <a:defRPr/>
              </a:pPr>
              <a:t>‹#›</a:t>
            </a:fld>
            <a:endParaRPr lang="zh-CN" altLang="en-US"/>
          </a:p>
        </p:txBody>
      </p:sp>
    </p:spTree>
    <p:extLst>
      <p:ext uri="{BB962C8B-B14F-4D97-AF65-F5344CB8AC3E}">
        <p14:creationId xmlns:p14="http://schemas.microsoft.com/office/powerpoint/2010/main" val="3425801803"/>
      </p:ext>
    </p:extLst>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smtClean="0">
                <a:solidFill>
                  <a:schemeClr val="accent2"/>
                </a:solidFill>
              </a:rPr>
              <a:t>Introduction of Artificial Intelligence</a:t>
            </a:r>
          </a:p>
        </p:txBody>
      </p:sp>
      <p:sp>
        <p:nvSpPr>
          <p:cNvPr id="8" name="Line 9"/>
          <p:cNvSpPr>
            <a:spLocks noChangeShapeType="1"/>
          </p:cNvSpPr>
          <p:nvPr/>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ＭＳ Ｐゴシック" panose="020B0600070205080204" pitchFamily="34" charset="-128"/>
              </a:defRPr>
            </a:lvl1pPr>
          </a:lstStyle>
          <a:p>
            <a:pPr>
              <a:defRPr/>
            </a:pPr>
            <a:endParaRPr lang="en-US" altLang="zh-CN"/>
          </a:p>
        </p:txBody>
      </p:sp>
      <p:sp>
        <p:nvSpPr>
          <p:cNvPr id="10" name="灯片编号占位符 1"/>
          <p:cNvSpPr>
            <a:spLocks noGrp="1"/>
          </p:cNvSpPr>
          <p:nvPr>
            <p:ph type="sldNum" sz="quarter" idx="11"/>
          </p:nvPr>
        </p:nvSpPr>
        <p:spPr/>
        <p:txBody>
          <a:bodyPr/>
          <a:lstStyle>
            <a:lvl1pPr>
              <a:defRPr/>
            </a:lvl1pPr>
          </a:lstStyle>
          <a:p>
            <a:pPr>
              <a:defRPr/>
            </a:pPr>
            <a:fld id="{9B527FC5-38F0-474C-A5EB-AB6551ADE456}" type="slidenum">
              <a:rPr altLang="en-US"/>
              <a:pPr>
                <a:defRPr/>
              </a:pPr>
              <a:t>‹#›</a:t>
            </a:fld>
            <a:endParaRPr lang="zh-CN" altLang="en-US"/>
          </a:p>
        </p:txBody>
      </p:sp>
    </p:spTree>
    <p:extLst>
      <p:ext uri="{BB962C8B-B14F-4D97-AF65-F5344CB8AC3E}">
        <p14:creationId xmlns:p14="http://schemas.microsoft.com/office/powerpoint/2010/main" val="4283472317"/>
      </p:ext>
    </p:extLst>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E9078575-9517-46C9-B2D2-A39E6D5BB498}" type="slidenum">
              <a:rPr altLang="en-US"/>
              <a:pPr>
                <a:defRPr/>
              </a:pPr>
              <a:t>‹#›</a:t>
            </a:fld>
            <a:endParaRPr lang="zh-CN" altLang="en-US"/>
          </a:p>
        </p:txBody>
      </p:sp>
    </p:spTree>
    <p:extLst>
      <p:ext uri="{BB962C8B-B14F-4D97-AF65-F5344CB8AC3E}">
        <p14:creationId xmlns:p14="http://schemas.microsoft.com/office/powerpoint/2010/main" val="1448320439"/>
      </p:ext>
    </p:extLst>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E1375E16-9E05-4720-ADEA-693BCDA49CAA}" type="slidenum">
              <a:rPr altLang="en-US"/>
              <a:pPr>
                <a:defRPr/>
              </a:pPr>
              <a:t>‹#›</a:t>
            </a:fld>
            <a:endParaRPr lang="zh-CN" altLang="en-US"/>
          </a:p>
        </p:txBody>
      </p:sp>
    </p:spTree>
    <p:extLst>
      <p:ext uri="{BB962C8B-B14F-4D97-AF65-F5344CB8AC3E}">
        <p14:creationId xmlns:p14="http://schemas.microsoft.com/office/powerpoint/2010/main" val="1447630860"/>
      </p:ext>
    </p:extLst>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0"/>
          <p:cNvSpPr>
            <a:spLocks noGrp="1" noChangeArrowheads="1"/>
          </p:cNvSpPr>
          <p:nvPr>
            <p:ph type="sldNum" sz="quarter" idx="10"/>
          </p:nvPr>
        </p:nvSpPr>
        <p:spPr>
          <a:ln/>
        </p:spPr>
        <p:txBody>
          <a:bodyPr/>
          <a:lstStyle>
            <a:lvl1pPr>
              <a:defRPr/>
            </a:lvl1pPr>
          </a:lstStyle>
          <a:p>
            <a:pPr>
              <a:defRPr/>
            </a:pPr>
            <a:fld id="{43CE0649-75B0-4535-B388-0389F390AD32}" type="slidenum">
              <a:rPr altLang="en-US"/>
              <a:pPr>
                <a:defRPr/>
              </a:pPr>
              <a:t>‹#›</a:t>
            </a:fld>
            <a:endParaRPr lang="zh-CN" altLang="en-US"/>
          </a:p>
        </p:txBody>
      </p:sp>
    </p:spTree>
    <p:extLst>
      <p:ext uri="{BB962C8B-B14F-4D97-AF65-F5344CB8AC3E}">
        <p14:creationId xmlns:p14="http://schemas.microsoft.com/office/powerpoint/2010/main" val="3480497453"/>
      </p:ext>
    </p:extLst>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0"/>
          <p:cNvSpPr>
            <a:spLocks noGrp="1" noChangeArrowheads="1"/>
          </p:cNvSpPr>
          <p:nvPr>
            <p:ph type="sldNum" sz="quarter" idx="10"/>
          </p:nvPr>
        </p:nvSpPr>
        <p:spPr>
          <a:ln/>
        </p:spPr>
        <p:txBody>
          <a:bodyPr/>
          <a:lstStyle>
            <a:lvl1pPr>
              <a:defRPr/>
            </a:lvl1pPr>
          </a:lstStyle>
          <a:p>
            <a:pPr>
              <a:defRPr/>
            </a:pPr>
            <a:fld id="{33CB4B13-E143-4427-B48C-0ABBB432A6CA}" type="slidenum">
              <a:rPr altLang="en-US"/>
              <a:pPr>
                <a:defRPr/>
              </a:pPr>
              <a:t>‹#›</a:t>
            </a:fld>
            <a:endParaRPr lang="zh-CN" altLang="en-US"/>
          </a:p>
        </p:txBody>
      </p:sp>
    </p:spTree>
    <p:extLst>
      <p:ext uri="{BB962C8B-B14F-4D97-AF65-F5344CB8AC3E}">
        <p14:creationId xmlns:p14="http://schemas.microsoft.com/office/powerpoint/2010/main" val="50021845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0"/>
          <p:cNvSpPr>
            <a:spLocks noGrp="1" noChangeArrowheads="1"/>
          </p:cNvSpPr>
          <p:nvPr>
            <p:ph type="sldNum" sz="quarter" idx="10"/>
          </p:nvPr>
        </p:nvSpPr>
        <p:spPr>
          <a:ln/>
        </p:spPr>
        <p:txBody>
          <a:bodyPr/>
          <a:lstStyle>
            <a:lvl1pPr>
              <a:defRPr/>
            </a:lvl1pPr>
          </a:lstStyle>
          <a:p>
            <a:pPr>
              <a:defRPr/>
            </a:pPr>
            <a:fld id="{11265CBA-F6B9-4B4B-999E-8DE26C970E25}" type="slidenum">
              <a:rPr altLang="en-US"/>
              <a:pPr>
                <a:defRPr/>
              </a:pPr>
              <a:t>‹#›</a:t>
            </a:fld>
            <a:endParaRPr lang="zh-CN" altLang="en-US"/>
          </a:p>
        </p:txBody>
      </p:sp>
    </p:spTree>
    <p:extLst>
      <p:ext uri="{BB962C8B-B14F-4D97-AF65-F5344CB8AC3E}">
        <p14:creationId xmlns:p14="http://schemas.microsoft.com/office/powerpoint/2010/main" val="3932922655"/>
      </p:ext>
    </p:extLst>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0"/>
          <p:cNvSpPr>
            <a:spLocks noGrp="1" noChangeArrowheads="1"/>
          </p:cNvSpPr>
          <p:nvPr>
            <p:ph type="sldNum" sz="quarter" idx="10"/>
          </p:nvPr>
        </p:nvSpPr>
        <p:spPr>
          <a:ln/>
        </p:spPr>
        <p:txBody>
          <a:bodyPr/>
          <a:lstStyle>
            <a:lvl1pPr>
              <a:defRPr/>
            </a:lvl1pPr>
          </a:lstStyle>
          <a:p>
            <a:pPr>
              <a:defRPr/>
            </a:pPr>
            <a:fld id="{C9688EB7-3B3B-42B1-920C-9A0B925CECB3}" type="slidenum">
              <a:rPr altLang="en-US"/>
              <a:pPr>
                <a:defRPr/>
              </a:pPr>
              <a:t>‹#›</a:t>
            </a:fld>
            <a:endParaRPr lang="zh-CN" altLang="en-US"/>
          </a:p>
        </p:txBody>
      </p:sp>
    </p:spTree>
    <p:extLst>
      <p:ext uri="{BB962C8B-B14F-4D97-AF65-F5344CB8AC3E}">
        <p14:creationId xmlns:p14="http://schemas.microsoft.com/office/powerpoint/2010/main" val="312462370"/>
      </p:ext>
    </p:extLst>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8A386634-E622-447B-8DFF-6762B18F8BAE}" type="slidenum">
              <a:rPr altLang="en-US"/>
              <a:pPr>
                <a:defRPr/>
              </a:pPr>
              <a:t>‹#›</a:t>
            </a:fld>
            <a:endParaRPr lang="zh-CN" altLang="en-US"/>
          </a:p>
        </p:txBody>
      </p:sp>
    </p:spTree>
    <p:extLst>
      <p:ext uri="{BB962C8B-B14F-4D97-AF65-F5344CB8AC3E}">
        <p14:creationId xmlns:p14="http://schemas.microsoft.com/office/powerpoint/2010/main" val="672871645"/>
      </p:ext>
    </p:extLst>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05E79CB0-648F-494A-99B9-72DCFBA346E6}" type="slidenum">
              <a:rPr altLang="en-US"/>
              <a:pPr>
                <a:defRPr/>
              </a:pPr>
              <a:t>‹#›</a:t>
            </a:fld>
            <a:endParaRPr lang="zh-CN" altLang="en-US"/>
          </a:p>
        </p:txBody>
      </p:sp>
    </p:spTree>
    <p:extLst>
      <p:ext uri="{BB962C8B-B14F-4D97-AF65-F5344CB8AC3E}">
        <p14:creationId xmlns:p14="http://schemas.microsoft.com/office/powerpoint/2010/main" val="899442932"/>
      </p:ext>
    </p:extLst>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38D3958C-C086-4B39-BCC7-306577F3BCD6}" type="slidenum">
              <a:rPr altLang="en-US"/>
              <a:pPr>
                <a:defRPr/>
              </a:pPr>
              <a:t>‹#›</a:t>
            </a:fld>
            <a:endParaRPr lang="zh-CN" altLang="en-US"/>
          </a:p>
        </p:txBody>
      </p:sp>
    </p:spTree>
    <p:extLst>
      <p:ext uri="{BB962C8B-B14F-4D97-AF65-F5344CB8AC3E}">
        <p14:creationId xmlns:p14="http://schemas.microsoft.com/office/powerpoint/2010/main" val="929974300"/>
      </p:ext>
    </p:extLst>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48B7677B-D01F-40CC-9343-BE1AD564CE10}" type="slidenum">
              <a:rPr altLang="en-US"/>
              <a:pPr>
                <a:defRPr/>
              </a:pPr>
              <a:t>‹#›</a:t>
            </a:fld>
            <a:endParaRPr lang="zh-CN" altLang="en-US"/>
          </a:p>
        </p:txBody>
      </p:sp>
    </p:spTree>
    <p:extLst>
      <p:ext uri="{BB962C8B-B14F-4D97-AF65-F5344CB8AC3E}">
        <p14:creationId xmlns:p14="http://schemas.microsoft.com/office/powerpoint/2010/main" val="3944857266"/>
      </p:ext>
    </p:extLst>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FBCBD288-BB75-4D87-9356-7E8EA2BA7F31}" type="slidenum">
              <a:rPr altLang="en-US"/>
              <a:pPr>
                <a:defRPr/>
              </a:pPr>
              <a:t>‹#›</a:t>
            </a:fld>
            <a:endParaRPr lang="zh-CN" altLang="en-US"/>
          </a:p>
        </p:txBody>
      </p:sp>
    </p:spTree>
    <p:extLst>
      <p:ext uri="{BB962C8B-B14F-4D97-AF65-F5344CB8AC3E}">
        <p14:creationId xmlns:p14="http://schemas.microsoft.com/office/powerpoint/2010/main" val="2434468074"/>
      </p:ext>
    </p:extLst>
  </p:cSld>
  <p:clrMapOvr>
    <a:masterClrMapping/>
  </p:clrMapOvr>
  <p:transition>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smtClean="0">
                <a:solidFill>
                  <a:schemeClr val="accent2"/>
                </a:solidFill>
              </a:rPr>
              <a:t>Introduction of Artificial Intelligence</a:t>
            </a:r>
          </a:p>
        </p:txBody>
      </p:sp>
      <p:sp>
        <p:nvSpPr>
          <p:cNvPr id="8" name="Line 9"/>
          <p:cNvSpPr>
            <a:spLocks noChangeShapeType="1"/>
          </p:cNvSpPr>
          <p:nvPr/>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ＭＳ Ｐゴシック" panose="020B0600070205080204" pitchFamily="34" charset="-128"/>
              </a:defRPr>
            </a:lvl1pPr>
          </a:lstStyle>
          <a:p>
            <a:pPr>
              <a:defRPr/>
            </a:pPr>
            <a:endParaRPr lang="en-US" altLang="zh-CN"/>
          </a:p>
        </p:txBody>
      </p:sp>
      <p:sp>
        <p:nvSpPr>
          <p:cNvPr id="10" name="灯片编号占位符 1"/>
          <p:cNvSpPr>
            <a:spLocks noGrp="1"/>
          </p:cNvSpPr>
          <p:nvPr>
            <p:ph type="sldNum" sz="quarter" idx="11"/>
          </p:nvPr>
        </p:nvSpPr>
        <p:spPr/>
        <p:txBody>
          <a:bodyPr/>
          <a:lstStyle>
            <a:lvl1pPr>
              <a:defRPr/>
            </a:lvl1pPr>
          </a:lstStyle>
          <a:p>
            <a:pPr>
              <a:defRPr/>
            </a:pPr>
            <a:fld id="{0D1AB7D8-4D60-4C64-BFC4-B3D57AD4A15C}" type="slidenum">
              <a:rPr altLang="en-US"/>
              <a:pPr>
                <a:defRPr/>
              </a:pPr>
              <a:t>‹#›</a:t>
            </a:fld>
            <a:endParaRPr lang="zh-CN" altLang="en-US"/>
          </a:p>
        </p:txBody>
      </p:sp>
    </p:spTree>
    <p:extLst>
      <p:ext uri="{BB962C8B-B14F-4D97-AF65-F5344CB8AC3E}">
        <p14:creationId xmlns:p14="http://schemas.microsoft.com/office/powerpoint/2010/main" val="2382025077"/>
      </p:ext>
    </p:extLst>
  </p:cSld>
  <p:clrMapOvr>
    <a:masterClrMapping/>
  </p:clrMapOvr>
  <p:transition>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96DE857F-B00D-46EE-8A5B-B2C7B67EBBBE}" type="slidenum">
              <a:rPr altLang="en-US"/>
              <a:pPr>
                <a:defRPr/>
              </a:pPr>
              <a:t>‹#›</a:t>
            </a:fld>
            <a:endParaRPr lang="zh-CN" altLang="en-US"/>
          </a:p>
        </p:txBody>
      </p:sp>
    </p:spTree>
    <p:extLst>
      <p:ext uri="{BB962C8B-B14F-4D97-AF65-F5344CB8AC3E}">
        <p14:creationId xmlns:p14="http://schemas.microsoft.com/office/powerpoint/2010/main" val="2749152097"/>
      </p:ext>
    </p:extLst>
  </p:cSld>
  <p:clrMapOvr>
    <a:masterClrMapping/>
  </p:clrMapOvr>
  <p:transition>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8777CECB-86E9-4B17-8C5C-1E98DFD84974}" type="slidenum">
              <a:rPr altLang="en-US"/>
              <a:pPr>
                <a:defRPr/>
              </a:pPr>
              <a:t>‹#›</a:t>
            </a:fld>
            <a:endParaRPr lang="zh-CN" altLang="en-US"/>
          </a:p>
        </p:txBody>
      </p:sp>
    </p:spTree>
    <p:extLst>
      <p:ext uri="{BB962C8B-B14F-4D97-AF65-F5344CB8AC3E}">
        <p14:creationId xmlns:p14="http://schemas.microsoft.com/office/powerpoint/2010/main" val="3997800230"/>
      </p:ext>
    </p:extLst>
  </p:cSld>
  <p:clrMapOvr>
    <a:masterClrMapping/>
  </p:clrMapOvr>
  <p:transition>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0"/>
          <p:cNvSpPr>
            <a:spLocks noGrp="1" noChangeArrowheads="1"/>
          </p:cNvSpPr>
          <p:nvPr>
            <p:ph type="sldNum" sz="quarter" idx="10"/>
          </p:nvPr>
        </p:nvSpPr>
        <p:spPr>
          <a:ln/>
        </p:spPr>
        <p:txBody>
          <a:bodyPr/>
          <a:lstStyle>
            <a:lvl1pPr>
              <a:defRPr/>
            </a:lvl1pPr>
          </a:lstStyle>
          <a:p>
            <a:pPr>
              <a:defRPr/>
            </a:pPr>
            <a:fld id="{7C97511E-101D-4B9F-AA0C-3D6E95A5F7AE}" type="slidenum">
              <a:rPr altLang="en-US"/>
              <a:pPr>
                <a:defRPr/>
              </a:pPr>
              <a:t>‹#›</a:t>
            </a:fld>
            <a:endParaRPr lang="zh-CN" altLang="en-US"/>
          </a:p>
        </p:txBody>
      </p:sp>
    </p:spTree>
    <p:extLst>
      <p:ext uri="{BB962C8B-B14F-4D97-AF65-F5344CB8AC3E}">
        <p14:creationId xmlns:p14="http://schemas.microsoft.com/office/powerpoint/2010/main" val="53439937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0"/>
          <p:cNvSpPr>
            <a:spLocks noGrp="1" noChangeArrowheads="1"/>
          </p:cNvSpPr>
          <p:nvPr>
            <p:ph type="sldNum" sz="quarter" idx="10"/>
          </p:nvPr>
        </p:nvSpPr>
        <p:spPr>
          <a:ln/>
        </p:spPr>
        <p:txBody>
          <a:bodyPr/>
          <a:lstStyle>
            <a:lvl1pPr>
              <a:defRPr/>
            </a:lvl1pPr>
          </a:lstStyle>
          <a:p>
            <a:pPr>
              <a:defRPr/>
            </a:pPr>
            <a:fld id="{0DA3BA1D-381E-4989-B148-F2B3A0ADADEA}" type="slidenum">
              <a:rPr altLang="en-US"/>
              <a:pPr>
                <a:defRPr/>
              </a:pPr>
              <a:t>‹#›</a:t>
            </a:fld>
            <a:endParaRPr lang="zh-CN" altLang="en-US"/>
          </a:p>
        </p:txBody>
      </p:sp>
    </p:spTree>
    <p:extLst>
      <p:ext uri="{BB962C8B-B14F-4D97-AF65-F5344CB8AC3E}">
        <p14:creationId xmlns:p14="http://schemas.microsoft.com/office/powerpoint/2010/main" val="465689330"/>
      </p:ext>
    </p:extLst>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0"/>
          <p:cNvSpPr>
            <a:spLocks noGrp="1" noChangeArrowheads="1"/>
          </p:cNvSpPr>
          <p:nvPr>
            <p:ph type="sldNum" sz="quarter" idx="10"/>
          </p:nvPr>
        </p:nvSpPr>
        <p:spPr>
          <a:ln/>
        </p:spPr>
        <p:txBody>
          <a:bodyPr/>
          <a:lstStyle>
            <a:lvl1pPr>
              <a:defRPr/>
            </a:lvl1pPr>
          </a:lstStyle>
          <a:p>
            <a:pPr>
              <a:defRPr/>
            </a:pPr>
            <a:fld id="{31619DBC-4A25-4922-BBA7-B6029C066A0A}" type="slidenum">
              <a:rPr altLang="en-US"/>
              <a:pPr>
                <a:defRPr/>
              </a:pPr>
              <a:t>‹#›</a:t>
            </a:fld>
            <a:endParaRPr lang="zh-CN" altLang="en-US"/>
          </a:p>
        </p:txBody>
      </p:sp>
    </p:spTree>
    <p:extLst>
      <p:ext uri="{BB962C8B-B14F-4D97-AF65-F5344CB8AC3E}">
        <p14:creationId xmlns:p14="http://schemas.microsoft.com/office/powerpoint/2010/main" val="544067183"/>
      </p:ext>
    </p:extLst>
  </p:cSld>
  <p:clrMapOvr>
    <a:masterClrMapping/>
  </p:clrMapOvr>
  <p:transition>
    <p:rand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0"/>
          <p:cNvSpPr>
            <a:spLocks noGrp="1" noChangeArrowheads="1"/>
          </p:cNvSpPr>
          <p:nvPr>
            <p:ph type="sldNum" sz="quarter" idx="10"/>
          </p:nvPr>
        </p:nvSpPr>
        <p:spPr>
          <a:ln/>
        </p:spPr>
        <p:txBody>
          <a:bodyPr/>
          <a:lstStyle>
            <a:lvl1pPr>
              <a:defRPr/>
            </a:lvl1pPr>
          </a:lstStyle>
          <a:p>
            <a:pPr>
              <a:defRPr/>
            </a:pPr>
            <a:fld id="{A48587FA-AB43-4CC8-ADFF-FFB885E033A1}" type="slidenum">
              <a:rPr altLang="en-US"/>
              <a:pPr>
                <a:defRPr/>
              </a:pPr>
              <a:t>‹#›</a:t>
            </a:fld>
            <a:endParaRPr lang="zh-CN" altLang="en-US"/>
          </a:p>
        </p:txBody>
      </p:sp>
    </p:spTree>
    <p:extLst>
      <p:ext uri="{BB962C8B-B14F-4D97-AF65-F5344CB8AC3E}">
        <p14:creationId xmlns:p14="http://schemas.microsoft.com/office/powerpoint/2010/main" val="3739643236"/>
      </p:ext>
    </p:extLst>
  </p:cSld>
  <p:clrMapOvr>
    <a:masterClrMapping/>
  </p:clrMapOvr>
  <p:transition>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D9C2B778-E96D-4EBE-82C7-47C2AA30EF3B}" type="slidenum">
              <a:rPr altLang="en-US"/>
              <a:pPr>
                <a:defRPr/>
              </a:pPr>
              <a:t>‹#›</a:t>
            </a:fld>
            <a:endParaRPr lang="zh-CN" altLang="en-US"/>
          </a:p>
        </p:txBody>
      </p:sp>
    </p:spTree>
    <p:extLst>
      <p:ext uri="{BB962C8B-B14F-4D97-AF65-F5344CB8AC3E}">
        <p14:creationId xmlns:p14="http://schemas.microsoft.com/office/powerpoint/2010/main" val="1566156087"/>
      </p:ext>
    </p:extLst>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4263B849-A32B-4A45-9BB8-FEEDF8915199}" type="slidenum">
              <a:rPr altLang="en-US"/>
              <a:pPr>
                <a:defRPr/>
              </a:pPr>
              <a:t>‹#›</a:t>
            </a:fld>
            <a:endParaRPr lang="zh-CN" altLang="en-US"/>
          </a:p>
        </p:txBody>
      </p:sp>
    </p:spTree>
    <p:extLst>
      <p:ext uri="{BB962C8B-B14F-4D97-AF65-F5344CB8AC3E}">
        <p14:creationId xmlns:p14="http://schemas.microsoft.com/office/powerpoint/2010/main" val="1374390712"/>
      </p:ext>
    </p:extLst>
  </p:cSld>
  <p:clrMapOvr>
    <a:masterClrMapping/>
  </p:clrMapOvr>
  <p:transition>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23D55EED-A101-47BA-88F3-2F70E0E17903}" type="slidenum">
              <a:rPr altLang="en-US"/>
              <a:pPr>
                <a:defRPr/>
              </a:pPr>
              <a:t>‹#›</a:t>
            </a:fld>
            <a:endParaRPr lang="zh-CN" altLang="en-US"/>
          </a:p>
        </p:txBody>
      </p:sp>
    </p:spTree>
    <p:extLst>
      <p:ext uri="{BB962C8B-B14F-4D97-AF65-F5344CB8AC3E}">
        <p14:creationId xmlns:p14="http://schemas.microsoft.com/office/powerpoint/2010/main" val="2688587376"/>
      </p:ext>
    </p:extLst>
  </p:cSld>
  <p:clrMapOvr>
    <a:masterClrMapping/>
  </p:clrMapOvr>
  <p:transition>
    <p:rand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A45CF59D-E8B1-4377-B01F-156F76353764}" type="slidenum">
              <a:rPr altLang="en-US"/>
              <a:pPr>
                <a:defRPr/>
              </a:pPr>
              <a:t>‹#›</a:t>
            </a:fld>
            <a:endParaRPr lang="zh-CN" altLang="en-US"/>
          </a:p>
        </p:txBody>
      </p:sp>
    </p:spTree>
    <p:extLst>
      <p:ext uri="{BB962C8B-B14F-4D97-AF65-F5344CB8AC3E}">
        <p14:creationId xmlns:p14="http://schemas.microsoft.com/office/powerpoint/2010/main" val="2255677689"/>
      </p:ext>
    </p:extLst>
  </p:cSld>
  <p:clrMapOvr>
    <a:masterClrMapping/>
  </p:clrMapOvr>
  <p:transition>
    <p:rand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234E056F-1246-45EA-BF57-6C5CDAF54743}" type="slidenum">
              <a:rPr altLang="en-US"/>
              <a:pPr>
                <a:defRPr/>
              </a:pPr>
              <a:t>‹#›</a:t>
            </a:fld>
            <a:endParaRPr lang="zh-CN" altLang="en-US"/>
          </a:p>
        </p:txBody>
      </p:sp>
    </p:spTree>
    <p:extLst>
      <p:ext uri="{BB962C8B-B14F-4D97-AF65-F5344CB8AC3E}">
        <p14:creationId xmlns:p14="http://schemas.microsoft.com/office/powerpoint/2010/main" val="4020793195"/>
      </p:ext>
    </p:extLst>
  </p:cSld>
  <p:clrMapOvr>
    <a:masterClrMapping/>
  </p:clrMapOvr>
  <p:transition>
    <p:rand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smtClean="0">
                <a:solidFill>
                  <a:schemeClr val="accent2"/>
                </a:solidFill>
              </a:rPr>
              <a:t>Introduction of Artificial Intelligence</a:t>
            </a:r>
          </a:p>
        </p:txBody>
      </p:sp>
      <p:sp>
        <p:nvSpPr>
          <p:cNvPr id="8" name="Line 9"/>
          <p:cNvSpPr>
            <a:spLocks noChangeShapeType="1"/>
          </p:cNvSpPr>
          <p:nvPr/>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ＭＳ Ｐゴシック" panose="020B0600070205080204" pitchFamily="34" charset="-128"/>
              </a:defRPr>
            </a:lvl1pPr>
          </a:lstStyle>
          <a:p>
            <a:pPr>
              <a:defRPr/>
            </a:pPr>
            <a:endParaRPr lang="en-US" altLang="zh-CN"/>
          </a:p>
        </p:txBody>
      </p:sp>
      <p:sp>
        <p:nvSpPr>
          <p:cNvPr id="10" name="灯片编号占位符 1"/>
          <p:cNvSpPr>
            <a:spLocks noGrp="1"/>
          </p:cNvSpPr>
          <p:nvPr>
            <p:ph type="sldNum" sz="quarter" idx="11"/>
          </p:nvPr>
        </p:nvSpPr>
        <p:spPr/>
        <p:txBody>
          <a:bodyPr/>
          <a:lstStyle>
            <a:lvl1pPr>
              <a:defRPr/>
            </a:lvl1pPr>
          </a:lstStyle>
          <a:p>
            <a:pPr>
              <a:defRPr/>
            </a:pPr>
            <a:fld id="{536ED1C7-30DC-4E74-86A5-C98BB49E7064}" type="slidenum">
              <a:rPr altLang="en-US"/>
              <a:pPr>
                <a:defRPr/>
              </a:pPr>
              <a:t>‹#›</a:t>
            </a:fld>
            <a:endParaRPr lang="zh-CN" altLang="en-US"/>
          </a:p>
        </p:txBody>
      </p:sp>
    </p:spTree>
    <p:extLst>
      <p:ext uri="{BB962C8B-B14F-4D97-AF65-F5344CB8AC3E}">
        <p14:creationId xmlns:p14="http://schemas.microsoft.com/office/powerpoint/2010/main" val="1768806469"/>
      </p:ext>
    </p:extLst>
  </p:cSld>
  <p:clrMapOvr>
    <a:masterClrMapping/>
  </p:clrMapOvr>
  <p:transition>
    <p:rand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B44DB108-35D7-430A-AE1D-4CEBFD790BF3}" type="slidenum">
              <a:rPr altLang="en-US"/>
              <a:pPr>
                <a:defRPr/>
              </a:pPr>
              <a:t>‹#›</a:t>
            </a:fld>
            <a:endParaRPr lang="zh-CN" altLang="en-US"/>
          </a:p>
        </p:txBody>
      </p:sp>
    </p:spTree>
    <p:extLst>
      <p:ext uri="{BB962C8B-B14F-4D97-AF65-F5344CB8AC3E}">
        <p14:creationId xmlns:p14="http://schemas.microsoft.com/office/powerpoint/2010/main" val="1665121927"/>
      </p:ext>
    </p:extLst>
  </p:cSld>
  <p:clrMapOvr>
    <a:masterClrMapping/>
  </p:clrMapOvr>
  <p:transition>
    <p:rand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1E5B4CB3-17F1-49E7-A1D3-A48FA6928745}" type="slidenum">
              <a:rPr altLang="en-US"/>
              <a:pPr>
                <a:defRPr/>
              </a:pPr>
              <a:t>‹#›</a:t>
            </a:fld>
            <a:endParaRPr lang="zh-CN" altLang="en-US"/>
          </a:p>
        </p:txBody>
      </p:sp>
    </p:spTree>
    <p:extLst>
      <p:ext uri="{BB962C8B-B14F-4D97-AF65-F5344CB8AC3E}">
        <p14:creationId xmlns:p14="http://schemas.microsoft.com/office/powerpoint/2010/main" val="311054827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1BFBE896-0787-42C1-90FF-F49370B85B16}" type="slidenum">
              <a:rPr altLang="en-US"/>
              <a:pPr>
                <a:defRPr/>
              </a:pPr>
              <a:t>‹#›</a:t>
            </a:fld>
            <a:endParaRPr lang="zh-CN" altLang="en-US"/>
          </a:p>
        </p:txBody>
      </p:sp>
    </p:spTree>
    <p:extLst>
      <p:ext uri="{BB962C8B-B14F-4D97-AF65-F5344CB8AC3E}">
        <p14:creationId xmlns:p14="http://schemas.microsoft.com/office/powerpoint/2010/main" val="2203464835"/>
      </p:ext>
    </p:extLst>
  </p:cSld>
  <p:clrMapOvr>
    <a:masterClrMapping/>
  </p:clrMapOvr>
  <p:transition>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0"/>
          <p:cNvSpPr>
            <a:spLocks noGrp="1" noChangeArrowheads="1"/>
          </p:cNvSpPr>
          <p:nvPr>
            <p:ph type="sldNum" sz="quarter" idx="10"/>
          </p:nvPr>
        </p:nvSpPr>
        <p:spPr>
          <a:ln/>
        </p:spPr>
        <p:txBody>
          <a:bodyPr/>
          <a:lstStyle>
            <a:lvl1pPr>
              <a:defRPr/>
            </a:lvl1pPr>
          </a:lstStyle>
          <a:p>
            <a:pPr>
              <a:defRPr/>
            </a:pPr>
            <a:fld id="{24153F37-009A-4270-8B64-A658AE0D346B}" type="slidenum">
              <a:rPr altLang="en-US"/>
              <a:pPr>
                <a:defRPr/>
              </a:pPr>
              <a:t>‹#›</a:t>
            </a:fld>
            <a:endParaRPr lang="zh-CN" altLang="en-US"/>
          </a:p>
        </p:txBody>
      </p:sp>
    </p:spTree>
    <p:extLst>
      <p:ext uri="{BB962C8B-B14F-4D97-AF65-F5344CB8AC3E}">
        <p14:creationId xmlns:p14="http://schemas.microsoft.com/office/powerpoint/2010/main" val="1834404205"/>
      </p:ext>
    </p:extLst>
  </p:cSld>
  <p:clrMapOvr>
    <a:masterClrMapping/>
  </p:clrMapOvr>
  <p:transition>
    <p:rand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0"/>
          <p:cNvSpPr>
            <a:spLocks noGrp="1" noChangeArrowheads="1"/>
          </p:cNvSpPr>
          <p:nvPr>
            <p:ph type="sldNum" sz="quarter" idx="10"/>
          </p:nvPr>
        </p:nvSpPr>
        <p:spPr>
          <a:ln/>
        </p:spPr>
        <p:txBody>
          <a:bodyPr/>
          <a:lstStyle>
            <a:lvl1pPr>
              <a:defRPr/>
            </a:lvl1pPr>
          </a:lstStyle>
          <a:p>
            <a:pPr>
              <a:defRPr/>
            </a:pPr>
            <a:fld id="{D0F0A4CB-EEA8-4573-9F27-8588DA77123E}" type="slidenum">
              <a:rPr altLang="en-US"/>
              <a:pPr>
                <a:defRPr/>
              </a:pPr>
              <a:t>‹#›</a:t>
            </a:fld>
            <a:endParaRPr lang="zh-CN" altLang="en-US"/>
          </a:p>
        </p:txBody>
      </p:sp>
    </p:spTree>
    <p:extLst>
      <p:ext uri="{BB962C8B-B14F-4D97-AF65-F5344CB8AC3E}">
        <p14:creationId xmlns:p14="http://schemas.microsoft.com/office/powerpoint/2010/main" val="3713571776"/>
      </p:ext>
    </p:extLst>
  </p:cSld>
  <p:clrMapOvr>
    <a:masterClrMapping/>
  </p:clrMapOvr>
  <p:transition>
    <p:rand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0"/>
          <p:cNvSpPr>
            <a:spLocks noGrp="1" noChangeArrowheads="1"/>
          </p:cNvSpPr>
          <p:nvPr>
            <p:ph type="sldNum" sz="quarter" idx="10"/>
          </p:nvPr>
        </p:nvSpPr>
        <p:spPr>
          <a:ln/>
        </p:spPr>
        <p:txBody>
          <a:bodyPr/>
          <a:lstStyle>
            <a:lvl1pPr>
              <a:defRPr/>
            </a:lvl1pPr>
          </a:lstStyle>
          <a:p>
            <a:pPr>
              <a:defRPr/>
            </a:pPr>
            <a:fld id="{C2732214-726D-4761-8935-F151090ED5B9}" type="slidenum">
              <a:rPr altLang="en-US"/>
              <a:pPr>
                <a:defRPr/>
              </a:pPr>
              <a:t>‹#›</a:t>
            </a:fld>
            <a:endParaRPr lang="zh-CN" altLang="en-US"/>
          </a:p>
        </p:txBody>
      </p:sp>
    </p:spTree>
    <p:extLst>
      <p:ext uri="{BB962C8B-B14F-4D97-AF65-F5344CB8AC3E}">
        <p14:creationId xmlns:p14="http://schemas.microsoft.com/office/powerpoint/2010/main" val="2407551945"/>
      </p:ext>
    </p:extLst>
  </p:cSld>
  <p:clrMapOvr>
    <a:masterClrMapping/>
  </p:clrMapOvr>
  <p:transition>
    <p:rand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63DFD97D-0A15-4074-9CD9-79D8AC2255CA}" type="slidenum">
              <a:rPr altLang="en-US"/>
              <a:pPr>
                <a:defRPr/>
              </a:pPr>
              <a:t>‹#›</a:t>
            </a:fld>
            <a:endParaRPr lang="zh-CN" altLang="en-US"/>
          </a:p>
        </p:txBody>
      </p:sp>
    </p:spTree>
    <p:extLst>
      <p:ext uri="{BB962C8B-B14F-4D97-AF65-F5344CB8AC3E}">
        <p14:creationId xmlns:p14="http://schemas.microsoft.com/office/powerpoint/2010/main" val="3487332096"/>
      </p:ext>
    </p:extLst>
  </p:cSld>
  <p:clrMapOvr>
    <a:masterClrMapping/>
  </p:clrMapOvr>
  <p:transition>
    <p:rand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BD60917B-F955-4EAB-B9CD-96D0AA097719}" type="slidenum">
              <a:rPr altLang="en-US"/>
              <a:pPr>
                <a:defRPr/>
              </a:pPr>
              <a:t>‹#›</a:t>
            </a:fld>
            <a:endParaRPr lang="zh-CN" altLang="en-US"/>
          </a:p>
        </p:txBody>
      </p:sp>
    </p:spTree>
    <p:extLst>
      <p:ext uri="{BB962C8B-B14F-4D97-AF65-F5344CB8AC3E}">
        <p14:creationId xmlns:p14="http://schemas.microsoft.com/office/powerpoint/2010/main" val="1520012579"/>
      </p:ext>
    </p:extLst>
  </p:cSld>
  <p:clrMapOvr>
    <a:masterClrMapping/>
  </p:clrMapOvr>
  <p:transition>
    <p:rand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C6995639-AB1B-4E85-8F4C-5386462BB586}" type="slidenum">
              <a:rPr altLang="en-US"/>
              <a:pPr>
                <a:defRPr/>
              </a:pPr>
              <a:t>‹#›</a:t>
            </a:fld>
            <a:endParaRPr lang="zh-CN" altLang="en-US"/>
          </a:p>
        </p:txBody>
      </p:sp>
    </p:spTree>
    <p:extLst>
      <p:ext uri="{BB962C8B-B14F-4D97-AF65-F5344CB8AC3E}">
        <p14:creationId xmlns:p14="http://schemas.microsoft.com/office/powerpoint/2010/main" val="1440476686"/>
      </p:ext>
    </p:extLst>
  </p:cSld>
  <p:clrMapOvr>
    <a:masterClrMapping/>
  </p:clrMapOvr>
  <p:transition>
    <p:rand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27F60384-8202-4B2E-990E-661A937A217C}" type="slidenum">
              <a:rPr altLang="en-US"/>
              <a:pPr>
                <a:defRPr/>
              </a:pPr>
              <a:t>‹#›</a:t>
            </a:fld>
            <a:endParaRPr lang="zh-CN" altLang="en-US"/>
          </a:p>
        </p:txBody>
      </p:sp>
    </p:spTree>
    <p:extLst>
      <p:ext uri="{BB962C8B-B14F-4D97-AF65-F5344CB8AC3E}">
        <p14:creationId xmlns:p14="http://schemas.microsoft.com/office/powerpoint/2010/main" val="2137268715"/>
      </p:ext>
    </p:extLst>
  </p:cSld>
  <p:clrMapOvr>
    <a:masterClrMapping/>
  </p:clrMapOvr>
  <p:transition>
    <p:rand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B96E17ED-FEB8-4AEA-BEED-B2221B9C887E}" type="slidenum">
              <a:rPr altLang="en-US"/>
              <a:pPr>
                <a:defRPr/>
              </a:pPr>
              <a:t>‹#›</a:t>
            </a:fld>
            <a:endParaRPr lang="zh-CN" altLang="en-US"/>
          </a:p>
        </p:txBody>
      </p:sp>
    </p:spTree>
    <p:extLst>
      <p:ext uri="{BB962C8B-B14F-4D97-AF65-F5344CB8AC3E}">
        <p14:creationId xmlns:p14="http://schemas.microsoft.com/office/powerpoint/2010/main" val="2770707071"/>
      </p:ext>
    </p:extLst>
  </p:cSld>
  <p:clrMapOvr>
    <a:masterClrMapping/>
  </p:clrMapOvr>
  <p:transition>
    <p:random/>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smtClean="0">
                <a:solidFill>
                  <a:schemeClr val="accent2"/>
                </a:solidFill>
              </a:rPr>
              <a:t>Introduction of Artificial Intelligence</a:t>
            </a:r>
          </a:p>
        </p:txBody>
      </p:sp>
      <p:sp>
        <p:nvSpPr>
          <p:cNvPr id="8" name="Line 9"/>
          <p:cNvSpPr>
            <a:spLocks noChangeShapeType="1"/>
          </p:cNvSpPr>
          <p:nvPr/>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ＭＳ Ｐゴシック" panose="020B0600070205080204" pitchFamily="34" charset="-128"/>
              </a:defRPr>
            </a:lvl1pPr>
          </a:lstStyle>
          <a:p>
            <a:pPr>
              <a:defRPr/>
            </a:pPr>
            <a:endParaRPr lang="en-US" altLang="zh-CN"/>
          </a:p>
        </p:txBody>
      </p:sp>
      <p:sp>
        <p:nvSpPr>
          <p:cNvPr id="10" name="灯片编号占位符 1"/>
          <p:cNvSpPr>
            <a:spLocks noGrp="1"/>
          </p:cNvSpPr>
          <p:nvPr>
            <p:ph type="sldNum" sz="quarter" idx="11"/>
          </p:nvPr>
        </p:nvSpPr>
        <p:spPr/>
        <p:txBody>
          <a:bodyPr/>
          <a:lstStyle>
            <a:lvl1pPr>
              <a:defRPr/>
            </a:lvl1pPr>
          </a:lstStyle>
          <a:p>
            <a:pPr>
              <a:defRPr/>
            </a:pPr>
            <a:fld id="{13858D54-7701-4320-A472-78B9BEEEC169}" type="slidenum">
              <a:rPr altLang="en-US"/>
              <a:pPr>
                <a:defRPr/>
              </a:pPr>
              <a:t>‹#›</a:t>
            </a:fld>
            <a:endParaRPr lang="zh-CN" altLang="en-US"/>
          </a:p>
        </p:txBody>
      </p:sp>
    </p:spTree>
    <p:extLst>
      <p:ext uri="{BB962C8B-B14F-4D97-AF65-F5344CB8AC3E}">
        <p14:creationId xmlns:p14="http://schemas.microsoft.com/office/powerpoint/2010/main" val="17940637"/>
      </p:ext>
    </p:extLst>
  </p:cSld>
  <p:clrMapOvr>
    <a:masterClrMapping/>
  </p:clrMapOvr>
  <p:transition>
    <p:random/>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826735A2-898D-4EAB-A60F-D02786BD1B45}" type="slidenum">
              <a:rPr altLang="en-US"/>
              <a:pPr>
                <a:defRPr/>
              </a:pPr>
              <a:t>‹#›</a:t>
            </a:fld>
            <a:endParaRPr lang="zh-CN" altLang="en-US"/>
          </a:p>
        </p:txBody>
      </p:sp>
    </p:spTree>
    <p:extLst>
      <p:ext uri="{BB962C8B-B14F-4D97-AF65-F5344CB8AC3E}">
        <p14:creationId xmlns:p14="http://schemas.microsoft.com/office/powerpoint/2010/main" val="295270809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9EDA9279-3DC0-4910-9CBC-8B16B5349BF1}" type="slidenum">
              <a:rPr altLang="en-US"/>
              <a:pPr>
                <a:defRPr/>
              </a:pPr>
              <a:t>‹#›</a:t>
            </a:fld>
            <a:endParaRPr lang="zh-CN" altLang="en-US"/>
          </a:p>
        </p:txBody>
      </p:sp>
    </p:spTree>
    <p:extLst>
      <p:ext uri="{BB962C8B-B14F-4D97-AF65-F5344CB8AC3E}">
        <p14:creationId xmlns:p14="http://schemas.microsoft.com/office/powerpoint/2010/main" val="3892595989"/>
      </p:ext>
    </p:extLst>
  </p:cSld>
  <p:clrMapOvr>
    <a:masterClrMapping/>
  </p:clrMapOvr>
  <p:transition>
    <p:rand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72E4E48C-529F-45EE-AD45-6850E3EFF32E}" type="slidenum">
              <a:rPr altLang="en-US"/>
              <a:pPr>
                <a:defRPr/>
              </a:pPr>
              <a:t>‹#›</a:t>
            </a:fld>
            <a:endParaRPr lang="zh-CN" altLang="en-US"/>
          </a:p>
        </p:txBody>
      </p:sp>
    </p:spTree>
    <p:extLst>
      <p:ext uri="{BB962C8B-B14F-4D97-AF65-F5344CB8AC3E}">
        <p14:creationId xmlns:p14="http://schemas.microsoft.com/office/powerpoint/2010/main" val="1367821747"/>
      </p:ext>
    </p:extLst>
  </p:cSld>
  <p:clrMapOvr>
    <a:masterClrMapping/>
  </p:clrMapOvr>
  <p:transition>
    <p:random/>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0"/>
          <p:cNvSpPr>
            <a:spLocks noGrp="1" noChangeArrowheads="1"/>
          </p:cNvSpPr>
          <p:nvPr>
            <p:ph type="sldNum" sz="quarter" idx="10"/>
          </p:nvPr>
        </p:nvSpPr>
        <p:spPr>
          <a:ln/>
        </p:spPr>
        <p:txBody>
          <a:bodyPr/>
          <a:lstStyle>
            <a:lvl1pPr>
              <a:defRPr/>
            </a:lvl1pPr>
          </a:lstStyle>
          <a:p>
            <a:pPr>
              <a:defRPr/>
            </a:pPr>
            <a:fld id="{4E92C125-3359-49AA-80E0-94E5533BD132}" type="slidenum">
              <a:rPr altLang="en-US"/>
              <a:pPr>
                <a:defRPr/>
              </a:pPr>
              <a:t>‹#›</a:t>
            </a:fld>
            <a:endParaRPr lang="zh-CN" altLang="en-US"/>
          </a:p>
        </p:txBody>
      </p:sp>
    </p:spTree>
    <p:extLst>
      <p:ext uri="{BB962C8B-B14F-4D97-AF65-F5344CB8AC3E}">
        <p14:creationId xmlns:p14="http://schemas.microsoft.com/office/powerpoint/2010/main" val="557655978"/>
      </p:ext>
    </p:extLst>
  </p:cSld>
  <p:clrMapOvr>
    <a:masterClrMapping/>
  </p:clrMapOvr>
  <p:transition>
    <p:random/>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0"/>
          <p:cNvSpPr>
            <a:spLocks noGrp="1" noChangeArrowheads="1"/>
          </p:cNvSpPr>
          <p:nvPr>
            <p:ph type="sldNum" sz="quarter" idx="10"/>
          </p:nvPr>
        </p:nvSpPr>
        <p:spPr>
          <a:ln/>
        </p:spPr>
        <p:txBody>
          <a:bodyPr/>
          <a:lstStyle>
            <a:lvl1pPr>
              <a:defRPr/>
            </a:lvl1pPr>
          </a:lstStyle>
          <a:p>
            <a:pPr>
              <a:defRPr/>
            </a:pPr>
            <a:fld id="{548F3F0C-4F5E-4335-821B-1672DCC34170}" type="slidenum">
              <a:rPr altLang="en-US"/>
              <a:pPr>
                <a:defRPr/>
              </a:pPr>
              <a:t>‹#›</a:t>
            </a:fld>
            <a:endParaRPr lang="zh-CN" altLang="en-US"/>
          </a:p>
        </p:txBody>
      </p:sp>
    </p:spTree>
    <p:extLst>
      <p:ext uri="{BB962C8B-B14F-4D97-AF65-F5344CB8AC3E}">
        <p14:creationId xmlns:p14="http://schemas.microsoft.com/office/powerpoint/2010/main" val="1957156457"/>
      </p:ext>
    </p:extLst>
  </p:cSld>
  <p:clrMapOvr>
    <a:masterClrMapping/>
  </p:clrMapOvr>
  <p:transition>
    <p:random/>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0"/>
          <p:cNvSpPr>
            <a:spLocks noGrp="1" noChangeArrowheads="1"/>
          </p:cNvSpPr>
          <p:nvPr>
            <p:ph type="sldNum" sz="quarter" idx="10"/>
          </p:nvPr>
        </p:nvSpPr>
        <p:spPr>
          <a:ln/>
        </p:spPr>
        <p:txBody>
          <a:bodyPr/>
          <a:lstStyle>
            <a:lvl1pPr>
              <a:defRPr/>
            </a:lvl1pPr>
          </a:lstStyle>
          <a:p>
            <a:pPr>
              <a:defRPr/>
            </a:pPr>
            <a:fld id="{47B9D7B5-F817-4CA5-8E45-E94C831FEA44}" type="slidenum">
              <a:rPr altLang="en-US"/>
              <a:pPr>
                <a:defRPr/>
              </a:pPr>
              <a:t>‹#›</a:t>
            </a:fld>
            <a:endParaRPr lang="zh-CN" altLang="en-US"/>
          </a:p>
        </p:txBody>
      </p:sp>
    </p:spTree>
    <p:extLst>
      <p:ext uri="{BB962C8B-B14F-4D97-AF65-F5344CB8AC3E}">
        <p14:creationId xmlns:p14="http://schemas.microsoft.com/office/powerpoint/2010/main" val="2574462523"/>
      </p:ext>
    </p:extLst>
  </p:cSld>
  <p:clrMapOvr>
    <a:masterClrMapping/>
  </p:clrMapOvr>
  <p:transition>
    <p:random/>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7318697A-099D-4DDA-8EED-D435828C933F}" type="slidenum">
              <a:rPr altLang="en-US"/>
              <a:pPr>
                <a:defRPr/>
              </a:pPr>
              <a:t>‹#›</a:t>
            </a:fld>
            <a:endParaRPr lang="zh-CN" altLang="en-US"/>
          </a:p>
        </p:txBody>
      </p:sp>
    </p:spTree>
    <p:extLst>
      <p:ext uri="{BB962C8B-B14F-4D97-AF65-F5344CB8AC3E}">
        <p14:creationId xmlns:p14="http://schemas.microsoft.com/office/powerpoint/2010/main" val="1441621225"/>
      </p:ext>
    </p:extLst>
  </p:cSld>
  <p:clrMapOvr>
    <a:masterClrMapping/>
  </p:clrMapOvr>
  <p:transition>
    <p:random/>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A1873426-9C67-4434-8CFF-08FC60FA57DC}" type="slidenum">
              <a:rPr altLang="en-US"/>
              <a:pPr>
                <a:defRPr/>
              </a:pPr>
              <a:t>‹#›</a:t>
            </a:fld>
            <a:endParaRPr lang="zh-CN" altLang="en-US"/>
          </a:p>
        </p:txBody>
      </p:sp>
    </p:spTree>
    <p:extLst>
      <p:ext uri="{BB962C8B-B14F-4D97-AF65-F5344CB8AC3E}">
        <p14:creationId xmlns:p14="http://schemas.microsoft.com/office/powerpoint/2010/main" val="3712858665"/>
      </p:ext>
    </p:extLst>
  </p:cSld>
  <p:clrMapOvr>
    <a:masterClrMapping/>
  </p:clrMapOvr>
  <p:transition>
    <p:random/>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EB4F12D4-0E2B-4144-BAAF-C4087D3A3983}" type="slidenum">
              <a:rPr altLang="en-US"/>
              <a:pPr>
                <a:defRPr/>
              </a:pPr>
              <a:t>‹#›</a:t>
            </a:fld>
            <a:endParaRPr lang="zh-CN" altLang="en-US"/>
          </a:p>
        </p:txBody>
      </p:sp>
    </p:spTree>
    <p:extLst>
      <p:ext uri="{BB962C8B-B14F-4D97-AF65-F5344CB8AC3E}">
        <p14:creationId xmlns:p14="http://schemas.microsoft.com/office/powerpoint/2010/main" val="2901551174"/>
      </p:ext>
    </p:extLst>
  </p:cSld>
  <p:clrMapOvr>
    <a:masterClrMapping/>
  </p:clrMapOvr>
  <p:transition>
    <p:random/>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B969A0E9-4644-4460-97A8-0BA9EDDB256A}" type="slidenum">
              <a:rPr altLang="en-US"/>
              <a:pPr>
                <a:defRPr/>
              </a:pPr>
              <a:t>‹#›</a:t>
            </a:fld>
            <a:endParaRPr lang="zh-CN" altLang="en-US"/>
          </a:p>
        </p:txBody>
      </p:sp>
    </p:spTree>
    <p:extLst>
      <p:ext uri="{BB962C8B-B14F-4D97-AF65-F5344CB8AC3E}">
        <p14:creationId xmlns:p14="http://schemas.microsoft.com/office/powerpoint/2010/main" val="2693389276"/>
      </p:ext>
    </p:extLst>
  </p:cSld>
  <p:clrMapOvr>
    <a:masterClrMapping/>
  </p:clrMapOvr>
  <p:transition>
    <p:random/>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9C7079E2-0403-4875-A6F3-37B95B768C7B}" type="slidenum">
              <a:rPr altLang="en-US"/>
              <a:pPr>
                <a:defRPr/>
              </a:pPr>
              <a:t>‹#›</a:t>
            </a:fld>
            <a:endParaRPr lang="zh-CN" altLang="en-US"/>
          </a:p>
        </p:txBody>
      </p:sp>
    </p:spTree>
    <p:extLst>
      <p:ext uri="{BB962C8B-B14F-4D97-AF65-F5344CB8AC3E}">
        <p14:creationId xmlns:p14="http://schemas.microsoft.com/office/powerpoint/2010/main" val="3048690737"/>
      </p:ext>
    </p:extLst>
  </p:cSld>
  <p:clrMapOvr>
    <a:masterClrMapping/>
  </p:clrMapOvr>
  <p:transition>
    <p:random/>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7"/>
          <p:cNvSpPr>
            <a:spLocks noChangeArrowheads="1"/>
          </p:cNvSpPr>
          <p:nvPr/>
        </p:nvSpPr>
        <p:spPr bwMode="auto">
          <a:xfrm>
            <a:off x="685800" y="34083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0 w 1000"/>
              <a:gd name="T11" fmla="*/ 0 h 1000"/>
              <a:gd name="T12" fmla="*/ 2147483646 w 1000"/>
              <a:gd name="T13" fmla="*/ 0 h 1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7" name="Text Box 8"/>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000" smtClean="0">
                <a:solidFill>
                  <a:schemeClr val="accent2"/>
                </a:solidFill>
              </a:rPr>
              <a:t>Introduction of Artificial Intelligence</a:t>
            </a:r>
          </a:p>
        </p:txBody>
      </p:sp>
      <p:sp>
        <p:nvSpPr>
          <p:cNvPr id="8" name="Line 9"/>
          <p:cNvSpPr>
            <a:spLocks noChangeShapeType="1"/>
          </p:cNvSpPr>
          <p:nvPr/>
        </p:nvSpPr>
        <p:spPr bwMode="auto">
          <a:xfrm>
            <a:off x="225425" y="457200"/>
            <a:ext cx="868045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noProof="1"/>
              <a:t>マスタ タイトルの書式設定</a:t>
            </a:r>
          </a:p>
        </p:txBody>
      </p:sp>
      <p:sp>
        <p:nvSpPr>
          <p:cNvPr id="10245"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noProof="1"/>
              <a:t>マスタ サブタイトルの書式設定</a:t>
            </a:r>
          </a:p>
        </p:txBody>
      </p:sp>
      <p:sp>
        <p:nvSpPr>
          <p:cNvPr id="9" name="Rectangle 6"/>
          <p:cNvSpPr>
            <a:spLocks noGrp="1" noChangeArrowheads="1"/>
          </p:cNvSpPr>
          <p:nvPr>
            <p:ph type="ftr" sz="quarter" idx="10"/>
          </p:nvPr>
        </p:nvSpPr>
        <p:spPr bwMode="auto">
          <a:xfrm>
            <a:off x="733425" y="138113"/>
            <a:ext cx="7737475" cy="323850"/>
          </a:xfrm>
          <a:prstGeom prst="rect">
            <a:avLst/>
          </a:prstGeom>
          <a:ln>
            <a:miter lim="800000"/>
          </a:ln>
        </p:spPr>
        <p:txBody>
          <a:bodyPr vert="horz" wrap="square" lIns="91440" tIns="45720" rIns="91440" bIns="45720" numCol="1" anchor="t" anchorCtr="0" compatLnSpc="1">
            <a:prstTxWarp prst="textNoShape">
              <a:avLst/>
            </a:prstTxWarp>
          </a:bodyPr>
          <a:lstStyle>
            <a:lvl1pPr eaLnBrk="1" hangingPunct="1">
              <a:defRPr sz="1600">
                <a:solidFill>
                  <a:srgbClr val="A50021"/>
                </a:solidFill>
                <a:ea typeface="ＭＳ Ｐゴシック" panose="020B0600070205080204" pitchFamily="34" charset="-128"/>
              </a:defRPr>
            </a:lvl1pPr>
          </a:lstStyle>
          <a:p>
            <a:pPr>
              <a:defRPr/>
            </a:pPr>
            <a:endParaRPr lang="en-US" altLang="zh-CN"/>
          </a:p>
        </p:txBody>
      </p:sp>
      <p:sp>
        <p:nvSpPr>
          <p:cNvPr id="10" name="灯片编号占位符 1"/>
          <p:cNvSpPr>
            <a:spLocks noGrp="1"/>
          </p:cNvSpPr>
          <p:nvPr>
            <p:ph type="sldNum" sz="quarter" idx="11"/>
          </p:nvPr>
        </p:nvSpPr>
        <p:spPr/>
        <p:txBody>
          <a:bodyPr/>
          <a:lstStyle>
            <a:lvl1pPr>
              <a:defRPr/>
            </a:lvl1pPr>
          </a:lstStyle>
          <a:p>
            <a:pPr>
              <a:defRPr/>
            </a:pPr>
            <a:fld id="{B76DFBF8-B082-43C4-A12D-E947EC1EFF16}" type="slidenum">
              <a:rPr altLang="en-US"/>
              <a:pPr>
                <a:defRPr/>
              </a:pPr>
              <a:t>‹#›</a:t>
            </a:fld>
            <a:endParaRPr lang="zh-CN" altLang="en-US"/>
          </a:p>
        </p:txBody>
      </p:sp>
    </p:spTree>
    <p:extLst>
      <p:ext uri="{BB962C8B-B14F-4D97-AF65-F5344CB8AC3E}">
        <p14:creationId xmlns:p14="http://schemas.microsoft.com/office/powerpoint/2010/main" val="156661547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55DE518C-DDF6-46D2-9D48-2ED13C6E9E9A}" type="slidenum">
              <a:rPr altLang="en-US"/>
              <a:pPr>
                <a:defRPr/>
              </a:pPr>
              <a:t>‹#›</a:t>
            </a:fld>
            <a:endParaRPr lang="zh-CN" altLang="en-US"/>
          </a:p>
        </p:txBody>
      </p:sp>
    </p:spTree>
    <p:extLst>
      <p:ext uri="{BB962C8B-B14F-4D97-AF65-F5344CB8AC3E}">
        <p14:creationId xmlns:p14="http://schemas.microsoft.com/office/powerpoint/2010/main" val="1301172013"/>
      </p:ext>
    </p:extLst>
  </p:cSld>
  <p:clrMapOvr>
    <a:masterClrMapping/>
  </p:clrMapOvr>
  <p:transition>
    <p:rand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E937EF6D-549F-4FD7-A711-723994695AED}" type="slidenum">
              <a:rPr altLang="en-US"/>
              <a:pPr>
                <a:defRPr/>
              </a:pPr>
              <a:t>‹#›</a:t>
            </a:fld>
            <a:endParaRPr lang="zh-CN" altLang="en-US"/>
          </a:p>
        </p:txBody>
      </p:sp>
    </p:spTree>
    <p:extLst>
      <p:ext uri="{BB962C8B-B14F-4D97-AF65-F5344CB8AC3E}">
        <p14:creationId xmlns:p14="http://schemas.microsoft.com/office/powerpoint/2010/main" val="4086261791"/>
      </p:ext>
    </p:extLst>
  </p:cSld>
  <p:clrMapOvr>
    <a:masterClrMapping/>
  </p:clrMapOvr>
  <p:transition>
    <p:random/>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B56836F0-CC5D-462A-A4B9-775AA90AED21}" type="slidenum">
              <a:rPr altLang="en-US"/>
              <a:pPr>
                <a:defRPr/>
              </a:pPr>
              <a:t>‹#›</a:t>
            </a:fld>
            <a:endParaRPr lang="zh-CN" altLang="en-US"/>
          </a:p>
        </p:txBody>
      </p:sp>
    </p:spTree>
    <p:extLst>
      <p:ext uri="{BB962C8B-B14F-4D97-AF65-F5344CB8AC3E}">
        <p14:creationId xmlns:p14="http://schemas.microsoft.com/office/powerpoint/2010/main" val="3535217669"/>
      </p:ext>
    </p:extLst>
  </p:cSld>
  <p:clrMapOvr>
    <a:masterClrMapping/>
  </p:clrMapOvr>
  <p:transition>
    <p:random/>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0"/>
          <p:cNvSpPr>
            <a:spLocks noGrp="1" noChangeArrowheads="1"/>
          </p:cNvSpPr>
          <p:nvPr>
            <p:ph type="sldNum" sz="quarter" idx="10"/>
          </p:nvPr>
        </p:nvSpPr>
        <p:spPr>
          <a:ln/>
        </p:spPr>
        <p:txBody>
          <a:bodyPr/>
          <a:lstStyle>
            <a:lvl1pPr>
              <a:defRPr/>
            </a:lvl1pPr>
          </a:lstStyle>
          <a:p>
            <a:pPr>
              <a:defRPr/>
            </a:pPr>
            <a:fld id="{5E16F806-34C4-4F58-8FD0-CCBFA290C257}" type="slidenum">
              <a:rPr altLang="en-US"/>
              <a:pPr>
                <a:defRPr/>
              </a:pPr>
              <a:t>‹#›</a:t>
            </a:fld>
            <a:endParaRPr lang="zh-CN" altLang="en-US"/>
          </a:p>
        </p:txBody>
      </p:sp>
    </p:spTree>
    <p:extLst>
      <p:ext uri="{BB962C8B-B14F-4D97-AF65-F5344CB8AC3E}">
        <p14:creationId xmlns:p14="http://schemas.microsoft.com/office/powerpoint/2010/main" val="2718154109"/>
      </p:ext>
    </p:extLst>
  </p:cSld>
  <p:clrMapOvr>
    <a:masterClrMapping/>
  </p:clrMapOvr>
  <p:transition>
    <p:random/>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0"/>
          <p:cNvSpPr>
            <a:spLocks noGrp="1" noChangeArrowheads="1"/>
          </p:cNvSpPr>
          <p:nvPr>
            <p:ph type="sldNum" sz="quarter" idx="10"/>
          </p:nvPr>
        </p:nvSpPr>
        <p:spPr>
          <a:ln/>
        </p:spPr>
        <p:txBody>
          <a:bodyPr/>
          <a:lstStyle>
            <a:lvl1pPr>
              <a:defRPr/>
            </a:lvl1pPr>
          </a:lstStyle>
          <a:p>
            <a:pPr>
              <a:defRPr/>
            </a:pPr>
            <a:fld id="{25AA0186-60FB-44CF-80CC-778F861E84D0}" type="slidenum">
              <a:rPr altLang="en-US"/>
              <a:pPr>
                <a:defRPr/>
              </a:pPr>
              <a:t>‹#›</a:t>
            </a:fld>
            <a:endParaRPr lang="zh-CN" altLang="en-US"/>
          </a:p>
        </p:txBody>
      </p:sp>
    </p:spTree>
    <p:extLst>
      <p:ext uri="{BB962C8B-B14F-4D97-AF65-F5344CB8AC3E}">
        <p14:creationId xmlns:p14="http://schemas.microsoft.com/office/powerpoint/2010/main" val="934005969"/>
      </p:ext>
    </p:extLst>
  </p:cSld>
  <p:clrMapOvr>
    <a:masterClrMapping/>
  </p:clrMapOvr>
  <p:transition>
    <p:random/>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0"/>
          <p:cNvSpPr>
            <a:spLocks noGrp="1" noChangeArrowheads="1"/>
          </p:cNvSpPr>
          <p:nvPr>
            <p:ph type="sldNum" sz="quarter" idx="10"/>
          </p:nvPr>
        </p:nvSpPr>
        <p:spPr>
          <a:ln/>
        </p:spPr>
        <p:txBody>
          <a:bodyPr/>
          <a:lstStyle>
            <a:lvl1pPr>
              <a:defRPr/>
            </a:lvl1pPr>
          </a:lstStyle>
          <a:p>
            <a:pPr>
              <a:defRPr/>
            </a:pPr>
            <a:fld id="{31246B83-CCC4-43C3-8812-2AC70C1ED11E}" type="slidenum">
              <a:rPr altLang="en-US"/>
              <a:pPr>
                <a:defRPr/>
              </a:pPr>
              <a:t>‹#›</a:t>
            </a:fld>
            <a:endParaRPr lang="zh-CN" altLang="en-US"/>
          </a:p>
        </p:txBody>
      </p:sp>
    </p:spTree>
    <p:extLst>
      <p:ext uri="{BB962C8B-B14F-4D97-AF65-F5344CB8AC3E}">
        <p14:creationId xmlns:p14="http://schemas.microsoft.com/office/powerpoint/2010/main" val="2447729202"/>
      </p:ext>
    </p:extLst>
  </p:cSld>
  <p:clrMapOvr>
    <a:masterClrMapping/>
  </p:clrMapOvr>
  <p:transition>
    <p:random/>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11BAF9CD-8C7A-4CF7-A335-2A1E87F3D7F6}" type="slidenum">
              <a:rPr altLang="en-US"/>
              <a:pPr>
                <a:defRPr/>
              </a:pPr>
              <a:t>‹#›</a:t>
            </a:fld>
            <a:endParaRPr lang="zh-CN" altLang="en-US"/>
          </a:p>
        </p:txBody>
      </p:sp>
    </p:spTree>
    <p:extLst>
      <p:ext uri="{BB962C8B-B14F-4D97-AF65-F5344CB8AC3E}">
        <p14:creationId xmlns:p14="http://schemas.microsoft.com/office/powerpoint/2010/main" val="1675779225"/>
      </p:ext>
    </p:extLst>
  </p:cSld>
  <p:clrMapOvr>
    <a:masterClrMapping/>
  </p:clrMapOvr>
  <p:transition>
    <p:random/>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B41336EE-43D8-424A-8437-4887AE77DC02}" type="slidenum">
              <a:rPr altLang="en-US"/>
              <a:pPr>
                <a:defRPr/>
              </a:pPr>
              <a:t>‹#›</a:t>
            </a:fld>
            <a:endParaRPr lang="zh-CN" altLang="en-US"/>
          </a:p>
        </p:txBody>
      </p:sp>
    </p:spTree>
    <p:extLst>
      <p:ext uri="{BB962C8B-B14F-4D97-AF65-F5344CB8AC3E}">
        <p14:creationId xmlns:p14="http://schemas.microsoft.com/office/powerpoint/2010/main" val="2432538235"/>
      </p:ext>
    </p:extLst>
  </p:cSld>
  <p:clrMapOvr>
    <a:masterClrMapping/>
  </p:clrMapOvr>
  <p:transition>
    <p:random/>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C64930F0-7979-49BD-A4AC-B98573397AB7}" type="slidenum">
              <a:rPr altLang="en-US"/>
              <a:pPr>
                <a:defRPr/>
              </a:pPr>
              <a:t>‹#›</a:t>
            </a:fld>
            <a:endParaRPr lang="zh-CN" altLang="en-US"/>
          </a:p>
        </p:txBody>
      </p:sp>
    </p:spTree>
    <p:extLst>
      <p:ext uri="{BB962C8B-B14F-4D97-AF65-F5344CB8AC3E}">
        <p14:creationId xmlns:p14="http://schemas.microsoft.com/office/powerpoint/2010/main" val="1915856993"/>
      </p:ext>
    </p:extLst>
  </p:cSld>
  <p:clrMapOvr>
    <a:masterClrMapping/>
  </p:clrMapOvr>
  <p:transition>
    <p:random/>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4C22A4CA-4D2D-4F61-AD26-177A8C9BE7EF}" type="slidenum">
              <a:rPr altLang="en-US"/>
              <a:pPr>
                <a:defRPr/>
              </a:pPr>
              <a:t>‹#›</a:t>
            </a:fld>
            <a:endParaRPr lang="zh-CN" altLang="en-US"/>
          </a:p>
        </p:txBody>
      </p:sp>
    </p:spTree>
    <p:extLst>
      <p:ext uri="{BB962C8B-B14F-4D97-AF65-F5344CB8AC3E}">
        <p14:creationId xmlns:p14="http://schemas.microsoft.com/office/powerpoint/2010/main" val="1742747554"/>
      </p:ext>
    </p:extLst>
  </p:cSld>
  <p:clrMapOvr>
    <a:masterClrMapping/>
  </p:clrMapOvr>
  <p:transition>
    <p:random/>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0"/>
          <p:cNvSpPr>
            <a:spLocks noGrp="1" noChangeArrowheads="1"/>
          </p:cNvSpPr>
          <p:nvPr>
            <p:ph type="sldNum" sz="quarter" idx="10"/>
          </p:nvPr>
        </p:nvSpPr>
        <p:spPr>
          <a:ln/>
        </p:spPr>
        <p:txBody>
          <a:bodyPr/>
          <a:lstStyle>
            <a:lvl1pPr>
              <a:defRPr/>
            </a:lvl1pPr>
          </a:lstStyle>
          <a:p>
            <a:pPr>
              <a:defRPr/>
            </a:pPr>
            <a:fld id="{0CB133B3-6E78-48B2-A806-EC8E34942389}" type="slidenum">
              <a:rPr altLang="en-US"/>
              <a:pPr>
                <a:defRPr/>
              </a:pPr>
              <a:t>‹#›</a:t>
            </a:fld>
            <a:endParaRPr lang="zh-CN" altLang="en-US"/>
          </a:p>
        </p:txBody>
      </p:sp>
    </p:spTree>
    <p:extLst>
      <p:ext uri="{BB962C8B-B14F-4D97-AF65-F5344CB8AC3E}">
        <p14:creationId xmlns:p14="http://schemas.microsoft.com/office/powerpoint/2010/main" val="341883184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noProof="1">
                <a:solidFill>
                  <a:srgbClr val="A50021"/>
                </a:solidFill>
                <a:ea typeface="ＭＳ Ｐゴシック" panose="020B0600070205080204" pitchFamily="34" charset="-128"/>
              </a:defRPr>
            </a:lvl1pPr>
          </a:lstStyle>
          <a:p>
            <a:pPr>
              <a:defRPr/>
            </a:pPr>
            <a:fld id="{49F6B95A-26AF-4B4E-A5B0-3522342B5EAD}"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098" r:id="rId1"/>
    <p:sldLayoutId id="2147485998" r:id="rId2"/>
    <p:sldLayoutId id="2147485999" r:id="rId3"/>
    <p:sldLayoutId id="2147486000" r:id="rId4"/>
    <p:sldLayoutId id="2147486001" r:id="rId5"/>
    <p:sldLayoutId id="2147486002" r:id="rId6"/>
    <p:sldLayoutId id="2147486003" r:id="rId7"/>
    <p:sldLayoutId id="2147486004" r:id="rId8"/>
    <p:sldLayoutId id="2147486005" r:id="rId9"/>
    <p:sldLayoutId id="2147486006" r:id="rId10"/>
    <p:sldLayoutId id="2147486007" r:id="rId11"/>
  </p:sldLayoutIdLst>
  <p:transition>
    <p:random/>
  </p:transition>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243"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noProof="1">
                <a:solidFill>
                  <a:srgbClr val="A50021"/>
                </a:solidFill>
                <a:ea typeface="ＭＳ Ｐゴシック" panose="020B0600070205080204" pitchFamily="34" charset="-128"/>
              </a:defRPr>
            </a:lvl1pPr>
          </a:lstStyle>
          <a:p>
            <a:pPr>
              <a:defRPr/>
            </a:pPr>
            <a:fld id="{C8BFC80A-A8D6-48F9-847A-A31DF09DC89F}"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107" r:id="rId1"/>
    <p:sldLayoutId id="2147486088" r:id="rId2"/>
    <p:sldLayoutId id="2147486089" r:id="rId3"/>
    <p:sldLayoutId id="2147486090" r:id="rId4"/>
    <p:sldLayoutId id="2147486091" r:id="rId5"/>
    <p:sldLayoutId id="2147486092" r:id="rId6"/>
    <p:sldLayoutId id="2147486093" r:id="rId7"/>
    <p:sldLayoutId id="2147486094" r:id="rId8"/>
    <p:sldLayoutId id="2147486095" r:id="rId9"/>
    <p:sldLayoutId id="2147486096" r:id="rId10"/>
    <p:sldLayoutId id="2147486097" r:id="rId11"/>
  </p:sldLayoutIdLst>
  <p:transition>
    <p:random/>
  </p:transition>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2051"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noProof="1">
                <a:solidFill>
                  <a:srgbClr val="A50021"/>
                </a:solidFill>
                <a:ea typeface="ＭＳ Ｐゴシック" panose="020B0600070205080204" pitchFamily="34" charset="-128"/>
              </a:defRPr>
            </a:lvl1pPr>
          </a:lstStyle>
          <a:p>
            <a:pPr>
              <a:defRPr/>
            </a:pPr>
            <a:fld id="{79F6BF89-823B-428E-B756-8B89E0CC0E92}"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099" r:id="rId1"/>
    <p:sldLayoutId id="2147486008" r:id="rId2"/>
    <p:sldLayoutId id="2147486009" r:id="rId3"/>
    <p:sldLayoutId id="2147486010" r:id="rId4"/>
    <p:sldLayoutId id="2147486011" r:id="rId5"/>
    <p:sldLayoutId id="2147486012" r:id="rId6"/>
    <p:sldLayoutId id="2147486013" r:id="rId7"/>
    <p:sldLayoutId id="2147486014" r:id="rId8"/>
    <p:sldLayoutId id="2147486015" r:id="rId9"/>
    <p:sldLayoutId id="2147486016" r:id="rId10"/>
    <p:sldLayoutId id="2147486017" r:id="rId11"/>
  </p:sldLayoutIdLst>
  <p:transition>
    <p:random/>
  </p:transition>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3075"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noProof="1">
                <a:solidFill>
                  <a:srgbClr val="A50021"/>
                </a:solidFill>
                <a:ea typeface="ＭＳ Ｐゴシック" panose="020B0600070205080204" pitchFamily="34" charset="-128"/>
              </a:defRPr>
            </a:lvl1pPr>
          </a:lstStyle>
          <a:p>
            <a:pPr>
              <a:defRPr/>
            </a:pPr>
            <a:fld id="{D93F03E6-B624-48B1-AC3A-AF7D3901CDAF}"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100" r:id="rId1"/>
    <p:sldLayoutId id="2147486018" r:id="rId2"/>
    <p:sldLayoutId id="2147486019" r:id="rId3"/>
    <p:sldLayoutId id="2147486020" r:id="rId4"/>
    <p:sldLayoutId id="2147486021" r:id="rId5"/>
    <p:sldLayoutId id="2147486022" r:id="rId6"/>
    <p:sldLayoutId id="2147486023" r:id="rId7"/>
    <p:sldLayoutId id="2147486024" r:id="rId8"/>
    <p:sldLayoutId id="2147486025" r:id="rId9"/>
    <p:sldLayoutId id="2147486026" r:id="rId10"/>
    <p:sldLayoutId id="2147486027" r:id="rId11"/>
  </p:sldLayoutIdLst>
  <p:transition>
    <p:random/>
  </p:transition>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4099"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noProof="1">
                <a:solidFill>
                  <a:srgbClr val="A50021"/>
                </a:solidFill>
                <a:ea typeface="ＭＳ Ｐゴシック" panose="020B0600070205080204" pitchFamily="34" charset="-128"/>
              </a:defRPr>
            </a:lvl1pPr>
          </a:lstStyle>
          <a:p>
            <a:pPr>
              <a:defRPr/>
            </a:pPr>
            <a:fld id="{3417C6CC-4463-47DC-B90C-B6E87FDAE2B0}"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101" r:id="rId1"/>
    <p:sldLayoutId id="2147486028" r:id="rId2"/>
    <p:sldLayoutId id="2147486029" r:id="rId3"/>
    <p:sldLayoutId id="2147486030" r:id="rId4"/>
    <p:sldLayoutId id="2147486031" r:id="rId5"/>
    <p:sldLayoutId id="2147486032" r:id="rId6"/>
    <p:sldLayoutId id="2147486033" r:id="rId7"/>
    <p:sldLayoutId id="2147486034" r:id="rId8"/>
    <p:sldLayoutId id="2147486035" r:id="rId9"/>
    <p:sldLayoutId id="2147486036" r:id="rId10"/>
    <p:sldLayoutId id="2147486037" r:id="rId11"/>
  </p:sldLayoutIdLst>
  <p:transition>
    <p:random/>
  </p:transition>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5123"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noProof="1">
                <a:solidFill>
                  <a:srgbClr val="A50021"/>
                </a:solidFill>
                <a:ea typeface="ＭＳ Ｐゴシック" panose="020B0600070205080204" pitchFamily="34" charset="-128"/>
              </a:defRPr>
            </a:lvl1pPr>
          </a:lstStyle>
          <a:p>
            <a:pPr>
              <a:defRPr/>
            </a:pPr>
            <a:fld id="{49762225-481A-4796-AFF3-AD7F0039223E}"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102" r:id="rId1"/>
    <p:sldLayoutId id="2147486038" r:id="rId2"/>
    <p:sldLayoutId id="2147486039" r:id="rId3"/>
    <p:sldLayoutId id="2147486040" r:id="rId4"/>
    <p:sldLayoutId id="2147486041" r:id="rId5"/>
    <p:sldLayoutId id="2147486042" r:id="rId6"/>
    <p:sldLayoutId id="2147486043" r:id="rId7"/>
    <p:sldLayoutId id="2147486044" r:id="rId8"/>
    <p:sldLayoutId id="2147486045" r:id="rId9"/>
    <p:sldLayoutId id="2147486046" r:id="rId10"/>
    <p:sldLayoutId id="2147486047" r:id="rId11"/>
  </p:sldLayoutIdLst>
  <p:transition>
    <p:random/>
  </p:transition>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6147"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noProof="1">
                <a:solidFill>
                  <a:srgbClr val="A50021"/>
                </a:solidFill>
                <a:ea typeface="ＭＳ Ｐゴシック" panose="020B0600070205080204" pitchFamily="34" charset="-128"/>
              </a:defRPr>
            </a:lvl1pPr>
          </a:lstStyle>
          <a:p>
            <a:pPr>
              <a:defRPr/>
            </a:pPr>
            <a:fld id="{ABE050C5-2635-4154-93F2-88583E16EFDB}"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103" r:id="rId1"/>
    <p:sldLayoutId id="2147486048" r:id="rId2"/>
    <p:sldLayoutId id="2147486049" r:id="rId3"/>
    <p:sldLayoutId id="2147486050" r:id="rId4"/>
    <p:sldLayoutId id="2147486051" r:id="rId5"/>
    <p:sldLayoutId id="2147486052" r:id="rId6"/>
    <p:sldLayoutId id="2147486053" r:id="rId7"/>
    <p:sldLayoutId id="2147486054" r:id="rId8"/>
    <p:sldLayoutId id="2147486055" r:id="rId9"/>
    <p:sldLayoutId id="2147486056" r:id="rId10"/>
    <p:sldLayoutId id="2147486057" r:id="rId11"/>
  </p:sldLayoutIdLst>
  <p:transition>
    <p:random/>
  </p:transition>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7171"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noProof="1">
                <a:solidFill>
                  <a:srgbClr val="A50021"/>
                </a:solidFill>
                <a:ea typeface="ＭＳ Ｐゴシック" panose="020B0600070205080204" pitchFamily="34" charset="-128"/>
              </a:defRPr>
            </a:lvl1pPr>
          </a:lstStyle>
          <a:p>
            <a:pPr>
              <a:defRPr/>
            </a:pPr>
            <a:fld id="{CA5CD3F2-6C20-416F-BED9-4FDBDDFD4ECF}"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104" r:id="rId1"/>
    <p:sldLayoutId id="2147486058" r:id="rId2"/>
    <p:sldLayoutId id="2147486059" r:id="rId3"/>
    <p:sldLayoutId id="2147486060" r:id="rId4"/>
    <p:sldLayoutId id="2147486061" r:id="rId5"/>
    <p:sldLayoutId id="2147486062" r:id="rId6"/>
    <p:sldLayoutId id="2147486063" r:id="rId7"/>
    <p:sldLayoutId id="2147486064" r:id="rId8"/>
    <p:sldLayoutId id="2147486065" r:id="rId9"/>
    <p:sldLayoutId id="2147486066" r:id="rId10"/>
    <p:sldLayoutId id="2147486067" r:id="rId11"/>
  </p:sldLayoutIdLst>
  <p:transition>
    <p:random/>
  </p:transition>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8195"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noProof="1">
                <a:solidFill>
                  <a:srgbClr val="A50021"/>
                </a:solidFill>
                <a:ea typeface="ＭＳ Ｐゴシック" panose="020B0600070205080204" pitchFamily="34" charset="-128"/>
              </a:defRPr>
            </a:lvl1pPr>
          </a:lstStyle>
          <a:p>
            <a:pPr>
              <a:defRPr/>
            </a:pPr>
            <a:fld id="{DA3BD08A-CBFC-493D-8C00-26EE2F8B54F8}"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105" r:id="rId1"/>
    <p:sldLayoutId id="2147486068" r:id="rId2"/>
    <p:sldLayoutId id="2147486069" r:id="rId3"/>
    <p:sldLayoutId id="2147486070" r:id="rId4"/>
    <p:sldLayoutId id="2147486071" r:id="rId5"/>
    <p:sldLayoutId id="2147486072" r:id="rId6"/>
    <p:sldLayoutId id="2147486073" r:id="rId7"/>
    <p:sldLayoutId id="2147486074" r:id="rId8"/>
    <p:sldLayoutId id="2147486075" r:id="rId9"/>
    <p:sldLayoutId id="2147486076" r:id="rId10"/>
    <p:sldLayoutId id="2147486077" r:id="rId11"/>
  </p:sldLayoutIdLst>
  <p:transition>
    <p:random/>
  </p:transition>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9219" name="Rectangle 3"/>
          <p:cNvSpPr>
            <a:spLocks noGrp="1" noChangeArrowheads="1"/>
          </p:cNvSpPr>
          <p:nvPr>
            <p:ph type="body" idx="4294967295"/>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6" name="Rectangle 10"/>
          <p:cNvSpPr>
            <a:spLocks noGrp="1" noChangeArrowheads="1"/>
          </p:cNvSpPr>
          <p:nvPr>
            <p:ph type="sldNum" sz="quarter" idx="4"/>
          </p:nvPr>
        </p:nvSpPr>
        <p:spPr bwMode="auto">
          <a:xfrm>
            <a:off x="6767513" y="6416675"/>
            <a:ext cx="2133600" cy="4762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defRPr noProof="1">
                <a:solidFill>
                  <a:srgbClr val="A50021"/>
                </a:solidFill>
                <a:ea typeface="ＭＳ Ｐゴシック" panose="020B0600070205080204" pitchFamily="34" charset="-128"/>
              </a:defRPr>
            </a:lvl1pPr>
          </a:lstStyle>
          <a:p>
            <a:pPr>
              <a:defRPr/>
            </a:pPr>
            <a:fld id="{09EDDDA0-91D5-4038-BC4D-5EE089A558A6}" type="slidenum">
              <a:rPr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106" r:id="rId1"/>
    <p:sldLayoutId id="2147486078" r:id="rId2"/>
    <p:sldLayoutId id="2147486079" r:id="rId3"/>
    <p:sldLayoutId id="2147486080" r:id="rId4"/>
    <p:sldLayoutId id="2147486081" r:id="rId5"/>
    <p:sldLayoutId id="2147486082" r:id="rId6"/>
    <p:sldLayoutId id="2147486083" r:id="rId7"/>
    <p:sldLayoutId id="2147486084" r:id="rId8"/>
    <p:sldLayoutId id="2147486085" r:id="rId9"/>
    <p:sldLayoutId id="2147486086" r:id="rId10"/>
    <p:sldLayoutId id="2147486087" r:id="rId11"/>
  </p:sldLayoutIdLst>
  <p:transition>
    <p:random/>
  </p:transition>
  <p:txStyles>
    <p:titleStyle>
      <a:lvl1pPr indent="176213" algn="l" rtl="0" eaLnBrk="0" fontAlgn="base" hangingPunct="0">
        <a:spcBef>
          <a:spcPct val="0"/>
        </a:spcBef>
        <a:spcAft>
          <a:spcPct val="0"/>
        </a:spcAft>
        <a:defRPr sz="3600">
          <a:solidFill>
            <a:schemeClr val="bg1"/>
          </a:solidFill>
          <a:latin typeface="+mj-lt"/>
          <a:ea typeface="+mj-ea"/>
          <a:cs typeface="+mj-cs"/>
        </a:defRPr>
      </a:lvl1pPr>
      <a:lvl2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2pPr>
      <a:lvl3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3pPr>
      <a:lvl4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4pPr>
      <a:lvl5pPr indent="176213" algn="l" rtl="0" eaLnBrk="0" fontAlgn="base" hangingPunct="0">
        <a:spcBef>
          <a:spcPct val="0"/>
        </a:spcBef>
        <a:spcAft>
          <a:spcPct val="0"/>
        </a:spcAft>
        <a:defRPr sz="3600">
          <a:solidFill>
            <a:schemeClr val="bg1"/>
          </a:solidFill>
          <a:latin typeface="黑体" panose="02010609060101010101" pitchFamily="49" charset="-122"/>
          <a:ea typeface="黑体" panose="02010609060101010101" pitchFamily="49" charset="-122"/>
        </a:defRPr>
      </a:lvl5pPr>
      <a:lvl6pPr marL="4572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6pPr>
      <a:lvl7pPr marL="9144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7pPr>
      <a:lvl8pPr marL="13716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8pPr>
      <a:lvl9pPr marL="1828800" indent="176530" algn="l" rtl="0" fontAlgn="base">
        <a:spcBef>
          <a:spcPct val="0"/>
        </a:spcBef>
        <a:spcAft>
          <a:spcPct val="0"/>
        </a:spcAft>
        <a:defRPr sz="3600">
          <a:solidFill>
            <a:schemeClr val="bg1"/>
          </a:solidFill>
          <a:latin typeface="黑体" panose="02010609060101010101" pitchFamily="49" charset="-122"/>
          <a:ea typeface="黑体" panose="02010609060101010101" pitchFamily="49"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Blip>
          <a:blip r:embed="rId13"/>
        </a:buBlip>
        <a:defRPr sz="2800">
          <a:solidFill>
            <a:schemeClr val="tx1"/>
          </a:solidFill>
          <a:latin typeface="+mn-lt"/>
          <a:ea typeface="+mn-ea"/>
          <a:cs typeface="+mn-cs"/>
        </a:defRPr>
      </a:lvl1pPr>
      <a:lvl2pPr marL="908050" indent="-436563"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288"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3863"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3913" indent="-398463"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110.wmf"/><Relationship Id="rId4" Type="http://schemas.openxmlformats.org/officeDocument/2006/relationships/oleObject" Target="../embeddings/oleObject98.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111.wmf"/><Relationship Id="rId4" Type="http://schemas.openxmlformats.org/officeDocument/2006/relationships/oleObject" Target="../embeddings/oleObject99.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112.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07.w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wmf"/><Relationship Id="rId2" Type="http://schemas.openxmlformats.org/officeDocument/2006/relationships/slideLayout" Target="../slideLayouts/slideLayout5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6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6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2" Type="http://schemas.openxmlformats.org/officeDocument/2006/relationships/slideLayout" Target="../slideLayouts/slideLayout62.xml"/><Relationship Id="rId1" Type="http://schemas.openxmlformats.org/officeDocument/2006/relationships/vmlDrawing" Target="../drawings/vmlDrawing5.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6.wmf"/><Relationship Id="rId2" Type="http://schemas.openxmlformats.org/officeDocument/2006/relationships/slideLayout" Target="../slideLayouts/slideLayout62.xml"/><Relationship Id="rId1" Type="http://schemas.openxmlformats.org/officeDocument/2006/relationships/vmlDrawing" Target="../drawings/vmlDrawing6.vml"/><Relationship Id="rId6" Type="http://schemas.openxmlformats.org/officeDocument/2006/relationships/image" Target="../media/image10.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2.wmf"/><Relationship Id="rId2" Type="http://schemas.openxmlformats.org/officeDocument/2006/relationships/slideLayout" Target="../slideLayouts/slideLayout62.xml"/><Relationship Id="rId1" Type="http://schemas.openxmlformats.org/officeDocument/2006/relationships/vmlDrawing" Target="../drawings/vmlDrawing8.vml"/><Relationship Id="rId6" Type="http://schemas.openxmlformats.org/officeDocument/2006/relationships/image" Target="../media/image19.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3.bin"/><Relationship Id="rId14" Type="http://schemas.openxmlformats.org/officeDocument/2006/relationships/image" Target="../media/image2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oleObject" Target="../embeddings/oleObject29.bin"/><Relationship Id="rId2" Type="http://schemas.openxmlformats.org/officeDocument/2006/relationships/slideLayout" Target="../slideLayouts/slideLayout62.xml"/><Relationship Id="rId1" Type="http://schemas.openxmlformats.org/officeDocument/2006/relationships/vmlDrawing" Target="../drawings/vmlDrawing9.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30.bin"/><Relationship Id="rId7" Type="http://schemas.openxmlformats.org/officeDocument/2006/relationships/image" Target="../media/image28.png"/><Relationship Id="rId2" Type="http://schemas.openxmlformats.org/officeDocument/2006/relationships/slideLayout" Target="../slideLayouts/slideLayout62.xml"/><Relationship Id="rId1" Type="http://schemas.openxmlformats.org/officeDocument/2006/relationships/vmlDrawing" Target="../drawings/vmlDrawing10.v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wmf"/><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31.bin"/><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slideLayout" Target="../slideLayouts/slideLayout62.xml"/><Relationship Id="rId1" Type="http://schemas.openxmlformats.org/officeDocument/2006/relationships/vmlDrawing" Target="../drawings/vmlDrawing11.v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wmf"/><Relationship Id="rId9"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62.xml"/><Relationship Id="rId1" Type="http://schemas.openxmlformats.org/officeDocument/2006/relationships/vmlDrawing" Target="../drawings/vmlDrawing12.vml"/><Relationship Id="rId4" Type="http://schemas.openxmlformats.org/officeDocument/2006/relationships/image" Target="../media/image4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57.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4.bin"/><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9.wmf"/><Relationship Id="rId3" Type="http://schemas.openxmlformats.org/officeDocument/2006/relationships/notesSlide" Target="../notesSlides/notesSlide3.xml"/><Relationship Id="rId7" Type="http://schemas.openxmlformats.org/officeDocument/2006/relationships/image" Target="../media/image46.wmf"/><Relationship Id="rId12" Type="http://schemas.openxmlformats.org/officeDocument/2006/relationships/oleObject" Target="../embeddings/oleObject40.bin"/><Relationship Id="rId2" Type="http://schemas.openxmlformats.org/officeDocument/2006/relationships/slideLayout" Target="../slideLayouts/slideLayout62.xml"/><Relationship Id="rId1" Type="http://schemas.openxmlformats.org/officeDocument/2006/relationships/vmlDrawing" Target="../drawings/vmlDrawing14.vml"/><Relationship Id="rId6" Type="http://schemas.openxmlformats.org/officeDocument/2006/relationships/oleObject" Target="../embeddings/oleObject37.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4.wmf"/><Relationship Id="rId2" Type="http://schemas.openxmlformats.org/officeDocument/2006/relationships/slideLayout" Target="../slideLayouts/slideLayout62.xml"/><Relationship Id="rId1" Type="http://schemas.openxmlformats.org/officeDocument/2006/relationships/vmlDrawing" Target="../drawings/vmlDrawing15.vml"/><Relationship Id="rId6" Type="http://schemas.openxmlformats.org/officeDocument/2006/relationships/image" Target="../media/image51.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44.bin"/></Relationships>
</file>

<file path=ppt/slides/_rels/slide3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6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2.xml"/><Relationship Id="rId5" Type="http://schemas.openxmlformats.org/officeDocument/2006/relationships/image" Target="../media/image66.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51.bin"/><Relationship Id="rId18" Type="http://schemas.openxmlformats.org/officeDocument/2006/relationships/image" Target="../media/image74.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71.wmf"/><Relationship Id="rId17" Type="http://schemas.openxmlformats.org/officeDocument/2006/relationships/oleObject" Target="../embeddings/oleObject53.bin"/><Relationship Id="rId2" Type="http://schemas.openxmlformats.org/officeDocument/2006/relationships/slideLayout" Target="../slideLayouts/slideLayout57.xml"/><Relationship Id="rId16" Type="http://schemas.openxmlformats.org/officeDocument/2006/relationships/image" Target="../media/image73.wmf"/><Relationship Id="rId20" Type="http://schemas.openxmlformats.org/officeDocument/2006/relationships/image" Target="../media/image75.wmf"/><Relationship Id="rId1" Type="http://schemas.openxmlformats.org/officeDocument/2006/relationships/vmlDrawing" Target="../drawings/vmlDrawing16.vml"/><Relationship Id="rId6" Type="http://schemas.openxmlformats.org/officeDocument/2006/relationships/image" Target="../media/image68.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70.wmf"/><Relationship Id="rId19" Type="http://schemas.openxmlformats.org/officeDocument/2006/relationships/oleObject" Target="../embeddings/oleObject54.bin"/><Relationship Id="rId4" Type="http://schemas.openxmlformats.org/officeDocument/2006/relationships/image" Target="../media/image67.wmf"/><Relationship Id="rId9" Type="http://schemas.openxmlformats.org/officeDocument/2006/relationships/oleObject" Target="../embeddings/oleObject49.bin"/><Relationship Id="rId14" Type="http://schemas.openxmlformats.org/officeDocument/2006/relationships/image" Target="../media/image7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7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8.wmf"/><Relationship Id="rId5" Type="http://schemas.openxmlformats.org/officeDocument/2006/relationships/oleObject" Target="../embeddings/oleObject57.bin"/><Relationship Id="rId4" Type="http://schemas.openxmlformats.org/officeDocument/2006/relationships/image" Target="../media/image77.wmf"/><Relationship Id="rId9" Type="http://schemas.openxmlformats.org/officeDocument/2006/relationships/oleObject" Target="../embeddings/oleObject59.bin"/></Relationships>
</file>

<file path=ppt/slides/_rels/slide44.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67.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8.wmf"/><Relationship Id="rId11" Type="http://schemas.openxmlformats.org/officeDocument/2006/relationships/oleObject" Target="../embeddings/oleObject65.bin"/><Relationship Id="rId5" Type="http://schemas.openxmlformats.org/officeDocument/2006/relationships/oleObject" Target="../embeddings/oleObject61.bin"/><Relationship Id="rId10" Type="http://schemas.openxmlformats.org/officeDocument/2006/relationships/oleObject" Target="../embeddings/oleObject64.bin"/><Relationship Id="rId4" Type="http://schemas.openxmlformats.org/officeDocument/2006/relationships/image" Target="../media/image77.wmf"/><Relationship Id="rId9" Type="http://schemas.openxmlformats.org/officeDocument/2006/relationships/oleObject" Target="../embeddings/oleObject63.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9.wmf"/><Relationship Id="rId5" Type="http://schemas.openxmlformats.org/officeDocument/2006/relationships/oleObject" Target="../embeddings/oleObject69.bin"/><Relationship Id="rId4" Type="http://schemas.openxmlformats.org/officeDocument/2006/relationships/image" Target="../media/image7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1.wmf"/><Relationship Id="rId5" Type="http://schemas.openxmlformats.org/officeDocument/2006/relationships/oleObject" Target="../embeddings/oleObject72.bin"/><Relationship Id="rId4" Type="http://schemas.openxmlformats.org/officeDocument/2006/relationships/image" Target="../media/image80.wmf"/></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4.bin"/><Relationship Id="rId5" Type="http://schemas.openxmlformats.org/officeDocument/2006/relationships/image" Target="../media/image82.wmf"/><Relationship Id="rId4" Type="http://schemas.openxmlformats.org/officeDocument/2006/relationships/oleObject" Target="../embeddings/oleObject73.bin"/></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83.wmf"/></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84.wmf"/><Relationship Id="rId4" Type="http://schemas.openxmlformats.org/officeDocument/2006/relationships/oleObject" Target="../embeddings/oleObject7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6.wmf"/><Relationship Id="rId5" Type="http://schemas.openxmlformats.org/officeDocument/2006/relationships/oleObject" Target="../embeddings/oleObject79.bin"/><Relationship Id="rId4" Type="http://schemas.openxmlformats.org/officeDocument/2006/relationships/image" Target="../media/image85.wmf"/></Relationships>
</file>

<file path=ppt/slides/_rels/slide54.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image" Target="../media/image91.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oleObject" Target="../embeddings/oleObject85.bin"/><Relationship Id="rId17" Type="http://schemas.openxmlformats.org/officeDocument/2006/relationships/image" Target="../media/image93.wmf"/><Relationship Id="rId2" Type="http://schemas.openxmlformats.org/officeDocument/2006/relationships/slideLayout" Target="../slideLayouts/slideLayout2.xml"/><Relationship Id="rId16" Type="http://schemas.openxmlformats.org/officeDocument/2006/relationships/oleObject" Target="../embeddings/oleObject87.bin"/><Relationship Id="rId1" Type="http://schemas.openxmlformats.org/officeDocument/2006/relationships/vmlDrawing" Target="../drawings/vmlDrawing26.vml"/><Relationship Id="rId6" Type="http://schemas.openxmlformats.org/officeDocument/2006/relationships/image" Target="../media/image88.wmf"/><Relationship Id="rId11" Type="http://schemas.openxmlformats.org/officeDocument/2006/relationships/image" Target="../media/image90.wmf"/><Relationship Id="rId5" Type="http://schemas.openxmlformats.org/officeDocument/2006/relationships/oleObject" Target="../embeddings/oleObject82.bin"/><Relationship Id="rId15" Type="http://schemas.openxmlformats.org/officeDocument/2006/relationships/image" Target="../media/image92.wmf"/><Relationship Id="rId10" Type="http://schemas.openxmlformats.org/officeDocument/2006/relationships/oleObject" Target="../embeddings/oleObject84.bin"/><Relationship Id="rId4" Type="http://schemas.openxmlformats.org/officeDocument/2006/relationships/image" Target="../media/image87.wmf"/><Relationship Id="rId9" Type="http://schemas.openxmlformats.org/officeDocument/2006/relationships/image" Target="../media/image1.png"/><Relationship Id="rId14" Type="http://schemas.openxmlformats.org/officeDocument/2006/relationships/oleObject" Target="../embeddings/oleObject8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5.wmf"/><Relationship Id="rId5" Type="http://schemas.openxmlformats.org/officeDocument/2006/relationships/oleObject" Target="../embeddings/oleObject89.bin"/><Relationship Id="rId4" Type="http://schemas.openxmlformats.org/officeDocument/2006/relationships/image" Target="../media/image94.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96.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102.jpeg"/><Relationship Id="rId3" Type="http://schemas.openxmlformats.org/officeDocument/2006/relationships/image" Target="../media/image97.jpeg"/><Relationship Id="rId7" Type="http://schemas.openxmlformats.org/officeDocument/2006/relationships/image" Target="../media/image10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0.jpeg"/><Relationship Id="rId5" Type="http://schemas.openxmlformats.org/officeDocument/2006/relationships/image" Target="../media/image99.jpeg"/><Relationship Id="rId4" Type="http://schemas.openxmlformats.org/officeDocument/2006/relationships/image" Target="../media/image98.jpeg"/><Relationship Id="rId9" Type="http://schemas.openxmlformats.org/officeDocument/2006/relationships/image" Target="../media/image103.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04.wmf"/><Relationship Id="rId5" Type="http://schemas.openxmlformats.org/officeDocument/2006/relationships/oleObject" Target="../embeddings/oleObject91.bin"/><Relationship Id="rId4" Type="http://schemas.openxmlformats.org/officeDocument/2006/relationships/image" Target="../media/image103.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105.png"/><Relationship Id="rId4" Type="http://schemas.openxmlformats.org/officeDocument/2006/relationships/oleObject" Target="../embeddings/oleObject9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07.wmf"/><Relationship Id="rId5" Type="http://schemas.openxmlformats.org/officeDocument/2006/relationships/oleObject" Target="../embeddings/oleObject94.bin"/><Relationship Id="rId4" Type="http://schemas.openxmlformats.org/officeDocument/2006/relationships/image" Target="../media/image106.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9.wmf"/><Relationship Id="rId5" Type="http://schemas.openxmlformats.org/officeDocument/2006/relationships/oleObject" Target="../embeddings/oleObject97.bin"/><Relationship Id="rId4" Type="http://schemas.openxmlformats.org/officeDocument/2006/relationships/image" Target="../media/image108.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09600" y="1109663"/>
            <a:ext cx="7772400" cy="2019300"/>
          </a:xfrm>
          <a:solidFill>
            <a:srgbClr val="A50021"/>
          </a:solidFill>
        </p:spPr>
        <p:txBody>
          <a:bodyPr/>
          <a:lstStyle/>
          <a:p>
            <a:pPr algn="ctr" eaLnBrk="1" hangingPunct="1"/>
            <a:r>
              <a:rPr lang="zh-CN" altLang="en-US" sz="4600" b="1" smtClean="0">
                <a:latin typeface="Times New Roman" panose="02020603050405020304" pitchFamily="18" charset="0"/>
              </a:rPr>
              <a:t>第 </a:t>
            </a:r>
            <a:r>
              <a:rPr lang="en-US" altLang="zh-CN" sz="4600" b="1" smtClean="0">
                <a:latin typeface="Times New Roman" panose="02020603050405020304" pitchFamily="18" charset="0"/>
              </a:rPr>
              <a:t>2 </a:t>
            </a:r>
            <a:r>
              <a:rPr lang="zh-CN" altLang="en-US" sz="4600" b="1" smtClean="0">
                <a:latin typeface="Times New Roman" panose="02020603050405020304" pitchFamily="18" charset="0"/>
              </a:rPr>
              <a:t>章   知识表示及确定性推理</a:t>
            </a:r>
            <a:r>
              <a:rPr lang="zh-CN" altLang="en-US" sz="4200" smtClean="0">
                <a:solidFill>
                  <a:schemeClr val="tx1"/>
                </a:solidFill>
                <a:latin typeface="Times New Roman" panose="02020603050405020304" pitchFamily="18" charset="0"/>
              </a:rPr>
              <a:t>  </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10A2FF-B82E-46FE-9934-30ACF75DE562}" type="slidenum">
              <a:rPr altLang="en-US" smtClean="0">
                <a:solidFill>
                  <a:srgbClr val="A50021"/>
                </a:solidFill>
                <a:ea typeface="ＭＳ Ｐゴシック" panose="020B0600070205080204" pitchFamily="34" charset="-128"/>
              </a:rPr>
              <a:pPr/>
              <a:t>10</a:t>
            </a:fld>
            <a:endParaRPr lang="zh-CN" altLang="en-US" smtClean="0">
              <a:solidFill>
                <a:srgbClr val="A50021"/>
              </a:solidFill>
              <a:ea typeface="ＭＳ Ｐゴシック" panose="020B0600070205080204" pitchFamily="34" charset="-128"/>
            </a:endParaRPr>
          </a:p>
        </p:txBody>
      </p:sp>
      <p:sp>
        <p:nvSpPr>
          <p:cNvPr id="33795"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第</a:t>
            </a:r>
            <a:r>
              <a:rPr lang="en-US" altLang="zh-CN" smtClean="0">
                <a:latin typeface="Times New Roman" panose="02020603050405020304" pitchFamily="18" charset="0"/>
              </a:rPr>
              <a:t>2</a:t>
            </a:r>
            <a:r>
              <a:rPr lang="zh-CN" altLang="en-US" smtClean="0">
                <a:latin typeface="Times New Roman" panose="02020603050405020304" pitchFamily="18" charset="0"/>
              </a:rPr>
              <a:t>章  知识表示</a:t>
            </a:r>
          </a:p>
        </p:txBody>
      </p:sp>
      <p:sp>
        <p:nvSpPr>
          <p:cNvPr id="33796" name="Rectangle 3"/>
          <p:cNvSpPr>
            <a:spLocks noGrp="1" noChangeArrowheads="1"/>
          </p:cNvSpPr>
          <p:nvPr>
            <p:ph idx="1"/>
          </p:nvPr>
        </p:nvSpPr>
        <p:spPr>
          <a:xfrm>
            <a:off x="512763" y="908050"/>
            <a:ext cx="8380412" cy="5400675"/>
          </a:xfrm>
        </p:spPr>
        <p:txBody>
          <a:bodyPr/>
          <a:lstStyle/>
          <a:p>
            <a:pPr eaLnBrk="1" hangingPunct="1">
              <a:lnSpc>
                <a:spcPct val="160000"/>
              </a:lnSpc>
            </a:pPr>
            <a:r>
              <a:rPr lang="en-US" altLang="zh-CN" b="1" smtClean="0">
                <a:latin typeface="Times New Roman" panose="02020603050405020304" pitchFamily="18" charset="0"/>
              </a:rPr>
              <a:t>2.1  </a:t>
            </a:r>
            <a:r>
              <a:rPr lang="zh-CN" altLang="en-US" b="1" smtClean="0">
                <a:latin typeface="Times New Roman" panose="02020603050405020304" pitchFamily="18" charset="0"/>
              </a:rPr>
              <a:t>知识与知识表示的概念 </a:t>
            </a:r>
          </a:p>
          <a:p>
            <a:pPr eaLnBrk="1" hangingPunct="1">
              <a:lnSpc>
                <a:spcPct val="160000"/>
              </a:lnSpc>
              <a:buClr>
                <a:srgbClr val="0000FF"/>
              </a:buClr>
              <a:buSzPct val="150000"/>
              <a:buFont typeface="Wingdings" panose="05000000000000000000" pitchFamily="2" charset="2"/>
              <a:buChar char="ü"/>
            </a:pPr>
            <a:r>
              <a:rPr lang="en-US" altLang="zh-CN" b="1" smtClean="0">
                <a:solidFill>
                  <a:srgbClr val="0000FF"/>
                </a:solidFill>
                <a:latin typeface="Times New Roman" panose="02020603050405020304" pitchFamily="18" charset="0"/>
              </a:rPr>
              <a:t>2.2  </a:t>
            </a:r>
            <a:r>
              <a:rPr lang="zh-CN" altLang="en-US" b="1" smtClean="0">
                <a:solidFill>
                  <a:srgbClr val="0000FF"/>
                </a:solidFill>
                <a:latin typeface="Times New Roman" panose="02020603050405020304" pitchFamily="18" charset="0"/>
              </a:rPr>
              <a:t>命题逻辑</a:t>
            </a:r>
            <a:r>
              <a:rPr lang="zh-CN" altLang="en-US" b="1" smtClean="0">
                <a:latin typeface="Times New Roman" panose="02020603050405020304" pitchFamily="18" charset="0"/>
              </a:rPr>
              <a:t> </a:t>
            </a:r>
          </a:p>
          <a:p>
            <a:pPr eaLnBrk="1" hangingPunct="1">
              <a:lnSpc>
                <a:spcPct val="160000"/>
              </a:lnSpc>
            </a:pPr>
            <a:r>
              <a:rPr lang="en-US" altLang="zh-CN" b="1" smtClean="0">
                <a:latin typeface="Times New Roman" panose="02020603050405020304" pitchFamily="18" charset="0"/>
              </a:rPr>
              <a:t>2.3  </a:t>
            </a:r>
            <a:r>
              <a:rPr lang="zh-CN" altLang="en-US" b="1" smtClean="0">
                <a:latin typeface="Times New Roman" panose="02020603050405020304" pitchFamily="18" charset="0"/>
              </a:rPr>
              <a:t>一阶谓词逻辑表示法 </a:t>
            </a:r>
          </a:p>
          <a:p>
            <a:pPr eaLnBrk="1" hangingPunct="1">
              <a:lnSpc>
                <a:spcPct val="160000"/>
              </a:lnSpc>
            </a:pPr>
            <a:r>
              <a:rPr lang="en-US" altLang="zh-CN" b="1" smtClean="0">
                <a:latin typeface="Times New Roman" panose="02020603050405020304" pitchFamily="18" charset="0"/>
              </a:rPr>
              <a:t>2.4  </a:t>
            </a:r>
            <a:r>
              <a:rPr lang="zh-CN" altLang="en-US" b="1" smtClean="0">
                <a:latin typeface="Times New Roman" panose="02020603050405020304" pitchFamily="18" charset="0"/>
              </a:rPr>
              <a:t>产生式表示法</a:t>
            </a:r>
          </a:p>
          <a:p>
            <a:pPr eaLnBrk="1" hangingPunct="1">
              <a:lnSpc>
                <a:spcPct val="160000"/>
              </a:lnSpc>
            </a:pPr>
            <a:r>
              <a:rPr lang="en-US" altLang="zh-CN" b="1" smtClean="0">
                <a:latin typeface="Times New Roman" panose="02020603050405020304" pitchFamily="18" charset="0"/>
              </a:rPr>
              <a:t>2.5  </a:t>
            </a:r>
            <a:r>
              <a:rPr lang="zh-CN" altLang="en-US" b="1" smtClean="0">
                <a:latin typeface="Times New Roman" panose="02020603050405020304" pitchFamily="18" charset="0"/>
              </a:rPr>
              <a:t>框架表示法 </a:t>
            </a:r>
          </a:p>
          <a:p>
            <a:pPr eaLnBrk="1" hangingPunct="1">
              <a:lnSpc>
                <a:spcPct val="160000"/>
              </a:lnSpc>
            </a:pPr>
            <a:r>
              <a:rPr lang="zh-CN" altLang="en-US" b="1" smtClean="0">
                <a:latin typeface="Times New Roman" panose="02020603050405020304" pitchFamily="18" charset="0"/>
              </a:rPr>
              <a:t>2.6  传统推理技术</a:t>
            </a:r>
          </a:p>
        </p:txBody>
      </p:sp>
    </p:spTree>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noChangeArrowheads="1"/>
          </p:cNvSpPr>
          <p:nvPr>
            <p:ph type="title"/>
          </p:nvPr>
        </p:nvSpPr>
        <p:spPr/>
        <p:txBody>
          <a:bodyPr/>
          <a:lstStyle/>
          <a:p>
            <a:endParaRPr lang="zh-CN" altLang="en-US" smtClean="0"/>
          </a:p>
        </p:txBody>
      </p:sp>
      <p:sp>
        <p:nvSpPr>
          <p:cNvPr id="133123" name="内容占位符 2"/>
          <p:cNvSpPr>
            <a:spLocks noGrp="1" noChangeArrowheads="1"/>
          </p:cNvSpPr>
          <p:nvPr>
            <p:ph idx="1"/>
          </p:nvPr>
        </p:nvSpPr>
        <p:spPr/>
        <p:txBody>
          <a:bodyPr/>
          <a:lstStyle/>
          <a:p>
            <a:endParaRPr lang="zh-CN" altLang="en-US" smtClean="0"/>
          </a:p>
        </p:txBody>
      </p:sp>
      <p:sp>
        <p:nvSpPr>
          <p:cNvPr id="64514" name="Rectangle 2"/>
          <p:cNvSpPr>
            <a:spLocks noChangeArrowheads="1"/>
          </p:cNvSpPr>
          <p:nvPr/>
        </p:nvSpPr>
        <p:spPr bwMode="auto">
          <a:xfrm>
            <a:off x="1981200" y="1423988"/>
            <a:ext cx="9144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b="1">
              <a:effectLst>
                <a:outerShdw blurRad="38100" dist="38100" dir="2700000" algn="tl">
                  <a:srgbClr val="000000">
                    <a:alpha val="43137"/>
                  </a:srgbClr>
                </a:outerShdw>
              </a:effectLst>
            </a:endParaRPr>
          </a:p>
        </p:txBody>
      </p:sp>
      <p:sp>
        <p:nvSpPr>
          <p:cNvPr id="64515" name="Rectangle 3"/>
          <p:cNvSpPr>
            <a:spLocks noChangeArrowheads="1"/>
          </p:cNvSpPr>
          <p:nvPr/>
        </p:nvSpPr>
        <p:spPr bwMode="auto">
          <a:xfrm>
            <a:off x="409575" y="1004888"/>
            <a:ext cx="9144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b="1">
              <a:effectLst>
                <a:outerShdw blurRad="38100" dist="38100" dir="2700000" algn="tl">
                  <a:srgbClr val="000000">
                    <a:alpha val="43137"/>
                  </a:srgbClr>
                </a:outerShdw>
              </a:effectLst>
            </a:endParaRPr>
          </a:p>
        </p:txBody>
      </p:sp>
      <p:graphicFrame>
        <p:nvGraphicFramePr>
          <p:cNvPr id="133126" name="Object 4"/>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33127" r:id="rId4" imgW="8324850" imgH="4848225" progId="MSDraw.Drawing.8.2">
                  <p:embed/>
                </p:oleObj>
              </mc:Choice>
              <mc:Fallback>
                <p:oleObj r:id="rId4" imgW="8324850" imgH="4848225" progId="MSDraw.Drawing.8.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p:cNvSpPr>
          <p:nvPr>
            <p:ph idx="1"/>
          </p:nvPr>
        </p:nvSpPr>
        <p:spPr/>
        <p:txBody>
          <a:bodyPr/>
          <a:lstStyle/>
          <a:p>
            <a:pPr marL="0" indent="0" eaLnBrk="1" hangingPunct="1">
              <a:lnSpc>
                <a:spcPct val="140000"/>
              </a:lnSpc>
              <a:buFont typeface="Wingdings" panose="05000000000000000000" pitchFamily="2" charset="2"/>
              <a:buNone/>
              <a:defRPr/>
            </a:pPr>
            <a:r>
              <a:rPr lang="zh-CN" altLang="en-US" sz="3200" b="1" noProof="1"/>
              <a:t>说明</a:t>
            </a:r>
          </a:p>
          <a:p>
            <a:pPr eaLnBrk="1" hangingPunct="1">
              <a:lnSpc>
                <a:spcPct val="140000"/>
              </a:lnSpc>
              <a:defRPr/>
            </a:pPr>
            <a:r>
              <a:rPr lang="zh-CN" altLang="en-US" b="1" noProof="1"/>
              <a:t>推理从第</a:t>
            </a:r>
            <a:r>
              <a:rPr lang="en-US" altLang="zh-CN" b="1" noProof="1"/>
              <a:t>1</a:t>
            </a:r>
            <a:r>
              <a:rPr lang="zh-CN" altLang="en-US" b="1" noProof="1"/>
              <a:t>条规则（即</a:t>
            </a:r>
            <a:r>
              <a:rPr lang="en-US" altLang="zh-CN" b="1" noProof="1"/>
              <a:t>i=1</a:t>
            </a:r>
            <a:r>
              <a:rPr lang="zh-CN" altLang="en-US" b="1" noProof="1"/>
              <a:t>）开始，并依次进行；</a:t>
            </a:r>
          </a:p>
          <a:p>
            <a:pPr eaLnBrk="1" hangingPunct="1">
              <a:lnSpc>
                <a:spcPct val="140000"/>
              </a:lnSpc>
              <a:defRPr/>
            </a:pPr>
            <a:r>
              <a:rPr lang="zh-CN" altLang="en-US" b="1" noProof="1"/>
              <a:t>知识库中的规则可以随机编号；</a:t>
            </a:r>
          </a:p>
          <a:p>
            <a:pPr eaLnBrk="1" hangingPunct="1">
              <a:lnSpc>
                <a:spcPct val="140000"/>
              </a:lnSpc>
              <a:defRPr/>
            </a:pPr>
            <a:r>
              <a:rPr lang="zh-CN" altLang="en-US" b="1" noProof="1"/>
              <a:t>开始时，</a:t>
            </a:r>
            <a:r>
              <a:rPr lang="zh-CN" altLang="en-US" b="1" noProof="1">
                <a:solidFill>
                  <a:srgbClr val="FF0066"/>
                </a:solidFill>
              </a:rPr>
              <a:t>综合数据库可以由用户提供自认为必要的一些原始证据，也可以为空</a:t>
            </a:r>
          </a:p>
          <a:p>
            <a:pPr eaLnBrk="1" hangingPunct="1">
              <a:defRPr/>
            </a:pPr>
            <a:endParaRPr lang="en-US" altLang="zh-CN" b="1" noProof="1">
              <a:solidFill>
                <a:srgbClr val="FF5050"/>
              </a:solidFill>
            </a:endParaRPr>
          </a:p>
        </p:txBody>
      </p:sp>
      <p:sp>
        <p:nvSpPr>
          <p:cNvPr id="135171"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2.6.3  </a:t>
            </a:r>
            <a:r>
              <a:rPr lang="zh-CN" altLang="en-US" sz="3600">
                <a:solidFill>
                  <a:schemeClr val="bg1"/>
                </a:solidFill>
                <a:latin typeface="Times New Roman" panose="02020603050405020304" pitchFamily="18" charset="0"/>
                <a:ea typeface="黑体" panose="02010609060101010101" pitchFamily="49" charset="-122"/>
              </a:rPr>
              <a:t>推理机</a:t>
            </a:r>
          </a:p>
        </p:txBody>
      </p:sp>
    </p:spTree>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p:cNvSpPr>
          <p:nvPr>
            <p:ph idx="1"/>
          </p:nvPr>
        </p:nvSpPr>
        <p:spPr/>
        <p:txBody>
          <a:bodyPr/>
          <a:lstStyle/>
          <a:p>
            <a:pPr marL="0" indent="0" eaLnBrk="1" hangingPunct="1">
              <a:buFont typeface="Wingdings" panose="05000000000000000000" pitchFamily="2" charset="2"/>
              <a:buNone/>
              <a:defRPr/>
            </a:pPr>
            <a:r>
              <a:rPr lang="zh-CN" altLang="en-US" sz="3200" b="1" noProof="1"/>
              <a:t>推理流程的实例</a:t>
            </a:r>
          </a:p>
          <a:p>
            <a:pPr eaLnBrk="1" hangingPunct="1">
              <a:defRPr/>
            </a:pPr>
            <a:r>
              <a:rPr lang="zh-CN" altLang="en-US" b="1" noProof="1"/>
              <a:t>给定规则如下，叙述正向推理机的推理流程</a:t>
            </a:r>
            <a:endParaRPr lang="zh-CN" altLang="en-US" noProof="1"/>
          </a:p>
        </p:txBody>
      </p:sp>
      <p:graphicFrame>
        <p:nvGraphicFramePr>
          <p:cNvPr id="66564" name="Object 4"/>
          <p:cNvGraphicFramePr>
            <a:graphicFrameLocks noChangeAspect="1"/>
          </p:cNvGraphicFramePr>
          <p:nvPr/>
        </p:nvGraphicFramePr>
        <p:xfrm>
          <a:off x="976313" y="2362200"/>
          <a:ext cx="7305675" cy="576263"/>
        </p:xfrm>
        <a:graphic>
          <a:graphicData uri="http://schemas.openxmlformats.org/presentationml/2006/ole">
            <mc:AlternateContent xmlns:mc="http://schemas.openxmlformats.org/markup-compatibility/2006">
              <mc:Choice xmlns:v="urn:schemas-microsoft-com:vml" Requires="v">
                <p:oleObj spid="_x0000_s136198" r:id="rId4" imgW="2221536" imgH="203112" progId="Equation.3">
                  <p:embed/>
                </p:oleObj>
              </mc:Choice>
              <mc:Fallback>
                <p:oleObj r:id="rId4" imgW="2221536"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3" y="2362200"/>
                        <a:ext cx="7305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5" name="Rectangle 5"/>
          <p:cNvSpPr>
            <a:spLocks noChangeArrowheads="1"/>
          </p:cNvSpPr>
          <p:nvPr/>
        </p:nvSpPr>
        <p:spPr bwMode="auto">
          <a:xfrm>
            <a:off x="1820863" y="3362325"/>
            <a:ext cx="5616575"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l"/>
            </a:pPr>
            <a:r>
              <a:rPr lang="zh-CN" altLang="en-US" sz="3200" b="1"/>
              <a:t>假设</a:t>
            </a:r>
            <a:r>
              <a:rPr lang="en-US" altLang="zh-CN" sz="3200" b="1"/>
              <a:t>:</a:t>
            </a:r>
          </a:p>
          <a:p>
            <a:pPr lvl="1" eaLnBrk="1" hangingPunct="1">
              <a:spcBef>
                <a:spcPct val="20000"/>
              </a:spcBef>
              <a:buFont typeface="Wingdings" panose="05000000000000000000" pitchFamily="2" charset="2"/>
              <a:buChar char="l"/>
            </a:pPr>
            <a:r>
              <a:rPr lang="en-US" altLang="zh-CN" sz="3200" b="1">
                <a:latin typeface="Times New Roman" panose="02020603050405020304" pitchFamily="18" charset="0"/>
              </a:rPr>
              <a:t>A1=1</a:t>
            </a:r>
            <a:r>
              <a:rPr lang="zh-CN" altLang="en-US" sz="3200" b="1">
                <a:latin typeface="Times New Roman" panose="02020603050405020304" pitchFamily="18" charset="0"/>
              </a:rPr>
              <a:t>，在综合数据库；</a:t>
            </a:r>
          </a:p>
          <a:p>
            <a:pPr lvl="1" eaLnBrk="1" hangingPunct="1">
              <a:spcBef>
                <a:spcPct val="20000"/>
              </a:spcBef>
              <a:buFont typeface="Wingdings" panose="05000000000000000000" pitchFamily="2" charset="2"/>
              <a:buChar char="l"/>
            </a:pPr>
            <a:r>
              <a:rPr lang="en-US" altLang="zh-CN" sz="3200" b="1">
                <a:latin typeface="Times New Roman" panose="02020603050405020304" pitchFamily="18" charset="0"/>
              </a:rPr>
              <a:t>A2=0,   </a:t>
            </a:r>
            <a:r>
              <a:rPr lang="zh-CN" altLang="en-US" sz="3200" b="1">
                <a:latin typeface="Times New Roman" panose="02020603050405020304" pitchFamily="18" charset="0"/>
              </a:rPr>
              <a:t>原始证据；</a:t>
            </a:r>
          </a:p>
          <a:p>
            <a:pPr lvl="1" eaLnBrk="1" hangingPunct="1">
              <a:spcBef>
                <a:spcPct val="20000"/>
              </a:spcBef>
              <a:buFont typeface="Wingdings" panose="05000000000000000000" pitchFamily="2" charset="2"/>
              <a:buChar char="l"/>
            </a:pPr>
            <a:r>
              <a:rPr lang="en-US" altLang="zh-CN" sz="3200" b="1">
                <a:latin typeface="Times New Roman" panose="02020603050405020304" pitchFamily="18" charset="0"/>
              </a:rPr>
              <a:t>A3=1</a:t>
            </a:r>
            <a:r>
              <a:rPr lang="zh-CN" altLang="en-US" sz="3200" b="1">
                <a:latin typeface="Times New Roman" panose="02020603050405020304" pitchFamily="18" charset="0"/>
              </a:rPr>
              <a:t>，原始证据；</a:t>
            </a:r>
          </a:p>
          <a:p>
            <a:pPr lvl="1" eaLnBrk="1" hangingPunct="1">
              <a:spcBef>
                <a:spcPct val="20000"/>
              </a:spcBef>
              <a:buFont typeface="Wingdings" panose="05000000000000000000" pitchFamily="2" charset="2"/>
              <a:buChar char="l"/>
            </a:pPr>
            <a:r>
              <a:rPr lang="en-US" altLang="zh-CN" sz="3200" b="1">
                <a:latin typeface="Times New Roman" panose="02020603050405020304" pitchFamily="18" charset="0"/>
              </a:rPr>
              <a:t>A4=1</a:t>
            </a:r>
            <a:r>
              <a:rPr lang="zh-CN" altLang="en-US" sz="3200" b="1">
                <a:latin typeface="Times New Roman" panose="02020603050405020304" pitchFamily="18" charset="0"/>
              </a:rPr>
              <a:t>，在综合数据库。</a:t>
            </a:r>
          </a:p>
        </p:txBody>
      </p:sp>
      <p:sp>
        <p:nvSpPr>
          <p:cNvPr id="136197"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2.6.3  </a:t>
            </a:r>
            <a:r>
              <a:rPr lang="zh-CN" altLang="en-US" sz="3600">
                <a:solidFill>
                  <a:schemeClr val="bg1"/>
                </a:solidFill>
                <a:latin typeface="Times New Roman" panose="02020603050405020304" pitchFamily="18" charset="0"/>
                <a:ea typeface="黑体" panose="02010609060101010101" pitchFamily="49" charset="-122"/>
              </a:rPr>
              <a:t>推理机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p:cTn id="7" dur="1000" fill="hold"/>
                                        <p:tgtEl>
                                          <p:spTgt spid="66564"/>
                                        </p:tgtEl>
                                        <p:attrNameLst>
                                          <p:attrName>ppt_x</p:attrName>
                                        </p:attrNameLst>
                                      </p:cBhvr>
                                      <p:tavLst>
                                        <p:tav tm="0">
                                          <p:val>
                                            <p:strVal val="0-#ppt_w/2"/>
                                          </p:val>
                                        </p:tav>
                                        <p:tav tm="100000">
                                          <p:val>
                                            <p:strVal val="#ppt_x"/>
                                          </p:val>
                                        </p:tav>
                                      </p:tavLst>
                                    </p:anim>
                                    <p:anim calcmode="lin" valueType="num">
                                      <p:cBhvr>
                                        <p:cTn id="8" dur="10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5"/>
                                        </p:tgtEl>
                                        <p:attrNameLst>
                                          <p:attrName>style.visibility</p:attrName>
                                        </p:attrNameLst>
                                      </p:cBhvr>
                                      <p:to>
                                        <p:strVal val="visible"/>
                                      </p:to>
                                    </p:set>
                                    <p:anim calcmode="lin" valueType="num">
                                      <p:cBhvr>
                                        <p:cTn id="13" dur="1000" fill="hold"/>
                                        <p:tgtEl>
                                          <p:spTgt spid="66565"/>
                                        </p:tgtEl>
                                        <p:attrNameLst>
                                          <p:attrName>ppt_x</p:attrName>
                                        </p:attrNameLst>
                                      </p:cBhvr>
                                      <p:tavLst>
                                        <p:tav tm="0">
                                          <p:val>
                                            <p:strVal val="0-#ppt_w/2"/>
                                          </p:val>
                                        </p:tav>
                                        <p:tav tm="100000">
                                          <p:val>
                                            <p:strVal val="#ppt_x"/>
                                          </p:val>
                                        </p:tav>
                                      </p:tavLst>
                                    </p:anim>
                                    <p:anim calcmode="lin" valueType="num">
                                      <p:cBhvr>
                                        <p:cTn id="14" dur="1000" fill="hold"/>
                                        <p:tgtEl>
                                          <p:spTgt spid="665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p:cNvSpPr>
          <p:nvPr>
            <p:ph idx="1"/>
          </p:nvPr>
        </p:nvSpPr>
        <p:spPr>
          <a:xfrm>
            <a:off x="250825" y="908050"/>
            <a:ext cx="8642350" cy="5949950"/>
          </a:xfrm>
        </p:spPr>
        <p:txBody>
          <a:bodyPr/>
          <a:lstStyle/>
          <a:p>
            <a:pPr marL="0" indent="0" eaLnBrk="1" hangingPunct="1">
              <a:spcBef>
                <a:spcPct val="30000"/>
              </a:spcBef>
              <a:buFont typeface="Wingdings" panose="05000000000000000000" pitchFamily="2" charset="2"/>
              <a:buNone/>
              <a:defRPr/>
            </a:pPr>
            <a:r>
              <a:rPr lang="zh-CN" altLang="en-US" sz="3200" b="1" noProof="1"/>
              <a:t>反向推理机</a:t>
            </a:r>
          </a:p>
          <a:p>
            <a:pPr eaLnBrk="1" hangingPunct="1">
              <a:spcBef>
                <a:spcPct val="30000"/>
              </a:spcBef>
              <a:defRPr/>
            </a:pPr>
            <a:r>
              <a:rPr lang="zh-CN" altLang="en-US" b="1" noProof="1"/>
              <a:t>过程</a:t>
            </a:r>
          </a:p>
          <a:p>
            <a:pPr lvl="1" indent="-436880" eaLnBrk="1" hangingPunct="1">
              <a:spcBef>
                <a:spcPct val="30000"/>
              </a:spcBef>
              <a:defRPr/>
            </a:pPr>
            <a:r>
              <a:rPr lang="zh-CN" altLang="en-US" b="1" noProof="1">
                <a:cs typeface="+mn-ea"/>
              </a:rPr>
              <a:t>用户首先提出假设</a:t>
            </a:r>
          </a:p>
          <a:p>
            <a:pPr lvl="1" indent="-436880" eaLnBrk="1" hangingPunct="1">
              <a:spcBef>
                <a:spcPct val="30000"/>
              </a:spcBef>
              <a:defRPr/>
            </a:pPr>
            <a:r>
              <a:rPr lang="zh-CN" altLang="en-US" b="1" noProof="1">
                <a:cs typeface="+mn-ea"/>
              </a:rPr>
              <a:t>然后由推理机验证该假设是否为真</a:t>
            </a:r>
          </a:p>
          <a:p>
            <a:pPr eaLnBrk="1" hangingPunct="1">
              <a:spcBef>
                <a:spcPct val="30000"/>
              </a:spcBef>
              <a:defRPr/>
            </a:pPr>
            <a:r>
              <a:rPr lang="zh-CN" altLang="en-US" b="1" noProof="1">
                <a:solidFill>
                  <a:srgbClr val="FF0066"/>
                </a:solidFill>
              </a:rPr>
              <a:t>正反向推理机的区别</a:t>
            </a:r>
          </a:p>
          <a:p>
            <a:pPr lvl="1" indent="-436880" eaLnBrk="1" hangingPunct="1">
              <a:spcBef>
                <a:spcPct val="30000"/>
              </a:spcBef>
              <a:defRPr/>
            </a:pPr>
            <a:r>
              <a:rPr lang="zh-CN" altLang="en-US" b="1" noProof="1">
                <a:cs typeface="+mn-ea"/>
              </a:rPr>
              <a:t>正向推理机：从原始证据出发，找</a:t>
            </a:r>
            <a:r>
              <a:rPr lang="zh-CN" altLang="en-US" b="1" noProof="1" smtClean="0">
                <a:cs typeface="+mn-ea"/>
              </a:rPr>
              <a:t>结论</a:t>
            </a:r>
            <a:endParaRPr lang="en-US" altLang="zh-CN" b="1" noProof="1" smtClean="0">
              <a:cs typeface="+mn-ea"/>
            </a:endParaRPr>
          </a:p>
          <a:p>
            <a:pPr marL="471170" lvl="1" indent="0" eaLnBrk="1" hangingPunct="1">
              <a:spcBef>
                <a:spcPct val="30000"/>
              </a:spcBef>
              <a:buFont typeface="Wingdings" panose="05000000000000000000" pitchFamily="2" charset="2"/>
              <a:buNone/>
              <a:defRPr/>
            </a:pPr>
            <a:r>
              <a:rPr lang="zh-CN" altLang="en-US" b="1" dirty="0"/>
              <a:t> </a:t>
            </a:r>
            <a:r>
              <a:rPr lang="zh-CN" altLang="en-US" b="1" dirty="0" smtClean="0"/>
              <a:t>    推理</a:t>
            </a:r>
            <a:r>
              <a:rPr lang="zh-CN" altLang="en-US" b="1" dirty="0"/>
              <a:t>简单，易实现，但目的性不强，效率低</a:t>
            </a:r>
            <a:r>
              <a:rPr lang="zh-CN" altLang="en-US" b="1" dirty="0" smtClean="0"/>
              <a:t>。</a:t>
            </a:r>
            <a:endParaRPr lang="zh-CN" altLang="en-US" b="1" noProof="1">
              <a:cs typeface="+mn-ea"/>
            </a:endParaRPr>
          </a:p>
          <a:p>
            <a:pPr lvl="1" indent="-436880" eaLnBrk="1" hangingPunct="1">
              <a:spcBef>
                <a:spcPct val="30000"/>
              </a:spcBef>
              <a:defRPr/>
            </a:pPr>
            <a:r>
              <a:rPr lang="zh-CN" altLang="en-US" b="1" noProof="1" smtClean="0">
                <a:cs typeface="+mn-ea"/>
              </a:rPr>
              <a:t>反向推理</a:t>
            </a:r>
            <a:r>
              <a:rPr lang="zh-CN" altLang="en-US" b="1" noProof="1">
                <a:cs typeface="+mn-ea"/>
              </a:rPr>
              <a:t>机：从假设的结论出发，找原始</a:t>
            </a:r>
            <a:r>
              <a:rPr lang="zh-CN" altLang="en-US" b="1" noProof="1" smtClean="0">
                <a:cs typeface="+mn-ea"/>
              </a:rPr>
              <a:t>证据</a:t>
            </a:r>
            <a:endParaRPr lang="en-US" altLang="zh-CN" b="1" noProof="1" smtClean="0">
              <a:cs typeface="+mn-ea"/>
            </a:endParaRPr>
          </a:p>
          <a:p>
            <a:pPr marL="471170" lvl="1" indent="0" eaLnBrk="1" hangingPunct="1">
              <a:spcBef>
                <a:spcPct val="30000"/>
              </a:spcBef>
              <a:buFont typeface="Wingdings" panose="05000000000000000000" pitchFamily="2" charset="2"/>
              <a:buNone/>
              <a:defRPr/>
            </a:pPr>
            <a:r>
              <a:rPr lang="zh-CN" altLang="en-US" dirty="0" smtClean="0"/>
              <a:t>    </a:t>
            </a:r>
            <a:r>
              <a:rPr lang="zh-CN" altLang="en-US" b="1" dirty="0">
                <a:cs typeface="+mn-ea"/>
              </a:rPr>
              <a:t>不必使用与目标无关的知识，目的性强；起始目标的选择有盲目性</a:t>
            </a:r>
            <a:endParaRPr lang="zh-CN" altLang="en-US" b="1" noProof="1">
              <a:cs typeface="+mn-ea"/>
            </a:endParaRPr>
          </a:p>
        </p:txBody>
      </p:sp>
      <p:sp>
        <p:nvSpPr>
          <p:cNvPr id="138243"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2.6.3  </a:t>
            </a:r>
            <a:r>
              <a:rPr lang="zh-CN" altLang="en-US" sz="3600">
                <a:solidFill>
                  <a:schemeClr val="bg1"/>
                </a:solidFill>
                <a:latin typeface="Times New Roman" panose="02020603050405020304" pitchFamily="18" charset="0"/>
                <a:ea typeface="黑体" panose="02010609060101010101" pitchFamily="49" charset="-122"/>
              </a:rPr>
              <a:t>推理机</a:t>
            </a:r>
          </a:p>
        </p:txBody>
      </p:sp>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noChangeArrowheads="1"/>
          </p:cNvSpPr>
          <p:nvPr>
            <p:ph type="title"/>
          </p:nvPr>
        </p:nvSpPr>
        <p:spPr/>
        <p:txBody>
          <a:bodyPr/>
          <a:lstStyle/>
          <a:p>
            <a:endParaRPr lang="zh-CN" altLang="en-US" smtClean="0"/>
          </a:p>
        </p:txBody>
      </p:sp>
      <p:sp>
        <p:nvSpPr>
          <p:cNvPr id="140291" name="内容占位符 2"/>
          <p:cNvSpPr>
            <a:spLocks noGrp="1" noChangeArrowheads="1"/>
          </p:cNvSpPr>
          <p:nvPr>
            <p:ph idx="1"/>
          </p:nvPr>
        </p:nvSpPr>
        <p:spPr/>
        <p:txBody>
          <a:bodyPr/>
          <a:lstStyle/>
          <a:p>
            <a:endParaRPr lang="zh-CN" altLang="en-US" smtClean="0"/>
          </a:p>
        </p:txBody>
      </p:sp>
      <p:sp>
        <p:nvSpPr>
          <p:cNvPr id="68610" name="Rectangle 2"/>
          <p:cNvSpPr>
            <a:spLocks noChangeArrowheads="1"/>
          </p:cNvSpPr>
          <p:nvPr/>
        </p:nvSpPr>
        <p:spPr bwMode="auto">
          <a:xfrm>
            <a:off x="357188" y="700088"/>
            <a:ext cx="9144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zh-CN" altLang="en-US" b="1">
              <a:effectLst>
                <a:outerShdw blurRad="38100" dist="38100" dir="2700000" algn="tl">
                  <a:srgbClr val="000000">
                    <a:alpha val="43137"/>
                  </a:srgbClr>
                </a:outerShdw>
              </a:effectLst>
            </a:endParaRPr>
          </a:p>
        </p:txBody>
      </p:sp>
      <p:graphicFrame>
        <p:nvGraphicFramePr>
          <p:cNvPr id="140293" name="Object 3"/>
          <p:cNvGraphicFramePr>
            <a:graphicFrameLocks noChangeAspect="1"/>
          </p:cNvGraphicFramePr>
          <p:nvPr/>
        </p:nvGraphicFramePr>
        <p:xfrm>
          <a:off x="-3175" y="-14288"/>
          <a:ext cx="9153525" cy="6888163"/>
        </p:xfrm>
        <a:graphic>
          <a:graphicData uri="http://schemas.openxmlformats.org/presentationml/2006/ole">
            <mc:AlternateContent xmlns:mc="http://schemas.openxmlformats.org/markup-compatibility/2006">
              <mc:Choice xmlns:v="urn:schemas-microsoft-com:vml" Requires="v">
                <p:oleObj spid="_x0000_s140294" r:id="rId3" imgW="8429625" imgH="5476875" progId="MSDraw.Drawing.8.2">
                  <p:embed/>
                </p:oleObj>
              </mc:Choice>
              <mc:Fallback>
                <p:oleObj r:id="rId3" imgW="8429625" imgH="5476875" progId="MSDraw.Drawing.8.2">
                  <p:embed/>
                  <p:pic>
                    <p:nvPicPr>
                      <p:cNvPr id="0" name="Object 3"/>
                      <p:cNvPicPr>
                        <a:picLocks noChangeAspect="1" noChangeArrowheads="1"/>
                      </p:cNvPicPr>
                      <p:nvPr/>
                    </p:nvPicPr>
                    <p:blipFill>
                      <a:blip r:embed="rId4">
                        <a:lum bright="36000"/>
                        <a:extLst>
                          <a:ext uri="{28A0092B-C50C-407E-A947-70E740481C1C}">
                            <a14:useLocalDpi xmlns:a14="http://schemas.microsoft.com/office/drawing/2010/main" val="0"/>
                          </a:ext>
                        </a:extLst>
                      </a:blip>
                      <a:srcRect/>
                      <a:stretch>
                        <a:fillRect/>
                      </a:stretch>
                    </p:blipFill>
                    <p:spPr bwMode="auto">
                      <a:xfrm>
                        <a:off x="-3175" y="-14288"/>
                        <a:ext cx="9153525" cy="68881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内容占位符 2"/>
          <p:cNvSpPr>
            <a:spLocks noGrp="1" noChangeArrowheads="1"/>
          </p:cNvSpPr>
          <p:nvPr>
            <p:ph idx="1"/>
          </p:nvPr>
        </p:nvSpPr>
        <p:spPr/>
        <p:txBody>
          <a:bodyPr/>
          <a:lstStyle/>
          <a:p>
            <a:r>
              <a:rPr lang="zh-CN" altLang="en-US" b="1" smtClean="0"/>
              <a:t>例子</a:t>
            </a:r>
          </a:p>
          <a:p>
            <a:endParaRPr lang="zh-CN" altLang="en-US" b="1" smtClean="0"/>
          </a:p>
        </p:txBody>
      </p:sp>
      <p:grpSp>
        <p:nvGrpSpPr>
          <p:cNvPr id="141315" name="Group 2"/>
          <p:cNvGrpSpPr>
            <a:grpSpLocks/>
          </p:cNvGrpSpPr>
          <p:nvPr/>
        </p:nvGrpSpPr>
        <p:grpSpPr bwMode="auto">
          <a:xfrm>
            <a:off x="741363" y="976313"/>
            <a:ext cx="7467600" cy="4941887"/>
            <a:chOff x="0" y="0"/>
            <a:chExt cx="4704" cy="3113"/>
          </a:xfrm>
        </p:grpSpPr>
        <p:sp>
          <p:nvSpPr>
            <p:cNvPr id="141321" name="Rectangle 3"/>
            <p:cNvSpPr>
              <a:spLocks noChangeArrowheads="1"/>
            </p:cNvSpPr>
            <p:nvPr/>
          </p:nvSpPr>
          <p:spPr bwMode="auto">
            <a:xfrm>
              <a:off x="1632" y="953"/>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R1</a:t>
              </a:r>
            </a:p>
          </p:txBody>
        </p:sp>
        <p:sp>
          <p:nvSpPr>
            <p:cNvPr id="141322" name="Rectangle 4"/>
            <p:cNvSpPr>
              <a:spLocks noChangeArrowheads="1"/>
            </p:cNvSpPr>
            <p:nvPr/>
          </p:nvSpPr>
          <p:spPr bwMode="auto">
            <a:xfrm>
              <a:off x="0" y="2585"/>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E</a:t>
              </a:r>
              <a:r>
                <a:rPr lang="en-US" altLang="zh-CN" sz="2800" baseline="-25000"/>
                <a:t>1</a:t>
              </a:r>
            </a:p>
          </p:txBody>
        </p:sp>
        <p:sp>
          <p:nvSpPr>
            <p:cNvPr id="141323" name="Rectangle 5"/>
            <p:cNvSpPr>
              <a:spLocks noChangeArrowheads="1"/>
            </p:cNvSpPr>
            <p:nvPr/>
          </p:nvSpPr>
          <p:spPr bwMode="auto">
            <a:xfrm>
              <a:off x="1296" y="2585"/>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E</a:t>
              </a:r>
              <a:r>
                <a:rPr lang="en-US" altLang="zh-CN" sz="2800" baseline="-25000"/>
                <a:t>2</a:t>
              </a:r>
            </a:p>
          </p:txBody>
        </p:sp>
        <p:sp>
          <p:nvSpPr>
            <p:cNvPr id="141324" name="Rectangle 6"/>
            <p:cNvSpPr>
              <a:spLocks noChangeArrowheads="1"/>
            </p:cNvSpPr>
            <p:nvPr/>
          </p:nvSpPr>
          <p:spPr bwMode="auto">
            <a:xfrm>
              <a:off x="2592" y="2585"/>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E3</a:t>
              </a:r>
              <a:endParaRPr lang="en-US" altLang="zh-CN" sz="2800" baseline="-25000"/>
            </a:p>
          </p:txBody>
        </p:sp>
        <p:sp>
          <p:nvSpPr>
            <p:cNvPr id="141325" name="Rectangle 7"/>
            <p:cNvSpPr>
              <a:spLocks noChangeArrowheads="1"/>
            </p:cNvSpPr>
            <p:nvPr/>
          </p:nvSpPr>
          <p:spPr bwMode="auto">
            <a:xfrm>
              <a:off x="3792" y="2585"/>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E4</a:t>
              </a:r>
              <a:endParaRPr lang="en-US" altLang="zh-CN" sz="2800" baseline="-25000"/>
            </a:p>
          </p:txBody>
        </p:sp>
        <p:sp>
          <p:nvSpPr>
            <p:cNvPr id="69640" name="Line 8"/>
            <p:cNvSpPr>
              <a:spLocks noChangeShapeType="1"/>
            </p:cNvSpPr>
            <p:nvPr/>
          </p:nvSpPr>
          <p:spPr bwMode="auto">
            <a:xfrm flipV="1">
              <a:off x="384" y="1481"/>
              <a:ext cx="1392" cy="110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9641" name="Line 9"/>
            <p:cNvSpPr>
              <a:spLocks noChangeShapeType="1"/>
            </p:cNvSpPr>
            <p:nvPr/>
          </p:nvSpPr>
          <p:spPr bwMode="auto">
            <a:xfrm flipV="1">
              <a:off x="1680" y="1481"/>
              <a:ext cx="336" cy="110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9642" name="未知"/>
            <p:cNvSpPr/>
            <p:nvPr/>
          </p:nvSpPr>
          <p:spPr bwMode="auto">
            <a:xfrm>
              <a:off x="1632" y="1588"/>
              <a:ext cx="318" cy="159"/>
            </a:xfrm>
            <a:custGeom>
              <a:avLst/>
              <a:gdLst>
                <a:gd name="T0" fmla="*/ 0 w 318"/>
                <a:gd name="T1" fmla="*/ 0 h 159"/>
                <a:gd name="T2" fmla="*/ 136 w 318"/>
                <a:gd name="T3" fmla="*/ 136 h 159"/>
                <a:gd name="T4" fmla="*/ 318 w 318"/>
                <a:gd name="T5" fmla="*/ 136 h 159"/>
              </a:gdLst>
              <a:ahLst/>
              <a:cxnLst>
                <a:cxn ang="0">
                  <a:pos x="T0" y="T1"/>
                </a:cxn>
                <a:cxn ang="0">
                  <a:pos x="T2" y="T3"/>
                </a:cxn>
                <a:cxn ang="0">
                  <a:pos x="T4" y="T5"/>
                </a:cxn>
              </a:cxnLst>
              <a:rect l="0" t="0" r="r" b="b"/>
              <a:pathLst>
                <a:path w="318" h="159">
                  <a:moveTo>
                    <a:pt x="0" y="0"/>
                  </a:moveTo>
                  <a:cubicBezTo>
                    <a:pt x="41" y="56"/>
                    <a:pt x="83" y="113"/>
                    <a:pt x="136" y="136"/>
                  </a:cubicBezTo>
                  <a:cubicBezTo>
                    <a:pt x="189" y="159"/>
                    <a:pt x="288" y="136"/>
                    <a:pt x="318" y="136"/>
                  </a:cubicBezTo>
                </a:path>
              </a:pathLst>
            </a:custGeom>
            <a:noFill/>
            <a:ln w="9525"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141329" name="Rectangle 11"/>
            <p:cNvSpPr>
              <a:spLocks noChangeArrowheads="1"/>
            </p:cNvSpPr>
            <p:nvPr/>
          </p:nvSpPr>
          <p:spPr bwMode="auto">
            <a:xfrm>
              <a:off x="3130" y="982"/>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R2</a:t>
              </a:r>
            </a:p>
          </p:txBody>
        </p:sp>
        <p:sp>
          <p:nvSpPr>
            <p:cNvPr id="69644" name="Line 12"/>
            <p:cNvSpPr>
              <a:spLocks noChangeShapeType="1"/>
            </p:cNvSpPr>
            <p:nvPr/>
          </p:nvSpPr>
          <p:spPr bwMode="auto">
            <a:xfrm flipV="1">
              <a:off x="2994" y="1526"/>
              <a:ext cx="499" cy="1043"/>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9645" name="Line 13"/>
            <p:cNvSpPr>
              <a:spLocks noChangeShapeType="1"/>
            </p:cNvSpPr>
            <p:nvPr/>
          </p:nvSpPr>
          <p:spPr bwMode="auto">
            <a:xfrm flipH="1" flipV="1">
              <a:off x="3584" y="1526"/>
              <a:ext cx="725" cy="1043"/>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141332" name="Rectangle 14"/>
            <p:cNvSpPr>
              <a:spLocks noChangeArrowheads="1"/>
            </p:cNvSpPr>
            <p:nvPr/>
          </p:nvSpPr>
          <p:spPr bwMode="auto">
            <a:xfrm>
              <a:off x="2445" y="0"/>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H</a:t>
              </a:r>
            </a:p>
          </p:txBody>
        </p:sp>
        <p:sp>
          <p:nvSpPr>
            <p:cNvPr id="69647" name="Line 15"/>
            <p:cNvSpPr>
              <a:spLocks noChangeShapeType="1"/>
            </p:cNvSpPr>
            <p:nvPr/>
          </p:nvSpPr>
          <p:spPr bwMode="auto">
            <a:xfrm flipV="1">
              <a:off x="2087" y="528"/>
              <a:ext cx="726" cy="408"/>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9648" name="Line 16"/>
            <p:cNvSpPr>
              <a:spLocks noChangeShapeType="1"/>
            </p:cNvSpPr>
            <p:nvPr/>
          </p:nvSpPr>
          <p:spPr bwMode="auto">
            <a:xfrm flipH="1" flipV="1">
              <a:off x="2994" y="528"/>
              <a:ext cx="635" cy="45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grpSp>
      <p:sp>
        <p:nvSpPr>
          <p:cNvPr id="141316" name="Text Box 18"/>
          <p:cNvSpPr txBox="1">
            <a:spLocks noChangeArrowheads="1"/>
          </p:cNvSpPr>
          <p:nvPr/>
        </p:nvSpPr>
        <p:spPr bwMode="auto">
          <a:xfrm>
            <a:off x="323850" y="5927725"/>
            <a:ext cx="2087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在综合数据库</a:t>
            </a:r>
          </a:p>
        </p:txBody>
      </p:sp>
      <p:sp>
        <p:nvSpPr>
          <p:cNvPr id="141317" name="Text Box 19"/>
          <p:cNvSpPr txBox="1">
            <a:spLocks noChangeArrowheads="1"/>
          </p:cNvSpPr>
          <p:nvPr/>
        </p:nvSpPr>
        <p:spPr bwMode="auto">
          <a:xfrm>
            <a:off x="6518275" y="5927725"/>
            <a:ext cx="2087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在综合数据库</a:t>
            </a:r>
          </a:p>
        </p:txBody>
      </p:sp>
      <p:sp>
        <p:nvSpPr>
          <p:cNvPr id="141318" name="Text Box 20"/>
          <p:cNvSpPr txBox="1">
            <a:spLocks noChangeArrowheads="1"/>
          </p:cNvSpPr>
          <p:nvPr/>
        </p:nvSpPr>
        <p:spPr bwMode="auto">
          <a:xfrm>
            <a:off x="2484438" y="5940425"/>
            <a:ext cx="208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原始证据，</a:t>
            </a:r>
            <a:r>
              <a:rPr lang="en-US" altLang="zh-CN" sz="2400" b="1"/>
              <a:t>0</a:t>
            </a:r>
          </a:p>
        </p:txBody>
      </p:sp>
      <p:sp>
        <p:nvSpPr>
          <p:cNvPr id="141319" name="Text Box 21"/>
          <p:cNvSpPr txBox="1">
            <a:spLocks noChangeArrowheads="1"/>
          </p:cNvSpPr>
          <p:nvPr/>
        </p:nvSpPr>
        <p:spPr bwMode="auto">
          <a:xfrm>
            <a:off x="4500563" y="5930900"/>
            <a:ext cx="20875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原始证据，</a:t>
            </a:r>
            <a:r>
              <a:rPr lang="en-US" altLang="zh-CN" sz="2400" b="1"/>
              <a:t>0 </a:t>
            </a:r>
          </a:p>
        </p:txBody>
      </p:sp>
      <p:sp>
        <p:nvSpPr>
          <p:cNvPr id="141320"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2.6.3  </a:t>
            </a:r>
            <a:r>
              <a:rPr lang="zh-CN" altLang="en-US" sz="3600">
                <a:solidFill>
                  <a:schemeClr val="bg1"/>
                </a:solidFill>
                <a:latin typeface="Times New Roman" panose="02020603050405020304" pitchFamily="18" charset="0"/>
                <a:ea typeface="黑体" panose="02010609060101010101" pitchFamily="49" charset="-122"/>
              </a:rPr>
              <a:t>推理机</a:t>
            </a:r>
          </a:p>
        </p:txBody>
      </p:sp>
    </p:spTree>
  </p:cSld>
  <p:clrMapOvr>
    <a:masterClrMapping/>
  </p:clrMapOvr>
  <p:transition>
    <p:random/>
  </p:transition>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2B662A8-A69F-45D4-B6FD-C4E1B7768955}"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106</a:t>
            </a:fld>
            <a:endParaRPr lang="zh-CN" altLang="ja-JP" sz="1800" smtClean="0">
              <a:solidFill>
                <a:srgbClr val="A50021"/>
              </a:solidFill>
              <a:ea typeface="ＭＳ Ｐゴシック" panose="020B0600070205080204" pitchFamily="34" charset="-128"/>
            </a:endParaRPr>
          </a:p>
        </p:txBody>
      </p:sp>
      <p:sp>
        <p:nvSpPr>
          <p:cNvPr id="142339"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2.6.3  </a:t>
            </a:r>
            <a:r>
              <a:rPr lang="zh-CN" altLang="en-US" smtClean="0">
                <a:latin typeface="Times New Roman" panose="02020603050405020304" pitchFamily="18" charset="0"/>
              </a:rPr>
              <a:t>推理机</a:t>
            </a:r>
          </a:p>
        </p:txBody>
      </p:sp>
      <p:sp>
        <p:nvSpPr>
          <p:cNvPr id="142340" name="Rectangle 3"/>
          <p:cNvSpPr>
            <a:spLocks noGrp="1" noChangeArrowheads="1"/>
          </p:cNvSpPr>
          <p:nvPr>
            <p:ph type="body" idx="1"/>
          </p:nvPr>
        </p:nvSpPr>
        <p:spPr>
          <a:xfrm>
            <a:off x="304800" y="1371600"/>
            <a:ext cx="8610600" cy="5257800"/>
          </a:xfrm>
          <a:gradFill rotWithShape="1">
            <a:gsLst>
              <a:gs pos="0">
                <a:srgbClr val="00FFFF"/>
              </a:gs>
              <a:gs pos="100000">
                <a:schemeClr val="bg1"/>
              </a:gs>
            </a:gsLst>
            <a:path path="shape">
              <a:fillToRect l="50000" t="50000" r="50000" b="50000"/>
            </a:path>
          </a:gradFill>
          <a:ln>
            <a:solidFill>
              <a:schemeClr val="folHlink"/>
            </a:solidFill>
            <a:miter lim="800000"/>
            <a:headEnd/>
            <a:tailEnd/>
          </a:ln>
        </p:spPr>
        <p:txBody>
          <a:bodyPr/>
          <a:lstStyle/>
          <a:p>
            <a:pPr marL="0" indent="0" eaLnBrk="1" hangingPunct="1">
              <a:buSzPct val="50000"/>
              <a:buFont typeface="Wingdings" panose="05000000000000000000" pitchFamily="2" charset="2"/>
              <a:buChar char="n"/>
            </a:pPr>
            <a:r>
              <a:rPr lang="en-US" altLang="zh-CN" sz="2600" b="1" smtClean="0"/>
              <a:t>  </a:t>
            </a:r>
            <a:r>
              <a:rPr lang="zh-CN" altLang="en-US" sz="2600" b="1" smtClean="0"/>
              <a:t>正向推理</a:t>
            </a:r>
            <a:r>
              <a:rPr lang="en-US" altLang="zh-CN" sz="2600" b="1" smtClean="0"/>
              <a:t>:  </a:t>
            </a:r>
            <a:r>
              <a:rPr lang="zh-CN" altLang="en-US" sz="2600" smtClean="0"/>
              <a:t>盲目、效率低。</a:t>
            </a:r>
          </a:p>
          <a:p>
            <a:pPr marL="0" indent="0" algn="just" eaLnBrk="1" hangingPunct="1">
              <a:buFont typeface="Wingdings" panose="05000000000000000000" pitchFamily="2" charset="2"/>
              <a:buChar char="§"/>
            </a:pPr>
            <a:r>
              <a:rPr lang="zh-CN" altLang="en-US" sz="2600" b="1" smtClean="0"/>
              <a:t>  逆向推理</a:t>
            </a:r>
            <a:r>
              <a:rPr lang="en-US" altLang="zh-CN" sz="2600" b="1" smtClean="0"/>
              <a:t>: </a:t>
            </a:r>
            <a:r>
              <a:rPr lang="zh-CN" altLang="en-US" sz="2600" smtClean="0"/>
              <a:t>若提出的假设目标不符合实际，会降低效率。</a:t>
            </a:r>
          </a:p>
          <a:p>
            <a:pPr marL="0" indent="0" algn="just" eaLnBrk="1" hangingPunct="1">
              <a:buFont typeface="Wingdings" panose="05000000000000000000" pitchFamily="2" charset="2"/>
              <a:buChar char="§"/>
            </a:pPr>
            <a:r>
              <a:rPr lang="zh-CN" altLang="en-US" sz="2600" b="1" smtClean="0">
                <a:latin typeface="宋体" panose="02010600030101010101" pitchFamily="2" charset="-122"/>
              </a:rPr>
              <a:t> 正反向混合推理：</a:t>
            </a:r>
          </a:p>
          <a:p>
            <a:pPr marL="0" indent="0" algn="just" eaLnBrk="1" hangingPunct="1">
              <a:buFont typeface="Wingdings" panose="05000000000000000000" pitchFamily="2" charset="2"/>
              <a:buNone/>
            </a:pPr>
            <a:r>
              <a:rPr lang="zh-CN" altLang="en-US" sz="2600" smtClean="0">
                <a:latin typeface="Times New Roman" panose="02020603050405020304" pitchFamily="18" charset="0"/>
              </a:rPr>
              <a:t>（</a:t>
            </a:r>
            <a:r>
              <a:rPr lang="en-US" altLang="zh-CN" sz="2600" smtClean="0">
                <a:latin typeface="Times New Roman" panose="02020603050405020304" pitchFamily="18" charset="0"/>
              </a:rPr>
              <a:t>1</a:t>
            </a:r>
            <a:r>
              <a:rPr lang="zh-CN" altLang="en-US" sz="2600" smtClean="0">
                <a:latin typeface="Times New Roman" panose="02020603050405020304" pitchFamily="18" charset="0"/>
              </a:rPr>
              <a:t>）</a:t>
            </a:r>
            <a:r>
              <a:rPr lang="zh-CN" altLang="en-US" sz="2600" b="1" smtClean="0"/>
              <a:t>先正向后逆向：</a:t>
            </a:r>
            <a:r>
              <a:rPr lang="zh-CN" altLang="en-US" sz="2400" smtClean="0">
                <a:latin typeface="宋体" panose="02010600030101010101" pitchFamily="2" charset="-122"/>
              </a:rPr>
              <a:t>先进行正向推理，帮助选择某个目标，即从已知事实演绎出部分结果，然后再用逆向推理证实该目标或提高其可信度；</a:t>
            </a:r>
          </a:p>
          <a:p>
            <a:pPr marL="0" indent="0" algn="just" eaLnBrk="1" hangingPunct="1">
              <a:spcBef>
                <a:spcPct val="0"/>
              </a:spcBef>
              <a:buFont typeface="Wingdings" panose="05000000000000000000" pitchFamily="2" charset="2"/>
              <a:buNone/>
            </a:pPr>
            <a:r>
              <a:rPr lang="zh-CN" altLang="en-US" sz="2600" smtClean="0">
                <a:latin typeface="Times New Roman" panose="02020603050405020304" pitchFamily="18" charset="0"/>
              </a:rPr>
              <a:t>（</a:t>
            </a:r>
            <a:r>
              <a:rPr lang="en-US" altLang="zh-CN" sz="2600" smtClean="0">
                <a:latin typeface="Times New Roman" panose="02020603050405020304" pitchFamily="18" charset="0"/>
              </a:rPr>
              <a:t>2</a:t>
            </a:r>
            <a:r>
              <a:rPr lang="zh-CN" altLang="en-US" sz="2600" smtClean="0">
                <a:latin typeface="Times New Roman" panose="02020603050405020304" pitchFamily="18" charset="0"/>
              </a:rPr>
              <a:t>）</a:t>
            </a:r>
            <a:r>
              <a:rPr lang="zh-CN" altLang="en-US" sz="2600" b="1" smtClean="0"/>
              <a:t>先逆向后正向：</a:t>
            </a:r>
            <a:r>
              <a:rPr lang="zh-CN" altLang="en-US" sz="2400" smtClean="0">
                <a:latin typeface="宋体" panose="02010600030101010101" pitchFamily="2" charset="-122"/>
              </a:rPr>
              <a:t>先假设一个目标进行逆向推理，然后再利用逆向推理中得到的信息进行正向推理，以推出更多的结论。</a:t>
            </a:r>
          </a:p>
        </p:txBody>
      </p:sp>
      <p:sp>
        <p:nvSpPr>
          <p:cNvPr id="142341" name="Rectangle 4"/>
          <p:cNvSpPr>
            <a:spLocks noChangeArrowheads="1"/>
          </p:cNvSpPr>
          <p:nvPr/>
        </p:nvSpPr>
        <p:spPr bwMode="auto">
          <a:xfrm>
            <a:off x="304800" y="852488"/>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a:latin typeface="Times New Roman" panose="02020603050405020304" pitchFamily="18" charset="0"/>
              </a:rPr>
              <a:t>混合推理</a:t>
            </a:r>
          </a:p>
        </p:txBody>
      </p:sp>
    </p:spTree>
  </p:cSld>
  <p:clrMapOvr>
    <a:masterClrMapping/>
  </p:clrMapOvr>
  <p:transition>
    <p:rand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439CE5FF-5AEF-4E42-B81B-563D9C6E0E02}"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107</a:t>
            </a:fld>
            <a:endParaRPr lang="zh-CN" altLang="ja-JP" sz="1800" smtClean="0">
              <a:solidFill>
                <a:srgbClr val="A50021"/>
              </a:solidFill>
              <a:ea typeface="ＭＳ Ｐゴシック" panose="020B0600070205080204" pitchFamily="34" charset="-128"/>
            </a:endParaRPr>
          </a:p>
        </p:txBody>
      </p:sp>
      <p:pic>
        <p:nvPicPr>
          <p:cNvPr id="1433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63550"/>
            <a:ext cx="5791200" cy="608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E30E2192-4C25-4454-8AF0-F219F84E0476}"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108</a:t>
            </a:fld>
            <a:endParaRPr lang="zh-CN" altLang="ja-JP" sz="1800" smtClean="0">
              <a:solidFill>
                <a:srgbClr val="A50021"/>
              </a:solidFill>
              <a:ea typeface="ＭＳ Ｐゴシック" panose="020B0600070205080204" pitchFamily="34" charset="-128"/>
            </a:endParaRPr>
          </a:p>
        </p:txBody>
      </p:sp>
      <p:pic>
        <p:nvPicPr>
          <p:cNvPr id="144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5738"/>
            <a:ext cx="6629400" cy="659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84B4BB11-E780-43AA-8513-3F43033D28F6}"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109</a:t>
            </a:fld>
            <a:endParaRPr lang="zh-CN" altLang="ja-JP" sz="1800" smtClean="0">
              <a:solidFill>
                <a:srgbClr val="A50021"/>
              </a:solidFill>
              <a:ea typeface="ＭＳ Ｐゴシック" panose="020B0600070205080204" pitchFamily="34" charset="-128"/>
            </a:endParaRPr>
          </a:p>
        </p:txBody>
      </p:sp>
      <p:sp>
        <p:nvSpPr>
          <p:cNvPr id="145411" name="Rectangle 3"/>
          <p:cNvSpPr>
            <a:spLocks noGrp="1" noChangeArrowheads="1"/>
          </p:cNvSpPr>
          <p:nvPr>
            <p:ph type="body" idx="1"/>
          </p:nvPr>
        </p:nvSpPr>
        <p:spPr>
          <a:xfrm>
            <a:off x="381000" y="1676400"/>
            <a:ext cx="8512175" cy="4495800"/>
          </a:xfrm>
          <a:solidFill>
            <a:srgbClr val="FFFFFF"/>
          </a:solidFill>
          <a:ln>
            <a:solidFill>
              <a:schemeClr val="folHlink"/>
            </a:solidFill>
            <a:miter lim="800000"/>
            <a:headEnd/>
            <a:tailEnd/>
          </a:ln>
        </p:spPr>
        <p:txBody>
          <a:bodyPr/>
          <a:lstStyle/>
          <a:p>
            <a:pPr marL="0" indent="0" algn="just" eaLnBrk="1" hangingPunct="1">
              <a:buSzPct val="50000"/>
              <a:buFont typeface="Wingdings" panose="05000000000000000000" pitchFamily="2" charset="2"/>
              <a:buChar char="n"/>
            </a:pPr>
            <a:r>
              <a:rPr lang="en-US" altLang="zh-CN" sz="2500" smtClean="0"/>
              <a:t>  </a:t>
            </a:r>
            <a:r>
              <a:rPr lang="zh-CN" altLang="en-US" sz="2500" b="1" smtClean="0"/>
              <a:t>双向推理</a:t>
            </a:r>
            <a:r>
              <a:rPr lang="zh-CN" altLang="en-US" sz="2500" smtClean="0"/>
              <a:t>：正向推理与逆向推理同时进行，且在推理过程中的某一步骤上“</a:t>
            </a:r>
            <a:r>
              <a:rPr lang="zh-CN" altLang="en-US" sz="2500" b="1" smtClean="0">
                <a:solidFill>
                  <a:schemeClr val="accent2"/>
                </a:solidFill>
              </a:rPr>
              <a:t>碰头</a:t>
            </a:r>
            <a:r>
              <a:rPr lang="zh-CN" altLang="en-US" sz="2500" smtClean="0"/>
              <a:t>”的一种推理。</a:t>
            </a:r>
          </a:p>
        </p:txBody>
      </p:sp>
      <p:grpSp>
        <p:nvGrpSpPr>
          <p:cNvPr id="145412" name="Group 11"/>
          <p:cNvGrpSpPr>
            <a:grpSpLocks/>
          </p:cNvGrpSpPr>
          <p:nvPr/>
        </p:nvGrpSpPr>
        <p:grpSpPr bwMode="auto">
          <a:xfrm>
            <a:off x="990600" y="2968625"/>
            <a:ext cx="7162800" cy="2914650"/>
            <a:chOff x="816" y="2256"/>
            <a:chExt cx="4272" cy="1333"/>
          </a:xfrm>
        </p:grpSpPr>
        <p:sp>
          <p:nvSpPr>
            <p:cNvPr id="145416" name="Text Box 5"/>
            <p:cNvSpPr txBox="1">
              <a:spLocks noChangeArrowheads="1"/>
            </p:cNvSpPr>
            <p:nvPr/>
          </p:nvSpPr>
          <p:spPr bwMode="auto">
            <a:xfrm>
              <a:off x="816" y="2256"/>
              <a:ext cx="4272" cy="1333"/>
            </a:xfrm>
            <a:prstGeom prst="rect">
              <a:avLst/>
            </a:prstGeom>
            <a:solidFill>
              <a:srgbClr val="CCFFFF"/>
            </a:solidFill>
            <a:ln w="9525">
              <a:solidFill>
                <a:srgbClr val="0000FF"/>
              </a:solidFill>
              <a:miter lim="800000"/>
              <a:headEnd/>
              <a:tailEnd/>
            </a:ln>
          </p:spPr>
          <p:txBody>
            <a:bodyPr>
              <a:spAutoFit/>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30000"/>
                </a:lnSpc>
                <a:spcBef>
                  <a:spcPct val="0"/>
                </a:spcBef>
                <a:buClrTx/>
                <a:buFontTx/>
                <a:buNone/>
              </a:pPr>
              <a:endParaRPr lang="en-US" altLang="zh-CN" sz="2400"/>
            </a:p>
            <a:p>
              <a:pPr eaLnBrk="1" hangingPunct="1">
                <a:lnSpc>
                  <a:spcPct val="100000"/>
                </a:lnSpc>
                <a:spcBef>
                  <a:spcPct val="50000"/>
                </a:spcBef>
                <a:buClrTx/>
                <a:buFontTx/>
                <a:buNone/>
              </a:pPr>
              <a:endParaRPr lang="en-US" altLang="zh-CN" sz="2400">
                <a:solidFill>
                  <a:srgbClr val="0000FF"/>
                </a:solidFill>
              </a:endParaRPr>
            </a:p>
            <a:p>
              <a:pPr eaLnBrk="1" hangingPunct="1">
                <a:lnSpc>
                  <a:spcPct val="100000"/>
                </a:lnSpc>
                <a:spcBef>
                  <a:spcPct val="30000"/>
                </a:spcBef>
                <a:buClrTx/>
                <a:buFontTx/>
                <a:buNone/>
              </a:pPr>
              <a:endParaRPr lang="en-US" altLang="zh-CN" sz="2400">
                <a:solidFill>
                  <a:srgbClr val="0000FF"/>
                </a:solidFill>
              </a:endParaRPr>
            </a:p>
            <a:p>
              <a:pPr eaLnBrk="1" hangingPunct="1">
                <a:lnSpc>
                  <a:spcPct val="100000"/>
                </a:lnSpc>
                <a:spcBef>
                  <a:spcPct val="30000"/>
                </a:spcBef>
                <a:buClrTx/>
                <a:buFontTx/>
                <a:buNone/>
              </a:pPr>
              <a:r>
                <a:rPr lang="zh-CN" altLang="en-US" sz="2400"/>
                <a:t>已知事实                                                    假设目标</a:t>
              </a:r>
            </a:p>
            <a:p>
              <a:pPr eaLnBrk="1" hangingPunct="1">
                <a:lnSpc>
                  <a:spcPct val="100000"/>
                </a:lnSpc>
                <a:spcBef>
                  <a:spcPct val="50000"/>
                </a:spcBef>
                <a:buClrTx/>
                <a:buFontTx/>
                <a:buNone/>
              </a:pPr>
              <a:endParaRPr lang="zh-CN" altLang="en-US" sz="2400"/>
            </a:p>
            <a:p>
              <a:pPr eaLnBrk="1" hangingPunct="1">
                <a:lnSpc>
                  <a:spcPct val="100000"/>
                </a:lnSpc>
                <a:spcBef>
                  <a:spcPct val="50000"/>
                </a:spcBef>
                <a:buClrTx/>
                <a:buFontTx/>
                <a:buNone/>
              </a:pPr>
              <a:endParaRPr lang="zh-CN" altLang="en-US" sz="2400"/>
            </a:p>
            <a:p>
              <a:pPr eaLnBrk="1" hangingPunct="1">
                <a:lnSpc>
                  <a:spcPct val="30000"/>
                </a:lnSpc>
                <a:spcBef>
                  <a:spcPct val="0"/>
                </a:spcBef>
                <a:buClrTx/>
                <a:buFontTx/>
                <a:buNone/>
              </a:pPr>
              <a:endParaRPr lang="en-US" altLang="zh-CN" sz="2400">
                <a:solidFill>
                  <a:srgbClr val="0000FF"/>
                </a:solidFill>
              </a:endParaRPr>
            </a:p>
          </p:txBody>
        </p:sp>
        <p:sp>
          <p:nvSpPr>
            <p:cNvPr id="145417" name="AutoShape 6"/>
            <p:cNvSpPr>
              <a:spLocks noChangeArrowheads="1"/>
            </p:cNvSpPr>
            <p:nvPr/>
          </p:nvSpPr>
          <p:spPr bwMode="auto">
            <a:xfrm rot="10800000">
              <a:off x="2928" y="2736"/>
              <a:ext cx="115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chemeClr val="bg1"/>
                </a:gs>
                <a:gs pos="100000">
                  <a:srgbClr val="FFCC00"/>
                </a:gs>
              </a:gsLst>
              <a:path path="rect">
                <a:fillToRect l="50000" t="50000" r="50000" b="50000"/>
              </a:path>
            </a:gradFill>
            <a:ln w="9525">
              <a:solidFill>
                <a:srgbClr val="969696"/>
              </a:solidFill>
              <a:miter lim="800000"/>
              <a:headEnd/>
              <a:tailEnd/>
            </a:ln>
          </p:spPr>
          <p:txBody>
            <a:bodyPr rot="10800000" wrap="none"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ClrTx/>
                <a:buFontTx/>
                <a:buNone/>
              </a:pPr>
              <a:r>
                <a:rPr lang="zh-CN" altLang="en-US" sz="2000"/>
                <a:t>反向推理</a:t>
              </a:r>
            </a:p>
          </p:txBody>
        </p:sp>
        <p:sp>
          <p:nvSpPr>
            <p:cNvPr id="145418" name="AutoShape 10"/>
            <p:cNvSpPr>
              <a:spLocks noChangeArrowheads="1"/>
            </p:cNvSpPr>
            <p:nvPr/>
          </p:nvSpPr>
          <p:spPr bwMode="auto">
            <a:xfrm rot="10800000" flipH="1">
              <a:off x="1728" y="2736"/>
              <a:ext cx="1152"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chemeClr val="bg1"/>
                </a:gs>
                <a:gs pos="100000">
                  <a:srgbClr val="FFCC00"/>
                </a:gs>
              </a:gsLst>
              <a:path path="rect">
                <a:fillToRect l="50000" t="50000" r="50000" b="50000"/>
              </a:path>
            </a:gradFill>
            <a:ln w="9525">
              <a:solidFill>
                <a:srgbClr val="808080"/>
              </a:solidFill>
              <a:miter lim="800000"/>
              <a:headEnd/>
              <a:tailEnd/>
            </a:ln>
          </p:spPr>
          <p:txBody>
            <a:bodyPr rot="10800000" wrap="none"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000"/>
                <a:t>正向推理</a:t>
              </a:r>
            </a:p>
          </p:txBody>
        </p:sp>
      </p:grpSp>
      <p:sp>
        <p:nvSpPr>
          <p:cNvPr id="14541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2.6.3  </a:t>
            </a:r>
            <a:r>
              <a:rPr lang="zh-CN" altLang="en-US" smtClean="0">
                <a:latin typeface="Times New Roman" panose="02020603050405020304" pitchFamily="18" charset="0"/>
              </a:rPr>
              <a:t>推理机</a:t>
            </a:r>
          </a:p>
        </p:txBody>
      </p:sp>
      <p:sp>
        <p:nvSpPr>
          <p:cNvPr id="145414" name="Rectangle 4"/>
          <p:cNvSpPr>
            <a:spLocks noChangeArrowheads="1"/>
          </p:cNvSpPr>
          <p:nvPr/>
        </p:nvSpPr>
        <p:spPr bwMode="auto">
          <a:xfrm>
            <a:off x="381000" y="1004888"/>
            <a:ext cx="162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r>
              <a:rPr lang="zh-CN" altLang="en-US">
                <a:latin typeface="Times New Roman" panose="02020603050405020304" pitchFamily="18" charset="0"/>
              </a:rPr>
              <a:t>双向推理</a:t>
            </a:r>
          </a:p>
        </p:txBody>
      </p:sp>
      <p:sp>
        <p:nvSpPr>
          <p:cNvPr id="18440" name="Text Box 8"/>
          <p:cNvSpPr txBox="1">
            <a:spLocks noChangeArrowheads="1"/>
          </p:cNvSpPr>
          <p:nvPr/>
        </p:nvSpPr>
        <p:spPr bwMode="auto">
          <a:xfrm>
            <a:off x="3810000" y="3200400"/>
            <a:ext cx="1447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2400">
                <a:solidFill>
                  <a:srgbClr val="0000FF"/>
                </a:solidFill>
              </a:rPr>
              <a:t>中间结论</a:t>
            </a:r>
          </a:p>
          <a:p>
            <a:pPr algn="ctr" eaLnBrk="1" hangingPunct="1">
              <a:lnSpc>
                <a:spcPct val="100000"/>
              </a:lnSpc>
              <a:spcBef>
                <a:spcPct val="50000"/>
              </a:spcBef>
              <a:buClrTx/>
              <a:buFontTx/>
              <a:buNone/>
            </a:pPr>
            <a:endParaRPr lang="zh-CN" altLang="en-US" sz="2400">
              <a:solidFill>
                <a:srgbClr val="0000FF"/>
              </a:solidFill>
            </a:endParaRPr>
          </a:p>
          <a:p>
            <a:pPr algn="ctr" eaLnBrk="1" hangingPunct="1">
              <a:lnSpc>
                <a:spcPct val="100000"/>
              </a:lnSpc>
              <a:spcBef>
                <a:spcPct val="50000"/>
              </a:spcBef>
              <a:buClrTx/>
              <a:buFontTx/>
              <a:buNone/>
            </a:pPr>
            <a:endParaRPr lang="zh-CN" altLang="en-US" sz="2400">
              <a:solidFill>
                <a:srgbClr val="0000FF"/>
              </a:solidFill>
            </a:endParaRPr>
          </a:p>
          <a:p>
            <a:pPr algn="ctr" eaLnBrk="1" hangingPunct="1">
              <a:lnSpc>
                <a:spcPct val="100000"/>
              </a:lnSpc>
              <a:spcBef>
                <a:spcPct val="50000"/>
              </a:spcBef>
              <a:buClrTx/>
              <a:buFontTx/>
              <a:buNone/>
            </a:pPr>
            <a:r>
              <a:rPr lang="zh-CN" altLang="en-US" sz="2400">
                <a:solidFill>
                  <a:srgbClr val="0000FF"/>
                </a:solidFill>
              </a:rPr>
              <a:t>证      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8440"/>
                                        </p:tgtEl>
                                        <p:attrNameLst>
                                          <p:attrName>style.visibility</p:attrName>
                                        </p:attrNameLst>
                                      </p:cBhvr>
                                      <p:to>
                                        <p:strVal val="visible"/>
                                      </p:to>
                                    </p:set>
                                    <p:anim calcmode="lin" valueType="num">
                                      <p:cBhvr>
                                        <p:cTn id="7" dur="500" fill="hold"/>
                                        <p:tgtEl>
                                          <p:spTgt spid="18440"/>
                                        </p:tgtEl>
                                        <p:attrNameLst>
                                          <p:attrName>ppt_w</p:attrName>
                                        </p:attrNameLst>
                                      </p:cBhvr>
                                      <p:tavLst>
                                        <p:tav tm="0">
                                          <p:val>
                                            <p:fltVal val="0"/>
                                          </p:val>
                                        </p:tav>
                                        <p:tav tm="100000">
                                          <p:val>
                                            <p:strVal val="#ppt_w"/>
                                          </p:val>
                                        </p:tav>
                                      </p:tavLst>
                                    </p:anim>
                                    <p:anim calcmode="lin" valueType="num">
                                      <p:cBhvr>
                                        <p:cTn id="8" dur="500" fill="hold"/>
                                        <p:tgtEl>
                                          <p:spTgt spid="18440"/>
                                        </p:tgtEl>
                                        <p:attrNameLst>
                                          <p:attrName>ppt_h</p:attrName>
                                        </p:attrNameLst>
                                      </p:cBhvr>
                                      <p:tavLst>
                                        <p:tav tm="0">
                                          <p:val>
                                            <p:fltVal val="0"/>
                                          </p:val>
                                        </p:tav>
                                        <p:tav tm="100000">
                                          <p:val>
                                            <p:strVal val="#ppt_h"/>
                                          </p:val>
                                        </p:tav>
                                      </p:tavLst>
                                    </p:anim>
                                    <p:animEffect transition="in" filter="fade">
                                      <p:cBhvr>
                                        <p:cTn id="9" dur="500"/>
                                        <p:tgtEl>
                                          <p:spTgt spid="18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4FBBB8-99C6-4CB1-A675-71245A53BF01}" type="slidenum">
              <a:rPr altLang="en-US" smtClean="0">
                <a:solidFill>
                  <a:srgbClr val="A50021"/>
                </a:solidFill>
                <a:ea typeface="ＭＳ Ｐゴシック" panose="020B0600070205080204" pitchFamily="34" charset="-128"/>
              </a:rPr>
              <a:pPr/>
              <a:t>11</a:t>
            </a:fld>
            <a:endParaRPr lang="zh-CN" altLang="en-US" smtClean="0">
              <a:solidFill>
                <a:srgbClr val="A50021"/>
              </a:solidFill>
              <a:ea typeface="ＭＳ Ｐゴシック" panose="020B0600070205080204" pitchFamily="34" charset="-128"/>
            </a:endParaRPr>
          </a:p>
        </p:txBody>
      </p:sp>
      <p:sp>
        <p:nvSpPr>
          <p:cNvPr id="20494" name="Rectangle 14"/>
          <p:cNvSpPr>
            <a:spLocks noChangeArrowheads="1"/>
          </p:cNvSpPr>
          <p:nvPr/>
        </p:nvSpPr>
        <p:spPr bwMode="auto">
          <a:xfrm>
            <a:off x="0" y="4851400"/>
            <a:ext cx="8770938" cy="527050"/>
          </a:xfrm>
          <a:prstGeom prst="rect">
            <a:avLst/>
          </a:prstGeom>
          <a:gradFill rotWithShape="0">
            <a:gsLst>
              <a:gs pos="0">
                <a:srgbClr val="CCFFFF"/>
              </a:gs>
              <a:gs pos="100000">
                <a:srgbClr val="FFFFFF"/>
              </a:gs>
            </a:gsLst>
            <a:path path="rect">
              <a:fillToRect l="100000" b="100000"/>
            </a:path>
          </a:gradFill>
          <a:ln w="9525">
            <a:solidFill>
              <a:srgbClr val="0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chemeClr val="accent2"/>
              </a:buClr>
              <a:buFont typeface="Wingdings" panose="05000000000000000000" pitchFamily="2" charset="2"/>
              <a:buBlip>
                <a:blip r:embed="rId2"/>
              </a:buBlip>
            </a:pPr>
            <a:r>
              <a:rPr lang="en-US" altLang="zh-CN" sz="2600">
                <a:latin typeface="Times New Roman" panose="02020603050405020304" pitchFamily="18" charset="0"/>
              </a:rPr>
              <a:t> </a:t>
            </a:r>
            <a:r>
              <a:rPr lang="zh-CN" altLang="en-US" sz="2600" b="1">
                <a:latin typeface="Times New Roman" panose="02020603050405020304" pitchFamily="18" charset="0"/>
              </a:rPr>
              <a:t>命题逻辑</a:t>
            </a:r>
            <a:r>
              <a:rPr lang="zh-CN" altLang="en-US" sz="2600">
                <a:latin typeface="Times New Roman" panose="02020603050405020304" pitchFamily="18" charset="0"/>
              </a:rPr>
              <a:t>：研究命题及命题之间关系的符号逻辑系统。</a:t>
            </a:r>
          </a:p>
        </p:txBody>
      </p:sp>
      <p:sp>
        <p:nvSpPr>
          <p:cNvPr id="34820" name="Rectangle 15"/>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2.2  </a:t>
            </a:r>
            <a:r>
              <a:rPr lang="zh-CN" altLang="en-US" smtClean="0">
                <a:latin typeface="Times New Roman" panose="02020603050405020304" pitchFamily="18" charset="0"/>
              </a:rPr>
              <a:t>命题逻辑</a:t>
            </a:r>
          </a:p>
        </p:txBody>
      </p:sp>
      <p:sp>
        <p:nvSpPr>
          <p:cNvPr id="34821" name="Rectangle 16"/>
          <p:cNvSpPr>
            <a:spLocks noGrp="1" noChangeArrowheads="1"/>
          </p:cNvSpPr>
          <p:nvPr>
            <p:ph idx="1"/>
          </p:nvPr>
        </p:nvSpPr>
        <p:spPr>
          <a:xfrm>
            <a:off x="250825" y="908050"/>
            <a:ext cx="8670925" cy="2613025"/>
          </a:xfrm>
          <a:solidFill>
            <a:srgbClr val="FFFFFF"/>
          </a:solidFill>
          <a:ln>
            <a:solidFill>
              <a:srgbClr val="808080"/>
            </a:solidFill>
            <a:miter lim="800000"/>
            <a:headEnd/>
            <a:tailEnd/>
          </a:ln>
        </p:spPr>
        <p:txBody>
          <a:bodyPr/>
          <a:lstStyle/>
          <a:p>
            <a:pPr marL="96838" indent="-96838" eaLnBrk="1" hangingPunct="1">
              <a:lnSpc>
                <a:spcPct val="110000"/>
              </a:lnSpc>
              <a:spcBef>
                <a:spcPct val="40000"/>
              </a:spcBef>
            </a:pPr>
            <a:r>
              <a:rPr lang="en-US" altLang="zh-CN" sz="3200" smtClean="0">
                <a:latin typeface="Times New Roman" panose="02020603050405020304" pitchFamily="18" charset="0"/>
              </a:rPr>
              <a:t> </a:t>
            </a:r>
            <a:r>
              <a:rPr lang="zh-CN" altLang="en-US" sz="2600" b="1" smtClean="0">
                <a:latin typeface="Times New Roman" panose="02020603050405020304" pitchFamily="18" charset="0"/>
              </a:rPr>
              <a:t>命题（</a:t>
            </a:r>
            <a:r>
              <a:rPr lang="en-US" altLang="zh-CN" sz="2600" b="1" smtClean="0">
                <a:latin typeface="Times New Roman" panose="02020603050405020304" pitchFamily="18" charset="0"/>
              </a:rPr>
              <a:t>proposition</a:t>
            </a:r>
            <a:r>
              <a:rPr lang="zh-CN" altLang="en-US" sz="2600" b="1" smtClean="0">
                <a:latin typeface="Times New Roman" panose="02020603050405020304" pitchFamily="18" charset="0"/>
              </a:rPr>
              <a:t>）</a:t>
            </a:r>
            <a:r>
              <a:rPr lang="zh-CN" altLang="en-US" sz="2600" smtClean="0">
                <a:latin typeface="Times New Roman" panose="02020603050405020304" pitchFamily="18" charset="0"/>
              </a:rPr>
              <a:t>：一个非真即假的陈述句。</a:t>
            </a:r>
          </a:p>
          <a:p>
            <a:pPr marL="96838" indent="-96838" eaLnBrk="1" hangingPunct="1">
              <a:lnSpc>
                <a:spcPct val="110000"/>
              </a:lnSpc>
              <a:spcBef>
                <a:spcPct val="40000"/>
              </a:spcBef>
              <a:buClr>
                <a:srgbClr val="0000FF"/>
              </a:buClr>
              <a:buFont typeface="Wingdings" panose="05000000000000000000" pitchFamily="2" charset="2"/>
              <a:buChar char="§"/>
            </a:pPr>
            <a:r>
              <a:rPr lang="zh-CN" altLang="en-US" sz="2600" smtClean="0">
                <a:latin typeface="Times New Roman" panose="02020603050405020304" pitchFamily="18" charset="0"/>
              </a:rPr>
              <a:t> 若</a:t>
            </a:r>
            <a:r>
              <a:rPr lang="zh-CN" altLang="en-US" sz="2600" b="1" smtClean="0">
                <a:latin typeface="Times New Roman" panose="02020603050405020304" pitchFamily="18" charset="0"/>
              </a:rPr>
              <a:t>命题的意义为真</a:t>
            </a:r>
            <a:r>
              <a:rPr lang="zh-CN" altLang="en-US" sz="2600" smtClean="0">
                <a:latin typeface="Times New Roman" panose="02020603050405020304" pitchFamily="18" charset="0"/>
              </a:rPr>
              <a:t>，称它的真值为真，记为 </a:t>
            </a:r>
            <a:r>
              <a:rPr lang="en-US" altLang="zh-CN" sz="2600" i="1" smtClean="0">
                <a:latin typeface="Times New Roman" panose="02020603050405020304" pitchFamily="18" charset="0"/>
              </a:rPr>
              <a:t>T</a:t>
            </a:r>
            <a:r>
              <a:rPr lang="zh-CN" altLang="en-US" sz="2600" smtClean="0">
                <a:latin typeface="Times New Roman" panose="02020603050405020304" pitchFamily="18" charset="0"/>
              </a:rPr>
              <a:t>。</a:t>
            </a:r>
          </a:p>
          <a:p>
            <a:pPr marL="96838" indent="-96838" eaLnBrk="1" hangingPunct="1">
              <a:lnSpc>
                <a:spcPct val="110000"/>
              </a:lnSpc>
              <a:spcBef>
                <a:spcPct val="40000"/>
              </a:spcBef>
              <a:buClr>
                <a:srgbClr val="0000FF"/>
              </a:buClr>
              <a:buFont typeface="Wingdings" panose="05000000000000000000" pitchFamily="2" charset="2"/>
              <a:buChar char="§"/>
            </a:pPr>
            <a:r>
              <a:rPr lang="zh-CN" altLang="en-US" sz="2600" smtClean="0">
                <a:latin typeface="Times New Roman" panose="02020603050405020304" pitchFamily="18" charset="0"/>
              </a:rPr>
              <a:t> 若</a:t>
            </a:r>
            <a:r>
              <a:rPr lang="zh-CN" altLang="en-US" sz="2600" b="1" smtClean="0">
                <a:latin typeface="Times New Roman" panose="02020603050405020304" pitchFamily="18" charset="0"/>
              </a:rPr>
              <a:t>命题的意义为假</a:t>
            </a:r>
            <a:r>
              <a:rPr lang="zh-CN" altLang="en-US" sz="2600" smtClean="0">
                <a:latin typeface="Times New Roman" panose="02020603050405020304" pitchFamily="18" charset="0"/>
              </a:rPr>
              <a:t>，称它的真值为假，记为 </a:t>
            </a:r>
            <a:r>
              <a:rPr lang="en-US" altLang="zh-CN" sz="2600" i="1" smtClean="0">
                <a:latin typeface="Times New Roman" panose="02020603050405020304" pitchFamily="18" charset="0"/>
              </a:rPr>
              <a:t>F</a:t>
            </a:r>
            <a:r>
              <a:rPr lang="zh-CN" altLang="en-US" sz="2600" smtClean="0">
                <a:latin typeface="Times New Roman" panose="02020603050405020304" pitchFamily="18" charset="0"/>
              </a:rPr>
              <a:t>。</a:t>
            </a:r>
          </a:p>
          <a:p>
            <a:pPr marL="96838" indent="-96838" eaLnBrk="1" hangingPunct="1">
              <a:lnSpc>
                <a:spcPct val="110000"/>
              </a:lnSpc>
              <a:spcBef>
                <a:spcPct val="40000"/>
              </a:spcBef>
              <a:buClr>
                <a:srgbClr val="0000FF"/>
              </a:buClr>
              <a:buFont typeface="Wingdings" panose="05000000000000000000" pitchFamily="2" charset="2"/>
              <a:buChar char="§"/>
            </a:pPr>
            <a:r>
              <a:rPr lang="zh-CN" altLang="en-US" sz="2600" smtClean="0">
                <a:latin typeface="Times New Roman" panose="02020603050405020304" pitchFamily="18" charset="0"/>
              </a:rPr>
              <a:t> 一个</a:t>
            </a:r>
            <a:r>
              <a:rPr lang="zh-CN" altLang="en-US" sz="2600" b="1" smtClean="0">
                <a:latin typeface="Times New Roman" panose="02020603050405020304" pitchFamily="18" charset="0"/>
              </a:rPr>
              <a:t>命题可在一种条件下为真，在另一种条件下为假</a:t>
            </a:r>
            <a:r>
              <a:rPr lang="zh-CN" altLang="en-US" sz="3000" smtClean="0">
                <a:latin typeface="Times New Roman" panose="02020603050405020304" pitchFamily="18" charset="0"/>
              </a:rPr>
              <a:t>。</a:t>
            </a:r>
          </a:p>
        </p:txBody>
      </p:sp>
      <p:sp>
        <p:nvSpPr>
          <p:cNvPr id="20497" name="AutoShape 17"/>
          <p:cNvSpPr>
            <a:spLocks/>
          </p:cNvSpPr>
          <p:nvPr/>
        </p:nvSpPr>
        <p:spPr bwMode="auto">
          <a:xfrm>
            <a:off x="2894013" y="952500"/>
            <a:ext cx="1881187" cy="508000"/>
          </a:xfrm>
          <a:prstGeom prst="accentBorderCallout1">
            <a:avLst>
              <a:gd name="adj1" fmla="val 22500"/>
              <a:gd name="adj2" fmla="val -4051"/>
              <a:gd name="adj3" fmla="val 160625"/>
              <a:gd name="adj4" fmla="val -64218"/>
            </a:avLst>
          </a:prstGeom>
          <a:solidFill>
            <a:srgbClr val="FFFFFF"/>
          </a:solidFill>
          <a:ln w="25400">
            <a:solidFill>
              <a:srgbClr val="0000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b="1"/>
              <a:t>例如：</a:t>
            </a:r>
            <a:r>
              <a:rPr lang="en-US" altLang="zh-CN" sz="2600" b="1">
                <a:latin typeface="Times New Roman" panose="02020603050405020304" pitchFamily="18" charset="0"/>
              </a:rPr>
              <a:t>3&lt;5</a:t>
            </a:r>
            <a:r>
              <a:rPr lang="en-US" altLang="zh-CN" sz="2600" b="1"/>
              <a:t>   </a:t>
            </a:r>
          </a:p>
        </p:txBody>
      </p:sp>
      <p:sp>
        <p:nvSpPr>
          <p:cNvPr id="20498" name="AutoShape 18"/>
          <p:cNvSpPr>
            <a:spLocks/>
          </p:cNvSpPr>
          <p:nvPr/>
        </p:nvSpPr>
        <p:spPr bwMode="auto">
          <a:xfrm>
            <a:off x="2914650" y="2790825"/>
            <a:ext cx="3692525" cy="581025"/>
          </a:xfrm>
          <a:prstGeom prst="accentBorderCallout1">
            <a:avLst>
              <a:gd name="adj1" fmla="val 19671"/>
              <a:gd name="adj2" fmla="val -2065"/>
              <a:gd name="adj3" fmla="val -21310"/>
              <a:gd name="adj4" fmla="val -34394"/>
            </a:avLst>
          </a:prstGeom>
          <a:solidFill>
            <a:srgbClr val="FFFFFF"/>
          </a:solidFill>
          <a:ln w="25400">
            <a:solidFill>
              <a:srgbClr val="0000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b="1"/>
              <a:t>例如：太阳从西边升起</a:t>
            </a:r>
          </a:p>
          <a:p>
            <a:pPr eaLnBrk="1" hangingPunct="1"/>
            <a:r>
              <a:rPr lang="zh-CN" altLang="en-US" sz="2600" b="1"/>
              <a:t>       </a:t>
            </a:r>
          </a:p>
        </p:txBody>
      </p:sp>
      <p:sp>
        <p:nvSpPr>
          <p:cNvPr id="20499" name="AutoShape 19"/>
          <p:cNvSpPr>
            <a:spLocks/>
          </p:cNvSpPr>
          <p:nvPr/>
        </p:nvSpPr>
        <p:spPr bwMode="auto">
          <a:xfrm>
            <a:off x="2909888" y="3382963"/>
            <a:ext cx="2268537" cy="555625"/>
          </a:xfrm>
          <a:prstGeom prst="accentBorderCallout1">
            <a:avLst>
              <a:gd name="adj1" fmla="val 20569"/>
              <a:gd name="adj2" fmla="val -3361"/>
              <a:gd name="adj3" fmla="val -12856"/>
              <a:gd name="adj4" fmla="val -53046"/>
            </a:avLst>
          </a:prstGeom>
          <a:solidFill>
            <a:srgbClr val="FFFFFF"/>
          </a:solidFill>
          <a:ln w="25400">
            <a:solidFill>
              <a:srgbClr val="0000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b="1"/>
              <a:t>例</a:t>
            </a:r>
            <a:r>
              <a:rPr lang="en-US" altLang="zh-CN" sz="2600" b="1"/>
              <a:t>: 1</a:t>
            </a:r>
            <a:r>
              <a:rPr lang="zh-CN" altLang="en-US" sz="2600" b="1"/>
              <a:t>＋</a:t>
            </a:r>
            <a:r>
              <a:rPr lang="en-US" altLang="zh-CN" sz="2600" b="1"/>
              <a:t>1</a:t>
            </a:r>
            <a:r>
              <a:rPr lang="zh-CN" altLang="en-US" sz="2600" b="1"/>
              <a:t>＝</a:t>
            </a:r>
            <a:r>
              <a:rPr lang="en-US" altLang="zh-CN" sz="2600" b="1"/>
              <a:t>10</a:t>
            </a:r>
          </a:p>
        </p:txBody>
      </p:sp>
      <p:sp>
        <p:nvSpPr>
          <p:cNvPr id="20501" name="AutoShape 21"/>
          <p:cNvSpPr>
            <a:spLocks/>
          </p:cNvSpPr>
          <p:nvPr/>
        </p:nvSpPr>
        <p:spPr bwMode="auto">
          <a:xfrm>
            <a:off x="2784475" y="4291013"/>
            <a:ext cx="5135563" cy="560387"/>
          </a:xfrm>
          <a:prstGeom prst="accentBorderCallout1">
            <a:avLst>
              <a:gd name="adj1" fmla="val 20398"/>
              <a:gd name="adj2" fmla="val -1481"/>
              <a:gd name="adj3" fmla="val 118699"/>
              <a:gd name="adj4" fmla="val -27417"/>
            </a:avLst>
          </a:prstGeom>
          <a:solidFill>
            <a:srgbClr val="FFFFFF"/>
          </a:solidFill>
          <a:ln w="25400">
            <a:solidFill>
              <a:schemeClr val="accent2"/>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i="1">
                <a:latin typeface="Times New Roman" panose="02020603050405020304" pitchFamily="18" charset="0"/>
              </a:rPr>
              <a:t>P</a:t>
            </a:r>
            <a:r>
              <a:rPr lang="zh-CN" altLang="en-US" sz="2600" b="1"/>
              <a:t>：北京是中华人民共和国的首都</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97"/>
                                        </p:tgtEl>
                                        <p:attrNameLst>
                                          <p:attrName>style.visibility</p:attrName>
                                        </p:attrNameLst>
                                      </p:cBhvr>
                                      <p:to>
                                        <p:strVal val="visible"/>
                                      </p:to>
                                    </p:set>
                                  </p:childTnLst>
                                  <p:subTnLst>
                                    <p:set>
                                      <p:cBhvr override="childStyle">
                                        <p:cTn dur="1" fill="hold" display="0" masterRel="nextClick" afterEffect="1"/>
                                        <p:tgtEl>
                                          <p:spTgt spid="2049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0498"/>
                                        </p:tgtEl>
                                        <p:attrNameLst>
                                          <p:attrName>style.visibility</p:attrName>
                                        </p:attrNameLst>
                                      </p:cBhvr>
                                      <p:to>
                                        <p:strVal val="visible"/>
                                      </p:to>
                                    </p:set>
                                    <p:animEffect transition="in" filter="box(in)">
                                      <p:cBhvr>
                                        <p:cTn id="11" dur="500"/>
                                        <p:tgtEl>
                                          <p:spTgt spid="20498"/>
                                        </p:tgtEl>
                                      </p:cBhvr>
                                    </p:animEffect>
                                  </p:childTnLst>
                                  <p:subTnLst>
                                    <p:set>
                                      <p:cBhvr override="childStyle">
                                        <p:cTn dur="1" fill="hold" display="0" masterRel="nextClick" afterEffect="1"/>
                                        <p:tgtEl>
                                          <p:spTgt spid="20498"/>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0499"/>
                                        </p:tgtEl>
                                        <p:attrNameLst>
                                          <p:attrName>style.visibility</p:attrName>
                                        </p:attrNameLst>
                                      </p:cBhvr>
                                      <p:to>
                                        <p:strVal val="visible"/>
                                      </p:to>
                                    </p:set>
                                    <p:animEffect transition="in" filter="box(in)">
                                      <p:cBhvr>
                                        <p:cTn id="16" dur="500"/>
                                        <p:tgtEl>
                                          <p:spTgt spid="20499"/>
                                        </p:tgtEl>
                                      </p:cBhvr>
                                    </p:animEffect>
                                  </p:childTnLst>
                                  <p:subTnLst>
                                    <p:set>
                                      <p:cBhvr override="childStyle">
                                        <p:cTn dur="1" fill="hold" display="0" masterRel="nextClick" afterEffect="1"/>
                                        <p:tgtEl>
                                          <p:spTgt spid="2049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494"/>
                                        </p:tgtEl>
                                        <p:attrNameLst>
                                          <p:attrName>style.visibility</p:attrName>
                                        </p:attrNameLst>
                                      </p:cBhvr>
                                      <p:to>
                                        <p:strVal val="visible"/>
                                      </p:to>
                                    </p:set>
                                    <p:anim calcmode="lin" valueType="num">
                                      <p:cBhvr>
                                        <p:cTn id="21" dur="500" fill="hold"/>
                                        <p:tgtEl>
                                          <p:spTgt spid="20494"/>
                                        </p:tgtEl>
                                        <p:attrNameLst>
                                          <p:attrName>ppt_x</p:attrName>
                                        </p:attrNameLst>
                                      </p:cBhvr>
                                      <p:tavLst>
                                        <p:tav tm="0">
                                          <p:val>
                                            <p:strVal val="0-#ppt_w/2"/>
                                          </p:val>
                                        </p:tav>
                                        <p:tav tm="100000">
                                          <p:val>
                                            <p:strVal val="#ppt_x"/>
                                          </p:val>
                                        </p:tav>
                                      </p:tavLst>
                                    </p:anim>
                                    <p:anim calcmode="lin" valueType="num">
                                      <p:cBhvr>
                                        <p:cTn id="22"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501"/>
                                        </p:tgtEl>
                                        <p:attrNameLst>
                                          <p:attrName>style.visibility</p:attrName>
                                        </p:attrNameLst>
                                      </p:cBhvr>
                                      <p:to>
                                        <p:strVal val="visible"/>
                                      </p:to>
                                    </p:set>
                                    <p:animEffect transition="in" filter="box(in)">
                                      <p:cBhvr>
                                        <p:cTn id="27" dur="500"/>
                                        <p:tgtEl>
                                          <p:spTgt spid="20501"/>
                                        </p:tgtEl>
                                      </p:cBhvr>
                                    </p:animEffect>
                                  </p:childTnLst>
                                  <p:subTnLst>
                                    <p:set>
                                      <p:cBhvr override="childStyle">
                                        <p:cTn dur="1" fill="hold" display="0" masterRel="nextClick" afterEffect="1"/>
                                        <p:tgtEl>
                                          <p:spTgt spid="2050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bldLvl="0" animBg="1"/>
      <p:bldP spid="20497" grpId="0" bldLvl="0" animBg="1"/>
      <p:bldP spid="20498" grpId="0" bldLvl="0" animBg="1"/>
      <p:bldP spid="20499" grpId="0" bldLvl="0" animBg="1"/>
      <p:bldP spid="20501" grpId="0" bldLvl="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66A43838-C970-4F1F-91AF-E1B2ABCB7E00}"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110</a:t>
            </a:fld>
            <a:endParaRPr lang="zh-CN" altLang="ja-JP" sz="1800" smtClean="0">
              <a:solidFill>
                <a:srgbClr val="A50021"/>
              </a:solidFill>
              <a:ea typeface="ＭＳ Ｐゴシック" panose="020B0600070205080204" pitchFamily="34" charset="-128"/>
            </a:endParaRPr>
          </a:p>
        </p:txBody>
      </p:sp>
      <p:sp>
        <p:nvSpPr>
          <p:cNvPr id="14643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2.7  </a:t>
            </a:r>
            <a:r>
              <a:rPr lang="zh-CN" altLang="en-US" smtClean="0">
                <a:latin typeface="Times New Roman" panose="02020603050405020304" pitchFamily="18" charset="0"/>
              </a:rPr>
              <a:t>知识图谱</a:t>
            </a:r>
          </a:p>
        </p:txBody>
      </p:sp>
      <p:sp>
        <p:nvSpPr>
          <p:cNvPr id="146436" name="Rectangle 3"/>
          <p:cNvSpPr>
            <a:spLocks noGrp="1" noChangeArrowheads="1"/>
          </p:cNvSpPr>
          <p:nvPr>
            <p:ph type="body" idx="1"/>
          </p:nvPr>
        </p:nvSpPr>
        <p:spPr>
          <a:xfrm>
            <a:off x="393700" y="1122363"/>
            <a:ext cx="8410575" cy="5181600"/>
          </a:xfrm>
        </p:spPr>
        <p:txBody>
          <a:bodyPr/>
          <a:lstStyle/>
          <a:p>
            <a:pPr algn="just" eaLnBrk="1" hangingPunct="1"/>
            <a:r>
              <a:rPr lang="zh-CN" altLang="zh-CN" sz="2600" b="1" smtClean="0">
                <a:latin typeface="Times New Roman" panose="02020603050405020304" pitchFamily="18" charset="0"/>
                <a:cs typeface="Times New Roman" panose="02020603050405020304" pitchFamily="18" charset="0"/>
              </a:rPr>
              <a:t>由于互联网内容的大规模、异质多元、组织结构松散的特点，给人们有效获取信息和知识提出了挑战。</a:t>
            </a:r>
            <a:endParaRPr lang="en-US" altLang="zh-CN" sz="2600" b="1" smtClean="0">
              <a:latin typeface="Times New Roman" panose="02020603050405020304" pitchFamily="18" charset="0"/>
              <a:cs typeface="Times New Roman" panose="02020603050405020304" pitchFamily="18" charset="0"/>
            </a:endParaRPr>
          </a:p>
          <a:p>
            <a:pPr algn="just" eaLnBrk="1" hangingPunct="1"/>
            <a:r>
              <a:rPr lang="zh-CN" altLang="zh-CN" sz="2600" b="1" smtClean="0">
                <a:solidFill>
                  <a:srgbClr val="FF0000"/>
                </a:solidFill>
                <a:latin typeface="Times New Roman" panose="02020603050405020304" pitchFamily="18" charset="0"/>
                <a:cs typeface="Times New Roman" panose="02020603050405020304" pitchFamily="18" charset="0"/>
              </a:rPr>
              <a:t>谷歌于</a:t>
            </a:r>
            <a:r>
              <a:rPr lang="en-US" altLang="zh-CN" sz="2600" b="1" smtClean="0">
                <a:solidFill>
                  <a:srgbClr val="FF0000"/>
                </a:solidFill>
                <a:latin typeface="Times New Roman" panose="02020603050405020304" pitchFamily="18" charset="0"/>
                <a:cs typeface="Times New Roman" panose="02020603050405020304" pitchFamily="18" charset="0"/>
              </a:rPr>
              <a:t>2012</a:t>
            </a:r>
            <a:r>
              <a:rPr lang="zh-CN" altLang="zh-CN" sz="2600" b="1" smtClean="0">
                <a:solidFill>
                  <a:srgbClr val="FF0000"/>
                </a:solidFill>
                <a:latin typeface="Times New Roman" panose="02020603050405020304" pitchFamily="18" charset="0"/>
                <a:cs typeface="Times New Roman" panose="02020603050405020304" pitchFamily="18" charset="0"/>
              </a:rPr>
              <a:t>年</a:t>
            </a:r>
            <a:r>
              <a:rPr lang="en-US" altLang="zh-CN" sz="2600" b="1" smtClean="0">
                <a:solidFill>
                  <a:srgbClr val="FF0000"/>
                </a:solidFill>
                <a:latin typeface="Times New Roman" panose="02020603050405020304" pitchFamily="18" charset="0"/>
                <a:cs typeface="Times New Roman" panose="02020603050405020304" pitchFamily="18" charset="0"/>
              </a:rPr>
              <a:t>5</a:t>
            </a:r>
            <a:r>
              <a:rPr lang="zh-CN" altLang="zh-CN" sz="2600" b="1" smtClean="0">
                <a:solidFill>
                  <a:srgbClr val="FF0000"/>
                </a:solidFill>
                <a:latin typeface="Times New Roman" panose="02020603050405020304" pitchFamily="18" charset="0"/>
                <a:cs typeface="Times New Roman" panose="02020603050405020304" pitchFamily="18" charset="0"/>
              </a:rPr>
              <a:t>月</a:t>
            </a:r>
            <a:r>
              <a:rPr lang="en-US" altLang="zh-CN" sz="2600" b="1" smtClean="0">
                <a:solidFill>
                  <a:srgbClr val="FF0000"/>
                </a:solidFill>
                <a:latin typeface="Times New Roman" panose="02020603050405020304" pitchFamily="18" charset="0"/>
                <a:cs typeface="Times New Roman" panose="02020603050405020304" pitchFamily="18" charset="0"/>
              </a:rPr>
              <a:t>16</a:t>
            </a:r>
            <a:r>
              <a:rPr lang="zh-CN" altLang="zh-CN" sz="2600" b="1" smtClean="0">
                <a:solidFill>
                  <a:srgbClr val="FF0000"/>
                </a:solidFill>
                <a:latin typeface="Times New Roman" panose="02020603050405020304" pitchFamily="18" charset="0"/>
                <a:cs typeface="Times New Roman" panose="02020603050405020304" pitchFamily="18" charset="0"/>
              </a:rPr>
              <a:t>日首先发布了知识图谱</a:t>
            </a:r>
            <a:r>
              <a:rPr lang="zh-CN" altLang="zh-CN" sz="2600" b="1" smtClean="0">
                <a:latin typeface="Times New Roman" panose="02020603050405020304" pitchFamily="18" charset="0"/>
                <a:cs typeface="Times New Roman" panose="02020603050405020304" pitchFamily="18" charset="0"/>
              </a:rPr>
              <a:t>（</a:t>
            </a:r>
            <a:r>
              <a:rPr lang="en-US" altLang="zh-CN" sz="2600" b="1" smtClean="0">
                <a:latin typeface="Times New Roman" panose="02020603050405020304" pitchFamily="18" charset="0"/>
                <a:cs typeface="Times New Roman" panose="02020603050405020304" pitchFamily="18" charset="0"/>
              </a:rPr>
              <a:t>Knowledge Graph</a:t>
            </a:r>
            <a:r>
              <a:rPr lang="zh-CN" altLang="zh-CN" sz="2600" b="1" smtClean="0">
                <a:latin typeface="Times New Roman" panose="02020603050405020304" pitchFamily="18" charset="0"/>
                <a:cs typeface="Times New Roman" panose="02020603050405020304" pitchFamily="18" charset="0"/>
              </a:rPr>
              <a:t>）。</a:t>
            </a:r>
            <a:endParaRPr lang="zh-CN" altLang="en-US" sz="2600" b="1" smtClean="0">
              <a:latin typeface="Times New Roman" panose="02020603050405020304" pitchFamily="18" charset="0"/>
              <a:cs typeface="Times New Roman" panose="02020603050405020304" pitchFamily="18" charset="0"/>
            </a:endParaRPr>
          </a:p>
          <a:p>
            <a:pPr algn="just" eaLnBrk="1" hangingPunct="1"/>
            <a:r>
              <a:rPr lang="zh-CN" altLang="zh-CN" sz="2600" b="1" smtClean="0">
                <a:solidFill>
                  <a:srgbClr val="0000FF"/>
                </a:solidFill>
                <a:latin typeface="Times New Roman" panose="02020603050405020304" pitchFamily="18" charset="0"/>
                <a:cs typeface="Times New Roman" panose="02020603050405020304" pitchFamily="18" charset="0"/>
              </a:rPr>
              <a:t>知识图谱是一种互联网环境下的知识表示方法。</a:t>
            </a:r>
            <a:endParaRPr lang="en-US" altLang="zh-CN" sz="2600" b="1" smtClean="0">
              <a:solidFill>
                <a:srgbClr val="0000FF"/>
              </a:solidFill>
              <a:latin typeface="Times New Roman" panose="02020603050405020304" pitchFamily="18" charset="0"/>
              <a:cs typeface="Times New Roman" panose="02020603050405020304" pitchFamily="18" charset="0"/>
            </a:endParaRPr>
          </a:p>
          <a:p>
            <a:pPr algn="just" eaLnBrk="1" hangingPunct="1"/>
            <a:r>
              <a:rPr lang="zh-CN" altLang="zh-CN" sz="2600" b="1" smtClean="0">
                <a:latin typeface="Times New Roman" panose="02020603050405020304" pitchFamily="18" charset="0"/>
                <a:cs typeface="Times New Roman" panose="02020603050405020304" pitchFamily="18" charset="0"/>
              </a:rPr>
              <a:t>知识图谱的目的是为了提高搜索引擎的能力，改善用户的搜索质量以及搜索体验。</a:t>
            </a:r>
            <a:endParaRPr lang="en-US" altLang="zh-CN" sz="2600" b="1" smtClean="0">
              <a:latin typeface="Times New Roman" panose="02020603050405020304" pitchFamily="18" charset="0"/>
              <a:cs typeface="Times New Roman" panose="02020603050405020304" pitchFamily="18" charset="0"/>
            </a:endParaRPr>
          </a:p>
          <a:p>
            <a:pPr algn="just" eaLnBrk="1" hangingPunct="1"/>
            <a:r>
              <a:rPr lang="en-US" altLang="zh-CN" sz="2600" b="1" smtClean="0">
                <a:latin typeface="Times New Roman" panose="02020603050405020304" pitchFamily="18" charset="0"/>
                <a:cs typeface="Times New Roman" panose="02020603050405020304" pitchFamily="18" charset="0"/>
              </a:rPr>
              <a:t>Google</a:t>
            </a:r>
            <a:r>
              <a:rPr lang="zh-CN" altLang="zh-CN" sz="2600" b="1" smtClean="0">
                <a:latin typeface="Times New Roman" panose="02020603050405020304" pitchFamily="18" charset="0"/>
                <a:cs typeface="Times New Roman" panose="02020603050405020304" pitchFamily="18" charset="0"/>
              </a:rPr>
              <a:t>、百度和搜狗等搜索引擎公司构建</a:t>
            </a:r>
            <a:r>
              <a:rPr lang="zh-CN" altLang="en-US" sz="2600" b="1" smtClean="0">
                <a:latin typeface="Times New Roman" panose="02020603050405020304" pitchFamily="18" charset="0"/>
                <a:cs typeface="Times New Roman" panose="02020603050405020304" pitchFamily="18" charset="0"/>
              </a:rPr>
              <a:t>的</a:t>
            </a:r>
            <a:r>
              <a:rPr lang="zh-CN" altLang="zh-CN" sz="2600" b="1" smtClean="0">
                <a:latin typeface="Times New Roman" panose="02020603050405020304" pitchFamily="18" charset="0"/>
                <a:cs typeface="Times New Roman" panose="02020603050405020304" pitchFamily="18" charset="0"/>
              </a:rPr>
              <a:t>知识图谱，分别称为</a:t>
            </a:r>
            <a:r>
              <a:rPr lang="zh-CN" altLang="zh-CN" sz="2600" b="1" smtClean="0">
                <a:solidFill>
                  <a:srgbClr val="0000FF"/>
                </a:solidFill>
                <a:latin typeface="Times New Roman" panose="02020603050405020304" pitchFamily="18" charset="0"/>
                <a:cs typeface="Times New Roman" panose="02020603050405020304" pitchFamily="18" charset="0"/>
              </a:rPr>
              <a:t>知识图谱、知心和知立方</a:t>
            </a:r>
            <a:r>
              <a:rPr lang="zh-CN" altLang="zh-CN" sz="2600" b="1" smtClean="0">
                <a:latin typeface="Times New Roman" panose="02020603050405020304" pitchFamily="18" charset="0"/>
                <a:cs typeface="Times New Roman" panose="02020603050405020304" pitchFamily="18" charset="0"/>
              </a:rPr>
              <a:t>。</a:t>
            </a:r>
            <a:endParaRPr lang="zh-CN" altLang="en-US" sz="2600" b="1" smtClean="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7BB393C7-F093-4DA9-B6DF-71A19EAAF0FA}"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111</a:t>
            </a:fld>
            <a:endParaRPr lang="zh-CN" altLang="ja-JP" sz="1800" smtClean="0">
              <a:solidFill>
                <a:srgbClr val="A50021"/>
              </a:solidFill>
              <a:ea typeface="ＭＳ Ｐゴシック" panose="020B0600070205080204" pitchFamily="34" charset="-128"/>
            </a:endParaRPr>
          </a:p>
        </p:txBody>
      </p:sp>
      <p:sp>
        <p:nvSpPr>
          <p:cNvPr id="147459"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2.7.1</a:t>
            </a:r>
            <a:r>
              <a:rPr lang="zh-CN" altLang="zh-CN" smtClean="0">
                <a:latin typeface="Times New Roman" panose="02020603050405020304" pitchFamily="18" charset="0"/>
              </a:rPr>
              <a:t>知识图谱的定义</a:t>
            </a:r>
            <a:endParaRPr lang="zh-CN" altLang="en-US" smtClean="0">
              <a:latin typeface="Times New Roman" panose="02020603050405020304" pitchFamily="18" charset="0"/>
            </a:endParaRPr>
          </a:p>
        </p:txBody>
      </p:sp>
      <p:sp>
        <p:nvSpPr>
          <p:cNvPr id="147460" name="Rectangle 3"/>
          <p:cNvSpPr>
            <a:spLocks noGrp="1" noChangeArrowheads="1"/>
          </p:cNvSpPr>
          <p:nvPr>
            <p:ph type="body" idx="1"/>
          </p:nvPr>
        </p:nvSpPr>
        <p:spPr>
          <a:xfrm>
            <a:off x="393700" y="1122363"/>
            <a:ext cx="8410575" cy="5181600"/>
          </a:xfrm>
        </p:spPr>
        <p:txBody>
          <a:bodyPr/>
          <a:lstStyle/>
          <a:p>
            <a:pPr algn="just" eaLnBrk="1" hangingPunct="1"/>
            <a:r>
              <a:rPr lang="zh-CN" altLang="zh-CN" sz="2600" b="1" smtClean="0">
                <a:latin typeface="Times New Roman" panose="02020603050405020304" pitchFamily="18" charset="0"/>
                <a:cs typeface="Times New Roman" panose="02020603050405020304" pitchFamily="18" charset="0"/>
              </a:rPr>
              <a:t>知识图谱（</a:t>
            </a:r>
            <a:r>
              <a:rPr lang="en-US" altLang="zh-CN" sz="2600" b="1" smtClean="0">
                <a:latin typeface="Times New Roman" panose="02020603050405020304" pitchFamily="18" charset="0"/>
                <a:cs typeface="Times New Roman" panose="02020603050405020304" pitchFamily="18" charset="0"/>
              </a:rPr>
              <a:t>Knowledge Graph/Vault</a:t>
            </a:r>
            <a:r>
              <a:rPr lang="zh-CN" altLang="zh-CN" sz="2600" b="1" smtClean="0">
                <a:latin typeface="Times New Roman" panose="02020603050405020304" pitchFamily="18" charset="0"/>
                <a:cs typeface="Times New Roman" panose="02020603050405020304" pitchFamily="18" charset="0"/>
              </a:rPr>
              <a:t>），又称科学知识图谱，</a:t>
            </a:r>
            <a:r>
              <a:rPr lang="zh-CN" altLang="zh-CN" sz="2600" b="1" smtClean="0">
                <a:solidFill>
                  <a:srgbClr val="0000FF"/>
                </a:solidFill>
                <a:latin typeface="Times New Roman" panose="02020603050405020304" pitchFamily="18" charset="0"/>
                <a:cs typeface="Times New Roman" panose="02020603050405020304" pitchFamily="18" charset="0"/>
              </a:rPr>
              <a:t>用各种不同的图形等</a:t>
            </a:r>
            <a:r>
              <a:rPr lang="en-US" altLang="zh-CN" sz="2600" b="1" smtClean="0">
                <a:solidFill>
                  <a:srgbClr val="0000FF"/>
                </a:solidFill>
                <a:latin typeface="Times New Roman" panose="02020603050405020304" pitchFamily="18" charset="0"/>
                <a:cs typeface="Times New Roman" panose="02020603050405020304" pitchFamily="18" charset="0"/>
              </a:rPr>
              <a:t>可视化技术</a:t>
            </a:r>
            <a:r>
              <a:rPr lang="zh-CN" altLang="zh-CN" sz="2600" b="1" smtClean="0">
                <a:solidFill>
                  <a:srgbClr val="0000FF"/>
                </a:solidFill>
                <a:latin typeface="Times New Roman" panose="02020603050405020304" pitchFamily="18" charset="0"/>
                <a:cs typeface="Times New Roman" panose="02020603050405020304" pitchFamily="18" charset="0"/>
              </a:rPr>
              <a:t>描述</a:t>
            </a:r>
            <a:r>
              <a:rPr lang="en-US" altLang="zh-CN" sz="2600" b="1" smtClean="0">
                <a:solidFill>
                  <a:srgbClr val="0000FF"/>
                </a:solidFill>
                <a:latin typeface="Times New Roman" panose="02020603050405020304" pitchFamily="18" charset="0"/>
                <a:cs typeface="Times New Roman" panose="02020603050405020304" pitchFamily="18" charset="0"/>
              </a:rPr>
              <a:t>知识资源</a:t>
            </a:r>
            <a:r>
              <a:rPr lang="zh-CN" altLang="zh-CN" sz="2600" b="1" smtClean="0">
                <a:solidFill>
                  <a:srgbClr val="0000FF"/>
                </a:solidFill>
                <a:latin typeface="Times New Roman" panose="02020603050405020304" pitchFamily="18" charset="0"/>
                <a:cs typeface="Times New Roman" panose="02020603050405020304" pitchFamily="18" charset="0"/>
              </a:rPr>
              <a:t>及其载体，挖掘、分析、</a:t>
            </a:r>
            <a:r>
              <a:rPr lang="en-US" altLang="zh-CN" sz="2600" b="1" smtClean="0">
                <a:solidFill>
                  <a:srgbClr val="0000FF"/>
                </a:solidFill>
                <a:latin typeface="Times New Roman" panose="02020603050405020304" pitchFamily="18" charset="0"/>
                <a:cs typeface="Times New Roman" panose="02020603050405020304" pitchFamily="18" charset="0"/>
              </a:rPr>
              <a:t>构建</a:t>
            </a:r>
            <a:r>
              <a:rPr lang="zh-CN" altLang="zh-CN" sz="2600" b="1" smtClean="0">
                <a:solidFill>
                  <a:srgbClr val="0000FF"/>
                </a:solidFill>
                <a:latin typeface="Times New Roman" panose="02020603050405020304" pitchFamily="18" charset="0"/>
                <a:cs typeface="Times New Roman" panose="02020603050405020304" pitchFamily="18" charset="0"/>
              </a:rPr>
              <a:t>、绘制和显示知识及它们之间的相互联系。</a:t>
            </a:r>
          </a:p>
          <a:p>
            <a:pPr algn="just" eaLnBrk="1" hangingPunct="1"/>
            <a:r>
              <a:rPr lang="zh-CN" altLang="zh-CN" sz="2600" b="1" smtClean="0">
                <a:solidFill>
                  <a:srgbClr val="FF0000"/>
                </a:solidFill>
                <a:latin typeface="Times New Roman" panose="02020603050405020304" pitchFamily="18" charset="0"/>
                <a:cs typeface="Times New Roman" panose="02020603050405020304" pitchFamily="18" charset="0"/>
              </a:rPr>
              <a:t>知识图谱是由一些相互连接的实体及其属性构成</a:t>
            </a:r>
            <a:endParaRPr lang="zh-CN" altLang="en-US" sz="2600" b="1" smtClean="0">
              <a:solidFill>
                <a:srgbClr val="FF0000"/>
              </a:solidFill>
              <a:latin typeface="Times New Roman" panose="02020603050405020304" pitchFamily="18" charset="0"/>
              <a:cs typeface="Times New Roman" panose="02020603050405020304" pitchFamily="18" charset="0"/>
            </a:endParaRPr>
          </a:p>
          <a:p>
            <a:pPr algn="just" eaLnBrk="1" hangingPunct="1"/>
            <a:r>
              <a:rPr lang="zh-CN" altLang="zh-CN" sz="2600" b="1" smtClean="0">
                <a:latin typeface="Times New Roman" panose="02020603050405020304" pitchFamily="18" charset="0"/>
                <a:cs typeface="Times New Roman" panose="02020603050405020304" pitchFamily="18" charset="0"/>
              </a:rPr>
              <a:t>三元组是知识图谱的一种通用表示方式</a:t>
            </a:r>
            <a:r>
              <a:rPr lang="zh-CN" altLang="en-US" sz="2600" b="1" smtClean="0">
                <a:latin typeface="Times New Roman" panose="02020603050405020304" pitchFamily="18" charset="0"/>
                <a:cs typeface="Times New Roman" panose="02020603050405020304" pitchFamily="18" charset="0"/>
              </a:rPr>
              <a:t>：</a:t>
            </a:r>
            <a:endParaRPr lang="en-US" altLang="zh-CN" sz="2600" b="1" smtClean="0">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n-US" altLang="zh-CN" sz="2600" b="1" smtClean="0">
                <a:solidFill>
                  <a:srgbClr val="0000FF"/>
                </a:solidFill>
                <a:latin typeface="Times New Roman" panose="02020603050405020304" pitchFamily="18" charset="0"/>
                <a:cs typeface="Times New Roman" panose="02020603050405020304" pitchFamily="18" charset="0"/>
              </a:rPr>
              <a:t>(</a:t>
            </a:r>
            <a:r>
              <a:rPr lang="zh-CN" altLang="zh-CN" sz="2600" b="1" smtClean="0">
                <a:solidFill>
                  <a:srgbClr val="0000FF"/>
                </a:solidFill>
                <a:latin typeface="Times New Roman" panose="02020603050405020304" pitchFamily="18" charset="0"/>
                <a:cs typeface="Times New Roman" panose="02020603050405020304" pitchFamily="18" charset="0"/>
              </a:rPr>
              <a:t>实体</a:t>
            </a:r>
            <a:r>
              <a:rPr lang="en-US" altLang="zh-CN" sz="2600" b="1" smtClean="0">
                <a:solidFill>
                  <a:srgbClr val="0000FF"/>
                </a:solidFill>
                <a:latin typeface="Times New Roman" panose="02020603050405020304" pitchFamily="18" charset="0"/>
                <a:cs typeface="Times New Roman" panose="02020603050405020304" pitchFamily="18" charset="0"/>
              </a:rPr>
              <a:t>1-</a:t>
            </a:r>
            <a:r>
              <a:rPr lang="zh-CN" altLang="zh-CN" sz="2600" b="1" smtClean="0">
                <a:solidFill>
                  <a:srgbClr val="0000FF"/>
                </a:solidFill>
                <a:latin typeface="Times New Roman" panose="02020603050405020304" pitchFamily="18" charset="0"/>
                <a:cs typeface="Times New Roman" panose="02020603050405020304" pitchFamily="18" charset="0"/>
              </a:rPr>
              <a:t>关系</a:t>
            </a:r>
            <a:r>
              <a:rPr lang="en-US" altLang="zh-CN" sz="2600" b="1" smtClean="0">
                <a:solidFill>
                  <a:srgbClr val="0000FF"/>
                </a:solidFill>
                <a:latin typeface="Times New Roman" panose="02020603050405020304" pitchFamily="18" charset="0"/>
                <a:cs typeface="Times New Roman" panose="02020603050405020304" pitchFamily="18" charset="0"/>
              </a:rPr>
              <a:t>-</a:t>
            </a:r>
            <a:r>
              <a:rPr lang="zh-CN" altLang="zh-CN" sz="2600" b="1" smtClean="0">
                <a:solidFill>
                  <a:srgbClr val="0000FF"/>
                </a:solidFill>
                <a:latin typeface="Times New Roman" panose="02020603050405020304" pitchFamily="18" charset="0"/>
                <a:cs typeface="Times New Roman" panose="02020603050405020304" pitchFamily="18" charset="0"/>
              </a:rPr>
              <a:t>实体</a:t>
            </a:r>
            <a:r>
              <a:rPr lang="en-US" altLang="zh-CN" sz="2600" b="1" smtClean="0">
                <a:solidFill>
                  <a:srgbClr val="0000FF"/>
                </a:solidFill>
                <a:latin typeface="Times New Roman" panose="02020603050405020304" pitchFamily="18" charset="0"/>
                <a:cs typeface="Times New Roman" panose="02020603050405020304" pitchFamily="18" charset="0"/>
              </a:rPr>
              <a:t>2)</a:t>
            </a:r>
            <a:r>
              <a:rPr lang="zh-CN" altLang="en-US" sz="2600" b="1" smtClean="0">
                <a:latin typeface="Times New Roman" panose="02020603050405020304" pitchFamily="18" charset="0"/>
                <a:cs typeface="Times New Roman" panose="02020603050405020304" pitchFamily="18" charset="0"/>
              </a:rPr>
              <a:t>：</a:t>
            </a:r>
            <a:r>
              <a:rPr lang="zh-CN" altLang="zh-CN" sz="2600" b="1" smtClean="0">
                <a:latin typeface="Times New Roman" panose="02020603050405020304" pitchFamily="18" charset="0"/>
                <a:cs typeface="Times New Roman" panose="02020603050405020304" pitchFamily="18" charset="0"/>
              </a:rPr>
              <a:t>中国</a:t>
            </a:r>
            <a:r>
              <a:rPr lang="en-US" altLang="zh-CN" sz="2600" b="1" smtClean="0">
                <a:latin typeface="Times New Roman" panose="02020603050405020304" pitchFamily="18" charset="0"/>
                <a:cs typeface="Times New Roman" panose="02020603050405020304" pitchFamily="18" charset="0"/>
              </a:rPr>
              <a:t>-</a:t>
            </a:r>
            <a:r>
              <a:rPr lang="zh-CN" altLang="zh-CN" sz="2600" b="1" smtClean="0">
                <a:latin typeface="Times New Roman" panose="02020603050405020304" pitchFamily="18" charset="0"/>
                <a:cs typeface="Times New Roman" panose="02020603050405020304" pitchFamily="18" charset="0"/>
              </a:rPr>
              <a:t>首都</a:t>
            </a:r>
            <a:r>
              <a:rPr lang="en-US" altLang="zh-CN" sz="2600" b="1" smtClean="0">
                <a:latin typeface="Times New Roman" panose="02020603050405020304" pitchFamily="18" charset="0"/>
                <a:cs typeface="Times New Roman" panose="02020603050405020304" pitchFamily="18" charset="0"/>
              </a:rPr>
              <a:t>-</a:t>
            </a:r>
            <a:r>
              <a:rPr lang="zh-CN" altLang="zh-CN" sz="2600" b="1" smtClean="0">
                <a:latin typeface="Times New Roman" panose="02020603050405020304" pitchFamily="18" charset="0"/>
                <a:cs typeface="Times New Roman" panose="02020603050405020304" pitchFamily="18" charset="0"/>
              </a:rPr>
              <a:t>北京</a:t>
            </a:r>
            <a:endParaRPr lang="en-US" altLang="zh-CN" sz="2600" b="1" smtClean="0">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n-US" altLang="zh-CN" sz="2600" b="1" smtClean="0">
                <a:solidFill>
                  <a:srgbClr val="0000FF"/>
                </a:solidFill>
                <a:latin typeface="Times New Roman" panose="02020603050405020304" pitchFamily="18" charset="0"/>
                <a:cs typeface="Times New Roman" panose="02020603050405020304" pitchFamily="18" charset="0"/>
              </a:rPr>
              <a:t>(</a:t>
            </a:r>
            <a:r>
              <a:rPr lang="zh-CN" altLang="zh-CN" sz="2600" b="1" smtClean="0">
                <a:solidFill>
                  <a:srgbClr val="0000FF"/>
                </a:solidFill>
                <a:latin typeface="Times New Roman" panose="02020603050405020304" pitchFamily="18" charset="0"/>
                <a:cs typeface="Times New Roman" panose="02020603050405020304" pitchFamily="18" charset="0"/>
              </a:rPr>
              <a:t>实体</a:t>
            </a:r>
            <a:r>
              <a:rPr lang="en-US" altLang="zh-CN" sz="2600" b="1" smtClean="0">
                <a:solidFill>
                  <a:srgbClr val="0000FF"/>
                </a:solidFill>
                <a:latin typeface="Times New Roman" panose="02020603050405020304" pitchFamily="18" charset="0"/>
                <a:cs typeface="Times New Roman" panose="02020603050405020304" pitchFamily="18" charset="0"/>
              </a:rPr>
              <a:t>-</a:t>
            </a:r>
            <a:r>
              <a:rPr lang="zh-CN" altLang="zh-CN" sz="2600" b="1" smtClean="0">
                <a:solidFill>
                  <a:srgbClr val="0000FF"/>
                </a:solidFill>
                <a:latin typeface="Times New Roman" panose="02020603050405020304" pitchFamily="18" charset="0"/>
                <a:cs typeface="Times New Roman" panose="02020603050405020304" pitchFamily="18" charset="0"/>
              </a:rPr>
              <a:t>属性</a:t>
            </a:r>
            <a:r>
              <a:rPr lang="en-US" altLang="zh-CN" sz="2600" b="1" smtClean="0">
                <a:solidFill>
                  <a:srgbClr val="0000FF"/>
                </a:solidFill>
                <a:latin typeface="Times New Roman" panose="02020603050405020304" pitchFamily="18" charset="0"/>
                <a:cs typeface="Times New Roman" panose="02020603050405020304" pitchFamily="18" charset="0"/>
              </a:rPr>
              <a:t>-</a:t>
            </a:r>
            <a:r>
              <a:rPr lang="zh-CN" altLang="zh-CN" sz="2600" b="1" smtClean="0">
                <a:solidFill>
                  <a:srgbClr val="0000FF"/>
                </a:solidFill>
                <a:latin typeface="Times New Roman" panose="02020603050405020304" pitchFamily="18" charset="0"/>
                <a:cs typeface="Times New Roman" panose="02020603050405020304" pitchFamily="18" charset="0"/>
              </a:rPr>
              <a:t>属性值</a:t>
            </a:r>
            <a:r>
              <a:rPr lang="en-US" altLang="zh-CN" sz="2600" b="1" smtClean="0">
                <a:solidFill>
                  <a:srgbClr val="0000FF"/>
                </a:solidFill>
                <a:latin typeface="Times New Roman" panose="02020603050405020304" pitchFamily="18" charset="0"/>
                <a:cs typeface="Times New Roman" panose="02020603050405020304" pitchFamily="18" charset="0"/>
              </a:rPr>
              <a:t>)</a:t>
            </a:r>
            <a:r>
              <a:rPr lang="zh-CN" altLang="en-US" sz="2600" b="1" smtClean="0">
                <a:latin typeface="Times New Roman" panose="02020603050405020304" pitchFamily="18" charset="0"/>
                <a:cs typeface="Times New Roman" panose="02020603050405020304" pitchFamily="18" charset="0"/>
              </a:rPr>
              <a:t>：</a:t>
            </a:r>
            <a:r>
              <a:rPr lang="zh-CN" altLang="zh-CN" sz="2600" b="1" smtClean="0">
                <a:latin typeface="Times New Roman" panose="02020603050405020304" pitchFamily="18" charset="0"/>
                <a:cs typeface="Times New Roman" panose="02020603050405020304" pitchFamily="18" charset="0"/>
              </a:rPr>
              <a:t>北京</a:t>
            </a:r>
            <a:r>
              <a:rPr lang="en-US" altLang="zh-CN" sz="2600" b="1" smtClean="0">
                <a:latin typeface="Times New Roman" panose="02020603050405020304" pitchFamily="18" charset="0"/>
                <a:cs typeface="Times New Roman" panose="02020603050405020304" pitchFamily="18" charset="0"/>
              </a:rPr>
              <a:t>-</a:t>
            </a:r>
            <a:r>
              <a:rPr lang="zh-CN" altLang="zh-CN" sz="2600" b="1" smtClean="0">
                <a:latin typeface="Times New Roman" panose="02020603050405020304" pitchFamily="18" charset="0"/>
                <a:cs typeface="Times New Roman" panose="02020603050405020304" pitchFamily="18" charset="0"/>
              </a:rPr>
              <a:t>人口</a:t>
            </a:r>
            <a:r>
              <a:rPr lang="en-US" altLang="zh-CN" sz="2600" b="1" smtClean="0">
                <a:latin typeface="Times New Roman" panose="02020603050405020304" pitchFamily="18" charset="0"/>
                <a:cs typeface="Times New Roman" panose="02020603050405020304" pitchFamily="18" charset="0"/>
              </a:rPr>
              <a:t>-2069</a:t>
            </a:r>
            <a:r>
              <a:rPr lang="zh-CN" altLang="zh-CN" sz="2600" b="1" smtClean="0">
                <a:latin typeface="Times New Roman" panose="02020603050405020304" pitchFamily="18" charset="0"/>
                <a:cs typeface="Times New Roman" panose="02020603050405020304" pitchFamily="18" charset="0"/>
              </a:rPr>
              <a:t>万</a:t>
            </a:r>
            <a:endParaRPr lang="zh-CN" altLang="en-US" sz="2600" b="1" smtClean="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920735EA-6D77-482D-9CF2-F5AFE895268F}"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112</a:t>
            </a:fld>
            <a:endParaRPr lang="zh-CN" altLang="ja-JP" sz="1800" smtClean="0">
              <a:solidFill>
                <a:srgbClr val="A50021"/>
              </a:solidFill>
              <a:ea typeface="ＭＳ Ｐゴシック" panose="020B0600070205080204" pitchFamily="34" charset="-128"/>
            </a:endParaRPr>
          </a:p>
        </p:txBody>
      </p:sp>
      <p:sp>
        <p:nvSpPr>
          <p:cNvPr id="14848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2.7.2 </a:t>
            </a:r>
            <a:r>
              <a:rPr lang="zh-CN" altLang="zh-CN" smtClean="0">
                <a:latin typeface="Times New Roman" panose="02020603050405020304" pitchFamily="18" charset="0"/>
              </a:rPr>
              <a:t>知识图谱的</a:t>
            </a:r>
            <a:r>
              <a:rPr lang="zh-CN" altLang="en-US" smtClean="0">
                <a:latin typeface="Times New Roman" panose="02020603050405020304" pitchFamily="18" charset="0"/>
              </a:rPr>
              <a:t>表示</a:t>
            </a:r>
          </a:p>
        </p:txBody>
      </p:sp>
      <p:sp>
        <p:nvSpPr>
          <p:cNvPr id="148484" name="Rectangle 3"/>
          <p:cNvSpPr>
            <a:spLocks noGrp="1" noChangeArrowheads="1"/>
          </p:cNvSpPr>
          <p:nvPr>
            <p:ph type="body" idx="1"/>
          </p:nvPr>
        </p:nvSpPr>
        <p:spPr>
          <a:xfrm>
            <a:off x="393700" y="890588"/>
            <a:ext cx="8410575" cy="1184275"/>
          </a:xfrm>
        </p:spPr>
        <p:txBody>
          <a:bodyPr/>
          <a:lstStyle/>
          <a:p>
            <a:pPr algn="just" eaLnBrk="1" hangingPunct="1"/>
            <a:r>
              <a:rPr lang="zh-CN" altLang="zh-CN" sz="2600" b="1" smtClean="0"/>
              <a:t>知识图谱也可被看作是一张图，图中的</a:t>
            </a:r>
            <a:r>
              <a:rPr lang="zh-CN" altLang="zh-CN" sz="2600" b="1" smtClean="0">
                <a:solidFill>
                  <a:srgbClr val="FF0000"/>
                </a:solidFill>
              </a:rPr>
              <a:t>节点表示实体或概念</a:t>
            </a:r>
            <a:r>
              <a:rPr lang="zh-CN" altLang="zh-CN" sz="2600" b="1" smtClean="0"/>
              <a:t>，而图中的</a:t>
            </a:r>
            <a:r>
              <a:rPr lang="zh-CN" altLang="zh-CN" sz="2600" b="1" smtClean="0">
                <a:solidFill>
                  <a:srgbClr val="FF0000"/>
                </a:solidFill>
              </a:rPr>
              <a:t>边则由属性或关系</a:t>
            </a:r>
            <a:r>
              <a:rPr lang="zh-CN" altLang="zh-CN" sz="2600" b="1" smtClean="0"/>
              <a:t>构成。</a:t>
            </a:r>
            <a:endParaRPr lang="zh-CN" altLang="en-US" sz="2600" b="1" smtClean="0"/>
          </a:p>
        </p:txBody>
      </p:sp>
      <p:sp>
        <p:nvSpPr>
          <p:cNvPr id="148485" name="Rectangle 5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grpSp>
        <p:nvGrpSpPr>
          <p:cNvPr id="148486" name="画布 200"/>
          <p:cNvGrpSpPr>
            <a:grpSpLocks/>
          </p:cNvGrpSpPr>
          <p:nvPr/>
        </p:nvGrpSpPr>
        <p:grpSpPr bwMode="auto">
          <a:xfrm>
            <a:off x="1247775" y="1989138"/>
            <a:ext cx="6908800" cy="4527550"/>
            <a:chOff x="0" y="0"/>
            <a:chExt cx="55874" cy="30765"/>
          </a:xfrm>
        </p:grpSpPr>
        <p:sp>
          <p:nvSpPr>
            <p:cNvPr id="148487" name="AutoShape 53"/>
            <p:cNvSpPr>
              <a:spLocks noChangeAspect="1" noChangeArrowheads="1"/>
            </p:cNvSpPr>
            <p:nvPr/>
          </p:nvSpPr>
          <p:spPr bwMode="auto">
            <a:xfrm>
              <a:off x="0" y="0"/>
              <a:ext cx="52743" cy="307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p>
          </p:txBody>
        </p:sp>
        <p:grpSp>
          <p:nvGrpSpPr>
            <p:cNvPr id="148488" name="组合 202"/>
            <p:cNvGrpSpPr>
              <a:grpSpLocks/>
            </p:cNvGrpSpPr>
            <p:nvPr/>
          </p:nvGrpSpPr>
          <p:grpSpPr bwMode="auto">
            <a:xfrm>
              <a:off x="943" y="794"/>
              <a:ext cx="54931" cy="29229"/>
              <a:chOff x="943" y="794"/>
              <a:chExt cx="54930" cy="29229"/>
            </a:xfrm>
          </p:grpSpPr>
          <p:sp>
            <p:nvSpPr>
              <p:cNvPr id="148489" name="文本框 54"/>
              <p:cNvSpPr txBox="1">
                <a:spLocks noChangeArrowheads="1"/>
              </p:cNvSpPr>
              <p:nvPr/>
            </p:nvSpPr>
            <p:spPr bwMode="auto">
              <a:xfrm>
                <a:off x="36880" y="21518"/>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纬度</a:t>
                </a:r>
                <a:endParaRPr lang="zh-CN" altLang="zh-CN" sz="1200"/>
              </a:p>
            </p:txBody>
          </p:sp>
          <p:sp>
            <p:nvSpPr>
              <p:cNvPr id="148490" name="文本框 54"/>
              <p:cNvSpPr txBox="1">
                <a:spLocks noChangeArrowheads="1"/>
              </p:cNvSpPr>
              <p:nvPr/>
            </p:nvSpPr>
            <p:spPr bwMode="auto">
              <a:xfrm>
                <a:off x="30843" y="21132"/>
                <a:ext cx="4330"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面积</a:t>
                </a:r>
                <a:endParaRPr lang="zh-CN" altLang="zh-CN" sz="1200"/>
              </a:p>
            </p:txBody>
          </p:sp>
          <p:sp>
            <p:nvSpPr>
              <p:cNvPr id="148491" name="文本框 54"/>
              <p:cNvSpPr txBox="1">
                <a:spLocks noChangeArrowheads="1"/>
              </p:cNvSpPr>
              <p:nvPr/>
            </p:nvSpPr>
            <p:spPr bwMode="auto">
              <a:xfrm>
                <a:off x="37001" y="12636"/>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人口</a:t>
                </a:r>
                <a:endParaRPr lang="zh-CN" altLang="zh-CN" sz="1200"/>
              </a:p>
            </p:txBody>
          </p:sp>
          <p:sp>
            <p:nvSpPr>
              <p:cNvPr id="148492" name="文本框 54"/>
              <p:cNvSpPr txBox="1">
                <a:spLocks noChangeArrowheads="1"/>
              </p:cNvSpPr>
              <p:nvPr/>
            </p:nvSpPr>
            <p:spPr bwMode="auto">
              <a:xfrm>
                <a:off x="32670" y="14285"/>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首都</a:t>
                </a:r>
                <a:endParaRPr lang="zh-CN" altLang="zh-CN" sz="1200"/>
              </a:p>
            </p:txBody>
          </p:sp>
          <p:sp>
            <p:nvSpPr>
              <p:cNvPr id="148493" name="文本框 54"/>
              <p:cNvSpPr txBox="1">
                <a:spLocks noChangeArrowheads="1"/>
              </p:cNvSpPr>
              <p:nvPr/>
            </p:nvSpPr>
            <p:spPr bwMode="auto">
              <a:xfrm>
                <a:off x="7824" y="16781"/>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面积</a:t>
                </a:r>
                <a:endParaRPr lang="zh-CN" altLang="zh-CN" sz="1200"/>
              </a:p>
            </p:txBody>
          </p:sp>
          <p:sp>
            <p:nvSpPr>
              <p:cNvPr id="148494" name="文本框 54"/>
              <p:cNvSpPr txBox="1">
                <a:spLocks noChangeArrowheads="1"/>
              </p:cNvSpPr>
              <p:nvPr/>
            </p:nvSpPr>
            <p:spPr bwMode="auto">
              <a:xfrm>
                <a:off x="14569" y="12538"/>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首都</a:t>
                </a:r>
                <a:endParaRPr lang="zh-CN" altLang="zh-CN" sz="1200"/>
              </a:p>
            </p:txBody>
          </p:sp>
          <p:sp>
            <p:nvSpPr>
              <p:cNvPr id="148495" name="文本框 126"/>
              <p:cNvSpPr txBox="1">
                <a:spLocks noChangeArrowheads="1"/>
              </p:cNvSpPr>
              <p:nvPr/>
            </p:nvSpPr>
            <p:spPr bwMode="auto">
              <a:xfrm>
                <a:off x="14567" y="6463"/>
                <a:ext cx="4333" cy="2502"/>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latin typeface="Times New Roman" panose="02020603050405020304" pitchFamily="18" charset="0"/>
                  </a:rPr>
                  <a:t>面积</a:t>
                </a:r>
                <a:endParaRPr lang="zh-CN" altLang="zh-CN" sz="1200"/>
              </a:p>
            </p:txBody>
          </p:sp>
          <p:sp>
            <p:nvSpPr>
              <p:cNvPr id="148496" name="椭圆 127"/>
              <p:cNvSpPr>
                <a:spLocks noChangeArrowheads="1"/>
              </p:cNvSpPr>
              <p:nvPr/>
            </p:nvSpPr>
            <p:spPr bwMode="auto">
              <a:xfrm>
                <a:off x="24437" y="6725"/>
                <a:ext cx="6194" cy="4479"/>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FF0000"/>
                    </a:solidFill>
                    <a:latin typeface="Times New Roman" panose="02020603050405020304" pitchFamily="18" charset="0"/>
                  </a:rPr>
                  <a:t>国家</a:t>
                </a:r>
                <a:endParaRPr lang="zh-CN" altLang="zh-CN" sz="1200">
                  <a:solidFill>
                    <a:srgbClr val="FF0000"/>
                  </a:solidFill>
                </a:endParaRPr>
              </a:p>
            </p:txBody>
          </p:sp>
          <p:sp>
            <p:nvSpPr>
              <p:cNvPr id="148497" name="椭圆 131"/>
              <p:cNvSpPr>
                <a:spLocks noChangeArrowheads="1"/>
              </p:cNvSpPr>
              <p:nvPr/>
            </p:nvSpPr>
            <p:spPr bwMode="auto">
              <a:xfrm>
                <a:off x="31535" y="4094"/>
                <a:ext cx="6192" cy="447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0000FF"/>
                    </a:solidFill>
                    <a:cs typeface="Times New Roman" panose="02020603050405020304" pitchFamily="18" charset="0"/>
                  </a:rPr>
                  <a:t>……</a:t>
                </a:r>
                <a:endParaRPr lang="zh-CN" altLang="zh-CN" sz="1200">
                  <a:solidFill>
                    <a:srgbClr val="0000FF"/>
                  </a:solidFill>
                </a:endParaRPr>
              </a:p>
            </p:txBody>
          </p:sp>
          <p:sp>
            <p:nvSpPr>
              <p:cNvPr id="148498" name="椭圆 133"/>
              <p:cNvSpPr>
                <a:spLocks noChangeArrowheads="1"/>
              </p:cNvSpPr>
              <p:nvPr/>
            </p:nvSpPr>
            <p:spPr bwMode="auto">
              <a:xfrm>
                <a:off x="18246" y="2248"/>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0000FF"/>
                    </a:solidFill>
                    <a:cs typeface="Times New Roman" panose="02020603050405020304" pitchFamily="18" charset="0"/>
                  </a:rPr>
                  <a:t>法国</a:t>
                </a:r>
                <a:endParaRPr lang="zh-CN" altLang="zh-CN" sz="1200">
                  <a:solidFill>
                    <a:srgbClr val="0000FF"/>
                  </a:solidFill>
                </a:endParaRPr>
              </a:p>
            </p:txBody>
          </p:sp>
          <p:sp>
            <p:nvSpPr>
              <p:cNvPr id="148499" name="椭圆 141"/>
              <p:cNvSpPr>
                <a:spLocks noChangeArrowheads="1"/>
              </p:cNvSpPr>
              <p:nvPr/>
            </p:nvSpPr>
            <p:spPr bwMode="auto">
              <a:xfrm>
                <a:off x="26272" y="794"/>
                <a:ext cx="6191" cy="447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0000FF"/>
                    </a:solidFill>
                    <a:cs typeface="Times New Roman" panose="02020603050405020304" pitchFamily="18" charset="0"/>
                  </a:rPr>
                  <a:t>英国</a:t>
                </a:r>
                <a:endParaRPr lang="zh-CN" altLang="zh-CN" sz="1200">
                  <a:solidFill>
                    <a:srgbClr val="0000FF"/>
                  </a:solidFill>
                </a:endParaRPr>
              </a:p>
            </p:txBody>
          </p:sp>
          <p:sp>
            <p:nvSpPr>
              <p:cNvPr id="148500" name="椭圆 146"/>
              <p:cNvSpPr>
                <a:spLocks noChangeArrowheads="1"/>
              </p:cNvSpPr>
              <p:nvPr/>
            </p:nvSpPr>
            <p:spPr bwMode="auto">
              <a:xfrm>
                <a:off x="17993" y="9226"/>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0000FF"/>
                    </a:solidFill>
                    <a:cs typeface="Times New Roman" panose="02020603050405020304" pitchFamily="18" charset="0"/>
                  </a:rPr>
                  <a:t>中国</a:t>
                </a:r>
                <a:endParaRPr lang="zh-CN" altLang="zh-CN" sz="1200">
                  <a:solidFill>
                    <a:srgbClr val="0000FF"/>
                  </a:solidFill>
                </a:endParaRPr>
              </a:p>
            </p:txBody>
          </p:sp>
          <p:sp>
            <p:nvSpPr>
              <p:cNvPr id="148501" name="椭圆 147"/>
              <p:cNvSpPr>
                <a:spLocks noChangeArrowheads="1"/>
              </p:cNvSpPr>
              <p:nvPr/>
            </p:nvSpPr>
            <p:spPr bwMode="auto">
              <a:xfrm>
                <a:off x="32442" y="9226"/>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0000FF"/>
                    </a:solidFill>
                    <a:cs typeface="Times New Roman" panose="02020603050405020304" pitchFamily="18" charset="0"/>
                  </a:rPr>
                  <a:t>美国</a:t>
                </a:r>
                <a:endParaRPr lang="zh-CN" altLang="zh-CN" sz="1200">
                  <a:solidFill>
                    <a:srgbClr val="0000FF"/>
                  </a:solidFill>
                </a:endParaRPr>
              </a:p>
            </p:txBody>
          </p:sp>
          <p:sp>
            <p:nvSpPr>
              <p:cNvPr id="148502" name="椭圆 148"/>
              <p:cNvSpPr>
                <a:spLocks noChangeArrowheads="1"/>
              </p:cNvSpPr>
              <p:nvPr/>
            </p:nvSpPr>
            <p:spPr bwMode="auto">
              <a:xfrm>
                <a:off x="5307" y="4023"/>
                <a:ext cx="9384" cy="6525"/>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963</a:t>
                </a:r>
                <a:r>
                  <a:rPr lang="zh-CN" altLang="en-US" sz="1200" b="1">
                    <a:solidFill>
                      <a:srgbClr val="595959"/>
                    </a:solidFill>
                    <a:cs typeface="Times New Roman" panose="02020603050405020304" pitchFamily="18" charset="0"/>
                  </a:rPr>
                  <a:t>万平方公里</a:t>
                </a:r>
                <a:endParaRPr lang="zh-CN" altLang="en-US" sz="1200"/>
              </a:p>
            </p:txBody>
          </p:sp>
          <p:sp>
            <p:nvSpPr>
              <p:cNvPr id="148503" name="椭圆 159"/>
              <p:cNvSpPr>
                <a:spLocks noChangeArrowheads="1"/>
              </p:cNvSpPr>
              <p:nvPr/>
            </p:nvSpPr>
            <p:spPr bwMode="auto">
              <a:xfrm>
                <a:off x="11802" y="14896"/>
                <a:ext cx="6191" cy="44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FF00FF"/>
                    </a:solidFill>
                    <a:cs typeface="Times New Roman" panose="02020603050405020304" pitchFamily="18" charset="0"/>
                  </a:rPr>
                  <a:t>北京</a:t>
                </a:r>
                <a:endParaRPr lang="zh-CN" altLang="zh-CN" sz="1200">
                  <a:solidFill>
                    <a:srgbClr val="FF00FF"/>
                  </a:solidFill>
                </a:endParaRPr>
              </a:p>
            </p:txBody>
          </p:sp>
          <p:sp>
            <p:nvSpPr>
              <p:cNvPr id="148504" name="椭圆 160"/>
              <p:cNvSpPr>
                <a:spLocks noChangeArrowheads="1"/>
              </p:cNvSpPr>
              <p:nvPr/>
            </p:nvSpPr>
            <p:spPr bwMode="auto">
              <a:xfrm>
                <a:off x="943" y="17038"/>
                <a:ext cx="8233" cy="6205"/>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1.6</a:t>
                </a:r>
                <a:r>
                  <a:rPr lang="zh-CN" altLang="en-US" sz="1200" b="1">
                    <a:solidFill>
                      <a:srgbClr val="595959"/>
                    </a:solidFill>
                    <a:cs typeface="Times New Roman" panose="02020603050405020304" pitchFamily="18" charset="0"/>
                  </a:rPr>
                  <a:t>万平</a:t>
                </a:r>
                <a:endParaRPr lang="zh-CN" altLang="en-US" sz="1200"/>
              </a:p>
              <a:p>
                <a:pPr>
                  <a:lnSpc>
                    <a:spcPct val="100000"/>
                  </a:lnSpc>
                  <a:spcBef>
                    <a:spcPct val="0"/>
                  </a:spcBef>
                  <a:buClrTx/>
                  <a:buFontTx/>
                  <a:buNone/>
                </a:pPr>
                <a:r>
                  <a:rPr lang="zh-CN" altLang="en-US" sz="1200" b="1">
                    <a:solidFill>
                      <a:srgbClr val="595959"/>
                    </a:solidFill>
                    <a:cs typeface="Times New Roman" panose="02020603050405020304" pitchFamily="18" charset="0"/>
                  </a:rPr>
                  <a:t>方公里</a:t>
                </a:r>
                <a:endParaRPr lang="zh-CN" altLang="en-US" sz="1200"/>
              </a:p>
            </p:txBody>
          </p:sp>
          <p:sp>
            <p:nvSpPr>
              <p:cNvPr id="148505" name="椭圆 161"/>
              <p:cNvSpPr>
                <a:spLocks noChangeArrowheads="1"/>
              </p:cNvSpPr>
              <p:nvPr/>
            </p:nvSpPr>
            <p:spPr bwMode="auto">
              <a:xfrm>
                <a:off x="11801" y="23627"/>
                <a:ext cx="9031" cy="639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595959"/>
                    </a:solidFill>
                    <a:cs typeface="Times New Roman" panose="02020603050405020304" pitchFamily="18" charset="0"/>
                  </a:rPr>
                  <a:t>北纬</a:t>
                </a:r>
                <a:endParaRPr lang="zh-CN" altLang="zh-CN" sz="1200"/>
              </a:p>
              <a:p>
                <a:pPr>
                  <a:lnSpc>
                    <a:spcPct val="100000"/>
                  </a:lnSpc>
                  <a:spcBef>
                    <a:spcPct val="0"/>
                  </a:spcBef>
                  <a:buClrTx/>
                  <a:buFontTx/>
                  <a:buNone/>
                </a:pPr>
                <a:r>
                  <a:rPr lang="en-US" altLang="zh-CN" sz="1200" b="1">
                    <a:solidFill>
                      <a:srgbClr val="595959"/>
                    </a:solidFill>
                    <a:cs typeface="Times New Roman" panose="02020603050405020304" pitchFamily="18" charset="0"/>
                  </a:rPr>
                  <a:t>39</a:t>
                </a:r>
                <a:r>
                  <a:rPr lang="en-US" altLang="zh-CN" sz="1200" b="1">
                    <a:solidFill>
                      <a:srgbClr val="595959"/>
                    </a:solidFill>
                    <a:latin typeface="Times New Roman" panose="02020603050405020304" pitchFamily="18" charset="0"/>
                    <a:cs typeface="Times New Roman" panose="02020603050405020304" pitchFamily="18" charset="0"/>
                  </a:rPr>
                  <a:t>°</a:t>
                </a:r>
                <a:r>
                  <a:rPr lang="en-US" altLang="zh-CN" sz="1200" b="1">
                    <a:solidFill>
                      <a:srgbClr val="595959"/>
                    </a:solidFill>
                    <a:cs typeface="Times New Roman" panose="02020603050405020304" pitchFamily="18" charset="0"/>
                  </a:rPr>
                  <a:t>54</a:t>
                </a:r>
                <a:r>
                  <a:rPr lang="en-US" altLang="zh-CN" sz="900" b="1">
                    <a:solidFill>
                      <a:srgbClr val="595959"/>
                    </a:solidFill>
                    <a:latin typeface="Times New Roman" panose="02020603050405020304" pitchFamily="18" charset="0"/>
                    <a:cs typeface="Times New Roman" panose="02020603050405020304" pitchFamily="18" charset="0"/>
                  </a:rPr>
                  <a:t>′</a:t>
                </a:r>
                <a:endParaRPr lang="en-US" altLang="zh-CN" sz="1800"/>
              </a:p>
            </p:txBody>
          </p:sp>
          <p:sp>
            <p:nvSpPr>
              <p:cNvPr id="148506" name="椭圆 162"/>
              <p:cNvSpPr>
                <a:spLocks noChangeArrowheads="1"/>
              </p:cNvSpPr>
              <p:nvPr/>
            </p:nvSpPr>
            <p:spPr bwMode="auto">
              <a:xfrm>
                <a:off x="30706" y="16708"/>
                <a:ext cx="8001" cy="4476"/>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FF00FF"/>
                    </a:solidFill>
                    <a:cs typeface="Times New Roman" panose="02020603050405020304" pitchFamily="18" charset="0"/>
                  </a:rPr>
                  <a:t>华盛顿</a:t>
                </a:r>
                <a:endParaRPr lang="zh-CN" altLang="zh-CN" sz="1200">
                  <a:solidFill>
                    <a:srgbClr val="FF00FF"/>
                  </a:solidFill>
                </a:endParaRPr>
              </a:p>
            </p:txBody>
          </p:sp>
          <p:sp>
            <p:nvSpPr>
              <p:cNvPr id="148507" name="直接连接符 163"/>
              <p:cNvSpPr>
                <a:spLocks noChangeShapeType="1"/>
              </p:cNvSpPr>
              <p:nvPr/>
            </p:nvSpPr>
            <p:spPr bwMode="auto">
              <a:xfrm>
                <a:off x="23530" y="6069"/>
                <a:ext cx="1814" cy="1312"/>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08" name="直接连接符 164"/>
              <p:cNvSpPr>
                <a:spLocks noChangeShapeType="1"/>
              </p:cNvSpPr>
              <p:nvPr/>
            </p:nvSpPr>
            <p:spPr bwMode="auto">
              <a:xfrm flipH="1">
                <a:off x="27534" y="5270"/>
                <a:ext cx="1834" cy="145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09" name="直接连接符 165"/>
              <p:cNvSpPr>
                <a:spLocks noChangeShapeType="1"/>
              </p:cNvSpPr>
              <p:nvPr/>
            </p:nvSpPr>
            <p:spPr bwMode="auto">
              <a:xfrm flipH="1">
                <a:off x="30631" y="7915"/>
                <a:ext cx="1811" cy="1050"/>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10" name="直接连接符 166"/>
              <p:cNvSpPr>
                <a:spLocks noChangeShapeType="1"/>
              </p:cNvSpPr>
              <p:nvPr/>
            </p:nvSpPr>
            <p:spPr bwMode="auto">
              <a:xfrm>
                <a:off x="29724" y="10548"/>
                <a:ext cx="2718" cy="916"/>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11" name="直接连接符 167"/>
              <p:cNvSpPr>
                <a:spLocks noChangeShapeType="1"/>
              </p:cNvSpPr>
              <p:nvPr/>
            </p:nvSpPr>
            <p:spPr bwMode="auto">
              <a:xfrm flipH="1">
                <a:off x="23278" y="8965"/>
                <a:ext cx="1159" cy="917"/>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12" name="直接连接符 168"/>
              <p:cNvSpPr>
                <a:spLocks noChangeShapeType="1"/>
              </p:cNvSpPr>
              <p:nvPr/>
            </p:nvSpPr>
            <p:spPr bwMode="auto">
              <a:xfrm flipH="1" flipV="1">
                <a:off x="14691" y="7618"/>
                <a:ext cx="4209" cy="2264"/>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13" name="椭圆 169"/>
              <p:cNvSpPr>
                <a:spLocks noChangeArrowheads="1"/>
              </p:cNvSpPr>
              <p:nvPr/>
            </p:nvSpPr>
            <p:spPr bwMode="auto">
              <a:xfrm>
                <a:off x="1084" y="10714"/>
                <a:ext cx="8970" cy="4535"/>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13.6</a:t>
                </a:r>
                <a:r>
                  <a:rPr lang="zh-CN" altLang="en-US" sz="1200" b="1">
                    <a:solidFill>
                      <a:srgbClr val="595959"/>
                    </a:solidFill>
                    <a:cs typeface="Times New Roman" panose="02020603050405020304" pitchFamily="18" charset="0"/>
                  </a:rPr>
                  <a:t>亿亿</a:t>
                </a:r>
                <a:endParaRPr lang="zh-CN" altLang="en-US" sz="1200"/>
              </a:p>
            </p:txBody>
          </p:sp>
          <p:sp>
            <p:nvSpPr>
              <p:cNvPr id="148514" name="文本框 54"/>
              <p:cNvSpPr txBox="1">
                <a:spLocks noChangeArrowheads="1"/>
              </p:cNvSpPr>
              <p:nvPr/>
            </p:nvSpPr>
            <p:spPr bwMode="auto">
              <a:xfrm>
                <a:off x="12155" y="10012"/>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人口</a:t>
                </a:r>
                <a:endParaRPr lang="zh-CN" altLang="zh-CN" sz="1200"/>
              </a:p>
            </p:txBody>
          </p:sp>
          <p:sp>
            <p:nvSpPr>
              <p:cNvPr id="148515" name="直接连接符 171"/>
              <p:cNvSpPr>
                <a:spLocks noChangeShapeType="1"/>
              </p:cNvSpPr>
              <p:nvPr/>
            </p:nvSpPr>
            <p:spPr bwMode="auto">
              <a:xfrm flipH="1">
                <a:off x="10295" y="11464"/>
                <a:ext cx="7698" cy="1312"/>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16" name="直接连接符 172"/>
              <p:cNvSpPr>
                <a:spLocks noChangeShapeType="1"/>
              </p:cNvSpPr>
              <p:nvPr/>
            </p:nvSpPr>
            <p:spPr bwMode="auto">
              <a:xfrm flipH="1">
                <a:off x="17087" y="13047"/>
                <a:ext cx="1813" cy="250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17" name="直接连接符 173"/>
              <p:cNvSpPr>
                <a:spLocks noChangeShapeType="1"/>
              </p:cNvSpPr>
              <p:nvPr/>
            </p:nvSpPr>
            <p:spPr bwMode="auto">
              <a:xfrm flipH="1">
                <a:off x="9176" y="18029"/>
                <a:ext cx="2979" cy="2111"/>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18" name="椭圆 174"/>
              <p:cNvSpPr>
                <a:spLocks noChangeArrowheads="1"/>
              </p:cNvSpPr>
              <p:nvPr/>
            </p:nvSpPr>
            <p:spPr bwMode="auto">
              <a:xfrm>
                <a:off x="3097" y="23627"/>
                <a:ext cx="7989" cy="4534"/>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2069</a:t>
                </a:r>
                <a:r>
                  <a:rPr lang="zh-CN" altLang="en-US" sz="1200" b="1">
                    <a:solidFill>
                      <a:srgbClr val="595959"/>
                    </a:solidFill>
                    <a:cs typeface="Times New Roman" panose="02020603050405020304" pitchFamily="18" charset="0"/>
                  </a:rPr>
                  <a:t>万</a:t>
                </a:r>
                <a:endParaRPr lang="zh-CN" altLang="en-US" sz="1200"/>
              </a:p>
            </p:txBody>
          </p:sp>
          <p:sp>
            <p:nvSpPr>
              <p:cNvPr id="148519" name="直接连接符 175"/>
              <p:cNvSpPr>
                <a:spLocks noChangeShapeType="1"/>
              </p:cNvSpPr>
              <p:nvPr/>
            </p:nvSpPr>
            <p:spPr bwMode="auto">
              <a:xfrm flipV="1">
                <a:off x="9916" y="18717"/>
                <a:ext cx="2793" cy="5574"/>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20" name="文本框 54"/>
              <p:cNvSpPr txBox="1">
                <a:spLocks noChangeArrowheads="1"/>
              </p:cNvSpPr>
              <p:nvPr/>
            </p:nvSpPr>
            <p:spPr bwMode="auto">
              <a:xfrm>
                <a:off x="9176" y="20660"/>
                <a:ext cx="4331"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人口</a:t>
                </a:r>
                <a:endParaRPr lang="zh-CN" altLang="zh-CN" sz="1200"/>
              </a:p>
            </p:txBody>
          </p:sp>
          <p:sp>
            <p:nvSpPr>
              <p:cNvPr id="148521" name="直接连接符 177"/>
              <p:cNvSpPr>
                <a:spLocks noChangeShapeType="1"/>
              </p:cNvSpPr>
              <p:nvPr/>
            </p:nvSpPr>
            <p:spPr bwMode="auto">
              <a:xfrm flipH="1" flipV="1">
                <a:off x="14898" y="19373"/>
                <a:ext cx="1738" cy="4254"/>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22" name="文本框 54"/>
              <p:cNvSpPr txBox="1">
                <a:spLocks noChangeArrowheads="1"/>
              </p:cNvSpPr>
              <p:nvPr/>
            </p:nvSpPr>
            <p:spPr bwMode="auto">
              <a:xfrm>
                <a:off x="13507" y="20365"/>
                <a:ext cx="4330"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纬度</a:t>
                </a:r>
                <a:endParaRPr lang="zh-CN" altLang="zh-CN" sz="1200"/>
              </a:p>
            </p:txBody>
          </p:sp>
          <p:sp>
            <p:nvSpPr>
              <p:cNvPr id="91179" name="椭圆 179"/>
              <p:cNvSpPr>
                <a:spLocks noChangeArrowheads="1"/>
              </p:cNvSpPr>
              <p:nvPr/>
            </p:nvSpPr>
            <p:spPr bwMode="auto">
              <a:xfrm>
                <a:off x="20773" y="22006"/>
                <a:ext cx="9282" cy="6666"/>
              </a:xfrm>
              <a:prstGeom prst="ellipse">
                <a:avLst/>
              </a:prstGeom>
              <a:solidFill>
                <a:srgbClr val="FFFFFF"/>
              </a:solidFill>
              <a:ln w="12700">
                <a:solidFill>
                  <a:srgbClr val="000000"/>
                </a:solidFill>
                <a:miter lim="800000"/>
                <a:headEnd/>
                <a:tailEnd/>
              </a:ln>
            </p:spPr>
            <p:txBody>
              <a:bodyPr anchor="ctr"/>
              <a:lstStyle/>
              <a:p>
                <a:pPr>
                  <a:defRPr/>
                </a:pPr>
                <a:r>
                  <a:rPr lang="zh-CN" sz="1200" b="1" dirty="0">
                    <a:solidFill>
                      <a:srgbClr val="595959"/>
                    </a:solidFill>
                    <a:latin typeface="Arial" charset="0"/>
                    <a:cs typeface="Times New Roman" pitchFamily="18" charset="0"/>
                  </a:rPr>
                  <a:t>东经</a:t>
                </a:r>
                <a:endParaRPr lang="zh-CN" sz="1200" dirty="0">
                  <a:latin typeface="Arial" charset="0"/>
                </a:endParaRPr>
              </a:p>
              <a:p>
                <a:pPr>
                  <a:defRPr/>
                </a:pPr>
                <a:r>
                  <a:rPr lang="en-US" altLang="zh-CN" sz="1200" b="1" dirty="0">
                    <a:solidFill>
                      <a:srgbClr val="595959"/>
                    </a:solidFill>
                    <a:latin typeface="Arial" charset="0"/>
                    <a:cs typeface="Times New Roman" pitchFamily="18" charset="0"/>
                  </a:rPr>
                  <a:t>116</a:t>
                </a:r>
                <a:r>
                  <a:rPr lang="en-US" altLang="zh-CN" sz="1200" b="1" dirty="0">
                    <a:solidFill>
                      <a:srgbClr val="595959"/>
                    </a:solidFill>
                    <a:latin typeface="Times New Roman" pitchFamily="18" charset="0"/>
                    <a:cs typeface="Times New Roman" pitchFamily="18" charset="0"/>
                  </a:rPr>
                  <a:t>°</a:t>
                </a:r>
                <a:r>
                  <a:rPr lang="en-US" altLang="zh-CN" sz="1200" b="1" dirty="0">
                    <a:solidFill>
                      <a:srgbClr val="595959"/>
                    </a:solidFill>
                    <a:latin typeface="Arial" charset="0"/>
                    <a:cs typeface="Times New Roman" pitchFamily="18" charset="0"/>
                  </a:rPr>
                  <a:t>25</a:t>
                </a:r>
                <a:r>
                  <a:rPr lang="en-US" altLang="zh-CN" sz="1200" dirty="0">
                    <a:solidFill>
                      <a:srgbClr val="333333"/>
                    </a:solidFill>
                    <a:latin typeface="Arial" charset="0"/>
                    <a:cs typeface="Arial" charset="0"/>
                  </a:rPr>
                  <a:t>′</a:t>
                </a:r>
                <a:endParaRPr lang="en-US" altLang="zh-CN" sz="1200" dirty="0">
                  <a:latin typeface="Arial" charset="0"/>
                </a:endParaRPr>
              </a:p>
              <a:p>
                <a:pPr indent="228600">
                  <a:defRPr/>
                </a:pPr>
                <a:r>
                  <a:rPr lang="en-US" altLang="zh-CN" sz="1200" dirty="0">
                    <a:latin typeface="Arial" charset="0"/>
                  </a:rPr>
                  <a:t> </a:t>
                </a:r>
                <a:endParaRPr lang="en-US" altLang="zh-CN" dirty="0">
                  <a:latin typeface="Arial" charset="0"/>
                </a:endParaRPr>
              </a:p>
            </p:txBody>
          </p:sp>
          <p:sp>
            <p:nvSpPr>
              <p:cNvPr id="148524" name="直接连接符 180"/>
              <p:cNvSpPr>
                <a:spLocks noChangeShapeType="1"/>
              </p:cNvSpPr>
              <p:nvPr/>
            </p:nvSpPr>
            <p:spPr bwMode="auto">
              <a:xfrm flipH="1" flipV="1">
                <a:off x="17087" y="18717"/>
                <a:ext cx="5817" cy="4261"/>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25" name="文本框 54"/>
              <p:cNvSpPr txBox="1">
                <a:spLocks noChangeArrowheads="1"/>
              </p:cNvSpPr>
              <p:nvPr/>
            </p:nvSpPr>
            <p:spPr bwMode="auto">
              <a:xfrm>
                <a:off x="18574" y="19610"/>
                <a:ext cx="4330" cy="249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经度</a:t>
                </a:r>
                <a:endParaRPr lang="zh-CN" altLang="zh-CN" sz="1200"/>
              </a:p>
            </p:txBody>
          </p:sp>
          <p:sp>
            <p:nvSpPr>
              <p:cNvPr id="148526" name="直接连接符 182"/>
              <p:cNvSpPr>
                <a:spLocks noChangeShapeType="1"/>
              </p:cNvSpPr>
              <p:nvPr/>
            </p:nvSpPr>
            <p:spPr bwMode="auto">
              <a:xfrm flipH="1">
                <a:off x="35018" y="13703"/>
                <a:ext cx="520" cy="300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27" name="椭圆 183"/>
              <p:cNvSpPr>
                <a:spLocks noChangeArrowheads="1"/>
              </p:cNvSpPr>
              <p:nvPr/>
            </p:nvSpPr>
            <p:spPr bwMode="auto">
              <a:xfrm>
                <a:off x="41502" y="5270"/>
                <a:ext cx="10036" cy="6977"/>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937</a:t>
                </a:r>
                <a:r>
                  <a:rPr lang="zh-CN" altLang="en-US" sz="1200" b="1">
                    <a:solidFill>
                      <a:srgbClr val="595959"/>
                    </a:solidFill>
                    <a:cs typeface="Times New Roman" panose="02020603050405020304" pitchFamily="18" charset="0"/>
                  </a:rPr>
                  <a:t>万平方公里</a:t>
                </a:r>
                <a:endParaRPr lang="zh-CN" altLang="en-US" sz="1200"/>
              </a:p>
            </p:txBody>
          </p:sp>
          <p:sp>
            <p:nvSpPr>
              <p:cNvPr id="148528" name="文本框 54"/>
              <p:cNvSpPr txBox="1">
                <a:spLocks noChangeArrowheads="1"/>
              </p:cNvSpPr>
              <p:nvPr/>
            </p:nvSpPr>
            <p:spPr bwMode="auto">
              <a:xfrm>
                <a:off x="37171" y="7416"/>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面积</a:t>
                </a:r>
                <a:endParaRPr lang="zh-CN" altLang="zh-CN" sz="1200"/>
              </a:p>
            </p:txBody>
          </p:sp>
          <p:sp>
            <p:nvSpPr>
              <p:cNvPr id="148529" name="直接连接符 189"/>
              <p:cNvSpPr>
                <a:spLocks noChangeShapeType="1"/>
              </p:cNvSpPr>
              <p:nvPr/>
            </p:nvSpPr>
            <p:spPr bwMode="auto">
              <a:xfrm flipH="1">
                <a:off x="37727" y="8367"/>
                <a:ext cx="3775" cy="151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30" name="椭圆 190"/>
              <p:cNvSpPr>
                <a:spLocks noChangeArrowheads="1"/>
              </p:cNvSpPr>
              <p:nvPr/>
            </p:nvSpPr>
            <p:spPr bwMode="auto">
              <a:xfrm>
                <a:off x="40971" y="12247"/>
                <a:ext cx="9483" cy="4534"/>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3.1</a:t>
                </a:r>
                <a:r>
                  <a:rPr lang="zh-CN" altLang="en-US" sz="1200" b="1">
                    <a:solidFill>
                      <a:srgbClr val="595959"/>
                    </a:solidFill>
                    <a:cs typeface="Times New Roman" panose="02020603050405020304" pitchFamily="18" charset="0"/>
                  </a:rPr>
                  <a:t>亿亿</a:t>
                </a:r>
                <a:endParaRPr lang="zh-CN" altLang="en-US" sz="1200"/>
              </a:p>
            </p:txBody>
          </p:sp>
          <p:sp>
            <p:nvSpPr>
              <p:cNvPr id="148531" name="直接连接符 191"/>
              <p:cNvSpPr>
                <a:spLocks noChangeShapeType="1"/>
              </p:cNvSpPr>
              <p:nvPr/>
            </p:nvSpPr>
            <p:spPr bwMode="auto">
              <a:xfrm>
                <a:off x="37727" y="13047"/>
                <a:ext cx="3244" cy="1467"/>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32" name="椭圆 192"/>
              <p:cNvSpPr>
                <a:spLocks noChangeArrowheads="1"/>
              </p:cNvSpPr>
              <p:nvPr/>
            </p:nvSpPr>
            <p:spPr bwMode="auto">
              <a:xfrm>
                <a:off x="30405" y="23819"/>
                <a:ext cx="8334" cy="6204"/>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en-US" altLang="zh-CN" sz="1200" b="1">
                    <a:solidFill>
                      <a:srgbClr val="595959"/>
                    </a:solidFill>
                    <a:cs typeface="Times New Roman" panose="02020603050405020304" pitchFamily="18" charset="0"/>
                  </a:rPr>
                  <a:t>178</a:t>
                </a:r>
                <a:r>
                  <a:rPr lang="zh-CN" altLang="en-US" sz="1200" b="1">
                    <a:solidFill>
                      <a:srgbClr val="595959"/>
                    </a:solidFill>
                    <a:cs typeface="Times New Roman" panose="02020603050405020304" pitchFamily="18" charset="0"/>
                  </a:rPr>
                  <a:t>平</a:t>
                </a:r>
                <a:endParaRPr lang="zh-CN" altLang="en-US" sz="1200"/>
              </a:p>
              <a:p>
                <a:pPr>
                  <a:lnSpc>
                    <a:spcPct val="100000"/>
                  </a:lnSpc>
                  <a:spcBef>
                    <a:spcPct val="0"/>
                  </a:spcBef>
                  <a:buClrTx/>
                  <a:buFontTx/>
                  <a:buNone/>
                </a:pPr>
                <a:r>
                  <a:rPr lang="zh-CN" altLang="en-US" sz="1200" b="1">
                    <a:solidFill>
                      <a:srgbClr val="595959"/>
                    </a:solidFill>
                    <a:cs typeface="Times New Roman" panose="02020603050405020304" pitchFamily="18" charset="0"/>
                  </a:rPr>
                  <a:t>方公里</a:t>
                </a:r>
                <a:endParaRPr lang="zh-CN" altLang="en-US" sz="1200"/>
              </a:p>
            </p:txBody>
          </p:sp>
          <p:sp>
            <p:nvSpPr>
              <p:cNvPr id="148533" name="直接连接符 193"/>
              <p:cNvSpPr>
                <a:spLocks noChangeShapeType="1"/>
              </p:cNvSpPr>
              <p:nvPr/>
            </p:nvSpPr>
            <p:spPr bwMode="auto">
              <a:xfrm flipH="1">
                <a:off x="33778" y="21184"/>
                <a:ext cx="1240" cy="263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34" name="椭圆 194"/>
              <p:cNvSpPr>
                <a:spLocks noChangeArrowheads="1"/>
              </p:cNvSpPr>
              <p:nvPr/>
            </p:nvSpPr>
            <p:spPr bwMode="auto">
              <a:xfrm>
                <a:off x="39678" y="23099"/>
                <a:ext cx="8569" cy="6692"/>
              </a:xfrm>
              <a:prstGeom prst="ellipse">
                <a:avLst/>
              </a:prstGeom>
              <a:solidFill>
                <a:srgbClr val="FFFFFF"/>
              </a:solidFill>
              <a:ln w="12700">
                <a:solidFill>
                  <a:srgbClr val="000000"/>
                </a:solidFill>
                <a:miter lim="800000"/>
                <a:headEnd/>
                <a:tailEnd/>
              </a:ln>
            </p:spPr>
            <p:txBody>
              <a:bodyPr anchor="ct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b="1">
                    <a:solidFill>
                      <a:srgbClr val="595959"/>
                    </a:solidFill>
                    <a:cs typeface="Times New Roman" panose="02020603050405020304" pitchFamily="18" charset="0"/>
                  </a:rPr>
                  <a:t>北纬</a:t>
                </a:r>
                <a:r>
                  <a:rPr lang="en-US" altLang="zh-CN" sz="1200" b="1">
                    <a:solidFill>
                      <a:srgbClr val="595959"/>
                    </a:solidFill>
                    <a:cs typeface="Times New Roman" panose="02020603050405020304" pitchFamily="18" charset="0"/>
                  </a:rPr>
                  <a:t>9</a:t>
                </a:r>
                <a:r>
                  <a:rPr lang="en-US" altLang="zh-CN" sz="1200" b="1">
                    <a:solidFill>
                      <a:srgbClr val="595959"/>
                    </a:solidFill>
                    <a:latin typeface="Times New Roman" panose="02020603050405020304" pitchFamily="18" charset="0"/>
                    <a:cs typeface="Times New Roman" panose="02020603050405020304" pitchFamily="18" charset="0"/>
                  </a:rPr>
                  <a:t>°</a:t>
                </a:r>
                <a:r>
                  <a:rPr lang="en-US" altLang="zh-CN" sz="1200" b="1">
                    <a:solidFill>
                      <a:srgbClr val="595959"/>
                    </a:solidFill>
                    <a:cs typeface="Times New Roman" panose="02020603050405020304" pitchFamily="18" charset="0"/>
                  </a:rPr>
                  <a:t>53</a:t>
                </a:r>
                <a:r>
                  <a:rPr lang="en-US" altLang="zh-CN" sz="1200" b="1">
                    <a:solidFill>
                      <a:srgbClr val="595959"/>
                    </a:solidFill>
                    <a:latin typeface="Times New Roman" panose="02020603050405020304" pitchFamily="18" charset="0"/>
                    <a:cs typeface="Times New Roman" panose="02020603050405020304" pitchFamily="18" charset="0"/>
                  </a:rPr>
                  <a:t>′</a:t>
                </a:r>
                <a:endParaRPr lang="en-US" altLang="zh-CN" sz="1200"/>
              </a:p>
            </p:txBody>
          </p:sp>
          <p:sp>
            <p:nvSpPr>
              <p:cNvPr id="148535" name="直接连接符 195"/>
              <p:cNvSpPr>
                <a:spLocks noChangeShapeType="1"/>
              </p:cNvSpPr>
              <p:nvPr/>
            </p:nvSpPr>
            <p:spPr bwMode="auto">
              <a:xfrm flipH="1" flipV="1">
                <a:off x="37627" y="20529"/>
                <a:ext cx="3460" cy="3926"/>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92" name="椭圆 196"/>
              <p:cNvSpPr>
                <a:spLocks noChangeArrowheads="1"/>
              </p:cNvSpPr>
              <p:nvPr/>
            </p:nvSpPr>
            <p:spPr bwMode="auto">
              <a:xfrm>
                <a:off x="44588" y="17227"/>
                <a:ext cx="11285" cy="6666"/>
              </a:xfrm>
              <a:prstGeom prst="ellipse">
                <a:avLst/>
              </a:prstGeom>
              <a:solidFill>
                <a:srgbClr val="FFFFFF"/>
              </a:solidFill>
              <a:ln w="12700">
                <a:solidFill>
                  <a:srgbClr val="000000"/>
                </a:solidFill>
                <a:miter lim="800000"/>
                <a:headEnd/>
                <a:tailEnd/>
              </a:ln>
            </p:spPr>
            <p:txBody>
              <a:bodyPr anchor="ctr"/>
              <a:lstStyle/>
              <a:p>
                <a:pPr>
                  <a:defRPr/>
                </a:pPr>
                <a:r>
                  <a:rPr lang="zh-CN" sz="1200" b="1" dirty="0">
                    <a:solidFill>
                      <a:srgbClr val="595959"/>
                    </a:solidFill>
                    <a:latin typeface="Arial" charset="0"/>
                    <a:cs typeface="Times New Roman" pitchFamily="18" charset="0"/>
                  </a:rPr>
                  <a:t>西经</a:t>
                </a:r>
                <a:r>
                  <a:rPr lang="en-US" altLang="zh-CN" sz="1200" b="1" dirty="0">
                    <a:solidFill>
                      <a:srgbClr val="595959"/>
                    </a:solidFill>
                    <a:latin typeface="Arial" charset="0"/>
                    <a:cs typeface="Times New Roman" pitchFamily="18" charset="0"/>
                  </a:rPr>
                  <a:t>77</a:t>
                </a:r>
                <a:r>
                  <a:rPr lang="en-US" altLang="zh-CN" sz="1200" b="1" dirty="0">
                    <a:solidFill>
                      <a:srgbClr val="595959"/>
                    </a:solidFill>
                    <a:latin typeface="Times New Roman" pitchFamily="18" charset="0"/>
                    <a:cs typeface="Times New Roman" pitchFamily="18" charset="0"/>
                  </a:rPr>
                  <a:t>°</a:t>
                </a:r>
                <a:r>
                  <a:rPr lang="en-US" altLang="zh-CN" sz="1200" b="1" dirty="0">
                    <a:solidFill>
                      <a:srgbClr val="595959"/>
                    </a:solidFill>
                    <a:latin typeface="Arial" charset="0"/>
                    <a:cs typeface="Times New Roman" pitchFamily="18" charset="0"/>
                  </a:rPr>
                  <a:t>02</a:t>
                </a:r>
                <a:r>
                  <a:rPr lang="en-US" altLang="zh-CN" sz="1200" dirty="0">
                    <a:solidFill>
                      <a:srgbClr val="333333"/>
                    </a:solidFill>
                    <a:latin typeface="Arial" charset="0"/>
                    <a:cs typeface="Arial" charset="0"/>
                  </a:rPr>
                  <a:t>′</a:t>
                </a:r>
                <a:r>
                  <a:rPr lang="en-US" altLang="zh-CN" sz="1200" b="1" dirty="0">
                    <a:solidFill>
                      <a:srgbClr val="595959"/>
                    </a:solidFill>
                    <a:latin typeface="Arial" charset="0"/>
                    <a:cs typeface="Times New Roman" pitchFamily="18" charset="0"/>
                  </a:rPr>
                  <a:t>25</a:t>
                </a:r>
                <a:r>
                  <a:rPr lang="en-US" altLang="zh-CN" sz="1000" dirty="0">
                    <a:solidFill>
                      <a:srgbClr val="333333"/>
                    </a:solidFill>
                    <a:latin typeface="Arial" charset="0"/>
                  </a:rPr>
                  <a:t>′</a:t>
                </a:r>
                <a:endParaRPr lang="en-US" altLang="zh-CN" sz="1200" dirty="0">
                  <a:latin typeface="Arial" charset="0"/>
                </a:endParaRPr>
              </a:p>
              <a:p>
                <a:pPr indent="228600">
                  <a:defRPr/>
                </a:pPr>
                <a:r>
                  <a:rPr lang="en-US" altLang="zh-CN" sz="1200" dirty="0">
                    <a:latin typeface="Arial" charset="0"/>
                  </a:rPr>
                  <a:t> </a:t>
                </a:r>
                <a:endParaRPr lang="en-US" altLang="zh-CN" dirty="0">
                  <a:latin typeface="Arial" charset="0"/>
                </a:endParaRPr>
              </a:p>
            </p:txBody>
          </p:sp>
          <p:sp>
            <p:nvSpPr>
              <p:cNvPr id="148537" name="直接连接符 197"/>
              <p:cNvSpPr>
                <a:spLocks noChangeShapeType="1"/>
              </p:cNvSpPr>
              <p:nvPr/>
            </p:nvSpPr>
            <p:spPr bwMode="auto">
              <a:xfrm flipH="1" flipV="1">
                <a:off x="38707" y="18946"/>
                <a:ext cx="5880" cy="1615"/>
              </a:xfrm>
              <a:prstGeom prst="line">
                <a:avLst/>
              </a:prstGeom>
              <a:noFill/>
              <a:ln w="6350">
                <a:solidFill>
                  <a:srgbClr val="4F81BD"/>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538" name="文本框 54"/>
              <p:cNvSpPr txBox="1">
                <a:spLocks noChangeArrowheads="1"/>
              </p:cNvSpPr>
              <p:nvPr/>
            </p:nvSpPr>
            <p:spPr bwMode="auto">
              <a:xfrm>
                <a:off x="39763" y="18893"/>
                <a:ext cx="4331" cy="2496"/>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r>
                  <a:rPr lang="zh-CN" altLang="zh-CN" sz="1200">
                    <a:cs typeface="Times New Roman" panose="02020603050405020304" pitchFamily="18" charset="0"/>
                  </a:rPr>
                  <a:t>经度</a:t>
                </a:r>
                <a:endParaRPr lang="zh-CN" altLang="zh-CN" sz="1200"/>
              </a:p>
            </p:txBody>
          </p:sp>
        </p:grpSp>
      </p:grpSp>
    </p:spTree>
  </p:cSld>
  <p:clrMapOvr>
    <a:masterClrMapping/>
  </p:clrMapOvr>
  <p:transition>
    <p:rand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530856C7-34B5-4116-8714-2A0EEDE14610}"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113</a:t>
            </a:fld>
            <a:endParaRPr lang="zh-CN" altLang="ja-JP" sz="1800" smtClean="0">
              <a:solidFill>
                <a:srgbClr val="A50021"/>
              </a:solidFill>
              <a:ea typeface="ＭＳ Ｐゴシック" panose="020B0600070205080204" pitchFamily="34" charset="-128"/>
            </a:endParaRPr>
          </a:p>
        </p:txBody>
      </p:sp>
      <p:sp>
        <p:nvSpPr>
          <p:cNvPr id="149507"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2.7.3</a:t>
            </a:r>
            <a:r>
              <a:rPr lang="zh-CN" altLang="zh-CN" smtClean="0">
                <a:latin typeface="Times New Roman" panose="02020603050405020304" pitchFamily="18" charset="0"/>
              </a:rPr>
              <a:t>知识图谱的架构</a:t>
            </a:r>
            <a:endParaRPr lang="zh-CN" altLang="en-US" smtClean="0">
              <a:latin typeface="Times New Roman" panose="02020603050405020304" pitchFamily="18" charset="0"/>
            </a:endParaRPr>
          </a:p>
        </p:txBody>
      </p:sp>
      <p:sp>
        <p:nvSpPr>
          <p:cNvPr id="149508" name="Rectangle 3"/>
          <p:cNvSpPr>
            <a:spLocks noGrp="1" noChangeArrowheads="1"/>
          </p:cNvSpPr>
          <p:nvPr>
            <p:ph type="body" idx="1"/>
          </p:nvPr>
        </p:nvSpPr>
        <p:spPr>
          <a:xfrm>
            <a:off x="393700" y="962025"/>
            <a:ext cx="8410575" cy="2840038"/>
          </a:xfrm>
        </p:spPr>
        <p:txBody>
          <a:bodyPr/>
          <a:lstStyle/>
          <a:p>
            <a:pPr algn="just" eaLnBrk="1" hangingPunct="1"/>
            <a:r>
              <a:rPr lang="en-US" altLang="zh-CN" sz="2600" b="1" smtClean="0">
                <a:solidFill>
                  <a:srgbClr val="0000FF"/>
                </a:solidFill>
                <a:latin typeface="Times New Roman" panose="02020603050405020304" pitchFamily="18" charset="0"/>
                <a:cs typeface="Times New Roman" panose="02020603050405020304" pitchFamily="18" charset="0"/>
              </a:rPr>
              <a:t>1. </a:t>
            </a:r>
            <a:r>
              <a:rPr lang="zh-CN" altLang="zh-CN" sz="2600" b="1" smtClean="0">
                <a:solidFill>
                  <a:srgbClr val="0000FF"/>
                </a:solidFill>
                <a:latin typeface="Times New Roman" panose="02020603050405020304" pitchFamily="18" charset="0"/>
                <a:cs typeface="Times New Roman" panose="02020603050405020304" pitchFamily="18" charset="0"/>
              </a:rPr>
              <a:t>知识图谱的逻辑结构</a:t>
            </a:r>
            <a:r>
              <a:rPr lang="zh-CN" altLang="en-US" sz="2600" b="1" smtClean="0">
                <a:latin typeface="Times New Roman" panose="02020603050405020304" pitchFamily="18" charset="0"/>
                <a:cs typeface="Times New Roman" panose="02020603050405020304" pitchFamily="18" charset="0"/>
              </a:rPr>
              <a:t>：</a:t>
            </a:r>
            <a:r>
              <a:rPr lang="zh-CN" altLang="zh-CN" sz="2600" b="1" smtClean="0">
                <a:latin typeface="Times New Roman" panose="02020603050405020304" pitchFamily="18" charset="0"/>
                <a:cs typeface="Times New Roman" panose="02020603050405020304" pitchFamily="18" charset="0"/>
              </a:rPr>
              <a:t>模式层与数据层</a:t>
            </a:r>
            <a:r>
              <a:rPr lang="zh-CN" altLang="en-US" sz="2600" b="1" smtClean="0">
                <a:latin typeface="Times New Roman" panose="02020603050405020304" pitchFamily="18" charset="0"/>
                <a:cs typeface="Times New Roman" panose="02020603050405020304" pitchFamily="18" charset="0"/>
              </a:rPr>
              <a:t>。</a:t>
            </a:r>
          </a:p>
          <a:p>
            <a:pPr algn="just" eaLnBrk="1" hangingPunct="1"/>
            <a:r>
              <a:rPr lang="zh-CN" altLang="zh-CN" sz="2600" b="1" smtClean="0">
                <a:solidFill>
                  <a:srgbClr val="0000FF"/>
                </a:solidFill>
                <a:latin typeface="Times New Roman" panose="02020603050405020304" pitchFamily="18" charset="0"/>
                <a:cs typeface="Times New Roman" panose="02020603050405020304" pitchFamily="18" charset="0"/>
              </a:rPr>
              <a:t>数据层</a:t>
            </a:r>
            <a:r>
              <a:rPr lang="zh-CN" altLang="zh-CN" sz="2600" b="1" smtClean="0">
                <a:latin typeface="Times New Roman" panose="02020603050405020304" pitchFamily="18" charset="0"/>
                <a:cs typeface="Times New Roman" panose="02020603050405020304" pitchFamily="18" charset="0"/>
              </a:rPr>
              <a:t>主要是由一系列的事实组成，而知识以事实为单位进行存储。</a:t>
            </a:r>
            <a:endParaRPr lang="en-US" altLang="zh-CN" sz="2600" b="1" smtClean="0">
              <a:latin typeface="Times New Roman" panose="02020603050405020304" pitchFamily="18" charset="0"/>
              <a:cs typeface="Times New Roman" panose="02020603050405020304" pitchFamily="18" charset="0"/>
            </a:endParaRPr>
          </a:p>
          <a:p>
            <a:pPr algn="just" eaLnBrk="1" hangingPunct="1"/>
            <a:r>
              <a:rPr lang="zh-CN" altLang="zh-CN" sz="2600" b="1" smtClean="0">
                <a:solidFill>
                  <a:srgbClr val="0000FF"/>
                </a:solidFill>
                <a:latin typeface="Times New Roman" panose="02020603050405020304" pitchFamily="18" charset="0"/>
                <a:cs typeface="Times New Roman" panose="02020603050405020304" pitchFamily="18" charset="0"/>
              </a:rPr>
              <a:t>模式层</a:t>
            </a:r>
            <a:r>
              <a:rPr lang="zh-CN" altLang="zh-CN" sz="2600" b="1" smtClean="0">
                <a:latin typeface="Times New Roman" panose="02020603050405020304" pitchFamily="18" charset="0"/>
                <a:cs typeface="Times New Roman" panose="02020603050405020304" pitchFamily="18" charset="0"/>
              </a:rPr>
              <a:t>构建在数据层之上，是知识图谱的核心。</a:t>
            </a:r>
            <a:endParaRPr lang="en-US" altLang="zh-CN" sz="2600" b="1" smtClean="0">
              <a:latin typeface="Times New Roman" panose="02020603050405020304" pitchFamily="18" charset="0"/>
              <a:cs typeface="Times New Roman" panose="02020603050405020304" pitchFamily="18" charset="0"/>
            </a:endParaRPr>
          </a:p>
          <a:p>
            <a:pPr algn="just" eaLnBrk="1" hangingPunct="1"/>
            <a:r>
              <a:rPr lang="en-US" altLang="zh-CN" sz="2600" b="1" smtClean="0">
                <a:solidFill>
                  <a:srgbClr val="0000FF"/>
                </a:solidFill>
                <a:latin typeface="Times New Roman" panose="02020603050405020304" pitchFamily="18" charset="0"/>
                <a:cs typeface="Times New Roman" panose="02020603050405020304" pitchFamily="18" charset="0"/>
              </a:rPr>
              <a:t>2. </a:t>
            </a:r>
            <a:r>
              <a:rPr lang="zh-CN" altLang="zh-CN" sz="2600" b="1" smtClean="0">
                <a:solidFill>
                  <a:srgbClr val="0000FF"/>
                </a:solidFill>
                <a:latin typeface="Times New Roman" panose="02020603050405020304" pitchFamily="18" charset="0"/>
                <a:cs typeface="Times New Roman" panose="02020603050405020304" pitchFamily="18" charset="0"/>
              </a:rPr>
              <a:t>知识图谱的体系架构</a:t>
            </a:r>
            <a:endParaRPr lang="zh-CN" altLang="en-US" sz="2600" b="1" smtClean="0">
              <a:solidFill>
                <a:srgbClr val="0000FF"/>
              </a:solidFill>
              <a:latin typeface="Times New Roman" panose="02020603050405020304" pitchFamily="18" charset="0"/>
              <a:cs typeface="Times New Roman" panose="02020603050405020304" pitchFamily="18" charset="0"/>
            </a:endParaRPr>
          </a:p>
        </p:txBody>
      </p:sp>
      <p:pic>
        <p:nvPicPr>
          <p:cNvPr id="149509" name="图片 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13" y="3686175"/>
            <a:ext cx="7540625"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2A72A5D5-2306-4829-A493-64945ED29A9F}"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114</a:t>
            </a:fld>
            <a:endParaRPr lang="zh-CN" altLang="ja-JP" sz="1800" smtClean="0">
              <a:solidFill>
                <a:srgbClr val="A50021"/>
              </a:solidFill>
              <a:ea typeface="ＭＳ Ｐゴシック" panose="020B0600070205080204" pitchFamily="34" charset="-128"/>
            </a:endParaRPr>
          </a:p>
        </p:txBody>
      </p:sp>
      <p:sp>
        <p:nvSpPr>
          <p:cNvPr id="150531"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2.7.4 </a:t>
            </a:r>
            <a:r>
              <a:rPr lang="zh-CN" altLang="zh-CN" smtClean="0">
                <a:latin typeface="Times New Roman" panose="02020603050405020304" pitchFamily="18" charset="0"/>
              </a:rPr>
              <a:t>知识图谱的架构</a:t>
            </a:r>
            <a:endParaRPr lang="zh-CN" altLang="en-US" smtClean="0">
              <a:latin typeface="Times New Roman" panose="02020603050405020304" pitchFamily="18" charset="0"/>
            </a:endParaRPr>
          </a:p>
        </p:txBody>
      </p:sp>
      <p:sp>
        <p:nvSpPr>
          <p:cNvPr id="150532" name="Rectangle 3"/>
          <p:cNvSpPr>
            <a:spLocks noGrp="1" noChangeArrowheads="1"/>
          </p:cNvSpPr>
          <p:nvPr>
            <p:ph type="body" idx="1"/>
          </p:nvPr>
        </p:nvSpPr>
        <p:spPr>
          <a:xfrm>
            <a:off x="217488" y="962025"/>
            <a:ext cx="8751887" cy="2840038"/>
          </a:xfrm>
        </p:spPr>
        <p:txBody>
          <a:bodyPr/>
          <a:lstStyle/>
          <a:p>
            <a:pPr algn="just" eaLnBrk="1" hangingPunct="1"/>
            <a:r>
              <a:rPr lang="zh-CN" altLang="zh-CN" sz="2600" b="1" smtClean="0">
                <a:latin typeface="Times New Roman" panose="02020603050405020304" pitchFamily="18" charset="0"/>
                <a:cs typeface="Times New Roman" panose="02020603050405020304" pitchFamily="18" charset="0"/>
              </a:rPr>
              <a:t>获取知识的资源对象大体可分为</a:t>
            </a:r>
            <a:r>
              <a:rPr lang="zh-CN" altLang="en-US" sz="2600" b="1" smtClean="0">
                <a:latin typeface="Times New Roman" panose="02020603050405020304" pitchFamily="18" charset="0"/>
                <a:cs typeface="Times New Roman" panose="02020603050405020304" pitchFamily="18" charset="0"/>
              </a:rPr>
              <a:t>：</a:t>
            </a:r>
          </a:p>
          <a:p>
            <a:pPr algn="just" eaLnBrk="1" hangingPunct="1"/>
            <a:r>
              <a:rPr lang="zh-CN" altLang="zh-CN" sz="2600" b="1" smtClean="0">
                <a:solidFill>
                  <a:srgbClr val="0000FF"/>
                </a:solidFill>
                <a:latin typeface="Times New Roman" panose="02020603050405020304" pitchFamily="18" charset="0"/>
                <a:cs typeface="Times New Roman" panose="02020603050405020304" pitchFamily="18" charset="0"/>
              </a:rPr>
              <a:t>结构化数据</a:t>
            </a:r>
            <a:r>
              <a:rPr lang="zh-CN" altLang="zh-CN" sz="2600" b="1" smtClean="0">
                <a:latin typeface="Times New Roman" panose="02020603050405020304" pitchFamily="18" charset="0"/>
                <a:cs typeface="Times New Roman" panose="02020603050405020304" pitchFamily="18" charset="0"/>
              </a:rPr>
              <a:t>是指知识定义和表示都比较完备的数据。</a:t>
            </a:r>
            <a:endParaRPr lang="en-US" altLang="zh-CN" sz="2600" b="1" smtClean="0">
              <a:latin typeface="Times New Roman" panose="02020603050405020304" pitchFamily="18" charset="0"/>
              <a:cs typeface="Times New Roman" panose="02020603050405020304" pitchFamily="18" charset="0"/>
            </a:endParaRPr>
          </a:p>
          <a:p>
            <a:pPr algn="just" eaLnBrk="1" hangingPunct="1"/>
            <a:r>
              <a:rPr lang="zh-CN" altLang="zh-CN" sz="2600" b="1" smtClean="0">
                <a:solidFill>
                  <a:srgbClr val="0000FF"/>
                </a:solidFill>
                <a:latin typeface="Times New Roman" panose="02020603050405020304" pitchFamily="18" charset="0"/>
                <a:cs typeface="Times New Roman" panose="02020603050405020304" pitchFamily="18" charset="0"/>
              </a:rPr>
              <a:t>半结构化数据</a:t>
            </a:r>
            <a:r>
              <a:rPr lang="zh-CN" altLang="zh-CN" sz="2600" b="1" smtClean="0">
                <a:latin typeface="Times New Roman" panose="02020603050405020304" pitchFamily="18" charset="0"/>
                <a:cs typeface="Times New Roman" panose="02020603050405020304" pitchFamily="18" charset="0"/>
              </a:rPr>
              <a:t>是指部分数据是结构化的，但存在大量结构化程度较低的数据。</a:t>
            </a:r>
            <a:endParaRPr lang="en-US" altLang="zh-CN" sz="2600" b="1" smtClean="0">
              <a:latin typeface="Times New Roman" panose="02020603050405020304" pitchFamily="18" charset="0"/>
              <a:cs typeface="Times New Roman" panose="02020603050405020304" pitchFamily="18" charset="0"/>
            </a:endParaRPr>
          </a:p>
          <a:p>
            <a:pPr algn="just" eaLnBrk="1" hangingPunct="1"/>
            <a:r>
              <a:rPr lang="zh-CN" altLang="zh-CN" sz="2600" b="1" smtClean="0">
                <a:solidFill>
                  <a:srgbClr val="0000FF"/>
                </a:solidFill>
                <a:latin typeface="Times New Roman" panose="02020603050405020304" pitchFamily="18" charset="0"/>
                <a:cs typeface="Times New Roman" panose="02020603050405020304" pitchFamily="18" charset="0"/>
              </a:rPr>
              <a:t>非结构化数据</a:t>
            </a:r>
            <a:r>
              <a:rPr lang="zh-CN" altLang="zh-CN" sz="2600" b="1" smtClean="0">
                <a:latin typeface="Times New Roman" panose="02020603050405020304" pitchFamily="18" charset="0"/>
                <a:cs typeface="Times New Roman" panose="02020603050405020304" pitchFamily="18" charset="0"/>
              </a:rPr>
              <a:t>是指没有定义和规范约束的“自由”数据</a:t>
            </a:r>
            <a:r>
              <a:rPr lang="zh-CN" altLang="zh-CN" sz="2400" smtClean="0">
                <a:latin typeface="Times New Roman" panose="02020603050405020304" pitchFamily="18" charset="0"/>
                <a:cs typeface="Times New Roman" panose="02020603050405020304" pitchFamily="18" charset="0"/>
              </a:rPr>
              <a:t>。</a:t>
            </a:r>
            <a:endParaRPr lang="en-US" altLang="zh-CN" sz="2600" b="1" smtClean="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51621BEC-FD1D-42E7-8C14-AF38E175B5FD}"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115</a:t>
            </a:fld>
            <a:endParaRPr lang="zh-CN" altLang="ja-JP" sz="1800" smtClean="0">
              <a:solidFill>
                <a:srgbClr val="A50021"/>
              </a:solidFill>
              <a:ea typeface="ＭＳ Ｐゴシック" panose="020B0600070205080204" pitchFamily="34" charset="-128"/>
            </a:endParaRPr>
          </a:p>
        </p:txBody>
      </p:sp>
      <p:sp>
        <p:nvSpPr>
          <p:cNvPr id="15155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2.7.5 </a:t>
            </a:r>
            <a:r>
              <a:rPr lang="zh-CN" altLang="zh-CN" smtClean="0">
                <a:latin typeface="Times New Roman" panose="02020603050405020304" pitchFamily="18" charset="0"/>
              </a:rPr>
              <a:t>知识图谱的构建</a:t>
            </a:r>
            <a:r>
              <a:rPr lang="zh-CN" altLang="en-US" smtClean="0">
                <a:latin typeface="Times New Roman" panose="02020603050405020304" pitchFamily="18" charset="0"/>
              </a:rPr>
              <a:t>过程及方式</a:t>
            </a:r>
          </a:p>
        </p:txBody>
      </p:sp>
      <p:sp>
        <p:nvSpPr>
          <p:cNvPr id="151556" name="Rectangle 3"/>
          <p:cNvSpPr>
            <a:spLocks noGrp="1" noChangeArrowheads="1"/>
          </p:cNvSpPr>
          <p:nvPr>
            <p:ph type="body" idx="1"/>
          </p:nvPr>
        </p:nvSpPr>
        <p:spPr>
          <a:xfrm>
            <a:off x="217488" y="962025"/>
            <a:ext cx="8751887" cy="2840038"/>
          </a:xfrm>
        </p:spPr>
        <p:txBody>
          <a:bodyPr/>
          <a:lstStyle/>
          <a:p>
            <a:pPr algn="just" eaLnBrk="1" hangingPunct="1"/>
            <a:r>
              <a:rPr lang="zh-CN" altLang="en-US" sz="2600" b="1" smtClean="0">
                <a:latin typeface="Times New Roman" panose="02020603050405020304" pitchFamily="18" charset="0"/>
                <a:cs typeface="Times New Roman" panose="02020603050405020304" pitchFamily="18" charset="0"/>
              </a:rPr>
              <a:t>包含知识提取、知识表示、知识融合、知识推理</a:t>
            </a:r>
            <a:r>
              <a:rPr lang="en-US" altLang="zh-CN" sz="2600" b="1" smtClean="0">
                <a:latin typeface="Times New Roman" panose="02020603050405020304" pitchFamily="18" charset="0"/>
                <a:cs typeface="Times New Roman" panose="02020603050405020304" pitchFamily="18" charset="0"/>
              </a:rPr>
              <a:t>4</a:t>
            </a:r>
            <a:r>
              <a:rPr lang="zh-CN" altLang="en-US" sz="2600" b="1" smtClean="0">
                <a:latin typeface="Times New Roman" panose="02020603050405020304" pitchFamily="18" charset="0"/>
                <a:cs typeface="Times New Roman" panose="02020603050405020304" pitchFamily="18" charset="0"/>
              </a:rPr>
              <a:t>个过程</a:t>
            </a:r>
            <a:endParaRPr lang="en-US" altLang="zh-CN" sz="2600" b="1" smtClean="0">
              <a:latin typeface="Times New Roman" panose="02020603050405020304" pitchFamily="18" charset="0"/>
              <a:cs typeface="Times New Roman" panose="02020603050405020304" pitchFamily="18" charset="0"/>
            </a:endParaRPr>
          </a:p>
          <a:p>
            <a:pPr algn="just" eaLnBrk="1" hangingPunct="1"/>
            <a:r>
              <a:rPr lang="zh-CN" altLang="zh-CN" sz="2600" b="1" smtClean="0">
                <a:latin typeface="Times New Roman" panose="02020603050405020304" pitchFamily="18" charset="0"/>
                <a:cs typeface="Times New Roman" panose="02020603050405020304" pitchFamily="18" charset="0"/>
              </a:rPr>
              <a:t>（</a:t>
            </a:r>
            <a:r>
              <a:rPr lang="en-US" altLang="zh-CN" sz="2600" b="1" smtClean="0">
                <a:latin typeface="Times New Roman" panose="02020603050405020304" pitchFamily="18" charset="0"/>
                <a:cs typeface="Times New Roman" panose="02020603050405020304" pitchFamily="18" charset="0"/>
              </a:rPr>
              <a:t>1</a:t>
            </a:r>
            <a:r>
              <a:rPr lang="zh-CN" altLang="zh-CN" sz="2600" b="1" smtClean="0">
                <a:latin typeface="Times New Roman" panose="02020603050405020304" pitchFamily="18" charset="0"/>
                <a:cs typeface="Times New Roman" panose="02020603050405020304" pitchFamily="18" charset="0"/>
              </a:rPr>
              <a:t>）自顶向下指的是先为知识图谱定义好</a:t>
            </a:r>
            <a:r>
              <a:rPr lang="zh-CN" altLang="zh-CN" sz="2600" b="1" smtClean="0">
                <a:solidFill>
                  <a:srgbClr val="FF0000"/>
                </a:solidFill>
                <a:latin typeface="Times New Roman" panose="02020603050405020304" pitchFamily="18" charset="0"/>
                <a:cs typeface="Times New Roman" panose="02020603050405020304" pitchFamily="18" charset="0"/>
              </a:rPr>
              <a:t>本体与数据模式</a:t>
            </a:r>
            <a:r>
              <a:rPr lang="zh-CN" altLang="zh-CN" sz="2600" b="1" smtClean="0">
                <a:latin typeface="Times New Roman" panose="02020603050405020304" pitchFamily="18" charset="0"/>
                <a:cs typeface="Times New Roman" panose="02020603050405020304" pitchFamily="18" charset="0"/>
              </a:rPr>
              <a:t>，再将实体加入到知识库。</a:t>
            </a:r>
            <a:endParaRPr lang="en-US" altLang="zh-CN" sz="2600" b="1" smtClean="0">
              <a:latin typeface="Times New Roman" panose="02020603050405020304" pitchFamily="18" charset="0"/>
              <a:cs typeface="Times New Roman" panose="02020603050405020304" pitchFamily="18" charset="0"/>
            </a:endParaRPr>
          </a:p>
          <a:p>
            <a:pPr algn="just" eaLnBrk="1" hangingPunct="1"/>
            <a:r>
              <a:rPr lang="zh-CN" altLang="zh-CN" sz="2600" b="1" smtClean="0">
                <a:latin typeface="Times New Roman" panose="02020603050405020304" pitchFamily="18" charset="0"/>
                <a:cs typeface="Times New Roman" panose="02020603050405020304" pitchFamily="18" charset="0"/>
              </a:rPr>
              <a:t>（</a:t>
            </a:r>
            <a:r>
              <a:rPr lang="en-US" altLang="zh-CN" sz="2600" b="1" smtClean="0">
                <a:latin typeface="Times New Roman" panose="02020603050405020304" pitchFamily="18" charset="0"/>
                <a:cs typeface="Times New Roman" panose="02020603050405020304" pitchFamily="18" charset="0"/>
              </a:rPr>
              <a:t>2</a:t>
            </a:r>
            <a:r>
              <a:rPr lang="zh-CN" altLang="zh-CN" sz="2600" b="1" smtClean="0">
                <a:latin typeface="Times New Roman" panose="02020603050405020304" pitchFamily="18" charset="0"/>
                <a:cs typeface="Times New Roman" panose="02020603050405020304" pitchFamily="18" charset="0"/>
              </a:rPr>
              <a:t>）自底向上指的是从一些开放链接数据中提取出实体，选择其中置信度较高的加入到知识库，再构建顶层的本体模式</a:t>
            </a:r>
            <a:endParaRPr lang="zh-CN" altLang="en-US" sz="2600" b="1" smtClean="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Clr>
                <a:schemeClr val="accent2"/>
              </a:buClr>
              <a:buFont typeface="Wingdings" panose="05000000000000000000" pitchFamily="2" charset="2"/>
              <a:buBlip>
                <a:blip r:embed="rId2"/>
              </a:buBlip>
              <a:defRPr sz="2800">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00000"/>
              </a:lnSpc>
              <a:spcBef>
                <a:spcPct val="0"/>
              </a:spcBef>
              <a:buClrTx/>
              <a:buFontTx/>
              <a:buNone/>
            </a:pPr>
            <a:fld id="{A16B0C06-8E8F-422E-B553-0D37CA883F46}" type="slidenum">
              <a:rPr altLang="en-US" sz="1800" smtClean="0">
                <a:solidFill>
                  <a:srgbClr val="A50021"/>
                </a:solidFill>
                <a:ea typeface="ＭＳ Ｐゴシック" panose="020B0600070205080204" pitchFamily="34" charset="-128"/>
              </a:rPr>
              <a:pPr>
                <a:lnSpc>
                  <a:spcPct val="100000"/>
                </a:lnSpc>
                <a:spcBef>
                  <a:spcPct val="0"/>
                </a:spcBef>
                <a:buClrTx/>
                <a:buFontTx/>
                <a:buNone/>
              </a:pPr>
              <a:t>116</a:t>
            </a:fld>
            <a:endParaRPr lang="zh-CN" altLang="ja-JP" sz="1800" smtClean="0">
              <a:solidFill>
                <a:srgbClr val="A50021"/>
              </a:solidFill>
              <a:ea typeface="ＭＳ Ｐゴシック" panose="020B0600070205080204" pitchFamily="34" charset="-128"/>
            </a:endParaRPr>
          </a:p>
        </p:txBody>
      </p:sp>
      <p:sp>
        <p:nvSpPr>
          <p:cNvPr id="15360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2.7.6 </a:t>
            </a:r>
            <a:r>
              <a:rPr lang="zh-CN" altLang="zh-CN" smtClean="0">
                <a:latin typeface="Times New Roman" panose="02020603050405020304" pitchFamily="18" charset="0"/>
              </a:rPr>
              <a:t>知识图谱的典型应用</a:t>
            </a:r>
            <a:endParaRPr lang="zh-CN" altLang="en-US" smtClean="0">
              <a:latin typeface="Times New Roman" panose="02020603050405020304" pitchFamily="18" charset="0"/>
            </a:endParaRPr>
          </a:p>
        </p:txBody>
      </p:sp>
      <p:sp>
        <p:nvSpPr>
          <p:cNvPr id="5" name="Rectangle 24"/>
          <p:cNvSpPr>
            <a:spLocks/>
          </p:cNvSpPr>
          <p:nvPr/>
        </p:nvSpPr>
        <p:spPr bwMode="auto">
          <a:xfrm>
            <a:off x="347663" y="1203325"/>
            <a:ext cx="8302625" cy="755650"/>
          </a:xfrm>
          <a:prstGeom prst="rect">
            <a:avLst/>
          </a:prstGeom>
          <a:noFill/>
          <a:ln>
            <a:noFill/>
          </a:ln>
        </p:spPr>
        <p:txBody>
          <a:bodyPr lIns="0" tIns="0" rIns="0" bIns="0" anchor="ctr"/>
          <a:lstStyle/>
          <a:p>
            <a:pPr>
              <a:lnSpc>
                <a:spcPct val="150000"/>
              </a:lnSpc>
              <a:defRPr/>
            </a:pPr>
            <a:r>
              <a:rPr lang="zh-CN" altLang="zh-CN" sz="2400" b="1" dirty="0">
                <a:solidFill>
                  <a:srgbClr val="0000FF"/>
                </a:solidFill>
                <a:latin typeface="Times New Roman" pitchFamily="18" charset="0"/>
                <a:ea typeface="+mn-ea"/>
                <a:cs typeface="Times New Roman" pitchFamily="18" charset="0"/>
              </a:rPr>
              <a:t>维基百科（</a:t>
            </a:r>
            <a:r>
              <a:rPr lang="en-US" altLang="zh-CN" sz="2400" b="1" dirty="0">
                <a:solidFill>
                  <a:srgbClr val="0000FF"/>
                </a:solidFill>
                <a:latin typeface="Times New Roman" pitchFamily="18" charset="0"/>
                <a:ea typeface="+mn-ea"/>
                <a:cs typeface="Times New Roman" pitchFamily="18" charset="0"/>
              </a:rPr>
              <a:t>Wikipedia</a:t>
            </a:r>
            <a:r>
              <a:rPr lang="zh-CN" altLang="zh-CN" sz="2400" b="1" dirty="0">
                <a:solidFill>
                  <a:srgbClr val="0000FF"/>
                </a:solidFill>
                <a:latin typeface="Times New Roman" pitchFamily="18" charset="0"/>
                <a:ea typeface="+mn-ea"/>
                <a:cs typeface="Times New Roman" pitchFamily="18" charset="0"/>
              </a:rPr>
              <a:t>）</a:t>
            </a:r>
            <a:r>
              <a:rPr lang="zh-CN" altLang="zh-CN" sz="2400" b="1" dirty="0">
                <a:latin typeface="Times New Roman" pitchFamily="18" charset="0"/>
                <a:ea typeface="+mn-ea"/>
                <a:cs typeface="Times New Roman" pitchFamily="18" charset="0"/>
              </a:rPr>
              <a:t>由维基媒体基金会负责运营的一个自由内容、自由编辑的多语言知识库。</a:t>
            </a:r>
            <a:endParaRPr lang="zh-CN" altLang="en-US" sz="2400" b="1" dirty="0">
              <a:latin typeface="Times New Roman" pitchFamily="18" charset="0"/>
              <a:ea typeface="+mn-ea"/>
              <a:cs typeface="Times New Roman" pitchFamily="18" charset="0"/>
              <a:sym typeface="+mn-lt"/>
            </a:endParaRPr>
          </a:p>
        </p:txBody>
      </p:sp>
      <p:sp>
        <p:nvSpPr>
          <p:cNvPr id="7" name="Rectangle 27"/>
          <p:cNvSpPr>
            <a:spLocks/>
          </p:cNvSpPr>
          <p:nvPr/>
        </p:nvSpPr>
        <p:spPr bwMode="auto">
          <a:xfrm>
            <a:off x="352425" y="2276475"/>
            <a:ext cx="8399463" cy="755650"/>
          </a:xfrm>
          <a:prstGeom prst="rect">
            <a:avLst/>
          </a:prstGeom>
          <a:noFill/>
          <a:ln>
            <a:noFill/>
          </a:ln>
        </p:spPr>
        <p:txBody>
          <a:bodyPr lIns="0" tIns="0" rIns="0" bIns="0" anchor="ctr"/>
          <a:lstStyle/>
          <a:p>
            <a:pPr>
              <a:lnSpc>
                <a:spcPct val="150000"/>
              </a:lnSpc>
              <a:defRPr/>
            </a:pPr>
            <a:r>
              <a:rPr lang="en-US" altLang="zh-CN" sz="2400" b="1" dirty="0" err="1">
                <a:solidFill>
                  <a:srgbClr val="0000FF"/>
                </a:solidFill>
                <a:latin typeface="Times New Roman" pitchFamily="18" charset="0"/>
                <a:ea typeface="+mn-ea"/>
                <a:cs typeface="Times New Roman" pitchFamily="18" charset="0"/>
              </a:rPr>
              <a:t>DBpedia</a:t>
            </a:r>
            <a:r>
              <a:rPr lang="zh-CN" altLang="zh-CN" sz="2400" b="1" dirty="0">
                <a:latin typeface="Times New Roman" pitchFamily="18" charset="0"/>
                <a:ea typeface="+mn-ea"/>
                <a:cs typeface="Times New Roman" pitchFamily="18" charset="0"/>
              </a:rPr>
              <a:t>由</a:t>
            </a:r>
            <a:r>
              <a:rPr lang="en-US" altLang="zh-CN" sz="2400" b="1" dirty="0">
                <a:latin typeface="Times New Roman" pitchFamily="18" charset="0"/>
                <a:ea typeface="+mn-ea"/>
                <a:cs typeface="Times New Roman" pitchFamily="18" charset="0"/>
              </a:rPr>
              <a:t>2007</a:t>
            </a:r>
            <a:r>
              <a:rPr lang="zh-CN" altLang="zh-CN" sz="2400" b="1" dirty="0">
                <a:latin typeface="Times New Roman" pitchFamily="18" charset="0"/>
                <a:ea typeface="+mn-ea"/>
                <a:cs typeface="Times New Roman" pitchFamily="18" charset="0"/>
              </a:rPr>
              <a:t>年德国柏林自由大学以及莱比锡大学的研究者从维基百科里萃取结构化知识的项目开始建立</a:t>
            </a:r>
            <a:endParaRPr lang="zh-CN" altLang="en-US" sz="2400" b="1" dirty="0">
              <a:latin typeface="Times New Roman" pitchFamily="18" charset="0"/>
              <a:ea typeface="+mn-ea"/>
              <a:cs typeface="Times New Roman" pitchFamily="18" charset="0"/>
              <a:sym typeface="+mn-lt"/>
            </a:endParaRPr>
          </a:p>
        </p:txBody>
      </p:sp>
      <p:sp>
        <p:nvSpPr>
          <p:cNvPr id="8" name="矩形 7"/>
          <p:cNvSpPr/>
          <p:nvPr/>
        </p:nvSpPr>
        <p:spPr>
          <a:xfrm>
            <a:off x="333375" y="3344863"/>
            <a:ext cx="8432800" cy="1754187"/>
          </a:xfrm>
          <a:prstGeom prst="rect">
            <a:avLst/>
          </a:prstGeom>
        </p:spPr>
        <p:txBody>
          <a:bodyPr>
            <a:spAutoFit/>
          </a:bodyPr>
          <a:lstStyle/>
          <a:p>
            <a:pPr>
              <a:lnSpc>
                <a:spcPct val="150000"/>
              </a:lnSpc>
              <a:defRPr/>
            </a:pPr>
            <a:r>
              <a:rPr lang="en-US" altLang="zh-CN" sz="2400" b="1" dirty="0">
                <a:solidFill>
                  <a:srgbClr val="0000FF"/>
                </a:solidFill>
                <a:latin typeface="Times New Roman" pitchFamily="18" charset="0"/>
                <a:ea typeface="+mn-ea"/>
                <a:cs typeface="Times New Roman" pitchFamily="18" charset="0"/>
              </a:rPr>
              <a:t>YAGO</a:t>
            </a:r>
            <a:r>
              <a:rPr lang="zh-CN" altLang="zh-CN" sz="2400" b="1" dirty="0">
                <a:latin typeface="Times New Roman" pitchFamily="18" charset="0"/>
                <a:ea typeface="+mn-ea"/>
                <a:cs typeface="Times New Roman" pitchFamily="18" charset="0"/>
              </a:rPr>
              <a:t>由德国马克斯</a:t>
            </a:r>
            <a:r>
              <a:rPr lang="en-US" altLang="zh-CN" sz="2400" b="1" dirty="0">
                <a:latin typeface="Times New Roman" pitchFamily="18" charset="0"/>
                <a:ea typeface="+mn-ea"/>
                <a:cs typeface="Times New Roman" pitchFamily="18" charset="0"/>
              </a:rPr>
              <a:t>-</a:t>
            </a:r>
            <a:r>
              <a:rPr lang="zh-CN" altLang="zh-CN" sz="2400" b="1" dirty="0">
                <a:latin typeface="Times New Roman" pitchFamily="18" charset="0"/>
                <a:ea typeface="+mn-ea"/>
                <a:cs typeface="Times New Roman" pitchFamily="18" charset="0"/>
              </a:rPr>
              <a:t>普朗克研究所（</a:t>
            </a:r>
            <a:r>
              <a:rPr lang="en-US" altLang="zh-CN" sz="2400" b="1" dirty="0">
                <a:latin typeface="Times New Roman" pitchFamily="18" charset="0"/>
                <a:ea typeface="+mn-ea"/>
                <a:cs typeface="Times New Roman" pitchFamily="18" charset="0"/>
              </a:rPr>
              <a:t>MPI</a:t>
            </a:r>
            <a:r>
              <a:rPr lang="zh-CN" altLang="zh-CN" sz="2400" b="1" dirty="0">
                <a:latin typeface="Times New Roman" pitchFamily="18" charset="0"/>
                <a:ea typeface="+mn-ea"/>
                <a:cs typeface="Times New Roman" pitchFamily="18" charset="0"/>
              </a:rPr>
              <a:t>）构建的大型多语言的语义知识库，从</a:t>
            </a:r>
            <a:r>
              <a:rPr lang="en-US" altLang="zh-CN" sz="2400" b="1" dirty="0">
                <a:latin typeface="Times New Roman" pitchFamily="18" charset="0"/>
                <a:ea typeface="+mn-ea"/>
                <a:cs typeface="Times New Roman" pitchFamily="18" charset="0"/>
              </a:rPr>
              <a:t>10</a:t>
            </a:r>
            <a:r>
              <a:rPr lang="zh-CN" altLang="zh-CN" sz="2400" b="1" dirty="0">
                <a:latin typeface="Times New Roman" pitchFamily="18" charset="0"/>
                <a:ea typeface="+mn-ea"/>
                <a:cs typeface="Times New Roman" pitchFamily="18" charset="0"/>
              </a:rPr>
              <a:t>个维基百科以不同语言提取事实和事实的组合。</a:t>
            </a:r>
            <a:endParaRPr lang="zh-CN" altLang="en-US" sz="2400" b="1" dirty="0">
              <a:latin typeface="Times New Roman" pitchFamily="18" charset="0"/>
              <a:ea typeface="+mn-ea"/>
              <a:cs typeface="Times New Roman" pitchFamily="18" charset="0"/>
            </a:endParaRPr>
          </a:p>
        </p:txBody>
      </p:sp>
      <p:sp>
        <p:nvSpPr>
          <p:cNvPr id="9" name="矩形 8"/>
          <p:cNvSpPr/>
          <p:nvPr/>
        </p:nvSpPr>
        <p:spPr>
          <a:xfrm>
            <a:off x="333375" y="5170488"/>
            <a:ext cx="8361363" cy="1200150"/>
          </a:xfrm>
          <a:prstGeom prst="rect">
            <a:avLst/>
          </a:prstGeom>
        </p:spPr>
        <p:txBody>
          <a:bodyPr>
            <a:spAutoFit/>
          </a:bodyPr>
          <a:lstStyle/>
          <a:p>
            <a:pPr>
              <a:defRPr/>
            </a:pPr>
            <a:r>
              <a:rPr lang="en-US" altLang="zh-CN" sz="2400" b="1" dirty="0">
                <a:solidFill>
                  <a:srgbClr val="0000FF"/>
                </a:solidFill>
                <a:latin typeface="Times New Roman" pitchFamily="18" charset="0"/>
                <a:ea typeface="+mn-ea"/>
                <a:cs typeface="Times New Roman" pitchFamily="18" charset="0"/>
              </a:rPr>
              <a:t>XLORE</a:t>
            </a:r>
            <a:r>
              <a:rPr lang="zh-CN" altLang="zh-CN" sz="2400" b="1" dirty="0">
                <a:latin typeface="Times New Roman" pitchFamily="18" charset="0"/>
                <a:ea typeface="+mn-ea"/>
                <a:cs typeface="Times New Roman" pitchFamily="18" charset="0"/>
              </a:rPr>
              <a:t>是清华大学构建的基于中、英文维基和百度百科的开放知识平台，是第一个中英文知识规模较为平衡的大规模中英文知识图谱。</a:t>
            </a:r>
            <a:endParaRPr lang="zh-CN" altLang="en-US" sz="2400" b="1" dirty="0">
              <a:latin typeface="Times New Roman" pitchFamily="18" charset="0"/>
              <a:ea typeface="+mn-ea"/>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childTnLst>
                                </p:cTn>
                              </p:par>
                            </p:childTnLst>
                          </p:cTn>
                        </p:par>
                        <p:par>
                          <p:cTn id="9" fill="hold" nodeType="afterGroup">
                            <p:stCondLst>
                              <p:cond delay="25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50" fill="hold"/>
                                        <p:tgtEl>
                                          <p:spTgt spid="7"/>
                                        </p:tgtEl>
                                        <p:attrNameLst>
                                          <p:attrName>ppt_x</p:attrName>
                                        </p:attrNameLst>
                                      </p:cBhvr>
                                      <p:tavLst>
                                        <p:tav tm="0">
                                          <p:val>
                                            <p:strVal val="1+#ppt_w/2"/>
                                          </p:val>
                                        </p:tav>
                                        <p:tav tm="100000">
                                          <p:val>
                                            <p:strVal val="#ppt_x"/>
                                          </p:val>
                                        </p:tav>
                                      </p:tavLst>
                                    </p:anim>
                                    <p:anim calcmode="lin" valueType="num">
                                      <p:cBhvr additive="base">
                                        <p:cTn id="13" dur="2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idx="1"/>
          </p:nvPr>
        </p:nvSpPr>
        <p:spPr/>
        <p:txBody>
          <a:bodyPr/>
          <a:lstStyle/>
          <a:p>
            <a:pPr marL="0" indent="0" algn="ctr" eaLnBrk="1" hangingPunct="1">
              <a:buFont typeface="Wingdings" panose="05000000000000000000" pitchFamily="2" charset="2"/>
              <a:buNone/>
              <a:defRPr/>
            </a:pPr>
            <a:r>
              <a:rPr lang="zh-CN" altLang="en-US" sz="3600" b="1" noProof="1"/>
              <a:t>习  题</a:t>
            </a:r>
          </a:p>
          <a:p>
            <a:pPr eaLnBrk="1" hangingPunct="1">
              <a:defRPr/>
            </a:pPr>
            <a:r>
              <a:rPr lang="zh-CN" altLang="en-US" b="1" noProof="1"/>
              <a:t>用真值表证明假言三段论</a:t>
            </a:r>
          </a:p>
        </p:txBody>
      </p:sp>
      <p:graphicFrame>
        <p:nvGraphicFramePr>
          <p:cNvPr id="71684" name="Object 4"/>
          <p:cNvGraphicFramePr>
            <a:graphicFrameLocks noChangeAspect="1"/>
          </p:cNvGraphicFramePr>
          <p:nvPr/>
        </p:nvGraphicFramePr>
        <p:xfrm>
          <a:off x="2124075" y="2708275"/>
          <a:ext cx="5181600" cy="625475"/>
        </p:xfrm>
        <a:graphic>
          <a:graphicData uri="http://schemas.openxmlformats.org/presentationml/2006/ole">
            <mc:AlternateContent xmlns:mc="http://schemas.openxmlformats.org/markup-compatibility/2006">
              <mc:Choice xmlns:v="urn:schemas-microsoft-com:vml" Requires="v">
                <p:oleObj spid="_x0000_s154629" r:id="rId3" imgW="2134526" imgH="254110" progId="Equation.DSMT4">
                  <p:embed/>
                </p:oleObj>
              </mc:Choice>
              <mc:Fallback>
                <p:oleObj r:id="rId3" imgW="2134526" imgH="25411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708275"/>
                        <a:ext cx="5181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4628" name="Rectangle 2"/>
          <p:cNvSpPr>
            <a:spLocks noGrp="1" noChangeArrowheads="1"/>
          </p:cNvSpPr>
          <p:nvPr>
            <p:ph type="title"/>
          </p:nvPr>
        </p:nvSpPr>
        <p:spPr/>
        <p:txBody>
          <a:bodyPr/>
          <a:lstStyle/>
          <a:p>
            <a:pPr eaLnBrk="1" hangingPunct="1"/>
            <a:endParaRPr lang="zh-CN" altLang="en-US" smtClean="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p:cTn id="7" dur="1000" fill="hold"/>
                                        <p:tgtEl>
                                          <p:spTgt spid="71684"/>
                                        </p:tgtEl>
                                        <p:attrNameLst>
                                          <p:attrName>ppt_x</p:attrName>
                                        </p:attrNameLst>
                                      </p:cBhvr>
                                      <p:tavLst>
                                        <p:tav tm="0">
                                          <p:val>
                                            <p:strVal val="0-#ppt_w/2"/>
                                          </p:val>
                                        </p:tav>
                                        <p:tav tm="100000">
                                          <p:val>
                                            <p:strVal val="#ppt_x"/>
                                          </p:val>
                                        </p:tav>
                                      </p:tavLst>
                                    </p:anim>
                                    <p:anim calcmode="lin" valueType="num">
                                      <p:cBhvr>
                                        <p:cTn id="8" dur="1000" fill="hold"/>
                                        <p:tgtEl>
                                          <p:spTgt spid="71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idx="1"/>
          </p:nvPr>
        </p:nvSpPr>
        <p:spPr/>
        <p:txBody>
          <a:bodyPr/>
          <a:lstStyle/>
          <a:p>
            <a:pPr eaLnBrk="1" hangingPunct="1"/>
            <a:r>
              <a:rPr lang="zh-CN" altLang="en-US" b="1" smtClean="0"/>
              <a:t>画出下列规则集构成的推理树</a:t>
            </a:r>
          </a:p>
          <a:p>
            <a:pPr lvl="1" eaLnBrk="1" hangingPunct="1"/>
            <a:r>
              <a:rPr lang="en-US" altLang="zh-CN" b="1" smtClean="0">
                <a:latin typeface="Times New Roman" panose="02020603050405020304" pitchFamily="18" charset="0"/>
              </a:rPr>
              <a:t>(1) IF B THEN A</a:t>
            </a:r>
          </a:p>
          <a:p>
            <a:pPr lvl="1" eaLnBrk="1" hangingPunct="1"/>
            <a:r>
              <a:rPr lang="en-US" altLang="zh-CN" b="1" smtClean="0">
                <a:latin typeface="Times New Roman" panose="02020603050405020304" pitchFamily="18" charset="0"/>
              </a:rPr>
              <a:t>(2) IF C THEN A</a:t>
            </a:r>
          </a:p>
          <a:p>
            <a:pPr lvl="1" eaLnBrk="1" hangingPunct="1"/>
            <a:r>
              <a:rPr lang="en-US" altLang="zh-CN" b="1" smtClean="0">
                <a:latin typeface="Times New Roman" panose="02020603050405020304" pitchFamily="18" charset="0"/>
              </a:rPr>
              <a:t>(3) IF D AND E AND F THEN B</a:t>
            </a:r>
          </a:p>
          <a:p>
            <a:pPr lvl="1" eaLnBrk="1" hangingPunct="1"/>
            <a:r>
              <a:rPr lang="en-US" altLang="zh-CN" b="1" smtClean="0">
                <a:latin typeface="Times New Roman" panose="02020603050405020304" pitchFamily="18" charset="0"/>
              </a:rPr>
              <a:t>(4) IF I AND J THEN E</a:t>
            </a:r>
          </a:p>
          <a:p>
            <a:pPr lvl="1" eaLnBrk="1" hangingPunct="1"/>
            <a:r>
              <a:rPr lang="en-US" altLang="zh-CN" b="1" smtClean="0">
                <a:latin typeface="Times New Roman" panose="02020603050405020304" pitchFamily="18" charset="0"/>
              </a:rPr>
              <a:t>(5) IF G THEN C</a:t>
            </a:r>
          </a:p>
          <a:p>
            <a:pPr lvl="1" eaLnBrk="1" hangingPunct="1"/>
            <a:r>
              <a:rPr lang="en-US" altLang="zh-CN" b="1" smtClean="0">
                <a:latin typeface="Times New Roman" panose="02020603050405020304" pitchFamily="18" charset="0"/>
              </a:rPr>
              <a:t>(6) IF H THEN C</a:t>
            </a:r>
          </a:p>
          <a:p>
            <a:pPr lvl="1" eaLnBrk="1" hangingPunct="1"/>
            <a:r>
              <a:rPr lang="en-US" altLang="zh-CN" b="1" smtClean="0">
                <a:latin typeface="Times New Roman" panose="02020603050405020304" pitchFamily="18" charset="0"/>
              </a:rPr>
              <a:t>(7) IF K AND L THEN G</a:t>
            </a:r>
          </a:p>
        </p:txBody>
      </p:sp>
      <p:sp>
        <p:nvSpPr>
          <p:cNvPr id="155651" name="Rectangle 2"/>
          <p:cNvSpPr>
            <a:spLocks noGrp="1" noChangeArrowheads="1"/>
          </p:cNvSpPr>
          <p:nvPr>
            <p:ph type="title"/>
          </p:nvPr>
        </p:nvSpPr>
        <p:spPr/>
        <p:txBody>
          <a:bodyPr/>
          <a:lstStyle/>
          <a:p>
            <a:pPr eaLnBrk="1" hangingPunct="1"/>
            <a:endParaRPr lang="zh-CN" altLang="en-US" smtClean="0">
              <a:latin typeface="Times New Roman" panose="02020603050405020304" pitchFamily="18" charset="0"/>
            </a:endParaRPr>
          </a:p>
        </p:txBody>
      </p:sp>
    </p:spTree>
  </p:cSld>
  <p:clrMapOvr>
    <a:masterClrMapping/>
  </p:clrMapOvr>
  <p:transition>
    <p:rand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noChangeArrowheads="1"/>
          </p:cNvSpPr>
          <p:nvPr>
            <p:ph type="title"/>
          </p:nvPr>
        </p:nvSpPr>
        <p:spPr/>
        <p:txBody>
          <a:bodyPr anchor="ctr"/>
          <a:lstStyle/>
          <a:p>
            <a:r>
              <a:rPr lang="zh-CN" altLang="en-US" smtClean="0"/>
              <a:t>习题</a:t>
            </a:r>
          </a:p>
        </p:txBody>
      </p:sp>
      <p:sp>
        <p:nvSpPr>
          <p:cNvPr id="156675" name="内容占位符 2"/>
          <p:cNvSpPr>
            <a:spLocks noGrp="1" noChangeArrowheads="1"/>
          </p:cNvSpPr>
          <p:nvPr>
            <p:ph idx="1"/>
          </p:nvPr>
        </p:nvSpPr>
        <p:spPr/>
        <p:txBody>
          <a:bodyPr/>
          <a:lstStyle/>
          <a:p>
            <a:r>
              <a:rPr lang="zh-CN" altLang="en-US" b="1" smtClean="0"/>
              <a:t>教材</a:t>
            </a:r>
            <a:r>
              <a:rPr lang="en-US" altLang="zh-CN" b="1" smtClean="0"/>
              <a:t>55</a:t>
            </a:r>
            <a:r>
              <a:rPr lang="zh-CN" altLang="en-US" b="1" smtClean="0"/>
              <a:t>页，</a:t>
            </a:r>
            <a:r>
              <a:rPr lang="en-US" altLang="zh-CN" b="1" smtClean="0"/>
              <a:t>2.3--2.5</a:t>
            </a:r>
            <a:endParaRPr lang="zh-CN" altLang="en-US" b="1" smtClean="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EE8A71-5FA5-49EB-88BA-2791F96BF3CC}" type="slidenum">
              <a:rPr altLang="en-US" smtClean="0">
                <a:solidFill>
                  <a:srgbClr val="A50021"/>
                </a:solidFill>
                <a:ea typeface="ＭＳ Ｐゴシック" panose="020B0600070205080204" pitchFamily="34" charset="-128"/>
              </a:rPr>
              <a:pPr/>
              <a:t>12</a:t>
            </a:fld>
            <a:endParaRPr lang="zh-CN" altLang="en-US" smtClean="0">
              <a:solidFill>
                <a:srgbClr val="A50021"/>
              </a:solidFill>
              <a:ea typeface="ＭＳ Ｐゴシック" panose="020B0600070205080204" pitchFamily="34" charset="-128"/>
            </a:endParaRPr>
          </a:p>
        </p:txBody>
      </p:sp>
      <p:sp>
        <p:nvSpPr>
          <p:cNvPr id="3584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 2.2  </a:t>
            </a:r>
            <a:r>
              <a:rPr lang="zh-CN" altLang="en-US" smtClean="0">
                <a:latin typeface="Times New Roman" panose="02020603050405020304" pitchFamily="18" charset="0"/>
              </a:rPr>
              <a:t>命题逻辑</a:t>
            </a:r>
          </a:p>
        </p:txBody>
      </p:sp>
      <p:sp>
        <p:nvSpPr>
          <p:cNvPr id="35844" name="Rectangle 3"/>
          <p:cNvSpPr>
            <a:spLocks noGrp="1" noChangeArrowheads="1"/>
          </p:cNvSpPr>
          <p:nvPr>
            <p:ph idx="1"/>
          </p:nvPr>
        </p:nvSpPr>
        <p:spPr>
          <a:xfrm>
            <a:off x="598488" y="979488"/>
            <a:ext cx="8294687" cy="5400675"/>
          </a:xfrm>
        </p:spPr>
        <p:txBody>
          <a:bodyPr/>
          <a:lstStyle/>
          <a:p>
            <a:pPr marL="0" indent="449263" eaLnBrk="1" hangingPunct="1">
              <a:lnSpc>
                <a:spcPct val="140000"/>
              </a:lnSpc>
              <a:tabLst>
                <a:tab pos="1438275" algn="l"/>
                <a:tab pos="1528763" algn="l"/>
              </a:tabLst>
            </a:pPr>
            <a:r>
              <a:rPr lang="en-US" altLang="zh-CN" b="1" smtClean="0">
                <a:latin typeface="Times New Roman" panose="02020603050405020304" pitchFamily="18" charset="0"/>
              </a:rPr>
              <a:t>2.2.1  </a:t>
            </a:r>
            <a:r>
              <a:rPr lang="zh-CN" altLang="en-US" b="1" smtClean="0">
                <a:latin typeface="Times New Roman" panose="02020603050405020304" pitchFamily="18" charset="0"/>
              </a:rPr>
              <a:t>逻辑连接词</a:t>
            </a:r>
          </a:p>
          <a:p>
            <a:pPr marL="0" indent="449263" eaLnBrk="1" hangingPunct="1">
              <a:lnSpc>
                <a:spcPct val="140000"/>
              </a:lnSpc>
              <a:tabLst>
                <a:tab pos="1438275" algn="l"/>
                <a:tab pos="1528763" algn="l"/>
              </a:tabLst>
            </a:pPr>
            <a:r>
              <a:rPr lang="en-US" altLang="zh-CN" b="1" smtClean="0">
                <a:latin typeface="Times New Roman" panose="02020603050405020304" pitchFamily="18" charset="0"/>
              </a:rPr>
              <a:t>2.2.2  </a:t>
            </a:r>
            <a:r>
              <a:rPr lang="zh-CN" altLang="en-US" b="1" smtClean="0">
                <a:latin typeface="Times New Roman" panose="02020603050405020304" pitchFamily="18" charset="0"/>
              </a:rPr>
              <a:t>命题符号化</a:t>
            </a:r>
          </a:p>
          <a:p>
            <a:pPr marL="0" indent="449263" eaLnBrk="1" hangingPunct="1">
              <a:lnSpc>
                <a:spcPct val="140000"/>
              </a:lnSpc>
              <a:tabLst>
                <a:tab pos="1438275" algn="l"/>
                <a:tab pos="1528763" algn="l"/>
              </a:tabLst>
            </a:pPr>
            <a:r>
              <a:rPr lang="en-US" altLang="zh-CN" b="1" smtClean="0">
                <a:latin typeface="Times New Roman" panose="02020603050405020304" pitchFamily="18" charset="0"/>
              </a:rPr>
              <a:t>2.2.3  </a:t>
            </a:r>
            <a:r>
              <a:rPr lang="zh-CN" altLang="en-US" b="1" smtClean="0">
                <a:latin typeface="Times New Roman" panose="02020603050405020304" pitchFamily="18" charset="0"/>
              </a:rPr>
              <a:t>命题公式及分类</a:t>
            </a:r>
          </a:p>
        </p:txBody>
      </p:sp>
    </p:spTree>
  </p:cSld>
  <p:clrMapOvr>
    <a:masterClrMapping/>
  </p:clrMapOvr>
  <p:transition>
    <p:rand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2E3FC1-4BED-459F-82F8-8DC74DCDFCE4}" type="slidenum">
              <a:rPr altLang="en-US" smtClean="0">
                <a:solidFill>
                  <a:srgbClr val="A50021"/>
                </a:solidFill>
                <a:ea typeface="ＭＳ Ｐゴシック" panose="020B0600070205080204" pitchFamily="34" charset="-128"/>
              </a:rPr>
              <a:pPr/>
              <a:t>120</a:t>
            </a:fld>
            <a:endParaRPr lang="zh-CN" altLang="en-US" smtClean="0">
              <a:solidFill>
                <a:srgbClr val="A50021"/>
              </a:solidFill>
              <a:ea typeface="ＭＳ Ｐゴシック" panose="020B0600070205080204" pitchFamily="34" charset="-128"/>
            </a:endParaRPr>
          </a:p>
        </p:txBody>
      </p:sp>
      <p:pic>
        <p:nvPicPr>
          <p:cNvPr id="157699" name="Picture 2" descr="waseda_mark"/>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0" name="Rectangle 3"/>
          <p:cNvSpPr>
            <a:spLocks noGrp="1" noChangeArrowheads="1"/>
          </p:cNvSpPr>
          <p:nvPr>
            <p:ph idx="1"/>
          </p:nvPr>
        </p:nvSpPr>
        <p:spPr>
          <a:xfrm>
            <a:off x="261938" y="809625"/>
            <a:ext cx="8642350" cy="5400675"/>
          </a:xfrm>
        </p:spPr>
        <p:txBody>
          <a:bodyPr/>
          <a:lstStyle/>
          <a:p>
            <a:pPr eaLnBrk="1" hangingPunct="1"/>
            <a:endParaRPr lang="en-US" altLang="zh-CN" b="1" smtClean="0">
              <a:latin typeface="Times New Roman" panose="02020603050405020304" pitchFamily="18" charset="0"/>
            </a:endParaRPr>
          </a:p>
          <a:p>
            <a:pPr eaLnBrk="1" hangingPunct="1">
              <a:buFont typeface="Wingdings" panose="05000000000000000000" pitchFamily="2" charset="2"/>
              <a:buNone/>
            </a:pPr>
            <a:endParaRPr lang="en-US" altLang="zh-CN" b="1" smtClean="0">
              <a:latin typeface="Times New Roman" panose="02020603050405020304" pitchFamily="18" charset="0"/>
            </a:endParaRPr>
          </a:p>
          <a:p>
            <a:pPr algn="ctr" eaLnBrk="1" hangingPunct="1">
              <a:buFont typeface="Wingdings" panose="05000000000000000000" pitchFamily="2" charset="2"/>
              <a:buNone/>
            </a:pPr>
            <a:r>
              <a:rPr lang="en-US" altLang="zh-CN" sz="8000" b="1" smtClean="0">
                <a:solidFill>
                  <a:schemeClr val="accent2"/>
                </a:solidFill>
                <a:latin typeface="Times New Roman" panose="02020603050405020304" pitchFamily="18" charset="0"/>
              </a:rPr>
              <a:t>THE END</a:t>
            </a:r>
          </a:p>
        </p:txBody>
      </p:sp>
      <p:pic>
        <p:nvPicPr>
          <p:cNvPr id="157701" name="Picture 4" descr="ws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2" name="Line 5"/>
          <p:cNvSpPr>
            <a:spLocks noChangeShapeType="1"/>
          </p:cNvSpPr>
          <p:nvPr/>
        </p:nvSpPr>
        <p:spPr bwMode="auto">
          <a:xfrm>
            <a:off x="228600" y="457200"/>
            <a:ext cx="86106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3" name="Text Box 6"/>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000">
                <a:solidFill>
                  <a:schemeClr val="accent2"/>
                </a:solidFill>
              </a:rPr>
              <a:t>Introduction of Artificial Intelligence</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977185-1F03-4CA6-962A-D1103E28CC9C}" type="slidenum">
              <a:rPr altLang="en-US" smtClean="0">
                <a:solidFill>
                  <a:srgbClr val="A50021"/>
                </a:solidFill>
                <a:ea typeface="ＭＳ Ｐゴシック" panose="020B0600070205080204" pitchFamily="34" charset="-128"/>
              </a:rPr>
              <a:pPr/>
              <a:t>13</a:t>
            </a:fld>
            <a:endParaRPr lang="zh-CN" altLang="en-US" smtClean="0">
              <a:solidFill>
                <a:srgbClr val="A50021"/>
              </a:solidFill>
              <a:ea typeface="ＭＳ Ｐゴシック" panose="020B0600070205080204" pitchFamily="34" charset="-128"/>
            </a:endParaRPr>
          </a:p>
        </p:txBody>
      </p:sp>
      <p:sp>
        <p:nvSpPr>
          <p:cNvPr id="36867"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2.2.1  </a:t>
            </a:r>
            <a:r>
              <a:rPr lang="zh-CN" altLang="en-US" smtClean="0">
                <a:latin typeface="Times New Roman" panose="02020603050405020304" pitchFamily="18" charset="0"/>
              </a:rPr>
              <a:t>逻辑连接词</a:t>
            </a:r>
            <a:endParaRPr lang="en-US" altLang="zh-CN" smtClean="0">
              <a:latin typeface="Times New Roman" panose="02020603050405020304" pitchFamily="18" charset="0"/>
            </a:endParaRPr>
          </a:p>
        </p:txBody>
      </p:sp>
      <p:sp>
        <p:nvSpPr>
          <p:cNvPr id="36868" name="Rectangle 5"/>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1" name="Rectangle 10"/>
          <p:cNvSpPr>
            <a:spLocks noGrp="1"/>
          </p:cNvSpPr>
          <p:nvPr>
            <p:ph idx="1"/>
          </p:nvPr>
        </p:nvSpPr>
        <p:spPr>
          <a:xfrm>
            <a:off x="250825" y="1071563"/>
            <a:ext cx="8642350" cy="5400675"/>
          </a:xfrm>
        </p:spPr>
        <p:txBody>
          <a:bodyPr/>
          <a:lstStyle/>
          <a:p>
            <a:pPr marL="374650" indent="0" eaLnBrk="1" hangingPunct="1">
              <a:lnSpc>
                <a:spcPct val="100000"/>
              </a:lnSpc>
              <a:spcBef>
                <a:spcPct val="50000"/>
              </a:spcBef>
              <a:buFont typeface="Wingdings" panose="05000000000000000000" pitchFamily="2" charset="2"/>
              <a:buNone/>
              <a:tabLst>
                <a:tab pos="476250" algn="l"/>
              </a:tabLst>
              <a:defRPr/>
            </a:pPr>
            <a:r>
              <a:rPr lang="en-US" altLang="zh-CN" sz="2400" b="1" noProof="1">
                <a:latin typeface="Times New Roman" panose="02020603050405020304" pitchFamily="18" charset="0"/>
              </a:rPr>
              <a:t>  </a:t>
            </a:r>
            <a:r>
              <a:rPr lang="zh-CN" altLang="en-US" sz="2400" b="1" noProof="1">
                <a:latin typeface="Times New Roman" panose="02020603050405020304" pitchFamily="18" charset="0"/>
              </a:rPr>
              <a:t>连接词（连词）</a:t>
            </a:r>
          </a:p>
          <a:p>
            <a:pPr marL="374650" indent="0" eaLnBrk="1" hangingPunct="1">
              <a:lnSpc>
                <a:spcPct val="100000"/>
              </a:lnSpc>
              <a:spcBef>
                <a:spcPct val="90000"/>
              </a:spcBef>
              <a:buFont typeface="Wingdings" panose="05000000000000000000" pitchFamily="2" charset="2"/>
              <a:buNone/>
              <a:tabLst>
                <a:tab pos="476250" algn="l"/>
              </a:tabLst>
              <a:defRPr/>
            </a:pPr>
            <a:r>
              <a:rPr lang="zh-CN" altLang="en-US" sz="2400" b="1" noProof="1">
                <a:latin typeface="Times New Roman" panose="02020603050405020304" pitchFamily="18" charset="0"/>
              </a:rPr>
              <a:t>（</a:t>
            </a:r>
            <a:r>
              <a:rPr lang="en-US" altLang="zh-CN" sz="2400" b="1" noProof="1">
                <a:latin typeface="Times New Roman" panose="02020603050405020304" pitchFamily="18" charset="0"/>
              </a:rPr>
              <a:t>1</a:t>
            </a:r>
            <a:r>
              <a:rPr lang="zh-CN" altLang="en-US" sz="2400" b="1" noProof="1">
                <a:latin typeface="Times New Roman" panose="02020603050405020304" pitchFamily="18" charset="0"/>
              </a:rPr>
              <a:t>）</a:t>
            </a:r>
            <a:r>
              <a:rPr lang="en-US" altLang="zh-CN" sz="2400" b="1" noProof="1">
                <a:solidFill>
                  <a:srgbClr val="0000FF"/>
                </a:solidFill>
                <a:latin typeface="Times New Roman" panose="02020603050405020304" pitchFamily="18" charset="0"/>
              </a:rPr>
              <a:t>﹁</a:t>
            </a:r>
            <a:r>
              <a:rPr lang="zh-CN" altLang="en-US" sz="2400" b="1" noProof="1">
                <a:latin typeface="Times New Roman" panose="02020603050405020304" pitchFamily="18" charset="0"/>
              </a:rPr>
              <a:t>： “否定” （ </a:t>
            </a:r>
            <a:r>
              <a:rPr lang="en-US" altLang="zh-CN" sz="2400" b="1" noProof="1">
                <a:latin typeface="Times New Roman" panose="02020603050405020304" pitchFamily="18" charset="0"/>
              </a:rPr>
              <a:t>negation </a:t>
            </a:r>
            <a:r>
              <a:rPr lang="zh-CN" altLang="en-US" sz="2400" b="1" noProof="1">
                <a:latin typeface="Times New Roman" panose="02020603050405020304" pitchFamily="18" charset="0"/>
              </a:rPr>
              <a:t>）或 “非”。</a:t>
            </a:r>
          </a:p>
          <a:p>
            <a:pPr marL="374650" indent="0" eaLnBrk="1" hangingPunct="1">
              <a:lnSpc>
                <a:spcPct val="100000"/>
              </a:lnSpc>
              <a:spcBef>
                <a:spcPct val="90000"/>
              </a:spcBef>
              <a:buFont typeface="Wingdings" panose="05000000000000000000" pitchFamily="2" charset="2"/>
              <a:buNone/>
              <a:tabLst>
                <a:tab pos="476250" algn="l"/>
              </a:tabLst>
              <a:defRPr/>
            </a:pPr>
            <a:r>
              <a:rPr lang="zh-CN" altLang="en-US" sz="2400" b="1" noProof="1">
                <a:latin typeface="Times New Roman" panose="02020603050405020304" pitchFamily="18" charset="0"/>
              </a:rPr>
              <a:t>（</a:t>
            </a:r>
            <a:r>
              <a:rPr lang="en-US" altLang="zh-CN" sz="2400" b="1" noProof="1">
                <a:latin typeface="Times New Roman" panose="02020603050405020304" pitchFamily="18" charset="0"/>
              </a:rPr>
              <a:t>2</a:t>
            </a:r>
            <a:r>
              <a:rPr lang="zh-CN" altLang="en-US" sz="2400" b="1" noProof="1">
                <a:latin typeface="Times New Roman" panose="02020603050405020304" pitchFamily="18" charset="0"/>
              </a:rPr>
              <a:t>）</a:t>
            </a:r>
            <a:r>
              <a:rPr lang="zh-CN" altLang="en-US" sz="2400" b="1" noProof="1">
                <a:solidFill>
                  <a:srgbClr val="0000FF"/>
                </a:solidFill>
                <a:latin typeface="Times New Roman" panose="02020603050405020304" pitchFamily="18" charset="0"/>
              </a:rPr>
              <a:t>∨</a:t>
            </a:r>
            <a:r>
              <a:rPr lang="zh-CN" altLang="en-US" sz="2400" b="1" noProof="1">
                <a:latin typeface="Times New Roman" panose="02020603050405020304" pitchFamily="18" charset="0"/>
              </a:rPr>
              <a:t>： “析取”（</a:t>
            </a:r>
            <a:r>
              <a:rPr lang="en-US" altLang="zh-CN" sz="2400" b="1" noProof="1">
                <a:latin typeface="Times New Roman" panose="02020603050405020304" pitchFamily="18" charset="0"/>
              </a:rPr>
              <a:t>disjunction</a:t>
            </a:r>
            <a:r>
              <a:rPr lang="zh-CN" altLang="en-US" sz="2400" b="1" noProof="1">
                <a:latin typeface="Times New Roman" panose="02020603050405020304" pitchFamily="18" charset="0"/>
              </a:rPr>
              <a:t>）</a:t>
            </a:r>
            <a:r>
              <a:rPr lang="en-US" altLang="zh-CN" sz="2400" b="1" noProof="1">
                <a:latin typeface="Times New Roman" panose="02020603050405020304" pitchFamily="18" charset="0"/>
              </a:rPr>
              <a:t>——</a:t>
            </a:r>
            <a:r>
              <a:rPr lang="zh-CN" altLang="en-US" sz="2400" b="1" noProof="1">
                <a:latin typeface="Times New Roman" panose="02020603050405020304" pitchFamily="18" charset="0"/>
              </a:rPr>
              <a:t>或。</a:t>
            </a:r>
          </a:p>
          <a:p>
            <a:pPr marL="374650" indent="0" eaLnBrk="1" hangingPunct="1">
              <a:lnSpc>
                <a:spcPct val="100000"/>
              </a:lnSpc>
              <a:spcBef>
                <a:spcPct val="90000"/>
              </a:spcBef>
              <a:buFont typeface="Wingdings" panose="05000000000000000000" pitchFamily="2" charset="2"/>
              <a:buNone/>
              <a:tabLst>
                <a:tab pos="476250" algn="l"/>
              </a:tabLst>
              <a:defRPr/>
            </a:pPr>
            <a:r>
              <a:rPr lang="zh-CN" altLang="en-US" sz="2400" b="1" noProof="1">
                <a:latin typeface="Times New Roman" panose="02020603050405020304" pitchFamily="18" charset="0"/>
              </a:rPr>
              <a:t>（</a:t>
            </a:r>
            <a:r>
              <a:rPr lang="en-US" altLang="zh-CN" sz="2400" b="1" noProof="1">
                <a:latin typeface="Times New Roman" panose="02020603050405020304" pitchFamily="18" charset="0"/>
              </a:rPr>
              <a:t>3</a:t>
            </a:r>
            <a:r>
              <a:rPr lang="zh-CN" altLang="en-US" sz="2400" b="1" noProof="1">
                <a:latin typeface="Times New Roman" panose="02020603050405020304" pitchFamily="18" charset="0"/>
              </a:rPr>
              <a:t>）</a:t>
            </a:r>
            <a:r>
              <a:rPr lang="zh-CN" altLang="en-US" sz="2400" b="1" noProof="1">
                <a:solidFill>
                  <a:srgbClr val="0000FF"/>
                </a:solidFill>
                <a:latin typeface="Times New Roman" panose="02020603050405020304" pitchFamily="18" charset="0"/>
              </a:rPr>
              <a:t>∧</a:t>
            </a:r>
            <a:r>
              <a:rPr lang="zh-CN" altLang="en-US" sz="2400" b="1" noProof="1">
                <a:latin typeface="Times New Roman" panose="02020603050405020304" pitchFamily="18" charset="0"/>
              </a:rPr>
              <a:t>： “合取”（</a:t>
            </a:r>
            <a:r>
              <a:rPr lang="en-US" altLang="zh-CN" sz="2400" b="1" noProof="1">
                <a:latin typeface="Times New Roman" panose="02020603050405020304" pitchFamily="18" charset="0"/>
              </a:rPr>
              <a:t>conjunction</a:t>
            </a:r>
            <a:r>
              <a:rPr lang="zh-CN" altLang="en-US" sz="2400" b="1" noProof="1">
                <a:latin typeface="Times New Roman" panose="02020603050405020304" pitchFamily="18" charset="0"/>
              </a:rPr>
              <a:t>）</a:t>
            </a:r>
            <a:r>
              <a:rPr lang="en-US" altLang="zh-CN" sz="2400" b="1" noProof="1">
                <a:latin typeface="Times New Roman" panose="02020603050405020304" pitchFamily="18" charset="0"/>
              </a:rPr>
              <a:t>——</a:t>
            </a:r>
            <a:r>
              <a:rPr lang="zh-CN" altLang="en-US" sz="2400" b="1" noProof="1">
                <a:latin typeface="Times New Roman" panose="02020603050405020304" pitchFamily="18" charset="0"/>
              </a:rPr>
              <a:t>与。</a:t>
            </a:r>
          </a:p>
          <a:p>
            <a:pPr marL="374650" eaLnBrk="1" hangingPunct="1">
              <a:lnSpc>
                <a:spcPct val="100000"/>
              </a:lnSpc>
              <a:spcBef>
                <a:spcPct val="90000"/>
              </a:spcBef>
              <a:buFont typeface="Wingdings" panose="05000000000000000000" pitchFamily="2" charset="2"/>
              <a:buNone/>
              <a:tabLst>
                <a:tab pos="476250" algn="l"/>
              </a:tabLst>
              <a:defRPr/>
            </a:pPr>
            <a:r>
              <a:rPr lang="zh-CN" altLang="en-US" sz="2400" b="1" noProof="1">
                <a:latin typeface="Times New Roman" panose="02020603050405020304" pitchFamily="18" charset="0"/>
                <a:sym typeface="+mn-ea"/>
              </a:rPr>
              <a:t>     （</a:t>
            </a:r>
            <a:r>
              <a:rPr lang="en-US" altLang="zh-CN" sz="2400" b="1" noProof="1">
                <a:latin typeface="Times New Roman" panose="02020603050405020304" pitchFamily="18" charset="0"/>
                <a:sym typeface="+mn-ea"/>
              </a:rPr>
              <a:t>4</a:t>
            </a:r>
            <a:r>
              <a:rPr lang="zh-CN" altLang="en-US" sz="2400" b="1" noProof="1">
                <a:latin typeface="Times New Roman" panose="02020603050405020304" pitchFamily="18" charset="0"/>
                <a:sym typeface="+mn-ea"/>
              </a:rPr>
              <a:t>）</a:t>
            </a:r>
            <a:r>
              <a:rPr lang="en-US" altLang="zh-CN" sz="2400" b="1" noProof="1">
                <a:solidFill>
                  <a:srgbClr val="0000FF"/>
                </a:solidFill>
                <a:latin typeface="Times New Roman" panose="02020603050405020304" pitchFamily="18" charset="0"/>
                <a:sym typeface="+mn-ea"/>
              </a:rPr>
              <a:t>→</a:t>
            </a:r>
            <a:r>
              <a:rPr lang="zh-CN" altLang="en-US" sz="2400" b="1" noProof="1">
                <a:latin typeface="宋体" panose="02010600030101010101" pitchFamily="2" charset="-122"/>
                <a:sym typeface="+mn-ea"/>
              </a:rPr>
              <a:t>：</a:t>
            </a:r>
            <a:r>
              <a:rPr lang="zh-CN" altLang="en-US" sz="2400" b="1" noProof="1">
                <a:latin typeface="Times New Roman" panose="02020603050405020304" pitchFamily="18" charset="0"/>
                <a:sym typeface="+mn-ea"/>
              </a:rPr>
              <a:t>“</a:t>
            </a:r>
            <a:r>
              <a:rPr lang="zh-CN" altLang="en-US" sz="2400" b="1" noProof="1">
                <a:latin typeface="宋体" panose="02010600030101010101" pitchFamily="2" charset="-122"/>
                <a:sym typeface="+mn-ea"/>
              </a:rPr>
              <a:t>蕴含</a:t>
            </a:r>
            <a:r>
              <a:rPr lang="zh-CN" altLang="en-US" sz="2400" b="1" noProof="1">
                <a:latin typeface="Times New Roman" panose="02020603050405020304" pitchFamily="18" charset="0"/>
                <a:sym typeface="+mn-ea"/>
              </a:rPr>
              <a:t>”</a:t>
            </a:r>
            <a:r>
              <a:rPr lang="en-US" altLang="zh-CN" sz="2400" b="1" noProof="1">
                <a:latin typeface="宋体" panose="02010600030101010101" pitchFamily="2" charset="-122"/>
                <a:sym typeface="+mn-ea"/>
              </a:rPr>
              <a:t>(</a:t>
            </a:r>
            <a:r>
              <a:rPr lang="en-US" altLang="zh-CN" sz="2400" b="1" noProof="1">
                <a:latin typeface="Times New Roman" panose="02020603050405020304" pitchFamily="18" charset="0"/>
                <a:sym typeface="+mn-ea"/>
              </a:rPr>
              <a:t>implication</a:t>
            </a:r>
            <a:r>
              <a:rPr lang="en-US" altLang="zh-CN" sz="2400" b="1" noProof="1">
                <a:latin typeface="宋体" panose="02010600030101010101" pitchFamily="2" charset="-122"/>
                <a:sym typeface="+mn-ea"/>
              </a:rPr>
              <a:t>)</a:t>
            </a:r>
            <a:r>
              <a:rPr lang="zh-CN" altLang="en-US" sz="2400" b="1" noProof="1">
                <a:latin typeface="宋体" panose="02010600030101010101" pitchFamily="2" charset="-122"/>
                <a:sym typeface="+mn-ea"/>
              </a:rPr>
              <a:t>或 </a:t>
            </a:r>
            <a:r>
              <a:rPr lang="zh-CN" altLang="en-US" sz="2400" b="1" noProof="1">
                <a:latin typeface="Times New Roman" panose="02020603050405020304" pitchFamily="18" charset="0"/>
                <a:sym typeface="+mn-ea"/>
              </a:rPr>
              <a:t>“</a:t>
            </a:r>
            <a:r>
              <a:rPr lang="zh-CN" altLang="en-US" sz="2400" b="1" noProof="1">
                <a:latin typeface="宋体" panose="02010600030101010101" pitchFamily="2" charset="-122"/>
                <a:sym typeface="+mn-ea"/>
              </a:rPr>
              <a:t>条件</a:t>
            </a:r>
            <a:r>
              <a:rPr lang="zh-CN" altLang="en-US" sz="2400" b="1" noProof="1">
                <a:latin typeface="Times New Roman" panose="02020603050405020304" pitchFamily="18" charset="0"/>
                <a:sym typeface="+mn-ea"/>
              </a:rPr>
              <a:t>”</a:t>
            </a:r>
            <a:r>
              <a:rPr lang="en-US" altLang="zh-CN" sz="2400" b="1" noProof="1">
                <a:latin typeface="宋体" panose="02010600030101010101" pitchFamily="2" charset="-122"/>
                <a:sym typeface="+mn-ea"/>
              </a:rPr>
              <a:t>(</a:t>
            </a:r>
            <a:r>
              <a:rPr lang="en-US" altLang="zh-CN" sz="2400" b="1" noProof="1">
                <a:latin typeface="Times New Roman" panose="02020603050405020304" pitchFamily="18" charset="0"/>
                <a:sym typeface="+mn-ea"/>
              </a:rPr>
              <a:t>con</a:t>
            </a:r>
            <a:r>
              <a:rPr lang="zh-CN" altLang="en-US" sz="2400" b="1" noProof="1">
                <a:latin typeface="Times New Roman" panose="02020603050405020304" pitchFamily="18" charset="0"/>
                <a:sym typeface="+mn-ea"/>
              </a:rPr>
              <a:t>dition)。</a:t>
            </a:r>
          </a:p>
          <a:p>
            <a:pPr marL="374650" eaLnBrk="1" hangingPunct="1">
              <a:lnSpc>
                <a:spcPct val="100000"/>
              </a:lnSpc>
              <a:spcBef>
                <a:spcPct val="90000"/>
              </a:spcBef>
              <a:buFont typeface="Wingdings" panose="05000000000000000000" pitchFamily="2" charset="2"/>
              <a:buNone/>
              <a:tabLst>
                <a:tab pos="476250" algn="l"/>
              </a:tabLst>
              <a:defRPr/>
            </a:pPr>
            <a:r>
              <a:rPr lang="zh-CN" altLang="en-US" sz="2400" b="1" noProof="1">
                <a:latin typeface="Times New Roman" panose="02020603050405020304" pitchFamily="18" charset="0"/>
                <a:sym typeface="+mn-ea"/>
              </a:rPr>
              <a:t>     （5）</a:t>
            </a:r>
            <a:r>
              <a:rPr lang="en-US" altLang="zh-CN" sz="2400" b="1" noProof="1">
                <a:solidFill>
                  <a:srgbClr val="0000FF"/>
                </a:solidFill>
                <a:latin typeface="Times New Roman" panose="02020603050405020304" pitchFamily="18" charset="0"/>
                <a:sym typeface="Wingdings 3" panose="05040102010807070707" pitchFamily="18" charset="2"/>
              </a:rPr>
              <a:t>⟷ </a:t>
            </a:r>
            <a:r>
              <a:rPr lang="zh-CN" altLang="en-US" sz="2400" b="1" noProof="1">
                <a:latin typeface="微软雅黑" panose="020B0503020204020204" pitchFamily="34" charset="-122"/>
                <a:ea typeface="微软雅黑" panose="020B0503020204020204" pitchFamily="34" charset="-122"/>
                <a:sym typeface="Wingdings 3" panose="05040102010807070707" pitchFamily="18" charset="2"/>
              </a:rPr>
              <a:t> </a:t>
            </a:r>
            <a:r>
              <a:rPr lang="zh-CN" altLang="en-US" sz="2400" b="1" noProof="1">
                <a:latin typeface="宋体" panose="02010600030101010101" pitchFamily="2" charset="-122"/>
                <a:sym typeface="+mn-ea"/>
              </a:rPr>
              <a:t>：</a:t>
            </a:r>
            <a:r>
              <a:rPr lang="zh-CN" altLang="en-US" sz="2400" b="1" noProof="1">
                <a:latin typeface="Times New Roman" panose="02020603050405020304" pitchFamily="18" charset="0"/>
                <a:sym typeface="+mn-ea"/>
              </a:rPr>
              <a:t>“</a:t>
            </a:r>
            <a:r>
              <a:rPr lang="zh-CN" altLang="en-US" sz="2400" b="1" noProof="1">
                <a:latin typeface="宋体" panose="02010600030101010101" pitchFamily="2" charset="-122"/>
                <a:sym typeface="+mn-ea"/>
              </a:rPr>
              <a:t>等价</a:t>
            </a:r>
            <a:r>
              <a:rPr lang="zh-CN" altLang="en-US" sz="2400" b="1" noProof="1">
                <a:latin typeface="Times New Roman" panose="02020603050405020304" pitchFamily="18" charset="0"/>
                <a:sym typeface="+mn-ea"/>
              </a:rPr>
              <a:t>”</a:t>
            </a:r>
            <a:r>
              <a:rPr lang="zh-CN" altLang="en-US" sz="2400" b="1" noProof="1">
                <a:latin typeface="宋体" panose="02010600030101010101" pitchFamily="2" charset="-122"/>
                <a:sym typeface="+mn-ea"/>
              </a:rPr>
              <a:t>（</a:t>
            </a:r>
            <a:r>
              <a:rPr lang="en-US" altLang="zh-CN" sz="2400" b="1" noProof="1">
                <a:latin typeface="Times New Roman" panose="02020603050405020304" pitchFamily="18" charset="0"/>
                <a:sym typeface="+mn-ea"/>
              </a:rPr>
              <a:t>equivalence</a:t>
            </a:r>
            <a:r>
              <a:rPr lang="zh-CN" altLang="en-US" sz="2400" b="1" noProof="1">
                <a:latin typeface="宋体" panose="02010600030101010101" pitchFamily="2" charset="-122"/>
                <a:sym typeface="+mn-ea"/>
              </a:rPr>
              <a:t>）或</a:t>
            </a:r>
            <a:r>
              <a:rPr lang="zh-CN" altLang="en-US" sz="2400" b="1" noProof="1">
                <a:latin typeface="Times New Roman" panose="02020603050405020304" pitchFamily="18" charset="0"/>
                <a:sym typeface="+mn-ea"/>
              </a:rPr>
              <a:t>“</a:t>
            </a:r>
            <a:r>
              <a:rPr lang="zh-CN" altLang="en-US" sz="2400" b="1" noProof="1">
                <a:latin typeface="宋体" panose="02010600030101010101" pitchFamily="2" charset="-122"/>
                <a:sym typeface="+mn-ea"/>
              </a:rPr>
              <a:t>双条件</a:t>
            </a:r>
            <a:r>
              <a:rPr lang="zh-CN" altLang="en-US" sz="2400" b="1" noProof="1">
                <a:latin typeface="Times New Roman" panose="02020603050405020304" pitchFamily="18" charset="0"/>
                <a:sym typeface="+mn-ea"/>
              </a:rPr>
              <a:t>”</a:t>
            </a:r>
            <a:endParaRPr lang="zh-CN" altLang="en-US" sz="2400" b="1" noProof="1">
              <a:latin typeface="宋体" panose="02010600030101010101" pitchFamily="2" charset="-122"/>
            </a:endParaRPr>
          </a:p>
          <a:p>
            <a:pPr marL="0" indent="0" eaLnBrk="1" hangingPunct="1">
              <a:lnSpc>
                <a:spcPct val="100000"/>
              </a:lnSpc>
              <a:spcBef>
                <a:spcPct val="50000"/>
              </a:spcBef>
              <a:buFont typeface="Wingdings" panose="05000000000000000000" pitchFamily="2" charset="2"/>
              <a:buNone/>
              <a:defRPr/>
            </a:pPr>
            <a:r>
              <a:rPr lang="zh-CN" altLang="en-US" sz="2400" b="1" noProof="1">
                <a:latin typeface="宋体" panose="02010600030101010101" pitchFamily="2" charset="-122"/>
                <a:sym typeface="+mn-ea"/>
              </a:rPr>
              <a:t>         （</a:t>
            </a:r>
            <a:r>
              <a:rPr lang="en-US" altLang="zh-CN" sz="2400" b="1" noProof="1">
                <a:latin typeface="Times New Roman" panose="02020603050405020304" pitchFamily="18" charset="0"/>
                <a:sym typeface="+mn-ea"/>
              </a:rPr>
              <a:t>bicondition</a:t>
            </a:r>
            <a:r>
              <a:rPr lang="zh-CN" altLang="en-US" sz="2400" b="1" noProof="1">
                <a:latin typeface="宋体" panose="02010600030101010101" pitchFamily="2" charset="-122"/>
                <a:sym typeface="+mn-ea"/>
              </a:rPr>
              <a:t>）。</a:t>
            </a:r>
            <a:endParaRPr lang="zh-CN" altLang="en-US" sz="2400" b="1" noProof="1">
              <a:latin typeface="宋体" panose="02010600030101010101" pitchFamily="2" charset="-122"/>
            </a:endParaRPr>
          </a:p>
          <a:p>
            <a:pPr indent="0" eaLnBrk="1" hangingPunct="1">
              <a:lnSpc>
                <a:spcPct val="100000"/>
              </a:lnSpc>
              <a:buFont typeface="Wingdings" panose="05000000000000000000" pitchFamily="2" charset="2"/>
              <a:buNone/>
              <a:defRPr/>
            </a:pPr>
            <a:r>
              <a:rPr lang="zh-CN" altLang="en-US" sz="2400" b="1" noProof="1">
                <a:latin typeface="宋体" panose="02010600030101010101" pitchFamily="2" charset="-122"/>
                <a:sym typeface="+mn-ea"/>
              </a:rPr>
              <a:t>             </a:t>
            </a:r>
            <a:r>
              <a:rPr lang="en-US" altLang="zh-CN" sz="2400" b="1" i="1" noProof="1">
                <a:latin typeface="Times New Roman" panose="02020603050405020304" pitchFamily="18" charset="0"/>
                <a:sym typeface="+mn-ea"/>
              </a:rPr>
              <a:t>P</a:t>
            </a:r>
            <a:r>
              <a:rPr lang="en-US" altLang="zh-CN" sz="2400" b="1" noProof="1">
                <a:latin typeface="Times New Roman" panose="02020603050405020304" pitchFamily="18" charset="0"/>
                <a:sym typeface="+mn-ea"/>
              </a:rPr>
              <a:t> </a:t>
            </a:r>
            <a:r>
              <a:rPr lang="en-US" altLang="zh-CN" sz="2400" b="1" noProof="1">
                <a:solidFill>
                  <a:srgbClr val="0000FF"/>
                </a:solidFill>
                <a:latin typeface="Times New Roman" panose="02020603050405020304" pitchFamily="18" charset="0"/>
                <a:sym typeface="Wingdings 3" panose="05040102010807070707" pitchFamily="18" charset="2"/>
              </a:rPr>
              <a:t>⟷ </a:t>
            </a:r>
            <a:r>
              <a:rPr lang="en-US" altLang="zh-CN" sz="2400" b="1" noProof="1">
                <a:latin typeface="Times New Roman" panose="02020603050405020304" pitchFamily="18" charset="0"/>
                <a:sym typeface="Wingdings 3" panose="05040102010807070707" pitchFamily="18" charset="2"/>
              </a:rPr>
              <a:t> </a:t>
            </a:r>
            <a:r>
              <a:rPr lang="en-US" altLang="zh-CN" sz="2400" b="1" i="1" noProof="1">
                <a:latin typeface="Times New Roman" panose="02020603050405020304" pitchFamily="18" charset="0"/>
                <a:sym typeface="+mn-ea"/>
              </a:rPr>
              <a:t>Q</a:t>
            </a:r>
            <a:r>
              <a:rPr lang="en-US" altLang="zh-CN" sz="2400" b="1" noProof="1">
                <a:latin typeface="宋体" panose="02010600030101010101" pitchFamily="2" charset="-122"/>
                <a:sym typeface="+mn-ea"/>
              </a:rPr>
              <a:t>: </a:t>
            </a:r>
            <a:r>
              <a:rPr lang="en-US" altLang="zh-CN" sz="2400" b="1" noProof="1">
                <a:latin typeface="Times New Roman" panose="02020603050405020304" pitchFamily="18" charset="0"/>
                <a:sym typeface="+mn-ea"/>
              </a:rPr>
              <a:t>“</a:t>
            </a:r>
            <a:r>
              <a:rPr lang="en-US" altLang="zh-CN" sz="2400" b="1" i="1" noProof="1">
                <a:latin typeface="Times New Roman" panose="02020603050405020304" pitchFamily="18" charset="0"/>
                <a:sym typeface="+mn-ea"/>
              </a:rPr>
              <a:t>P</a:t>
            </a:r>
            <a:r>
              <a:rPr lang="zh-CN" altLang="en-US" sz="2400" b="1" noProof="1">
                <a:latin typeface="宋体" panose="02010600030101010101" pitchFamily="2" charset="-122"/>
                <a:sym typeface="+mn-ea"/>
              </a:rPr>
              <a:t>当且仅当</a:t>
            </a:r>
            <a:r>
              <a:rPr lang="en-US" altLang="zh-CN" sz="2400" b="1" i="1" noProof="1">
                <a:latin typeface="Times New Roman" panose="02020603050405020304" pitchFamily="18" charset="0"/>
                <a:sym typeface="+mn-ea"/>
              </a:rPr>
              <a:t>Q</a:t>
            </a:r>
            <a:r>
              <a:rPr lang="en-US" altLang="zh-CN" sz="2400" b="1" noProof="1">
                <a:latin typeface="Times New Roman" panose="02020603050405020304" pitchFamily="18" charset="0"/>
                <a:sym typeface="+mn-ea"/>
              </a:rPr>
              <a:t>”</a:t>
            </a:r>
            <a:r>
              <a:rPr lang="zh-CN" altLang="en-US" sz="2400" b="1" noProof="1">
                <a:latin typeface="宋体" panose="02010600030101010101" pitchFamily="2" charset="-122"/>
                <a:sym typeface="+mn-ea"/>
              </a:rPr>
              <a:t>。</a:t>
            </a: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BEAE43-215E-47B9-B8B5-24387CCE34CF}" type="slidenum">
              <a:rPr altLang="en-US" smtClean="0">
                <a:solidFill>
                  <a:srgbClr val="A50021"/>
                </a:solidFill>
                <a:ea typeface="ＭＳ Ｐゴシック" panose="020B0600070205080204" pitchFamily="34" charset="-128"/>
              </a:rPr>
              <a:pPr/>
              <a:t>14</a:t>
            </a:fld>
            <a:endParaRPr lang="zh-CN" altLang="en-US" smtClean="0">
              <a:solidFill>
                <a:srgbClr val="A50021"/>
              </a:solidFill>
              <a:ea typeface="ＭＳ Ｐゴシック" panose="020B0600070205080204" pitchFamily="34" charset="-128"/>
            </a:endParaRPr>
          </a:p>
        </p:txBody>
      </p:sp>
      <p:sp>
        <p:nvSpPr>
          <p:cNvPr id="37891"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2.2.1  </a:t>
            </a:r>
            <a:r>
              <a:rPr lang="zh-CN" altLang="en-US" smtClean="0">
                <a:latin typeface="Times New Roman" panose="02020603050405020304" pitchFamily="18" charset="0"/>
              </a:rPr>
              <a:t>逻辑连接词</a:t>
            </a:r>
          </a:p>
        </p:txBody>
      </p:sp>
      <p:sp>
        <p:nvSpPr>
          <p:cNvPr id="37892" name="Rectangle 4"/>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893" name="Text Box 10"/>
          <p:cNvSpPr txBox="1">
            <a:spLocks noChangeArrowheads="1"/>
          </p:cNvSpPr>
          <p:nvPr/>
        </p:nvSpPr>
        <p:spPr bwMode="auto">
          <a:xfrm>
            <a:off x="615950" y="1038225"/>
            <a:ext cx="72739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逻辑连接词真值表</a:t>
            </a:r>
            <a:r>
              <a:rPr lang="zh-CN" altLang="en-US" sz="2600" b="1"/>
              <a:t> </a:t>
            </a:r>
          </a:p>
        </p:txBody>
      </p:sp>
      <p:graphicFrame>
        <p:nvGraphicFramePr>
          <p:cNvPr id="2" name="表格 1"/>
          <p:cNvGraphicFramePr/>
          <p:nvPr/>
        </p:nvGraphicFramePr>
        <p:xfrm>
          <a:off x="615950" y="1603375"/>
          <a:ext cx="7896225" cy="447675"/>
        </p:xfrm>
        <a:graphic>
          <a:graphicData uri="http://schemas.openxmlformats.org/drawingml/2006/table">
            <a:tbl>
              <a:tblPr firstRow="1" bandRow="1">
                <a:tableStyleId>{5C22544A-7EE6-4342-B048-85BDC9FD1C3A}</a:tableStyleId>
              </a:tblPr>
              <a:tblGrid>
                <a:gridCol w="658548"/>
                <a:gridCol w="658548"/>
                <a:gridCol w="1314556"/>
                <a:gridCol w="1317096"/>
                <a:gridCol w="1315826"/>
                <a:gridCol w="1314556"/>
                <a:gridCol w="1317096"/>
              </a:tblGrid>
              <a:tr h="447675">
                <a:tc>
                  <a:txBody>
                    <a:bodyPr/>
                    <a:lstStyle/>
                    <a:p>
                      <a:pPr algn="ctr">
                        <a:buNone/>
                      </a:pPr>
                      <a:r>
                        <a:rPr lang="en-US" altLang="zh-CN" sz="1800" dirty="0">
                          <a:solidFill>
                            <a:srgbClr val="FF0000"/>
                          </a:solidFill>
                        </a:rPr>
                        <a:t>P</a:t>
                      </a:r>
                    </a:p>
                  </a:txBody>
                  <a:tcPr marL="91447" marR="91447" marT="45785" marB="45785">
                    <a:solidFill>
                      <a:schemeClr val="accent1"/>
                    </a:solidFill>
                  </a:tcPr>
                </a:tc>
                <a:tc>
                  <a:txBody>
                    <a:bodyPr/>
                    <a:lstStyle/>
                    <a:p>
                      <a:pPr algn="ctr">
                        <a:buNone/>
                      </a:pPr>
                      <a:r>
                        <a:rPr lang="en-US" altLang="zh-CN" sz="1800" dirty="0">
                          <a:solidFill>
                            <a:srgbClr val="FF0000"/>
                          </a:solidFill>
                        </a:rPr>
                        <a:t>Q</a:t>
                      </a:r>
                    </a:p>
                  </a:txBody>
                  <a:tcPr marL="91447" marR="91447" marT="45785" marB="45785">
                    <a:solidFill>
                      <a:schemeClr val="accent1"/>
                    </a:solidFill>
                  </a:tcPr>
                </a:tc>
                <a:tc>
                  <a:txBody>
                    <a:bodyPr/>
                    <a:lstStyle/>
                    <a:p>
                      <a:pPr algn="ctr">
                        <a:buNone/>
                      </a:pPr>
                      <a:r>
                        <a:rPr lang="zh-CN" altLang="en-US" sz="1800" dirty="0">
                          <a:solidFill>
                            <a:srgbClr val="FF0000"/>
                          </a:solidFill>
                          <a:latin typeface="微软雅黑" panose="020B0503020204020204" pitchFamily="34" charset="-122"/>
                          <a:ea typeface="微软雅黑" panose="020B0503020204020204" pitchFamily="34" charset="-122"/>
                        </a:rPr>
                        <a:t>¬</a:t>
                      </a:r>
                      <a:r>
                        <a:rPr lang="en-US" altLang="zh-CN" sz="1800" dirty="0">
                          <a:solidFill>
                            <a:srgbClr val="FF0000"/>
                          </a:solidFill>
                          <a:latin typeface="微软雅黑" panose="020B0503020204020204" pitchFamily="34" charset="-122"/>
                          <a:ea typeface="微软雅黑" panose="020B0503020204020204" pitchFamily="34" charset="-122"/>
                        </a:rPr>
                        <a:t>P</a:t>
                      </a:r>
                    </a:p>
                  </a:txBody>
                  <a:tcPr marL="91447" marR="91447" marT="45785" marB="45785">
                    <a:solidFill>
                      <a:schemeClr val="accent1"/>
                    </a:solidFill>
                  </a:tcPr>
                </a:tc>
                <a:tc>
                  <a:txBody>
                    <a:bodyPr/>
                    <a:lstStyle/>
                    <a:p>
                      <a:pPr algn="ctr">
                        <a:buNone/>
                      </a:pPr>
                      <a:r>
                        <a:rPr lang="en-US" altLang="zh-CN" sz="1800" dirty="0">
                          <a:solidFill>
                            <a:srgbClr val="FF0000"/>
                          </a:solidFill>
                        </a:rPr>
                        <a:t>P  </a:t>
                      </a:r>
                      <a:r>
                        <a:rPr lang="en-US" altLang="zh-CN" sz="1800" dirty="0" smtClean="0">
                          <a:solidFill>
                            <a:srgbClr val="FF0000"/>
                          </a:solidFill>
                          <a:latin typeface="微软雅黑" panose="020B0503020204020204" pitchFamily="34" charset="-122"/>
                          <a:ea typeface="微软雅黑" panose="020B0503020204020204" pitchFamily="34" charset="-122"/>
                        </a:rPr>
                        <a:t>⋁ Q</a:t>
                      </a:r>
                      <a:endParaRPr lang="en-US" altLang="zh-CN" sz="1800" dirty="0">
                        <a:solidFill>
                          <a:srgbClr val="FF0000"/>
                        </a:solidFill>
                        <a:latin typeface="微软雅黑" panose="020B0503020204020204" pitchFamily="34" charset="-122"/>
                        <a:ea typeface="微软雅黑" panose="020B0503020204020204" pitchFamily="34" charset="-122"/>
                      </a:endParaRPr>
                    </a:p>
                  </a:txBody>
                  <a:tcPr marL="91447" marR="91447" marT="45785" marB="45785">
                    <a:solidFill>
                      <a:schemeClr val="accent1"/>
                    </a:solidFill>
                  </a:tcPr>
                </a:tc>
                <a:tc>
                  <a:txBody>
                    <a:bodyPr/>
                    <a:lstStyle/>
                    <a:p>
                      <a:pPr algn="ctr">
                        <a:buNone/>
                      </a:pPr>
                      <a:r>
                        <a:rPr lang="en-US" altLang="zh-CN" sz="1800" dirty="0">
                          <a:solidFill>
                            <a:srgbClr val="FF0000"/>
                          </a:solidFill>
                        </a:rPr>
                        <a:t>P  </a:t>
                      </a:r>
                      <a:r>
                        <a:rPr lang="en-US" altLang="zh-CN" sz="1800" dirty="0" smtClean="0">
                          <a:solidFill>
                            <a:srgbClr val="FF0000"/>
                          </a:solidFill>
                          <a:latin typeface="微软雅黑" panose="020B0503020204020204" pitchFamily="34" charset="-122"/>
                          <a:ea typeface="微软雅黑" panose="020B0503020204020204" pitchFamily="34" charset="-122"/>
                        </a:rPr>
                        <a:t>⋀ Q</a:t>
                      </a:r>
                      <a:endParaRPr lang="en-US" altLang="zh-CN" sz="1800" dirty="0">
                        <a:solidFill>
                          <a:srgbClr val="FF0000"/>
                        </a:solidFill>
                        <a:latin typeface="微软雅黑" panose="020B0503020204020204" pitchFamily="34" charset="-122"/>
                        <a:ea typeface="微软雅黑" panose="020B0503020204020204" pitchFamily="34" charset="-122"/>
                      </a:endParaRPr>
                    </a:p>
                  </a:txBody>
                  <a:tcPr marL="91447" marR="91447" marT="45785" marB="45785">
                    <a:solidFill>
                      <a:schemeClr val="accent1"/>
                    </a:solidFill>
                  </a:tcPr>
                </a:tc>
                <a:tc>
                  <a:txBody>
                    <a:bodyPr/>
                    <a:lstStyle/>
                    <a:p>
                      <a:pPr algn="ctr">
                        <a:buNone/>
                      </a:pPr>
                      <a:r>
                        <a:rPr lang="en-US" altLang="zh-CN" sz="1800" dirty="0">
                          <a:solidFill>
                            <a:srgbClr val="FF0000"/>
                          </a:solidFill>
                        </a:rPr>
                        <a:t>P</a:t>
                      </a:r>
                      <a:r>
                        <a:rPr lang="en-US" altLang="zh-CN" sz="1800" dirty="0">
                          <a:solidFill>
                            <a:srgbClr val="FF0000"/>
                          </a:solidFill>
                          <a:latin typeface="Arial" panose="020B0604020202020204" pitchFamily="34" charset="0"/>
                          <a:cs typeface="Arial" panose="020B0604020202020204" pitchFamily="34" charset="0"/>
                        </a:rPr>
                        <a:t>→Q</a:t>
                      </a:r>
                    </a:p>
                  </a:txBody>
                  <a:tcPr marL="91447" marR="91447" marT="45785" marB="45785">
                    <a:solidFill>
                      <a:schemeClr val="accent1"/>
                    </a:solidFill>
                  </a:tcPr>
                </a:tc>
                <a:tc>
                  <a:txBody>
                    <a:bodyPr/>
                    <a:lstStyle/>
                    <a:p>
                      <a:pPr algn="ctr">
                        <a:buNone/>
                      </a:pPr>
                      <a:r>
                        <a:rPr lang="en-US" altLang="zh-CN" sz="1800" dirty="0" smtClean="0">
                          <a:solidFill>
                            <a:srgbClr val="FF0000"/>
                          </a:solidFill>
                        </a:rPr>
                        <a:t>P </a:t>
                      </a:r>
                      <a:r>
                        <a:rPr lang="en-US" altLang="zh-CN" sz="1800" dirty="0" smtClean="0">
                          <a:solidFill>
                            <a:srgbClr val="FF0000"/>
                          </a:solidFill>
                          <a:latin typeface="微软雅黑" panose="020B0503020204020204" pitchFamily="34" charset="-122"/>
                          <a:ea typeface="微软雅黑" panose="020B0503020204020204" pitchFamily="34" charset="-122"/>
                        </a:rPr>
                        <a:t>⟷ Q</a:t>
                      </a:r>
                      <a:endParaRPr lang="en-US" altLang="zh-CN" sz="1800" dirty="0">
                        <a:solidFill>
                          <a:srgbClr val="FF0000"/>
                        </a:solidFill>
                        <a:latin typeface="微软雅黑" panose="020B0503020204020204" pitchFamily="34" charset="-122"/>
                        <a:ea typeface="微软雅黑" panose="020B0503020204020204" pitchFamily="34" charset="-122"/>
                      </a:endParaRPr>
                    </a:p>
                  </a:txBody>
                  <a:tcPr marL="91447" marR="91447" marT="45785" marB="45785">
                    <a:solidFill>
                      <a:schemeClr val="accent1"/>
                    </a:solidFill>
                  </a:tcPr>
                </a:tc>
              </a:tr>
            </a:tbl>
          </a:graphicData>
        </a:graphic>
      </p:graphicFrame>
      <p:grpSp>
        <p:nvGrpSpPr>
          <p:cNvPr id="37912" name="Group 11"/>
          <p:cNvGrpSpPr>
            <a:grpSpLocks/>
          </p:cNvGrpSpPr>
          <p:nvPr/>
        </p:nvGrpSpPr>
        <p:grpSpPr bwMode="auto">
          <a:xfrm>
            <a:off x="617538" y="3954463"/>
            <a:ext cx="7894637" cy="1014412"/>
            <a:chOff x="283" y="3345"/>
            <a:chExt cx="5184" cy="639"/>
          </a:xfrm>
        </p:grpSpPr>
        <p:sp>
          <p:nvSpPr>
            <p:cNvPr id="32777" name="Text Box 6"/>
            <p:cNvSpPr txBox="1"/>
            <p:nvPr/>
          </p:nvSpPr>
          <p:spPr>
            <a:xfrm>
              <a:off x="283" y="3345"/>
              <a:ext cx="5184" cy="63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lvl1pPr>
                <a:lnSpc>
                  <a:spcPct val="120000"/>
                </a:lnSpc>
                <a:spcBef>
                  <a:spcPct val="20000"/>
                </a:spcBef>
                <a:buClr>
                  <a:schemeClr val="accent2"/>
                </a:buClr>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defRPr/>
              </a:pPr>
              <a:r>
                <a:rPr lang="zh-CN" altLang="en-US" sz="2400" b="1" noProof="1" smtClean="0">
                  <a:solidFill>
                    <a:srgbClr val="000000"/>
                  </a:solidFill>
                  <a:latin typeface="宋体" panose="02010600030101010101" pitchFamily="2" charset="-122"/>
                </a:rPr>
                <a:t>连接词的优先级别</a:t>
              </a:r>
              <a:r>
                <a:rPr lang="zh-CN" altLang="en-US" sz="2400" b="1" noProof="1" smtClean="0">
                  <a:solidFill>
                    <a:srgbClr val="000000"/>
                  </a:solidFill>
                </a:rPr>
                <a:t>从高到低排列：</a:t>
              </a:r>
            </a:p>
            <a:p>
              <a:pPr eaLnBrk="1" hangingPunct="1">
                <a:lnSpc>
                  <a:spcPct val="100000"/>
                </a:lnSpc>
                <a:spcBef>
                  <a:spcPct val="50000"/>
                </a:spcBef>
                <a:buClrTx/>
                <a:buFontTx/>
                <a:buNone/>
                <a:defRPr/>
              </a:pPr>
              <a:r>
                <a:rPr lang="zh-CN" altLang="en-US" sz="2400" b="1" noProof="1" smtClean="0">
                  <a:solidFill>
                    <a:srgbClr val="000000"/>
                  </a:solidFill>
                  <a:latin typeface="宋体" panose="02010600030101010101" pitchFamily="2" charset="-122"/>
                </a:rPr>
                <a:t>            </a:t>
              </a:r>
              <a:r>
                <a:rPr lang="zh-CN" altLang="zh-CN" sz="2400" b="1" noProof="1" smtClean="0">
                  <a:solidFill>
                    <a:srgbClr val="000000"/>
                  </a:solidFill>
                  <a:latin typeface="宋体" panose="02010600030101010101" pitchFamily="2" charset="-122"/>
                </a:rPr>
                <a:t>﹁</a:t>
              </a:r>
              <a:r>
                <a:rPr lang="zh-CN" altLang="en-US" sz="2400" b="1" noProof="1" smtClean="0">
                  <a:solidFill>
                    <a:srgbClr val="000000"/>
                  </a:solidFill>
                  <a:latin typeface="宋体" panose="02010600030101010101" pitchFamily="2" charset="-122"/>
                </a:rPr>
                <a:t>，</a:t>
              </a:r>
              <a:r>
                <a:rPr lang="zh-CN" altLang="en-US" sz="2400" b="1" noProof="1" smtClean="0">
                  <a:solidFill>
                    <a:srgbClr val="000000"/>
                  </a:solidFill>
                  <a:latin typeface="Times New Roman" panose="02020603050405020304" pitchFamily="18" charset="0"/>
                </a:rPr>
                <a:t> </a:t>
              </a:r>
              <a:r>
                <a:rPr lang="zh-CN" altLang="en-US" sz="2400" b="1" noProof="1" smtClean="0">
                  <a:solidFill>
                    <a:srgbClr val="000000"/>
                  </a:solidFill>
                  <a:latin typeface="宋体" panose="02010600030101010101" pitchFamily="2" charset="-122"/>
                </a:rPr>
                <a:t>∧，</a:t>
              </a:r>
              <a:r>
                <a:rPr lang="zh-CN" altLang="en-US" sz="2400" b="1" noProof="1" smtClean="0">
                  <a:solidFill>
                    <a:srgbClr val="000000"/>
                  </a:solidFill>
                  <a:latin typeface="Times New Roman" panose="02020603050405020304" pitchFamily="18" charset="0"/>
                </a:rPr>
                <a:t> </a:t>
              </a:r>
              <a:r>
                <a:rPr lang="zh-CN" altLang="en-US" sz="2400" b="1" noProof="1" smtClean="0">
                  <a:solidFill>
                    <a:srgbClr val="000000"/>
                  </a:solidFill>
                  <a:latin typeface="宋体" panose="02010600030101010101" pitchFamily="2" charset="-122"/>
                </a:rPr>
                <a:t>∨，</a:t>
              </a:r>
              <a:r>
                <a:rPr lang="zh-CN" altLang="en-US" sz="2400" b="1" noProof="1" smtClean="0">
                  <a:solidFill>
                    <a:srgbClr val="000000"/>
                  </a:solidFill>
                  <a:latin typeface="Times New Roman" panose="02020603050405020304" pitchFamily="18" charset="0"/>
                </a:rPr>
                <a:t> </a:t>
              </a:r>
              <a:r>
                <a:rPr lang="zh-CN" altLang="en-US" sz="2400" b="1" noProof="1" smtClean="0">
                  <a:solidFill>
                    <a:srgbClr val="000000"/>
                  </a:solidFill>
                  <a:latin typeface="宋体" panose="02010600030101010101" pitchFamily="2" charset="-122"/>
                </a:rPr>
                <a:t>→，</a:t>
              </a:r>
              <a:endParaRPr lang="zh-CN" altLang="en-US" sz="2400" b="1" noProof="1" smtClean="0">
                <a:solidFill>
                  <a:srgbClr val="000000"/>
                </a:solidFill>
                <a:latin typeface="Times New Roman" panose="02020603050405020304" pitchFamily="18" charset="0"/>
                <a:cs typeface="Times New Roman" panose="02020603050405020304" pitchFamily="18" charset="0"/>
              </a:endParaRPr>
            </a:p>
          </p:txBody>
        </p:sp>
        <p:graphicFrame>
          <p:nvGraphicFramePr>
            <p:cNvPr id="37990" name="Object 10"/>
            <p:cNvGraphicFramePr>
              <a:graphicFrameLocks/>
            </p:cNvGraphicFramePr>
            <p:nvPr/>
          </p:nvGraphicFramePr>
          <p:xfrm>
            <a:off x="3154" y="3762"/>
            <a:ext cx="576" cy="174"/>
          </p:xfrm>
          <a:graphic>
            <a:graphicData uri="http://schemas.openxmlformats.org/presentationml/2006/ole">
              <mc:AlternateContent xmlns:mc="http://schemas.openxmlformats.org/markup-compatibility/2006">
                <mc:Choice xmlns:v="urn:schemas-microsoft-com:vml" Requires="v">
                  <p:oleObj spid="_x0000_s37991" r:id="rId4" imgW="203040" imgH="139680" progId="Equation.3">
                    <p:embed/>
                  </p:oleObj>
                </mc:Choice>
                <mc:Fallback>
                  <p:oleObj r:id="rId4" imgW="203040" imgH="139680" progId="Equation.3">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4" y="3762"/>
                          <a:ext cx="5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 name="Text Box 6"/>
          <p:cNvSpPr txBox="1"/>
          <p:nvPr/>
        </p:nvSpPr>
        <p:spPr>
          <a:xfrm>
            <a:off x="617538" y="5184775"/>
            <a:ext cx="7894637" cy="10160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lvl1pPr>
              <a:lnSpc>
                <a:spcPct val="120000"/>
              </a:lnSpc>
              <a:spcBef>
                <a:spcPct val="20000"/>
              </a:spcBef>
              <a:buClr>
                <a:schemeClr val="accent2"/>
              </a:buClr>
              <a:buFont typeface="Wingdings" panose="05000000000000000000" pitchFamily="2" charset="2"/>
              <a:buBlip>
                <a:blip r:embed="rId3"/>
              </a:buBlip>
              <a:defRPr sz="2800">
                <a:solidFill>
                  <a:schemeClr val="tx1"/>
                </a:solidFill>
                <a:latin typeface="Arial" panose="020B0604020202020204" pitchFamily="34" charset="0"/>
                <a:ea typeface="宋体" panose="02010600030101010101" pitchFamily="2" charset="-122"/>
              </a:defRPr>
            </a:lvl1pPr>
            <a:lvl2pPr>
              <a:lnSpc>
                <a:spcPct val="120000"/>
              </a:lnSpc>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a:lnSpc>
                <a:spcPct val="120000"/>
              </a:lnSpc>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a:lnSpc>
                <a:spcPct val="120000"/>
              </a:lnSpc>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a:lnSpc>
                <a:spcPct val="120000"/>
              </a:lnSpc>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eaLnBrk="0" fontAlgn="base" hangingPunct="0">
              <a:lnSpc>
                <a:spcPct val="120000"/>
              </a:lnSpc>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defRPr/>
            </a:pPr>
            <a:r>
              <a:rPr lang="zh-CN" altLang="en-US" sz="2400" b="1" noProof="1" smtClean="0">
                <a:solidFill>
                  <a:srgbClr val="000000"/>
                </a:solidFill>
                <a:latin typeface="宋体" panose="02010600030101010101" pitchFamily="2" charset="-122"/>
              </a:rPr>
              <a:t>若有括号时，先进行括号内运算</a:t>
            </a:r>
            <a:r>
              <a:rPr lang="zh-CN" altLang="en-US" sz="2400" b="1" noProof="1" smtClean="0">
                <a:solidFill>
                  <a:srgbClr val="000000"/>
                </a:solidFill>
              </a:rPr>
              <a:t>：</a:t>
            </a:r>
          </a:p>
          <a:p>
            <a:pPr eaLnBrk="1" hangingPunct="1">
              <a:lnSpc>
                <a:spcPct val="100000"/>
              </a:lnSpc>
              <a:spcBef>
                <a:spcPct val="50000"/>
              </a:spcBef>
              <a:buClrTx/>
              <a:buFontTx/>
              <a:buNone/>
              <a:defRPr/>
            </a:pPr>
            <a:r>
              <a:rPr lang="zh-CN" altLang="en-US" sz="2400" b="1" noProof="1" smtClean="0">
                <a:solidFill>
                  <a:srgbClr val="000000"/>
                </a:solidFill>
                <a:latin typeface="宋体" panose="02010600030101010101" pitchFamily="2" charset="-122"/>
              </a:rPr>
              <a:t>            </a:t>
            </a:r>
            <a:endParaRPr lang="zh-CN" altLang="en-US" sz="2400" b="1" noProof="1" smtClean="0">
              <a:solidFill>
                <a:srgbClr val="000000"/>
              </a:solidFill>
              <a:latin typeface="Times New Roman" panose="02020603050405020304" pitchFamily="18" charset="0"/>
              <a:cs typeface="Times New Roman" panose="02020603050405020304" pitchFamily="18" charset="0"/>
            </a:endParaRPr>
          </a:p>
        </p:txBody>
      </p:sp>
      <p:grpSp>
        <p:nvGrpSpPr>
          <p:cNvPr id="37914" name="Group 9"/>
          <p:cNvGrpSpPr>
            <a:grpSpLocks/>
          </p:cNvGrpSpPr>
          <p:nvPr/>
        </p:nvGrpSpPr>
        <p:grpSpPr bwMode="auto">
          <a:xfrm>
            <a:off x="1182688" y="5681663"/>
            <a:ext cx="5791200" cy="519112"/>
            <a:chOff x="0" y="0"/>
            <a:chExt cx="3507" cy="327"/>
          </a:xfrm>
        </p:grpSpPr>
        <p:graphicFrame>
          <p:nvGraphicFramePr>
            <p:cNvPr id="37987" name="Object 10"/>
            <p:cNvGraphicFramePr>
              <a:graphicFrameLocks noChangeAspect="1"/>
            </p:cNvGraphicFramePr>
            <p:nvPr/>
          </p:nvGraphicFramePr>
          <p:xfrm>
            <a:off x="624" y="13"/>
            <a:ext cx="2883" cy="314"/>
          </p:xfrm>
          <a:graphic>
            <a:graphicData uri="http://schemas.openxmlformats.org/presentationml/2006/ole">
              <mc:AlternateContent xmlns:mc="http://schemas.openxmlformats.org/markup-compatibility/2006">
                <mc:Choice xmlns:v="urn:schemas-microsoft-com:vml" Requires="v">
                  <p:oleObj spid="_x0000_s37992" r:id="rId6" imgW="1842300" imgH="203288" progId="Equation.DSMT4">
                    <p:embed/>
                  </p:oleObj>
                </mc:Choice>
                <mc:Fallback>
                  <p:oleObj r:id="rId6" imgW="1842300" imgH="203288"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 y="13"/>
                          <a:ext cx="288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988" name="Rectangle 11"/>
            <p:cNvSpPr>
              <a:spLocks noChangeArrowheads="1"/>
            </p:cNvSpPr>
            <p:nvPr/>
          </p:nvSpPr>
          <p:spPr bwMode="auto">
            <a:xfrm>
              <a:off x="0" y="0"/>
              <a:ext cx="66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宋体" panose="02010600030101010101" pitchFamily="2" charset="-122"/>
                </a:rPr>
                <a:t>例如：</a:t>
              </a:r>
            </a:p>
          </p:txBody>
        </p:sp>
      </p:grpSp>
      <p:graphicFrame>
        <p:nvGraphicFramePr>
          <p:cNvPr id="3" name="表格 2"/>
          <p:cNvGraphicFramePr>
            <a:graphicFrameLocks noGrp="1"/>
          </p:cNvGraphicFramePr>
          <p:nvPr/>
        </p:nvGraphicFramePr>
        <p:xfrm>
          <a:off x="646113" y="3432175"/>
          <a:ext cx="7896225" cy="446088"/>
        </p:xfrm>
        <a:graphic>
          <a:graphicData uri="http://schemas.openxmlformats.org/drawingml/2006/table">
            <a:tbl>
              <a:tblPr firstRow="1" bandRow="1">
                <a:tableStyleId>{5C22544A-7EE6-4342-B048-85BDC9FD1C3A}</a:tableStyleId>
              </a:tblPr>
              <a:tblGrid>
                <a:gridCol w="658548"/>
                <a:gridCol w="636624"/>
                <a:gridCol w="1336480"/>
                <a:gridCol w="1317096"/>
                <a:gridCol w="1315826"/>
                <a:gridCol w="1314556"/>
                <a:gridCol w="1317096"/>
              </a:tblGrid>
              <a:tr h="446088">
                <a:tc>
                  <a:txBody>
                    <a:bodyPr/>
                    <a:lstStyle/>
                    <a:p>
                      <a:pPr algn="ctr">
                        <a:buNone/>
                      </a:pPr>
                      <a:r>
                        <a:rPr lang="en-US" altLang="zh-CN" sz="1800" dirty="0">
                          <a:solidFill>
                            <a:schemeClr val="tx1"/>
                          </a:solidFill>
                        </a:rPr>
                        <a:t>1</a:t>
                      </a:r>
                    </a:p>
                  </a:txBody>
                  <a:tcPr marL="91447" marR="91447" marT="45623" marB="45623">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623" marB="45623">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623" marB="45623">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623" marB="45623">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623" marB="45623">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623" marB="45623">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623" marB="45623">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4" name="表格 3"/>
          <p:cNvGraphicFramePr>
            <a:graphicFrameLocks noGrp="1"/>
          </p:cNvGraphicFramePr>
          <p:nvPr/>
        </p:nvGraphicFramePr>
        <p:xfrm>
          <a:off x="615950" y="2984500"/>
          <a:ext cx="7896225" cy="447675"/>
        </p:xfrm>
        <a:graphic>
          <a:graphicData uri="http://schemas.openxmlformats.org/drawingml/2006/table">
            <a:tbl>
              <a:tblPr firstRow="1" bandRow="1">
                <a:tableStyleId>{5C22544A-7EE6-4342-B048-85BDC9FD1C3A}</a:tableStyleId>
              </a:tblPr>
              <a:tblGrid>
                <a:gridCol w="658548"/>
                <a:gridCol w="658548"/>
                <a:gridCol w="1314556"/>
                <a:gridCol w="1317096"/>
                <a:gridCol w="1315826"/>
                <a:gridCol w="1314556"/>
                <a:gridCol w="1317096"/>
              </a:tblGrid>
              <a:tr h="447675">
                <a:tc>
                  <a:txBody>
                    <a:bodyPr/>
                    <a:lstStyle/>
                    <a:p>
                      <a:pPr algn="ctr">
                        <a:buNone/>
                      </a:pPr>
                      <a:r>
                        <a:rPr lang="en-US" altLang="zh-CN" sz="1800" dirty="0">
                          <a:solidFill>
                            <a:schemeClr val="tx1"/>
                          </a:solidFill>
                        </a:rPr>
                        <a:t>1</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6" name="表格 5"/>
          <p:cNvGraphicFramePr>
            <a:graphicFrameLocks noGrp="1"/>
          </p:cNvGraphicFramePr>
          <p:nvPr/>
        </p:nvGraphicFramePr>
        <p:xfrm>
          <a:off x="615950" y="2544763"/>
          <a:ext cx="7896225" cy="447675"/>
        </p:xfrm>
        <a:graphic>
          <a:graphicData uri="http://schemas.openxmlformats.org/drawingml/2006/table">
            <a:tbl>
              <a:tblPr firstRow="1" bandRow="1">
                <a:tableStyleId>{5C22544A-7EE6-4342-B048-85BDC9FD1C3A}</a:tableStyleId>
              </a:tblPr>
              <a:tblGrid>
                <a:gridCol w="658548"/>
                <a:gridCol w="658548"/>
                <a:gridCol w="1314556"/>
                <a:gridCol w="1317096"/>
                <a:gridCol w="1315826"/>
                <a:gridCol w="1314556"/>
                <a:gridCol w="1317096"/>
              </a:tblGrid>
              <a:tr h="447675">
                <a:tc>
                  <a:txBody>
                    <a:bodyPr/>
                    <a:lstStyle/>
                    <a:p>
                      <a:pPr algn="ctr">
                        <a:buNone/>
                      </a:pPr>
                      <a:r>
                        <a:rPr lang="en-US" altLang="zh-CN" sz="1800" dirty="0">
                          <a:solidFill>
                            <a:schemeClr val="tx1"/>
                          </a:solidFill>
                        </a:rPr>
                        <a:t>0</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785" marB="4578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graphicFrame>
        <p:nvGraphicFramePr>
          <p:cNvPr id="7" name="表格 6"/>
          <p:cNvGraphicFramePr>
            <a:graphicFrameLocks noGrp="1"/>
          </p:cNvGraphicFramePr>
          <p:nvPr/>
        </p:nvGraphicFramePr>
        <p:xfrm>
          <a:off x="615950" y="2111375"/>
          <a:ext cx="7896225" cy="366713"/>
        </p:xfrm>
        <a:graphic>
          <a:graphicData uri="http://schemas.openxmlformats.org/drawingml/2006/table">
            <a:tbl>
              <a:tblPr firstRow="1" bandRow="1">
                <a:tableStyleId>{5C22544A-7EE6-4342-B048-85BDC9FD1C3A}</a:tableStyleId>
              </a:tblPr>
              <a:tblGrid>
                <a:gridCol w="658548"/>
                <a:gridCol w="658548"/>
                <a:gridCol w="1314556"/>
                <a:gridCol w="1317096"/>
                <a:gridCol w="1315826"/>
                <a:gridCol w="1314556"/>
                <a:gridCol w="1317096"/>
              </a:tblGrid>
              <a:tr h="366713">
                <a:tc>
                  <a:txBody>
                    <a:bodyPr/>
                    <a:lstStyle/>
                    <a:p>
                      <a:pPr algn="ctr">
                        <a:buNone/>
                      </a:pPr>
                      <a:r>
                        <a:rPr lang="en-US" altLang="zh-CN" sz="1800" dirty="0" smtClean="0">
                          <a:solidFill>
                            <a:schemeClr val="tx1"/>
                          </a:solidFill>
                        </a:rPr>
                        <a:t>0</a:t>
                      </a:r>
                      <a:endParaRPr lang="en-US" altLang="zh-CN" sz="1800" dirty="0">
                        <a:solidFill>
                          <a:schemeClr val="tx1"/>
                        </a:solidFill>
                      </a:endParaRPr>
                    </a:p>
                  </a:txBody>
                  <a:tcPr marL="91447" marR="91447" marT="45839" marB="45839">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839" marB="45839">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839" marB="45839">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839" marB="45839">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0</a:t>
                      </a:r>
                    </a:p>
                  </a:txBody>
                  <a:tcPr marL="91447" marR="91447" marT="45839" marB="45839">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839" marB="45839">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a:buNone/>
                      </a:pPr>
                      <a:r>
                        <a:rPr lang="en-US" altLang="zh-CN" sz="1800" dirty="0">
                          <a:solidFill>
                            <a:schemeClr val="tx1"/>
                          </a:solidFill>
                        </a:rPr>
                        <a:t>1</a:t>
                      </a:r>
                    </a:p>
                  </a:txBody>
                  <a:tcPr marL="91447" marR="91447" marT="45839" marB="45839">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r>
            </a:tbl>
          </a:graphicData>
        </a:graphic>
      </p:graphicFrame>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838200" y="1868488"/>
            <a:ext cx="74676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30000"/>
              </a:spcBef>
              <a:buFont typeface="Wingdings" panose="05000000000000000000" pitchFamily="2" charset="2"/>
              <a:buChar char="l"/>
            </a:pPr>
            <a:r>
              <a:rPr lang="zh-CN" altLang="en-US" sz="2800" b="1">
                <a:solidFill>
                  <a:srgbClr val="0000FF"/>
                </a:solidFill>
                <a:latin typeface="宋体" panose="02010600030101010101" pitchFamily="2" charset="-122"/>
              </a:rPr>
              <a:t>命题常量</a:t>
            </a:r>
            <a:r>
              <a:rPr lang="zh-CN" altLang="en-US" sz="2800" b="1">
                <a:latin typeface="宋体" panose="02010600030101010101" pitchFamily="2" charset="-122"/>
              </a:rPr>
              <a:t>: 一个具体的命题，可以使用命题标识符表示</a:t>
            </a:r>
          </a:p>
          <a:p>
            <a:pPr eaLnBrk="1" hangingPunct="1">
              <a:lnSpc>
                <a:spcPct val="110000"/>
              </a:lnSpc>
              <a:spcBef>
                <a:spcPct val="30000"/>
              </a:spcBef>
              <a:buFont typeface="Wingdings" panose="05000000000000000000" pitchFamily="2" charset="2"/>
              <a:buChar char="l"/>
            </a:pPr>
            <a:r>
              <a:rPr lang="zh-CN" altLang="en-US" sz="2800" b="1">
                <a:solidFill>
                  <a:srgbClr val="0000FF"/>
                </a:solidFill>
                <a:latin typeface="宋体" panose="02010600030101010101" pitchFamily="2" charset="-122"/>
              </a:rPr>
              <a:t>命题变量（命题变元）</a:t>
            </a:r>
            <a:r>
              <a:rPr lang="zh-CN" altLang="en-US" sz="2800" b="1">
                <a:latin typeface="宋体" panose="02010600030101010101" pitchFamily="2" charset="-122"/>
              </a:rPr>
              <a:t>：一组命题的任意一个，不是命题。也可以使用命题标识符表示</a:t>
            </a:r>
          </a:p>
          <a:p>
            <a:pPr eaLnBrk="1" hangingPunct="1">
              <a:lnSpc>
                <a:spcPct val="110000"/>
              </a:lnSpc>
              <a:spcBef>
                <a:spcPct val="30000"/>
              </a:spcBef>
              <a:buFont typeface="Wingdings" panose="05000000000000000000" pitchFamily="2" charset="2"/>
              <a:buChar char="l"/>
            </a:pPr>
            <a:r>
              <a:rPr lang="zh-CN" altLang="en-US" sz="2800" b="1">
                <a:latin typeface="宋体" panose="02010600030101010101" pitchFamily="2" charset="-122"/>
              </a:rPr>
              <a:t>例子</a:t>
            </a:r>
          </a:p>
        </p:txBody>
      </p:sp>
      <p:graphicFrame>
        <p:nvGraphicFramePr>
          <p:cNvPr id="20484" name="Object 4"/>
          <p:cNvGraphicFramePr>
            <a:graphicFrameLocks noChangeAspect="1"/>
          </p:cNvGraphicFramePr>
          <p:nvPr/>
        </p:nvGraphicFramePr>
        <p:xfrm>
          <a:off x="1258888" y="4797425"/>
          <a:ext cx="1946275" cy="504825"/>
        </p:xfrm>
        <a:graphic>
          <a:graphicData uri="http://schemas.openxmlformats.org/presentationml/2006/ole">
            <mc:AlternateContent xmlns:mc="http://schemas.openxmlformats.org/markup-compatibility/2006">
              <mc:Choice xmlns:v="urn:schemas-microsoft-com:vml" Requires="v">
                <p:oleObj spid="_x0000_s38918" r:id="rId4" imgW="685205" imgH="177646" progId="Equation.3">
                  <p:embed/>
                </p:oleObj>
              </mc:Choice>
              <mc:Fallback>
                <p:oleObj r:id="rId4" imgW="685205" imgH="1776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4797425"/>
                        <a:ext cx="19462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5" name="Object 5"/>
          <p:cNvGraphicFramePr>
            <a:graphicFrameLocks noChangeAspect="1"/>
          </p:cNvGraphicFramePr>
          <p:nvPr/>
        </p:nvGraphicFramePr>
        <p:xfrm>
          <a:off x="5148263" y="4868863"/>
          <a:ext cx="1828800" cy="533400"/>
        </p:xfrm>
        <a:graphic>
          <a:graphicData uri="http://schemas.openxmlformats.org/presentationml/2006/ole">
            <mc:AlternateContent xmlns:mc="http://schemas.openxmlformats.org/markup-compatibility/2006">
              <mc:Choice xmlns:v="urn:schemas-microsoft-com:vml" Requires="v">
                <p:oleObj spid="_x0000_s38919" r:id="rId6" imgW="609600" imgH="203200" progId="Equation.3">
                  <p:embed/>
                </p:oleObj>
              </mc:Choice>
              <mc:Fallback>
                <p:oleObj r:id="rId6" imgW="609600" imgH="203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8263" y="4868863"/>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7"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2.2.2  </a:t>
            </a:r>
            <a:r>
              <a:rPr lang="zh-CN" altLang="en-US" sz="3600">
                <a:solidFill>
                  <a:schemeClr val="bg1"/>
                </a:solidFill>
                <a:latin typeface="Times New Roman" panose="02020603050405020304" pitchFamily="18" charset="0"/>
                <a:ea typeface="黑体" panose="02010609060101010101" pitchFamily="49" charset="-122"/>
              </a:rPr>
              <a:t>命题符号化</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1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p:cTn id="8" dur="1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p:cTn id="13" dur="10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p:cTn id="14" dur="1000" fill="hold"/>
                                        <p:tgtEl>
                                          <p:spTgt spid="20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p:cTn id="19" dur="1000" fill="hold"/>
                                        <p:tgtEl>
                                          <p:spTgt spid="20483">
                                            <p:txEl>
                                              <p:pRg st="2" end="2"/>
                                            </p:txEl>
                                          </p:spTgt>
                                        </p:tgtEl>
                                        <p:attrNameLst>
                                          <p:attrName>ppt_x</p:attrName>
                                        </p:attrNameLst>
                                      </p:cBhvr>
                                      <p:tavLst>
                                        <p:tav tm="0">
                                          <p:val>
                                            <p:strVal val="0-#ppt_w/2"/>
                                          </p:val>
                                        </p:tav>
                                        <p:tav tm="100000">
                                          <p:val>
                                            <p:strVal val="#ppt_x"/>
                                          </p:val>
                                        </p:tav>
                                      </p:tavLst>
                                    </p:anim>
                                    <p:anim calcmode="lin" valueType="num">
                                      <p:cBhvr>
                                        <p:cTn id="20" dur="1000" fill="hold"/>
                                        <p:tgtEl>
                                          <p:spTgt spid="204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484"/>
                                        </p:tgtEl>
                                        <p:attrNameLst>
                                          <p:attrName>style.visibility</p:attrName>
                                        </p:attrNameLst>
                                      </p:cBhvr>
                                      <p:to>
                                        <p:strVal val="visible"/>
                                      </p:to>
                                    </p:set>
                                    <p:anim calcmode="lin" valueType="num">
                                      <p:cBhvr>
                                        <p:cTn id="25" dur="1000" fill="hold"/>
                                        <p:tgtEl>
                                          <p:spTgt spid="20484"/>
                                        </p:tgtEl>
                                        <p:attrNameLst>
                                          <p:attrName>ppt_x</p:attrName>
                                        </p:attrNameLst>
                                      </p:cBhvr>
                                      <p:tavLst>
                                        <p:tav tm="0">
                                          <p:val>
                                            <p:strVal val="0-#ppt_w/2"/>
                                          </p:val>
                                        </p:tav>
                                        <p:tav tm="100000">
                                          <p:val>
                                            <p:strVal val="#ppt_x"/>
                                          </p:val>
                                        </p:tav>
                                      </p:tavLst>
                                    </p:anim>
                                    <p:anim calcmode="lin" valueType="num">
                                      <p:cBhvr>
                                        <p:cTn id="26" dur="1000" fill="hold"/>
                                        <p:tgtEl>
                                          <p:spTgt spid="2048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0485"/>
                                        </p:tgtEl>
                                        <p:attrNameLst>
                                          <p:attrName>style.visibility</p:attrName>
                                        </p:attrNameLst>
                                      </p:cBhvr>
                                      <p:to>
                                        <p:strVal val="visible"/>
                                      </p:to>
                                    </p:set>
                                    <p:anim calcmode="lin" valueType="num">
                                      <p:cBhvr>
                                        <p:cTn id="29" dur="1000" fill="hold"/>
                                        <p:tgtEl>
                                          <p:spTgt spid="20485"/>
                                        </p:tgtEl>
                                        <p:attrNameLst>
                                          <p:attrName>ppt_x</p:attrName>
                                        </p:attrNameLst>
                                      </p:cBhvr>
                                      <p:tavLst>
                                        <p:tav tm="0">
                                          <p:val>
                                            <p:strVal val="0-#ppt_w/2"/>
                                          </p:val>
                                        </p:tav>
                                        <p:tav tm="100000">
                                          <p:val>
                                            <p:strVal val="#ppt_x"/>
                                          </p:val>
                                        </p:tav>
                                      </p:tavLst>
                                    </p:anim>
                                    <p:anim calcmode="lin" valueType="num">
                                      <p:cBhvr>
                                        <p:cTn id="30" dur="1000" fill="hold"/>
                                        <p:tgtEl>
                                          <p:spTgt spid="20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827088" y="1628775"/>
            <a:ext cx="746760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l"/>
            </a:pPr>
            <a:endParaRPr lang="zh-CN" altLang="en-US" sz="2800" b="1">
              <a:latin typeface="宋体" panose="02010600030101010101" pitchFamily="2" charset="-122"/>
            </a:endParaRPr>
          </a:p>
          <a:p>
            <a:pPr eaLnBrk="1" hangingPunct="1">
              <a:spcBef>
                <a:spcPct val="20000"/>
              </a:spcBef>
              <a:buFont typeface="Wingdings" panose="05000000000000000000" pitchFamily="2" charset="2"/>
              <a:buChar char="l"/>
            </a:pPr>
            <a:r>
              <a:rPr lang="zh-CN" altLang="en-US" sz="2800" b="1">
                <a:solidFill>
                  <a:srgbClr val="0000FF"/>
                </a:solidFill>
                <a:latin typeface="宋体" panose="02010600030101010101" pitchFamily="2" charset="-122"/>
              </a:rPr>
              <a:t>指派</a:t>
            </a:r>
            <a:endParaRPr lang="zh-CN" altLang="en-US" sz="2800" b="1">
              <a:latin typeface="宋体" panose="02010600030101010101" pitchFamily="2" charset="-122"/>
            </a:endParaRPr>
          </a:p>
          <a:p>
            <a:pPr lvl="1" eaLnBrk="1" hangingPunct="1">
              <a:lnSpc>
                <a:spcPct val="150000"/>
              </a:lnSpc>
              <a:spcBef>
                <a:spcPct val="25000"/>
              </a:spcBef>
            </a:pPr>
            <a:r>
              <a:rPr lang="zh-CN" altLang="en-US" sz="2800" b="1">
                <a:latin typeface="宋体" panose="02010600030101010101" pitchFamily="2" charset="-122"/>
              </a:rPr>
              <a:t>将命题变量</a:t>
            </a:r>
            <a:r>
              <a:rPr lang="en-US" altLang="zh-CN" sz="2800" b="1">
                <a:latin typeface="宋体" panose="02010600030101010101" pitchFamily="2" charset="-122"/>
              </a:rPr>
              <a:t>Q</a:t>
            </a:r>
            <a:r>
              <a:rPr lang="zh-CN" altLang="en-US" sz="2800" b="1">
                <a:latin typeface="宋体" panose="02010600030101010101" pitchFamily="2" charset="-122"/>
              </a:rPr>
              <a:t>用一个具体命题来代替，此时才具有确定的真值。此一过程称为对</a:t>
            </a:r>
            <a:r>
              <a:rPr lang="en-US" altLang="zh-CN" sz="2800" b="1">
                <a:latin typeface="宋体" panose="02010600030101010101" pitchFamily="2" charset="-122"/>
              </a:rPr>
              <a:t>Q</a:t>
            </a:r>
            <a:r>
              <a:rPr lang="zh-CN" altLang="en-US" sz="2800" b="1">
                <a:latin typeface="宋体" panose="02010600030101010101" pitchFamily="2" charset="-122"/>
              </a:rPr>
              <a:t>的指派，真值标记为：</a:t>
            </a:r>
          </a:p>
          <a:p>
            <a:pPr eaLnBrk="1" hangingPunct="1">
              <a:spcBef>
                <a:spcPct val="20000"/>
              </a:spcBef>
            </a:pPr>
            <a:endParaRPr lang="zh-CN" altLang="en-US" sz="2800" b="1">
              <a:latin typeface="宋体" panose="02010600030101010101" pitchFamily="2" charset="-122"/>
            </a:endParaRPr>
          </a:p>
        </p:txBody>
      </p:sp>
      <p:graphicFrame>
        <p:nvGraphicFramePr>
          <p:cNvPr id="21507" name="Object 3"/>
          <p:cNvGraphicFramePr>
            <a:graphicFrameLocks noChangeAspect="1"/>
          </p:cNvGraphicFramePr>
          <p:nvPr/>
        </p:nvGraphicFramePr>
        <p:xfrm>
          <a:off x="4560888" y="4200525"/>
          <a:ext cx="1066800" cy="477838"/>
        </p:xfrm>
        <a:graphic>
          <a:graphicData uri="http://schemas.openxmlformats.org/presentationml/2006/ole">
            <mc:AlternateContent xmlns:mc="http://schemas.openxmlformats.org/markup-compatibility/2006">
              <mc:Choice xmlns:v="urn:schemas-microsoft-com:vml" Requires="v">
                <p:oleObj spid="_x0000_s40965" r:id="rId3" imgW="355754" imgH="203288" progId="Equation.3">
                  <p:embed/>
                </p:oleObj>
              </mc:Choice>
              <mc:Fallback>
                <p:oleObj r:id="rId3" imgW="355754" imgH="20328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0888" y="4200525"/>
                        <a:ext cx="10668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4"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2.2.2  </a:t>
            </a:r>
            <a:r>
              <a:rPr lang="zh-CN" altLang="en-US" sz="3600">
                <a:solidFill>
                  <a:schemeClr val="bg1"/>
                </a:solidFill>
                <a:latin typeface="Times New Roman" panose="02020603050405020304" pitchFamily="18" charset="0"/>
                <a:ea typeface="黑体" panose="02010609060101010101" pitchFamily="49" charset="-122"/>
              </a:rPr>
              <a:t>命题符号化</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6">
                                            <p:txEl>
                                              <p:pRg st="1" end="1"/>
                                            </p:txEl>
                                          </p:spTgt>
                                        </p:tgtEl>
                                        <p:attrNameLst>
                                          <p:attrName>style.visibility</p:attrName>
                                        </p:attrNameLst>
                                      </p:cBhvr>
                                      <p:to>
                                        <p:strVal val="visible"/>
                                      </p:to>
                                    </p:set>
                                    <p:anim calcmode="lin" valueType="num">
                                      <p:cBhvr>
                                        <p:cTn id="7" dur="1000" fill="hold"/>
                                        <p:tgtEl>
                                          <p:spTgt spid="21506">
                                            <p:txEl>
                                              <p:pRg st="1" end="1"/>
                                            </p:txEl>
                                          </p:spTgt>
                                        </p:tgtEl>
                                        <p:attrNameLst>
                                          <p:attrName>ppt_x</p:attrName>
                                        </p:attrNameLst>
                                      </p:cBhvr>
                                      <p:tavLst>
                                        <p:tav tm="0">
                                          <p:val>
                                            <p:strVal val="0-#ppt_w/2"/>
                                          </p:val>
                                        </p:tav>
                                        <p:tav tm="100000">
                                          <p:val>
                                            <p:strVal val="#ppt_x"/>
                                          </p:val>
                                        </p:tav>
                                      </p:tavLst>
                                    </p:anim>
                                    <p:anim calcmode="lin" valueType="num">
                                      <p:cBhvr>
                                        <p:cTn id="8" dur="1000" fill="hold"/>
                                        <p:tgtEl>
                                          <p:spTgt spid="21506">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506">
                                            <p:txEl>
                                              <p:pRg st="2" end="2"/>
                                            </p:txEl>
                                          </p:spTgt>
                                        </p:tgtEl>
                                        <p:attrNameLst>
                                          <p:attrName>style.visibility</p:attrName>
                                        </p:attrNameLst>
                                      </p:cBhvr>
                                      <p:to>
                                        <p:strVal val="visible"/>
                                      </p:to>
                                    </p:set>
                                    <p:anim calcmode="lin" valueType="num">
                                      <p:cBhvr>
                                        <p:cTn id="11" dur="1000" fill="hold"/>
                                        <p:tgtEl>
                                          <p:spTgt spid="21506">
                                            <p:txEl>
                                              <p:pRg st="2" end="2"/>
                                            </p:txEl>
                                          </p:spTgt>
                                        </p:tgtEl>
                                        <p:attrNameLst>
                                          <p:attrName>ppt_x</p:attrName>
                                        </p:attrNameLst>
                                      </p:cBhvr>
                                      <p:tavLst>
                                        <p:tav tm="0">
                                          <p:val>
                                            <p:strVal val="0-#ppt_w/2"/>
                                          </p:val>
                                        </p:tav>
                                        <p:tav tm="100000">
                                          <p:val>
                                            <p:strVal val="#ppt_x"/>
                                          </p:val>
                                        </p:tav>
                                      </p:tavLst>
                                    </p:anim>
                                    <p:anim calcmode="lin" valueType="num">
                                      <p:cBhvr>
                                        <p:cTn id="12" dur="1000" fill="hold"/>
                                        <p:tgtEl>
                                          <p:spTgt spid="2150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1507"/>
                                        </p:tgtEl>
                                        <p:attrNameLst>
                                          <p:attrName>style.visibility</p:attrName>
                                        </p:attrNameLst>
                                      </p:cBhvr>
                                      <p:to>
                                        <p:strVal val="visible"/>
                                      </p:to>
                                    </p:set>
                                    <p:anim calcmode="lin" valueType="num">
                                      <p:cBhvr>
                                        <p:cTn id="17" dur="1000" fill="hold"/>
                                        <p:tgtEl>
                                          <p:spTgt spid="21507"/>
                                        </p:tgtEl>
                                        <p:attrNameLst>
                                          <p:attrName>ppt_x</p:attrName>
                                        </p:attrNameLst>
                                      </p:cBhvr>
                                      <p:tavLst>
                                        <p:tav tm="0">
                                          <p:val>
                                            <p:strVal val="0-#ppt_w/2"/>
                                          </p:val>
                                        </p:tav>
                                        <p:tav tm="100000">
                                          <p:val>
                                            <p:strVal val="#ppt_x"/>
                                          </p:val>
                                        </p:tav>
                                      </p:tavLst>
                                    </p:anim>
                                    <p:anim calcmode="lin" valueType="num">
                                      <p:cBhvr>
                                        <p:cTn id="18" dur="1000" fill="hold"/>
                                        <p:tgtEl>
                                          <p:spTgt spid="21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735013" y="1655763"/>
            <a:ext cx="7675562"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5000"/>
              </a:spcBef>
              <a:buFont typeface="Wingdings" panose="05000000000000000000" pitchFamily="2" charset="2"/>
              <a:buChar char="l"/>
            </a:pPr>
            <a:r>
              <a:rPr lang="zh-CN" altLang="en-US" sz="2800" b="1">
                <a:solidFill>
                  <a:srgbClr val="0000FF"/>
                </a:solidFill>
                <a:latin typeface="宋体" panose="02010600030101010101" pitchFamily="2" charset="-122"/>
              </a:rPr>
              <a:t>命题符号化</a:t>
            </a:r>
          </a:p>
          <a:p>
            <a:pPr lvl="1" eaLnBrk="1" hangingPunct="1">
              <a:lnSpc>
                <a:spcPct val="110000"/>
              </a:lnSpc>
              <a:spcBef>
                <a:spcPct val="25000"/>
              </a:spcBef>
              <a:buFont typeface="Wingdings" panose="05000000000000000000" pitchFamily="2" charset="2"/>
              <a:buNone/>
            </a:pPr>
            <a:r>
              <a:rPr lang="zh-CN" altLang="en-US" sz="2800" b="1">
                <a:latin typeface="宋体" panose="02010600030101010101" pitchFamily="2" charset="-122"/>
              </a:rPr>
              <a:t>    将（复合）命题用</a:t>
            </a:r>
            <a:r>
              <a:rPr lang="zh-CN" altLang="en-US" sz="2800" b="1">
                <a:solidFill>
                  <a:srgbClr val="FF0066"/>
                </a:solidFill>
                <a:latin typeface="宋体" panose="02010600030101010101" pitchFamily="2" charset="-122"/>
              </a:rPr>
              <a:t>命题标识符和联结词</a:t>
            </a:r>
            <a:r>
              <a:rPr lang="zh-CN" altLang="en-US" sz="2800" b="1">
                <a:latin typeface="宋体" panose="02010600030101010101" pitchFamily="2" charset="-122"/>
              </a:rPr>
              <a:t>等符号表示</a:t>
            </a:r>
          </a:p>
          <a:p>
            <a:pPr lvl="1" eaLnBrk="1" hangingPunct="1">
              <a:lnSpc>
                <a:spcPct val="110000"/>
              </a:lnSpc>
              <a:spcBef>
                <a:spcPct val="25000"/>
              </a:spcBef>
              <a:buFont typeface="Wingdings" panose="05000000000000000000" pitchFamily="2" charset="2"/>
              <a:buNone/>
            </a:pPr>
            <a:endParaRPr lang="zh-CN" altLang="en-US" sz="2800" b="1">
              <a:latin typeface="宋体" panose="02010600030101010101" pitchFamily="2" charset="-122"/>
            </a:endParaRPr>
          </a:p>
          <a:p>
            <a:pPr eaLnBrk="1" hangingPunct="1">
              <a:lnSpc>
                <a:spcPct val="110000"/>
              </a:lnSpc>
              <a:spcBef>
                <a:spcPct val="25000"/>
              </a:spcBef>
              <a:buFont typeface="Wingdings" panose="05000000000000000000" pitchFamily="2" charset="2"/>
              <a:buChar char="l"/>
            </a:pPr>
            <a:r>
              <a:rPr lang="zh-CN" altLang="en-US" sz="2800" b="1">
                <a:solidFill>
                  <a:srgbClr val="0000FF"/>
                </a:solidFill>
                <a:latin typeface="宋体" panose="02010600030101010101" pitchFamily="2" charset="-122"/>
              </a:rPr>
              <a:t>步骤：</a:t>
            </a:r>
          </a:p>
          <a:p>
            <a:pPr lvl="1" eaLnBrk="1" hangingPunct="1">
              <a:lnSpc>
                <a:spcPct val="110000"/>
              </a:lnSpc>
              <a:spcBef>
                <a:spcPct val="25000"/>
              </a:spcBef>
            </a:pPr>
            <a:r>
              <a:rPr lang="zh-CN" altLang="en-US" sz="2800" b="1">
                <a:latin typeface="Times New Roman" panose="02020603050405020304" pitchFamily="18" charset="0"/>
              </a:rPr>
              <a:t>(1) </a:t>
            </a:r>
            <a:r>
              <a:rPr lang="zh-CN" altLang="en-US" sz="2800" b="1">
                <a:latin typeface="宋体" panose="02010600030101010101" pitchFamily="2" charset="-122"/>
              </a:rPr>
              <a:t>找出各简单命题，分别符号化。</a:t>
            </a:r>
            <a:r>
              <a:rPr lang="zh-CN" altLang="en-US" sz="2800" b="1">
                <a:latin typeface="Times New Roman" panose="02020603050405020304" pitchFamily="18" charset="0"/>
              </a:rPr>
              <a:t> </a:t>
            </a:r>
          </a:p>
          <a:p>
            <a:pPr lvl="1" eaLnBrk="1" hangingPunct="1">
              <a:lnSpc>
                <a:spcPct val="110000"/>
              </a:lnSpc>
              <a:spcBef>
                <a:spcPct val="25000"/>
              </a:spcBef>
            </a:pPr>
            <a:r>
              <a:rPr lang="zh-CN" altLang="en-US" sz="2800" b="1">
                <a:latin typeface="Times New Roman" panose="02020603050405020304" pitchFamily="18" charset="0"/>
              </a:rPr>
              <a:t>(2) </a:t>
            </a:r>
            <a:r>
              <a:rPr lang="zh-CN" altLang="en-US" sz="2800" b="1">
                <a:latin typeface="宋体" panose="02010600030101010101" pitchFamily="2" charset="-122"/>
              </a:rPr>
              <a:t>找出各联结词，把简单命题逐个联结起来</a:t>
            </a:r>
            <a:r>
              <a:rPr lang="zh-CN" altLang="en-US" sz="2800">
                <a:latin typeface="宋体" panose="02010600030101010101" pitchFamily="2" charset="-122"/>
              </a:rPr>
              <a:t>。</a:t>
            </a:r>
          </a:p>
        </p:txBody>
      </p:sp>
      <p:sp>
        <p:nvSpPr>
          <p:cNvPr id="41987"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2.2.2  </a:t>
            </a:r>
            <a:r>
              <a:rPr lang="zh-CN" altLang="en-US" sz="3600">
                <a:solidFill>
                  <a:schemeClr val="bg1"/>
                </a:solidFill>
                <a:latin typeface="Times New Roman" panose="02020603050405020304" pitchFamily="18" charset="0"/>
                <a:ea typeface="黑体" panose="02010609060101010101" pitchFamily="49" charset="-122"/>
              </a:rPr>
              <a:t>命题符号化</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p:cTn id="7" dur="1000" fill="hold"/>
                                        <p:tgtEl>
                                          <p:spTgt spid="20482"/>
                                        </p:tgtEl>
                                        <p:attrNameLst>
                                          <p:attrName>ppt_x</p:attrName>
                                        </p:attrNameLst>
                                      </p:cBhvr>
                                      <p:tavLst>
                                        <p:tav tm="0">
                                          <p:val>
                                            <p:strVal val="0-#ppt_w/2"/>
                                          </p:val>
                                        </p:tav>
                                        <p:tav tm="100000">
                                          <p:val>
                                            <p:strVal val="#ppt_x"/>
                                          </p:val>
                                        </p:tav>
                                      </p:tavLst>
                                    </p:anim>
                                    <p:anim calcmode="lin" valueType="num">
                                      <p:cBhvr>
                                        <p:cTn id="8" dur="1000" fill="hold"/>
                                        <p:tgtEl>
                                          <p:spTgt spid="20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7" name="Group 3"/>
          <p:cNvGrpSpPr>
            <a:grpSpLocks/>
          </p:cNvGrpSpPr>
          <p:nvPr/>
        </p:nvGrpSpPr>
        <p:grpSpPr bwMode="auto">
          <a:xfrm>
            <a:off x="1576388" y="2205038"/>
            <a:ext cx="6956425" cy="1619250"/>
            <a:chOff x="0" y="0"/>
            <a:chExt cx="4224" cy="971"/>
          </a:xfrm>
        </p:grpSpPr>
        <p:sp>
          <p:nvSpPr>
            <p:cNvPr id="43014" name="Text Box 4"/>
            <p:cNvSpPr txBox="1">
              <a:spLocks noChangeArrowheads="1"/>
            </p:cNvSpPr>
            <p:nvPr/>
          </p:nvSpPr>
          <p:spPr bwMode="auto">
            <a:xfrm>
              <a:off x="0" y="0"/>
              <a:ext cx="422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(1) </a:t>
              </a:r>
              <a:r>
                <a:rPr lang="zh-CN" altLang="en-US" sz="2800" b="1">
                  <a:latin typeface="宋体" panose="02010600030101010101" pitchFamily="2" charset="-122"/>
                </a:rPr>
                <a:t>选小王或小李当班委</a:t>
              </a:r>
              <a:r>
                <a:rPr lang="zh-CN" altLang="en-US" sz="2800" b="1">
                  <a:latin typeface="Times New Roman" panose="02020603050405020304" pitchFamily="18" charset="0"/>
                </a:rPr>
                <a:t> </a:t>
              </a:r>
            </a:p>
          </p:txBody>
        </p:sp>
        <p:grpSp>
          <p:nvGrpSpPr>
            <p:cNvPr id="43015" name="Group 5"/>
            <p:cNvGrpSpPr>
              <a:grpSpLocks/>
            </p:cNvGrpSpPr>
            <p:nvPr/>
          </p:nvGrpSpPr>
          <p:grpSpPr bwMode="auto">
            <a:xfrm>
              <a:off x="288" y="370"/>
              <a:ext cx="2115" cy="601"/>
              <a:chOff x="0" y="0"/>
              <a:chExt cx="2115" cy="601"/>
            </a:xfrm>
          </p:grpSpPr>
          <p:sp>
            <p:nvSpPr>
              <p:cNvPr id="43016" name="Text Box 6"/>
              <p:cNvSpPr txBox="1">
                <a:spLocks noChangeArrowheads="1"/>
              </p:cNvSpPr>
              <p:nvPr/>
            </p:nvSpPr>
            <p:spPr bwMode="auto">
              <a:xfrm>
                <a:off x="484" y="0"/>
                <a:ext cx="163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：选小王当班委</a:t>
                </a:r>
                <a:endParaRPr lang="zh-CN" altLang="en-US" sz="2800" b="1">
                  <a:latin typeface="Times New Roman" panose="02020603050405020304" pitchFamily="18" charset="0"/>
                </a:endParaRPr>
              </a:p>
            </p:txBody>
          </p:sp>
          <p:graphicFrame>
            <p:nvGraphicFramePr>
              <p:cNvPr id="43017" name="Object 7"/>
              <p:cNvGraphicFramePr>
                <a:graphicFrameLocks noChangeAspect="1"/>
              </p:cNvGraphicFramePr>
              <p:nvPr/>
            </p:nvGraphicFramePr>
            <p:xfrm>
              <a:off x="336" y="26"/>
              <a:ext cx="229" cy="243"/>
            </p:xfrm>
            <a:graphic>
              <a:graphicData uri="http://schemas.openxmlformats.org/presentationml/2006/ole">
                <mc:AlternateContent xmlns:mc="http://schemas.openxmlformats.org/markup-compatibility/2006">
                  <mc:Choice xmlns:v="urn:schemas-microsoft-com:vml" Requires="v">
                    <p:oleObj spid="_x0000_s43021" r:id="rId3" imgW="152599" imgH="165315" progId="Equation.DSMT4">
                      <p:embed/>
                    </p:oleObj>
                  </mc:Choice>
                  <mc:Fallback>
                    <p:oleObj r:id="rId3" imgW="152599" imgH="16531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6"/>
                            <a:ext cx="2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8" name="Text Box 8"/>
              <p:cNvSpPr txBox="1">
                <a:spLocks noChangeArrowheads="1"/>
              </p:cNvSpPr>
              <p:nvPr/>
            </p:nvSpPr>
            <p:spPr bwMode="auto">
              <a:xfrm>
                <a:off x="432" y="288"/>
                <a:ext cx="163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：选小李当班委</a:t>
                </a:r>
                <a:endParaRPr lang="zh-CN" altLang="en-US" sz="2800" b="1">
                  <a:latin typeface="Times New Roman" panose="02020603050405020304" pitchFamily="18" charset="0"/>
                </a:endParaRPr>
              </a:p>
            </p:txBody>
          </p:sp>
          <p:graphicFrame>
            <p:nvGraphicFramePr>
              <p:cNvPr id="43019" name="Object 9"/>
              <p:cNvGraphicFramePr>
                <a:graphicFrameLocks noChangeAspect="1"/>
              </p:cNvGraphicFramePr>
              <p:nvPr/>
            </p:nvGraphicFramePr>
            <p:xfrm>
              <a:off x="336" y="347"/>
              <a:ext cx="186" cy="243"/>
            </p:xfrm>
            <a:graphic>
              <a:graphicData uri="http://schemas.openxmlformats.org/presentationml/2006/ole">
                <mc:AlternateContent xmlns:mc="http://schemas.openxmlformats.org/markup-compatibility/2006">
                  <mc:Choice xmlns:v="urn:schemas-microsoft-com:vml" Requires="v">
                    <p:oleObj spid="_x0000_s43022" r:id="rId5" imgW="127055" imgH="165172" progId="Equation.DSMT4">
                      <p:embed/>
                    </p:oleObj>
                  </mc:Choice>
                  <mc:Fallback>
                    <p:oleObj r:id="rId5" imgW="127055" imgH="165172"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347"/>
                            <a:ext cx="1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20" name="Rectangle 10"/>
              <p:cNvSpPr>
                <a:spLocks noChangeArrowheads="1"/>
              </p:cNvSpPr>
              <p:nvPr/>
            </p:nvSpPr>
            <p:spPr bwMode="auto">
              <a:xfrm>
                <a:off x="0" y="5"/>
                <a:ext cx="32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设</a:t>
                </a:r>
              </a:p>
            </p:txBody>
          </p:sp>
        </p:grpSp>
      </p:grpSp>
      <p:graphicFrame>
        <p:nvGraphicFramePr>
          <p:cNvPr id="2" name="Object 11"/>
          <p:cNvGraphicFramePr>
            <a:graphicFrameLocks noChangeAspect="1"/>
          </p:cNvGraphicFramePr>
          <p:nvPr/>
        </p:nvGraphicFramePr>
        <p:xfrm>
          <a:off x="2195513" y="4221163"/>
          <a:ext cx="3529012" cy="576262"/>
        </p:xfrm>
        <a:graphic>
          <a:graphicData uri="http://schemas.openxmlformats.org/presentationml/2006/ole">
            <mc:AlternateContent xmlns:mc="http://schemas.openxmlformats.org/markup-compatibility/2006">
              <mc:Choice xmlns:v="urn:schemas-microsoft-com:vml" Requires="v">
                <p:oleObj spid="_x0000_s43023" r:id="rId7" imgW="1205454" imgH="215713" progId="Equation.3">
                  <p:embed/>
                </p:oleObj>
              </mc:Choice>
              <mc:Fallback>
                <p:oleObj r:id="rId7" imgW="1205454" imgH="215713"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221163"/>
                        <a:ext cx="352901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2"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2.2.2  </a:t>
            </a:r>
            <a:r>
              <a:rPr lang="zh-CN" altLang="en-US" sz="3600">
                <a:solidFill>
                  <a:schemeClr val="bg1"/>
                </a:solidFill>
                <a:latin typeface="Times New Roman" panose="02020603050405020304" pitchFamily="18" charset="0"/>
                <a:ea typeface="黑体" panose="02010609060101010101" pitchFamily="49" charset="-122"/>
              </a:rPr>
              <a:t>命题符号化</a:t>
            </a:r>
            <a:endParaRPr lang="en-US" altLang="zh-CN" sz="3600">
              <a:solidFill>
                <a:schemeClr val="bg1"/>
              </a:solidFill>
              <a:latin typeface="Times New Roman" panose="02020603050405020304" pitchFamily="18" charset="0"/>
              <a:ea typeface="黑体" panose="02010609060101010101" pitchFamily="49" charset="-122"/>
            </a:endParaRPr>
          </a:p>
        </p:txBody>
      </p:sp>
      <p:sp>
        <p:nvSpPr>
          <p:cNvPr id="43013" name="Text Box 2"/>
          <p:cNvSpPr txBox="1">
            <a:spLocks noChangeArrowheads="1"/>
          </p:cNvSpPr>
          <p:nvPr/>
        </p:nvSpPr>
        <p:spPr bwMode="auto">
          <a:xfrm>
            <a:off x="935038" y="1111250"/>
            <a:ext cx="72723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600" b="1">
                <a:latin typeface="Times New Roman" panose="02020603050405020304" pitchFamily="18" charset="0"/>
              </a:rPr>
              <a:t>练   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p:cTn id="7" dur="1000" fill="hold"/>
                                        <p:tgtEl>
                                          <p:spTgt spid="21507"/>
                                        </p:tgtEl>
                                        <p:attrNameLst>
                                          <p:attrName>ppt_x</p:attrName>
                                        </p:attrNameLst>
                                      </p:cBhvr>
                                      <p:tavLst>
                                        <p:tav tm="0">
                                          <p:val>
                                            <p:strVal val="0-#ppt_w/2"/>
                                          </p:val>
                                        </p:tav>
                                        <p:tav tm="100000">
                                          <p:val>
                                            <p:strVal val="#ppt_x"/>
                                          </p:val>
                                        </p:tav>
                                      </p:tavLst>
                                    </p:anim>
                                    <p:anim calcmode="lin" valueType="num">
                                      <p:cBhvr>
                                        <p:cTn id="8" dur="1000" fill="hold"/>
                                        <p:tgtEl>
                                          <p:spTgt spid="215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0-#ppt_w/2"/>
                                          </p:val>
                                        </p:tav>
                                        <p:tav tm="100000">
                                          <p:val>
                                            <p:strVal val="#ppt_x"/>
                                          </p:val>
                                        </p:tav>
                                      </p:tavLst>
                                    </p:anim>
                                    <p:anim calcmode="lin" valueType="num">
                                      <p:cBhvr>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827088" y="1989138"/>
            <a:ext cx="78359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(2) </a:t>
            </a:r>
            <a:r>
              <a:rPr lang="zh-CN" altLang="en-US" sz="2800" b="1">
                <a:latin typeface="宋体" panose="02010600030101010101" pitchFamily="2" charset="-122"/>
              </a:rPr>
              <a:t>如果我上街，我就去书店看看，除非我很累。</a:t>
            </a:r>
            <a:r>
              <a:rPr lang="zh-CN" altLang="en-US" sz="2800" b="1">
                <a:latin typeface="Times New Roman" panose="02020603050405020304" pitchFamily="18" charset="0"/>
              </a:rPr>
              <a:t> </a:t>
            </a:r>
          </a:p>
        </p:txBody>
      </p:sp>
      <p:grpSp>
        <p:nvGrpSpPr>
          <p:cNvPr id="24579" name="Group 3"/>
          <p:cNvGrpSpPr>
            <a:grpSpLocks/>
          </p:cNvGrpSpPr>
          <p:nvPr/>
        </p:nvGrpSpPr>
        <p:grpSpPr bwMode="auto">
          <a:xfrm>
            <a:off x="1277938" y="2800350"/>
            <a:ext cx="6021387" cy="1063625"/>
            <a:chOff x="0" y="0"/>
            <a:chExt cx="3793" cy="670"/>
          </a:xfrm>
        </p:grpSpPr>
        <p:sp>
          <p:nvSpPr>
            <p:cNvPr id="44044" name="Text Box 4"/>
            <p:cNvSpPr txBox="1">
              <a:spLocks noChangeArrowheads="1"/>
            </p:cNvSpPr>
            <p:nvPr/>
          </p:nvSpPr>
          <p:spPr bwMode="auto">
            <a:xfrm>
              <a:off x="496" y="9"/>
              <a:ext cx="1241"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：我上街，</a:t>
              </a:r>
              <a:endParaRPr lang="zh-CN" altLang="en-US" sz="2800" b="1"/>
            </a:p>
          </p:txBody>
        </p:sp>
        <p:graphicFrame>
          <p:nvGraphicFramePr>
            <p:cNvPr id="44045" name="Object 5"/>
            <p:cNvGraphicFramePr>
              <a:graphicFrameLocks noChangeAspect="1"/>
            </p:cNvGraphicFramePr>
            <p:nvPr/>
          </p:nvGraphicFramePr>
          <p:xfrm>
            <a:off x="340" y="72"/>
            <a:ext cx="229" cy="243"/>
          </p:xfrm>
          <a:graphic>
            <a:graphicData uri="http://schemas.openxmlformats.org/presentationml/2006/ole">
              <mc:AlternateContent xmlns:mc="http://schemas.openxmlformats.org/markup-compatibility/2006">
                <mc:Choice xmlns:v="urn:schemas-microsoft-com:vml" Requires="v">
                  <p:oleObj spid="_x0000_s44051" r:id="rId3" imgW="152599" imgH="165315" progId="Equation.DSMT4">
                    <p:embed/>
                  </p:oleObj>
                </mc:Choice>
                <mc:Fallback>
                  <p:oleObj r:id="rId3" imgW="152599" imgH="16531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72"/>
                          <a:ext cx="2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6" name="Object 6"/>
            <p:cNvGraphicFramePr>
              <a:graphicFrameLocks noChangeAspect="1"/>
            </p:cNvGraphicFramePr>
            <p:nvPr/>
          </p:nvGraphicFramePr>
          <p:xfrm>
            <a:off x="1704" y="72"/>
            <a:ext cx="186" cy="243"/>
          </p:xfrm>
          <a:graphic>
            <a:graphicData uri="http://schemas.openxmlformats.org/presentationml/2006/ole">
              <mc:AlternateContent xmlns:mc="http://schemas.openxmlformats.org/markup-compatibility/2006">
                <mc:Choice xmlns:v="urn:schemas-microsoft-com:vml" Requires="v">
                  <p:oleObj spid="_x0000_s44052" r:id="rId5" imgW="127055" imgH="165172" progId="Equation.DSMT4">
                    <p:embed/>
                  </p:oleObj>
                </mc:Choice>
                <mc:Fallback>
                  <p:oleObj r:id="rId5" imgW="127055" imgH="165172"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4" y="72"/>
                          <a:ext cx="1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7" name="Text Box 7"/>
            <p:cNvSpPr txBox="1">
              <a:spLocks noChangeArrowheads="1"/>
            </p:cNvSpPr>
            <p:nvPr/>
          </p:nvSpPr>
          <p:spPr bwMode="auto">
            <a:xfrm>
              <a:off x="532" y="341"/>
              <a:ext cx="1241"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：我很累。</a:t>
              </a:r>
              <a:r>
                <a:rPr lang="zh-CN" altLang="en-US" sz="2800" b="1">
                  <a:latin typeface="Times New Roman" panose="02020603050405020304" pitchFamily="18" charset="0"/>
                </a:rPr>
                <a:t> </a:t>
              </a:r>
            </a:p>
          </p:txBody>
        </p:sp>
        <p:graphicFrame>
          <p:nvGraphicFramePr>
            <p:cNvPr id="44048" name="Object 8"/>
            <p:cNvGraphicFramePr>
              <a:graphicFrameLocks noChangeAspect="1"/>
            </p:cNvGraphicFramePr>
            <p:nvPr/>
          </p:nvGraphicFramePr>
          <p:xfrm>
            <a:off x="388" y="420"/>
            <a:ext cx="170" cy="183"/>
          </p:xfrm>
          <a:graphic>
            <a:graphicData uri="http://schemas.openxmlformats.org/presentationml/2006/ole">
              <mc:AlternateContent xmlns:mc="http://schemas.openxmlformats.org/markup-compatibility/2006">
                <mc:Choice xmlns:v="urn:schemas-microsoft-com:vml" Requires="v">
                  <p:oleObj spid="_x0000_s44053" r:id="rId7" imgW="114399" imgH="127110" progId="Equation.DSMT4">
                    <p:embed/>
                  </p:oleObj>
                </mc:Choice>
                <mc:Fallback>
                  <p:oleObj r:id="rId7" imgW="114399" imgH="12711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 y="420"/>
                          <a:ext cx="1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9" name="Rectangle 9"/>
            <p:cNvSpPr>
              <a:spLocks noChangeArrowheads="1"/>
            </p:cNvSpPr>
            <p:nvPr/>
          </p:nvSpPr>
          <p:spPr bwMode="auto">
            <a:xfrm>
              <a:off x="1876" y="0"/>
              <a:ext cx="191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：我去书店看看，</a:t>
              </a:r>
            </a:p>
          </p:txBody>
        </p:sp>
        <p:sp>
          <p:nvSpPr>
            <p:cNvPr id="44050" name="Rectangle 10"/>
            <p:cNvSpPr>
              <a:spLocks noChangeArrowheads="1"/>
            </p:cNvSpPr>
            <p:nvPr/>
          </p:nvSpPr>
          <p:spPr bwMode="auto">
            <a:xfrm>
              <a:off x="0" y="9"/>
              <a:ext cx="34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设</a:t>
              </a:r>
            </a:p>
          </p:txBody>
        </p:sp>
      </p:grpSp>
      <p:grpSp>
        <p:nvGrpSpPr>
          <p:cNvPr id="2" name="Group 11"/>
          <p:cNvGrpSpPr>
            <a:grpSpLocks/>
          </p:cNvGrpSpPr>
          <p:nvPr/>
        </p:nvGrpSpPr>
        <p:grpSpPr bwMode="auto">
          <a:xfrm>
            <a:off x="827088" y="4335463"/>
            <a:ext cx="7153275" cy="536575"/>
            <a:chOff x="0" y="0"/>
            <a:chExt cx="4506" cy="338"/>
          </a:xfrm>
        </p:grpSpPr>
        <p:sp>
          <p:nvSpPr>
            <p:cNvPr id="44039" name="Text Box 12"/>
            <p:cNvSpPr txBox="1">
              <a:spLocks noChangeArrowheads="1"/>
            </p:cNvSpPr>
            <p:nvPr/>
          </p:nvSpPr>
          <p:spPr bwMode="auto">
            <a:xfrm>
              <a:off x="0" y="9"/>
              <a:ext cx="1241"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原语句化为</a:t>
              </a:r>
            </a:p>
          </p:txBody>
        </p:sp>
        <p:graphicFrame>
          <p:nvGraphicFramePr>
            <p:cNvPr id="44040" name="Object 13"/>
            <p:cNvGraphicFramePr>
              <a:graphicFrameLocks noChangeAspect="1"/>
            </p:cNvGraphicFramePr>
            <p:nvPr/>
          </p:nvGraphicFramePr>
          <p:xfrm>
            <a:off x="1239" y="28"/>
            <a:ext cx="1449" cy="308"/>
          </p:xfrm>
          <a:graphic>
            <a:graphicData uri="http://schemas.openxmlformats.org/presentationml/2006/ole">
              <mc:AlternateContent xmlns:mc="http://schemas.openxmlformats.org/markup-compatibility/2006">
                <mc:Choice xmlns:v="urn:schemas-microsoft-com:vml" Requires="v">
                  <p:oleObj spid="_x0000_s44054" r:id="rId9" imgW="939800" imgH="203200" progId="Equation.DSMT4">
                    <p:embed/>
                  </p:oleObj>
                </mc:Choice>
                <mc:Fallback>
                  <p:oleObj r:id="rId9" imgW="939800" imgH="2032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9" y="28"/>
                          <a:ext cx="144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41" name="Object 14"/>
            <p:cNvGraphicFramePr>
              <a:graphicFrameLocks noChangeAspect="1"/>
            </p:cNvGraphicFramePr>
            <p:nvPr/>
          </p:nvGraphicFramePr>
          <p:xfrm>
            <a:off x="2943" y="29"/>
            <a:ext cx="1329" cy="307"/>
          </p:xfrm>
          <a:graphic>
            <a:graphicData uri="http://schemas.openxmlformats.org/presentationml/2006/ole">
              <mc:AlternateContent xmlns:mc="http://schemas.openxmlformats.org/markup-compatibility/2006">
                <mc:Choice xmlns:v="urn:schemas-microsoft-com:vml" Requires="v">
                  <p:oleObj spid="_x0000_s44055" r:id="rId11" imgW="863600" imgH="203200" progId="Equation.DSMT4">
                    <p:embed/>
                  </p:oleObj>
                </mc:Choice>
                <mc:Fallback>
                  <p:oleObj r:id="rId11" imgW="863600" imgH="2032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43" y="29"/>
                          <a:ext cx="1329"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2" name="Rectangle 15"/>
            <p:cNvSpPr>
              <a:spLocks noChangeArrowheads="1"/>
            </p:cNvSpPr>
            <p:nvPr/>
          </p:nvSpPr>
          <p:spPr bwMode="auto">
            <a:xfrm>
              <a:off x="4162" y="0"/>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a:t>
              </a:r>
            </a:p>
          </p:txBody>
        </p:sp>
        <p:sp>
          <p:nvSpPr>
            <p:cNvPr id="44043" name="Rectangle 16"/>
            <p:cNvSpPr>
              <a:spLocks noChangeArrowheads="1"/>
            </p:cNvSpPr>
            <p:nvPr/>
          </p:nvSpPr>
          <p:spPr bwMode="auto">
            <a:xfrm>
              <a:off x="2578" y="0"/>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或</a:t>
              </a:r>
            </a:p>
          </p:txBody>
        </p:sp>
      </p:grpSp>
      <p:sp>
        <p:nvSpPr>
          <p:cNvPr id="44037"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2.2.2  </a:t>
            </a:r>
            <a:r>
              <a:rPr lang="zh-CN" altLang="en-US" sz="3600">
                <a:solidFill>
                  <a:schemeClr val="bg1"/>
                </a:solidFill>
                <a:latin typeface="Times New Roman" panose="02020603050405020304" pitchFamily="18" charset="0"/>
                <a:ea typeface="黑体" panose="02010609060101010101" pitchFamily="49" charset="-122"/>
              </a:rPr>
              <a:t>命题符号化</a:t>
            </a:r>
            <a:endParaRPr lang="en-US" altLang="zh-CN" sz="3600">
              <a:solidFill>
                <a:schemeClr val="bg1"/>
              </a:solidFill>
              <a:latin typeface="Times New Roman" panose="02020603050405020304" pitchFamily="18" charset="0"/>
              <a:ea typeface="黑体" panose="02010609060101010101" pitchFamily="49" charset="-122"/>
            </a:endParaRPr>
          </a:p>
        </p:txBody>
      </p:sp>
      <p:sp>
        <p:nvSpPr>
          <p:cNvPr id="44038" name="Text Box 2"/>
          <p:cNvSpPr txBox="1">
            <a:spLocks noChangeArrowheads="1"/>
          </p:cNvSpPr>
          <p:nvPr/>
        </p:nvSpPr>
        <p:spPr bwMode="auto">
          <a:xfrm>
            <a:off x="935038" y="1111250"/>
            <a:ext cx="72723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600" b="1">
                <a:latin typeface="Times New Roman" panose="02020603050405020304" pitchFamily="18" charset="0"/>
              </a:rPr>
              <a:t>练   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1000" fill="hold"/>
                                        <p:tgtEl>
                                          <p:spTgt spid="24578"/>
                                        </p:tgtEl>
                                        <p:attrNameLst>
                                          <p:attrName>ppt_x</p:attrName>
                                        </p:attrNameLst>
                                      </p:cBhvr>
                                      <p:tavLst>
                                        <p:tav tm="0">
                                          <p:val>
                                            <p:strVal val="0-#ppt_w/2"/>
                                          </p:val>
                                        </p:tav>
                                        <p:tav tm="100000">
                                          <p:val>
                                            <p:strVal val="#ppt_x"/>
                                          </p:val>
                                        </p:tav>
                                      </p:tavLst>
                                    </p:anim>
                                    <p:anim calcmode="lin" valueType="num">
                                      <p:cBhvr>
                                        <p:cTn id="8" dur="1000" fill="hold"/>
                                        <p:tgtEl>
                                          <p:spTgt spid="245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579"/>
                                        </p:tgtEl>
                                        <p:attrNameLst>
                                          <p:attrName>style.visibility</p:attrName>
                                        </p:attrNameLst>
                                      </p:cBhvr>
                                      <p:to>
                                        <p:strVal val="visible"/>
                                      </p:to>
                                    </p:set>
                                    <p:anim calcmode="lin" valueType="num">
                                      <p:cBhvr>
                                        <p:cTn id="13" dur="1000" fill="hold"/>
                                        <p:tgtEl>
                                          <p:spTgt spid="24579"/>
                                        </p:tgtEl>
                                        <p:attrNameLst>
                                          <p:attrName>ppt_x</p:attrName>
                                        </p:attrNameLst>
                                      </p:cBhvr>
                                      <p:tavLst>
                                        <p:tav tm="0">
                                          <p:val>
                                            <p:strVal val="0-#ppt_w/2"/>
                                          </p:val>
                                        </p:tav>
                                        <p:tav tm="100000">
                                          <p:val>
                                            <p:strVal val="#ppt_x"/>
                                          </p:val>
                                        </p:tav>
                                      </p:tavLst>
                                    </p:anim>
                                    <p:anim calcmode="lin" valueType="num">
                                      <p:cBhvr>
                                        <p:cTn id="14" dur="1000" fill="hold"/>
                                        <p:tgtEl>
                                          <p:spTgt spid="245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0-#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C9EA2A-B8D8-4789-9343-299D9F0AC95D}" type="slidenum">
              <a:rPr altLang="en-US" smtClean="0">
                <a:solidFill>
                  <a:srgbClr val="A50021"/>
                </a:solidFill>
                <a:ea typeface="ＭＳ Ｐゴシック" panose="020B0600070205080204" pitchFamily="34" charset="-128"/>
              </a:rPr>
              <a:pPr/>
              <a:t>2</a:t>
            </a:fld>
            <a:endParaRPr lang="zh-CN" altLang="en-US" smtClean="0">
              <a:solidFill>
                <a:srgbClr val="A50021"/>
              </a:solidFill>
              <a:ea typeface="ＭＳ Ｐゴシック" panose="020B0600070205080204" pitchFamily="34" charset="-128"/>
            </a:endParaRPr>
          </a:p>
        </p:txBody>
      </p:sp>
      <p:sp>
        <p:nvSpPr>
          <p:cNvPr id="24579" name="Rectangle 4"/>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2</a:t>
            </a:r>
            <a:r>
              <a:rPr lang="zh-CN" altLang="en-US" sz="3600">
                <a:solidFill>
                  <a:schemeClr val="bg1"/>
                </a:solidFill>
                <a:latin typeface="Times New Roman" panose="02020603050405020304" pitchFamily="18" charset="0"/>
                <a:ea typeface="黑体" panose="02010609060101010101" pitchFamily="49" charset="-122"/>
              </a:rPr>
              <a:t>章  知识表示</a:t>
            </a:r>
          </a:p>
        </p:txBody>
      </p:sp>
      <p:sp>
        <p:nvSpPr>
          <p:cNvPr id="24580" name="Rectangle 5"/>
          <p:cNvSpPr>
            <a:spLocks noChangeArrowheads="1"/>
          </p:cNvSpPr>
          <p:nvPr/>
        </p:nvSpPr>
        <p:spPr bwMode="auto">
          <a:xfrm>
            <a:off x="227013" y="922338"/>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Blip>
                <a:blip r:embed="rId2"/>
              </a:buBlip>
            </a:pPr>
            <a:r>
              <a:rPr lang="zh-CN" altLang="en-US" sz="2800" b="1">
                <a:latin typeface="Times New Roman" panose="02020603050405020304" pitchFamily="18" charset="0"/>
              </a:rPr>
              <a:t>人类的智能活动主要是获得并运用知识。</a:t>
            </a:r>
            <a:r>
              <a:rPr lang="zh-CN" altLang="en-US" sz="2800" b="1">
                <a:solidFill>
                  <a:srgbClr val="FF0000"/>
                </a:solidFill>
                <a:latin typeface="Times New Roman" panose="02020603050405020304" pitchFamily="18" charset="0"/>
              </a:rPr>
              <a:t>知识是智能的基础。为了使计算机具有智能，能模拟人类的智能行为，就必须使它具有知识</a:t>
            </a:r>
            <a:r>
              <a:rPr lang="zh-CN" altLang="en-US" sz="2800" b="1">
                <a:latin typeface="Times New Roman" panose="02020603050405020304" pitchFamily="18" charset="0"/>
              </a:rPr>
              <a:t>。但知识需要用适当的模式表示出来才能存储到计算机中去，因此，知识的表示成为人工智能中一个十分重要的研究课题</a:t>
            </a:r>
          </a:p>
          <a:p>
            <a:pPr eaLnBrk="1" hangingPunct="1">
              <a:lnSpc>
                <a:spcPct val="120000"/>
              </a:lnSpc>
              <a:spcBef>
                <a:spcPct val="20000"/>
              </a:spcBef>
              <a:buClr>
                <a:schemeClr val="accent2"/>
              </a:buClr>
              <a:buFont typeface="Wingdings" panose="05000000000000000000" pitchFamily="2" charset="2"/>
              <a:buBlip>
                <a:blip r:embed="rId2"/>
              </a:buBlip>
            </a:pPr>
            <a:r>
              <a:rPr lang="zh-CN" altLang="en-US" sz="2800" b="1">
                <a:latin typeface="Times New Roman" panose="02020603050405020304" pitchFamily="18" charset="0"/>
              </a:rPr>
              <a:t>本章将首先介绍知识与知识表示的概念</a:t>
            </a:r>
            <a:endParaRPr lang="en-US" altLang="zh-CN" sz="2800" b="1">
              <a:latin typeface="Times New Roman" panose="02020603050405020304" pitchFamily="18" charset="0"/>
            </a:endParaRPr>
          </a:p>
          <a:p>
            <a:pPr eaLnBrk="1" hangingPunct="1">
              <a:lnSpc>
                <a:spcPct val="120000"/>
              </a:lnSpc>
              <a:spcBef>
                <a:spcPct val="20000"/>
              </a:spcBef>
              <a:buClr>
                <a:schemeClr val="accent2"/>
              </a:buClr>
              <a:buFont typeface="Wingdings" panose="05000000000000000000" pitchFamily="2" charset="2"/>
              <a:buBlip>
                <a:blip r:embed="rId2"/>
              </a:buBlip>
            </a:pPr>
            <a:r>
              <a:rPr lang="zh-CN" altLang="en-US" sz="2800" b="1">
                <a:latin typeface="Times New Roman" panose="02020603050405020304" pitchFamily="18" charset="0"/>
              </a:rPr>
              <a:t>然后介绍一阶谓词逻辑、产生式、框架、语义网络等当前人工智能中应用比较广泛的知识表示方法，为后面介绍推理方法、专家系统等奠定基础</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85800" y="1854200"/>
            <a:ext cx="81851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a:latin typeface="Times New Roman" panose="02020603050405020304" pitchFamily="18" charset="0"/>
              </a:rPr>
              <a:t>(3) </a:t>
            </a:r>
            <a:r>
              <a:rPr lang="zh-CN" altLang="en-US" sz="2800" b="1">
                <a:latin typeface="宋体" panose="02010600030101010101" pitchFamily="2" charset="-122"/>
              </a:rPr>
              <a:t>小丽是计算机系的学生，她生于</a:t>
            </a:r>
            <a:r>
              <a:rPr lang="zh-CN" altLang="en-US" sz="2800" b="1">
                <a:latin typeface="Times New Roman" panose="02020603050405020304" pitchFamily="18" charset="0"/>
              </a:rPr>
              <a:t>1982</a:t>
            </a:r>
            <a:r>
              <a:rPr lang="zh-CN" altLang="en-US" sz="2800" b="1">
                <a:latin typeface="宋体" panose="02010600030101010101" pitchFamily="2" charset="-122"/>
              </a:rPr>
              <a:t>或</a:t>
            </a:r>
            <a:r>
              <a:rPr lang="zh-CN" altLang="en-US" sz="2800" b="1">
                <a:latin typeface="Times New Roman" panose="02020603050405020304" pitchFamily="18" charset="0"/>
              </a:rPr>
              <a:t>1983</a:t>
            </a:r>
            <a:r>
              <a:rPr lang="zh-CN" altLang="en-US" sz="2800" b="1">
                <a:latin typeface="宋体" panose="02010600030101010101" pitchFamily="2" charset="-122"/>
              </a:rPr>
              <a:t>年，</a:t>
            </a:r>
          </a:p>
          <a:p>
            <a:pPr eaLnBrk="1" hangingPunct="1">
              <a:lnSpc>
                <a:spcPct val="120000"/>
              </a:lnSpc>
            </a:pPr>
            <a:r>
              <a:rPr lang="zh-CN" altLang="en-US" sz="2800" b="1">
                <a:latin typeface="宋体" panose="02010600030101010101" pitchFamily="2" charset="-122"/>
              </a:rPr>
              <a:t>   她是三好生。</a:t>
            </a:r>
            <a:r>
              <a:rPr lang="zh-CN" altLang="en-US" sz="2800" b="1">
                <a:latin typeface="Times New Roman" panose="02020603050405020304" pitchFamily="18" charset="0"/>
              </a:rPr>
              <a:t> </a:t>
            </a:r>
          </a:p>
        </p:txBody>
      </p:sp>
      <p:grpSp>
        <p:nvGrpSpPr>
          <p:cNvPr id="25603" name="Group 3"/>
          <p:cNvGrpSpPr>
            <a:grpSpLocks/>
          </p:cNvGrpSpPr>
          <p:nvPr/>
        </p:nvGrpSpPr>
        <p:grpSpPr bwMode="auto">
          <a:xfrm>
            <a:off x="1979613" y="3073400"/>
            <a:ext cx="5273675" cy="2108200"/>
            <a:chOff x="0" y="0"/>
            <a:chExt cx="3322" cy="1328"/>
          </a:xfrm>
        </p:grpSpPr>
        <p:sp>
          <p:nvSpPr>
            <p:cNvPr id="45066" name="Text Box 4"/>
            <p:cNvSpPr txBox="1">
              <a:spLocks noChangeArrowheads="1"/>
            </p:cNvSpPr>
            <p:nvPr/>
          </p:nvSpPr>
          <p:spPr bwMode="auto">
            <a:xfrm>
              <a:off x="504" y="0"/>
              <a:ext cx="281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：小丽是计算机系的学生，</a:t>
              </a:r>
              <a:r>
                <a:rPr lang="zh-CN" altLang="en-US" sz="2800" b="1">
                  <a:latin typeface="Times New Roman" panose="02020603050405020304" pitchFamily="18" charset="0"/>
                </a:rPr>
                <a:t> </a:t>
              </a:r>
            </a:p>
          </p:txBody>
        </p:sp>
        <p:sp>
          <p:nvSpPr>
            <p:cNvPr id="45067" name="Text Box 5"/>
            <p:cNvSpPr txBox="1">
              <a:spLocks noChangeArrowheads="1"/>
            </p:cNvSpPr>
            <p:nvPr/>
          </p:nvSpPr>
          <p:spPr bwMode="auto">
            <a:xfrm>
              <a:off x="504" y="327"/>
              <a:ext cx="214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：小丽生于</a:t>
              </a:r>
              <a:r>
                <a:rPr lang="zh-CN" altLang="en-US" sz="2800" b="1">
                  <a:latin typeface="Times New Roman" panose="02020603050405020304" pitchFamily="18" charset="0"/>
                </a:rPr>
                <a:t>1982</a:t>
              </a:r>
              <a:r>
                <a:rPr lang="zh-CN" altLang="en-US" sz="2800" b="1">
                  <a:latin typeface="宋体" panose="02010600030101010101" pitchFamily="2" charset="-122"/>
                </a:rPr>
                <a:t>年，</a:t>
              </a:r>
              <a:r>
                <a:rPr lang="zh-CN" altLang="en-US" sz="2800" b="1">
                  <a:latin typeface="Times New Roman" panose="02020603050405020304" pitchFamily="18" charset="0"/>
                </a:rPr>
                <a:t> </a:t>
              </a:r>
            </a:p>
          </p:txBody>
        </p:sp>
        <p:sp>
          <p:nvSpPr>
            <p:cNvPr id="45068" name="Text Box 6"/>
            <p:cNvSpPr txBox="1">
              <a:spLocks noChangeArrowheads="1"/>
            </p:cNvSpPr>
            <p:nvPr/>
          </p:nvSpPr>
          <p:spPr bwMode="auto">
            <a:xfrm>
              <a:off x="504" y="663"/>
              <a:ext cx="214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：小丽生于</a:t>
              </a:r>
              <a:r>
                <a:rPr lang="zh-CN" altLang="en-US" sz="2800" b="1">
                  <a:latin typeface="Times New Roman" panose="02020603050405020304" pitchFamily="18" charset="0"/>
                </a:rPr>
                <a:t>1983</a:t>
              </a:r>
              <a:r>
                <a:rPr lang="zh-CN" altLang="en-US" sz="2800" b="1">
                  <a:latin typeface="宋体" panose="02010600030101010101" pitchFamily="2" charset="-122"/>
                </a:rPr>
                <a:t>年，</a:t>
              </a:r>
              <a:r>
                <a:rPr lang="zh-CN" altLang="en-US" sz="2800" b="1">
                  <a:latin typeface="Times New Roman" panose="02020603050405020304" pitchFamily="18" charset="0"/>
                </a:rPr>
                <a:t> </a:t>
              </a:r>
            </a:p>
          </p:txBody>
        </p:sp>
        <p:sp>
          <p:nvSpPr>
            <p:cNvPr id="45069" name="Text Box 7"/>
            <p:cNvSpPr txBox="1">
              <a:spLocks noChangeArrowheads="1"/>
            </p:cNvSpPr>
            <p:nvPr/>
          </p:nvSpPr>
          <p:spPr bwMode="auto">
            <a:xfrm>
              <a:off x="532" y="999"/>
              <a:ext cx="191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：小丽是三好生。</a:t>
              </a:r>
              <a:r>
                <a:rPr lang="zh-CN" altLang="en-US" sz="2800" b="1">
                  <a:latin typeface="Times New Roman" panose="02020603050405020304" pitchFamily="18" charset="0"/>
                </a:rPr>
                <a:t> </a:t>
              </a:r>
            </a:p>
          </p:txBody>
        </p:sp>
        <p:graphicFrame>
          <p:nvGraphicFramePr>
            <p:cNvPr id="45070" name="Object 8"/>
            <p:cNvGraphicFramePr>
              <a:graphicFrameLocks noChangeAspect="1"/>
            </p:cNvGraphicFramePr>
            <p:nvPr/>
          </p:nvGraphicFramePr>
          <p:xfrm>
            <a:off x="351" y="87"/>
            <a:ext cx="229" cy="243"/>
          </p:xfrm>
          <a:graphic>
            <a:graphicData uri="http://schemas.openxmlformats.org/presentationml/2006/ole">
              <mc:AlternateContent xmlns:mc="http://schemas.openxmlformats.org/markup-compatibility/2006">
                <mc:Choice xmlns:v="urn:schemas-microsoft-com:vml" Requires="v">
                  <p:oleObj spid="_x0000_s45075" r:id="rId3" imgW="152599" imgH="165315" progId="Equation.DSMT4">
                    <p:embed/>
                  </p:oleObj>
                </mc:Choice>
                <mc:Fallback>
                  <p:oleObj r:id="rId3" imgW="152599" imgH="165315"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 y="87"/>
                          <a:ext cx="2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71" name="Object 9"/>
            <p:cNvGraphicFramePr>
              <a:graphicFrameLocks noChangeAspect="1"/>
            </p:cNvGraphicFramePr>
            <p:nvPr/>
          </p:nvGraphicFramePr>
          <p:xfrm>
            <a:off x="388" y="420"/>
            <a:ext cx="186" cy="243"/>
          </p:xfrm>
          <a:graphic>
            <a:graphicData uri="http://schemas.openxmlformats.org/presentationml/2006/ole">
              <mc:AlternateContent xmlns:mc="http://schemas.openxmlformats.org/markup-compatibility/2006">
                <mc:Choice xmlns:v="urn:schemas-microsoft-com:vml" Requires="v">
                  <p:oleObj spid="_x0000_s45076" r:id="rId5" imgW="127055" imgH="165172" progId="Equation.DSMT4">
                    <p:embed/>
                  </p:oleObj>
                </mc:Choice>
                <mc:Fallback>
                  <p:oleObj r:id="rId5" imgW="127055" imgH="165172"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 y="420"/>
                          <a:ext cx="18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72" name="Object 10"/>
            <p:cNvGraphicFramePr>
              <a:graphicFrameLocks noChangeAspect="1"/>
            </p:cNvGraphicFramePr>
            <p:nvPr/>
          </p:nvGraphicFramePr>
          <p:xfrm>
            <a:off x="388" y="759"/>
            <a:ext cx="178" cy="192"/>
          </p:xfrm>
          <a:graphic>
            <a:graphicData uri="http://schemas.openxmlformats.org/presentationml/2006/ole">
              <mc:AlternateContent xmlns:mc="http://schemas.openxmlformats.org/markup-compatibility/2006">
                <mc:Choice xmlns:v="urn:schemas-microsoft-com:vml" Requires="v">
                  <p:oleObj spid="_x0000_s45077" r:id="rId7" imgW="114399" imgH="127110" progId="Equation.DSMT4">
                    <p:embed/>
                  </p:oleObj>
                </mc:Choice>
                <mc:Fallback>
                  <p:oleObj r:id="rId7" imgW="114399" imgH="12711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 y="759"/>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73" name="Object 11"/>
            <p:cNvGraphicFramePr>
              <a:graphicFrameLocks noChangeAspect="1"/>
            </p:cNvGraphicFramePr>
            <p:nvPr/>
          </p:nvGraphicFramePr>
          <p:xfrm>
            <a:off x="428" y="1098"/>
            <a:ext cx="152" cy="189"/>
          </p:xfrm>
          <a:graphic>
            <a:graphicData uri="http://schemas.openxmlformats.org/presentationml/2006/ole">
              <mc:AlternateContent xmlns:mc="http://schemas.openxmlformats.org/markup-compatibility/2006">
                <mc:Choice xmlns:v="urn:schemas-microsoft-com:vml" Requires="v">
                  <p:oleObj spid="_x0000_s45078" r:id="rId9" imgW="114499" imgH="139943" progId="Equation.DSMT4">
                    <p:embed/>
                  </p:oleObj>
                </mc:Choice>
                <mc:Fallback>
                  <p:oleObj r:id="rId9" imgW="114499" imgH="139943"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 y="1098"/>
                          <a:ext cx="15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74" name="Rectangle 12"/>
            <p:cNvSpPr>
              <a:spLocks noChangeArrowheads="1"/>
            </p:cNvSpPr>
            <p:nvPr/>
          </p:nvSpPr>
          <p:spPr bwMode="auto">
            <a:xfrm>
              <a:off x="0" y="48"/>
              <a:ext cx="34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设</a:t>
              </a:r>
            </a:p>
          </p:txBody>
        </p:sp>
      </p:grpSp>
      <p:grpSp>
        <p:nvGrpSpPr>
          <p:cNvPr id="2" name="Group 13"/>
          <p:cNvGrpSpPr>
            <a:grpSpLocks/>
          </p:cNvGrpSpPr>
          <p:nvPr/>
        </p:nvGrpSpPr>
        <p:grpSpPr bwMode="auto">
          <a:xfrm>
            <a:off x="1116013" y="5303838"/>
            <a:ext cx="4518025" cy="576262"/>
            <a:chOff x="0" y="0"/>
            <a:chExt cx="2846" cy="363"/>
          </a:xfrm>
        </p:grpSpPr>
        <p:sp>
          <p:nvSpPr>
            <p:cNvPr id="45063" name="Text Box 14"/>
            <p:cNvSpPr txBox="1">
              <a:spLocks noChangeArrowheads="1"/>
            </p:cNvSpPr>
            <p:nvPr/>
          </p:nvSpPr>
          <p:spPr bwMode="auto">
            <a:xfrm>
              <a:off x="0" y="34"/>
              <a:ext cx="1241"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原语句化为</a:t>
              </a:r>
            </a:p>
          </p:txBody>
        </p:sp>
        <p:graphicFrame>
          <p:nvGraphicFramePr>
            <p:cNvPr id="45064" name="Object 15"/>
            <p:cNvGraphicFramePr>
              <a:graphicFrameLocks noChangeAspect="1"/>
            </p:cNvGraphicFramePr>
            <p:nvPr/>
          </p:nvGraphicFramePr>
          <p:xfrm>
            <a:off x="1165" y="30"/>
            <a:ext cx="1389" cy="306"/>
          </p:xfrm>
          <a:graphic>
            <a:graphicData uri="http://schemas.openxmlformats.org/presentationml/2006/ole">
              <mc:AlternateContent xmlns:mc="http://schemas.openxmlformats.org/markup-compatibility/2006">
                <mc:Choice xmlns:v="urn:schemas-microsoft-com:vml" Requires="v">
                  <p:oleObj spid="_x0000_s45079" r:id="rId11" imgW="901700" imgH="203200" progId="Equation.DSMT4">
                    <p:embed/>
                  </p:oleObj>
                </mc:Choice>
                <mc:Fallback>
                  <p:oleObj r:id="rId11" imgW="901700" imgH="2032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65" y="30"/>
                          <a:ext cx="1389"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5" name="Rectangle 16"/>
            <p:cNvSpPr>
              <a:spLocks noChangeArrowheads="1"/>
            </p:cNvSpPr>
            <p:nvPr/>
          </p:nvSpPr>
          <p:spPr bwMode="auto">
            <a:xfrm>
              <a:off x="2506" y="0"/>
              <a:ext cx="34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a:t>
              </a:r>
              <a:r>
                <a:rPr lang="zh-CN" altLang="en-US" sz="2800" b="1">
                  <a:latin typeface="Times New Roman" panose="02020603050405020304" pitchFamily="18" charset="0"/>
                </a:rPr>
                <a:t> </a:t>
              </a:r>
            </a:p>
          </p:txBody>
        </p:sp>
      </p:grpSp>
      <p:sp>
        <p:nvSpPr>
          <p:cNvPr id="45061"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2.2.2  </a:t>
            </a:r>
            <a:r>
              <a:rPr lang="zh-CN" altLang="en-US" sz="3600">
                <a:solidFill>
                  <a:schemeClr val="bg1"/>
                </a:solidFill>
                <a:latin typeface="Times New Roman" panose="02020603050405020304" pitchFamily="18" charset="0"/>
                <a:ea typeface="黑体" panose="02010609060101010101" pitchFamily="49" charset="-122"/>
              </a:rPr>
              <a:t>命题符号化</a:t>
            </a:r>
            <a:endParaRPr lang="en-US" altLang="zh-CN" sz="3600">
              <a:solidFill>
                <a:schemeClr val="bg1"/>
              </a:solidFill>
              <a:latin typeface="Times New Roman" panose="02020603050405020304" pitchFamily="18" charset="0"/>
              <a:ea typeface="黑体" panose="02010609060101010101" pitchFamily="49" charset="-122"/>
            </a:endParaRPr>
          </a:p>
        </p:txBody>
      </p:sp>
      <p:sp>
        <p:nvSpPr>
          <p:cNvPr id="45062" name="Text Box 2"/>
          <p:cNvSpPr txBox="1">
            <a:spLocks noChangeArrowheads="1"/>
          </p:cNvSpPr>
          <p:nvPr/>
        </p:nvSpPr>
        <p:spPr bwMode="auto">
          <a:xfrm>
            <a:off x="935038" y="1111250"/>
            <a:ext cx="72723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3600" b="1">
                <a:latin typeface="Times New Roman" panose="02020603050405020304" pitchFamily="18" charset="0"/>
              </a:rPr>
              <a:t>练   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1000" fill="hold"/>
                                        <p:tgtEl>
                                          <p:spTgt spid="25602"/>
                                        </p:tgtEl>
                                        <p:attrNameLst>
                                          <p:attrName>ppt_x</p:attrName>
                                        </p:attrNameLst>
                                      </p:cBhvr>
                                      <p:tavLst>
                                        <p:tav tm="0">
                                          <p:val>
                                            <p:strVal val="0-#ppt_w/2"/>
                                          </p:val>
                                        </p:tav>
                                        <p:tav tm="100000">
                                          <p:val>
                                            <p:strVal val="#ppt_x"/>
                                          </p:val>
                                        </p:tav>
                                      </p:tavLst>
                                    </p:anim>
                                    <p:anim calcmode="lin" valueType="num">
                                      <p:cBhvr>
                                        <p:cTn id="8" dur="1000" fill="hold"/>
                                        <p:tgtEl>
                                          <p:spTgt spid="256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p:cTn id="13" dur="500" fill="hold"/>
                                        <p:tgtEl>
                                          <p:spTgt spid="25603"/>
                                        </p:tgtEl>
                                        <p:attrNameLst>
                                          <p:attrName>ppt_x</p:attrName>
                                        </p:attrNameLst>
                                      </p:cBhvr>
                                      <p:tavLst>
                                        <p:tav tm="0">
                                          <p:val>
                                            <p:strVal val="0-#ppt_w/2"/>
                                          </p:val>
                                        </p:tav>
                                        <p:tav tm="100000">
                                          <p:val>
                                            <p:strVal val="#ppt_x"/>
                                          </p:val>
                                        </p:tav>
                                      </p:tavLst>
                                    </p:anim>
                                    <p:anim calcmode="lin" valueType="num">
                                      <p:cBhvr>
                                        <p:cTn id="14"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0-#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85800" y="2054225"/>
            <a:ext cx="80486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内容：命题公式，重言式，矛盾式，可满足公式。</a:t>
            </a:r>
            <a:r>
              <a:rPr lang="zh-CN" altLang="en-US" sz="2800" b="1">
                <a:latin typeface="Times New Roman" panose="02020603050405020304" pitchFamily="18" charset="0"/>
              </a:rPr>
              <a:t> </a:t>
            </a:r>
          </a:p>
        </p:txBody>
      </p:sp>
      <p:sp>
        <p:nvSpPr>
          <p:cNvPr id="26627" name="Text Box 3"/>
          <p:cNvSpPr txBox="1">
            <a:spLocks noChangeArrowheads="1"/>
          </p:cNvSpPr>
          <p:nvPr/>
        </p:nvSpPr>
        <p:spPr bwMode="auto">
          <a:xfrm>
            <a:off x="685800" y="2663825"/>
            <a:ext cx="78359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重点：</a:t>
            </a:r>
            <a:r>
              <a:rPr lang="zh-CN" altLang="en-US" sz="2800" b="1">
                <a:latin typeface="Times New Roman" panose="02020603050405020304" pitchFamily="18" charset="0"/>
              </a:rPr>
              <a:t>(1) </a:t>
            </a:r>
            <a:r>
              <a:rPr lang="zh-CN" altLang="en-US" sz="2800" b="1">
                <a:latin typeface="宋体" panose="02010600030101010101" pitchFamily="2" charset="-122"/>
              </a:rPr>
              <a:t>掌握命题公式的定义及公式的真值表。</a:t>
            </a:r>
            <a:r>
              <a:rPr lang="zh-CN" altLang="en-US" sz="2800" b="1">
                <a:latin typeface="Times New Roman" panose="02020603050405020304" pitchFamily="18" charset="0"/>
              </a:rPr>
              <a:t> </a:t>
            </a:r>
          </a:p>
        </p:txBody>
      </p:sp>
      <p:sp>
        <p:nvSpPr>
          <p:cNvPr id="26628" name="Text Box 4"/>
          <p:cNvSpPr txBox="1">
            <a:spLocks noChangeArrowheads="1"/>
          </p:cNvSpPr>
          <p:nvPr/>
        </p:nvSpPr>
        <p:spPr bwMode="auto">
          <a:xfrm>
            <a:off x="1752600" y="3121025"/>
            <a:ext cx="64055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b="1">
                <a:latin typeface="Times New Roman" panose="02020603050405020304" pitchFamily="18" charset="0"/>
              </a:rPr>
              <a:t>(2) </a:t>
            </a:r>
            <a:r>
              <a:rPr lang="zh-CN" altLang="en-US" sz="2800" b="1">
                <a:latin typeface="宋体" panose="02010600030101010101" pitchFamily="2" charset="-122"/>
              </a:rPr>
              <a:t>掌握重言式和矛盾式的定义及使用真</a:t>
            </a:r>
          </a:p>
          <a:p>
            <a:pPr eaLnBrk="1" hangingPunct="1">
              <a:lnSpc>
                <a:spcPct val="150000"/>
              </a:lnSpc>
            </a:pPr>
            <a:r>
              <a:rPr lang="zh-CN" altLang="en-US" sz="2800" b="1">
                <a:latin typeface="宋体" panose="02010600030101010101" pitchFamily="2" charset="-122"/>
              </a:rPr>
              <a:t>   值表进行判断。</a:t>
            </a:r>
            <a:r>
              <a:rPr lang="zh-CN" altLang="en-US" sz="2800" b="1">
                <a:latin typeface="Times New Roman" panose="02020603050405020304" pitchFamily="18" charset="0"/>
              </a:rPr>
              <a:t> </a:t>
            </a:r>
          </a:p>
        </p:txBody>
      </p:sp>
      <p:sp>
        <p:nvSpPr>
          <p:cNvPr id="46085"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p:cTn id="7" dur="1000" fill="hold"/>
                                        <p:tgtEl>
                                          <p:spTgt spid="26626"/>
                                        </p:tgtEl>
                                        <p:attrNameLst>
                                          <p:attrName>ppt_x</p:attrName>
                                        </p:attrNameLst>
                                      </p:cBhvr>
                                      <p:tavLst>
                                        <p:tav tm="0">
                                          <p:val>
                                            <p:strVal val="0-#ppt_w/2"/>
                                          </p:val>
                                        </p:tav>
                                        <p:tav tm="100000">
                                          <p:val>
                                            <p:strVal val="#ppt_x"/>
                                          </p:val>
                                        </p:tav>
                                      </p:tavLst>
                                    </p:anim>
                                    <p:anim calcmode="lin" valueType="num">
                                      <p:cBhvr>
                                        <p:cTn id="8" dur="10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gtEl>
                                        <p:attrNameLst>
                                          <p:attrName>style.visibility</p:attrName>
                                        </p:attrNameLst>
                                      </p:cBhvr>
                                      <p:to>
                                        <p:strVal val="visible"/>
                                      </p:to>
                                    </p:set>
                                    <p:anim calcmode="lin" valueType="num">
                                      <p:cBhvr>
                                        <p:cTn id="13" dur="1000" fill="hold"/>
                                        <p:tgtEl>
                                          <p:spTgt spid="26627"/>
                                        </p:tgtEl>
                                        <p:attrNameLst>
                                          <p:attrName>ppt_x</p:attrName>
                                        </p:attrNameLst>
                                      </p:cBhvr>
                                      <p:tavLst>
                                        <p:tav tm="0">
                                          <p:val>
                                            <p:strVal val="0-#ppt_w/2"/>
                                          </p:val>
                                        </p:tav>
                                        <p:tav tm="100000">
                                          <p:val>
                                            <p:strVal val="#ppt_x"/>
                                          </p:val>
                                        </p:tav>
                                      </p:tavLst>
                                    </p:anim>
                                    <p:anim calcmode="lin" valueType="num">
                                      <p:cBhvr>
                                        <p:cTn id="14" dur="1000" fill="hold"/>
                                        <p:tgtEl>
                                          <p:spTgt spid="26627"/>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6628"/>
                                        </p:tgtEl>
                                        <p:attrNameLst>
                                          <p:attrName>style.visibility</p:attrName>
                                        </p:attrNameLst>
                                      </p:cBhvr>
                                      <p:to>
                                        <p:strVal val="visible"/>
                                      </p:to>
                                    </p:set>
                                    <p:anim calcmode="lin" valueType="num">
                                      <p:cBhvr>
                                        <p:cTn id="17" dur="1000" fill="hold"/>
                                        <p:tgtEl>
                                          <p:spTgt spid="26628"/>
                                        </p:tgtEl>
                                        <p:attrNameLst>
                                          <p:attrName>ppt_x</p:attrName>
                                        </p:attrNameLst>
                                      </p:cBhvr>
                                      <p:tavLst>
                                        <p:tav tm="0">
                                          <p:val>
                                            <p:strVal val="0-#ppt_w/2"/>
                                          </p:val>
                                        </p:tav>
                                        <p:tav tm="100000">
                                          <p:val>
                                            <p:strVal val="#ppt_x"/>
                                          </p:val>
                                        </p:tav>
                                      </p:tavLst>
                                    </p:anim>
                                    <p:anim calcmode="lin" valueType="num">
                                      <p:cBhvr>
                                        <p:cTn id="18" dur="1000" fill="hold"/>
                                        <p:tgtEl>
                                          <p:spTgt spid="26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P spid="266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28650" y="1027113"/>
            <a:ext cx="2936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latin typeface="宋体" panose="02010600030101010101" pitchFamily="2" charset="-122"/>
              </a:rPr>
              <a:t>一、命题公式</a:t>
            </a:r>
            <a:r>
              <a:rPr lang="zh-CN" altLang="en-US" sz="3600" b="1">
                <a:latin typeface="Times New Roman" panose="02020603050405020304" pitchFamily="18" charset="0"/>
              </a:rPr>
              <a:t> </a:t>
            </a:r>
          </a:p>
        </p:txBody>
      </p:sp>
      <p:sp>
        <p:nvSpPr>
          <p:cNvPr id="27651" name="Text Box 3"/>
          <p:cNvSpPr txBox="1">
            <a:spLocks noChangeArrowheads="1"/>
          </p:cNvSpPr>
          <p:nvPr/>
        </p:nvSpPr>
        <p:spPr bwMode="auto">
          <a:xfrm>
            <a:off x="628650" y="1673225"/>
            <a:ext cx="82105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800" b="1">
                <a:latin typeface="宋体" panose="02010600030101010101" pitchFamily="2" charset="-122"/>
              </a:rPr>
              <a:t>    </a:t>
            </a:r>
            <a:r>
              <a:rPr lang="zh-CN" altLang="en-US" sz="2800" b="1">
                <a:latin typeface="宋体" panose="02010600030101010101" pitchFamily="2" charset="-122"/>
              </a:rPr>
              <a:t>命题公式是由有限个命题常量，命题变量，联结词，括号等组成的字符串。精确定义如下：</a:t>
            </a:r>
            <a:r>
              <a:rPr lang="zh-CN" altLang="en-US" sz="2800" b="1">
                <a:latin typeface="Times New Roman" panose="02020603050405020304" pitchFamily="18" charset="0"/>
              </a:rPr>
              <a:t> </a:t>
            </a:r>
          </a:p>
        </p:txBody>
      </p:sp>
      <p:graphicFrame>
        <p:nvGraphicFramePr>
          <p:cNvPr id="27652" name="Object 4"/>
          <p:cNvGraphicFramePr>
            <a:graphicFrameLocks noChangeAspect="1"/>
          </p:cNvGraphicFramePr>
          <p:nvPr/>
        </p:nvGraphicFramePr>
        <p:xfrm>
          <a:off x="1193800" y="3235325"/>
          <a:ext cx="6146800" cy="2868613"/>
        </p:xfrm>
        <a:graphic>
          <a:graphicData uri="http://schemas.openxmlformats.org/presentationml/2006/ole">
            <mc:AlternateContent xmlns:mc="http://schemas.openxmlformats.org/markup-compatibility/2006">
              <mc:Choice xmlns:v="urn:schemas-microsoft-com:vml" Requires="v">
                <p:oleObj spid="_x0000_s47110" r:id="rId3" imgW="6157080" imgH="2868840" progId="Equation.3">
                  <p:embed/>
                </p:oleObj>
              </mc:Choice>
              <mc:Fallback>
                <p:oleObj r:id="rId3" imgW="6157080" imgH="28688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800" y="3235325"/>
                        <a:ext cx="61468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09"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1000" fill="hold"/>
                                        <p:tgtEl>
                                          <p:spTgt spid="27650"/>
                                        </p:tgtEl>
                                        <p:attrNameLst>
                                          <p:attrName>ppt_x</p:attrName>
                                        </p:attrNameLst>
                                      </p:cBhvr>
                                      <p:tavLst>
                                        <p:tav tm="0">
                                          <p:val>
                                            <p:strVal val="1+#ppt_w/2"/>
                                          </p:val>
                                        </p:tav>
                                        <p:tav tm="100000">
                                          <p:val>
                                            <p:strVal val="#ppt_x"/>
                                          </p:val>
                                        </p:tav>
                                      </p:tavLst>
                                    </p:anim>
                                    <p:anim calcmode="lin" valueType="num">
                                      <p:cBhvr>
                                        <p:cTn id="8" dur="1000" fill="hold"/>
                                        <p:tgtEl>
                                          <p:spTgt spid="276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gtEl>
                                        <p:attrNameLst>
                                          <p:attrName>style.visibility</p:attrName>
                                        </p:attrNameLst>
                                      </p:cBhvr>
                                      <p:to>
                                        <p:strVal val="visible"/>
                                      </p:to>
                                    </p:set>
                                    <p:anim calcmode="lin" valueType="num">
                                      <p:cBhvr>
                                        <p:cTn id="13" dur="1000" fill="hold"/>
                                        <p:tgtEl>
                                          <p:spTgt spid="27651"/>
                                        </p:tgtEl>
                                        <p:attrNameLst>
                                          <p:attrName>ppt_x</p:attrName>
                                        </p:attrNameLst>
                                      </p:cBhvr>
                                      <p:tavLst>
                                        <p:tav tm="0">
                                          <p:val>
                                            <p:strVal val="0-#ppt_w/2"/>
                                          </p:val>
                                        </p:tav>
                                        <p:tav tm="100000">
                                          <p:val>
                                            <p:strVal val="#ppt_x"/>
                                          </p:val>
                                        </p:tav>
                                      </p:tavLst>
                                    </p:anim>
                                    <p:anim calcmode="lin" valueType="num">
                                      <p:cBhvr>
                                        <p:cTn id="14" dur="1000" fill="hold"/>
                                        <p:tgtEl>
                                          <p:spTgt spid="276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652"/>
                                        </p:tgtEl>
                                        <p:attrNameLst>
                                          <p:attrName>style.visibility</p:attrName>
                                        </p:attrNameLst>
                                      </p:cBhvr>
                                      <p:to>
                                        <p:strVal val="visible"/>
                                      </p:to>
                                    </p:set>
                                    <p:anim calcmode="lin" valueType="num">
                                      <p:cBhvr>
                                        <p:cTn id="19" dur="1000" fill="hold"/>
                                        <p:tgtEl>
                                          <p:spTgt spid="27652"/>
                                        </p:tgtEl>
                                        <p:attrNameLst>
                                          <p:attrName>ppt_x</p:attrName>
                                        </p:attrNameLst>
                                      </p:cBhvr>
                                      <p:tavLst>
                                        <p:tav tm="0">
                                          <p:val>
                                            <p:strVal val="0-#ppt_w/2"/>
                                          </p:val>
                                        </p:tav>
                                        <p:tav tm="100000">
                                          <p:val>
                                            <p:strVal val="#ppt_x"/>
                                          </p:val>
                                        </p:tav>
                                      </p:tavLst>
                                    </p:anim>
                                    <p:anim calcmode="lin" valueType="num">
                                      <p:cBhvr>
                                        <p:cTn id="20" dur="1000" fill="hold"/>
                                        <p:tgtEl>
                                          <p:spTgt spid="27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914400" y="1679575"/>
            <a:ext cx="7072313" cy="2500313"/>
            <a:chOff x="0" y="0"/>
            <a:chExt cx="4455" cy="1575"/>
          </a:xfrm>
        </p:grpSpPr>
        <p:sp>
          <p:nvSpPr>
            <p:cNvPr id="48133" name="Text Box 3"/>
            <p:cNvSpPr txBox="1">
              <a:spLocks noChangeArrowheads="1"/>
            </p:cNvSpPr>
            <p:nvPr/>
          </p:nvSpPr>
          <p:spPr bwMode="auto">
            <a:xfrm>
              <a:off x="0" y="0"/>
              <a:ext cx="4169"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例、判断以下字符串中哪些是命题公式。</a:t>
              </a:r>
              <a:r>
                <a:rPr lang="zh-CN" altLang="en-US" sz="2800" b="1">
                  <a:latin typeface="Times New Roman" panose="02020603050405020304" pitchFamily="18" charset="0"/>
                </a:rPr>
                <a:t> </a:t>
              </a:r>
            </a:p>
          </p:txBody>
        </p:sp>
        <p:grpSp>
          <p:nvGrpSpPr>
            <p:cNvPr id="48134" name="Group 4"/>
            <p:cNvGrpSpPr>
              <a:grpSpLocks/>
            </p:cNvGrpSpPr>
            <p:nvPr/>
          </p:nvGrpSpPr>
          <p:grpSpPr bwMode="auto">
            <a:xfrm>
              <a:off x="144" y="375"/>
              <a:ext cx="1776" cy="347"/>
              <a:chOff x="0" y="0"/>
              <a:chExt cx="1776" cy="347"/>
            </a:xfrm>
          </p:grpSpPr>
          <p:sp>
            <p:nvSpPr>
              <p:cNvPr id="48150" name="Text Box 5"/>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(1) </a:t>
                </a:r>
              </a:p>
            </p:txBody>
          </p:sp>
          <p:graphicFrame>
            <p:nvGraphicFramePr>
              <p:cNvPr id="48151" name="Object 6"/>
              <p:cNvGraphicFramePr>
                <a:graphicFrameLocks noChangeAspect="1"/>
              </p:cNvGraphicFramePr>
              <p:nvPr/>
            </p:nvGraphicFramePr>
            <p:xfrm>
              <a:off x="339" y="29"/>
              <a:ext cx="1437" cy="318"/>
            </p:xfrm>
            <a:graphic>
              <a:graphicData uri="http://schemas.openxmlformats.org/presentationml/2006/ole">
                <mc:AlternateContent xmlns:mc="http://schemas.openxmlformats.org/markup-compatibility/2006">
                  <mc:Choice xmlns:v="urn:schemas-microsoft-com:vml" Requires="v">
                    <p:oleObj spid="_x0000_s48152" r:id="rId3" imgW="901700" imgH="203200" progId="Equation.DSMT4">
                      <p:embed/>
                    </p:oleObj>
                  </mc:Choice>
                  <mc:Fallback>
                    <p:oleObj r:id="rId3" imgW="901700" imgH="203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 y="29"/>
                            <a:ext cx="143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8135" name="Group 7"/>
            <p:cNvGrpSpPr>
              <a:grpSpLocks/>
            </p:cNvGrpSpPr>
            <p:nvPr/>
          </p:nvGrpSpPr>
          <p:grpSpPr bwMode="auto">
            <a:xfrm>
              <a:off x="2448" y="369"/>
              <a:ext cx="2007" cy="329"/>
              <a:chOff x="0" y="0"/>
              <a:chExt cx="2007" cy="329"/>
            </a:xfrm>
          </p:grpSpPr>
          <p:graphicFrame>
            <p:nvGraphicFramePr>
              <p:cNvPr id="48148" name="Object 8"/>
              <p:cNvGraphicFramePr>
                <a:graphicFrameLocks noChangeAspect="1"/>
              </p:cNvGraphicFramePr>
              <p:nvPr/>
            </p:nvGraphicFramePr>
            <p:xfrm>
              <a:off x="384" y="6"/>
              <a:ext cx="1623" cy="314"/>
            </p:xfrm>
            <a:graphic>
              <a:graphicData uri="http://schemas.openxmlformats.org/presentationml/2006/ole">
                <mc:AlternateContent xmlns:mc="http://schemas.openxmlformats.org/markup-compatibility/2006">
                  <mc:Choice xmlns:v="urn:schemas-microsoft-com:vml" Requires="v">
                    <p:oleObj spid="_x0000_s48153" r:id="rId5" imgW="1041400" imgH="203200" progId="Equation.DSMT4">
                      <p:embed/>
                    </p:oleObj>
                  </mc:Choice>
                  <mc:Fallback>
                    <p:oleObj r:id="rId5" imgW="1041400" imgH="203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6"/>
                            <a:ext cx="16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49" name="Text Box 9"/>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(2) </a:t>
                </a:r>
              </a:p>
            </p:txBody>
          </p:sp>
        </p:grpSp>
        <p:grpSp>
          <p:nvGrpSpPr>
            <p:cNvPr id="48136" name="Group 10"/>
            <p:cNvGrpSpPr>
              <a:grpSpLocks/>
            </p:cNvGrpSpPr>
            <p:nvPr/>
          </p:nvGrpSpPr>
          <p:grpSpPr bwMode="auto">
            <a:xfrm>
              <a:off x="144" y="816"/>
              <a:ext cx="1119" cy="338"/>
              <a:chOff x="0" y="0"/>
              <a:chExt cx="1119" cy="338"/>
            </a:xfrm>
          </p:grpSpPr>
          <p:graphicFrame>
            <p:nvGraphicFramePr>
              <p:cNvPr id="48146" name="Object 11"/>
              <p:cNvGraphicFramePr>
                <a:graphicFrameLocks noChangeAspect="1"/>
              </p:cNvGraphicFramePr>
              <p:nvPr/>
            </p:nvGraphicFramePr>
            <p:xfrm>
              <a:off x="336" y="87"/>
              <a:ext cx="783" cy="251"/>
            </p:xfrm>
            <a:graphic>
              <a:graphicData uri="http://schemas.openxmlformats.org/presentationml/2006/ole">
                <mc:AlternateContent xmlns:mc="http://schemas.openxmlformats.org/markup-compatibility/2006">
                  <mc:Choice xmlns:v="urn:schemas-microsoft-com:vml" Requires="v">
                    <p:oleObj spid="_x0000_s48154" r:id="rId7" imgW="508221" imgH="165172" progId="Equation.DSMT4">
                      <p:embed/>
                    </p:oleObj>
                  </mc:Choice>
                  <mc:Fallback>
                    <p:oleObj r:id="rId7" imgW="508221" imgH="165172"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 y="87"/>
                            <a:ext cx="783"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47" name="Text Box 12"/>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(3) </a:t>
                </a:r>
              </a:p>
            </p:txBody>
          </p:sp>
        </p:grpSp>
        <p:grpSp>
          <p:nvGrpSpPr>
            <p:cNvPr id="48137" name="Group 13"/>
            <p:cNvGrpSpPr>
              <a:grpSpLocks/>
            </p:cNvGrpSpPr>
            <p:nvPr/>
          </p:nvGrpSpPr>
          <p:grpSpPr bwMode="auto">
            <a:xfrm>
              <a:off x="2446" y="801"/>
              <a:ext cx="1586" cy="342"/>
              <a:chOff x="0" y="0"/>
              <a:chExt cx="1586" cy="342"/>
            </a:xfrm>
          </p:grpSpPr>
          <p:sp>
            <p:nvSpPr>
              <p:cNvPr id="48144" name="Text Box 14"/>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(4) </a:t>
                </a:r>
              </a:p>
            </p:txBody>
          </p:sp>
          <p:graphicFrame>
            <p:nvGraphicFramePr>
              <p:cNvPr id="48145" name="Object 15"/>
              <p:cNvGraphicFramePr>
                <a:graphicFrameLocks noChangeAspect="1"/>
              </p:cNvGraphicFramePr>
              <p:nvPr/>
            </p:nvGraphicFramePr>
            <p:xfrm>
              <a:off x="374" y="39"/>
              <a:ext cx="1212" cy="303"/>
            </p:xfrm>
            <a:graphic>
              <a:graphicData uri="http://schemas.openxmlformats.org/presentationml/2006/ole">
                <mc:AlternateContent xmlns:mc="http://schemas.openxmlformats.org/markup-compatibility/2006">
                  <mc:Choice xmlns:v="urn:schemas-microsoft-com:vml" Requires="v">
                    <p:oleObj spid="_x0000_s48155" r:id="rId9" imgW="800100" imgH="203200" progId="Equation.DSMT4">
                      <p:embed/>
                    </p:oleObj>
                  </mc:Choice>
                  <mc:Fallback>
                    <p:oleObj r:id="rId9" imgW="800100" imgH="2032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 y="39"/>
                            <a:ext cx="121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8138" name="Group 16"/>
            <p:cNvGrpSpPr>
              <a:grpSpLocks/>
            </p:cNvGrpSpPr>
            <p:nvPr/>
          </p:nvGrpSpPr>
          <p:grpSpPr bwMode="auto">
            <a:xfrm>
              <a:off x="144" y="1239"/>
              <a:ext cx="1179" cy="336"/>
              <a:chOff x="0" y="0"/>
              <a:chExt cx="1179" cy="336"/>
            </a:xfrm>
          </p:grpSpPr>
          <p:sp>
            <p:nvSpPr>
              <p:cNvPr id="48142" name="Text Box 17"/>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(5) </a:t>
                </a:r>
              </a:p>
            </p:txBody>
          </p:sp>
          <p:graphicFrame>
            <p:nvGraphicFramePr>
              <p:cNvPr id="48143" name="Object 18"/>
              <p:cNvGraphicFramePr>
                <a:graphicFrameLocks noChangeAspect="1"/>
              </p:cNvGraphicFramePr>
              <p:nvPr/>
            </p:nvGraphicFramePr>
            <p:xfrm>
              <a:off x="336" y="84"/>
              <a:ext cx="843" cy="252"/>
            </p:xfrm>
            <a:graphic>
              <a:graphicData uri="http://schemas.openxmlformats.org/presentationml/2006/ole">
                <mc:AlternateContent xmlns:mc="http://schemas.openxmlformats.org/markup-compatibility/2006">
                  <mc:Choice xmlns:v="urn:schemas-microsoft-com:vml" Requires="v">
                    <p:oleObj spid="_x0000_s48156" r:id="rId11" imgW="546100" imgH="165100" progId="Equation.DSMT4">
                      <p:embed/>
                    </p:oleObj>
                  </mc:Choice>
                  <mc:Fallback>
                    <p:oleObj r:id="rId11" imgW="546100" imgH="1651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 y="84"/>
                            <a:ext cx="84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8139" name="Group 19"/>
            <p:cNvGrpSpPr>
              <a:grpSpLocks/>
            </p:cNvGrpSpPr>
            <p:nvPr/>
          </p:nvGrpSpPr>
          <p:grpSpPr bwMode="auto">
            <a:xfrm>
              <a:off x="2446" y="1239"/>
              <a:ext cx="1730" cy="329"/>
              <a:chOff x="0" y="0"/>
              <a:chExt cx="1730" cy="329"/>
            </a:xfrm>
          </p:grpSpPr>
          <p:sp>
            <p:nvSpPr>
              <p:cNvPr id="48140" name="Text Box 20"/>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(6) </a:t>
                </a:r>
              </a:p>
            </p:txBody>
          </p:sp>
          <p:graphicFrame>
            <p:nvGraphicFramePr>
              <p:cNvPr id="48141" name="Object 21"/>
              <p:cNvGraphicFramePr>
                <a:graphicFrameLocks noChangeAspect="1"/>
              </p:cNvGraphicFramePr>
              <p:nvPr/>
            </p:nvGraphicFramePr>
            <p:xfrm>
              <a:off x="398" y="0"/>
              <a:ext cx="1332" cy="304"/>
            </p:xfrm>
            <a:graphic>
              <a:graphicData uri="http://schemas.openxmlformats.org/presentationml/2006/ole">
                <mc:AlternateContent xmlns:mc="http://schemas.openxmlformats.org/markup-compatibility/2006">
                  <mc:Choice xmlns:v="urn:schemas-microsoft-com:vml" Requires="v">
                    <p:oleObj spid="_x0000_s48157" r:id="rId13" imgW="876681" imgH="203288" progId="Equation.DSMT4">
                      <p:embed/>
                    </p:oleObj>
                  </mc:Choice>
                  <mc:Fallback>
                    <p:oleObj r:id="rId13" imgW="876681" imgH="203288"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 y="0"/>
                            <a:ext cx="133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2" name="Text Box 22"/>
          <p:cNvSpPr txBox="1">
            <a:spLocks noChangeArrowheads="1"/>
          </p:cNvSpPr>
          <p:nvPr/>
        </p:nvSpPr>
        <p:spPr bwMode="auto">
          <a:xfrm>
            <a:off x="990600" y="4738688"/>
            <a:ext cx="76723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答案：</a:t>
            </a:r>
            <a:r>
              <a:rPr lang="zh-CN" altLang="en-US" sz="2800" b="1">
                <a:latin typeface="Times New Roman" panose="02020603050405020304" pitchFamily="18" charset="0"/>
              </a:rPr>
              <a:t>(1)</a:t>
            </a:r>
            <a:r>
              <a:rPr lang="zh-CN" altLang="en-US" sz="2800" b="1">
                <a:latin typeface="宋体" panose="02010600030101010101" pitchFamily="2" charset="-122"/>
              </a:rPr>
              <a:t>、</a:t>
            </a:r>
            <a:r>
              <a:rPr lang="zh-CN" altLang="en-US" sz="2800" b="1">
                <a:latin typeface="Times New Roman" panose="02020603050405020304" pitchFamily="18" charset="0"/>
              </a:rPr>
              <a:t>(2)</a:t>
            </a:r>
            <a:r>
              <a:rPr lang="zh-CN" altLang="en-US" sz="2800" b="1">
                <a:latin typeface="宋体" panose="02010600030101010101" pitchFamily="2" charset="-122"/>
              </a:rPr>
              <a:t>、</a:t>
            </a:r>
            <a:r>
              <a:rPr lang="zh-CN" altLang="en-US" sz="2800" b="1">
                <a:latin typeface="Times New Roman" panose="02020603050405020304" pitchFamily="18" charset="0"/>
              </a:rPr>
              <a:t>(6)</a:t>
            </a:r>
            <a:r>
              <a:rPr lang="zh-CN" altLang="en-US" sz="2800" b="1">
                <a:latin typeface="宋体" panose="02010600030101010101" pitchFamily="2" charset="-122"/>
              </a:rPr>
              <a:t>是公式，</a:t>
            </a:r>
            <a:r>
              <a:rPr lang="zh-CN" altLang="en-US" sz="2800" b="1">
                <a:latin typeface="Times New Roman" panose="02020603050405020304" pitchFamily="18" charset="0"/>
              </a:rPr>
              <a:t>(3)</a:t>
            </a:r>
            <a:r>
              <a:rPr lang="zh-CN" altLang="en-US" sz="2800" b="1">
                <a:latin typeface="宋体" panose="02010600030101010101" pitchFamily="2" charset="-122"/>
              </a:rPr>
              <a:t>、</a:t>
            </a:r>
            <a:r>
              <a:rPr lang="zh-CN" altLang="en-US" sz="2800" b="1">
                <a:latin typeface="Times New Roman" panose="02020603050405020304" pitchFamily="18" charset="0"/>
              </a:rPr>
              <a:t>(4)</a:t>
            </a:r>
            <a:r>
              <a:rPr lang="zh-CN" altLang="en-US" sz="2800" b="1">
                <a:latin typeface="宋体" panose="02010600030101010101" pitchFamily="2" charset="-122"/>
              </a:rPr>
              <a:t>、</a:t>
            </a:r>
            <a:r>
              <a:rPr lang="zh-CN" altLang="en-US" sz="2800" b="1">
                <a:latin typeface="Times New Roman" panose="02020603050405020304" pitchFamily="18" charset="0"/>
              </a:rPr>
              <a:t>(5)</a:t>
            </a:r>
            <a:r>
              <a:rPr lang="zh-CN" altLang="en-US" sz="2800" b="1">
                <a:latin typeface="宋体" panose="02010600030101010101" pitchFamily="2" charset="-122"/>
              </a:rPr>
              <a:t>不是。</a:t>
            </a:r>
            <a:r>
              <a:rPr lang="zh-CN" altLang="en-US" sz="2800" b="1">
                <a:latin typeface="Times New Roman" panose="02020603050405020304" pitchFamily="18" charset="0"/>
              </a:rPr>
              <a:t> </a:t>
            </a:r>
          </a:p>
        </p:txBody>
      </p:sp>
      <p:sp>
        <p:nvSpPr>
          <p:cNvPr id="48132"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1000" fill="hold"/>
                                        <p:tgtEl>
                                          <p:spTgt spid="28674"/>
                                        </p:tgtEl>
                                        <p:attrNameLst>
                                          <p:attrName>ppt_x</p:attrName>
                                        </p:attrNameLst>
                                      </p:cBhvr>
                                      <p:tavLst>
                                        <p:tav tm="0">
                                          <p:val>
                                            <p:strVal val="0-#ppt_w/2"/>
                                          </p:val>
                                        </p:tav>
                                        <p:tav tm="100000">
                                          <p:val>
                                            <p:strVal val="#ppt_x"/>
                                          </p:val>
                                        </p:tav>
                                      </p:tavLst>
                                    </p:anim>
                                    <p:anim calcmode="lin" valueType="num">
                                      <p:cBhvr>
                                        <p:cTn id="8" dur="1000" fill="hold"/>
                                        <p:tgtEl>
                                          <p:spTgt spid="286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33400" y="1385888"/>
            <a:ext cx="37512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命令公式的真值表</a:t>
            </a:r>
            <a:r>
              <a:rPr lang="zh-CN" altLang="en-US" sz="2800" b="1">
                <a:latin typeface="Times New Roman" panose="02020603050405020304" pitchFamily="18" charset="0"/>
              </a:rPr>
              <a:t> ：</a:t>
            </a:r>
            <a:endParaRPr lang="zh-CN" altLang="en-US" sz="2800" b="1" i="1">
              <a:latin typeface="Times New Roman" panose="02020603050405020304" pitchFamily="18" charset="0"/>
            </a:endParaRPr>
          </a:p>
        </p:txBody>
      </p:sp>
      <p:sp>
        <p:nvSpPr>
          <p:cNvPr id="29699" name="Text Box 3"/>
          <p:cNvSpPr txBox="1">
            <a:spLocks noChangeArrowheads="1"/>
          </p:cNvSpPr>
          <p:nvPr/>
        </p:nvSpPr>
        <p:spPr bwMode="auto">
          <a:xfrm>
            <a:off x="533400" y="5226050"/>
            <a:ext cx="85502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(3) </a:t>
            </a:r>
            <a:r>
              <a:rPr lang="zh-CN" altLang="en-US" sz="2800" b="1">
                <a:latin typeface="宋体" panose="02010600030101010101" pitchFamily="2" charset="-122"/>
              </a:rPr>
              <a:t>对应每个赋值，计算各层次的值，直至整个公式。</a:t>
            </a:r>
            <a:r>
              <a:rPr lang="zh-CN" altLang="en-US" sz="2800" b="1">
                <a:latin typeface="Times New Roman" panose="02020603050405020304" pitchFamily="18" charset="0"/>
              </a:rPr>
              <a:t> </a:t>
            </a:r>
          </a:p>
        </p:txBody>
      </p:sp>
      <p:grpSp>
        <p:nvGrpSpPr>
          <p:cNvPr id="29700" name="Group 4"/>
          <p:cNvGrpSpPr>
            <a:grpSpLocks/>
          </p:cNvGrpSpPr>
          <p:nvPr/>
        </p:nvGrpSpPr>
        <p:grpSpPr bwMode="auto">
          <a:xfrm>
            <a:off x="609600" y="2078038"/>
            <a:ext cx="8224838" cy="531812"/>
            <a:chOff x="0" y="0"/>
            <a:chExt cx="5181" cy="335"/>
          </a:xfrm>
        </p:grpSpPr>
        <p:sp>
          <p:nvSpPr>
            <p:cNvPr id="49167" name="Text Box 5"/>
            <p:cNvSpPr txBox="1">
              <a:spLocks noChangeArrowheads="1"/>
            </p:cNvSpPr>
            <p:nvPr/>
          </p:nvSpPr>
          <p:spPr bwMode="auto">
            <a:xfrm>
              <a:off x="133" y="0"/>
              <a:ext cx="1689"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的真值表</a:t>
              </a:r>
              <a:r>
                <a:rPr lang="zh-CN" altLang="en-US" sz="2800" b="1">
                  <a:latin typeface="Times New Roman" panose="02020603050405020304" pitchFamily="18" charset="0"/>
                </a:rPr>
                <a:t>——</a:t>
              </a:r>
              <a:r>
                <a:rPr lang="zh-CN" altLang="en-US" sz="2800" b="1">
                  <a:latin typeface="宋体" panose="02010600030101010101" pitchFamily="2" charset="-122"/>
                </a:rPr>
                <a:t>指</a:t>
              </a:r>
            </a:p>
          </p:txBody>
        </p:sp>
        <p:graphicFrame>
          <p:nvGraphicFramePr>
            <p:cNvPr id="49168" name="Object 6"/>
            <p:cNvGraphicFramePr>
              <a:graphicFrameLocks noChangeAspect="1"/>
            </p:cNvGraphicFramePr>
            <p:nvPr/>
          </p:nvGraphicFramePr>
          <p:xfrm>
            <a:off x="0" y="51"/>
            <a:ext cx="229" cy="243"/>
          </p:xfrm>
          <a:graphic>
            <a:graphicData uri="http://schemas.openxmlformats.org/presentationml/2006/ole">
              <mc:AlternateContent xmlns:mc="http://schemas.openxmlformats.org/markup-compatibility/2006">
                <mc:Choice xmlns:v="urn:schemas-microsoft-com:vml" Requires="v">
                  <p:oleObj spid="_x0000_s49171" r:id="rId3" imgW="152599" imgH="165315" progId="Equation.DSMT4">
                    <p:embed/>
                  </p:oleObj>
                </mc:Choice>
                <mc:Fallback>
                  <p:oleObj r:id="rId3" imgW="152599" imgH="16531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1"/>
                          <a:ext cx="2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9" name="Object 7"/>
            <p:cNvGraphicFramePr>
              <a:graphicFrameLocks noChangeAspect="1"/>
            </p:cNvGraphicFramePr>
            <p:nvPr/>
          </p:nvGraphicFramePr>
          <p:xfrm>
            <a:off x="1758" y="37"/>
            <a:ext cx="229" cy="243"/>
          </p:xfrm>
          <a:graphic>
            <a:graphicData uri="http://schemas.openxmlformats.org/presentationml/2006/ole">
              <mc:AlternateContent xmlns:mc="http://schemas.openxmlformats.org/markup-compatibility/2006">
                <mc:Choice xmlns:v="urn:schemas-microsoft-com:vml" Requires="v">
                  <p:oleObj spid="_x0000_s49172" r:id="rId5" imgW="152599" imgH="165315" progId="Equation.DSMT4">
                    <p:embed/>
                  </p:oleObj>
                </mc:Choice>
                <mc:Fallback>
                  <p:oleObj r:id="rId5" imgW="152599" imgH="16531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 y="37"/>
                          <a:ext cx="2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70" name="Rectangle 8"/>
            <p:cNvSpPr>
              <a:spLocks noChangeArrowheads="1"/>
            </p:cNvSpPr>
            <p:nvPr/>
          </p:nvSpPr>
          <p:spPr bwMode="auto">
            <a:xfrm>
              <a:off x="1913" y="6"/>
              <a:ext cx="326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在所有赋值之下取值列成的表。</a:t>
              </a:r>
              <a:r>
                <a:rPr lang="zh-CN" altLang="en-US" sz="2800" b="1">
                  <a:latin typeface="Times New Roman" panose="02020603050405020304" pitchFamily="18" charset="0"/>
                </a:rPr>
                <a:t> </a:t>
              </a:r>
            </a:p>
          </p:txBody>
        </p:sp>
      </p:grpSp>
      <p:grpSp>
        <p:nvGrpSpPr>
          <p:cNvPr id="29705" name="Group 9"/>
          <p:cNvGrpSpPr>
            <a:grpSpLocks/>
          </p:cNvGrpSpPr>
          <p:nvPr/>
        </p:nvGrpSpPr>
        <p:grpSpPr bwMode="auto">
          <a:xfrm>
            <a:off x="685800" y="3268663"/>
            <a:ext cx="3746500" cy="544512"/>
            <a:chOff x="0" y="0"/>
            <a:chExt cx="2360" cy="343"/>
          </a:xfrm>
        </p:grpSpPr>
        <p:sp>
          <p:nvSpPr>
            <p:cNvPr id="49164" name="Text Box 10"/>
            <p:cNvSpPr txBox="1">
              <a:spLocks noChangeArrowheads="1"/>
            </p:cNvSpPr>
            <p:nvPr/>
          </p:nvSpPr>
          <p:spPr bwMode="auto">
            <a:xfrm>
              <a:off x="0" y="0"/>
              <a:ext cx="56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构造</a:t>
              </a:r>
            </a:p>
          </p:txBody>
        </p:sp>
        <p:graphicFrame>
          <p:nvGraphicFramePr>
            <p:cNvPr id="49165" name="Object 11"/>
            <p:cNvGraphicFramePr>
              <a:graphicFrameLocks noChangeAspect="1"/>
            </p:cNvGraphicFramePr>
            <p:nvPr/>
          </p:nvGraphicFramePr>
          <p:xfrm>
            <a:off x="490" y="31"/>
            <a:ext cx="229" cy="243"/>
          </p:xfrm>
          <a:graphic>
            <a:graphicData uri="http://schemas.openxmlformats.org/presentationml/2006/ole">
              <mc:AlternateContent xmlns:mc="http://schemas.openxmlformats.org/markup-compatibility/2006">
                <mc:Choice xmlns:v="urn:schemas-microsoft-com:vml" Requires="v">
                  <p:oleObj spid="_x0000_s49173" r:id="rId6" imgW="152599" imgH="165315" progId="Equation.DSMT4">
                    <p:embed/>
                  </p:oleObj>
                </mc:Choice>
                <mc:Fallback>
                  <p:oleObj r:id="rId6" imgW="152599" imgH="165315"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 y="31"/>
                          <a:ext cx="2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6" name="Rectangle 12"/>
            <p:cNvSpPr>
              <a:spLocks noChangeArrowheads="1"/>
            </p:cNvSpPr>
            <p:nvPr/>
          </p:nvSpPr>
          <p:spPr bwMode="auto">
            <a:xfrm>
              <a:off x="668" y="14"/>
              <a:ext cx="1692"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的真值表步骤：</a:t>
              </a:r>
            </a:p>
          </p:txBody>
        </p:sp>
      </p:grpSp>
      <p:sp>
        <p:nvSpPr>
          <p:cNvPr id="2" name="Text Box 13"/>
          <p:cNvSpPr txBox="1">
            <a:spLocks noChangeArrowheads="1"/>
          </p:cNvSpPr>
          <p:nvPr/>
        </p:nvSpPr>
        <p:spPr bwMode="auto">
          <a:xfrm>
            <a:off x="533400" y="3900488"/>
            <a:ext cx="5691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(1) </a:t>
            </a:r>
            <a:r>
              <a:rPr lang="zh-CN" altLang="en-US" sz="2800" b="1">
                <a:latin typeface="宋体" panose="02010600030101010101" pitchFamily="2" charset="-122"/>
              </a:rPr>
              <a:t>列出所有命题变项的所有赋值</a:t>
            </a:r>
            <a:r>
              <a:rPr lang="zh-CN" altLang="en-US" sz="2800" b="1">
                <a:latin typeface="Times New Roman" panose="02020603050405020304" pitchFamily="18" charset="0"/>
              </a:rPr>
              <a:t>； </a:t>
            </a:r>
          </a:p>
        </p:txBody>
      </p:sp>
      <p:grpSp>
        <p:nvGrpSpPr>
          <p:cNvPr id="3" name="Group 14"/>
          <p:cNvGrpSpPr>
            <a:grpSpLocks/>
          </p:cNvGrpSpPr>
          <p:nvPr/>
        </p:nvGrpSpPr>
        <p:grpSpPr bwMode="auto">
          <a:xfrm>
            <a:off x="533400" y="4562475"/>
            <a:ext cx="4960938" cy="531813"/>
            <a:chOff x="0" y="0"/>
            <a:chExt cx="3125" cy="335"/>
          </a:xfrm>
        </p:grpSpPr>
        <p:sp>
          <p:nvSpPr>
            <p:cNvPr id="49161" name="Text Box 15"/>
            <p:cNvSpPr txBox="1">
              <a:spLocks noChangeArrowheads="1"/>
            </p:cNvSpPr>
            <p:nvPr/>
          </p:nvSpPr>
          <p:spPr bwMode="auto">
            <a:xfrm>
              <a:off x="0" y="0"/>
              <a:ext cx="1783"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(2) </a:t>
              </a:r>
              <a:r>
                <a:rPr lang="zh-CN" altLang="en-US" sz="2800" b="1">
                  <a:latin typeface="宋体" panose="02010600030101010101" pitchFamily="2" charset="-122"/>
                </a:rPr>
                <a:t>从低到高写出</a:t>
              </a:r>
            </a:p>
          </p:txBody>
        </p:sp>
        <p:graphicFrame>
          <p:nvGraphicFramePr>
            <p:cNvPr id="49162" name="Object 16"/>
            <p:cNvGraphicFramePr>
              <a:graphicFrameLocks noChangeAspect="1"/>
            </p:cNvGraphicFramePr>
            <p:nvPr/>
          </p:nvGraphicFramePr>
          <p:xfrm>
            <a:off x="1691" y="51"/>
            <a:ext cx="229" cy="243"/>
          </p:xfrm>
          <a:graphic>
            <a:graphicData uri="http://schemas.openxmlformats.org/presentationml/2006/ole">
              <mc:AlternateContent xmlns:mc="http://schemas.openxmlformats.org/markup-compatibility/2006">
                <mc:Choice xmlns:v="urn:schemas-microsoft-com:vml" Requires="v">
                  <p:oleObj spid="_x0000_s49174" r:id="rId7" imgW="152599" imgH="165315" progId="Equation.DSMT4">
                    <p:embed/>
                  </p:oleObj>
                </mc:Choice>
                <mc:Fallback>
                  <p:oleObj r:id="rId7" imgW="152599" imgH="165315"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 y="51"/>
                          <a:ext cx="22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3" name="Rectangle 17"/>
            <p:cNvSpPr>
              <a:spLocks noChangeArrowheads="1"/>
            </p:cNvSpPr>
            <p:nvPr/>
          </p:nvSpPr>
          <p:spPr bwMode="auto">
            <a:xfrm>
              <a:off x="1884" y="6"/>
              <a:ext cx="1241"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的各层次；</a:t>
              </a:r>
            </a:p>
          </p:txBody>
        </p:sp>
      </p:grpSp>
      <p:sp>
        <p:nvSpPr>
          <p:cNvPr id="49160"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1000" fill="hold"/>
                                        <p:tgtEl>
                                          <p:spTgt spid="29698"/>
                                        </p:tgtEl>
                                        <p:attrNameLst>
                                          <p:attrName>ppt_x</p:attrName>
                                        </p:attrNameLst>
                                      </p:cBhvr>
                                      <p:tavLst>
                                        <p:tav tm="0">
                                          <p:val>
                                            <p:strVal val="0-#ppt_w/2"/>
                                          </p:val>
                                        </p:tav>
                                        <p:tav tm="100000">
                                          <p:val>
                                            <p:strVal val="#ppt_x"/>
                                          </p:val>
                                        </p:tav>
                                      </p:tavLst>
                                    </p:anim>
                                    <p:anim calcmode="lin" valueType="num">
                                      <p:cBhvr>
                                        <p:cTn id="8" dur="1000" fill="hold"/>
                                        <p:tgtEl>
                                          <p:spTgt spid="296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700"/>
                                        </p:tgtEl>
                                        <p:attrNameLst>
                                          <p:attrName>style.visibility</p:attrName>
                                        </p:attrNameLst>
                                      </p:cBhvr>
                                      <p:to>
                                        <p:strVal val="visible"/>
                                      </p:to>
                                    </p:set>
                                    <p:anim calcmode="lin" valueType="num">
                                      <p:cBhvr>
                                        <p:cTn id="13" dur="1000" fill="hold"/>
                                        <p:tgtEl>
                                          <p:spTgt spid="29700"/>
                                        </p:tgtEl>
                                        <p:attrNameLst>
                                          <p:attrName>ppt_x</p:attrName>
                                        </p:attrNameLst>
                                      </p:cBhvr>
                                      <p:tavLst>
                                        <p:tav tm="0">
                                          <p:val>
                                            <p:strVal val="0-#ppt_w/2"/>
                                          </p:val>
                                        </p:tav>
                                        <p:tav tm="100000">
                                          <p:val>
                                            <p:strVal val="#ppt_x"/>
                                          </p:val>
                                        </p:tav>
                                      </p:tavLst>
                                    </p:anim>
                                    <p:anim calcmode="lin" valueType="num">
                                      <p:cBhvr>
                                        <p:cTn id="14" dur="1000" fill="hold"/>
                                        <p:tgtEl>
                                          <p:spTgt spid="2970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9705"/>
                                        </p:tgtEl>
                                        <p:attrNameLst>
                                          <p:attrName>style.visibility</p:attrName>
                                        </p:attrNameLst>
                                      </p:cBhvr>
                                      <p:to>
                                        <p:strVal val="visible"/>
                                      </p:to>
                                    </p:set>
                                    <p:anim calcmode="lin" valueType="num">
                                      <p:cBhvr>
                                        <p:cTn id="17" dur="1000" fill="hold"/>
                                        <p:tgtEl>
                                          <p:spTgt spid="29705"/>
                                        </p:tgtEl>
                                        <p:attrNameLst>
                                          <p:attrName>ppt_x</p:attrName>
                                        </p:attrNameLst>
                                      </p:cBhvr>
                                      <p:tavLst>
                                        <p:tav tm="0">
                                          <p:val>
                                            <p:strVal val="0-#ppt_w/2"/>
                                          </p:val>
                                        </p:tav>
                                        <p:tav tm="100000">
                                          <p:val>
                                            <p:strVal val="#ppt_x"/>
                                          </p:val>
                                        </p:tav>
                                      </p:tavLst>
                                    </p:anim>
                                    <p:anim calcmode="lin" valueType="num">
                                      <p:cBhvr>
                                        <p:cTn id="18" dur="1000" fill="hold"/>
                                        <p:tgtEl>
                                          <p:spTgt spid="2970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ppt_x</p:attrName>
                                        </p:attrNameLst>
                                      </p:cBhvr>
                                      <p:tavLst>
                                        <p:tav tm="0">
                                          <p:val>
                                            <p:strVal val="0-#ppt_w/2"/>
                                          </p:val>
                                        </p:tav>
                                        <p:tav tm="100000">
                                          <p:val>
                                            <p:strVal val="#ppt_x"/>
                                          </p:val>
                                        </p:tav>
                                      </p:tavLst>
                                    </p:anim>
                                    <p:anim calcmode="lin" valueType="num">
                                      <p:cBhvr>
                                        <p:cTn id="22" dur="1000" fill="hold"/>
                                        <p:tgtEl>
                                          <p:spTgt spid="2"/>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ppt_x</p:attrName>
                                        </p:attrNameLst>
                                      </p:cBhvr>
                                      <p:tavLst>
                                        <p:tav tm="0">
                                          <p:val>
                                            <p:strVal val="0-#ppt_w/2"/>
                                          </p:val>
                                        </p:tav>
                                        <p:tav tm="100000">
                                          <p:val>
                                            <p:strVal val="#ppt_x"/>
                                          </p:val>
                                        </p:tav>
                                      </p:tavLst>
                                    </p:anim>
                                    <p:anim calcmode="lin" valueType="num">
                                      <p:cBhvr>
                                        <p:cTn id="26" dur="1000" fill="hold"/>
                                        <p:tgtEl>
                                          <p:spTgt spid="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9699"/>
                                        </p:tgtEl>
                                        <p:attrNameLst>
                                          <p:attrName>style.visibility</p:attrName>
                                        </p:attrNameLst>
                                      </p:cBhvr>
                                      <p:to>
                                        <p:strVal val="visible"/>
                                      </p:to>
                                    </p:set>
                                    <p:anim calcmode="lin" valueType="num">
                                      <p:cBhvr>
                                        <p:cTn id="29" dur="1000" fill="hold"/>
                                        <p:tgtEl>
                                          <p:spTgt spid="29699"/>
                                        </p:tgtEl>
                                        <p:attrNameLst>
                                          <p:attrName>ppt_x</p:attrName>
                                        </p:attrNameLst>
                                      </p:cBhvr>
                                      <p:tavLst>
                                        <p:tav tm="0">
                                          <p:val>
                                            <p:strVal val="0-#ppt_w/2"/>
                                          </p:val>
                                        </p:tav>
                                        <p:tav tm="100000">
                                          <p:val>
                                            <p:strVal val="#ppt_x"/>
                                          </p:val>
                                        </p:tav>
                                      </p:tavLst>
                                    </p:anim>
                                    <p:anim calcmode="lin" valueType="num">
                                      <p:cBhvr>
                                        <p:cTn id="30" dur="1000" fill="hold"/>
                                        <p:tgtEl>
                                          <p:spTgt spid="29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854075" y="1157288"/>
            <a:ext cx="630713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宋体" panose="02010600030101010101" pitchFamily="2" charset="-122"/>
              </a:rPr>
              <a:t>习题：求下列命题公式的真值表。</a:t>
            </a:r>
            <a:r>
              <a:rPr lang="zh-CN" altLang="en-US" sz="3200" b="1">
                <a:latin typeface="Times New Roman" panose="02020603050405020304" pitchFamily="18" charset="0"/>
              </a:rPr>
              <a:t> </a:t>
            </a:r>
          </a:p>
        </p:txBody>
      </p:sp>
      <p:grpSp>
        <p:nvGrpSpPr>
          <p:cNvPr id="50179" name="Group 3"/>
          <p:cNvGrpSpPr>
            <a:grpSpLocks/>
          </p:cNvGrpSpPr>
          <p:nvPr/>
        </p:nvGrpSpPr>
        <p:grpSpPr bwMode="auto">
          <a:xfrm>
            <a:off x="1258888" y="1916113"/>
            <a:ext cx="3168650" cy="522287"/>
            <a:chOff x="0" y="0"/>
            <a:chExt cx="1815" cy="329"/>
          </a:xfrm>
        </p:grpSpPr>
        <p:sp>
          <p:nvSpPr>
            <p:cNvPr id="50195" name="Text Box 4"/>
            <p:cNvSpPr txBox="1">
              <a:spLocks noChangeArrowheads="1"/>
            </p:cNvSpPr>
            <p:nvPr/>
          </p:nvSpPr>
          <p:spPr bwMode="auto">
            <a:xfrm>
              <a:off x="0" y="0"/>
              <a:ext cx="342"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(1) </a:t>
              </a:r>
            </a:p>
          </p:txBody>
        </p:sp>
        <p:graphicFrame>
          <p:nvGraphicFramePr>
            <p:cNvPr id="50196" name="Object 5"/>
            <p:cNvGraphicFramePr>
              <a:graphicFrameLocks noChangeAspect="1"/>
            </p:cNvGraphicFramePr>
            <p:nvPr/>
          </p:nvGraphicFramePr>
          <p:xfrm>
            <a:off x="432" y="15"/>
            <a:ext cx="1383" cy="312"/>
          </p:xfrm>
          <a:graphic>
            <a:graphicData uri="http://schemas.openxmlformats.org/presentationml/2006/ole">
              <mc:AlternateContent xmlns:mc="http://schemas.openxmlformats.org/markup-compatibility/2006">
                <mc:Choice xmlns:v="urn:schemas-microsoft-com:vml" Requires="v">
                  <p:oleObj spid="_x0000_s50197" r:id="rId3" imgW="889000" imgH="203200" progId="Equation.DSMT4">
                    <p:embed/>
                  </p:oleObj>
                </mc:Choice>
                <mc:Fallback>
                  <p:oleObj r:id="rId3" imgW="889000" imgH="203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5"/>
                          <a:ext cx="1383"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0726" name="Group 6"/>
          <p:cNvGrpSpPr>
            <a:grpSpLocks/>
          </p:cNvGrpSpPr>
          <p:nvPr/>
        </p:nvGrpSpPr>
        <p:grpSpPr bwMode="auto">
          <a:xfrm>
            <a:off x="539750" y="2565400"/>
            <a:ext cx="7483475" cy="3543300"/>
            <a:chOff x="0" y="0"/>
            <a:chExt cx="4714" cy="2232"/>
          </a:xfrm>
        </p:grpSpPr>
        <p:grpSp>
          <p:nvGrpSpPr>
            <p:cNvPr id="50182" name="Group 7"/>
            <p:cNvGrpSpPr>
              <a:grpSpLocks noChangeAspect="1"/>
            </p:cNvGrpSpPr>
            <p:nvPr/>
          </p:nvGrpSpPr>
          <p:grpSpPr bwMode="auto">
            <a:xfrm>
              <a:off x="1402" y="240"/>
              <a:ext cx="624" cy="1968"/>
              <a:chOff x="0" y="0"/>
              <a:chExt cx="624" cy="1968"/>
            </a:xfrm>
          </p:grpSpPr>
          <p:pic>
            <p:nvPicPr>
              <p:cNvPr id="50193" name="Picture 8" descr="pic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 y="457"/>
                <a:ext cx="238" cy="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4" name="Picture 9" descr="pic0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62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83" name="Group 10"/>
            <p:cNvGrpSpPr>
              <a:grpSpLocks/>
            </p:cNvGrpSpPr>
            <p:nvPr/>
          </p:nvGrpSpPr>
          <p:grpSpPr bwMode="auto">
            <a:xfrm>
              <a:off x="0" y="0"/>
              <a:ext cx="4714" cy="2232"/>
              <a:chOff x="0" y="0"/>
              <a:chExt cx="4714" cy="2232"/>
            </a:xfrm>
          </p:grpSpPr>
          <p:grpSp>
            <p:nvGrpSpPr>
              <p:cNvPr id="50184" name="Group 11"/>
              <p:cNvGrpSpPr>
                <a:grpSpLocks/>
              </p:cNvGrpSpPr>
              <p:nvPr/>
            </p:nvGrpSpPr>
            <p:grpSpPr bwMode="auto">
              <a:xfrm>
                <a:off x="0" y="0"/>
                <a:ext cx="4714" cy="2232"/>
                <a:chOff x="0" y="0"/>
                <a:chExt cx="4714" cy="2232"/>
              </a:xfrm>
            </p:grpSpPr>
            <p:pic>
              <p:nvPicPr>
                <p:cNvPr id="50191" name="Picture 12" descr="pic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0" y="96"/>
                  <a:ext cx="4224" cy="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2" name="Text Box 13"/>
                <p:cNvSpPr txBox="1">
                  <a:spLocks noChangeArrowheads="1"/>
                </p:cNvSpPr>
                <p:nvPr/>
              </p:nvSpPr>
              <p:spPr bwMode="auto">
                <a:xfrm>
                  <a:off x="0" y="0"/>
                  <a:ext cx="56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解：</a:t>
                  </a:r>
                  <a:r>
                    <a:rPr lang="zh-CN" altLang="en-US" sz="2800" b="1">
                      <a:latin typeface="Times New Roman" panose="02020603050405020304" pitchFamily="18" charset="0"/>
                    </a:rPr>
                    <a:t> </a:t>
                  </a:r>
                </a:p>
              </p:txBody>
            </p:sp>
          </p:grpSp>
          <p:grpSp>
            <p:nvGrpSpPr>
              <p:cNvPr id="50185" name="Group 14"/>
              <p:cNvGrpSpPr>
                <a:grpSpLocks noChangeAspect="1"/>
              </p:cNvGrpSpPr>
              <p:nvPr/>
            </p:nvGrpSpPr>
            <p:grpSpPr bwMode="auto">
              <a:xfrm>
                <a:off x="2362" y="192"/>
                <a:ext cx="864" cy="1968"/>
                <a:chOff x="0" y="0"/>
                <a:chExt cx="864" cy="1968"/>
              </a:xfrm>
            </p:grpSpPr>
            <p:pic>
              <p:nvPicPr>
                <p:cNvPr id="50189" name="Picture 15" descr="pic3"/>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8" y="480"/>
                  <a:ext cx="277"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0" name="Picture 16" descr="pic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864"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86" name="Group 17"/>
              <p:cNvGrpSpPr>
                <a:grpSpLocks noChangeAspect="1"/>
              </p:cNvGrpSpPr>
              <p:nvPr/>
            </p:nvGrpSpPr>
            <p:grpSpPr bwMode="auto">
              <a:xfrm>
                <a:off x="3508" y="192"/>
                <a:ext cx="1158" cy="1968"/>
                <a:chOff x="0" y="0"/>
                <a:chExt cx="1158" cy="1968"/>
              </a:xfrm>
            </p:grpSpPr>
            <p:pic>
              <p:nvPicPr>
                <p:cNvPr id="50187" name="Picture 18" descr="pic4"/>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4" y="480"/>
                  <a:ext cx="366"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8" name="Picture 19" descr="pic11"/>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115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50181"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p:cTn id="7" dur="500" fill="hold"/>
                                        <p:tgtEl>
                                          <p:spTgt spid="30726"/>
                                        </p:tgtEl>
                                        <p:attrNameLst>
                                          <p:attrName>ppt_x</p:attrName>
                                        </p:attrNameLst>
                                      </p:cBhvr>
                                      <p:tavLst>
                                        <p:tav tm="0">
                                          <p:val>
                                            <p:strVal val="0-#ppt_w/2"/>
                                          </p:val>
                                        </p:tav>
                                        <p:tav tm="100000">
                                          <p:val>
                                            <p:strVal val="#ppt_x"/>
                                          </p:val>
                                        </p:tav>
                                      </p:tavLst>
                                    </p:anim>
                                    <p:anim calcmode="lin" valueType="num">
                                      <p:cBhvr>
                                        <p:cTn id="8"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p:cNvGrpSpPr>
            <a:grpSpLocks/>
          </p:cNvGrpSpPr>
          <p:nvPr/>
        </p:nvGrpSpPr>
        <p:grpSpPr bwMode="auto">
          <a:xfrm>
            <a:off x="1360488" y="1844675"/>
            <a:ext cx="4483100" cy="563563"/>
            <a:chOff x="0" y="0"/>
            <a:chExt cx="2661" cy="355"/>
          </a:xfrm>
        </p:grpSpPr>
        <p:sp>
          <p:nvSpPr>
            <p:cNvPr id="51222" name="Text Box 3"/>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(2) </a:t>
              </a:r>
            </a:p>
          </p:txBody>
        </p:sp>
        <p:graphicFrame>
          <p:nvGraphicFramePr>
            <p:cNvPr id="51223" name="Object 4"/>
            <p:cNvGraphicFramePr>
              <a:graphicFrameLocks noChangeAspect="1"/>
            </p:cNvGraphicFramePr>
            <p:nvPr/>
          </p:nvGraphicFramePr>
          <p:xfrm>
            <a:off x="384" y="39"/>
            <a:ext cx="2277" cy="316"/>
          </p:xfrm>
          <a:graphic>
            <a:graphicData uri="http://schemas.openxmlformats.org/presentationml/2006/ole">
              <mc:AlternateContent xmlns:mc="http://schemas.openxmlformats.org/markup-compatibility/2006">
                <mc:Choice xmlns:v="urn:schemas-microsoft-com:vml" Requires="v">
                  <p:oleObj spid="_x0000_s51224" r:id="rId3" imgW="1435723" imgH="203288" progId="Equation.DSMT4">
                    <p:embed/>
                  </p:oleObj>
                </mc:Choice>
                <mc:Fallback>
                  <p:oleObj r:id="rId3" imgW="1435723" imgH="20328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39"/>
                          <a:ext cx="227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1749" name="Group 5"/>
          <p:cNvGrpSpPr>
            <a:grpSpLocks/>
          </p:cNvGrpSpPr>
          <p:nvPr/>
        </p:nvGrpSpPr>
        <p:grpSpPr bwMode="auto">
          <a:xfrm>
            <a:off x="179388" y="2565400"/>
            <a:ext cx="8964612" cy="3575050"/>
            <a:chOff x="0" y="0"/>
            <a:chExt cx="5424" cy="2101"/>
          </a:xfrm>
        </p:grpSpPr>
        <p:grpSp>
          <p:nvGrpSpPr>
            <p:cNvPr id="51206" name="Group 6"/>
            <p:cNvGrpSpPr>
              <a:grpSpLocks noChangeAspect="1"/>
            </p:cNvGrpSpPr>
            <p:nvPr/>
          </p:nvGrpSpPr>
          <p:grpSpPr bwMode="auto">
            <a:xfrm>
              <a:off x="1567" y="124"/>
              <a:ext cx="689" cy="1808"/>
              <a:chOff x="0" y="0"/>
              <a:chExt cx="689" cy="1808"/>
            </a:xfrm>
          </p:grpSpPr>
          <p:pic>
            <p:nvPicPr>
              <p:cNvPr id="51220" name="Picture 7" descr="pic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3" y="464"/>
                <a:ext cx="279"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icture 8" descr="pic1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6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07" name="Group 9"/>
            <p:cNvGrpSpPr>
              <a:grpSpLocks/>
            </p:cNvGrpSpPr>
            <p:nvPr/>
          </p:nvGrpSpPr>
          <p:grpSpPr bwMode="auto">
            <a:xfrm>
              <a:off x="0" y="0"/>
              <a:ext cx="5424" cy="2101"/>
              <a:chOff x="0" y="0"/>
              <a:chExt cx="5424" cy="2101"/>
            </a:xfrm>
          </p:grpSpPr>
          <p:grpSp>
            <p:nvGrpSpPr>
              <p:cNvPr id="51208" name="Group 10"/>
              <p:cNvGrpSpPr>
                <a:grpSpLocks/>
              </p:cNvGrpSpPr>
              <p:nvPr/>
            </p:nvGrpSpPr>
            <p:grpSpPr bwMode="auto">
              <a:xfrm>
                <a:off x="0" y="0"/>
                <a:ext cx="5424" cy="2101"/>
                <a:chOff x="0" y="0"/>
                <a:chExt cx="5424" cy="2101"/>
              </a:xfrm>
            </p:grpSpPr>
            <p:pic>
              <p:nvPicPr>
                <p:cNvPr id="51218" name="Picture 11" descr="pic05"/>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0" y="0"/>
                  <a:ext cx="5184" cy="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9" name="Text Box 12"/>
                <p:cNvSpPr txBox="1">
                  <a:spLocks noChangeArrowheads="1"/>
                </p:cNvSpPr>
                <p:nvPr/>
              </p:nvSpPr>
              <p:spPr bwMode="auto">
                <a:xfrm>
                  <a:off x="0" y="42"/>
                  <a:ext cx="54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解：</a:t>
                  </a:r>
                  <a:r>
                    <a:rPr lang="zh-CN" altLang="en-US" sz="2800" b="1">
                      <a:latin typeface="Times New Roman" panose="02020603050405020304" pitchFamily="18" charset="0"/>
                    </a:rPr>
                    <a:t> </a:t>
                  </a:r>
                </a:p>
              </p:txBody>
            </p:sp>
          </p:grpSp>
          <p:grpSp>
            <p:nvGrpSpPr>
              <p:cNvPr id="51209" name="Group 13"/>
              <p:cNvGrpSpPr>
                <a:grpSpLocks noChangeAspect="1"/>
              </p:cNvGrpSpPr>
              <p:nvPr/>
            </p:nvGrpSpPr>
            <p:grpSpPr bwMode="auto">
              <a:xfrm>
                <a:off x="1114" y="109"/>
                <a:ext cx="326" cy="1859"/>
                <a:chOff x="0" y="0"/>
                <a:chExt cx="326" cy="1859"/>
              </a:xfrm>
            </p:grpSpPr>
            <p:pic>
              <p:nvPicPr>
                <p:cNvPr id="51216" name="Picture 14" descr="pic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 y="467"/>
                  <a:ext cx="240"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7" name="Picture 15" descr="pic12"/>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32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10" name="Group 16"/>
              <p:cNvGrpSpPr>
                <a:grpSpLocks noChangeAspect="1"/>
              </p:cNvGrpSpPr>
              <p:nvPr/>
            </p:nvGrpSpPr>
            <p:grpSpPr bwMode="auto">
              <a:xfrm>
                <a:off x="2448" y="103"/>
                <a:ext cx="816" cy="1817"/>
                <a:chOff x="0" y="0"/>
                <a:chExt cx="816" cy="1817"/>
              </a:xfrm>
            </p:grpSpPr>
            <p:pic>
              <p:nvPicPr>
                <p:cNvPr id="51214" name="Picture 17" descr="pic8"/>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 y="473"/>
                  <a:ext cx="322"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5" name="Picture 18" descr="pic14"/>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816"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11" name="Group 19"/>
              <p:cNvGrpSpPr>
                <a:grpSpLocks noChangeAspect="1"/>
              </p:cNvGrpSpPr>
              <p:nvPr/>
            </p:nvGrpSpPr>
            <p:grpSpPr bwMode="auto">
              <a:xfrm>
                <a:off x="3439" y="61"/>
                <a:ext cx="1899" cy="1859"/>
                <a:chOff x="0" y="0"/>
                <a:chExt cx="1899" cy="1859"/>
              </a:xfrm>
            </p:grpSpPr>
            <p:pic>
              <p:nvPicPr>
                <p:cNvPr id="51212" name="Picture 20" descr="pic8"/>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1" y="515"/>
                  <a:ext cx="322"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3" name="Picture 21" descr="pic15"/>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1899"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
        <p:nvSpPr>
          <p:cNvPr id="51204"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
        <p:nvSpPr>
          <p:cNvPr id="51205" name="Text Box 2"/>
          <p:cNvSpPr txBox="1">
            <a:spLocks noChangeArrowheads="1"/>
          </p:cNvSpPr>
          <p:nvPr/>
        </p:nvSpPr>
        <p:spPr bwMode="auto">
          <a:xfrm>
            <a:off x="854075" y="1157288"/>
            <a:ext cx="630713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latin typeface="宋体" panose="02010600030101010101" pitchFamily="2" charset="-122"/>
              </a:rPr>
              <a:t>习题：求下列命题公式的真值表。</a:t>
            </a:r>
            <a:r>
              <a:rPr lang="zh-CN" altLang="en-US" sz="3200" b="1">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p:cTn id="7" dur="500" fill="hold"/>
                                        <p:tgtEl>
                                          <p:spTgt spid="31749"/>
                                        </p:tgtEl>
                                        <p:attrNameLst>
                                          <p:attrName>ppt_x</p:attrName>
                                        </p:attrNameLst>
                                      </p:cBhvr>
                                      <p:tavLst>
                                        <p:tav tm="0">
                                          <p:val>
                                            <p:strVal val="0-#ppt_w/2"/>
                                          </p:val>
                                        </p:tav>
                                        <p:tav tm="100000">
                                          <p:val>
                                            <p:strVal val="#ppt_x"/>
                                          </p:val>
                                        </p:tav>
                                      </p:tavLst>
                                    </p:anim>
                                    <p:anim calcmode="lin" valueType="num">
                                      <p:cBhvr>
                                        <p:cTn id="8"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971550" y="1122363"/>
            <a:ext cx="66103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宋体" panose="02010600030101010101" pitchFamily="2" charset="-122"/>
              </a:rPr>
              <a:t>二、重言式、矛盾式、可满足式 </a:t>
            </a:r>
          </a:p>
        </p:txBody>
      </p:sp>
      <p:graphicFrame>
        <p:nvGraphicFramePr>
          <p:cNvPr id="32771" name="Object 3"/>
          <p:cNvGraphicFramePr>
            <a:graphicFrameLocks noChangeAspect="1"/>
          </p:cNvGraphicFramePr>
          <p:nvPr/>
        </p:nvGraphicFramePr>
        <p:xfrm>
          <a:off x="1600200" y="2765425"/>
          <a:ext cx="4572000" cy="1752600"/>
        </p:xfrm>
        <a:graphic>
          <a:graphicData uri="http://schemas.openxmlformats.org/presentationml/2006/ole">
            <mc:AlternateContent xmlns:mc="http://schemas.openxmlformats.org/markup-compatibility/2006">
              <mc:Choice xmlns:v="urn:schemas-microsoft-com:vml" Requires="v">
                <p:oleObj spid="_x0000_s52231" r:id="rId3" imgW="1918533" imgH="736920" progId="Equation.DSMT4">
                  <p:embed/>
                </p:oleObj>
              </mc:Choice>
              <mc:Fallback>
                <p:oleObj r:id="rId3" imgW="1918533" imgH="7369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765425"/>
                        <a:ext cx="4572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2" name="Text Box 4"/>
          <p:cNvSpPr txBox="1">
            <a:spLocks noChangeArrowheads="1"/>
          </p:cNvSpPr>
          <p:nvPr/>
        </p:nvSpPr>
        <p:spPr bwMode="auto">
          <a:xfrm>
            <a:off x="971550" y="4784725"/>
            <a:ext cx="53308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2</a:t>
            </a:r>
            <a:r>
              <a:rPr lang="zh-CN" altLang="en-US" sz="2800" b="1">
                <a:latin typeface="宋体" panose="02010600030101010101" pitchFamily="2" charset="-122"/>
              </a:rPr>
              <a:t>、判定方法:  真值表法。</a:t>
            </a:r>
          </a:p>
        </p:txBody>
      </p:sp>
      <p:sp>
        <p:nvSpPr>
          <p:cNvPr id="32773" name="Text Box 5"/>
          <p:cNvSpPr txBox="1">
            <a:spLocks noChangeArrowheads="1"/>
          </p:cNvSpPr>
          <p:nvPr/>
        </p:nvSpPr>
        <p:spPr bwMode="auto">
          <a:xfrm>
            <a:off x="996950" y="2057400"/>
            <a:ext cx="1433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1</a:t>
            </a:r>
            <a:r>
              <a:rPr lang="zh-CN" altLang="en-US" sz="2800" b="1">
                <a:latin typeface="宋体" panose="02010600030101010101" pitchFamily="2" charset="-122"/>
              </a:rPr>
              <a:t>、定义</a:t>
            </a:r>
            <a:r>
              <a:rPr lang="zh-CN" altLang="en-US" sz="2800" b="1">
                <a:latin typeface="Times New Roman" panose="02020603050405020304" pitchFamily="18" charset="0"/>
              </a:rPr>
              <a:t> </a:t>
            </a:r>
          </a:p>
        </p:txBody>
      </p:sp>
      <p:sp>
        <p:nvSpPr>
          <p:cNvPr id="52230"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ppt_x</p:attrName>
                                        </p:attrNameLst>
                                      </p:cBhvr>
                                      <p:tavLst>
                                        <p:tav tm="0">
                                          <p:val>
                                            <p:strVal val="1+#ppt_w/2"/>
                                          </p:val>
                                        </p:tav>
                                        <p:tav tm="100000">
                                          <p:val>
                                            <p:strVal val="#ppt_x"/>
                                          </p:val>
                                        </p:tav>
                                      </p:tavLst>
                                    </p:anim>
                                    <p:anim calcmode="lin" valueType="num">
                                      <p:cBhvr>
                                        <p:cTn id="8" dur="1000" fill="hold"/>
                                        <p:tgtEl>
                                          <p:spTgt spid="327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3"/>
                                        </p:tgtEl>
                                        <p:attrNameLst>
                                          <p:attrName>style.visibility</p:attrName>
                                        </p:attrNameLst>
                                      </p:cBhvr>
                                      <p:to>
                                        <p:strVal val="visible"/>
                                      </p:to>
                                    </p:set>
                                    <p:anim calcmode="lin" valueType="num">
                                      <p:cBhvr>
                                        <p:cTn id="13" dur="1000" fill="hold"/>
                                        <p:tgtEl>
                                          <p:spTgt spid="32773"/>
                                        </p:tgtEl>
                                        <p:attrNameLst>
                                          <p:attrName>ppt_x</p:attrName>
                                        </p:attrNameLst>
                                      </p:cBhvr>
                                      <p:tavLst>
                                        <p:tav tm="0">
                                          <p:val>
                                            <p:strVal val="0-#ppt_w/2"/>
                                          </p:val>
                                        </p:tav>
                                        <p:tav tm="100000">
                                          <p:val>
                                            <p:strVal val="#ppt_x"/>
                                          </p:val>
                                        </p:tav>
                                      </p:tavLst>
                                    </p:anim>
                                    <p:anim calcmode="lin" valueType="num">
                                      <p:cBhvr>
                                        <p:cTn id="14" dur="10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771"/>
                                        </p:tgtEl>
                                        <p:attrNameLst>
                                          <p:attrName>style.visibility</p:attrName>
                                        </p:attrNameLst>
                                      </p:cBhvr>
                                      <p:to>
                                        <p:strVal val="visible"/>
                                      </p:to>
                                    </p:set>
                                    <p:anim calcmode="lin" valueType="num">
                                      <p:cBhvr>
                                        <p:cTn id="19" dur="1000" fill="hold"/>
                                        <p:tgtEl>
                                          <p:spTgt spid="32771"/>
                                        </p:tgtEl>
                                        <p:attrNameLst>
                                          <p:attrName>ppt_x</p:attrName>
                                        </p:attrNameLst>
                                      </p:cBhvr>
                                      <p:tavLst>
                                        <p:tav tm="0">
                                          <p:val>
                                            <p:strVal val="0-#ppt_w/2"/>
                                          </p:val>
                                        </p:tav>
                                        <p:tav tm="100000">
                                          <p:val>
                                            <p:strVal val="#ppt_x"/>
                                          </p:val>
                                        </p:tav>
                                      </p:tavLst>
                                    </p:anim>
                                    <p:anim calcmode="lin" valueType="num">
                                      <p:cBhvr>
                                        <p:cTn id="20" dur="10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2"/>
                                        </p:tgtEl>
                                        <p:attrNameLst>
                                          <p:attrName>style.visibility</p:attrName>
                                        </p:attrNameLst>
                                      </p:cBhvr>
                                      <p:to>
                                        <p:strVal val="visible"/>
                                      </p:to>
                                    </p:set>
                                    <p:anim calcmode="lin" valueType="num">
                                      <p:cBhvr>
                                        <p:cTn id="25" dur="1000" fill="hold"/>
                                        <p:tgtEl>
                                          <p:spTgt spid="32772"/>
                                        </p:tgtEl>
                                        <p:attrNameLst>
                                          <p:attrName>ppt_x</p:attrName>
                                        </p:attrNameLst>
                                      </p:cBhvr>
                                      <p:tavLst>
                                        <p:tav tm="0">
                                          <p:val>
                                            <p:strVal val="0-#ppt_w/2"/>
                                          </p:val>
                                        </p:tav>
                                        <p:tav tm="100000">
                                          <p:val>
                                            <p:strVal val="#ppt_x"/>
                                          </p:val>
                                        </p:tav>
                                      </p:tavLst>
                                    </p:anim>
                                    <p:anim calcmode="lin" valueType="num">
                                      <p:cBhvr>
                                        <p:cTn id="26" dur="1000" fill="hold"/>
                                        <p:tgtEl>
                                          <p:spTgt spid="32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2" grpId="0"/>
      <p:bldP spid="3277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idx="1"/>
          </p:nvPr>
        </p:nvSpPr>
        <p:spPr>
          <a:xfrm>
            <a:off x="250825" y="1125538"/>
            <a:ext cx="8642350" cy="5400675"/>
          </a:xfrm>
        </p:spPr>
        <p:txBody>
          <a:bodyPr/>
          <a:lstStyle/>
          <a:p>
            <a:pPr eaLnBrk="1" hangingPunct="1"/>
            <a:r>
              <a:rPr lang="zh-CN" altLang="en-US" b="1" smtClean="0"/>
              <a:t>重言式(永真式):</a:t>
            </a:r>
          </a:p>
          <a:p>
            <a:pPr lvl="1" eaLnBrk="1" hangingPunct="1"/>
            <a:r>
              <a:rPr lang="zh-CN" altLang="en-US" sz="2800" b="1" smtClean="0"/>
              <a:t>命题公式                       在任何一组真值指派下的真值都为1</a:t>
            </a:r>
          </a:p>
          <a:p>
            <a:pPr eaLnBrk="1" hangingPunct="1"/>
            <a:r>
              <a:rPr lang="zh-CN" altLang="en-US" b="1" smtClean="0"/>
              <a:t>矛盾式(永假式)</a:t>
            </a:r>
          </a:p>
          <a:p>
            <a:pPr lvl="1" eaLnBrk="1" hangingPunct="1"/>
            <a:r>
              <a:rPr lang="zh-CN" altLang="en-US" sz="2800" b="1" smtClean="0"/>
              <a:t>命题公式                       在任何一组真值指派下的真值都为0</a:t>
            </a:r>
          </a:p>
          <a:p>
            <a:pPr eaLnBrk="1" hangingPunct="1"/>
            <a:r>
              <a:rPr lang="zh-CN" altLang="en-US" b="1" smtClean="0"/>
              <a:t>可满足式</a:t>
            </a:r>
          </a:p>
          <a:p>
            <a:pPr lvl="1" eaLnBrk="1" hangingPunct="1"/>
            <a:r>
              <a:rPr lang="zh-CN" altLang="en-US" sz="2800" b="1" smtClean="0"/>
              <a:t>命题公式                       在至少一组真值指派下的真值为1</a:t>
            </a:r>
          </a:p>
        </p:txBody>
      </p:sp>
      <p:graphicFrame>
        <p:nvGraphicFramePr>
          <p:cNvPr id="53251" name="Object 3"/>
          <p:cNvGraphicFramePr>
            <a:graphicFrameLocks noChangeAspect="1"/>
          </p:cNvGraphicFramePr>
          <p:nvPr/>
        </p:nvGraphicFramePr>
        <p:xfrm>
          <a:off x="2689225" y="1808163"/>
          <a:ext cx="2286000" cy="522287"/>
        </p:xfrm>
        <a:graphic>
          <a:graphicData uri="http://schemas.openxmlformats.org/presentationml/2006/ole">
            <mc:AlternateContent xmlns:mc="http://schemas.openxmlformats.org/markup-compatibility/2006">
              <mc:Choice xmlns:v="urn:schemas-microsoft-com:vml" Requires="v">
                <p:oleObj spid="_x0000_s53255" r:id="rId3" imgW="888614" imgH="203112" progId="Equation.3">
                  <p:embed/>
                </p:oleObj>
              </mc:Choice>
              <mc:Fallback>
                <p:oleObj r:id="rId3" imgW="888614" imgH="20311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9225" y="1808163"/>
                        <a:ext cx="2286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2" name="Object 4"/>
          <p:cNvGraphicFramePr>
            <a:graphicFrameLocks noChangeAspect="1"/>
          </p:cNvGraphicFramePr>
          <p:nvPr/>
        </p:nvGraphicFramePr>
        <p:xfrm>
          <a:off x="2744788" y="3490913"/>
          <a:ext cx="2286000" cy="522287"/>
        </p:xfrm>
        <a:graphic>
          <a:graphicData uri="http://schemas.openxmlformats.org/presentationml/2006/ole">
            <mc:AlternateContent xmlns:mc="http://schemas.openxmlformats.org/markup-compatibility/2006">
              <mc:Choice xmlns:v="urn:schemas-microsoft-com:vml" Requires="v">
                <p:oleObj spid="_x0000_s53256" r:id="rId5" imgW="888614" imgH="203112" progId="Equation.3">
                  <p:embed/>
                </p:oleObj>
              </mc:Choice>
              <mc:Fallback>
                <p:oleObj r:id="rId5" imgW="888614" imgH="20311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788" y="3490913"/>
                        <a:ext cx="2286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253" name="Object 5"/>
          <p:cNvGraphicFramePr>
            <a:graphicFrameLocks noChangeAspect="1"/>
          </p:cNvGraphicFramePr>
          <p:nvPr/>
        </p:nvGraphicFramePr>
        <p:xfrm>
          <a:off x="2689225" y="5221288"/>
          <a:ext cx="2286000" cy="522287"/>
        </p:xfrm>
        <a:graphic>
          <a:graphicData uri="http://schemas.openxmlformats.org/presentationml/2006/ole">
            <mc:AlternateContent xmlns:mc="http://schemas.openxmlformats.org/markup-compatibility/2006">
              <mc:Choice xmlns:v="urn:schemas-microsoft-com:vml" Requires="v">
                <p:oleObj spid="_x0000_s53257" r:id="rId7" imgW="888614" imgH="203112" progId="Equation.3">
                  <p:embed/>
                </p:oleObj>
              </mc:Choice>
              <mc:Fallback>
                <p:oleObj r:id="rId7" imgW="888614"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9225" y="5221288"/>
                        <a:ext cx="2286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4"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746125" y="1212850"/>
            <a:ext cx="7712075"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b="1">
                <a:latin typeface="宋体" panose="02010600030101010101" pitchFamily="2" charset="-122"/>
              </a:rPr>
              <a:t>习题：给定命题公式如下，请判断哪些是重言式，哪些是矛盾式，哪些是可满足式？</a:t>
            </a:r>
            <a:r>
              <a:rPr lang="zh-CN" altLang="en-US" sz="2800" b="1">
                <a:latin typeface="Times New Roman" panose="02020603050405020304" pitchFamily="18" charset="0"/>
              </a:rPr>
              <a:t> </a:t>
            </a:r>
          </a:p>
        </p:txBody>
      </p:sp>
      <p:grpSp>
        <p:nvGrpSpPr>
          <p:cNvPr id="34819" name="Group 3"/>
          <p:cNvGrpSpPr>
            <a:grpSpLocks/>
          </p:cNvGrpSpPr>
          <p:nvPr/>
        </p:nvGrpSpPr>
        <p:grpSpPr bwMode="auto">
          <a:xfrm>
            <a:off x="815975" y="2809875"/>
            <a:ext cx="5661025" cy="3286125"/>
            <a:chOff x="0" y="0"/>
            <a:chExt cx="3566" cy="2070"/>
          </a:xfrm>
        </p:grpSpPr>
        <p:grpSp>
          <p:nvGrpSpPr>
            <p:cNvPr id="54277" name="Group 4"/>
            <p:cNvGrpSpPr>
              <a:grpSpLocks/>
            </p:cNvGrpSpPr>
            <p:nvPr/>
          </p:nvGrpSpPr>
          <p:grpSpPr bwMode="auto">
            <a:xfrm>
              <a:off x="4" y="0"/>
              <a:ext cx="2122" cy="348"/>
              <a:chOff x="0" y="0"/>
              <a:chExt cx="2122" cy="348"/>
            </a:xfrm>
          </p:grpSpPr>
          <p:sp>
            <p:nvSpPr>
              <p:cNvPr id="54290" name="Text Box 5"/>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(1) </a:t>
                </a:r>
              </a:p>
            </p:txBody>
          </p:sp>
          <p:graphicFrame>
            <p:nvGraphicFramePr>
              <p:cNvPr id="54291" name="Object 6"/>
              <p:cNvGraphicFramePr>
                <a:graphicFrameLocks noChangeAspect="1"/>
              </p:cNvGraphicFramePr>
              <p:nvPr/>
            </p:nvGraphicFramePr>
            <p:xfrm>
              <a:off x="346" y="29"/>
              <a:ext cx="1776" cy="319"/>
            </p:xfrm>
            <a:graphic>
              <a:graphicData uri="http://schemas.openxmlformats.org/presentationml/2006/ole">
                <mc:AlternateContent xmlns:mc="http://schemas.openxmlformats.org/markup-compatibility/2006">
                  <mc:Choice xmlns:v="urn:schemas-microsoft-com:vml" Requires="v">
                    <p:oleObj spid="_x0000_s54292" r:id="rId4" imgW="1117600" imgH="203200" progId="Equation.DSMT4">
                      <p:embed/>
                    </p:oleObj>
                  </mc:Choice>
                  <mc:Fallback>
                    <p:oleObj r:id="rId4" imgW="1117600" imgH="203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 y="29"/>
                            <a:ext cx="177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4278" name="Group 7"/>
            <p:cNvGrpSpPr>
              <a:grpSpLocks/>
            </p:cNvGrpSpPr>
            <p:nvPr/>
          </p:nvGrpSpPr>
          <p:grpSpPr bwMode="auto">
            <a:xfrm>
              <a:off x="4" y="424"/>
              <a:ext cx="3562" cy="398"/>
              <a:chOff x="0" y="0"/>
              <a:chExt cx="3562" cy="398"/>
            </a:xfrm>
          </p:grpSpPr>
          <p:sp>
            <p:nvSpPr>
              <p:cNvPr id="54288" name="Text Box 8"/>
              <p:cNvSpPr txBox="1">
                <a:spLocks noChangeArrowheads="1"/>
              </p:cNvSpPr>
              <p:nvPr/>
            </p:nvSpPr>
            <p:spPr bwMode="auto">
              <a:xfrm>
                <a:off x="0" y="11"/>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(2) </a:t>
                </a:r>
              </a:p>
            </p:txBody>
          </p:sp>
          <p:graphicFrame>
            <p:nvGraphicFramePr>
              <p:cNvPr id="54289" name="Object 9"/>
              <p:cNvGraphicFramePr>
                <a:graphicFrameLocks noChangeAspect="1"/>
              </p:cNvGraphicFramePr>
              <p:nvPr/>
            </p:nvGraphicFramePr>
            <p:xfrm>
              <a:off x="367" y="0"/>
              <a:ext cx="3195" cy="398"/>
            </p:xfrm>
            <a:graphic>
              <a:graphicData uri="http://schemas.openxmlformats.org/presentationml/2006/ole">
                <mc:AlternateContent xmlns:mc="http://schemas.openxmlformats.org/markup-compatibility/2006">
                  <mc:Choice xmlns:v="urn:schemas-microsoft-com:vml" Requires="v">
                    <p:oleObj spid="_x0000_s54293" r:id="rId6" imgW="2070999" imgH="254110" progId="Equation.DSMT4">
                      <p:embed/>
                    </p:oleObj>
                  </mc:Choice>
                  <mc:Fallback>
                    <p:oleObj r:id="rId6" imgW="2070999" imgH="25411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 y="0"/>
                            <a:ext cx="3195"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4279" name="Group 10"/>
            <p:cNvGrpSpPr>
              <a:grpSpLocks/>
            </p:cNvGrpSpPr>
            <p:nvPr/>
          </p:nvGrpSpPr>
          <p:grpSpPr bwMode="auto">
            <a:xfrm>
              <a:off x="1" y="859"/>
              <a:ext cx="1730" cy="338"/>
              <a:chOff x="0" y="0"/>
              <a:chExt cx="1730" cy="338"/>
            </a:xfrm>
          </p:grpSpPr>
          <p:sp>
            <p:nvSpPr>
              <p:cNvPr id="54286" name="Text Box 11"/>
              <p:cNvSpPr txBox="1">
                <a:spLocks noChangeArrowheads="1"/>
              </p:cNvSpPr>
              <p:nvPr/>
            </p:nvSpPr>
            <p:spPr bwMode="auto">
              <a:xfrm>
                <a:off x="0" y="9"/>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(3) </a:t>
                </a:r>
              </a:p>
            </p:txBody>
          </p:sp>
          <p:graphicFrame>
            <p:nvGraphicFramePr>
              <p:cNvPr id="54287" name="Object 12"/>
              <p:cNvGraphicFramePr>
                <a:graphicFrameLocks noChangeAspect="1"/>
              </p:cNvGraphicFramePr>
              <p:nvPr/>
            </p:nvGraphicFramePr>
            <p:xfrm>
              <a:off x="350" y="0"/>
              <a:ext cx="1380" cy="315"/>
            </p:xfrm>
            <a:graphic>
              <a:graphicData uri="http://schemas.openxmlformats.org/presentationml/2006/ole">
                <mc:AlternateContent xmlns:mc="http://schemas.openxmlformats.org/markup-compatibility/2006">
                  <mc:Choice xmlns:v="urn:schemas-microsoft-com:vml" Requires="v">
                    <p:oleObj spid="_x0000_s54294" r:id="rId8" imgW="876681" imgH="203288" progId="Equation.DSMT4">
                      <p:embed/>
                    </p:oleObj>
                  </mc:Choice>
                  <mc:Fallback>
                    <p:oleObj r:id="rId8" imgW="876681" imgH="203288"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 y="0"/>
                            <a:ext cx="138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4280" name="Group 13"/>
            <p:cNvGrpSpPr>
              <a:grpSpLocks/>
            </p:cNvGrpSpPr>
            <p:nvPr/>
          </p:nvGrpSpPr>
          <p:grpSpPr bwMode="auto">
            <a:xfrm>
              <a:off x="0" y="1291"/>
              <a:ext cx="1778" cy="359"/>
              <a:chOff x="0" y="0"/>
              <a:chExt cx="1778" cy="359"/>
            </a:xfrm>
          </p:grpSpPr>
          <p:sp>
            <p:nvSpPr>
              <p:cNvPr id="54284" name="Text Box 14"/>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(4) </a:t>
                </a:r>
              </a:p>
            </p:txBody>
          </p:sp>
          <p:graphicFrame>
            <p:nvGraphicFramePr>
              <p:cNvPr id="54285" name="Object 15"/>
              <p:cNvGraphicFramePr>
                <a:graphicFrameLocks noChangeAspect="1"/>
              </p:cNvGraphicFramePr>
              <p:nvPr/>
            </p:nvGraphicFramePr>
            <p:xfrm>
              <a:off x="395" y="48"/>
              <a:ext cx="1383" cy="311"/>
            </p:xfrm>
            <a:graphic>
              <a:graphicData uri="http://schemas.openxmlformats.org/presentationml/2006/ole">
                <mc:AlternateContent xmlns:mc="http://schemas.openxmlformats.org/markup-compatibility/2006">
                  <mc:Choice xmlns:v="urn:schemas-microsoft-com:vml" Requires="v">
                    <p:oleObj spid="_x0000_s54295" r:id="rId10" imgW="889000" imgH="203200" progId="Equation.DSMT4">
                      <p:embed/>
                    </p:oleObj>
                  </mc:Choice>
                  <mc:Fallback>
                    <p:oleObj r:id="rId10" imgW="889000" imgH="20320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 y="48"/>
                            <a:ext cx="138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4281" name="Group 16"/>
            <p:cNvGrpSpPr>
              <a:grpSpLocks/>
            </p:cNvGrpSpPr>
            <p:nvPr/>
          </p:nvGrpSpPr>
          <p:grpSpPr bwMode="auto">
            <a:xfrm>
              <a:off x="12" y="1734"/>
              <a:ext cx="1634" cy="336"/>
              <a:chOff x="0" y="0"/>
              <a:chExt cx="1634" cy="336"/>
            </a:xfrm>
          </p:grpSpPr>
          <p:sp>
            <p:nvSpPr>
              <p:cNvPr id="54282" name="Text Box 17"/>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(5) </a:t>
                </a:r>
              </a:p>
            </p:txBody>
          </p:sp>
          <p:graphicFrame>
            <p:nvGraphicFramePr>
              <p:cNvPr id="54283" name="Object 18"/>
              <p:cNvGraphicFramePr>
                <a:graphicFrameLocks noChangeAspect="1"/>
              </p:cNvGraphicFramePr>
              <p:nvPr/>
            </p:nvGraphicFramePr>
            <p:xfrm>
              <a:off x="377" y="18"/>
              <a:ext cx="1257" cy="318"/>
            </p:xfrm>
            <a:graphic>
              <a:graphicData uri="http://schemas.openxmlformats.org/presentationml/2006/ole">
                <mc:AlternateContent xmlns:mc="http://schemas.openxmlformats.org/markup-compatibility/2006">
                  <mc:Choice xmlns:v="urn:schemas-microsoft-com:vml" Requires="v">
                    <p:oleObj spid="_x0000_s54296" r:id="rId12" imgW="787400" imgH="203200" progId="Equation.DSMT4">
                      <p:embed/>
                    </p:oleObj>
                  </mc:Choice>
                  <mc:Fallback>
                    <p:oleObj r:id="rId12" imgW="787400" imgH="2032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7" y="18"/>
                            <a:ext cx="125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54276"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p:cTn id="7" dur="1000" fill="hold"/>
                                        <p:tgtEl>
                                          <p:spTgt spid="34818"/>
                                        </p:tgtEl>
                                        <p:attrNameLst>
                                          <p:attrName>ppt_x</p:attrName>
                                        </p:attrNameLst>
                                      </p:cBhvr>
                                      <p:tavLst>
                                        <p:tav tm="0">
                                          <p:val>
                                            <p:strVal val="0-#ppt_w/2"/>
                                          </p:val>
                                        </p:tav>
                                        <p:tav tm="100000">
                                          <p:val>
                                            <p:strVal val="#ppt_x"/>
                                          </p:val>
                                        </p:tav>
                                      </p:tavLst>
                                    </p:anim>
                                    <p:anim calcmode="lin" valueType="num">
                                      <p:cBhvr>
                                        <p:cTn id="8" dur="10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819"/>
                                        </p:tgtEl>
                                        <p:attrNameLst>
                                          <p:attrName>style.visibility</p:attrName>
                                        </p:attrNameLst>
                                      </p:cBhvr>
                                      <p:to>
                                        <p:strVal val="visible"/>
                                      </p:to>
                                    </p:set>
                                    <p:anim calcmode="lin" valueType="num">
                                      <p:cBhvr>
                                        <p:cTn id="13" dur="1000" fill="hold"/>
                                        <p:tgtEl>
                                          <p:spTgt spid="34819"/>
                                        </p:tgtEl>
                                        <p:attrNameLst>
                                          <p:attrName>ppt_x</p:attrName>
                                        </p:attrNameLst>
                                      </p:cBhvr>
                                      <p:tavLst>
                                        <p:tav tm="0">
                                          <p:val>
                                            <p:strVal val="0-#ppt_w/2"/>
                                          </p:val>
                                        </p:tav>
                                        <p:tav tm="100000">
                                          <p:val>
                                            <p:strVal val="#ppt_x"/>
                                          </p:val>
                                        </p:tav>
                                      </p:tavLst>
                                    </p:anim>
                                    <p:anim calcmode="lin" valueType="num">
                                      <p:cBhvr>
                                        <p:cTn id="14" dur="1000" fill="hold"/>
                                        <p:tgtEl>
                                          <p:spTgt spid="348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B3ABC5-9764-46FC-A43B-910AA3FABFB0}" type="slidenum">
              <a:rPr altLang="en-US" smtClean="0">
                <a:solidFill>
                  <a:srgbClr val="A50021"/>
                </a:solidFill>
                <a:ea typeface="ＭＳ Ｐゴシック" panose="020B0600070205080204" pitchFamily="34" charset="-128"/>
              </a:rPr>
              <a:pPr/>
              <a:t>3</a:t>
            </a:fld>
            <a:endParaRPr lang="zh-CN" altLang="en-US" smtClean="0">
              <a:solidFill>
                <a:srgbClr val="A50021"/>
              </a:solidFill>
              <a:ea typeface="ＭＳ Ｐゴシック" panose="020B0600070205080204" pitchFamily="34" charset="-128"/>
            </a:endParaRPr>
          </a:p>
        </p:txBody>
      </p:sp>
      <p:sp>
        <p:nvSpPr>
          <p:cNvPr id="25603"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第</a:t>
            </a:r>
            <a:r>
              <a:rPr lang="en-US" altLang="zh-CN" smtClean="0">
                <a:latin typeface="Times New Roman" panose="02020603050405020304" pitchFamily="18" charset="0"/>
              </a:rPr>
              <a:t>2</a:t>
            </a:r>
            <a:r>
              <a:rPr lang="zh-CN" altLang="en-US" smtClean="0">
                <a:latin typeface="Times New Roman" panose="02020603050405020304" pitchFamily="18" charset="0"/>
              </a:rPr>
              <a:t>章  知识表示</a:t>
            </a:r>
          </a:p>
        </p:txBody>
      </p:sp>
      <p:sp>
        <p:nvSpPr>
          <p:cNvPr id="25604" name="Rectangle 3"/>
          <p:cNvSpPr>
            <a:spLocks noGrp="1" noChangeArrowheads="1"/>
          </p:cNvSpPr>
          <p:nvPr>
            <p:ph idx="1"/>
          </p:nvPr>
        </p:nvSpPr>
        <p:spPr>
          <a:xfrm>
            <a:off x="501650" y="908050"/>
            <a:ext cx="8642350" cy="5400675"/>
          </a:xfrm>
        </p:spPr>
        <p:txBody>
          <a:bodyPr/>
          <a:lstStyle/>
          <a:p>
            <a:pPr eaLnBrk="1" hangingPunct="1">
              <a:lnSpc>
                <a:spcPct val="160000"/>
              </a:lnSpc>
            </a:pPr>
            <a:r>
              <a:rPr lang="en-US" altLang="zh-CN" b="1" smtClean="0">
                <a:latin typeface="Times New Roman" panose="02020603050405020304" pitchFamily="18" charset="0"/>
              </a:rPr>
              <a:t>2.1  </a:t>
            </a:r>
            <a:r>
              <a:rPr lang="zh-CN" altLang="en-US" b="1" smtClean="0">
                <a:latin typeface="Times New Roman" panose="02020603050405020304" pitchFamily="18" charset="0"/>
              </a:rPr>
              <a:t>知识与知识表示的概念 </a:t>
            </a:r>
          </a:p>
          <a:p>
            <a:pPr eaLnBrk="1" hangingPunct="1">
              <a:lnSpc>
                <a:spcPct val="160000"/>
              </a:lnSpc>
            </a:pPr>
            <a:r>
              <a:rPr lang="en-US" altLang="zh-CN" b="1" smtClean="0">
                <a:latin typeface="Times New Roman" panose="02020603050405020304" pitchFamily="18" charset="0"/>
              </a:rPr>
              <a:t>2.2  </a:t>
            </a:r>
            <a:r>
              <a:rPr lang="zh-CN" altLang="en-US" b="1" smtClean="0">
                <a:latin typeface="Times New Roman" panose="02020603050405020304" pitchFamily="18" charset="0"/>
              </a:rPr>
              <a:t>命题逻辑</a:t>
            </a:r>
          </a:p>
          <a:p>
            <a:pPr eaLnBrk="1" hangingPunct="1">
              <a:lnSpc>
                <a:spcPct val="160000"/>
              </a:lnSpc>
            </a:pPr>
            <a:r>
              <a:rPr lang="en-US" altLang="zh-CN" b="1" smtClean="0">
                <a:latin typeface="Times New Roman" panose="02020603050405020304" pitchFamily="18" charset="0"/>
              </a:rPr>
              <a:t>2.3  </a:t>
            </a:r>
            <a:r>
              <a:rPr lang="zh-CN" altLang="en-US" b="1" smtClean="0">
                <a:latin typeface="Times New Roman" panose="02020603050405020304" pitchFamily="18" charset="0"/>
              </a:rPr>
              <a:t>一阶谓词逻辑表示法 </a:t>
            </a:r>
          </a:p>
          <a:p>
            <a:pPr eaLnBrk="1" hangingPunct="1">
              <a:lnSpc>
                <a:spcPct val="160000"/>
              </a:lnSpc>
            </a:pPr>
            <a:r>
              <a:rPr lang="en-US" altLang="zh-CN" b="1" smtClean="0">
                <a:latin typeface="Times New Roman" panose="02020603050405020304" pitchFamily="18" charset="0"/>
              </a:rPr>
              <a:t>2.4  </a:t>
            </a:r>
            <a:r>
              <a:rPr lang="zh-CN" altLang="en-US" b="1" smtClean="0">
                <a:latin typeface="Times New Roman" panose="02020603050405020304" pitchFamily="18" charset="0"/>
              </a:rPr>
              <a:t>产生式表示法 </a:t>
            </a:r>
          </a:p>
          <a:p>
            <a:pPr eaLnBrk="1" hangingPunct="1">
              <a:lnSpc>
                <a:spcPct val="160000"/>
              </a:lnSpc>
            </a:pPr>
            <a:r>
              <a:rPr lang="en-US" altLang="zh-CN" b="1" smtClean="0">
                <a:latin typeface="Times New Roman" panose="02020603050405020304" pitchFamily="18" charset="0"/>
              </a:rPr>
              <a:t>2.5  </a:t>
            </a:r>
            <a:r>
              <a:rPr lang="zh-CN" altLang="en-US" b="1" smtClean="0">
                <a:latin typeface="Times New Roman" panose="02020603050405020304" pitchFamily="18" charset="0"/>
              </a:rPr>
              <a:t>框架表示法 </a:t>
            </a:r>
          </a:p>
          <a:p>
            <a:pPr eaLnBrk="1" hangingPunct="1">
              <a:lnSpc>
                <a:spcPct val="160000"/>
              </a:lnSpc>
            </a:pPr>
            <a:r>
              <a:rPr lang="zh-CN" altLang="en-US" b="1" smtClean="0">
                <a:latin typeface="Times New Roman" panose="02020603050405020304" pitchFamily="18" charset="0"/>
              </a:rPr>
              <a:t>2.6  传统推理技术</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a:grpSpLocks/>
          </p:cNvGrpSpPr>
          <p:nvPr/>
        </p:nvGrpSpPr>
        <p:grpSpPr bwMode="auto">
          <a:xfrm>
            <a:off x="746125" y="2759075"/>
            <a:ext cx="5654675" cy="3209925"/>
            <a:chOff x="0" y="0"/>
            <a:chExt cx="3562" cy="2022"/>
          </a:xfrm>
        </p:grpSpPr>
        <p:grpSp>
          <p:nvGrpSpPr>
            <p:cNvPr id="56325" name="Group 3"/>
            <p:cNvGrpSpPr>
              <a:grpSpLocks/>
            </p:cNvGrpSpPr>
            <p:nvPr/>
          </p:nvGrpSpPr>
          <p:grpSpPr bwMode="auto">
            <a:xfrm>
              <a:off x="0" y="0"/>
              <a:ext cx="2458" cy="406"/>
              <a:chOff x="0" y="0"/>
              <a:chExt cx="2458" cy="406"/>
            </a:xfrm>
          </p:grpSpPr>
          <p:sp>
            <p:nvSpPr>
              <p:cNvPr id="56338" name="Text Box 4"/>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(6) </a:t>
                </a:r>
              </a:p>
            </p:txBody>
          </p:sp>
          <p:graphicFrame>
            <p:nvGraphicFramePr>
              <p:cNvPr id="56339" name="Object 5"/>
              <p:cNvGraphicFramePr>
                <a:graphicFrameLocks noChangeAspect="1"/>
              </p:cNvGraphicFramePr>
              <p:nvPr/>
            </p:nvGraphicFramePr>
            <p:xfrm>
              <a:off x="409" y="6"/>
              <a:ext cx="2049" cy="400"/>
            </p:xfrm>
            <a:graphic>
              <a:graphicData uri="http://schemas.openxmlformats.org/presentationml/2006/ole">
                <mc:AlternateContent xmlns:mc="http://schemas.openxmlformats.org/markup-compatibility/2006">
                  <mc:Choice xmlns:v="urn:schemas-microsoft-com:vml" Requires="v">
                    <p:oleObj spid="_x0000_s56340" r:id="rId3" imgW="1320800" imgH="254000" progId="Equation.DSMT4">
                      <p:embed/>
                    </p:oleObj>
                  </mc:Choice>
                  <mc:Fallback>
                    <p:oleObj r:id="rId3" imgW="1320800" imgH="254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 y="6"/>
                            <a:ext cx="2049"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6326" name="Group 6"/>
            <p:cNvGrpSpPr>
              <a:grpSpLocks/>
            </p:cNvGrpSpPr>
            <p:nvPr/>
          </p:nvGrpSpPr>
          <p:grpSpPr bwMode="auto">
            <a:xfrm>
              <a:off x="8" y="438"/>
              <a:ext cx="2237" cy="336"/>
              <a:chOff x="0" y="0"/>
              <a:chExt cx="2237" cy="336"/>
            </a:xfrm>
          </p:grpSpPr>
          <p:sp>
            <p:nvSpPr>
              <p:cNvPr id="56336" name="Text Box 7"/>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(7) </a:t>
                </a:r>
              </a:p>
            </p:txBody>
          </p:sp>
          <p:graphicFrame>
            <p:nvGraphicFramePr>
              <p:cNvPr id="56337" name="Object 8"/>
              <p:cNvGraphicFramePr>
                <a:graphicFrameLocks noChangeAspect="1"/>
              </p:cNvGraphicFramePr>
              <p:nvPr/>
            </p:nvGraphicFramePr>
            <p:xfrm>
              <a:off x="434" y="22"/>
              <a:ext cx="1803" cy="314"/>
            </p:xfrm>
            <a:graphic>
              <a:graphicData uri="http://schemas.openxmlformats.org/presentationml/2006/ole">
                <mc:AlternateContent xmlns:mc="http://schemas.openxmlformats.org/markup-compatibility/2006">
                  <mc:Choice xmlns:v="urn:schemas-microsoft-com:vml" Requires="v">
                    <p:oleObj spid="_x0000_s56341" r:id="rId5" imgW="1156202" imgH="203288" progId="Equation.DSMT4">
                      <p:embed/>
                    </p:oleObj>
                  </mc:Choice>
                  <mc:Fallback>
                    <p:oleObj r:id="rId5" imgW="1156202" imgH="203288"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 y="22"/>
                            <a:ext cx="180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6327" name="Group 9"/>
            <p:cNvGrpSpPr>
              <a:grpSpLocks/>
            </p:cNvGrpSpPr>
            <p:nvPr/>
          </p:nvGrpSpPr>
          <p:grpSpPr bwMode="auto">
            <a:xfrm>
              <a:off x="10" y="822"/>
              <a:ext cx="2928" cy="389"/>
              <a:chOff x="0" y="0"/>
              <a:chExt cx="2928" cy="389"/>
            </a:xfrm>
          </p:grpSpPr>
          <p:sp>
            <p:nvSpPr>
              <p:cNvPr id="56334" name="Text Box 10"/>
              <p:cNvSpPr txBox="1">
                <a:spLocks noChangeArrowheads="1"/>
              </p:cNvSpPr>
              <p:nvPr/>
            </p:nvSpPr>
            <p:spPr bwMode="auto">
              <a:xfrm>
                <a:off x="0" y="0"/>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(8) </a:t>
                </a:r>
              </a:p>
            </p:txBody>
          </p:sp>
          <p:graphicFrame>
            <p:nvGraphicFramePr>
              <p:cNvPr id="56335" name="Object 11"/>
              <p:cNvGraphicFramePr>
                <a:graphicFrameLocks noChangeAspect="1"/>
              </p:cNvGraphicFramePr>
              <p:nvPr/>
            </p:nvGraphicFramePr>
            <p:xfrm>
              <a:off x="432" y="0"/>
              <a:ext cx="2496" cy="389"/>
            </p:xfrm>
            <a:graphic>
              <a:graphicData uri="http://schemas.openxmlformats.org/presentationml/2006/ole">
                <mc:AlternateContent xmlns:mc="http://schemas.openxmlformats.org/markup-compatibility/2006">
                  <mc:Choice xmlns:v="urn:schemas-microsoft-com:vml" Requires="v">
                    <p:oleObj spid="_x0000_s56342" r:id="rId7" imgW="1651717" imgH="254110" progId="Equation.DSMT4">
                      <p:embed/>
                    </p:oleObj>
                  </mc:Choice>
                  <mc:Fallback>
                    <p:oleObj r:id="rId7" imgW="1651717" imgH="25411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0"/>
                            <a:ext cx="249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6328" name="Group 12"/>
            <p:cNvGrpSpPr>
              <a:grpSpLocks/>
            </p:cNvGrpSpPr>
            <p:nvPr/>
          </p:nvGrpSpPr>
          <p:grpSpPr bwMode="auto">
            <a:xfrm>
              <a:off x="10" y="1254"/>
              <a:ext cx="3552" cy="355"/>
              <a:chOff x="0" y="0"/>
              <a:chExt cx="3552" cy="355"/>
            </a:xfrm>
          </p:grpSpPr>
          <p:sp>
            <p:nvSpPr>
              <p:cNvPr id="56332" name="Text Box 13"/>
              <p:cNvSpPr txBox="1">
                <a:spLocks noChangeArrowheads="1"/>
              </p:cNvSpPr>
              <p:nvPr/>
            </p:nvSpPr>
            <p:spPr bwMode="auto">
              <a:xfrm>
                <a:off x="0" y="26"/>
                <a:ext cx="37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(9) </a:t>
                </a:r>
              </a:p>
            </p:txBody>
          </p:sp>
          <p:graphicFrame>
            <p:nvGraphicFramePr>
              <p:cNvPr id="56333" name="Object 14"/>
              <p:cNvGraphicFramePr>
                <a:graphicFrameLocks noChangeAspect="1"/>
              </p:cNvGraphicFramePr>
              <p:nvPr/>
            </p:nvGraphicFramePr>
            <p:xfrm>
              <a:off x="432" y="0"/>
              <a:ext cx="3120" cy="314"/>
            </p:xfrm>
            <a:graphic>
              <a:graphicData uri="http://schemas.openxmlformats.org/presentationml/2006/ole">
                <mc:AlternateContent xmlns:mc="http://schemas.openxmlformats.org/markup-compatibility/2006">
                  <mc:Choice xmlns:v="urn:schemas-microsoft-com:vml" Requires="v">
                    <p:oleObj spid="_x0000_s56343" r:id="rId9" imgW="1969355" imgH="203288" progId="Equation.DSMT4">
                      <p:embed/>
                    </p:oleObj>
                  </mc:Choice>
                  <mc:Fallback>
                    <p:oleObj r:id="rId9" imgW="1969355" imgH="203288"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0"/>
                            <a:ext cx="312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6329" name="Group 15"/>
            <p:cNvGrpSpPr>
              <a:grpSpLocks/>
            </p:cNvGrpSpPr>
            <p:nvPr/>
          </p:nvGrpSpPr>
          <p:grpSpPr bwMode="auto">
            <a:xfrm>
              <a:off x="10" y="1686"/>
              <a:ext cx="1584" cy="336"/>
              <a:chOff x="0" y="0"/>
              <a:chExt cx="1584" cy="336"/>
            </a:xfrm>
          </p:grpSpPr>
          <p:sp>
            <p:nvSpPr>
              <p:cNvPr id="56330" name="Text Box 16"/>
              <p:cNvSpPr txBox="1">
                <a:spLocks noChangeArrowheads="1"/>
              </p:cNvSpPr>
              <p:nvPr/>
            </p:nvSpPr>
            <p:spPr bwMode="auto">
              <a:xfrm>
                <a:off x="0" y="0"/>
                <a:ext cx="48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rPr>
                  <a:t>(10) </a:t>
                </a:r>
              </a:p>
            </p:txBody>
          </p:sp>
          <p:graphicFrame>
            <p:nvGraphicFramePr>
              <p:cNvPr id="56331" name="Object 17"/>
              <p:cNvGraphicFramePr>
                <a:graphicFrameLocks noChangeAspect="1"/>
              </p:cNvGraphicFramePr>
              <p:nvPr/>
            </p:nvGraphicFramePr>
            <p:xfrm>
              <a:off x="480" y="14"/>
              <a:ext cx="1104" cy="322"/>
            </p:xfrm>
            <a:graphic>
              <a:graphicData uri="http://schemas.openxmlformats.org/presentationml/2006/ole">
                <mc:AlternateContent xmlns:mc="http://schemas.openxmlformats.org/markup-compatibility/2006">
                  <mc:Choice xmlns:v="urn:schemas-microsoft-com:vml" Requires="v">
                    <p:oleObj spid="_x0000_s56344" r:id="rId11" imgW="686396" imgH="203377" progId="Equation.DSMT4">
                      <p:embed/>
                    </p:oleObj>
                  </mc:Choice>
                  <mc:Fallback>
                    <p:oleObj r:id="rId11" imgW="686396" imgH="203377"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 y="14"/>
                            <a:ext cx="110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56323"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
        <p:nvSpPr>
          <p:cNvPr id="56324" name="Text Box 2"/>
          <p:cNvSpPr txBox="1">
            <a:spLocks noChangeArrowheads="1"/>
          </p:cNvSpPr>
          <p:nvPr/>
        </p:nvSpPr>
        <p:spPr bwMode="auto">
          <a:xfrm>
            <a:off x="746125" y="1212850"/>
            <a:ext cx="7712075"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b="1">
                <a:latin typeface="宋体" panose="02010600030101010101" pitchFamily="2" charset="-122"/>
              </a:rPr>
              <a:t>习题：给定命题公式如下，请判断哪些是重言式，哪些是矛盾式，哪些是可满足式？</a:t>
            </a:r>
            <a:r>
              <a:rPr lang="zh-CN" altLang="en-US" sz="2800" b="1">
                <a:latin typeface="Times New Roman" panose="02020603050405020304" pitchFamily="18" charset="0"/>
              </a:rPr>
              <a:t> </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1227138" y="1311275"/>
            <a:ext cx="60483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答案:列出各题真值表如下</a:t>
            </a:r>
            <a:r>
              <a:rPr lang="zh-CN" altLang="en-US" sz="2800" b="1">
                <a:latin typeface="Times New Roman" panose="02020603050405020304" pitchFamily="18" charset="0"/>
              </a:rPr>
              <a:t>(</a:t>
            </a:r>
            <a:r>
              <a:rPr lang="zh-CN" altLang="en-US" sz="2800" b="1">
                <a:latin typeface="宋体" panose="02010600030101010101" pitchFamily="2" charset="-122"/>
              </a:rPr>
              <a:t>步骤简略</a:t>
            </a:r>
            <a:r>
              <a:rPr lang="zh-CN" altLang="en-US" sz="2800" b="1">
                <a:latin typeface="Times New Roman" panose="02020603050405020304" pitchFamily="18" charset="0"/>
              </a:rPr>
              <a:t>) </a:t>
            </a:r>
          </a:p>
        </p:txBody>
      </p:sp>
      <p:grpSp>
        <p:nvGrpSpPr>
          <p:cNvPr id="57347" name="Group 3"/>
          <p:cNvGrpSpPr>
            <a:grpSpLocks noChangeAspect="1"/>
          </p:cNvGrpSpPr>
          <p:nvPr/>
        </p:nvGrpSpPr>
        <p:grpSpPr bwMode="auto">
          <a:xfrm>
            <a:off x="1408113" y="2133600"/>
            <a:ext cx="6477000" cy="3276600"/>
            <a:chOff x="0" y="0"/>
            <a:chExt cx="4080" cy="2064"/>
          </a:xfrm>
        </p:grpSpPr>
        <p:pic>
          <p:nvPicPr>
            <p:cNvPr id="57349" name="Picture 4" descr="pic1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4080" cy="2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5" descr="pic1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8" y="48"/>
              <a:ext cx="342"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6" descr="pic18"/>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74" y="84"/>
              <a:ext cx="330"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Picture 7" descr="pic1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28" y="96"/>
              <a:ext cx="373"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Picture 8" descr="pic20"/>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56" y="96"/>
              <a:ext cx="327"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4" name="Picture 9" descr="pic21"/>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53" y="96"/>
              <a:ext cx="319"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5" name="Picture 10" descr="pic22"/>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6" y="96"/>
              <a:ext cx="341"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6" name="Picture 11" descr="pic23"/>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96" y="48"/>
              <a:ext cx="375"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348"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2"/>
          <p:cNvGrpSpPr>
            <a:grpSpLocks noChangeAspect="1"/>
          </p:cNvGrpSpPr>
          <p:nvPr/>
        </p:nvGrpSpPr>
        <p:grpSpPr bwMode="auto">
          <a:xfrm>
            <a:off x="2590800" y="781050"/>
            <a:ext cx="4502150" cy="5543550"/>
            <a:chOff x="0" y="0"/>
            <a:chExt cx="2415" cy="3072"/>
          </a:xfrm>
        </p:grpSpPr>
        <p:pic>
          <p:nvPicPr>
            <p:cNvPr id="58372" name="Picture 3" descr="pic2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2415" cy="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4" descr="pic2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1" y="96"/>
              <a:ext cx="300" cy="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5" descr="pic26"/>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5" y="96"/>
              <a:ext cx="348"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6" descr="pic2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68" y="96"/>
              <a:ext cx="381"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8371"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62000" y="2251075"/>
            <a:ext cx="7323138"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b="1">
                <a:latin typeface="Times New Roman" panose="02020603050405020304" pitchFamily="18" charset="0"/>
              </a:rPr>
              <a:t>(1)</a:t>
            </a:r>
            <a:r>
              <a:rPr lang="zh-CN" altLang="en-US" sz="2800" b="1"/>
              <a:t>、</a:t>
            </a:r>
            <a:r>
              <a:rPr lang="zh-CN" altLang="en-US" sz="2800" b="1">
                <a:latin typeface="Times New Roman" panose="02020603050405020304" pitchFamily="18" charset="0"/>
              </a:rPr>
              <a:t>(2)</a:t>
            </a:r>
            <a:r>
              <a:rPr lang="zh-CN" altLang="en-US" sz="2800" b="1"/>
              <a:t>、</a:t>
            </a:r>
            <a:r>
              <a:rPr lang="zh-CN" altLang="en-US" sz="2800" b="1">
                <a:latin typeface="Times New Roman" panose="02020603050405020304" pitchFamily="18" charset="0"/>
              </a:rPr>
              <a:t>(5)</a:t>
            </a:r>
            <a:r>
              <a:rPr lang="zh-CN" altLang="en-US" sz="2800" b="1"/>
              <a:t>、</a:t>
            </a:r>
            <a:r>
              <a:rPr lang="zh-CN" altLang="en-US" sz="2800" b="1">
                <a:latin typeface="Times New Roman" panose="02020603050405020304" pitchFamily="18" charset="0"/>
              </a:rPr>
              <a:t>(6)</a:t>
            </a:r>
            <a:r>
              <a:rPr lang="zh-CN" altLang="en-US" sz="2800" b="1"/>
              <a:t>、</a:t>
            </a:r>
            <a:r>
              <a:rPr lang="zh-CN" altLang="en-US" sz="2800" b="1">
                <a:latin typeface="Times New Roman" panose="02020603050405020304" pitchFamily="18" charset="0"/>
              </a:rPr>
              <a:t>(9)</a:t>
            </a:r>
            <a:r>
              <a:rPr lang="zh-CN" altLang="en-US" sz="2800" b="1"/>
              <a:t>为重言式；</a:t>
            </a:r>
          </a:p>
          <a:p>
            <a:pPr eaLnBrk="1" hangingPunct="1">
              <a:lnSpc>
                <a:spcPct val="150000"/>
              </a:lnSpc>
            </a:pPr>
            <a:r>
              <a:rPr lang="zh-CN" altLang="en-US" sz="2800" b="1">
                <a:latin typeface="Times New Roman" panose="02020603050405020304" pitchFamily="18" charset="0"/>
              </a:rPr>
              <a:t>(3)</a:t>
            </a:r>
            <a:r>
              <a:rPr lang="zh-CN" altLang="en-US" sz="2800" b="1"/>
              <a:t>、</a:t>
            </a:r>
            <a:r>
              <a:rPr lang="zh-CN" altLang="en-US" sz="2800" b="1">
                <a:latin typeface="Times New Roman" panose="02020603050405020304" pitchFamily="18" charset="0"/>
              </a:rPr>
              <a:t>(8)</a:t>
            </a:r>
            <a:r>
              <a:rPr lang="zh-CN" altLang="en-US" sz="2800" b="1"/>
              <a:t>为矛盾式；</a:t>
            </a:r>
          </a:p>
          <a:p>
            <a:pPr eaLnBrk="1" hangingPunct="1">
              <a:lnSpc>
                <a:spcPct val="150000"/>
              </a:lnSpc>
            </a:pPr>
            <a:r>
              <a:rPr lang="zh-CN" altLang="en-US" sz="2800" b="1">
                <a:latin typeface="Times New Roman" panose="02020603050405020304" pitchFamily="18" charset="0"/>
              </a:rPr>
              <a:t>(4)</a:t>
            </a:r>
            <a:r>
              <a:rPr lang="zh-CN" altLang="en-US" sz="2800" b="1"/>
              <a:t>、</a:t>
            </a:r>
            <a:r>
              <a:rPr lang="zh-CN" altLang="en-US" sz="2800" b="1">
                <a:latin typeface="Times New Roman" panose="02020603050405020304" pitchFamily="18" charset="0"/>
              </a:rPr>
              <a:t>(7)</a:t>
            </a:r>
            <a:r>
              <a:rPr lang="zh-CN" altLang="en-US" sz="2800" b="1"/>
              <a:t>、</a:t>
            </a:r>
            <a:r>
              <a:rPr lang="zh-CN" altLang="en-US" sz="2800" b="1">
                <a:latin typeface="Times New Roman" panose="02020603050405020304" pitchFamily="18" charset="0"/>
              </a:rPr>
              <a:t>(10)</a:t>
            </a:r>
            <a:r>
              <a:rPr lang="zh-CN" altLang="en-US" sz="2800" b="1"/>
              <a:t>及上述的重言式均为可满足式。</a:t>
            </a:r>
          </a:p>
        </p:txBody>
      </p:sp>
      <p:sp>
        <p:nvSpPr>
          <p:cNvPr id="59395"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1189038" y="1889125"/>
            <a:ext cx="6851650" cy="4267200"/>
          </a:xfrm>
        </p:spPr>
        <p:txBody>
          <a:bodyPr/>
          <a:lstStyle/>
          <a:p>
            <a:pPr eaLnBrk="1" hangingPunct="1"/>
            <a:r>
              <a:rPr lang="zh-CN" altLang="en-US" b="1" smtClean="0">
                <a:solidFill>
                  <a:srgbClr val="FF0066"/>
                </a:solidFill>
              </a:rPr>
              <a:t>等价</a:t>
            </a:r>
          </a:p>
          <a:p>
            <a:pPr lvl="1" eaLnBrk="1" hangingPunct="1"/>
            <a:r>
              <a:rPr lang="zh-CN" altLang="en-US" sz="2800" b="1" smtClean="0"/>
              <a:t>对于两个命题公式　　</a:t>
            </a:r>
            <a:r>
              <a:rPr lang="en-US" altLang="zh-CN" sz="2800" b="1" smtClean="0"/>
              <a:t>,</a:t>
            </a:r>
            <a:r>
              <a:rPr lang="zh-CN" altLang="en-US" sz="2800" b="1" smtClean="0"/>
              <a:t>如果</a:t>
            </a:r>
          </a:p>
          <a:p>
            <a:pPr lvl="1" eaLnBrk="1" hangingPunct="1">
              <a:buFont typeface="Wingdings" panose="05000000000000000000" pitchFamily="2" charset="2"/>
              <a:buNone/>
            </a:pPr>
            <a:r>
              <a:rPr lang="zh-CN" altLang="en-US" sz="2800" b="1" smtClean="0"/>
              <a:t>是重言式，则称它们是等价的</a:t>
            </a:r>
          </a:p>
          <a:p>
            <a:pPr eaLnBrk="1" hangingPunct="1"/>
            <a:r>
              <a:rPr lang="zh-CN" altLang="en-US" b="1" smtClean="0">
                <a:solidFill>
                  <a:srgbClr val="FF0066"/>
                </a:solidFill>
              </a:rPr>
              <a:t>蕴含</a:t>
            </a:r>
          </a:p>
          <a:p>
            <a:pPr lvl="1" eaLnBrk="1" hangingPunct="1"/>
            <a:r>
              <a:rPr lang="zh-CN" altLang="en-US" sz="2800" b="1" smtClean="0"/>
              <a:t>对于两个命题公式　　</a:t>
            </a:r>
            <a:r>
              <a:rPr lang="en-US" altLang="zh-CN" sz="2800" b="1" smtClean="0"/>
              <a:t>,</a:t>
            </a:r>
            <a:r>
              <a:rPr lang="zh-CN" altLang="en-US" sz="2800" b="1" smtClean="0"/>
              <a:t>如果</a:t>
            </a:r>
          </a:p>
          <a:p>
            <a:pPr lvl="1" eaLnBrk="1" hangingPunct="1">
              <a:buFont typeface="Wingdings" panose="05000000000000000000" pitchFamily="2" charset="2"/>
              <a:buNone/>
            </a:pPr>
            <a:r>
              <a:rPr lang="zh-CN" altLang="en-US" sz="2800" b="1" smtClean="0"/>
              <a:t>是重言式，则称　蕴含</a:t>
            </a:r>
          </a:p>
          <a:p>
            <a:pPr eaLnBrk="1" hangingPunct="1"/>
            <a:r>
              <a:rPr lang="zh-CN" altLang="en-US" b="1" smtClean="0"/>
              <a:t>注意区别：</a:t>
            </a:r>
          </a:p>
          <a:p>
            <a:pPr lvl="1" eaLnBrk="1" hangingPunct="1">
              <a:buFont typeface="Wingdings" panose="05000000000000000000" pitchFamily="2" charset="2"/>
              <a:buNone/>
            </a:pPr>
            <a:endParaRPr lang="zh-CN" altLang="en-US" sz="2800" b="1" smtClean="0"/>
          </a:p>
          <a:p>
            <a:pPr lvl="1" eaLnBrk="1" hangingPunct="1">
              <a:buFont typeface="Wingdings" panose="05000000000000000000" pitchFamily="2" charset="2"/>
              <a:buNone/>
            </a:pPr>
            <a:endParaRPr lang="zh-CN" altLang="en-US" sz="2800" smtClean="0"/>
          </a:p>
        </p:txBody>
      </p:sp>
      <p:grpSp>
        <p:nvGrpSpPr>
          <p:cNvPr id="60419" name="Group 4"/>
          <p:cNvGrpSpPr>
            <a:grpSpLocks noChangeAspect="1"/>
          </p:cNvGrpSpPr>
          <p:nvPr/>
        </p:nvGrpSpPr>
        <p:grpSpPr bwMode="auto">
          <a:xfrm>
            <a:off x="2713038" y="1981200"/>
            <a:ext cx="4954587" cy="4094163"/>
            <a:chOff x="87" y="0"/>
            <a:chExt cx="3121" cy="2579"/>
          </a:xfrm>
        </p:grpSpPr>
        <p:graphicFrame>
          <p:nvGraphicFramePr>
            <p:cNvPr id="60422" name="Object 5"/>
            <p:cNvGraphicFramePr>
              <a:graphicFrameLocks noChangeAspect="1"/>
            </p:cNvGraphicFramePr>
            <p:nvPr/>
          </p:nvGraphicFramePr>
          <p:xfrm>
            <a:off x="2488" y="385"/>
            <a:ext cx="720" cy="265"/>
          </p:xfrm>
          <a:graphic>
            <a:graphicData uri="http://schemas.openxmlformats.org/presentationml/2006/ole">
              <mc:AlternateContent xmlns:mc="http://schemas.openxmlformats.org/markup-compatibility/2006">
                <mc:Choice xmlns:v="urn:schemas-microsoft-com:vml" Requires="v">
                  <p:oleObj spid="_x0000_s60431" r:id="rId3" imgW="482181" imgH="177646" progId="Equation.3">
                    <p:embed/>
                  </p:oleObj>
                </mc:Choice>
                <mc:Fallback>
                  <p:oleObj r:id="rId3" imgW="482181" imgH="17764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8" y="385"/>
                          <a:ext cx="72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3" name="Object 6"/>
            <p:cNvGraphicFramePr>
              <a:graphicFrameLocks noChangeAspect="1"/>
            </p:cNvGraphicFramePr>
            <p:nvPr/>
          </p:nvGraphicFramePr>
          <p:xfrm>
            <a:off x="1542" y="406"/>
            <a:ext cx="528" cy="274"/>
          </p:xfrm>
          <a:graphic>
            <a:graphicData uri="http://schemas.openxmlformats.org/presentationml/2006/ole">
              <mc:AlternateContent xmlns:mc="http://schemas.openxmlformats.org/markup-compatibility/2006">
                <mc:Choice xmlns:v="urn:schemas-microsoft-com:vml" Requires="v">
                  <p:oleObj spid="_x0000_s60432" r:id="rId5" imgW="304932" imgH="203288" progId="Equation.3">
                    <p:embed/>
                  </p:oleObj>
                </mc:Choice>
                <mc:Fallback>
                  <p:oleObj r:id="rId5" imgW="304932" imgH="20328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2" y="406"/>
                          <a:ext cx="52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4" name="Object 7"/>
            <p:cNvGraphicFramePr>
              <a:graphicFrameLocks noChangeAspect="1"/>
            </p:cNvGraphicFramePr>
            <p:nvPr/>
          </p:nvGraphicFramePr>
          <p:xfrm>
            <a:off x="87" y="0"/>
            <a:ext cx="720" cy="265"/>
          </p:xfrm>
          <a:graphic>
            <a:graphicData uri="http://schemas.openxmlformats.org/presentationml/2006/ole">
              <mc:AlternateContent xmlns:mc="http://schemas.openxmlformats.org/markup-compatibility/2006">
                <mc:Choice xmlns:v="urn:schemas-microsoft-com:vml" Requires="v">
                  <p:oleObj spid="_x0000_s60433" r:id="rId7" imgW="482181" imgH="177646" progId="Equation.3">
                    <p:embed/>
                  </p:oleObj>
                </mc:Choice>
                <mc:Fallback>
                  <p:oleObj r:id="rId7" imgW="482181" imgH="1776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 y="0"/>
                          <a:ext cx="72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5" name="Object 8"/>
            <p:cNvGraphicFramePr>
              <a:graphicFrameLocks noChangeAspect="1"/>
            </p:cNvGraphicFramePr>
            <p:nvPr/>
          </p:nvGraphicFramePr>
          <p:xfrm>
            <a:off x="1514" y="1501"/>
            <a:ext cx="528" cy="322"/>
          </p:xfrm>
          <a:graphic>
            <a:graphicData uri="http://schemas.openxmlformats.org/presentationml/2006/ole">
              <mc:AlternateContent xmlns:mc="http://schemas.openxmlformats.org/markup-compatibility/2006">
                <mc:Choice xmlns:v="urn:schemas-microsoft-com:vml" Requires="v">
                  <p:oleObj spid="_x0000_s60434" r:id="rId9" imgW="304932" imgH="203288" progId="Equation.3">
                    <p:embed/>
                  </p:oleObj>
                </mc:Choice>
                <mc:Fallback>
                  <p:oleObj r:id="rId9" imgW="304932" imgH="203288"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4" y="1501"/>
                          <a:ext cx="528"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6" name="Object 9"/>
            <p:cNvGraphicFramePr>
              <a:graphicFrameLocks noChangeAspect="1"/>
            </p:cNvGraphicFramePr>
            <p:nvPr/>
          </p:nvGraphicFramePr>
          <p:xfrm>
            <a:off x="2497" y="1514"/>
            <a:ext cx="701" cy="265"/>
          </p:xfrm>
          <a:graphic>
            <a:graphicData uri="http://schemas.openxmlformats.org/presentationml/2006/ole">
              <mc:AlternateContent xmlns:mc="http://schemas.openxmlformats.org/markup-compatibility/2006">
                <mc:Choice xmlns:v="urn:schemas-microsoft-com:vml" Requires="v">
                  <p:oleObj spid="_x0000_s60435" r:id="rId11" imgW="469492" imgH="177646" progId="Equation.3">
                    <p:embed/>
                  </p:oleObj>
                </mc:Choice>
                <mc:Fallback>
                  <p:oleObj r:id="rId11" imgW="469492" imgH="177646"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7" y="1514"/>
                          <a:ext cx="7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7" name="Object 10"/>
            <p:cNvGraphicFramePr>
              <a:graphicFrameLocks noChangeAspect="1"/>
            </p:cNvGraphicFramePr>
            <p:nvPr/>
          </p:nvGraphicFramePr>
          <p:xfrm>
            <a:off x="1037" y="1875"/>
            <a:ext cx="270" cy="292"/>
          </p:xfrm>
          <a:graphic>
            <a:graphicData uri="http://schemas.openxmlformats.org/presentationml/2006/ole">
              <mc:AlternateContent xmlns:mc="http://schemas.openxmlformats.org/markup-compatibility/2006">
                <mc:Choice xmlns:v="urn:schemas-microsoft-com:vml" Requires="v">
                  <p:oleObj spid="_x0000_s60436" r:id="rId13" imgW="152532" imgH="165243" progId="Equation.3">
                    <p:embed/>
                  </p:oleObj>
                </mc:Choice>
                <mc:Fallback>
                  <p:oleObj r:id="rId13" imgW="152532" imgH="165243"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7" y="1875"/>
                          <a:ext cx="27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8" name="Object 11"/>
            <p:cNvGraphicFramePr>
              <a:graphicFrameLocks noChangeAspect="1"/>
            </p:cNvGraphicFramePr>
            <p:nvPr/>
          </p:nvGraphicFramePr>
          <p:xfrm>
            <a:off x="1725" y="1882"/>
            <a:ext cx="270" cy="292"/>
          </p:xfrm>
          <a:graphic>
            <a:graphicData uri="http://schemas.openxmlformats.org/presentationml/2006/ole">
              <mc:AlternateContent xmlns:mc="http://schemas.openxmlformats.org/markup-compatibility/2006">
                <mc:Choice xmlns:v="urn:schemas-microsoft-com:vml" Requires="v">
                  <p:oleObj spid="_x0000_s60437" r:id="rId15" imgW="152532" imgH="165243" progId="Equation.3">
                    <p:embed/>
                  </p:oleObj>
                </mc:Choice>
                <mc:Fallback>
                  <p:oleObj r:id="rId15" imgW="152532" imgH="165243"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5" y="1882"/>
                          <a:ext cx="27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9" name="Object 12"/>
            <p:cNvGraphicFramePr>
              <a:graphicFrameLocks noChangeAspect="1"/>
            </p:cNvGraphicFramePr>
            <p:nvPr/>
          </p:nvGraphicFramePr>
          <p:xfrm>
            <a:off x="98" y="1143"/>
            <a:ext cx="701" cy="265"/>
          </p:xfrm>
          <a:graphic>
            <a:graphicData uri="http://schemas.openxmlformats.org/presentationml/2006/ole">
              <mc:AlternateContent xmlns:mc="http://schemas.openxmlformats.org/markup-compatibility/2006">
                <mc:Choice xmlns:v="urn:schemas-microsoft-com:vml" Requires="v">
                  <p:oleObj spid="_x0000_s60438" r:id="rId17" imgW="469492" imgH="177646" progId="Equation.3">
                    <p:embed/>
                  </p:oleObj>
                </mc:Choice>
                <mc:Fallback>
                  <p:oleObj r:id="rId17" imgW="469492" imgH="177646"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 y="1143"/>
                          <a:ext cx="7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30" name="Object 13"/>
            <p:cNvGraphicFramePr>
              <a:graphicFrameLocks noChangeAspect="1"/>
            </p:cNvGraphicFramePr>
            <p:nvPr/>
          </p:nvGraphicFramePr>
          <p:xfrm>
            <a:off x="532" y="2243"/>
            <a:ext cx="1392" cy="336"/>
          </p:xfrm>
          <a:graphic>
            <a:graphicData uri="http://schemas.openxmlformats.org/presentationml/2006/ole">
              <mc:AlternateContent xmlns:mc="http://schemas.openxmlformats.org/markup-compatibility/2006">
                <mc:Choice xmlns:v="urn:schemas-microsoft-com:vml" Requires="v">
                  <p:oleObj spid="_x0000_s60439" r:id="rId19" imgW="837110" imgH="177569" progId="Equation.3">
                    <p:embed/>
                  </p:oleObj>
                </mc:Choice>
                <mc:Fallback>
                  <p:oleObj r:id="rId19" imgW="837110" imgH="177569"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2" y="2243"/>
                          <a:ext cx="13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0420" name="文本框 1"/>
          <p:cNvSpPr txBox="1">
            <a:spLocks noChangeArrowheads="1"/>
          </p:cNvSpPr>
          <p:nvPr/>
        </p:nvSpPr>
        <p:spPr bwMode="auto">
          <a:xfrm>
            <a:off x="427038" y="1112838"/>
            <a:ext cx="411003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t>三</a:t>
            </a:r>
            <a:r>
              <a:rPr lang="en-US" altLang="zh-CN" sz="3600" b="1"/>
              <a:t>. </a:t>
            </a:r>
            <a:r>
              <a:rPr lang="zh-CN" altLang="en-US" sz="3600" b="1"/>
              <a:t>命题公式的关系</a:t>
            </a:r>
          </a:p>
        </p:txBody>
      </p:sp>
      <p:sp>
        <p:nvSpPr>
          <p:cNvPr id="60421"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2.2.3  </a:t>
            </a:r>
            <a:r>
              <a:rPr lang="zh-CN" altLang="en-US" sz="3600">
                <a:solidFill>
                  <a:schemeClr val="bg1"/>
                </a:solidFill>
                <a:latin typeface="Times New Roman" panose="02020603050405020304" pitchFamily="18" charset="0"/>
                <a:ea typeface="黑体" panose="02010609060101010101" pitchFamily="49" charset="-122"/>
              </a:rPr>
              <a:t>命题公式及分类</a:t>
            </a:r>
            <a:endParaRPr lang="en-US" altLang="zh-CN" sz="3600">
              <a:solidFill>
                <a:schemeClr val="bg1"/>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42A2FC-FF79-49F0-8BD3-97D2FEB46926}" type="slidenum">
              <a:rPr altLang="en-US" smtClean="0">
                <a:solidFill>
                  <a:srgbClr val="A50021"/>
                </a:solidFill>
                <a:ea typeface="ＭＳ Ｐゴシック" panose="020B0600070205080204" pitchFamily="34" charset="-128"/>
              </a:rPr>
              <a:pPr/>
              <a:t>35</a:t>
            </a:fld>
            <a:endParaRPr lang="zh-CN" altLang="en-US" smtClean="0">
              <a:solidFill>
                <a:srgbClr val="A50021"/>
              </a:solidFill>
              <a:ea typeface="ＭＳ Ｐゴシック" panose="020B0600070205080204" pitchFamily="34" charset="-128"/>
            </a:endParaRPr>
          </a:p>
        </p:txBody>
      </p:sp>
      <p:sp>
        <p:nvSpPr>
          <p:cNvPr id="61443"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第</a:t>
            </a:r>
            <a:r>
              <a:rPr lang="en-US" altLang="zh-CN" smtClean="0">
                <a:latin typeface="Times New Roman" panose="02020603050405020304" pitchFamily="18" charset="0"/>
              </a:rPr>
              <a:t>2</a:t>
            </a:r>
            <a:r>
              <a:rPr lang="zh-CN" altLang="en-US" smtClean="0">
                <a:latin typeface="Times New Roman" panose="02020603050405020304" pitchFamily="18" charset="0"/>
              </a:rPr>
              <a:t>章  知识表示</a:t>
            </a:r>
          </a:p>
        </p:txBody>
      </p:sp>
      <p:sp>
        <p:nvSpPr>
          <p:cNvPr id="61444" name="Rectangle 3"/>
          <p:cNvSpPr>
            <a:spLocks noGrp="1" noChangeArrowheads="1"/>
          </p:cNvSpPr>
          <p:nvPr>
            <p:ph idx="1"/>
          </p:nvPr>
        </p:nvSpPr>
        <p:spPr>
          <a:xfrm>
            <a:off x="512763" y="908050"/>
            <a:ext cx="8380412" cy="5400675"/>
          </a:xfrm>
        </p:spPr>
        <p:txBody>
          <a:bodyPr/>
          <a:lstStyle/>
          <a:p>
            <a:pPr eaLnBrk="1" hangingPunct="1">
              <a:lnSpc>
                <a:spcPct val="160000"/>
              </a:lnSpc>
            </a:pPr>
            <a:r>
              <a:rPr lang="en-US" altLang="zh-CN" b="1" smtClean="0">
                <a:latin typeface="Times New Roman" panose="02020603050405020304" pitchFamily="18" charset="0"/>
              </a:rPr>
              <a:t>2.1  </a:t>
            </a:r>
            <a:r>
              <a:rPr lang="zh-CN" altLang="en-US" b="1" smtClean="0">
                <a:latin typeface="Times New Roman" panose="02020603050405020304" pitchFamily="18" charset="0"/>
              </a:rPr>
              <a:t>知识与知识表示的概念</a:t>
            </a:r>
          </a:p>
          <a:p>
            <a:pPr eaLnBrk="1" hangingPunct="1">
              <a:lnSpc>
                <a:spcPct val="160000"/>
              </a:lnSpc>
            </a:pPr>
            <a:r>
              <a:rPr lang="en-US" altLang="zh-CN" b="1" smtClean="0">
                <a:latin typeface="Times New Roman" panose="02020603050405020304" pitchFamily="18" charset="0"/>
              </a:rPr>
              <a:t>2.2  </a:t>
            </a:r>
            <a:r>
              <a:rPr lang="zh-CN" altLang="en-US" b="1" smtClean="0">
                <a:latin typeface="Times New Roman" panose="02020603050405020304" pitchFamily="18" charset="0"/>
              </a:rPr>
              <a:t>命题逻辑 </a:t>
            </a:r>
          </a:p>
          <a:p>
            <a:pPr eaLnBrk="1" hangingPunct="1">
              <a:lnSpc>
                <a:spcPct val="160000"/>
              </a:lnSpc>
              <a:buClr>
                <a:srgbClr val="0000FF"/>
              </a:buClr>
              <a:buSzPct val="150000"/>
              <a:buFont typeface="Wingdings" panose="05000000000000000000" pitchFamily="2" charset="2"/>
              <a:buChar char="ü"/>
            </a:pPr>
            <a:r>
              <a:rPr lang="en-US" altLang="zh-CN" b="1" smtClean="0">
                <a:solidFill>
                  <a:srgbClr val="0000FF"/>
                </a:solidFill>
                <a:latin typeface="Times New Roman" panose="02020603050405020304" pitchFamily="18" charset="0"/>
              </a:rPr>
              <a:t>2.3  </a:t>
            </a:r>
            <a:r>
              <a:rPr lang="zh-CN" altLang="en-US" b="1" smtClean="0">
                <a:solidFill>
                  <a:srgbClr val="0000FF"/>
                </a:solidFill>
                <a:latin typeface="Times New Roman" panose="02020603050405020304" pitchFamily="18" charset="0"/>
              </a:rPr>
              <a:t>一阶谓词逻辑表示法</a:t>
            </a:r>
            <a:r>
              <a:rPr lang="zh-CN" altLang="en-US" b="1" smtClean="0">
                <a:latin typeface="Times New Roman" panose="02020603050405020304" pitchFamily="18" charset="0"/>
              </a:rPr>
              <a:t> </a:t>
            </a:r>
          </a:p>
          <a:p>
            <a:pPr eaLnBrk="1" hangingPunct="1">
              <a:lnSpc>
                <a:spcPct val="160000"/>
              </a:lnSpc>
            </a:pPr>
            <a:r>
              <a:rPr lang="en-US" altLang="zh-CN" b="1" smtClean="0">
                <a:latin typeface="Times New Roman" panose="02020603050405020304" pitchFamily="18" charset="0"/>
              </a:rPr>
              <a:t>2.4  </a:t>
            </a:r>
            <a:r>
              <a:rPr lang="zh-CN" altLang="en-US" b="1" smtClean="0">
                <a:latin typeface="Times New Roman" panose="02020603050405020304" pitchFamily="18" charset="0"/>
              </a:rPr>
              <a:t>产生式表示法 </a:t>
            </a:r>
          </a:p>
          <a:p>
            <a:pPr eaLnBrk="1" hangingPunct="1">
              <a:lnSpc>
                <a:spcPct val="160000"/>
              </a:lnSpc>
            </a:pPr>
            <a:r>
              <a:rPr lang="en-US" altLang="zh-CN" b="1" smtClean="0">
                <a:latin typeface="Times New Roman" panose="02020603050405020304" pitchFamily="18" charset="0"/>
              </a:rPr>
              <a:t>2.5  </a:t>
            </a:r>
            <a:r>
              <a:rPr lang="zh-CN" altLang="en-US" b="1" smtClean="0">
                <a:latin typeface="Times New Roman" panose="02020603050405020304" pitchFamily="18" charset="0"/>
              </a:rPr>
              <a:t>框架表示法 </a:t>
            </a:r>
          </a:p>
          <a:p>
            <a:pPr eaLnBrk="1" hangingPunct="1">
              <a:lnSpc>
                <a:spcPct val="160000"/>
              </a:lnSpc>
            </a:pPr>
            <a:r>
              <a:rPr lang="zh-CN" altLang="en-US" b="1" smtClean="0">
                <a:latin typeface="Times New Roman" panose="02020603050405020304" pitchFamily="18" charset="0"/>
                <a:sym typeface="宋体" panose="02010600030101010101" pitchFamily="2" charset="-122"/>
              </a:rPr>
              <a:t>2.6  传统推理技术</a:t>
            </a:r>
            <a:endParaRPr lang="zh-CN" altLang="en-US" b="1" smtClean="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noChangeArrowheads="1"/>
          </p:cNvSpPr>
          <p:nvPr>
            <p:ph type="sldNum" sz="quarter" idx="10"/>
          </p:nvPr>
        </p:nvSpPr>
        <p:spPr>
          <a:xfrm>
            <a:off x="6661150" y="644683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882D4A-C344-4FC1-9316-98B1792C1A00}" type="slidenum">
              <a:rPr altLang="en-US" smtClean="0">
                <a:solidFill>
                  <a:srgbClr val="A50021"/>
                </a:solidFill>
                <a:ea typeface="ＭＳ Ｐゴシック" panose="020B0600070205080204" pitchFamily="34" charset="-128"/>
              </a:rPr>
              <a:pPr/>
              <a:t>36</a:t>
            </a:fld>
            <a:endParaRPr lang="zh-CN" altLang="en-US" smtClean="0">
              <a:solidFill>
                <a:srgbClr val="A50021"/>
              </a:solidFill>
              <a:ea typeface="ＭＳ Ｐゴシック" panose="020B0600070205080204" pitchFamily="34" charset="-128"/>
            </a:endParaRPr>
          </a:p>
        </p:txBody>
      </p:sp>
      <p:sp>
        <p:nvSpPr>
          <p:cNvPr id="20494" name="Rectangle 14"/>
          <p:cNvSpPr>
            <a:spLocks noChangeArrowheads="1"/>
          </p:cNvSpPr>
          <p:nvPr/>
        </p:nvSpPr>
        <p:spPr bwMode="auto">
          <a:xfrm>
            <a:off x="157163" y="1296988"/>
            <a:ext cx="8770937" cy="1728787"/>
          </a:xfrm>
          <a:prstGeom prst="rect">
            <a:avLst/>
          </a:prstGeom>
          <a:gradFill rotWithShape="0">
            <a:gsLst>
              <a:gs pos="0">
                <a:srgbClr val="CCFFFF"/>
              </a:gs>
              <a:gs pos="100000">
                <a:srgbClr val="FFFFFF"/>
              </a:gs>
            </a:gsLst>
            <a:path path="rect">
              <a:fillToRect l="100000" b="100000"/>
            </a:path>
          </a:gradFill>
          <a:ln w="9525">
            <a:solidFill>
              <a:srgbClr val="0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chemeClr val="accent2"/>
              </a:buClr>
              <a:buFont typeface="Wingdings" panose="05000000000000000000" pitchFamily="2" charset="2"/>
              <a:buBlip>
                <a:blip r:embed="rId2"/>
              </a:buBlip>
            </a:pPr>
            <a:r>
              <a:rPr lang="en-US" altLang="zh-CN" sz="2600">
                <a:latin typeface="Times New Roman" panose="02020603050405020304" pitchFamily="18" charset="0"/>
              </a:rPr>
              <a:t> </a:t>
            </a:r>
            <a:r>
              <a:rPr lang="zh-CN" altLang="en-US" sz="2600" b="1">
                <a:latin typeface="Times New Roman" panose="02020603050405020304" pitchFamily="18" charset="0"/>
              </a:rPr>
              <a:t>命题逻辑</a:t>
            </a:r>
            <a:r>
              <a:rPr lang="zh-CN" altLang="en-US" sz="2600">
                <a:latin typeface="Times New Roman" panose="02020603050405020304" pitchFamily="18" charset="0"/>
              </a:rPr>
              <a:t>：研究命题及命题之间关系的符号逻辑系统。</a:t>
            </a:r>
          </a:p>
          <a:p>
            <a:pPr eaLnBrk="1" hangingPunct="1">
              <a:lnSpc>
                <a:spcPct val="120000"/>
              </a:lnSpc>
              <a:spcBef>
                <a:spcPct val="50000"/>
              </a:spcBef>
              <a:buClr>
                <a:schemeClr val="accent2"/>
              </a:buClr>
              <a:buFont typeface="Wingdings" panose="05000000000000000000" pitchFamily="2" charset="2"/>
              <a:buBlip>
                <a:blip r:embed="rId2"/>
              </a:buBlip>
            </a:pPr>
            <a:r>
              <a:rPr lang="zh-CN" altLang="en-US" sz="2600">
                <a:latin typeface="Times New Roman" panose="02020603050405020304" pitchFamily="18" charset="0"/>
              </a:rPr>
              <a:t> </a:t>
            </a:r>
            <a:r>
              <a:rPr lang="zh-CN" altLang="en-US" sz="2600" b="1">
                <a:latin typeface="Times New Roman" panose="02020603050405020304" pitchFamily="18" charset="0"/>
              </a:rPr>
              <a:t>命题逻辑表示法</a:t>
            </a:r>
            <a:r>
              <a:rPr lang="zh-CN" altLang="en-US" sz="2600">
                <a:latin typeface="Times New Roman" panose="02020603050405020304" pitchFamily="18" charset="0"/>
              </a:rPr>
              <a:t>：无法把它所描述的事物的结构及逻辑特征反映出来，也不能把不同事物间的共同特征表述出来。</a:t>
            </a:r>
          </a:p>
        </p:txBody>
      </p:sp>
      <p:sp>
        <p:nvSpPr>
          <p:cNvPr id="62468" name="Rectangle 15"/>
          <p:cNvSpPr>
            <a:spLocks noGrp="1" noChangeArrowheads="1"/>
          </p:cNvSpPr>
          <p:nvPr>
            <p:ph type="title"/>
          </p:nvPr>
        </p:nvSpPr>
        <p:spPr/>
        <p:txBody>
          <a:bodyPr/>
          <a:lstStyle/>
          <a:p>
            <a:pPr eaLnBrk="1" hangingPunct="1"/>
            <a:r>
              <a:rPr lang="zh-CN" altLang="en-US" smtClean="0">
                <a:latin typeface="Times New Roman" panose="02020603050405020304" pitchFamily="18" charset="0"/>
              </a:rPr>
              <a:t>命题逻辑的缺陷</a:t>
            </a:r>
          </a:p>
        </p:txBody>
      </p:sp>
      <p:sp>
        <p:nvSpPr>
          <p:cNvPr id="20500" name="AutoShape 20"/>
          <p:cNvSpPr>
            <a:spLocks/>
          </p:cNvSpPr>
          <p:nvPr/>
        </p:nvSpPr>
        <p:spPr bwMode="auto">
          <a:xfrm>
            <a:off x="242888" y="3133725"/>
            <a:ext cx="3597275" cy="539750"/>
          </a:xfrm>
          <a:prstGeom prst="accentBorderCallout1">
            <a:avLst>
              <a:gd name="adj1" fmla="val 21176"/>
              <a:gd name="adj2" fmla="val 102120"/>
              <a:gd name="adj3" fmla="val -130588"/>
              <a:gd name="adj4" fmla="val 184069"/>
            </a:avLst>
          </a:prstGeom>
          <a:solidFill>
            <a:srgbClr val="FFFFFF"/>
          </a:solidFill>
          <a:ln w="25400">
            <a:solidFill>
              <a:schemeClr val="accent2"/>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i="1">
                <a:latin typeface="Times New Roman" panose="02020603050405020304" pitchFamily="18" charset="0"/>
              </a:rPr>
              <a:t>P</a:t>
            </a:r>
            <a:r>
              <a:rPr lang="zh-CN" altLang="en-US" sz="2600" b="1"/>
              <a:t>：老李是小李的父亲</a:t>
            </a:r>
          </a:p>
        </p:txBody>
      </p:sp>
      <p:sp>
        <p:nvSpPr>
          <p:cNvPr id="20502" name="AutoShape 22"/>
          <p:cNvSpPr>
            <a:spLocks/>
          </p:cNvSpPr>
          <p:nvPr/>
        </p:nvSpPr>
        <p:spPr bwMode="auto">
          <a:xfrm>
            <a:off x="5221288" y="3070225"/>
            <a:ext cx="2857500" cy="881063"/>
          </a:xfrm>
          <a:prstGeom prst="accentBorderCallout1">
            <a:avLst>
              <a:gd name="adj1" fmla="val 12972"/>
              <a:gd name="adj2" fmla="val -2667"/>
              <a:gd name="adj3" fmla="val -15676"/>
              <a:gd name="adj4" fmla="val -42222"/>
            </a:avLst>
          </a:prstGeom>
          <a:solidFill>
            <a:srgbClr val="FFFFFF"/>
          </a:solidFill>
          <a:ln w="25400">
            <a:solidFill>
              <a:schemeClr val="accent2"/>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i="1">
                <a:latin typeface="Times New Roman" panose="02020603050405020304" pitchFamily="18" charset="0"/>
              </a:rPr>
              <a:t>P</a:t>
            </a:r>
            <a:r>
              <a:rPr lang="zh-CN" altLang="en-US" sz="2600" b="1"/>
              <a:t>：李白是诗人</a:t>
            </a:r>
          </a:p>
          <a:p>
            <a:pPr eaLnBrk="1" hangingPunct="1"/>
            <a:r>
              <a:rPr lang="en-US" altLang="zh-CN" sz="2600" b="1" i="1">
                <a:latin typeface="Times New Roman" panose="02020603050405020304" pitchFamily="18" charset="0"/>
              </a:rPr>
              <a:t>Q</a:t>
            </a:r>
            <a:r>
              <a:rPr lang="zh-CN" altLang="en-US" sz="2600" b="1"/>
              <a:t>：杜甫也是诗人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94"/>
                                        </p:tgtEl>
                                        <p:attrNameLst>
                                          <p:attrName>style.visibility</p:attrName>
                                        </p:attrNameLst>
                                      </p:cBhvr>
                                      <p:to>
                                        <p:strVal val="visible"/>
                                      </p:to>
                                    </p:set>
                                    <p:anim calcmode="lin" valueType="num">
                                      <p:cBhvr>
                                        <p:cTn id="7" dur="500" fill="hold"/>
                                        <p:tgtEl>
                                          <p:spTgt spid="20494"/>
                                        </p:tgtEl>
                                        <p:attrNameLst>
                                          <p:attrName>ppt_x</p:attrName>
                                        </p:attrNameLst>
                                      </p:cBhvr>
                                      <p:tavLst>
                                        <p:tav tm="0">
                                          <p:val>
                                            <p:strVal val="0-#ppt_w/2"/>
                                          </p:val>
                                        </p:tav>
                                        <p:tav tm="100000">
                                          <p:val>
                                            <p:strVal val="#ppt_x"/>
                                          </p:val>
                                        </p:tav>
                                      </p:tavLst>
                                    </p:anim>
                                    <p:anim calcmode="lin" valueType="num">
                                      <p:cBhvr>
                                        <p:cTn id="8" dur="500" fill="hold"/>
                                        <p:tgtEl>
                                          <p:spTgt spid="204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0500"/>
                                        </p:tgtEl>
                                        <p:attrNameLst>
                                          <p:attrName>style.visibility</p:attrName>
                                        </p:attrNameLst>
                                      </p:cBhvr>
                                      <p:to>
                                        <p:strVal val="visible"/>
                                      </p:to>
                                    </p:set>
                                    <p:animEffect transition="in" filter="box(in)">
                                      <p:cBhvr>
                                        <p:cTn id="13" dur="500"/>
                                        <p:tgtEl>
                                          <p:spTgt spid="20500"/>
                                        </p:tgtEl>
                                      </p:cBhvr>
                                    </p:animEffect>
                                  </p:childTnLst>
                                  <p:subTnLst>
                                    <p:set>
                                      <p:cBhvr override="childStyle">
                                        <p:cTn dur="1" fill="hold" display="0" masterRel="nextClick" afterEffect="1"/>
                                        <p:tgtEl>
                                          <p:spTgt spid="20500"/>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0502"/>
                                        </p:tgtEl>
                                        <p:attrNameLst>
                                          <p:attrName>style.visibility</p:attrName>
                                        </p:attrNameLst>
                                      </p:cBhvr>
                                      <p:to>
                                        <p:strVal val="visible"/>
                                      </p:to>
                                    </p:set>
                                    <p:animEffect transition="in" filter="box(in)">
                                      <p:cBhvr>
                                        <p:cTn id="18" dur="500"/>
                                        <p:tgtEl>
                                          <p:spTgt spid="20502"/>
                                        </p:tgtEl>
                                      </p:cBhvr>
                                    </p:animEffect>
                                  </p:childTnLst>
                                  <p:subTnLst>
                                    <p:set>
                                      <p:cBhvr override="childStyle">
                                        <p:cTn dur="1" fill="hold" display="0" masterRel="nextClick" afterEffect="1"/>
                                        <p:tgtEl>
                                          <p:spTgt spid="205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bldLvl="0" animBg="1"/>
      <p:bldP spid="20500" grpId="0" bldLvl="0" animBg="1"/>
      <p:bldP spid="2050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FF47D9-93F6-442F-914F-E2FABD7ECDD3}" type="slidenum">
              <a:rPr altLang="en-US" smtClean="0">
                <a:solidFill>
                  <a:srgbClr val="A50021"/>
                </a:solidFill>
                <a:ea typeface="ＭＳ Ｐゴシック" panose="020B0600070205080204" pitchFamily="34" charset="-128"/>
              </a:rPr>
              <a:pPr/>
              <a:t>37</a:t>
            </a:fld>
            <a:endParaRPr lang="zh-CN" altLang="en-US" smtClean="0">
              <a:solidFill>
                <a:srgbClr val="A50021"/>
              </a:solidFill>
              <a:ea typeface="ＭＳ Ｐゴシック" panose="020B0600070205080204" pitchFamily="34" charset="-128"/>
            </a:endParaRPr>
          </a:p>
        </p:txBody>
      </p:sp>
      <p:sp>
        <p:nvSpPr>
          <p:cNvPr id="63491" name="Rectangle 2"/>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 2.3  </a:t>
            </a:r>
            <a:r>
              <a:rPr lang="zh-CN" altLang="en-US" sz="3600">
                <a:solidFill>
                  <a:schemeClr val="bg1"/>
                </a:solidFill>
                <a:latin typeface="Times New Roman" panose="02020603050405020304" pitchFamily="18" charset="0"/>
                <a:ea typeface="黑体" panose="02010609060101010101" pitchFamily="49" charset="-122"/>
              </a:rPr>
              <a:t>一阶谓词逻辑表示法</a:t>
            </a:r>
          </a:p>
        </p:txBody>
      </p:sp>
      <p:graphicFrame>
        <p:nvGraphicFramePr>
          <p:cNvPr id="63492" name="Object 3"/>
          <p:cNvGraphicFramePr>
            <a:graphicFrameLocks/>
          </p:cNvGraphicFramePr>
          <p:nvPr/>
        </p:nvGraphicFramePr>
        <p:xfrm>
          <a:off x="203200" y="1117600"/>
          <a:ext cx="8650288" cy="5287963"/>
        </p:xfrm>
        <a:graphic>
          <a:graphicData uri="http://schemas.openxmlformats.org/presentationml/2006/ole">
            <mc:AlternateContent xmlns:mc="http://schemas.openxmlformats.org/markup-compatibility/2006">
              <mc:Choice xmlns:v="urn:schemas-microsoft-com:vml" Requires="v">
                <p:oleObj spid="_x0000_s63494" r:id="rId3" imgW="5296639" imgH="4619048" progId="Paint.Picture">
                  <p:embed/>
                </p:oleObj>
              </mc:Choice>
              <mc:Fallback>
                <p:oleObj r:id="rId3" imgW="5296639" imgH="4619048" progId="Paint.Picture">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1117600"/>
                        <a:ext cx="8650288"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8484" name="Rectangle 4"/>
          <p:cNvSpPr>
            <a:spLocks noChangeArrowheads="1"/>
          </p:cNvSpPr>
          <p:nvPr/>
        </p:nvSpPr>
        <p:spPr bwMode="auto">
          <a:xfrm>
            <a:off x="6261100" y="2322513"/>
            <a:ext cx="2205038" cy="60960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FF1FC4-F36C-418A-966A-8C606E6C4822}" type="slidenum">
              <a:rPr altLang="en-US" smtClean="0">
                <a:solidFill>
                  <a:srgbClr val="A50021"/>
                </a:solidFill>
                <a:ea typeface="ＭＳ Ｐゴシック" panose="020B0600070205080204" pitchFamily="34" charset="-128"/>
              </a:rPr>
              <a:pPr/>
              <a:t>38</a:t>
            </a:fld>
            <a:endParaRPr lang="zh-CN" altLang="en-US" smtClean="0">
              <a:solidFill>
                <a:srgbClr val="A50021"/>
              </a:solidFill>
              <a:ea typeface="ＭＳ Ｐゴシック" panose="020B0600070205080204" pitchFamily="34" charset="-128"/>
            </a:endParaRPr>
          </a:p>
        </p:txBody>
      </p:sp>
      <p:sp>
        <p:nvSpPr>
          <p:cNvPr id="6451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 2.3  </a:t>
            </a:r>
            <a:r>
              <a:rPr lang="zh-CN" altLang="en-US" smtClean="0">
                <a:latin typeface="Times New Roman" panose="02020603050405020304" pitchFamily="18" charset="0"/>
              </a:rPr>
              <a:t>一阶谓词逻辑表示法</a:t>
            </a:r>
          </a:p>
        </p:txBody>
      </p:sp>
      <p:sp>
        <p:nvSpPr>
          <p:cNvPr id="64516" name="Rectangle 3"/>
          <p:cNvSpPr>
            <a:spLocks noGrp="1" noChangeArrowheads="1"/>
          </p:cNvSpPr>
          <p:nvPr>
            <p:ph idx="1"/>
          </p:nvPr>
        </p:nvSpPr>
        <p:spPr>
          <a:xfrm>
            <a:off x="598488" y="979488"/>
            <a:ext cx="8294687" cy="5400675"/>
          </a:xfrm>
        </p:spPr>
        <p:txBody>
          <a:bodyPr/>
          <a:lstStyle/>
          <a:p>
            <a:pPr marL="0" indent="449263" eaLnBrk="1" hangingPunct="1">
              <a:lnSpc>
                <a:spcPct val="140000"/>
              </a:lnSpc>
              <a:tabLst>
                <a:tab pos="1438275" algn="l"/>
                <a:tab pos="1528763" algn="l"/>
              </a:tabLst>
            </a:pPr>
            <a:r>
              <a:rPr lang="en-US" altLang="zh-CN" b="1" smtClean="0">
                <a:latin typeface="Times New Roman" panose="02020603050405020304" pitchFamily="18" charset="0"/>
              </a:rPr>
              <a:t>2.3.1  </a:t>
            </a:r>
            <a:r>
              <a:rPr lang="zh-CN" altLang="en-US" b="1" smtClean="0">
                <a:latin typeface="Times New Roman" panose="02020603050405020304" pitchFamily="18" charset="0"/>
              </a:rPr>
              <a:t>谓词</a:t>
            </a:r>
          </a:p>
          <a:p>
            <a:pPr marL="0" indent="449263" eaLnBrk="1" hangingPunct="1">
              <a:lnSpc>
                <a:spcPct val="140000"/>
              </a:lnSpc>
              <a:tabLst>
                <a:tab pos="1438275" algn="l"/>
                <a:tab pos="1528763" algn="l"/>
              </a:tabLst>
            </a:pPr>
            <a:r>
              <a:rPr lang="en-US" altLang="zh-CN" b="1" smtClean="0">
                <a:latin typeface="Times New Roman" panose="02020603050405020304" pitchFamily="18" charset="0"/>
              </a:rPr>
              <a:t>2.3.2  </a:t>
            </a:r>
            <a:r>
              <a:rPr lang="zh-CN" altLang="en-US" b="1" smtClean="0">
                <a:latin typeface="Times New Roman" panose="02020603050405020304" pitchFamily="18" charset="0"/>
              </a:rPr>
              <a:t>谓词公式</a:t>
            </a:r>
          </a:p>
          <a:p>
            <a:pPr marL="0" indent="449263" eaLnBrk="1" hangingPunct="1">
              <a:lnSpc>
                <a:spcPct val="140000"/>
              </a:lnSpc>
              <a:tabLst>
                <a:tab pos="1438275" algn="l"/>
                <a:tab pos="1528763" algn="l"/>
              </a:tabLst>
            </a:pPr>
            <a:r>
              <a:rPr lang="en-US" altLang="zh-CN" b="1" smtClean="0">
                <a:latin typeface="Times New Roman" panose="02020603050405020304" pitchFamily="18" charset="0"/>
              </a:rPr>
              <a:t>2.3.3  </a:t>
            </a:r>
            <a:r>
              <a:rPr lang="zh-CN" altLang="en-US" b="1" smtClean="0">
                <a:latin typeface="Times New Roman" panose="02020603050405020304" pitchFamily="18" charset="0"/>
              </a:rPr>
              <a:t>谓词公式的性质</a:t>
            </a:r>
          </a:p>
          <a:p>
            <a:pPr marL="0" indent="449263" eaLnBrk="1" hangingPunct="1">
              <a:lnSpc>
                <a:spcPct val="140000"/>
              </a:lnSpc>
              <a:tabLst>
                <a:tab pos="1438275" algn="l"/>
                <a:tab pos="1528763" algn="l"/>
              </a:tabLst>
            </a:pPr>
            <a:r>
              <a:rPr lang="en-US" altLang="zh-CN" b="1" smtClean="0">
                <a:latin typeface="Times New Roman" panose="02020603050405020304" pitchFamily="18" charset="0"/>
              </a:rPr>
              <a:t>2.3.4  </a:t>
            </a:r>
            <a:r>
              <a:rPr lang="zh-CN" altLang="en-US" b="1" smtClean="0">
                <a:latin typeface="Times New Roman" panose="02020603050405020304" pitchFamily="18" charset="0"/>
              </a:rPr>
              <a:t>一阶谓词逻辑知识表示方法</a:t>
            </a:r>
          </a:p>
          <a:p>
            <a:pPr marL="0" indent="449263" eaLnBrk="1" hangingPunct="1">
              <a:lnSpc>
                <a:spcPct val="140000"/>
              </a:lnSpc>
              <a:tabLst>
                <a:tab pos="1438275" algn="l"/>
                <a:tab pos="1528763" algn="l"/>
              </a:tabLst>
            </a:pPr>
            <a:r>
              <a:rPr lang="en-US" altLang="zh-CN" b="1" smtClean="0">
                <a:latin typeface="Times New Roman" panose="02020603050405020304" pitchFamily="18" charset="0"/>
              </a:rPr>
              <a:t>2.3.5  </a:t>
            </a:r>
            <a:r>
              <a:rPr lang="zh-CN" altLang="en-US" b="1" smtClean="0">
                <a:latin typeface="Times New Roman" panose="02020603050405020304" pitchFamily="18" charset="0"/>
              </a:rPr>
              <a:t>一阶谓词逻辑表示法的特点</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14803F-FE68-4E15-A06D-A8D137A9D3DB}" type="slidenum">
              <a:rPr altLang="en-US" smtClean="0">
                <a:solidFill>
                  <a:srgbClr val="A50021"/>
                </a:solidFill>
                <a:ea typeface="ＭＳ Ｐゴシック" panose="020B0600070205080204" pitchFamily="34" charset="-128"/>
              </a:rPr>
              <a:pPr/>
              <a:t>39</a:t>
            </a:fld>
            <a:endParaRPr lang="zh-CN" altLang="en-US" smtClean="0">
              <a:solidFill>
                <a:srgbClr val="A50021"/>
              </a:solidFill>
              <a:ea typeface="ＭＳ Ｐゴシック" panose="020B0600070205080204" pitchFamily="34" charset="-128"/>
            </a:endParaRPr>
          </a:p>
        </p:txBody>
      </p:sp>
      <p:sp>
        <p:nvSpPr>
          <p:cNvPr id="65539"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 2.3.1  </a:t>
            </a:r>
            <a:r>
              <a:rPr lang="zh-CN" altLang="en-US" smtClean="0">
                <a:latin typeface="Times New Roman" panose="02020603050405020304" pitchFamily="18" charset="0"/>
              </a:rPr>
              <a:t>谓词</a:t>
            </a:r>
          </a:p>
        </p:txBody>
      </p:sp>
      <p:sp>
        <p:nvSpPr>
          <p:cNvPr id="6554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4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42" name="Rectangle 10"/>
          <p:cNvSpPr>
            <a:spLocks noGrp="1" noChangeArrowheads="1"/>
          </p:cNvSpPr>
          <p:nvPr>
            <p:ph idx="1"/>
          </p:nvPr>
        </p:nvSpPr>
        <p:spPr>
          <a:xfrm>
            <a:off x="250825" y="908050"/>
            <a:ext cx="8642350" cy="2586038"/>
          </a:xfrm>
        </p:spPr>
        <p:txBody>
          <a:bodyPr/>
          <a:lstStyle/>
          <a:p>
            <a:pPr marL="533400" indent="-533400" eaLnBrk="1" hangingPunct="1">
              <a:spcBef>
                <a:spcPct val="40000"/>
              </a:spcBef>
            </a:pPr>
            <a:r>
              <a:rPr lang="zh-CN" altLang="en-US" b="1" smtClean="0">
                <a:latin typeface="Times New Roman" panose="02020603050405020304" pitchFamily="18" charset="0"/>
              </a:rPr>
              <a:t>谓词的一般形式：   </a:t>
            </a:r>
            <a:r>
              <a:rPr lang="en-US" altLang="zh-CN" b="1" i="1" smtClean="0">
                <a:latin typeface="Times New Roman" panose="02020603050405020304" pitchFamily="18" charset="0"/>
              </a:rPr>
              <a:t>P </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baseline="-25000" smtClean="0">
                <a:latin typeface="Times New Roman" panose="02020603050405020304" pitchFamily="18" charset="0"/>
              </a:rPr>
              <a:t>1</a:t>
            </a:r>
            <a:r>
              <a:rPr lang="en-US" altLang="zh-CN" b="1" smtClean="0">
                <a:latin typeface="Times New Roman" panose="02020603050405020304" pitchFamily="18" charset="0"/>
              </a:rPr>
              <a:t>, </a:t>
            </a:r>
            <a:r>
              <a:rPr lang="en-US" altLang="zh-CN" b="1" i="1" smtClean="0">
                <a:latin typeface="Times New Roman" panose="02020603050405020304" pitchFamily="18" charset="0"/>
              </a:rPr>
              <a:t>x</a:t>
            </a:r>
            <a:r>
              <a:rPr lang="en-US" altLang="zh-CN" b="1" baseline="-25000" smtClean="0">
                <a:latin typeface="Times New Roman" panose="02020603050405020304" pitchFamily="18" charset="0"/>
              </a:rPr>
              <a:t>2</a:t>
            </a:r>
            <a:r>
              <a:rPr lang="en-US" altLang="zh-CN" b="1" smtClean="0">
                <a:latin typeface="Times New Roman" panose="02020603050405020304" pitchFamily="18" charset="0"/>
              </a:rPr>
              <a:t>,</a:t>
            </a:r>
            <a:r>
              <a:rPr lang="en-US" altLang="zh-CN" sz="4400" b="1" baseline="9000" smtClean="0">
                <a:latin typeface="Times New Roman" panose="02020603050405020304" pitchFamily="18" charset="0"/>
              </a:rPr>
              <a:t>…</a:t>
            </a:r>
            <a:r>
              <a:rPr lang="en-US" altLang="zh-CN" b="1" smtClean="0">
                <a:latin typeface="Times New Roman" panose="02020603050405020304" pitchFamily="18" charset="0"/>
              </a:rPr>
              <a:t>, </a:t>
            </a:r>
            <a:r>
              <a:rPr lang="en-US" altLang="zh-CN" b="1" i="1" smtClean="0">
                <a:latin typeface="Times New Roman" panose="02020603050405020304" pitchFamily="18" charset="0"/>
              </a:rPr>
              <a:t>x</a:t>
            </a:r>
            <a:r>
              <a:rPr lang="en-US" altLang="zh-CN" b="1" i="1" baseline="-25000" smtClean="0">
                <a:latin typeface="Times New Roman" panose="02020603050405020304" pitchFamily="18" charset="0"/>
              </a:rPr>
              <a:t>n</a:t>
            </a:r>
            <a:r>
              <a:rPr lang="en-US" altLang="zh-CN" b="1" smtClean="0">
                <a:latin typeface="Times New Roman" panose="02020603050405020304" pitchFamily="18" charset="0"/>
              </a:rPr>
              <a:t>)</a:t>
            </a:r>
          </a:p>
          <a:p>
            <a:pPr marL="533400" indent="-533400" eaLnBrk="1" hangingPunct="1">
              <a:spcBef>
                <a:spcPct val="40000"/>
              </a:spcBef>
              <a:buFont typeface="Wingdings" panose="05000000000000000000" pitchFamily="2" charset="2"/>
              <a:buChar char="§"/>
            </a:pPr>
            <a:r>
              <a:rPr lang="zh-CN" altLang="en-US" sz="2600" b="1" smtClean="0">
                <a:latin typeface="Times New Roman" panose="02020603050405020304" pitchFamily="18" charset="0"/>
              </a:rPr>
              <a:t>个体 </a:t>
            </a:r>
            <a:r>
              <a:rPr lang="en-US" altLang="zh-CN" sz="2600" b="1" i="1" smtClean="0">
                <a:latin typeface="Times New Roman" panose="02020603050405020304" pitchFamily="18" charset="0"/>
              </a:rPr>
              <a:t>x</a:t>
            </a:r>
            <a:r>
              <a:rPr lang="en-US" altLang="zh-CN" sz="2600" b="1" baseline="-25000" smtClean="0">
                <a:latin typeface="Times New Roman" panose="02020603050405020304" pitchFamily="18" charset="0"/>
              </a:rPr>
              <a:t>1</a:t>
            </a:r>
            <a:r>
              <a:rPr lang="en-US" altLang="zh-CN" sz="2600" b="1" smtClean="0">
                <a:latin typeface="Times New Roman" panose="02020603050405020304" pitchFamily="18" charset="0"/>
              </a:rPr>
              <a:t>, </a:t>
            </a:r>
            <a:r>
              <a:rPr lang="en-US" altLang="zh-CN" sz="2600" b="1" i="1" smtClean="0">
                <a:latin typeface="Times New Roman" panose="02020603050405020304" pitchFamily="18" charset="0"/>
              </a:rPr>
              <a:t>x</a:t>
            </a:r>
            <a:r>
              <a:rPr lang="en-US" altLang="zh-CN" sz="2600" b="1" baseline="-25000" smtClean="0">
                <a:latin typeface="Times New Roman" panose="02020603050405020304" pitchFamily="18" charset="0"/>
              </a:rPr>
              <a:t>2</a:t>
            </a:r>
            <a:r>
              <a:rPr lang="en-US" altLang="zh-CN" sz="2600" b="1" smtClean="0">
                <a:latin typeface="Times New Roman" panose="02020603050405020304" pitchFamily="18" charset="0"/>
              </a:rPr>
              <a:t>,</a:t>
            </a:r>
            <a:r>
              <a:rPr lang="en-US" altLang="zh-CN" sz="4000" b="1" baseline="10000" smtClean="0">
                <a:latin typeface="Times New Roman" panose="02020603050405020304" pitchFamily="18" charset="0"/>
              </a:rPr>
              <a:t>…</a:t>
            </a:r>
            <a:r>
              <a:rPr lang="en-US" altLang="zh-CN" sz="2600" b="1" smtClean="0">
                <a:latin typeface="Times New Roman" panose="02020603050405020304" pitchFamily="18" charset="0"/>
              </a:rPr>
              <a:t>, </a:t>
            </a:r>
            <a:r>
              <a:rPr lang="en-US" altLang="zh-CN" sz="2600" b="1" i="1" smtClean="0">
                <a:latin typeface="Times New Roman" panose="02020603050405020304" pitchFamily="18" charset="0"/>
              </a:rPr>
              <a:t>x</a:t>
            </a:r>
            <a:r>
              <a:rPr lang="en-US" altLang="zh-CN" sz="2600" b="1" baseline="-25000" smtClean="0">
                <a:latin typeface="Times New Roman" panose="02020603050405020304" pitchFamily="18" charset="0"/>
              </a:rPr>
              <a:t>n</a:t>
            </a:r>
            <a:r>
              <a:rPr lang="en-US" altLang="zh-CN" sz="2600" b="1" i="1" baseline="-25000" smtClean="0">
                <a:latin typeface="Times New Roman" panose="02020603050405020304" pitchFamily="18" charset="0"/>
              </a:rPr>
              <a:t> </a:t>
            </a:r>
            <a:r>
              <a:rPr lang="zh-CN" altLang="en-US" sz="2600" smtClean="0">
                <a:latin typeface="Times New Roman" panose="02020603050405020304" pitchFamily="18" charset="0"/>
              </a:rPr>
              <a:t>：某个独立存在的事物或者某个抽象的概念</a:t>
            </a:r>
          </a:p>
          <a:p>
            <a:pPr marL="533400" indent="-533400" eaLnBrk="1" hangingPunct="1">
              <a:spcBef>
                <a:spcPct val="40000"/>
              </a:spcBef>
              <a:buFont typeface="Wingdings" panose="05000000000000000000" pitchFamily="2" charset="2"/>
              <a:buChar char="§"/>
            </a:pPr>
            <a:r>
              <a:rPr lang="zh-CN" altLang="en-US" sz="2600" b="1" smtClean="0">
                <a:latin typeface="Times New Roman" panose="02020603050405020304" pitchFamily="18" charset="0"/>
              </a:rPr>
              <a:t>谓词名 </a:t>
            </a:r>
            <a:r>
              <a:rPr lang="en-US" altLang="zh-CN" sz="2600" b="1" i="1" smtClean="0">
                <a:latin typeface="Times New Roman" panose="02020603050405020304" pitchFamily="18" charset="0"/>
              </a:rPr>
              <a:t>P</a:t>
            </a:r>
            <a:r>
              <a:rPr lang="zh-CN" altLang="en-US" sz="2600" smtClean="0">
                <a:latin typeface="Times New Roman" panose="02020603050405020304" pitchFamily="18" charset="0"/>
              </a:rPr>
              <a:t>：刻画</a:t>
            </a:r>
            <a:r>
              <a:rPr lang="zh-CN" altLang="en-US" sz="2600" smtClean="0">
                <a:solidFill>
                  <a:srgbClr val="FF0000"/>
                </a:solidFill>
                <a:latin typeface="Times New Roman" panose="02020603050405020304" pitchFamily="18" charset="0"/>
              </a:rPr>
              <a:t>个体的性质、状态或个体间的关系</a:t>
            </a:r>
            <a:endParaRPr lang="zh-CN" altLang="en-US" sz="2600" smtClean="0">
              <a:latin typeface="Times New Roman" panose="02020603050405020304" pitchFamily="18" charset="0"/>
            </a:endParaRPr>
          </a:p>
          <a:p>
            <a:pPr marL="533400" indent="-533400" eaLnBrk="1" hangingPunct="1">
              <a:spcBef>
                <a:spcPct val="40000"/>
              </a:spcBef>
              <a:buClr>
                <a:srgbClr val="0000FF"/>
              </a:buClr>
              <a:buFont typeface="Wingdings" panose="05000000000000000000" pitchFamily="2" charset="2"/>
              <a:buAutoNum type="arabicParenR"/>
            </a:pPr>
            <a:endParaRPr lang="en-US" altLang="zh-CN" b="1" smtClean="0">
              <a:latin typeface="Times New Roman" panose="02020603050405020304" pitchFamily="18" charset="0"/>
            </a:endParaRPr>
          </a:p>
        </p:txBody>
      </p:sp>
      <p:sp>
        <p:nvSpPr>
          <p:cNvPr id="21515" name="AutoShape 11"/>
          <p:cNvSpPr>
            <a:spLocks/>
          </p:cNvSpPr>
          <p:nvPr/>
        </p:nvSpPr>
        <p:spPr bwMode="auto">
          <a:xfrm>
            <a:off x="1697038" y="4329113"/>
            <a:ext cx="7269162" cy="2114550"/>
          </a:xfrm>
          <a:prstGeom prst="accentBorderCallout1">
            <a:avLst>
              <a:gd name="adj1" fmla="val 5407"/>
              <a:gd name="adj2" fmla="val -1046"/>
              <a:gd name="adj3" fmla="val -15764"/>
              <a:gd name="adj4" fmla="val -4435"/>
            </a:avLst>
          </a:prstGeom>
          <a:gradFill rotWithShape="0">
            <a:gsLst>
              <a:gs pos="0">
                <a:schemeClr val="accent1"/>
              </a:gs>
              <a:gs pos="100000">
                <a:schemeClr val="bg1"/>
              </a:gs>
            </a:gsLst>
            <a:path path="rect">
              <a:fillToRect l="100000" b="100000"/>
            </a:path>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40000"/>
              </a:spcBef>
              <a:buClr>
                <a:schemeClr val="accent2"/>
              </a:buClr>
              <a:buFont typeface="Wingdings" panose="05000000000000000000" pitchFamily="2" charset="2"/>
              <a:buChar char="§"/>
            </a:pPr>
            <a:r>
              <a:rPr lang="en-US" altLang="zh-CN" sz="2600" b="1">
                <a:latin typeface="Times New Roman" panose="02020603050405020304" pitchFamily="18" charset="0"/>
              </a:rPr>
              <a:t> “</a:t>
            </a:r>
            <a:r>
              <a:rPr lang="zh-CN" altLang="en-US" sz="2600" b="1">
                <a:solidFill>
                  <a:schemeClr val="accent2"/>
                </a:solidFill>
                <a:latin typeface="Times New Roman" panose="02020603050405020304" pitchFamily="18" charset="0"/>
              </a:rPr>
              <a:t>老张是一个教师</a:t>
            </a:r>
            <a:r>
              <a:rPr lang="zh-CN" altLang="en-US" sz="2600" b="1">
                <a:latin typeface="Times New Roman" panose="02020603050405020304" pitchFamily="18" charset="0"/>
              </a:rPr>
              <a:t>”：一元谓词 </a:t>
            </a:r>
            <a:r>
              <a:rPr lang="en-US" altLang="zh-CN" sz="2600" b="1" i="1">
                <a:latin typeface="Times New Roman" panose="02020603050405020304" pitchFamily="18" charset="0"/>
              </a:rPr>
              <a:t>Teacher </a:t>
            </a:r>
            <a:r>
              <a:rPr lang="en-US" altLang="zh-CN" sz="2600" b="1">
                <a:latin typeface="Times New Roman" panose="02020603050405020304" pitchFamily="18" charset="0"/>
              </a:rPr>
              <a:t>(</a:t>
            </a:r>
            <a:r>
              <a:rPr lang="en-US" altLang="zh-CN" sz="2600" b="1" i="1">
                <a:latin typeface="Times New Roman" panose="02020603050405020304" pitchFamily="18" charset="0"/>
              </a:rPr>
              <a:t>Zhang</a:t>
            </a:r>
            <a:r>
              <a:rPr lang="en-US" altLang="zh-CN" sz="2600" b="1">
                <a:latin typeface="Times New Roman" panose="02020603050405020304" pitchFamily="18" charset="0"/>
              </a:rPr>
              <a:t>)</a:t>
            </a:r>
          </a:p>
          <a:p>
            <a:pPr eaLnBrk="1" hangingPunct="1">
              <a:spcBef>
                <a:spcPct val="40000"/>
              </a:spcBef>
              <a:buClr>
                <a:schemeClr val="accent2"/>
              </a:buClr>
              <a:buFont typeface="Wingdings" panose="05000000000000000000" pitchFamily="2" charset="2"/>
              <a:buChar char="§"/>
            </a:pPr>
            <a:r>
              <a:rPr lang="en-US" altLang="zh-CN" sz="2600" b="1">
                <a:latin typeface="Times New Roman" panose="02020603050405020304" pitchFamily="18" charset="0"/>
              </a:rPr>
              <a:t> “</a:t>
            </a:r>
            <a:r>
              <a:rPr lang="en-US" altLang="zh-CN" sz="2600" b="1">
                <a:solidFill>
                  <a:schemeClr val="accent2"/>
                </a:solidFill>
                <a:latin typeface="Times New Roman" panose="02020603050405020304" pitchFamily="18" charset="0"/>
              </a:rPr>
              <a:t>5&gt;3</a:t>
            </a:r>
            <a:r>
              <a:rPr lang="en-US" altLang="zh-CN" sz="2600" b="1">
                <a:latin typeface="Times New Roman" panose="02020603050405020304" pitchFamily="18" charset="0"/>
              </a:rPr>
              <a:t>” </a:t>
            </a:r>
            <a:r>
              <a:rPr lang="zh-CN" altLang="en-US" sz="2600" b="1">
                <a:latin typeface="Times New Roman" panose="02020603050405020304" pitchFamily="18" charset="0"/>
              </a:rPr>
              <a:t>：</a:t>
            </a:r>
            <a:r>
              <a:rPr lang="zh-CN" altLang="en-US" sz="2600">
                <a:latin typeface="Times New Roman" panose="02020603050405020304" pitchFamily="18" charset="0"/>
              </a:rPr>
              <a:t>二元谓词</a:t>
            </a:r>
            <a:r>
              <a:rPr lang="zh-CN" altLang="en-US" sz="2600" b="1">
                <a:latin typeface="Times New Roman" panose="02020603050405020304" pitchFamily="18" charset="0"/>
              </a:rPr>
              <a:t> </a:t>
            </a:r>
            <a:r>
              <a:rPr lang="en-US" altLang="zh-CN" sz="2600" b="1" i="1">
                <a:latin typeface="Times New Roman" panose="02020603050405020304" pitchFamily="18" charset="0"/>
              </a:rPr>
              <a:t>Greater </a:t>
            </a:r>
            <a:r>
              <a:rPr lang="en-US" altLang="zh-CN" sz="2600" b="1">
                <a:latin typeface="Times New Roman" panose="02020603050405020304" pitchFamily="18" charset="0"/>
              </a:rPr>
              <a:t>(5, 3)</a:t>
            </a:r>
          </a:p>
          <a:p>
            <a:pPr eaLnBrk="1" hangingPunct="1">
              <a:spcBef>
                <a:spcPct val="40000"/>
              </a:spcBef>
              <a:buClr>
                <a:schemeClr val="accent2"/>
              </a:buClr>
              <a:buFont typeface="Wingdings" panose="05000000000000000000" pitchFamily="2" charset="2"/>
              <a:buChar char="§"/>
            </a:pPr>
            <a:r>
              <a:rPr lang="en-US" altLang="zh-CN" sz="2600" b="1">
                <a:latin typeface="Times New Roman" panose="02020603050405020304" pitchFamily="18" charset="0"/>
              </a:rPr>
              <a:t> “</a:t>
            </a:r>
            <a:r>
              <a:rPr lang="en-US" altLang="zh-CN" sz="2600" b="1">
                <a:solidFill>
                  <a:schemeClr val="accent2"/>
                </a:solidFill>
                <a:latin typeface="Times New Roman" panose="02020603050405020304" pitchFamily="18" charset="0"/>
              </a:rPr>
              <a:t>Smith</a:t>
            </a:r>
            <a:r>
              <a:rPr lang="zh-CN" altLang="en-US" sz="2600" b="1">
                <a:solidFill>
                  <a:schemeClr val="accent2"/>
                </a:solidFill>
                <a:latin typeface="Times New Roman" panose="02020603050405020304" pitchFamily="18" charset="0"/>
              </a:rPr>
              <a:t>作为一个工程师为</a:t>
            </a:r>
            <a:r>
              <a:rPr lang="en-US" altLang="zh-CN" sz="2600" b="1">
                <a:solidFill>
                  <a:schemeClr val="accent2"/>
                </a:solidFill>
                <a:latin typeface="Times New Roman" panose="02020603050405020304" pitchFamily="18" charset="0"/>
              </a:rPr>
              <a:t>IBM</a:t>
            </a:r>
            <a:r>
              <a:rPr lang="zh-CN" altLang="en-US" sz="2600" b="1">
                <a:solidFill>
                  <a:schemeClr val="accent2"/>
                </a:solidFill>
                <a:latin typeface="Times New Roman" panose="02020603050405020304" pitchFamily="18" charset="0"/>
              </a:rPr>
              <a:t>工作</a:t>
            </a:r>
            <a:r>
              <a:rPr lang="zh-CN" altLang="en-US" sz="2600" b="1">
                <a:latin typeface="Times New Roman" panose="02020603050405020304" pitchFamily="18" charset="0"/>
              </a:rPr>
              <a:t>”： </a:t>
            </a:r>
          </a:p>
          <a:p>
            <a:pPr algn="ctr" eaLnBrk="1" hangingPunct="1">
              <a:spcBef>
                <a:spcPct val="40000"/>
              </a:spcBef>
              <a:buClr>
                <a:srgbClr val="0000FF"/>
              </a:buClr>
            </a:pPr>
            <a:r>
              <a:rPr lang="zh-CN" altLang="en-US" sz="2600">
                <a:latin typeface="Times New Roman" panose="02020603050405020304" pitchFamily="18" charset="0"/>
              </a:rPr>
              <a:t>三元谓词</a:t>
            </a:r>
            <a:r>
              <a:rPr lang="zh-CN" altLang="en-US" sz="2600" b="1">
                <a:latin typeface="Times New Roman" panose="02020603050405020304" pitchFamily="18" charset="0"/>
              </a:rPr>
              <a:t> </a:t>
            </a:r>
            <a:r>
              <a:rPr lang="en-US" altLang="zh-CN" sz="2600" b="1" i="1">
                <a:latin typeface="Times New Roman" panose="02020603050405020304" pitchFamily="18" charset="0"/>
              </a:rPr>
              <a:t>Works </a:t>
            </a:r>
            <a:r>
              <a:rPr lang="en-US" altLang="zh-CN" sz="2600" b="1">
                <a:latin typeface="Times New Roman" panose="02020603050405020304" pitchFamily="18" charset="0"/>
              </a:rPr>
              <a:t>(</a:t>
            </a:r>
            <a:r>
              <a:rPr lang="en-US" altLang="zh-CN" sz="2600" b="1" i="1">
                <a:latin typeface="Times New Roman" panose="02020603050405020304" pitchFamily="18" charset="0"/>
              </a:rPr>
              <a:t>Smith</a:t>
            </a:r>
            <a:r>
              <a:rPr lang="en-US" altLang="zh-CN" sz="2600" b="1">
                <a:latin typeface="Times New Roman" panose="02020603050405020304" pitchFamily="18" charset="0"/>
              </a:rPr>
              <a:t>, </a:t>
            </a:r>
            <a:r>
              <a:rPr lang="en-US" altLang="zh-CN" sz="2600" b="1" i="1">
                <a:latin typeface="Times New Roman" panose="02020603050405020304" pitchFamily="18" charset="0"/>
              </a:rPr>
              <a:t>IBM</a:t>
            </a:r>
            <a:r>
              <a:rPr lang="en-US" altLang="zh-CN" sz="2600" b="1">
                <a:latin typeface="Times New Roman" panose="02020603050405020304" pitchFamily="18" charset="0"/>
              </a:rPr>
              <a:t>, </a:t>
            </a:r>
            <a:r>
              <a:rPr lang="en-US" altLang="zh-CN" sz="2600" b="1" i="1">
                <a:latin typeface="Times New Roman" panose="02020603050405020304" pitchFamily="18" charset="0"/>
              </a:rPr>
              <a:t>engineer</a:t>
            </a:r>
            <a:r>
              <a:rPr lang="en-US" altLang="zh-CN" sz="2600" b="1">
                <a:latin typeface="Times New Roman" panose="02020603050405020304" pitchFamily="18" charset="0"/>
              </a:rPr>
              <a:t>)</a:t>
            </a:r>
          </a:p>
        </p:txBody>
      </p:sp>
      <p:sp>
        <p:nvSpPr>
          <p:cNvPr id="65544" name="Rectangle 12"/>
          <p:cNvSpPr>
            <a:spLocks noChangeArrowheads="1"/>
          </p:cNvSpPr>
          <p:nvPr/>
        </p:nvSpPr>
        <p:spPr bwMode="auto">
          <a:xfrm>
            <a:off x="311150" y="3519488"/>
            <a:ext cx="8359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1</a:t>
            </a:r>
            <a:r>
              <a:rPr lang="zh-CN" altLang="en-US" sz="2800" b="1">
                <a:solidFill>
                  <a:srgbClr val="0000FF"/>
                </a:solidFill>
                <a:latin typeface="Times New Roman" panose="02020603050405020304" pitchFamily="18" charset="0"/>
              </a:rPr>
              <a:t>）</a:t>
            </a:r>
            <a:r>
              <a:rPr lang="zh-CN" altLang="en-US" sz="2800" b="1">
                <a:latin typeface="Times New Roman" panose="02020603050405020304" pitchFamily="18" charset="0"/>
              </a:rPr>
              <a:t>个体是常量：</a:t>
            </a:r>
            <a:r>
              <a:rPr lang="zh-CN" altLang="en-US" sz="2800" b="1">
                <a:solidFill>
                  <a:srgbClr val="FF0000"/>
                </a:solidFill>
                <a:latin typeface="Times New Roman" panose="02020603050405020304" pitchFamily="18" charset="0"/>
              </a:rPr>
              <a:t>一个或者一组指定的个体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15"/>
                                        </p:tgtEl>
                                        <p:attrNameLst>
                                          <p:attrName>style.visibility</p:attrName>
                                        </p:attrNameLst>
                                      </p:cBhvr>
                                      <p:to>
                                        <p:strVal val="visible"/>
                                      </p:to>
                                    </p:set>
                                    <p:animEffect transition="in" filter="slide(fromBottom)">
                                      <p:cBhvr>
                                        <p:cTn id="7" dur="500"/>
                                        <p:tgtEl>
                                          <p:spTgt spid="21515"/>
                                        </p:tgtEl>
                                      </p:cBhvr>
                                    </p:animEffect>
                                  </p:childTnLst>
                                  <p:subTnLst>
                                    <p:set>
                                      <p:cBhvr override="childStyle">
                                        <p:cTn dur="1" fill="hold" display="0" masterRel="nextClick" afterEffect="1"/>
                                        <p:tgtEl>
                                          <p:spTgt spid="215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9139A5-33D5-4E96-BC95-3C64E453C7CB}" type="slidenum">
              <a:rPr altLang="en-US" smtClean="0">
                <a:solidFill>
                  <a:srgbClr val="A50021"/>
                </a:solidFill>
                <a:ea typeface="ＭＳ Ｐゴシック" panose="020B0600070205080204" pitchFamily="34" charset="-128"/>
              </a:rPr>
              <a:pPr/>
              <a:t>4</a:t>
            </a:fld>
            <a:endParaRPr lang="zh-CN" altLang="en-US" smtClean="0">
              <a:solidFill>
                <a:srgbClr val="A50021"/>
              </a:solidFill>
              <a:ea typeface="ＭＳ Ｐゴシック" panose="020B0600070205080204" pitchFamily="34" charset="-128"/>
            </a:endParaRPr>
          </a:p>
        </p:txBody>
      </p:sp>
      <p:sp>
        <p:nvSpPr>
          <p:cNvPr id="27651"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第</a:t>
            </a:r>
            <a:r>
              <a:rPr lang="en-US" altLang="zh-CN" smtClean="0">
                <a:latin typeface="Times New Roman" panose="02020603050405020304" pitchFamily="18" charset="0"/>
              </a:rPr>
              <a:t>2</a:t>
            </a:r>
            <a:r>
              <a:rPr lang="zh-CN" altLang="en-US" smtClean="0">
                <a:latin typeface="Times New Roman" panose="02020603050405020304" pitchFamily="18" charset="0"/>
              </a:rPr>
              <a:t>章  知识表示</a:t>
            </a:r>
          </a:p>
        </p:txBody>
      </p:sp>
      <p:sp>
        <p:nvSpPr>
          <p:cNvPr id="27652" name="Rectangle 3"/>
          <p:cNvSpPr>
            <a:spLocks noGrp="1" noChangeArrowheads="1"/>
          </p:cNvSpPr>
          <p:nvPr>
            <p:ph idx="1"/>
          </p:nvPr>
        </p:nvSpPr>
        <p:spPr>
          <a:xfrm>
            <a:off x="511175" y="922338"/>
            <a:ext cx="8382000" cy="5400675"/>
          </a:xfrm>
        </p:spPr>
        <p:txBody>
          <a:bodyPr/>
          <a:lstStyle/>
          <a:p>
            <a:pPr eaLnBrk="1" hangingPunct="1">
              <a:lnSpc>
                <a:spcPct val="160000"/>
              </a:lnSpc>
              <a:buClr>
                <a:srgbClr val="0000FF"/>
              </a:buClr>
              <a:buSzPct val="150000"/>
              <a:buFont typeface="Wingdings" panose="05000000000000000000" pitchFamily="2" charset="2"/>
              <a:buChar char="ü"/>
            </a:pPr>
            <a:r>
              <a:rPr lang="en-US" altLang="zh-CN" b="1" smtClean="0">
                <a:solidFill>
                  <a:srgbClr val="0000FF"/>
                </a:solidFill>
                <a:latin typeface="Times New Roman" panose="02020603050405020304" pitchFamily="18" charset="0"/>
              </a:rPr>
              <a:t>2.1  </a:t>
            </a:r>
            <a:r>
              <a:rPr lang="zh-CN" altLang="en-US" b="1" smtClean="0">
                <a:solidFill>
                  <a:srgbClr val="0000FF"/>
                </a:solidFill>
                <a:latin typeface="Times New Roman" panose="02020603050405020304" pitchFamily="18" charset="0"/>
              </a:rPr>
              <a:t>知识与知识表示的概念</a:t>
            </a:r>
            <a:r>
              <a:rPr lang="zh-CN" altLang="en-US" b="1" smtClean="0">
                <a:latin typeface="Times New Roman" panose="02020603050405020304" pitchFamily="18" charset="0"/>
              </a:rPr>
              <a:t> </a:t>
            </a:r>
          </a:p>
          <a:p>
            <a:pPr eaLnBrk="1" hangingPunct="1">
              <a:lnSpc>
                <a:spcPct val="160000"/>
              </a:lnSpc>
            </a:pPr>
            <a:r>
              <a:rPr lang="en-US" altLang="zh-CN" b="1" smtClean="0">
                <a:latin typeface="Times New Roman" panose="02020603050405020304" pitchFamily="18" charset="0"/>
              </a:rPr>
              <a:t>2.2  </a:t>
            </a:r>
            <a:r>
              <a:rPr lang="zh-CN" altLang="en-US" b="1" smtClean="0">
                <a:latin typeface="Times New Roman" panose="02020603050405020304" pitchFamily="18" charset="0"/>
              </a:rPr>
              <a:t>命题逻辑</a:t>
            </a:r>
            <a:endParaRPr lang="en-US" altLang="zh-CN" b="1" smtClean="0">
              <a:latin typeface="Times New Roman" panose="02020603050405020304" pitchFamily="18" charset="0"/>
            </a:endParaRPr>
          </a:p>
          <a:p>
            <a:pPr eaLnBrk="1" hangingPunct="1">
              <a:lnSpc>
                <a:spcPct val="160000"/>
              </a:lnSpc>
            </a:pPr>
            <a:r>
              <a:rPr lang="en-US" altLang="zh-CN" b="1" smtClean="0">
                <a:latin typeface="Times New Roman" panose="02020603050405020304" pitchFamily="18" charset="0"/>
              </a:rPr>
              <a:t>2.3  </a:t>
            </a:r>
            <a:r>
              <a:rPr lang="zh-CN" altLang="en-US" b="1" smtClean="0">
                <a:latin typeface="Times New Roman" panose="02020603050405020304" pitchFamily="18" charset="0"/>
              </a:rPr>
              <a:t>一阶谓词逻辑表示法 </a:t>
            </a:r>
          </a:p>
          <a:p>
            <a:pPr eaLnBrk="1" hangingPunct="1">
              <a:lnSpc>
                <a:spcPct val="160000"/>
              </a:lnSpc>
            </a:pPr>
            <a:r>
              <a:rPr lang="en-US" altLang="zh-CN" b="1" smtClean="0">
                <a:latin typeface="Times New Roman" panose="02020603050405020304" pitchFamily="18" charset="0"/>
              </a:rPr>
              <a:t>2.4  </a:t>
            </a:r>
            <a:r>
              <a:rPr lang="zh-CN" altLang="en-US" b="1" smtClean="0">
                <a:latin typeface="Times New Roman" panose="02020603050405020304" pitchFamily="18" charset="0"/>
              </a:rPr>
              <a:t>产生式表示法 </a:t>
            </a:r>
          </a:p>
          <a:p>
            <a:pPr eaLnBrk="1" hangingPunct="1">
              <a:lnSpc>
                <a:spcPct val="160000"/>
              </a:lnSpc>
            </a:pPr>
            <a:r>
              <a:rPr lang="en-US" altLang="zh-CN" b="1" smtClean="0">
                <a:latin typeface="Times New Roman" panose="02020603050405020304" pitchFamily="18" charset="0"/>
              </a:rPr>
              <a:t>2.5  </a:t>
            </a:r>
            <a:r>
              <a:rPr lang="zh-CN" altLang="en-US" b="1" smtClean="0">
                <a:latin typeface="Times New Roman" panose="02020603050405020304" pitchFamily="18" charset="0"/>
              </a:rPr>
              <a:t>框架表示法 </a:t>
            </a:r>
          </a:p>
          <a:p>
            <a:pPr eaLnBrk="1" hangingPunct="1">
              <a:lnSpc>
                <a:spcPct val="160000"/>
              </a:lnSpc>
            </a:pPr>
            <a:r>
              <a:rPr lang="zh-CN" altLang="en-US" b="1" smtClean="0">
                <a:latin typeface="Times New Roman" panose="02020603050405020304" pitchFamily="18" charset="0"/>
              </a:rPr>
              <a:t>2.6  传统推理技术</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C45448-87E6-42D1-9686-24845FA654D5}" type="slidenum">
              <a:rPr altLang="en-US" smtClean="0">
                <a:solidFill>
                  <a:srgbClr val="A50021"/>
                </a:solidFill>
                <a:ea typeface="ＭＳ Ｐゴシック" panose="020B0600070205080204" pitchFamily="34" charset="-128"/>
              </a:rPr>
              <a:pPr/>
              <a:t>40</a:t>
            </a:fld>
            <a:endParaRPr lang="zh-CN" altLang="en-US" smtClean="0">
              <a:solidFill>
                <a:srgbClr val="A50021"/>
              </a:solidFill>
              <a:ea typeface="ＭＳ Ｐゴシック" panose="020B0600070205080204" pitchFamily="34" charset="-128"/>
            </a:endParaRPr>
          </a:p>
        </p:txBody>
      </p:sp>
      <p:sp>
        <p:nvSpPr>
          <p:cNvPr id="6656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 2.3.1  </a:t>
            </a:r>
            <a:r>
              <a:rPr lang="zh-CN" altLang="en-US" smtClean="0">
                <a:latin typeface="Times New Roman" panose="02020603050405020304" pitchFamily="18" charset="0"/>
              </a:rPr>
              <a:t>谓词</a:t>
            </a:r>
          </a:p>
        </p:txBody>
      </p:sp>
      <p:sp>
        <p:nvSpPr>
          <p:cNvPr id="6656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6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42" name="Rectangle 12"/>
          <p:cNvSpPr>
            <a:spLocks noGrp="1" noChangeArrowheads="1"/>
          </p:cNvSpPr>
          <p:nvPr>
            <p:ph idx="1"/>
          </p:nvPr>
        </p:nvSpPr>
        <p:spPr>
          <a:xfrm>
            <a:off x="22225" y="908050"/>
            <a:ext cx="8936038" cy="1597025"/>
          </a:xfrm>
        </p:spPr>
        <p:txBody>
          <a:bodyPr/>
          <a:lstStyle/>
          <a:p>
            <a:pPr marL="533400" indent="-533400" eaLnBrk="1" hangingPunct="1">
              <a:spcBef>
                <a:spcPct val="40000"/>
              </a:spcBef>
              <a:buClr>
                <a:srgbClr val="0000FF"/>
              </a:buClr>
              <a:buFont typeface="Wingdings" panose="05000000000000000000" pitchFamily="2" charset="2"/>
              <a:buNone/>
              <a:defRPr/>
            </a:pPr>
            <a:r>
              <a:rPr lang="zh-CN" altLang="en-US" b="1" dirty="0" smtClean="0">
                <a:solidFill>
                  <a:srgbClr val="0000FF"/>
                </a:solidFill>
                <a:latin typeface="Times New Roman" panose="02020603050405020304" pitchFamily="18" charset="0"/>
              </a:rPr>
              <a:t>（</a:t>
            </a:r>
            <a:r>
              <a:rPr lang="en-US" altLang="zh-CN" b="1" dirty="0" smtClean="0">
                <a:solidFill>
                  <a:srgbClr val="0000FF"/>
                </a:solidFill>
                <a:latin typeface="Times New Roman" panose="02020603050405020304" pitchFamily="18" charset="0"/>
              </a:rPr>
              <a:t>2</a:t>
            </a:r>
            <a:r>
              <a:rPr lang="zh-CN" altLang="en-US" b="1" dirty="0" smtClean="0">
                <a:solidFill>
                  <a:srgbClr val="0000FF"/>
                </a:solidFill>
                <a:latin typeface="Times New Roman" panose="02020603050405020304" pitchFamily="18" charset="0"/>
              </a:rPr>
              <a:t>）</a:t>
            </a:r>
            <a:r>
              <a:rPr lang="zh-CN" altLang="en-US" b="1" dirty="0" smtClean="0">
                <a:latin typeface="Times New Roman" panose="02020603050405020304" pitchFamily="18" charset="0"/>
              </a:rPr>
              <a:t>个体是</a:t>
            </a:r>
            <a:r>
              <a:rPr lang="zh-CN" altLang="en-US" b="1" kern="1200" dirty="0">
                <a:solidFill>
                  <a:srgbClr val="0000FF"/>
                </a:solidFill>
                <a:latin typeface="宋体" panose="02010600030101010101" pitchFamily="2" charset="-122"/>
              </a:rPr>
              <a:t>变元</a:t>
            </a:r>
            <a:r>
              <a:rPr lang="zh-CN" altLang="en-US" b="1" dirty="0" smtClean="0">
                <a:latin typeface="Times New Roman" panose="02020603050405020304" pitchFamily="18" charset="0"/>
              </a:rPr>
              <a:t>（变量）：</a:t>
            </a:r>
            <a:r>
              <a:rPr lang="zh-CN" altLang="en-US" sz="2600" dirty="0" smtClean="0">
                <a:latin typeface="Times New Roman" panose="02020603050405020304" pitchFamily="18" charset="0"/>
              </a:rPr>
              <a:t>没有指定的一个或者一组个体</a:t>
            </a:r>
            <a:endParaRPr lang="zh-CN" altLang="en-US" b="1" dirty="0" smtClean="0">
              <a:latin typeface="Times New Roman" panose="02020603050405020304" pitchFamily="18" charset="0"/>
            </a:endParaRPr>
          </a:p>
        </p:txBody>
      </p:sp>
      <p:sp>
        <p:nvSpPr>
          <p:cNvPr id="66567" name="AutoShape 13"/>
          <p:cNvSpPr>
            <a:spLocks/>
          </p:cNvSpPr>
          <p:nvPr/>
        </p:nvSpPr>
        <p:spPr bwMode="auto">
          <a:xfrm>
            <a:off x="1746250" y="3217863"/>
            <a:ext cx="7385050" cy="677862"/>
          </a:xfrm>
          <a:prstGeom prst="accentBorderCallout1">
            <a:avLst>
              <a:gd name="adj1" fmla="val 16861"/>
              <a:gd name="adj2" fmla="val -1032"/>
              <a:gd name="adj3" fmla="val -34190"/>
              <a:gd name="adj4" fmla="val -3764"/>
            </a:avLst>
          </a:prstGeom>
          <a:solidFill>
            <a:srgbClr val="FFFF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Char char="§"/>
            </a:pPr>
            <a:r>
              <a:rPr lang="en-US" altLang="zh-CN" sz="2800" b="1">
                <a:latin typeface="Times New Roman" panose="02020603050405020304" pitchFamily="18" charset="0"/>
              </a:rPr>
              <a:t> “</a:t>
            </a:r>
            <a:r>
              <a:rPr lang="zh-CN" altLang="en-US" sz="2800" b="1">
                <a:solidFill>
                  <a:schemeClr val="accent2"/>
                </a:solidFill>
                <a:latin typeface="Times New Roman" panose="02020603050405020304" pitchFamily="18" charset="0"/>
              </a:rPr>
              <a:t>小李的父亲是教师</a:t>
            </a:r>
            <a:r>
              <a:rPr lang="zh-CN" altLang="en-US" sz="2800" b="1">
                <a:latin typeface="Times New Roman" panose="02020603050405020304" pitchFamily="18" charset="0"/>
              </a:rPr>
              <a:t>”：</a:t>
            </a:r>
            <a:r>
              <a:rPr lang="en-US" altLang="zh-CN" sz="2800" b="1" i="1">
                <a:latin typeface="Times New Roman" panose="02020603050405020304" pitchFamily="18" charset="0"/>
              </a:rPr>
              <a:t>Teacher</a:t>
            </a:r>
            <a:r>
              <a:rPr lang="en-US" altLang="zh-CN" sz="2800" b="1">
                <a:latin typeface="Times New Roman" panose="02020603050405020304" pitchFamily="18" charset="0"/>
              </a:rPr>
              <a:t> (</a:t>
            </a:r>
            <a:r>
              <a:rPr lang="en-US" altLang="zh-CN" sz="2800" b="1" i="1">
                <a:solidFill>
                  <a:srgbClr val="0000FF"/>
                </a:solidFill>
                <a:latin typeface="Times New Roman" panose="02020603050405020304" pitchFamily="18" charset="0"/>
              </a:rPr>
              <a:t>father</a:t>
            </a:r>
            <a:r>
              <a:rPr lang="en-US" altLang="zh-CN" sz="2800" b="1">
                <a:solidFill>
                  <a:srgbClr val="0000FF"/>
                </a:solidFill>
                <a:latin typeface="Times New Roman" panose="02020603050405020304" pitchFamily="18" charset="0"/>
              </a:rPr>
              <a:t> (</a:t>
            </a:r>
            <a:r>
              <a:rPr lang="en-US" altLang="zh-CN" sz="2800" b="1" i="1">
                <a:solidFill>
                  <a:srgbClr val="0000FF"/>
                </a:solidFill>
                <a:latin typeface="Times New Roman" panose="02020603050405020304" pitchFamily="18" charset="0"/>
              </a:rPr>
              <a:t>Li</a:t>
            </a:r>
            <a:r>
              <a:rPr lang="en-US" altLang="zh-CN" sz="2800" b="1">
                <a:solidFill>
                  <a:srgbClr val="0000FF"/>
                </a:solidFill>
                <a:latin typeface="Times New Roman" panose="02020603050405020304" pitchFamily="18" charset="0"/>
              </a:rPr>
              <a:t>) )</a:t>
            </a:r>
            <a:endParaRPr lang="en-US" altLang="zh-CN" sz="2800" b="1"/>
          </a:p>
        </p:txBody>
      </p:sp>
      <p:sp>
        <p:nvSpPr>
          <p:cNvPr id="66568" name="Rectangle 14"/>
          <p:cNvSpPr>
            <a:spLocks noChangeArrowheads="1"/>
          </p:cNvSpPr>
          <p:nvPr/>
        </p:nvSpPr>
        <p:spPr bwMode="auto">
          <a:xfrm>
            <a:off x="57150" y="2554288"/>
            <a:ext cx="8197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3</a:t>
            </a:r>
            <a:r>
              <a:rPr lang="zh-CN" altLang="en-US" sz="2800" b="1">
                <a:solidFill>
                  <a:srgbClr val="0000FF"/>
                </a:solidFill>
                <a:latin typeface="Times New Roman" panose="02020603050405020304" pitchFamily="18" charset="0"/>
              </a:rPr>
              <a:t>）</a:t>
            </a:r>
            <a:r>
              <a:rPr lang="zh-CN" altLang="en-US" sz="2800" b="1">
                <a:latin typeface="宋体" panose="02010600030101010101" pitchFamily="2" charset="-122"/>
              </a:rPr>
              <a:t>个体是</a:t>
            </a:r>
            <a:r>
              <a:rPr lang="zh-CN" altLang="en-US" sz="2800" b="1">
                <a:solidFill>
                  <a:srgbClr val="0000FF"/>
                </a:solidFill>
                <a:latin typeface="宋体" panose="02010600030101010101" pitchFamily="2" charset="-122"/>
              </a:rPr>
              <a:t>函数</a:t>
            </a:r>
            <a:r>
              <a:rPr lang="zh-CN" altLang="en-US" sz="2800" b="1">
                <a:latin typeface="宋体" panose="02010600030101010101" pitchFamily="2" charset="-122"/>
              </a:rPr>
              <a:t>：</a:t>
            </a:r>
            <a:r>
              <a:rPr lang="zh-CN" altLang="en-US" sz="2800">
                <a:latin typeface="宋体" panose="02010600030101010101" pitchFamily="2" charset="-122"/>
              </a:rPr>
              <a:t>一个个体到另一个个体的映射</a:t>
            </a:r>
          </a:p>
        </p:txBody>
      </p:sp>
      <p:sp>
        <p:nvSpPr>
          <p:cNvPr id="66569" name="AutoShape 15"/>
          <p:cNvSpPr>
            <a:spLocks/>
          </p:cNvSpPr>
          <p:nvPr/>
        </p:nvSpPr>
        <p:spPr bwMode="auto">
          <a:xfrm>
            <a:off x="3084513" y="1709738"/>
            <a:ext cx="2974975" cy="549275"/>
          </a:xfrm>
          <a:prstGeom prst="accentBorderCallout1">
            <a:avLst>
              <a:gd name="adj1" fmla="val 20810"/>
              <a:gd name="adj2" fmla="val -2560"/>
              <a:gd name="adj3" fmla="val -45088"/>
              <a:gd name="adj4" fmla="val -23907"/>
            </a:avLst>
          </a:prstGeom>
          <a:solidFill>
            <a:srgbClr val="FFFF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00" b="1">
                <a:latin typeface="Times New Roman" panose="02020603050405020304" pitchFamily="18" charset="0"/>
              </a:rPr>
              <a:t>“</a:t>
            </a:r>
            <a:r>
              <a:rPr lang="en-US" altLang="zh-CN" sz="2600" b="1" i="1">
                <a:solidFill>
                  <a:schemeClr val="accent2"/>
                </a:solidFill>
                <a:latin typeface="Times New Roman" panose="02020603050405020304" pitchFamily="18" charset="0"/>
              </a:rPr>
              <a:t>x</a:t>
            </a:r>
            <a:r>
              <a:rPr lang="en-US" altLang="zh-CN" sz="2600" b="1">
                <a:solidFill>
                  <a:schemeClr val="accent2"/>
                </a:solidFill>
                <a:latin typeface="Times New Roman" panose="02020603050405020304" pitchFamily="18" charset="0"/>
              </a:rPr>
              <a:t>&lt;5</a:t>
            </a:r>
            <a:r>
              <a:rPr lang="en-US" altLang="zh-CN" sz="2600" b="1">
                <a:latin typeface="Times New Roman" panose="02020603050405020304" pitchFamily="18" charset="0"/>
              </a:rPr>
              <a:t>” </a:t>
            </a:r>
            <a:r>
              <a:rPr lang="zh-CN" altLang="en-US" sz="2600" b="1">
                <a:latin typeface="宋体" panose="02010600030101010101" pitchFamily="2" charset="-122"/>
              </a:rPr>
              <a:t>：</a:t>
            </a:r>
            <a:r>
              <a:rPr lang="en-US" altLang="zh-CN" sz="2600" b="1" i="1">
                <a:latin typeface="Times New Roman" panose="02020603050405020304" pitchFamily="18" charset="0"/>
              </a:rPr>
              <a:t>Less</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5)</a:t>
            </a:r>
            <a:r>
              <a:rPr lang="en-US" altLang="zh-CN" sz="2600" b="1"/>
              <a:t> </a:t>
            </a:r>
          </a:p>
        </p:txBody>
      </p:sp>
      <p:sp>
        <p:nvSpPr>
          <p:cNvPr id="66570" name="Rectangle 16"/>
          <p:cNvSpPr>
            <a:spLocks noChangeArrowheads="1"/>
          </p:cNvSpPr>
          <p:nvPr/>
        </p:nvSpPr>
        <p:spPr bwMode="auto">
          <a:xfrm>
            <a:off x="109538" y="4217988"/>
            <a:ext cx="31226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4</a:t>
            </a:r>
            <a:r>
              <a:rPr lang="zh-CN" altLang="en-US" sz="2800" b="1">
                <a:solidFill>
                  <a:srgbClr val="0000FF"/>
                </a:solidFill>
                <a:latin typeface="Times New Roman" panose="02020603050405020304" pitchFamily="18" charset="0"/>
              </a:rPr>
              <a:t>）</a:t>
            </a:r>
            <a:r>
              <a:rPr lang="zh-CN" altLang="en-US" sz="2800" b="1">
                <a:latin typeface="宋体" panose="02010600030101010101" pitchFamily="2" charset="-122"/>
              </a:rPr>
              <a:t>个体是</a:t>
            </a:r>
            <a:r>
              <a:rPr lang="zh-CN" altLang="en-US" sz="2800" b="1">
                <a:solidFill>
                  <a:srgbClr val="0000FF"/>
                </a:solidFill>
                <a:latin typeface="宋体" panose="02010600030101010101" pitchFamily="2" charset="-122"/>
              </a:rPr>
              <a:t>谓词</a:t>
            </a:r>
            <a:endParaRPr lang="zh-CN" altLang="en-US" sz="2800">
              <a:latin typeface="宋体" panose="02010600030101010101" pitchFamily="2" charset="-122"/>
            </a:endParaRPr>
          </a:p>
        </p:txBody>
      </p:sp>
      <p:sp>
        <p:nvSpPr>
          <p:cNvPr id="66571" name="AutoShape 17"/>
          <p:cNvSpPr>
            <a:spLocks/>
          </p:cNvSpPr>
          <p:nvPr/>
        </p:nvSpPr>
        <p:spPr bwMode="auto">
          <a:xfrm>
            <a:off x="2287588" y="4908550"/>
            <a:ext cx="6630987" cy="1316038"/>
          </a:xfrm>
          <a:prstGeom prst="accentBorderCallout1">
            <a:avLst>
              <a:gd name="adj1" fmla="val 8685"/>
              <a:gd name="adj2" fmla="val -1148"/>
              <a:gd name="adj3" fmla="val -17611"/>
              <a:gd name="adj4" fmla="val -8787"/>
            </a:avLst>
          </a:prstGeom>
          <a:solidFill>
            <a:srgbClr val="FFFFFF"/>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Char char="§"/>
            </a:pPr>
            <a:r>
              <a:rPr lang="en-US" altLang="zh-CN" sz="2800" b="1">
                <a:latin typeface="Times New Roman" panose="02020603050405020304" pitchFamily="18" charset="0"/>
              </a:rPr>
              <a:t> </a:t>
            </a:r>
            <a:r>
              <a:rPr lang="en-US" altLang="zh-CN" sz="2600" b="1"/>
              <a:t>“</a:t>
            </a:r>
            <a:r>
              <a:rPr lang="en-US" altLang="zh-CN" sz="2600" b="1">
                <a:solidFill>
                  <a:schemeClr val="accent2"/>
                </a:solidFill>
              </a:rPr>
              <a:t>Smith</a:t>
            </a:r>
            <a:r>
              <a:rPr lang="zh-CN" altLang="en-US" sz="2600" b="1">
                <a:solidFill>
                  <a:schemeClr val="accent2"/>
                </a:solidFill>
              </a:rPr>
              <a:t>作为一个工程师为</a:t>
            </a:r>
            <a:r>
              <a:rPr lang="en-US" altLang="zh-CN" sz="2600" b="1">
                <a:solidFill>
                  <a:schemeClr val="accent2"/>
                </a:solidFill>
              </a:rPr>
              <a:t>IBM</a:t>
            </a:r>
            <a:r>
              <a:rPr lang="zh-CN" altLang="en-US" sz="2600" b="1">
                <a:solidFill>
                  <a:schemeClr val="accent2"/>
                </a:solidFill>
              </a:rPr>
              <a:t>工作</a:t>
            </a:r>
            <a:r>
              <a:rPr lang="zh-CN" altLang="en-US" sz="2600" b="1"/>
              <a:t>”：</a:t>
            </a:r>
          </a:p>
          <a:p>
            <a:pPr algn="ctr" eaLnBrk="1" hangingPunct="1">
              <a:spcBef>
                <a:spcPct val="40000"/>
              </a:spcBef>
              <a:buClr>
                <a:srgbClr val="0000FF"/>
              </a:buClr>
            </a:pPr>
            <a:r>
              <a:rPr lang="zh-CN" altLang="en-US" sz="2600" b="1"/>
              <a:t>二阶</a:t>
            </a:r>
            <a:r>
              <a:rPr lang="zh-CN" altLang="en-US" sz="2600" b="1">
                <a:latin typeface="Times New Roman" panose="02020603050405020304" pitchFamily="18" charset="0"/>
              </a:rPr>
              <a:t>谓词  </a:t>
            </a:r>
            <a:r>
              <a:rPr lang="en-US" altLang="zh-CN" sz="2600" b="1" i="1">
                <a:latin typeface="Times New Roman" panose="02020603050405020304" pitchFamily="18" charset="0"/>
              </a:rPr>
              <a:t>Works </a:t>
            </a:r>
            <a:r>
              <a:rPr lang="en-US" altLang="zh-CN" sz="2600" b="1">
                <a:latin typeface="Times New Roman" panose="02020603050405020304" pitchFamily="18" charset="0"/>
              </a:rPr>
              <a:t>(</a:t>
            </a:r>
            <a:r>
              <a:rPr lang="en-US" altLang="zh-CN" sz="2600" b="1" i="1">
                <a:solidFill>
                  <a:srgbClr val="0000FF"/>
                </a:solidFill>
                <a:latin typeface="Times New Roman" panose="02020603050405020304" pitchFamily="18" charset="0"/>
              </a:rPr>
              <a:t>engineer</a:t>
            </a:r>
            <a:r>
              <a:rPr lang="en-US" altLang="zh-CN" sz="2600" b="1">
                <a:solidFill>
                  <a:srgbClr val="0000FF"/>
                </a:solidFill>
                <a:latin typeface="Times New Roman" panose="02020603050405020304" pitchFamily="18" charset="0"/>
              </a:rPr>
              <a:t> (</a:t>
            </a:r>
            <a:r>
              <a:rPr lang="en-US" altLang="zh-CN" sz="2600" b="1" i="1">
                <a:solidFill>
                  <a:srgbClr val="0000FF"/>
                </a:solidFill>
                <a:latin typeface="Times New Roman" panose="02020603050405020304" pitchFamily="18" charset="0"/>
              </a:rPr>
              <a:t>Smith</a:t>
            </a:r>
            <a:r>
              <a:rPr lang="en-US" altLang="zh-CN" sz="2600" b="1">
                <a:solidFill>
                  <a:srgbClr val="0000FF"/>
                </a:solidFill>
                <a:latin typeface="Times New Roman" panose="02020603050405020304" pitchFamily="18" charset="0"/>
              </a:rPr>
              <a:t>)</a:t>
            </a:r>
            <a:r>
              <a:rPr lang="en-US" altLang="zh-CN" sz="2600" b="1">
                <a:latin typeface="Times New Roman" panose="02020603050405020304" pitchFamily="18" charset="0"/>
              </a:rPr>
              <a:t>, </a:t>
            </a:r>
            <a:r>
              <a:rPr lang="en-US" altLang="zh-CN" sz="2600" b="1" i="1">
                <a:latin typeface="Times New Roman" panose="02020603050405020304" pitchFamily="18" charset="0"/>
              </a:rPr>
              <a:t>IBM</a:t>
            </a:r>
            <a:r>
              <a:rPr lang="en-US" altLang="zh-CN" sz="2600" b="1">
                <a:latin typeface="Times New Roman" panose="02020603050405020304" pitchFamily="18" charset="0"/>
              </a:rPr>
              <a:t>)</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0F1F27-DDBE-4413-8EC7-1A0299C373EB}" type="slidenum">
              <a:rPr altLang="en-US" smtClean="0">
                <a:solidFill>
                  <a:srgbClr val="A50021"/>
                </a:solidFill>
                <a:ea typeface="ＭＳ Ｐゴシック" panose="020B0600070205080204" pitchFamily="34" charset="-128"/>
              </a:rPr>
              <a:pPr/>
              <a:t>41</a:t>
            </a:fld>
            <a:endParaRPr lang="zh-CN" altLang="en-US" smtClean="0">
              <a:solidFill>
                <a:srgbClr val="A50021"/>
              </a:solidFill>
              <a:ea typeface="ＭＳ Ｐゴシック" panose="020B0600070205080204" pitchFamily="34" charset="-128"/>
            </a:endParaRPr>
          </a:p>
        </p:txBody>
      </p:sp>
      <p:sp>
        <p:nvSpPr>
          <p:cNvPr id="67587"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2.3.2  </a:t>
            </a:r>
            <a:r>
              <a:rPr lang="zh-CN" altLang="en-US" smtClean="0">
                <a:latin typeface="Times New Roman" panose="02020603050405020304" pitchFamily="18" charset="0"/>
              </a:rPr>
              <a:t>谓词公式</a:t>
            </a:r>
          </a:p>
        </p:txBody>
      </p:sp>
      <p:sp>
        <p:nvSpPr>
          <p:cNvPr id="67588" name="Rectangle 5"/>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7589" name="Rectangle 10"/>
          <p:cNvSpPr>
            <a:spLocks noGrp="1" noChangeArrowheads="1"/>
          </p:cNvSpPr>
          <p:nvPr>
            <p:ph idx="1"/>
          </p:nvPr>
        </p:nvSpPr>
        <p:spPr/>
        <p:txBody>
          <a:bodyPr/>
          <a:lstStyle/>
          <a:p>
            <a:pPr marL="374650" indent="-374650" eaLnBrk="1" hangingPunct="1">
              <a:spcBef>
                <a:spcPct val="50000"/>
              </a:spcBef>
              <a:buFont typeface="Wingdings" panose="05000000000000000000" pitchFamily="2" charset="2"/>
              <a:buNone/>
              <a:tabLst>
                <a:tab pos="476250" algn="l"/>
              </a:tabLst>
            </a:pPr>
            <a:r>
              <a:rPr lang="en-US" altLang="zh-CN" b="1" smtClean="0">
                <a:latin typeface="Times New Roman" panose="02020603050405020304" pitchFamily="18" charset="0"/>
              </a:rPr>
              <a:t>1.  </a:t>
            </a:r>
            <a:r>
              <a:rPr lang="zh-CN" altLang="en-US" b="1" smtClean="0">
                <a:latin typeface="Times New Roman" panose="02020603050405020304" pitchFamily="18" charset="0"/>
              </a:rPr>
              <a:t>连接词（连词）</a:t>
            </a:r>
          </a:p>
          <a:p>
            <a:pPr marL="374650" indent="-374650" eaLnBrk="1" hangingPunct="1">
              <a:spcBef>
                <a:spcPct val="90000"/>
              </a:spcBef>
              <a:buFont typeface="Wingdings" panose="05000000000000000000" pitchFamily="2" charset="2"/>
              <a:buNone/>
              <a:tabLst>
                <a:tab pos="476250" algn="l"/>
              </a:tabLst>
            </a:pPr>
            <a:r>
              <a:rPr lang="zh-CN" altLang="en-US" b="1" smtClean="0">
                <a:latin typeface="Times New Roman" panose="02020603050405020304" pitchFamily="18" charset="0"/>
              </a:rPr>
              <a:t>（</a:t>
            </a:r>
            <a:r>
              <a:rPr lang="en-US" altLang="zh-CN" b="1" smtClean="0">
                <a:latin typeface="Times New Roman" panose="02020603050405020304" pitchFamily="18" charset="0"/>
              </a:rPr>
              <a:t>1</a:t>
            </a:r>
            <a:r>
              <a:rPr lang="zh-CN" altLang="en-US" b="1" smtClean="0">
                <a:latin typeface="Times New Roman" panose="02020603050405020304" pitchFamily="18" charset="0"/>
              </a:rPr>
              <a:t>）</a:t>
            </a:r>
            <a:r>
              <a:rPr lang="en-US" altLang="zh-CN" b="1" smtClean="0">
                <a:solidFill>
                  <a:srgbClr val="0000FF"/>
                </a:solidFill>
                <a:latin typeface="Times New Roman" panose="02020603050405020304" pitchFamily="18" charset="0"/>
              </a:rPr>
              <a:t>﹁</a:t>
            </a:r>
            <a:r>
              <a:rPr lang="zh-CN" altLang="en-US" b="1" smtClean="0">
                <a:latin typeface="Times New Roman" panose="02020603050405020304" pitchFamily="18" charset="0"/>
              </a:rPr>
              <a:t>： “否定” （ </a:t>
            </a:r>
            <a:r>
              <a:rPr lang="en-US" altLang="zh-CN" b="1" smtClean="0">
                <a:latin typeface="Times New Roman" panose="02020603050405020304" pitchFamily="18" charset="0"/>
              </a:rPr>
              <a:t>negation </a:t>
            </a:r>
            <a:r>
              <a:rPr lang="zh-CN" altLang="en-US" b="1" smtClean="0">
                <a:latin typeface="Times New Roman" panose="02020603050405020304" pitchFamily="18" charset="0"/>
              </a:rPr>
              <a:t>）或 “非”。</a:t>
            </a:r>
          </a:p>
          <a:p>
            <a:pPr marL="374650" indent="-374650" eaLnBrk="1" hangingPunct="1">
              <a:spcBef>
                <a:spcPct val="90000"/>
              </a:spcBef>
              <a:buFont typeface="Wingdings" panose="05000000000000000000" pitchFamily="2" charset="2"/>
              <a:buNone/>
              <a:tabLst>
                <a:tab pos="476250" algn="l"/>
              </a:tabLst>
            </a:pPr>
            <a:r>
              <a:rPr lang="zh-CN" altLang="en-US" b="1" smtClean="0">
                <a:latin typeface="Times New Roman" panose="02020603050405020304" pitchFamily="18" charset="0"/>
              </a:rPr>
              <a:t>（</a:t>
            </a:r>
            <a:r>
              <a:rPr lang="en-US" altLang="zh-CN" b="1" smtClean="0">
                <a:latin typeface="Times New Roman" panose="02020603050405020304" pitchFamily="18" charset="0"/>
              </a:rPr>
              <a:t>2</a:t>
            </a:r>
            <a:r>
              <a:rPr lang="zh-CN" altLang="en-US" b="1" smtClean="0">
                <a:latin typeface="Times New Roman" panose="02020603050405020304" pitchFamily="18" charset="0"/>
              </a:rPr>
              <a:t>）</a:t>
            </a:r>
            <a:r>
              <a:rPr lang="zh-CN" altLang="en-US" b="1" smtClean="0">
                <a:solidFill>
                  <a:srgbClr val="0000FF"/>
                </a:solidFill>
                <a:latin typeface="Times New Roman" panose="02020603050405020304" pitchFamily="18" charset="0"/>
              </a:rPr>
              <a:t>∨</a:t>
            </a:r>
            <a:r>
              <a:rPr lang="zh-CN" altLang="en-US" b="1" smtClean="0">
                <a:latin typeface="Times New Roman" panose="02020603050405020304" pitchFamily="18" charset="0"/>
              </a:rPr>
              <a:t>： “析取”（</a:t>
            </a:r>
            <a:r>
              <a:rPr lang="en-US" altLang="zh-CN" b="1" smtClean="0">
                <a:latin typeface="Times New Roman" panose="02020603050405020304" pitchFamily="18" charset="0"/>
              </a:rPr>
              <a:t>disjunction</a:t>
            </a:r>
            <a:r>
              <a:rPr lang="zh-CN" altLang="en-US" b="1" smtClean="0">
                <a:latin typeface="Times New Roman" panose="02020603050405020304" pitchFamily="18" charset="0"/>
              </a:rPr>
              <a:t>）</a:t>
            </a:r>
            <a:r>
              <a:rPr lang="en-US" altLang="zh-CN" b="1" smtClean="0">
                <a:latin typeface="Times New Roman" panose="02020603050405020304" pitchFamily="18" charset="0"/>
              </a:rPr>
              <a:t>——</a:t>
            </a:r>
            <a:r>
              <a:rPr lang="zh-CN" altLang="en-US" b="1" smtClean="0">
                <a:latin typeface="Times New Roman" panose="02020603050405020304" pitchFamily="18" charset="0"/>
              </a:rPr>
              <a:t>或</a:t>
            </a:r>
          </a:p>
          <a:p>
            <a:pPr marL="374650" indent="-374650" eaLnBrk="1" hangingPunct="1">
              <a:spcBef>
                <a:spcPct val="90000"/>
              </a:spcBef>
              <a:buFont typeface="Wingdings" panose="05000000000000000000" pitchFamily="2" charset="2"/>
              <a:buNone/>
              <a:tabLst>
                <a:tab pos="476250" algn="l"/>
              </a:tabLst>
            </a:pPr>
            <a:r>
              <a:rPr lang="zh-CN" altLang="en-US" b="1" smtClean="0">
                <a:latin typeface="Times New Roman" panose="02020603050405020304" pitchFamily="18" charset="0"/>
              </a:rPr>
              <a:t>（</a:t>
            </a:r>
            <a:r>
              <a:rPr lang="en-US" altLang="zh-CN" b="1" smtClean="0">
                <a:latin typeface="Times New Roman" panose="02020603050405020304" pitchFamily="18" charset="0"/>
              </a:rPr>
              <a:t>3</a:t>
            </a:r>
            <a:r>
              <a:rPr lang="zh-CN" altLang="en-US" b="1" smtClean="0">
                <a:latin typeface="Times New Roman" panose="02020603050405020304" pitchFamily="18" charset="0"/>
              </a:rPr>
              <a:t>）</a:t>
            </a:r>
            <a:r>
              <a:rPr lang="zh-CN" altLang="en-US" b="1" smtClean="0">
                <a:solidFill>
                  <a:srgbClr val="0000FF"/>
                </a:solidFill>
                <a:latin typeface="Times New Roman" panose="02020603050405020304" pitchFamily="18" charset="0"/>
              </a:rPr>
              <a:t>∧</a:t>
            </a:r>
            <a:r>
              <a:rPr lang="zh-CN" altLang="en-US" b="1" smtClean="0">
                <a:latin typeface="Times New Roman" panose="02020603050405020304" pitchFamily="18" charset="0"/>
              </a:rPr>
              <a:t>： “合取”（</a:t>
            </a:r>
            <a:r>
              <a:rPr lang="en-US" altLang="zh-CN" b="1" smtClean="0">
                <a:latin typeface="Times New Roman" panose="02020603050405020304" pitchFamily="18" charset="0"/>
              </a:rPr>
              <a:t>conjunction</a:t>
            </a:r>
            <a:r>
              <a:rPr lang="zh-CN" altLang="en-US" b="1" smtClean="0">
                <a:latin typeface="Times New Roman" panose="02020603050405020304" pitchFamily="18" charset="0"/>
              </a:rPr>
              <a:t>）</a:t>
            </a:r>
            <a:r>
              <a:rPr lang="en-US" altLang="zh-CN" b="1" smtClean="0">
                <a:latin typeface="Times New Roman" panose="02020603050405020304" pitchFamily="18" charset="0"/>
              </a:rPr>
              <a:t>——</a:t>
            </a:r>
            <a:r>
              <a:rPr lang="zh-CN" altLang="en-US" b="1" smtClean="0">
                <a:latin typeface="Times New Roman" panose="02020603050405020304" pitchFamily="18" charset="0"/>
              </a:rPr>
              <a:t>与</a:t>
            </a:r>
          </a:p>
        </p:txBody>
      </p:sp>
      <p:sp>
        <p:nvSpPr>
          <p:cNvPr id="22539" name="AutoShape 11"/>
          <p:cNvSpPr>
            <a:spLocks/>
          </p:cNvSpPr>
          <p:nvPr/>
        </p:nvSpPr>
        <p:spPr bwMode="auto">
          <a:xfrm>
            <a:off x="2159000" y="1389063"/>
            <a:ext cx="6781800" cy="539750"/>
          </a:xfrm>
          <a:prstGeom prst="accentBorderCallout1">
            <a:avLst>
              <a:gd name="adj1" fmla="val 21176"/>
              <a:gd name="adj2" fmla="val -1125"/>
              <a:gd name="adj3" fmla="val 118236"/>
              <a:gd name="adj4" fmla="val -8917"/>
            </a:avLst>
          </a:prstGeom>
          <a:gradFill rotWithShape="0">
            <a:gsLst>
              <a:gs pos="0">
                <a:schemeClr val="accent1"/>
              </a:gs>
              <a:gs pos="100000">
                <a:schemeClr val="bg1"/>
              </a:gs>
            </a:gsLst>
            <a:path path="rect">
              <a:fillToRect l="100000" t="100000"/>
            </a:path>
          </a:gradFill>
          <a:ln w="9525">
            <a:solidFill>
              <a:schemeClr val="hlink"/>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600" b="1">
                <a:latin typeface="Times New Roman" panose="02020603050405020304" pitchFamily="18" charset="0"/>
              </a:rPr>
              <a:t>“</a:t>
            </a:r>
            <a:r>
              <a:rPr lang="zh-CN" altLang="en-US" sz="2600" b="1">
                <a:solidFill>
                  <a:schemeClr val="accent2"/>
                </a:solidFill>
                <a:latin typeface="Times New Roman" panose="02020603050405020304" pitchFamily="18" charset="0"/>
              </a:rPr>
              <a:t>机器人不在</a:t>
            </a:r>
            <a:r>
              <a:rPr lang="en-US" altLang="zh-CN" sz="2600" b="1">
                <a:solidFill>
                  <a:schemeClr val="accent2"/>
                </a:solidFill>
                <a:latin typeface="Times New Roman" panose="02020603050405020304" pitchFamily="18" charset="0"/>
              </a:rPr>
              <a:t>2</a:t>
            </a:r>
            <a:r>
              <a:rPr lang="zh-CN" altLang="en-US" sz="2600" b="1">
                <a:solidFill>
                  <a:schemeClr val="accent2"/>
                </a:solidFill>
                <a:latin typeface="Times New Roman" panose="02020603050405020304" pitchFamily="18" charset="0"/>
              </a:rPr>
              <a:t>号房间</a:t>
            </a:r>
            <a:r>
              <a:rPr lang="zh-CN" altLang="en-US" sz="2600" b="1">
                <a:latin typeface="Times New Roman" panose="02020603050405020304" pitchFamily="18" charset="0"/>
              </a:rPr>
              <a:t>”：</a:t>
            </a:r>
            <a:r>
              <a:rPr lang="en-US" altLang="zh-CN" sz="2600" b="1">
                <a:solidFill>
                  <a:srgbClr val="0000FF"/>
                </a:solidFill>
                <a:latin typeface="Times New Roman" panose="02020603050405020304" pitchFamily="18" charset="0"/>
              </a:rPr>
              <a:t>﹁ </a:t>
            </a:r>
            <a:r>
              <a:rPr lang="en-US" altLang="zh-CN" sz="2600" b="1" i="1">
                <a:latin typeface="Times New Roman" panose="02020603050405020304" pitchFamily="18" charset="0"/>
              </a:rPr>
              <a:t>Inroom</a:t>
            </a:r>
            <a:r>
              <a:rPr lang="en-US" altLang="zh-CN" sz="2600" b="1">
                <a:latin typeface="Times New Roman" panose="02020603050405020304" pitchFamily="18" charset="0"/>
              </a:rPr>
              <a:t> (</a:t>
            </a:r>
            <a:r>
              <a:rPr lang="en-US" altLang="zh-CN" sz="2600" b="1" i="1">
                <a:latin typeface="Times New Roman" panose="02020603050405020304" pitchFamily="18" charset="0"/>
              </a:rPr>
              <a:t>robot</a:t>
            </a:r>
            <a:r>
              <a:rPr lang="en-US" altLang="zh-CN" sz="2600" b="1">
                <a:latin typeface="Times New Roman" panose="02020603050405020304" pitchFamily="18" charset="0"/>
              </a:rPr>
              <a:t>, </a:t>
            </a:r>
            <a:r>
              <a:rPr lang="en-US" altLang="zh-CN" sz="2600" b="1" i="1">
                <a:latin typeface="Times New Roman" panose="02020603050405020304" pitchFamily="18" charset="0"/>
              </a:rPr>
              <a:t>r</a:t>
            </a:r>
            <a:r>
              <a:rPr lang="en-US" altLang="zh-CN" sz="2600" b="1">
                <a:latin typeface="Times New Roman" panose="02020603050405020304" pitchFamily="18" charset="0"/>
              </a:rPr>
              <a:t>2)</a:t>
            </a:r>
          </a:p>
        </p:txBody>
      </p:sp>
      <p:sp>
        <p:nvSpPr>
          <p:cNvPr id="22540" name="AutoShape 12"/>
          <p:cNvSpPr>
            <a:spLocks/>
          </p:cNvSpPr>
          <p:nvPr/>
        </p:nvSpPr>
        <p:spPr bwMode="auto">
          <a:xfrm>
            <a:off x="2046288" y="1735138"/>
            <a:ext cx="6918325" cy="1050925"/>
          </a:xfrm>
          <a:prstGeom prst="accentBorderCallout1">
            <a:avLst>
              <a:gd name="adj1" fmla="val 10875"/>
              <a:gd name="adj2" fmla="val -1102"/>
              <a:gd name="adj3" fmla="val 105440"/>
              <a:gd name="adj4" fmla="val -8352"/>
            </a:avLst>
          </a:prstGeom>
          <a:gradFill rotWithShape="0">
            <a:gsLst>
              <a:gs pos="0">
                <a:schemeClr val="accent1"/>
              </a:gs>
              <a:gs pos="100000">
                <a:schemeClr val="bg1"/>
              </a:gs>
            </a:gsLst>
            <a:path path="rect">
              <a:fillToRect l="100000" b="100000"/>
            </a:path>
          </a:gradFill>
          <a:ln w="9525">
            <a:solidFill>
              <a:schemeClr val="hlink"/>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600" b="1">
                <a:latin typeface="Times New Roman" panose="02020603050405020304" pitchFamily="18" charset="0"/>
              </a:rPr>
              <a:t>“</a:t>
            </a:r>
            <a:r>
              <a:rPr lang="zh-CN" altLang="en-US" sz="2600" b="1">
                <a:solidFill>
                  <a:schemeClr val="accent2"/>
                </a:solidFill>
                <a:latin typeface="Times New Roman" panose="02020603050405020304" pitchFamily="18" charset="0"/>
              </a:rPr>
              <a:t>李明打篮球或踢足球</a:t>
            </a:r>
            <a:r>
              <a:rPr lang="zh-CN" altLang="en-US" sz="2600" b="1">
                <a:latin typeface="Times New Roman" panose="02020603050405020304" pitchFamily="18" charset="0"/>
              </a:rPr>
              <a:t>”：</a:t>
            </a:r>
          </a:p>
          <a:p>
            <a:pPr>
              <a:lnSpc>
                <a:spcPct val="120000"/>
              </a:lnSpc>
            </a:pPr>
            <a:r>
              <a:rPr lang="en-US" altLang="zh-CN" sz="2400" b="1" i="1">
                <a:latin typeface="Times New Roman" panose="02020603050405020304" pitchFamily="18" charset="0"/>
              </a:rPr>
              <a:t>Plays </a:t>
            </a:r>
            <a:r>
              <a:rPr lang="en-US" altLang="zh-CN" sz="2400" b="1">
                <a:latin typeface="Times New Roman" panose="02020603050405020304" pitchFamily="18" charset="0"/>
              </a:rPr>
              <a:t>(</a:t>
            </a:r>
            <a:r>
              <a:rPr lang="en-US" altLang="zh-CN" sz="2400" b="1" i="1">
                <a:latin typeface="Times New Roman" panose="02020603050405020304" pitchFamily="18" charset="0"/>
              </a:rPr>
              <a:t>Liming</a:t>
            </a:r>
            <a:r>
              <a:rPr lang="en-US" altLang="zh-CN" sz="2400" b="1">
                <a:latin typeface="Times New Roman" panose="02020603050405020304" pitchFamily="18" charset="0"/>
              </a:rPr>
              <a:t>, </a:t>
            </a:r>
            <a:r>
              <a:rPr lang="en-US" altLang="zh-CN" sz="2400" b="1" i="1">
                <a:latin typeface="Times New Roman" panose="02020603050405020304" pitchFamily="18" charset="0"/>
              </a:rPr>
              <a:t>basketball</a:t>
            </a:r>
            <a:r>
              <a:rPr lang="en-US" altLang="zh-CN" sz="2400" b="1">
                <a:latin typeface="Times New Roman" panose="02020603050405020304" pitchFamily="18" charset="0"/>
              </a:rPr>
              <a:t>) </a:t>
            </a:r>
            <a:r>
              <a:rPr lang="en-US" altLang="zh-CN"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 </a:t>
            </a:r>
            <a:r>
              <a:rPr lang="en-US" altLang="zh-CN" sz="2400" b="1" i="1">
                <a:latin typeface="Times New Roman" panose="02020603050405020304" pitchFamily="18" charset="0"/>
              </a:rPr>
              <a:t>Plays </a:t>
            </a:r>
            <a:r>
              <a:rPr lang="en-US" altLang="zh-CN" sz="2400" b="1">
                <a:latin typeface="Times New Roman" panose="02020603050405020304" pitchFamily="18" charset="0"/>
              </a:rPr>
              <a:t>(</a:t>
            </a:r>
            <a:r>
              <a:rPr lang="en-US" altLang="zh-CN" sz="2400" b="1" i="1">
                <a:latin typeface="Times New Roman" panose="02020603050405020304" pitchFamily="18" charset="0"/>
              </a:rPr>
              <a:t>Liming</a:t>
            </a:r>
            <a:r>
              <a:rPr lang="en-US" altLang="zh-CN" sz="2400" b="1">
                <a:latin typeface="Times New Roman" panose="02020603050405020304" pitchFamily="18" charset="0"/>
              </a:rPr>
              <a:t>, </a:t>
            </a:r>
            <a:r>
              <a:rPr lang="en-US" altLang="zh-CN" sz="2400" b="1" i="1">
                <a:latin typeface="Times New Roman" panose="02020603050405020304" pitchFamily="18" charset="0"/>
              </a:rPr>
              <a:t>football</a:t>
            </a:r>
            <a:r>
              <a:rPr lang="en-US" altLang="zh-CN" sz="2400" b="1">
                <a:latin typeface="Times New Roman" panose="02020603050405020304" pitchFamily="18" charset="0"/>
              </a:rPr>
              <a:t>)</a:t>
            </a:r>
          </a:p>
        </p:txBody>
      </p:sp>
      <p:sp>
        <p:nvSpPr>
          <p:cNvPr id="22541" name="AutoShape 13"/>
          <p:cNvSpPr/>
          <p:nvPr/>
        </p:nvSpPr>
        <p:spPr bwMode="auto">
          <a:xfrm>
            <a:off x="2343150" y="4702175"/>
            <a:ext cx="5924550" cy="939800"/>
          </a:xfrm>
          <a:prstGeom prst="accentBorderCallout1">
            <a:avLst>
              <a:gd name="adj1" fmla="val 12162"/>
              <a:gd name="adj2" fmla="val -1287"/>
              <a:gd name="adj3" fmla="val -62333"/>
              <a:gd name="adj4" fmla="val -14227"/>
            </a:avLst>
          </a:prstGeom>
          <a:gradFill rotWithShape="0">
            <a:gsLst>
              <a:gs pos="0">
                <a:schemeClr val="accent1"/>
              </a:gs>
              <a:gs pos="50000">
                <a:schemeClr val="bg1"/>
              </a:gs>
              <a:gs pos="100000">
                <a:schemeClr val="accent1"/>
              </a:gs>
            </a:gsLst>
            <a:lin ang="18900000" scaled="1"/>
          </a:gradFill>
          <a:ln w="9525">
            <a:solidFill>
              <a:schemeClr val="hlink"/>
            </a:solidFill>
            <a:miter lim="800000"/>
          </a:ln>
          <a:effectLst/>
        </p:spPr>
        <p:txBody>
          <a:bodyPr/>
          <a:lstStyle/>
          <a:p>
            <a:pPr eaLnBrk="1" hangingPunct="1">
              <a:defRPr/>
            </a:pPr>
            <a:r>
              <a:rPr lang="en-US" altLang="zh-CN" sz="2600" b="1" dirty="0"/>
              <a:t>“</a:t>
            </a:r>
            <a:r>
              <a:rPr lang="zh-CN" altLang="en-US" sz="2600" b="1" dirty="0">
                <a:solidFill>
                  <a:schemeClr val="accent2"/>
                </a:solidFill>
              </a:rPr>
              <a:t>我喜欢音乐和绘画</a:t>
            </a:r>
            <a:r>
              <a:rPr lang="zh-CN" altLang="en-US" sz="2600" b="1" dirty="0"/>
              <a:t>”：</a:t>
            </a:r>
          </a:p>
          <a:p>
            <a:pPr eaLnBrk="1" hangingPunct="1">
              <a:defRPr/>
            </a:pP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Like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I</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music</a:t>
            </a:r>
            <a:r>
              <a:rPr lang="en-US" altLang="zh-CN" sz="2600" b="1" dirty="0">
                <a:latin typeface="Times New Roman" panose="02020603050405020304" pitchFamily="18" charset="0"/>
              </a:rPr>
              <a:t>) </a:t>
            </a:r>
            <a:r>
              <a:rPr lang="el-GR" altLang="zh-CN" b="1" dirty="0">
                <a:solidFill>
                  <a:srgbClr val="0000FF"/>
                </a:solidFill>
                <a:latin typeface="Times New Roman" panose="02020603050405020304" pitchFamily="18" charset="0"/>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Like </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I</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painting</a:t>
            </a:r>
            <a:r>
              <a:rPr lang="en-US" altLang="zh-CN" sz="2600" b="1" dirty="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9"/>
                                        </p:tgtEl>
                                        <p:attrNameLst>
                                          <p:attrName>style.visibility</p:attrName>
                                        </p:attrNameLst>
                                      </p:cBhvr>
                                      <p:to>
                                        <p:strVal val="visible"/>
                                      </p:to>
                                    </p:set>
                                    <p:animEffect transition="in" filter="blinds(horizontal)">
                                      <p:cBhvr>
                                        <p:cTn id="7" dur="500"/>
                                        <p:tgtEl>
                                          <p:spTgt spid="22539"/>
                                        </p:tgtEl>
                                      </p:cBhvr>
                                    </p:animEffect>
                                  </p:childTnLst>
                                  <p:subTnLst>
                                    <p:set>
                                      <p:cBhvr override="childStyle">
                                        <p:cTn dur="1" fill="hold" display="0" masterRel="nextClick" afterEffect="1"/>
                                        <p:tgtEl>
                                          <p:spTgt spid="22539"/>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40"/>
                                        </p:tgtEl>
                                        <p:attrNameLst>
                                          <p:attrName>style.visibility</p:attrName>
                                        </p:attrNameLst>
                                      </p:cBhvr>
                                      <p:to>
                                        <p:strVal val="visible"/>
                                      </p:to>
                                    </p:set>
                                    <p:animEffect transition="in" filter="blinds(horizontal)">
                                      <p:cBhvr>
                                        <p:cTn id="12" dur="500"/>
                                        <p:tgtEl>
                                          <p:spTgt spid="22540"/>
                                        </p:tgtEl>
                                      </p:cBhvr>
                                    </p:animEffect>
                                  </p:childTnLst>
                                  <p:subTnLst>
                                    <p:set>
                                      <p:cBhvr override="childStyle">
                                        <p:cTn dur="1" fill="hold" display="0" masterRel="nextClick" afterEffect="1"/>
                                        <p:tgtEl>
                                          <p:spTgt spid="2254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41"/>
                                        </p:tgtEl>
                                        <p:attrNameLst>
                                          <p:attrName>style.visibility</p:attrName>
                                        </p:attrNameLst>
                                      </p:cBhvr>
                                      <p:to>
                                        <p:strVal val="visible"/>
                                      </p:to>
                                    </p:set>
                                    <p:animEffect transition="in" filter="blinds(horizontal)">
                                      <p:cBhvr>
                                        <p:cTn id="17"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bldLvl="0" animBg="1"/>
      <p:bldP spid="22540" grpId="0" bldLvl="0" animBg="1"/>
      <p:bldP spid="2254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1441BC-3D4D-4317-9D43-3FA7CFFB13A2}" type="slidenum">
              <a:rPr altLang="en-US" smtClean="0">
                <a:solidFill>
                  <a:srgbClr val="A50021"/>
                </a:solidFill>
                <a:ea typeface="ＭＳ Ｐゴシック" panose="020B0600070205080204" pitchFamily="34" charset="-128"/>
              </a:rPr>
              <a:pPr/>
              <a:t>42</a:t>
            </a:fld>
            <a:endParaRPr lang="zh-CN" altLang="en-US" smtClean="0">
              <a:solidFill>
                <a:srgbClr val="A50021"/>
              </a:solidFill>
              <a:ea typeface="ＭＳ Ｐゴシック" panose="020B0600070205080204" pitchFamily="34" charset="-128"/>
            </a:endParaRPr>
          </a:p>
        </p:txBody>
      </p:sp>
      <p:sp>
        <p:nvSpPr>
          <p:cNvPr id="68611"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2.3.2  </a:t>
            </a:r>
            <a:r>
              <a:rPr lang="zh-CN" altLang="en-US" smtClean="0">
                <a:latin typeface="Times New Roman" panose="02020603050405020304" pitchFamily="18" charset="0"/>
              </a:rPr>
              <a:t>谓词公式</a:t>
            </a:r>
          </a:p>
        </p:txBody>
      </p:sp>
      <p:sp>
        <p:nvSpPr>
          <p:cNvPr id="132099" name="Rectangle 3"/>
          <p:cNvSpPr>
            <a:spLocks noGrp="1" noChangeArrowheads="1"/>
          </p:cNvSpPr>
          <p:nvPr>
            <p:ph idx="1"/>
          </p:nvPr>
        </p:nvSpPr>
        <p:spPr>
          <a:xfrm>
            <a:off x="-9525" y="922338"/>
            <a:ext cx="9080500" cy="5400675"/>
          </a:xfrm>
        </p:spPr>
        <p:txBody>
          <a:bodyPr/>
          <a:lstStyle/>
          <a:p>
            <a:pPr marL="374650" indent="-374650" eaLnBrk="1" hangingPunct="1">
              <a:spcBef>
                <a:spcPct val="50000"/>
              </a:spcBef>
              <a:buFont typeface="Wingdings" panose="05000000000000000000" pitchFamily="2" charset="2"/>
              <a:buNone/>
              <a:tabLst>
                <a:tab pos="476250" algn="l"/>
              </a:tabLst>
            </a:pPr>
            <a:r>
              <a:rPr lang="en-US" altLang="zh-CN" b="1" smtClean="0">
                <a:latin typeface="Times New Roman" panose="02020603050405020304" pitchFamily="18" charset="0"/>
              </a:rPr>
              <a:t>  1.  </a:t>
            </a:r>
            <a:r>
              <a:rPr lang="zh-CN" altLang="en-US" b="1" smtClean="0">
                <a:latin typeface="Times New Roman" panose="02020603050405020304" pitchFamily="18" charset="0"/>
              </a:rPr>
              <a:t>连接词（连词）</a:t>
            </a:r>
          </a:p>
          <a:p>
            <a:pPr marL="374650" indent="-374650" eaLnBrk="1" hangingPunct="1">
              <a:spcBef>
                <a:spcPct val="50000"/>
              </a:spcBef>
              <a:buFont typeface="Wingdings" panose="05000000000000000000" pitchFamily="2" charset="2"/>
              <a:buNone/>
              <a:tabLst>
                <a:tab pos="476250" algn="l"/>
              </a:tabLst>
            </a:pPr>
            <a:r>
              <a:rPr lang="zh-CN" altLang="en-US" b="1" smtClean="0">
                <a:latin typeface="Times New Roman" panose="02020603050405020304" pitchFamily="18" charset="0"/>
              </a:rPr>
              <a:t>（</a:t>
            </a:r>
            <a:r>
              <a:rPr lang="en-US" altLang="zh-CN" b="1" smtClean="0">
                <a:latin typeface="Times New Roman" panose="02020603050405020304" pitchFamily="18" charset="0"/>
              </a:rPr>
              <a:t>4</a:t>
            </a:r>
            <a:r>
              <a:rPr lang="zh-CN" altLang="en-US" b="1" smtClean="0">
                <a:latin typeface="Times New Roman" panose="02020603050405020304" pitchFamily="18" charset="0"/>
              </a:rPr>
              <a:t>）</a:t>
            </a:r>
            <a:r>
              <a:rPr lang="en-US" altLang="en-US" b="1" smtClean="0"/>
              <a:t>→</a:t>
            </a:r>
            <a:r>
              <a:rPr lang="zh-CN" altLang="en-US" b="1" smtClean="0">
                <a:latin typeface="宋体" panose="02010600030101010101" pitchFamily="2" charset="-122"/>
              </a:rPr>
              <a:t>：</a:t>
            </a:r>
            <a:r>
              <a:rPr lang="zh-CN" altLang="en-US" b="1" smtClean="0">
                <a:latin typeface="Times New Roman" panose="02020603050405020304" pitchFamily="18" charset="0"/>
              </a:rPr>
              <a:t>“</a:t>
            </a:r>
            <a:r>
              <a:rPr lang="zh-CN" altLang="en-US" b="1" smtClean="0">
                <a:latin typeface="宋体" panose="02010600030101010101" pitchFamily="2" charset="-122"/>
              </a:rPr>
              <a:t>蕴含</a:t>
            </a:r>
            <a:r>
              <a:rPr lang="zh-CN" altLang="en-US" b="1" smtClean="0">
                <a:latin typeface="Times New Roman" panose="02020603050405020304" pitchFamily="18" charset="0"/>
              </a:rPr>
              <a:t>”</a:t>
            </a:r>
            <a:r>
              <a:rPr lang="en-US" altLang="zh-CN" b="1" smtClean="0">
                <a:latin typeface="宋体" panose="02010600030101010101" pitchFamily="2" charset="-122"/>
              </a:rPr>
              <a:t>(</a:t>
            </a:r>
            <a:r>
              <a:rPr lang="en-US" altLang="zh-CN" b="1" smtClean="0">
                <a:latin typeface="Times New Roman" panose="02020603050405020304" pitchFamily="18" charset="0"/>
              </a:rPr>
              <a:t>implication</a:t>
            </a:r>
            <a:r>
              <a:rPr lang="en-US" altLang="zh-CN" b="1" smtClean="0">
                <a:latin typeface="宋体" panose="02010600030101010101" pitchFamily="2" charset="-122"/>
              </a:rPr>
              <a:t>)</a:t>
            </a:r>
            <a:r>
              <a:rPr lang="zh-CN" altLang="en-US" b="1" smtClean="0">
                <a:latin typeface="宋体" panose="02010600030101010101" pitchFamily="2" charset="-122"/>
              </a:rPr>
              <a:t>或 </a:t>
            </a:r>
            <a:r>
              <a:rPr lang="zh-CN" altLang="en-US" b="1" smtClean="0">
                <a:latin typeface="Times New Roman" panose="02020603050405020304" pitchFamily="18" charset="0"/>
              </a:rPr>
              <a:t>“</a:t>
            </a:r>
            <a:r>
              <a:rPr lang="zh-CN" altLang="en-US" b="1" smtClean="0">
                <a:latin typeface="宋体" panose="02010600030101010101" pitchFamily="2" charset="-122"/>
              </a:rPr>
              <a:t>条件</a:t>
            </a:r>
            <a:r>
              <a:rPr lang="zh-CN" altLang="en-US" b="1" smtClean="0">
                <a:latin typeface="Times New Roman" panose="02020603050405020304" pitchFamily="18" charset="0"/>
              </a:rPr>
              <a:t>”</a:t>
            </a:r>
            <a:r>
              <a:rPr lang="en-US" altLang="zh-CN" b="1" smtClean="0">
                <a:latin typeface="宋体" panose="02010600030101010101" pitchFamily="2" charset="-122"/>
              </a:rPr>
              <a:t>(</a:t>
            </a:r>
            <a:r>
              <a:rPr lang="en-US" altLang="zh-CN" b="1" smtClean="0">
                <a:latin typeface="Times New Roman" panose="02020603050405020304" pitchFamily="18" charset="0"/>
              </a:rPr>
              <a:t>condition</a:t>
            </a:r>
            <a:r>
              <a:rPr lang="en-US" altLang="zh-CN" b="1" smtClean="0">
                <a:latin typeface="宋体" panose="02010600030101010101" pitchFamily="2" charset="-122"/>
              </a:rPr>
              <a:t>)</a:t>
            </a:r>
            <a:r>
              <a:rPr lang="zh-CN" altLang="en-US" b="1" smtClean="0">
                <a:latin typeface="宋体" panose="02010600030101010101" pitchFamily="2" charset="-122"/>
              </a:rPr>
              <a:t>。</a:t>
            </a:r>
            <a:endParaRPr lang="zh-CN" altLang="en-US" b="1" smtClean="0"/>
          </a:p>
          <a:p>
            <a:pPr marL="374650" indent="-374650" eaLnBrk="1" hangingPunct="1">
              <a:spcBef>
                <a:spcPct val="50000"/>
              </a:spcBef>
              <a:buFont typeface="Wingdings" panose="05000000000000000000" pitchFamily="2" charset="2"/>
              <a:buNone/>
              <a:tabLst>
                <a:tab pos="476250" algn="l"/>
              </a:tabLst>
            </a:pPr>
            <a:endParaRPr lang="zh-CN" altLang="en-US" b="1" smtClean="0"/>
          </a:p>
        </p:txBody>
      </p:sp>
      <p:sp>
        <p:nvSpPr>
          <p:cNvPr id="68613" name="Rectangle 4"/>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2101" name="AutoShape 5"/>
          <p:cNvSpPr>
            <a:spLocks/>
          </p:cNvSpPr>
          <p:nvPr/>
        </p:nvSpPr>
        <p:spPr bwMode="auto">
          <a:xfrm>
            <a:off x="1082675" y="2338388"/>
            <a:ext cx="7986713" cy="1160462"/>
          </a:xfrm>
          <a:prstGeom prst="accentBorderCallout1">
            <a:avLst>
              <a:gd name="adj1" fmla="val 9847"/>
              <a:gd name="adj2" fmla="val -954"/>
              <a:gd name="adj3" fmla="val -27634"/>
              <a:gd name="adj4" fmla="val -954"/>
            </a:avLst>
          </a:prstGeom>
          <a:gradFill rotWithShape="0">
            <a:gsLst>
              <a:gs pos="0">
                <a:schemeClr val="accent1"/>
              </a:gs>
              <a:gs pos="100000">
                <a:schemeClr val="bg1"/>
              </a:gs>
            </a:gsLst>
            <a:path path="rect">
              <a:fillToRect l="100000" t="100000"/>
            </a:path>
          </a:gra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lang="en-US" altLang="zh-CN" sz="2400" b="1">
                <a:latin typeface="Times New Roman" panose="02020603050405020304" pitchFamily="18" charset="0"/>
              </a:rPr>
              <a:t>“</a:t>
            </a:r>
            <a:r>
              <a:rPr lang="zh-CN" altLang="en-US" sz="2400" b="1">
                <a:latin typeface="Times New Roman" panose="02020603050405020304" pitchFamily="18" charset="0"/>
              </a:rPr>
              <a:t>如果刘华跑得最快，那么他取得冠军。” ：</a:t>
            </a:r>
          </a:p>
          <a:p>
            <a:pPr algn="just">
              <a:lnSpc>
                <a:spcPct val="120000"/>
              </a:lnSpc>
            </a:pPr>
            <a:r>
              <a:rPr lang="zh-CN" altLang="en-US" sz="2400" b="1">
                <a:latin typeface="Times New Roman" panose="02020603050405020304" pitchFamily="18" charset="0"/>
              </a:rPr>
              <a:t>    </a:t>
            </a:r>
            <a:r>
              <a:rPr lang="en-US" altLang="zh-CN" sz="2400" b="1" i="1">
                <a:latin typeface="Times New Roman" panose="02020603050405020304" pitchFamily="18" charset="0"/>
              </a:rPr>
              <a:t>RUNS </a:t>
            </a:r>
            <a:r>
              <a:rPr lang="en-US" altLang="zh-CN" sz="2400" b="1">
                <a:latin typeface="Times New Roman" panose="02020603050405020304" pitchFamily="18" charset="0"/>
              </a:rPr>
              <a:t>(</a:t>
            </a:r>
            <a:r>
              <a:rPr lang="en-US" altLang="zh-CN" sz="2400" b="1" i="1">
                <a:latin typeface="Times New Roman" panose="02020603050405020304" pitchFamily="18" charset="0"/>
              </a:rPr>
              <a:t>Liuhua</a:t>
            </a:r>
            <a:r>
              <a:rPr lang="zh-CN" altLang="en-US" sz="2400" b="1">
                <a:latin typeface="Times New Roman" panose="02020603050405020304" pitchFamily="18" charset="0"/>
              </a:rPr>
              <a:t>，</a:t>
            </a:r>
            <a:r>
              <a:rPr lang="en-US" altLang="zh-CN" sz="2400" b="1" i="1">
                <a:latin typeface="Times New Roman" panose="02020603050405020304" pitchFamily="18" charset="0"/>
              </a:rPr>
              <a:t>fastest</a:t>
            </a:r>
            <a:r>
              <a:rPr lang="en-US" altLang="zh-CN" sz="2400" b="1">
                <a:latin typeface="Times New Roman" panose="02020603050405020304" pitchFamily="18" charset="0"/>
              </a:rPr>
              <a:t>)</a:t>
            </a:r>
            <a:r>
              <a:rPr lang="en-US" altLang="zh-CN" sz="1600" b="1"/>
              <a:t>→</a:t>
            </a:r>
            <a:r>
              <a:rPr lang="en-US" altLang="zh-CN" sz="2400" b="1" i="1">
                <a:latin typeface="Times New Roman" panose="02020603050405020304" pitchFamily="18" charset="0"/>
              </a:rPr>
              <a:t>WINS </a:t>
            </a:r>
            <a:r>
              <a:rPr lang="en-US" altLang="zh-CN" sz="2400" b="1">
                <a:latin typeface="Times New Roman" panose="02020603050405020304" pitchFamily="18" charset="0"/>
              </a:rPr>
              <a:t>(</a:t>
            </a:r>
            <a:r>
              <a:rPr lang="en-US" altLang="zh-CN" sz="2400" b="1" i="1">
                <a:latin typeface="Times New Roman" panose="02020603050405020304" pitchFamily="18" charset="0"/>
              </a:rPr>
              <a:t>Liuhua </a:t>
            </a:r>
            <a:r>
              <a:rPr lang="zh-CN" altLang="en-US" sz="2400" b="1">
                <a:latin typeface="Times New Roman" panose="02020603050405020304" pitchFamily="18" charset="0"/>
              </a:rPr>
              <a:t>，</a:t>
            </a:r>
            <a:r>
              <a:rPr lang="en-US" altLang="zh-CN" sz="2400" b="1">
                <a:latin typeface="Times New Roman" panose="02020603050405020304" pitchFamily="18" charset="0"/>
              </a:rPr>
              <a:t>champion)</a:t>
            </a:r>
          </a:p>
        </p:txBody>
      </p:sp>
      <p:sp>
        <p:nvSpPr>
          <p:cNvPr id="132104" name="Rectangle 8"/>
          <p:cNvSpPr>
            <a:spLocks noChangeArrowheads="1"/>
          </p:cNvSpPr>
          <p:nvPr/>
        </p:nvSpPr>
        <p:spPr bwMode="auto">
          <a:xfrm>
            <a:off x="28575" y="3800475"/>
            <a:ext cx="9129713"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Clr>
                <a:schemeClr val="accent2"/>
              </a:buClr>
              <a:buFont typeface="Wingdings" panose="05000000000000000000" pitchFamily="2" charset="2"/>
              <a:buNone/>
            </a:pPr>
            <a:r>
              <a:rPr lang="zh-CN" altLang="en-US" sz="2800" b="1">
                <a:latin typeface="Times New Roman" panose="02020603050405020304" pitchFamily="18" charset="0"/>
              </a:rPr>
              <a:t>（</a:t>
            </a:r>
            <a:r>
              <a:rPr lang="en-US" altLang="zh-CN" sz="2800" b="1">
                <a:latin typeface="Times New Roman" panose="02020603050405020304" pitchFamily="18" charset="0"/>
              </a:rPr>
              <a:t>5</a:t>
            </a:r>
            <a:r>
              <a:rPr lang="zh-CN" altLang="en-US" sz="2800" b="1">
                <a:latin typeface="Times New Roman" panose="02020603050405020304" pitchFamily="18" charset="0"/>
              </a:rPr>
              <a:t>）</a:t>
            </a:r>
            <a:r>
              <a:rPr lang="zh-CN" altLang="en-US" sz="3200" b="1">
                <a:latin typeface="Times New Roman" panose="02020603050405020304" pitchFamily="18" charset="0"/>
                <a:sym typeface="Wingdings 3" panose="05040102010807070707" pitchFamily="18" charset="2"/>
              </a:rPr>
              <a:t>  </a:t>
            </a:r>
            <a:r>
              <a:rPr lang="zh-CN" altLang="en-US" sz="2800" b="1">
                <a:latin typeface="宋体" panose="02010600030101010101" pitchFamily="2" charset="-122"/>
              </a:rPr>
              <a:t>：</a:t>
            </a:r>
            <a:r>
              <a:rPr lang="zh-CN" altLang="en-US" sz="2800" b="1">
                <a:latin typeface="Times New Roman" panose="02020603050405020304" pitchFamily="18" charset="0"/>
              </a:rPr>
              <a:t>“</a:t>
            </a:r>
            <a:r>
              <a:rPr lang="zh-CN" altLang="en-US" sz="2800" b="1">
                <a:latin typeface="宋体" panose="02010600030101010101" pitchFamily="2" charset="-122"/>
              </a:rPr>
              <a:t>等价</a:t>
            </a:r>
            <a:r>
              <a:rPr lang="zh-CN" altLang="en-US" sz="2800" b="1">
                <a:latin typeface="Times New Roman" panose="02020603050405020304" pitchFamily="18" charset="0"/>
              </a:rPr>
              <a:t>”</a:t>
            </a:r>
            <a:r>
              <a:rPr lang="zh-CN" altLang="en-US" sz="2800" b="1">
                <a:latin typeface="宋体" panose="02010600030101010101" pitchFamily="2" charset="-122"/>
              </a:rPr>
              <a:t>（</a:t>
            </a:r>
            <a:r>
              <a:rPr lang="en-US" altLang="zh-CN" sz="2800" b="1">
                <a:latin typeface="Times New Roman" panose="02020603050405020304" pitchFamily="18" charset="0"/>
              </a:rPr>
              <a:t>equivalence</a:t>
            </a:r>
            <a:r>
              <a:rPr lang="zh-CN" altLang="en-US" sz="2800" b="1">
                <a:latin typeface="宋体" panose="02010600030101010101" pitchFamily="2" charset="-122"/>
              </a:rPr>
              <a:t>）或</a:t>
            </a:r>
            <a:r>
              <a:rPr lang="zh-CN" altLang="en-US" sz="2800" b="1">
                <a:latin typeface="Times New Roman" panose="02020603050405020304" pitchFamily="18" charset="0"/>
              </a:rPr>
              <a:t>“</a:t>
            </a:r>
            <a:r>
              <a:rPr lang="zh-CN" altLang="en-US" sz="2800" b="1">
                <a:latin typeface="宋体" panose="02010600030101010101" pitchFamily="2" charset="-122"/>
              </a:rPr>
              <a:t>双条件</a:t>
            </a:r>
            <a:r>
              <a:rPr lang="zh-CN" altLang="en-US" sz="2800" b="1">
                <a:latin typeface="Times New Roman" panose="02020603050405020304" pitchFamily="18" charset="0"/>
              </a:rPr>
              <a:t>”</a:t>
            </a:r>
            <a:endParaRPr lang="zh-CN" altLang="en-US" sz="2800" b="1">
              <a:latin typeface="宋体" panose="02010600030101010101" pitchFamily="2" charset="-122"/>
            </a:endParaRPr>
          </a:p>
          <a:p>
            <a:pPr>
              <a:lnSpc>
                <a:spcPct val="120000"/>
              </a:lnSpc>
              <a:spcBef>
                <a:spcPct val="50000"/>
              </a:spcBef>
              <a:buClr>
                <a:schemeClr val="accent2"/>
              </a:buClr>
              <a:buFont typeface="Wingdings" panose="05000000000000000000" pitchFamily="2" charset="2"/>
              <a:buNone/>
            </a:pPr>
            <a:r>
              <a:rPr lang="zh-CN" altLang="en-US" sz="2800" b="1">
                <a:latin typeface="宋体" panose="02010600030101010101" pitchFamily="2" charset="-122"/>
              </a:rPr>
              <a:t>         （</a:t>
            </a:r>
            <a:r>
              <a:rPr lang="en-US" altLang="zh-CN" sz="2800" b="1">
                <a:latin typeface="Times New Roman" panose="02020603050405020304" pitchFamily="18" charset="0"/>
              </a:rPr>
              <a:t>bicondition</a:t>
            </a:r>
            <a:r>
              <a:rPr lang="zh-CN" altLang="en-US" sz="2800" b="1">
                <a:latin typeface="宋体" panose="02010600030101010101" pitchFamily="2" charset="-122"/>
              </a:rPr>
              <a:t>）。</a:t>
            </a:r>
          </a:p>
          <a:p>
            <a:pPr>
              <a:lnSpc>
                <a:spcPct val="120000"/>
              </a:lnSpc>
              <a:spcBef>
                <a:spcPct val="20000"/>
              </a:spcBef>
              <a:buClr>
                <a:schemeClr val="accent2"/>
              </a:buClr>
              <a:buFont typeface="Wingdings" panose="05000000000000000000" pitchFamily="2" charset="2"/>
              <a:buNone/>
            </a:pPr>
            <a:r>
              <a:rPr lang="zh-CN" altLang="en-US" sz="2800" b="1">
                <a:latin typeface="宋体" panose="02010600030101010101" pitchFamily="2" charset="-122"/>
              </a:rPr>
              <a:t>             </a:t>
            </a:r>
            <a:r>
              <a:rPr lang="en-US" altLang="zh-CN" sz="2800" b="1" i="1">
                <a:latin typeface="Times New Roman" panose="02020603050405020304" pitchFamily="18" charset="0"/>
              </a:rPr>
              <a:t>P</a:t>
            </a:r>
            <a:r>
              <a:rPr lang="en-US" altLang="zh-CN" sz="2800" b="1">
                <a:latin typeface="Times New Roman" panose="02020603050405020304" pitchFamily="18" charset="0"/>
              </a:rPr>
              <a:t> </a:t>
            </a:r>
            <a:r>
              <a:rPr lang="en-US" altLang="zh-CN" sz="3200" b="1">
                <a:latin typeface="Times New Roman" panose="02020603050405020304" pitchFamily="18" charset="0"/>
                <a:sym typeface="Wingdings 3" panose="05040102010807070707" pitchFamily="18" charset="2"/>
              </a:rPr>
              <a:t> </a:t>
            </a:r>
            <a:r>
              <a:rPr lang="en-US" altLang="zh-CN" sz="2800" b="1" i="1">
                <a:latin typeface="Times New Roman" panose="02020603050405020304" pitchFamily="18" charset="0"/>
              </a:rPr>
              <a:t>Q</a:t>
            </a:r>
            <a:r>
              <a:rPr lang="en-US" altLang="zh-CN" sz="2800" b="1">
                <a:latin typeface="宋体" panose="02010600030101010101" pitchFamily="2" charset="-122"/>
              </a:rPr>
              <a:t>: </a:t>
            </a:r>
            <a:r>
              <a:rPr lang="en-US" altLang="zh-CN" sz="2800" b="1">
                <a:latin typeface="Times New Roman" panose="02020603050405020304" pitchFamily="18" charset="0"/>
              </a:rPr>
              <a:t>“</a:t>
            </a:r>
            <a:r>
              <a:rPr lang="en-US" altLang="zh-CN" sz="2800" b="1" i="1">
                <a:latin typeface="Times New Roman" panose="02020603050405020304" pitchFamily="18" charset="0"/>
              </a:rPr>
              <a:t>P</a:t>
            </a:r>
            <a:r>
              <a:rPr lang="zh-CN" altLang="en-US" sz="2800" b="1">
                <a:latin typeface="宋体" panose="02010600030101010101" pitchFamily="2" charset="-122"/>
              </a:rPr>
              <a:t>当且仅当</a:t>
            </a:r>
            <a:r>
              <a:rPr lang="en-US" altLang="zh-CN" sz="2800" b="1" i="1">
                <a:latin typeface="Times New Roman" panose="02020603050405020304" pitchFamily="18" charset="0"/>
              </a:rPr>
              <a:t>Q</a:t>
            </a:r>
            <a:r>
              <a:rPr lang="en-US" altLang="zh-CN" sz="2800" b="1">
                <a:latin typeface="Times New Roman" panose="02020603050405020304" pitchFamily="18" charset="0"/>
              </a:rPr>
              <a:t>”</a:t>
            </a:r>
            <a:r>
              <a:rPr lang="zh-CN" altLang="en-US" sz="2800" b="1">
                <a:latin typeface="宋体" panose="02010600030101010101" pitchFamily="2" charset="-122"/>
              </a:rPr>
              <a:t>。</a:t>
            </a:r>
            <a:r>
              <a:rPr lang="zh-CN" altLang="en-US" sz="2800" b="1"/>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blinds(horizontal)">
                                      <p:cBhvr>
                                        <p:cTn id="7" dur="500"/>
                                        <p:tgtEl>
                                          <p:spTgt spid="132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2101"/>
                                        </p:tgtEl>
                                        <p:attrNameLst>
                                          <p:attrName>style.visibility</p:attrName>
                                        </p:attrNameLst>
                                      </p:cBhvr>
                                      <p:to>
                                        <p:strVal val="visible"/>
                                      </p:to>
                                    </p:set>
                                  </p:childTnLst>
                                  <p:subTnLst>
                                    <p:set>
                                      <p:cBhvr override="childStyle">
                                        <p:cTn dur="1" fill="hold" display="0" masterRel="nextClick" afterEffect="1"/>
                                        <p:tgtEl>
                                          <p:spTgt spid="132101"/>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32104"/>
                                        </p:tgtEl>
                                        <p:attrNameLst>
                                          <p:attrName>style.visibility</p:attrName>
                                        </p:attrNameLst>
                                      </p:cBhvr>
                                      <p:to>
                                        <p:strVal val="visible"/>
                                      </p:to>
                                    </p:set>
                                    <p:anim calcmode="lin" valueType="num">
                                      <p:cBhvr>
                                        <p:cTn id="16" dur="500" fill="hold"/>
                                        <p:tgtEl>
                                          <p:spTgt spid="132104"/>
                                        </p:tgtEl>
                                        <p:attrNameLst>
                                          <p:attrName>ppt_x</p:attrName>
                                        </p:attrNameLst>
                                      </p:cBhvr>
                                      <p:tavLst>
                                        <p:tav tm="0">
                                          <p:val>
                                            <p:strVal val="0-#ppt_w/2"/>
                                          </p:val>
                                        </p:tav>
                                        <p:tav tm="100000">
                                          <p:val>
                                            <p:strVal val="#ppt_x"/>
                                          </p:val>
                                        </p:tav>
                                      </p:tavLst>
                                    </p:anim>
                                    <p:anim calcmode="lin" valueType="num">
                                      <p:cBhvr>
                                        <p:cTn id="17"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p:bldP spid="132101" grpId="0" bldLvl="0" animBg="1"/>
      <p:bldP spid="13210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BDBDE8-20D6-4AB0-9D12-C5FC9A9537B5}" type="slidenum">
              <a:rPr altLang="en-US" smtClean="0">
                <a:solidFill>
                  <a:srgbClr val="A50021"/>
                </a:solidFill>
                <a:ea typeface="ＭＳ Ｐゴシック" panose="020B0600070205080204" pitchFamily="34" charset="-128"/>
              </a:rPr>
              <a:pPr/>
              <a:t>43</a:t>
            </a:fld>
            <a:endParaRPr lang="zh-CN" altLang="en-US" smtClean="0">
              <a:solidFill>
                <a:srgbClr val="A50021"/>
              </a:solidFill>
              <a:ea typeface="ＭＳ Ｐゴシック" panose="020B0600070205080204" pitchFamily="34" charset="-128"/>
            </a:endParaRPr>
          </a:p>
        </p:txBody>
      </p:sp>
      <p:sp>
        <p:nvSpPr>
          <p:cNvPr id="6963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2.3.2  </a:t>
            </a:r>
            <a:r>
              <a:rPr lang="zh-CN" altLang="en-US" smtClean="0">
                <a:latin typeface="Times New Roman" panose="02020603050405020304" pitchFamily="18" charset="0"/>
              </a:rPr>
              <a:t>谓词公式</a:t>
            </a:r>
          </a:p>
        </p:txBody>
      </p:sp>
      <p:sp>
        <p:nvSpPr>
          <p:cNvPr id="69636" name="Rectangle 3"/>
          <p:cNvSpPr>
            <a:spLocks noGrp="1" noChangeArrowheads="1"/>
          </p:cNvSpPr>
          <p:nvPr>
            <p:ph idx="1"/>
          </p:nvPr>
        </p:nvSpPr>
        <p:spPr>
          <a:xfrm>
            <a:off x="250825" y="908050"/>
            <a:ext cx="8642350" cy="1960563"/>
          </a:xfrm>
        </p:spPr>
        <p:txBody>
          <a:bodyPr/>
          <a:lstStyle/>
          <a:p>
            <a:pPr eaLnBrk="1" hangingPunct="1">
              <a:buFont typeface="Wingdings" panose="05000000000000000000" pitchFamily="2" charset="2"/>
              <a:buNone/>
            </a:pPr>
            <a:r>
              <a:rPr lang="en-US" altLang="zh-CN" b="1" smtClean="0">
                <a:latin typeface="Times New Roman" panose="02020603050405020304" pitchFamily="18" charset="0"/>
              </a:rPr>
              <a:t>  2. </a:t>
            </a:r>
            <a:r>
              <a:rPr lang="zh-CN" altLang="en-US" b="1" smtClean="0">
                <a:latin typeface="Times New Roman" panose="02020603050405020304" pitchFamily="18" charset="0"/>
              </a:rPr>
              <a:t>量词（</a:t>
            </a:r>
            <a:r>
              <a:rPr lang="en-US" altLang="zh-CN" b="1" smtClean="0">
                <a:latin typeface="Times New Roman" panose="02020603050405020304" pitchFamily="18" charset="0"/>
              </a:rPr>
              <a:t>quantifier</a:t>
            </a:r>
            <a:r>
              <a:rPr lang="zh-CN" altLang="en-US" b="1" smtClean="0">
                <a:latin typeface="Times New Roman" panose="02020603050405020304" pitchFamily="18" charset="0"/>
              </a:rPr>
              <a:t>）</a:t>
            </a:r>
          </a:p>
          <a:p>
            <a:pPr eaLnBrk="1" hangingPunct="1">
              <a:buFont typeface="Wingdings" panose="05000000000000000000" pitchFamily="2" charset="2"/>
              <a:buNone/>
            </a:pPr>
            <a:r>
              <a:rPr lang="zh-CN" altLang="en-US" sz="2600" b="1" smtClean="0">
                <a:latin typeface="宋体" panose="02010600030101010101" pitchFamily="2" charset="-122"/>
              </a:rPr>
              <a:t>（</a:t>
            </a:r>
            <a:r>
              <a:rPr lang="en-US" altLang="zh-CN" sz="2600" b="1" smtClean="0">
                <a:latin typeface="Times New Roman" panose="02020603050405020304" pitchFamily="18" charset="0"/>
              </a:rPr>
              <a:t>1</a:t>
            </a:r>
            <a:r>
              <a:rPr lang="zh-CN" altLang="en-US" sz="2600" b="1" smtClean="0">
                <a:latin typeface="宋体" panose="02010600030101010101" pitchFamily="2" charset="-122"/>
              </a:rPr>
              <a:t>）全称量词（</a:t>
            </a:r>
            <a:r>
              <a:rPr lang="en-US" altLang="zh-CN" sz="2600" b="1" smtClean="0">
                <a:latin typeface="Times New Roman" panose="02020603050405020304" pitchFamily="18" charset="0"/>
              </a:rPr>
              <a:t>universal quantifier</a:t>
            </a:r>
            <a:r>
              <a:rPr lang="zh-CN" altLang="en-US" sz="2600" b="1" smtClean="0">
                <a:latin typeface="宋体" panose="02010600030101010101" pitchFamily="2" charset="-122"/>
              </a:rPr>
              <a:t>）（  </a:t>
            </a:r>
            <a:r>
              <a:rPr lang="en-US" altLang="zh-CN" sz="2600" b="1" i="1" smtClean="0">
                <a:latin typeface="Times New Roman" panose="02020603050405020304" pitchFamily="18" charset="0"/>
              </a:rPr>
              <a:t>x</a:t>
            </a:r>
            <a:r>
              <a:rPr lang="zh-CN" altLang="en-US" sz="2600" b="1" smtClean="0">
                <a:latin typeface="宋体" panose="02010600030101010101" pitchFamily="2" charset="-122"/>
              </a:rPr>
              <a:t>）：</a:t>
            </a:r>
            <a:r>
              <a:rPr lang="zh-CN" altLang="en-US" sz="2600" smtClean="0">
                <a:latin typeface="Times New Roman" panose="02020603050405020304" pitchFamily="18" charset="0"/>
              </a:rPr>
              <a:t>“</a:t>
            </a:r>
            <a:r>
              <a:rPr lang="zh-CN" altLang="en-US" sz="2600" smtClean="0">
                <a:latin typeface="宋体" panose="02010600030101010101" pitchFamily="2" charset="-122"/>
              </a:rPr>
              <a:t>对个体域中的所有（或任一个）个体 </a:t>
            </a:r>
            <a:r>
              <a:rPr lang="en-US" altLang="zh-CN" sz="2600" i="1" smtClean="0">
                <a:latin typeface="Times New Roman" panose="02020603050405020304" pitchFamily="18" charset="0"/>
              </a:rPr>
              <a:t>x </a:t>
            </a:r>
            <a:r>
              <a:rPr lang="en-US" altLang="zh-CN" sz="2600" smtClean="0">
                <a:latin typeface="Times New Roman" panose="02020603050405020304" pitchFamily="18" charset="0"/>
              </a:rPr>
              <a:t>”</a:t>
            </a:r>
            <a:endParaRPr lang="zh-CN" altLang="en-US" sz="2600" smtClean="0"/>
          </a:p>
        </p:txBody>
      </p:sp>
      <p:graphicFrame>
        <p:nvGraphicFramePr>
          <p:cNvPr id="69637" name="Object 4"/>
          <p:cNvGraphicFramePr>
            <a:graphicFrameLocks/>
          </p:cNvGraphicFramePr>
          <p:nvPr/>
        </p:nvGraphicFramePr>
        <p:xfrm>
          <a:off x="6278563" y="1643063"/>
          <a:ext cx="500062" cy="381000"/>
        </p:xfrm>
        <a:graphic>
          <a:graphicData uri="http://schemas.openxmlformats.org/presentationml/2006/ole">
            <mc:AlternateContent xmlns:mc="http://schemas.openxmlformats.org/markup-compatibility/2006">
              <mc:Choice xmlns:v="urn:schemas-microsoft-com:vml" Requires="v">
                <p:oleObj spid="_x0000_s69645" r:id="rId3" imgW="152202" imgH="164885" progId="Equation.3">
                  <p:embed/>
                </p:oleObj>
              </mc:Choice>
              <mc:Fallback>
                <p:oleObj r:id="rId3" imgW="152202" imgH="164885"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563" y="1643063"/>
                        <a:ext cx="5000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38" name="Text Box 5"/>
          <p:cNvSpPr txBox="1">
            <a:spLocks noChangeArrowheads="1"/>
          </p:cNvSpPr>
          <p:nvPr/>
        </p:nvSpPr>
        <p:spPr bwMode="auto">
          <a:xfrm>
            <a:off x="596900" y="2800350"/>
            <a:ext cx="8112125" cy="1093788"/>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600">
                <a:latin typeface="Times New Roman" panose="02020603050405020304" pitchFamily="18" charset="0"/>
              </a:rPr>
              <a:t>“</a:t>
            </a:r>
            <a:r>
              <a:rPr lang="zh-CN" altLang="en-US" sz="2600">
                <a:latin typeface="宋体" panose="02010600030101010101" pitchFamily="2" charset="-122"/>
              </a:rPr>
              <a:t>所有的机器人都是灰色的</a:t>
            </a:r>
            <a:r>
              <a:rPr lang="zh-CN" altLang="en-US" sz="2600">
                <a:latin typeface="Times New Roman" panose="02020603050405020304" pitchFamily="18" charset="0"/>
              </a:rPr>
              <a:t>”</a:t>
            </a:r>
            <a:r>
              <a:rPr lang="zh-CN" altLang="en-US" sz="2600">
                <a:latin typeface="宋体" panose="02010600030101010101" pitchFamily="2" charset="-122"/>
              </a:rPr>
              <a:t>：  </a:t>
            </a:r>
          </a:p>
          <a:p>
            <a:pPr algn="just" eaLnBrk="1" hangingPunct="1">
              <a:spcBef>
                <a:spcPct val="50000"/>
              </a:spcBef>
            </a:pPr>
            <a:r>
              <a:rPr lang="zh-CN" altLang="en-US" sz="2600">
                <a:latin typeface="宋体" panose="02010600030101010101" pitchFamily="2" charset="-122"/>
              </a:rPr>
              <a:t>           </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en-US" altLang="zh-CN" sz="2600" i="1">
                <a:latin typeface="Times New Roman" panose="02020603050405020304" pitchFamily="18" charset="0"/>
              </a:rPr>
              <a:t>ROBOT </a:t>
            </a:r>
            <a:r>
              <a:rPr lang="en-US" altLang="zh-CN" sz="2600">
                <a:latin typeface="Times New Roman" panose="02020603050405020304" pitchFamily="18" charset="0"/>
              </a:rPr>
              <a:t>(</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b="1"/>
              <a:t>→</a:t>
            </a:r>
            <a:r>
              <a:rPr lang="en-US" altLang="zh-CN" sz="2600">
                <a:latin typeface="Times New Roman" panose="02020603050405020304" pitchFamily="18" charset="0"/>
              </a:rPr>
              <a:t> </a:t>
            </a:r>
            <a:r>
              <a:rPr lang="en-US" altLang="zh-CN" sz="2600" i="1">
                <a:latin typeface="Times New Roman" panose="02020603050405020304" pitchFamily="18" charset="0"/>
              </a:rPr>
              <a:t>COLOR </a:t>
            </a:r>
            <a:r>
              <a:rPr lang="en-US" altLang="zh-CN" sz="2600">
                <a:latin typeface="Times New Roman" panose="02020603050405020304" pitchFamily="18" charset="0"/>
              </a:rPr>
              <a:t>(</a:t>
            </a:r>
            <a:r>
              <a:rPr lang="en-US" altLang="zh-CN" sz="2600" i="1">
                <a:latin typeface="Times New Roman" panose="02020603050405020304" pitchFamily="18" charset="0"/>
              </a:rPr>
              <a:t>x</a:t>
            </a:r>
            <a:r>
              <a:rPr lang="zh-CN" altLang="en-US" sz="2600">
                <a:latin typeface="宋体" panose="02010600030101010101" pitchFamily="2" charset="-122"/>
              </a:rPr>
              <a:t>，</a:t>
            </a:r>
            <a:r>
              <a:rPr lang="en-US" altLang="zh-CN" sz="2600" i="1">
                <a:latin typeface="Times New Roman" panose="02020603050405020304" pitchFamily="18" charset="0"/>
              </a:rPr>
              <a:t>GRAY</a:t>
            </a:r>
            <a:r>
              <a:rPr lang="en-US" altLang="zh-CN" sz="2600">
                <a:latin typeface="Times New Roman" panose="02020603050405020304" pitchFamily="18" charset="0"/>
              </a:rPr>
              <a:t>)]</a:t>
            </a:r>
            <a:endParaRPr lang="en-US" altLang="zh-CN" sz="2600">
              <a:latin typeface="Times New Roman" panose="02020603050405020304" pitchFamily="18" charset="0"/>
              <a:cs typeface="Times New Roman" panose="02020603050405020304" pitchFamily="18" charset="0"/>
            </a:endParaRPr>
          </a:p>
        </p:txBody>
      </p:sp>
      <p:graphicFrame>
        <p:nvGraphicFramePr>
          <p:cNvPr id="69639" name="Object 6"/>
          <p:cNvGraphicFramePr>
            <a:graphicFrameLocks/>
          </p:cNvGraphicFramePr>
          <p:nvPr/>
        </p:nvGraphicFramePr>
        <p:xfrm>
          <a:off x="2625725" y="3500438"/>
          <a:ext cx="500063" cy="381000"/>
        </p:xfrm>
        <a:graphic>
          <a:graphicData uri="http://schemas.openxmlformats.org/presentationml/2006/ole">
            <mc:AlternateContent xmlns:mc="http://schemas.openxmlformats.org/markup-compatibility/2006">
              <mc:Choice xmlns:v="urn:schemas-microsoft-com:vml" Requires="v">
                <p:oleObj spid="_x0000_s69646" r:id="rId5" imgW="152202" imgH="164885" progId="Equation.3">
                  <p:embed/>
                </p:oleObj>
              </mc:Choice>
              <mc:Fallback>
                <p:oleObj r:id="rId5" imgW="152202" imgH="164885"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5725" y="3500438"/>
                        <a:ext cx="5000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40" name="Rectangle 9"/>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41" name="Text Box 7"/>
          <p:cNvSpPr txBox="1">
            <a:spLocks noChangeArrowheads="1"/>
          </p:cNvSpPr>
          <p:nvPr/>
        </p:nvSpPr>
        <p:spPr bwMode="auto">
          <a:xfrm>
            <a:off x="479425" y="4110038"/>
            <a:ext cx="828833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600" b="1">
                <a:latin typeface="宋体" panose="02010600030101010101" pitchFamily="2" charset="-122"/>
              </a:rPr>
              <a:t>（</a:t>
            </a:r>
            <a:r>
              <a:rPr lang="en-US" altLang="zh-CN" sz="2600" b="1">
                <a:latin typeface="Times New Roman" panose="02020603050405020304" pitchFamily="18" charset="0"/>
              </a:rPr>
              <a:t>2</a:t>
            </a:r>
            <a:r>
              <a:rPr lang="zh-CN" altLang="en-US" sz="2600" b="1">
                <a:latin typeface="宋体" panose="02010600030101010101" pitchFamily="2" charset="-122"/>
              </a:rPr>
              <a:t>）存在量词（</a:t>
            </a:r>
            <a:r>
              <a:rPr lang="en-US" altLang="zh-CN" sz="2600" b="1">
                <a:latin typeface="Times New Roman" panose="02020603050405020304" pitchFamily="18" charset="0"/>
              </a:rPr>
              <a:t>existential quantifier</a:t>
            </a:r>
            <a:r>
              <a:rPr lang="zh-CN" altLang="en-US" sz="2600" b="1">
                <a:latin typeface="宋体" panose="02010600030101010101" pitchFamily="2" charset="-122"/>
              </a:rPr>
              <a:t>）（  </a:t>
            </a:r>
            <a:r>
              <a:rPr lang="en-US" altLang="zh-CN" sz="2600" b="1" i="1">
                <a:latin typeface="Times New Roman" panose="02020603050405020304" pitchFamily="18" charset="0"/>
              </a:rPr>
              <a:t>x</a:t>
            </a:r>
            <a:r>
              <a:rPr lang="zh-CN" altLang="en-US" sz="2600" b="1">
                <a:latin typeface="宋体" panose="02010600030101010101" pitchFamily="2" charset="-122"/>
              </a:rPr>
              <a:t>）：</a:t>
            </a:r>
            <a:r>
              <a:rPr lang="zh-CN" altLang="en-US" sz="2600">
                <a:latin typeface="Times New Roman" panose="02020603050405020304" pitchFamily="18" charset="0"/>
              </a:rPr>
              <a:t>“</a:t>
            </a:r>
            <a:r>
              <a:rPr lang="zh-CN" altLang="en-US" sz="2600">
                <a:latin typeface="宋体" panose="02010600030101010101" pitchFamily="2" charset="-122"/>
              </a:rPr>
              <a:t>在个体域中存在个体</a:t>
            </a:r>
            <a:r>
              <a:rPr lang="zh-CN" altLang="en-US" sz="2600" b="1">
                <a:latin typeface="宋体" panose="02010600030101010101" pitchFamily="2" charset="-122"/>
              </a:rPr>
              <a:t> </a:t>
            </a:r>
            <a:r>
              <a:rPr lang="en-US" altLang="zh-CN" sz="2600" b="1" i="1">
                <a:latin typeface="Times New Roman" panose="02020603050405020304" pitchFamily="18" charset="0"/>
              </a:rPr>
              <a:t>x</a:t>
            </a:r>
            <a:r>
              <a:rPr lang="en-US" altLang="zh-CN" sz="2600" b="1">
                <a:latin typeface="Times New Roman" panose="02020603050405020304" pitchFamily="18" charset="0"/>
              </a:rPr>
              <a:t> ”</a:t>
            </a:r>
            <a:endParaRPr lang="zh-CN" altLang="en-US" sz="2600" b="1"/>
          </a:p>
        </p:txBody>
      </p:sp>
      <p:graphicFrame>
        <p:nvGraphicFramePr>
          <p:cNvPr id="69642" name="Object 8"/>
          <p:cNvGraphicFramePr>
            <a:graphicFrameLocks/>
          </p:cNvGraphicFramePr>
          <p:nvPr/>
        </p:nvGraphicFramePr>
        <p:xfrm>
          <a:off x="6681788" y="4225925"/>
          <a:ext cx="276225" cy="339725"/>
        </p:xfrm>
        <a:graphic>
          <a:graphicData uri="http://schemas.openxmlformats.org/presentationml/2006/ole">
            <mc:AlternateContent xmlns:mc="http://schemas.openxmlformats.org/markup-compatibility/2006">
              <mc:Choice xmlns:v="urn:schemas-microsoft-com:vml" Requires="v">
                <p:oleObj spid="_x0000_s69647" r:id="rId7" imgW="126835" imgH="152202" progId="Equation.DSMT4">
                  <p:embed/>
                </p:oleObj>
              </mc:Choice>
              <mc:Fallback>
                <p:oleObj r:id="rId7" imgW="126835" imgH="152202" progId="Equation.DSMT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1788" y="4225925"/>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9643" name="Text Box 10"/>
          <p:cNvSpPr txBox="1">
            <a:spLocks noChangeArrowheads="1"/>
          </p:cNvSpPr>
          <p:nvPr/>
        </p:nvSpPr>
        <p:spPr bwMode="auto">
          <a:xfrm>
            <a:off x="573088" y="5175250"/>
            <a:ext cx="8112125" cy="1093788"/>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600">
                <a:latin typeface="Times New Roman" panose="02020603050405020304" pitchFamily="18" charset="0"/>
              </a:rPr>
              <a:t>“1</a:t>
            </a:r>
            <a:r>
              <a:rPr lang="zh-CN" altLang="en-US" sz="2600">
                <a:latin typeface="Times New Roman" panose="02020603050405020304" pitchFamily="18" charset="0"/>
              </a:rPr>
              <a:t>号房间有个物体”：</a:t>
            </a:r>
          </a:p>
          <a:p>
            <a:pPr algn="ctr" eaLnBrk="1" hangingPunct="1">
              <a:spcBef>
                <a:spcPct val="50000"/>
              </a:spcBef>
            </a:pPr>
            <a:r>
              <a:rPr lang="zh-CN" altLang="en-US" sz="2600">
                <a:latin typeface="Times New Roman" panose="02020603050405020304" pitchFamily="18" charset="0"/>
              </a:rPr>
              <a:t>   （   </a:t>
            </a:r>
            <a:r>
              <a:rPr lang="en-US" altLang="zh-CN" sz="2600" i="1">
                <a:latin typeface="Times New Roman" panose="02020603050405020304" pitchFamily="18" charset="0"/>
              </a:rPr>
              <a:t>x</a:t>
            </a:r>
            <a:r>
              <a:rPr lang="zh-CN" altLang="en-US" sz="2600">
                <a:latin typeface="Times New Roman" panose="02020603050405020304" pitchFamily="18" charset="0"/>
              </a:rPr>
              <a:t>）</a:t>
            </a:r>
            <a:r>
              <a:rPr lang="en-US" altLang="zh-CN" sz="2600" i="1">
                <a:latin typeface="Times New Roman" panose="02020603050405020304" pitchFamily="18" charset="0"/>
              </a:rPr>
              <a:t>INROOM</a:t>
            </a:r>
            <a:r>
              <a:rPr lang="zh-CN" altLang="en-US" sz="2600">
                <a:latin typeface="Times New Roman" panose="02020603050405020304" pitchFamily="18" charset="0"/>
              </a:rPr>
              <a:t>（</a:t>
            </a:r>
            <a:r>
              <a:rPr lang="en-US" altLang="zh-CN" sz="2600" i="1">
                <a:latin typeface="Times New Roman" panose="02020603050405020304" pitchFamily="18" charset="0"/>
              </a:rPr>
              <a:t>x</a:t>
            </a:r>
            <a:r>
              <a:rPr lang="zh-CN" altLang="en-US" sz="2600">
                <a:latin typeface="Times New Roman" panose="02020603050405020304" pitchFamily="18" charset="0"/>
              </a:rPr>
              <a:t>，</a:t>
            </a:r>
            <a:r>
              <a:rPr lang="en-US" altLang="zh-CN" sz="2600" i="1">
                <a:latin typeface="Times New Roman" panose="02020603050405020304" pitchFamily="18" charset="0"/>
              </a:rPr>
              <a:t>r</a:t>
            </a:r>
            <a:r>
              <a:rPr lang="en-US" altLang="zh-CN" sz="2600">
                <a:latin typeface="Times New Roman" panose="02020603050405020304" pitchFamily="18" charset="0"/>
              </a:rPr>
              <a:t>1</a:t>
            </a:r>
            <a:r>
              <a:rPr lang="zh-CN" altLang="en-US" sz="2600">
                <a:latin typeface="Times New Roman" panose="02020603050405020304" pitchFamily="18" charset="0"/>
              </a:rPr>
              <a:t>）</a:t>
            </a:r>
          </a:p>
        </p:txBody>
      </p:sp>
      <p:graphicFrame>
        <p:nvGraphicFramePr>
          <p:cNvPr id="69644" name="Object 11"/>
          <p:cNvGraphicFramePr>
            <a:graphicFrameLocks/>
          </p:cNvGraphicFramePr>
          <p:nvPr/>
        </p:nvGraphicFramePr>
        <p:xfrm>
          <a:off x="3155950" y="5884863"/>
          <a:ext cx="276225" cy="339725"/>
        </p:xfrm>
        <a:graphic>
          <a:graphicData uri="http://schemas.openxmlformats.org/presentationml/2006/ole">
            <mc:AlternateContent xmlns:mc="http://schemas.openxmlformats.org/markup-compatibility/2006">
              <mc:Choice xmlns:v="urn:schemas-microsoft-com:vml" Requires="v">
                <p:oleObj spid="_x0000_s69648" r:id="rId9" imgW="126835" imgH="152202" progId="Equation.DSMT4">
                  <p:embed/>
                </p:oleObj>
              </mc:Choice>
              <mc:Fallback>
                <p:oleObj r:id="rId9" imgW="126835" imgH="152202" progId="Equation.DSMT4">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5950" y="5884863"/>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9E2C05-950C-4906-B463-8AAAD01B4003}" type="slidenum">
              <a:rPr altLang="en-US" smtClean="0">
                <a:solidFill>
                  <a:srgbClr val="A50021"/>
                </a:solidFill>
                <a:ea typeface="ＭＳ Ｐゴシック" panose="020B0600070205080204" pitchFamily="34" charset="-128"/>
              </a:rPr>
              <a:pPr/>
              <a:t>44</a:t>
            </a:fld>
            <a:endParaRPr lang="zh-CN" altLang="en-US" smtClean="0">
              <a:solidFill>
                <a:srgbClr val="A50021"/>
              </a:solidFill>
              <a:ea typeface="ＭＳ Ｐゴシック" panose="020B0600070205080204" pitchFamily="34" charset="-128"/>
            </a:endParaRPr>
          </a:p>
        </p:txBody>
      </p:sp>
      <p:sp>
        <p:nvSpPr>
          <p:cNvPr id="70659"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2.3.2  </a:t>
            </a:r>
            <a:r>
              <a:rPr lang="zh-CN" altLang="en-US" smtClean="0">
                <a:latin typeface="Times New Roman" panose="02020603050405020304" pitchFamily="18" charset="0"/>
              </a:rPr>
              <a:t>谓词公式</a:t>
            </a:r>
          </a:p>
        </p:txBody>
      </p:sp>
      <p:sp>
        <p:nvSpPr>
          <p:cNvPr id="70660" name="Rectangle 3"/>
          <p:cNvSpPr>
            <a:spLocks noGrp="1" noChangeArrowheads="1"/>
          </p:cNvSpPr>
          <p:nvPr>
            <p:ph idx="1"/>
          </p:nvPr>
        </p:nvSpPr>
        <p:spPr>
          <a:xfrm>
            <a:off x="250825" y="836613"/>
            <a:ext cx="8642350" cy="1960562"/>
          </a:xfrm>
        </p:spPr>
        <p:txBody>
          <a:bodyPr/>
          <a:lstStyle/>
          <a:p>
            <a:pPr eaLnBrk="1" hangingPunct="1">
              <a:buFont typeface="Wingdings" panose="05000000000000000000" pitchFamily="2" charset="2"/>
              <a:buNone/>
            </a:pPr>
            <a:r>
              <a:rPr lang="zh-CN" altLang="en-US" b="1" smtClean="0">
                <a:latin typeface="宋体" panose="02010600030101010101" pitchFamily="2" charset="-122"/>
              </a:rPr>
              <a:t>全称量词和存在量词举例：</a:t>
            </a:r>
            <a:r>
              <a:rPr lang="en-US" altLang="zh-CN" b="1" i="1" smtClean="0">
                <a:latin typeface="Times New Roman" panose="02020603050405020304" pitchFamily="18" charset="0"/>
              </a:rPr>
              <a:t> F</a:t>
            </a:r>
            <a:r>
              <a:rPr lang="en-US" altLang="zh-CN" b="1" smtClean="0">
                <a:latin typeface="Times New Roman" panose="02020603050405020304" pitchFamily="18" charset="0"/>
              </a:rPr>
              <a:t>(</a:t>
            </a:r>
            <a:r>
              <a:rPr lang="en-US" altLang="zh-CN" b="1" i="1" smtClean="0">
                <a:latin typeface="Times New Roman" panose="02020603050405020304" pitchFamily="18" charset="0"/>
              </a:rPr>
              <a:t>x</a:t>
            </a:r>
            <a:r>
              <a:rPr lang="en-US" altLang="zh-CN" b="1" smtClean="0">
                <a:latin typeface="Times New Roman" panose="02020603050405020304" pitchFamily="18" charset="0"/>
              </a:rPr>
              <a:t>, </a:t>
            </a:r>
            <a:r>
              <a:rPr lang="en-US" altLang="zh-CN" b="1" i="1" smtClean="0">
                <a:latin typeface="Times New Roman" panose="02020603050405020304" pitchFamily="18" charset="0"/>
              </a:rPr>
              <a:t>y</a:t>
            </a:r>
            <a:r>
              <a:rPr lang="en-US" altLang="zh-CN" b="1" smtClean="0">
                <a:latin typeface="Times New Roman" panose="02020603050405020304" pitchFamily="18" charset="0"/>
              </a:rPr>
              <a:t>) </a:t>
            </a:r>
            <a:r>
              <a:rPr lang="zh-CN" altLang="en-US" b="1" smtClean="0">
                <a:latin typeface="Times New Roman" panose="02020603050405020304" pitchFamily="18" charset="0"/>
              </a:rPr>
              <a:t>表示 </a:t>
            </a:r>
            <a:r>
              <a:rPr lang="en-US" altLang="zh-CN" b="1" i="1" smtClean="0">
                <a:latin typeface="Times New Roman" panose="02020603050405020304" pitchFamily="18" charset="0"/>
              </a:rPr>
              <a:t>x</a:t>
            </a:r>
            <a:r>
              <a:rPr lang="zh-CN" altLang="en-US" b="1" smtClean="0">
                <a:latin typeface="Times New Roman" panose="02020603050405020304" pitchFamily="18" charset="0"/>
              </a:rPr>
              <a:t>与</a:t>
            </a:r>
            <a:r>
              <a:rPr lang="en-US" altLang="zh-CN" b="1" i="1" smtClean="0">
                <a:latin typeface="Times New Roman" panose="02020603050405020304" pitchFamily="18" charset="0"/>
              </a:rPr>
              <a:t>y</a:t>
            </a:r>
            <a:r>
              <a:rPr lang="zh-CN" altLang="en-US" b="1" smtClean="0">
                <a:latin typeface="Times New Roman" panose="02020603050405020304" pitchFamily="18" charset="0"/>
              </a:rPr>
              <a:t>是朋友</a:t>
            </a:r>
            <a:endParaRPr lang="zh-CN" altLang="en-US" b="1" smtClean="0">
              <a:latin typeface="宋体" panose="02010600030101010101" pitchFamily="2" charset="-122"/>
            </a:endParaRPr>
          </a:p>
        </p:txBody>
      </p:sp>
      <p:sp>
        <p:nvSpPr>
          <p:cNvPr id="70661" name="Rectangle 8"/>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0662" name="Text Box 6"/>
          <p:cNvSpPr txBox="1">
            <a:spLocks noChangeArrowheads="1"/>
          </p:cNvSpPr>
          <p:nvPr/>
        </p:nvSpPr>
        <p:spPr bwMode="auto">
          <a:xfrm>
            <a:off x="349250" y="1525588"/>
            <a:ext cx="8445500" cy="4619625"/>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endParaRPr lang="en-US" altLang="zh-CN" sz="1000">
              <a:latin typeface="Times New Roman" panose="02020603050405020304" pitchFamily="18" charset="0"/>
            </a:endParaRPr>
          </a:p>
          <a:p>
            <a:pPr algn="just" eaLnBrk="1" hangingPunct="1">
              <a:buClr>
                <a:schemeClr val="accent2"/>
              </a:buClr>
              <a:buFont typeface="Wingdings" panose="05000000000000000000" pitchFamily="2" charset="2"/>
              <a:buChar char="§"/>
            </a:pPr>
            <a:r>
              <a:rPr lang="en-US" altLang="zh-CN" sz="2600" b="1">
                <a:latin typeface="Times New Roman" panose="02020603050405020304" pitchFamily="18" charset="0"/>
              </a:rPr>
              <a:t> (   </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F</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zh-CN" altLang="en-US" sz="2600" b="1">
                <a:latin typeface="Times New Roman" panose="02020603050405020304" pitchFamily="18" charset="0"/>
              </a:rPr>
              <a:t>表示对于个体域中的任何个体</a:t>
            </a:r>
            <a:r>
              <a:rPr lang="en-US" altLang="zh-CN" sz="2600" b="1" i="1">
                <a:latin typeface="Times New Roman" panose="02020603050405020304" pitchFamily="18" charset="0"/>
              </a:rPr>
              <a:t>x</a:t>
            </a:r>
            <a:r>
              <a:rPr lang="zh-CN" altLang="en-US" sz="2600" b="1">
                <a:latin typeface="Times New Roman" panose="02020603050405020304" pitchFamily="18" charset="0"/>
              </a:rPr>
              <a:t>都存在个体</a:t>
            </a:r>
            <a:r>
              <a:rPr lang="en-US" altLang="zh-CN" sz="2600" b="1" i="1">
                <a:latin typeface="Times New Roman" panose="02020603050405020304" pitchFamily="18" charset="0"/>
              </a:rPr>
              <a:t>y</a:t>
            </a:r>
            <a:r>
              <a:rPr lang="zh-CN" altLang="en-US" sz="2600" b="1">
                <a:latin typeface="Times New Roman" panose="02020603050405020304" pitchFamily="18" charset="0"/>
              </a:rPr>
              <a:t>，</a:t>
            </a:r>
            <a:r>
              <a:rPr lang="en-US" altLang="zh-CN" sz="2600" b="1" i="1">
                <a:latin typeface="Times New Roman" panose="02020603050405020304" pitchFamily="18" charset="0"/>
              </a:rPr>
              <a:t>x</a:t>
            </a:r>
            <a:r>
              <a:rPr lang="zh-CN" altLang="en-US" sz="2600" b="1">
                <a:latin typeface="Times New Roman" panose="02020603050405020304" pitchFamily="18" charset="0"/>
              </a:rPr>
              <a:t>与</a:t>
            </a:r>
            <a:r>
              <a:rPr lang="en-US" altLang="zh-CN" sz="2600" b="1" i="1">
                <a:latin typeface="Times New Roman" panose="02020603050405020304" pitchFamily="18" charset="0"/>
              </a:rPr>
              <a:t>y</a:t>
            </a:r>
            <a:r>
              <a:rPr lang="zh-CN" altLang="en-US" sz="2600" b="1">
                <a:latin typeface="Times New Roman" panose="02020603050405020304" pitchFamily="18" charset="0"/>
              </a:rPr>
              <a:t>是朋友。</a:t>
            </a:r>
          </a:p>
          <a:p>
            <a:pPr algn="just" eaLnBrk="1" hangingPunct="1">
              <a:spcBef>
                <a:spcPct val="100000"/>
              </a:spcBef>
              <a:buClr>
                <a:schemeClr val="accent2"/>
              </a:buClr>
              <a:buFont typeface="Wingdings" panose="05000000000000000000" pitchFamily="2" charset="2"/>
              <a:buChar char="§"/>
            </a:pPr>
            <a:r>
              <a:rPr lang="zh-CN" altLang="en-US" sz="2600" b="1">
                <a:latin typeface="Times New Roman" panose="02020603050405020304" pitchFamily="18" charset="0"/>
              </a:rPr>
              <a:t> </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F</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zh-CN" altLang="en-US" sz="2600" b="1">
                <a:latin typeface="Times New Roman" panose="02020603050405020304" pitchFamily="18" charset="0"/>
              </a:rPr>
              <a:t>表示在个体域中存在个体</a:t>
            </a:r>
            <a:r>
              <a:rPr lang="en-US" altLang="zh-CN" sz="2600" b="1" i="1">
                <a:latin typeface="Times New Roman" panose="02020603050405020304" pitchFamily="18" charset="0"/>
              </a:rPr>
              <a:t>x</a:t>
            </a:r>
            <a:r>
              <a:rPr lang="zh-CN" altLang="en-US" sz="2600" b="1">
                <a:latin typeface="Times New Roman" panose="02020603050405020304" pitchFamily="18" charset="0"/>
              </a:rPr>
              <a:t>，与个体域中的任何个体</a:t>
            </a:r>
            <a:r>
              <a:rPr lang="en-US" altLang="zh-CN" sz="2600" b="1" i="1">
                <a:latin typeface="Times New Roman" panose="02020603050405020304" pitchFamily="18" charset="0"/>
              </a:rPr>
              <a:t>y</a:t>
            </a:r>
            <a:r>
              <a:rPr lang="zh-CN" altLang="en-US" sz="2600" b="1">
                <a:latin typeface="Times New Roman" panose="02020603050405020304" pitchFamily="18" charset="0"/>
              </a:rPr>
              <a:t>都是朋友。</a:t>
            </a:r>
          </a:p>
          <a:p>
            <a:pPr algn="just" eaLnBrk="1" hangingPunct="1">
              <a:spcBef>
                <a:spcPct val="100000"/>
              </a:spcBef>
              <a:buClr>
                <a:schemeClr val="accent2"/>
              </a:buClr>
              <a:buFont typeface="Wingdings" panose="05000000000000000000" pitchFamily="2" charset="2"/>
              <a:buChar char="§"/>
            </a:pPr>
            <a:r>
              <a:rPr lang="zh-CN" altLang="en-US" sz="2600" b="1">
                <a:latin typeface="Times New Roman" panose="02020603050405020304" pitchFamily="18" charset="0"/>
              </a:rPr>
              <a:t> </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F</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zh-CN" altLang="en-US" sz="2600" b="1">
                <a:latin typeface="Times New Roman" panose="02020603050405020304" pitchFamily="18" charset="0"/>
              </a:rPr>
              <a:t>表示在个体域中存在个体</a:t>
            </a:r>
            <a:r>
              <a:rPr lang="en-US" altLang="zh-CN" sz="2600" b="1" i="1">
                <a:latin typeface="Times New Roman" panose="02020603050405020304" pitchFamily="18" charset="0"/>
              </a:rPr>
              <a:t>x</a:t>
            </a:r>
            <a:r>
              <a:rPr lang="zh-CN" altLang="en-US" sz="2600" b="1">
                <a:latin typeface="Times New Roman" panose="02020603050405020304" pitchFamily="18" charset="0"/>
              </a:rPr>
              <a:t>与个体</a:t>
            </a:r>
            <a:r>
              <a:rPr lang="en-US" altLang="zh-CN" sz="2600" b="1" i="1">
                <a:latin typeface="Times New Roman" panose="02020603050405020304" pitchFamily="18" charset="0"/>
              </a:rPr>
              <a:t>y</a:t>
            </a:r>
            <a:r>
              <a:rPr lang="zh-CN" altLang="en-US" sz="2600" b="1">
                <a:latin typeface="Times New Roman" panose="02020603050405020304" pitchFamily="18" charset="0"/>
              </a:rPr>
              <a:t>，</a:t>
            </a:r>
            <a:r>
              <a:rPr lang="en-US" altLang="zh-CN" sz="2600" b="1" i="1">
                <a:latin typeface="Times New Roman" panose="02020603050405020304" pitchFamily="18" charset="0"/>
              </a:rPr>
              <a:t>x</a:t>
            </a:r>
            <a:r>
              <a:rPr lang="zh-CN" altLang="en-US" sz="2600" b="1">
                <a:latin typeface="Times New Roman" panose="02020603050405020304" pitchFamily="18" charset="0"/>
              </a:rPr>
              <a:t>与</a:t>
            </a:r>
            <a:r>
              <a:rPr lang="en-US" altLang="zh-CN" sz="2600" b="1" i="1">
                <a:latin typeface="Times New Roman" panose="02020603050405020304" pitchFamily="18" charset="0"/>
              </a:rPr>
              <a:t>y</a:t>
            </a:r>
            <a:r>
              <a:rPr lang="zh-CN" altLang="en-US" sz="2600" b="1">
                <a:latin typeface="Times New Roman" panose="02020603050405020304" pitchFamily="18" charset="0"/>
              </a:rPr>
              <a:t>是朋友。</a:t>
            </a:r>
          </a:p>
          <a:p>
            <a:pPr algn="just" eaLnBrk="1" hangingPunct="1">
              <a:spcBef>
                <a:spcPct val="100000"/>
              </a:spcBef>
              <a:buClr>
                <a:schemeClr val="accent2"/>
              </a:buClr>
              <a:buFont typeface="Wingdings" panose="05000000000000000000" pitchFamily="2" charset="2"/>
              <a:buChar char="§"/>
            </a:pPr>
            <a:r>
              <a:rPr lang="zh-CN" altLang="en-US" sz="2600" b="1">
                <a:latin typeface="Times New Roman" panose="02020603050405020304" pitchFamily="18" charset="0"/>
              </a:rPr>
              <a:t> </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F</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zh-CN" altLang="en-US" sz="2600" b="1">
                <a:latin typeface="Times New Roman" panose="02020603050405020304" pitchFamily="18" charset="0"/>
              </a:rPr>
              <a:t>表示对于个体域中的任何两个个体</a:t>
            </a:r>
            <a:r>
              <a:rPr lang="en-US" altLang="zh-CN" sz="2600" b="1" i="1">
                <a:latin typeface="Times New Roman" panose="02020603050405020304" pitchFamily="18" charset="0"/>
              </a:rPr>
              <a:t>x</a:t>
            </a:r>
            <a:r>
              <a:rPr lang="zh-CN" altLang="en-US" sz="2600" b="1">
                <a:latin typeface="Times New Roman" panose="02020603050405020304" pitchFamily="18" charset="0"/>
              </a:rPr>
              <a:t>和</a:t>
            </a:r>
            <a:r>
              <a:rPr lang="en-US" altLang="zh-CN" sz="2600" b="1" i="1">
                <a:latin typeface="Times New Roman" panose="02020603050405020304" pitchFamily="18" charset="0"/>
              </a:rPr>
              <a:t>y</a:t>
            </a:r>
            <a:r>
              <a:rPr lang="zh-CN" altLang="en-US" sz="2600" b="1">
                <a:latin typeface="Times New Roman" panose="02020603050405020304" pitchFamily="18" charset="0"/>
              </a:rPr>
              <a:t>，</a:t>
            </a:r>
            <a:r>
              <a:rPr lang="en-US" altLang="zh-CN" sz="2600" b="1" i="1">
                <a:latin typeface="Times New Roman" panose="02020603050405020304" pitchFamily="18" charset="0"/>
              </a:rPr>
              <a:t>x</a:t>
            </a:r>
            <a:r>
              <a:rPr lang="zh-CN" altLang="en-US" sz="2600" b="1">
                <a:latin typeface="Times New Roman" panose="02020603050405020304" pitchFamily="18" charset="0"/>
              </a:rPr>
              <a:t>与</a:t>
            </a:r>
            <a:r>
              <a:rPr lang="en-US" altLang="zh-CN" sz="2600" b="1" i="1">
                <a:latin typeface="Times New Roman" panose="02020603050405020304" pitchFamily="18" charset="0"/>
              </a:rPr>
              <a:t>y</a:t>
            </a:r>
            <a:r>
              <a:rPr lang="zh-CN" altLang="en-US" sz="2600" b="1">
                <a:latin typeface="Times New Roman" panose="02020603050405020304" pitchFamily="18" charset="0"/>
              </a:rPr>
              <a:t>都是朋友。</a:t>
            </a:r>
            <a:r>
              <a:rPr lang="zh-CN" altLang="en-US" sz="2600">
                <a:latin typeface="Times New Roman" panose="02020603050405020304" pitchFamily="18" charset="0"/>
              </a:rPr>
              <a:t>      </a:t>
            </a:r>
          </a:p>
        </p:txBody>
      </p:sp>
      <p:graphicFrame>
        <p:nvGraphicFramePr>
          <p:cNvPr id="70663" name="Object 4"/>
          <p:cNvGraphicFramePr>
            <a:graphicFrameLocks/>
          </p:cNvGraphicFramePr>
          <p:nvPr/>
        </p:nvGraphicFramePr>
        <p:xfrm>
          <a:off x="1517650" y="2967038"/>
          <a:ext cx="520700" cy="381000"/>
        </p:xfrm>
        <a:graphic>
          <a:graphicData uri="http://schemas.openxmlformats.org/presentationml/2006/ole">
            <mc:AlternateContent xmlns:mc="http://schemas.openxmlformats.org/markup-compatibility/2006">
              <mc:Choice xmlns:v="urn:schemas-microsoft-com:vml" Requires="v">
                <p:oleObj spid="_x0000_s70671" r:id="rId3" imgW="152202" imgH="164885" progId="Equation.3">
                  <p:embed/>
                </p:oleObj>
              </mc:Choice>
              <mc:Fallback>
                <p:oleObj r:id="rId3" imgW="152202" imgH="164885"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650" y="2967038"/>
                        <a:ext cx="5207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64" name="Object 7"/>
          <p:cNvGraphicFramePr>
            <a:graphicFrameLocks/>
          </p:cNvGraphicFramePr>
          <p:nvPr/>
        </p:nvGraphicFramePr>
        <p:xfrm>
          <a:off x="787400" y="1735138"/>
          <a:ext cx="504825" cy="398462"/>
        </p:xfrm>
        <a:graphic>
          <a:graphicData uri="http://schemas.openxmlformats.org/presentationml/2006/ole">
            <mc:AlternateContent xmlns:mc="http://schemas.openxmlformats.org/markup-compatibility/2006">
              <mc:Choice xmlns:v="urn:schemas-microsoft-com:vml" Requires="v">
                <p:oleObj spid="_x0000_s70672" r:id="rId5" imgW="152202" imgH="164885" progId="Equation.3">
                  <p:embed/>
                </p:oleObj>
              </mc:Choice>
              <mc:Fallback>
                <p:oleObj r:id="rId5" imgW="152202" imgH="164885"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00" y="1735138"/>
                        <a:ext cx="5048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65" name="Object 15"/>
          <p:cNvGraphicFramePr>
            <a:graphicFrameLocks/>
          </p:cNvGraphicFramePr>
          <p:nvPr/>
        </p:nvGraphicFramePr>
        <p:xfrm>
          <a:off x="1535113" y="1809750"/>
          <a:ext cx="287337" cy="339725"/>
        </p:xfrm>
        <a:graphic>
          <a:graphicData uri="http://schemas.openxmlformats.org/presentationml/2006/ole">
            <mc:AlternateContent xmlns:mc="http://schemas.openxmlformats.org/markup-compatibility/2006">
              <mc:Choice xmlns:v="urn:schemas-microsoft-com:vml" Requires="v">
                <p:oleObj spid="_x0000_s70673" r:id="rId7" imgW="126835" imgH="152202" progId="Equation.DSMT4">
                  <p:embed/>
                </p:oleObj>
              </mc:Choice>
              <mc:Fallback>
                <p:oleObj r:id="rId7" imgW="126835" imgH="152202" progId="Equation.DSMT4">
                  <p:embed/>
                  <p:pic>
                    <p:nvPicPr>
                      <p:cNvPr id="0" name="Object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35113" y="1809750"/>
                        <a:ext cx="2873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66" name="Object 17"/>
          <p:cNvGraphicFramePr>
            <a:graphicFrameLocks/>
          </p:cNvGraphicFramePr>
          <p:nvPr/>
        </p:nvGraphicFramePr>
        <p:xfrm>
          <a:off x="800100" y="2992438"/>
          <a:ext cx="287338" cy="339725"/>
        </p:xfrm>
        <a:graphic>
          <a:graphicData uri="http://schemas.openxmlformats.org/presentationml/2006/ole">
            <mc:AlternateContent xmlns:mc="http://schemas.openxmlformats.org/markup-compatibility/2006">
              <mc:Choice xmlns:v="urn:schemas-microsoft-com:vml" Requires="v">
                <p:oleObj spid="_x0000_s70674" r:id="rId9" imgW="126835" imgH="152202" progId="Equation.DSMT4">
                  <p:embed/>
                </p:oleObj>
              </mc:Choice>
              <mc:Fallback>
                <p:oleObj r:id="rId9" imgW="126835" imgH="152202" progId="Equation.DSMT4">
                  <p:embed/>
                  <p:pic>
                    <p:nvPicPr>
                      <p:cNvPr id="0" name="Object 1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 y="2992438"/>
                        <a:ext cx="2873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67" name="Object 18"/>
          <p:cNvGraphicFramePr>
            <a:graphicFrameLocks/>
          </p:cNvGraphicFramePr>
          <p:nvPr/>
        </p:nvGraphicFramePr>
        <p:xfrm>
          <a:off x="914400" y="4197350"/>
          <a:ext cx="287338" cy="339725"/>
        </p:xfrm>
        <a:graphic>
          <a:graphicData uri="http://schemas.openxmlformats.org/presentationml/2006/ole">
            <mc:AlternateContent xmlns:mc="http://schemas.openxmlformats.org/markup-compatibility/2006">
              <mc:Choice xmlns:v="urn:schemas-microsoft-com:vml" Requires="v">
                <p:oleObj spid="_x0000_s70675" r:id="rId10" imgW="126835" imgH="152202" progId="Equation.DSMT4">
                  <p:embed/>
                </p:oleObj>
              </mc:Choice>
              <mc:Fallback>
                <p:oleObj r:id="rId10" imgW="126835" imgH="152202" progId="Equation.DSMT4">
                  <p:embed/>
                  <p:pic>
                    <p:nvPicPr>
                      <p:cNvPr id="0" name="Object 1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197350"/>
                        <a:ext cx="2873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68" name="Object 19"/>
          <p:cNvGraphicFramePr>
            <a:graphicFrameLocks/>
          </p:cNvGraphicFramePr>
          <p:nvPr/>
        </p:nvGraphicFramePr>
        <p:xfrm>
          <a:off x="1700213" y="4195763"/>
          <a:ext cx="287337" cy="339725"/>
        </p:xfrm>
        <a:graphic>
          <a:graphicData uri="http://schemas.openxmlformats.org/presentationml/2006/ole">
            <mc:AlternateContent xmlns:mc="http://schemas.openxmlformats.org/markup-compatibility/2006">
              <mc:Choice xmlns:v="urn:schemas-microsoft-com:vml" Requires="v">
                <p:oleObj spid="_x0000_s70676" r:id="rId11" imgW="126835" imgH="152202" progId="Equation.DSMT4">
                  <p:embed/>
                </p:oleObj>
              </mc:Choice>
              <mc:Fallback>
                <p:oleObj r:id="rId11" imgW="126835" imgH="152202" progId="Equation.DSMT4">
                  <p:embed/>
                  <p:pic>
                    <p:nvPicPr>
                      <p:cNvPr id="0" name="Object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0213" y="4195763"/>
                        <a:ext cx="2873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69" name="Object 20"/>
          <p:cNvGraphicFramePr>
            <a:graphicFrameLocks/>
          </p:cNvGraphicFramePr>
          <p:nvPr/>
        </p:nvGraphicFramePr>
        <p:xfrm>
          <a:off x="879475" y="5327650"/>
          <a:ext cx="504825" cy="398463"/>
        </p:xfrm>
        <a:graphic>
          <a:graphicData uri="http://schemas.openxmlformats.org/presentationml/2006/ole">
            <mc:AlternateContent xmlns:mc="http://schemas.openxmlformats.org/markup-compatibility/2006">
              <mc:Choice xmlns:v="urn:schemas-microsoft-com:vml" Requires="v">
                <p:oleObj spid="_x0000_s70677" r:id="rId12" imgW="152202" imgH="164885" progId="Equation.3">
                  <p:embed/>
                </p:oleObj>
              </mc:Choice>
              <mc:Fallback>
                <p:oleObj r:id="rId12" imgW="152202" imgH="164885" progId="Equation.3">
                  <p:embed/>
                  <p:pic>
                    <p:nvPicPr>
                      <p:cNvPr id="0" name="Object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475" y="5327650"/>
                        <a:ext cx="5048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0670" name="Object 21"/>
          <p:cNvGraphicFramePr>
            <a:graphicFrameLocks/>
          </p:cNvGraphicFramePr>
          <p:nvPr/>
        </p:nvGraphicFramePr>
        <p:xfrm>
          <a:off x="1749425" y="5341938"/>
          <a:ext cx="504825" cy="398462"/>
        </p:xfrm>
        <a:graphic>
          <a:graphicData uri="http://schemas.openxmlformats.org/presentationml/2006/ole">
            <mc:AlternateContent xmlns:mc="http://schemas.openxmlformats.org/markup-compatibility/2006">
              <mc:Choice xmlns:v="urn:schemas-microsoft-com:vml" Requires="v">
                <p:oleObj spid="_x0000_s70678" r:id="rId13" imgW="152202" imgH="164885" progId="Equation.3">
                  <p:embed/>
                </p:oleObj>
              </mc:Choice>
              <mc:Fallback>
                <p:oleObj r:id="rId13" imgW="152202" imgH="164885" progId="Equation.3">
                  <p:embed/>
                  <p:pic>
                    <p:nvPicPr>
                      <p:cNvPr id="0" name="Object 2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9425" y="5341938"/>
                        <a:ext cx="5048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1F41D8-B4A9-41FA-B6AD-AB04EB637491}" type="slidenum">
              <a:rPr altLang="en-US" smtClean="0">
                <a:solidFill>
                  <a:srgbClr val="A50021"/>
                </a:solidFill>
                <a:ea typeface="ＭＳ Ｐゴシック" panose="020B0600070205080204" pitchFamily="34" charset="-128"/>
              </a:rPr>
              <a:pPr/>
              <a:t>45</a:t>
            </a:fld>
            <a:endParaRPr lang="zh-CN" altLang="en-US" smtClean="0">
              <a:solidFill>
                <a:srgbClr val="A50021"/>
              </a:solidFill>
              <a:ea typeface="ＭＳ Ｐゴシック" panose="020B0600070205080204" pitchFamily="34" charset="-128"/>
            </a:endParaRPr>
          </a:p>
        </p:txBody>
      </p:sp>
      <p:sp>
        <p:nvSpPr>
          <p:cNvPr id="71683" name="Rectangle 2"/>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2.3.2  </a:t>
            </a:r>
            <a:r>
              <a:rPr lang="zh-CN" altLang="en-US" sz="3600">
                <a:solidFill>
                  <a:schemeClr val="bg1"/>
                </a:solidFill>
                <a:latin typeface="Times New Roman" panose="02020603050405020304" pitchFamily="18" charset="0"/>
                <a:ea typeface="黑体" panose="02010609060101010101" pitchFamily="49" charset="-122"/>
              </a:rPr>
              <a:t>谓词公式</a:t>
            </a:r>
          </a:p>
        </p:txBody>
      </p:sp>
      <p:sp>
        <p:nvSpPr>
          <p:cNvPr id="71684" name="Rectangle 3"/>
          <p:cNvSpPr>
            <a:spLocks noChangeArrowheads="1"/>
          </p:cNvSpPr>
          <p:nvPr/>
        </p:nvSpPr>
        <p:spPr bwMode="auto">
          <a:xfrm>
            <a:off x="250825" y="908050"/>
            <a:ext cx="864235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None/>
            </a:pPr>
            <a:r>
              <a:rPr lang="zh-CN" altLang="en-US" sz="2800" b="1">
                <a:latin typeface="宋体" panose="02010600030101010101" pitchFamily="2" charset="-122"/>
              </a:rPr>
              <a:t>全称量词和存在量词出现的次序将</a:t>
            </a:r>
            <a:r>
              <a:rPr lang="zh-CN" altLang="en-US" sz="2800" b="1">
                <a:solidFill>
                  <a:srgbClr val="FF0000"/>
                </a:solidFill>
                <a:latin typeface="宋体" panose="02010600030101010101" pitchFamily="2" charset="-122"/>
              </a:rPr>
              <a:t>影响</a:t>
            </a:r>
            <a:r>
              <a:rPr lang="zh-CN" altLang="en-US" sz="2800" b="1">
                <a:latin typeface="宋体" panose="02010600030101010101" pitchFamily="2" charset="-122"/>
              </a:rPr>
              <a:t>命题的意思。</a:t>
            </a:r>
          </a:p>
          <a:p>
            <a:pPr eaLnBrk="1" hangingPunct="1">
              <a:lnSpc>
                <a:spcPct val="120000"/>
              </a:lnSpc>
              <a:spcBef>
                <a:spcPct val="20000"/>
              </a:spcBef>
              <a:buClr>
                <a:schemeClr val="accent2"/>
              </a:buClr>
              <a:buFont typeface="Wingdings" panose="05000000000000000000" pitchFamily="2" charset="2"/>
              <a:buNone/>
            </a:pPr>
            <a:r>
              <a:rPr lang="zh-CN" altLang="en-US" sz="2800" b="1">
                <a:latin typeface="宋体" panose="02010600030101010101" pitchFamily="2" charset="-122"/>
              </a:rPr>
              <a:t>下面公式的区别？</a:t>
            </a:r>
          </a:p>
        </p:txBody>
      </p:sp>
      <p:sp>
        <p:nvSpPr>
          <p:cNvPr id="71685" name="Text Box 5"/>
          <p:cNvSpPr txBox="1">
            <a:spLocks noChangeArrowheads="1"/>
          </p:cNvSpPr>
          <p:nvPr/>
        </p:nvSpPr>
        <p:spPr bwMode="auto">
          <a:xfrm>
            <a:off x="407988" y="2293938"/>
            <a:ext cx="8112125" cy="2284412"/>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accent2"/>
              </a:buClr>
              <a:buFont typeface="Wingdings" panose="05000000000000000000" pitchFamily="2" charset="2"/>
              <a:buChar char="§"/>
            </a:pPr>
            <a:r>
              <a:rPr lang="en-US" altLang="zh-CN" sz="2600" b="1">
                <a:latin typeface="Times New Roman" panose="02020603050405020304" pitchFamily="18" charset="0"/>
              </a:rPr>
              <a:t>  (     </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a:t>
            </a:r>
            <a:r>
              <a:rPr lang="en-US" altLang="zh-CN" sz="2600" b="1" i="1">
                <a:latin typeface="Times New Roman" panose="02020603050405020304" pitchFamily="18" charset="0"/>
              </a:rPr>
              <a:t>Employee</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b="1"/>
              <a:t>→</a:t>
            </a:r>
            <a:r>
              <a:rPr lang="en-US" altLang="zh-CN" sz="2600" b="1">
                <a:latin typeface="Times New Roman" panose="02020603050405020304" pitchFamily="18" charset="0"/>
              </a:rPr>
              <a:t> </a:t>
            </a:r>
            <a:r>
              <a:rPr lang="en-US" altLang="zh-CN" sz="2600" b="1" i="1">
                <a:latin typeface="Times New Roman" panose="02020603050405020304" pitchFamily="18" charset="0"/>
              </a:rPr>
              <a:t>Manage</a:t>
            </a:r>
            <a:r>
              <a:rPr lang="en-US" altLang="zh-CN" sz="2600" b="1">
                <a:latin typeface="Times New Roman" panose="02020603050405020304" pitchFamily="18" charset="0"/>
              </a:rPr>
              <a:t>r(</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 :</a:t>
            </a:r>
          </a:p>
          <a:p>
            <a:pPr algn="just" eaLnBrk="1" hangingPunct="1">
              <a:spcBef>
                <a:spcPct val="50000"/>
              </a:spcBef>
            </a:pPr>
            <a:r>
              <a:rPr lang="en-US" altLang="zh-CN" sz="2600">
                <a:latin typeface="Times New Roman" panose="02020603050405020304" pitchFamily="18" charset="0"/>
              </a:rPr>
              <a:t>            </a:t>
            </a:r>
            <a:r>
              <a:rPr lang="zh-CN" altLang="en-US" sz="2600">
                <a:latin typeface="Times New Roman" panose="02020603050405020304" pitchFamily="18" charset="0"/>
              </a:rPr>
              <a:t> </a:t>
            </a:r>
          </a:p>
          <a:p>
            <a:pPr algn="just" eaLnBrk="1" hangingPunct="1">
              <a:spcBef>
                <a:spcPct val="50000"/>
              </a:spcBef>
              <a:buClr>
                <a:schemeClr val="accent2"/>
              </a:buClr>
              <a:buFont typeface="Wingdings" panose="05000000000000000000" pitchFamily="2" charset="2"/>
              <a:buChar char="§"/>
            </a:pPr>
            <a:r>
              <a:rPr lang="zh-CN" altLang="en-US" sz="2600" b="1">
                <a:latin typeface="Times New Roman" panose="02020603050405020304" pitchFamily="18" charset="0"/>
              </a:rPr>
              <a:t>  </a:t>
            </a:r>
            <a:r>
              <a:rPr lang="en-US" altLang="zh-CN" sz="2600" b="1">
                <a:latin typeface="Times New Roman" panose="02020603050405020304" pitchFamily="18" charset="0"/>
              </a:rPr>
              <a:t>(     </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a:t>
            </a:r>
            <a:r>
              <a:rPr lang="en-US" altLang="zh-CN" sz="2600" b="1" i="1">
                <a:latin typeface="Times New Roman" panose="02020603050405020304" pitchFamily="18" charset="0"/>
              </a:rPr>
              <a:t>Employee</a:t>
            </a:r>
            <a:r>
              <a:rPr lang="en-US" altLang="zh-CN" sz="2600" b="1">
                <a:latin typeface="Times New Roman" panose="02020603050405020304" pitchFamily="18" charset="0"/>
              </a:rPr>
              <a:t>(</a:t>
            </a:r>
            <a:r>
              <a:rPr lang="en-US" altLang="zh-CN" sz="2600" b="1" i="1">
                <a:latin typeface="Times New Roman" panose="02020603050405020304" pitchFamily="18" charset="0"/>
              </a:rPr>
              <a:t>x</a:t>
            </a:r>
            <a:r>
              <a:rPr lang="en-US" altLang="zh-CN" sz="2600" b="1">
                <a:latin typeface="Times New Roman" panose="02020603050405020304" pitchFamily="18" charset="0"/>
              </a:rPr>
              <a:t>) </a:t>
            </a:r>
            <a:r>
              <a:rPr lang="en-US" altLang="zh-CN" b="1"/>
              <a:t>→</a:t>
            </a:r>
            <a:r>
              <a:rPr lang="en-US" altLang="zh-CN" sz="2600" b="1">
                <a:latin typeface="Times New Roman" panose="02020603050405020304" pitchFamily="18" charset="0"/>
              </a:rPr>
              <a:t> </a:t>
            </a:r>
            <a:r>
              <a:rPr lang="en-US" altLang="zh-CN" sz="2600" b="1" i="1">
                <a:latin typeface="Times New Roman" panose="02020603050405020304" pitchFamily="18" charset="0"/>
              </a:rPr>
              <a:t>Manager</a:t>
            </a:r>
            <a:r>
              <a:rPr lang="en-US" altLang="zh-CN" sz="2600" b="1">
                <a:latin typeface="Times New Roman" panose="02020603050405020304" pitchFamily="18" charset="0"/>
              </a:rPr>
              <a:t>(</a:t>
            </a:r>
            <a:r>
              <a:rPr lang="en-US" altLang="zh-CN" sz="2600" b="1" i="1">
                <a:latin typeface="Times New Roman" panose="02020603050405020304" pitchFamily="18" charset="0"/>
              </a:rPr>
              <a:t>y</a:t>
            </a:r>
            <a:r>
              <a:rPr lang="en-US" altLang="zh-CN" sz="2600" b="1">
                <a:latin typeface="Times New Roman" panose="02020603050405020304" pitchFamily="18" charset="0"/>
              </a:rPr>
              <a:t>, </a:t>
            </a:r>
            <a:r>
              <a:rPr lang="en-US" altLang="zh-CN" sz="2600" b="1" i="1">
                <a:latin typeface="Times New Roman" panose="02020603050405020304" pitchFamily="18" charset="0"/>
              </a:rPr>
              <a:t>x</a:t>
            </a:r>
            <a:r>
              <a:rPr lang="en-US" altLang="zh-CN" sz="2600" b="1">
                <a:latin typeface="Times New Roman" panose="02020603050405020304" pitchFamily="18" charset="0"/>
              </a:rPr>
              <a:t>)):</a:t>
            </a:r>
          </a:p>
          <a:p>
            <a:pPr algn="just" eaLnBrk="1" hangingPunct="1">
              <a:spcBef>
                <a:spcPct val="50000"/>
              </a:spcBef>
            </a:pPr>
            <a:r>
              <a:rPr lang="en-US" altLang="zh-CN" sz="2600">
                <a:latin typeface="Times New Roman" panose="02020603050405020304" pitchFamily="18" charset="0"/>
              </a:rPr>
              <a:t>              </a:t>
            </a:r>
            <a:endParaRPr lang="zh-CN" altLang="en-US" sz="2600">
              <a:latin typeface="Times New Roman" panose="02020603050405020304" pitchFamily="18" charset="0"/>
            </a:endParaRPr>
          </a:p>
        </p:txBody>
      </p:sp>
      <p:graphicFrame>
        <p:nvGraphicFramePr>
          <p:cNvPr id="71686" name="Object 6"/>
          <p:cNvGraphicFramePr>
            <a:graphicFrameLocks/>
          </p:cNvGraphicFramePr>
          <p:nvPr/>
        </p:nvGraphicFramePr>
        <p:xfrm>
          <a:off x="1793875" y="3586163"/>
          <a:ext cx="500063" cy="381000"/>
        </p:xfrm>
        <a:graphic>
          <a:graphicData uri="http://schemas.openxmlformats.org/presentationml/2006/ole">
            <mc:AlternateContent xmlns:mc="http://schemas.openxmlformats.org/markup-compatibility/2006">
              <mc:Choice xmlns:v="urn:schemas-microsoft-com:vml" Requires="v">
                <p:oleObj spid="_x0000_s71693" r:id="rId3" imgW="152202" imgH="164885" progId="Equation.3">
                  <p:embed/>
                </p:oleObj>
              </mc:Choice>
              <mc:Fallback>
                <p:oleObj r:id="rId3" imgW="152202" imgH="164885"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75" y="3586163"/>
                        <a:ext cx="5000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687" name="Object 8"/>
          <p:cNvGraphicFramePr>
            <a:graphicFrameLocks/>
          </p:cNvGraphicFramePr>
          <p:nvPr/>
        </p:nvGraphicFramePr>
        <p:xfrm>
          <a:off x="1009650" y="3619500"/>
          <a:ext cx="276225" cy="339725"/>
        </p:xfrm>
        <a:graphic>
          <a:graphicData uri="http://schemas.openxmlformats.org/presentationml/2006/ole">
            <mc:AlternateContent xmlns:mc="http://schemas.openxmlformats.org/markup-compatibility/2006">
              <mc:Choice xmlns:v="urn:schemas-microsoft-com:vml" Requires="v">
                <p:oleObj spid="_x0000_s71694" r:id="rId5" imgW="126835" imgH="152202" progId="Equation.DSMT4">
                  <p:embed/>
                </p:oleObj>
              </mc:Choice>
              <mc:Fallback>
                <p:oleObj r:id="rId5" imgW="126835" imgH="152202" progId="Equation.DSMT4">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9650" y="3619500"/>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1688" name="Object 9"/>
          <p:cNvGraphicFramePr>
            <a:graphicFrameLocks/>
          </p:cNvGraphicFramePr>
          <p:nvPr/>
        </p:nvGraphicFramePr>
        <p:xfrm>
          <a:off x="1800225" y="2428875"/>
          <a:ext cx="276225" cy="339725"/>
        </p:xfrm>
        <a:graphic>
          <a:graphicData uri="http://schemas.openxmlformats.org/presentationml/2006/ole">
            <mc:AlternateContent xmlns:mc="http://schemas.openxmlformats.org/markup-compatibility/2006">
              <mc:Choice xmlns:v="urn:schemas-microsoft-com:vml" Requires="v">
                <p:oleObj spid="_x0000_s71695" r:id="rId7" imgW="126835" imgH="152202" progId="Equation.DSMT4">
                  <p:embed/>
                </p:oleObj>
              </mc:Choice>
              <mc:Fallback>
                <p:oleObj r:id="rId7" imgW="126835" imgH="152202" progId="Equation.DSMT4">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2428875"/>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1689" name="Group 11"/>
          <p:cNvGrpSpPr>
            <a:grpSpLocks noChangeAspect="1"/>
          </p:cNvGrpSpPr>
          <p:nvPr/>
        </p:nvGrpSpPr>
        <p:grpSpPr bwMode="auto">
          <a:xfrm>
            <a:off x="971550" y="2365375"/>
            <a:ext cx="484188" cy="441325"/>
            <a:chOff x="612" y="1499"/>
            <a:chExt cx="305" cy="278"/>
          </a:xfrm>
        </p:grpSpPr>
        <p:sp>
          <p:nvSpPr>
            <p:cNvPr id="71691" name="AutoShape 10"/>
            <p:cNvSpPr>
              <a:spLocks noChangeAspect="1" noChangeArrowheads="1" noTextEdit="1"/>
            </p:cNvSpPr>
            <p:nvPr/>
          </p:nvSpPr>
          <p:spPr bwMode="auto">
            <a:xfrm>
              <a:off x="612" y="1520"/>
              <a:ext cx="3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92" name="Rectangle 12"/>
            <p:cNvSpPr>
              <a:spLocks noChangeArrowheads="1"/>
            </p:cNvSpPr>
            <p:nvPr/>
          </p:nvSpPr>
          <p:spPr bwMode="auto">
            <a:xfrm>
              <a:off x="649" y="1499"/>
              <a:ext cx="16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900">
                  <a:solidFill>
                    <a:srgbClr val="000000"/>
                  </a:solidFill>
                  <a:latin typeface="Symbol" panose="05050102010706020507" pitchFamily="18" charset="2"/>
                </a:rPr>
                <a:t>"</a:t>
              </a:r>
              <a:endParaRPr lang="en-US" altLang="zh-CN"/>
            </a:p>
          </p:txBody>
        </p:sp>
      </p:grpSp>
      <p:sp>
        <p:nvSpPr>
          <p:cNvPr id="12" name="Text Box 5"/>
          <p:cNvSpPr txBox="1">
            <a:spLocks noChangeArrowheads="1"/>
          </p:cNvSpPr>
          <p:nvPr/>
        </p:nvSpPr>
        <p:spPr bwMode="auto">
          <a:xfrm>
            <a:off x="407988" y="4951413"/>
            <a:ext cx="8112125" cy="1092200"/>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
                <a:schemeClr val="accent2"/>
              </a:buClr>
              <a:buFont typeface="Wingdings" panose="05000000000000000000" pitchFamily="2" charset="2"/>
              <a:buChar char="§"/>
            </a:pPr>
            <a:r>
              <a:rPr lang="en-US" altLang="zh-CN" sz="2600" b="1">
                <a:latin typeface="Times New Roman" panose="02020603050405020304" pitchFamily="18" charset="0"/>
              </a:rPr>
              <a:t>  </a:t>
            </a:r>
            <a:r>
              <a:rPr lang="en-US" altLang="zh-CN" sz="2600">
                <a:latin typeface="Times New Roman" panose="02020603050405020304" pitchFamily="18" charset="0"/>
              </a:rPr>
              <a:t>             “</a:t>
            </a:r>
            <a:r>
              <a:rPr lang="zh-CN" altLang="en-US" sz="2600">
                <a:latin typeface="Times New Roman" panose="02020603050405020304" pitchFamily="18" charset="0"/>
              </a:rPr>
              <a:t>每个雇员都有一个经理。” </a:t>
            </a:r>
          </a:p>
          <a:p>
            <a:pPr algn="just" eaLnBrk="1" hangingPunct="1">
              <a:spcBef>
                <a:spcPct val="50000"/>
              </a:spcBef>
              <a:buClr>
                <a:schemeClr val="accent2"/>
              </a:buClr>
            </a:pPr>
            <a:r>
              <a:rPr lang="zh-CN" altLang="en-US" sz="2600" b="1">
                <a:latin typeface="Times New Roman" panose="02020603050405020304" pitchFamily="18" charset="0"/>
              </a:rPr>
              <a:t>  </a:t>
            </a:r>
            <a:r>
              <a:rPr lang="en-US" altLang="zh-CN" sz="2600">
                <a:latin typeface="Times New Roman" panose="02020603050405020304" pitchFamily="18" charset="0"/>
              </a:rPr>
              <a:t>              “</a:t>
            </a:r>
            <a:r>
              <a:rPr lang="zh-CN" altLang="en-US" sz="2600">
                <a:latin typeface="Times New Roman" panose="02020603050405020304" pitchFamily="18" charset="0"/>
              </a:rPr>
              <a:t>有一个人是所有雇员的经理。”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B800EC-5095-4E7C-A841-D748937BC583}" type="slidenum">
              <a:rPr altLang="en-US" smtClean="0">
                <a:solidFill>
                  <a:srgbClr val="A50021"/>
                </a:solidFill>
                <a:ea typeface="ＭＳ Ｐゴシック" panose="020B0600070205080204" pitchFamily="34" charset="-128"/>
              </a:rPr>
              <a:pPr/>
              <a:t>46</a:t>
            </a:fld>
            <a:endParaRPr lang="zh-CN" altLang="en-US" smtClean="0">
              <a:solidFill>
                <a:srgbClr val="A50021"/>
              </a:solidFill>
              <a:ea typeface="ＭＳ Ｐゴシック" panose="020B0600070205080204" pitchFamily="34" charset="-128"/>
            </a:endParaRPr>
          </a:p>
        </p:txBody>
      </p:sp>
      <p:sp>
        <p:nvSpPr>
          <p:cNvPr id="72707"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2.3.2  </a:t>
            </a:r>
            <a:r>
              <a:rPr lang="zh-CN" altLang="en-US" smtClean="0">
                <a:latin typeface="Times New Roman" panose="02020603050405020304" pitchFamily="18" charset="0"/>
              </a:rPr>
              <a:t>谓词公式</a:t>
            </a:r>
          </a:p>
        </p:txBody>
      </p:sp>
      <p:sp>
        <p:nvSpPr>
          <p:cNvPr id="72708" name="Rectangle 3"/>
          <p:cNvSpPr>
            <a:spLocks noGrp="1" noChangeArrowheads="1"/>
          </p:cNvSpPr>
          <p:nvPr>
            <p:ph idx="1"/>
          </p:nvPr>
        </p:nvSpPr>
        <p:spPr>
          <a:xfrm>
            <a:off x="250825" y="908050"/>
            <a:ext cx="8642350" cy="1263650"/>
          </a:xfrm>
        </p:spPr>
        <p:txBody>
          <a:bodyPr/>
          <a:lstStyle/>
          <a:p>
            <a:pPr eaLnBrk="1" hangingPunct="1">
              <a:buFont typeface="Wingdings" panose="05000000000000000000" pitchFamily="2" charset="2"/>
              <a:buNone/>
            </a:pPr>
            <a:r>
              <a:rPr lang="en-US" altLang="zh-CN" b="1" smtClean="0">
                <a:latin typeface="Times New Roman" panose="02020603050405020304" pitchFamily="18" charset="0"/>
              </a:rPr>
              <a:t>3. </a:t>
            </a:r>
            <a:r>
              <a:rPr lang="zh-CN" altLang="en-US" b="1" smtClean="0">
                <a:latin typeface="Times New Roman" panose="02020603050405020304" pitchFamily="18" charset="0"/>
              </a:rPr>
              <a:t>谓词公式</a:t>
            </a:r>
          </a:p>
          <a:p>
            <a:pPr eaLnBrk="1" hangingPunct="1"/>
            <a:r>
              <a:rPr lang="zh-CN" altLang="en-US" sz="2600" b="1" smtClean="0">
                <a:latin typeface="Times New Roman" panose="02020603050405020304" pitchFamily="18" charset="0"/>
              </a:rPr>
              <a:t>定义</a:t>
            </a:r>
            <a:r>
              <a:rPr lang="en-US" altLang="zh-CN" sz="2600" b="1" smtClean="0">
                <a:latin typeface="Times New Roman" panose="02020603050405020304" pitchFamily="18" charset="0"/>
              </a:rPr>
              <a:t>2.2</a:t>
            </a:r>
            <a:r>
              <a:rPr lang="en-US" altLang="zh-CN" sz="2600" smtClean="0">
                <a:latin typeface="Times New Roman" panose="02020603050405020304" pitchFamily="18" charset="0"/>
              </a:rPr>
              <a:t>  </a:t>
            </a:r>
            <a:r>
              <a:rPr lang="zh-CN" altLang="en-US" sz="2600" smtClean="0">
                <a:latin typeface="Times New Roman" panose="02020603050405020304" pitchFamily="18" charset="0"/>
              </a:rPr>
              <a:t>可按下述规则得到谓词演算的谓词公式：</a:t>
            </a:r>
          </a:p>
        </p:txBody>
      </p:sp>
      <p:sp>
        <p:nvSpPr>
          <p:cNvPr id="72709" name="Rectangle 4"/>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10" name="Text Box 5"/>
          <p:cNvSpPr txBox="1">
            <a:spLocks noChangeArrowheads="1"/>
          </p:cNvSpPr>
          <p:nvPr/>
        </p:nvSpPr>
        <p:spPr bwMode="auto">
          <a:xfrm>
            <a:off x="458788" y="2200275"/>
            <a:ext cx="8272462" cy="2889250"/>
          </a:xfrm>
          <a:prstGeom prst="rect">
            <a:avLst/>
          </a:prstGeom>
          <a:solidFill>
            <a:srgbClr val="FFFFFF"/>
          </a:solidFill>
          <a:ln w="9525">
            <a:solidFill>
              <a:srgbClr val="808080"/>
            </a:solidFill>
            <a:miter lim="800000"/>
            <a:headEnd/>
            <a:tailEnd/>
          </a:ln>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lang="en-US" altLang="zh-CN" sz="2600">
                <a:latin typeface="Times New Roman" panose="02020603050405020304" pitchFamily="18" charset="0"/>
              </a:rPr>
              <a:t>(1) </a:t>
            </a:r>
            <a:r>
              <a:rPr lang="zh-CN" altLang="en-US" sz="2600">
                <a:latin typeface="Times New Roman" panose="02020603050405020304" pitchFamily="18" charset="0"/>
              </a:rPr>
              <a:t>单个谓词是谓词公式，称为原子谓词公式。</a:t>
            </a:r>
          </a:p>
          <a:p>
            <a:pPr algn="just" eaLnBrk="1" hangingPunct="1">
              <a:spcBef>
                <a:spcPct val="20000"/>
              </a:spcBef>
            </a:pPr>
            <a:r>
              <a:rPr lang="en-US" altLang="zh-CN" sz="2600">
                <a:latin typeface="Times New Roman" panose="02020603050405020304" pitchFamily="18" charset="0"/>
              </a:rPr>
              <a:t>(2) </a:t>
            </a:r>
            <a:r>
              <a:rPr lang="zh-CN" altLang="en-US" sz="2600">
                <a:latin typeface="Times New Roman" panose="02020603050405020304" pitchFamily="18" charset="0"/>
              </a:rPr>
              <a:t>若</a:t>
            </a:r>
            <a:r>
              <a:rPr lang="en-US" altLang="zh-CN" sz="2600">
                <a:latin typeface="Times New Roman" panose="02020603050405020304" pitchFamily="18" charset="0"/>
              </a:rPr>
              <a:t>A</a:t>
            </a:r>
            <a:r>
              <a:rPr lang="zh-CN" altLang="en-US" sz="2600">
                <a:latin typeface="Times New Roman" panose="02020603050405020304" pitchFamily="18" charset="0"/>
              </a:rPr>
              <a:t>是谓词公式，则</a:t>
            </a:r>
            <a:r>
              <a:rPr lang="en-US" altLang="zh-CN" sz="2600">
                <a:latin typeface="Times New Roman" panose="02020603050405020304" pitchFamily="18" charset="0"/>
              </a:rPr>
              <a:t>﹁A</a:t>
            </a:r>
            <a:r>
              <a:rPr lang="zh-CN" altLang="en-US" sz="2600">
                <a:latin typeface="Times New Roman" panose="02020603050405020304" pitchFamily="18" charset="0"/>
              </a:rPr>
              <a:t>也是谓词公式。 </a:t>
            </a:r>
          </a:p>
          <a:p>
            <a:pPr algn="just" eaLnBrk="1" hangingPunct="1">
              <a:spcBef>
                <a:spcPct val="20000"/>
              </a:spcBef>
            </a:pPr>
            <a:r>
              <a:rPr lang="en-US" altLang="zh-CN" sz="2600">
                <a:latin typeface="Times New Roman" panose="02020603050405020304" pitchFamily="18" charset="0"/>
              </a:rPr>
              <a:t>(3) </a:t>
            </a:r>
            <a:r>
              <a:rPr lang="zh-CN" altLang="en-US" sz="2600">
                <a:latin typeface="Times New Roman" panose="02020603050405020304" pitchFamily="18" charset="0"/>
              </a:rPr>
              <a:t>若</a:t>
            </a:r>
            <a:r>
              <a:rPr lang="en-US" altLang="zh-CN" sz="2600">
                <a:latin typeface="Times New Roman" panose="02020603050405020304" pitchFamily="18" charset="0"/>
              </a:rPr>
              <a:t>A</a:t>
            </a:r>
            <a:r>
              <a:rPr lang="zh-CN" altLang="en-US" sz="2600">
                <a:latin typeface="Times New Roman" panose="02020603050405020304" pitchFamily="18" charset="0"/>
              </a:rPr>
              <a:t>，</a:t>
            </a:r>
            <a:r>
              <a:rPr lang="en-US" altLang="zh-CN" sz="2600">
                <a:latin typeface="Times New Roman" panose="02020603050405020304" pitchFamily="18" charset="0"/>
              </a:rPr>
              <a:t>B</a:t>
            </a:r>
            <a:r>
              <a:rPr lang="zh-CN" altLang="en-US" sz="2600">
                <a:latin typeface="Times New Roman" panose="02020603050405020304" pitchFamily="18" charset="0"/>
              </a:rPr>
              <a:t>都是谓词公式，则</a:t>
            </a:r>
            <a:r>
              <a:rPr lang="en-US" altLang="zh-CN" sz="2600">
                <a:latin typeface="Times New Roman" panose="02020603050405020304" pitchFamily="18" charset="0"/>
              </a:rPr>
              <a:t>A∧B</a:t>
            </a:r>
            <a:r>
              <a:rPr lang="zh-CN" altLang="en-US" sz="2600">
                <a:latin typeface="Times New Roman" panose="02020603050405020304" pitchFamily="18" charset="0"/>
              </a:rPr>
              <a:t>，</a:t>
            </a:r>
            <a:r>
              <a:rPr lang="en-US" altLang="zh-CN" sz="2600">
                <a:latin typeface="Times New Roman" panose="02020603050405020304" pitchFamily="18" charset="0"/>
              </a:rPr>
              <a:t>A</a:t>
            </a:r>
            <a:r>
              <a:rPr lang="en-US" altLang="zh-CN" sz="2400">
                <a:latin typeface="宋体" panose="02010600030101010101" pitchFamily="2" charset="-122"/>
              </a:rPr>
              <a:t>∨</a:t>
            </a:r>
            <a:r>
              <a:rPr lang="en-US" altLang="zh-CN" sz="2600">
                <a:latin typeface="Times New Roman" panose="02020603050405020304" pitchFamily="18" charset="0"/>
              </a:rPr>
              <a:t>B</a:t>
            </a:r>
            <a:r>
              <a:rPr lang="zh-CN" altLang="en-US" sz="2600">
                <a:latin typeface="Times New Roman" panose="02020603050405020304" pitchFamily="18" charset="0"/>
              </a:rPr>
              <a:t>，</a:t>
            </a:r>
            <a:r>
              <a:rPr lang="en-US" altLang="zh-CN" sz="2600">
                <a:latin typeface="Times New Roman" panose="02020603050405020304" pitchFamily="18" charset="0"/>
              </a:rPr>
              <a:t>A→B</a:t>
            </a:r>
            <a:r>
              <a:rPr lang="zh-CN" altLang="en-US" sz="2600">
                <a:latin typeface="Times New Roman" panose="02020603050405020304" pitchFamily="18" charset="0"/>
              </a:rPr>
              <a:t>，   </a:t>
            </a:r>
          </a:p>
          <a:p>
            <a:pPr algn="just" eaLnBrk="1" hangingPunct="1">
              <a:spcBef>
                <a:spcPct val="20000"/>
              </a:spcBef>
            </a:pPr>
            <a:r>
              <a:rPr lang="zh-CN" altLang="en-US" sz="2600">
                <a:latin typeface="Times New Roman" panose="02020603050405020304" pitchFamily="18" charset="0"/>
              </a:rPr>
              <a:t>      </a:t>
            </a:r>
            <a:r>
              <a:rPr lang="en-US" altLang="zh-CN" sz="2600">
                <a:latin typeface="Times New Roman" panose="02020603050405020304" pitchFamily="18" charset="0"/>
              </a:rPr>
              <a:t>A</a:t>
            </a:r>
            <a:r>
              <a:rPr lang="en-US" altLang="zh-CN" sz="2600">
                <a:latin typeface="微软雅黑" panose="020B0503020204020204" pitchFamily="34" charset="-122"/>
                <a:ea typeface="微软雅黑" panose="020B0503020204020204" pitchFamily="34" charset="-122"/>
              </a:rPr>
              <a:t>⟷  </a:t>
            </a:r>
            <a:r>
              <a:rPr lang="en-US" altLang="zh-CN" sz="2600">
                <a:latin typeface="Times New Roman" panose="02020603050405020304" pitchFamily="18" charset="0"/>
              </a:rPr>
              <a:t>B</a:t>
            </a:r>
            <a:r>
              <a:rPr lang="zh-CN" altLang="en-US" sz="2600">
                <a:latin typeface="Times New Roman" panose="02020603050405020304" pitchFamily="18" charset="0"/>
              </a:rPr>
              <a:t>也都是谓词公式。</a:t>
            </a:r>
          </a:p>
          <a:p>
            <a:pPr algn="just" eaLnBrk="1" hangingPunct="1">
              <a:spcBef>
                <a:spcPct val="20000"/>
              </a:spcBef>
              <a:buFontTx/>
              <a:buAutoNum type="arabicParenBoth" startAt="4"/>
            </a:pPr>
            <a:r>
              <a:rPr lang="zh-CN" altLang="en-US" sz="2600">
                <a:latin typeface="Times New Roman" panose="02020603050405020304" pitchFamily="18" charset="0"/>
              </a:rPr>
              <a:t> 若</a:t>
            </a:r>
            <a:r>
              <a:rPr lang="en-US" altLang="zh-CN" sz="2600">
                <a:latin typeface="Times New Roman" panose="02020603050405020304" pitchFamily="18" charset="0"/>
              </a:rPr>
              <a:t>A</a:t>
            </a:r>
            <a:r>
              <a:rPr lang="zh-CN" altLang="en-US" sz="2600">
                <a:latin typeface="Times New Roman" panose="02020603050405020304" pitchFamily="18" charset="0"/>
              </a:rPr>
              <a:t>是谓词公式，则   </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 A</a:t>
            </a:r>
            <a:r>
              <a:rPr lang="zh-CN" altLang="en-US" sz="2600">
                <a:latin typeface="Times New Roman" panose="02020603050405020304" pitchFamily="18" charset="0"/>
              </a:rPr>
              <a:t>，</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)A</a:t>
            </a:r>
            <a:r>
              <a:rPr lang="zh-CN" altLang="en-US" sz="2600">
                <a:latin typeface="Times New Roman" panose="02020603050405020304" pitchFamily="18" charset="0"/>
              </a:rPr>
              <a:t>也是谓词公式。</a:t>
            </a:r>
          </a:p>
          <a:p>
            <a:pPr algn="just" eaLnBrk="1" hangingPunct="1">
              <a:spcBef>
                <a:spcPct val="20000"/>
              </a:spcBef>
              <a:buFontTx/>
              <a:buAutoNum type="arabicParenBoth" startAt="4"/>
            </a:pPr>
            <a:r>
              <a:rPr lang="zh-CN" altLang="en-US" sz="2600">
                <a:latin typeface="Times New Roman" panose="02020603050405020304" pitchFamily="18" charset="0"/>
              </a:rPr>
              <a:t> 有限步应用（</a:t>
            </a:r>
            <a:r>
              <a:rPr lang="en-US" altLang="zh-CN" sz="2600">
                <a:latin typeface="Times New Roman" panose="02020603050405020304" pitchFamily="18" charset="0"/>
              </a:rPr>
              <a:t>1</a:t>
            </a:r>
            <a:r>
              <a:rPr lang="zh-CN" altLang="en-US" sz="2600">
                <a:latin typeface="Times New Roman" panose="02020603050405020304" pitchFamily="18" charset="0"/>
              </a:rPr>
              <a:t>）－（</a:t>
            </a:r>
            <a:r>
              <a:rPr lang="en-US" altLang="zh-CN" sz="2600">
                <a:latin typeface="Times New Roman" panose="02020603050405020304" pitchFamily="18" charset="0"/>
              </a:rPr>
              <a:t>4</a:t>
            </a:r>
            <a:r>
              <a:rPr lang="zh-CN" altLang="en-US" sz="2600">
                <a:latin typeface="Times New Roman" panose="02020603050405020304" pitchFamily="18" charset="0"/>
              </a:rPr>
              <a:t>）生成的公式也是谓词公式。</a:t>
            </a:r>
          </a:p>
        </p:txBody>
      </p:sp>
      <p:graphicFrame>
        <p:nvGraphicFramePr>
          <p:cNvPr id="72711" name="Object 7"/>
          <p:cNvGraphicFramePr>
            <a:graphicFrameLocks/>
          </p:cNvGraphicFramePr>
          <p:nvPr/>
        </p:nvGraphicFramePr>
        <p:xfrm>
          <a:off x="4221163" y="4230688"/>
          <a:ext cx="288925" cy="314325"/>
        </p:xfrm>
        <a:graphic>
          <a:graphicData uri="http://schemas.openxmlformats.org/presentationml/2006/ole">
            <mc:AlternateContent xmlns:mc="http://schemas.openxmlformats.org/markup-compatibility/2006">
              <mc:Choice xmlns:v="urn:schemas-microsoft-com:vml" Requires="v">
                <p:oleObj spid="_x0000_s72713" r:id="rId3" imgW="152202" imgH="164885" progId="Equation.3">
                  <p:embed/>
                </p:oleObj>
              </mc:Choice>
              <mc:Fallback>
                <p:oleObj r:id="rId3" imgW="152202" imgH="164885"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163" y="4230688"/>
                        <a:ext cx="288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2712" name="Object 8"/>
          <p:cNvGraphicFramePr>
            <a:graphicFrameLocks/>
          </p:cNvGraphicFramePr>
          <p:nvPr/>
        </p:nvGraphicFramePr>
        <p:xfrm>
          <a:off x="5510213" y="4233863"/>
          <a:ext cx="258762" cy="311150"/>
        </p:xfrm>
        <a:graphic>
          <a:graphicData uri="http://schemas.openxmlformats.org/presentationml/2006/ole">
            <mc:AlternateContent xmlns:mc="http://schemas.openxmlformats.org/markup-compatibility/2006">
              <mc:Choice xmlns:v="urn:schemas-microsoft-com:vml" Requires="v">
                <p:oleObj spid="_x0000_s72714" r:id="rId5" imgW="126725" imgH="152070" progId="Equation.3">
                  <p:embed/>
                </p:oleObj>
              </mc:Choice>
              <mc:Fallback>
                <p:oleObj r:id="rId5" imgW="126725" imgH="152070"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0213" y="4233863"/>
                        <a:ext cx="25876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8609FC-271C-42B7-BACB-AF4617C53FD8}" type="slidenum">
              <a:rPr altLang="en-US" smtClean="0">
                <a:solidFill>
                  <a:srgbClr val="A50021"/>
                </a:solidFill>
                <a:ea typeface="ＭＳ Ｐゴシック" panose="020B0600070205080204" pitchFamily="34" charset="-128"/>
              </a:rPr>
              <a:pPr/>
              <a:t>47</a:t>
            </a:fld>
            <a:endParaRPr lang="zh-CN" altLang="en-US" smtClean="0">
              <a:solidFill>
                <a:srgbClr val="A50021"/>
              </a:solidFill>
              <a:ea typeface="ＭＳ Ｐゴシック" panose="020B0600070205080204" pitchFamily="34" charset="-128"/>
            </a:endParaRPr>
          </a:p>
        </p:txBody>
      </p:sp>
      <p:sp>
        <p:nvSpPr>
          <p:cNvPr id="73731"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2.3.2  </a:t>
            </a:r>
            <a:r>
              <a:rPr lang="zh-CN" altLang="en-US" smtClean="0">
                <a:latin typeface="Times New Roman" panose="02020603050405020304" pitchFamily="18" charset="0"/>
              </a:rPr>
              <a:t>谓词公式</a:t>
            </a:r>
          </a:p>
        </p:txBody>
      </p:sp>
      <p:sp>
        <p:nvSpPr>
          <p:cNvPr id="73732" name="Rectangle 3"/>
          <p:cNvSpPr>
            <a:spLocks noGrp="1" noChangeArrowheads="1"/>
          </p:cNvSpPr>
          <p:nvPr>
            <p:ph idx="1"/>
          </p:nvPr>
        </p:nvSpPr>
        <p:spPr>
          <a:xfrm>
            <a:off x="250825" y="908050"/>
            <a:ext cx="8642350" cy="2468563"/>
          </a:xfrm>
        </p:spPr>
        <p:txBody>
          <a:bodyPr/>
          <a:lstStyle/>
          <a:p>
            <a:pPr eaLnBrk="1" hangingPunct="1">
              <a:lnSpc>
                <a:spcPct val="110000"/>
              </a:lnSpc>
              <a:buFont typeface="Wingdings" panose="05000000000000000000" pitchFamily="2" charset="2"/>
              <a:buNone/>
            </a:pPr>
            <a:r>
              <a:rPr lang="en-US" altLang="zh-CN" b="1" smtClean="0">
                <a:latin typeface="Times New Roman" panose="02020603050405020304" pitchFamily="18" charset="0"/>
              </a:rPr>
              <a:t>4</a:t>
            </a:r>
            <a:r>
              <a:rPr lang="zh-CN" altLang="en-US" b="1" smtClean="0">
                <a:latin typeface="Times New Roman" panose="02020603050405020304" pitchFamily="18" charset="0"/>
              </a:rPr>
              <a:t>．量词的辖域</a:t>
            </a:r>
            <a:r>
              <a:rPr lang="zh-CN" altLang="en-US" sz="2400" b="1" smtClean="0">
                <a:latin typeface="宋体" panose="02010600030101010101" pitchFamily="2" charset="-122"/>
              </a:rPr>
              <a:t> </a:t>
            </a:r>
          </a:p>
          <a:p>
            <a:pPr eaLnBrk="1" hangingPunct="1">
              <a:lnSpc>
                <a:spcPct val="110000"/>
              </a:lnSpc>
            </a:pPr>
            <a:r>
              <a:rPr lang="zh-CN" altLang="en-US" sz="2600" smtClean="0">
                <a:latin typeface="宋体" panose="02010600030101010101" pitchFamily="2" charset="-122"/>
              </a:rPr>
              <a:t>量词的辖域：</a:t>
            </a:r>
            <a:r>
              <a:rPr lang="zh-CN" altLang="en-US" sz="2600" b="1" smtClean="0">
                <a:solidFill>
                  <a:srgbClr val="FF0000"/>
                </a:solidFill>
                <a:latin typeface="宋体" panose="02010600030101010101" pitchFamily="2" charset="-122"/>
              </a:rPr>
              <a:t>位于量词后面的单个谓词或者用括弧括起来的谓词公式</a:t>
            </a:r>
            <a:endParaRPr lang="zh-CN" altLang="en-US" sz="2600" b="1" smtClean="0">
              <a:latin typeface="宋体" panose="02010600030101010101" pitchFamily="2" charset="-122"/>
            </a:endParaRPr>
          </a:p>
          <a:p>
            <a:pPr eaLnBrk="1" hangingPunct="1">
              <a:lnSpc>
                <a:spcPct val="110000"/>
              </a:lnSpc>
            </a:pPr>
            <a:r>
              <a:rPr lang="zh-CN" altLang="en-US" sz="2600" smtClean="0">
                <a:latin typeface="宋体" panose="02010600030101010101" pitchFamily="2" charset="-122"/>
              </a:rPr>
              <a:t>约束变元与自由变元：辖域内与量词中同名的变元称为</a:t>
            </a:r>
            <a:r>
              <a:rPr lang="zh-CN" altLang="en-US" sz="2600" b="1" smtClean="0">
                <a:solidFill>
                  <a:srgbClr val="FF0000"/>
                </a:solidFill>
                <a:latin typeface="宋体" panose="02010600030101010101" pitchFamily="2" charset="-122"/>
              </a:rPr>
              <a:t>约束变元</a:t>
            </a:r>
            <a:r>
              <a:rPr lang="zh-CN" altLang="en-US" sz="2600" smtClean="0">
                <a:latin typeface="宋体" panose="02010600030101010101" pitchFamily="2" charset="-122"/>
              </a:rPr>
              <a:t>，不同名的变元称为自由变元</a:t>
            </a:r>
            <a:r>
              <a:rPr lang="zh-CN" altLang="en-US" sz="2200" smtClean="0">
                <a:latin typeface="Times New Roman" panose="02020603050405020304" pitchFamily="18" charset="0"/>
              </a:rPr>
              <a:t> </a:t>
            </a:r>
          </a:p>
        </p:txBody>
      </p:sp>
      <p:sp>
        <p:nvSpPr>
          <p:cNvPr id="73733" name="Rectangle 4"/>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4" name="Rectangle 16"/>
          <p:cNvSpPr>
            <a:spLocks noChangeArrowheads="1"/>
          </p:cNvSpPr>
          <p:nvPr/>
        </p:nvSpPr>
        <p:spPr bwMode="auto">
          <a:xfrm>
            <a:off x="4510088"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5" name="Text Box 6"/>
          <p:cNvSpPr txBox="1">
            <a:spLocks noChangeArrowheads="1"/>
          </p:cNvSpPr>
          <p:nvPr/>
        </p:nvSpPr>
        <p:spPr bwMode="auto">
          <a:xfrm>
            <a:off x="530225" y="3532188"/>
            <a:ext cx="8112125" cy="2720975"/>
          </a:xfrm>
          <a:prstGeom prst="rect">
            <a:avLst/>
          </a:prstGeom>
          <a:gradFill rotWithShape="0">
            <a:gsLst>
              <a:gs pos="0">
                <a:srgbClr val="99CCFF"/>
              </a:gs>
              <a:gs pos="100000">
                <a:srgbClr val="FFFFFF"/>
              </a:gs>
            </a:gsLst>
            <a:path path="rect">
              <a:fillToRect l="100000" b="100000"/>
            </a:path>
          </a:gra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20000"/>
              </a:spcBef>
              <a:buFontTx/>
              <a:buBlip>
                <a:blip r:embed="rId3"/>
              </a:buBlip>
            </a:pPr>
            <a:r>
              <a:rPr lang="en-US" altLang="zh-CN" sz="2600">
                <a:latin typeface="Times New Roman" panose="02020603050405020304" pitchFamily="18" charset="0"/>
              </a:rPr>
              <a:t> </a:t>
            </a:r>
            <a:r>
              <a:rPr lang="zh-CN" altLang="en-US" sz="2600">
                <a:latin typeface="Times New Roman" panose="02020603050405020304" pitchFamily="18" charset="0"/>
              </a:rPr>
              <a:t>例如：</a:t>
            </a:r>
          </a:p>
          <a:p>
            <a:pPr algn="ctr" eaLnBrk="1" hangingPunct="1">
              <a:lnSpc>
                <a:spcPct val="120000"/>
              </a:lnSpc>
              <a:spcBef>
                <a:spcPct val="20000"/>
              </a:spcBef>
            </a:pPr>
            <a:r>
              <a:rPr lang="zh-CN" altLang="en-US" sz="2600">
                <a:latin typeface="Times New Roman" panose="02020603050405020304" pitchFamily="18" charset="0"/>
              </a:rPr>
              <a:t>   </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en-US" altLang="zh-CN" sz="2600" i="1">
                <a:latin typeface="Times New Roman" panose="02020603050405020304" pitchFamily="18" charset="0"/>
              </a:rPr>
              <a:t>P</a:t>
            </a:r>
            <a:r>
              <a:rPr lang="en-US" altLang="zh-CN" sz="2600">
                <a:latin typeface="Times New Roman" panose="02020603050405020304" pitchFamily="18" charset="0"/>
              </a:rPr>
              <a:t>(</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sz="2600" i="1">
                <a:latin typeface="Times New Roman" panose="02020603050405020304" pitchFamily="18" charset="0"/>
              </a:rPr>
              <a:t>y</a:t>
            </a:r>
            <a:r>
              <a:rPr lang="en-US" altLang="zh-CN" sz="2600">
                <a:latin typeface="Times New Roman" panose="02020603050405020304" pitchFamily="18" charset="0"/>
              </a:rPr>
              <a:t>) → </a:t>
            </a:r>
            <a:r>
              <a:rPr lang="en-US" altLang="zh-CN" sz="2600" i="1">
                <a:latin typeface="Times New Roman" panose="02020603050405020304" pitchFamily="18" charset="0"/>
              </a:rPr>
              <a:t>Q</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sz="2600" i="1">
                <a:latin typeface="Times New Roman" panose="02020603050405020304" pitchFamily="18" charset="0"/>
              </a:rPr>
              <a:t>y</a:t>
            </a:r>
            <a:r>
              <a:rPr lang="en-US" altLang="zh-CN" sz="2600">
                <a:latin typeface="Times New Roman" panose="02020603050405020304" pitchFamily="18" charset="0"/>
              </a:rPr>
              <a:t>))∨</a:t>
            </a:r>
            <a:r>
              <a:rPr lang="en-US" altLang="zh-CN" sz="2600" i="1">
                <a:latin typeface="Times New Roman" panose="02020603050405020304" pitchFamily="18" charset="0"/>
              </a:rPr>
              <a:t>R</a:t>
            </a:r>
            <a:r>
              <a:rPr lang="en-US" altLang="zh-CN" sz="2600">
                <a:latin typeface="Times New Roman" panose="02020603050405020304" pitchFamily="18" charset="0"/>
              </a:rPr>
              <a:t>(</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sz="2600" i="1">
                <a:latin typeface="Times New Roman" panose="02020603050405020304" pitchFamily="18" charset="0"/>
              </a:rPr>
              <a:t>y</a:t>
            </a:r>
            <a:r>
              <a:rPr lang="en-US" altLang="zh-CN" sz="2600">
                <a:latin typeface="Times New Roman" panose="02020603050405020304" pitchFamily="18" charset="0"/>
              </a:rPr>
              <a:t>)</a:t>
            </a:r>
          </a:p>
          <a:p>
            <a:pPr algn="just" eaLnBrk="1" hangingPunct="1">
              <a:lnSpc>
                <a:spcPct val="120000"/>
              </a:lnSpc>
              <a:spcBef>
                <a:spcPct val="20000"/>
              </a:spcBef>
              <a:buClr>
                <a:schemeClr val="accent2"/>
              </a:buClr>
              <a:buFont typeface="Wingdings" panose="05000000000000000000" pitchFamily="2" charset="2"/>
              <a:buChar char="§"/>
            </a:pPr>
            <a:r>
              <a:rPr lang="en-US" altLang="zh-CN" sz="2600">
                <a:latin typeface="Times New Roman" panose="02020603050405020304" pitchFamily="18" charset="0"/>
              </a:rPr>
              <a:t> (</a:t>
            </a:r>
            <a:r>
              <a:rPr lang="en-US" altLang="zh-CN" sz="2600" i="1">
                <a:latin typeface="Times New Roman" panose="02020603050405020304" pitchFamily="18" charset="0"/>
              </a:rPr>
              <a:t>P</a:t>
            </a:r>
            <a:r>
              <a:rPr lang="en-US" altLang="zh-CN" sz="2600">
                <a:latin typeface="Times New Roman" panose="02020603050405020304" pitchFamily="18" charset="0"/>
              </a:rPr>
              <a:t>(</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sz="2600" i="1">
                <a:latin typeface="Times New Roman" panose="02020603050405020304" pitchFamily="18" charset="0"/>
              </a:rPr>
              <a:t>y</a:t>
            </a:r>
            <a:r>
              <a:rPr lang="en-US" altLang="zh-CN" sz="2600">
                <a:latin typeface="Times New Roman" panose="02020603050405020304" pitchFamily="18" charset="0"/>
              </a:rPr>
              <a:t>) </a:t>
            </a:r>
            <a:r>
              <a:rPr lang="en-US" altLang="zh-CN" sz="2600">
                <a:latin typeface="宋体" panose="02010600030101010101" pitchFamily="2" charset="-122"/>
              </a:rPr>
              <a:t>→</a:t>
            </a:r>
            <a:r>
              <a:rPr lang="en-US" altLang="zh-CN" sz="2600">
                <a:latin typeface="Times New Roman" panose="02020603050405020304" pitchFamily="18" charset="0"/>
              </a:rPr>
              <a:t> </a:t>
            </a:r>
            <a:r>
              <a:rPr lang="en-US" altLang="zh-CN" sz="2600" i="1">
                <a:latin typeface="Times New Roman" panose="02020603050405020304" pitchFamily="18" charset="0"/>
              </a:rPr>
              <a:t>Q</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 y)) </a:t>
            </a:r>
            <a:r>
              <a:rPr lang="zh-CN" altLang="en-US" sz="2600">
                <a:latin typeface="宋体" panose="02010600030101010101" pitchFamily="2" charset="-122"/>
              </a:rPr>
              <a:t>：</a:t>
            </a:r>
            <a:r>
              <a:rPr lang="en-US" altLang="zh-CN" sz="2600">
                <a:latin typeface="Times New Roman" panose="02020603050405020304" pitchFamily="18" charset="0"/>
              </a:rPr>
              <a:t>(    </a:t>
            </a:r>
            <a:r>
              <a:rPr lang="en-US" altLang="zh-CN" sz="2600" i="1">
                <a:latin typeface="Times New Roman" panose="02020603050405020304" pitchFamily="18" charset="0"/>
              </a:rPr>
              <a:t>x</a:t>
            </a:r>
            <a:r>
              <a:rPr lang="en-US" altLang="zh-CN" sz="2600">
                <a:latin typeface="Times New Roman" panose="02020603050405020304" pitchFamily="18" charset="0"/>
              </a:rPr>
              <a:t>)</a:t>
            </a:r>
            <a:r>
              <a:rPr lang="zh-CN" altLang="en-US" sz="2600">
                <a:latin typeface="宋体" panose="02010600030101010101" pitchFamily="2" charset="-122"/>
              </a:rPr>
              <a:t>的辖域，辖域内的变元</a:t>
            </a:r>
            <a:r>
              <a:rPr lang="en-US" altLang="zh-CN" sz="2600" i="1">
                <a:latin typeface="Times New Roman" panose="02020603050405020304" pitchFamily="18" charset="0"/>
              </a:rPr>
              <a:t>x</a:t>
            </a:r>
            <a:r>
              <a:rPr lang="zh-CN" altLang="en-US" sz="2600">
                <a:latin typeface="宋体" panose="02010600030101010101" pitchFamily="2" charset="-122"/>
              </a:rPr>
              <a:t>是受（   </a:t>
            </a:r>
            <a:r>
              <a:rPr lang="en-US" altLang="zh-CN" sz="2600" i="1">
                <a:latin typeface="Times New Roman" panose="02020603050405020304" pitchFamily="18" charset="0"/>
              </a:rPr>
              <a:t>x</a:t>
            </a:r>
            <a:r>
              <a:rPr lang="zh-CN" altLang="en-US" sz="2600">
                <a:latin typeface="宋体" panose="02010600030101010101" pitchFamily="2" charset="-122"/>
              </a:rPr>
              <a:t>）约束的变元，</a:t>
            </a:r>
            <a:r>
              <a:rPr lang="en-US" altLang="zh-CN" sz="2600" i="1">
                <a:latin typeface="Times New Roman" panose="02020603050405020304" pitchFamily="18" charset="0"/>
              </a:rPr>
              <a:t>R</a:t>
            </a:r>
            <a:r>
              <a:rPr lang="en-US" altLang="zh-CN" sz="2600">
                <a:latin typeface="Times New Roman" panose="02020603050405020304" pitchFamily="18" charset="0"/>
              </a:rPr>
              <a:t>(</a:t>
            </a:r>
            <a:r>
              <a:rPr lang="en-US" altLang="zh-CN" sz="2600" i="1">
                <a:latin typeface="Times New Roman" panose="02020603050405020304" pitchFamily="18" charset="0"/>
              </a:rPr>
              <a:t>x</a:t>
            </a:r>
            <a:r>
              <a:rPr lang="en-US" altLang="zh-CN" sz="2600">
                <a:latin typeface="Times New Roman" panose="02020603050405020304" pitchFamily="18" charset="0"/>
              </a:rPr>
              <a:t>, </a:t>
            </a:r>
            <a:r>
              <a:rPr lang="en-US" altLang="zh-CN" sz="2600" i="1">
                <a:latin typeface="Times New Roman" panose="02020603050405020304" pitchFamily="18" charset="0"/>
              </a:rPr>
              <a:t>y</a:t>
            </a:r>
            <a:r>
              <a:rPr lang="en-US" altLang="zh-CN" sz="2600">
                <a:latin typeface="Times New Roman" panose="02020603050405020304" pitchFamily="18" charset="0"/>
              </a:rPr>
              <a:t>)</a:t>
            </a:r>
            <a:r>
              <a:rPr lang="zh-CN" altLang="en-US" sz="2600">
                <a:latin typeface="宋体" panose="02010600030101010101" pitchFamily="2" charset="-122"/>
              </a:rPr>
              <a:t>中的</a:t>
            </a:r>
            <a:r>
              <a:rPr lang="en-US" altLang="zh-CN" sz="2600" i="1">
                <a:latin typeface="Times New Roman" panose="02020603050405020304" pitchFamily="18" charset="0"/>
              </a:rPr>
              <a:t>x</a:t>
            </a:r>
            <a:r>
              <a:rPr lang="zh-CN" altLang="en-US" sz="2600">
                <a:latin typeface="宋体" panose="02010600030101010101" pitchFamily="2" charset="-122"/>
              </a:rPr>
              <a:t>是自由变元。</a:t>
            </a:r>
          </a:p>
          <a:p>
            <a:pPr algn="just" eaLnBrk="1" hangingPunct="1">
              <a:lnSpc>
                <a:spcPct val="120000"/>
              </a:lnSpc>
              <a:spcBef>
                <a:spcPct val="20000"/>
              </a:spcBef>
              <a:buClr>
                <a:schemeClr val="accent2"/>
              </a:buClr>
              <a:buFont typeface="Wingdings" panose="05000000000000000000" pitchFamily="2" charset="2"/>
              <a:buChar char="§"/>
            </a:pPr>
            <a:r>
              <a:rPr lang="zh-CN" altLang="en-US" sz="2600">
                <a:latin typeface="宋体" panose="02010600030101010101" pitchFamily="2" charset="-122"/>
              </a:rPr>
              <a:t> 公式中的所有</a:t>
            </a:r>
            <a:r>
              <a:rPr lang="en-US" altLang="zh-CN" sz="2600" i="1">
                <a:latin typeface="Times New Roman" panose="02020603050405020304" pitchFamily="18" charset="0"/>
              </a:rPr>
              <a:t>y</a:t>
            </a:r>
            <a:r>
              <a:rPr lang="zh-CN" altLang="en-US" sz="2600">
                <a:latin typeface="宋体" panose="02010600030101010101" pitchFamily="2" charset="-122"/>
              </a:rPr>
              <a:t>都是自由变元。</a:t>
            </a:r>
            <a:r>
              <a:rPr lang="zh-CN" altLang="en-US" sz="2600">
                <a:latin typeface="Times New Roman" panose="02020603050405020304" pitchFamily="18" charset="0"/>
              </a:rPr>
              <a:t> </a:t>
            </a:r>
          </a:p>
        </p:txBody>
      </p:sp>
      <p:graphicFrame>
        <p:nvGraphicFramePr>
          <p:cNvPr id="73736" name="Object 15"/>
          <p:cNvGraphicFramePr>
            <a:graphicFrameLocks/>
          </p:cNvGraphicFramePr>
          <p:nvPr/>
        </p:nvGraphicFramePr>
        <p:xfrm>
          <a:off x="2617788" y="4268788"/>
          <a:ext cx="298450" cy="366712"/>
        </p:xfrm>
        <a:graphic>
          <a:graphicData uri="http://schemas.openxmlformats.org/presentationml/2006/ole">
            <mc:AlternateContent xmlns:mc="http://schemas.openxmlformats.org/markup-compatibility/2006">
              <mc:Choice xmlns:v="urn:schemas-microsoft-com:vml" Requires="v">
                <p:oleObj spid="_x0000_s73739" r:id="rId4" imgW="126835" imgH="152202" progId="Equation.DSMT4">
                  <p:embed/>
                </p:oleObj>
              </mc:Choice>
              <mc:Fallback>
                <p:oleObj r:id="rId4" imgW="126835" imgH="152202" progId="Equation.DSMT4">
                  <p:embed/>
                  <p:pic>
                    <p:nvPicPr>
                      <p:cNvPr id="0"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7788" y="42687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37" name="Object 17"/>
          <p:cNvGraphicFramePr>
            <a:graphicFrameLocks/>
          </p:cNvGraphicFramePr>
          <p:nvPr/>
        </p:nvGraphicFramePr>
        <p:xfrm>
          <a:off x="4179888" y="4810125"/>
          <a:ext cx="298450" cy="366713"/>
        </p:xfrm>
        <a:graphic>
          <a:graphicData uri="http://schemas.openxmlformats.org/presentationml/2006/ole">
            <mc:AlternateContent xmlns:mc="http://schemas.openxmlformats.org/markup-compatibility/2006">
              <mc:Choice xmlns:v="urn:schemas-microsoft-com:vml" Requires="v">
                <p:oleObj spid="_x0000_s73740" r:id="rId6" imgW="126835" imgH="152202" progId="Equation.DSMT4">
                  <p:embed/>
                </p:oleObj>
              </mc:Choice>
              <mc:Fallback>
                <p:oleObj r:id="rId6" imgW="126835" imgH="152202" progId="Equation.DSMT4">
                  <p:embed/>
                  <p:pic>
                    <p:nvPicPr>
                      <p:cNvPr id="0"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888" y="48101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3738" name="Object 18"/>
          <p:cNvGraphicFramePr>
            <a:graphicFrameLocks/>
          </p:cNvGraphicFramePr>
          <p:nvPr/>
        </p:nvGraphicFramePr>
        <p:xfrm>
          <a:off x="1400175" y="5283200"/>
          <a:ext cx="298450" cy="366713"/>
        </p:xfrm>
        <a:graphic>
          <a:graphicData uri="http://schemas.openxmlformats.org/presentationml/2006/ole">
            <mc:AlternateContent xmlns:mc="http://schemas.openxmlformats.org/markup-compatibility/2006">
              <mc:Choice xmlns:v="urn:schemas-microsoft-com:vml" Requires="v">
                <p:oleObj spid="_x0000_s73741" r:id="rId7" imgW="126835" imgH="152202" progId="Equation.DSMT4">
                  <p:embed/>
                </p:oleObj>
              </mc:Choice>
              <mc:Fallback>
                <p:oleObj r:id="rId7" imgW="126835" imgH="152202" progId="Equation.DSMT4">
                  <p:embed/>
                  <p:pic>
                    <p:nvPicPr>
                      <p:cNvPr id="0" name="Object 1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0175" y="5283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F639DF-1F09-443E-AB09-8A63EFAB20CF}" type="slidenum">
              <a:rPr altLang="en-US" smtClean="0">
                <a:solidFill>
                  <a:srgbClr val="A50021"/>
                </a:solidFill>
                <a:ea typeface="ＭＳ Ｐゴシック" panose="020B0600070205080204" pitchFamily="34" charset="-128"/>
              </a:rPr>
              <a:pPr/>
              <a:t>48</a:t>
            </a:fld>
            <a:endParaRPr lang="zh-CN" altLang="en-US" smtClean="0">
              <a:solidFill>
                <a:srgbClr val="A50021"/>
              </a:solidFill>
              <a:ea typeface="ＭＳ Ｐゴシック" panose="020B0600070205080204" pitchFamily="34" charset="-128"/>
            </a:endParaRPr>
          </a:p>
        </p:txBody>
      </p:sp>
      <p:sp>
        <p:nvSpPr>
          <p:cNvPr id="7475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2.3.3  </a:t>
            </a:r>
            <a:r>
              <a:rPr lang="zh-CN" altLang="en-US" smtClean="0">
                <a:latin typeface="Times New Roman" panose="02020603050405020304" pitchFamily="18" charset="0"/>
              </a:rPr>
              <a:t>谓词公式的性质</a:t>
            </a:r>
          </a:p>
        </p:txBody>
      </p:sp>
      <p:sp>
        <p:nvSpPr>
          <p:cNvPr id="74756" name="Rectangle 5"/>
          <p:cNvSpPr>
            <a:spLocks noGrp="1" noChangeArrowheads="1"/>
          </p:cNvSpPr>
          <p:nvPr>
            <p:ph idx="1"/>
          </p:nvPr>
        </p:nvSpPr>
        <p:spPr>
          <a:xfrm>
            <a:off x="319088" y="965200"/>
            <a:ext cx="8642350" cy="5400675"/>
          </a:xfrm>
        </p:spPr>
        <p:txBody>
          <a:bodyPr/>
          <a:lstStyle/>
          <a:p>
            <a:pPr marL="0" indent="0" eaLnBrk="1" hangingPunct="1">
              <a:spcBef>
                <a:spcPct val="40000"/>
              </a:spcBef>
              <a:buFont typeface="Wingdings" panose="05000000000000000000" pitchFamily="2" charset="2"/>
              <a:buNone/>
            </a:pPr>
            <a:r>
              <a:rPr lang="en-US" altLang="zh-CN" b="1" smtClean="0">
                <a:latin typeface="Times New Roman" panose="02020603050405020304" pitchFamily="18" charset="0"/>
              </a:rPr>
              <a:t>1. </a:t>
            </a:r>
            <a:r>
              <a:rPr lang="zh-CN" altLang="en-US" b="1" smtClean="0">
                <a:latin typeface="Times New Roman" panose="02020603050405020304" pitchFamily="18" charset="0"/>
              </a:rPr>
              <a:t>谓词公式的解释</a:t>
            </a:r>
          </a:p>
          <a:p>
            <a:pPr marL="0" indent="0" eaLnBrk="1" hangingPunct="1">
              <a:spcBef>
                <a:spcPct val="40000"/>
              </a:spcBef>
            </a:pPr>
            <a:r>
              <a:rPr lang="zh-CN" altLang="en-US" b="1" smtClean="0">
                <a:latin typeface="Times New Roman" panose="02020603050405020304" pitchFamily="18" charset="0"/>
              </a:rPr>
              <a:t>  谓词公式在个体域上的解释：</a:t>
            </a:r>
            <a:r>
              <a:rPr lang="zh-CN" altLang="en-US" smtClean="0">
                <a:latin typeface="Times New Roman" panose="02020603050405020304" pitchFamily="18" charset="0"/>
              </a:rPr>
              <a:t>个体域中的实体对谓词演算表达式的每个常量、变量、谓词和函数符号的指派。</a:t>
            </a:r>
          </a:p>
          <a:p>
            <a:pPr marL="0" indent="0" algn="just" eaLnBrk="1" hangingPunct="1"/>
            <a:endParaRPr lang="en-US" altLang="zh-CN" b="1" smtClean="0">
              <a:latin typeface="Times New Roman" panose="02020603050405020304" pitchFamily="18" charset="0"/>
            </a:endParaRPr>
          </a:p>
        </p:txBody>
      </p:sp>
      <p:sp>
        <p:nvSpPr>
          <p:cNvPr id="25606" name="AutoShape 6"/>
          <p:cNvSpPr>
            <a:spLocks noChangeArrowheads="1"/>
          </p:cNvSpPr>
          <p:nvPr/>
        </p:nvSpPr>
        <p:spPr bwMode="auto">
          <a:xfrm>
            <a:off x="2176463" y="3163888"/>
            <a:ext cx="5300662" cy="1597025"/>
          </a:xfrm>
          <a:prstGeom prst="wedgeRoundRectCallout">
            <a:avLst>
              <a:gd name="adj1" fmla="val -44435"/>
              <a:gd name="adj2" fmla="val -115111"/>
              <a:gd name="adj3" fmla="val 16667"/>
            </a:avLst>
          </a:prstGeom>
          <a:gradFill rotWithShape="0">
            <a:gsLst>
              <a:gs pos="0">
                <a:srgbClr val="CCFFFF"/>
              </a:gs>
              <a:gs pos="100000">
                <a:schemeClr val="bg1"/>
              </a:gs>
            </a:gsLst>
            <a:path path="rect">
              <a:fillToRect l="100000" t="100000"/>
            </a:path>
          </a:gradFill>
          <a:ln w="9525">
            <a:solidFill>
              <a:srgbClr val="00808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pPr>
            <a:r>
              <a:rPr lang="en-US" altLang="zh-CN" sz="2400" b="1" i="1">
                <a:latin typeface="Times New Roman" panose="02020603050405020304" pitchFamily="18" charset="0"/>
              </a:rPr>
              <a:t>Friends</a:t>
            </a:r>
            <a:r>
              <a:rPr lang="en-US" altLang="zh-CN" sz="2400" b="1">
                <a:latin typeface="Times New Roman" panose="02020603050405020304" pitchFamily="18" charset="0"/>
              </a:rPr>
              <a:t> (</a:t>
            </a:r>
            <a:r>
              <a:rPr lang="en-US" altLang="zh-CN" sz="2400" b="1" i="1">
                <a:latin typeface="Times New Roman" panose="02020603050405020304" pitchFamily="18" charset="0"/>
              </a:rPr>
              <a:t>Zhang San</a:t>
            </a:r>
            <a:r>
              <a:rPr lang="en-US" altLang="zh-CN" sz="2400" b="1">
                <a:latin typeface="Times New Roman" panose="02020603050405020304" pitchFamily="18" charset="0"/>
              </a:rPr>
              <a:t>, </a:t>
            </a:r>
            <a:r>
              <a:rPr lang="en-US" altLang="zh-CN" sz="2400" b="1" i="1">
                <a:latin typeface="Times New Roman" panose="02020603050405020304" pitchFamily="18" charset="0"/>
              </a:rPr>
              <a:t>x</a:t>
            </a:r>
            <a:r>
              <a:rPr lang="en-US" altLang="zh-CN" sz="2400" b="1">
                <a:latin typeface="Times New Roman" panose="02020603050405020304" pitchFamily="18" charset="0"/>
              </a:rPr>
              <a:t>)</a:t>
            </a:r>
          </a:p>
          <a:p>
            <a:pPr algn="just" eaLnBrk="1" hangingPunct="1"/>
            <a:r>
              <a:rPr lang="en-US" altLang="zh-CN" sz="2400" b="1" i="1">
                <a:latin typeface="Times New Roman" panose="02020603050405020304" pitchFamily="18" charset="0"/>
              </a:rPr>
              <a:t>Friends</a:t>
            </a:r>
            <a:r>
              <a:rPr lang="en-US" altLang="zh-CN" sz="2400" b="1">
                <a:latin typeface="Times New Roman" panose="02020603050405020304" pitchFamily="18" charset="0"/>
              </a:rPr>
              <a:t> (</a:t>
            </a:r>
            <a:r>
              <a:rPr lang="en-US" altLang="zh-CN" sz="2400" b="1" i="1">
                <a:latin typeface="Times New Roman" panose="02020603050405020304" pitchFamily="18" charset="0"/>
              </a:rPr>
              <a:t>Zhang San</a:t>
            </a:r>
            <a:r>
              <a:rPr lang="en-US" altLang="zh-CN" sz="2400" b="1">
                <a:latin typeface="Times New Roman" panose="02020603050405020304" pitchFamily="18" charset="0"/>
              </a:rPr>
              <a:t>, </a:t>
            </a:r>
            <a:r>
              <a:rPr lang="en-US" altLang="zh-CN" sz="2400" b="1" i="1">
                <a:latin typeface="Times New Roman" panose="02020603050405020304" pitchFamily="18" charset="0"/>
              </a:rPr>
              <a:t>Li Si</a:t>
            </a:r>
            <a:r>
              <a:rPr lang="en-US" altLang="zh-CN" sz="2400" b="1">
                <a:latin typeface="Times New Roman" panose="02020603050405020304" pitchFamily="18" charset="0"/>
              </a:rPr>
              <a:t>)      </a:t>
            </a:r>
            <a:r>
              <a:rPr lang="en-US" altLang="zh-CN" sz="2400" b="1" i="1">
                <a:latin typeface="Times New Roman" panose="02020603050405020304" pitchFamily="18" charset="0"/>
              </a:rPr>
              <a:t>T</a:t>
            </a:r>
          </a:p>
          <a:p>
            <a:pPr algn="just" eaLnBrk="1" hangingPunct="1"/>
            <a:r>
              <a:rPr lang="en-US" altLang="zh-CN" sz="2400" b="1" i="1">
                <a:latin typeface="Times New Roman" panose="02020603050405020304" pitchFamily="18" charset="0"/>
              </a:rPr>
              <a:t>Friends</a:t>
            </a:r>
            <a:r>
              <a:rPr lang="en-US" altLang="zh-CN" sz="2400" b="1">
                <a:latin typeface="Times New Roman" panose="02020603050405020304" pitchFamily="18" charset="0"/>
              </a:rPr>
              <a:t> (</a:t>
            </a:r>
            <a:r>
              <a:rPr lang="en-US" altLang="zh-CN" sz="2400" b="1" i="1">
                <a:latin typeface="Times New Roman" panose="02020603050405020304" pitchFamily="18" charset="0"/>
              </a:rPr>
              <a:t>Zhang San</a:t>
            </a:r>
            <a:r>
              <a:rPr lang="en-US" altLang="zh-CN" sz="2400" b="1">
                <a:latin typeface="Times New Roman" panose="02020603050405020304" pitchFamily="18" charset="0"/>
              </a:rPr>
              <a:t>, Wang Wu)       </a:t>
            </a:r>
            <a:r>
              <a:rPr lang="en-US" altLang="zh-CN" sz="2400" b="1" i="1">
                <a:latin typeface="Times New Roman" panose="02020603050405020304" pitchFamily="18" charset="0"/>
              </a:rPr>
              <a:t>F</a:t>
            </a:r>
            <a:endParaRPr lang="en-US" altLang="zh-CN" sz="2400" b="1">
              <a:latin typeface="Times New Roman" panose="02020603050405020304" pitchFamily="18" charset="0"/>
            </a:endParaRPr>
          </a:p>
          <a:p>
            <a:pPr algn="just" eaLnBrk="1" hangingPunct="1"/>
            <a:endParaRPr lang="en-US" altLang="zh-CN"/>
          </a:p>
        </p:txBody>
      </p:sp>
      <p:sp>
        <p:nvSpPr>
          <p:cNvPr id="25607" name="Rectangle 7"/>
          <p:cNvSpPr>
            <a:spLocks noChangeArrowheads="1"/>
          </p:cNvSpPr>
          <p:nvPr/>
        </p:nvSpPr>
        <p:spPr bwMode="auto">
          <a:xfrm>
            <a:off x="374650" y="4829175"/>
            <a:ext cx="85518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40000"/>
              </a:spcBef>
              <a:buClr>
                <a:schemeClr val="accent2"/>
              </a:buClr>
              <a:buFont typeface="Wingdings" panose="05000000000000000000" pitchFamily="2" charset="2"/>
              <a:buBlip>
                <a:blip r:embed="rId2"/>
              </a:buBlip>
            </a:pPr>
            <a:r>
              <a:rPr lang="en-US" altLang="zh-CN" sz="2800" b="1">
                <a:latin typeface="Times New Roman" panose="02020603050405020304" pitchFamily="18" charset="0"/>
              </a:rPr>
              <a:t> </a:t>
            </a:r>
            <a:r>
              <a:rPr lang="zh-CN" altLang="en-US" sz="2800" b="1">
                <a:latin typeface="Times New Roman" panose="02020603050405020304" pitchFamily="18" charset="0"/>
              </a:rPr>
              <a:t>对于每一个解释，谓词公式都可求出一个真值（</a:t>
            </a:r>
            <a:r>
              <a:rPr lang="en-US" altLang="zh-CN" sz="2800" b="1" i="1">
                <a:latin typeface="Times New Roman" panose="02020603050405020304" pitchFamily="18" charset="0"/>
              </a:rPr>
              <a:t>T</a:t>
            </a:r>
            <a:r>
              <a:rPr lang="zh-CN" altLang="en-US" sz="2800" b="1">
                <a:latin typeface="Times New Roman" panose="02020603050405020304" pitchFamily="18" charset="0"/>
              </a:rPr>
              <a:t>或</a:t>
            </a:r>
            <a:r>
              <a:rPr lang="en-US" altLang="zh-CN" sz="2800" b="1" i="1">
                <a:latin typeface="Times New Roman" panose="02020603050405020304" pitchFamily="18" charset="0"/>
              </a:rPr>
              <a:t>F</a:t>
            </a:r>
            <a:r>
              <a:rPr lang="zh-CN" altLang="en-US" sz="2800" b="1">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p:cTn id="7" dur="500" fill="hold"/>
                                        <p:tgtEl>
                                          <p:spTgt spid="25606"/>
                                        </p:tgtEl>
                                        <p:attrNameLst>
                                          <p:attrName>ppt_x</p:attrName>
                                        </p:attrNameLst>
                                      </p:cBhvr>
                                      <p:tavLst>
                                        <p:tav tm="0">
                                          <p:val>
                                            <p:strVal val="#ppt_x"/>
                                          </p:val>
                                        </p:tav>
                                        <p:tav tm="100000">
                                          <p:val>
                                            <p:strVal val="#ppt_x"/>
                                          </p:val>
                                        </p:tav>
                                      </p:tavLst>
                                    </p:anim>
                                    <p:anim calcmode="lin" valueType="num">
                                      <p:cBhvr>
                                        <p:cTn id="8" dur="500" fill="hold"/>
                                        <p:tgtEl>
                                          <p:spTgt spid="25606"/>
                                        </p:tgtEl>
                                        <p:attrNameLst>
                                          <p:attrName>ppt_y</p:attrName>
                                        </p:attrNameLst>
                                      </p:cBhvr>
                                      <p:tavLst>
                                        <p:tav tm="0">
                                          <p:val>
                                            <p:strVal val="#ppt_y-#ppt_h/2"/>
                                          </p:val>
                                        </p:tav>
                                        <p:tav tm="100000">
                                          <p:val>
                                            <p:strVal val="#ppt_y"/>
                                          </p:val>
                                        </p:tav>
                                      </p:tavLst>
                                    </p:anim>
                                    <p:anim calcmode="lin" valueType="num">
                                      <p:cBhvr>
                                        <p:cTn id="9" dur="500" fill="hold"/>
                                        <p:tgtEl>
                                          <p:spTgt spid="25606"/>
                                        </p:tgtEl>
                                        <p:attrNameLst>
                                          <p:attrName>ppt_w</p:attrName>
                                        </p:attrNameLst>
                                      </p:cBhvr>
                                      <p:tavLst>
                                        <p:tav tm="0">
                                          <p:val>
                                            <p:strVal val="#ppt_w"/>
                                          </p:val>
                                        </p:tav>
                                        <p:tav tm="100000">
                                          <p:val>
                                            <p:strVal val="#ppt_w"/>
                                          </p:val>
                                        </p:tav>
                                      </p:tavLst>
                                    </p:anim>
                                    <p:anim calcmode="lin" valueType="num">
                                      <p:cBhvr>
                                        <p:cTn id="10" dur="500" fill="hold"/>
                                        <p:tgtEl>
                                          <p:spTgt spid="25606"/>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5607"/>
                                        </p:tgtEl>
                                        <p:attrNameLst>
                                          <p:attrName>style.visibility</p:attrName>
                                        </p:attrNameLst>
                                      </p:cBhvr>
                                      <p:to>
                                        <p:strVal val="visible"/>
                                      </p:to>
                                    </p:set>
                                    <p:anim calcmode="lin" valueType="num">
                                      <p:cBhvr additive="base">
                                        <p:cTn id="15" dur="500" fill="hold"/>
                                        <p:tgtEl>
                                          <p:spTgt spid="25607"/>
                                        </p:tgtEl>
                                        <p:attrNameLst>
                                          <p:attrName>ppt_x</p:attrName>
                                        </p:attrNameLst>
                                      </p:cBhvr>
                                      <p:tavLst>
                                        <p:tav tm="0">
                                          <p:val>
                                            <p:strVal val="#ppt_x"/>
                                          </p:val>
                                        </p:tav>
                                        <p:tav tm="100000">
                                          <p:val>
                                            <p:strVal val="#ppt_x"/>
                                          </p:val>
                                        </p:tav>
                                      </p:tavLst>
                                    </p:anim>
                                    <p:anim calcmode="lin" valueType="num">
                                      <p:cBhvr additive="base">
                                        <p:cTn id="16" dur="500" fill="hold"/>
                                        <p:tgtEl>
                                          <p:spTgt spid="25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P spid="2560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F0CF99-66FD-4979-8A51-1E1D2C14A02C}" type="slidenum">
              <a:rPr altLang="en-US" smtClean="0">
                <a:solidFill>
                  <a:srgbClr val="A50021"/>
                </a:solidFill>
                <a:ea typeface="ＭＳ Ｐゴシック" panose="020B0600070205080204" pitchFamily="34" charset="-128"/>
              </a:rPr>
              <a:pPr/>
              <a:t>49</a:t>
            </a:fld>
            <a:endParaRPr lang="zh-CN" altLang="en-US" smtClean="0">
              <a:solidFill>
                <a:srgbClr val="A50021"/>
              </a:solidFill>
              <a:ea typeface="ＭＳ Ｐゴシック" panose="020B0600070205080204" pitchFamily="34" charset="-128"/>
            </a:endParaRPr>
          </a:p>
        </p:txBody>
      </p:sp>
      <p:sp>
        <p:nvSpPr>
          <p:cNvPr id="75779"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2.3.3  </a:t>
            </a:r>
            <a:r>
              <a:rPr lang="zh-CN" altLang="en-US" smtClean="0">
                <a:latin typeface="Times New Roman" panose="02020603050405020304" pitchFamily="18" charset="0"/>
              </a:rPr>
              <a:t>谓词公式的性质</a:t>
            </a:r>
          </a:p>
        </p:txBody>
      </p:sp>
      <p:sp>
        <p:nvSpPr>
          <p:cNvPr id="75780" name="Rectangle 3"/>
          <p:cNvSpPr>
            <a:spLocks noGrp="1" noChangeArrowheads="1"/>
          </p:cNvSpPr>
          <p:nvPr>
            <p:ph idx="1"/>
          </p:nvPr>
        </p:nvSpPr>
        <p:spPr>
          <a:xfrm>
            <a:off x="250825" y="908050"/>
            <a:ext cx="8642350" cy="742950"/>
          </a:xfrm>
        </p:spPr>
        <p:txBody>
          <a:bodyPr/>
          <a:lstStyle/>
          <a:p>
            <a:pPr marL="571500" indent="-571500" eaLnBrk="1" hangingPunct="1">
              <a:buFont typeface="Wingdings" panose="05000000000000000000" pitchFamily="2" charset="2"/>
              <a:buNone/>
            </a:pPr>
            <a:r>
              <a:rPr lang="en-US" altLang="zh-CN" b="1" smtClean="0">
                <a:latin typeface="Times New Roman" panose="02020603050405020304" pitchFamily="18" charset="0"/>
              </a:rPr>
              <a:t> 2.</a:t>
            </a:r>
            <a:r>
              <a:rPr lang="en-US" altLang="zh-CN" b="1" smtClean="0"/>
              <a:t> </a:t>
            </a:r>
            <a:r>
              <a:rPr lang="zh-CN" altLang="en-US" b="1" smtClean="0"/>
              <a:t>谓词公式的永真性、可满足性、不可满足性   </a:t>
            </a:r>
          </a:p>
          <a:p>
            <a:pPr marL="571500" indent="-571500" eaLnBrk="1" hangingPunct="1">
              <a:buFont typeface="Wingdings" panose="05000000000000000000" pitchFamily="2" charset="2"/>
              <a:buNone/>
            </a:pPr>
            <a:endParaRPr lang="en-US" altLang="zh-CN" b="1" smtClean="0"/>
          </a:p>
        </p:txBody>
      </p:sp>
      <p:sp>
        <p:nvSpPr>
          <p:cNvPr id="75781" name="Text Box 4"/>
          <p:cNvSpPr txBox="1">
            <a:spLocks noChangeArrowheads="1"/>
          </p:cNvSpPr>
          <p:nvPr/>
        </p:nvSpPr>
        <p:spPr bwMode="auto">
          <a:xfrm>
            <a:off x="508000" y="5108575"/>
            <a:ext cx="8374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zh-CN"/>
          </a:p>
        </p:txBody>
      </p:sp>
      <p:sp>
        <p:nvSpPr>
          <p:cNvPr id="75782" name="Text Box 5"/>
          <p:cNvSpPr txBox="1">
            <a:spLocks noChangeArrowheads="1"/>
          </p:cNvSpPr>
          <p:nvPr/>
        </p:nvSpPr>
        <p:spPr bwMode="auto">
          <a:xfrm>
            <a:off x="384175" y="5097463"/>
            <a:ext cx="8461375" cy="1530350"/>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20000"/>
              </a:spcBef>
              <a:buClr>
                <a:schemeClr val="accent2"/>
              </a:buClr>
              <a:buFont typeface="Wingdings" panose="05000000000000000000" pitchFamily="2" charset="2"/>
              <a:buChar char="§"/>
            </a:pPr>
            <a:r>
              <a:rPr lang="en-US" altLang="zh-CN" sz="2600" b="1"/>
              <a:t> </a:t>
            </a:r>
            <a:r>
              <a:rPr lang="zh-CN" altLang="en-US" sz="2600" b="1">
                <a:latin typeface="Times New Roman" panose="02020603050405020304" pitchFamily="18" charset="0"/>
              </a:rPr>
              <a:t>定义</a:t>
            </a:r>
            <a:r>
              <a:rPr lang="en-US" altLang="zh-CN" sz="2600" b="1">
                <a:latin typeface="Times New Roman" panose="02020603050405020304" pitchFamily="18" charset="0"/>
              </a:rPr>
              <a:t>2.5  </a:t>
            </a:r>
            <a:r>
              <a:rPr lang="zh-CN" altLang="en-US" sz="2600" b="1">
                <a:latin typeface="Times New Roman" panose="02020603050405020304" pitchFamily="18" charset="0"/>
              </a:rPr>
              <a:t>对于谓词公式</a:t>
            </a:r>
            <a:r>
              <a:rPr lang="en-US" altLang="zh-CN" sz="2600" b="1" i="1">
                <a:latin typeface="Times New Roman" panose="02020603050405020304" pitchFamily="18" charset="0"/>
              </a:rPr>
              <a:t>P</a:t>
            </a:r>
            <a:r>
              <a:rPr lang="zh-CN" altLang="en-US" sz="2600" b="1">
                <a:latin typeface="Times New Roman" panose="02020603050405020304" pitchFamily="18" charset="0"/>
              </a:rPr>
              <a:t>，如果至少存在一个解释使得</a:t>
            </a:r>
            <a:r>
              <a:rPr lang="en-US" altLang="zh-CN" sz="2600" b="1" i="1">
                <a:latin typeface="Times New Roman" panose="02020603050405020304" pitchFamily="18" charset="0"/>
              </a:rPr>
              <a:t>P</a:t>
            </a:r>
            <a:r>
              <a:rPr lang="zh-CN" altLang="en-US" sz="2600" b="1">
                <a:latin typeface="Times New Roman" panose="02020603050405020304" pitchFamily="18" charset="0"/>
              </a:rPr>
              <a:t>在此解释下的真值为</a:t>
            </a:r>
            <a:r>
              <a:rPr lang="en-US" altLang="zh-CN" sz="2600" b="1" i="1">
                <a:latin typeface="Times New Roman" panose="02020603050405020304" pitchFamily="18" charset="0"/>
              </a:rPr>
              <a:t>T</a:t>
            </a:r>
            <a:r>
              <a:rPr lang="zh-CN" altLang="en-US" sz="2600" b="1">
                <a:latin typeface="Times New Roman" panose="02020603050405020304" pitchFamily="18" charset="0"/>
              </a:rPr>
              <a:t>，则称</a:t>
            </a:r>
            <a:r>
              <a:rPr lang="en-US" altLang="zh-CN" sz="2600" b="1" i="1">
                <a:latin typeface="Times New Roman" panose="02020603050405020304" pitchFamily="18" charset="0"/>
              </a:rPr>
              <a:t>P</a:t>
            </a:r>
            <a:r>
              <a:rPr lang="zh-CN" altLang="en-US" sz="2600" b="1">
                <a:latin typeface="Times New Roman" panose="02020603050405020304" pitchFamily="18" charset="0"/>
              </a:rPr>
              <a:t>是可满足的，否则，则称</a:t>
            </a:r>
            <a:r>
              <a:rPr lang="en-US" altLang="zh-CN" sz="2600" b="1" i="1">
                <a:latin typeface="Times New Roman" panose="02020603050405020304" pitchFamily="18" charset="0"/>
              </a:rPr>
              <a:t>P</a:t>
            </a:r>
            <a:r>
              <a:rPr lang="zh-CN" altLang="en-US" sz="2600" b="1">
                <a:latin typeface="Times New Roman" panose="02020603050405020304" pitchFamily="18" charset="0"/>
              </a:rPr>
              <a:t>是不可满足的。</a:t>
            </a:r>
            <a:endParaRPr lang="zh-CN" altLang="en-US" sz="2600">
              <a:latin typeface="Times New Roman" panose="02020603050405020304" pitchFamily="18" charset="0"/>
            </a:endParaRPr>
          </a:p>
        </p:txBody>
      </p:sp>
      <p:sp>
        <p:nvSpPr>
          <p:cNvPr id="75783" name="Text Box 6"/>
          <p:cNvSpPr txBox="1">
            <a:spLocks noChangeArrowheads="1"/>
          </p:cNvSpPr>
          <p:nvPr/>
        </p:nvSpPr>
        <p:spPr bwMode="auto">
          <a:xfrm>
            <a:off x="369888" y="3357563"/>
            <a:ext cx="8432800" cy="1566862"/>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
                <a:schemeClr val="accent2"/>
              </a:buClr>
              <a:buFont typeface="Wingdings" panose="05000000000000000000" pitchFamily="2" charset="2"/>
              <a:buChar char="§"/>
            </a:pPr>
            <a:r>
              <a:rPr lang="en-US" altLang="zh-CN" sz="2600" b="1"/>
              <a:t> </a:t>
            </a:r>
            <a:r>
              <a:rPr lang="zh-CN" altLang="en-US" sz="2600" b="1">
                <a:latin typeface="Times New Roman" panose="02020603050405020304" pitchFamily="18" charset="0"/>
              </a:rPr>
              <a:t>定义</a:t>
            </a:r>
            <a:r>
              <a:rPr lang="en-US" altLang="zh-CN" sz="2600" b="1">
                <a:latin typeface="Times New Roman" panose="02020603050405020304" pitchFamily="18" charset="0"/>
              </a:rPr>
              <a:t>2.4  </a:t>
            </a:r>
            <a:r>
              <a:rPr lang="zh-CN" altLang="en-US" sz="2600" b="1">
                <a:latin typeface="Times New Roman" panose="02020603050405020304" pitchFamily="18" charset="0"/>
              </a:rPr>
              <a:t>如果谓词公式</a:t>
            </a:r>
            <a:r>
              <a:rPr lang="en-US" altLang="zh-CN" sz="2600" b="1" i="1">
                <a:latin typeface="Times New Roman" panose="02020603050405020304" pitchFamily="18" charset="0"/>
              </a:rPr>
              <a:t>P</a:t>
            </a:r>
            <a:r>
              <a:rPr lang="zh-CN" altLang="en-US" sz="2600" b="1">
                <a:latin typeface="Times New Roman" panose="02020603050405020304" pitchFamily="18" charset="0"/>
              </a:rPr>
              <a:t>对个体域</a:t>
            </a:r>
            <a:r>
              <a:rPr lang="en-US" altLang="zh-CN" sz="2600" b="1" i="1">
                <a:latin typeface="Times New Roman" panose="02020603050405020304" pitchFamily="18" charset="0"/>
              </a:rPr>
              <a:t>D</a:t>
            </a:r>
            <a:r>
              <a:rPr lang="zh-CN" altLang="en-US" sz="2600" b="1">
                <a:latin typeface="Times New Roman" panose="02020603050405020304" pitchFamily="18" charset="0"/>
              </a:rPr>
              <a:t>上的任何一个解释都取得真值</a:t>
            </a:r>
            <a:r>
              <a:rPr lang="en-US" altLang="zh-CN" sz="2600" b="1" i="1">
                <a:latin typeface="Times New Roman" panose="02020603050405020304" pitchFamily="18" charset="0"/>
              </a:rPr>
              <a:t>F</a:t>
            </a:r>
            <a:r>
              <a:rPr lang="zh-CN" altLang="en-US" sz="2600" b="1">
                <a:latin typeface="Times New Roman" panose="02020603050405020304" pitchFamily="18" charset="0"/>
              </a:rPr>
              <a:t>，则称</a:t>
            </a:r>
            <a:r>
              <a:rPr lang="en-US" altLang="zh-CN" sz="2600" b="1" i="1">
                <a:latin typeface="Times New Roman" panose="02020603050405020304" pitchFamily="18" charset="0"/>
              </a:rPr>
              <a:t>P</a:t>
            </a:r>
            <a:r>
              <a:rPr lang="zh-CN" altLang="en-US" sz="2600" b="1">
                <a:latin typeface="Times New Roman" panose="02020603050405020304" pitchFamily="18" charset="0"/>
              </a:rPr>
              <a:t>在</a:t>
            </a:r>
            <a:r>
              <a:rPr lang="en-US" altLang="zh-CN" sz="2600" b="1" i="1">
                <a:latin typeface="Times New Roman" panose="02020603050405020304" pitchFamily="18" charset="0"/>
              </a:rPr>
              <a:t>D</a:t>
            </a:r>
            <a:r>
              <a:rPr lang="zh-CN" altLang="en-US" sz="2600" b="1">
                <a:latin typeface="Times New Roman" panose="02020603050405020304" pitchFamily="18" charset="0"/>
              </a:rPr>
              <a:t>上是永假的；如果</a:t>
            </a:r>
            <a:r>
              <a:rPr lang="en-US" altLang="zh-CN" sz="2600" b="1" i="1">
                <a:latin typeface="Times New Roman" panose="02020603050405020304" pitchFamily="18" charset="0"/>
              </a:rPr>
              <a:t>P</a:t>
            </a:r>
            <a:r>
              <a:rPr lang="zh-CN" altLang="en-US" sz="2600" b="1">
                <a:latin typeface="Times New Roman" panose="02020603050405020304" pitchFamily="18" charset="0"/>
              </a:rPr>
              <a:t>在每个非空个体域上均永假，则称</a:t>
            </a:r>
            <a:r>
              <a:rPr lang="en-US" altLang="zh-CN" sz="2600" b="1" i="1">
                <a:latin typeface="Times New Roman" panose="02020603050405020304" pitchFamily="18" charset="0"/>
              </a:rPr>
              <a:t>P</a:t>
            </a:r>
            <a:r>
              <a:rPr lang="zh-CN" altLang="en-US" sz="2600" b="1">
                <a:latin typeface="Times New Roman" panose="02020603050405020304" pitchFamily="18" charset="0"/>
              </a:rPr>
              <a:t>永假</a:t>
            </a:r>
            <a:r>
              <a:rPr lang="zh-CN" altLang="en-US" sz="2800" b="1">
                <a:latin typeface="Times New Roman" panose="02020603050405020304" pitchFamily="18" charset="0"/>
              </a:rPr>
              <a:t>。</a:t>
            </a:r>
          </a:p>
        </p:txBody>
      </p:sp>
      <p:sp>
        <p:nvSpPr>
          <p:cNvPr id="75784" name="Text Box 7"/>
          <p:cNvSpPr txBox="1">
            <a:spLocks noChangeArrowheads="1"/>
          </p:cNvSpPr>
          <p:nvPr/>
        </p:nvSpPr>
        <p:spPr bwMode="auto">
          <a:xfrm>
            <a:off x="392113" y="1598613"/>
            <a:ext cx="8404225" cy="1566862"/>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
                <a:schemeClr val="accent2"/>
              </a:buClr>
              <a:buFont typeface="Wingdings" panose="05000000000000000000" pitchFamily="2" charset="2"/>
              <a:buChar char="§"/>
            </a:pPr>
            <a:r>
              <a:rPr lang="en-US" altLang="zh-CN" sz="2600" b="1"/>
              <a:t> </a:t>
            </a:r>
            <a:r>
              <a:rPr lang="zh-CN" altLang="en-US" sz="2600" b="1">
                <a:latin typeface="Times New Roman" panose="02020603050405020304" pitchFamily="18" charset="0"/>
              </a:rPr>
              <a:t>定义</a:t>
            </a:r>
            <a:r>
              <a:rPr lang="en-US" altLang="zh-CN" sz="2600" b="1">
                <a:latin typeface="Times New Roman" panose="02020603050405020304" pitchFamily="18" charset="0"/>
              </a:rPr>
              <a:t>2.3  </a:t>
            </a:r>
            <a:r>
              <a:rPr lang="zh-CN" altLang="en-US" sz="2600" b="1">
                <a:latin typeface="Times New Roman" panose="02020603050405020304" pitchFamily="18" charset="0"/>
              </a:rPr>
              <a:t>如果谓词公式</a:t>
            </a:r>
            <a:r>
              <a:rPr lang="en-US" altLang="zh-CN" sz="2600" b="1" i="1">
                <a:latin typeface="Times New Roman" panose="02020603050405020304" pitchFamily="18" charset="0"/>
              </a:rPr>
              <a:t>P</a:t>
            </a:r>
            <a:r>
              <a:rPr lang="zh-CN" altLang="en-US" sz="2600" b="1">
                <a:latin typeface="Times New Roman" panose="02020603050405020304" pitchFamily="18" charset="0"/>
              </a:rPr>
              <a:t>对个体域</a:t>
            </a:r>
            <a:r>
              <a:rPr lang="en-US" altLang="zh-CN" sz="2600" b="1" i="1">
                <a:latin typeface="Times New Roman" panose="02020603050405020304" pitchFamily="18" charset="0"/>
              </a:rPr>
              <a:t>D</a:t>
            </a:r>
            <a:r>
              <a:rPr lang="zh-CN" altLang="en-US" sz="2600" b="1">
                <a:latin typeface="Times New Roman" panose="02020603050405020304" pitchFamily="18" charset="0"/>
              </a:rPr>
              <a:t>上的</a:t>
            </a:r>
            <a:r>
              <a:rPr lang="zh-CN" altLang="en-US" sz="2600" b="1">
                <a:solidFill>
                  <a:srgbClr val="FF0000"/>
                </a:solidFill>
                <a:latin typeface="Times New Roman" panose="02020603050405020304" pitchFamily="18" charset="0"/>
              </a:rPr>
              <a:t>任何一个解释都取得真值</a:t>
            </a:r>
            <a:r>
              <a:rPr lang="en-US" altLang="zh-CN" sz="2600" b="1" i="1">
                <a:solidFill>
                  <a:srgbClr val="FF0000"/>
                </a:solidFill>
                <a:latin typeface="Times New Roman" panose="02020603050405020304" pitchFamily="18" charset="0"/>
              </a:rPr>
              <a:t>T</a:t>
            </a:r>
            <a:r>
              <a:rPr lang="zh-CN" altLang="en-US" sz="2600" b="1">
                <a:latin typeface="Times New Roman" panose="02020603050405020304" pitchFamily="18" charset="0"/>
              </a:rPr>
              <a:t>，</a:t>
            </a:r>
            <a:r>
              <a:rPr lang="zh-CN" altLang="en-US" sz="2600" b="1">
                <a:solidFill>
                  <a:srgbClr val="FF0000"/>
                </a:solidFill>
                <a:latin typeface="Times New Roman" panose="02020603050405020304" pitchFamily="18" charset="0"/>
              </a:rPr>
              <a:t>则称</a:t>
            </a:r>
            <a:r>
              <a:rPr lang="en-US" altLang="zh-CN" sz="2600" b="1" i="1">
                <a:solidFill>
                  <a:srgbClr val="FF0000"/>
                </a:solidFill>
                <a:latin typeface="Times New Roman" panose="02020603050405020304" pitchFamily="18" charset="0"/>
              </a:rPr>
              <a:t>P</a:t>
            </a:r>
            <a:r>
              <a:rPr lang="zh-CN" altLang="en-US" sz="2600" b="1">
                <a:solidFill>
                  <a:srgbClr val="FF0000"/>
                </a:solidFill>
                <a:latin typeface="Times New Roman" panose="02020603050405020304" pitchFamily="18" charset="0"/>
              </a:rPr>
              <a:t>在</a:t>
            </a:r>
            <a:r>
              <a:rPr lang="en-US" altLang="zh-CN" sz="2600" b="1" i="1">
                <a:solidFill>
                  <a:srgbClr val="FF0000"/>
                </a:solidFill>
                <a:latin typeface="Times New Roman" panose="02020603050405020304" pitchFamily="18" charset="0"/>
              </a:rPr>
              <a:t>D</a:t>
            </a:r>
            <a:r>
              <a:rPr lang="zh-CN" altLang="en-US" sz="2600" b="1">
                <a:solidFill>
                  <a:srgbClr val="FF0000"/>
                </a:solidFill>
                <a:latin typeface="Times New Roman" panose="02020603050405020304" pitchFamily="18" charset="0"/>
              </a:rPr>
              <a:t>上是永真的</a:t>
            </a:r>
            <a:r>
              <a:rPr lang="zh-CN" altLang="en-US" sz="2600" b="1">
                <a:latin typeface="Times New Roman" panose="02020603050405020304" pitchFamily="18" charset="0"/>
              </a:rPr>
              <a:t>；如果</a:t>
            </a:r>
            <a:r>
              <a:rPr lang="en-US" altLang="zh-CN" sz="2600" b="1" i="1">
                <a:latin typeface="Times New Roman" panose="02020603050405020304" pitchFamily="18" charset="0"/>
              </a:rPr>
              <a:t>P</a:t>
            </a:r>
            <a:r>
              <a:rPr lang="zh-CN" altLang="en-US" sz="2600" b="1">
                <a:latin typeface="Times New Roman" panose="02020603050405020304" pitchFamily="18" charset="0"/>
              </a:rPr>
              <a:t>在每个非空个体域上均永真，则称</a:t>
            </a:r>
            <a:r>
              <a:rPr lang="en-US" altLang="zh-CN" sz="2600" b="1" i="1">
                <a:latin typeface="Times New Roman" panose="02020603050405020304" pitchFamily="18" charset="0"/>
              </a:rPr>
              <a:t>P</a:t>
            </a:r>
            <a:r>
              <a:rPr lang="zh-CN" altLang="en-US" sz="2600" b="1">
                <a:latin typeface="Times New Roman" panose="02020603050405020304" pitchFamily="18" charset="0"/>
              </a:rPr>
              <a:t>永真</a:t>
            </a:r>
            <a:r>
              <a:rPr lang="zh-CN" altLang="en-US" sz="2800" b="1">
                <a:latin typeface="Times New Roman" panose="02020603050405020304" pitchFamily="18" charset="0"/>
              </a:rPr>
              <a:t>。</a:t>
            </a: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DF4B7A-8838-4782-98C0-ACBB31553E3B}" type="slidenum">
              <a:rPr altLang="en-US" smtClean="0">
                <a:solidFill>
                  <a:srgbClr val="A50021"/>
                </a:solidFill>
                <a:ea typeface="ＭＳ Ｐゴシック" panose="020B0600070205080204" pitchFamily="34" charset="-128"/>
              </a:rPr>
              <a:pPr/>
              <a:t>5</a:t>
            </a:fld>
            <a:endParaRPr lang="zh-CN" altLang="en-US" smtClean="0">
              <a:solidFill>
                <a:srgbClr val="A50021"/>
              </a:solidFill>
              <a:ea typeface="ＭＳ Ｐゴシック" panose="020B0600070205080204" pitchFamily="34" charset="-128"/>
            </a:endParaRPr>
          </a:p>
        </p:txBody>
      </p:sp>
      <p:sp>
        <p:nvSpPr>
          <p:cNvPr id="2867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2.1.1  </a:t>
            </a:r>
            <a:r>
              <a:rPr lang="zh-CN" altLang="en-US" smtClean="0">
                <a:latin typeface="Times New Roman" panose="02020603050405020304" pitchFamily="18" charset="0"/>
              </a:rPr>
              <a:t>知识的概念</a:t>
            </a:r>
          </a:p>
        </p:txBody>
      </p:sp>
      <p:sp>
        <p:nvSpPr>
          <p:cNvPr id="7171" name="Rectangle 3"/>
          <p:cNvSpPr>
            <a:spLocks noGrp="1" noChangeArrowheads="1"/>
          </p:cNvSpPr>
          <p:nvPr>
            <p:ph idx="1"/>
          </p:nvPr>
        </p:nvSpPr>
        <p:spPr/>
        <p:txBody>
          <a:bodyPr/>
          <a:lstStyle/>
          <a:p>
            <a:pPr eaLnBrk="1" hangingPunct="1">
              <a:spcBef>
                <a:spcPct val="40000"/>
              </a:spcBef>
            </a:pPr>
            <a:r>
              <a:rPr lang="zh-CN" altLang="en-US" sz="2600" b="1" smtClean="0"/>
              <a:t>知识：在长期的生活及社会实践中、在科学研究及实验中积累起来的对客观世界的认识与经验。</a:t>
            </a:r>
          </a:p>
          <a:p>
            <a:pPr eaLnBrk="1" hangingPunct="1">
              <a:spcBef>
                <a:spcPct val="40000"/>
              </a:spcBef>
            </a:pPr>
            <a:r>
              <a:rPr lang="zh-CN" altLang="en-US" sz="2600" b="1" smtClean="0"/>
              <a:t>知识：把有关</a:t>
            </a:r>
            <a:r>
              <a:rPr lang="zh-CN" altLang="en-US" sz="2600" b="1" smtClean="0">
                <a:solidFill>
                  <a:schemeClr val="accent2"/>
                </a:solidFill>
              </a:rPr>
              <a:t>信息关联</a:t>
            </a:r>
            <a:r>
              <a:rPr lang="zh-CN" altLang="en-US" sz="2600" b="1" smtClean="0"/>
              <a:t>在一起所形成的信息结构。 </a:t>
            </a:r>
          </a:p>
          <a:p>
            <a:pPr eaLnBrk="1" hangingPunct="1">
              <a:spcBef>
                <a:spcPct val="40000"/>
              </a:spcBef>
            </a:pPr>
            <a:r>
              <a:rPr lang="zh-CN" altLang="en-US" sz="2600" b="1" smtClean="0"/>
              <a:t>知识反映了客观世界中事物之间的</a:t>
            </a:r>
            <a:r>
              <a:rPr lang="zh-CN" altLang="en-US" sz="2600" b="1" smtClean="0">
                <a:solidFill>
                  <a:srgbClr val="FF0000"/>
                </a:solidFill>
              </a:rPr>
              <a:t>关系</a:t>
            </a:r>
            <a:r>
              <a:rPr lang="zh-CN" altLang="en-US" sz="2600" b="1" smtClean="0"/>
              <a:t>，不同事物或者相同事物间的不同关系形成了不同的知识。</a:t>
            </a:r>
          </a:p>
          <a:p>
            <a:pPr eaLnBrk="1" hangingPunct="1">
              <a:spcBef>
                <a:spcPct val="40000"/>
              </a:spcBef>
              <a:buFont typeface="Wingdings" panose="05000000000000000000" pitchFamily="2" charset="2"/>
              <a:buNone/>
            </a:pPr>
            <a:r>
              <a:rPr lang="zh-CN" altLang="en-US" sz="2600" b="1" smtClean="0"/>
              <a:t>     </a:t>
            </a:r>
            <a:endParaRPr lang="zh-CN" altLang="en-US" b="1" smtClean="0"/>
          </a:p>
        </p:txBody>
      </p:sp>
      <p:sp>
        <p:nvSpPr>
          <p:cNvPr id="7173" name="AutoShape 5"/>
          <p:cNvSpPr>
            <a:spLocks/>
          </p:cNvSpPr>
          <p:nvPr/>
        </p:nvSpPr>
        <p:spPr bwMode="auto">
          <a:xfrm>
            <a:off x="3546475" y="2890838"/>
            <a:ext cx="5407025" cy="1219200"/>
          </a:xfrm>
          <a:prstGeom prst="accentCallout2">
            <a:avLst>
              <a:gd name="adj1" fmla="val 9375"/>
              <a:gd name="adj2" fmla="val -1407"/>
              <a:gd name="adj3" fmla="val 9375"/>
              <a:gd name="adj4" fmla="val -3463"/>
              <a:gd name="adj5" fmla="val -22264"/>
              <a:gd name="adj6" fmla="val -5606"/>
            </a:avLst>
          </a:prstGeom>
          <a:gradFill rotWithShape="0">
            <a:gsLst>
              <a:gs pos="0">
                <a:schemeClr val="bg1"/>
              </a:gs>
              <a:gs pos="100000">
                <a:schemeClr val="accent1"/>
              </a:gs>
            </a:gsLst>
            <a:path path="shape">
              <a:fillToRect l="50000" t="50000" r="50000" b="50000"/>
            </a:path>
          </a:gradFill>
          <a:ln w="9525">
            <a:solidFill>
              <a:schemeClr val="accent2"/>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信息关联形式：</a:t>
            </a:r>
            <a:r>
              <a:rPr lang="zh-CN" altLang="en-US" sz="2400" b="1">
                <a:latin typeface="Times New Roman" panose="02020603050405020304" pitchFamily="18" charset="0"/>
              </a:rPr>
              <a:t>“</a:t>
            </a:r>
            <a:r>
              <a:rPr lang="zh-CN" altLang="en-US" sz="2400" b="1">
                <a:latin typeface="宋体" panose="02010600030101010101" pitchFamily="2" charset="-122"/>
              </a:rPr>
              <a:t>如果</a:t>
            </a:r>
            <a:r>
              <a:rPr lang="en-US" altLang="zh-CN" sz="2800" baseline="5000">
                <a:latin typeface="宋体" panose="02010600030101010101" pitchFamily="2" charset="-122"/>
              </a:rPr>
              <a:t>……</a:t>
            </a:r>
            <a:r>
              <a:rPr lang="zh-CN" altLang="en-US" b="1"/>
              <a:t>，</a:t>
            </a:r>
            <a:r>
              <a:rPr lang="zh-CN" altLang="en-US" sz="2400" b="1">
                <a:latin typeface="宋体" panose="02010600030101010101" pitchFamily="2" charset="-122"/>
              </a:rPr>
              <a:t>则</a:t>
            </a:r>
            <a:r>
              <a:rPr lang="en-US" altLang="zh-CN" sz="2800" baseline="5000">
                <a:latin typeface="宋体" panose="02010600030101010101" pitchFamily="2" charset="-122"/>
              </a:rPr>
              <a:t>……</a:t>
            </a:r>
            <a:r>
              <a:rPr lang="en-US" altLang="zh-CN" sz="2400" b="1">
                <a:latin typeface="Times New Roman" panose="02020603050405020304" pitchFamily="18" charset="0"/>
              </a:rPr>
              <a:t>”</a:t>
            </a:r>
            <a:r>
              <a:rPr lang="en-US" altLang="zh-CN" sz="2400" b="1"/>
              <a:t> </a:t>
            </a:r>
          </a:p>
          <a:p>
            <a:pPr eaLnBrk="1" hangingPunct="1"/>
            <a:endParaRPr lang="en-US" altLang="zh-CN" sz="2400" b="1"/>
          </a:p>
          <a:p>
            <a:pPr eaLnBrk="1" hangingPunct="1"/>
            <a:r>
              <a:rPr lang="zh-CN" altLang="en-US" sz="2400" b="1">
                <a:solidFill>
                  <a:schemeClr val="accent2"/>
                </a:solidFill>
                <a:latin typeface="宋体" panose="02010600030101010101" pitchFamily="2" charset="-122"/>
              </a:rPr>
              <a:t>如果大雁向南飞，则冬天就要来临了。</a:t>
            </a:r>
          </a:p>
          <a:p>
            <a:pPr algn="ctr" eaLnBrk="1" hangingPunct="1"/>
            <a:r>
              <a:rPr lang="zh-CN" altLang="en-US"/>
              <a:t> </a:t>
            </a:r>
          </a:p>
        </p:txBody>
      </p:sp>
      <p:sp>
        <p:nvSpPr>
          <p:cNvPr id="7174" name="Text Box 6"/>
          <p:cNvSpPr txBox="1">
            <a:spLocks noChangeArrowheads="1"/>
          </p:cNvSpPr>
          <p:nvPr/>
        </p:nvSpPr>
        <p:spPr bwMode="auto">
          <a:xfrm>
            <a:off x="7239000" y="5524500"/>
            <a:ext cx="1905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rPr>
              <a:t>——</a:t>
            </a:r>
            <a:r>
              <a:rPr lang="en-US" altLang="zh-CN" sz="2800" b="1">
                <a:latin typeface="宋体" panose="02010600030101010101" pitchFamily="2" charset="-122"/>
              </a:rPr>
              <a:t> </a:t>
            </a:r>
            <a:r>
              <a:rPr lang="zh-CN" altLang="en-US" sz="2800" b="1">
                <a:solidFill>
                  <a:schemeClr val="accent2"/>
                </a:solidFill>
                <a:latin typeface="宋体" panose="02010600030101010101" pitchFamily="2" charset="-122"/>
              </a:rPr>
              <a:t>规则</a:t>
            </a:r>
          </a:p>
        </p:txBody>
      </p:sp>
      <p:sp>
        <p:nvSpPr>
          <p:cNvPr id="7176" name="Rectangle 8"/>
          <p:cNvSpPr>
            <a:spLocks noChangeArrowheads="1"/>
          </p:cNvSpPr>
          <p:nvPr/>
        </p:nvSpPr>
        <p:spPr bwMode="auto">
          <a:xfrm>
            <a:off x="3276600" y="4648200"/>
            <a:ext cx="2252663"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40000"/>
              </a:spcBef>
              <a:buClr>
                <a:schemeClr val="accent2"/>
              </a:buClr>
              <a:buFont typeface="Wingdings" panose="05000000000000000000" pitchFamily="2" charset="2"/>
              <a:buNone/>
            </a:pPr>
            <a:r>
              <a:rPr lang="en-US" altLang="zh-CN" sz="2800" b="1"/>
              <a:t>——   </a:t>
            </a:r>
            <a:r>
              <a:rPr lang="zh-CN" altLang="en-US" sz="2800" b="1">
                <a:solidFill>
                  <a:schemeClr val="accent2"/>
                </a:solidFill>
              </a:rPr>
              <a:t>事实</a:t>
            </a:r>
          </a:p>
        </p:txBody>
      </p:sp>
      <p:sp>
        <p:nvSpPr>
          <p:cNvPr id="7177" name="Rectangle 9"/>
          <p:cNvSpPr>
            <a:spLocks noChangeArrowheads="1"/>
          </p:cNvSpPr>
          <p:nvPr/>
        </p:nvSpPr>
        <p:spPr bwMode="auto">
          <a:xfrm>
            <a:off x="657225" y="3946525"/>
            <a:ext cx="70866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chemeClr val="accent2"/>
              </a:buClr>
              <a:buFont typeface="Wingdings" panose="05000000000000000000" pitchFamily="2" charset="2"/>
              <a:buNone/>
            </a:pPr>
            <a:r>
              <a:rPr lang="zh-CN" altLang="en-US" sz="2800" b="1"/>
              <a:t>例如：</a:t>
            </a:r>
          </a:p>
          <a:p>
            <a:pPr eaLnBrk="1" hangingPunct="1">
              <a:lnSpc>
                <a:spcPct val="120000"/>
              </a:lnSpc>
              <a:spcBef>
                <a:spcPct val="50000"/>
              </a:spcBef>
              <a:buClr>
                <a:schemeClr val="accent2"/>
              </a:buClr>
              <a:buFont typeface="Wingdings" panose="05000000000000000000" pitchFamily="2" charset="2"/>
              <a:buNone/>
            </a:pPr>
            <a:r>
              <a:rPr lang="zh-CN" altLang="en-US" sz="2800" b="1"/>
              <a:t> </a:t>
            </a:r>
            <a:r>
              <a:rPr lang="zh-CN" altLang="en-US" sz="2800" b="1">
                <a:latin typeface="Times New Roman" panose="02020603050405020304" pitchFamily="18" charset="0"/>
              </a:rPr>
              <a:t>“</a:t>
            </a:r>
            <a:r>
              <a:rPr lang="zh-CN" altLang="en-US" sz="2800" b="1">
                <a:solidFill>
                  <a:schemeClr val="folHlink"/>
                </a:solidFill>
                <a:latin typeface="宋体" panose="02010600030101010101" pitchFamily="2" charset="-122"/>
              </a:rPr>
              <a:t>雪是白色的</a:t>
            </a:r>
            <a:r>
              <a:rPr lang="zh-CN" altLang="en-US" sz="2800" b="1">
                <a:latin typeface="Times New Roman" panose="02020603050405020304" pitchFamily="18" charset="0"/>
              </a:rPr>
              <a:t>”</a:t>
            </a:r>
            <a:r>
              <a:rPr lang="zh-CN" altLang="en-US" sz="2800" b="1"/>
              <a:t> </a:t>
            </a:r>
          </a:p>
          <a:p>
            <a:pPr eaLnBrk="1" hangingPunct="1">
              <a:lnSpc>
                <a:spcPct val="120000"/>
              </a:lnSpc>
              <a:spcBef>
                <a:spcPct val="50000"/>
              </a:spcBef>
              <a:buClr>
                <a:schemeClr val="accent2"/>
              </a:buClr>
              <a:buFont typeface="Wingdings" panose="05000000000000000000" pitchFamily="2" charset="2"/>
              <a:buNone/>
            </a:pPr>
            <a:r>
              <a:rPr lang="zh-CN" altLang="en-US" sz="2800" b="1"/>
              <a:t> </a:t>
            </a:r>
            <a:r>
              <a:rPr lang="zh-CN" altLang="en-US" sz="2800" b="1">
                <a:latin typeface="Times New Roman" panose="02020603050405020304" pitchFamily="18" charset="0"/>
              </a:rPr>
              <a:t>“</a:t>
            </a:r>
            <a:r>
              <a:rPr lang="zh-CN" altLang="en-US" sz="2800" b="1">
                <a:solidFill>
                  <a:schemeClr val="folHlink"/>
                </a:solidFill>
                <a:latin typeface="宋体" panose="02010600030101010101" pitchFamily="2" charset="-122"/>
              </a:rPr>
              <a:t>如果头痛且流涕，则有可能患了感冒</a:t>
            </a:r>
            <a:r>
              <a:rPr lang="zh-CN" altLang="en-US" sz="2800" b="1">
                <a:latin typeface="Times New Roman" panose="02020603050405020304" pitchFamily="18" charset="0"/>
              </a:rPr>
              <a:t>”</a:t>
            </a:r>
            <a:r>
              <a:rPr lang="zh-CN" altLang="en-US" sz="3000" b="1"/>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 calcmode="lin" valueType="num">
                                      <p:cBhvr additive="base">
                                        <p:cTn id="12"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 calcmode="lin" valueType="num">
                                      <p:cBhvr additive="base">
                                        <p:cTn id="17"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7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 calcmode="lin" valueType="num">
                                      <p:cBhvr additive="base">
                                        <p:cTn id="22"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grpId="0" nodeType="clickEffect">
                                  <p:stCondLst>
                                    <p:cond delay="0"/>
                                  </p:stCondLst>
                                  <p:childTnLst>
                                    <p:set>
                                      <p:cBhvr>
                                        <p:cTn id="27" dur="1" fill="hold">
                                          <p:stCondLst>
                                            <p:cond delay="0"/>
                                          </p:stCondLst>
                                        </p:cTn>
                                        <p:tgtEl>
                                          <p:spTgt spid="7173"/>
                                        </p:tgtEl>
                                        <p:attrNameLst>
                                          <p:attrName>style.visibility</p:attrName>
                                        </p:attrNameLst>
                                      </p:cBhvr>
                                      <p:to>
                                        <p:strVal val="visible"/>
                                      </p:to>
                                    </p:set>
                                    <p:anim calcmode="lin" valueType="num">
                                      <p:cBhvr>
                                        <p:cTn id="28" dur="500" fill="hold"/>
                                        <p:tgtEl>
                                          <p:spTgt spid="7173"/>
                                        </p:tgtEl>
                                        <p:attrNameLst>
                                          <p:attrName>ppt_x</p:attrName>
                                        </p:attrNameLst>
                                      </p:cBhvr>
                                      <p:tavLst>
                                        <p:tav tm="0">
                                          <p:val>
                                            <p:strVal val="#ppt_x"/>
                                          </p:val>
                                        </p:tav>
                                        <p:tav tm="100000">
                                          <p:val>
                                            <p:strVal val="#ppt_x"/>
                                          </p:val>
                                        </p:tav>
                                      </p:tavLst>
                                    </p:anim>
                                    <p:anim calcmode="lin" valueType="num">
                                      <p:cBhvr>
                                        <p:cTn id="29" dur="500" fill="hold"/>
                                        <p:tgtEl>
                                          <p:spTgt spid="7173"/>
                                        </p:tgtEl>
                                        <p:attrNameLst>
                                          <p:attrName>ppt_y</p:attrName>
                                        </p:attrNameLst>
                                      </p:cBhvr>
                                      <p:tavLst>
                                        <p:tav tm="0">
                                          <p:val>
                                            <p:strVal val="#ppt_y-#ppt_h/2"/>
                                          </p:val>
                                        </p:tav>
                                        <p:tav tm="100000">
                                          <p:val>
                                            <p:strVal val="#ppt_y"/>
                                          </p:val>
                                        </p:tav>
                                      </p:tavLst>
                                    </p:anim>
                                    <p:anim calcmode="lin" valueType="num">
                                      <p:cBhvr>
                                        <p:cTn id="30" dur="500" fill="hold"/>
                                        <p:tgtEl>
                                          <p:spTgt spid="7173"/>
                                        </p:tgtEl>
                                        <p:attrNameLst>
                                          <p:attrName>ppt_w</p:attrName>
                                        </p:attrNameLst>
                                      </p:cBhvr>
                                      <p:tavLst>
                                        <p:tav tm="0">
                                          <p:val>
                                            <p:strVal val="#ppt_w"/>
                                          </p:val>
                                        </p:tav>
                                        <p:tav tm="100000">
                                          <p:val>
                                            <p:strVal val="#ppt_w"/>
                                          </p:val>
                                        </p:tav>
                                      </p:tavLst>
                                    </p:anim>
                                    <p:anim calcmode="lin" valueType="num">
                                      <p:cBhvr>
                                        <p:cTn id="31" dur="500" fill="hold"/>
                                        <p:tgtEl>
                                          <p:spTgt spid="717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7173"/>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177"/>
                                        </p:tgtEl>
                                        <p:attrNameLst>
                                          <p:attrName>style.visibility</p:attrName>
                                        </p:attrNameLst>
                                      </p:cBhvr>
                                      <p:to>
                                        <p:strVal val="visible"/>
                                      </p:to>
                                    </p:set>
                                    <p:anim calcmode="lin" valueType="num">
                                      <p:cBhvr additive="base">
                                        <p:cTn id="36" dur="500" fill="hold"/>
                                        <p:tgtEl>
                                          <p:spTgt spid="7177"/>
                                        </p:tgtEl>
                                        <p:attrNameLst>
                                          <p:attrName>ppt_x</p:attrName>
                                        </p:attrNameLst>
                                      </p:cBhvr>
                                      <p:tavLst>
                                        <p:tav tm="0">
                                          <p:val>
                                            <p:strVal val="0-#ppt_w/2"/>
                                          </p:val>
                                        </p:tav>
                                        <p:tav tm="100000">
                                          <p:val>
                                            <p:strVal val="#ppt_x"/>
                                          </p:val>
                                        </p:tav>
                                      </p:tavLst>
                                    </p:anim>
                                    <p:anim calcmode="lin" valueType="num">
                                      <p:cBhvr additive="base">
                                        <p:cTn id="37" dur="500" fill="hold"/>
                                        <p:tgtEl>
                                          <p:spTgt spid="7177"/>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7176"/>
                                        </p:tgtEl>
                                        <p:attrNameLst>
                                          <p:attrName>style.visibility</p:attrName>
                                        </p:attrNameLst>
                                      </p:cBhvr>
                                      <p:to>
                                        <p:strVal val="visible"/>
                                      </p:to>
                                    </p:set>
                                  </p:childTnLst>
                                </p:cTn>
                              </p:par>
                            </p:childTnLst>
                          </p:cTn>
                        </p:par>
                        <p:par>
                          <p:cTn id="41" fill="hold" nodeType="afterGroup">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dvAuto="0"/>
      <p:bldP spid="7173" grpId="0" animBg="1"/>
      <p:bldP spid="7174" grpId="0"/>
      <p:bldP spid="7176" grpId="0"/>
      <p:bldP spid="717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F5A788-96E0-4484-93DC-BD6C730C38DA}" type="slidenum">
              <a:rPr altLang="en-US" smtClean="0">
                <a:solidFill>
                  <a:srgbClr val="A50021"/>
                </a:solidFill>
                <a:ea typeface="ＭＳ Ｐゴシック" panose="020B0600070205080204" pitchFamily="34" charset="-128"/>
              </a:rPr>
              <a:pPr/>
              <a:t>50</a:t>
            </a:fld>
            <a:endParaRPr lang="zh-CN" altLang="en-US" smtClean="0">
              <a:solidFill>
                <a:srgbClr val="A50021"/>
              </a:solidFill>
              <a:ea typeface="ＭＳ Ｐゴシック" panose="020B0600070205080204" pitchFamily="34" charset="-128"/>
            </a:endParaRPr>
          </a:p>
        </p:txBody>
      </p:sp>
      <p:sp>
        <p:nvSpPr>
          <p:cNvPr id="7680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2.3.3  </a:t>
            </a:r>
            <a:r>
              <a:rPr lang="zh-CN" altLang="en-US" smtClean="0">
                <a:latin typeface="Times New Roman" panose="02020603050405020304" pitchFamily="18" charset="0"/>
              </a:rPr>
              <a:t>谓词公式的性质</a:t>
            </a:r>
          </a:p>
        </p:txBody>
      </p:sp>
      <p:sp>
        <p:nvSpPr>
          <p:cNvPr id="76804" name="Rectangle 3"/>
          <p:cNvSpPr>
            <a:spLocks noGrp="1" noChangeArrowheads="1"/>
          </p:cNvSpPr>
          <p:nvPr>
            <p:ph idx="1"/>
          </p:nvPr>
        </p:nvSpPr>
        <p:spPr/>
        <p:txBody>
          <a:bodyPr/>
          <a:lstStyle/>
          <a:p>
            <a:pPr marL="571500" indent="-571500" eaLnBrk="1" hangingPunct="1">
              <a:buFont typeface="Wingdings" panose="05000000000000000000" pitchFamily="2" charset="2"/>
              <a:buNone/>
            </a:pPr>
            <a:r>
              <a:rPr lang="en-US" altLang="zh-CN" b="1" smtClean="0">
                <a:latin typeface="Times New Roman" panose="02020603050405020304" pitchFamily="18" charset="0"/>
              </a:rPr>
              <a:t>3. </a:t>
            </a:r>
            <a:r>
              <a:rPr lang="zh-CN" altLang="en-US" b="1" smtClean="0">
                <a:latin typeface="Times New Roman" panose="02020603050405020304" pitchFamily="18" charset="0"/>
              </a:rPr>
              <a:t>谓词公式的</a:t>
            </a:r>
            <a:r>
              <a:rPr lang="zh-CN" altLang="en-US" b="1" smtClean="0">
                <a:solidFill>
                  <a:srgbClr val="FF0000"/>
                </a:solidFill>
                <a:latin typeface="Times New Roman" panose="02020603050405020304" pitchFamily="18" charset="0"/>
              </a:rPr>
              <a:t>等价性</a:t>
            </a:r>
            <a:endParaRPr lang="zh-CN" altLang="en-US" b="1" smtClean="0">
              <a:solidFill>
                <a:srgbClr val="FF0000"/>
              </a:solidFill>
            </a:endParaRPr>
          </a:p>
        </p:txBody>
      </p:sp>
      <p:sp>
        <p:nvSpPr>
          <p:cNvPr id="76805" name="Rectangle 5"/>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06" name="Text Box 8"/>
          <p:cNvSpPr txBox="1">
            <a:spLocks noChangeArrowheads="1"/>
          </p:cNvSpPr>
          <p:nvPr/>
        </p:nvSpPr>
        <p:spPr bwMode="auto">
          <a:xfrm>
            <a:off x="0" y="1870075"/>
            <a:ext cx="8578850" cy="3883025"/>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buClr>
                <a:schemeClr val="accent2"/>
              </a:buClr>
              <a:buFont typeface="Wingdings" panose="05000000000000000000" pitchFamily="2" charset="2"/>
              <a:buChar char="§"/>
            </a:pPr>
            <a:r>
              <a:rPr lang="en-US" altLang="zh-CN" sz="2600" b="1">
                <a:latin typeface="Times New Roman" panose="02020603050405020304" pitchFamily="18" charset="0"/>
              </a:rPr>
              <a:t> </a:t>
            </a:r>
            <a:r>
              <a:rPr lang="zh-CN" altLang="en-US" sz="2800" b="1">
                <a:latin typeface="Times New Roman" panose="02020603050405020304" pitchFamily="18" charset="0"/>
              </a:rPr>
              <a:t>定义</a:t>
            </a:r>
            <a:r>
              <a:rPr lang="en-US" altLang="zh-CN" sz="2800" b="1">
                <a:latin typeface="Times New Roman" panose="02020603050405020304" pitchFamily="18" charset="0"/>
              </a:rPr>
              <a:t>2.6  </a:t>
            </a:r>
            <a:r>
              <a:rPr lang="zh-CN" altLang="en-US" sz="2800" b="1">
                <a:latin typeface="Times New Roman" panose="02020603050405020304" pitchFamily="18" charset="0"/>
              </a:rPr>
              <a:t>设</a:t>
            </a:r>
            <a:r>
              <a:rPr lang="en-US" altLang="zh-CN" sz="2800" b="1" i="1">
                <a:latin typeface="Times New Roman" panose="02020603050405020304" pitchFamily="18" charset="0"/>
              </a:rPr>
              <a:t>P</a:t>
            </a:r>
            <a:r>
              <a:rPr lang="zh-CN" altLang="en-US" sz="2800" b="1">
                <a:latin typeface="Times New Roman" panose="02020603050405020304" pitchFamily="18" charset="0"/>
              </a:rPr>
              <a:t>与</a:t>
            </a:r>
            <a:r>
              <a:rPr lang="en-US" altLang="zh-CN" sz="2800" b="1" i="1">
                <a:latin typeface="Times New Roman" panose="02020603050405020304" pitchFamily="18" charset="0"/>
              </a:rPr>
              <a:t>Q</a:t>
            </a:r>
            <a:r>
              <a:rPr lang="zh-CN" altLang="en-US" sz="2800" b="1">
                <a:latin typeface="Times New Roman" panose="02020603050405020304" pitchFamily="18" charset="0"/>
              </a:rPr>
              <a:t>是两个谓词公式，</a:t>
            </a:r>
            <a:r>
              <a:rPr lang="en-US" altLang="zh-CN" sz="2800" b="1" i="1">
                <a:latin typeface="Times New Roman" panose="02020603050405020304" pitchFamily="18" charset="0"/>
              </a:rPr>
              <a:t>D</a:t>
            </a:r>
            <a:r>
              <a:rPr lang="zh-CN" altLang="en-US" sz="2800" b="1">
                <a:latin typeface="Times New Roman" panose="02020603050405020304" pitchFamily="18" charset="0"/>
              </a:rPr>
              <a:t>是它们共同的个体域，若对</a:t>
            </a:r>
            <a:r>
              <a:rPr lang="en-US" altLang="zh-CN" sz="2800" b="1" i="1">
                <a:latin typeface="Times New Roman" panose="02020603050405020304" pitchFamily="18" charset="0"/>
              </a:rPr>
              <a:t>D</a:t>
            </a:r>
            <a:r>
              <a:rPr lang="zh-CN" altLang="en-US" sz="2800" b="1">
                <a:latin typeface="Times New Roman" panose="02020603050405020304" pitchFamily="18" charset="0"/>
              </a:rPr>
              <a:t>上的任何一个解释，</a:t>
            </a:r>
            <a:r>
              <a:rPr lang="en-US" altLang="zh-CN" sz="2800" b="1" i="1">
                <a:latin typeface="Times New Roman" panose="02020603050405020304" pitchFamily="18" charset="0"/>
              </a:rPr>
              <a:t>P</a:t>
            </a:r>
            <a:r>
              <a:rPr lang="zh-CN" altLang="en-US" sz="2800" b="1">
                <a:latin typeface="Times New Roman" panose="02020603050405020304" pitchFamily="18" charset="0"/>
              </a:rPr>
              <a:t>与</a:t>
            </a:r>
            <a:r>
              <a:rPr lang="en-US" altLang="zh-CN" sz="2800" b="1" i="1">
                <a:latin typeface="Times New Roman" panose="02020603050405020304" pitchFamily="18" charset="0"/>
              </a:rPr>
              <a:t>Q</a:t>
            </a:r>
            <a:r>
              <a:rPr lang="zh-CN" altLang="en-US" sz="2800" b="1">
                <a:latin typeface="Times New Roman" panose="02020603050405020304" pitchFamily="18" charset="0"/>
              </a:rPr>
              <a:t>都有相同的真值，则称公式</a:t>
            </a:r>
            <a:r>
              <a:rPr lang="en-US" altLang="zh-CN" sz="2800" b="1" i="1">
                <a:latin typeface="Times New Roman" panose="02020603050405020304" pitchFamily="18" charset="0"/>
              </a:rPr>
              <a:t>P</a:t>
            </a:r>
            <a:r>
              <a:rPr lang="zh-CN" altLang="en-US" sz="2800" b="1">
                <a:latin typeface="Times New Roman" panose="02020603050405020304" pitchFamily="18" charset="0"/>
              </a:rPr>
              <a:t>和</a:t>
            </a:r>
            <a:r>
              <a:rPr lang="en-US" altLang="zh-CN" sz="2800" b="1" i="1">
                <a:latin typeface="Times New Roman" panose="02020603050405020304" pitchFamily="18" charset="0"/>
              </a:rPr>
              <a:t>Q</a:t>
            </a:r>
            <a:r>
              <a:rPr lang="zh-CN" altLang="en-US" sz="2800" b="1">
                <a:latin typeface="Times New Roman" panose="02020603050405020304" pitchFamily="18" charset="0"/>
              </a:rPr>
              <a:t>在</a:t>
            </a:r>
            <a:r>
              <a:rPr lang="en-US" altLang="zh-CN" sz="2800" b="1" i="1">
                <a:latin typeface="Times New Roman" panose="02020603050405020304" pitchFamily="18" charset="0"/>
              </a:rPr>
              <a:t>D</a:t>
            </a:r>
            <a:r>
              <a:rPr lang="zh-CN" altLang="en-US" sz="2800" b="1">
                <a:latin typeface="Times New Roman" panose="02020603050405020304" pitchFamily="18" charset="0"/>
              </a:rPr>
              <a:t>上是等价的。如果</a:t>
            </a:r>
            <a:r>
              <a:rPr lang="en-US" altLang="zh-CN" sz="2800" b="1" i="1">
                <a:latin typeface="Times New Roman" panose="02020603050405020304" pitchFamily="18" charset="0"/>
              </a:rPr>
              <a:t>D</a:t>
            </a:r>
            <a:r>
              <a:rPr lang="zh-CN" altLang="en-US" sz="2800" b="1">
                <a:latin typeface="Times New Roman" panose="02020603050405020304" pitchFamily="18" charset="0"/>
              </a:rPr>
              <a:t>是任意个体域，则称</a:t>
            </a:r>
            <a:r>
              <a:rPr lang="en-US" altLang="zh-CN" sz="2800" b="1" i="1">
                <a:latin typeface="Times New Roman" panose="02020603050405020304" pitchFamily="18" charset="0"/>
              </a:rPr>
              <a:t>P</a:t>
            </a:r>
            <a:r>
              <a:rPr lang="zh-CN" altLang="en-US" sz="2800" b="1">
                <a:latin typeface="Times New Roman" panose="02020603050405020304" pitchFamily="18" charset="0"/>
              </a:rPr>
              <a:t>和</a:t>
            </a:r>
            <a:r>
              <a:rPr lang="en-US" altLang="zh-CN" sz="2800" b="1" i="1">
                <a:latin typeface="Times New Roman" panose="02020603050405020304" pitchFamily="18" charset="0"/>
              </a:rPr>
              <a:t>Q</a:t>
            </a:r>
            <a:r>
              <a:rPr lang="zh-CN" altLang="en-US" sz="2800" b="1">
                <a:latin typeface="Times New Roman" panose="02020603050405020304" pitchFamily="18" charset="0"/>
              </a:rPr>
              <a:t>是等价的，记为</a:t>
            </a:r>
            <a:r>
              <a:rPr lang="en-US" altLang="zh-CN" sz="2800" b="1" i="1">
                <a:latin typeface="Times New Roman" panose="02020603050405020304" pitchFamily="18" charset="0"/>
              </a:rPr>
              <a:t>P</a:t>
            </a:r>
            <a:r>
              <a:rPr lang="en-US" altLang="zh-CN" sz="2800" b="1">
                <a:latin typeface="Times New Roman" panose="02020603050405020304" pitchFamily="18" charset="0"/>
              </a:rPr>
              <a:t>        </a:t>
            </a:r>
            <a:r>
              <a:rPr lang="en-US" altLang="zh-CN" sz="2800" b="1" i="1">
                <a:latin typeface="Times New Roman" panose="02020603050405020304" pitchFamily="18" charset="0"/>
              </a:rPr>
              <a:t>Q</a:t>
            </a:r>
            <a:r>
              <a:rPr lang="en-US" altLang="zh-CN"/>
              <a:t> </a:t>
            </a:r>
            <a:r>
              <a:rPr lang="zh-CN" altLang="en-US" sz="2800" b="1">
                <a:latin typeface="Times New Roman" panose="02020603050405020304" pitchFamily="18" charset="0"/>
              </a:rPr>
              <a:t>。</a:t>
            </a:r>
            <a:endParaRPr lang="en-US" altLang="zh-CN" sz="2800" b="1">
              <a:latin typeface="Times New Roman" panose="02020603050405020304" pitchFamily="18" charset="0"/>
            </a:endParaRPr>
          </a:p>
          <a:p>
            <a:pPr algn="just" eaLnBrk="1" hangingPunct="1">
              <a:lnSpc>
                <a:spcPct val="130000"/>
              </a:lnSpc>
              <a:spcBef>
                <a:spcPct val="50000"/>
              </a:spcBef>
              <a:buClr>
                <a:schemeClr val="accent2"/>
              </a:buClr>
              <a:buFont typeface="Wingdings" panose="05000000000000000000" pitchFamily="2" charset="2"/>
              <a:buChar char="§"/>
            </a:pPr>
            <a:r>
              <a:rPr lang="zh-CN" altLang="en-US" sz="2800" b="1">
                <a:latin typeface="Times New Roman" panose="02020603050405020304" pitchFamily="18" charset="0"/>
              </a:rPr>
              <a:t> 教材</a:t>
            </a:r>
            <a:r>
              <a:rPr lang="en-US" altLang="zh-CN" sz="2800" b="1">
                <a:latin typeface="Times New Roman" panose="02020603050405020304" pitchFamily="18" charset="0"/>
              </a:rPr>
              <a:t>P32-33</a:t>
            </a:r>
            <a:r>
              <a:rPr lang="zh-CN" altLang="en-US" sz="2800" b="1">
                <a:latin typeface="Times New Roman" panose="02020603050405020304" pitchFamily="18" charset="0"/>
              </a:rPr>
              <a:t>列出常见的主要等价式</a:t>
            </a:r>
            <a:endParaRPr lang="en-US" altLang="zh-CN" sz="2800" b="1">
              <a:latin typeface="Times New Roman" panose="02020603050405020304" pitchFamily="18" charset="0"/>
            </a:endParaRPr>
          </a:p>
          <a:p>
            <a:pPr algn="just" eaLnBrk="1" hangingPunct="1">
              <a:lnSpc>
                <a:spcPct val="130000"/>
              </a:lnSpc>
              <a:spcBef>
                <a:spcPct val="50000"/>
              </a:spcBef>
              <a:buClr>
                <a:schemeClr val="accent2"/>
              </a:buClr>
              <a:buFont typeface="Wingdings" panose="05000000000000000000" pitchFamily="2" charset="2"/>
              <a:buChar char="§"/>
            </a:pPr>
            <a:endParaRPr lang="zh-CN" altLang="en-US" sz="2800" b="1">
              <a:latin typeface="Times New Roman" panose="02020603050405020304" pitchFamily="18" charset="0"/>
            </a:endParaRPr>
          </a:p>
        </p:txBody>
      </p:sp>
      <p:graphicFrame>
        <p:nvGraphicFramePr>
          <p:cNvPr id="76807" name="Object 4"/>
          <p:cNvGraphicFramePr>
            <a:graphicFrameLocks/>
          </p:cNvGraphicFramePr>
          <p:nvPr/>
        </p:nvGraphicFramePr>
        <p:xfrm>
          <a:off x="5526088" y="3721100"/>
          <a:ext cx="533400" cy="371475"/>
        </p:xfrm>
        <a:graphic>
          <a:graphicData uri="http://schemas.openxmlformats.org/presentationml/2006/ole">
            <mc:AlternateContent xmlns:mc="http://schemas.openxmlformats.org/markup-compatibility/2006">
              <mc:Choice xmlns:v="urn:schemas-microsoft-com:vml" Requires="v">
                <p:oleObj spid="_x0000_s76809" r:id="rId3" imgW="215713" imgH="152268" progId="Equation.3">
                  <p:embed/>
                </p:oleObj>
              </mc:Choice>
              <mc:Fallback>
                <p:oleObj r:id="rId3" imgW="215713" imgH="152268"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6088" y="3721100"/>
                        <a:ext cx="5334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6808" name="Rectangle 7"/>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329506-5B45-4C02-86CD-49895FC0344E}" type="slidenum">
              <a:rPr altLang="en-US" smtClean="0">
                <a:solidFill>
                  <a:srgbClr val="A50021"/>
                </a:solidFill>
                <a:ea typeface="ＭＳ Ｐゴシック" panose="020B0600070205080204" pitchFamily="34" charset="-128"/>
              </a:rPr>
              <a:pPr/>
              <a:t>51</a:t>
            </a:fld>
            <a:endParaRPr lang="zh-CN" altLang="en-US" smtClean="0">
              <a:solidFill>
                <a:srgbClr val="A50021"/>
              </a:solidFill>
              <a:ea typeface="ＭＳ Ｐゴシック" panose="020B0600070205080204" pitchFamily="34" charset="-128"/>
            </a:endParaRPr>
          </a:p>
        </p:txBody>
      </p:sp>
      <p:sp>
        <p:nvSpPr>
          <p:cNvPr id="77827" name="Rectangle 3"/>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2.3.3  </a:t>
            </a:r>
            <a:r>
              <a:rPr lang="zh-CN" altLang="en-US" smtClean="0">
                <a:latin typeface="Times New Roman" panose="02020603050405020304" pitchFamily="18" charset="0"/>
              </a:rPr>
              <a:t>谓词公式的性质</a:t>
            </a:r>
          </a:p>
        </p:txBody>
      </p:sp>
      <p:sp>
        <p:nvSpPr>
          <p:cNvPr id="77828" name="Rectangle 4"/>
          <p:cNvSpPr>
            <a:spLocks noGrp="1" noChangeArrowheads="1"/>
          </p:cNvSpPr>
          <p:nvPr>
            <p:ph idx="1"/>
          </p:nvPr>
        </p:nvSpPr>
        <p:spPr>
          <a:xfrm>
            <a:off x="265113" y="1008063"/>
            <a:ext cx="8642350" cy="5400675"/>
          </a:xfrm>
        </p:spPr>
        <p:txBody>
          <a:bodyPr/>
          <a:lstStyle/>
          <a:p>
            <a:pPr marL="571500" indent="-571500" eaLnBrk="1" hangingPunct="1">
              <a:buFont typeface="Wingdings" panose="05000000000000000000" pitchFamily="2" charset="2"/>
              <a:buNone/>
            </a:pPr>
            <a:r>
              <a:rPr lang="en-US" altLang="zh-CN" b="1" smtClean="0">
                <a:latin typeface="Times New Roman" panose="02020603050405020304" pitchFamily="18" charset="0"/>
              </a:rPr>
              <a:t>4. </a:t>
            </a:r>
            <a:r>
              <a:rPr lang="zh-CN" altLang="en-US" b="1" smtClean="0">
                <a:latin typeface="Times New Roman" panose="02020603050405020304" pitchFamily="18" charset="0"/>
              </a:rPr>
              <a:t>谓词公式</a:t>
            </a:r>
            <a:r>
              <a:rPr lang="zh-CN" altLang="en-US" b="1" smtClean="0"/>
              <a:t>的永真蕴含</a:t>
            </a:r>
          </a:p>
        </p:txBody>
      </p:sp>
      <p:sp>
        <p:nvSpPr>
          <p:cNvPr id="77829" name="Rectangle 5"/>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0" name="Rectangle 7"/>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1" name="Rectangle 9"/>
          <p:cNvSpPr>
            <a:spLocks noChangeArrowheads="1"/>
          </p:cNvSpPr>
          <p:nvPr/>
        </p:nvSpPr>
        <p:spPr bwMode="auto">
          <a:xfrm>
            <a:off x="447675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2" name="Text Box 2"/>
          <p:cNvSpPr txBox="1">
            <a:spLocks noChangeArrowheads="1"/>
          </p:cNvSpPr>
          <p:nvPr/>
        </p:nvSpPr>
        <p:spPr bwMode="auto">
          <a:xfrm>
            <a:off x="334963" y="1841500"/>
            <a:ext cx="8550275" cy="3324225"/>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20000"/>
              </a:spcBef>
              <a:buClr>
                <a:schemeClr val="accent2"/>
              </a:buClr>
              <a:buFont typeface="Wingdings" panose="05000000000000000000" pitchFamily="2" charset="2"/>
              <a:buBlip>
                <a:blip r:embed="rId3"/>
              </a:buBlip>
            </a:pPr>
            <a:r>
              <a:rPr lang="en-US" altLang="zh-CN" sz="2800" b="1"/>
              <a:t> </a:t>
            </a:r>
            <a:r>
              <a:rPr lang="zh-CN" altLang="en-US" sz="2800" b="1">
                <a:latin typeface="Times New Roman" panose="02020603050405020304" pitchFamily="18" charset="0"/>
              </a:rPr>
              <a:t>定义</a:t>
            </a:r>
            <a:r>
              <a:rPr lang="en-US" altLang="zh-CN" sz="2800" b="1">
                <a:latin typeface="Times New Roman" panose="02020603050405020304" pitchFamily="18" charset="0"/>
              </a:rPr>
              <a:t>2.7  </a:t>
            </a:r>
            <a:r>
              <a:rPr lang="zh-CN" altLang="en-US" sz="2800" b="1">
                <a:latin typeface="Times New Roman" panose="02020603050405020304" pitchFamily="18" charset="0"/>
              </a:rPr>
              <a:t>对于谓词公式</a:t>
            </a:r>
            <a:r>
              <a:rPr lang="en-US" altLang="zh-CN" sz="2800" b="1" i="1">
                <a:latin typeface="Times New Roman" panose="02020603050405020304" pitchFamily="18" charset="0"/>
              </a:rPr>
              <a:t>P</a:t>
            </a:r>
            <a:r>
              <a:rPr lang="zh-CN" altLang="en-US" sz="2800" b="1">
                <a:latin typeface="Times New Roman" panose="02020603050405020304" pitchFamily="18" charset="0"/>
              </a:rPr>
              <a:t>与</a:t>
            </a:r>
            <a:r>
              <a:rPr lang="en-US" altLang="zh-CN" sz="2800" b="1" i="1">
                <a:latin typeface="Times New Roman" panose="02020603050405020304" pitchFamily="18" charset="0"/>
              </a:rPr>
              <a:t>Q</a:t>
            </a:r>
            <a:r>
              <a:rPr lang="zh-CN" altLang="en-US" sz="2800" b="1">
                <a:latin typeface="Times New Roman" panose="02020603050405020304" pitchFamily="18" charset="0"/>
              </a:rPr>
              <a:t>，如果</a:t>
            </a:r>
            <a:r>
              <a:rPr lang="en-US" altLang="zh-CN" sz="2800" b="1" i="1">
                <a:latin typeface="Times New Roman" panose="02020603050405020304" pitchFamily="18" charset="0"/>
              </a:rPr>
              <a:t>P</a:t>
            </a:r>
            <a:r>
              <a:rPr lang="en-US" altLang="en-US" sz="2400" b="1">
                <a:sym typeface="Wingdings" panose="05000000000000000000" pitchFamily="2" charset="2"/>
              </a:rPr>
              <a:t>→</a:t>
            </a:r>
            <a:r>
              <a:rPr lang="en-US" altLang="zh-CN" sz="2800" b="1" i="1">
                <a:latin typeface="Times New Roman" panose="02020603050405020304" pitchFamily="18" charset="0"/>
              </a:rPr>
              <a:t>Q</a:t>
            </a:r>
            <a:r>
              <a:rPr lang="zh-CN" altLang="en-US" sz="2800" b="1">
                <a:latin typeface="Times New Roman" panose="02020603050405020304" pitchFamily="18" charset="0"/>
              </a:rPr>
              <a:t>永真，则称公式</a:t>
            </a:r>
            <a:r>
              <a:rPr lang="en-US" altLang="zh-CN" sz="2800" b="1" i="1">
                <a:latin typeface="Times New Roman" panose="02020603050405020304" pitchFamily="18" charset="0"/>
              </a:rPr>
              <a:t>P</a:t>
            </a:r>
            <a:r>
              <a:rPr lang="zh-CN" altLang="en-US" sz="2800" b="1">
                <a:latin typeface="Times New Roman" panose="02020603050405020304" pitchFamily="18" charset="0"/>
              </a:rPr>
              <a:t>永真蕴含</a:t>
            </a:r>
            <a:r>
              <a:rPr lang="en-US" altLang="zh-CN" sz="2800" b="1" i="1">
                <a:latin typeface="Times New Roman" panose="02020603050405020304" pitchFamily="18" charset="0"/>
              </a:rPr>
              <a:t>Q</a:t>
            </a:r>
            <a:r>
              <a:rPr lang="zh-CN" altLang="en-US" sz="2800" b="1">
                <a:latin typeface="Times New Roman" panose="02020603050405020304" pitchFamily="18" charset="0"/>
              </a:rPr>
              <a:t>，且称</a:t>
            </a:r>
            <a:r>
              <a:rPr lang="en-US" altLang="zh-CN" sz="2800" b="1" i="1">
                <a:latin typeface="Times New Roman" panose="02020603050405020304" pitchFamily="18" charset="0"/>
              </a:rPr>
              <a:t>Q</a:t>
            </a:r>
            <a:r>
              <a:rPr lang="zh-CN" altLang="en-US" sz="2800" b="1">
                <a:latin typeface="Times New Roman" panose="02020603050405020304" pitchFamily="18" charset="0"/>
              </a:rPr>
              <a:t>为</a:t>
            </a:r>
            <a:r>
              <a:rPr lang="en-US" altLang="zh-CN" sz="2800" b="1" i="1">
                <a:latin typeface="Times New Roman" panose="02020603050405020304" pitchFamily="18" charset="0"/>
              </a:rPr>
              <a:t>P</a:t>
            </a:r>
            <a:r>
              <a:rPr lang="zh-CN" altLang="en-US" sz="2800" b="1">
                <a:latin typeface="Times New Roman" panose="02020603050405020304" pitchFamily="18" charset="0"/>
              </a:rPr>
              <a:t>的逻辑结论，称</a:t>
            </a:r>
            <a:r>
              <a:rPr lang="en-US" altLang="zh-CN" sz="2800" b="1" i="1">
                <a:latin typeface="Times New Roman" panose="02020603050405020304" pitchFamily="18" charset="0"/>
              </a:rPr>
              <a:t>P</a:t>
            </a:r>
            <a:r>
              <a:rPr lang="zh-CN" altLang="en-US" sz="2800" b="1">
                <a:latin typeface="Times New Roman" panose="02020603050405020304" pitchFamily="18" charset="0"/>
              </a:rPr>
              <a:t>为</a:t>
            </a:r>
            <a:r>
              <a:rPr lang="en-US" altLang="zh-CN" sz="2800" b="1" i="1">
                <a:latin typeface="Times New Roman" panose="02020603050405020304" pitchFamily="18" charset="0"/>
              </a:rPr>
              <a:t>Q</a:t>
            </a:r>
            <a:r>
              <a:rPr lang="zh-CN" altLang="en-US" sz="2800" b="1">
                <a:latin typeface="Times New Roman" panose="02020603050405020304" pitchFamily="18" charset="0"/>
              </a:rPr>
              <a:t>的前提，记为</a:t>
            </a:r>
            <a:r>
              <a:rPr lang="en-US" altLang="zh-CN" sz="2800" b="1" i="1">
                <a:latin typeface="Times New Roman" panose="02020603050405020304" pitchFamily="18" charset="0"/>
              </a:rPr>
              <a:t>P</a:t>
            </a:r>
            <a:r>
              <a:rPr lang="en-US" altLang="zh-CN" sz="2800" b="1">
                <a:latin typeface="Times New Roman" panose="02020603050405020304" pitchFamily="18" charset="0"/>
              </a:rPr>
              <a:t>       </a:t>
            </a:r>
            <a:r>
              <a:rPr lang="en-US" altLang="zh-CN" sz="2800" b="1" i="1">
                <a:latin typeface="Times New Roman" panose="02020603050405020304" pitchFamily="18" charset="0"/>
              </a:rPr>
              <a:t>Q</a:t>
            </a:r>
            <a:r>
              <a:rPr lang="zh-CN" altLang="en-US" sz="2800" b="1">
                <a:latin typeface="Times New Roman" panose="02020603050405020304" pitchFamily="18" charset="0"/>
              </a:rPr>
              <a:t>。</a:t>
            </a:r>
          </a:p>
          <a:p>
            <a:pPr algn="just" eaLnBrk="1" hangingPunct="1">
              <a:lnSpc>
                <a:spcPct val="130000"/>
              </a:lnSpc>
              <a:spcBef>
                <a:spcPct val="50000"/>
              </a:spcBef>
              <a:buClr>
                <a:schemeClr val="accent2"/>
              </a:buClr>
              <a:buFont typeface="Wingdings" panose="05000000000000000000" pitchFamily="2" charset="2"/>
              <a:buChar char="§"/>
            </a:pPr>
            <a:r>
              <a:rPr lang="zh-CN" altLang="en-US" sz="2800" b="1">
                <a:latin typeface="Times New Roman" panose="02020603050405020304" pitchFamily="18" charset="0"/>
              </a:rPr>
              <a:t> 教材</a:t>
            </a:r>
            <a:r>
              <a:rPr lang="en-US" altLang="zh-CN" sz="2800" b="1">
                <a:latin typeface="Times New Roman" panose="02020603050405020304" pitchFamily="18" charset="0"/>
              </a:rPr>
              <a:t>P33-34</a:t>
            </a:r>
            <a:r>
              <a:rPr lang="zh-CN" altLang="en-US" sz="2800" b="1">
                <a:latin typeface="Times New Roman" panose="02020603050405020304" pitchFamily="18" charset="0"/>
              </a:rPr>
              <a:t>列出主要的永真蕴含式</a:t>
            </a:r>
            <a:endParaRPr lang="en-US" altLang="zh-CN" sz="2800" b="1">
              <a:latin typeface="Times New Roman" panose="02020603050405020304" pitchFamily="18" charset="0"/>
            </a:endParaRPr>
          </a:p>
          <a:p>
            <a:pPr algn="just" eaLnBrk="1" hangingPunct="1">
              <a:lnSpc>
                <a:spcPct val="130000"/>
              </a:lnSpc>
              <a:spcBef>
                <a:spcPct val="50000"/>
              </a:spcBef>
              <a:buClr>
                <a:schemeClr val="accent2"/>
              </a:buClr>
              <a:buFont typeface="Wingdings" panose="05000000000000000000" pitchFamily="2" charset="2"/>
              <a:buChar char="§"/>
            </a:pPr>
            <a:endParaRPr lang="en-US" altLang="zh-CN" sz="2800" b="1">
              <a:latin typeface="Times New Roman" panose="02020603050405020304" pitchFamily="18" charset="0"/>
            </a:endParaRPr>
          </a:p>
        </p:txBody>
      </p:sp>
      <p:graphicFrame>
        <p:nvGraphicFramePr>
          <p:cNvPr id="77833" name="Object 8"/>
          <p:cNvGraphicFramePr>
            <a:graphicFrameLocks/>
          </p:cNvGraphicFramePr>
          <p:nvPr/>
        </p:nvGraphicFramePr>
        <p:xfrm>
          <a:off x="2533650" y="3148013"/>
          <a:ext cx="566738" cy="366712"/>
        </p:xfrm>
        <a:graphic>
          <a:graphicData uri="http://schemas.openxmlformats.org/presentationml/2006/ole">
            <mc:AlternateContent xmlns:mc="http://schemas.openxmlformats.org/markup-compatibility/2006">
              <mc:Choice xmlns:v="urn:schemas-microsoft-com:vml" Requires="v">
                <p:oleObj spid="_x0000_s77834" r:id="rId4" imgW="190417" imgH="152334" progId="Equation.DSMT4">
                  <p:embed/>
                </p:oleObj>
              </mc:Choice>
              <mc:Fallback>
                <p:oleObj r:id="rId4" imgW="190417" imgH="152334" progId="Equation.DSMT4">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3650" y="3148013"/>
                        <a:ext cx="5667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4E30C0-14CA-4BAE-847E-880C5B027D7C}" type="slidenum">
              <a:rPr altLang="en-US" smtClean="0">
                <a:solidFill>
                  <a:srgbClr val="A50021"/>
                </a:solidFill>
                <a:ea typeface="ＭＳ Ｐゴシック" panose="020B0600070205080204" pitchFamily="34" charset="-128"/>
              </a:rPr>
              <a:pPr/>
              <a:t>52</a:t>
            </a:fld>
            <a:endParaRPr lang="zh-CN" altLang="en-US" smtClean="0">
              <a:solidFill>
                <a:srgbClr val="A50021"/>
              </a:solidFill>
              <a:ea typeface="ＭＳ Ｐゴシック" panose="020B0600070205080204" pitchFamily="34" charset="-128"/>
            </a:endParaRPr>
          </a:p>
        </p:txBody>
      </p:sp>
      <p:sp>
        <p:nvSpPr>
          <p:cNvPr id="78851"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2.3.3  </a:t>
            </a:r>
            <a:r>
              <a:rPr lang="zh-CN" altLang="en-US" smtClean="0">
                <a:latin typeface="Times New Roman" panose="02020603050405020304" pitchFamily="18" charset="0"/>
              </a:rPr>
              <a:t>谓词公式的性质</a:t>
            </a:r>
          </a:p>
        </p:txBody>
      </p:sp>
      <p:sp>
        <p:nvSpPr>
          <p:cNvPr id="78852" name="Rectangle 3"/>
          <p:cNvSpPr>
            <a:spLocks noGrp="1" noChangeArrowheads="1"/>
          </p:cNvSpPr>
          <p:nvPr>
            <p:ph idx="1"/>
          </p:nvPr>
        </p:nvSpPr>
        <p:spPr>
          <a:xfrm>
            <a:off x="368300" y="1141413"/>
            <a:ext cx="8264525" cy="4762500"/>
          </a:xfrm>
        </p:spPr>
        <p:txBody>
          <a:bodyPr/>
          <a:lstStyle/>
          <a:p>
            <a:pPr marL="571500" indent="-571500" eaLnBrk="1" hangingPunct="1">
              <a:spcBef>
                <a:spcPct val="40000"/>
              </a:spcBef>
            </a:pPr>
            <a:r>
              <a:rPr lang="zh-CN" altLang="en-US" b="1" smtClean="0"/>
              <a:t>谓词逻辑的其他推理规则</a:t>
            </a:r>
          </a:p>
          <a:p>
            <a:pPr marL="571500" indent="-571500" algn="just" eaLnBrk="1" hangingPunct="1">
              <a:spcBef>
                <a:spcPct val="40000"/>
              </a:spcBef>
              <a:buFont typeface="Wingdings" panose="05000000000000000000" pitchFamily="2" charset="2"/>
              <a:buAutoNum type="circleNumDbPlain"/>
            </a:pPr>
            <a:r>
              <a:rPr lang="zh-CN" altLang="en-US" b="1" smtClean="0">
                <a:latin typeface="Times New Roman" panose="02020603050405020304" pitchFamily="18" charset="0"/>
              </a:rPr>
              <a:t> </a:t>
            </a:r>
            <a:r>
              <a:rPr lang="en-US" altLang="zh-CN" b="1" i="1" smtClean="0">
                <a:solidFill>
                  <a:srgbClr val="FF0000"/>
                </a:solidFill>
                <a:latin typeface="Times New Roman" panose="02020603050405020304" pitchFamily="18" charset="0"/>
              </a:rPr>
              <a:t>P</a:t>
            </a:r>
            <a:r>
              <a:rPr lang="zh-CN" altLang="en-US" b="1" smtClean="0">
                <a:solidFill>
                  <a:srgbClr val="FF0000"/>
                </a:solidFill>
                <a:latin typeface="Times New Roman" panose="02020603050405020304" pitchFamily="18" charset="0"/>
              </a:rPr>
              <a:t>规则</a:t>
            </a:r>
            <a:r>
              <a:rPr lang="zh-CN" altLang="en-US" b="1" smtClean="0">
                <a:latin typeface="Times New Roman" panose="02020603050405020304" pitchFamily="18" charset="0"/>
              </a:rPr>
              <a:t>：</a:t>
            </a:r>
            <a:r>
              <a:rPr lang="zh-CN" altLang="en-US" smtClean="0">
                <a:latin typeface="Times New Roman" panose="02020603050405020304" pitchFamily="18" charset="0"/>
              </a:rPr>
              <a:t>在推理的任何步骤上都可引入前提</a:t>
            </a:r>
          </a:p>
          <a:p>
            <a:pPr marL="571500" indent="-571500" algn="just" eaLnBrk="1" hangingPunct="1">
              <a:spcBef>
                <a:spcPct val="40000"/>
              </a:spcBef>
              <a:buFont typeface="Wingdings" panose="05000000000000000000" pitchFamily="2" charset="2"/>
              <a:buAutoNum type="circleNumDbPlain"/>
            </a:pPr>
            <a:r>
              <a:rPr lang="zh-CN" altLang="en-US" b="1" smtClean="0">
                <a:latin typeface="Times New Roman" panose="02020603050405020304" pitchFamily="18" charset="0"/>
              </a:rPr>
              <a:t> </a:t>
            </a:r>
            <a:r>
              <a:rPr lang="en-US" altLang="zh-CN" b="1" i="1" smtClean="0">
                <a:solidFill>
                  <a:srgbClr val="FF0000"/>
                </a:solidFill>
                <a:latin typeface="Times New Roman" panose="02020603050405020304" pitchFamily="18" charset="0"/>
              </a:rPr>
              <a:t>T</a:t>
            </a:r>
            <a:r>
              <a:rPr lang="zh-CN" altLang="en-US" b="1" smtClean="0">
                <a:solidFill>
                  <a:srgbClr val="FF0000"/>
                </a:solidFill>
                <a:latin typeface="Times New Roman" panose="02020603050405020304" pitchFamily="18" charset="0"/>
              </a:rPr>
              <a:t>规则</a:t>
            </a:r>
            <a:r>
              <a:rPr lang="zh-CN" altLang="en-US" b="1" smtClean="0">
                <a:latin typeface="Times New Roman" panose="02020603050405020304" pitchFamily="18" charset="0"/>
              </a:rPr>
              <a:t>：</a:t>
            </a:r>
            <a:r>
              <a:rPr lang="zh-CN" altLang="en-US" smtClean="0">
                <a:latin typeface="Times New Roman" panose="02020603050405020304" pitchFamily="18" charset="0"/>
              </a:rPr>
              <a:t>在推理过程中，如果前面步骤中有一个或多个公式永真蕴含公式</a:t>
            </a:r>
            <a:r>
              <a:rPr lang="en-US" altLang="zh-CN" b="1" i="1" smtClean="0">
                <a:latin typeface="Times New Roman" panose="02020603050405020304" pitchFamily="18" charset="0"/>
              </a:rPr>
              <a:t>S</a:t>
            </a:r>
            <a:r>
              <a:rPr lang="zh-CN" altLang="en-US" smtClean="0">
                <a:latin typeface="Times New Roman" panose="02020603050405020304" pitchFamily="18" charset="0"/>
              </a:rPr>
              <a:t>，则可把</a:t>
            </a:r>
            <a:r>
              <a:rPr lang="en-US" altLang="zh-CN" b="1" i="1" smtClean="0">
                <a:latin typeface="Times New Roman" panose="02020603050405020304" pitchFamily="18" charset="0"/>
              </a:rPr>
              <a:t>S</a:t>
            </a:r>
            <a:r>
              <a:rPr lang="zh-CN" altLang="en-US" smtClean="0">
                <a:latin typeface="Times New Roman" panose="02020603050405020304" pitchFamily="18" charset="0"/>
              </a:rPr>
              <a:t>引入推理过程中</a:t>
            </a:r>
          </a:p>
          <a:p>
            <a:pPr marL="571500" indent="-571500" algn="just" eaLnBrk="1" hangingPunct="1">
              <a:spcBef>
                <a:spcPct val="40000"/>
              </a:spcBef>
              <a:buFont typeface="Wingdings" panose="05000000000000000000" pitchFamily="2" charset="2"/>
              <a:buAutoNum type="circleNumDbPlain"/>
            </a:pPr>
            <a:r>
              <a:rPr lang="zh-CN" altLang="en-US" b="1" smtClean="0">
                <a:latin typeface="Times New Roman" panose="02020603050405020304" pitchFamily="18" charset="0"/>
              </a:rPr>
              <a:t> </a:t>
            </a:r>
            <a:r>
              <a:rPr lang="en-US" altLang="zh-CN" b="1" i="1" smtClean="0">
                <a:solidFill>
                  <a:srgbClr val="FF0000"/>
                </a:solidFill>
                <a:latin typeface="Times New Roman" panose="02020603050405020304" pitchFamily="18" charset="0"/>
              </a:rPr>
              <a:t>CP</a:t>
            </a:r>
            <a:r>
              <a:rPr lang="zh-CN" altLang="en-US" b="1" smtClean="0">
                <a:solidFill>
                  <a:srgbClr val="FF0000"/>
                </a:solidFill>
                <a:latin typeface="Times New Roman" panose="02020603050405020304" pitchFamily="18" charset="0"/>
              </a:rPr>
              <a:t>规则</a:t>
            </a:r>
            <a:r>
              <a:rPr lang="zh-CN" altLang="en-US" b="1" smtClean="0">
                <a:latin typeface="Times New Roman" panose="02020603050405020304" pitchFamily="18" charset="0"/>
              </a:rPr>
              <a:t>：</a:t>
            </a:r>
            <a:r>
              <a:rPr lang="zh-CN" altLang="en-US" smtClean="0">
                <a:latin typeface="Times New Roman" panose="02020603050405020304" pitchFamily="18" charset="0"/>
              </a:rPr>
              <a:t>如果能从任意引入的命题</a:t>
            </a:r>
            <a:r>
              <a:rPr lang="en-US" altLang="zh-CN" b="1" i="1" smtClean="0">
                <a:latin typeface="Times New Roman" panose="02020603050405020304" pitchFamily="18" charset="0"/>
              </a:rPr>
              <a:t>R</a:t>
            </a:r>
            <a:r>
              <a:rPr lang="zh-CN" altLang="en-US" smtClean="0">
                <a:latin typeface="Times New Roman" panose="02020603050405020304" pitchFamily="18" charset="0"/>
              </a:rPr>
              <a:t>和前提集合中推出</a:t>
            </a:r>
            <a:r>
              <a:rPr lang="en-US" altLang="zh-CN" b="1" i="1" smtClean="0">
                <a:latin typeface="Times New Roman" panose="02020603050405020304" pitchFamily="18" charset="0"/>
              </a:rPr>
              <a:t>S</a:t>
            </a:r>
            <a:r>
              <a:rPr lang="zh-CN" altLang="en-US" smtClean="0">
                <a:latin typeface="Times New Roman" panose="02020603050405020304" pitchFamily="18" charset="0"/>
              </a:rPr>
              <a:t>来，则可从前提集合推出</a:t>
            </a:r>
            <a:r>
              <a:rPr lang="en-US" altLang="zh-CN" b="1" i="1" smtClean="0">
                <a:latin typeface="Times New Roman" panose="02020603050405020304" pitchFamily="18" charset="0"/>
              </a:rPr>
              <a:t>R</a:t>
            </a:r>
            <a:r>
              <a:rPr lang="en-US" altLang="zh-CN" smtClean="0">
                <a:latin typeface="Times New Roman" panose="02020603050405020304" pitchFamily="18" charset="0"/>
              </a:rPr>
              <a:t> </a:t>
            </a:r>
            <a:r>
              <a:rPr lang="en-US" altLang="zh-CN" sz="2400" smtClean="0">
                <a:latin typeface="Times New Roman" panose="02020603050405020304" pitchFamily="18" charset="0"/>
              </a:rPr>
              <a:t>→</a:t>
            </a:r>
            <a:r>
              <a:rPr lang="en-US" altLang="zh-CN" smtClean="0">
                <a:latin typeface="Times New Roman" panose="02020603050405020304" pitchFamily="18" charset="0"/>
              </a:rPr>
              <a:t> </a:t>
            </a:r>
            <a:r>
              <a:rPr lang="en-US" altLang="zh-CN" b="1" i="1" smtClean="0">
                <a:latin typeface="Times New Roman" panose="02020603050405020304" pitchFamily="18" charset="0"/>
              </a:rPr>
              <a:t>S</a:t>
            </a:r>
            <a:r>
              <a:rPr lang="zh-CN" altLang="en-US" smtClean="0">
                <a:latin typeface="Times New Roman" panose="02020603050405020304" pitchFamily="18" charset="0"/>
              </a:rPr>
              <a:t>来</a:t>
            </a:r>
          </a:p>
        </p:txBody>
      </p:sp>
      <p:sp>
        <p:nvSpPr>
          <p:cNvPr id="788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4"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5" name="Rectangle 9"/>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6" name="Rectangle 11"/>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7" name="Rectangle 13"/>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8" name="Rectangle 1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9"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B50260-46F6-45CD-ACAF-B98EF3A6AE60}" type="slidenum">
              <a:rPr altLang="en-US" smtClean="0">
                <a:solidFill>
                  <a:srgbClr val="A50021"/>
                </a:solidFill>
                <a:ea typeface="ＭＳ Ｐゴシック" panose="020B0600070205080204" pitchFamily="34" charset="-128"/>
              </a:rPr>
              <a:pPr/>
              <a:t>53</a:t>
            </a:fld>
            <a:endParaRPr lang="zh-CN" altLang="en-US" smtClean="0">
              <a:solidFill>
                <a:srgbClr val="A50021"/>
              </a:solidFill>
              <a:ea typeface="ＭＳ Ｐゴシック" panose="020B0600070205080204" pitchFamily="34" charset="-128"/>
            </a:endParaRPr>
          </a:p>
        </p:txBody>
      </p:sp>
      <p:sp>
        <p:nvSpPr>
          <p:cNvPr id="79875" name="Rectangle 2"/>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2.3.3  </a:t>
            </a:r>
            <a:r>
              <a:rPr lang="zh-CN" altLang="en-US" sz="3600">
                <a:solidFill>
                  <a:schemeClr val="bg1"/>
                </a:solidFill>
                <a:latin typeface="Times New Roman" panose="02020603050405020304" pitchFamily="18" charset="0"/>
                <a:ea typeface="黑体" panose="02010609060101010101" pitchFamily="49" charset="-122"/>
              </a:rPr>
              <a:t>谓词公式的性质</a:t>
            </a:r>
          </a:p>
        </p:txBody>
      </p:sp>
      <p:sp>
        <p:nvSpPr>
          <p:cNvPr id="79876" name="Rectangle 3"/>
          <p:cNvSpPr>
            <a:spLocks noChangeArrowheads="1"/>
          </p:cNvSpPr>
          <p:nvPr/>
        </p:nvSpPr>
        <p:spPr bwMode="auto">
          <a:xfrm>
            <a:off x="250825" y="1120775"/>
            <a:ext cx="8642350" cy="2163763"/>
          </a:xfrm>
          <a:prstGeom prst="rect">
            <a:avLst/>
          </a:prstGeom>
          <a:gradFill rotWithShape="0">
            <a:gsLst>
              <a:gs pos="0">
                <a:srgbClr val="CCFFFF"/>
              </a:gs>
              <a:gs pos="100000">
                <a:schemeClr val="bg1"/>
              </a:gs>
            </a:gsLst>
            <a:path path="rect">
              <a:fillToRect l="100000" t="100000"/>
            </a:path>
          </a:gradFill>
          <a:ln w="9525">
            <a:solidFill>
              <a:srgbClr val="80808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20000"/>
              </a:spcBef>
              <a:buClr>
                <a:srgbClr val="0000FF"/>
              </a:buClr>
              <a:buFont typeface="Wingdings" panose="05000000000000000000" pitchFamily="2" charset="2"/>
              <a:buChar char="§"/>
            </a:pPr>
            <a:r>
              <a:rPr lang="en-US" altLang="zh-CN" sz="2800" b="1">
                <a:latin typeface="宋体" panose="02010600030101010101" pitchFamily="2" charset="-122"/>
              </a:rPr>
              <a:t> </a:t>
            </a:r>
            <a:r>
              <a:rPr lang="zh-CN" altLang="en-US" sz="2800" b="1">
                <a:latin typeface="宋体" panose="02010600030101010101" pitchFamily="2" charset="-122"/>
              </a:rPr>
              <a:t>所有的人都是会死的，</a:t>
            </a:r>
            <a:endParaRPr lang="zh-CN" altLang="en-US" sz="2800" b="1">
              <a:latin typeface="Times New Roman" panose="02020603050405020304" pitchFamily="18" charset="0"/>
            </a:endParaRPr>
          </a:p>
          <a:p>
            <a:pPr algn="just" eaLnBrk="1" hangingPunct="1">
              <a:lnSpc>
                <a:spcPct val="120000"/>
              </a:lnSpc>
              <a:spcBef>
                <a:spcPct val="20000"/>
              </a:spcBef>
              <a:buClr>
                <a:srgbClr val="0000FF"/>
              </a:buClr>
              <a:buFont typeface="Wingdings" panose="05000000000000000000" pitchFamily="2" charset="2"/>
              <a:buChar char="§"/>
            </a:pPr>
            <a:r>
              <a:rPr lang="zh-CN" altLang="en-US" sz="2800" b="1">
                <a:latin typeface="宋体" panose="02010600030101010101" pitchFamily="2" charset="-122"/>
              </a:rPr>
              <a:t> 因为诸葛亮是人，</a:t>
            </a:r>
            <a:r>
              <a:rPr lang="zh-CN" altLang="en-US" sz="2800">
                <a:latin typeface="宋体" panose="02010600030101010101" pitchFamily="2" charset="-122"/>
              </a:rPr>
              <a:t>      </a:t>
            </a:r>
            <a:r>
              <a:rPr lang="en-US" altLang="zh-CN" sz="2800" i="1">
                <a:latin typeface="Times New Roman" panose="02020603050405020304" pitchFamily="18" charset="0"/>
              </a:rPr>
              <a:t>Human</a:t>
            </a:r>
            <a:r>
              <a:rPr lang="zh-CN" altLang="en-US" sz="2800">
                <a:latin typeface="宋体" panose="02010600030101010101" pitchFamily="2" charset="-122"/>
              </a:rPr>
              <a:t>（</a:t>
            </a:r>
            <a:r>
              <a:rPr lang="en-US" altLang="zh-CN" sz="2800" i="1">
                <a:latin typeface="Times New Roman" panose="02020603050405020304" pitchFamily="18" charset="0"/>
              </a:rPr>
              <a:t>Zhugeliang</a:t>
            </a:r>
            <a:r>
              <a:rPr lang="zh-CN" altLang="en-US" sz="2800">
                <a:latin typeface="宋体" panose="02010600030101010101" pitchFamily="2" charset="-122"/>
              </a:rPr>
              <a:t>）</a:t>
            </a:r>
            <a:endParaRPr lang="zh-CN" altLang="en-US" sz="2800">
              <a:latin typeface="Times New Roman" panose="02020603050405020304" pitchFamily="18" charset="0"/>
            </a:endParaRPr>
          </a:p>
          <a:p>
            <a:pPr eaLnBrk="1" hangingPunct="1">
              <a:lnSpc>
                <a:spcPct val="120000"/>
              </a:lnSpc>
              <a:spcBef>
                <a:spcPct val="20000"/>
              </a:spcBef>
              <a:buClr>
                <a:srgbClr val="0000FF"/>
              </a:buClr>
              <a:buFont typeface="Wingdings" panose="05000000000000000000" pitchFamily="2" charset="2"/>
              <a:buChar char="§"/>
            </a:pPr>
            <a:r>
              <a:rPr lang="zh-CN" altLang="en-US" sz="2800">
                <a:latin typeface="宋体" panose="02010600030101010101" pitchFamily="2" charset="-122"/>
              </a:rPr>
              <a:t> </a:t>
            </a:r>
            <a:r>
              <a:rPr lang="zh-CN" altLang="en-US" sz="2800" b="1">
                <a:latin typeface="宋体" panose="02010600030101010101" pitchFamily="2" charset="-122"/>
              </a:rPr>
              <a:t>所以诸葛亮是会死的。</a:t>
            </a:r>
            <a:r>
              <a:rPr lang="zh-CN" altLang="en-US" sz="2800">
                <a:latin typeface="宋体" panose="02010600030101010101" pitchFamily="2" charset="-122"/>
              </a:rPr>
              <a:t>  </a:t>
            </a:r>
            <a:r>
              <a:rPr lang="en-US" altLang="zh-CN" sz="2800" i="1">
                <a:latin typeface="Times New Roman" panose="02020603050405020304" pitchFamily="18" charset="0"/>
              </a:rPr>
              <a:t>Die</a:t>
            </a:r>
            <a:r>
              <a:rPr lang="zh-CN" altLang="en-US" sz="2800">
                <a:latin typeface="宋体" panose="02010600030101010101" pitchFamily="2" charset="-122"/>
              </a:rPr>
              <a:t>（</a:t>
            </a:r>
            <a:r>
              <a:rPr lang="en-US" altLang="zh-CN" sz="2800" i="1">
                <a:latin typeface="Times New Roman" panose="02020603050405020304" pitchFamily="18" charset="0"/>
              </a:rPr>
              <a:t>Zhugeliang</a:t>
            </a:r>
            <a:r>
              <a:rPr lang="zh-CN" altLang="en-US" sz="2800">
                <a:latin typeface="宋体" panose="02010600030101010101" pitchFamily="2" charset="-122"/>
              </a:rPr>
              <a:t>）</a:t>
            </a:r>
            <a:r>
              <a:rPr lang="zh-CN" altLang="en-US" sz="2800"/>
              <a:t> </a:t>
            </a:r>
          </a:p>
        </p:txBody>
      </p:sp>
      <p:sp>
        <p:nvSpPr>
          <p:cNvPr id="79877" name="Text Box 6"/>
          <p:cNvSpPr txBox="1">
            <a:spLocks noChangeArrowheads="1"/>
          </p:cNvSpPr>
          <p:nvPr/>
        </p:nvSpPr>
        <p:spPr bwMode="auto">
          <a:xfrm>
            <a:off x="276225" y="3730625"/>
            <a:ext cx="8605838" cy="2046288"/>
          </a:xfrm>
          <a:prstGeom prst="rect">
            <a:avLst/>
          </a:prstGeom>
          <a:gradFill rotWithShape="0">
            <a:gsLst>
              <a:gs pos="0">
                <a:srgbClr val="CCFFCC"/>
              </a:gs>
              <a:gs pos="100000">
                <a:schemeClr val="bg1"/>
              </a:gs>
            </a:gsLst>
            <a:path path="rect">
              <a:fillToRect l="100000" t="100000"/>
            </a:path>
          </a:gradFill>
          <a:ln w="9525">
            <a:solidFill>
              <a:srgbClr val="008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spcBef>
                <a:spcPct val="50000"/>
              </a:spcBef>
              <a:buClr>
                <a:schemeClr val="accent2"/>
              </a:buClr>
              <a:buFont typeface="Wingdings" panose="05000000000000000000" pitchFamily="2" charset="2"/>
              <a:buChar char="§"/>
            </a:pPr>
            <a:r>
              <a:rPr lang="en-US" altLang="zh-CN" sz="2600" b="1">
                <a:latin typeface="Times New Roman" panose="02020603050405020304" pitchFamily="18" charset="0"/>
              </a:rPr>
              <a:t>  { 1 }                                                                   </a:t>
            </a:r>
            <a:r>
              <a:rPr lang="en-US" altLang="zh-CN" sz="2600" b="1" i="1">
                <a:solidFill>
                  <a:schemeClr val="accent2"/>
                </a:solidFill>
                <a:latin typeface="Times New Roman" panose="02020603050405020304" pitchFamily="18" charset="0"/>
              </a:rPr>
              <a:t>P</a:t>
            </a:r>
            <a:r>
              <a:rPr lang="zh-CN" altLang="en-US" sz="2600" b="1">
                <a:solidFill>
                  <a:schemeClr val="accent2"/>
                </a:solidFill>
                <a:latin typeface="宋体" panose="02010600030101010101" pitchFamily="2" charset="-122"/>
              </a:rPr>
              <a:t>规则</a:t>
            </a:r>
            <a:endParaRPr lang="zh-CN" altLang="en-US" sz="2600" b="1">
              <a:solidFill>
                <a:schemeClr val="accent2"/>
              </a:solidFill>
              <a:latin typeface="Times New Roman" panose="02020603050405020304" pitchFamily="18" charset="0"/>
            </a:endParaRPr>
          </a:p>
          <a:p>
            <a:pPr algn="just" eaLnBrk="1" hangingPunct="1">
              <a:lnSpc>
                <a:spcPct val="130000"/>
              </a:lnSpc>
              <a:spcBef>
                <a:spcPct val="50000"/>
              </a:spcBef>
              <a:buClr>
                <a:schemeClr val="accent2"/>
              </a:buClr>
              <a:buFont typeface="Wingdings" panose="05000000000000000000" pitchFamily="2" charset="2"/>
              <a:buChar char="§"/>
            </a:pPr>
            <a:r>
              <a:rPr lang="zh-CN" altLang="en-US" sz="2600" b="1">
                <a:latin typeface="Times New Roman" panose="02020603050405020304" pitchFamily="18" charset="0"/>
              </a:rPr>
              <a:t>  </a:t>
            </a:r>
            <a:r>
              <a:rPr lang="en-US" altLang="zh-CN" sz="2600" b="1">
                <a:latin typeface="Times New Roman" panose="02020603050405020304" pitchFamily="18" charset="0"/>
              </a:rPr>
              <a:t>{ 2 }          </a:t>
            </a:r>
            <a:r>
              <a:rPr lang="en-US" altLang="zh-CN" sz="2600" b="1" i="1">
                <a:latin typeface="Times New Roman" panose="02020603050405020304" pitchFamily="18" charset="0"/>
              </a:rPr>
              <a:t>Human</a:t>
            </a:r>
            <a:r>
              <a:rPr lang="zh-CN" altLang="en-US" sz="2600" b="1">
                <a:latin typeface="宋体" panose="02010600030101010101" pitchFamily="2" charset="-122"/>
              </a:rPr>
              <a:t>（</a:t>
            </a:r>
            <a:r>
              <a:rPr lang="en-US" altLang="zh-CN" sz="2600" b="1" i="1">
                <a:latin typeface="Times New Roman" panose="02020603050405020304" pitchFamily="18" charset="0"/>
              </a:rPr>
              <a:t>Zhugeliang</a:t>
            </a:r>
            <a:r>
              <a:rPr lang="zh-CN" altLang="en-US" sz="2600" b="1">
                <a:latin typeface="宋体" panose="02010600030101010101" pitchFamily="2" charset="-122"/>
              </a:rPr>
              <a:t>）</a:t>
            </a:r>
            <a:r>
              <a:rPr lang="zh-CN" altLang="en-US" sz="2600" b="1">
                <a:latin typeface="Times New Roman" panose="02020603050405020304" pitchFamily="18" charset="0"/>
              </a:rPr>
              <a:t>                 </a:t>
            </a:r>
            <a:r>
              <a:rPr lang="en-US" altLang="zh-CN" sz="2600" b="1" i="1">
                <a:solidFill>
                  <a:schemeClr val="accent2"/>
                </a:solidFill>
                <a:latin typeface="Times New Roman" panose="02020603050405020304" pitchFamily="18" charset="0"/>
              </a:rPr>
              <a:t>P</a:t>
            </a:r>
            <a:r>
              <a:rPr lang="zh-CN" altLang="en-US" sz="2600" b="1">
                <a:solidFill>
                  <a:schemeClr val="accent2"/>
                </a:solidFill>
                <a:latin typeface="宋体" panose="02010600030101010101" pitchFamily="2" charset="-122"/>
              </a:rPr>
              <a:t>规则</a:t>
            </a:r>
            <a:endParaRPr lang="zh-CN" altLang="en-US" sz="2600" b="1">
              <a:solidFill>
                <a:schemeClr val="accent2"/>
              </a:solidFill>
              <a:latin typeface="Times New Roman" panose="02020603050405020304" pitchFamily="18" charset="0"/>
            </a:endParaRPr>
          </a:p>
          <a:p>
            <a:pPr eaLnBrk="1" hangingPunct="1">
              <a:lnSpc>
                <a:spcPct val="130000"/>
              </a:lnSpc>
              <a:spcBef>
                <a:spcPct val="50000"/>
              </a:spcBef>
              <a:buClr>
                <a:schemeClr val="accent2"/>
              </a:buClr>
              <a:buFont typeface="Wingdings" panose="05000000000000000000" pitchFamily="2" charset="2"/>
              <a:buChar char="§"/>
            </a:pPr>
            <a:r>
              <a:rPr lang="zh-CN" altLang="en-US" sz="2600" b="1">
                <a:latin typeface="Times New Roman" panose="02020603050405020304" pitchFamily="18" charset="0"/>
              </a:rPr>
              <a:t>  </a:t>
            </a:r>
            <a:r>
              <a:rPr lang="en-US" altLang="zh-CN" sz="2600" b="1">
                <a:latin typeface="Times New Roman" panose="02020603050405020304" pitchFamily="18" charset="0"/>
              </a:rPr>
              <a:t>{ 1, 2 }        </a:t>
            </a:r>
            <a:r>
              <a:rPr lang="en-US" altLang="zh-CN" sz="2600" b="1" i="1">
                <a:latin typeface="Times New Roman" panose="02020603050405020304" pitchFamily="18" charset="0"/>
              </a:rPr>
              <a:t>Die</a:t>
            </a:r>
            <a:r>
              <a:rPr lang="zh-CN" altLang="en-US" sz="2600" b="1">
                <a:latin typeface="宋体" panose="02010600030101010101" pitchFamily="2" charset="-122"/>
              </a:rPr>
              <a:t>（</a:t>
            </a:r>
            <a:r>
              <a:rPr lang="en-US" altLang="zh-CN" sz="2600" b="1">
                <a:latin typeface="Times New Roman" panose="02020603050405020304" pitchFamily="18" charset="0"/>
              </a:rPr>
              <a:t>Zhugeliang</a:t>
            </a:r>
            <a:r>
              <a:rPr lang="zh-CN" altLang="en-US" sz="2600" b="1">
                <a:latin typeface="宋体" panose="02010600030101010101" pitchFamily="2" charset="-122"/>
              </a:rPr>
              <a:t>）</a:t>
            </a:r>
            <a:r>
              <a:rPr lang="zh-CN" altLang="en-US" sz="2600" b="1">
                <a:latin typeface="Times New Roman" panose="02020603050405020304" pitchFamily="18" charset="0"/>
              </a:rPr>
              <a:t>                      </a:t>
            </a:r>
            <a:r>
              <a:rPr lang="en-US" altLang="zh-CN" sz="2600" b="1" i="1">
                <a:solidFill>
                  <a:schemeClr val="accent2"/>
                </a:solidFill>
                <a:latin typeface="Times New Roman" panose="02020603050405020304" pitchFamily="18" charset="0"/>
              </a:rPr>
              <a:t>T</a:t>
            </a:r>
            <a:r>
              <a:rPr lang="zh-CN" altLang="en-US" sz="2600" b="1">
                <a:solidFill>
                  <a:schemeClr val="accent2"/>
                </a:solidFill>
                <a:latin typeface="宋体" panose="02010600030101010101" pitchFamily="2" charset="-122"/>
              </a:rPr>
              <a:t>规则</a:t>
            </a:r>
            <a:r>
              <a:rPr lang="zh-CN" altLang="en-US" sz="2600" b="1"/>
              <a:t> </a:t>
            </a:r>
          </a:p>
        </p:txBody>
      </p:sp>
      <p:grpSp>
        <p:nvGrpSpPr>
          <p:cNvPr id="2" name="Group 18"/>
          <p:cNvGrpSpPr>
            <a:grpSpLocks/>
          </p:cNvGrpSpPr>
          <p:nvPr/>
        </p:nvGrpSpPr>
        <p:grpSpPr bwMode="auto">
          <a:xfrm>
            <a:off x="3681413" y="2297113"/>
            <a:ext cx="4514850" cy="1476375"/>
            <a:chOff x="2319" y="1447"/>
            <a:chExt cx="2844" cy="930"/>
          </a:xfrm>
        </p:grpSpPr>
        <p:sp>
          <p:nvSpPr>
            <p:cNvPr id="79881" name="AutoShape 9"/>
            <p:cNvSpPr>
              <a:spLocks noChangeArrowheads="1"/>
            </p:cNvSpPr>
            <p:nvPr/>
          </p:nvSpPr>
          <p:spPr bwMode="auto">
            <a:xfrm>
              <a:off x="2319" y="1447"/>
              <a:ext cx="2844" cy="930"/>
            </a:xfrm>
            <a:prstGeom prst="cloudCallout">
              <a:avLst>
                <a:gd name="adj1" fmla="val 34847"/>
                <a:gd name="adj2" fmla="val 153977"/>
              </a:avLst>
            </a:prstGeom>
            <a:gradFill rotWithShape="0">
              <a:gsLst>
                <a:gs pos="0">
                  <a:srgbClr val="99CCFF"/>
                </a:gs>
                <a:gs pos="50000">
                  <a:srgbClr val="FFFFFF"/>
                </a:gs>
                <a:gs pos="100000">
                  <a:srgbClr val="99CCFF"/>
                </a:gs>
              </a:gsLst>
              <a:lin ang="5400000" scaled="1"/>
            </a:gra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graphicFrame>
          <p:nvGraphicFramePr>
            <p:cNvPr id="79882" name="Object 10"/>
            <p:cNvGraphicFramePr>
              <a:graphicFrameLocks/>
            </p:cNvGraphicFramePr>
            <p:nvPr/>
          </p:nvGraphicFramePr>
          <p:xfrm>
            <a:off x="2684" y="1761"/>
            <a:ext cx="1868" cy="304"/>
          </p:xfrm>
          <a:graphic>
            <a:graphicData uri="http://schemas.openxmlformats.org/presentationml/2006/ole">
              <mc:AlternateContent xmlns:mc="http://schemas.openxmlformats.org/markup-compatibility/2006">
                <mc:Choice xmlns:v="urn:schemas-microsoft-com:vml" Requires="v">
                  <p:oleObj spid="_x0000_s79883" r:id="rId3" imgW="1243521" imgH="203024" progId="Equation.3">
                    <p:embed/>
                  </p:oleObj>
                </mc:Choice>
                <mc:Fallback>
                  <p:oleObj r:id="rId3" imgW="1243521" imgH="203024" progId="Equation.3">
                    <p:embed/>
                    <p:pic>
                      <p:nvPicPr>
                        <p:cNvPr id="0" name="Object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 y="1761"/>
                          <a:ext cx="186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79879" name="Object 16"/>
          <p:cNvGraphicFramePr>
            <a:graphicFrameLocks/>
          </p:cNvGraphicFramePr>
          <p:nvPr/>
        </p:nvGraphicFramePr>
        <p:xfrm>
          <a:off x="4521200" y="1293813"/>
          <a:ext cx="3505200" cy="449262"/>
        </p:xfrm>
        <a:graphic>
          <a:graphicData uri="http://schemas.openxmlformats.org/presentationml/2006/ole">
            <mc:AlternateContent xmlns:mc="http://schemas.openxmlformats.org/markup-compatibility/2006">
              <mc:Choice xmlns:v="urn:schemas-microsoft-com:vml" Requires="v">
                <p:oleObj spid="_x0000_s79884" r:id="rId5" imgW="1586123" imgH="203024" progId="Equation.3">
                  <p:embed/>
                </p:oleObj>
              </mc:Choice>
              <mc:Fallback>
                <p:oleObj r:id="rId5" imgW="1586123" imgH="203024" progId="Equation.3">
                  <p:embed/>
                  <p:pic>
                    <p:nvPicPr>
                      <p:cNvPr id="0" name="Object 1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1200" y="1293813"/>
                        <a:ext cx="35052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9880" name="Object 17"/>
          <p:cNvGraphicFramePr>
            <a:graphicFrameLocks/>
          </p:cNvGraphicFramePr>
          <p:nvPr/>
        </p:nvGraphicFramePr>
        <p:xfrm>
          <a:off x="1830388" y="3924300"/>
          <a:ext cx="3592512" cy="460375"/>
        </p:xfrm>
        <a:graphic>
          <a:graphicData uri="http://schemas.openxmlformats.org/presentationml/2006/ole">
            <mc:AlternateContent xmlns:mc="http://schemas.openxmlformats.org/markup-compatibility/2006">
              <mc:Choice xmlns:v="urn:schemas-microsoft-com:vml" Requires="v">
                <p:oleObj spid="_x0000_s79885" r:id="rId7" imgW="1586123" imgH="203024" progId="Equation.3">
                  <p:embed/>
                </p:oleObj>
              </mc:Choice>
              <mc:Fallback>
                <p:oleObj r:id="rId7" imgW="1586123" imgH="203024" progId="Equation.3">
                  <p:embed/>
                  <p:pic>
                    <p:nvPicPr>
                      <p:cNvPr id="0"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388" y="3924300"/>
                        <a:ext cx="35925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93AAB9-3997-4EF3-836C-45CCDBD3486E}" type="slidenum">
              <a:rPr altLang="en-US" smtClean="0">
                <a:solidFill>
                  <a:srgbClr val="A50021"/>
                </a:solidFill>
                <a:ea typeface="ＭＳ Ｐゴシック" panose="020B0600070205080204" pitchFamily="34" charset="-128"/>
              </a:rPr>
              <a:pPr/>
              <a:t>54</a:t>
            </a:fld>
            <a:endParaRPr lang="zh-CN" altLang="en-US" smtClean="0">
              <a:solidFill>
                <a:srgbClr val="A50021"/>
              </a:solidFill>
              <a:ea typeface="ＭＳ Ｐゴシック" panose="020B0600070205080204" pitchFamily="34" charset="-128"/>
            </a:endParaRPr>
          </a:p>
        </p:txBody>
      </p:sp>
      <p:sp>
        <p:nvSpPr>
          <p:cNvPr id="80899"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2.3.3  </a:t>
            </a:r>
            <a:r>
              <a:rPr lang="zh-CN" altLang="en-US" smtClean="0">
                <a:latin typeface="Times New Roman" panose="02020603050405020304" pitchFamily="18" charset="0"/>
              </a:rPr>
              <a:t>谓词公式的性质</a:t>
            </a:r>
          </a:p>
        </p:txBody>
      </p:sp>
      <p:sp>
        <p:nvSpPr>
          <p:cNvPr id="80900" name="Rectangle 3"/>
          <p:cNvSpPr>
            <a:spLocks noGrp="1" noChangeArrowheads="1"/>
          </p:cNvSpPr>
          <p:nvPr>
            <p:ph idx="1"/>
          </p:nvPr>
        </p:nvSpPr>
        <p:spPr/>
        <p:txBody>
          <a:bodyPr/>
          <a:lstStyle/>
          <a:p>
            <a:pPr marL="571500" indent="-571500" eaLnBrk="1" hangingPunct="1">
              <a:spcBef>
                <a:spcPct val="40000"/>
              </a:spcBef>
            </a:pPr>
            <a:r>
              <a:rPr lang="zh-CN" altLang="en-US" b="1" smtClean="0"/>
              <a:t>谓词逻辑的其他推理规则：</a:t>
            </a:r>
          </a:p>
          <a:p>
            <a:pPr marL="571500" indent="-571500" eaLnBrk="1" hangingPunct="1">
              <a:spcBef>
                <a:spcPct val="40000"/>
              </a:spcBef>
              <a:buFont typeface="Wingdings" panose="05000000000000000000" pitchFamily="2" charset="2"/>
              <a:buNone/>
            </a:pPr>
            <a:r>
              <a:rPr lang="zh-CN" altLang="en-US" b="1" smtClean="0">
                <a:solidFill>
                  <a:schemeClr val="accent2"/>
                </a:solidFill>
                <a:latin typeface="宋体" panose="02010600030101010101" pitchFamily="2" charset="-122"/>
              </a:rPr>
              <a:t>④</a:t>
            </a:r>
            <a:r>
              <a:rPr lang="zh-CN" altLang="en-US" b="1" smtClean="0">
                <a:latin typeface="宋体" panose="02010600030101010101" pitchFamily="2" charset="-122"/>
              </a:rPr>
              <a:t> </a:t>
            </a:r>
            <a:r>
              <a:rPr lang="zh-CN" altLang="en-US" b="1" smtClean="0">
                <a:latin typeface="Times New Roman" panose="02020603050405020304" pitchFamily="18" charset="0"/>
              </a:rPr>
              <a:t>反证法：          </a:t>
            </a:r>
            <a:r>
              <a:rPr lang="zh-CN" altLang="en-US" smtClean="0">
                <a:latin typeface="Times New Roman" panose="02020603050405020304" pitchFamily="18" charset="0"/>
              </a:rPr>
              <a:t>，当且仅当                      ，即</a:t>
            </a:r>
            <a:r>
              <a:rPr lang="en-US" altLang="zh-CN" i="1" smtClean="0">
                <a:latin typeface="Times New Roman" panose="02020603050405020304" pitchFamily="18" charset="0"/>
              </a:rPr>
              <a:t>Q</a:t>
            </a:r>
            <a:r>
              <a:rPr lang="zh-CN" altLang="en-US" smtClean="0">
                <a:latin typeface="Times New Roman" panose="02020603050405020304" pitchFamily="18" charset="0"/>
              </a:rPr>
              <a:t>为</a:t>
            </a:r>
            <a:r>
              <a:rPr lang="en-US" altLang="zh-CN" i="1" smtClean="0">
                <a:latin typeface="Times New Roman" panose="02020603050405020304" pitchFamily="18" charset="0"/>
              </a:rPr>
              <a:t>P</a:t>
            </a:r>
            <a:r>
              <a:rPr lang="zh-CN" altLang="en-US" smtClean="0">
                <a:latin typeface="Times New Roman" panose="02020603050405020304" pitchFamily="18" charset="0"/>
              </a:rPr>
              <a:t>的逻辑结论，当且仅当                是不可满足的。</a:t>
            </a:r>
            <a:r>
              <a:rPr lang="zh-CN" altLang="en-US" sz="3200" b="1" smtClean="0">
                <a:latin typeface="Times New Roman" panose="02020603050405020304" pitchFamily="18" charset="0"/>
              </a:rPr>
              <a:t> </a:t>
            </a:r>
          </a:p>
        </p:txBody>
      </p:sp>
      <p:sp>
        <p:nvSpPr>
          <p:cNvPr id="8090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0902" name="Object 5"/>
          <p:cNvGraphicFramePr>
            <a:graphicFrameLocks/>
          </p:cNvGraphicFramePr>
          <p:nvPr/>
        </p:nvGraphicFramePr>
        <p:xfrm>
          <a:off x="2297113" y="1744663"/>
          <a:ext cx="990600" cy="407987"/>
        </p:xfrm>
        <a:graphic>
          <a:graphicData uri="http://schemas.openxmlformats.org/presentationml/2006/ole">
            <mc:AlternateContent xmlns:mc="http://schemas.openxmlformats.org/markup-compatibility/2006">
              <mc:Choice xmlns:v="urn:schemas-microsoft-com:vml" Requires="v">
                <p:oleObj spid="_x0000_s80915" r:id="rId3" imgW="482391" imgH="203112" progId="Equation.3">
                  <p:embed/>
                </p:oleObj>
              </mc:Choice>
              <mc:Fallback>
                <p:oleObj r:id="rId3" imgW="482391" imgH="203112"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113" y="1744663"/>
                        <a:ext cx="990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03" name="Rectangle 6"/>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0904" name="Object 7"/>
          <p:cNvGraphicFramePr>
            <a:graphicFrameLocks/>
          </p:cNvGraphicFramePr>
          <p:nvPr/>
        </p:nvGraphicFramePr>
        <p:xfrm>
          <a:off x="5118100" y="1701800"/>
          <a:ext cx="1878013" cy="434975"/>
        </p:xfrm>
        <a:graphic>
          <a:graphicData uri="http://schemas.openxmlformats.org/presentationml/2006/ole">
            <mc:AlternateContent xmlns:mc="http://schemas.openxmlformats.org/markup-compatibility/2006">
              <mc:Choice xmlns:v="urn:schemas-microsoft-com:vml" Requires="v">
                <p:oleObj spid="_x0000_s80916" r:id="rId5" imgW="862851" imgH="203024" progId="Equation.3">
                  <p:embed/>
                </p:oleObj>
              </mc:Choice>
              <mc:Fallback>
                <p:oleObj r:id="rId5" imgW="862851" imgH="203024"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8100" y="1701800"/>
                        <a:ext cx="18780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05" name="Rectangle 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0906" name="Object 9"/>
          <p:cNvGraphicFramePr>
            <a:graphicFrameLocks/>
          </p:cNvGraphicFramePr>
          <p:nvPr/>
        </p:nvGraphicFramePr>
        <p:xfrm>
          <a:off x="4584700" y="2289175"/>
          <a:ext cx="1143000" cy="436563"/>
        </p:xfrm>
        <a:graphic>
          <a:graphicData uri="http://schemas.openxmlformats.org/presentationml/2006/ole">
            <mc:AlternateContent xmlns:mc="http://schemas.openxmlformats.org/markup-compatibility/2006">
              <mc:Choice xmlns:v="urn:schemas-microsoft-com:vml" Requires="v">
                <p:oleObj spid="_x0000_s80917" r:id="rId7" imgW="520474" imgH="203112" progId="Equation.3">
                  <p:embed/>
                </p:oleObj>
              </mc:Choice>
              <mc:Fallback>
                <p:oleObj r:id="rId7" imgW="520474" imgH="203112" progId="Equation.3">
                  <p:embed/>
                  <p:pic>
                    <p:nvPicPr>
                      <p:cNvPr id="0" name="Object 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4700" y="2289175"/>
                        <a:ext cx="11430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0907" name="Rectangle 10"/>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908" name="Rectangle 12"/>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909"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910" name="Rectangle 18"/>
          <p:cNvSpPr>
            <a:spLocks noChangeArrowheads="1"/>
          </p:cNvSpPr>
          <p:nvPr/>
        </p:nvSpPr>
        <p:spPr bwMode="auto">
          <a:xfrm>
            <a:off x="195263" y="2941638"/>
            <a:ext cx="86677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40000"/>
              </a:spcBef>
              <a:buClr>
                <a:schemeClr val="accent2"/>
              </a:buClr>
              <a:buFont typeface="Wingdings" panose="05000000000000000000" pitchFamily="2" charset="2"/>
              <a:buBlip>
                <a:blip r:embed="rId9"/>
              </a:buBlip>
            </a:pPr>
            <a:r>
              <a:rPr lang="en-US" altLang="zh-CN" sz="2800" b="1"/>
              <a:t>  </a:t>
            </a:r>
            <a:r>
              <a:rPr lang="zh-CN" altLang="en-US" sz="2800" b="1"/>
              <a:t>定理：</a:t>
            </a:r>
            <a:r>
              <a:rPr lang="en-US" altLang="zh-CN" sz="2800" i="1">
                <a:latin typeface="Times New Roman" panose="02020603050405020304" pitchFamily="18" charset="0"/>
              </a:rPr>
              <a:t>Q</a:t>
            </a:r>
            <a:r>
              <a:rPr lang="zh-CN" altLang="en-US" sz="2800">
                <a:latin typeface="Times New Roman" panose="02020603050405020304" pitchFamily="18" charset="0"/>
              </a:rPr>
              <a:t>为     ，    ，</a:t>
            </a:r>
            <a:r>
              <a:rPr lang="en-US" altLang="zh-CN" sz="3600" b="1" baseline="20000">
                <a:latin typeface="Times New Roman" panose="02020603050405020304" pitchFamily="18" charset="0"/>
              </a:rPr>
              <a:t>…  </a:t>
            </a:r>
            <a:r>
              <a:rPr lang="zh-CN" altLang="en-US" sz="2800">
                <a:latin typeface="Times New Roman" panose="02020603050405020304" pitchFamily="18" charset="0"/>
              </a:rPr>
              <a:t>，    的逻辑结论，当且仅当</a:t>
            </a:r>
          </a:p>
          <a:p>
            <a:pPr eaLnBrk="1" hangingPunct="1">
              <a:lnSpc>
                <a:spcPct val="120000"/>
              </a:lnSpc>
              <a:spcBef>
                <a:spcPct val="40000"/>
              </a:spcBef>
              <a:buClr>
                <a:schemeClr val="accent2"/>
              </a:buClr>
              <a:buFont typeface="Wingdings" panose="05000000000000000000" pitchFamily="2" charset="2"/>
              <a:buNone/>
            </a:pPr>
            <a:r>
              <a:rPr lang="zh-CN" altLang="en-US" sz="2800">
                <a:latin typeface="Times New Roman" panose="02020603050405020304" pitchFamily="18" charset="0"/>
              </a:rPr>
              <a:t>                                                      是不可满足的</a:t>
            </a:r>
            <a:r>
              <a:rPr lang="zh-CN" altLang="en-US" sz="2800"/>
              <a:t>。</a:t>
            </a:r>
          </a:p>
        </p:txBody>
      </p:sp>
      <p:graphicFrame>
        <p:nvGraphicFramePr>
          <p:cNvPr id="80911" name="Object 11"/>
          <p:cNvGraphicFramePr>
            <a:graphicFrameLocks/>
          </p:cNvGraphicFramePr>
          <p:nvPr/>
        </p:nvGraphicFramePr>
        <p:xfrm>
          <a:off x="2551113" y="3009900"/>
          <a:ext cx="393700" cy="533400"/>
        </p:xfrm>
        <a:graphic>
          <a:graphicData uri="http://schemas.openxmlformats.org/presentationml/2006/ole">
            <mc:AlternateContent xmlns:mc="http://schemas.openxmlformats.org/markup-compatibility/2006">
              <mc:Choice xmlns:v="urn:schemas-microsoft-com:vml" Requires="v">
                <p:oleObj spid="_x0000_s80918" r:id="rId10" imgW="164885" imgH="215619" progId="Equation.3">
                  <p:embed/>
                </p:oleObj>
              </mc:Choice>
              <mc:Fallback>
                <p:oleObj r:id="rId10" imgW="164885" imgH="215619" progId="Equation.3">
                  <p:embed/>
                  <p:pic>
                    <p:nvPicPr>
                      <p:cNvPr id="0" name="Object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1113" y="3009900"/>
                        <a:ext cx="393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12" name="Object 13"/>
          <p:cNvGraphicFramePr>
            <a:graphicFrameLocks/>
          </p:cNvGraphicFramePr>
          <p:nvPr/>
        </p:nvGraphicFramePr>
        <p:xfrm>
          <a:off x="3119438" y="3024188"/>
          <a:ext cx="441325" cy="533400"/>
        </p:xfrm>
        <a:graphic>
          <a:graphicData uri="http://schemas.openxmlformats.org/presentationml/2006/ole">
            <mc:AlternateContent xmlns:mc="http://schemas.openxmlformats.org/markup-compatibility/2006">
              <mc:Choice xmlns:v="urn:schemas-microsoft-com:vml" Requires="v">
                <p:oleObj spid="_x0000_s80919" r:id="rId12" imgW="177569" imgH="215619" progId="Equation.3">
                  <p:embed/>
                </p:oleObj>
              </mc:Choice>
              <mc:Fallback>
                <p:oleObj r:id="rId12" imgW="177569" imgH="215619" progId="Equation.3">
                  <p:embed/>
                  <p:pic>
                    <p:nvPicPr>
                      <p:cNvPr id="0" name="Object 1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19438" y="3024188"/>
                        <a:ext cx="441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13" name="Object 15"/>
          <p:cNvGraphicFramePr>
            <a:graphicFrameLocks/>
          </p:cNvGraphicFramePr>
          <p:nvPr/>
        </p:nvGraphicFramePr>
        <p:xfrm>
          <a:off x="4651375" y="3051175"/>
          <a:ext cx="423863" cy="504825"/>
        </p:xfrm>
        <a:graphic>
          <a:graphicData uri="http://schemas.openxmlformats.org/presentationml/2006/ole">
            <mc:AlternateContent xmlns:mc="http://schemas.openxmlformats.org/markup-compatibility/2006">
              <mc:Choice xmlns:v="urn:schemas-microsoft-com:vml" Requires="v">
                <p:oleObj spid="_x0000_s80920" r:id="rId14" imgW="177492" imgH="215526" progId="Equation.3">
                  <p:embed/>
                </p:oleObj>
              </mc:Choice>
              <mc:Fallback>
                <p:oleObj r:id="rId14" imgW="177492" imgH="215526" progId="Equation.3">
                  <p:embed/>
                  <p:pic>
                    <p:nvPicPr>
                      <p:cNvPr id="0" name="Object 1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1375" y="3051175"/>
                        <a:ext cx="423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0914" name="Object 17"/>
          <p:cNvGraphicFramePr>
            <a:graphicFrameLocks/>
          </p:cNvGraphicFramePr>
          <p:nvPr/>
        </p:nvGraphicFramePr>
        <p:xfrm>
          <a:off x="1571625" y="3668713"/>
          <a:ext cx="3552825" cy="550862"/>
        </p:xfrm>
        <a:graphic>
          <a:graphicData uri="http://schemas.openxmlformats.org/presentationml/2006/ole">
            <mc:AlternateContent xmlns:mc="http://schemas.openxmlformats.org/markup-compatibility/2006">
              <mc:Choice xmlns:v="urn:schemas-microsoft-com:vml" Requires="v">
                <p:oleObj spid="_x0000_s80921" r:id="rId16" imgW="1473200" imgH="228600" progId="Equation.3">
                  <p:embed/>
                </p:oleObj>
              </mc:Choice>
              <mc:Fallback>
                <p:oleObj r:id="rId16" imgW="1473200" imgH="228600" progId="Equation.3">
                  <p:embed/>
                  <p:pic>
                    <p:nvPicPr>
                      <p:cNvPr id="0" name="Object 17"/>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71625" y="3668713"/>
                        <a:ext cx="35528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002527-A9A7-4399-97B1-7F4139379ECF}" type="slidenum">
              <a:rPr altLang="en-US" smtClean="0">
                <a:solidFill>
                  <a:srgbClr val="A50021"/>
                </a:solidFill>
                <a:ea typeface="ＭＳ Ｐゴシック" panose="020B0600070205080204" pitchFamily="34" charset="-128"/>
              </a:rPr>
              <a:pPr/>
              <a:t>55</a:t>
            </a:fld>
            <a:endParaRPr lang="zh-CN" altLang="en-US" smtClean="0">
              <a:solidFill>
                <a:srgbClr val="A50021"/>
              </a:solidFill>
              <a:ea typeface="ＭＳ Ｐゴシック" panose="020B0600070205080204" pitchFamily="34" charset="-128"/>
            </a:endParaRPr>
          </a:p>
        </p:txBody>
      </p:sp>
      <p:sp>
        <p:nvSpPr>
          <p:cNvPr id="81923" name="Rectangle 6"/>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2.3.4  </a:t>
            </a:r>
            <a:r>
              <a:rPr lang="zh-CN" altLang="en-US" smtClean="0">
                <a:latin typeface="Times New Roman" panose="02020603050405020304" pitchFamily="18" charset="0"/>
              </a:rPr>
              <a:t>一阶谓词逻辑知识表示方法</a:t>
            </a:r>
          </a:p>
        </p:txBody>
      </p:sp>
      <p:sp>
        <p:nvSpPr>
          <p:cNvPr id="81924" name="Rectangle 7"/>
          <p:cNvSpPr>
            <a:spLocks noGrp="1" noChangeArrowheads="1"/>
          </p:cNvSpPr>
          <p:nvPr>
            <p:ph idx="1"/>
          </p:nvPr>
        </p:nvSpPr>
        <p:spPr>
          <a:xfrm>
            <a:off x="379413" y="908050"/>
            <a:ext cx="8337550" cy="2527300"/>
          </a:xfrm>
          <a:gradFill rotWithShape="0">
            <a:gsLst>
              <a:gs pos="0">
                <a:srgbClr val="CCFFFF"/>
              </a:gs>
              <a:gs pos="100000">
                <a:schemeClr val="bg1"/>
              </a:gs>
            </a:gsLst>
            <a:path path="rect">
              <a:fillToRect l="100000" t="100000"/>
            </a:path>
          </a:gradFill>
          <a:ln>
            <a:solidFill>
              <a:srgbClr val="808080"/>
            </a:solidFill>
            <a:miter lim="800000"/>
            <a:headEnd/>
            <a:tailEnd/>
          </a:ln>
        </p:spPr>
        <p:txBody>
          <a:bodyPr/>
          <a:lstStyle/>
          <a:p>
            <a:pPr marL="571500" indent="-571500" eaLnBrk="1" hangingPunct="1">
              <a:spcBef>
                <a:spcPct val="30000"/>
              </a:spcBef>
            </a:pPr>
            <a:r>
              <a:rPr lang="zh-CN" altLang="en-US" sz="2600" b="1" smtClean="0">
                <a:latin typeface="Times New Roman" panose="02020603050405020304" pitchFamily="18" charset="0"/>
              </a:rPr>
              <a:t>谓词公式表示知识的步骤：</a:t>
            </a:r>
          </a:p>
          <a:p>
            <a:pPr marL="966788" lvl="1" indent="-495300" eaLnBrk="1" hangingPunct="1">
              <a:spcBef>
                <a:spcPct val="30000"/>
              </a:spcBef>
              <a:buFont typeface="Wingdings" panose="05000000000000000000" pitchFamily="2" charset="2"/>
              <a:buNone/>
            </a:pPr>
            <a:r>
              <a:rPr lang="zh-CN" altLang="en-US" b="1" smtClean="0">
                <a:solidFill>
                  <a:schemeClr val="tx1"/>
                </a:solidFill>
                <a:latin typeface="Times New Roman" panose="02020603050405020304" pitchFamily="18" charset="0"/>
              </a:rPr>
              <a:t>（</a:t>
            </a:r>
            <a:r>
              <a:rPr lang="en-US" altLang="zh-CN" b="1" smtClean="0">
                <a:solidFill>
                  <a:schemeClr val="tx1"/>
                </a:solidFill>
                <a:latin typeface="Times New Roman" panose="02020603050405020304" pitchFamily="18" charset="0"/>
              </a:rPr>
              <a:t>1</a:t>
            </a:r>
            <a:r>
              <a:rPr lang="zh-CN" altLang="en-US" b="1" smtClean="0">
                <a:solidFill>
                  <a:schemeClr val="tx1"/>
                </a:solidFill>
                <a:latin typeface="Times New Roman" panose="02020603050405020304" pitchFamily="18" charset="0"/>
              </a:rPr>
              <a:t>）定义谓词及个体。</a:t>
            </a:r>
          </a:p>
          <a:p>
            <a:pPr marL="966788" lvl="1" indent="-495300" eaLnBrk="1" hangingPunct="1">
              <a:spcBef>
                <a:spcPct val="30000"/>
              </a:spcBef>
              <a:buFont typeface="Wingdings" panose="05000000000000000000" pitchFamily="2" charset="2"/>
              <a:buNone/>
            </a:pPr>
            <a:r>
              <a:rPr lang="zh-CN" altLang="en-US" b="1" smtClean="0">
                <a:solidFill>
                  <a:schemeClr val="tx1"/>
                </a:solidFill>
                <a:latin typeface="Times New Roman" panose="02020603050405020304" pitchFamily="18" charset="0"/>
              </a:rPr>
              <a:t>（</a:t>
            </a:r>
            <a:r>
              <a:rPr lang="en-US" altLang="zh-CN" b="1" smtClean="0">
                <a:solidFill>
                  <a:schemeClr val="tx1"/>
                </a:solidFill>
                <a:latin typeface="Times New Roman" panose="02020603050405020304" pitchFamily="18" charset="0"/>
              </a:rPr>
              <a:t>2</a:t>
            </a:r>
            <a:r>
              <a:rPr lang="zh-CN" altLang="en-US" b="1" smtClean="0">
                <a:solidFill>
                  <a:schemeClr val="tx1"/>
                </a:solidFill>
                <a:latin typeface="Times New Roman" panose="02020603050405020304" pitchFamily="18" charset="0"/>
              </a:rPr>
              <a:t>）变元赋值。</a:t>
            </a:r>
          </a:p>
          <a:p>
            <a:pPr marL="966788" lvl="1" indent="-495300" eaLnBrk="1" hangingPunct="1">
              <a:spcBef>
                <a:spcPct val="30000"/>
              </a:spcBef>
              <a:buFont typeface="Wingdings" panose="05000000000000000000" pitchFamily="2" charset="2"/>
              <a:buNone/>
            </a:pPr>
            <a:r>
              <a:rPr lang="zh-CN" altLang="en-US" b="1" smtClean="0">
                <a:solidFill>
                  <a:schemeClr val="tx1"/>
                </a:solidFill>
                <a:latin typeface="Times New Roman" panose="02020603050405020304" pitchFamily="18" charset="0"/>
              </a:rPr>
              <a:t>（</a:t>
            </a:r>
            <a:r>
              <a:rPr lang="en-US" altLang="zh-CN" b="1" smtClean="0">
                <a:solidFill>
                  <a:schemeClr val="tx1"/>
                </a:solidFill>
                <a:latin typeface="Times New Roman" panose="02020603050405020304" pitchFamily="18" charset="0"/>
              </a:rPr>
              <a:t>3</a:t>
            </a:r>
            <a:r>
              <a:rPr lang="zh-CN" altLang="en-US" b="1" smtClean="0">
                <a:solidFill>
                  <a:schemeClr val="tx1"/>
                </a:solidFill>
                <a:latin typeface="Times New Roman" panose="02020603050405020304" pitchFamily="18" charset="0"/>
              </a:rPr>
              <a:t>）用连接词连接各个谓词，形成谓词公式</a:t>
            </a:r>
            <a:r>
              <a:rPr lang="zh-CN" altLang="en-US" sz="2800" b="1" smtClean="0">
                <a:solidFill>
                  <a:schemeClr val="tx1"/>
                </a:solidFill>
                <a:latin typeface="Times New Roman" panose="02020603050405020304" pitchFamily="18" charset="0"/>
              </a:rPr>
              <a:t>。</a:t>
            </a:r>
          </a:p>
        </p:txBody>
      </p:sp>
      <p:sp>
        <p:nvSpPr>
          <p:cNvPr id="81925" name="Rectangle 8"/>
          <p:cNvSpPr>
            <a:spLocks noChangeArrowheads="1"/>
          </p:cNvSpPr>
          <p:nvPr/>
        </p:nvSpPr>
        <p:spPr bwMode="auto">
          <a:xfrm>
            <a:off x="346075" y="3667125"/>
            <a:ext cx="8412163" cy="2803525"/>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accent2"/>
              </a:buClr>
              <a:buFont typeface="Wingdings" panose="05000000000000000000" pitchFamily="2" charset="2"/>
              <a:buChar char="§"/>
            </a:pPr>
            <a:r>
              <a:rPr lang="en-US" altLang="zh-CN" sz="2400" b="1">
                <a:latin typeface="Times New Roman" panose="02020603050405020304" pitchFamily="18" charset="0"/>
              </a:rPr>
              <a:t> </a:t>
            </a:r>
            <a:r>
              <a:rPr lang="zh-CN" altLang="en-US" sz="2400" b="1">
                <a:latin typeface="Times New Roman" panose="02020603050405020304" pitchFamily="18" charset="0"/>
              </a:rPr>
              <a:t>例如： 用一阶谓词逻辑表示下列关系数据库。</a:t>
            </a:r>
          </a:p>
          <a:p>
            <a:pPr lvl="2" eaLnBrk="1" hangingPunct="1">
              <a:lnSpc>
                <a:spcPct val="120000"/>
              </a:lnSpc>
              <a:spcBef>
                <a:spcPct val="20000"/>
              </a:spcBef>
              <a:buClr>
                <a:schemeClr val="accent2"/>
              </a:buClr>
              <a:buFont typeface="Wingdings" panose="05000000000000000000" pitchFamily="2" charset="2"/>
              <a:buNone/>
            </a:pPr>
            <a:r>
              <a:rPr lang="zh-CN" altLang="en-US" sz="2400" b="1">
                <a:latin typeface="Times New Roman" panose="02020603050405020304" pitchFamily="18" charset="0"/>
              </a:rPr>
              <a:t>住户              房间               电话号码         房间</a:t>
            </a:r>
          </a:p>
          <a:p>
            <a:pPr lvl="2" eaLnBrk="1" hangingPunct="1">
              <a:lnSpc>
                <a:spcPct val="120000"/>
              </a:lnSpc>
              <a:buClr>
                <a:schemeClr val="accent2"/>
              </a:buClr>
              <a:buFont typeface="Wingdings" panose="05000000000000000000" pitchFamily="2" charset="2"/>
              <a:buNone/>
            </a:pPr>
            <a:r>
              <a:rPr lang="en-US" altLang="zh-CN" sz="2400" b="1">
                <a:solidFill>
                  <a:srgbClr val="0000FF"/>
                </a:solidFill>
                <a:latin typeface="Times New Roman" panose="02020603050405020304" pitchFamily="18" charset="0"/>
              </a:rPr>
              <a:t>Zhang            201                    491                 201</a:t>
            </a:r>
          </a:p>
          <a:p>
            <a:pPr lvl="2" eaLnBrk="1" hangingPunct="1">
              <a:lnSpc>
                <a:spcPct val="120000"/>
              </a:lnSpc>
              <a:buClr>
                <a:schemeClr val="accent2"/>
              </a:buClr>
              <a:buFont typeface="Wingdings" panose="05000000000000000000" pitchFamily="2" charset="2"/>
              <a:buNone/>
            </a:pPr>
            <a:r>
              <a:rPr lang="en-US" altLang="zh-CN" sz="2400" b="1">
                <a:solidFill>
                  <a:srgbClr val="0000FF"/>
                </a:solidFill>
                <a:latin typeface="Times New Roman" panose="02020603050405020304" pitchFamily="18" charset="0"/>
              </a:rPr>
              <a:t>Li                   201                    492                 201</a:t>
            </a:r>
          </a:p>
          <a:p>
            <a:pPr lvl="2" eaLnBrk="1" hangingPunct="1">
              <a:lnSpc>
                <a:spcPct val="120000"/>
              </a:lnSpc>
              <a:buClr>
                <a:schemeClr val="accent2"/>
              </a:buClr>
              <a:buFont typeface="Wingdings" panose="05000000000000000000" pitchFamily="2" charset="2"/>
              <a:buNone/>
            </a:pPr>
            <a:r>
              <a:rPr lang="en-US" altLang="zh-CN" sz="2400" b="1">
                <a:solidFill>
                  <a:srgbClr val="0000FF"/>
                </a:solidFill>
                <a:latin typeface="Times New Roman" panose="02020603050405020304" pitchFamily="18" charset="0"/>
              </a:rPr>
              <a:t>Wang             202                    451                 202</a:t>
            </a:r>
          </a:p>
          <a:p>
            <a:pPr lvl="2" eaLnBrk="1" hangingPunct="1">
              <a:lnSpc>
                <a:spcPct val="120000"/>
              </a:lnSpc>
              <a:buClr>
                <a:schemeClr val="accent2"/>
              </a:buClr>
              <a:buFont typeface="Wingdings" panose="05000000000000000000" pitchFamily="2" charset="2"/>
              <a:buNone/>
            </a:pPr>
            <a:r>
              <a:rPr lang="en-US" altLang="zh-CN" sz="2400" b="1">
                <a:solidFill>
                  <a:srgbClr val="0000FF"/>
                </a:solidFill>
                <a:latin typeface="Times New Roman" panose="02020603050405020304" pitchFamily="18" charset="0"/>
              </a:rPr>
              <a:t>Zhao              203                    451                 203</a:t>
            </a:r>
            <a:endParaRPr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81926" name="Line 9"/>
          <p:cNvSpPr>
            <a:spLocks noChangeShapeType="1"/>
          </p:cNvSpPr>
          <p:nvPr/>
        </p:nvSpPr>
        <p:spPr bwMode="auto">
          <a:xfrm>
            <a:off x="4267200" y="4368800"/>
            <a:ext cx="0" cy="1944688"/>
          </a:xfrm>
          <a:prstGeom prst="line">
            <a:avLst/>
          </a:prstGeom>
          <a:noFill/>
          <a:ln w="254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AutoShape 10"/>
          <p:cNvSpPr>
            <a:spLocks noChangeArrowheads="1"/>
          </p:cNvSpPr>
          <p:nvPr/>
        </p:nvSpPr>
        <p:spPr bwMode="auto">
          <a:xfrm>
            <a:off x="1185863" y="4919663"/>
            <a:ext cx="2744787" cy="885825"/>
          </a:xfrm>
          <a:prstGeom prst="cloudCallout">
            <a:avLst>
              <a:gd name="adj1" fmla="val -9514"/>
              <a:gd name="adj2" fmla="val -96597"/>
            </a:avLst>
          </a:prstGeom>
          <a:solidFill>
            <a:srgbClr val="CCFFFF"/>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rPr>
              <a:t>Occupant</a:t>
            </a:r>
          </a:p>
        </p:txBody>
      </p:sp>
      <p:sp>
        <p:nvSpPr>
          <p:cNvPr id="28683" name="AutoShape 11"/>
          <p:cNvSpPr>
            <a:spLocks noChangeArrowheads="1"/>
          </p:cNvSpPr>
          <p:nvPr/>
        </p:nvSpPr>
        <p:spPr bwMode="auto">
          <a:xfrm>
            <a:off x="5389563" y="4868863"/>
            <a:ext cx="2933700" cy="885825"/>
          </a:xfrm>
          <a:prstGeom prst="cloudCallout">
            <a:avLst>
              <a:gd name="adj1" fmla="val -20509"/>
              <a:gd name="adj2" fmla="val -84944"/>
            </a:avLst>
          </a:prstGeom>
          <a:solidFill>
            <a:srgbClr val="CCFFFF"/>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i="1">
                <a:latin typeface="Times New Roman" panose="02020603050405020304" pitchFamily="18" charset="0"/>
              </a:rPr>
              <a:t>Telephone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anim calcmode="lin" valueType="num">
                                      <p:cBhvr>
                                        <p:cTn id="7" dur="500" fill="hold"/>
                                        <p:tgtEl>
                                          <p:spTgt spid="28682"/>
                                        </p:tgtEl>
                                        <p:attrNameLst>
                                          <p:attrName>ppt_x</p:attrName>
                                        </p:attrNameLst>
                                      </p:cBhvr>
                                      <p:tavLst>
                                        <p:tav tm="0">
                                          <p:val>
                                            <p:strVal val="#ppt_x"/>
                                          </p:val>
                                        </p:tav>
                                        <p:tav tm="100000">
                                          <p:val>
                                            <p:strVal val="#ppt_x"/>
                                          </p:val>
                                        </p:tav>
                                      </p:tavLst>
                                    </p:anim>
                                    <p:anim calcmode="lin" valueType="num">
                                      <p:cBhvr>
                                        <p:cTn id="8" dur="500" fill="hold"/>
                                        <p:tgtEl>
                                          <p:spTgt spid="28682"/>
                                        </p:tgtEl>
                                        <p:attrNameLst>
                                          <p:attrName>ppt_y</p:attrName>
                                        </p:attrNameLst>
                                      </p:cBhvr>
                                      <p:tavLst>
                                        <p:tav tm="0">
                                          <p:val>
                                            <p:strVal val="#ppt_y-#ppt_h/2"/>
                                          </p:val>
                                        </p:tav>
                                        <p:tav tm="100000">
                                          <p:val>
                                            <p:strVal val="#ppt_y"/>
                                          </p:val>
                                        </p:tav>
                                      </p:tavLst>
                                    </p:anim>
                                    <p:anim calcmode="lin" valueType="num">
                                      <p:cBhvr>
                                        <p:cTn id="9" dur="500" fill="hold"/>
                                        <p:tgtEl>
                                          <p:spTgt spid="28682"/>
                                        </p:tgtEl>
                                        <p:attrNameLst>
                                          <p:attrName>ppt_w</p:attrName>
                                        </p:attrNameLst>
                                      </p:cBhvr>
                                      <p:tavLst>
                                        <p:tav tm="0">
                                          <p:val>
                                            <p:strVal val="#ppt_w"/>
                                          </p:val>
                                        </p:tav>
                                        <p:tav tm="100000">
                                          <p:val>
                                            <p:strVal val="#ppt_w"/>
                                          </p:val>
                                        </p:tav>
                                      </p:tavLst>
                                    </p:anim>
                                    <p:anim calcmode="lin" valueType="num">
                                      <p:cBhvr>
                                        <p:cTn id="10" dur="500" fill="hold"/>
                                        <p:tgtEl>
                                          <p:spTgt spid="2868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28683"/>
                                        </p:tgtEl>
                                        <p:attrNameLst>
                                          <p:attrName>style.visibility</p:attrName>
                                        </p:attrNameLst>
                                      </p:cBhvr>
                                      <p:to>
                                        <p:strVal val="visible"/>
                                      </p:to>
                                    </p:set>
                                    <p:anim calcmode="lin" valueType="num">
                                      <p:cBhvr>
                                        <p:cTn id="15" dur="500" fill="hold"/>
                                        <p:tgtEl>
                                          <p:spTgt spid="28683"/>
                                        </p:tgtEl>
                                        <p:attrNameLst>
                                          <p:attrName>ppt_x</p:attrName>
                                        </p:attrNameLst>
                                      </p:cBhvr>
                                      <p:tavLst>
                                        <p:tav tm="0">
                                          <p:val>
                                            <p:strVal val="#ppt_x"/>
                                          </p:val>
                                        </p:tav>
                                        <p:tav tm="100000">
                                          <p:val>
                                            <p:strVal val="#ppt_x"/>
                                          </p:val>
                                        </p:tav>
                                      </p:tavLst>
                                    </p:anim>
                                    <p:anim calcmode="lin" valueType="num">
                                      <p:cBhvr>
                                        <p:cTn id="16" dur="500" fill="hold"/>
                                        <p:tgtEl>
                                          <p:spTgt spid="28683"/>
                                        </p:tgtEl>
                                        <p:attrNameLst>
                                          <p:attrName>ppt_y</p:attrName>
                                        </p:attrNameLst>
                                      </p:cBhvr>
                                      <p:tavLst>
                                        <p:tav tm="0">
                                          <p:val>
                                            <p:strVal val="#ppt_y-#ppt_h/2"/>
                                          </p:val>
                                        </p:tav>
                                        <p:tav tm="100000">
                                          <p:val>
                                            <p:strVal val="#ppt_y"/>
                                          </p:val>
                                        </p:tav>
                                      </p:tavLst>
                                    </p:anim>
                                    <p:anim calcmode="lin" valueType="num">
                                      <p:cBhvr>
                                        <p:cTn id="17" dur="500" fill="hold"/>
                                        <p:tgtEl>
                                          <p:spTgt spid="28683"/>
                                        </p:tgtEl>
                                        <p:attrNameLst>
                                          <p:attrName>ppt_w</p:attrName>
                                        </p:attrNameLst>
                                      </p:cBhvr>
                                      <p:tavLst>
                                        <p:tav tm="0">
                                          <p:val>
                                            <p:strVal val="#ppt_w"/>
                                          </p:val>
                                        </p:tav>
                                        <p:tav tm="100000">
                                          <p:val>
                                            <p:strVal val="#ppt_w"/>
                                          </p:val>
                                        </p:tav>
                                      </p:tavLst>
                                    </p:anim>
                                    <p:anim calcmode="lin" valueType="num">
                                      <p:cBhvr>
                                        <p:cTn id="18" dur="500" fill="hold"/>
                                        <p:tgtEl>
                                          <p:spTgt spid="2868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animBg="1"/>
      <p:bldP spid="28683"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4CCA9B-872B-4A43-ACC6-9930D15F3176}" type="slidenum">
              <a:rPr altLang="en-US" smtClean="0">
                <a:solidFill>
                  <a:srgbClr val="A50021"/>
                </a:solidFill>
                <a:ea typeface="ＭＳ Ｐゴシック" panose="020B0600070205080204" pitchFamily="34" charset="-128"/>
              </a:rPr>
              <a:pPr/>
              <a:t>56</a:t>
            </a:fld>
            <a:endParaRPr lang="zh-CN" altLang="en-US" smtClean="0">
              <a:solidFill>
                <a:srgbClr val="A50021"/>
              </a:solidFill>
              <a:ea typeface="ＭＳ Ｐゴシック" panose="020B0600070205080204" pitchFamily="34" charset="-128"/>
            </a:endParaRPr>
          </a:p>
        </p:txBody>
      </p:sp>
      <p:sp>
        <p:nvSpPr>
          <p:cNvPr id="82947" name="Rectangle 6"/>
          <p:cNvSpPr>
            <a:spLocks noGrp="1" noChangeArrowheads="1"/>
          </p:cNvSpPr>
          <p:nvPr>
            <p:ph type="title"/>
          </p:nvPr>
        </p:nvSpPr>
        <p:spPr/>
        <p:txBody>
          <a:bodyPr/>
          <a:lstStyle/>
          <a:p>
            <a:pPr eaLnBrk="1" hangingPunct="1"/>
            <a:endParaRPr lang="zh-CN" altLang="zh-CN" smtClean="0">
              <a:latin typeface="Times New Roman" panose="02020603050405020304" pitchFamily="18" charset="0"/>
            </a:endParaRPr>
          </a:p>
        </p:txBody>
      </p:sp>
      <p:sp>
        <p:nvSpPr>
          <p:cNvPr id="143367" name="Rectangle 7"/>
          <p:cNvSpPr>
            <a:spLocks noGrp="1" noChangeArrowheads="1"/>
          </p:cNvSpPr>
          <p:nvPr>
            <p:ph idx="1"/>
          </p:nvPr>
        </p:nvSpPr>
        <p:spPr>
          <a:xfrm>
            <a:off x="250825" y="1022350"/>
            <a:ext cx="8642350" cy="5400675"/>
          </a:xfrm>
        </p:spPr>
        <p:txBody>
          <a:bodyPr/>
          <a:lstStyle/>
          <a:p>
            <a:pPr algn="just" eaLnBrk="1" hangingPunct="1">
              <a:lnSpc>
                <a:spcPct val="110000"/>
              </a:lnSpc>
              <a:spcBef>
                <a:spcPct val="30000"/>
              </a:spcBef>
              <a:buFont typeface="Wingdings" panose="05000000000000000000" pitchFamily="2" charset="2"/>
              <a:buChar char="§"/>
            </a:pPr>
            <a:r>
              <a:rPr lang="zh-CN" altLang="en-US" sz="2900" b="1" smtClean="0">
                <a:solidFill>
                  <a:srgbClr val="0000FF"/>
                </a:solidFill>
                <a:latin typeface="Times New Roman" panose="02020603050405020304" pitchFamily="18" charset="0"/>
              </a:rPr>
              <a:t>用一阶谓词表示：</a:t>
            </a:r>
          </a:p>
          <a:p>
            <a:pPr algn="just" eaLnBrk="1" hangingPunct="1">
              <a:lnSpc>
                <a:spcPct val="110000"/>
              </a:lnSpc>
              <a:spcBef>
                <a:spcPct val="30000"/>
              </a:spcBef>
              <a:buFont typeface="Wingdings" panose="05000000000000000000" pitchFamily="2" charset="2"/>
              <a:buNone/>
            </a:pPr>
            <a:r>
              <a:rPr lang="zh-CN" altLang="en-US" smtClean="0">
                <a:latin typeface="Times New Roman" panose="02020603050405020304" pitchFamily="18" charset="0"/>
              </a:rPr>
              <a:t>        </a:t>
            </a:r>
            <a:r>
              <a:rPr lang="en-US" altLang="zh-CN" i="1" smtClean="0">
                <a:latin typeface="Times New Roman" panose="02020603050405020304" pitchFamily="18" charset="0"/>
              </a:rPr>
              <a:t>Occupant</a:t>
            </a:r>
            <a:r>
              <a:rPr lang="zh-CN" altLang="en-US" smtClean="0">
                <a:latin typeface="Times New Roman" panose="02020603050405020304" pitchFamily="18" charset="0"/>
              </a:rPr>
              <a:t>（</a:t>
            </a:r>
            <a:r>
              <a:rPr lang="en-US" altLang="zh-CN" i="1" smtClean="0">
                <a:latin typeface="Times New Roman" panose="02020603050405020304" pitchFamily="18" charset="0"/>
              </a:rPr>
              <a:t>Zhang </a:t>
            </a:r>
            <a:r>
              <a:rPr lang="zh-CN" altLang="en-US" smtClean="0">
                <a:latin typeface="Times New Roman" panose="02020603050405020304" pitchFamily="18" charset="0"/>
              </a:rPr>
              <a:t>， </a:t>
            </a:r>
            <a:r>
              <a:rPr lang="en-US" altLang="zh-CN" smtClean="0">
                <a:latin typeface="Times New Roman" panose="02020603050405020304" pitchFamily="18" charset="0"/>
              </a:rPr>
              <a:t>201</a:t>
            </a:r>
            <a:r>
              <a:rPr lang="zh-CN" altLang="en-US" smtClean="0">
                <a:latin typeface="Times New Roman" panose="02020603050405020304" pitchFamily="18" charset="0"/>
              </a:rPr>
              <a:t>）</a:t>
            </a:r>
          </a:p>
          <a:p>
            <a:pPr algn="just" eaLnBrk="1" hangingPunct="1">
              <a:lnSpc>
                <a:spcPct val="110000"/>
              </a:lnSpc>
              <a:spcBef>
                <a:spcPct val="30000"/>
              </a:spcBef>
              <a:buFont typeface="Wingdings" panose="05000000000000000000" pitchFamily="2" charset="2"/>
              <a:buNone/>
            </a:pPr>
            <a:r>
              <a:rPr lang="zh-CN" altLang="en-US" smtClean="0">
                <a:latin typeface="Times New Roman" panose="02020603050405020304" pitchFamily="18" charset="0"/>
              </a:rPr>
              <a:t>        </a:t>
            </a:r>
            <a:r>
              <a:rPr lang="en-US" altLang="zh-CN" i="1" smtClean="0">
                <a:latin typeface="Times New Roman" panose="02020603050405020304" pitchFamily="18" charset="0"/>
              </a:rPr>
              <a:t>Occupant</a:t>
            </a:r>
            <a:r>
              <a:rPr lang="zh-CN" altLang="en-US" smtClean="0">
                <a:latin typeface="Times New Roman" panose="02020603050405020304" pitchFamily="18" charset="0"/>
              </a:rPr>
              <a:t>（</a:t>
            </a:r>
            <a:r>
              <a:rPr lang="en-US" altLang="zh-CN" i="1" smtClean="0">
                <a:latin typeface="Times New Roman" panose="02020603050405020304" pitchFamily="18" charset="0"/>
              </a:rPr>
              <a:t>Li</a:t>
            </a:r>
            <a:r>
              <a:rPr lang="zh-CN" altLang="en-US" smtClean="0">
                <a:latin typeface="Times New Roman" panose="02020603050405020304" pitchFamily="18" charset="0"/>
              </a:rPr>
              <a:t>，</a:t>
            </a:r>
            <a:r>
              <a:rPr lang="en-US" altLang="zh-CN" smtClean="0">
                <a:latin typeface="Times New Roman" panose="02020603050405020304" pitchFamily="18" charset="0"/>
              </a:rPr>
              <a:t>201</a:t>
            </a:r>
            <a:r>
              <a:rPr lang="zh-CN" altLang="en-US" smtClean="0">
                <a:latin typeface="Times New Roman" panose="02020603050405020304" pitchFamily="18" charset="0"/>
              </a:rPr>
              <a:t>）</a:t>
            </a:r>
          </a:p>
          <a:p>
            <a:pPr algn="just" eaLnBrk="1" hangingPunct="1">
              <a:lnSpc>
                <a:spcPct val="110000"/>
              </a:lnSpc>
              <a:spcBef>
                <a:spcPct val="30000"/>
              </a:spcBef>
              <a:buFont typeface="Wingdings" panose="05000000000000000000" pitchFamily="2" charset="2"/>
              <a:buNone/>
            </a:pPr>
            <a:r>
              <a:rPr lang="zh-CN" altLang="en-US" smtClean="0">
                <a:latin typeface="Times New Roman" panose="02020603050405020304" pitchFamily="18" charset="0"/>
              </a:rPr>
              <a:t>        </a:t>
            </a:r>
            <a:r>
              <a:rPr lang="en-US" altLang="zh-CN" i="1" smtClean="0">
                <a:latin typeface="Times New Roman" panose="02020603050405020304" pitchFamily="18" charset="0"/>
              </a:rPr>
              <a:t>Occupant</a:t>
            </a:r>
            <a:r>
              <a:rPr lang="zh-CN" altLang="en-US" smtClean="0">
                <a:latin typeface="Times New Roman" panose="02020603050405020304" pitchFamily="18" charset="0"/>
              </a:rPr>
              <a:t>（</a:t>
            </a:r>
            <a:r>
              <a:rPr lang="en-US" altLang="zh-CN" i="1" smtClean="0">
                <a:latin typeface="Times New Roman" panose="02020603050405020304" pitchFamily="18" charset="0"/>
              </a:rPr>
              <a:t>Wang</a:t>
            </a:r>
            <a:r>
              <a:rPr lang="zh-CN" altLang="en-US" smtClean="0">
                <a:latin typeface="Times New Roman" panose="02020603050405020304" pitchFamily="18" charset="0"/>
              </a:rPr>
              <a:t>， </a:t>
            </a:r>
            <a:r>
              <a:rPr lang="en-US" altLang="zh-CN" smtClean="0">
                <a:latin typeface="Times New Roman" panose="02020603050405020304" pitchFamily="18" charset="0"/>
              </a:rPr>
              <a:t>202</a:t>
            </a:r>
            <a:r>
              <a:rPr lang="zh-CN" altLang="en-US" smtClean="0">
                <a:latin typeface="Times New Roman" panose="02020603050405020304" pitchFamily="18" charset="0"/>
              </a:rPr>
              <a:t>）</a:t>
            </a:r>
          </a:p>
          <a:p>
            <a:pPr algn="just" eaLnBrk="1" hangingPunct="1">
              <a:lnSpc>
                <a:spcPct val="110000"/>
              </a:lnSpc>
              <a:spcBef>
                <a:spcPct val="30000"/>
              </a:spcBef>
              <a:buFont typeface="Wingdings" panose="05000000000000000000" pitchFamily="2" charset="2"/>
              <a:buNone/>
            </a:pPr>
            <a:r>
              <a:rPr lang="zh-CN" altLang="en-US" smtClean="0">
                <a:latin typeface="Times New Roman" panose="02020603050405020304" pitchFamily="18" charset="0"/>
              </a:rPr>
              <a:t>        </a:t>
            </a:r>
            <a:r>
              <a:rPr lang="en-US" altLang="zh-CN" i="1" smtClean="0">
                <a:latin typeface="Times New Roman" panose="02020603050405020304" pitchFamily="18" charset="0"/>
              </a:rPr>
              <a:t>Occupant</a:t>
            </a:r>
            <a:r>
              <a:rPr lang="zh-CN" altLang="en-US" smtClean="0">
                <a:latin typeface="Times New Roman" panose="02020603050405020304" pitchFamily="18" charset="0"/>
              </a:rPr>
              <a:t>（</a:t>
            </a:r>
            <a:r>
              <a:rPr lang="en-US" altLang="zh-CN" i="1" smtClean="0">
                <a:latin typeface="Times New Roman" panose="02020603050405020304" pitchFamily="18" charset="0"/>
              </a:rPr>
              <a:t>Zhao</a:t>
            </a:r>
            <a:r>
              <a:rPr lang="zh-CN" altLang="en-US" smtClean="0">
                <a:latin typeface="Times New Roman" panose="02020603050405020304" pitchFamily="18" charset="0"/>
              </a:rPr>
              <a:t>， </a:t>
            </a:r>
            <a:r>
              <a:rPr lang="en-US" altLang="zh-CN" smtClean="0">
                <a:latin typeface="Times New Roman" panose="02020603050405020304" pitchFamily="18" charset="0"/>
              </a:rPr>
              <a:t>203</a:t>
            </a:r>
            <a:r>
              <a:rPr lang="zh-CN" altLang="en-US" smtClean="0">
                <a:latin typeface="Times New Roman" panose="02020603050405020304" pitchFamily="18" charset="0"/>
              </a:rPr>
              <a:t>）</a:t>
            </a:r>
          </a:p>
          <a:p>
            <a:pPr algn="just" eaLnBrk="1" hangingPunct="1">
              <a:lnSpc>
                <a:spcPct val="110000"/>
              </a:lnSpc>
              <a:spcBef>
                <a:spcPct val="30000"/>
              </a:spcBef>
              <a:buFont typeface="Wingdings" panose="05000000000000000000" pitchFamily="2" charset="2"/>
              <a:buNone/>
            </a:pPr>
            <a:r>
              <a:rPr lang="zh-CN" altLang="en-US" smtClean="0">
                <a:latin typeface="Times New Roman" panose="02020603050405020304" pitchFamily="18" charset="0"/>
              </a:rPr>
              <a:t>        </a:t>
            </a:r>
            <a:r>
              <a:rPr lang="en-US" altLang="zh-CN" i="1" smtClean="0">
                <a:latin typeface="Times New Roman" panose="02020603050405020304" pitchFamily="18" charset="0"/>
              </a:rPr>
              <a:t>Telephone</a:t>
            </a:r>
            <a:r>
              <a:rPr lang="zh-CN" altLang="en-US" smtClean="0">
                <a:latin typeface="Times New Roman" panose="02020603050405020304" pitchFamily="18" charset="0"/>
              </a:rPr>
              <a:t>（</a:t>
            </a:r>
            <a:r>
              <a:rPr lang="en-US" altLang="zh-CN" smtClean="0">
                <a:latin typeface="Times New Roman" panose="02020603050405020304" pitchFamily="18" charset="0"/>
              </a:rPr>
              <a:t>491</a:t>
            </a:r>
            <a:r>
              <a:rPr lang="zh-CN" altLang="en-US" smtClean="0">
                <a:latin typeface="Times New Roman" panose="02020603050405020304" pitchFamily="18" charset="0"/>
              </a:rPr>
              <a:t>，</a:t>
            </a:r>
            <a:r>
              <a:rPr lang="en-US" altLang="zh-CN" smtClean="0">
                <a:latin typeface="Times New Roman" panose="02020603050405020304" pitchFamily="18" charset="0"/>
              </a:rPr>
              <a:t>201</a:t>
            </a:r>
            <a:r>
              <a:rPr lang="zh-CN" altLang="en-US" smtClean="0">
                <a:latin typeface="Times New Roman" panose="02020603050405020304" pitchFamily="18" charset="0"/>
              </a:rPr>
              <a:t>）</a:t>
            </a:r>
          </a:p>
          <a:p>
            <a:pPr algn="just" eaLnBrk="1" hangingPunct="1">
              <a:lnSpc>
                <a:spcPct val="110000"/>
              </a:lnSpc>
              <a:spcBef>
                <a:spcPct val="30000"/>
              </a:spcBef>
              <a:buFont typeface="Wingdings" panose="05000000000000000000" pitchFamily="2" charset="2"/>
              <a:buNone/>
            </a:pPr>
            <a:r>
              <a:rPr lang="zh-CN" altLang="en-US" smtClean="0">
                <a:latin typeface="Times New Roman" panose="02020603050405020304" pitchFamily="18" charset="0"/>
              </a:rPr>
              <a:t>        </a:t>
            </a:r>
            <a:r>
              <a:rPr lang="en-US" altLang="zh-CN" i="1" smtClean="0">
                <a:latin typeface="Times New Roman" panose="02020603050405020304" pitchFamily="18" charset="0"/>
              </a:rPr>
              <a:t>Telephone</a:t>
            </a:r>
            <a:r>
              <a:rPr lang="zh-CN" altLang="en-US" smtClean="0">
                <a:latin typeface="Times New Roman" panose="02020603050405020304" pitchFamily="18" charset="0"/>
              </a:rPr>
              <a:t>（</a:t>
            </a:r>
            <a:r>
              <a:rPr lang="en-US" altLang="zh-CN" smtClean="0">
                <a:latin typeface="Times New Roman" panose="02020603050405020304" pitchFamily="18" charset="0"/>
              </a:rPr>
              <a:t>492</a:t>
            </a:r>
            <a:r>
              <a:rPr lang="zh-CN" altLang="en-US" smtClean="0">
                <a:latin typeface="Times New Roman" panose="02020603050405020304" pitchFamily="18" charset="0"/>
              </a:rPr>
              <a:t>，</a:t>
            </a:r>
            <a:r>
              <a:rPr lang="en-US" altLang="zh-CN" smtClean="0">
                <a:latin typeface="Times New Roman" panose="02020603050405020304" pitchFamily="18" charset="0"/>
              </a:rPr>
              <a:t>201</a:t>
            </a:r>
            <a:r>
              <a:rPr lang="zh-CN" altLang="en-US" smtClean="0">
                <a:latin typeface="Times New Roman" panose="02020603050405020304" pitchFamily="18" charset="0"/>
              </a:rPr>
              <a:t>）</a:t>
            </a:r>
          </a:p>
          <a:p>
            <a:pPr algn="just" eaLnBrk="1" hangingPunct="1">
              <a:lnSpc>
                <a:spcPct val="110000"/>
              </a:lnSpc>
              <a:spcBef>
                <a:spcPct val="30000"/>
              </a:spcBef>
              <a:buFont typeface="Wingdings" panose="05000000000000000000" pitchFamily="2" charset="2"/>
              <a:buNone/>
            </a:pPr>
            <a:r>
              <a:rPr lang="zh-CN" altLang="en-US" smtClean="0">
                <a:latin typeface="Times New Roman" panose="02020603050405020304" pitchFamily="18" charset="0"/>
              </a:rPr>
              <a:t>        </a:t>
            </a:r>
            <a:r>
              <a:rPr lang="en-US" altLang="zh-CN" i="1" smtClean="0">
                <a:latin typeface="Times New Roman" panose="02020603050405020304" pitchFamily="18" charset="0"/>
              </a:rPr>
              <a:t>Telephone</a:t>
            </a:r>
            <a:r>
              <a:rPr lang="zh-CN" altLang="en-US" smtClean="0">
                <a:latin typeface="Times New Roman" panose="02020603050405020304" pitchFamily="18" charset="0"/>
              </a:rPr>
              <a:t>（</a:t>
            </a:r>
            <a:r>
              <a:rPr lang="en-US" altLang="zh-CN" smtClean="0">
                <a:latin typeface="Times New Roman" panose="02020603050405020304" pitchFamily="18" charset="0"/>
              </a:rPr>
              <a:t>451</a:t>
            </a:r>
            <a:r>
              <a:rPr lang="zh-CN" altLang="en-US" smtClean="0">
                <a:latin typeface="Times New Roman" panose="02020603050405020304" pitchFamily="18" charset="0"/>
              </a:rPr>
              <a:t>，</a:t>
            </a:r>
            <a:r>
              <a:rPr lang="en-US" altLang="zh-CN" smtClean="0">
                <a:latin typeface="Times New Roman" panose="02020603050405020304" pitchFamily="18" charset="0"/>
              </a:rPr>
              <a:t>202</a:t>
            </a:r>
            <a:r>
              <a:rPr lang="zh-CN" altLang="en-US" smtClean="0">
                <a:latin typeface="Times New Roman" panose="02020603050405020304" pitchFamily="18" charset="0"/>
              </a:rPr>
              <a:t>）</a:t>
            </a:r>
          </a:p>
          <a:p>
            <a:pPr algn="just" eaLnBrk="1" hangingPunct="1">
              <a:lnSpc>
                <a:spcPct val="110000"/>
              </a:lnSpc>
              <a:spcBef>
                <a:spcPct val="30000"/>
              </a:spcBef>
              <a:buFont typeface="Wingdings" panose="05000000000000000000" pitchFamily="2" charset="2"/>
              <a:buNone/>
            </a:pPr>
            <a:r>
              <a:rPr lang="zh-CN" altLang="en-US" smtClean="0">
                <a:latin typeface="Times New Roman" panose="02020603050405020304" pitchFamily="18" charset="0"/>
              </a:rPr>
              <a:t>        </a:t>
            </a:r>
            <a:r>
              <a:rPr lang="en-US" altLang="zh-CN" i="1" smtClean="0">
                <a:latin typeface="Times New Roman" panose="02020603050405020304" pitchFamily="18" charset="0"/>
              </a:rPr>
              <a:t>Telephone</a:t>
            </a:r>
            <a:r>
              <a:rPr lang="zh-CN" altLang="en-US" smtClean="0">
                <a:latin typeface="Times New Roman" panose="02020603050405020304" pitchFamily="18" charset="0"/>
              </a:rPr>
              <a:t>（</a:t>
            </a:r>
            <a:r>
              <a:rPr lang="en-US" altLang="zh-CN" smtClean="0">
                <a:latin typeface="Times New Roman" panose="02020603050405020304" pitchFamily="18" charset="0"/>
              </a:rPr>
              <a:t>451</a:t>
            </a:r>
            <a:r>
              <a:rPr lang="zh-CN" altLang="en-US" smtClean="0">
                <a:latin typeface="Times New Roman" panose="02020603050405020304" pitchFamily="18" charset="0"/>
              </a:rPr>
              <a:t>，</a:t>
            </a:r>
            <a:r>
              <a:rPr lang="en-US" altLang="zh-CN" smtClean="0">
                <a:latin typeface="Times New Roman" panose="02020603050405020304" pitchFamily="18" charset="0"/>
              </a:rPr>
              <a:t>203</a:t>
            </a:r>
            <a:r>
              <a:rPr lang="zh-CN" altLang="en-US" smtClean="0">
                <a:latin typeface="Times New Roman" panose="02020603050405020304" pitchFamily="18" charset="0"/>
              </a:rPr>
              <a:t>）</a:t>
            </a:r>
          </a:p>
        </p:txBody>
      </p:sp>
      <p:sp>
        <p:nvSpPr>
          <p:cNvPr id="82949" name="Rectangle 8"/>
          <p:cNvSpPr>
            <a:spLocks noChangeArrowheads="1"/>
          </p:cNvSpPr>
          <p:nvPr/>
        </p:nvSpPr>
        <p:spPr bwMode="auto">
          <a:xfrm>
            <a:off x="0" y="15240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2.3.4  </a:t>
            </a:r>
            <a:r>
              <a:rPr lang="zh-CN" altLang="en-US" sz="3600">
                <a:solidFill>
                  <a:schemeClr val="bg1"/>
                </a:solidFill>
                <a:latin typeface="Times New Roman" panose="02020603050405020304" pitchFamily="18" charset="0"/>
                <a:ea typeface="黑体" panose="02010609060101010101" pitchFamily="49" charset="-122"/>
              </a:rPr>
              <a:t>一阶谓词逻辑知识表示方法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3367">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3367">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43367">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43367">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43367">
                                            <p:txEl>
                                              <p:pRg st="4" end="4"/>
                                            </p:txEl>
                                          </p:spTgt>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43367">
                                            <p:txEl>
                                              <p:pRg st="5" end="5"/>
                                            </p:txEl>
                                          </p:spTgt>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43367">
                                            <p:txEl>
                                              <p:pRg st="6" end="6"/>
                                            </p:txEl>
                                          </p:spTgt>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43367">
                                            <p:txEl>
                                              <p:pRg st="7" end="7"/>
                                            </p:txEl>
                                          </p:spTgt>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433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build="p" advAuto="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FE1938-B22C-419E-BA7E-3F327F668E9A}" type="slidenum">
              <a:rPr altLang="en-US" smtClean="0">
                <a:solidFill>
                  <a:srgbClr val="A50021"/>
                </a:solidFill>
                <a:ea typeface="ＭＳ Ｐゴシック" panose="020B0600070205080204" pitchFamily="34" charset="-128"/>
              </a:rPr>
              <a:pPr/>
              <a:t>57</a:t>
            </a:fld>
            <a:endParaRPr lang="zh-CN" altLang="en-US" smtClean="0">
              <a:solidFill>
                <a:srgbClr val="A50021"/>
              </a:solidFill>
              <a:ea typeface="ＭＳ Ｐゴシック" panose="020B0600070205080204" pitchFamily="34" charset="-128"/>
            </a:endParaRPr>
          </a:p>
        </p:txBody>
      </p:sp>
      <p:sp>
        <p:nvSpPr>
          <p:cNvPr id="83971" name="Rectangle 7"/>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2.3.5  </a:t>
            </a:r>
            <a:r>
              <a:rPr lang="zh-CN" altLang="en-US" smtClean="0">
                <a:latin typeface="Times New Roman" panose="02020603050405020304" pitchFamily="18" charset="0"/>
              </a:rPr>
              <a:t>一阶谓词逻辑表示法的特点</a:t>
            </a:r>
          </a:p>
        </p:txBody>
      </p:sp>
      <p:sp>
        <p:nvSpPr>
          <p:cNvPr id="83972" name="Rectangle 8"/>
          <p:cNvSpPr>
            <a:spLocks noGrp="1" noChangeArrowheads="1"/>
          </p:cNvSpPr>
          <p:nvPr>
            <p:ph idx="1"/>
          </p:nvPr>
        </p:nvSpPr>
        <p:spPr>
          <a:xfrm>
            <a:off x="250825" y="908050"/>
            <a:ext cx="4070350" cy="2686050"/>
          </a:xfrm>
          <a:gradFill rotWithShape="0">
            <a:gsLst>
              <a:gs pos="0">
                <a:srgbClr val="CCFFCC"/>
              </a:gs>
              <a:gs pos="100000">
                <a:schemeClr val="bg1"/>
              </a:gs>
            </a:gsLst>
            <a:path path="rect">
              <a:fillToRect l="100000" t="100000"/>
            </a:path>
          </a:gradFill>
          <a:ln>
            <a:solidFill>
              <a:srgbClr val="969696"/>
            </a:solidFill>
            <a:miter lim="800000"/>
            <a:headEnd/>
            <a:tailEnd/>
          </a:ln>
        </p:spPr>
        <p:txBody>
          <a:bodyPr/>
          <a:lstStyle/>
          <a:p>
            <a:pPr marL="495300" indent="-495300" eaLnBrk="1" hangingPunct="1">
              <a:lnSpc>
                <a:spcPct val="110000"/>
              </a:lnSpc>
              <a:spcBef>
                <a:spcPct val="50000"/>
              </a:spcBef>
            </a:pPr>
            <a:r>
              <a:rPr lang="zh-CN" altLang="en-US" sz="2600" b="1" smtClean="0">
                <a:solidFill>
                  <a:srgbClr val="0000FF"/>
                </a:solidFill>
                <a:latin typeface="Times New Roman" panose="02020603050405020304" pitchFamily="18" charset="0"/>
              </a:rPr>
              <a:t>优点：</a:t>
            </a:r>
          </a:p>
          <a:p>
            <a:pPr lvl="1" eaLnBrk="1" hangingPunct="1">
              <a:buFont typeface="Wingdings" panose="05000000000000000000" pitchFamily="2" charset="2"/>
              <a:buAutoNum type="circleNumDbPlain"/>
            </a:pPr>
            <a:r>
              <a:rPr lang="zh-CN" altLang="en-US" sz="2500" b="1" smtClean="0">
                <a:solidFill>
                  <a:schemeClr val="tx1"/>
                </a:solidFill>
                <a:latin typeface="Times New Roman" panose="02020603050405020304" pitchFamily="18" charset="0"/>
              </a:rPr>
              <a:t> 自然性</a:t>
            </a:r>
          </a:p>
          <a:p>
            <a:pPr lvl="1" eaLnBrk="1" hangingPunct="1">
              <a:buFont typeface="Wingdings" panose="05000000000000000000" pitchFamily="2" charset="2"/>
              <a:buAutoNum type="circleNumDbPlain"/>
            </a:pPr>
            <a:r>
              <a:rPr lang="zh-CN" altLang="en-US" sz="2500" b="1" smtClean="0">
                <a:solidFill>
                  <a:schemeClr val="tx1"/>
                </a:solidFill>
                <a:latin typeface="Times New Roman" panose="02020603050405020304" pitchFamily="18" charset="0"/>
              </a:rPr>
              <a:t> 精确性</a:t>
            </a:r>
          </a:p>
          <a:p>
            <a:pPr lvl="1" eaLnBrk="1" hangingPunct="1">
              <a:buFont typeface="Wingdings" panose="05000000000000000000" pitchFamily="2" charset="2"/>
              <a:buAutoNum type="circleNumDbPlain"/>
            </a:pPr>
            <a:r>
              <a:rPr lang="zh-CN" altLang="en-US" sz="2500" b="1" smtClean="0">
                <a:solidFill>
                  <a:schemeClr val="tx1"/>
                </a:solidFill>
                <a:latin typeface="Times New Roman" panose="02020603050405020304" pitchFamily="18" charset="0"/>
              </a:rPr>
              <a:t> 严密性</a:t>
            </a:r>
          </a:p>
          <a:p>
            <a:pPr lvl="1" eaLnBrk="1" hangingPunct="1">
              <a:buFont typeface="Wingdings" panose="05000000000000000000" pitchFamily="2" charset="2"/>
              <a:buAutoNum type="circleNumDbPlain"/>
            </a:pPr>
            <a:r>
              <a:rPr lang="zh-CN" altLang="en-US" sz="2500" b="1" smtClean="0">
                <a:solidFill>
                  <a:schemeClr val="tx1"/>
                </a:solidFill>
                <a:latin typeface="Times New Roman" panose="02020603050405020304" pitchFamily="18" charset="0"/>
              </a:rPr>
              <a:t> 容易实现</a:t>
            </a:r>
          </a:p>
        </p:txBody>
      </p:sp>
      <p:sp>
        <p:nvSpPr>
          <p:cNvPr id="83973" name="Text Box 9"/>
          <p:cNvSpPr txBox="1">
            <a:spLocks noChangeArrowheads="1"/>
          </p:cNvSpPr>
          <p:nvPr/>
        </p:nvSpPr>
        <p:spPr bwMode="auto">
          <a:xfrm>
            <a:off x="128588" y="3792538"/>
            <a:ext cx="8915400" cy="2720975"/>
          </a:xfrm>
          <a:prstGeom prst="rect">
            <a:avLst/>
          </a:prstGeom>
          <a:gradFill rotWithShape="0">
            <a:gsLst>
              <a:gs pos="0">
                <a:srgbClr val="FFFF99"/>
              </a:gs>
              <a:gs pos="100000">
                <a:srgbClr val="FFFFFF"/>
              </a:gs>
            </a:gsLst>
            <a:path path="rect">
              <a:fillToRect l="100000" t="100000"/>
            </a:path>
          </a:gradFill>
          <a:ln w="9525">
            <a:solidFill>
              <a:srgbClr val="808080"/>
            </a:solidFill>
            <a:miter lim="800000"/>
            <a:headEnd/>
            <a:tailEnd/>
          </a:ln>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2"/>
              </a:buClr>
              <a:buFont typeface="Wingdings" panose="05000000000000000000" pitchFamily="2" charset="2"/>
              <a:buChar char="q"/>
            </a:pPr>
            <a:r>
              <a:rPr lang="en-US" altLang="zh-CN" sz="2600" b="1">
                <a:latin typeface="宋体" panose="02010600030101010101" pitchFamily="2" charset="-122"/>
              </a:rPr>
              <a:t> </a:t>
            </a:r>
            <a:r>
              <a:rPr lang="zh-CN" altLang="en-US" sz="2600" b="1">
                <a:latin typeface="宋体" panose="02010600030101010101" pitchFamily="2" charset="-122"/>
              </a:rPr>
              <a:t>应用：</a:t>
            </a:r>
          </a:p>
          <a:p>
            <a:pPr eaLnBrk="1" hangingPunct="1">
              <a:spcBef>
                <a:spcPct val="40000"/>
              </a:spcBef>
              <a:buClr>
                <a:schemeClr val="tx1"/>
              </a:buClr>
              <a:buFont typeface="Wingdings" panose="05000000000000000000"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1</a:t>
            </a:r>
            <a:r>
              <a:rPr lang="zh-CN" altLang="en-US" sz="2600" b="1">
                <a:latin typeface="Times New Roman" panose="02020603050405020304" pitchFamily="18" charset="0"/>
              </a:rPr>
              <a:t>）自动问答系统（</a:t>
            </a:r>
            <a:r>
              <a:rPr lang="en-US" altLang="zh-CN" sz="2600" b="1">
                <a:latin typeface="Times New Roman" panose="02020603050405020304" pitchFamily="18" charset="0"/>
              </a:rPr>
              <a:t>Green</a:t>
            </a:r>
            <a:r>
              <a:rPr lang="zh-CN" altLang="en-US" sz="2600" b="1">
                <a:latin typeface="Times New Roman" panose="02020603050405020304" pitchFamily="18" charset="0"/>
              </a:rPr>
              <a:t>等人研制的</a:t>
            </a:r>
            <a:r>
              <a:rPr lang="en-US" altLang="zh-CN" sz="2600" b="1">
                <a:latin typeface="Times New Roman" panose="02020603050405020304" pitchFamily="18" charset="0"/>
              </a:rPr>
              <a:t>QA3</a:t>
            </a:r>
            <a:r>
              <a:rPr lang="zh-CN" altLang="en-US" sz="2600" b="1">
                <a:latin typeface="Times New Roman" panose="02020603050405020304" pitchFamily="18" charset="0"/>
              </a:rPr>
              <a:t>系统）</a:t>
            </a:r>
          </a:p>
          <a:p>
            <a:pPr eaLnBrk="1" hangingPunct="1">
              <a:spcBef>
                <a:spcPct val="40000"/>
              </a:spcBef>
              <a:buClr>
                <a:schemeClr val="tx1"/>
              </a:buClr>
              <a:buFont typeface="Wingdings" panose="05000000000000000000"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2</a:t>
            </a:r>
            <a:r>
              <a:rPr lang="zh-CN" altLang="en-US" sz="2600" b="1">
                <a:latin typeface="Times New Roman" panose="02020603050405020304" pitchFamily="18" charset="0"/>
              </a:rPr>
              <a:t>）机器人行动规划系统（</a:t>
            </a:r>
            <a:r>
              <a:rPr lang="en-US" altLang="zh-CN" sz="2600" b="1">
                <a:latin typeface="Times New Roman" panose="02020603050405020304" pitchFamily="18" charset="0"/>
              </a:rPr>
              <a:t>Fikes</a:t>
            </a:r>
            <a:r>
              <a:rPr lang="zh-CN" altLang="en-US" sz="2600" b="1">
                <a:latin typeface="Times New Roman" panose="02020603050405020304" pitchFamily="18" charset="0"/>
              </a:rPr>
              <a:t>等人研制的</a:t>
            </a:r>
            <a:r>
              <a:rPr lang="en-US" altLang="zh-CN" sz="2600" b="1">
                <a:latin typeface="Times New Roman" panose="02020603050405020304" pitchFamily="18" charset="0"/>
              </a:rPr>
              <a:t>STRIPS</a:t>
            </a:r>
            <a:r>
              <a:rPr lang="zh-CN" altLang="en-US" sz="2600" b="1">
                <a:latin typeface="Times New Roman" panose="02020603050405020304" pitchFamily="18" charset="0"/>
              </a:rPr>
              <a:t>系统）</a:t>
            </a:r>
          </a:p>
          <a:p>
            <a:pPr eaLnBrk="1" hangingPunct="1">
              <a:spcBef>
                <a:spcPct val="40000"/>
              </a:spcBef>
              <a:buClr>
                <a:schemeClr val="tx1"/>
              </a:buClr>
              <a:buFont typeface="Wingdings" panose="05000000000000000000"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3</a:t>
            </a:r>
            <a:r>
              <a:rPr lang="zh-CN" altLang="en-US" sz="2600" b="1">
                <a:latin typeface="Times New Roman" panose="02020603050405020304" pitchFamily="18" charset="0"/>
              </a:rPr>
              <a:t>）机器博弈系统（</a:t>
            </a:r>
            <a:r>
              <a:rPr lang="en-US" altLang="zh-CN" sz="2600" b="1">
                <a:latin typeface="Times New Roman" panose="02020603050405020304" pitchFamily="18" charset="0"/>
              </a:rPr>
              <a:t>Filman</a:t>
            </a:r>
            <a:r>
              <a:rPr lang="zh-CN" altLang="en-US" sz="2600" b="1">
                <a:latin typeface="Times New Roman" panose="02020603050405020304" pitchFamily="18" charset="0"/>
              </a:rPr>
              <a:t>等人研制的</a:t>
            </a:r>
            <a:r>
              <a:rPr lang="en-US" altLang="zh-CN" sz="2600" b="1">
                <a:latin typeface="Times New Roman" panose="02020603050405020304" pitchFamily="18" charset="0"/>
              </a:rPr>
              <a:t>FOL</a:t>
            </a:r>
            <a:r>
              <a:rPr lang="zh-CN" altLang="en-US" sz="2600" b="1">
                <a:latin typeface="Times New Roman" panose="02020603050405020304" pitchFamily="18" charset="0"/>
              </a:rPr>
              <a:t>系统）</a:t>
            </a:r>
          </a:p>
          <a:p>
            <a:pPr eaLnBrk="1" hangingPunct="1">
              <a:spcBef>
                <a:spcPct val="40000"/>
              </a:spcBef>
              <a:buClr>
                <a:schemeClr val="tx1"/>
              </a:buClr>
              <a:buFont typeface="Wingdings" panose="05000000000000000000" pitchFamily="2" charset="2"/>
              <a:buNone/>
            </a:pPr>
            <a:r>
              <a:rPr lang="zh-CN" altLang="en-US" sz="2600" b="1">
                <a:latin typeface="Times New Roman" panose="02020603050405020304" pitchFamily="18" charset="0"/>
              </a:rPr>
              <a:t>（</a:t>
            </a:r>
            <a:r>
              <a:rPr lang="en-US" altLang="zh-CN" sz="2600" b="1">
                <a:latin typeface="Times New Roman" panose="02020603050405020304" pitchFamily="18" charset="0"/>
              </a:rPr>
              <a:t>4</a:t>
            </a:r>
            <a:r>
              <a:rPr lang="zh-CN" altLang="en-US" sz="2600" b="1">
                <a:latin typeface="Times New Roman" panose="02020603050405020304" pitchFamily="18" charset="0"/>
              </a:rPr>
              <a:t>）问题求解系统（</a:t>
            </a:r>
            <a:r>
              <a:rPr lang="en-US" altLang="zh-CN" sz="2600" b="1">
                <a:latin typeface="Times New Roman" panose="02020603050405020304" pitchFamily="18" charset="0"/>
              </a:rPr>
              <a:t>Kowalski</a:t>
            </a:r>
            <a:r>
              <a:rPr lang="zh-CN" altLang="en-US" sz="2600" b="1">
                <a:latin typeface="Times New Roman" panose="02020603050405020304" pitchFamily="18" charset="0"/>
              </a:rPr>
              <a:t>等设计的</a:t>
            </a:r>
            <a:r>
              <a:rPr lang="en-US" altLang="zh-CN" sz="2600" b="1">
                <a:latin typeface="Times New Roman" panose="02020603050405020304" pitchFamily="18" charset="0"/>
              </a:rPr>
              <a:t>PS</a:t>
            </a:r>
            <a:r>
              <a:rPr lang="zh-CN" altLang="en-US" sz="2600" b="1">
                <a:latin typeface="Times New Roman" panose="02020603050405020304" pitchFamily="18" charset="0"/>
              </a:rPr>
              <a:t>系统）</a:t>
            </a:r>
          </a:p>
        </p:txBody>
      </p:sp>
      <p:sp>
        <p:nvSpPr>
          <p:cNvPr id="83974" name="Rectangle 10"/>
          <p:cNvSpPr>
            <a:spLocks noChangeArrowheads="1"/>
          </p:cNvSpPr>
          <p:nvPr/>
        </p:nvSpPr>
        <p:spPr bwMode="auto">
          <a:xfrm>
            <a:off x="4518025" y="908050"/>
            <a:ext cx="4437063" cy="2701925"/>
          </a:xfrm>
          <a:prstGeom prst="rect">
            <a:avLst/>
          </a:prstGeom>
          <a:gradFill rotWithShape="0">
            <a:gsLst>
              <a:gs pos="0">
                <a:srgbClr val="CCFFFF"/>
              </a:gs>
              <a:gs pos="100000">
                <a:schemeClr val="bg1"/>
              </a:gs>
            </a:gsLst>
            <a:path path="rect">
              <a:fillToRect l="100000" t="100000"/>
            </a:path>
          </a:gradFill>
          <a:ln w="9525">
            <a:solidFill>
              <a:srgbClr val="808080"/>
            </a:solidFill>
            <a:miter lim="800000"/>
            <a:headEnd/>
            <a:tailEnd/>
          </a:ln>
        </p:spPr>
        <p:txBody>
          <a:bodyPr/>
          <a:lstStyle>
            <a:lvl1pPr marL="457200" indent="-457200">
              <a:defRPr>
                <a:solidFill>
                  <a:schemeClr val="tx1"/>
                </a:solidFill>
                <a:latin typeface="Arial" panose="020B0604020202020204" pitchFamily="34" charset="0"/>
                <a:ea typeface="宋体" panose="02010600030101010101" pitchFamily="2" charset="-122"/>
              </a:defRPr>
            </a:lvl1pPr>
            <a:lvl2pPr marL="860425" indent="-4191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Blip>
                <a:blip r:embed="rId2"/>
              </a:buBlip>
            </a:pPr>
            <a:r>
              <a:rPr lang="en-US" altLang="zh-CN" sz="2600"/>
              <a:t> </a:t>
            </a:r>
            <a:r>
              <a:rPr lang="zh-CN" altLang="en-US" sz="2600" b="1">
                <a:solidFill>
                  <a:srgbClr val="0000FF"/>
                </a:solidFill>
              </a:rPr>
              <a:t>局限性：</a:t>
            </a:r>
          </a:p>
          <a:p>
            <a:pPr lvl="1" eaLnBrk="1" hangingPunct="1">
              <a:lnSpc>
                <a:spcPct val="120000"/>
              </a:lnSpc>
              <a:spcBef>
                <a:spcPct val="40000"/>
              </a:spcBef>
              <a:buClr>
                <a:schemeClr val="accent2"/>
              </a:buClr>
              <a:buFont typeface="Wingdings" panose="05000000000000000000" pitchFamily="2" charset="2"/>
              <a:buAutoNum type="circleNumDbPlain"/>
            </a:pPr>
            <a:r>
              <a:rPr lang="zh-CN" altLang="en-US" sz="2400" b="1"/>
              <a:t> 不能表示不确定的知识</a:t>
            </a:r>
          </a:p>
          <a:p>
            <a:pPr lvl="1" eaLnBrk="1" hangingPunct="1">
              <a:lnSpc>
                <a:spcPct val="120000"/>
              </a:lnSpc>
              <a:spcBef>
                <a:spcPct val="40000"/>
              </a:spcBef>
              <a:buClr>
                <a:schemeClr val="accent2"/>
              </a:buClr>
              <a:buFont typeface="Wingdings" panose="05000000000000000000" pitchFamily="2" charset="2"/>
              <a:buAutoNum type="circleNumDbPlain"/>
            </a:pPr>
            <a:r>
              <a:rPr lang="zh-CN" altLang="en-US" sz="2400" b="1"/>
              <a:t> 组合爆炸</a:t>
            </a:r>
            <a:endParaRPr lang="zh-CN" altLang="en-US" sz="2400"/>
          </a:p>
          <a:p>
            <a:pPr lvl="1" eaLnBrk="1" hangingPunct="1">
              <a:lnSpc>
                <a:spcPct val="120000"/>
              </a:lnSpc>
              <a:spcBef>
                <a:spcPct val="40000"/>
              </a:spcBef>
              <a:buClr>
                <a:schemeClr val="accent2"/>
              </a:buClr>
              <a:buFont typeface="Wingdings" panose="05000000000000000000" pitchFamily="2" charset="2"/>
              <a:buAutoNum type="circleNumDbPlain"/>
            </a:pPr>
            <a:r>
              <a:rPr lang="zh-CN" altLang="en-US" sz="2400" b="1"/>
              <a:t> 效率低</a:t>
            </a: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95EA8C-696C-4E9F-A5B2-A65711247A96}" type="slidenum">
              <a:rPr altLang="en-US" smtClean="0">
                <a:solidFill>
                  <a:srgbClr val="A50021"/>
                </a:solidFill>
                <a:ea typeface="ＭＳ Ｐゴシック" panose="020B0600070205080204" pitchFamily="34" charset="-128"/>
              </a:rPr>
              <a:pPr/>
              <a:t>58</a:t>
            </a:fld>
            <a:endParaRPr lang="zh-CN" altLang="en-US" smtClean="0">
              <a:solidFill>
                <a:srgbClr val="A50021"/>
              </a:solidFill>
              <a:ea typeface="ＭＳ Ｐゴシック" panose="020B0600070205080204" pitchFamily="34" charset="-128"/>
            </a:endParaRPr>
          </a:p>
        </p:txBody>
      </p:sp>
      <p:sp>
        <p:nvSpPr>
          <p:cNvPr id="84995"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第</a:t>
            </a:r>
            <a:r>
              <a:rPr lang="en-US" altLang="zh-CN" smtClean="0">
                <a:latin typeface="Times New Roman" panose="02020603050405020304" pitchFamily="18" charset="0"/>
              </a:rPr>
              <a:t>2</a:t>
            </a:r>
            <a:r>
              <a:rPr lang="zh-CN" altLang="en-US" smtClean="0">
                <a:latin typeface="Times New Roman" panose="02020603050405020304" pitchFamily="18" charset="0"/>
              </a:rPr>
              <a:t>章  知识表示</a:t>
            </a:r>
          </a:p>
        </p:txBody>
      </p:sp>
      <p:sp>
        <p:nvSpPr>
          <p:cNvPr id="84996" name="Rectangle 3"/>
          <p:cNvSpPr>
            <a:spLocks noGrp="1" noChangeArrowheads="1"/>
          </p:cNvSpPr>
          <p:nvPr>
            <p:ph idx="1"/>
          </p:nvPr>
        </p:nvSpPr>
        <p:spPr>
          <a:xfrm>
            <a:off x="454025" y="922338"/>
            <a:ext cx="8439150" cy="5400675"/>
          </a:xfrm>
        </p:spPr>
        <p:txBody>
          <a:bodyPr/>
          <a:lstStyle/>
          <a:p>
            <a:pPr eaLnBrk="1" hangingPunct="1">
              <a:lnSpc>
                <a:spcPct val="160000"/>
              </a:lnSpc>
            </a:pPr>
            <a:r>
              <a:rPr lang="en-US" altLang="zh-CN" b="1" smtClean="0">
                <a:latin typeface="Times New Roman" panose="02020603050405020304" pitchFamily="18" charset="0"/>
              </a:rPr>
              <a:t>2.1  </a:t>
            </a:r>
            <a:r>
              <a:rPr lang="zh-CN" altLang="en-US" b="1" smtClean="0">
                <a:latin typeface="Times New Roman" panose="02020603050405020304" pitchFamily="18" charset="0"/>
              </a:rPr>
              <a:t>知识与知识表示的概念 </a:t>
            </a:r>
          </a:p>
          <a:p>
            <a:pPr eaLnBrk="1" hangingPunct="1">
              <a:lnSpc>
                <a:spcPct val="160000"/>
              </a:lnSpc>
            </a:pPr>
            <a:r>
              <a:rPr lang="en-US" altLang="zh-CN" b="1" smtClean="0">
                <a:latin typeface="Times New Roman" panose="02020603050405020304" pitchFamily="18" charset="0"/>
              </a:rPr>
              <a:t>2.2  </a:t>
            </a:r>
            <a:r>
              <a:rPr lang="zh-CN" altLang="en-US" b="1" smtClean="0">
                <a:latin typeface="Times New Roman" panose="02020603050405020304" pitchFamily="18" charset="0"/>
              </a:rPr>
              <a:t>命题逻辑</a:t>
            </a:r>
          </a:p>
          <a:p>
            <a:pPr eaLnBrk="1" hangingPunct="1">
              <a:lnSpc>
                <a:spcPct val="160000"/>
              </a:lnSpc>
            </a:pPr>
            <a:r>
              <a:rPr lang="en-US" altLang="zh-CN" b="1" smtClean="0">
                <a:latin typeface="Times New Roman" panose="02020603050405020304" pitchFamily="18" charset="0"/>
              </a:rPr>
              <a:t>2.3  </a:t>
            </a:r>
            <a:r>
              <a:rPr lang="zh-CN" altLang="en-US" b="1" smtClean="0">
                <a:latin typeface="Times New Roman" panose="02020603050405020304" pitchFamily="18" charset="0"/>
              </a:rPr>
              <a:t>一阶谓词逻辑表示法 </a:t>
            </a:r>
          </a:p>
          <a:p>
            <a:pPr eaLnBrk="1" hangingPunct="1">
              <a:lnSpc>
                <a:spcPct val="160000"/>
              </a:lnSpc>
              <a:buClr>
                <a:srgbClr val="0000FF"/>
              </a:buClr>
              <a:buSzPct val="150000"/>
              <a:buFont typeface="Wingdings" panose="05000000000000000000" pitchFamily="2" charset="2"/>
              <a:buChar char="ü"/>
            </a:pPr>
            <a:r>
              <a:rPr lang="en-US" altLang="zh-CN" b="1" smtClean="0">
                <a:solidFill>
                  <a:srgbClr val="0000FF"/>
                </a:solidFill>
                <a:latin typeface="Times New Roman" panose="02020603050405020304" pitchFamily="18" charset="0"/>
              </a:rPr>
              <a:t>2.4  </a:t>
            </a:r>
            <a:r>
              <a:rPr lang="zh-CN" altLang="en-US" b="1" smtClean="0">
                <a:solidFill>
                  <a:srgbClr val="0000FF"/>
                </a:solidFill>
                <a:latin typeface="Times New Roman" panose="02020603050405020304" pitchFamily="18" charset="0"/>
              </a:rPr>
              <a:t>产生式表示法</a:t>
            </a:r>
            <a:r>
              <a:rPr lang="zh-CN" altLang="en-US" b="1" smtClean="0">
                <a:latin typeface="Times New Roman" panose="02020603050405020304" pitchFamily="18" charset="0"/>
              </a:rPr>
              <a:t> </a:t>
            </a:r>
          </a:p>
          <a:p>
            <a:pPr eaLnBrk="1" hangingPunct="1">
              <a:lnSpc>
                <a:spcPct val="160000"/>
              </a:lnSpc>
            </a:pPr>
            <a:r>
              <a:rPr lang="en-US" altLang="zh-CN" b="1" smtClean="0">
                <a:latin typeface="Times New Roman" panose="02020603050405020304" pitchFamily="18" charset="0"/>
              </a:rPr>
              <a:t>2.5  </a:t>
            </a:r>
            <a:r>
              <a:rPr lang="zh-CN" altLang="en-US" b="1" smtClean="0">
                <a:latin typeface="Times New Roman" panose="02020603050405020304" pitchFamily="18" charset="0"/>
              </a:rPr>
              <a:t>框架表示法 </a:t>
            </a:r>
          </a:p>
          <a:p>
            <a:pPr eaLnBrk="1" hangingPunct="1">
              <a:lnSpc>
                <a:spcPct val="160000"/>
              </a:lnSpc>
            </a:pPr>
            <a:r>
              <a:rPr lang="zh-CN" altLang="en-US" b="1" smtClean="0">
                <a:latin typeface="Times New Roman" panose="02020603050405020304" pitchFamily="18" charset="0"/>
                <a:sym typeface="宋体" panose="02010600030101010101" pitchFamily="2" charset="-122"/>
              </a:rPr>
              <a:t>2.6  传统推理技术</a:t>
            </a:r>
            <a:endParaRPr lang="zh-CN" altLang="en-US" b="1" smtClean="0">
              <a:latin typeface="Times New Roman" panose="02020603050405020304" pitchFamily="18" charset="0"/>
            </a:endParaRPr>
          </a:p>
          <a:p>
            <a:pPr eaLnBrk="1" hangingPunct="1"/>
            <a:endParaRPr lang="en-US" altLang="zh-CN" b="1" smtClean="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8576F8-6E79-475E-BAA3-629E4A6C87EA}" type="slidenum">
              <a:rPr altLang="en-US" smtClean="0">
                <a:solidFill>
                  <a:srgbClr val="A50021"/>
                </a:solidFill>
                <a:ea typeface="ＭＳ Ｐゴシック" panose="020B0600070205080204" pitchFamily="34" charset="-128"/>
              </a:rPr>
              <a:pPr/>
              <a:t>59</a:t>
            </a:fld>
            <a:endParaRPr lang="zh-CN" altLang="en-US" smtClean="0">
              <a:solidFill>
                <a:srgbClr val="A50021"/>
              </a:solidFill>
              <a:ea typeface="ＭＳ Ｐゴシック" panose="020B0600070205080204" pitchFamily="34" charset="-128"/>
            </a:endParaRPr>
          </a:p>
        </p:txBody>
      </p:sp>
      <p:sp>
        <p:nvSpPr>
          <p:cNvPr id="86019"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 2.4  </a:t>
            </a:r>
            <a:r>
              <a:rPr lang="zh-CN" altLang="en-US" smtClean="0">
                <a:latin typeface="Times New Roman" panose="02020603050405020304" pitchFamily="18" charset="0"/>
              </a:rPr>
              <a:t>产生式表示法</a:t>
            </a:r>
          </a:p>
        </p:txBody>
      </p:sp>
      <p:sp>
        <p:nvSpPr>
          <p:cNvPr id="86020" name="Rectangle 3"/>
          <p:cNvSpPr>
            <a:spLocks noGrp="1" noChangeArrowheads="1"/>
          </p:cNvSpPr>
          <p:nvPr>
            <p:ph idx="1"/>
          </p:nvPr>
        </p:nvSpPr>
        <p:spPr>
          <a:xfrm>
            <a:off x="482600" y="993775"/>
            <a:ext cx="8439150" cy="5400675"/>
          </a:xfrm>
        </p:spPr>
        <p:txBody>
          <a:bodyPr/>
          <a:lstStyle/>
          <a:p>
            <a:pPr eaLnBrk="1" hangingPunct="1">
              <a:lnSpc>
                <a:spcPct val="140000"/>
              </a:lnSpc>
              <a:buFontTx/>
              <a:buChar char="•"/>
            </a:pPr>
            <a:r>
              <a:rPr lang="en-US" altLang="zh-CN" b="1" smtClean="0">
                <a:latin typeface="Times New Roman" panose="02020603050405020304" pitchFamily="18" charset="0"/>
              </a:rPr>
              <a:t>2.4.1  </a:t>
            </a:r>
            <a:r>
              <a:rPr lang="zh-CN" altLang="en-US" b="1" smtClean="0">
                <a:latin typeface="Times New Roman" panose="02020603050405020304" pitchFamily="18" charset="0"/>
              </a:rPr>
              <a:t>产生式</a:t>
            </a:r>
          </a:p>
          <a:p>
            <a:pPr eaLnBrk="1" hangingPunct="1">
              <a:lnSpc>
                <a:spcPct val="140000"/>
              </a:lnSpc>
              <a:buFontTx/>
              <a:buChar char="•"/>
            </a:pPr>
            <a:r>
              <a:rPr lang="en-US" altLang="zh-CN" b="1" smtClean="0">
                <a:latin typeface="Times New Roman" panose="02020603050405020304" pitchFamily="18" charset="0"/>
              </a:rPr>
              <a:t>2.4.2  </a:t>
            </a:r>
            <a:r>
              <a:rPr lang="zh-CN" altLang="en-US" b="1" smtClean="0">
                <a:latin typeface="Times New Roman" panose="02020603050405020304" pitchFamily="18" charset="0"/>
              </a:rPr>
              <a:t>产生式系统</a:t>
            </a:r>
          </a:p>
          <a:p>
            <a:pPr eaLnBrk="1" hangingPunct="1">
              <a:lnSpc>
                <a:spcPct val="140000"/>
              </a:lnSpc>
              <a:buFontTx/>
              <a:buChar char="•"/>
            </a:pPr>
            <a:r>
              <a:rPr lang="en-US" altLang="zh-CN" b="1" smtClean="0">
                <a:latin typeface="Times New Roman" panose="02020603050405020304" pitchFamily="18" charset="0"/>
              </a:rPr>
              <a:t>2.4.3  </a:t>
            </a:r>
            <a:r>
              <a:rPr lang="zh-CN" altLang="en-US" b="1" smtClean="0">
                <a:latin typeface="Times New Roman" panose="02020603050405020304" pitchFamily="18" charset="0"/>
              </a:rPr>
              <a:t>产生式系统</a:t>
            </a:r>
            <a:r>
              <a:rPr lang="en-US" altLang="zh-CN" b="1" smtClean="0">
                <a:latin typeface="Times New Roman" panose="02020603050405020304" pitchFamily="18" charset="0"/>
              </a:rPr>
              <a:t>——</a:t>
            </a:r>
            <a:r>
              <a:rPr lang="zh-CN" altLang="en-US" b="1" smtClean="0">
                <a:latin typeface="Times New Roman" panose="02020603050405020304" pitchFamily="18" charset="0"/>
              </a:rPr>
              <a:t>动物识别系统</a:t>
            </a:r>
          </a:p>
          <a:p>
            <a:pPr eaLnBrk="1" hangingPunct="1">
              <a:lnSpc>
                <a:spcPct val="140000"/>
              </a:lnSpc>
              <a:buFontTx/>
              <a:buChar char="•"/>
            </a:pPr>
            <a:r>
              <a:rPr lang="en-US" altLang="zh-CN" b="1" smtClean="0">
                <a:latin typeface="Times New Roman" panose="02020603050405020304" pitchFamily="18" charset="0"/>
              </a:rPr>
              <a:t>2.4.4  </a:t>
            </a:r>
            <a:r>
              <a:rPr lang="zh-CN" altLang="en-US" b="1" smtClean="0">
                <a:latin typeface="Times New Roman" panose="02020603050405020304" pitchFamily="18" charset="0"/>
              </a:rPr>
              <a:t>产生式表示法的特点</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050908-9886-49A2-A391-01DF09842A56}" type="slidenum">
              <a:rPr altLang="en-US" smtClean="0">
                <a:solidFill>
                  <a:srgbClr val="A50021"/>
                </a:solidFill>
                <a:ea typeface="ＭＳ Ｐゴシック" panose="020B0600070205080204" pitchFamily="34" charset="-128"/>
              </a:rPr>
              <a:pPr/>
              <a:t>6</a:t>
            </a:fld>
            <a:endParaRPr lang="zh-CN" altLang="en-US" smtClean="0">
              <a:solidFill>
                <a:srgbClr val="A50021"/>
              </a:solidFill>
              <a:ea typeface="ＭＳ Ｐゴシック" panose="020B0600070205080204" pitchFamily="34" charset="-128"/>
            </a:endParaRPr>
          </a:p>
        </p:txBody>
      </p:sp>
      <p:sp>
        <p:nvSpPr>
          <p:cNvPr id="29699" name="Rectangle 25"/>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2.1.2 </a:t>
            </a:r>
            <a:r>
              <a:rPr lang="zh-CN" altLang="en-US" smtClean="0">
                <a:latin typeface="Times New Roman" panose="02020603050405020304" pitchFamily="18" charset="0"/>
              </a:rPr>
              <a:t>知识的特性</a:t>
            </a:r>
          </a:p>
        </p:txBody>
      </p:sp>
      <p:sp>
        <p:nvSpPr>
          <p:cNvPr id="29700" name="Rectangle 26"/>
          <p:cNvSpPr>
            <a:spLocks noGrp="1" noChangeArrowheads="1"/>
          </p:cNvSpPr>
          <p:nvPr>
            <p:ph idx="1"/>
          </p:nvPr>
        </p:nvSpPr>
        <p:spPr>
          <a:xfrm>
            <a:off x="327025" y="908050"/>
            <a:ext cx="8642350" cy="2139950"/>
          </a:xfrm>
        </p:spPr>
        <p:txBody>
          <a:bodyPr/>
          <a:lstStyle/>
          <a:p>
            <a:pPr marL="0" indent="0" eaLnBrk="1" hangingPunct="1">
              <a:buFont typeface="Wingdings" panose="05000000000000000000" pitchFamily="2" charset="2"/>
              <a:buNone/>
            </a:pPr>
            <a:r>
              <a:rPr lang="en-US" altLang="zh-CN" b="1" smtClean="0">
                <a:solidFill>
                  <a:srgbClr val="0000FF"/>
                </a:solidFill>
              </a:rPr>
              <a:t>  1.</a:t>
            </a:r>
            <a:r>
              <a:rPr lang="zh-CN" altLang="en-US" b="1" smtClean="0">
                <a:solidFill>
                  <a:srgbClr val="0000FF"/>
                </a:solidFill>
              </a:rPr>
              <a:t>相对正确性</a:t>
            </a:r>
          </a:p>
          <a:p>
            <a:pPr marL="0" indent="0" eaLnBrk="1" hangingPunct="1"/>
            <a:r>
              <a:rPr lang="zh-CN" altLang="en-US" b="1" smtClean="0"/>
              <a:t>     任何知识都是在一定的条件及环境下产生的，在这种条件及环境下才是正确的。</a:t>
            </a:r>
          </a:p>
          <a:p>
            <a:pPr marL="0" indent="0" eaLnBrk="1" hangingPunct="1">
              <a:spcBef>
                <a:spcPct val="40000"/>
              </a:spcBef>
              <a:buFont typeface="Wingdings" panose="05000000000000000000" pitchFamily="2" charset="2"/>
              <a:buAutoNum type="arabicPeriod" startAt="2"/>
            </a:pPr>
            <a:endParaRPr lang="en-US" altLang="zh-CN" sz="3700" b="1" smtClean="0">
              <a:latin typeface="Times New Roman" panose="02020603050405020304" pitchFamily="18" charset="0"/>
            </a:endParaRPr>
          </a:p>
        </p:txBody>
      </p:sp>
      <p:sp>
        <p:nvSpPr>
          <p:cNvPr id="8219" name="AutoShape 27"/>
          <p:cNvSpPr>
            <a:spLocks/>
          </p:cNvSpPr>
          <p:nvPr/>
        </p:nvSpPr>
        <p:spPr bwMode="auto">
          <a:xfrm>
            <a:off x="4335463" y="2430463"/>
            <a:ext cx="3238500" cy="1146175"/>
          </a:xfrm>
          <a:prstGeom prst="accentCallout2">
            <a:avLst>
              <a:gd name="adj1" fmla="val 9972"/>
              <a:gd name="adj2" fmla="val -2352"/>
              <a:gd name="adj3" fmla="val 9972"/>
              <a:gd name="adj4" fmla="val -21176"/>
              <a:gd name="adj5" fmla="val -51106"/>
              <a:gd name="adj6" fmla="val -40736"/>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800">
                <a:latin typeface="Times New Roman" panose="02020603050405020304" pitchFamily="18" charset="0"/>
              </a:rPr>
              <a:t>1+1=2</a:t>
            </a:r>
            <a:r>
              <a:rPr lang="en-US" altLang="zh-CN"/>
              <a:t>  </a:t>
            </a:r>
            <a:r>
              <a:rPr lang="zh-CN" altLang="en-US" sz="2800">
                <a:latin typeface="Times New Roman" panose="02020603050405020304" pitchFamily="18" charset="0"/>
              </a:rPr>
              <a:t>（十进制）</a:t>
            </a:r>
          </a:p>
          <a:p>
            <a:pPr algn="just" eaLnBrk="1" hangingPunct="1"/>
            <a:r>
              <a:rPr lang="en-US" altLang="zh-CN" sz="2800">
                <a:latin typeface="Times New Roman" panose="02020603050405020304" pitchFamily="18" charset="0"/>
              </a:rPr>
              <a:t>1+1=10  (</a:t>
            </a:r>
            <a:r>
              <a:rPr lang="zh-CN" altLang="en-US" sz="2800">
                <a:latin typeface="Times New Roman" panose="02020603050405020304" pitchFamily="18" charset="0"/>
              </a:rPr>
              <a:t>二进制）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219"/>
                                        </p:tgtEl>
                                        <p:attrNameLst>
                                          <p:attrName>style.visibility</p:attrName>
                                        </p:attrNameLst>
                                      </p:cBhvr>
                                      <p:to>
                                        <p:strVal val="visible"/>
                                      </p:to>
                                    </p:set>
                                    <p:anim calcmode="lin" valueType="num">
                                      <p:cBhvr>
                                        <p:cTn id="7" dur="500" fill="hold"/>
                                        <p:tgtEl>
                                          <p:spTgt spid="8219"/>
                                        </p:tgtEl>
                                        <p:attrNameLst>
                                          <p:attrName>ppt_x</p:attrName>
                                        </p:attrNameLst>
                                      </p:cBhvr>
                                      <p:tavLst>
                                        <p:tav tm="0">
                                          <p:val>
                                            <p:strVal val="#ppt_x-#ppt_w/2"/>
                                          </p:val>
                                        </p:tav>
                                        <p:tav tm="100000">
                                          <p:val>
                                            <p:strVal val="#ppt_x"/>
                                          </p:val>
                                        </p:tav>
                                      </p:tavLst>
                                    </p:anim>
                                    <p:anim calcmode="lin" valueType="num">
                                      <p:cBhvr>
                                        <p:cTn id="8" dur="500" fill="hold"/>
                                        <p:tgtEl>
                                          <p:spTgt spid="8219"/>
                                        </p:tgtEl>
                                        <p:attrNameLst>
                                          <p:attrName>ppt_y</p:attrName>
                                        </p:attrNameLst>
                                      </p:cBhvr>
                                      <p:tavLst>
                                        <p:tav tm="0">
                                          <p:val>
                                            <p:strVal val="#ppt_y"/>
                                          </p:val>
                                        </p:tav>
                                        <p:tav tm="100000">
                                          <p:val>
                                            <p:strVal val="#ppt_y"/>
                                          </p:val>
                                        </p:tav>
                                      </p:tavLst>
                                    </p:anim>
                                    <p:anim calcmode="lin" valueType="num">
                                      <p:cBhvr>
                                        <p:cTn id="9" dur="500" fill="hold"/>
                                        <p:tgtEl>
                                          <p:spTgt spid="8219"/>
                                        </p:tgtEl>
                                        <p:attrNameLst>
                                          <p:attrName>ppt_w</p:attrName>
                                        </p:attrNameLst>
                                      </p:cBhvr>
                                      <p:tavLst>
                                        <p:tav tm="0">
                                          <p:val>
                                            <p:fltVal val="0"/>
                                          </p:val>
                                        </p:tav>
                                        <p:tav tm="100000">
                                          <p:val>
                                            <p:strVal val="#ppt_w"/>
                                          </p:val>
                                        </p:tav>
                                      </p:tavLst>
                                    </p:anim>
                                    <p:anim calcmode="lin" valueType="num">
                                      <p:cBhvr>
                                        <p:cTn id="10" dur="500" fill="hold"/>
                                        <p:tgtEl>
                                          <p:spTgt spid="821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821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9"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E06384-AD2C-4541-8439-F9EAACB166FB}" type="slidenum">
              <a:rPr altLang="en-US" smtClean="0">
                <a:solidFill>
                  <a:srgbClr val="A50021"/>
                </a:solidFill>
                <a:ea typeface="ＭＳ Ｐゴシック" panose="020B0600070205080204" pitchFamily="34" charset="-128"/>
              </a:rPr>
              <a:pPr/>
              <a:t>60</a:t>
            </a:fld>
            <a:endParaRPr lang="zh-CN" altLang="en-US" smtClean="0">
              <a:solidFill>
                <a:srgbClr val="A50021"/>
              </a:solidFill>
              <a:ea typeface="ＭＳ Ｐゴシック" panose="020B0600070205080204" pitchFamily="34" charset="-128"/>
            </a:endParaRPr>
          </a:p>
        </p:txBody>
      </p:sp>
      <p:sp>
        <p:nvSpPr>
          <p:cNvPr id="88067"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 2.4.1  </a:t>
            </a:r>
            <a:r>
              <a:rPr lang="zh-CN" altLang="en-US" smtClean="0">
                <a:latin typeface="Times New Roman" panose="02020603050405020304" pitchFamily="18" charset="0"/>
              </a:rPr>
              <a:t>产生式</a:t>
            </a:r>
          </a:p>
        </p:txBody>
      </p:sp>
      <p:sp>
        <p:nvSpPr>
          <p:cNvPr id="88068" name="Rectangle 3"/>
          <p:cNvSpPr>
            <a:spLocks noGrp="1" noChangeArrowheads="1"/>
          </p:cNvSpPr>
          <p:nvPr>
            <p:ph idx="1"/>
          </p:nvPr>
        </p:nvSpPr>
        <p:spPr>
          <a:xfrm>
            <a:off x="422275" y="1308100"/>
            <a:ext cx="8205788" cy="4268788"/>
          </a:xfrm>
        </p:spPr>
        <p:txBody>
          <a:bodyPr/>
          <a:lstStyle/>
          <a:p>
            <a:pPr marL="571500" indent="-571500" algn="just" eaLnBrk="1" hangingPunct="1"/>
            <a:r>
              <a:rPr lang="en-US" altLang="zh-CN" b="1" smtClean="0">
                <a:latin typeface="Times New Roman" panose="02020603050405020304" pitchFamily="18" charset="0"/>
              </a:rPr>
              <a:t>“</a:t>
            </a:r>
            <a:r>
              <a:rPr lang="zh-CN" altLang="en-US" b="1" smtClean="0">
                <a:latin typeface="宋体" panose="02010600030101010101" pitchFamily="2" charset="-122"/>
              </a:rPr>
              <a:t>产生式</a:t>
            </a:r>
            <a:r>
              <a:rPr lang="zh-CN" altLang="en-US" b="1" smtClean="0">
                <a:latin typeface="Times New Roman" panose="02020603050405020304" pitchFamily="18" charset="0"/>
              </a:rPr>
              <a:t>”</a:t>
            </a:r>
            <a:r>
              <a:rPr lang="zh-CN" altLang="en-US" b="1" smtClean="0">
                <a:latin typeface="宋体" panose="02010600030101010101" pitchFamily="2" charset="-122"/>
              </a:rPr>
              <a:t>：</a:t>
            </a:r>
            <a:r>
              <a:rPr lang="en-US" altLang="zh-CN" b="1" smtClean="0">
                <a:latin typeface="Times New Roman" panose="02020603050405020304" pitchFamily="18" charset="0"/>
              </a:rPr>
              <a:t>1943</a:t>
            </a:r>
            <a:r>
              <a:rPr lang="zh-CN" altLang="en-US" b="1" smtClean="0">
                <a:latin typeface="宋体" panose="02010600030101010101" pitchFamily="2" charset="-122"/>
              </a:rPr>
              <a:t>年，美国数学家波斯特（</a:t>
            </a:r>
            <a:r>
              <a:rPr lang="en-US" altLang="zh-CN" b="1" smtClean="0">
                <a:latin typeface="Times New Roman" panose="02020603050405020304" pitchFamily="18" charset="0"/>
              </a:rPr>
              <a:t>E. Post</a:t>
            </a:r>
            <a:r>
              <a:rPr lang="zh-CN" altLang="en-US" b="1" smtClean="0">
                <a:latin typeface="宋体" panose="02010600030101010101" pitchFamily="2" charset="-122"/>
              </a:rPr>
              <a:t>）首先提出</a:t>
            </a:r>
            <a:endParaRPr lang="zh-CN" altLang="en-US" b="1" smtClean="0"/>
          </a:p>
          <a:p>
            <a:pPr marL="571500" indent="-571500" algn="just" eaLnBrk="1" hangingPunct="1">
              <a:spcBef>
                <a:spcPct val="50000"/>
              </a:spcBef>
              <a:spcAft>
                <a:spcPct val="50000"/>
              </a:spcAft>
            </a:pPr>
            <a:r>
              <a:rPr lang="en-US" altLang="zh-CN" b="1" smtClean="0">
                <a:latin typeface="Times New Roman" panose="02020603050405020304" pitchFamily="18" charset="0"/>
              </a:rPr>
              <a:t>1972</a:t>
            </a:r>
            <a:r>
              <a:rPr lang="zh-CN" altLang="en-US" b="1" smtClean="0">
                <a:latin typeface="宋体" panose="02010600030101010101" pitchFamily="2" charset="-122"/>
              </a:rPr>
              <a:t>年，纽厄尔和西蒙在研究人类的认知模型中开发了</a:t>
            </a:r>
            <a:r>
              <a:rPr lang="zh-CN" altLang="en-US" b="1" smtClean="0">
                <a:solidFill>
                  <a:srgbClr val="FF0000"/>
                </a:solidFill>
                <a:latin typeface="宋体" panose="02010600030101010101" pitchFamily="2" charset="-122"/>
              </a:rPr>
              <a:t>基于规则的产生式系统</a:t>
            </a:r>
            <a:endParaRPr lang="zh-CN" altLang="en-US" b="1" smtClean="0">
              <a:latin typeface="宋体" panose="02010600030101010101" pitchFamily="2" charset="-122"/>
            </a:endParaRPr>
          </a:p>
          <a:p>
            <a:pPr marL="571500" indent="-571500" algn="just" eaLnBrk="1" hangingPunct="1"/>
            <a:r>
              <a:rPr lang="zh-CN" altLang="en-US" b="1" smtClean="0"/>
              <a:t>产生式通常用于表示事实、规则以及它们的不确定性度量，</a:t>
            </a:r>
            <a:r>
              <a:rPr lang="zh-CN" altLang="en-US" b="1" smtClean="0">
                <a:solidFill>
                  <a:srgbClr val="FF0000"/>
                </a:solidFill>
              </a:rPr>
              <a:t>适合于表示事实性知识和规则性知识</a:t>
            </a:r>
          </a:p>
        </p:txBody>
      </p:sp>
      <p:sp>
        <p:nvSpPr>
          <p:cNvPr id="88069" name="Rectangle 5"/>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70"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6D583E-1278-40BD-82C2-858BF252EB4B}" type="slidenum">
              <a:rPr altLang="en-US" smtClean="0">
                <a:solidFill>
                  <a:srgbClr val="A50021"/>
                </a:solidFill>
                <a:ea typeface="ＭＳ Ｐゴシック" panose="020B0600070205080204" pitchFamily="34" charset="-128"/>
              </a:rPr>
              <a:pPr/>
              <a:t>61</a:t>
            </a:fld>
            <a:endParaRPr lang="zh-CN" altLang="en-US" smtClean="0">
              <a:solidFill>
                <a:srgbClr val="A50021"/>
              </a:solidFill>
              <a:ea typeface="ＭＳ Ｐゴシック" panose="020B0600070205080204" pitchFamily="34" charset="-128"/>
            </a:endParaRPr>
          </a:p>
        </p:txBody>
      </p:sp>
      <p:sp>
        <p:nvSpPr>
          <p:cNvPr id="89091"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2.4.1  </a:t>
            </a:r>
            <a:r>
              <a:rPr lang="zh-CN" altLang="en-US" smtClean="0">
                <a:latin typeface="Times New Roman" panose="02020603050405020304" pitchFamily="18" charset="0"/>
              </a:rPr>
              <a:t>产生式</a:t>
            </a:r>
          </a:p>
        </p:txBody>
      </p:sp>
      <p:sp>
        <p:nvSpPr>
          <p:cNvPr id="89092" name="Rectangle 5"/>
          <p:cNvSpPr>
            <a:spLocks noChangeArrowheads="1"/>
          </p:cNvSpPr>
          <p:nvPr/>
        </p:nvSpPr>
        <p:spPr bwMode="auto">
          <a:xfrm>
            <a:off x="295275" y="942975"/>
            <a:ext cx="5259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AutoNum type="arabicPeriod"/>
            </a:pPr>
            <a:r>
              <a:rPr lang="en-US" altLang="zh-CN" sz="2800" b="1">
                <a:latin typeface="Times New Roman" panose="02020603050405020304" pitchFamily="18" charset="0"/>
              </a:rPr>
              <a:t> </a:t>
            </a:r>
            <a:r>
              <a:rPr lang="zh-CN" altLang="en-US" sz="2800" b="1"/>
              <a:t>确定性规则知识的产生式表示</a:t>
            </a:r>
          </a:p>
        </p:txBody>
      </p:sp>
      <p:sp>
        <p:nvSpPr>
          <p:cNvPr id="89093" name="Rectangle 6"/>
          <p:cNvSpPr>
            <a:spLocks noChangeArrowheads="1"/>
          </p:cNvSpPr>
          <p:nvPr/>
        </p:nvSpPr>
        <p:spPr bwMode="auto">
          <a:xfrm>
            <a:off x="315913" y="3871913"/>
            <a:ext cx="56483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800" b="1">
                <a:latin typeface="Times New Roman" panose="02020603050405020304" pitchFamily="18" charset="0"/>
              </a:rPr>
              <a:t>2.</a:t>
            </a:r>
            <a:r>
              <a:rPr lang="en-US" altLang="zh-CN" sz="2800" b="1"/>
              <a:t>  </a:t>
            </a:r>
            <a:r>
              <a:rPr lang="zh-CN" altLang="en-US" sz="2800" b="1"/>
              <a:t>不确定性规则知识的产生式表示</a:t>
            </a:r>
          </a:p>
        </p:txBody>
      </p:sp>
      <p:grpSp>
        <p:nvGrpSpPr>
          <p:cNvPr id="89094" name="Group 11"/>
          <p:cNvGrpSpPr>
            <a:grpSpLocks/>
          </p:cNvGrpSpPr>
          <p:nvPr/>
        </p:nvGrpSpPr>
        <p:grpSpPr bwMode="auto">
          <a:xfrm>
            <a:off x="280988" y="1585913"/>
            <a:ext cx="8561387" cy="2085975"/>
            <a:chOff x="177" y="999"/>
            <a:chExt cx="5393" cy="1314"/>
          </a:xfrm>
        </p:grpSpPr>
        <p:sp>
          <p:nvSpPr>
            <p:cNvPr id="89097" name="Rectangle 7"/>
            <p:cNvSpPr>
              <a:spLocks noChangeArrowheads="1"/>
            </p:cNvSpPr>
            <p:nvPr/>
          </p:nvSpPr>
          <p:spPr bwMode="auto">
            <a:xfrm>
              <a:off x="177" y="999"/>
              <a:ext cx="5393" cy="1314"/>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Char char="§"/>
              </a:pPr>
              <a:r>
                <a:rPr lang="en-US" altLang="zh-CN" sz="2600"/>
                <a:t> </a:t>
              </a:r>
              <a:r>
                <a:rPr lang="zh-CN" altLang="en-US" sz="2600"/>
                <a:t>基本形式：  </a:t>
              </a:r>
              <a:r>
                <a:rPr lang="en-US" altLang="zh-CN" sz="2600">
                  <a:latin typeface="Times New Roman" panose="02020603050405020304" pitchFamily="18" charset="0"/>
                </a:rPr>
                <a:t>IF    </a:t>
              </a:r>
              <a:r>
                <a:rPr lang="en-US" altLang="zh-CN" sz="2600" i="1">
                  <a:latin typeface="Times New Roman" panose="02020603050405020304" pitchFamily="18" charset="0"/>
                </a:rPr>
                <a:t>P</a:t>
              </a:r>
              <a:r>
                <a:rPr lang="en-US" altLang="zh-CN" sz="2600">
                  <a:latin typeface="Times New Roman" panose="02020603050405020304" pitchFamily="18" charset="0"/>
                </a:rPr>
                <a:t>    THEN   </a:t>
              </a:r>
              <a:r>
                <a:rPr lang="en-US" altLang="zh-CN" sz="2600" i="1">
                  <a:latin typeface="Times New Roman" panose="02020603050405020304" pitchFamily="18" charset="0"/>
                </a:rPr>
                <a:t> Q</a:t>
              </a:r>
            </a:p>
            <a:p>
              <a:pPr algn="just" eaLnBrk="1" hangingPunct="1">
                <a:lnSpc>
                  <a:spcPct val="110000"/>
                </a:lnSpc>
                <a:spcBef>
                  <a:spcPct val="20000"/>
                </a:spcBef>
                <a:buClr>
                  <a:schemeClr val="accent2"/>
                </a:buClr>
                <a:buFont typeface="Wingdings" panose="05000000000000000000" pitchFamily="2" charset="2"/>
                <a:buNone/>
              </a:pPr>
              <a:r>
                <a:rPr lang="en-US" altLang="zh-CN" sz="2600"/>
                <a:t>         </a:t>
              </a:r>
              <a:r>
                <a:rPr lang="zh-CN" altLang="en-US" sz="2600"/>
                <a:t>或者：</a:t>
              </a:r>
            </a:p>
            <a:p>
              <a:pPr algn="just" eaLnBrk="1" hangingPunct="1">
                <a:lnSpc>
                  <a:spcPct val="110000"/>
                </a:lnSpc>
                <a:spcBef>
                  <a:spcPct val="20000"/>
                </a:spcBef>
                <a:buClr>
                  <a:schemeClr val="accent2"/>
                </a:buClr>
                <a:buFont typeface="Wingdings" panose="05000000000000000000" pitchFamily="2" charset="2"/>
                <a:buChar char="§"/>
              </a:pPr>
              <a:r>
                <a:rPr lang="zh-CN" altLang="en-US" sz="2600">
                  <a:latin typeface="宋体" panose="02010600030101010101" pitchFamily="2" charset="-122"/>
                </a:rPr>
                <a:t> 例如：</a:t>
              </a:r>
              <a:endParaRPr lang="zh-CN" altLang="en-US" sz="2600">
                <a:latin typeface="Times New Roman" panose="02020603050405020304" pitchFamily="18" charset="0"/>
              </a:endParaRPr>
            </a:p>
            <a:p>
              <a:pPr algn="just" eaLnBrk="1" hangingPunct="1">
                <a:lnSpc>
                  <a:spcPct val="110000"/>
                </a:lnSpc>
                <a:spcBef>
                  <a:spcPct val="20000"/>
                </a:spcBef>
                <a:buClr>
                  <a:schemeClr val="accent2"/>
                </a:buClr>
                <a:buFont typeface="Wingdings" panose="05000000000000000000" pitchFamily="2" charset="2"/>
                <a:buNone/>
              </a:pPr>
              <a:r>
                <a:rPr lang="zh-CN" altLang="en-US" sz="2600">
                  <a:latin typeface="Times New Roman" panose="02020603050405020304" pitchFamily="18" charset="0"/>
                </a:rPr>
                <a:t>     </a:t>
              </a:r>
              <a:r>
                <a:rPr lang="en-US" altLang="zh-CN" sz="2600" i="1">
                  <a:latin typeface="Times New Roman" panose="02020603050405020304" pitchFamily="18" charset="0"/>
                </a:rPr>
                <a:t>r</a:t>
              </a:r>
              <a:r>
                <a:rPr lang="zh-CN" altLang="en-US" sz="2600">
                  <a:latin typeface="宋体" panose="02010600030101010101" pitchFamily="2" charset="-122"/>
                </a:rPr>
                <a:t>：</a:t>
              </a:r>
              <a:r>
                <a:rPr lang="en-US" altLang="zh-CN" sz="2600">
                  <a:latin typeface="Times New Roman" panose="02020603050405020304" pitchFamily="18" charset="0"/>
                </a:rPr>
                <a:t>IF   </a:t>
              </a:r>
              <a:r>
                <a:rPr lang="zh-CN" altLang="en-US" sz="2600">
                  <a:latin typeface="宋体" panose="02010600030101010101" pitchFamily="2" charset="-122"/>
                </a:rPr>
                <a:t>动物会飞</a:t>
              </a:r>
              <a:r>
                <a:rPr lang="zh-CN" altLang="en-US" sz="2600">
                  <a:latin typeface="Times New Roman" panose="02020603050405020304" pitchFamily="18" charset="0"/>
                </a:rPr>
                <a:t>    </a:t>
              </a:r>
              <a:r>
                <a:rPr lang="en-US" altLang="zh-CN" sz="2600">
                  <a:latin typeface="Times New Roman" panose="02020603050405020304" pitchFamily="18" charset="0"/>
                </a:rPr>
                <a:t>AND    </a:t>
              </a:r>
              <a:r>
                <a:rPr lang="zh-CN" altLang="en-US" sz="2600">
                  <a:latin typeface="宋体" panose="02010600030101010101" pitchFamily="2" charset="-122"/>
                </a:rPr>
                <a:t>会下蛋</a:t>
              </a:r>
              <a:r>
                <a:rPr lang="zh-CN" altLang="en-US" sz="2600">
                  <a:latin typeface="Times New Roman" panose="02020603050405020304" pitchFamily="18" charset="0"/>
                </a:rPr>
                <a:t>    </a:t>
              </a:r>
              <a:r>
                <a:rPr lang="en-US" altLang="zh-CN" sz="2600">
                  <a:latin typeface="Times New Roman" panose="02020603050405020304" pitchFamily="18" charset="0"/>
                </a:rPr>
                <a:t>THEN   </a:t>
              </a:r>
              <a:r>
                <a:rPr lang="zh-CN" altLang="en-US" sz="2600">
                  <a:latin typeface="宋体" panose="02010600030101010101" pitchFamily="2" charset="-122"/>
                </a:rPr>
                <a:t>该动物是鸟</a:t>
              </a:r>
            </a:p>
          </p:txBody>
        </p:sp>
        <p:graphicFrame>
          <p:nvGraphicFramePr>
            <p:cNvPr id="89098" name="Object 9"/>
            <p:cNvGraphicFramePr>
              <a:graphicFrameLocks/>
            </p:cNvGraphicFramePr>
            <p:nvPr/>
          </p:nvGraphicFramePr>
          <p:xfrm>
            <a:off x="1478" y="1379"/>
            <a:ext cx="850" cy="316"/>
          </p:xfrm>
          <a:graphic>
            <a:graphicData uri="http://schemas.openxmlformats.org/presentationml/2006/ole">
              <mc:AlternateContent xmlns:mc="http://schemas.openxmlformats.org/markup-compatibility/2006">
                <mc:Choice xmlns:v="urn:schemas-microsoft-com:vml" Requires="v">
                  <p:oleObj spid="_x0000_s89099" r:id="rId3" imgW="482391" imgH="203112" progId="Equation.3">
                    <p:embed/>
                  </p:oleObj>
                </mc:Choice>
                <mc:Fallback>
                  <p:oleObj r:id="rId3" imgW="482391" imgH="203112" progId="Equation.3">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8" y="1379"/>
                          <a:ext cx="85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89095" name="Rectangle 13"/>
          <p:cNvSpPr>
            <a:spLocks noGrp="1" noChangeArrowheads="1"/>
          </p:cNvSpPr>
          <p:nvPr>
            <p:ph idx="1"/>
          </p:nvPr>
        </p:nvSpPr>
        <p:spPr>
          <a:xfrm>
            <a:off x="250825" y="4579938"/>
            <a:ext cx="8642350" cy="1979612"/>
          </a:xfrm>
          <a:gradFill rotWithShape="0">
            <a:gsLst>
              <a:gs pos="0">
                <a:srgbClr val="CCFFCC"/>
              </a:gs>
              <a:gs pos="100000">
                <a:schemeClr val="bg1"/>
              </a:gs>
            </a:gsLst>
            <a:path path="rect">
              <a:fillToRect l="100000" t="100000"/>
            </a:path>
          </a:gradFill>
          <a:ln>
            <a:solidFill>
              <a:srgbClr val="808080"/>
            </a:solidFill>
            <a:miter lim="800000"/>
            <a:headEnd/>
            <a:tailEnd/>
          </a:ln>
        </p:spPr>
        <p:txBody>
          <a:bodyPr/>
          <a:lstStyle/>
          <a:p>
            <a:pPr marL="193675" indent="-193675" eaLnBrk="1" hangingPunct="1">
              <a:buFont typeface="Wingdings" panose="05000000000000000000" pitchFamily="2" charset="2"/>
              <a:buChar char="§"/>
            </a:pPr>
            <a:r>
              <a:rPr lang="en-US" altLang="zh-CN" sz="2600" smtClean="0"/>
              <a:t> </a:t>
            </a:r>
            <a:r>
              <a:rPr lang="zh-CN" altLang="en-US" sz="2600" smtClean="0"/>
              <a:t>基本形式：  </a:t>
            </a:r>
            <a:r>
              <a:rPr lang="en-US" altLang="zh-CN" sz="2600" smtClean="0">
                <a:latin typeface="Times New Roman" panose="02020603050405020304" pitchFamily="18" charset="0"/>
              </a:rPr>
              <a:t>IF    </a:t>
            </a:r>
            <a:r>
              <a:rPr lang="en-US" altLang="zh-CN" sz="2600" i="1" smtClean="0">
                <a:latin typeface="Times New Roman" panose="02020603050405020304" pitchFamily="18" charset="0"/>
              </a:rPr>
              <a:t>P</a:t>
            </a:r>
            <a:r>
              <a:rPr lang="en-US" altLang="zh-CN" sz="2600" smtClean="0">
                <a:latin typeface="Times New Roman" panose="02020603050405020304" pitchFamily="18" charset="0"/>
              </a:rPr>
              <a:t>    THEN    </a:t>
            </a:r>
            <a:r>
              <a:rPr lang="en-US" altLang="zh-CN" sz="2600" i="1" smtClean="0">
                <a:latin typeface="Times New Roman" panose="02020603050405020304" pitchFamily="18" charset="0"/>
              </a:rPr>
              <a:t>Q</a:t>
            </a:r>
            <a:r>
              <a:rPr lang="en-US" altLang="zh-CN" sz="2600" smtClean="0"/>
              <a:t> </a:t>
            </a:r>
            <a:r>
              <a:rPr lang="zh-CN" altLang="en-US" sz="2600" smtClean="0"/>
              <a:t>（置信度） </a:t>
            </a:r>
          </a:p>
          <a:p>
            <a:pPr marL="193675" indent="-193675" eaLnBrk="1" hangingPunct="1">
              <a:buFont typeface="Wingdings" panose="05000000000000000000" pitchFamily="2" charset="2"/>
              <a:buNone/>
            </a:pPr>
            <a:r>
              <a:rPr lang="zh-CN" altLang="en-US" sz="2600" smtClean="0"/>
              <a:t>          或者：                     （置信度</a:t>
            </a:r>
            <a:r>
              <a:rPr lang="zh-CN" altLang="en-US" b="1" smtClean="0"/>
              <a:t>）</a:t>
            </a:r>
          </a:p>
          <a:p>
            <a:pPr marL="193675" indent="-193675" eaLnBrk="1" hangingPunct="1">
              <a:buFont typeface="Wingdings" panose="05000000000000000000" pitchFamily="2" charset="2"/>
              <a:buNone/>
            </a:pPr>
            <a:r>
              <a:rPr lang="zh-CN" altLang="en-US" b="1" smtClean="0"/>
              <a:t>   </a:t>
            </a:r>
            <a:r>
              <a:rPr lang="zh-CN" altLang="en-US" b="1" smtClean="0">
                <a:latin typeface="Times New Roman" panose="02020603050405020304" pitchFamily="18" charset="0"/>
              </a:rPr>
              <a:t>例如： </a:t>
            </a:r>
            <a:r>
              <a:rPr lang="en-US" altLang="zh-CN" b="1" smtClean="0">
                <a:latin typeface="Times New Roman" panose="02020603050405020304" pitchFamily="18" charset="0"/>
              </a:rPr>
              <a:t>IF   </a:t>
            </a:r>
            <a:r>
              <a:rPr lang="zh-CN" altLang="en-US" b="1" smtClean="0">
                <a:latin typeface="Times New Roman" panose="02020603050405020304" pitchFamily="18" charset="0"/>
              </a:rPr>
              <a:t>发烧    </a:t>
            </a:r>
            <a:r>
              <a:rPr lang="en-US" altLang="zh-CN" b="1" smtClean="0">
                <a:latin typeface="Times New Roman" panose="02020603050405020304" pitchFamily="18" charset="0"/>
              </a:rPr>
              <a:t>THEN    </a:t>
            </a:r>
            <a:r>
              <a:rPr lang="zh-CN" altLang="en-US" b="1" smtClean="0">
                <a:latin typeface="Times New Roman" panose="02020603050405020304" pitchFamily="18" charset="0"/>
              </a:rPr>
              <a:t>感冒   （</a:t>
            </a:r>
            <a:r>
              <a:rPr lang="en-US" altLang="zh-CN" b="1" smtClean="0">
                <a:latin typeface="Times New Roman" panose="02020603050405020304" pitchFamily="18" charset="0"/>
              </a:rPr>
              <a:t>0.6</a:t>
            </a:r>
            <a:r>
              <a:rPr lang="zh-CN" altLang="en-US" b="1" smtClean="0">
                <a:latin typeface="Times New Roman" panose="02020603050405020304" pitchFamily="18" charset="0"/>
              </a:rPr>
              <a:t>）</a:t>
            </a:r>
          </a:p>
        </p:txBody>
      </p:sp>
      <p:graphicFrame>
        <p:nvGraphicFramePr>
          <p:cNvPr id="89096" name="Object 10"/>
          <p:cNvGraphicFramePr>
            <a:graphicFrameLocks/>
          </p:cNvGraphicFramePr>
          <p:nvPr/>
        </p:nvGraphicFramePr>
        <p:xfrm>
          <a:off x="2598738" y="5275263"/>
          <a:ext cx="1101725" cy="450850"/>
        </p:xfrm>
        <a:graphic>
          <a:graphicData uri="http://schemas.openxmlformats.org/presentationml/2006/ole">
            <mc:AlternateContent xmlns:mc="http://schemas.openxmlformats.org/markup-compatibility/2006">
              <mc:Choice xmlns:v="urn:schemas-microsoft-com:vml" Requires="v">
                <p:oleObj spid="_x0000_s89100" r:id="rId5" imgW="482391" imgH="203112" progId="Equation.3">
                  <p:embed/>
                </p:oleObj>
              </mc:Choice>
              <mc:Fallback>
                <p:oleObj r:id="rId5" imgW="482391" imgH="203112" progId="Equation.3">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8738" y="5275263"/>
                        <a:ext cx="11017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2B1B10-BB94-4808-8EB5-5B2AE49B82E5}" type="slidenum">
              <a:rPr altLang="en-US" smtClean="0">
                <a:solidFill>
                  <a:srgbClr val="A50021"/>
                </a:solidFill>
                <a:ea typeface="ＭＳ Ｐゴシック" panose="020B0600070205080204" pitchFamily="34" charset="-128"/>
              </a:rPr>
              <a:pPr/>
              <a:t>62</a:t>
            </a:fld>
            <a:endParaRPr lang="zh-CN" altLang="en-US" smtClean="0">
              <a:solidFill>
                <a:srgbClr val="A50021"/>
              </a:solidFill>
              <a:ea typeface="ＭＳ Ｐゴシック" panose="020B0600070205080204" pitchFamily="34" charset="-128"/>
            </a:endParaRPr>
          </a:p>
        </p:txBody>
      </p:sp>
      <p:sp>
        <p:nvSpPr>
          <p:cNvPr id="90115" name="Rectangle 2"/>
          <p:cNvSpPr>
            <a:spLocks noGrp="1" noChangeArrowheads="1"/>
          </p:cNvSpPr>
          <p:nvPr>
            <p:ph type="title"/>
          </p:nvPr>
        </p:nvSpPr>
        <p:spPr>
          <a:xfrm>
            <a:off x="0" y="0"/>
            <a:ext cx="9144000" cy="793750"/>
          </a:xfrm>
        </p:spPr>
        <p:txBody>
          <a:bodyPr/>
          <a:lstStyle/>
          <a:p>
            <a:pPr eaLnBrk="1" hangingPunct="1"/>
            <a:r>
              <a:rPr lang="en-US" altLang="zh-CN" smtClean="0">
                <a:latin typeface="Times New Roman" panose="02020603050405020304" pitchFamily="18" charset="0"/>
              </a:rPr>
              <a:t>2.4.1  </a:t>
            </a:r>
            <a:r>
              <a:rPr lang="zh-CN" altLang="en-US" smtClean="0">
                <a:latin typeface="Times New Roman" panose="02020603050405020304" pitchFamily="18" charset="0"/>
              </a:rPr>
              <a:t>产生式</a:t>
            </a:r>
          </a:p>
        </p:txBody>
      </p:sp>
      <p:sp>
        <p:nvSpPr>
          <p:cNvPr id="90116" name="Rectangle 3"/>
          <p:cNvSpPr>
            <a:spLocks noChangeArrowheads="1"/>
          </p:cNvSpPr>
          <p:nvPr/>
        </p:nvSpPr>
        <p:spPr bwMode="auto">
          <a:xfrm>
            <a:off x="323850" y="955675"/>
            <a:ext cx="6469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en-US" altLang="zh-CN" sz="2800" b="1">
                <a:latin typeface="Times New Roman" panose="02020603050405020304" pitchFamily="18" charset="0"/>
              </a:rPr>
              <a:t>3.  </a:t>
            </a:r>
            <a:r>
              <a:rPr lang="zh-CN" altLang="en-US" sz="2800" b="1">
                <a:latin typeface="Times New Roman" panose="02020603050405020304" pitchFamily="18" charset="0"/>
              </a:rPr>
              <a:t>确定性事实性知识的产生式表示</a:t>
            </a:r>
          </a:p>
        </p:txBody>
      </p:sp>
      <p:sp>
        <p:nvSpPr>
          <p:cNvPr id="90117" name="Rectangle 4"/>
          <p:cNvSpPr>
            <a:spLocks noChangeArrowheads="1"/>
          </p:cNvSpPr>
          <p:nvPr/>
        </p:nvSpPr>
        <p:spPr bwMode="auto">
          <a:xfrm>
            <a:off x="344488" y="3730625"/>
            <a:ext cx="65341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800" b="1">
                <a:latin typeface="Times New Roman" panose="02020603050405020304" pitchFamily="18" charset="0"/>
              </a:rPr>
              <a:t>4.  </a:t>
            </a:r>
            <a:r>
              <a:rPr lang="zh-CN" altLang="en-US" sz="2800" b="1">
                <a:latin typeface="Times New Roman" panose="02020603050405020304" pitchFamily="18" charset="0"/>
              </a:rPr>
              <a:t>不确定性事实性知识的产生式表示</a:t>
            </a:r>
          </a:p>
        </p:txBody>
      </p:sp>
      <p:sp>
        <p:nvSpPr>
          <p:cNvPr id="90118" name="Rectangle 6"/>
          <p:cNvSpPr>
            <a:spLocks noChangeArrowheads="1"/>
          </p:cNvSpPr>
          <p:nvPr/>
        </p:nvSpPr>
        <p:spPr bwMode="auto">
          <a:xfrm>
            <a:off x="309563" y="1557338"/>
            <a:ext cx="8377237" cy="2165350"/>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Char char="§"/>
            </a:pPr>
            <a:r>
              <a:rPr lang="en-US" altLang="zh-CN" sz="2400" b="1"/>
              <a:t>  </a:t>
            </a:r>
            <a:r>
              <a:rPr lang="zh-CN" altLang="en-US" sz="2600">
                <a:latin typeface="Times New Roman" panose="02020603050405020304" pitchFamily="18" charset="0"/>
              </a:rPr>
              <a:t>三元组表示：</a:t>
            </a:r>
            <a:r>
              <a:rPr lang="zh-CN" altLang="en-US" sz="2600" b="1">
                <a:latin typeface="Times New Roman" panose="02020603050405020304" pitchFamily="18" charset="0"/>
              </a:rPr>
              <a:t>（对象，属性，值）</a:t>
            </a:r>
          </a:p>
          <a:p>
            <a:pPr eaLnBrk="1" hangingPunct="1">
              <a:lnSpc>
                <a:spcPct val="120000"/>
              </a:lnSpc>
              <a:spcBef>
                <a:spcPct val="20000"/>
              </a:spcBef>
              <a:buClr>
                <a:schemeClr val="accent2"/>
              </a:buClr>
              <a:buFont typeface="Wingdings" panose="05000000000000000000" pitchFamily="2" charset="2"/>
              <a:buNone/>
            </a:pPr>
            <a:r>
              <a:rPr lang="zh-CN" altLang="en-US" sz="2600" b="1">
                <a:latin typeface="Times New Roman" panose="02020603050405020304" pitchFamily="18" charset="0"/>
              </a:rPr>
              <a:t>                </a:t>
            </a:r>
            <a:r>
              <a:rPr lang="zh-CN" altLang="en-US" sz="2600">
                <a:latin typeface="Times New Roman" panose="02020603050405020304" pitchFamily="18" charset="0"/>
              </a:rPr>
              <a:t>或者：</a:t>
            </a:r>
            <a:r>
              <a:rPr lang="zh-CN" altLang="en-US" sz="2600" b="1">
                <a:latin typeface="Times New Roman" panose="02020603050405020304" pitchFamily="18" charset="0"/>
              </a:rPr>
              <a:t>（关系，对象</a:t>
            </a:r>
            <a:r>
              <a:rPr lang="en-US" altLang="zh-CN" sz="2600" b="1">
                <a:latin typeface="Times New Roman" panose="02020603050405020304" pitchFamily="18" charset="0"/>
              </a:rPr>
              <a:t>1</a:t>
            </a:r>
            <a:r>
              <a:rPr lang="zh-CN" altLang="en-US" sz="2600" b="1">
                <a:latin typeface="Times New Roman" panose="02020603050405020304" pitchFamily="18" charset="0"/>
              </a:rPr>
              <a:t>，对象</a:t>
            </a:r>
            <a:r>
              <a:rPr lang="en-US" altLang="zh-CN" sz="2600" b="1">
                <a:latin typeface="Times New Roman" panose="02020603050405020304" pitchFamily="18" charset="0"/>
              </a:rPr>
              <a:t>2</a:t>
            </a:r>
            <a:r>
              <a:rPr lang="zh-CN" altLang="en-US" sz="2600" b="1">
                <a:latin typeface="Times New Roman" panose="02020603050405020304" pitchFamily="18" charset="0"/>
              </a:rPr>
              <a:t>） </a:t>
            </a:r>
          </a:p>
          <a:p>
            <a:pPr algn="just" eaLnBrk="1" hangingPunct="1">
              <a:lnSpc>
                <a:spcPct val="110000"/>
              </a:lnSpc>
              <a:spcBef>
                <a:spcPct val="20000"/>
              </a:spcBef>
              <a:buClr>
                <a:schemeClr val="accent2"/>
              </a:buClr>
              <a:buFont typeface="Wingdings" panose="05000000000000000000" pitchFamily="2" charset="2"/>
              <a:buChar char="§"/>
            </a:pPr>
            <a:r>
              <a:rPr lang="zh-CN" altLang="en-US" sz="2600">
                <a:latin typeface="Times New Roman" panose="02020603050405020304" pitchFamily="18" charset="0"/>
              </a:rPr>
              <a:t> 例：  老李年龄是</a:t>
            </a:r>
            <a:r>
              <a:rPr lang="en-US" altLang="zh-CN" sz="2600">
                <a:latin typeface="Times New Roman" panose="02020603050405020304" pitchFamily="18" charset="0"/>
              </a:rPr>
              <a:t>40</a:t>
            </a:r>
            <a:r>
              <a:rPr lang="zh-CN" altLang="en-US" sz="2600">
                <a:latin typeface="Times New Roman" panose="02020603050405020304" pitchFamily="18" charset="0"/>
              </a:rPr>
              <a:t>岁：    （</a:t>
            </a:r>
            <a:r>
              <a:rPr lang="en-US" altLang="zh-CN" sz="2600" i="1">
                <a:latin typeface="Times New Roman" panose="02020603050405020304" pitchFamily="18" charset="0"/>
              </a:rPr>
              <a:t>Li</a:t>
            </a:r>
            <a:r>
              <a:rPr lang="zh-CN" altLang="en-US" sz="2600">
                <a:latin typeface="Times New Roman" panose="02020603050405020304" pitchFamily="18" charset="0"/>
              </a:rPr>
              <a:t>，</a:t>
            </a:r>
            <a:r>
              <a:rPr lang="en-US" altLang="zh-CN" sz="2600" i="1">
                <a:latin typeface="Times New Roman" panose="02020603050405020304" pitchFamily="18" charset="0"/>
              </a:rPr>
              <a:t>age</a:t>
            </a:r>
            <a:r>
              <a:rPr lang="zh-CN" altLang="en-US" sz="2600">
                <a:latin typeface="Times New Roman" panose="02020603050405020304" pitchFamily="18" charset="0"/>
              </a:rPr>
              <a:t>，</a:t>
            </a:r>
            <a:r>
              <a:rPr lang="en-US" altLang="zh-CN" sz="2600">
                <a:latin typeface="Times New Roman" panose="02020603050405020304" pitchFamily="18" charset="0"/>
              </a:rPr>
              <a:t>40</a:t>
            </a:r>
            <a:r>
              <a:rPr lang="zh-CN" altLang="en-US" sz="2600">
                <a:latin typeface="Times New Roman" panose="02020603050405020304" pitchFamily="18" charset="0"/>
              </a:rPr>
              <a:t>）      </a:t>
            </a:r>
          </a:p>
          <a:p>
            <a:pPr algn="just" eaLnBrk="1" hangingPunct="1">
              <a:lnSpc>
                <a:spcPct val="110000"/>
              </a:lnSpc>
              <a:spcBef>
                <a:spcPct val="20000"/>
              </a:spcBef>
              <a:buClr>
                <a:schemeClr val="accent2"/>
              </a:buClr>
              <a:buFont typeface="Wingdings" panose="05000000000000000000" pitchFamily="2" charset="2"/>
              <a:buNone/>
            </a:pPr>
            <a:r>
              <a:rPr lang="zh-CN" altLang="en-US" sz="2600">
                <a:latin typeface="Times New Roman" panose="02020603050405020304" pitchFamily="18" charset="0"/>
              </a:rPr>
              <a:t>             老李和老王是朋友：（</a:t>
            </a:r>
            <a:r>
              <a:rPr lang="en-US" altLang="zh-CN" sz="2600" i="1">
                <a:latin typeface="Times New Roman" panose="02020603050405020304" pitchFamily="18" charset="0"/>
              </a:rPr>
              <a:t>friend</a:t>
            </a:r>
            <a:r>
              <a:rPr lang="zh-CN" altLang="en-US" sz="2600">
                <a:latin typeface="Times New Roman" panose="02020603050405020304" pitchFamily="18" charset="0"/>
              </a:rPr>
              <a:t>，</a:t>
            </a:r>
            <a:r>
              <a:rPr lang="en-US" altLang="zh-CN" sz="2600" i="1">
                <a:latin typeface="Times New Roman" panose="02020603050405020304" pitchFamily="18" charset="0"/>
              </a:rPr>
              <a:t>Li</a:t>
            </a:r>
            <a:r>
              <a:rPr lang="zh-CN" altLang="en-US" sz="2600">
                <a:latin typeface="Times New Roman" panose="02020603050405020304" pitchFamily="18" charset="0"/>
              </a:rPr>
              <a:t>，</a:t>
            </a:r>
            <a:r>
              <a:rPr lang="en-US" altLang="zh-CN" sz="2600" i="1">
                <a:latin typeface="Times New Roman" panose="02020603050405020304" pitchFamily="18" charset="0"/>
              </a:rPr>
              <a:t>Wang</a:t>
            </a:r>
            <a:r>
              <a:rPr lang="zh-CN" altLang="en-US" sz="2600">
                <a:latin typeface="Times New Roman" panose="02020603050405020304" pitchFamily="18" charset="0"/>
              </a:rPr>
              <a:t>）</a:t>
            </a:r>
          </a:p>
        </p:txBody>
      </p:sp>
      <p:sp>
        <p:nvSpPr>
          <p:cNvPr id="90119" name="Rectangle 8"/>
          <p:cNvSpPr>
            <a:spLocks noGrp="1" noChangeArrowheads="1"/>
          </p:cNvSpPr>
          <p:nvPr>
            <p:ph idx="1"/>
          </p:nvPr>
        </p:nvSpPr>
        <p:spPr>
          <a:xfrm>
            <a:off x="279400" y="4365625"/>
            <a:ext cx="8836025" cy="2193925"/>
          </a:xfrm>
          <a:gradFill rotWithShape="0">
            <a:gsLst>
              <a:gs pos="0">
                <a:srgbClr val="CCFFCC"/>
              </a:gs>
              <a:gs pos="100000">
                <a:schemeClr val="bg1"/>
              </a:gs>
            </a:gsLst>
            <a:path path="rect">
              <a:fillToRect l="100000" t="100000"/>
            </a:path>
          </a:gradFill>
          <a:ln>
            <a:solidFill>
              <a:srgbClr val="808080"/>
            </a:solidFill>
            <a:miter lim="800000"/>
            <a:headEnd/>
            <a:tailEnd/>
          </a:ln>
        </p:spPr>
        <p:txBody>
          <a:bodyPr/>
          <a:lstStyle/>
          <a:p>
            <a:pPr marL="0" indent="0" eaLnBrk="1" hangingPunct="1">
              <a:lnSpc>
                <a:spcPct val="110000"/>
              </a:lnSpc>
              <a:buFont typeface="Wingdings" panose="05000000000000000000" pitchFamily="2" charset="2"/>
              <a:buChar char="§"/>
            </a:pPr>
            <a:r>
              <a:rPr lang="en-US" altLang="zh-CN" sz="2600" smtClean="0">
                <a:latin typeface="宋体" panose="02010600030101010101" pitchFamily="2" charset="-122"/>
              </a:rPr>
              <a:t> </a:t>
            </a:r>
            <a:r>
              <a:rPr lang="zh-CN" altLang="en-US" sz="2600" smtClean="0">
                <a:latin typeface="Times New Roman" panose="02020603050405020304" pitchFamily="18" charset="0"/>
              </a:rPr>
              <a:t>四元组表示：</a:t>
            </a:r>
            <a:r>
              <a:rPr lang="zh-CN" altLang="en-US" sz="2600" b="1" smtClean="0">
                <a:latin typeface="Times New Roman" panose="02020603050405020304" pitchFamily="18" charset="0"/>
              </a:rPr>
              <a:t>（对象，属性，值，置信度）</a:t>
            </a:r>
            <a:r>
              <a:rPr lang="zh-CN" altLang="en-US" sz="2600" smtClean="0">
                <a:latin typeface="Times New Roman" panose="02020603050405020304" pitchFamily="18" charset="0"/>
              </a:rPr>
              <a:t> </a:t>
            </a:r>
          </a:p>
          <a:p>
            <a:pPr marL="0" indent="0" eaLnBrk="1" hangingPunct="1">
              <a:lnSpc>
                <a:spcPct val="110000"/>
              </a:lnSpc>
              <a:buFont typeface="Wingdings" panose="05000000000000000000" pitchFamily="2" charset="2"/>
              <a:buNone/>
            </a:pPr>
            <a:r>
              <a:rPr lang="zh-CN" altLang="en-US" sz="2600" smtClean="0">
                <a:latin typeface="Times New Roman" panose="02020603050405020304" pitchFamily="18" charset="0"/>
              </a:rPr>
              <a:t>               或者： </a:t>
            </a:r>
            <a:r>
              <a:rPr lang="zh-CN" altLang="en-US" sz="2600" b="1" smtClean="0">
                <a:latin typeface="Times New Roman" panose="02020603050405020304" pitchFamily="18" charset="0"/>
              </a:rPr>
              <a:t>（关系，对象</a:t>
            </a:r>
            <a:r>
              <a:rPr lang="en-US" altLang="zh-CN" sz="2600" b="1" smtClean="0">
                <a:latin typeface="Times New Roman" panose="02020603050405020304" pitchFamily="18" charset="0"/>
              </a:rPr>
              <a:t>1</a:t>
            </a:r>
            <a:r>
              <a:rPr lang="zh-CN" altLang="en-US" sz="2600" b="1" smtClean="0">
                <a:latin typeface="Times New Roman" panose="02020603050405020304" pitchFamily="18" charset="0"/>
              </a:rPr>
              <a:t>，对象</a:t>
            </a:r>
            <a:r>
              <a:rPr lang="en-US" altLang="zh-CN" sz="2600" b="1" smtClean="0">
                <a:latin typeface="Times New Roman" panose="02020603050405020304" pitchFamily="18" charset="0"/>
              </a:rPr>
              <a:t>2</a:t>
            </a:r>
            <a:r>
              <a:rPr lang="zh-CN" altLang="en-US" sz="2600" b="1" smtClean="0">
                <a:latin typeface="Times New Roman" panose="02020603050405020304" pitchFamily="18" charset="0"/>
              </a:rPr>
              <a:t>，置信度）</a:t>
            </a:r>
          </a:p>
          <a:p>
            <a:pPr marL="0" indent="0" algn="just" eaLnBrk="1" hangingPunct="1">
              <a:lnSpc>
                <a:spcPct val="110000"/>
              </a:lnSpc>
              <a:buFont typeface="Wingdings" panose="05000000000000000000" pitchFamily="2" charset="2"/>
              <a:buChar char="§"/>
            </a:pPr>
            <a:r>
              <a:rPr lang="zh-CN" altLang="en-US" sz="2600" smtClean="0">
                <a:latin typeface="Times New Roman" panose="02020603050405020304" pitchFamily="18" charset="0"/>
              </a:rPr>
              <a:t>例：老李年龄很可能是</a:t>
            </a:r>
            <a:r>
              <a:rPr lang="en-US" altLang="zh-CN" sz="2600" smtClean="0">
                <a:latin typeface="Times New Roman" panose="02020603050405020304" pitchFamily="18" charset="0"/>
              </a:rPr>
              <a:t>40</a:t>
            </a:r>
            <a:r>
              <a:rPr lang="zh-CN" altLang="en-US" sz="2600" smtClean="0">
                <a:latin typeface="Times New Roman" panose="02020603050405020304" pitchFamily="18" charset="0"/>
              </a:rPr>
              <a:t>岁：</a:t>
            </a:r>
            <a:r>
              <a:rPr lang="zh-CN" altLang="en-US" sz="2600" smtClean="0">
                <a:latin typeface="Times New Roman" panose="02020603050405020304" pitchFamily="18" charset="0"/>
                <a:sym typeface="Wingdings" panose="05000000000000000000" pitchFamily="2" charset="2"/>
              </a:rPr>
              <a:t>（</a:t>
            </a:r>
            <a:r>
              <a:rPr lang="en-US" altLang="zh-CN" sz="2600" i="1" smtClean="0">
                <a:latin typeface="Times New Roman" panose="02020603050405020304" pitchFamily="18" charset="0"/>
              </a:rPr>
              <a:t>Li</a:t>
            </a:r>
            <a:r>
              <a:rPr lang="zh-CN" altLang="en-US" sz="2600" smtClean="0">
                <a:latin typeface="Times New Roman" panose="02020603050405020304" pitchFamily="18" charset="0"/>
              </a:rPr>
              <a:t>，</a:t>
            </a:r>
            <a:r>
              <a:rPr lang="en-US" altLang="zh-CN" sz="2600" i="1" smtClean="0">
                <a:latin typeface="Times New Roman" panose="02020603050405020304" pitchFamily="18" charset="0"/>
              </a:rPr>
              <a:t>age</a:t>
            </a:r>
            <a:r>
              <a:rPr lang="zh-CN" altLang="en-US" sz="2600" smtClean="0">
                <a:latin typeface="Times New Roman" panose="02020603050405020304" pitchFamily="18" charset="0"/>
              </a:rPr>
              <a:t>，</a:t>
            </a:r>
            <a:r>
              <a:rPr lang="en-US" altLang="zh-CN" sz="2600" smtClean="0">
                <a:latin typeface="Times New Roman" panose="02020603050405020304" pitchFamily="18" charset="0"/>
              </a:rPr>
              <a:t>40</a:t>
            </a:r>
            <a:r>
              <a:rPr lang="zh-CN" altLang="en-US" sz="2600" smtClean="0">
                <a:latin typeface="Times New Roman" panose="02020603050405020304" pitchFamily="18" charset="0"/>
              </a:rPr>
              <a:t>，</a:t>
            </a:r>
            <a:r>
              <a:rPr lang="en-US" altLang="zh-CN" sz="2600" smtClean="0">
                <a:latin typeface="Times New Roman" panose="02020603050405020304" pitchFamily="18" charset="0"/>
              </a:rPr>
              <a:t>0.8</a:t>
            </a:r>
            <a:r>
              <a:rPr lang="zh-CN" altLang="en-US" sz="2600" smtClean="0">
                <a:latin typeface="Times New Roman" panose="02020603050405020304" pitchFamily="18" charset="0"/>
              </a:rPr>
              <a:t>）</a:t>
            </a:r>
          </a:p>
          <a:p>
            <a:pPr marL="0" indent="0" algn="just" eaLnBrk="1" hangingPunct="1">
              <a:lnSpc>
                <a:spcPct val="110000"/>
              </a:lnSpc>
              <a:buFont typeface="Wingdings" panose="05000000000000000000" pitchFamily="2" charset="2"/>
              <a:buNone/>
            </a:pPr>
            <a:r>
              <a:rPr lang="zh-CN" altLang="en-US" sz="2600" smtClean="0">
                <a:latin typeface="Times New Roman" panose="02020603050405020304" pitchFamily="18" charset="0"/>
              </a:rPr>
              <a:t>  老李和老王不大可能是朋友：（</a:t>
            </a:r>
            <a:r>
              <a:rPr lang="en-US" altLang="zh-CN" sz="2600" i="1" smtClean="0">
                <a:latin typeface="Times New Roman" panose="02020603050405020304" pitchFamily="18" charset="0"/>
              </a:rPr>
              <a:t>friend</a:t>
            </a:r>
            <a:r>
              <a:rPr lang="zh-CN" altLang="en-US" sz="2600" smtClean="0">
                <a:latin typeface="Times New Roman" panose="02020603050405020304" pitchFamily="18" charset="0"/>
              </a:rPr>
              <a:t>，</a:t>
            </a:r>
            <a:r>
              <a:rPr lang="en-US" altLang="zh-CN" sz="2600" i="1" smtClean="0">
                <a:latin typeface="Times New Roman" panose="02020603050405020304" pitchFamily="18" charset="0"/>
              </a:rPr>
              <a:t>Li</a:t>
            </a:r>
            <a:r>
              <a:rPr lang="zh-CN" altLang="en-US" sz="2600" smtClean="0">
                <a:latin typeface="Times New Roman" panose="02020603050405020304" pitchFamily="18" charset="0"/>
              </a:rPr>
              <a:t>，</a:t>
            </a:r>
            <a:r>
              <a:rPr lang="en-US" altLang="zh-CN" sz="2600" i="1" smtClean="0">
                <a:latin typeface="Times New Roman" panose="02020603050405020304" pitchFamily="18" charset="0"/>
              </a:rPr>
              <a:t>Wang</a:t>
            </a:r>
            <a:r>
              <a:rPr lang="zh-CN" altLang="en-US" sz="2600" smtClean="0">
                <a:latin typeface="Times New Roman" panose="02020603050405020304" pitchFamily="18" charset="0"/>
              </a:rPr>
              <a:t>，</a:t>
            </a:r>
            <a:r>
              <a:rPr lang="en-US" altLang="zh-CN" sz="2600" smtClean="0">
                <a:latin typeface="Times New Roman" panose="02020603050405020304" pitchFamily="18" charset="0"/>
              </a:rPr>
              <a:t>0.1</a:t>
            </a:r>
            <a:r>
              <a:rPr lang="zh-CN" altLang="en-US" sz="2600" smtClean="0">
                <a:latin typeface="Times New Roman" panose="02020603050405020304" pitchFamily="18" charset="0"/>
              </a:rPr>
              <a:t>）</a:t>
            </a:r>
            <a:endParaRPr lang="zh-CN" altLang="en-US" sz="2600" b="1" smtClean="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057B36-62B7-44B8-9390-4A4CFBD7F5E8}" type="slidenum">
              <a:rPr altLang="en-US" smtClean="0">
                <a:solidFill>
                  <a:srgbClr val="A50021"/>
                </a:solidFill>
                <a:ea typeface="ＭＳ Ｐゴシック" panose="020B0600070205080204" pitchFamily="34" charset="-128"/>
              </a:rPr>
              <a:pPr/>
              <a:t>63</a:t>
            </a:fld>
            <a:endParaRPr lang="zh-CN" altLang="en-US" smtClean="0">
              <a:solidFill>
                <a:srgbClr val="A50021"/>
              </a:solidFill>
              <a:ea typeface="ＭＳ Ｐゴシック" panose="020B0600070205080204" pitchFamily="34" charset="-128"/>
            </a:endParaRPr>
          </a:p>
        </p:txBody>
      </p:sp>
      <p:sp>
        <p:nvSpPr>
          <p:cNvPr id="91139"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2.4.1  </a:t>
            </a:r>
            <a:r>
              <a:rPr lang="zh-CN" altLang="en-US" smtClean="0">
                <a:latin typeface="Times New Roman" panose="02020603050405020304" pitchFamily="18" charset="0"/>
              </a:rPr>
              <a:t>产生式</a:t>
            </a:r>
          </a:p>
        </p:txBody>
      </p:sp>
      <p:sp>
        <p:nvSpPr>
          <p:cNvPr id="91140" name="Rectangle 3"/>
          <p:cNvSpPr>
            <a:spLocks noGrp="1" noChangeArrowheads="1"/>
          </p:cNvSpPr>
          <p:nvPr>
            <p:ph idx="1"/>
          </p:nvPr>
        </p:nvSpPr>
        <p:spPr>
          <a:xfrm>
            <a:off x="222250" y="881063"/>
            <a:ext cx="8659813" cy="5545137"/>
          </a:xfrm>
        </p:spPr>
        <p:txBody>
          <a:bodyPr/>
          <a:lstStyle/>
          <a:p>
            <a:pPr marL="495300" indent="-495300" algn="just" eaLnBrk="1" hangingPunct="1"/>
            <a:r>
              <a:rPr lang="zh-CN" altLang="en-US" b="1" smtClean="0"/>
              <a:t>产生式与谓词逻辑中蕴含式的</a:t>
            </a:r>
            <a:r>
              <a:rPr lang="zh-CN" altLang="en-US" b="1" smtClean="0">
                <a:solidFill>
                  <a:srgbClr val="FF0000"/>
                </a:solidFill>
              </a:rPr>
              <a:t>区别</a:t>
            </a:r>
            <a:r>
              <a:rPr lang="zh-CN" altLang="en-US" b="1" smtClean="0"/>
              <a:t>：</a:t>
            </a:r>
          </a:p>
          <a:p>
            <a:pPr marL="495300" indent="-495300" algn="just" eaLnBrk="1" hangingPunct="1">
              <a:spcBef>
                <a:spcPct val="50000"/>
              </a:spcBef>
              <a:buFont typeface="Wingdings" panose="05000000000000000000" pitchFamily="2" charset="2"/>
              <a:buNone/>
            </a:pPr>
            <a:r>
              <a:rPr lang="zh-CN" altLang="en-US" b="1" smtClean="0">
                <a:latin typeface="宋体" panose="02010600030101010101" pitchFamily="2" charset="-122"/>
              </a:rPr>
              <a:t>（</a:t>
            </a:r>
            <a:r>
              <a:rPr lang="en-US" altLang="zh-CN" b="1" smtClean="0">
                <a:latin typeface="Times New Roman" panose="02020603050405020304" pitchFamily="18" charset="0"/>
              </a:rPr>
              <a:t>1</a:t>
            </a:r>
            <a:r>
              <a:rPr lang="zh-CN" altLang="en-US" b="1" smtClean="0">
                <a:latin typeface="宋体" panose="02010600030101010101" pitchFamily="2" charset="-122"/>
              </a:rPr>
              <a:t>）除逻辑蕴含外，</a:t>
            </a:r>
            <a:r>
              <a:rPr lang="zh-CN" altLang="en-US" b="1" smtClean="0">
                <a:solidFill>
                  <a:srgbClr val="FF0000"/>
                </a:solidFill>
                <a:latin typeface="宋体" panose="02010600030101010101" pitchFamily="2" charset="-122"/>
              </a:rPr>
              <a:t>产生式还包括各种操作、规则、变换、算子、函数等</a:t>
            </a:r>
            <a:r>
              <a:rPr lang="zh-CN" altLang="en-US" b="1" smtClean="0">
                <a:latin typeface="宋体" panose="02010600030101010101" pitchFamily="2" charset="-122"/>
              </a:rPr>
              <a:t>。例如，</a:t>
            </a:r>
            <a:r>
              <a:rPr lang="zh-CN" altLang="en-US" b="1" smtClean="0">
                <a:latin typeface="Times New Roman" panose="02020603050405020304" pitchFamily="18" charset="0"/>
              </a:rPr>
              <a:t>“</a:t>
            </a:r>
            <a:r>
              <a:rPr lang="zh-CN" altLang="en-US" b="1" smtClean="0">
                <a:latin typeface="宋体" panose="02010600030101010101" pitchFamily="2" charset="-122"/>
              </a:rPr>
              <a:t>如果炉温超过上限，则立即关闭风门</a:t>
            </a:r>
            <a:r>
              <a:rPr lang="zh-CN" altLang="en-US" b="1" smtClean="0">
                <a:latin typeface="Times New Roman" panose="02020603050405020304" pitchFamily="18" charset="0"/>
              </a:rPr>
              <a:t>”</a:t>
            </a:r>
            <a:r>
              <a:rPr lang="zh-CN" altLang="en-US" b="1" smtClean="0">
                <a:latin typeface="宋体" panose="02010600030101010101" pitchFamily="2" charset="-122"/>
              </a:rPr>
              <a:t>是一个产生式，但不是蕴含式。</a:t>
            </a:r>
          </a:p>
          <a:p>
            <a:pPr marL="495300" indent="-495300" algn="just" eaLnBrk="1" hangingPunct="1">
              <a:spcBef>
                <a:spcPct val="50000"/>
              </a:spcBef>
              <a:buFont typeface="Wingdings" panose="05000000000000000000" pitchFamily="2" charset="2"/>
              <a:buNone/>
            </a:pPr>
            <a:r>
              <a:rPr lang="zh-CN" altLang="en-US" b="1" smtClean="0">
                <a:latin typeface="宋体" panose="02010600030101010101" pitchFamily="2" charset="-122"/>
              </a:rPr>
              <a:t>（</a:t>
            </a:r>
            <a:r>
              <a:rPr lang="en-US" altLang="zh-CN" b="1" smtClean="0">
                <a:latin typeface="Times New Roman" panose="02020603050405020304" pitchFamily="18" charset="0"/>
              </a:rPr>
              <a:t>2</a:t>
            </a:r>
            <a:r>
              <a:rPr lang="zh-CN" altLang="en-US" b="1" smtClean="0">
                <a:latin typeface="宋体" panose="02010600030101010101" pitchFamily="2" charset="-122"/>
              </a:rPr>
              <a:t>）蕴含式只能表示精确知识，而产生式不仅可以表示精确的知识，还可以表示</a:t>
            </a:r>
            <a:r>
              <a:rPr lang="zh-CN" altLang="en-US" b="1" smtClean="0">
                <a:solidFill>
                  <a:srgbClr val="FF0000"/>
                </a:solidFill>
                <a:latin typeface="宋体" panose="02010600030101010101" pitchFamily="2" charset="-122"/>
              </a:rPr>
              <a:t>不精确知识</a:t>
            </a:r>
            <a:r>
              <a:rPr lang="zh-CN" altLang="en-US" b="1" smtClean="0">
                <a:latin typeface="宋体" panose="02010600030101010101" pitchFamily="2" charset="-122"/>
              </a:rPr>
              <a:t>。蕴含式的匹配总要求是精确的。产生式匹配可以是精确的，也可以是不精确的，只要按某种算法求出的相似度落在预先指定的范围内就认为是可匹配的。</a:t>
            </a:r>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20FB97-BBB5-4D0D-92DC-DB82A74D2628}" type="slidenum">
              <a:rPr altLang="en-US" smtClean="0">
                <a:solidFill>
                  <a:srgbClr val="A50021"/>
                </a:solidFill>
                <a:ea typeface="ＭＳ Ｐゴシック" panose="020B0600070205080204" pitchFamily="34" charset="-128"/>
              </a:rPr>
              <a:pPr/>
              <a:t>64</a:t>
            </a:fld>
            <a:endParaRPr lang="zh-CN" altLang="en-US" smtClean="0">
              <a:solidFill>
                <a:srgbClr val="A50021"/>
              </a:solidFill>
              <a:ea typeface="ＭＳ Ｐゴシック" panose="020B0600070205080204" pitchFamily="34" charset="-128"/>
            </a:endParaRPr>
          </a:p>
        </p:txBody>
      </p:sp>
      <p:sp>
        <p:nvSpPr>
          <p:cNvPr id="9216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2.4.1  </a:t>
            </a:r>
            <a:r>
              <a:rPr lang="zh-CN" altLang="en-US" smtClean="0">
                <a:latin typeface="Times New Roman" panose="02020603050405020304" pitchFamily="18" charset="0"/>
              </a:rPr>
              <a:t>产生式</a:t>
            </a:r>
          </a:p>
        </p:txBody>
      </p:sp>
      <p:sp>
        <p:nvSpPr>
          <p:cNvPr id="92164" name="Rectangle 3"/>
          <p:cNvSpPr>
            <a:spLocks noGrp="1" noChangeArrowheads="1"/>
          </p:cNvSpPr>
          <p:nvPr>
            <p:ph idx="1"/>
          </p:nvPr>
        </p:nvSpPr>
        <p:spPr/>
        <p:txBody>
          <a:bodyPr/>
          <a:lstStyle/>
          <a:p>
            <a:pPr algn="just" eaLnBrk="1" hangingPunct="1"/>
            <a:r>
              <a:rPr lang="zh-CN" altLang="en-US" b="1" smtClean="0">
                <a:latin typeface="宋体" panose="02010600030101010101" pitchFamily="2" charset="-122"/>
              </a:rPr>
              <a:t>产生式的形式描述及语义</a:t>
            </a:r>
            <a:r>
              <a:rPr lang="en-US" altLang="zh-CN" smtClean="0">
                <a:latin typeface="Times New Roman" panose="02020603050405020304" pitchFamily="18" charset="0"/>
              </a:rPr>
              <a:t>——</a:t>
            </a:r>
            <a:r>
              <a:rPr lang="zh-CN" altLang="en-US" b="1" smtClean="0">
                <a:latin typeface="宋体" panose="02010600030101010101" pitchFamily="2" charset="-122"/>
              </a:rPr>
              <a:t>巴科斯范式</a:t>
            </a:r>
            <a:r>
              <a:rPr lang="en-US" altLang="zh-CN" smtClean="0">
                <a:latin typeface="Times New Roman" panose="02020603050405020304" pitchFamily="18" charset="0"/>
              </a:rPr>
              <a:t>BNF</a:t>
            </a:r>
            <a:r>
              <a:rPr lang="zh-CN" altLang="en-US" smtClean="0">
                <a:latin typeface="Times New Roman" panose="02020603050405020304" pitchFamily="18" charset="0"/>
              </a:rPr>
              <a:t>（</a:t>
            </a:r>
            <a:r>
              <a:rPr lang="en-US" altLang="zh-CN" smtClean="0">
                <a:latin typeface="Times New Roman" panose="02020603050405020304" pitchFamily="18" charset="0"/>
              </a:rPr>
              <a:t>Backus normal form</a:t>
            </a:r>
            <a:r>
              <a:rPr lang="zh-CN" altLang="en-US" smtClean="0">
                <a:latin typeface="Times New Roman" panose="02020603050405020304" pitchFamily="18" charset="0"/>
              </a:rPr>
              <a:t>）</a:t>
            </a:r>
            <a:endParaRPr lang="zh-CN" altLang="en-US" smtClean="0"/>
          </a:p>
        </p:txBody>
      </p:sp>
      <p:sp>
        <p:nvSpPr>
          <p:cNvPr id="92165" name="Text Box 4"/>
          <p:cNvSpPr txBox="1">
            <a:spLocks noChangeArrowheads="1"/>
          </p:cNvSpPr>
          <p:nvPr/>
        </p:nvSpPr>
        <p:spPr bwMode="auto">
          <a:xfrm>
            <a:off x="71438" y="2170113"/>
            <a:ext cx="8969375" cy="2784475"/>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lang="en-US" altLang="zh-CN" sz="2500" b="1">
                <a:latin typeface="宋体" panose="02010600030101010101" pitchFamily="2" charset="-122"/>
              </a:rPr>
              <a:t>&lt;</a:t>
            </a:r>
            <a:r>
              <a:rPr lang="zh-CN" altLang="en-US" sz="2500" b="1">
                <a:latin typeface="宋体" panose="02010600030101010101" pitchFamily="2" charset="-122"/>
              </a:rPr>
              <a:t>产生式</a:t>
            </a:r>
            <a:r>
              <a:rPr lang="en-US" altLang="zh-CN" sz="2500" b="1">
                <a:latin typeface="Times New Roman" panose="02020603050405020304" pitchFamily="18" charset="0"/>
              </a:rPr>
              <a:t>&gt;::=&lt;</a:t>
            </a:r>
            <a:r>
              <a:rPr lang="zh-CN" altLang="en-US" sz="2500" b="1">
                <a:latin typeface="Times New Roman" panose="02020603050405020304" pitchFamily="18" charset="0"/>
              </a:rPr>
              <a:t>前提</a:t>
            </a:r>
            <a:r>
              <a:rPr lang="en-US" altLang="zh-CN" sz="2500" b="1">
                <a:latin typeface="Times New Roman" panose="02020603050405020304" pitchFamily="18" charset="0"/>
              </a:rPr>
              <a:t>&gt;     &lt;</a:t>
            </a:r>
            <a:r>
              <a:rPr lang="zh-CN" altLang="en-US" sz="2500" b="1">
                <a:latin typeface="Times New Roman" panose="02020603050405020304" pitchFamily="18" charset="0"/>
              </a:rPr>
              <a:t>结论</a:t>
            </a:r>
            <a:r>
              <a:rPr lang="en-US" altLang="zh-CN" sz="2500" b="1">
                <a:latin typeface="Times New Roman" panose="02020603050405020304" pitchFamily="18" charset="0"/>
              </a:rPr>
              <a:t>&gt;</a:t>
            </a:r>
          </a:p>
          <a:p>
            <a:pPr algn="just" eaLnBrk="1" hangingPunct="1">
              <a:spcBef>
                <a:spcPct val="20000"/>
              </a:spcBef>
            </a:pPr>
            <a:r>
              <a:rPr lang="en-US" altLang="zh-CN" sz="2500" b="1">
                <a:latin typeface="Times New Roman" panose="02020603050405020304" pitchFamily="18" charset="0"/>
              </a:rPr>
              <a:t>&lt;</a:t>
            </a:r>
            <a:r>
              <a:rPr lang="zh-CN" altLang="en-US" sz="2500" b="1">
                <a:latin typeface="Times New Roman" panose="02020603050405020304" pitchFamily="18" charset="0"/>
              </a:rPr>
              <a:t>前 提</a:t>
            </a:r>
            <a:r>
              <a:rPr lang="en-US" altLang="zh-CN" sz="2500" b="1">
                <a:latin typeface="Times New Roman" panose="02020603050405020304" pitchFamily="18" charset="0"/>
              </a:rPr>
              <a:t>&gt;::=&lt;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&gt;|&lt;</a:t>
            </a:r>
            <a:r>
              <a:rPr lang="zh-CN" altLang="en-US" sz="2500" b="1">
                <a:latin typeface="Times New Roman" panose="02020603050405020304" pitchFamily="18" charset="0"/>
              </a:rPr>
              <a:t>复合条件</a:t>
            </a:r>
            <a:r>
              <a:rPr lang="en-US" altLang="zh-CN" sz="2500" b="1">
                <a:latin typeface="Times New Roman" panose="02020603050405020304" pitchFamily="18" charset="0"/>
              </a:rPr>
              <a:t>&gt;</a:t>
            </a:r>
          </a:p>
          <a:p>
            <a:pPr algn="just" eaLnBrk="1" hangingPunct="1">
              <a:spcBef>
                <a:spcPct val="20000"/>
              </a:spcBef>
            </a:pPr>
            <a:r>
              <a:rPr lang="en-US" altLang="zh-CN" sz="2500" b="1">
                <a:latin typeface="Times New Roman" panose="02020603050405020304" pitchFamily="18" charset="0"/>
              </a:rPr>
              <a:t>&lt;</a:t>
            </a:r>
            <a:r>
              <a:rPr lang="zh-CN" altLang="en-US" sz="2500" b="1">
                <a:latin typeface="Times New Roman" panose="02020603050405020304" pitchFamily="18" charset="0"/>
              </a:rPr>
              <a:t>结 论</a:t>
            </a:r>
            <a:r>
              <a:rPr lang="en-US" altLang="zh-CN" sz="2500" b="1">
                <a:latin typeface="Times New Roman" panose="02020603050405020304" pitchFamily="18" charset="0"/>
              </a:rPr>
              <a:t>&gt;::=&lt;</a:t>
            </a:r>
            <a:r>
              <a:rPr lang="zh-CN" altLang="en-US" sz="2500" b="1">
                <a:latin typeface="Times New Roman" panose="02020603050405020304" pitchFamily="18" charset="0"/>
              </a:rPr>
              <a:t>事实</a:t>
            </a:r>
            <a:r>
              <a:rPr lang="en-US" altLang="zh-CN" sz="2500" b="1">
                <a:latin typeface="Times New Roman" panose="02020603050405020304" pitchFamily="18" charset="0"/>
              </a:rPr>
              <a:t>&gt;|&lt;</a:t>
            </a:r>
            <a:r>
              <a:rPr lang="zh-CN" altLang="en-US" sz="2500" b="1">
                <a:latin typeface="Times New Roman" panose="02020603050405020304" pitchFamily="18" charset="0"/>
              </a:rPr>
              <a:t>操作</a:t>
            </a:r>
            <a:r>
              <a:rPr lang="en-US" altLang="zh-CN" sz="2500" b="1">
                <a:latin typeface="Times New Roman" panose="02020603050405020304" pitchFamily="18" charset="0"/>
              </a:rPr>
              <a:t>&gt;</a:t>
            </a:r>
          </a:p>
          <a:p>
            <a:pPr algn="just" eaLnBrk="1" hangingPunct="1">
              <a:spcBef>
                <a:spcPct val="20000"/>
              </a:spcBef>
            </a:pPr>
            <a:r>
              <a:rPr lang="en-US" altLang="zh-CN" sz="2500" b="1">
                <a:latin typeface="Times New Roman" panose="02020603050405020304" pitchFamily="18" charset="0"/>
              </a:rPr>
              <a:t>&lt;</a:t>
            </a:r>
            <a:r>
              <a:rPr lang="zh-CN" altLang="en-US" sz="2500" b="1">
                <a:latin typeface="Times New Roman" panose="02020603050405020304" pitchFamily="18" charset="0"/>
              </a:rPr>
              <a:t>复合条件</a:t>
            </a:r>
            <a:r>
              <a:rPr lang="en-US" altLang="zh-CN" sz="2500" b="1">
                <a:latin typeface="Times New Roman" panose="02020603050405020304" pitchFamily="18" charset="0"/>
              </a:rPr>
              <a:t>&gt;::=&lt;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&gt;AND&lt;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&gt;[AND&lt;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a:t>
            </a:r>
            <a:r>
              <a:rPr lang="en-US" altLang="zh-CN" sz="3200" b="1" baseline="22000">
                <a:latin typeface="Times New Roman" panose="02020603050405020304" pitchFamily="18" charset="0"/>
              </a:rPr>
              <a:t>…</a:t>
            </a:r>
          </a:p>
          <a:p>
            <a:pPr algn="just" eaLnBrk="1" hangingPunct="1">
              <a:spcBef>
                <a:spcPct val="20000"/>
              </a:spcBef>
            </a:pPr>
            <a:r>
              <a:rPr lang="en-US" altLang="zh-CN" sz="2500" b="1">
                <a:latin typeface="Times New Roman" panose="02020603050405020304" pitchFamily="18" charset="0"/>
              </a:rPr>
              <a:t>                          |&lt;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&gt;OR&lt;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&gt;[OR&lt;</a:t>
            </a:r>
            <a:r>
              <a:rPr lang="zh-CN" altLang="en-US" sz="2500" b="1">
                <a:latin typeface="Times New Roman" panose="02020603050405020304" pitchFamily="18" charset="0"/>
              </a:rPr>
              <a:t>简单条件</a:t>
            </a:r>
            <a:r>
              <a:rPr lang="en-US" altLang="zh-CN" sz="2500" b="1">
                <a:latin typeface="Times New Roman" panose="02020603050405020304" pitchFamily="18" charset="0"/>
              </a:rPr>
              <a:t>&gt;</a:t>
            </a:r>
            <a:r>
              <a:rPr lang="en-US" altLang="zh-CN" sz="3200" b="1" baseline="22000">
                <a:latin typeface="Times New Roman" panose="02020603050405020304" pitchFamily="18" charset="0"/>
              </a:rPr>
              <a:t>…</a:t>
            </a:r>
          </a:p>
          <a:p>
            <a:pPr algn="just" eaLnBrk="1" hangingPunct="1">
              <a:spcBef>
                <a:spcPct val="20000"/>
              </a:spcBef>
            </a:pPr>
            <a:r>
              <a:rPr lang="en-US" altLang="zh-CN" sz="2500" b="1">
                <a:latin typeface="Times New Roman" panose="02020603050405020304" pitchFamily="18" charset="0"/>
              </a:rPr>
              <a:t>&lt;</a:t>
            </a:r>
            <a:r>
              <a:rPr lang="zh-CN" altLang="en-US" sz="2500" b="1">
                <a:latin typeface="Times New Roman" panose="02020603050405020304" pitchFamily="18" charset="0"/>
              </a:rPr>
              <a:t>操  作</a:t>
            </a:r>
            <a:r>
              <a:rPr lang="en-US" altLang="zh-CN" sz="2500" b="1">
                <a:latin typeface="Times New Roman" panose="02020603050405020304" pitchFamily="18" charset="0"/>
              </a:rPr>
              <a:t>&gt;::=&lt;</a:t>
            </a:r>
            <a:r>
              <a:rPr lang="zh-CN" altLang="en-US" sz="2500" b="1">
                <a:latin typeface="Times New Roman" panose="02020603050405020304" pitchFamily="18" charset="0"/>
              </a:rPr>
              <a:t>操作名</a:t>
            </a:r>
            <a:r>
              <a:rPr lang="en-US" altLang="zh-CN" sz="2500" b="1">
                <a:latin typeface="Times New Roman" panose="02020603050405020304" pitchFamily="18" charset="0"/>
              </a:rPr>
              <a:t>&gt;[(&lt;</a:t>
            </a:r>
            <a:r>
              <a:rPr lang="zh-CN" altLang="en-US" sz="2500" b="1">
                <a:latin typeface="Times New Roman" panose="02020603050405020304" pitchFamily="18" charset="0"/>
              </a:rPr>
              <a:t>变元</a:t>
            </a:r>
            <a:r>
              <a:rPr lang="en-US" altLang="zh-CN" sz="2500" b="1">
                <a:latin typeface="Times New Roman" panose="02020603050405020304" pitchFamily="18" charset="0"/>
              </a:rPr>
              <a:t>&gt;</a:t>
            </a:r>
            <a:r>
              <a:rPr lang="zh-CN" altLang="en-US" sz="2500" b="1">
                <a:latin typeface="Times New Roman" panose="02020603050405020304" pitchFamily="18" charset="0"/>
              </a:rPr>
              <a:t>，</a:t>
            </a:r>
            <a:r>
              <a:rPr lang="en-US" altLang="zh-CN" sz="3200" b="1" baseline="22000">
                <a:latin typeface="Times New Roman" panose="02020603050405020304" pitchFamily="18" charset="0"/>
              </a:rPr>
              <a:t>…</a:t>
            </a:r>
            <a:r>
              <a:rPr lang="en-US" altLang="zh-CN" sz="2500" b="1">
                <a:latin typeface="Times New Roman" panose="02020603050405020304" pitchFamily="18" charset="0"/>
              </a:rPr>
              <a:t>)]</a:t>
            </a:r>
          </a:p>
        </p:txBody>
      </p:sp>
      <p:sp>
        <p:nvSpPr>
          <p:cNvPr id="92166" name="Text Box 5"/>
          <p:cNvSpPr txBox="1">
            <a:spLocks noChangeArrowheads="1"/>
          </p:cNvSpPr>
          <p:nvPr/>
        </p:nvSpPr>
        <p:spPr bwMode="auto">
          <a:xfrm>
            <a:off x="373063" y="5210175"/>
            <a:ext cx="81803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a:solidFill>
                  <a:srgbClr val="0000FF"/>
                </a:solidFill>
                <a:latin typeface="宋体" panose="02010600030101010101" pitchFamily="2" charset="-122"/>
              </a:rPr>
              <a:t>符号</a:t>
            </a:r>
            <a:r>
              <a:rPr lang="zh-CN" altLang="en-US" sz="2800" b="1">
                <a:solidFill>
                  <a:srgbClr val="0000FF"/>
                </a:solidFill>
                <a:latin typeface="Times New Roman" panose="02020603050405020304" pitchFamily="18" charset="0"/>
              </a:rPr>
              <a:t>“</a:t>
            </a:r>
            <a:r>
              <a:rPr lang="en-US" altLang="zh-CN" sz="2800" b="1">
                <a:solidFill>
                  <a:srgbClr val="0000FF"/>
                </a:solidFill>
                <a:latin typeface="宋体" panose="02010600030101010101" pitchFamily="2" charset="-122"/>
              </a:rPr>
              <a:t>::</a:t>
            </a:r>
            <a:r>
              <a:rPr lang="en-US" altLang="zh-CN" sz="2800" b="1">
                <a:solidFill>
                  <a:srgbClr val="0000FF"/>
                </a:solidFill>
                <a:latin typeface="Times New Roman" panose="02020603050405020304" pitchFamily="18" charset="0"/>
              </a:rPr>
              <a:t>=”</a:t>
            </a:r>
            <a:r>
              <a:rPr lang="zh-CN" altLang="en-US" sz="2800" b="1">
                <a:solidFill>
                  <a:srgbClr val="0000FF"/>
                </a:solidFill>
                <a:latin typeface="宋体" panose="02010600030101010101" pitchFamily="2" charset="-122"/>
              </a:rPr>
              <a:t>表示</a:t>
            </a:r>
            <a:r>
              <a:rPr lang="zh-CN" altLang="en-US" sz="2800" b="1">
                <a:solidFill>
                  <a:srgbClr val="0000FF"/>
                </a:solidFill>
                <a:latin typeface="Times New Roman" panose="02020603050405020304" pitchFamily="18" charset="0"/>
              </a:rPr>
              <a:t>“</a:t>
            </a:r>
            <a:r>
              <a:rPr lang="zh-CN" altLang="en-US" sz="2800" b="1">
                <a:solidFill>
                  <a:srgbClr val="0000FF"/>
                </a:solidFill>
                <a:latin typeface="宋体" panose="02010600030101010101" pitchFamily="2" charset="-122"/>
              </a:rPr>
              <a:t>定义为</a:t>
            </a:r>
            <a:r>
              <a:rPr lang="zh-CN" altLang="en-US" sz="2800" b="1">
                <a:solidFill>
                  <a:srgbClr val="0000FF"/>
                </a:solidFill>
                <a:latin typeface="Times New Roman" panose="02020603050405020304" pitchFamily="18" charset="0"/>
              </a:rPr>
              <a:t>”</a:t>
            </a:r>
            <a:r>
              <a:rPr lang="zh-CN" altLang="en-US" sz="2800" b="1">
                <a:solidFill>
                  <a:srgbClr val="0000FF"/>
                </a:solidFill>
                <a:latin typeface="宋体" panose="02010600030101010101" pitchFamily="2" charset="-122"/>
              </a:rPr>
              <a:t>；符号</a:t>
            </a:r>
            <a:r>
              <a:rPr lang="zh-CN" altLang="en-US" sz="2800" b="1">
                <a:solidFill>
                  <a:srgbClr val="0000FF"/>
                </a:solidFill>
                <a:latin typeface="Times New Roman" panose="02020603050405020304" pitchFamily="18" charset="0"/>
              </a:rPr>
              <a:t>“</a:t>
            </a:r>
            <a:r>
              <a:rPr lang="en-US" altLang="zh-CN" sz="2800" b="1">
                <a:solidFill>
                  <a:srgbClr val="0000FF"/>
                </a:solidFill>
                <a:latin typeface="宋体" panose="02010600030101010101" pitchFamily="2" charset="-122"/>
              </a:rPr>
              <a:t>|</a:t>
            </a:r>
            <a:r>
              <a:rPr lang="en-US" altLang="zh-CN" sz="2800" b="1">
                <a:solidFill>
                  <a:srgbClr val="0000FF"/>
                </a:solidFill>
                <a:latin typeface="Times New Roman" panose="02020603050405020304" pitchFamily="18" charset="0"/>
              </a:rPr>
              <a:t>”</a:t>
            </a:r>
            <a:r>
              <a:rPr lang="zh-CN" altLang="en-US" sz="2800" b="1">
                <a:solidFill>
                  <a:srgbClr val="0000FF"/>
                </a:solidFill>
                <a:latin typeface="宋体" panose="02010600030101010101" pitchFamily="2" charset="-122"/>
              </a:rPr>
              <a:t>表示</a:t>
            </a:r>
            <a:r>
              <a:rPr lang="zh-CN" altLang="en-US" sz="2800" b="1">
                <a:solidFill>
                  <a:srgbClr val="0000FF"/>
                </a:solidFill>
                <a:latin typeface="Times New Roman" panose="02020603050405020304" pitchFamily="18" charset="0"/>
              </a:rPr>
              <a:t>“</a:t>
            </a:r>
            <a:r>
              <a:rPr lang="zh-CN" altLang="en-US" sz="2800" b="1">
                <a:solidFill>
                  <a:srgbClr val="0000FF"/>
                </a:solidFill>
                <a:latin typeface="宋体" panose="02010600030101010101" pitchFamily="2" charset="-122"/>
              </a:rPr>
              <a:t>或者是</a:t>
            </a:r>
            <a:r>
              <a:rPr lang="zh-CN" altLang="en-US" sz="2800" b="1">
                <a:solidFill>
                  <a:srgbClr val="0000FF"/>
                </a:solidFill>
                <a:latin typeface="Times New Roman" panose="02020603050405020304" pitchFamily="18" charset="0"/>
              </a:rPr>
              <a:t>”</a:t>
            </a:r>
            <a:r>
              <a:rPr lang="zh-CN" altLang="en-US" sz="2800" b="1">
                <a:solidFill>
                  <a:srgbClr val="0000FF"/>
                </a:solidFill>
                <a:latin typeface="宋体" panose="02010600030101010101" pitchFamily="2" charset="-122"/>
              </a:rPr>
              <a:t>；符号</a:t>
            </a:r>
            <a:r>
              <a:rPr lang="zh-CN" altLang="en-US" sz="2800" b="1">
                <a:solidFill>
                  <a:srgbClr val="0000FF"/>
                </a:solidFill>
                <a:latin typeface="Times New Roman" panose="02020603050405020304" pitchFamily="18" charset="0"/>
              </a:rPr>
              <a:t>“</a:t>
            </a:r>
            <a:r>
              <a:rPr lang="en-US" altLang="zh-CN" sz="2800" b="1">
                <a:solidFill>
                  <a:srgbClr val="0000FF"/>
                </a:solidFill>
                <a:latin typeface="宋体" panose="02010600030101010101" pitchFamily="2" charset="-122"/>
              </a:rPr>
              <a:t>[ ]</a:t>
            </a:r>
            <a:r>
              <a:rPr lang="en-US" altLang="zh-CN" sz="2800" b="1">
                <a:solidFill>
                  <a:srgbClr val="0000FF"/>
                </a:solidFill>
                <a:latin typeface="Times New Roman" panose="02020603050405020304" pitchFamily="18" charset="0"/>
              </a:rPr>
              <a:t>”</a:t>
            </a:r>
            <a:r>
              <a:rPr lang="zh-CN" altLang="en-US" sz="2800" b="1">
                <a:solidFill>
                  <a:srgbClr val="0000FF"/>
                </a:solidFill>
                <a:latin typeface="宋体" panose="02010600030101010101" pitchFamily="2" charset="-122"/>
              </a:rPr>
              <a:t>表示</a:t>
            </a:r>
            <a:r>
              <a:rPr lang="zh-CN" altLang="en-US" sz="2800" b="1">
                <a:solidFill>
                  <a:srgbClr val="0000FF"/>
                </a:solidFill>
                <a:latin typeface="Times New Roman" panose="02020603050405020304" pitchFamily="18" charset="0"/>
              </a:rPr>
              <a:t>“</a:t>
            </a:r>
            <a:r>
              <a:rPr lang="zh-CN" altLang="en-US" sz="2800" b="1">
                <a:solidFill>
                  <a:srgbClr val="0000FF"/>
                </a:solidFill>
                <a:latin typeface="宋体" panose="02010600030101010101" pitchFamily="2" charset="-122"/>
              </a:rPr>
              <a:t>可缺省</a:t>
            </a:r>
            <a:r>
              <a:rPr lang="zh-CN" altLang="en-US" sz="2800" b="1">
                <a:solidFill>
                  <a:srgbClr val="0000FF"/>
                </a:solidFill>
                <a:latin typeface="Times New Roman" panose="02020603050405020304" pitchFamily="18" charset="0"/>
              </a:rPr>
              <a:t>”</a:t>
            </a:r>
            <a:r>
              <a:rPr lang="zh-CN" altLang="en-US" sz="2800" b="1">
                <a:solidFill>
                  <a:srgbClr val="0000FF"/>
                </a:solidFill>
                <a:latin typeface="宋体" panose="02010600030101010101" pitchFamily="2" charset="-122"/>
              </a:rPr>
              <a:t>。</a:t>
            </a:r>
            <a:r>
              <a:rPr lang="zh-CN" altLang="en-US" sz="2800">
                <a:solidFill>
                  <a:srgbClr val="0000FF"/>
                </a:solidFill>
              </a:rPr>
              <a:t> </a:t>
            </a:r>
          </a:p>
        </p:txBody>
      </p:sp>
      <p:graphicFrame>
        <p:nvGraphicFramePr>
          <p:cNvPr id="92167" name="Object 6"/>
          <p:cNvGraphicFramePr>
            <a:graphicFrameLocks/>
          </p:cNvGraphicFramePr>
          <p:nvPr/>
        </p:nvGraphicFramePr>
        <p:xfrm>
          <a:off x="2846388" y="2259013"/>
          <a:ext cx="434975" cy="311150"/>
        </p:xfrm>
        <a:graphic>
          <a:graphicData uri="http://schemas.openxmlformats.org/presentationml/2006/ole">
            <mc:AlternateContent xmlns:mc="http://schemas.openxmlformats.org/markup-compatibility/2006">
              <mc:Choice xmlns:v="urn:schemas-microsoft-com:vml" Requires="v">
                <p:oleObj spid="_x0000_s92168" r:id="rId3" imgW="190417" imgH="139639" progId="Equation.3">
                  <p:embed/>
                </p:oleObj>
              </mc:Choice>
              <mc:Fallback>
                <p:oleObj r:id="rId3" imgW="190417" imgH="139639"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6388" y="2259013"/>
                        <a:ext cx="4349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24ED28-3FDA-4268-ABD4-D357043EC874}" type="slidenum">
              <a:rPr altLang="en-US" smtClean="0">
                <a:solidFill>
                  <a:srgbClr val="A50021"/>
                </a:solidFill>
                <a:ea typeface="ＭＳ Ｐゴシック" panose="020B0600070205080204" pitchFamily="34" charset="-128"/>
              </a:rPr>
              <a:pPr/>
              <a:t>65</a:t>
            </a:fld>
            <a:endParaRPr lang="zh-CN" altLang="en-US" smtClean="0">
              <a:solidFill>
                <a:srgbClr val="A50021"/>
              </a:solidFill>
              <a:ea typeface="ＭＳ Ｐゴシック" panose="020B0600070205080204" pitchFamily="34" charset="-128"/>
            </a:endParaRPr>
          </a:p>
        </p:txBody>
      </p:sp>
      <p:sp>
        <p:nvSpPr>
          <p:cNvPr id="93187"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2.4.2  </a:t>
            </a:r>
            <a:r>
              <a:rPr lang="zh-CN" altLang="en-US" smtClean="0">
                <a:latin typeface="Times New Roman" panose="02020603050405020304" pitchFamily="18" charset="0"/>
              </a:rPr>
              <a:t>产生式系统</a:t>
            </a:r>
          </a:p>
        </p:txBody>
      </p:sp>
      <p:sp>
        <p:nvSpPr>
          <p:cNvPr id="93188" name="AutoShape 6"/>
          <p:cNvSpPr>
            <a:spLocks noChangeAspect="1" noChangeArrowheads="1" noTextEdit="1"/>
          </p:cNvSpPr>
          <p:nvPr/>
        </p:nvSpPr>
        <p:spPr bwMode="auto">
          <a:xfrm>
            <a:off x="628650" y="1662113"/>
            <a:ext cx="8115300"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89" name="Rectangle 8"/>
          <p:cNvSpPr>
            <a:spLocks noChangeArrowheads="1"/>
          </p:cNvSpPr>
          <p:nvPr/>
        </p:nvSpPr>
        <p:spPr bwMode="auto">
          <a:xfrm>
            <a:off x="3200400" y="1673225"/>
            <a:ext cx="1841500" cy="569913"/>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190" name="Rectangle 9"/>
          <p:cNvSpPr>
            <a:spLocks noChangeArrowheads="1"/>
          </p:cNvSpPr>
          <p:nvPr/>
        </p:nvSpPr>
        <p:spPr bwMode="auto">
          <a:xfrm>
            <a:off x="3384550" y="1673225"/>
            <a:ext cx="1474788"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191" name="Rectangle 10"/>
          <p:cNvSpPr>
            <a:spLocks noChangeArrowheads="1"/>
          </p:cNvSpPr>
          <p:nvPr/>
        </p:nvSpPr>
        <p:spPr bwMode="auto">
          <a:xfrm>
            <a:off x="3606800" y="17240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a:solidFill>
                  <a:srgbClr val="000000"/>
                </a:solidFill>
                <a:latin typeface="宋体" panose="02010600030101010101" pitchFamily="2" charset="-122"/>
              </a:rPr>
              <a:t>控</a:t>
            </a:r>
            <a:endParaRPr lang="zh-CN" altLang="en-US"/>
          </a:p>
        </p:txBody>
      </p:sp>
      <p:sp>
        <p:nvSpPr>
          <p:cNvPr id="93192" name="Rectangle 11"/>
          <p:cNvSpPr>
            <a:spLocks noChangeArrowheads="1"/>
          </p:cNvSpPr>
          <p:nvPr/>
        </p:nvSpPr>
        <p:spPr bwMode="auto">
          <a:xfrm>
            <a:off x="4249738" y="17097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a:solidFill>
                  <a:srgbClr val="000000"/>
                </a:solidFill>
                <a:latin typeface="宋体" panose="02010600030101010101" pitchFamily="2" charset="-122"/>
              </a:rPr>
              <a:t>制</a:t>
            </a:r>
            <a:endParaRPr lang="zh-CN" altLang="en-US"/>
          </a:p>
        </p:txBody>
      </p:sp>
      <p:grpSp>
        <p:nvGrpSpPr>
          <p:cNvPr id="93193" name="Group 14"/>
          <p:cNvGrpSpPr>
            <a:grpSpLocks/>
          </p:cNvGrpSpPr>
          <p:nvPr/>
        </p:nvGrpSpPr>
        <p:grpSpPr bwMode="auto">
          <a:xfrm>
            <a:off x="4000500" y="2238375"/>
            <a:ext cx="241300" cy="942975"/>
            <a:chOff x="2520" y="1419"/>
            <a:chExt cx="152" cy="594"/>
          </a:xfrm>
        </p:grpSpPr>
        <p:sp>
          <p:nvSpPr>
            <p:cNvPr id="93227" name="Line 12"/>
            <p:cNvSpPr>
              <a:spLocks noChangeShapeType="1"/>
            </p:cNvSpPr>
            <p:nvPr/>
          </p:nvSpPr>
          <p:spPr bwMode="auto">
            <a:xfrm>
              <a:off x="2595" y="1419"/>
              <a:ext cx="1" cy="44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8" name="Freeform 13"/>
            <p:cNvSpPr>
              <a:spLocks noChangeArrowheads="1"/>
            </p:cNvSpPr>
            <p:nvPr/>
          </p:nvSpPr>
          <p:spPr bwMode="auto">
            <a:xfrm>
              <a:off x="2520" y="1859"/>
              <a:ext cx="152" cy="154"/>
            </a:xfrm>
            <a:custGeom>
              <a:avLst/>
              <a:gdLst>
                <a:gd name="T0" fmla="*/ 0 w 152"/>
                <a:gd name="T1" fmla="*/ 0 h 154"/>
                <a:gd name="T2" fmla="*/ 75 w 152"/>
                <a:gd name="T3" fmla="*/ 154 h 154"/>
                <a:gd name="T4" fmla="*/ 152 w 152"/>
                <a:gd name="T5" fmla="*/ 0 h 154"/>
                <a:gd name="T6" fmla="*/ 0 w 152"/>
                <a:gd name="T7" fmla="*/ 0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 h="154">
                  <a:moveTo>
                    <a:pt x="0" y="0"/>
                  </a:moveTo>
                  <a:lnTo>
                    <a:pt x="75" y="154"/>
                  </a:lnTo>
                  <a:lnTo>
                    <a:pt x="15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3194" name="Group 17"/>
          <p:cNvGrpSpPr>
            <a:grpSpLocks/>
          </p:cNvGrpSpPr>
          <p:nvPr/>
        </p:nvGrpSpPr>
        <p:grpSpPr bwMode="auto">
          <a:xfrm>
            <a:off x="1547813" y="2051050"/>
            <a:ext cx="1652587" cy="1130300"/>
            <a:chOff x="975" y="1301"/>
            <a:chExt cx="1041" cy="712"/>
          </a:xfrm>
        </p:grpSpPr>
        <p:sp>
          <p:nvSpPr>
            <p:cNvPr id="93225" name="Line 15"/>
            <p:cNvSpPr>
              <a:spLocks noChangeShapeType="1"/>
            </p:cNvSpPr>
            <p:nvPr/>
          </p:nvSpPr>
          <p:spPr bwMode="auto">
            <a:xfrm flipH="1">
              <a:off x="1095" y="1301"/>
              <a:ext cx="921" cy="63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6" name="Freeform 16"/>
            <p:cNvSpPr>
              <a:spLocks noChangeArrowheads="1"/>
            </p:cNvSpPr>
            <p:nvPr/>
          </p:nvSpPr>
          <p:spPr bwMode="auto">
            <a:xfrm>
              <a:off x="975" y="1864"/>
              <a:ext cx="169" cy="149"/>
            </a:xfrm>
            <a:custGeom>
              <a:avLst/>
              <a:gdLst>
                <a:gd name="T0" fmla="*/ 87 w 169"/>
                <a:gd name="T1" fmla="*/ 0 h 149"/>
                <a:gd name="T2" fmla="*/ 0 w 169"/>
                <a:gd name="T3" fmla="*/ 149 h 149"/>
                <a:gd name="T4" fmla="*/ 169 w 169"/>
                <a:gd name="T5" fmla="*/ 129 h 149"/>
                <a:gd name="T6" fmla="*/ 87 w 169"/>
                <a:gd name="T7" fmla="*/ 0 h 1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 h="149">
                  <a:moveTo>
                    <a:pt x="87" y="0"/>
                  </a:moveTo>
                  <a:lnTo>
                    <a:pt x="0" y="149"/>
                  </a:lnTo>
                  <a:lnTo>
                    <a:pt x="169" y="129"/>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3195" name="Group 20"/>
          <p:cNvGrpSpPr>
            <a:grpSpLocks/>
          </p:cNvGrpSpPr>
          <p:nvPr/>
        </p:nvGrpSpPr>
        <p:grpSpPr bwMode="auto">
          <a:xfrm>
            <a:off x="5038725" y="2051050"/>
            <a:ext cx="2020888" cy="1130300"/>
            <a:chOff x="3174" y="1301"/>
            <a:chExt cx="1273" cy="712"/>
          </a:xfrm>
        </p:grpSpPr>
        <p:sp>
          <p:nvSpPr>
            <p:cNvPr id="93223" name="Line 18"/>
            <p:cNvSpPr>
              <a:spLocks noChangeShapeType="1"/>
            </p:cNvSpPr>
            <p:nvPr/>
          </p:nvSpPr>
          <p:spPr bwMode="auto">
            <a:xfrm>
              <a:off x="3174" y="1301"/>
              <a:ext cx="1148" cy="642"/>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4" name="Freeform 19"/>
            <p:cNvSpPr>
              <a:spLocks noChangeArrowheads="1"/>
            </p:cNvSpPr>
            <p:nvPr/>
          </p:nvSpPr>
          <p:spPr bwMode="auto">
            <a:xfrm>
              <a:off x="4278" y="1869"/>
              <a:ext cx="169" cy="144"/>
            </a:xfrm>
            <a:custGeom>
              <a:avLst/>
              <a:gdLst>
                <a:gd name="T0" fmla="*/ 0 w 169"/>
                <a:gd name="T1" fmla="*/ 136 h 144"/>
                <a:gd name="T2" fmla="*/ 169 w 169"/>
                <a:gd name="T3" fmla="*/ 144 h 144"/>
                <a:gd name="T4" fmla="*/ 75 w 169"/>
                <a:gd name="T5" fmla="*/ 0 h 144"/>
                <a:gd name="T6" fmla="*/ 0 w 169"/>
                <a:gd name="T7" fmla="*/ 136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 h="144">
                  <a:moveTo>
                    <a:pt x="0" y="136"/>
                  </a:moveTo>
                  <a:lnTo>
                    <a:pt x="169" y="144"/>
                  </a:lnTo>
                  <a:lnTo>
                    <a:pt x="75" y="0"/>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3196" name="Rectangle 21"/>
          <p:cNvSpPr>
            <a:spLocks noChangeArrowheads="1"/>
          </p:cNvSpPr>
          <p:nvPr/>
        </p:nvSpPr>
        <p:spPr bwMode="auto">
          <a:xfrm>
            <a:off x="666750" y="3186113"/>
            <a:ext cx="1657350" cy="757237"/>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197" name="Rectangle 22"/>
          <p:cNvSpPr>
            <a:spLocks noChangeArrowheads="1"/>
          </p:cNvSpPr>
          <p:nvPr/>
        </p:nvSpPr>
        <p:spPr bwMode="auto">
          <a:xfrm>
            <a:off x="628650" y="3224213"/>
            <a:ext cx="169545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198" name="Rectangle 23"/>
          <p:cNvSpPr>
            <a:spLocks noChangeArrowheads="1"/>
          </p:cNvSpPr>
          <p:nvPr/>
        </p:nvSpPr>
        <p:spPr bwMode="auto">
          <a:xfrm>
            <a:off x="850900" y="329723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a:solidFill>
                  <a:srgbClr val="000000"/>
                </a:solidFill>
                <a:latin typeface="宋体" panose="02010600030101010101" pitchFamily="2" charset="-122"/>
              </a:rPr>
              <a:t>规则库</a:t>
            </a:r>
            <a:endParaRPr lang="zh-CN" altLang="en-US"/>
          </a:p>
        </p:txBody>
      </p:sp>
      <p:sp>
        <p:nvSpPr>
          <p:cNvPr id="93199" name="Rectangle 24"/>
          <p:cNvSpPr>
            <a:spLocks noChangeArrowheads="1"/>
          </p:cNvSpPr>
          <p:nvPr/>
        </p:nvSpPr>
        <p:spPr bwMode="auto">
          <a:xfrm>
            <a:off x="3240088" y="3171825"/>
            <a:ext cx="1657350" cy="7572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00" name="Rectangle 25"/>
          <p:cNvSpPr>
            <a:spLocks noChangeArrowheads="1"/>
          </p:cNvSpPr>
          <p:nvPr/>
        </p:nvSpPr>
        <p:spPr bwMode="auto">
          <a:xfrm>
            <a:off x="3200400" y="3238500"/>
            <a:ext cx="169703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01" name="Rectangle 26"/>
          <p:cNvSpPr>
            <a:spLocks noChangeArrowheads="1"/>
          </p:cNvSpPr>
          <p:nvPr/>
        </p:nvSpPr>
        <p:spPr bwMode="auto">
          <a:xfrm>
            <a:off x="3508375" y="331152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a:solidFill>
                  <a:srgbClr val="000000"/>
                </a:solidFill>
                <a:latin typeface="宋体" panose="02010600030101010101" pitchFamily="2" charset="-122"/>
              </a:rPr>
              <a:t>推理机</a:t>
            </a:r>
            <a:endParaRPr lang="zh-CN" altLang="en-US"/>
          </a:p>
        </p:txBody>
      </p:sp>
      <p:sp>
        <p:nvSpPr>
          <p:cNvPr id="93202" name="Rectangle 27"/>
          <p:cNvSpPr>
            <a:spLocks noChangeArrowheads="1"/>
          </p:cNvSpPr>
          <p:nvPr/>
        </p:nvSpPr>
        <p:spPr bwMode="auto">
          <a:xfrm>
            <a:off x="5773738" y="3181350"/>
            <a:ext cx="2024062" cy="757238"/>
          </a:xfrm>
          <a:prstGeom prst="rect">
            <a:avLst/>
          </a:prstGeom>
          <a:noFill/>
          <a:ln w="222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03" name="Rectangle 28"/>
          <p:cNvSpPr>
            <a:spLocks noChangeArrowheads="1"/>
          </p:cNvSpPr>
          <p:nvPr/>
        </p:nvSpPr>
        <p:spPr bwMode="auto">
          <a:xfrm>
            <a:off x="5589588" y="3181350"/>
            <a:ext cx="312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04" name="Rectangle 29"/>
          <p:cNvSpPr>
            <a:spLocks noChangeArrowheads="1"/>
          </p:cNvSpPr>
          <p:nvPr/>
        </p:nvSpPr>
        <p:spPr bwMode="auto">
          <a:xfrm>
            <a:off x="5868988" y="3311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a:solidFill>
                  <a:srgbClr val="000000"/>
                </a:solidFill>
                <a:latin typeface="宋体" panose="02010600030101010101" pitchFamily="2" charset="-122"/>
              </a:rPr>
              <a:t>综合数据库</a:t>
            </a:r>
            <a:endParaRPr lang="zh-CN" altLang="en-US"/>
          </a:p>
        </p:txBody>
      </p:sp>
      <p:grpSp>
        <p:nvGrpSpPr>
          <p:cNvPr id="93205" name="Group 32"/>
          <p:cNvGrpSpPr>
            <a:grpSpLocks/>
          </p:cNvGrpSpPr>
          <p:nvPr/>
        </p:nvGrpSpPr>
        <p:grpSpPr bwMode="auto">
          <a:xfrm>
            <a:off x="2325688" y="3435350"/>
            <a:ext cx="917575" cy="247650"/>
            <a:chOff x="1438" y="2173"/>
            <a:chExt cx="578" cy="156"/>
          </a:xfrm>
        </p:grpSpPr>
        <p:sp>
          <p:nvSpPr>
            <p:cNvPr id="93221" name="Line 30"/>
            <p:cNvSpPr>
              <a:spLocks noChangeShapeType="1"/>
            </p:cNvSpPr>
            <p:nvPr/>
          </p:nvSpPr>
          <p:spPr bwMode="auto">
            <a:xfrm>
              <a:off x="1438" y="2250"/>
              <a:ext cx="43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2" name="Freeform 31"/>
            <p:cNvSpPr>
              <a:spLocks noChangeArrowheads="1"/>
            </p:cNvSpPr>
            <p:nvPr/>
          </p:nvSpPr>
          <p:spPr bwMode="auto">
            <a:xfrm>
              <a:off x="1867" y="2173"/>
              <a:ext cx="149" cy="156"/>
            </a:xfrm>
            <a:custGeom>
              <a:avLst/>
              <a:gdLst>
                <a:gd name="T0" fmla="*/ 0 w 149"/>
                <a:gd name="T1" fmla="*/ 156 h 156"/>
                <a:gd name="T2" fmla="*/ 149 w 149"/>
                <a:gd name="T3" fmla="*/ 77 h 156"/>
                <a:gd name="T4" fmla="*/ 0 w 149"/>
                <a:gd name="T5" fmla="*/ 0 h 156"/>
                <a:gd name="T6" fmla="*/ 0 w 149"/>
                <a:gd name="T7" fmla="*/ 156 h 1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 h="156">
                  <a:moveTo>
                    <a:pt x="0" y="156"/>
                  </a:moveTo>
                  <a:lnTo>
                    <a:pt x="149" y="77"/>
                  </a:lnTo>
                  <a:lnTo>
                    <a:pt x="0" y="0"/>
                  </a:lnTo>
                  <a:lnTo>
                    <a:pt x="0"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3206" name="Line 33"/>
          <p:cNvSpPr>
            <a:spLocks noChangeShapeType="1"/>
          </p:cNvSpPr>
          <p:nvPr/>
        </p:nvSpPr>
        <p:spPr bwMode="auto">
          <a:xfrm>
            <a:off x="4119563" y="3933825"/>
            <a:ext cx="1587" cy="56515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7" name="Line 34"/>
          <p:cNvSpPr>
            <a:spLocks noChangeShapeType="1"/>
          </p:cNvSpPr>
          <p:nvPr/>
        </p:nvSpPr>
        <p:spPr bwMode="auto">
          <a:xfrm>
            <a:off x="4119563" y="4498975"/>
            <a:ext cx="25733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208" name="Group 37"/>
          <p:cNvGrpSpPr>
            <a:grpSpLocks/>
          </p:cNvGrpSpPr>
          <p:nvPr/>
        </p:nvGrpSpPr>
        <p:grpSpPr bwMode="auto">
          <a:xfrm>
            <a:off x="6573838" y="3933825"/>
            <a:ext cx="241300" cy="565150"/>
            <a:chOff x="4141" y="2487"/>
            <a:chExt cx="152" cy="356"/>
          </a:xfrm>
        </p:grpSpPr>
        <p:sp>
          <p:nvSpPr>
            <p:cNvPr id="93219" name="Line 35"/>
            <p:cNvSpPr>
              <a:spLocks noChangeShapeType="1"/>
            </p:cNvSpPr>
            <p:nvPr/>
          </p:nvSpPr>
          <p:spPr bwMode="auto">
            <a:xfrm flipV="1">
              <a:off x="4216" y="2636"/>
              <a:ext cx="1" cy="20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20" name="Freeform 36"/>
            <p:cNvSpPr>
              <a:spLocks noChangeArrowheads="1"/>
            </p:cNvSpPr>
            <p:nvPr/>
          </p:nvSpPr>
          <p:spPr bwMode="auto">
            <a:xfrm>
              <a:off x="4141" y="2487"/>
              <a:ext cx="152" cy="156"/>
            </a:xfrm>
            <a:custGeom>
              <a:avLst/>
              <a:gdLst>
                <a:gd name="T0" fmla="*/ 152 w 152"/>
                <a:gd name="T1" fmla="*/ 156 h 156"/>
                <a:gd name="T2" fmla="*/ 75 w 152"/>
                <a:gd name="T3" fmla="*/ 0 h 156"/>
                <a:gd name="T4" fmla="*/ 0 w 152"/>
                <a:gd name="T5" fmla="*/ 156 h 156"/>
                <a:gd name="T6" fmla="*/ 152 w 152"/>
                <a:gd name="T7" fmla="*/ 156 h 1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 h="156">
                  <a:moveTo>
                    <a:pt x="152" y="156"/>
                  </a:moveTo>
                  <a:lnTo>
                    <a:pt x="75" y="0"/>
                  </a:lnTo>
                  <a:lnTo>
                    <a:pt x="0" y="156"/>
                  </a:lnTo>
                  <a:lnTo>
                    <a:pt x="152" y="1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3209" name="Group 40"/>
          <p:cNvGrpSpPr>
            <a:grpSpLocks/>
          </p:cNvGrpSpPr>
          <p:nvPr/>
        </p:nvGrpSpPr>
        <p:grpSpPr bwMode="auto">
          <a:xfrm>
            <a:off x="4868863" y="3435350"/>
            <a:ext cx="919162" cy="247650"/>
            <a:chOff x="3058" y="2173"/>
            <a:chExt cx="579" cy="156"/>
          </a:xfrm>
        </p:grpSpPr>
        <p:sp>
          <p:nvSpPr>
            <p:cNvPr id="93217" name="Line 38"/>
            <p:cNvSpPr>
              <a:spLocks noChangeShapeType="1"/>
            </p:cNvSpPr>
            <p:nvPr/>
          </p:nvSpPr>
          <p:spPr bwMode="auto">
            <a:xfrm flipH="1">
              <a:off x="3203" y="2250"/>
              <a:ext cx="43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8" name="Freeform 39"/>
            <p:cNvSpPr>
              <a:spLocks noChangeArrowheads="1"/>
            </p:cNvSpPr>
            <p:nvPr/>
          </p:nvSpPr>
          <p:spPr bwMode="auto">
            <a:xfrm>
              <a:off x="3058" y="2173"/>
              <a:ext cx="152" cy="156"/>
            </a:xfrm>
            <a:custGeom>
              <a:avLst/>
              <a:gdLst>
                <a:gd name="T0" fmla="*/ 152 w 152"/>
                <a:gd name="T1" fmla="*/ 0 h 156"/>
                <a:gd name="T2" fmla="*/ 0 w 152"/>
                <a:gd name="T3" fmla="*/ 77 h 156"/>
                <a:gd name="T4" fmla="*/ 152 w 152"/>
                <a:gd name="T5" fmla="*/ 156 h 156"/>
                <a:gd name="T6" fmla="*/ 152 w 152"/>
                <a:gd name="T7" fmla="*/ 0 h 1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 h="156">
                  <a:moveTo>
                    <a:pt x="152" y="0"/>
                  </a:moveTo>
                  <a:lnTo>
                    <a:pt x="0" y="77"/>
                  </a:lnTo>
                  <a:lnTo>
                    <a:pt x="152" y="156"/>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3210" name="Rectangle 41"/>
          <p:cNvSpPr>
            <a:spLocks noChangeArrowheads="1"/>
          </p:cNvSpPr>
          <p:nvPr/>
        </p:nvSpPr>
        <p:spPr bwMode="auto">
          <a:xfrm>
            <a:off x="628650" y="5064125"/>
            <a:ext cx="44767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11" name="Rectangle 42"/>
          <p:cNvSpPr>
            <a:spLocks noChangeArrowheads="1"/>
          </p:cNvSpPr>
          <p:nvPr/>
        </p:nvSpPr>
        <p:spPr bwMode="auto">
          <a:xfrm>
            <a:off x="1730375" y="5441950"/>
            <a:ext cx="49815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12" name="Rectangle 43"/>
          <p:cNvSpPr>
            <a:spLocks noChangeArrowheads="1"/>
          </p:cNvSpPr>
          <p:nvPr/>
        </p:nvSpPr>
        <p:spPr bwMode="auto">
          <a:xfrm>
            <a:off x="1952625" y="5591175"/>
            <a:ext cx="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3213" name="Rectangle 44"/>
          <p:cNvSpPr>
            <a:spLocks noChangeArrowheads="1"/>
          </p:cNvSpPr>
          <p:nvPr/>
        </p:nvSpPr>
        <p:spPr bwMode="auto">
          <a:xfrm>
            <a:off x="2320925" y="5578475"/>
            <a:ext cx="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3214" name="Rectangle 45"/>
          <p:cNvSpPr>
            <a:spLocks noChangeArrowheads="1"/>
          </p:cNvSpPr>
          <p:nvPr/>
        </p:nvSpPr>
        <p:spPr bwMode="auto">
          <a:xfrm>
            <a:off x="2505075" y="5578475"/>
            <a:ext cx="15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3215" name="Rectangle 46"/>
          <p:cNvSpPr>
            <a:spLocks noChangeArrowheads="1"/>
          </p:cNvSpPr>
          <p:nvPr/>
        </p:nvSpPr>
        <p:spPr bwMode="auto">
          <a:xfrm>
            <a:off x="2627313" y="5578475"/>
            <a:ext cx="15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3216" name="Rectangle 47"/>
          <p:cNvSpPr>
            <a:spLocks noChangeArrowheads="1"/>
          </p:cNvSpPr>
          <p:nvPr/>
        </p:nvSpPr>
        <p:spPr bwMode="auto">
          <a:xfrm>
            <a:off x="2581275" y="5033963"/>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00">
                <a:solidFill>
                  <a:srgbClr val="000000"/>
                </a:solidFill>
                <a:latin typeface="宋体" panose="02010600030101010101" pitchFamily="2" charset="-122"/>
              </a:rPr>
              <a:t>产生式系统的基本结构</a:t>
            </a:r>
            <a:endParaRPr lang="zh-CN" altLang="en-US"/>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CB8F62-163D-44A6-A6CB-62B8C5C16A4B}" type="slidenum">
              <a:rPr altLang="en-US" smtClean="0">
                <a:solidFill>
                  <a:srgbClr val="A50021"/>
                </a:solidFill>
                <a:ea typeface="ＭＳ Ｐゴシック" panose="020B0600070205080204" pitchFamily="34" charset="-128"/>
              </a:rPr>
              <a:pPr/>
              <a:t>66</a:t>
            </a:fld>
            <a:endParaRPr lang="zh-CN" altLang="en-US" smtClean="0">
              <a:solidFill>
                <a:srgbClr val="A50021"/>
              </a:solidFill>
              <a:ea typeface="ＭＳ Ｐゴシック" panose="020B0600070205080204" pitchFamily="34" charset="-128"/>
            </a:endParaRPr>
          </a:p>
        </p:txBody>
      </p:sp>
      <p:sp>
        <p:nvSpPr>
          <p:cNvPr id="94211"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2.4.2  </a:t>
            </a:r>
            <a:r>
              <a:rPr lang="zh-CN" altLang="en-US" smtClean="0">
                <a:latin typeface="Times New Roman" panose="02020603050405020304" pitchFamily="18" charset="0"/>
              </a:rPr>
              <a:t>产生式系统</a:t>
            </a:r>
          </a:p>
        </p:txBody>
      </p:sp>
      <p:sp>
        <p:nvSpPr>
          <p:cNvPr id="94212" name="Rectangle 3"/>
          <p:cNvSpPr>
            <a:spLocks noChangeArrowheads="1"/>
          </p:cNvSpPr>
          <p:nvPr/>
        </p:nvSpPr>
        <p:spPr bwMode="auto">
          <a:xfrm>
            <a:off x="352425" y="971550"/>
            <a:ext cx="1700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1"/>
              </a:buClr>
              <a:buFont typeface="Wingdings" panose="05000000000000000000" pitchFamily="2" charset="2"/>
              <a:buNone/>
            </a:pPr>
            <a:r>
              <a:rPr lang="en-US" altLang="zh-CN" sz="2800" b="1">
                <a:latin typeface="Times New Roman" panose="02020603050405020304" pitchFamily="18" charset="0"/>
              </a:rPr>
              <a:t>1.  </a:t>
            </a:r>
            <a:r>
              <a:rPr lang="zh-CN" altLang="en-US" sz="2800" b="1">
                <a:latin typeface="Times New Roman" panose="02020603050405020304" pitchFamily="18" charset="0"/>
              </a:rPr>
              <a:t>规则库</a:t>
            </a:r>
          </a:p>
        </p:txBody>
      </p:sp>
      <p:sp>
        <p:nvSpPr>
          <p:cNvPr id="94213" name="Rectangle 4"/>
          <p:cNvSpPr>
            <a:spLocks noChangeArrowheads="1"/>
          </p:cNvSpPr>
          <p:nvPr/>
        </p:nvSpPr>
        <p:spPr bwMode="auto">
          <a:xfrm>
            <a:off x="358775" y="2457450"/>
            <a:ext cx="25130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800" b="1">
                <a:latin typeface="Times New Roman" panose="02020603050405020304" pitchFamily="18" charset="0"/>
              </a:rPr>
              <a:t>2.  </a:t>
            </a:r>
            <a:r>
              <a:rPr lang="zh-CN" altLang="en-US" sz="2800" b="1">
                <a:latin typeface="Times New Roman" panose="02020603050405020304" pitchFamily="18" charset="0"/>
              </a:rPr>
              <a:t>综合数据库</a:t>
            </a:r>
            <a:r>
              <a:rPr lang="zh-CN" altLang="en-US" sz="2800" b="1"/>
              <a:t> </a:t>
            </a:r>
          </a:p>
        </p:txBody>
      </p:sp>
      <p:sp>
        <p:nvSpPr>
          <p:cNvPr id="94214" name="Rectangle 5"/>
          <p:cNvSpPr>
            <a:spLocks noChangeArrowheads="1"/>
          </p:cNvSpPr>
          <p:nvPr/>
        </p:nvSpPr>
        <p:spPr bwMode="auto">
          <a:xfrm>
            <a:off x="309563" y="1585913"/>
            <a:ext cx="8377237" cy="573087"/>
          </a:xfrm>
          <a:prstGeom prst="rect">
            <a:avLst/>
          </a:prstGeom>
          <a:gradFill rotWithShape="0">
            <a:gsLst>
              <a:gs pos="0">
                <a:srgbClr val="CCFFFF"/>
              </a:gs>
              <a:gs pos="100000">
                <a:srgbClr val="FFFFFF"/>
              </a:gs>
            </a:gsLst>
            <a:path path="rect">
              <a:fillToRect l="100000" b="100000"/>
            </a:path>
          </a:gra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Char char="§"/>
            </a:pPr>
            <a:r>
              <a:rPr lang="en-US" altLang="zh-CN" sz="2600" b="1">
                <a:latin typeface="宋体" panose="02010600030101010101" pitchFamily="2" charset="-122"/>
              </a:rPr>
              <a:t> </a:t>
            </a:r>
            <a:r>
              <a:rPr lang="zh-CN" altLang="en-US" sz="2600" b="1">
                <a:latin typeface="宋体" panose="02010600030101010101" pitchFamily="2" charset="-122"/>
              </a:rPr>
              <a:t>规则库</a:t>
            </a:r>
            <a:r>
              <a:rPr lang="en-US" altLang="zh-CN" sz="2600" b="1">
                <a:latin typeface="宋体" panose="02010600030101010101" pitchFamily="2" charset="-122"/>
              </a:rPr>
              <a:t>: </a:t>
            </a:r>
            <a:r>
              <a:rPr lang="zh-CN" altLang="en-US" sz="2600">
                <a:latin typeface="宋体" panose="02010600030101010101" pitchFamily="2" charset="-122"/>
              </a:rPr>
              <a:t>用于</a:t>
            </a:r>
            <a:r>
              <a:rPr lang="zh-CN" altLang="en-US" sz="2600">
                <a:solidFill>
                  <a:srgbClr val="FF0000"/>
                </a:solidFill>
                <a:latin typeface="宋体" panose="02010600030101010101" pitchFamily="2" charset="-122"/>
              </a:rPr>
              <a:t>描述相应领域内知识的产生式集合</a:t>
            </a:r>
            <a:r>
              <a:rPr lang="zh-CN" altLang="en-US" sz="2600" b="1"/>
              <a:t> </a:t>
            </a:r>
          </a:p>
        </p:txBody>
      </p:sp>
      <p:sp>
        <p:nvSpPr>
          <p:cNvPr id="94215" name="Rectangle 6"/>
          <p:cNvSpPr>
            <a:spLocks noGrp="1" noChangeArrowheads="1"/>
          </p:cNvSpPr>
          <p:nvPr>
            <p:ph idx="1"/>
          </p:nvPr>
        </p:nvSpPr>
        <p:spPr>
          <a:xfrm>
            <a:off x="307975" y="3151188"/>
            <a:ext cx="8416925" cy="1060450"/>
          </a:xfrm>
          <a:gradFill rotWithShape="0">
            <a:gsLst>
              <a:gs pos="0">
                <a:srgbClr val="CCFFCC"/>
              </a:gs>
              <a:gs pos="100000">
                <a:schemeClr val="bg1"/>
              </a:gs>
            </a:gsLst>
            <a:path path="rect">
              <a:fillToRect l="100000" t="100000"/>
            </a:path>
          </a:gradFill>
          <a:ln>
            <a:solidFill>
              <a:srgbClr val="808080"/>
            </a:solidFill>
            <a:miter lim="800000"/>
            <a:headEnd/>
            <a:tailEnd/>
          </a:ln>
        </p:spPr>
        <p:txBody>
          <a:bodyPr/>
          <a:lstStyle/>
          <a:p>
            <a:pPr marL="0" indent="0" eaLnBrk="1" hangingPunct="1">
              <a:buFont typeface="Wingdings" panose="05000000000000000000" pitchFamily="2" charset="2"/>
              <a:buChar char="§"/>
            </a:pPr>
            <a:r>
              <a:rPr lang="en-US" altLang="zh-CN" sz="2600" smtClean="0">
                <a:latin typeface="宋体" panose="02010600030101010101" pitchFamily="2" charset="-122"/>
              </a:rPr>
              <a:t> </a:t>
            </a:r>
            <a:r>
              <a:rPr lang="zh-CN" altLang="en-US" sz="2600" b="1" smtClean="0">
                <a:latin typeface="宋体" panose="02010600030101010101" pitchFamily="2" charset="-122"/>
              </a:rPr>
              <a:t>综合数据库</a:t>
            </a:r>
            <a:r>
              <a:rPr lang="en-US" altLang="zh-CN" sz="2600" smtClean="0">
                <a:latin typeface="宋体" panose="02010600030101010101" pitchFamily="2" charset="-122"/>
              </a:rPr>
              <a:t>(</a:t>
            </a:r>
            <a:r>
              <a:rPr lang="zh-CN" altLang="en-US" sz="2600" smtClean="0">
                <a:latin typeface="宋体" panose="02010600030101010101" pitchFamily="2" charset="-122"/>
              </a:rPr>
              <a:t>事实库、上下文、黑板等</a:t>
            </a:r>
            <a:r>
              <a:rPr lang="en-US" altLang="zh-CN" sz="2600" smtClean="0">
                <a:latin typeface="宋体" panose="02010600030101010101" pitchFamily="2" charset="-122"/>
              </a:rPr>
              <a:t>)</a:t>
            </a:r>
            <a:r>
              <a:rPr lang="zh-CN" altLang="en-US" sz="2600" smtClean="0">
                <a:latin typeface="宋体" panose="02010600030101010101" pitchFamily="2" charset="-122"/>
              </a:rPr>
              <a:t>：一个用于</a:t>
            </a:r>
            <a:r>
              <a:rPr lang="zh-CN" altLang="en-US" sz="2600" smtClean="0">
                <a:solidFill>
                  <a:srgbClr val="FF0000"/>
                </a:solidFill>
                <a:latin typeface="宋体" panose="02010600030101010101" pitchFamily="2" charset="-122"/>
              </a:rPr>
              <a:t>存放问题求解过程中各种当前信息的数据结构</a:t>
            </a:r>
            <a:r>
              <a:rPr lang="zh-CN" altLang="en-US" sz="2600" smtClean="0">
                <a:solidFill>
                  <a:srgbClr val="FF0000"/>
                </a:solidFill>
              </a:rPr>
              <a:t> </a:t>
            </a:r>
          </a:p>
        </p:txBody>
      </p:sp>
      <p:sp>
        <p:nvSpPr>
          <p:cNvPr id="94216" name="Rectangle 7"/>
          <p:cNvSpPr>
            <a:spLocks noChangeArrowheads="1"/>
          </p:cNvSpPr>
          <p:nvPr/>
        </p:nvSpPr>
        <p:spPr bwMode="auto">
          <a:xfrm>
            <a:off x="339725" y="4438650"/>
            <a:ext cx="22463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．控制系统</a:t>
            </a:r>
            <a:r>
              <a:rPr lang="zh-CN" altLang="en-US" sz="2800" b="1"/>
              <a:t> </a:t>
            </a:r>
          </a:p>
        </p:txBody>
      </p:sp>
      <p:sp>
        <p:nvSpPr>
          <p:cNvPr id="94217" name="Rectangle 8"/>
          <p:cNvSpPr>
            <a:spLocks noChangeArrowheads="1"/>
          </p:cNvSpPr>
          <p:nvPr/>
        </p:nvSpPr>
        <p:spPr bwMode="auto">
          <a:xfrm>
            <a:off x="346075" y="5132388"/>
            <a:ext cx="8416925" cy="1060450"/>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Char char="§"/>
            </a:pPr>
            <a:r>
              <a:rPr lang="en-US" altLang="zh-CN" sz="2600">
                <a:latin typeface="宋体" panose="02010600030101010101" pitchFamily="2" charset="-122"/>
              </a:rPr>
              <a:t> </a:t>
            </a:r>
            <a:r>
              <a:rPr lang="zh-CN" altLang="en-US" sz="2600" b="1">
                <a:latin typeface="宋体" panose="02010600030101010101" pitchFamily="2" charset="-122"/>
              </a:rPr>
              <a:t>控制系统</a:t>
            </a:r>
            <a:r>
              <a:rPr lang="zh-CN" altLang="en-US" sz="2600">
                <a:latin typeface="宋体" panose="02010600030101010101" pitchFamily="2" charset="-122"/>
              </a:rPr>
              <a:t>（推理机）：由一组程序组成，</a:t>
            </a:r>
            <a:r>
              <a:rPr lang="zh-CN" altLang="en-US" sz="2600">
                <a:solidFill>
                  <a:srgbClr val="FF0000"/>
                </a:solidFill>
                <a:latin typeface="宋体" panose="02010600030101010101" pitchFamily="2" charset="-122"/>
              </a:rPr>
              <a:t>负责整个产生式系统的运行，实现对问题的求解 </a:t>
            </a:r>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862CAC-DB62-4F7C-AED8-629394D14C76}" type="slidenum">
              <a:rPr altLang="en-US" smtClean="0">
                <a:solidFill>
                  <a:srgbClr val="A50021"/>
                </a:solidFill>
                <a:ea typeface="ＭＳ Ｐゴシック" panose="020B0600070205080204" pitchFamily="34" charset="-128"/>
              </a:rPr>
              <a:pPr/>
              <a:t>67</a:t>
            </a:fld>
            <a:endParaRPr lang="zh-CN" altLang="en-US" smtClean="0">
              <a:solidFill>
                <a:srgbClr val="A50021"/>
              </a:solidFill>
              <a:ea typeface="ＭＳ Ｐゴシック" panose="020B0600070205080204" pitchFamily="34" charset="-128"/>
            </a:endParaRPr>
          </a:p>
        </p:txBody>
      </p:sp>
      <p:sp>
        <p:nvSpPr>
          <p:cNvPr id="9523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2.4.2  </a:t>
            </a:r>
            <a:r>
              <a:rPr lang="zh-CN" altLang="en-US" smtClean="0">
                <a:latin typeface="Times New Roman" panose="02020603050405020304" pitchFamily="18" charset="0"/>
              </a:rPr>
              <a:t>产生式系统</a:t>
            </a:r>
          </a:p>
        </p:txBody>
      </p:sp>
      <p:sp>
        <p:nvSpPr>
          <p:cNvPr id="95236" name="Rectangle 7"/>
          <p:cNvSpPr>
            <a:spLocks noChangeArrowheads="1"/>
          </p:cNvSpPr>
          <p:nvPr/>
        </p:nvSpPr>
        <p:spPr bwMode="auto">
          <a:xfrm>
            <a:off x="196850" y="838200"/>
            <a:ext cx="33178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800" b="1">
                <a:latin typeface="Times New Roman" panose="02020603050405020304" pitchFamily="18" charset="0"/>
              </a:rPr>
              <a:t>3</a:t>
            </a:r>
            <a:r>
              <a:rPr lang="zh-CN" altLang="en-US" sz="2800" b="1">
                <a:latin typeface="Times New Roman" panose="02020603050405020304" pitchFamily="18" charset="0"/>
              </a:rPr>
              <a:t>．控制系统（续）</a:t>
            </a:r>
            <a:r>
              <a:rPr lang="zh-CN" altLang="en-US" sz="2800" b="1"/>
              <a:t> </a:t>
            </a:r>
          </a:p>
        </p:txBody>
      </p:sp>
      <p:sp>
        <p:nvSpPr>
          <p:cNvPr id="95237" name="Rectangle 8"/>
          <p:cNvSpPr>
            <a:spLocks noChangeArrowheads="1"/>
          </p:cNvSpPr>
          <p:nvPr/>
        </p:nvSpPr>
        <p:spPr bwMode="auto">
          <a:xfrm>
            <a:off x="100013" y="1400175"/>
            <a:ext cx="8936037" cy="5189538"/>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None/>
            </a:pPr>
            <a:r>
              <a:rPr lang="zh-CN" altLang="en-US" sz="2500">
                <a:latin typeface="Times New Roman" panose="02020603050405020304" pitchFamily="18" charset="0"/>
              </a:rPr>
              <a:t>控制系统要做以下几项工作： </a:t>
            </a:r>
          </a:p>
          <a:p>
            <a:pPr eaLnBrk="1" hangingPunct="1">
              <a:lnSpc>
                <a:spcPct val="120000"/>
              </a:lnSpc>
              <a:spcBef>
                <a:spcPct val="20000"/>
              </a:spcBef>
              <a:buClr>
                <a:schemeClr val="accent2"/>
              </a:buClr>
              <a:buFont typeface="Wingdings" panose="05000000000000000000" pitchFamily="2" charset="2"/>
              <a:buNone/>
            </a:pPr>
            <a:r>
              <a:rPr lang="zh-CN" altLang="en-US" sz="2500">
                <a:latin typeface="Times New Roman" panose="02020603050405020304" pitchFamily="18" charset="0"/>
              </a:rPr>
              <a:t>（</a:t>
            </a:r>
            <a:r>
              <a:rPr lang="en-US" altLang="zh-CN" sz="2500">
                <a:latin typeface="Times New Roman" panose="02020603050405020304" pitchFamily="18" charset="0"/>
              </a:rPr>
              <a:t>1</a:t>
            </a:r>
            <a:r>
              <a:rPr lang="zh-CN" altLang="en-US" sz="2500">
                <a:latin typeface="Times New Roman" panose="02020603050405020304" pitchFamily="18" charset="0"/>
              </a:rPr>
              <a:t>）从规则库中选择与综合数据库中的已知事实</a:t>
            </a:r>
            <a:r>
              <a:rPr lang="zh-CN" altLang="en-US" sz="2500">
                <a:solidFill>
                  <a:srgbClr val="FF0000"/>
                </a:solidFill>
                <a:latin typeface="Times New Roman" panose="02020603050405020304" pitchFamily="18" charset="0"/>
              </a:rPr>
              <a:t>进行匹配</a:t>
            </a:r>
            <a:r>
              <a:rPr lang="zh-CN" altLang="en-US" sz="2500">
                <a:latin typeface="Times New Roman" panose="02020603050405020304" pitchFamily="18" charset="0"/>
              </a:rPr>
              <a:t>。 </a:t>
            </a:r>
          </a:p>
          <a:p>
            <a:pPr eaLnBrk="1" hangingPunct="1">
              <a:lnSpc>
                <a:spcPct val="120000"/>
              </a:lnSpc>
              <a:spcBef>
                <a:spcPct val="20000"/>
              </a:spcBef>
              <a:buClr>
                <a:schemeClr val="accent2"/>
              </a:buClr>
              <a:buFont typeface="Wingdings" panose="05000000000000000000" pitchFamily="2" charset="2"/>
              <a:buNone/>
            </a:pPr>
            <a:r>
              <a:rPr lang="zh-CN" altLang="en-US" sz="2500">
                <a:latin typeface="Times New Roman" panose="02020603050405020304" pitchFamily="18" charset="0"/>
              </a:rPr>
              <a:t>（</a:t>
            </a:r>
            <a:r>
              <a:rPr lang="en-US" altLang="zh-CN" sz="2500">
                <a:latin typeface="Times New Roman" panose="02020603050405020304" pitchFamily="18" charset="0"/>
              </a:rPr>
              <a:t>2</a:t>
            </a:r>
            <a:r>
              <a:rPr lang="zh-CN" altLang="en-US" sz="2500">
                <a:latin typeface="Times New Roman" panose="02020603050405020304" pitchFamily="18" charset="0"/>
              </a:rPr>
              <a:t>）匹配成功的规则可能不止一条，进行</a:t>
            </a:r>
            <a:r>
              <a:rPr lang="zh-CN" altLang="en-US" sz="2500">
                <a:solidFill>
                  <a:srgbClr val="FF0000"/>
                </a:solidFill>
                <a:latin typeface="Times New Roman" panose="02020603050405020304" pitchFamily="18" charset="0"/>
              </a:rPr>
              <a:t>冲突消解</a:t>
            </a:r>
            <a:r>
              <a:rPr lang="zh-CN" altLang="en-US" sz="2500">
                <a:latin typeface="Times New Roman" panose="02020603050405020304" pitchFamily="18" charset="0"/>
              </a:rPr>
              <a:t>。</a:t>
            </a:r>
          </a:p>
          <a:p>
            <a:pPr eaLnBrk="1" hangingPunct="1">
              <a:lnSpc>
                <a:spcPct val="120000"/>
              </a:lnSpc>
              <a:spcBef>
                <a:spcPct val="20000"/>
              </a:spcBef>
              <a:buClr>
                <a:schemeClr val="accent2"/>
              </a:buClr>
              <a:buFont typeface="Wingdings" panose="05000000000000000000" pitchFamily="2" charset="2"/>
              <a:buNone/>
            </a:pPr>
            <a:r>
              <a:rPr lang="zh-CN" altLang="en-US"/>
              <a:t>（ </a:t>
            </a:r>
            <a:r>
              <a:rPr lang="en-US" altLang="zh-CN" sz="2500">
                <a:latin typeface="Times New Roman" panose="02020603050405020304" pitchFamily="18" charset="0"/>
              </a:rPr>
              <a:t>3</a:t>
            </a:r>
            <a:r>
              <a:rPr lang="zh-CN" altLang="en-US" sz="2500">
                <a:latin typeface="Times New Roman" panose="02020603050405020304" pitchFamily="18" charset="0"/>
              </a:rPr>
              <a:t>）执行某一规则时，如果其右部是一个或多个结论，</a:t>
            </a:r>
            <a:r>
              <a:rPr lang="zh-CN" altLang="en-US" sz="2500">
                <a:solidFill>
                  <a:srgbClr val="FF0000"/>
                </a:solidFill>
                <a:latin typeface="Times New Roman" panose="02020603050405020304" pitchFamily="18" charset="0"/>
              </a:rPr>
              <a:t>则把这些结论加入到综合数据库中</a:t>
            </a:r>
            <a:r>
              <a:rPr lang="zh-CN" altLang="en-US" sz="2500">
                <a:latin typeface="Times New Roman" panose="02020603050405020304" pitchFamily="18" charset="0"/>
              </a:rPr>
              <a:t>：如果其右部是一个或多个操作，则执行这些操作</a:t>
            </a:r>
          </a:p>
          <a:p>
            <a:pPr algn="just" eaLnBrk="1" hangingPunct="1">
              <a:lnSpc>
                <a:spcPct val="120000"/>
              </a:lnSpc>
              <a:spcBef>
                <a:spcPct val="20000"/>
              </a:spcBef>
              <a:buClr>
                <a:schemeClr val="accent2"/>
              </a:buClr>
              <a:buFont typeface="Wingdings" panose="05000000000000000000" pitchFamily="2" charset="2"/>
              <a:buNone/>
            </a:pPr>
            <a:r>
              <a:rPr lang="zh-CN" altLang="en-US"/>
              <a:t>（ </a:t>
            </a:r>
            <a:r>
              <a:rPr lang="en-US" altLang="zh-CN" sz="2500">
                <a:latin typeface="Times New Roman" panose="02020603050405020304" pitchFamily="18" charset="0"/>
              </a:rPr>
              <a:t>4</a:t>
            </a:r>
            <a:r>
              <a:rPr lang="zh-CN" altLang="en-US" sz="2500">
                <a:latin typeface="Times New Roman" panose="02020603050405020304" pitchFamily="18" charset="0"/>
              </a:rPr>
              <a:t>）对于不确定性知识，在执行每一条规则时还要按一定的算法计算结论的不确定性</a:t>
            </a:r>
          </a:p>
          <a:p>
            <a:pPr algn="just" eaLnBrk="1" hangingPunct="1">
              <a:lnSpc>
                <a:spcPct val="120000"/>
              </a:lnSpc>
              <a:spcBef>
                <a:spcPct val="20000"/>
              </a:spcBef>
              <a:buClr>
                <a:schemeClr val="accent2"/>
              </a:buClr>
              <a:buFont typeface="Wingdings" panose="05000000000000000000" pitchFamily="2" charset="2"/>
              <a:buNone/>
            </a:pPr>
            <a:r>
              <a:rPr lang="zh-CN" altLang="en-US"/>
              <a:t>（ </a:t>
            </a:r>
            <a:r>
              <a:rPr lang="en-US" altLang="zh-CN" sz="2500">
                <a:latin typeface="Times New Roman" panose="02020603050405020304" pitchFamily="18" charset="0"/>
              </a:rPr>
              <a:t>5</a:t>
            </a:r>
            <a:r>
              <a:rPr lang="zh-CN" altLang="en-US" sz="2500">
                <a:latin typeface="Times New Roman" panose="02020603050405020304" pitchFamily="18" charset="0"/>
              </a:rPr>
              <a:t>）检查综合数据库中是否包含了最终结论，</a:t>
            </a:r>
            <a:r>
              <a:rPr lang="zh-CN" altLang="en-US" sz="2500">
                <a:solidFill>
                  <a:srgbClr val="FF0000"/>
                </a:solidFill>
                <a:latin typeface="Times New Roman" panose="02020603050405020304" pitchFamily="18" charset="0"/>
              </a:rPr>
              <a:t>决定是否停止系统的运行</a:t>
            </a:r>
            <a:endParaRPr lang="zh-CN" altLang="en-US" sz="2600">
              <a:solidFill>
                <a:srgbClr val="FF0000"/>
              </a:solidFill>
              <a:latin typeface="宋体" panose="02010600030101010101" pitchFamily="2" charset="-122"/>
            </a:endParaRPr>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D6E15D-E68A-4E95-9042-C71CEA674133}" type="slidenum">
              <a:rPr altLang="en-US" smtClean="0">
                <a:solidFill>
                  <a:srgbClr val="A50021"/>
                </a:solidFill>
                <a:ea typeface="ＭＳ Ｐゴシック" panose="020B0600070205080204" pitchFamily="34" charset="-128"/>
              </a:rPr>
              <a:pPr/>
              <a:t>68</a:t>
            </a:fld>
            <a:endParaRPr lang="zh-CN" altLang="en-US" smtClean="0">
              <a:solidFill>
                <a:srgbClr val="A50021"/>
              </a:solidFill>
              <a:ea typeface="ＭＳ Ｐゴシック" panose="020B0600070205080204" pitchFamily="34" charset="-128"/>
            </a:endParaRPr>
          </a:p>
        </p:txBody>
      </p:sp>
      <p:sp>
        <p:nvSpPr>
          <p:cNvPr id="96259" name="Rectangle 2"/>
          <p:cNvSpPr>
            <a:spLocks noChangeArrowheads="1"/>
          </p:cNvSpPr>
          <p:nvPr/>
        </p:nvSpPr>
        <p:spPr bwMode="auto">
          <a:xfrm>
            <a:off x="-28575" y="0"/>
            <a:ext cx="9172575" cy="77946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2.4.3  </a:t>
            </a:r>
            <a:r>
              <a:rPr lang="zh-CN" altLang="en-US" sz="3600">
                <a:solidFill>
                  <a:schemeClr val="bg1"/>
                </a:solidFill>
                <a:latin typeface="Times New Roman" panose="02020603050405020304" pitchFamily="18" charset="0"/>
                <a:ea typeface="黑体" panose="02010609060101010101" pitchFamily="49" charset="-122"/>
              </a:rPr>
              <a:t>产生式系统的例子</a:t>
            </a:r>
            <a:r>
              <a:rPr lang="en-US" altLang="zh-CN" sz="3600">
                <a:solidFill>
                  <a:schemeClr val="bg1"/>
                </a:solidFill>
                <a:latin typeface="Times New Roman" panose="02020603050405020304" pitchFamily="18" charset="0"/>
                <a:ea typeface="黑体" panose="02010609060101010101" pitchFamily="49" charset="-122"/>
              </a:rPr>
              <a:t>——</a:t>
            </a:r>
            <a:r>
              <a:rPr lang="zh-CN" altLang="en-US" sz="3600">
                <a:solidFill>
                  <a:schemeClr val="bg1"/>
                </a:solidFill>
                <a:latin typeface="Times New Roman" panose="02020603050405020304" pitchFamily="18" charset="0"/>
                <a:ea typeface="黑体" panose="02010609060101010101" pitchFamily="49" charset="-122"/>
              </a:rPr>
              <a:t>动物识别系统</a:t>
            </a:r>
          </a:p>
        </p:txBody>
      </p:sp>
      <p:sp>
        <p:nvSpPr>
          <p:cNvPr id="150531" name="Rectangle 3"/>
          <p:cNvSpPr>
            <a:spLocks noChangeArrowheads="1"/>
          </p:cNvSpPr>
          <p:nvPr/>
        </p:nvSpPr>
        <p:spPr bwMode="auto">
          <a:xfrm>
            <a:off x="236538" y="80010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Blip>
                <a:blip r:embed="rId2"/>
              </a:buBlip>
            </a:pPr>
            <a:r>
              <a:rPr lang="zh-CN" altLang="en-US" sz="2600" b="1">
                <a:latin typeface="Times New Roman" panose="02020603050405020304" pitchFamily="18" charset="0"/>
              </a:rPr>
              <a:t>例如：动物识别系统</a:t>
            </a:r>
            <a:r>
              <a:rPr lang="en-US" altLang="zh-CN" sz="2600" b="1">
                <a:latin typeface="Times New Roman" panose="02020603050405020304" pitchFamily="18" charset="0"/>
                <a:ea typeface="黑体" panose="02010609060101010101" pitchFamily="49" charset="-122"/>
              </a:rPr>
              <a:t>——</a:t>
            </a:r>
            <a:r>
              <a:rPr lang="zh-CN" altLang="en-US" sz="2600" b="1">
                <a:latin typeface="Times New Roman" panose="02020603050405020304" pitchFamily="18" charset="0"/>
              </a:rPr>
              <a:t>识别</a:t>
            </a:r>
            <a:r>
              <a:rPr lang="zh-CN" altLang="en-US" sz="2600" b="1">
                <a:solidFill>
                  <a:schemeClr val="accent2"/>
                </a:solidFill>
                <a:latin typeface="Times New Roman" panose="02020603050405020304" pitchFamily="18" charset="0"/>
              </a:rPr>
              <a:t>虎、金钱豹、斑马、长颈鹿、鸵鸟、企鹅、信天翁</a:t>
            </a:r>
            <a:r>
              <a:rPr lang="zh-CN" altLang="en-US" sz="2600" b="1">
                <a:latin typeface="Times New Roman" panose="02020603050405020304" pitchFamily="18" charset="0"/>
              </a:rPr>
              <a:t>等七种动物的产生式系统。</a:t>
            </a:r>
          </a:p>
          <a:p>
            <a:pPr eaLnBrk="1" hangingPunct="1">
              <a:lnSpc>
                <a:spcPct val="120000"/>
              </a:lnSpc>
              <a:spcBef>
                <a:spcPct val="20000"/>
              </a:spcBef>
              <a:buClr>
                <a:schemeClr val="accent2"/>
              </a:buClr>
              <a:buFont typeface="Wingdings" panose="05000000000000000000" pitchFamily="2" charset="2"/>
              <a:buBlip>
                <a:blip r:embed="rId2"/>
              </a:buBlip>
            </a:pPr>
            <a:endParaRPr lang="en-US" altLang="zh-CN" sz="2600">
              <a:latin typeface="Times New Roman" panose="02020603050405020304" pitchFamily="18" charset="0"/>
            </a:endParaRPr>
          </a:p>
        </p:txBody>
      </p:sp>
      <p:grpSp>
        <p:nvGrpSpPr>
          <p:cNvPr id="2" name="Group 4"/>
          <p:cNvGrpSpPr>
            <a:grpSpLocks/>
          </p:cNvGrpSpPr>
          <p:nvPr/>
        </p:nvGrpSpPr>
        <p:grpSpPr bwMode="auto">
          <a:xfrm>
            <a:off x="222250" y="1935163"/>
            <a:ext cx="8612188" cy="4619625"/>
            <a:chOff x="189" y="1273"/>
            <a:chExt cx="5425" cy="2910"/>
          </a:xfrm>
        </p:grpSpPr>
        <p:pic>
          <p:nvPicPr>
            <p:cNvPr id="96262" name="Picture 5" descr="animal-4"/>
            <p:cNvPicPr>
              <a:picLocks noChangeAspect="1" noChangeArrowheads="1"/>
            </p:cNvPicPr>
            <p:nvPr/>
          </p:nvPicPr>
          <p:blipFill>
            <a:blip r:embed="rId3">
              <a:extLst>
                <a:ext uri="{28A0092B-C50C-407E-A947-70E740481C1C}">
                  <a14:useLocalDpi xmlns:a14="http://schemas.microsoft.com/office/drawing/2010/main" val="0"/>
                </a:ext>
              </a:extLst>
            </a:blip>
            <a:srcRect t="19098" b="11111"/>
            <a:stretch>
              <a:fillRect/>
            </a:stretch>
          </p:blipFill>
          <p:spPr bwMode="auto">
            <a:xfrm>
              <a:off x="4051" y="1294"/>
              <a:ext cx="1563"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3" name="Picture 6" descr="u=3462107839,4191927326&amp;g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 y="2867"/>
              <a:ext cx="1268" cy="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4" name="Picture 7" descr="u=4288045908,359805928&amp;gp=1"/>
            <p:cNvPicPr>
              <a:picLocks noChangeAspect="1" noChangeArrowheads="1"/>
            </p:cNvPicPr>
            <p:nvPr/>
          </p:nvPicPr>
          <p:blipFill>
            <a:blip r:embed="rId5">
              <a:extLst>
                <a:ext uri="{28A0092B-C50C-407E-A947-70E740481C1C}">
                  <a14:useLocalDpi xmlns:a14="http://schemas.microsoft.com/office/drawing/2010/main" val="0"/>
                </a:ext>
              </a:extLst>
            </a:blip>
            <a:srcRect r="4817"/>
            <a:stretch>
              <a:fillRect/>
            </a:stretch>
          </p:blipFill>
          <p:spPr bwMode="auto">
            <a:xfrm>
              <a:off x="1837" y="2586"/>
              <a:ext cx="917" cy="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5" name="Picture 8" descr="wjqb"/>
            <p:cNvPicPr>
              <a:picLocks noChangeAspect="1" noChangeArrowheads="1"/>
            </p:cNvPicPr>
            <p:nvPr/>
          </p:nvPicPr>
          <p:blipFill>
            <a:blip r:embed="rId6">
              <a:extLst>
                <a:ext uri="{28A0092B-C50C-407E-A947-70E740481C1C}">
                  <a14:useLocalDpi xmlns:a14="http://schemas.microsoft.com/office/drawing/2010/main" val="0"/>
                </a:ext>
              </a:extLst>
            </a:blip>
            <a:srcRect l="21556" t="7434" b="14951"/>
            <a:stretch>
              <a:fillRect/>
            </a:stretch>
          </p:blipFill>
          <p:spPr bwMode="auto">
            <a:xfrm>
              <a:off x="2148" y="1309"/>
              <a:ext cx="1765" cy="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6" name="Picture 9" descr="15_26_5967"/>
            <p:cNvPicPr>
              <a:picLocks noChangeAspect="1" noChangeArrowheads="1"/>
            </p:cNvPicPr>
            <p:nvPr/>
          </p:nvPicPr>
          <p:blipFill>
            <a:blip r:embed="rId7">
              <a:extLst>
                <a:ext uri="{28A0092B-C50C-407E-A947-70E740481C1C}">
                  <a14:useLocalDpi xmlns:a14="http://schemas.microsoft.com/office/drawing/2010/main" val="0"/>
                </a:ext>
              </a:extLst>
            </a:blip>
            <a:srcRect l="28880" t="11406" b="20319"/>
            <a:stretch>
              <a:fillRect/>
            </a:stretch>
          </p:blipFill>
          <p:spPr bwMode="auto">
            <a:xfrm>
              <a:off x="212" y="1273"/>
              <a:ext cx="1801"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7" name="Picture 10" descr="u=4070326354,3913713856&amp;gp=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1" y="2593"/>
              <a:ext cx="1001"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8" name="Picture 11" descr="changjinglu2"/>
            <p:cNvPicPr>
              <a:picLocks noChangeAspect="1" noChangeArrowheads="1"/>
            </p:cNvPicPr>
            <p:nvPr/>
          </p:nvPicPr>
          <p:blipFill>
            <a:blip r:embed="rId9">
              <a:extLst>
                <a:ext uri="{28A0092B-C50C-407E-A947-70E740481C1C}">
                  <a14:useLocalDpi xmlns:a14="http://schemas.microsoft.com/office/drawing/2010/main" val="0"/>
                </a:ext>
              </a:extLst>
            </a:blip>
            <a:srcRect t="2428" b="5933"/>
            <a:stretch>
              <a:fillRect/>
            </a:stretch>
          </p:blipFill>
          <p:spPr bwMode="auto">
            <a:xfrm>
              <a:off x="189" y="2374"/>
              <a:ext cx="1297" cy="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2C55A3-CDDA-4886-8597-9B63D4CDDA77}" type="slidenum">
              <a:rPr altLang="en-US" smtClean="0">
                <a:solidFill>
                  <a:srgbClr val="A50021"/>
                </a:solidFill>
                <a:ea typeface="ＭＳ Ｐゴシック" panose="020B0600070205080204" pitchFamily="34" charset="-128"/>
              </a:rPr>
              <a:pPr/>
              <a:t>69</a:t>
            </a:fld>
            <a:endParaRPr lang="zh-CN" altLang="en-US" smtClean="0">
              <a:solidFill>
                <a:srgbClr val="A50021"/>
              </a:solidFill>
              <a:ea typeface="ＭＳ Ｐゴシック" panose="020B0600070205080204" pitchFamily="34" charset="-128"/>
            </a:endParaRPr>
          </a:p>
        </p:txBody>
      </p:sp>
      <p:sp>
        <p:nvSpPr>
          <p:cNvPr id="97283" name="Rectangle 7"/>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2.4.3  </a:t>
            </a:r>
            <a:r>
              <a:rPr lang="zh-CN" altLang="en-US" smtClean="0">
                <a:latin typeface="Times New Roman" panose="02020603050405020304" pitchFamily="18" charset="0"/>
              </a:rPr>
              <a:t>产生式系统的例子</a:t>
            </a:r>
            <a:r>
              <a:rPr lang="en-US" altLang="zh-CN" smtClean="0">
                <a:latin typeface="Times New Roman" panose="02020603050405020304" pitchFamily="18" charset="0"/>
              </a:rPr>
              <a:t>——</a:t>
            </a:r>
            <a:r>
              <a:rPr lang="zh-CN" altLang="en-US" smtClean="0">
                <a:latin typeface="Times New Roman" panose="02020603050405020304" pitchFamily="18" charset="0"/>
              </a:rPr>
              <a:t>动物识别系统</a:t>
            </a:r>
          </a:p>
        </p:txBody>
      </p:sp>
      <p:sp>
        <p:nvSpPr>
          <p:cNvPr id="97284" name="Rectangle 8"/>
          <p:cNvSpPr>
            <a:spLocks noGrp="1" noChangeArrowheads="1"/>
          </p:cNvSpPr>
          <p:nvPr>
            <p:ph idx="1"/>
          </p:nvPr>
        </p:nvSpPr>
        <p:spPr/>
        <p:txBody>
          <a:bodyPr/>
          <a:lstStyle/>
          <a:p>
            <a:pPr eaLnBrk="1" hangingPunct="1"/>
            <a:r>
              <a:rPr lang="zh-CN" altLang="en-US" sz="2600" b="1" smtClean="0">
                <a:latin typeface="Times New Roman" panose="02020603050405020304" pitchFamily="18" charset="0"/>
              </a:rPr>
              <a:t>规则库：</a:t>
            </a:r>
          </a:p>
        </p:txBody>
      </p:sp>
      <p:sp>
        <p:nvSpPr>
          <p:cNvPr id="2" name="Text Box 9"/>
          <p:cNvSpPr txBox="1">
            <a:spLocks noChangeArrowheads="1"/>
          </p:cNvSpPr>
          <p:nvPr/>
        </p:nvSpPr>
        <p:spPr bwMode="auto">
          <a:xfrm>
            <a:off x="501650" y="1589088"/>
            <a:ext cx="8140700" cy="4819650"/>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headEnd/>
            <a:tailEnd/>
          </a:ln>
        </p:spPr>
        <p:txBody>
          <a:bodyPr>
            <a:spAutoFit/>
          </a:bodyPr>
          <a:lstStyle/>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latin typeface="Times New Roman" panose="02020603050405020304" pitchFamily="18" charset="0"/>
              </a:rPr>
              <a:t>1</a:t>
            </a:r>
            <a:r>
              <a:rPr lang="zh-CN" altLang="en-US" sz="2200" b="1" dirty="0">
                <a:latin typeface="宋体" panose="02010600030101010101" pitchFamily="2" charset="-122"/>
              </a:rPr>
              <a:t>：</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宋体" panose="02010600030101010101" pitchFamily="2" charset="-122"/>
              </a:rPr>
              <a:t>该动物有毛发</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THEN  </a:t>
            </a:r>
            <a:r>
              <a:rPr lang="zh-CN" altLang="en-US" sz="2200" b="1" dirty="0">
                <a:latin typeface="宋体" panose="02010600030101010101" pitchFamily="2" charset="-122"/>
              </a:rPr>
              <a:t>该动物是哺乳动物</a:t>
            </a:r>
            <a:endParaRPr lang="zh-CN" altLang="en-US" sz="2200" b="1" dirty="0">
              <a:latin typeface="Times New Roman" panose="02020603050405020304" pitchFamily="18" charset="0"/>
            </a:endParaRPr>
          </a:p>
          <a:p>
            <a:pPr algn="just" eaLnBrk="1" hangingPunct="1">
              <a:lnSpc>
                <a:spcPct val="110000"/>
              </a:lnSpc>
              <a:spcBef>
                <a:spcPct val="20000"/>
              </a:spcBef>
              <a:defRPr/>
            </a:pPr>
            <a:r>
              <a:rPr lang="en-US" altLang="zh-CN" sz="2200" b="1" i="1" dirty="0">
                <a:solidFill>
                  <a:srgbClr val="FF0000"/>
                </a:solidFill>
                <a:latin typeface="Times New Roman" panose="02020603050405020304" pitchFamily="18" charset="0"/>
              </a:rPr>
              <a:t>r</a:t>
            </a:r>
            <a:r>
              <a:rPr lang="en-US" altLang="zh-CN" sz="2200" b="1" baseline="-30000" dirty="0">
                <a:solidFill>
                  <a:srgbClr val="FF0000"/>
                </a:solidFill>
                <a:latin typeface="Times New Roman" panose="02020603050405020304" pitchFamily="18" charset="0"/>
              </a:rPr>
              <a:t>2</a:t>
            </a:r>
            <a:r>
              <a:rPr lang="zh-CN" altLang="en-US" sz="2200" b="1" dirty="0">
                <a:solidFill>
                  <a:srgbClr val="FF0000"/>
                </a:solidFill>
                <a:latin typeface="宋体" panose="02010600030101010101" pitchFamily="2" charset="-122"/>
              </a:rPr>
              <a:t>：</a:t>
            </a:r>
            <a:r>
              <a:rPr lang="zh-CN" altLang="en-US" sz="2200" b="1" dirty="0">
                <a:solidFill>
                  <a:srgbClr val="FF0000"/>
                </a:solidFill>
                <a:latin typeface="Times New Roman" panose="02020603050405020304" pitchFamily="18" charset="0"/>
              </a:rPr>
              <a:t> </a:t>
            </a:r>
            <a:r>
              <a:rPr lang="en-US" altLang="zh-CN" sz="2200" b="1" dirty="0">
                <a:solidFill>
                  <a:srgbClr val="FF0000"/>
                </a:solidFill>
                <a:latin typeface="Times New Roman" panose="02020603050405020304" pitchFamily="18" charset="0"/>
              </a:rPr>
              <a:t>IF   </a:t>
            </a:r>
            <a:r>
              <a:rPr lang="zh-CN" altLang="en-US" sz="2200" b="1" dirty="0">
                <a:solidFill>
                  <a:srgbClr val="FF0000"/>
                </a:solidFill>
                <a:latin typeface="宋体" panose="02010600030101010101" pitchFamily="2" charset="-122"/>
              </a:rPr>
              <a:t>该动物有奶</a:t>
            </a:r>
            <a:r>
              <a:rPr lang="zh-CN" altLang="en-US" sz="2200" b="1" dirty="0">
                <a:solidFill>
                  <a:srgbClr val="FF0000"/>
                </a:solidFill>
                <a:latin typeface="Times New Roman" panose="02020603050405020304" pitchFamily="18" charset="0"/>
              </a:rPr>
              <a:t>        </a:t>
            </a:r>
            <a:r>
              <a:rPr lang="en-US" altLang="zh-CN" sz="2200" b="1" dirty="0">
                <a:solidFill>
                  <a:srgbClr val="FF0000"/>
                </a:solidFill>
                <a:latin typeface="Times New Roman" panose="02020603050405020304" pitchFamily="18" charset="0"/>
              </a:rPr>
              <a:t>THEN  </a:t>
            </a:r>
            <a:r>
              <a:rPr lang="zh-CN" altLang="en-US" sz="2200" b="1" dirty="0">
                <a:solidFill>
                  <a:srgbClr val="FF0000"/>
                </a:solidFill>
                <a:latin typeface="宋体" panose="02010600030101010101" pitchFamily="2" charset="-122"/>
              </a:rPr>
              <a:t>该动物是哺乳动物</a:t>
            </a:r>
            <a:endParaRPr lang="zh-CN" altLang="en-US" sz="2200" b="1" dirty="0">
              <a:solidFill>
                <a:srgbClr val="FF0000"/>
              </a:solidFill>
              <a:latin typeface="Times New Roman" panose="02020603050405020304" pitchFamily="18" charset="0"/>
            </a:endParaRPr>
          </a:p>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rgbClr val="0000FF"/>
                </a:solidFill>
                <a:latin typeface="Times New Roman" panose="02020603050405020304" pitchFamily="18" charset="0"/>
              </a:rPr>
              <a:t>3</a:t>
            </a:r>
            <a:r>
              <a:rPr lang="zh-CN" altLang="en-US" sz="2200" b="1" dirty="0">
                <a:latin typeface="宋体" panose="02010600030101010101" pitchFamily="2" charset="-122"/>
              </a:rPr>
              <a:t>：</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宋体" panose="02010600030101010101" pitchFamily="2" charset="-122"/>
              </a:rPr>
              <a:t>该动物有羽毛</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THEN  </a:t>
            </a:r>
            <a:r>
              <a:rPr lang="zh-CN" altLang="en-US" sz="2200" b="1" dirty="0">
                <a:latin typeface="宋体" panose="02010600030101010101" pitchFamily="2" charset="-122"/>
              </a:rPr>
              <a:t>该动物是</a:t>
            </a:r>
            <a:r>
              <a:rPr lang="zh-CN" altLang="en-US" sz="2200" b="1" dirty="0">
                <a:solidFill>
                  <a:srgbClr val="0000FF"/>
                </a:solidFill>
                <a:latin typeface="宋体" panose="02010600030101010101" pitchFamily="2" charset="-122"/>
              </a:rPr>
              <a:t>鸟</a:t>
            </a:r>
            <a:endParaRPr lang="zh-CN" altLang="en-US" sz="2200" b="1" dirty="0">
              <a:solidFill>
                <a:srgbClr val="0000FF"/>
              </a:solidFill>
              <a:latin typeface="Times New Roman" panose="02020603050405020304" pitchFamily="18" charset="0"/>
            </a:endParaRPr>
          </a:p>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rgbClr val="0000FF"/>
                </a:solidFill>
                <a:latin typeface="Times New Roman" panose="02020603050405020304" pitchFamily="18" charset="0"/>
              </a:rPr>
              <a:t>4</a:t>
            </a:r>
            <a:r>
              <a:rPr lang="zh-CN" altLang="en-US" sz="2200" b="1" dirty="0">
                <a:latin typeface="宋体" panose="02010600030101010101" pitchFamily="2" charset="-122"/>
              </a:rPr>
              <a:t>：</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宋体" panose="02010600030101010101" pitchFamily="2" charset="-122"/>
              </a:rPr>
              <a:t>该动物会飞</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宋体" panose="02010600030101010101" pitchFamily="2" charset="-122"/>
              </a:rPr>
              <a:t>会下蛋</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THEN  </a:t>
            </a:r>
            <a:r>
              <a:rPr lang="zh-CN" altLang="en-US" sz="2200" b="1" dirty="0">
                <a:latin typeface="宋体" panose="02010600030101010101" pitchFamily="2" charset="-122"/>
              </a:rPr>
              <a:t>该动物是</a:t>
            </a:r>
            <a:r>
              <a:rPr lang="zh-CN" altLang="en-US" sz="2200" b="1" dirty="0">
                <a:solidFill>
                  <a:srgbClr val="0000FF"/>
                </a:solidFill>
                <a:latin typeface="宋体" panose="02010600030101010101" pitchFamily="2" charset="-122"/>
              </a:rPr>
              <a:t>鸟</a:t>
            </a:r>
            <a:endParaRPr lang="zh-CN" altLang="en-US" sz="2200" b="1" dirty="0">
              <a:solidFill>
                <a:srgbClr val="0000FF"/>
              </a:solidFill>
              <a:latin typeface="Times New Roman" panose="02020603050405020304" pitchFamily="18" charset="0"/>
            </a:endParaRPr>
          </a:p>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chemeClr val="accent2"/>
                </a:solidFill>
                <a:latin typeface="Times New Roman" panose="02020603050405020304" pitchFamily="18" charset="0"/>
              </a:rPr>
              <a:t>5</a:t>
            </a:r>
            <a:r>
              <a:rPr lang="zh-CN" altLang="en-US" sz="2200" b="1" dirty="0">
                <a:latin typeface="宋体" panose="02010600030101010101" pitchFamily="2" charset="-122"/>
              </a:rPr>
              <a:t>：</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宋体" panose="02010600030101010101" pitchFamily="2" charset="-122"/>
              </a:rPr>
              <a:t>该动物吃肉</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THEN  </a:t>
            </a:r>
            <a:r>
              <a:rPr lang="zh-CN" altLang="en-US" sz="2200" b="1" dirty="0">
                <a:latin typeface="宋体" panose="02010600030101010101" pitchFamily="2" charset="-122"/>
              </a:rPr>
              <a:t>该动物是</a:t>
            </a:r>
            <a:r>
              <a:rPr lang="zh-CN" altLang="en-US" sz="2200" b="1" dirty="0">
                <a:solidFill>
                  <a:schemeClr val="accent2"/>
                </a:solidFill>
                <a:latin typeface="宋体" panose="02010600030101010101" pitchFamily="2" charset="-122"/>
              </a:rPr>
              <a:t>食肉动物</a:t>
            </a:r>
            <a:endParaRPr lang="zh-CN" altLang="en-US" sz="2200" b="1" dirty="0">
              <a:solidFill>
                <a:schemeClr val="accent2"/>
              </a:solidFill>
              <a:latin typeface="Times New Roman" panose="02020603050405020304" pitchFamily="18" charset="0"/>
            </a:endParaRPr>
          </a:p>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chemeClr val="accent2"/>
                </a:solidFill>
                <a:latin typeface="Times New Roman" panose="02020603050405020304" pitchFamily="18" charset="0"/>
              </a:rPr>
              <a:t>6</a:t>
            </a:r>
            <a:r>
              <a:rPr lang="zh-CN" altLang="en-US" sz="2200" b="1" dirty="0">
                <a:latin typeface="宋体" panose="02010600030101010101" pitchFamily="2" charset="-122"/>
              </a:rPr>
              <a:t>：</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宋体" panose="02010600030101010101" pitchFamily="2" charset="-122"/>
              </a:rPr>
              <a:t>该动物有犬齿</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宋体" panose="02010600030101010101" pitchFamily="2" charset="-122"/>
              </a:rPr>
              <a:t>有爪</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宋体" panose="02010600030101010101" pitchFamily="2" charset="-122"/>
              </a:rPr>
              <a:t>眼盯前方</a:t>
            </a:r>
            <a:endParaRPr lang="zh-CN" altLang="en-US" sz="2200" b="1" dirty="0">
              <a:latin typeface="Times New Roman" panose="02020603050405020304" pitchFamily="18" charset="0"/>
            </a:endParaRPr>
          </a:p>
          <a:p>
            <a:pPr algn="just" eaLnBrk="1" hangingPunct="1">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THEN  </a:t>
            </a:r>
            <a:r>
              <a:rPr lang="zh-CN" altLang="en-US" sz="2200" b="1" dirty="0">
                <a:latin typeface="宋体" panose="02010600030101010101" pitchFamily="2" charset="-122"/>
              </a:rPr>
              <a:t>该动物是</a:t>
            </a:r>
            <a:r>
              <a:rPr lang="zh-CN" altLang="en-US" sz="2200" b="1" dirty="0">
                <a:solidFill>
                  <a:schemeClr val="accent2"/>
                </a:solidFill>
                <a:latin typeface="宋体" panose="02010600030101010101" pitchFamily="2" charset="-122"/>
              </a:rPr>
              <a:t>食肉动物</a:t>
            </a:r>
          </a:p>
          <a:p>
            <a:pPr algn="just" eaLnBrk="1" hangingPunct="1">
              <a:lnSpc>
                <a:spcPct val="110000"/>
              </a:lnSpc>
              <a:spcBef>
                <a:spcPct val="20000"/>
              </a:spcBef>
              <a:defRPr/>
            </a:pPr>
            <a:r>
              <a:rPr lang="en-US" altLang="zh-CN" sz="2200" b="1" i="1" dirty="0">
                <a:solidFill>
                  <a:srgbClr val="FF0000"/>
                </a:solidFill>
                <a:latin typeface="Times New Roman" panose="02020603050405020304" pitchFamily="18" charset="0"/>
              </a:rPr>
              <a:t>r</a:t>
            </a:r>
            <a:r>
              <a:rPr lang="en-US" altLang="zh-CN" sz="2200" b="1" baseline="-30000" dirty="0">
                <a:solidFill>
                  <a:srgbClr val="FF0000"/>
                </a:solidFill>
                <a:latin typeface="Times New Roman" panose="02020603050405020304" pitchFamily="18" charset="0"/>
              </a:rPr>
              <a:t>7</a:t>
            </a:r>
            <a:r>
              <a:rPr lang="zh-CN" altLang="en-US" sz="2200" b="1" dirty="0">
                <a:solidFill>
                  <a:srgbClr val="FF0000"/>
                </a:solidFill>
                <a:latin typeface="Times New Roman" panose="02020603050405020304" pitchFamily="18" charset="0"/>
              </a:rPr>
              <a:t>： </a:t>
            </a:r>
            <a:r>
              <a:rPr lang="en-US" altLang="zh-CN" sz="2200" b="1" dirty="0">
                <a:solidFill>
                  <a:srgbClr val="FF0000"/>
                </a:solidFill>
                <a:latin typeface="Times New Roman" panose="02020603050405020304" pitchFamily="18" charset="0"/>
              </a:rPr>
              <a:t>IF   </a:t>
            </a:r>
            <a:r>
              <a:rPr lang="zh-CN" altLang="en-US" sz="2200" b="1" dirty="0">
                <a:solidFill>
                  <a:srgbClr val="FF0000"/>
                </a:solidFill>
                <a:latin typeface="Times New Roman" panose="02020603050405020304" pitchFamily="18" charset="0"/>
              </a:rPr>
              <a:t>该动物是哺乳动物  </a:t>
            </a:r>
            <a:r>
              <a:rPr lang="en-US" altLang="zh-CN" sz="2200" b="1" dirty="0">
                <a:solidFill>
                  <a:srgbClr val="FF0000"/>
                </a:solidFill>
                <a:latin typeface="Times New Roman" panose="02020603050405020304" pitchFamily="18" charset="0"/>
              </a:rPr>
              <a:t>AND  </a:t>
            </a:r>
            <a:r>
              <a:rPr lang="zh-CN" altLang="en-US" sz="2200" b="1" dirty="0">
                <a:solidFill>
                  <a:srgbClr val="FF0000"/>
                </a:solidFill>
                <a:latin typeface="Times New Roman" panose="02020603050405020304" pitchFamily="18" charset="0"/>
              </a:rPr>
              <a:t>有蹄  </a:t>
            </a:r>
          </a:p>
          <a:p>
            <a:pPr algn="just" eaLnBrk="1" hangingPunct="1">
              <a:lnSpc>
                <a:spcPct val="110000"/>
              </a:lnSpc>
              <a:spcBef>
                <a:spcPct val="20000"/>
              </a:spcBef>
              <a:defRPr/>
            </a:pPr>
            <a:r>
              <a:rPr lang="zh-CN" altLang="en-US" sz="2200" b="1" dirty="0">
                <a:solidFill>
                  <a:srgbClr val="FF0000"/>
                </a:solidFill>
                <a:latin typeface="Times New Roman" panose="02020603050405020304" pitchFamily="18" charset="0"/>
              </a:rPr>
              <a:t>                                    </a:t>
            </a:r>
            <a:r>
              <a:rPr lang="en-US" altLang="zh-CN" sz="2200" b="1" dirty="0">
                <a:solidFill>
                  <a:srgbClr val="FF0000"/>
                </a:solidFill>
                <a:latin typeface="Times New Roman" panose="02020603050405020304" pitchFamily="18" charset="0"/>
              </a:rPr>
              <a:t>THEN  </a:t>
            </a:r>
            <a:r>
              <a:rPr lang="zh-CN" altLang="en-US" sz="2200" b="1" dirty="0">
                <a:solidFill>
                  <a:srgbClr val="FF0000"/>
                </a:solidFill>
                <a:latin typeface="Times New Roman" panose="02020603050405020304" pitchFamily="18" charset="0"/>
              </a:rPr>
              <a:t>该动物是有蹄类动物</a:t>
            </a:r>
          </a:p>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rgbClr val="006666"/>
                </a:solidFill>
                <a:latin typeface="Times New Roman" panose="02020603050405020304" pitchFamily="18" charset="0"/>
              </a:rPr>
              <a:t> 8</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该动物是哺乳动物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是反刍动物  </a:t>
            </a:r>
          </a:p>
          <a:p>
            <a:pPr algn="just" eaLnBrk="1" hangingPunct="1">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rgbClr val="006666"/>
                </a:solidFill>
                <a:latin typeface="Times New Roman" panose="02020603050405020304" pitchFamily="18" charset="0"/>
              </a:rPr>
              <a:t>有蹄类动物</a:t>
            </a:r>
            <a:endParaRPr lang="zh-CN" altLang="en-US" sz="2200" b="1" dirty="0">
              <a:solidFill>
                <a:srgbClr val="006666"/>
              </a:solidFill>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85E151-AA2A-4B43-8F91-A165AE4C8944}" type="slidenum">
              <a:rPr altLang="en-US" smtClean="0">
                <a:solidFill>
                  <a:srgbClr val="A50021"/>
                </a:solidFill>
                <a:ea typeface="ＭＳ Ｐゴシック" panose="020B0600070205080204" pitchFamily="34" charset="-128"/>
              </a:rPr>
              <a:pPr/>
              <a:t>7</a:t>
            </a:fld>
            <a:endParaRPr lang="zh-CN" altLang="en-US" smtClean="0">
              <a:solidFill>
                <a:srgbClr val="A50021"/>
              </a:solidFill>
              <a:ea typeface="ＭＳ Ｐゴシック" panose="020B0600070205080204" pitchFamily="34" charset="-128"/>
            </a:endParaRPr>
          </a:p>
        </p:txBody>
      </p:sp>
      <p:sp>
        <p:nvSpPr>
          <p:cNvPr id="30723" name="Rectangle 4"/>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2.1.2 </a:t>
            </a:r>
            <a:r>
              <a:rPr lang="zh-CN" altLang="en-US" sz="3600">
                <a:solidFill>
                  <a:schemeClr val="bg1"/>
                </a:solidFill>
                <a:latin typeface="Times New Roman" panose="02020603050405020304" pitchFamily="18" charset="0"/>
                <a:ea typeface="黑体" panose="02010609060101010101" pitchFamily="49" charset="-122"/>
              </a:rPr>
              <a:t>知识的特性</a:t>
            </a:r>
          </a:p>
        </p:txBody>
      </p:sp>
      <p:sp>
        <p:nvSpPr>
          <p:cNvPr id="156677" name="Rectangle 5"/>
          <p:cNvSpPr>
            <a:spLocks noChangeArrowheads="1"/>
          </p:cNvSpPr>
          <p:nvPr/>
        </p:nvSpPr>
        <p:spPr bwMode="auto">
          <a:xfrm>
            <a:off x="381000" y="138588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chemeClr val="tx1"/>
              </a:buClr>
              <a:buFont typeface="Wingdings" panose="05000000000000000000" pitchFamily="2" charset="2"/>
              <a:buAutoNum type="arabicPeriod" startAt="2"/>
            </a:pPr>
            <a:r>
              <a:rPr lang="en-US" altLang="zh-CN" sz="3000" b="1"/>
              <a:t>  </a:t>
            </a:r>
            <a:r>
              <a:rPr lang="zh-CN" altLang="en-US" sz="3000" b="1"/>
              <a:t>不确定性</a:t>
            </a:r>
            <a:endParaRPr lang="zh-CN" altLang="en-US" sz="2600" b="1"/>
          </a:p>
        </p:txBody>
      </p:sp>
      <p:sp>
        <p:nvSpPr>
          <p:cNvPr id="156678" name="Rectangle 6"/>
          <p:cNvSpPr>
            <a:spLocks noChangeArrowheads="1"/>
          </p:cNvSpPr>
          <p:nvPr/>
        </p:nvSpPr>
        <p:spPr bwMode="auto">
          <a:xfrm>
            <a:off x="0" y="2071688"/>
            <a:ext cx="54864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eaLnBrk="1" hangingPunct="1">
              <a:lnSpc>
                <a:spcPct val="120000"/>
              </a:lnSpc>
              <a:spcBef>
                <a:spcPct val="50000"/>
              </a:spcBef>
              <a:buClr>
                <a:schemeClr val="accent2"/>
              </a:buClr>
              <a:buFont typeface="Wingdings" panose="05000000000000000000" pitchFamily="2" charset="2"/>
              <a:buAutoNum type="circleNumDbPlain"/>
            </a:pPr>
            <a:r>
              <a:rPr lang="en-US" altLang="zh-CN" sz="2600" b="1"/>
              <a:t> </a:t>
            </a:r>
            <a:r>
              <a:rPr lang="zh-CN" altLang="en-US" sz="2600" b="1"/>
              <a:t>随机性引起的不确定性 </a:t>
            </a:r>
          </a:p>
          <a:p>
            <a:pPr lvl="2" eaLnBrk="1" hangingPunct="1">
              <a:lnSpc>
                <a:spcPct val="120000"/>
              </a:lnSpc>
              <a:spcBef>
                <a:spcPct val="50000"/>
              </a:spcBef>
              <a:buClr>
                <a:schemeClr val="accent2"/>
              </a:buClr>
              <a:buFont typeface="Wingdings" panose="05000000000000000000" pitchFamily="2" charset="2"/>
              <a:buAutoNum type="circleNumDbPlain"/>
            </a:pPr>
            <a:r>
              <a:rPr lang="zh-CN" altLang="en-US" sz="2600" b="1"/>
              <a:t> 模糊性引起的不确定性 </a:t>
            </a:r>
          </a:p>
          <a:p>
            <a:pPr lvl="2" eaLnBrk="1" hangingPunct="1">
              <a:lnSpc>
                <a:spcPct val="120000"/>
              </a:lnSpc>
              <a:spcBef>
                <a:spcPct val="50000"/>
              </a:spcBef>
              <a:buClr>
                <a:schemeClr val="accent2"/>
              </a:buClr>
              <a:buFont typeface="Wingdings" panose="05000000000000000000" pitchFamily="2" charset="2"/>
              <a:buAutoNum type="circleNumDbPlain"/>
            </a:pPr>
            <a:r>
              <a:rPr lang="zh-CN" altLang="en-US" sz="2600" b="1"/>
              <a:t> 经验引起的不确定性</a:t>
            </a:r>
          </a:p>
          <a:p>
            <a:pPr lvl="2" eaLnBrk="1" hangingPunct="1">
              <a:lnSpc>
                <a:spcPct val="120000"/>
              </a:lnSpc>
              <a:spcBef>
                <a:spcPct val="50000"/>
              </a:spcBef>
              <a:buClr>
                <a:schemeClr val="accent2"/>
              </a:buClr>
              <a:buFont typeface="Wingdings" panose="05000000000000000000" pitchFamily="2" charset="2"/>
              <a:buAutoNum type="circleNumDbPlain"/>
            </a:pPr>
            <a:r>
              <a:rPr lang="zh-CN" altLang="en-US" sz="2600" b="1"/>
              <a:t> 不完全性引起的不确定性</a:t>
            </a:r>
          </a:p>
        </p:txBody>
      </p:sp>
      <p:sp>
        <p:nvSpPr>
          <p:cNvPr id="156679" name="AutoShape 7"/>
          <p:cNvSpPr>
            <a:spLocks/>
          </p:cNvSpPr>
          <p:nvPr/>
        </p:nvSpPr>
        <p:spPr bwMode="auto">
          <a:xfrm>
            <a:off x="2530475" y="365125"/>
            <a:ext cx="6613525" cy="1524000"/>
          </a:xfrm>
          <a:prstGeom prst="accentCallout2">
            <a:avLst>
              <a:gd name="adj1" fmla="val 7500"/>
              <a:gd name="adj2" fmla="val 301"/>
              <a:gd name="adj3" fmla="val 7500"/>
              <a:gd name="adj4" fmla="val -6963"/>
              <a:gd name="adj5" fmla="val 90208"/>
              <a:gd name="adj6" fmla="val -12894"/>
            </a:avLst>
          </a:prstGeom>
          <a:solidFill>
            <a:schemeClr val="accent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2"/>
              </a:buClr>
              <a:buFont typeface="Wingdings" panose="05000000000000000000" pitchFamily="2" charset="2"/>
              <a:buNone/>
            </a:pPr>
            <a:r>
              <a:rPr lang="zh-CN" altLang="en-US" sz="2600" b="1"/>
              <a:t>知识状态：“真”</a:t>
            </a:r>
          </a:p>
          <a:p>
            <a:pPr eaLnBrk="1" hangingPunct="1">
              <a:lnSpc>
                <a:spcPct val="90000"/>
              </a:lnSpc>
              <a:spcBef>
                <a:spcPct val="20000"/>
              </a:spcBef>
              <a:buClr>
                <a:schemeClr val="accent2"/>
              </a:buClr>
              <a:buFont typeface="Wingdings" panose="05000000000000000000" pitchFamily="2" charset="2"/>
              <a:buNone/>
            </a:pPr>
            <a:r>
              <a:rPr lang="zh-CN" altLang="en-US" sz="3000" b="1"/>
              <a:t>                </a:t>
            </a:r>
            <a:r>
              <a:rPr lang="zh-CN" altLang="en-US" sz="2600" b="1"/>
              <a:t>“假”</a:t>
            </a:r>
          </a:p>
          <a:p>
            <a:pPr eaLnBrk="1" hangingPunct="1">
              <a:lnSpc>
                <a:spcPct val="90000"/>
              </a:lnSpc>
              <a:spcBef>
                <a:spcPct val="20000"/>
              </a:spcBef>
              <a:buClr>
                <a:schemeClr val="accent2"/>
              </a:buClr>
              <a:buFont typeface="Wingdings" panose="05000000000000000000" pitchFamily="2" charset="2"/>
              <a:buNone/>
            </a:pPr>
            <a:r>
              <a:rPr lang="zh-CN" altLang="en-US" sz="2600" b="1"/>
              <a:t>                   </a:t>
            </a:r>
            <a:r>
              <a:rPr lang="zh-CN" altLang="en-US" sz="2600" b="1">
                <a:solidFill>
                  <a:schemeClr val="accent2"/>
                </a:solidFill>
              </a:rPr>
              <a:t>“真”与“假”之间的中间状态</a:t>
            </a:r>
            <a:r>
              <a:rPr lang="zh-CN" altLang="en-US" sz="3000" b="1"/>
              <a:t>  </a:t>
            </a:r>
          </a:p>
          <a:p>
            <a:pPr algn="ctr" eaLnBrk="1" hangingPunct="1"/>
            <a:endParaRPr lang="en-US" altLang="zh-CN"/>
          </a:p>
        </p:txBody>
      </p:sp>
      <p:sp>
        <p:nvSpPr>
          <p:cNvPr id="156680" name="AutoShape 8"/>
          <p:cNvSpPr>
            <a:spLocks/>
          </p:cNvSpPr>
          <p:nvPr/>
        </p:nvSpPr>
        <p:spPr bwMode="auto">
          <a:xfrm>
            <a:off x="3581400" y="1309688"/>
            <a:ext cx="5459413" cy="609600"/>
          </a:xfrm>
          <a:prstGeom prst="borderCallout2">
            <a:avLst>
              <a:gd name="adj1" fmla="val 18750"/>
              <a:gd name="adj2" fmla="val -1394"/>
              <a:gd name="adj3" fmla="val 18750"/>
              <a:gd name="adj4" fmla="val -6194"/>
              <a:gd name="adj5" fmla="val 149741"/>
              <a:gd name="adj6" fmla="val -11139"/>
            </a:avLst>
          </a:prstGeom>
          <a:solidFill>
            <a:schemeClr val="bg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Times New Roman" panose="02020603050405020304" pitchFamily="18" charset="0"/>
              </a:rPr>
              <a:t>“</a:t>
            </a:r>
            <a:r>
              <a:rPr lang="zh-CN" altLang="en-US" sz="2400" b="1">
                <a:latin typeface="宋体" panose="02010600030101010101" pitchFamily="2" charset="-122"/>
              </a:rPr>
              <a:t>如果头痛且流涕，则</a:t>
            </a:r>
            <a:r>
              <a:rPr lang="zh-CN" altLang="en-US" sz="2400" b="1">
                <a:solidFill>
                  <a:schemeClr val="accent2"/>
                </a:solidFill>
                <a:latin typeface="宋体" panose="02010600030101010101" pitchFamily="2" charset="-122"/>
              </a:rPr>
              <a:t>有可能</a:t>
            </a:r>
            <a:r>
              <a:rPr lang="zh-CN" altLang="en-US" sz="2400" b="1">
                <a:latin typeface="宋体" panose="02010600030101010101" pitchFamily="2" charset="-122"/>
              </a:rPr>
              <a:t>患了感冒</a:t>
            </a:r>
            <a:r>
              <a:rPr lang="zh-CN" altLang="en-US" sz="2400" b="1">
                <a:latin typeface="Times New Roman" panose="02020603050405020304" pitchFamily="18" charset="0"/>
              </a:rPr>
              <a:t>”</a:t>
            </a:r>
            <a:r>
              <a:rPr lang="zh-CN" altLang="en-US" b="1"/>
              <a:t> </a:t>
            </a:r>
          </a:p>
        </p:txBody>
      </p:sp>
      <p:sp>
        <p:nvSpPr>
          <p:cNvPr id="156681" name="AutoShape 9"/>
          <p:cNvSpPr>
            <a:spLocks/>
          </p:cNvSpPr>
          <p:nvPr/>
        </p:nvSpPr>
        <p:spPr bwMode="auto">
          <a:xfrm>
            <a:off x="6229350" y="2135188"/>
            <a:ext cx="1828800" cy="609600"/>
          </a:xfrm>
          <a:prstGeom prst="borderCallout2">
            <a:avLst>
              <a:gd name="adj1" fmla="val 18750"/>
              <a:gd name="adj2" fmla="val -4167"/>
              <a:gd name="adj3" fmla="val 18750"/>
              <a:gd name="adj4" fmla="val -57639"/>
              <a:gd name="adj5" fmla="val 130731"/>
              <a:gd name="adj6" fmla="val -112847"/>
            </a:avLst>
          </a:prstGeom>
          <a:solidFill>
            <a:schemeClr val="bg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600" b="1"/>
              <a:t>小李</a:t>
            </a:r>
            <a:r>
              <a:rPr lang="zh-CN" altLang="en-US" sz="2600" b="1">
                <a:solidFill>
                  <a:schemeClr val="accent2"/>
                </a:solidFill>
              </a:rPr>
              <a:t>很高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0-#ppt_w/2"/>
                                          </p:val>
                                        </p:tav>
                                        <p:tav tm="100000">
                                          <p:val>
                                            <p:strVal val="#ppt_x"/>
                                          </p:val>
                                        </p:tav>
                                      </p:tavLst>
                                    </p:anim>
                                    <p:anim calcmode="lin" valueType="num">
                                      <p:cBhvr additive="base">
                                        <p:cTn id="8"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156679"/>
                                        </p:tgtEl>
                                        <p:attrNameLst>
                                          <p:attrName>style.visibility</p:attrName>
                                        </p:attrNameLst>
                                      </p:cBhvr>
                                      <p:to>
                                        <p:strVal val="visible"/>
                                      </p:to>
                                    </p:set>
                                    <p:anim calcmode="lin" valueType="num">
                                      <p:cBhvr>
                                        <p:cTn id="13" dur="500" fill="hold"/>
                                        <p:tgtEl>
                                          <p:spTgt spid="156679"/>
                                        </p:tgtEl>
                                        <p:attrNameLst>
                                          <p:attrName>ppt_x</p:attrName>
                                        </p:attrNameLst>
                                      </p:cBhvr>
                                      <p:tavLst>
                                        <p:tav tm="0">
                                          <p:val>
                                            <p:strVal val="#ppt_x"/>
                                          </p:val>
                                        </p:tav>
                                        <p:tav tm="100000">
                                          <p:val>
                                            <p:strVal val="#ppt_x"/>
                                          </p:val>
                                        </p:tav>
                                      </p:tavLst>
                                    </p:anim>
                                    <p:anim calcmode="lin" valueType="num">
                                      <p:cBhvr>
                                        <p:cTn id="14" dur="500" fill="hold"/>
                                        <p:tgtEl>
                                          <p:spTgt spid="156679"/>
                                        </p:tgtEl>
                                        <p:attrNameLst>
                                          <p:attrName>ppt_y</p:attrName>
                                        </p:attrNameLst>
                                      </p:cBhvr>
                                      <p:tavLst>
                                        <p:tav tm="0">
                                          <p:val>
                                            <p:strVal val="#ppt_y-#ppt_h/2"/>
                                          </p:val>
                                        </p:tav>
                                        <p:tav tm="100000">
                                          <p:val>
                                            <p:strVal val="#ppt_y"/>
                                          </p:val>
                                        </p:tav>
                                      </p:tavLst>
                                    </p:anim>
                                    <p:anim calcmode="lin" valueType="num">
                                      <p:cBhvr>
                                        <p:cTn id="15" dur="500" fill="hold"/>
                                        <p:tgtEl>
                                          <p:spTgt spid="156679"/>
                                        </p:tgtEl>
                                        <p:attrNameLst>
                                          <p:attrName>ppt_w</p:attrName>
                                        </p:attrNameLst>
                                      </p:cBhvr>
                                      <p:tavLst>
                                        <p:tav tm="0">
                                          <p:val>
                                            <p:strVal val="#ppt_w"/>
                                          </p:val>
                                        </p:tav>
                                        <p:tav tm="100000">
                                          <p:val>
                                            <p:strVal val="#ppt_w"/>
                                          </p:val>
                                        </p:tav>
                                      </p:tavLst>
                                    </p:anim>
                                    <p:anim calcmode="lin" valueType="num">
                                      <p:cBhvr>
                                        <p:cTn id="16" dur="500" fill="hold"/>
                                        <p:tgtEl>
                                          <p:spTgt spid="15667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667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 fill="hold" grpId="0" nodeType="clickEffect">
                                  <p:stCondLst>
                                    <p:cond delay="0"/>
                                  </p:stCondLst>
                                  <p:childTnLst>
                                    <p:set>
                                      <p:cBhvr>
                                        <p:cTn id="20" dur="1" fill="hold">
                                          <p:stCondLst>
                                            <p:cond delay="0"/>
                                          </p:stCondLst>
                                        </p:cTn>
                                        <p:tgtEl>
                                          <p:spTgt spid="156678"/>
                                        </p:tgtEl>
                                        <p:attrNameLst>
                                          <p:attrName>style.visibility</p:attrName>
                                        </p:attrNameLst>
                                      </p:cBhvr>
                                      <p:to>
                                        <p:strVal val="visible"/>
                                      </p:to>
                                    </p:set>
                                    <p:anim calcmode="lin" valueType="num">
                                      <p:cBhvr>
                                        <p:cTn id="21" dur="500" fill="hold"/>
                                        <p:tgtEl>
                                          <p:spTgt spid="156678"/>
                                        </p:tgtEl>
                                        <p:attrNameLst>
                                          <p:attrName>ppt_x</p:attrName>
                                        </p:attrNameLst>
                                      </p:cBhvr>
                                      <p:tavLst>
                                        <p:tav tm="0">
                                          <p:val>
                                            <p:strVal val="#ppt_x"/>
                                          </p:val>
                                        </p:tav>
                                        <p:tav tm="100000">
                                          <p:val>
                                            <p:strVal val="#ppt_x"/>
                                          </p:val>
                                        </p:tav>
                                      </p:tavLst>
                                    </p:anim>
                                    <p:anim calcmode="lin" valueType="num">
                                      <p:cBhvr>
                                        <p:cTn id="22" dur="500" fill="hold"/>
                                        <p:tgtEl>
                                          <p:spTgt spid="156678"/>
                                        </p:tgtEl>
                                        <p:attrNameLst>
                                          <p:attrName>ppt_y</p:attrName>
                                        </p:attrNameLst>
                                      </p:cBhvr>
                                      <p:tavLst>
                                        <p:tav tm="0">
                                          <p:val>
                                            <p:strVal val="#ppt_y-#ppt_h/2"/>
                                          </p:val>
                                        </p:tav>
                                        <p:tav tm="100000">
                                          <p:val>
                                            <p:strVal val="#ppt_y"/>
                                          </p:val>
                                        </p:tav>
                                      </p:tavLst>
                                    </p:anim>
                                    <p:anim calcmode="lin" valueType="num">
                                      <p:cBhvr>
                                        <p:cTn id="23" dur="500" fill="hold"/>
                                        <p:tgtEl>
                                          <p:spTgt spid="156678"/>
                                        </p:tgtEl>
                                        <p:attrNameLst>
                                          <p:attrName>ppt_w</p:attrName>
                                        </p:attrNameLst>
                                      </p:cBhvr>
                                      <p:tavLst>
                                        <p:tav tm="0">
                                          <p:val>
                                            <p:strVal val="#ppt_w"/>
                                          </p:val>
                                        </p:tav>
                                        <p:tav tm="100000">
                                          <p:val>
                                            <p:strVal val="#ppt_w"/>
                                          </p:val>
                                        </p:tav>
                                      </p:tavLst>
                                    </p:anim>
                                    <p:anim calcmode="lin" valueType="num">
                                      <p:cBhvr>
                                        <p:cTn id="24" dur="500" fill="hold"/>
                                        <p:tgtEl>
                                          <p:spTgt spid="156678"/>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56680"/>
                                        </p:tgtEl>
                                        <p:attrNameLst>
                                          <p:attrName>style.visibility</p:attrName>
                                        </p:attrNameLst>
                                      </p:cBhvr>
                                      <p:to>
                                        <p:strVal val="visible"/>
                                      </p:to>
                                    </p:set>
                                    <p:anim calcmode="lin" valueType="num">
                                      <p:cBhvr>
                                        <p:cTn id="29" dur="500" fill="hold"/>
                                        <p:tgtEl>
                                          <p:spTgt spid="156680"/>
                                        </p:tgtEl>
                                        <p:attrNameLst>
                                          <p:attrName>ppt_x</p:attrName>
                                        </p:attrNameLst>
                                      </p:cBhvr>
                                      <p:tavLst>
                                        <p:tav tm="0">
                                          <p:val>
                                            <p:strVal val="#ppt_x-#ppt_w/2"/>
                                          </p:val>
                                        </p:tav>
                                        <p:tav tm="100000">
                                          <p:val>
                                            <p:strVal val="#ppt_x"/>
                                          </p:val>
                                        </p:tav>
                                      </p:tavLst>
                                    </p:anim>
                                    <p:anim calcmode="lin" valueType="num">
                                      <p:cBhvr>
                                        <p:cTn id="30" dur="500" fill="hold"/>
                                        <p:tgtEl>
                                          <p:spTgt spid="156680"/>
                                        </p:tgtEl>
                                        <p:attrNameLst>
                                          <p:attrName>ppt_y</p:attrName>
                                        </p:attrNameLst>
                                      </p:cBhvr>
                                      <p:tavLst>
                                        <p:tav tm="0">
                                          <p:val>
                                            <p:strVal val="#ppt_y"/>
                                          </p:val>
                                        </p:tav>
                                        <p:tav tm="100000">
                                          <p:val>
                                            <p:strVal val="#ppt_y"/>
                                          </p:val>
                                        </p:tav>
                                      </p:tavLst>
                                    </p:anim>
                                    <p:anim calcmode="lin" valueType="num">
                                      <p:cBhvr>
                                        <p:cTn id="31" dur="500" fill="hold"/>
                                        <p:tgtEl>
                                          <p:spTgt spid="156680"/>
                                        </p:tgtEl>
                                        <p:attrNameLst>
                                          <p:attrName>ppt_w</p:attrName>
                                        </p:attrNameLst>
                                      </p:cBhvr>
                                      <p:tavLst>
                                        <p:tav tm="0">
                                          <p:val>
                                            <p:fltVal val="0"/>
                                          </p:val>
                                        </p:tav>
                                        <p:tav tm="100000">
                                          <p:val>
                                            <p:strVal val="#ppt_w"/>
                                          </p:val>
                                        </p:tav>
                                      </p:tavLst>
                                    </p:anim>
                                    <p:anim calcmode="lin" valueType="num">
                                      <p:cBhvr>
                                        <p:cTn id="32" dur="500" fill="hold"/>
                                        <p:tgtEl>
                                          <p:spTgt spid="15668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56680"/>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6681"/>
                                        </p:tgtEl>
                                        <p:attrNameLst>
                                          <p:attrName>style.visibility</p:attrName>
                                        </p:attrNameLst>
                                      </p:cBhvr>
                                      <p:to>
                                        <p:strVal val="visible"/>
                                      </p:to>
                                    </p:set>
                                    <p:animEffect transition="in" filter="box(in)">
                                      <p:cBhvr>
                                        <p:cTn id="37" dur="500"/>
                                        <p:tgtEl>
                                          <p:spTgt spid="156681"/>
                                        </p:tgtEl>
                                      </p:cBhvr>
                                    </p:animEffect>
                                  </p:childTnLst>
                                  <p:subTnLst>
                                    <p:set>
                                      <p:cBhvr override="childStyle">
                                        <p:cTn dur="1" fill="hold" display="0" masterRel="nextClick" afterEffect="1"/>
                                        <p:tgtEl>
                                          <p:spTgt spid="1566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P spid="156678" grpId="0"/>
      <p:bldP spid="156679" grpId="0" bldLvl="0" animBg="1"/>
      <p:bldP spid="156680" grpId="0" animBg="1"/>
      <p:bldP spid="15668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63D017-66B6-412E-87ED-21D133E96870}" type="slidenum">
              <a:rPr altLang="en-US" smtClean="0">
                <a:solidFill>
                  <a:srgbClr val="A50021"/>
                </a:solidFill>
                <a:ea typeface="ＭＳ Ｐゴシック" panose="020B0600070205080204" pitchFamily="34" charset="-128"/>
              </a:rPr>
              <a:pPr/>
              <a:t>70</a:t>
            </a:fld>
            <a:endParaRPr lang="zh-CN" altLang="en-US" smtClean="0">
              <a:solidFill>
                <a:srgbClr val="A50021"/>
              </a:solidFill>
              <a:ea typeface="ＭＳ Ｐゴシック" panose="020B0600070205080204" pitchFamily="34" charset="-128"/>
            </a:endParaRPr>
          </a:p>
        </p:txBody>
      </p:sp>
      <p:sp>
        <p:nvSpPr>
          <p:cNvPr id="98307" name="Rectangle 7"/>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2.4.3  </a:t>
            </a:r>
            <a:r>
              <a:rPr lang="zh-CN" altLang="en-US" smtClean="0">
                <a:latin typeface="Times New Roman" panose="02020603050405020304" pitchFamily="18" charset="0"/>
              </a:rPr>
              <a:t>产生式系统的例子</a:t>
            </a:r>
            <a:r>
              <a:rPr lang="en-US" altLang="zh-CN" smtClean="0">
                <a:latin typeface="Times New Roman" panose="02020603050405020304" pitchFamily="18" charset="0"/>
              </a:rPr>
              <a:t>——</a:t>
            </a:r>
            <a:r>
              <a:rPr lang="zh-CN" altLang="en-US" smtClean="0">
                <a:latin typeface="Times New Roman" panose="02020603050405020304" pitchFamily="18" charset="0"/>
              </a:rPr>
              <a:t>动物识别系统</a:t>
            </a:r>
          </a:p>
        </p:txBody>
      </p:sp>
      <p:sp>
        <p:nvSpPr>
          <p:cNvPr id="2" name="Text Box 8"/>
          <p:cNvSpPr txBox="1">
            <a:spLocks noChangeArrowheads="1"/>
          </p:cNvSpPr>
          <p:nvPr/>
        </p:nvSpPr>
        <p:spPr bwMode="auto">
          <a:xfrm>
            <a:off x="349250" y="923925"/>
            <a:ext cx="8547100" cy="5746750"/>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headEnd/>
            <a:tailEnd/>
          </a:ln>
        </p:spPr>
        <p:txBody>
          <a:bodyPr>
            <a:spAutoFit/>
          </a:bodyPr>
          <a:lstStyle/>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chemeClr val="accent2"/>
                </a:solidFill>
                <a:latin typeface="Times New Roman" panose="02020603050405020304" pitchFamily="18" charset="0"/>
              </a:rPr>
              <a:t>9</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该动物是哺乳动物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是食肉动物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是黄褐色 </a:t>
            </a:r>
          </a:p>
          <a:p>
            <a:pPr algn="just" eaLnBrk="1" hangingPunct="1">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身上有暗斑点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chemeClr val="accent2"/>
                </a:solidFill>
                <a:latin typeface="Times New Roman" panose="02020603050405020304" pitchFamily="18" charset="0"/>
              </a:rPr>
              <a:t>金钱豹</a:t>
            </a:r>
            <a:r>
              <a:rPr lang="zh-CN" altLang="en-US" sz="2200" b="1" dirty="0">
                <a:latin typeface="Times New Roman" panose="02020603050405020304" pitchFamily="18" charset="0"/>
              </a:rPr>
              <a:t>                                     </a:t>
            </a:r>
            <a:endParaRPr lang="zh-CN" altLang="en-US" sz="2200" b="1" dirty="0">
              <a:solidFill>
                <a:schemeClr val="accent2"/>
              </a:solidFill>
              <a:latin typeface="Times New Roman" panose="02020603050405020304" pitchFamily="18" charset="0"/>
            </a:endParaRPr>
          </a:p>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chemeClr val="accent2"/>
                </a:solidFill>
                <a:latin typeface="Times New Roman" panose="02020603050405020304" pitchFamily="18" charset="0"/>
              </a:rPr>
              <a:t>10</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该动物是哺乳动物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是食肉动物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是黄褐色 </a:t>
            </a:r>
          </a:p>
          <a:p>
            <a:pPr algn="just" eaLnBrk="1" hangingPunct="1">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身上有黑色条纹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chemeClr val="accent2"/>
                </a:solidFill>
                <a:latin typeface="Times New Roman" panose="02020603050405020304" pitchFamily="18" charset="0"/>
              </a:rPr>
              <a:t>虎</a:t>
            </a:r>
            <a:r>
              <a:rPr lang="zh-CN" altLang="en-US" sz="2200" b="1" dirty="0">
                <a:latin typeface="Times New Roman" panose="02020603050405020304" pitchFamily="18" charset="0"/>
              </a:rPr>
              <a:t>                                     </a:t>
            </a:r>
            <a:endParaRPr lang="zh-CN" altLang="en-US" sz="2200" b="1" dirty="0">
              <a:solidFill>
                <a:schemeClr val="accent2"/>
              </a:solidFill>
              <a:latin typeface="Times New Roman" panose="02020603050405020304" pitchFamily="18" charset="0"/>
            </a:endParaRPr>
          </a:p>
          <a:p>
            <a:pPr algn="just" eaLnBrk="1" hangingPunct="1">
              <a:lnSpc>
                <a:spcPct val="110000"/>
              </a:lnSpc>
              <a:spcBef>
                <a:spcPct val="20000"/>
              </a:spcBef>
              <a:defRPr/>
            </a:pPr>
            <a:r>
              <a:rPr lang="en-US" altLang="zh-CN" sz="2200" b="1" i="1" dirty="0">
                <a:solidFill>
                  <a:srgbClr val="FF0000"/>
                </a:solidFill>
                <a:latin typeface="Times New Roman" panose="02020603050405020304" pitchFamily="18" charset="0"/>
              </a:rPr>
              <a:t>r</a:t>
            </a:r>
            <a:r>
              <a:rPr lang="en-US" altLang="zh-CN" sz="2200" b="1" baseline="-30000" dirty="0">
                <a:solidFill>
                  <a:srgbClr val="FF0000"/>
                </a:solidFill>
                <a:latin typeface="Times New Roman" panose="02020603050405020304" pitchFamily="18" charset="0"/>
              </a:rPr>
              <a:t>11</a:t>
            </a:r>
            <a:r>
              <a:rPr lang="zh-CN" altLang="en-US" sz="2200" b="1" dirty="0">
                <a:solidFill>
                  <a:srgbClr val="FF0000"/>
                </a:solidFill>
                <a:latin typeface="Times New Roman" panose="02020603050405020304" pitchFamily="18" charset="0"/>
              </a:rPr>
              <a:t>： </a:t>
            </a:r>
            <a:r>
              <a:rPr lang="en-US" altLang="zh-CN" sz="2200" b="1" dirty="0">
                <a:solidFill>
                  <a:srgbClr val="FF0000"/>
                </a:solidFill>
                <a:latin typeface="Times New Roman" panose="02020603050405020304" pitchFamily="18" charset="0"/>
              </a:rPr>
              <a:t>IF  </a:t>
            </a:r>
            <a:r>
              <a:rPr lang="zh-CN" altLang="en-US" sz="2200" b="1" dirty="0">
                <a:solidFill>
                  <a:srgbClr val="FF0000"/>
                </a:solidFill>
                <a:latin typeface="Times New Roman" panose="02020603050405020304" pitchFamily="18" charset="0"/>
              </a:rPr>
              <a:t>该动物是有蹄类动物   </a:t>
            </a:r>
            <a:r>
              <a:rPr lang="en-US" altLang="zh-CN" sz="2200" b="1" dirty="0">
                <a:solidFill>
                  <a:srgbClr val="FF0000"/>
                </a:solidFill>
                <a:latin typeface="Times New Roman" panose="02020603050405020304" pitchFamily="18" charset="0"/>
              </a:rPr>
              <a:t>AND  </a:t>
            </a:r>
            <a:r>
              <a:rPr lang="zh-CN" altLang="en-US" sz="2200" b="1" dirty="0">
                <a:solidFill>
                  <a:srgbClr val="FF0000"/>
                </a:solidFill>
                <a:latin typeface="Times New Roman" panose="02020603050405020304" pitchFamily="18" charset="0"/>
              </a:rPr>
              <a:t>有长脖子  </a:t>
            </a:r>
            <a:r>
              <a:rPr lang="en-US" altLang="zh-CN" sz="2200" b="1" dirty="0">
                <a:solidFill>
                  <a:srgbClr val="FF0000"/>
                </a:solidFill>
                <a:latin typeface="Times New Roman" panose="02020603050405020304" pitchFamily="18" charset="0"/>
              </a:rPr>
              <a:t>AND  </a:t>
            </a:r>
            <a:r>
              <a:rPr lang="zh-CN" altLang="en-US" sz="2200" b="1" dirty="0">
                <a:solidFill>
                  <a:srgbClr val="FF0000"/>
                </a:solidFill>
                <a:latin typeface="Times New Roman" panose="02020603050405020304" pitchFamily="18" charset="0"/>
              </a:rPr>
              <a:t>有长腿 </a:t>
            </a:r>
          </a:p>
          <a:p>
            <a:pPr algn="just" eaLnBrk="1" hangingPunct="1">
              <a:lnSpc>
                <a:spcPct val="110000"/>
              </a:lnSpc>
              <a:spcBef>
                <a:spcPct val="20000"/>
              </a:spcBef>
              <a:defRPr/>
            </a:pPr>
            <a:r>
              <a:rPr lang="zh-CN" altLang="en-US" sz="2200" b="1" dirty="0">
                <a:solidFill>
                  <a:srgbClr val="FF0000"/>
                </a:solidFill>
                <a:latin typeface="Times New Roman" panose="02020603050405020304" pitchFamily="18" charset="0"/>
              </a:rPr>
              <a:t>                    </a:t>
            </a:r>
            <a:r>
              <a:rPr lang="en-US" altLang="zh-CN" sz="2200" b="1" dirty="0">
                <a:solidFill>
                  <a:srgbClr val="FF0000"/>
                </a:solidFill>
                <a:latin typeface="Times New Roman" panose="02020603050405020304" pitchFamily="18" charset="0"/>
              </a:rPr>
              <a:t>AND  </a:t>
            </a:r>
            <a:r>
              <a:rPr lang="zh-CN" altLang="en-US" sz="2200" b="1" dirty="0">
                <a:solidFill>
                  <a:srgbClr val="FF0000"/>
                </a:solidFill>
                <a:latin typeface="Times New Roman" panose="02020603050405020304" pitchFamily="18" charset="0"/>
              </a:rPr>
              <a:t>身上有暗斑点      </a:t>
            </a:r>
            <a:r>
              <a:rPr lang="en-US" altLang="zh-CN" sz="2200" b="1" dirty="0">
                <a:solidFill>
                  <a:srgbClr val="FF0000"/>
                </a:solidFill>
                <a:latin typeface="Times New Roman" panose="02020603050405020304" pitchFamily="18" charset="0"/>
              </a:rPr>
              <a:t>THEN  </a:t>
            </a:r>
            <a:r>
              <a:rPr lang="zh-CN" altLang="en-US" sz="2200" b="1" dirty="0">
                <a:solidFill>
                  <a:srgbClr val="FF0000"/>
                </a:solidFill>
                <a:latin typeface="Times New Roman" panose="02020603050405020304" pitchFamily="18" charset="0"/>
              </a:rPr>
              <a:t>该动物是长颈鹿                                     </a:t>
            </a:r>
          </a:p>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rgbClr val="006666"/>
                </a:solidFill>
                <a:latin typeface="Times New Roman" panose="02020603050405020304" pitchFamily="18" charset="0"/>
              </a:rPr>
              <a:t> 12</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该动物有蹄类动物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身上有黑色条纹  </a:t>
            </a:r>
          </a:p>
          <a:p>
            <a:pPr algn="just" eaLnBrk="1" hangingPunct="1">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rgbClr val="006666"/>
                </a:solidFill>
                <a:latin typeface="Times New Roman" panose="02020603050405020304" pitchFamily="18" charset="0"/>
              </a:rPr>
              <a:t>斑马</a:t>
            </a:r>
          </a:p>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rgbClr val="0000FF"/>
                </a:solidFill>
                <a:latin typeface="Times New Roman" panose="02020603050405020304" pitchFamily="18" charset="0"/>
              </a:rPr>
              <a:t>13</a:t>
            </a:r>
            <a:r>
              <a:rPr lang="zh-CN" altLang="en-US" sz="2200" b="1" dirty="0">
                <a:latin typeface="Times New Roman" panose="02020603050405020304" pitchFamily="18" charset="0"/>
              </a:rPr>
              <a:t>：</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该动物是鸟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有长脖子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有长腿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不会飞 </a:t>
            </a:r>
          </a:p>
          <a:p>
            <a:pPr algn="just" eaLnBrk="1" hangingPunct="1">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有黑白二色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rgbClr val="0000FF"/>
                </a:solidFill>
                <a:latin typeface="Times New Roman" panose="02020603050405020304" pitchFamily="18" charset="0"/>
              </a:rPr>
              <a:t>鸵鸟</a:t>
            </a:r>
            <a:endParaRPr lang="zh-CN" altLang="en-US" sz="2200" b="1" dirty="0">
              <a:latin typeface="Times New Roman" panose="02020603050405020304" pitchFamily="18" charset="0"/>
            </a:endParaRPr>
          </a:p>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rgbClr val="0000FF"/>
                </a:solidFill>
                <a:latin typeface="Times New Roman" panose="02020603050405020304" pitchFamily="18" charset="0"/>
              </a:rPr>
              <a:t>14</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该动物是鸟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会游泳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不会飞 </a:t>
            </a:r>
          </a:p>
          <a:p>
            <a:pPr algn="just" eaLnBrk="1" hangingPunct="1">
              <a:lnSpc>
                <a:spcPct val="110000"/>
              </a:lnSpc>
              <a:spcBef>
                <a:spcPct val="20000"/>
              </a:spcBef>
              <a:defRPr/>
            </a:pPr>
            <a:r>
              <a:rPr lang="zh-CN" altLang="en-US" sz="2200" b="1" dirty="0">
                <a:latin typeface="Times New Roman" panose="02020603050405020304" pitchFamily="18" charset="0"/>
              </a:rPr>
              <a:t>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有黑白二色             </a:t>
            </a:r>
            <a:r>
              <a:rPr lang="en-US" altLang="zh-CN" sz="2200" b="1" dirty="0">
                <a:latin typeface="Times New Roman" panose="02020603050405020304" pitchFamily="18" charset="0"/>
              </a:rPr>
              <a:t>THEN  </a:t>
            </a:r>
            <a:r>
              <a:rPr lang="zh-CN" altLang="en-US" sz="2200" b="1" dirty="0">
                <a:latin typeface="Times New Roman" panose="02020603050405020304" pitchFamily="18" charset="0"/>
              </a:rPr>
              <a:t>该动物是</a:t>
            </a:r>
            <a:r>
              <a:rPr lang="zh-CN" altLang="en-US" sz="2200" b="1" dirty="0">
                <a:solidFill>
                  <a:srgbClr val="0000FF"/>
                </a:solidFill>
                <a:latin typeface="Times New Roman" panose="02020603050405020304" pitchFamily="18" charset="0"/>
              </a:rPr>
              <a:t>企鹅</a:t>
            </a:r>
            <a:r>
              <a:rPr lang="zh-CN" altLang="en-US" sz="2200" b="1" dirty="0">
                <a:latin typeface="Times New Roman" panose="02020603050405020304" pitchFamily="18" charset="0"/>
              </a:rPr>
              <a:t>                         </a:t>
            </a:r>
          </a:p>
          <a:p>
            <a:pPr algn="just" eaLnBrk="1" hangingPunct="1">
              <a:lnSpc>
                <a:spcPct val="110000"/>
              </a:lnSpc>
              <a:spcBef>
                <a:spcPct val="20000"/>
              </a:spcBef>
              <a:defRPr/>
            </a:pPr>
            <a:r>
              <a:rPr lang="en-US" altLang="zh-CN" sz="2200" b="1" i="1" dirty="0">
                <a:latin typeface="Times New Roman" panose="02020603050405020304" pitchFamily="18" charset="0"/>
              </a:rPr>
              <a:t>r</a:t>
            </a:r>
            <a:r>
              <a:rPr lang="en-US" altLang="zh-CN" sz="2200" b="1" baseline="-30000" dirty="0">
                <a:solidFill>
                  <a:srgbClr val="0000FF"/>
                </a:solidFill>
                <a:latin typeface="Times New Roman" panose="02020603050405020304" pitchFamily="18" charset="0"/>
              </a:rPr>
              <a:t>15</a:t>
            </a:r>
            <a:r>
              <a:rPr lang="zh-CN" altLang="en-US" sz="2200" b="1" dirty="0">
                <a:latin typeface="Times New Roman" panose="02020603050405020304" pitchFamily="18" charset="0"/>
              </a:rPr>
              <a:t>： </a:t>
            </a:r>
            <a:r>
              <a:rPr lang="en-US" altLang="zh-CN" sz="2200" b="1" dirty="0">
                <a:latin typeface="Times New Roman" panose="02020603050405020304" pitchFamily="18" charset="0"/>
              </a:rPr>
              <a:t>IF  </a:t>
            </a:r>
            <a:r>
              <a:rPr lang="zh-CN" altLang="en-US" sz="2200" b="1" dirty="0">
                <a:latin typeface="Times New Roman" panose="02020603050405020304" pitchFamily="18" charset="0"/>
              </a:rPr>
              <a:t>该动物是鸟   </a:t>
            </a:r>
            <a:r>
              <a:rPr lang="en-US" altLang="zh-CN" sz="2200" b="1" dirty="0">
                <a:latin typeface="Times New Roman" panose="02020603050405020304" pitchFamily="18" charset="0"/>
              </a:rPr>
              <a:t>AND  </a:t>
            </a:r>
            <a:r>
              <a:rPr lang="zh-CN" altLang="en-US" sz="2200" b="1" dirty="0">
                <a:latin typeface="Times New Roman" panose="02020603050405020304" pitchFamily="18" charset="0"/>
              </a:rPr>
              <a:t>善飞     </a:t>
            </a:r>
            <a:r>
              <a:rPr lang="en-US" altLang="zh-CN" sz="2200" b="1" dirty="0">
                <a:latin typeface="Times New Roman" panose="02020603050405020304" pitchFamily="18" charset="0"/>
              </a:rPr>
              <a:t>THEN  </a:t>
            </a:r>
            <a:r>
              <a:rPr lang="zh-CN" altLang="en-US" sz="2200" b="1" dirty="0">
                <a:latin typeface="宋体" panose="02010600030101010101" pitchFamily="2" charset="-122"/>
              </a:rPr>
              <a:t>该动物是</a:t>
            </a:r>
            <a:r>
              <a:rPr lang="zh-CN" altLang="en-US" sz="2200" b="1" dirty="0">
                <a:solidFill>
                  <a:srgbClr val="0000FF"/>
                </a:solidFill>
                <a:latin typeface="宋体" panose="02010600030101010101" pitchFamily="2" charset="-122"/>
              </a:rPr>
              <a:t>信天翁</a:t>
            </a:r>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F7483D-BDFB-4581-93BF-C3BF3D9FD9FB}" type="slidenum">
              <a:rPr altLang="en-US" smtClean="0">
                <a:solidFill>
                  <a:srgbClr val="A50021"/>
                </a:solidFill>
                <a:ea typeface="ＭＳ Ｐゴシック" panose="020B0600070205080204" pitchFamily="34" charset="-128"/>
              </a:rPr>
              <a:pPr/>
              <a:t>71</a:t>
            </a:fld>
            <a:endParaRPr lang="zh-CN" altLang="en-US" smtClean="0">
              <a:solidFill>
                <a:srgbClr val="A50021"/>
              </a:solidFill>
              <a:ea typeface="ＭＳ Ｐゴシック" panose="020B0600070205080204" pitchFamily="34" charset="-128"/>
            </a:endParaRPr>
          </a:p>
        </p:txBody>
      </p:sp>
      <p:sp>
        <p:nvSpPr>
          <p:cNvPr id="99331"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2.4.3  </a:t>
            </a:r>
            <a:r>
              <a:rPr lang="zh-CN" altLang="en-US" smtClean="0">
                <a:latin typeface="Times New Roman" panose="02020603050405020304" pitchFamily="18" charset="0"/>
              </a:rPr>
              <a:t>产生式系统的例子</a:t>
            </a:r>
            <a:r>
              <a:rPr lang="en-US" altLang="zh-CN" smtClean="0">
                <a:latin typeface="Times New Roman" panose="02020603050405020304" pitchFamily="18" charset="0"/>
              </a:rPr>
              <a:t>——</a:t>
            </a:r>
            <a:r>
              <a:rPr lang="zh-CN" altLang="en-US" smtClean="0">
                <a:latin typeface="Times New Roman" panose="02020603050405020304" pitchFamily="18" charset="0"/>
              </a:rPr>
              <a:t>动物识别系统</a:t>
            </a:r>
          </a:p>
        </p:txBody>
      </p:sp>
      <p:sp>
        <p:nvSpPr>
          <p:cNvPr id="99332" name="Rectangle 3"/>
          <p:cNvSpPr>
            <a:spLocks noGrp="1" noChangeArrowheads="1"/>
          </p:cNvSpPr>
          <p:nvPr>
            <p:ph idx="1"/>
          </p:nvPr>
        </p:nvSpPr>
        <p:spPr>
          <a:xfrm>
            <a:off x="250825" y="1022350"/>
            <a:ext cx="8642350" cy="5835650"/>
          </a:xfrm>
        </p:spPr>
        <p:txBody>
          <a:bodyPr/>
          <a:lstStyle/>
          <a:p>
            <a:pPr marL="190500" indent="-190500" eaLnBrk="1" hangingPunct="1"/>
            <a:r>
              <a:rPr lang="en-US" altLang="zh-CN" smtClean="0"/>
              <a:t> </a:t>
            </a:r>
            <a:r>
              <a:rPr lang="zh-CN" altLang="en-US" smtClean="0"/>
              <a:t>设已知初始事实存放在</a:t>
            </a:r>
            <a:r>
              <a:rPr lang="zh-CN" altLang="en-US" b="1" smtClean="0">
                <a:solidFill>
                  <a:schemeClr val="folHlink"/>
                </a:solidFill>
              </a:rPr>
              <a:t>综合数据库</a:t>
            </a:r>
            <a:r>
              <a:rPr lang="zh-CN" altLang="en-US" smtClean="0"/>
              <a:t>中：</a:t>
            </a:r>
          </a:p>
          <a:p>
            <a:pPr marL="190500" indent="-190500" eaLnBrk="1" hangingPunct="1">
              <a:buFont typeface="Wingdings" panose="05000000000000000000" pitchFamily="2" charset="2"/>
              <a:buNone/>
            </a:pPr>
            <a:r>
              <a:rPr lang="zh-CN" altLang="en-US" b="1" smtClean="0"/>
              <a:t>     </a:t>
            </a:r>
            <a:r>
              <a:rPr lang="zh-CN" altLang="en-US" b="1" smtClean="0">
                <a:solidFill>
                  <a:schemeClr val="accent2"/>
                </a:solidFill>
              </a:rPr>
              <a:t>该动物身上有：暗斑点，长脖子，长腿，奶，蹄</a:t>
            </a:r>
          </a:p>
          <a:p>
            <a:pPr marL="190500" indent="-190500" eaLnBrk="1" hangingPunct="1">
              <a:spcBef>
                <a:spcPct val="40000"/>
              </a:spcBef>
            </a:pPr>
            <a:r>
              <a:rPr lang="zh-CN" altLang="en-US" b="1" smtClean="0">
                <a:latin typeface="宋体" panose="02010600030101010101" pitchFamily="2" charset="-122"/>
              </a:rPr>
              <a:t> 推理机构的工作过程</a:t>
            </a:r>
            <a:r>
              <a:rPr lang="zh-CN" altLang="en-US" b="1" smtClean="0"/>
              <a:t> ：</a:t>
            </a:r>
          </a:p>
          <a:p>
            <a:pPr marL="190500" indent="-190500" eaLnBrk="1" hangingPunct="1">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1</a:t>
            </a:r>
            <a:r>
              <a:rPr lang="zh-CN" altLang="en-US" smtClean="0">
                <a:latin typeface="宋体" panose="02010600030101010101" pitchFamily="2" charset="-122"/>
              </a:rPr>
              <a:t>）从规则库中取出</a:t>
            </a:r>
            <a:r>
              <a:rPr lang="en-US" altLang="zh-CN" i="1" smtClean="0">
                <a:latin typeface="Times New Roman" panose="02020603050405020304" pitchFamily="18" charset="0"/>
              </a:rPr>
              <a:t>r</a:t>
            </a:r>
            <a:r>
              <a:rPr lang="en-US" altLang="zh-CN" baseline="-30000" smtClean="0">
                <a:latin typeface="Times New Roman" panose="02020603050405020304" pitchFamily="18" charset="0"/>
              </a:rPr>
              <a:t>1</a:t>
            </a:r>
            <a:r>
              <a:rPr lang="zh-CN" altLang="en-US" smtClean="0">
                <a:latin typeface="宋体" panose="02010600030101010101" pitchFamily="2" charset="-122"/>
              </a:rPr>
              <a:t>，检查其前提是否可与综合数据库中的已知事实匹配。匹配失败则</a:t>
            </a:r>
            <a:r>
              <a:rPr lang="en-US" altLang="zh-CN" i="1" smtClean="0">
                <a:latin typeface="Times New Roman" panose="02020603050405020304" pitchFamily="18" charset="0"/>
              </a:rPr>
              <a:t>r</a:t>
            </a:r>
            <a:r>
              <a:rPr lang="en-US" altLang="zh-CN" baseline="-30000" smtClean="0">
                <a:latin typeface="宋体" panose="02010600030101010101" pitchFamily="2" charset="-122"/>
              </a:rPr>
              <a:t>1</a:t>
            </a:r>
            <a:r>
              <a:rPr lang="zh-CN" altLang="en-US" smtClean="0">
                <a:latin typeface="宋体" panose="02010600030101010101" pitchFamily="2" charset="-122"/>
              </a:rPr>
              <a:t>不能被用于推理。然后取</a:t>
            </a:r>
            <a:r>
              <a:rPr lang="en-US" altLang="zh-CN" i="1" smtClean="0">
                <a:latin typeface="Times New Roman" panose="02020603050405020304" pitchFamily="18" charset="0"/>
              </a:rPr>
              <a:t>r</a:t>
            </a:r>
            <a:r>
              <a:rPr lang="en-US" altLang="zh-CN" baseline="-30000" smtClean="0">
                <a:latin typeface="宋体" panose="02010600030101010101" pitchFamily="2" charset="-122"/>
              </a:rPr>
              <a:t>2</a:t>
            </a:r>
            <a:r>
              <a:rPr lang="zh-CN" altLang="en-US" smtClean="0">
                <a:latin typeface="宋体" panose="02010600030101010101" pitchFamily="2" charset="-122"/>
              </a:rPr>
              <a:t>进行同样的工作。匹配成功则</a:t>
            </a:r>
            <a:r>
              <a:rPr lang="en-US" altLang="zh-CN" i="1" smtClean="0">
                <a:latin typeface="Times New Roman" panose="02020603050405020304" pitchFamily="18" charset="0"/>
              </a:rPr>
              <a:t>r</a:t>
            </a:r>
            <a:r>
              <a:rPr lang="en-US" altLang="zh-CN" baseline="-30000" smtClean="0">
                <a:latin typeface="宋体" panose="02010600030101010101" pitchFamily="2" charset="-122"/>
              </a:rPr>
              <a:t>2</a:t>
            </a:r>
            <a:r>
              <a:rPr lang="zh-CN" altLang="en-US" smtClean="0">
                <a:latin typeface="宋体" panose="02010600030101010101" pitchFamily="2" charset="-122"/>
              </a:rPr>
              <a:t>被执行。</a:t>
            </a:r>
          </a:p>
          <a:p>
            <a:pPr marL="190500" indent="-190500" eaLnBrk="1" hangingPunct="1">
              <a:buClr>
                <a:srgbClr val="0000FF"/>
              </a:buClr>
              <a:buFont typeface="Wingdings" panose="05000000000000000000" pitchFamily="2" charset="2"/>
              <a:buChar char="§"/>
            </a:pPr>
            <a:r>
              <a:rPr lang="zh-CN" altLang="en-US" b="1" smtClean="0">
                <a:solidFill>
                  <a:schemeClr val="folHlink"/>
                </a:solidFill>
                <a:latin typeface="宋体" panose="02010600030101010101" pitchFamily="2" charset="-122"/>
              </a:rPr>
              <a:t> 综合数据库</a:t>
            </a:r>
            <a:r>
              <a:rPr lang="zh-CN" altLang="en-US" b="1" smtClean="0">
                <a:latin typeface="宋体" panose="02010600030101010101" pitchFamily="2" charset="-122"/>
              </a:rPr>
              <a:t> ：</a:t>
            </a:r>
          </a:p>
          <a:p>
            <a:pPr marL="190500" indent="-190500" eaLnBrk="1" hangingPunct="1">
              <a:buFont typeface="Wingdings" panose="05000000000000000000" pitchFamily="2" charset="2"/>
              <a:buNone/>
            </a:pPr>
            <a:r>
              <a:rPr lang="zh-CN" altLang="en-US" b="1" smtClean="0">
                <a:latin typeface="宋体" panose="02010600030101010101" pitchFamily="2" charset="-122"/>
              </a:rPr>
              <a:t> </a:t>
            </a:r>
            <a:r>
              <a:rPr lang="zh-CN" altLang="en-US" b="1" smtClean="0">
                <a:solidFill>
                  <a:schemeClr val="accent2"/>
                </a:solidFill>
                <a:latin typeface="宋体" panose="02010600030101010101" pitchFamily="2" charset="-122"/>
              </a:rPr>
              <a:t>该动物身上有：暗斑点，长脖子，长腿，奶，蹄，哺乳动物</a:t>
            </a:r>
            <a:r>
              <a:rPr lang="zh-CN" altLang="en-US" b="1" smtClean="0">
                <a:latin typeface="宋体" panose="02010600030101010101" pitchFamily="2" charset="-122"/>
              </a:rPr>
              <a:t>  </a:t>
            </a:r>
            <a:r>
              <a:rPr lang="zh-CN" altLang="en-US" b="1" smtClean="0"/>
              <a:t> </a:t>
            </a:r>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085BCA9-3FBE-4137-BFBC-3DA2BE052355}" type="slidenum">
              <a:rPr altLang="en-US" smtClean="0">
                <a:solidFill>
                  <a:srgbClr val="A50021"/>
                </a:solidFill>
                <a:ea typeface="ＭＳ Ｐゴシック" panose="020B0600070205080204" pitchFamily="34" charset="-128"/>
              </a:rPr>
              <a:pPr/>
              <a:t>72</a:t>
            </a:fld>
            <a:endParaRPr lang="zh-CN" altLang="en-US" smtClean="0">
              <a:solidFill>
                <a:srgbClr val="A50021"/>
              </a:solidFill>
              <a:ea typeface="ＭＳ Ｐゴシック" panose="020B0600070205080204" pitchFamily="34" charset="-128"/>
            </a:endParaRPr>
          </a:p>
        </p:txBody>
      </p:sp>
      <p:sp>
        <p:nvSpPr>
          <p:cNvPr id="10035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2.4.3  </a:t>
            </a:r>
            <a:r>
              <a:rPr lang="zh-CN" altLang="en-US" smtClean="0">
                <a:latin typeface="Times New Roman" panose="02020603050405020304" pitchFamily="18" charset="0"/>
              </a:rPr>
              <a:t>产生式系统的例子</a:t>
            </a:r>
            <a:r>
              <a:rPr lang="en-US" altLang="zh-CN" smtClean="0">
                <a:latin typeface="Times New Roman" panose="02020603050405020304" pitchFamily="18" charset="0"/>
              </a:rPr>
              <a:t>——</a:t>
            </a:r>
            <a:r>
              <a:rPr lang="zh-CN" altLang="en-US" smtClean="0">
                <a:latin typeface="Times New Roman" panose="02020603050405020304" pitchFamily="18" charset="0"/>
              </a:rPr>
              <a:t>动物识别系统</a:t>
            </a:r>
          </a:p>
        </p:txBody>
      </p:sp>
      <p:sp>
        <p:nvSpPr>
          <p:cNvPr id="100356" name="Rectangle 3"/>
          <p:cNvSpPr>
            <a:spLocks noGrp="1" noChangeArrowheads="1"/>
          </p:cNvSpPr>
          <p:nvPr>
            <p:ph idx="1"/>
          </p:nvPr>
        </p:nvSpPr>
        <p:spPr>
          <a:xfrm>
            <a:off x="250825" y="1733550"/>
            <a:ext cx="8642350" cy="4210050"/>
          </a:xfrm>
        </p:spPr>
        <p:txBody>
          <a:bodyPr/>
          <a:lstStyle/>
          <a:p>
            <a:pPr marL="190500" indent="-190500" eaLnBrk="1" hangingPunct="1">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2</a:t>
            </a:r>
            <a:r>
              <a:rPr lang="zh-CN" altLang="en-US" smtClean="0">
                <a:latin typeface="Times New Roman" panose="02020603050405020304" pitchFamily="18" charset="0"/>
              </a:rPr>
              <a:t>）分别用</a:t>
            </a:r>
            <a:r>
              <a:rPr lang="en-US" altLang="zh-CN" i="1" smtClean="0">
                <a:latin typeface="Times New Roman" panose="02020603050405020304" pitchFamily="18" charset="0"/>
              </a:rPr>
              <a:t>r</a:t>
            </a:r>
            <a:r>
              <a:rPr lang="en-US" altLang="zh-CN" baseline="-30000" smtClean="0">
                <a:latin typeface="Times New Roman" panose="02020603050405020304" pitchFamily="18" charset="0"/>
              </a:rPr>
              <a:t>3</a:t>
            </a:r>
            <a:r>
              <a:rPr lang="zh-CN" altLang="en-US" smtClean="0">
                <a:latin typeface="Times New Roman" panose="02020603050405020304" pitchFamily="18" charset="0"/>
              </a:rPr>
              <a:t>，</a:t>
            </a:r>
            <a:r>
              <a:rPr lang="en-US" altLang="zh-CN" i="1" smtClean="0">
                <a:latin typeface="Times New Roman" panose="02020603050405020304" pitchFamily="18" charset="0"/>
              </a:rPr>
              <a:t>r</a:t>
            </a:r>
            <a:r>
              <a:rPr lang="en-US" altLang="zh-CN" baseline="-30000" smtClean="0">
                <a:latin typeface="Times New Roman" panose="02020603050405020304" pitchFamily="18" charset="0"/>
              </a:rPr>
              <a:t>4</a:t>
            </a:r>
            <a:r>
              <a:rPr lang="zh-CN" altLang="en-US" smtClean="0">
                <a:latin typeface="Times New Roman" panose="02020603050405020304" pitchFamily="18" charset="0"/>
              </a:rPr>
              <a:t>，</a:t>
            </a:r>
            <a:r>
              <a:rPr lang="en-US" altLang="zh-CN" i="1" smtClean="0">
                <a:latin typeface="Times New Roman" panose="02020603050405020304" pitchFamily="18" charset="0"/>
              </a:rPr>
              <a:t>r</a:t>
            </a:r>
            <a:r>
              <a:rPr lang="en-US" altLang="zh-CN" baseline="-30000" smtClean="0">
                <a:latin typeface="Times New Roman" panose="02020603050405020304" pitchFamily="18" charset="0"/>
              </a:rPr>
              <a:t>5</a:t>
            </a:r>
            <a:r>
              <a:rPr lang="zh-CN" altLang="en-US" smtClean="0">
                <a:latin typeface="Times New Roman" panose="02020603050405020304" pitchFamily="18" charset="0"/>
              </a:rPr>
              <a:t>，</a:t>
            </a:r>
            <a:r>
              <a:rPr lang="en-US" altLang="zh-CN" i="1" smtClean="0">
                <a:latin typeface="Times New Roman" panose="02020603050405020304" pitchFamily="18" charset="0"/>
              </a:rPr>
              <a:t>r</a:t>
            </a:r>
            <a:r>
              <a:rPr lang="en-US" altLang="zh-CN" baseline="-30000" smtClean="0">
                <a:latin typeface="Times New Roman" panose="02020603050405020304" pitchFamily="18" charset="0"/>
              </a:rPr>
              <a:t>6</a:t>
            </a:r>
            <a:r>
              <a:rPr lang="zh-CN" altLang="en-US" smtClean="0">
                <a:latin typeface="Times New Roman" panose="02020603050405020304" pitchFamily="18" charset="0"/>
              </a:rPr>
              <a:t>综合数据库中的已知事实进行匹配，均不成功。 </a:t>
            </a:r>
            <a:r>
              <a:rPr lang="en-US" altLang="zh-CN" i="1" smtClean="0">
                <a:latin typeface="Times New Roman" panose="02020603050405020304" pitchFamily="18" charset="0"/>
              </a:rPr>
              <a:t>r</a:t>
            </a:r>
            <a:r>
              <a:rPr lang="en-US" altLang="zh-CN" baseline="-30000" smtClean="0">
                <a:latin typeface="Times New Roman" panose="02020603050405020304" pitchFamily="18" charset="0"/>
              </a:rPr>
              <a:t>7</a:t>
            </a:r>
            <a:r>
              <a:rPr lang="zh-CN" altLang="en-US" smtClean="0">
                <a:latin typeface="Times New Roman" panose="02020603050405020304" pitchFamily="18" charset="0"/>
              </a:rPr>
              <a:t>匹配成功，执行</a:t>
            </a:r>
            <a:r>
              <a:rPr lang="en-US" altLang="zh-CN" i="1" smtClean="0">
                <a:latin typeface="Times New Roman" panose="02020603050405020304" pitchFamily="18" charset="0"/>
              </a:rPr>
              <a:t>r</a:t>
            </a:r>
            <a:r>
              <a:rPr lang="en-US" altLang="zh-CN" baseline="-30000" smtClean="0">
                <a:latin typeface="Times New Roman" panose="02020603050405020304" pitchFamily="18" charset="0"/>
              </a:rPr>
              <a:t>7</a:t>
            </a:r>
            <a:r>
              <a:rPr lang="en-US" altLang="zh-CN" smtClean="0">
                <a:latin typeface="Times New Roman" panose="02020603050405020304" pitchFamily="18" charset="0"/>
              </a:rPr>
              <a:t> </a:t>
            </a:r>
            <a:r>
              <a:rPr lang="zh-CN" altLang="en-US" smtClean="0">
                <a:latin typeface="Times New Roman" panose="02020603050405020304" pitchFamily="18" charset="0"/>
              </a:rPr>
              <a:t>。</a:t>
            </a:r>
          </a:p>
          <a:p>
            <a:pPr marL="190500" indent="-190500" eaLnBrk="1" hangingPunct="1">
              <a:buClr>
                <a:srgbClr val="0000FF"/>
              </a:buClr>
              <a:buFont typeface="Wingdings" panose="05000000000000000000" pitchFamily="2" charset="2"/>
              <a:buChar char="§"/>
            </a:pPr>
            <a:r>
              <a:rPr lang="zh-CN" altLang="en-US" b="1" smtClean="0">
                <a:latin typeface="Times New Roman" panose="02020603050405020304" pitchFamily="18" charset="0"/>
              </a:rPr>
              <a:t> </a:t>
            </a:r>
            <a:r>
              <a:rPr lang="zh-CN" altLang="en-US" b="1" smtClean="0">
                <a:solidFill>
                  <a:schemeClr val="folHlink"/>
                </a:solidFill>
                <a:latin typeface="Times New Roman" panose="02020603050405020304" pitchFamily="18" charset="0"/>
              </a:rPr>
              <a:t>综合数据库：</a:t>
            </a:r>
          </a:p>
          <a:p>
            <a:pPr marL="190500" indent="-190500" eaLnBrk="1" hangingPunct="1">
              <a:buFont typeface="Wingdings" panose="05000000000000000000" pitchFamily="2" charset="2"/>
              <a:buNone/>
            </a:pPr>
            <a:r>
              <a:rPr lang="zh-CN" altLang="en-US" b="1" smtClean="0">
                <a:solidFill>
                  <a:schemeClr val="folHlink"/>
                </a:solidFill>
                <a:latin typeface="Times New Roman" panose="02020603050405020304" pitchFamily="18" charset="0"/>
              </a:rPr>
              <a:t> </a:t>
            </a:r>
            <a:r>
              <a:rPr lang="zh-CN" altLang="en-US" b="1" smtClean="0">
                <a:solidFill>
                  <a:schemeClr val="accent2"/>
                </a:solidFill>
                <a:latin typeface="Times New Roman" panose="02020603050405020304" pitchFamily="18" charset="0"/>
              </a:rPr>
              <a:t>该动物身上有：暗斑点，长脖子，长腿，奶，蹄，哺乳动物，有蹄类动物</a:t>
            </a:r>
            <a:endParaRPr lang="zh-CN" altLang="en-US" b="1" smtClean="0">
              <a:solidFill>
                <a:schemeClr val="folHlink"/>
              </a:solidFill>
              <a:latin typeface="Times New Roman" panose="02020603050405020304" pitchFamily="18" charset="0"/>
            </a:endParaRPr>
          </a:p>
          <a:p>
            <a:pPr marL="190500" indent="-190500" eaLnBrk="1" hangingPunct="1">
              <a:spcBef>
                <a:spcPct val="40000"/>
              </a:spcBef>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3</a:t>
            </a:r>
            <a:r>
              <a:rPr lang="zh-CN" altLang="en-US" smtClean="0">
                <a:latin typeface="Times New Roman" panose="02020603050405020304" pitchFamily="18" charset="0"/>
              </a:rPr>
              <a:t>）</a:t>
            </a:r>
            <a:r>
              <a:rPr lang="en-US" altLang="zh-CN" i="1" smtClean="0">
                <a:latin typeface="Times New Roman" panose="02020603050405020304" pitchFamily="18" charset="0"/>
              </a:rPr>
              <a:t>r</a:t>
            </a:r>
            <a:r>
              <a:rPr lang="en-US" altLang="zh-CN" baseline="-30000" smtClean="0">
                <a:latin typeface="Times New Roman" panose="02020603050405020304" pitchFamily="18" charset="0"/>
              </a:rPr>
              <a:t>11</a:t>
            </a:r>
            <a:r>
              <a:rPr lang="zh-CN" altLang="en-US" smtClean="0">
                <a:latin typeface="Times New Roman" panose="02020603050405020304" pitchFamily="18" charset="0"/>
              </a:rPr>
              <a:t>匹配成功，并推出 “该动物是长颈鹿” 。</a:t>
            </a:r>
            <a:r>
              <a:rPr lang="zh-CN" altLang="en-US" b="1" smtClean="0">
                <a:solidFill>
                  <a:schemeClr val="folHlink"/>
                </a:solidFill>
                <a:latin typeface="Times New Roman" panose="02020603050405020304" pitchFamily="18" charset="0"/>
              </a:rPr>
              <a:t> </a:t>
            </a:r>
            <a:r>
              <a:rPr lang="zh-CN" altLang="en-US" b="1" smtClean="0">
                <a:latin typeface="Times New Roman" panose="02020603050405020304" pitchFamily="18" charset="0"/>
              </a:rPr>
              <a:t>  </a:t>
            </a:r>
          </a:p>
        </p:txBody>
      </p:sp>
      <p:sp>
        <p:nvSpPr>
          <p:cNvPr id="100357" name="Rectangle 4"/>
          <p:cNvSpPr>
            <a:spLocks noChangeArrowheads="1"/>
          </p:cNvSpPr>
          <p:nvPr/>
        </p:nvSpPr>
        <p:spPr bwMode="auto">
          <a:xfrm>
            <a:off x="398463" y="1087438"/>
            <a:ext cx="4287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Blip>
                <a:blip r:embed="rId2"/>
              </a:buBlip>
            </a:pPr>
            <a:r>
              <a:rPr lang="en-US" altLang="zh-CN" sz="2800" b="1">
                <a:latin typeface="宋体" panose="02010600030101010101" pitchFamily="2" charset="-122"/>
              </a:rPr>
              <a:t> </a:t>
            </a:r>
            <a:r>
              <a:rPr lang="zh-CN" altLang="en-US" sz="2800" b="1">
                <a:latin typeface="宋体" panose="02010600030101010101" pitchFamily="2" charset="-122"/>
              </a:rPr>
              <a:t>推理机构的工作过程</a:t>
            </a:r>
            <a:r>
              <a:rPr lang="zh-CN" altLang="en-US" sz="2800" b="1"/>
              <a:t> ：</a:t>
            </a:r>
          </a:p>
        </p:txBody>
      </p:sp>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1"/>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9E77DA-13EF-45C5-B899-F2E4F7AE1A5E}" type="slidenum">
              <a:rPr altLang="en-US" smtClean="0">
                <a:solidFill>
                  <a:srgbClr val="A50021"/>
                </a:solidFill>
                <a:ea typeface="ＭＳ Ｐゴシック" panose="020B0600070205080204" pitchFamily="34" charset="-128"/>
              </a:rPr>
              <a:pPr/>
              <a:t>73</a:t>
            </a:fld>
            <a:endParaRPr lang="zh-CN" altLang="en-US" smtClean="0">
              <a:solidFill>
                <a:srgbClr val="A50021"/>
              </a:solidFill>
              <a:ea typeface="ＭＳ Ｐゴシック" panose="020B0600070205080204" pitchFamily="34" charset="-128"/>
            </a:endParaRPr>
          </a:p>
        </p:txBody>
      </p:sp>
      <p:pic>
        <p:nvPicPr>
          <p:cNvPr id="101379" name="Picture 2" descr="changjinglu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63" y="915988"/>
            <a:ext cx="2713037"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1380" name="Object 3"/>
          <p:cNvGraphicFramePr>
            <a:graphicFrameLocks/>
          </p:cNvGraphicFramePr>
          <p:nvPr/>
        </p:nvGraphicFramePr>
        <p:xfrm>
          <a:off x="242888" y="1050925"/>
          <a:ext cx="8456612" cy="4894263"/>
        </p:xfrm>
        <a:graphic>
          <a:graphicData uri="http://schemas.openxmlformats.org/presentationml/2006/ole">
            <mc:AlternateContent xmlns:mc="http://schemas.openxmlformats.org/markup-compatibility/2006">
              <mc:Choice xmlns:v="urn:schemas-microsoft-com:vml" Requires="v">
                <p:oleObj spid="_x0000_s101387" r:id="rId5" imgW="5492496" imgH="2953512" progId="SmartDraw.2">
                  <p:embed/>
                </p:oleObj>
              </mc:Choice>
              <mc:Fallback>
                <p:oleObj r:id="rId5" imgW="5492496" imgH="2953512" progId="SmartDraw.2">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8" y="1050925"/>
                        <a:ext cx="8456612"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81" name="Rectangle 4"/>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2.4.3  </a:t>
            </a:r>
            <a:r>
              <a:rPr lang="zh-CN" altLang="en-US" sz="3600">
                <a:solidFill>
                  <a:schemeClr val="bg1"/>
                </a:solidFill>
                <a:latin typeface="Times New Roman" panose="02020603050405020304" pitchFamily="18" charset="0"/>
                <a:ea typeface="黑体" panose="02010609060101010101" pitchFamily="49" charset="-122"/>
              </a:rPr>
              <a:t>产生式系统的例子</a:t>
            </a:r>
            <a:r>
              <a:rPr lang="en-US" altLang="zh-CN" sz="3600">
                <a:solidFill>
                  <a:schemeClr val="bg1"/>
                </a:solidFill>
                <a:latin typeface="Times New Roman" panose="02020603050405020304" pitchFamily="18" charset="0"/>
                <a:ea typeface="黑体" panose="02010609060101010101" pitchFamily="49" charset="-122"/>
              </a:rPr>
              <a:t>——</a:t>
            </a:r>
            <a:r>
              <a:rPr lang="zh-CN" altLang="en-US" sz="3600">
                <a:solidFill>
                  <a:schemeClr val="bg1"/>
                </a:solidFill>
                <a:latin typeface="Times New Roman" panose="02020603050405020304" pitchFamily="18" charset="0"/>
                <a:ea typeface="黑体" panose="02010609060101010101" pitchFamily="49" charset="-122"/>
              </a:rPr>
              <a:t>动物识别系统</a:t>
            </a:r>
          </a:p>
        </p:txBody>
      </p:sp>
      <p:sp>
        <p:nvSpPr>
          <p:cNvPr id="151557" name="Rectangle 5"/>
          <p:cNvSpPr>
            <a:spLocks noChangeArrowheads="1"/>
          </p:cNvSpPr>
          <p:nvPr/>
        </p:nvSpPr>
        <p:spPr bwMode="auto">
          <a:xfrm>
            <a:off x="5324475" y="4075113"/>
            <a:ext cx="1727200" cy="55245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58" name="Rectangle 6"/>
          <p:cNvSpPr>
            <a:spLocks noChangeArrowheads="1"/>
          </p:cNvSpPr>
          <p:nvPr/>
        </p:nvSpPr>
        <p:spPr bwMode="auto">
          <a:xfrm>
            <a:off x="5765800" y="2725738"/>
            <a:ext cx="1727200" cy="55245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1559" name="Rectangle 7"/>
          <p:cNvSpPr>
            <a:spLocks noChangeArrowheads="1"/>
          </p:cNvSpPr>
          <p:nvPr/>
        </p:nvSpPr>
        <p:spPr bwMode="auto">
          <a:xfrm>
            <a:off x="3663950" y="1150938"/>
            <a:ext cx="1727200" cy="55245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任意多边形 1"/>
          <p:cNvSpPr/>
          <p:nvPr/>
        </p:nvSpPr>
        <p:spPr>
          <a:xfrm>
            <a:off x="3349625" y="2127250"/>
            <a:ext cx="2236788" cy="434975"/>
          </a:xfrm>
          <a:custGeom>
            <a:avLst/>
            <a:gdLst>
              <a:gd name="connsiteX0" fmla="*/ 0 w 2236304"/>
              <a:gd name="connsiteY0" fmla="*/ 39756 h 434981"/>
              <a:gd name="connsiteX1" fmla="*/ 487017 w 2236304"/>
              <a:gd name="connsiteY1" fmla="*/ 377687 h 434981"/>
              <a:gd name="connsiteX2" fmla="*/ 1212574 w 2236304"/>
              <a:gd name="connsiteY2" fmla="*/ 397565 h 434981"/>
              <a:gd name="connsiteX3" fmla="*/ 2236304 w 2236304"/>
              <a:gd name="connsiteY3" fmla="*/ 0 h 434981"/>
            </a:gdLst>
            <a:ahLst/>
            <a:cxnLst>
              <a:cxn ang="0">
                <a:pos x="connsiteX0" y="connsiteY0"/>
              </a:cxn>
              <a:cxn ang="0">
                <a:pos x="connsiteX1" y="connsiteY1"/>
              </a:cxn>
              <a:cxn ang="0">
                <a:pos x="connsiteX2" y="connsiteY2"/>
              </a:cxn>
              <a:cxn ang="0">
                <a:pos x="connsiteX3" y="connsiteY3"/>
              </a:cxn>
            </a:cxnLst>
            <a:rect l="l" t="t" r="r" b="b"/>
            <a:pathLst>
              <a:path w="2236304" h="434981">
                <a:moveTo>
                  <a:pt x="0" y="39756"/>
                </a:moveTo>
                <a:cubicBezTo>
                  <a:pt x="142460" y="178904"/>
                  <a:pt x="284921" y="318052"/>
                  <a:pt x="487017" y="377687"/>
                </a:cubicBezTo>
                <a:cubicBezTo>
                  <a:pt x="689113" y="437322"/>
                  <a:pt x="921026" y="460513"/>
                  <a:pt x="1212574" y="397565"/>
                </a:cubicBezTo>
                <a:cubicBezTo>
                  <a:pt x="1504122" y="334617"/>
                  <a:pt x="1870213" y="167308"/>
                  <a:pt x="2236304" y="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3" name="任意多边形 2"/>
          <p:cNvSpPr/>
          <p:nvPr/>
        </p:nvSpPr>
        <p:spPr>
          <a:xfrm>
            <a:off x="6172200" y="3603625"/>
            <a:ext cx="1073150" cy="247650"/>
          </a:xfrm>
          <a:custGeom>
            <a:avLst/>
            <a:gdLst>
              <a:gd name="connsiteX0" fmla="*/ 0 w 1127543"/>
              <a:gd name="connsiteY0" fmla="*/ 134619 h 208422"/>
              <a:gd name="connsiteX1" fmla="*/ 417443 w 1127543"/>
              <a:gd name="connsiteY1" fmla="*/ 204192 h 208422"/>
              <a:gd name="connsiteX2" fmla="*/ 1073426 w 1127543"/>
              <a:gd name="connsiteY2" fmla="*/ 25288 h 208422"/>
              <a:gd name="connsiteX3" fmla="*/ 1043609 w 1127543"/>
              <a:gd name="connsiteY3" fmla="*/ 5410 h 208422"/>
            </a:gdLst>
            <a:ahLst/>
            <a:cxnLst>
              <a:cxn ang="0">
                <a:pos x="connsiteX0" y="connsiteY0"/>
              </a:cxn>
              <a:cxn ang="0">
                <a:pos x="connsiteX1" y="connsiteY1"/>
              </a:cxn>
              <a:cxn ang="0">
                <a:pos x="connsiteX2" y="connsiteY2"/>
              </a:cxn>
              <a:cxn ang="0">
                <a:pos x="connsiteX3" y="connsiteY3"/>
              </a:cxn>
            </a:cxnLst>
            <a:rect l="l" t="t" r="r" b="b"/>
            <a:pathLst>
              <a:path w="1127543" h="208422">
                <a:moveTo>
                  <a:pt x="0" y="134619"/>
                </a:moveTo>
                <a:cubicBezTo>
                  <a:pt x="119269" y="178516"/>
                  <a:pt x="238539" y="222414"/>
                  <a:pt x="417443" y="204192"/>
                </a:cubicBezTo>
                <a:cubicBezTo>
                  <a:pt x="596347" y="185970"/>
                  <a:pt x="969065" y="58418"/>
                  <a:pt x="1073426" y="25288"/>
                </a:cubicBezTo>
                <a:cubicBezTo>
                  <a:pt x="1177787" y="-7842"/>
                  <a:pt x="1110698" y="-1216"/>
                  <a:pt x="1043609" y="5410"/>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7"/>
                                        </p:tgtEl>
                                        <p:attrNameLst>
                                          <p:attrName>style.visibility</p:attrName>
                                        </p:attrNameLst>
                                      </p:cBhvr>
                                      <p:to>
                                        <p:strVal val="visible"/>
                                      </p:to>
                                    </p:set>
                                  </p:childTnLst>
                                  <p:subTnLst>
                                    <p:set>
                                      <p:cBhvr override="childStyle">
                                        <p:cTn dur="1" fill="hold" display="0" masterRel="nextClick" afterEffect="1"/>
                                        <p:tgtEl>
                                          <p:spTgt spid="15155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8"/>
                                        </p:tgtEl>
                                        <p:attrNameLst>
                                          <p:attrName>style.visibility</p:attrName>
                                        </p:attrNameLst>
                                      </p:cBhvr>
                                      <p:to>
                                        <p:strVal val="visible"/>
                                      </p:to>
                                    </p:set>
                                  </p:childTnLst>
                                  <p:subTnLst>
                                    <p:set>
                                      <p:cBhvr override="childStyle">
                                        <p:cTn dur="1" fill="hold" display="0" masterRel="nextClick" afterEffect="1"/>
                                        <p:tgtEl>
                                          <p:spTgt spid="15155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P spid="151558" grpId="0" animBg="1"/>
      <p:bldP spid="15155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EF438E-8B2F-482B-8CD2-C79D68FBE218}" type="slidenum">
              <a:rPr altLang="en-US" smtClean="0">
                <a:solidFill>
                  <a:srgbClr val="A50021"/>
                </a:solidFill>
                <a:ea typeface="ＭＳ Ｐゴシック" panose="020B0600070205080204" pitchFamily="34" charset="-128"/>
              </a:rPr>
              <a:pPr/>
              <a:t>74</a:t>
            </a:fld>
            <a:endParaRPr lang="zh-CN" altLang="en-US" smtClean="0">
              <a:solidFill>
                <a:srgbClr val="A50021"/>
              </a:solidFill>
              <a:ea typeface="ＭＳ Ｐゴシック" panose="020B0600070205080204" pitchFamily="34" charset="-128"/>
            </a:endParaRPr>
          </a:p>
        </p:txBody>
      </p:sp>
      <p:sp>
        <p:nvSpPr>
          <p:cNvPr id="103427" name="Rectangle 11"/>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2.4.4  </a:t>
            </a:r>
            <a:r>
              <a:rPr lang="zh-CN" altLang="en-US" smtClean="0">
                <a:latin typeface="Times New Roman" panose="02020603050405020304" pitchFamily="18" charset="0"/>
              </a:rPr>
              <a:t>产生式表示法的特点</a:t>
            </a:r>
          </a:p>
        </p:txBody>
      </p:sp>
      <p:sp>
        <p:nvSpPr>
          <p:cNvPr id="103428" name="Rectangle 12"/>
          <p:cNvSpPr>
            <a:spLocks noChangeArrowheads="1"/>
          </p:cNvSpPr>
          <p:nvPr/>
        </p:nvSpPr>
        <p:spPr bwMode="auto">
          <a:xfrm>
            <a:off x="290513" y="973138"/>
            <a:ext cx="38481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600" b="1">
                <a:latin typeface="Times New Roman" panose="02020603050405020304" pitchFamily="18" charset="0"/>
              </a:rPr>
              <a:t>1. </a:t>
            </a:r>
            <a:r>
              <a:rPr lang="zh-CN" altLang="en-US" sz="2600" b="1">
                <a:latin typeface="Times New Roman" panose="02020603050405020304" pitchFamily="18" charset="0"/>
              </a:rPr>
              <a:t>产生式表示法的</a:t>
            </a:r>
            <a:r>
              <a:rPr lang="zh-CN" altLang="en-US" sz="2600" b="1">
                <a:solidFill>
                  <a:srgbClr val="FF0000"/>
                </a:solidFill>
                <a:latin typeface="Times New Roman" panose="02020603050405020304" pitchFamily="18" charset="0"/>
              </a:rPr>
              <a:t>优点</a:t>
            </a:r>
          </a:p>
        </p:txBody>
      </p:sp>
      <p:sp>
        <p:nvSpPr>
          <p:cNvPr id="103429" name="Rectangle 13"/>
          <p:cNvSpPr>
            <a:spLocks noChangeArrowheads="1"/>
          </p:cNvSpPr>
          <p:nvPr/>
        </p:nvSpPr>
        <p:spPr bwMode="auto">
          <a:xfrm>
            <a:off x="288925" y="1673225"/>
            <a:ext cx="3895725" cy="2281238"/>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marL="101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1</a:t>
            </a:r>
            <a:r>
              <a:rPr lang="zh-CN" altLang="en-US" sz="2500" b="1">
                <a:latin typeface="Times New Roman" panose="02020603050405020304" pitchFamily="18" charset="0"/>
              </a:rPr>
              <a:t>）自然性 </a:t>
            </a:r>
          </a:p>
          <a:p>
            <a:pPr eaLnBrk="1" hangingPunct="1">
              <a:lnSpc>
                <a:spcPct val="120000"/>
              </a:lnSpc>
              <a:spcBef>
                <a:spcPct val="20000"/>
              </a:spcBef>
              <a:buClr>
                <a:schemeClr val="accent2"/>
              </a:buClr>
              <a:buFont typeface="Wingdings" panose="05000000000000000000"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2</a:t>
            </a:r>
            <a:r>
              <a:rPr lang="zh-CN" altLang="en-US" sz="2500" b="1">
                <a:latin typeface="Times New Roman" panose="02020603050405020304" pitchFamily="18" charset="0"/>
              </a:rPr>
              <a:t>）模块性 </a:t>
            </a:r>
          </a:p>
          <a:p>
            <a:pPr eaLnBrk="1" hangingPunct="1">
              <a:lnSpc>
                <a:spcPct val="120000"/>
              </a:lnSpc>
              <a:spcBef>
                <a:spcPct val="20000"/>
              </a:spcBef>
              <a:buClr>
                <a:schemeClr val="accent2"/>
              </a:buClr>
              <a:buFont typeface="Wingdings" panose="05000000000000000000"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3</a:t>
            </a:r>
            <a:r>
              <a:rPr lang="zh-CN" altLang="en-US" sz="2500" b="1">
                <a:latin typeface="Times New Roman" panose="02020603050405020304" pitchFamily="18" charset="0"/>
              </a:rPr>
              <a:t>）有效性 </a:t>
            </a:r>
          </a:p>
          <a:p>
            <a:pPr eaLnBrk="1" hangingPunct="1">
              <a:lnSpc>
                <a:spcPct val="120000"/>
              </a:lnSpc>
              <a:spcBef>
                <a:spcPct val="20000"/>
              </a:spcBef>
              <a:buClr>
                <a:schemeClr val="accent2"/>
              </a:buClr>
              <a:buFont typeface="Wingdings" panose="05000000000000000000"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4</a:t>
            </a:r>
            <a:r>
              <a:rPr lang="zh-CN" altLang="en-US" sz="2500" b="1">
                <a:latin typeface="Times New Roman" panose="02020603050405020304" pitchFamily="18" charset="0"/>
              </a:rPr>
              <a:t>）清晰性</a:t>
            </a:r>
            <a:r>
              <a:rPr lang="zh-CN" altLang="en-US" sz="2600">
                <a:latin typeface="Times New Roman" panose="02020603050405020304" pitchFamily="18" charset="0"/>
              </a:rPr>
              <a:t> </a:t>
            </a:r>
          </a:p>
        </p:txBody>
      </p:sp>
      <p:sp>
        <p:nvSpPr>
          <p:cNvPr id="103430" name="Rectangle 14"/>
          <p:cNvSpPr>
            <a:spLocks noChangeArrowheads="1"/>
          </p:cNvSpPr>
          <p:nvPr/>
        </p:nvSpPr>
        <p:spPr bwMode="auto">
          <a:xfrm>
            <a:off x="331788" y="4217988"/>
            <a:ext cx="3776662"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600" b="1">
                <a:latin typeface="Times New Roman" panose="02020603050405020304" pitchFamily="18" charset="0"/>
              </a:rPr>
              <a:t>2. </a:t>
            </a:r>
            <a:r>
              <a:rPr lang="zh-CN" altLang="en-US" sz="2600" b="1">
                <a:latin typeface="Times New Roman" panose="02020603050405020304" pitchFamily="18" charset="0"/>
              </a:rPr>
              <a:t>产生式表示法的</a:t>
            </a:r>
            <a:r>
              <a:rPr lang="zh-CN" altLang="en-US" sz="2600" b="1">
                <a:solidFill>
                  <a:srgbClr val="FF0000"/>
                </a:solidFill>
                <a:latin typeface="Times New Roman" panose="02020603050405020304" pitchFamily="18" charset="0"/>
              </a:rPr>
              <a:t>缺点</a:t>
            </a:r>
          </a:p>
        </p:txBody>
      </p:sp>
      <p:sp>
        <p:nvSpPr>
          <p:cNvPr id="103431" name="Rectangle 15"/>
          <p:cNvSpPr>
            <a:spLocks noChangeArrowheads="1"/>
          </p:cNvSpPr>
          <p:nvPr/>
        </p:nvSpPr>
        <p:spPr bwMode="auto">
          <a:xfrm>
            <a:off x="330200" y="4902200"/>
            <a:ext cx="3895725" cy="1268413"/>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marL="952500" indent="-952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Font typeface="Wingdings" panose="05000000000000000000"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1</a:t>
            </a:r>
            <a:r>
              <a:rPr lang="zh-CN" altLang="en-US" sz="2500" b="1">
                <a:latin typeface="Times New Roman" panose="02020603050405020304" pitchFamily="18" charset="0"/>
              </a:rPr>
              <a:t>）效率不高 </a:t>
            </a:r>
          </a:p>
          <a:p>
            <a:pPr eaLnBrk="1" hangingPunct="1">
              <a:lnSpc>
                <a:spcPct val="120000"/>
              </a:lnSpc>
              <a:spcBef>
                <a:spcPct val="20000"/>
              </a:spcBef>
              <a:buClr>
                <a:schemeClr val="accent2"/>
              </a:buClr>
              <a:buFont typeface="Wingdings" panose="05000000000000000000"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2</a:t>
            </a:r>
            <a:r>
              <a:rPr lang="zh-CN" altLang="en-US" sz="2500" b="1">
                <a:latin typeface="Times New Roman" panose="02020603050405020304" pitchFamily="18" charset="0"/>
              </a:rPr>
              <a:t>）不能表达结构性知识</a:t>
            </a:r>
            <a:r>
              <a:rPr lang="zh-CN" altLang="en-US" sz="2500">
                <a:latin typeface="宋体" panose="02010600030101010101" pitchFamily="2" charset="-122"/>
              </a:rPr>
              <a:t> </a:t>
            </a:r>
          </a:p>
        </p:txBody>
      </p:sp>
      <p:sp>
        <p:nvSpPr>
          <p:cNvPr id="103432" name="Line 16"/>
          <p:cNvSpPr>
            <a:spLocks noChangeShapeType="1"/>
          </p:cNvSpPr>
          <p:nvPr/>
        </p:nvSpPr>
        <p:spPr bwMode="auto">
          <a:xfrm flipH="1">
            <a:off x="4325938" y="1120775"/>
            <a:ext cx="0" cy="5354638"/>
          </a:xfrm>
          <a:prstGeom prst="line">
            <a:avLst/>
          </a:prstGeom>
          <a:noFill/>
          <a:ln w="38100" cmpd="dbl">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33" name="Rectangle 17"/>
          <p:cNvSpPr>
            <a:spLocks noChangeArrowheads="1"/>
          </p:cNvSpPr>
          <p:nvPr/>
        </p:nvSpPr>
        <p:spPr bwMode="auto">
          <a:xfrm>
            <a:off x="4491038" y="969963"/>
            <a:ext cx="41783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1"/>
              </a:buClr>
              <a:buFont typeface="Wingdings" panose="05000000000000000000" pitchFamily="2" charset="2"/>
              <a:buNone/>
            </a:pPr>
            <a:r>
              <a:rPr lang="en-US" altLang="zh-CN" sz="2600" b="1">
                <a:latin typeface="Times New Roman" panose="02020603050405020304" pitchFamily="18" charset="0"/>
              </a:rPr>
              <a:t>3. </a:t>
            </a:r>
            <a:r>
              <a:rPr lang="zh-CN" altLang="en-US" sz="2600" b="1">
                <a:latin typeface="Times New Roman" panose="02020603050405020304" pitchFamily="18" charset="0"/>
              </a:rPr>
              <a:t>适合产生式</a:t>
            </a:r>
            <a:r>
              <a:rPr lang="zh-CN" altLang="en-US" sz="2600" b="1"/>
              <a:t>表示的知识</a:t>
            </a:r>
          </a:p>
        </p:txBody>
      </p:sp>
      <p:sp>
        <p:nvSpPr>
          <p:cNvPr id="111634" name="Rectangle 18"/>
          <p:cNvSpPr>
            <a:spLocks noChangeArrowheads="1"/>
          </p:cNvSpPr>
          <p:nvPr/>
        </p:nvSpPr>
        <p:spPr bwMode="auto">
          <a:xfrm>
            <a:off x="4465638" y="1616075"/>
            <a:ext cx="4489450" cy="4559300"/>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30000"/>
              </a:spcBef>
              <a:buClr>
                <a:schemeClr val="accent2"/>
              </a:buClr>
              <a:buFont typeface="Wingdings" panose="05000000000000000000"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1</a:t>
            </a:r>
            <a:r>
              <a:rPr lang="zh-CN" altLang="en-US" sz="2500" b="1">
                <a:latin typeface="Times New Roman" panose="02020603050405020304" pitchFamily="18" charset="0"/>
              </a:rPr>
              <a:t>）领域知识间关系不密切，不存在结构关系</a:t>
            </a:r>
          </a:p>
          <a:p>
            <a:pPr algn="just" eaLnBrk="1" hangingPunct="1">
              <a:lnSpc>
                <a:spcPct val="120000"/>
              </a:lnSpc>
              <a:spcBef>
                <a:spcPct val="30000"/>
              </a:spcBef>
              <a:buClr>
                <a:schemeClr val="accent2"/>
              </a:buClr>
              <a:buFont typeface="Wingdings" panose="05000000000000000000"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2</a:t>
            </a:r>
            <a:r>
              <a:rPr lang="zh-CN" altLang="en-US" sz="2500" b="1">
                <a:latin typeface="Times New Roman" panose="02020603050405020304" pitchFamily="18" charset="0"/>
              </a:rPr>
              <a:t>）经验性及不确定性的知识，且相关领域中对这些知识没有严格、统一的理论</a:t>
            </a:r>
          </a:p>
          <a:p>
            <a:pPr algn="just" eaLnBrk="1" hangingPunct="1">
              <a:lnSpc>
                <a:spcPct val="120000"/>
              </a:lnSpc>
              <a:spcBef>
                <a:spcPct val="30000"/>
              </a:spcBef>
              <a:spcAft>
                <a:spcPct val="50000"/>
              </a:spcAft>
              <a:buClr>
                <a:schemeClr val="accent2"/>
              </a:buClr>
              <a:buFont typeface="Wingdings" panose="05000000000000000000" pitchFamily="2" charset="2"/>
              <a:buNone/>
            </a:pPr>
            <a:r>
              <a:rPr lang="zh-CN" altLang="en-US" sz="2500" b="1">
                <a:latin typeface="Times New Roman" panose="02020603050405020304" pitchFamily="18" charset="0"/>
              </a:rPr>
              <a:t>（</a:t>
            </a:r>
            <a:r>
              <a:rPr lang="en-US" altLang="zh-CN" sz="2500" b="1">
                <a:latin typeface="Times New Roman" panose="02020603050405020304" pitchFamily="18" charset="0"/>
              </a:rPr>
              <a:t>3</a:t>
            </a:r>
            <a:r>
              <a:rPr lang="zh-CN" altLang="en-US" sz="2500" b="1">
                <a:latin typeface="Times New Roman" panose="02020603050405020304" pitchFamily="18" charset="0"/>
              </a:rPr>
              <a:t>）领域问题的求解过程可被表示为一系列相对独立的操作，且每个操作</a:t>
            </a:r>
            <a:r>
              <a:rPr lang="zh-CN" altLang="en-US" sz="2500" b="1">
                <a:latin typeface="宋体" panose="02010600030101010101" pitchFamily="2" charset="-122"/>
              </a:rPr>
              <a:t>可被表示为一条或多条产生式规则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1633"/>
                                        </p:tgtEl>
                                        <p:attrNameLst>
                                          <p:attrName>style.visibility</p:attrName>
                                        </p:attrNameLst>
                                      </p:cBhvr>
                                      <p:to>
                                        <p:strVal val="visible"/>
                                      </p:to>
                                    </p:set>
                                    <p:anim calcmode="lin" valueType="num">
                                      <p:cBhvr additive="base">
                                        <p:cTn id="7" dur="500" fill="hold"/>
                                        <p:tgtEl>
                                          <p:spTgt spid="111633"/>
                                        </p:tgtEl>
                                        <p:attrNameLst>
                                          <p:attrName>ppt_x</p:attrName>
                                        </p:attrNameLst>
                                      </p:cBhvr>
                                      <p:tavLst>
                                        <p:tav tm="0">
                                          <p:val>
                                            <p:strVal val="1+#ppt_w/2"/>
                                          </p:val>
                                        </p:tav>
                                        <p:tav tm="100000">
                                          <p:val>
                                            <p:strVal val="#ppt_x"/>
                                          </p:val>
                                        </p:tav>
                                      </p:tavLst>
                                    </p:anim>
                                    <p:anim calcmode="lin" valueType="num">
                                      <p:cBhvr additive="base">
                                        <p:cTn id="8" dur="500" fill="hold"/>
                                        <p:tgtEl>
                                          <p:spTgt spid="1116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11634">
                                            <p:bg/>
                                          </p:spTgt>
                                        </p:tgtEl>
                                        <p:attrNameLst>
                                          <p:attrName>style.visibility</p:attrName>
                                        </p:attrNameLst>
                                      </p:cBhvr>
                                      <p:to>
                                        <p:strVal val="visible"/>
                                      </p:to>
                                    </p:set>
                                    <p:animEffect transition="in" filter="blinds(horizontal)">
                                      <p:cBhvr>
                                        <p:cTn id="12" dur="500"/>
                                        <p:tgtEl>
                                          <p:spTgt spid="111634">
                                            <p:bg/>
                                          </p:spTgt>
                                        </p:tgtEl>
                                      </p:cBhvr>
                                    </p:animEffect>
                                  </p:childTnLst>
                                </p:cTn>
                              </p:par>
                            </p:childTnLst>
                          </p:cTn>
                        </p:par>
                        <p:par>
                          <p:cTn id="13" fill="hold" nodeType="afterGroup">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11634">
                                            <p:txEl>
                                              <p:pRg st="0" end="0"/>
                                            </p:txEl>
                                          </p:spTgt>
                                        </p:tgtEl>
                                        <p:attrNameLst>
                                          <p:attrName>style.visibility</p:attrName>
                                        </p:attrNameLst>
                                      </p:cBhvr>
                                      <p:to>
                                        <p:strVal val="visible"/>
                                      </p:to>
                                    </p:set>
                                    <p:animEffect transition="in" filter="blinds(horizontal)">
                                      <p:cBhvr>
                                        <p:cTn id="16" dur="500"/>
                                        <p:tgtEl>
                                          <p:spTgt spid="111634">
                                            <p:txEl>
                                              <p:pRg st="0" end="0"/>
                                            </p:txEl>
                                          </p:spTgt>
                                        </p:tgtEl>
                                      </p:cBhvr>
                                    </p:animEffect>
                                  </p:childTnLst>
                                </p:cTn>
                              </p:par>
                            </p:childTnLst>
                          </p:cTn>
                        </p:par>
                        <p:par>
                          <p:cTn id="17" fill="hold" nodeType="afterGroup">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11634">
                                            <p:txEl>
                                              <p:pRg st="1" end="1"/>
                                            </p:txEl>
                                          </p:spTgt>
                                        </p:tgtEl>
                                        <p:attrNameLst>
                                          <p:attrName>style.visibility</p:attrName>
                                        </p:attrNameLst>
                                      </p:cBhvr>
                                      <p:to>
                                        <p:strVal val="visible"/>
                                      </p:to>
                                    </p:set>
                                    <p:animEffect transition="in" filter="blinds(horizontal)">
                                      <p:cBhvr>
                                        <p:cTn id="20" dur="500"/>
                                        <p:tgtEl>
                                          <p:spTgt spid="111634">
                                            <p:txEl>
                                              <p:pRg st="1" end="1"/>
                                            </p:txEl>
                                          </p:spTgt>
                                        </p:tgtEl>
                                      </p:cBhvr>
                                    </p:animEffect>
                                  </p:childTnLst>
                                </p:cTn>
                              </p:par>
                            </p:childTnLst>
                          </p:cTn>
                        </p:par>
                        <p:par>
                          <p:cTn id="21" fill="hold" nodeType="afterGroup">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111634">
                                            <p:txEl>
                                              <p:pRg st="2" end="2"/>
                                            </p:txEl>
                                          </p:spTgt>
                                        </p:tgtEl>
                                        <p:attrNameLst>
                                          <p:attrName>style.visibility</p:attrName>
                                        </p:attrNameLst>
                                      </p:cBhvr>
                                      <p:to>
                                        <p:strVal val="visible"/>
                                      </p:to>
                                    </p:set>
                                    <p:animEffect transition="in" filter="blinds(horizontal)">
                                      <p:cBhvr>
                                        <p:cTn id="24" dur="500"/>
                                        <p:tgtEl>
                                          <p:spTgt spid="1116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33" grpId="0"/>
      <p:bldP spid="111634" grpId="0" build="p" animBg="1" advAuto="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C1C0CE-FD39-4554-ABC9-EDF172E9D3DD}" type="slidenum">
              <a:rPr altLang="en-US" smtClean="0">
                <a:solidFill>
                  <a:srgbClr val="A50021"/>
                </a:solidFill>
                <a:ea typeface="ＭＳ Ｐゴシック" panose="020B0600070205080204" pitchFamily="34" charset="-128"/>
              </a:rPr>
              <a:pPr/>
              <a:t>75</a:t>
            </a:fld>
            <a:endParaRPr lang="zh-CN" altLang="en-US" smtClean="0">
              <a:solidFill>
                <a:srgbClr val="A50021"/>
              </a:solidFill>
              <a:ea typeface="ＭＳ Ｐゴシック" panose="020B0600070205080204" pitchFamily="34" charset="-128"/>
            </a:endParaRPr>
          </a:p>
        </p:txBody>
      </p:sp>
      <p:sp>
        <p:nvSpPr>
          <p:cNvPr id="104451"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第</a:t>
            </a:r>
            <a:r>
              <a:rPr lang="en-US" altLang="zh-CN" smtClean="0">
                <a:latin typeface="Times New Roman" panose="02020603050405020304" pitchFamily="18" charset="0"/>
              </a:rPr>
              <a:t>2</a:t>
            </a:r>
            <a:r>
              <a:rPr lang="zh-CN" altLang="en-US" smtClean="0">
                <a:latin typeface="Times New Roman" panose="02020603050405020304" pitchFamily="18" charset="0"/>
              </a:rPr>
              <a:t>章  知识表示</a:t>
            </a:r>
          </a:p>
        </p:txBody>
      </p:sp>
      <p:sp>
        <p:nvSpPr>
          <p:cNvPr id="104452" name="Rectangle 3"/>
          <p:cNvSpPr>
            <a:spLocks noGrp="1" noChangeArrowheads="1"/>
          </p:cNvSpPr>
          <p:nvPr/>
        </p:nvSpPr>
        <p:spPr bwMode="auto">
          <a:xfrm>
            <a:off x="454025" y="922338"/>
            <a:ext cx="84391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60000"/>
              </a:lnSpc>
              <a:spcBef>
                <a:spcPct val="20000"/>
              </a:spcBef>
              <a:buClr>
                <a:schemeClr val="accent2"/>
              </a:buClr>
              <a:buFont typeface="Wingdings" panose="05000000000000000000" pitchFamily="2" charset="2"/>
              <a:buChar char="•"/>
            </a:pPr>
            <a:r>
              <a:rPr lang="en-US" altLang="zh-CN" sz="2800" b="1">
                <a:latin typeface="Times New Roman" panose="02020603050405020304" pitchFamily="18" charset="0"/>
              </a:rPr>
              <a:t>2.1  </a:t>
            </a:r>
            <a:r>
              <a:rPr lang="zh-CN" altLang="en-US" sz="2800" b="1">
                <a:latin typeface="Times New Roman" panose="02020603050405020304" pitchFamily="18" charset="0"/>
              </a:rPr>
              <a:t>知识与知识表示的概念 </a:t>
            </a:r>
          </a:p>
          <a:p>
            <a:pPr eaLnBrk="1" hangingPunct="1">
              <a:lnSpc>
                <a:spcPct val="160000"/>
              </a:lnSpc>
              <a:spcBef>
                <a:spcPct val="20000"/>
              </a:spcBef>
              <a:buClr>
                <a:schemeClr val="accent2"/>
              </a:buClr>
              <a:buFont typeface="Wingdings" panose="05000000000000000000" pitchFamily="2" charset="2"/>
              <a:buChar char="•"/>
            </a:pPr>
            <a:r>
              <a:rPr lang="en-US" altLang="zh-CN" sz="2800" b="1">
                <a:latin typeface="Times New Roman" panose="02020603050405020304" pitchFamily="18" charset="0"/>
              </a:rPr>
              <a:t>2.2  </a:t>
            </a:r>
            <a:r>
              <a:rPr lang="zh-CN" altLang="en-US" sz="2800" b="1">
                <a:latin typeface="Times New Roman" panose="02020603050405020304" pitchFamily="18" charset="0"/>
              </a:rPr>
              <a:t>命题逻辑</a:t>
            </a:r>
          </a:p>
          <a:p>
            <a:pPr eaLnBrk="1" hangingPunct="1">
              <a:lnSpc>
                <a:spcPct val="160000"/>
              </a:lnSpc>
              <a:spcBef>
                <a:spcPct val="20000"/>
              </a:spcBef>
              <a:buClr>
                <a:schemeClr val="accent2"/>
              </a:buClr>
              <a:buFont typeface="Wingdings" panose="05000000000000000000" pitchFamily="2" charset="2"/>
              <a:buChar char="•"/>
            </a:pPr>
            <a:r>
              <a:rPr lang="en-US" altLang="zh-CN" sz="2800" b="1">
                <a:latin typeface="Times New Roman" panose="02020603050405020304" pitchFamily="18" charset="0"/>
              </a:rPr>
              <a:t>2.3  </a:t>
            </a:r>
            <a:r>
              <a:rPr lang="zh-CN" altLang="en-US" sz="2800" b="1">
                <a:latin typeface="Times New Roman" panose="02020603050405020304" pitchFamily="18" charset="0"/>
              </a:rPr>
              <a:t>一阶谓词逻辑表示法 </a:t>
            </a:r>
          </a:p>
          <a:p>
            <a:pPr eaLnBrk="1" hangingPunct="1">
              <a:lnSpc>
                <a:spcPct val="160000"/>
              </a:lnSpc>
              <a:spcBef>
                <a:spcPct val="20000"/>
              </a:spcBef>
              <a:buClr>
                <a:schemeClr val="accent2"/>
              </a:buClr>
              <a:buFont typeface="Wingdings" panose="05000000000000000000" pitchFamily="2" charset="2"/>
              <a:buChar char="•"/>
            </a:pPr>
            <a:r>
              <a:rPr lang="zh-CN" altLang="en-US" sz="2800" b="1">
                <a:latin typeface="Times New Roman" panose="02020603050405020304" pitchFamily="18" charset="0"/>
              </a:rPr>
              <a:t>2.4  产生式表示法</a:t>
            </a:r>
          </a:p>
          <a:p>
            <a:pPr eaLnBrk="1" hangingPunct="1">
              <a:lnSpc>
                <a:spcPct val="160000"/>
              </a:lnSpc>
              <a:spcBef>
                <a:spcPct val="20000"/>
              </a:spcBef>
              <a:buClr>
                <a:srgbClr val="0000FF"/>
              </a:buClr>
              <a:buSzPct val="150000"/>
              <a:buFont typeface="Wingdings" panose="05000000000000000000" pitchFamily="2" charset="2"/>
              <a:buChar char="ü"/>
            </a:pPr>
            <a:r>
              <a:rPr lang="zh-CN" altLang="en-US" sz="2800" b="1">
                <a:solidFill>
                  <a:srgbClr val="0000FF"/>
                </a:solidFill>
                <a:latin typeface="Times New Roman" panose="02020603050405020304" pitchFamily="18" charset="0"/>
              </a:rPr>
              <a:t>2.5  框架表示法</a:t>
            </a:r>
            <a:endParaRPr lang="zh-CN" altLang="en-US" sz="2800" b="1">
              <a:latin typeface="Times New Roman" panose="02020603050405020304" pitchFamily="18" charset="0"/>
            </a:endParaRPr>
          </a:p>
          <a:p>
            <a:pPr eaLnBrk="1" hangingPunct="1">
              <a:lnSpc>
                <a:spcPct val="160000"/>
              </a:lnSpc>
              <a:spcBef>
                <a:spcPct val="20000"/>
              </a:spcBef>
              <a:buClr>
                <a:schemeClr val="accent2"/>
              </a:buClr>
              <a:buFont typeface="Wingdings" panose="05000000000000000000" pitchFamily="2" charset="2"/>
              <a:buChar char="•"/>
            </a:pPr>
            <a:r>
              <a:rPr lang="zh-CN" altLang="en-US" sz="2800" b="1">
                <a:latin typeface="Times New Roman" panose="02020603050405020304" pitchFamily="18" charset="0"/>
                <a:sym typeface="宋体" panose="02010600030101010101" pitchFamily="2" charset="-122"/>
              </a:rPr>
              <a:t>2.6  传统推理技术</a:t>
            </a:r>
            <a:endParaRPr lang="zh-CN" altLang="en-US" sz="2800" b="1">
              <a:latin typeface="Times New Roman" panose="02020603050405020304" pitchFamily="18" charset="0"/>
            </a:endParaRPr>
          </a:p>
          <a:p>
            <a:pPr eaLnBrk="1" hangingPunct="1">
              <a:lnSpc>
                <a:spcPct val="120000"/>
              </a:lnSpc>
              <a:spcBef>
                <a:spcPct val="20000"/>
              </a:spcBef>
              <a:buClr>
                <a:schemeClr val="accent2"/>
              </a:buClr>
              <a:buFont typeface="Wingdings" panose="05000000000000000000" pitchFamily="2" charset="2"/>
              <a:buChar char="•"/>
            </a:pPr>
            <a:endParaRPr lang="en-US" altLang="zh-CN" sz="2800" b="1">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A956A7-E3FA-4FA1-9399-219DD191F1CC}" type="slidenum">
              <a:rPr altLang="en-US" smtClean="0">
                <a:solidFill>
                  <a:srgbClr val="A50021"/>
                </a:solidFill>
                <a:ea typeface="ＭＳ Ｐゴシック" panose="020B0600070205080204" pitchFamily="34" charset="-128"/>
              </a:rPr>
              <a:pPr/>
              <a:t>76</a:t>
            </a:fld>
            <a:endParaRPr lang="zh-CN" altLang="en-US" smtClean="0">
              <a:solidFill>
                <a:srgbClr val="A50021"/>
              </a:solidFill>
              <a:ea typeface="ＭＳ Ｐゴシック" panose="020B0600070205080204" pitchFamily="34" charset="-128"/>
            </a:endParaRPr>
          </a:p>
        </p:txBody>
      </p:sp>
      <p:sp>
        <p:nvSpPr>
          <p:cNvPr id="10547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 2.5  </a:t>
            </a:r>
            <a:r>
              <a:rPr lang="zh-CN" altLang="en-US" smtClean="0">
                <a:latin typeface="Times New Roman" panose="02020603050405020304" pitchFamily="18" charset="0"/>
              </a:rPr>
              <a:t>框架表示法</a:t>
            </a:r>
          </a:p>
        </p:txBody>
      </p:sp>
      <p:sp>
        <p:nvSpPr>
          <p:cNvPr id="105476" name="Rectangle 3"/>
          <p:cNvSpPr>
            <a:spLocks noGrp="1" noChangeArrowheads="1"/>
          </p:cNvSpPr>
          <p:nvPr>
            <p:ph idx="1"/>
          </p:nvPr>
        </p:nvSpPr>
        <p:spPr/>
        <p:txBody>
          <a:bodyPr/>
          <a:lstStyle/>
          <a:p>
            <a:pPr eaLnBrk="1" hangingPunct="1">
              <a:lnSpc>
                <a:spcPct val="140000"/>
              </a:lnSpc>
              <a:buFontTx/>
              <a:buChar char="•"/>
            </a:pPr>
            <a:r>
              <a:rPr lang="en-US" altLang="zh-CN" b="1" smtClean="0">
                <a:latin typeface="Times New Roman" panose="02020603050405020304" pitchFamily="18" charset="0"/>
              </a:rPr>
              <a:t>1975</a:t>
            </a:r>
            <a:r>
              <a:rPr lang="zh-CN" altLang="en-US" b="1" smtClean="0">
                <a:latin typeface="宋体" panose="02010600030101010101" pitchFamily="2" charset="-122"/>
              </a:rPr>
              <a:t>年，美国</a:t>
            </a:r>
            <a:r>
              <a:rPr lang="zh-CN" altLang="en-US" b="1" smtClean="0">
                <a:solidFill>
                  <a:srgbClr val="FF0000"/>
                </a:solidFill>
                <a:latin typeface="宋体" panose="02010600030101010101" pitchFamily="2" charset="-122"/>
              </a:rPr>
              <a:t>明斯基提出了框架理论</a:t>
            </a:r>
            <a:r>
              <a:rPr lang="zh-CN" altLang="en-US" b="1" smtClean="0">
                <a:latin typeface="宋体" panose="02010600030101010101" pitchFamily="2" charset="-122"/>
              </a:rPr>
              <a:t>：人们对现实世界中各种事物的认识都是以一种类似于框架的结构存储在记忆中的。</a:t>
            </a:r>
          </a:p>
          <a:p>
            <a:pPr eaLnBrk="1" hangingPunct="1">
              <a:lnSpc>
                <a:spcPct val="140000"/>
              </a:lnSpc>
              <a:buFontTx/>
              <a:buChar char="•"/>
            </a:pPr>
            <a:r>
              <a:rPr lang="zh-CN" altLang="en-US" b="1" smtClean="0">
                <a:latin typeface="宋体" panose="02010600030101010101" pitchFamily="2" charset="-122"/>
              </a:rPr>
              <a:t>框架表示法：一种</a:t>
            </a:r>
            <a:r>
              <a:rPr lang="zh-CN" altLang="en-US" b="1" smtClean="0">
                <a:solidFill>
                  <a:srgbClr val="FF0000"/>
                </a:solidFill>
                <a:latin typeface="宋体" panose="02010600030101010101" pitchFamily="2" charset="-122"/>
              </a:rPr>
              <a:t>结构化</a:t>
            </a:r>
            <a:r>
              <a:rPr lang="zh-CN" altLang="en-US" b="1" smtClean="0">
                <a:latin typeface="宋体" panose="02010600030101010101" pitchFamily="2" charset="-122"/>
              </a:rPr>
              <a:t>的知识表示方法，已在多种系统中得到应用。  </a:t>
            </a:r>
            <a:r>
              <a:rPr lang="zh-CN" altLang="en-US" b="1" smtClean="0"/>
              <a:t> </a:t>
            </a: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29CA2F-EB77-4F15-B47C-75C59CBEB7C2}" type="slidenum">
              <a:rPr altLang="en-US" smtClean="0">
                <a:solidFill>
                  <a:srgbClr val="A50021"/>
                </a:solidFill>
                <a:ea typeface="ＭＳ Ｐゴシック" panose="020B0600070205080204" pitchFamily="34" charset="-128"/>
              </a:rPr>
              <a:pPr/>
              <a:t>77</a:t>
            </a:fld>
            <a:endParaRPr lang="zh-CN" altLang="en-US" smtClean="0">
              <a:solidFill>
                <a:srgbClr val="A50021"/>
              </a:solidFill>
              <a:ea typeface="ＭＳ Ｐゴシック" panose="020B0600070205080204" pitchFamily="34" charset="-128"/>
            </a:endParaRPr>
          </a:p>
        </p:txBody>
      </p:sp>
      <p:sp>
        <p:nvSpPr>
          <p:cNvPr id="10752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2.5.1  </a:t>
            </a:r>
            <a:r>
              <a:rPr lang="zh-CN" altLang="en-US" smtClean="0">
                <a:latin typeface="Times New Roman" panose="02020603050405020304" pitchFamily="18" charset="0"/>
              </a:rPr>
              <a:t>框架的一般结构</a:t>
            </a:r>
          </a:p>
        </p:txBody>
      </p:sp>
      <p:sp>
        <p:nvSpPr>
          <p:cNvPr id="107524" name="Rectangle 3"/>
          <p:cNvSpPr>
            <a:spLocks noGrp="1" noChangeArrowheads="1"/>
          </p:cNvSpPr>
          <p:nvPr>
            <p:ph idx="1"/>
          </p:nvPr>
        </p:nvSpPr>
        <p:spPr>
          <a:xfrm>
            <a:off x="250825" y="1093788"/>
            <a:ext cx="8642350" cy="5400675"/>
          </a:xfrm>
        </p:spPr>
        <p:txBody>
          <a:bodyPr/>
          <a:lstStyle/>
          <a:p>
            <a:pPr eaLnBrk="1" hangingPunct="1"/>
            <a:r>
              <a:rPr lang="zh-CN" altLang="en-US" b="1" smtClean="0">
                <a:solidFill>
                  <a:srgbClr val="FF0000"/>
                </a:solidFill>
                <a:latin typeface="Times New Roman" panose="02020603050405020304" pitchFamily="18" charset="0"/>
              </a:rPr>
              <a:t>框架</a:t>
            </a:r>
            <a:r>
              <a:rPr lang="zh-CN" altLang="en-US" smtClean="0">
                <a:latin typeface="Times New Roman" panose="02020603050405020304" pitchFamily="18" charset="0"/>
              </a:rPr>
              <a:t>（</a:t>
            </a:r>
            <a:r>
              <a:rPr lang="en-US" altLang="zh-CN" smtClean="0">
                <a:latin typeface="Times New Roman" panose="02020603050405020304" pitchFamily="18" charset="0"/>
              </a:rPr>
              <a:t>frame</a:t>
            </a:r>
            <a:r>
              <a:rPr lang="zh-CN" altLang="en-US" smtClean="0">
                <a:latin typeface="Times New Roman" panose="02020603050405020304" pitchFamily="18" charset="0"/>
              </a:rPr>
              <a:t>）：一种描述所论对象（一个事物、事件或概念）属性的数据结构。</a:t>
            </a:r>
          </a:p>
          <a:p>
            <a:pPr eaLnBrk="1" hangingPunct="1"/>
            <a:r>
              <a:rPr lang="zh-CN" altLang="en-US" smtClean="0">
                <a:latin typeface="Times New Roman" panose="02020603050405020304" pitchFamily="18" charset="0"/>
              </a:rPr>
              <a:t>一个框架由若干个被称为“</a:t>
            </a:r>
            <a:r>
              <a:rPr lang="zh-CN" altLang="en-US" smtClean="0">
                <a:solidFill>
                  <a:srgbClr val="FF0000"/>
                </a:solidFill>
                <a:latin typeface="Times New Roman" panose="02020603050405020304" pitchFamily="18" charset="0"/>
              </a:rPr>
              <a:t>槽</a:t>
            </a:r>
            <a:r>
              <a:rPr lang="zh-CN" altLang="en-US" smtClean="0">
                <a:latin typeface="Times New Roman" panose="02020603050405020304" pitchFamily="18" charset="0"/>
              </a:rPr>
              <a:t>”（</a:t>
            </a:r>
            <a:r>
              <a:rPr lang="en-US" altLang="zh-CN" smtClean="0">
                <a:latin typeface="Times New Roman" panose="02020603050405020304" pitchFamily="18" charset="0"/>
              </a:rPr>
              <a:t>slot</a:t>
            </a:r>
            <a:r>
              <a:rPr lang="zh-CN" altLang="en-US" smtClean="0">
                <a:latin typeface="Times New Roman" panose="02020603050405020304" pitchFamily="18" charset="0"/>
              </a:rPr>
              <a:t>）的结构组成，每一个槽又可根据实际情况划分为若干个“</a:t>
            </a:r>
            <a:r>
              <a:rPr lang="zh-CN" altLang="en-US" smtClean="0">
                <a:solidFill>
                  <a:srgbClr val="FF0000"/>
                </a:solidFill>
                <a:latin typeface="Times New Roman" panose="02020603050405020304" pitchFamily="18" charset="0"/>
              </a:rPr>
              <a:t>侧面</a:t>
            </a:r>
            <a:r>
              <a:rPr lang="zh-CN" altLang="en-US" smtClean="0">
                <a:latin typeface="Times New Roman" panose="02020603050405020304" pitchFamily="18" charset="0"/>
              </a:rPr>
              <a:t>”（</a:t>
            </a:r>
            <a:r>
              <a:rPr lang="en-US" altLang="zh-CN" smtClean="0">
                <a:latin typeface="Times New Roman" panose="02020603050405020304" pitchFamily="18" charset="0"/>
              </a:rPr>
              <a:t>faced</a:t>
            </a:r>
            <a:r>
              <a:rPr lang="zh-CN" altLang="en-US" smtClean="0">
                <a:latin typeface="Times New Roman" panose="02020603050405020304" pitchFamily="18" charset="0"/>
              </a:rPr>
              <a:t>）。</a:t>
            </a:r>
          </a:p>
          <a:p>
            <a:pPr eaLnBrk="1" hangingPunct="1"/>
            <a:r>
              <a:rPr lang="zh-CN" altLang="en-US" smtClean="0"/>
              <a:t>一个槽用于描述所论对象某一方面的</a:t>
            </a:r>
            <a:r>
              <a:rPr lang="zh-CN" altLang="en-US" smtClean="0">
                <a:solidFill>
                  <a:srgbClr val="FF0000"/>
                </a:solidFill>
              </a:rPr>
              <a:t>属性</a:t>
            </a:r>
            <a:r>
              <a:rPr lang="zh-CN" altLang="en-US" smtClean="0"/>
              <a:t>。</a:t>
            </a:r>
          </a:p>
          <a:p>
            <a:pPr eaLnBrk="1" hangingPunct="1"/>
            <a:r>
              <a:rPr lang="zh-CN" altLang="en-US" smtClean="0"/>
              <a:t>一个侧面用于描述相应属性的一个方面。</a:t>
            </a:r>
          </a:p>
          <a:p>
            <a:pPr eaLnBrk="1" hangingPunct="1"/>
            <a:r>
              <a:rPr lang="zh-CN" altLang="en-US" smtClean="0"/>
              <a:t>槽和侧面所具有的属性值分别被称为槽值和侧面值。</a:t>
            </a:r>
          </a:p>
        </p:txBody>
      </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62C01B-7313-40FA-9921-056D48D3DFD6}" type="slidenum">
              <a:rPr altLang="en-US" smtClean="0">
                <a:solidFill>
                  <a:srgbClr val="A50021"/>
                </a:solidFill>
                <a:ea typeface="ＭＳ Ｐゴシック" panose="020B0600070205080204" pitchFamily="34" charset="-128"/>
              </a:rPr>
              <a:pPr/>
              <a:t>78</a:t>
            </a:fld>
            <a:endParaRPr lang="zh-CN" altLang="en-US" smtClean="0">
              <a:solidFill>
                <a:srgbClr val="A50021"/>
              </a:solidFill>
              <a:ea typeface="ＭＳ Ｐゴシック" panose="020B0600070205080204" pitchFamily="34" charset="-128"/>
            </a:endParaRPr>
          </a:p>
        </p:txBody>
      </p:sp>
      <p:sp>
        <p:nvSpPr>
          <p:cNvPr id="108547" name="Rectangle 7"/>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2.5.1  </a:t>
            </a:r>
            <a:r>
              <a:rPr lang="zh-CN" altLang="en-US" smtClean="0">
                <a:latin typeface="Times New Roman" panose="02020603050405020304" pitchFamily="18" charset="0"/>
              </a:rPr>
              <a:t>框架的一般结构</a:t>
            </a:r>
          </a:p>
        </p:txBody>
      </p:sp>
      <p:sp>
        <p:nvSpPr>
          <p:cNvPr id="108548" name="Rectangle 8"/>
          <p:cNvSpPr>
            <a:spLocks noGrp="1" noChangeArrowheads="1"/>
          </p:cNvSpPr>
          <p:nvPr>
            <p:ph idx="1"/>
          </p:nvPr>
        </p:nvSpPr>
        <p:spPr>
          <a:xfrm>
            <a:off x="263525" y="1016000"/>
            <a:ext cx="8642350" cy="5503863"/>
          </a:xfrm>
          <a:solidFill>
            <a:srgbClr val="FFFFFF"/>
          </a:solidFill>
          <a:ln>
            <a:solidFill>
              <a:srgbClr val="808080"/>
            </a:solidFill>
            <a:miter lim="800000"/>
            <a:headEnd/>
            <a:tailEnd/>
          </a:ln>
        </p:spPr>
        <p:txBody>
          <a:bodyPr/>
          <a:lstStyle/>
          <a:p>
            <a:pPr eaLnBrk="1" hangingPunct="1">
              <a:lnSpc>
                <a:spcPct val="110000"/>
              </a:lnSpc>
              <a:buFont typeface="Wingdings" panose="05000000000000000000" pitchFamily="2" charset="2"/>
              <a:buNone/>
            </a:pPr>
            <a:r>
              <a:rPr lang="en-US" altLang="zh-CN" sz="2400" b="1" smtClean="0">
                <a:latin typeface="Times New Roman" panose="02020603050405020304" pitchFamily="18" charset="0"/>
              </a:rPr>
              <a:t> &lt;</a:t>
            </a:r>
            <a:r>
              <a:rPr lang="zh-CN" altLang="en-US" sz="2400" b="1" smtClean="0">
                <a:solidFill>
                  <a:schemeClr val="accent2"/>
                </a:solidFill>
                <a:latin typeface="Times New Roman" panose="02020603050405020304" pitchFamily="18" charset="0"/>
              </a:rPr>
              <a:t>框架名</a:t>
            </a:r>
            <a:r>
              <a:rPr lang="en-US" altLang="zh-CN" sz="2400" b="1" smtClean="0">
                <a:latin typeface="Times New Roman" panose="02020603050405020304" pitchFamily="18" charset="0"/>
              </a:rPr>
              <a:t>&gt;</a:t>
            </a:r>
          </a:p>
          <a:p>
            <a:pPr eaLnBrk="1" hangingPunct="1">
              <a:lnSpc>
                <a:spcPct val="110000"/>
              </a:lnSpc>
              <a:buFont typeface="Wingdings" panose="05000000000000000000" pitchFamily="2" charset="2"/>
              <a:buNone/>
            </a:pPr>
            <a:r>
              <a:rPr lang="zh-CN" altLang="en-US" sz="2400" b="1" smtClean="0">
                <a:latin typeface="Times New Roman" panose="02020603050405020304" pitchFamily="18" charset="0"/>
              </a:rPr>
              <a:t>槽名</a:t>
            </a:r>
            <a:r>
              <a:rPr lang="en-US" altLang="zh-CN" sz="2400" b="1" smtClean="0">
                <a:latin typeface="Times New Roman" panose="02020603050405020304" pitchFamily="18" charset="0"/>
              </a:rPr>
              <a:t>1</a:t>
            </a:r>
            <a:r>
              <a:rPr lang="zh-CN" altLang="en-US" sz="2400" b="1" smtClean="0">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侧面名</a:t>
            </a:r>
            <a:r>
              <a:rPr lang="en-US" altLang="zh-CN" sz="2400" b="1" baseline="-25000" smtClean="0">
                <a:solidFill>
                  <a:srgbClr val="0000FF"/>
                </a:solidFill>
                <a:latin typeface="Times New Roman" panose="02020603050405020304" pitchFamily="18" charset="0"/>
              </a:rPr>
              <a:t>11 </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侧面值</a:t>
            </a:r>
            <a:r>
              <a:rPr lang="en-US" altLang="zh-CN" sz="2400" b="1" baseline="-25000" smtClean="0">
                <a:solidFill>
                  <a:srgbClr val="0000FF"/>
                </a:solidFill>
                <a:latin typeface="Times New Roman" panose="02020603050405020304" pitchFamily="18" charset="0"/>
              </a:rPr>
              <a:t>111</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a:t>
            </a:r>
            <a:r>
              <a:rPr lang="en-US" altLang="zh-CN" sz="4000" b="1" baseline="14000" smtClean="0">
                <a:solidFill>
                  <a:srgbClr val="0000FF"/>
                </a:solidFill>
                <a:latin typeface="Times New Roman" panose="02020603050405020304" pitchFamily="18" charset="0"/>
              </a:rPr>
              <a:t>…</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，侧面值</a:t>
            </a:r>
            <a:r>
              <a:rPr lang="en-US" altLang="zh-CN" sz="2400" b="1" baseline="-25000" smtClean="0">
                <a:solidFill>
                  <a:srgbClr val="0000FF"/>
                </a:solidFill>
                <a:latin typeface="Times New Roman" panose="02020603050405020304" pitchFamily="18" charset="0"/>
              </a:rPr>
              <a:t>11</a:t>
            </a:r>
            <a:r>
              <a:rPr lang="en-US" altLang="zh-CN" sz="2400" b="1" i="1" baseline="-25000" smtClean="0">
                <a:solidFill>
                  <a:srgbClr val="0000FF"/>
                </a:solidFill>
                <a:latin typeface="Times New Roman" panose="02020603050405020304" pitchFamily="18" charset="0"/>
              </a:rPr>
              <a:t>P</a:t>
            </a:r>
            <a:r>
              <a:rPr lang="en-US" altLang="zh-CN" sz="2400" b="1" baseline="-25000" smtClean="0">
                <a:solidFill>
                  <a:srgbClr val="0000FF"/>
                </a:solidFill>
                <a:latin typeface="Times New Roman" panose="02020603050405020304" pitchFamily="18" charset="0"/>
              </a:rPr>
              <a:t>1</a:t>
            </a:r>
            <a:r>
              <a:rPr lang="en-US" altLang="zh-CN" sz="2400" b="1" baseline="-25000" smtClean="0">
                <a:latin typeface="Times New Roman" panose="02020603050405020304" pitchFamily="18" charset="0"/>
              </a:rPr>
              <a:t> </a:t>
            </a:r>
          </a:p>
          <a:p>
            <a:pPr eaLnBrk="1" hangingPunct="1">
              <a:lnSpc>
                <a:spcPct val="110000"/>
              </a:lnSpc>
              <a:buFont typeface="Wingdings" panose="05000000000000000000" pitchFamily="2" charset="2"/>
              <a:buNone/>
            </a:pPr>
            <a:r>
              <a:rPr lang="en-US" altLang="zh-CN" sz="2400" b="1" smtClean="0">
                <a:latin typeface="Times New Roman" panose="02020603050405020304" pitchFamily="18" charset="0"/>
              </a:rPr>
              <a:t>   ┊              </a:t>
            </a:r>
            <a:r>
              <a:rPr lang="en-US" altLang="zh-CN" sz="2400" b="1" smtClean="0">
                <a:solidFill>
                  <a:srgbClr val="0000FF"/>
                </a:solidFill>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b="1" smtClean="0">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侧面名</a:t>
            </a:r>
            <a:r>
              <a:rPr lang="en-US" altLang="zh-CN" sz="2400" b="1" baseline="-25000" smtClean="0">
                <a:solidFill>
                  <a:srgbClr val="0000FF"/>
                </a:solidFill>
                <a:latin typeface="Times New Roman" panose="02020603050405020304" pitchFamily="18" charset="0"/>
              </a:rPr>
              <a:t>1</a:t>
            </a:r>
            <a:r>
              <a:rPr lang="en-US" altLang="zh-CN" sz="2400" b="1" i="1" baseline="-25000" smtClean="0">
                <a:solidFill>
                  <a:srgbClr val="0000FF"/>
                </a:solidFill>
                <a:latin typeface="Times New Roman" panose="02020603050405020304" pitchFamily="18" charset="0"/>
              </a:rPr>
              <a:t>m</a:t>
            </a:r>
            <a:r>
              <a:rPr lang="en-US" altLang="zh-CN" sz="2400" b="1" baseline="-25000" smtClean="0">
                <a:solidFill>
                  <a:srgbClr val="0000FF"/>
                </a:solidFill>
                <a:latin typeface="Times New Roman" panose="02020603050405020304" pitchFamily="18" charset="0"/>
              </a:rPr>
              <a:t> </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侧面值</a:t>
            </a:r>
            <a:r>
              <a:rPr lang="en-US" altLang="zh-CN" sz="2400" b="1" baseline="-25000" smtClean="0">
                <a:solidFill>
                  <a:srgbClr val="0000FF"/>
                </a:solidFill>
                <a:latin typeface="Times New Roman" panose="02020603050405020304" pitchFamily="18" charset="0"/>
              </a:rPr>
              <a:t>1</a:t>
            </a:r>
            <a:r>
              <a:rPr lang="en-US" altLang="zh-CN" sz="2400" b="1" i="1" baseline="-25000" smtClean="0">
                <a:solidFill>
                  <a:srgbClr val="0000FF"/>
                </a:solidFill>
                <a:latin typeface="Times New Roman" panose="02020603050405020304" pitchFamily="18" charset="0"/>
              </a:rPr>
              <a:t>m</a:t>
            </a:r>
            <a:r>
              <a:rPr lang="en-US" altLang="zh-CN" sz="2400" b="1" baseline="-25000" smtClean="0">
                <a:solidFill>
                  <a:srgbClr val="0000FF"/>
                </a:solidFill>
                <a:latin typeface="Times New Roman" panose="02020603050405020304" pitchFamily="18" charset="0"/>
              </a:rPr>
              <a:t>1</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 </a:t>
            </a:r>
            <a:r>
              <a:rPr lang="en-US" altLang="zh-CN" sz="4000" b="1" baseline="14000" smtClean="0">
                <a:solidFill>
                  <a:srgbClr val="0000FF"/>
                </a:solidFill>
                <a:latin typeface="Times New Roman" panose="02020603050405020304" pitchFamily="18" charset="0"/>
              </a:rPr>
              <a:t>…</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，侧面值</a:t>
            </a:r>
            <a:r>
              <a:rPr lang="en-US" altLang="zh-CN" sz="2400" b="1" baseline="-25000" smtClean="0">
                <a:solidFill>
                  <a:srgbClr val="0000FF"/>
                </a:solidFill>
                <a:latin typeface="Times New Roman" panose="02020603050405020304" pitchFamily="18" charset="0"/>
              </a:rPr>
              <a:t>1</a:t>
            </a:r>
            <a:r>
              <a:rPr lang="en-US" altLang="zh-CN" sz="2400" b="1" i="1" baseline="-25000" smtClean="0">
                <a:solidFill>
                  <a:srgbClr val="0000FF"/>
                </a:solidFill>
                <a:latin typeface="Times New Roman" panose="02020603050405020304" pitchFamily="18" charset="0"/>
              </a:rPr>
              <a:t>mPm</a:t>
            </a:r>
            <a:r>
              <a:rPr lang="en-US" altLang="zh-CN" sz="2400" b="1" smtClean="0">
                <a:latin typeface="Times New Roman" panose="02020603050405020304" pitchFamily="18" charset="0"/>
              </a:rPr>
              <a:t> </a:t>
            </a:r>
          </a:p>
          <a:p>
            <a:pPr eaLnBrk="1" hangingPunct="1">
              <a:lnSpc>
                <a:spcPct val="110000"/>
              </a:lnSpc>
              <a:spcBef>
                <a:spcPct val="40000"/>
              </a:spcBef>
              <a:buFont typeface="Wingdings" panose="05000000000000000000" pitchFamily="2" charset="2"/>
              <a:buNone/>
            </a:pPr>
            <a:r>
              <a:rPr lang="zh-CN" altLang="en-US" sz="2400" b="1" smtClean="0">
                <a:latin typeface="Times New Roman" panose="02020603050405020304" pitchFamily="18" charset="0"/>
              </a:rPr>
              <a:t>槽名</a:t>
            </a:r>
            <a:r>
              <a:rPr lang="en-US" altLang="zh-CN" sz="2400" b="1" smtClean="0">
                <a:latin typeface="Times New Roman" panose="02020603050405020304" pitchFamily="18" charset="0"/>
              </a:rPr>
              <a:t>n</a:t>
            </a:r>
            <a:r>
              <a:rPr lang="zh-CN" altLang="en-US" sz="2400" b="1" smtClean="0">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侧面名</a:t>
            </a:r>
            <a:r>
              <a:rPr lang="en-US" altLang="zh-CN" sz="2400" b="1" i="1" baseline="-25000" smtClean="0">
                <a:solidFill>
                  <a:srgbClr val="0000FF"/>
                </a:solidFill>
                <a:latin typeface="Times New Roman" panose="02020603050405020304" pitchFamily="18" charset="0"/>
              </a:rPr>
              <a:t>n</a:t>
            </a:r>
            <a:r>
              <a:rPr lang="en-US" altLang="zh-CN" sz="2400" b="1" baseline="-25000" smtClean="0">
                <a:solidFill>
                  <a:srgbClr val="0000FF"/>
                </a:solidFill>
                <a:latin typeface="Times New Roman" panose="02020603050405020304" pitchFamily="18" charset="0"/>
              </a:rPr>
              <a:t>1</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侧面值</a:t>
            </a:r>
            <a:r>
              <a:rPr lang="en-US" altLang="zh-CN" sz="2400" b="1" i="1" baseline="-25000" smtClean="0">
                <a:solidFill>
                  <a:srgbClr val="0000FF"/>
                </a:solidFill>
                <a:latin typeface="Times New Roman" panose="02020603050405020304" pitchFamily="18" charset="0"/>
              </a:rPr>
              <a:t>n</a:t>
            </a:r>
            <a:r>
              <a:rPr lang="en-US" altLang="zh-CN" sz="2400" b="1" baseline="-25000" smtClean="0">
                <a:solidFill>
                  <a:srgbClr val="0000FF"/>
                </a:solidFill>
                <a:latin typeface="Times New Roman" panose="02020603050405020304" pitchFamily="18" charset="0"/>
              </a:rPr>
              <a:t>11</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 </a:t>
            </a:r>
            <a:r>
              <a:rPr lang="en-US" altLang="zh-CN" sz="4000" b="1" baseline="14000" smtClean="0">
                <a:solidFill>
                  <a:srgbClr val="0000FF"/>
                </a:solidFill>
                <a:latin typeface="Times New Roman" panose="02020603050405020304" pitchFamily="18" charset="0"/>
              </a:rPr>
              <a:t>…</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，侧面值</a:t>
            </a:r>
            <a:r>
              <a:rPr lang="en-US" altLang="zh-CN" sz="2400" b="1" i="1" baseline="-25000" smtClean="0">
                <a:solidFill>
                  <a:srgbClr val="0000FF"/>
                </a:solidFill>
                <a:latin typeface="Times New Roman" panose="02020603050405020304" pitchFamily="18" charset="0"/>
              </a:rPr>
              <a:t>n</a:t>
            </a:r>
            <a:r>
              <a:rPr lang="en-US" altLang="zh-CN" sz="2400" b="1" baseline="-25000" smtClean="0">
                <a:solidFill>
                  <a:srgbClr val="0000FF"/>
                </a:solidFill>
                <a:latin typeface="Times New Roman" panose="02020603050405020304" pitchFamily="18" charset="0"/>
              </a:rPr>
              <a:t>1</a:t>
            </a:r>
            <a:r>
              <a:rPr lang="en-US" altLang="zh-CN" sz="2400" b="1" i="1" baseline="-25000" smtClean="0">
                <a:solidFill>
                  <a:srgbClr val="0000FF"/>
                </a:solidFill>
                <a:latin typeface="Times New Roman" panose="02020603050405020304" pitchFamily="18" charset="0"/>
              </a:rPr>
              <a:t>P</a:t>
            </a:r>
            <a:r>
              <a:rPr lang="en-US" altLang="zh-CN" sz="2400" b="1" baseline="-25000" smtClean="0">
                <a:solidFill>
                  <a:srgbClr val="0000FF"/>
                </a:solidFill>
                <a:latin typeface="Times New Roman" panose="02020603050405020304" pitchFamily="18" charset="0"/>
              </a:rPr>
              <a:t>1</a:t>
            </a:r>
          </a:p>
          <a:p>
            <a:pPr eaLnBrk="1" hangingPunct="1">
              <a:lnSpc>
                <a:spcPct val="110000"/>
              </a:lnSpc>
              <a:buFont typeface="Wingdings" panose="05000000000000000000" pitchFamily="2" charset="2"/>
              <a:buNone/>
            </a:pPr>
            <a:r>
              <a:rPr lang="en-US" altLang="zh-CN" sz="2400" b="1" smtClean="0">
                <a:solidFill>
                  <a:srgbClr val="0000FF"/>
                </a:solidFill>
                <a:latin typeface="Times New Roman" panose="02020603050405020304" pitchFamily="18" charset="0"/>
              </a:rPr>
              <a:t>                     ┊</a:t>
            </a:r>
          </a:p>
          <a:p>
            <a:pPr eaLnBrk="1" hangingPunct="1">
              <a:lnSpc>
                <a:spcPct val="110000"/>
              </a:lnSpc>
              <a:buClrTx/>
              <a:buFontTx/>
              <a:buNone/>
            </a:pPr>
            <a:r>
              <a:rPr lang="en-US" altLang="zh-CN" sz="2400" b="1" smtClean="0">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侧面名</a:t>
            </a:r>
            <a:r>
              <a:rPr lang="en-US" altLang="zh-CN" sz="2400" b="1" i="1" baseline="-25000" smtClean="0">
                <a:solidFill>
                  <a:srgbClr val="0000FF"/>
                </a:solidFill>
                <a:latin typeface="Times New Roman" panose="02020603050405020304" pitchFamily="18" charset="0"/>
              </a:rPr>
              <a:t>nm</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侧面值</a:t>
            </a:r>
            <a:r>
              <a:rPr lang="en-US" altLang="zh-CN" sz="2400" b="1" i="1" baseline="-25000" smtClean="0">
                <a:solidFill>
                  <a:srgbClr val="0000FF"/>
                </a:solidFill>
                <a:latin typeface="Times New Roman" panose="02020603050405020304" pitchFamily="18" charset="0"/>
              </a:rPr>
              <a:t>nm</a:t>
            </a:r>
            <a:r>
              <a:rPr lang="en-US" altLang="zh-CN" sz="2400" b="1" baseline="-25000" smtClean="0">
                <a:solidFill>
                  <a:srgbClr val="0000FF"/>
                </a:solidFill>
                <a:latin typeface="Times New Roman" panose="02020603050405020304" pitchFamily="18" charset="0"/>
              </a:rPr>
              <a:t>1</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 </a:t>
            </a:r>
            <a:r>
              <a:rPr lang="en-US" altLang="zh-CN" sz="4000" b="1" baseline="14000" smtClean="0">
                <a:solidFill>
                  <a:srgbClr val="0000FF"/>
                </a:solidFill>
                <a:latin typeface="Times New Roman" panose="02020603050405020304" pitchFamily="18" charset="0"/>
              </a:rPr>
              <a:t>…</a:t>
            </a:r>
            <a:r>
              <a:rPr lang="en-US" altLang="zh-CN" sz="2400" b="1" smtClean="0">
                <a:solidFill>
                  <a:srgbClr val="0000FF"/>
                </a:solidFill>
                <a:latin typeface="Times New Roman" panose="02020603050405020304" pitchFamily="18" charset="0"/>
              </a:rPr>
              <a:t> </a:t>
            </a:r>
            <a:r>
              <a:rPr lang="zh-CN" altLang="en-US" sz="2400" b="1" smtClean="0">
                <a:solidFill>
                  <a:srgbClr val="0000FF"/>
                </a:solidFill>
                <a:latin typeface="Times New Roman" panose="02020603050405020304" pitchFamily="18" charset="0"/>
              </a:rPr>
              <a:t>，侧面值</a:t>
            </a:r>
            <a:r>
              <a:rPr lang="en-US" altLang="zh-CN" sz="2400" b="1" i="1" baseline="-25000" smtClean="0">
                <a:solidFill>
                  <a:srgbClr val="0000FF"/>
                </a:solidFill>
                <a:latin typeface="Times New Roman" panose="02020603050405020304" pitchFamily="18" charset="0"/>
              </a:rPr>
              <a:t>nmPm</a:t>
            </a:r>
          </a:p>
          <a:p>
            <a:pPr eaLnBrk="1" hangingPunct="1">
              <a:lnSpc>
                <a:spcPct val="110000"/>
              </a:lnSpc>
              <a:spcBef>
                <a:spcPct val="40000"/>
              </a:spcBef>
              <a:buFont typeface="Wingdings" panose="05000000000000000000" pitchFamily="2" charset="2"/>
              <a:buNone/>
            </a:pPr>
            <a:r>
              <a:rPr lang="zh-CN" altLang="en-US" sz="2400" b="1" smtClean="0">
                <a:solidFill>
                  <a:schemeClr val="tx2"/>
                </a:solidFill>
                <a:latin typeface="Times New Roman" panose="02020603050405020304" pitchFamily="18" charset="0"/>
              </a:rPr>
              <a:t>约束：   约束条件</a:t>
            </a:r>
            <a:r>
              <a:rPr lang="en-US" altLang="zh-CN" sz="2400" b="1" baseline="-25000" smtClean="0">
                <a:solidFill>
                  <a:schemeClr val="tx2"/>
                </a:solidFill>
                <a:latin typeface="Times New Roman" panose="02020603050405020304" pitchFamily="18" charset="0"/>
              </a:rPr>
              <a:t>1</a:t>
            </a:r>
          </a:p>
          <a:p>
            <a:pPr eaLnBrk="1" hangingPunct="1">
              <a:lnSpc>
                <a:spcPct val="110000"/>
              </a:lnSpc>
              <a:buFont typeface="Wingdings" panose="05000000000000000000" pitchFamily="2" charset="2"/>
              <a:buNone/>
            </a:pPr>
            <a:r>
              <a:rPr lang="en-US" altLang="zh-CN" sz="2400" b="1" smtClean="0">
                <a:solidFill>
                  <a:schemeClr val="tx2"/>
                </a:solidFill>
                <a:latin typeface="Times New Roman" panose="02020603050405020304" pitchFamily="18" charset="0"/>
              </a:rPr>
              <a:t>                   ┊</a:t>
            </a:r>
          </a:p>
          <a:p>
            <a:pPr eaLnBrk="1" hangingPunct="1">
              <a:lnSpc>
                <a:spcPct val="110000"/>
              </a:lnSpc>
              <a:buFont typeface="Wingdings" panose="05000000000000000000" pitchFamily="2" charset="2"/>
              <a:buNone/>
            </a:pPr>
            <a:r>
              <a:rPr lang="en-US" altLang="zh-CN" sz="2400" b="1" smtClean="0">
                <a:solidFill>
                  <a:schemeClr val="tx2"/>
                </a:solidFill>
                <a:latin typeface="Times New Roman" panose="02020603050405020304" pitchFamily="18" charset="0"/>
              </a:rPr>
              <a:t>               </a:t>
            </a:r>
            <a:r>
              <a:rPr lang="zh-CN" altLang="en-US" sz="2400" b="1" smtClean="0">
                <a:solidFill>
                  <a:schemeClr val="tx2"/>
                </a:solidFill>
                <a:latin typeface="Times New Roman" panose="02020603050405020304" pitchFamily="18" charset="0"/>
              </a:rPr>
              <a:t>约束条件</a:t>
            </a:r>
            <a:r>
              <a:rPr lang="en-US" altLang="zh-CN" sz="2400" b="1" i="1" baseline="-25000" smtClean="0">
                <a:latin typeface="Times New Roman" panose="02020603050405020304" pitchFamily="18" charset="0"/>
              </a:rPr>
              <a:t>n</a:t>
            </a:r>
          </a:p>
          <a:p>
            <a:pPr eaLnBrk="1" hangingPunct="1">
              <a:lnSpc>
                <a:spcPct val="100000"/>
              </a:lnSpc>
              <a:spcBef>
                <a:spcPct val="0"/>
              </a:spcBef>
              <a:buClrTx/>
              <a:buFontTx/>
              <a:buNone/>
            </a:pPr>
            <a:endParaRPr lang="en-US" altLang="zh-CN" sz="2400" b="1" smtClean="0">
              <a:solidFill>
                <a:schemeClr val="tx2"/>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02228-FED5-47D4-A133-523709CB4A81}" type="slidenum">
              <a:rPr altLang="en-US" smtClean="0">
                <a:solidFill>
                  <a:srgbClr val="A50021"/>
                </a:solidFill>
                <a:ea typeface="ＭＳ Ｐゴシック" panose="020B0600070205080204" pitchFamily="34" charset="-128"/>
              </a:rPr>
              <a:pPr/>
              <a:t>79</a:t>
            </a:fld>
            <a:endParaRPr lang="zh-CN" altLang="en-US" smtClean="0">
              <a:solidFill>
                <a:srgbClr val="A50021"/>
              </a:solidFill>
              <a:ea typeface="ＭＳ Ｐゴシック" panose="020B0600070205080204" pitchFamily="34" charset="-128"/>
            </a:endParaRPr>
          </a:p>
        </p:txBody>
      </p:sp>
      <p:sp>
        <p:nvSpPr>
          <p:cNvPr id="109571"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2.5.2  </a:t>
            </a:r>
            <a:r>
              <a:rPr lang="zh-CN" altLang="en-US" smtClean="0">
                <a:latin typeface="Times New Roman" panose="02020603050405020304" pitchFamily="18" charset="0"/>
              </a:rPr>
              <a:t>用框架表示知识的例子</a:t>
            </a:r>
          </a:p>
        </p:txBody>
      </p:sp>
      <p:sp>
        <p:nvSpPr>
          <p:cNvPr id="109572" name="Rectangle 3"/>
          <p:cNvSpPr>
            <a:spLocks noGrp="1" noChangeArrowheads="1"/>
          </p:cNvSpPr>
          <p:nvPr>
            <p:ph idx="1"/>
          </p:nvPr>
        </p:nvSpPr>
        <p:spPr>
          <a:xfrm>
            <a:off x="725488" y="1535113"/>
            <a:ext cx="7242175" cy="4981575"/>
          </a:xfrm>
          <a:gradFill rotWithShape="0">
            <a:gsLst>
              <a:gs pos="0">
                <a:schemeClr val="bg1"/>
              </a:gs>
              <a:gs pos="100000">
                <a:srgbClr val="CCFFFF"/>
              </a:gs>
            </a:gsLst>
            <a:path path="shape">
              <a:fillToRect l="50000" t="50000" r="50000" b="50000"/>
            </a:path>
          </a:gradFill>
          <a:ln>
            <a:solidFill>
              <a:schemeClr val="tx1"/>
            </a:solidFill>
            <a:miter lim="800000"/>
            <a:headEnd/>
            <a:tailEnd/>
          </a:ln>
        </p:spPr>
        <p:txBody>
          <a:bodyPr/>
          <a:lstStyle/>
          <a:p>
            <a:pPr eaLnBrk="1" hangingPunct="1">
              <a:lnSpc>
                <a:spcPct val="110000"/>
              </a:lnSpc>
              <a:spcBef>
                <a:spcPct val="0"/>
              </a:spcBef>
              <a:buFont typeface="Wingdings" panose="05000000000000000000" pitchFamily="2" charset="2"/>
              <a:buNone/>
            </a:pPr>
            <a:r>
              <a:rPr lang="en-US" altLang="zh-CN" sz="2200" b="1" smtClean="0"/>
              <a:t>  </a:t>
            </a:r>
            <a:r>
              <a:rPr lang="zh-CN" altLang="en-US" sz="2200" b="1" smtClean="0"/>
              <a:t>框架名：</a:t>
            </a:r>
            <a:r>
              <a:rPr lang="en-US" altLang="zh-CN" sz="2200" b="1" smtClean="0"/>
              <a:t>〈</a:t>
            </a:r>
            <a:r>
              <a:rPr lang="zh-CN" altLang="en-US" sz="2200" b="1" smtClean="0"/>
              <a:t>教师</a:t>
            </a:r>
            <a:r>
              <a:rPr lang="en-US" altLang="zh-CN" sz="2200" b="1" smtClean="0"/>
              <a:t>〉</a:t>
            </a:r>
          </a:p>
          <a:p>
            <a:pPr eaLnBrk="1" hangingPunct="1">
              <a:lnSpc>
                <a:spcPct val="110000"/>
              </a:lnSpc>
              <a:spcBef>
                <a:spcPct val="0"/>
              </a:spcBef>
              <a:buFont typeface="Wingdings" panose="05000000000000000000" pitchFamily="2" charset="2"/>
              <a:buNone/>
            </a:pPr>
            <a:r>
              <a:rPr lang="en-US" altLang="zh-CN" sz="2200" b="1" smtClean="0"/>
              <a:t>      </a:t>
            </a:r>
            <a:r>
              <a:rPr lang="zh-CN" altLang="en-US" sz="2200" b="1" smtClean="0"/>
              <a:t>姓名：单位（姓、名）</a:t>
            </a:r>
          </a:p>
          <a:p>
            <a:pPr eaLnBrk="1" hangingPunct="1">
              <a:lnSpc>
                <a:spcPct val="110000"/>
              </a:lnSpc>
              <a:spcBef>
                <a:spcPct val="0"/>
              </a:spcBef>
              <a:buFont typeface="Wingdings" panose="05000000000000000000" pitchFamily="2" charset="2"/>
              <a:buNone/>
            </a:pPr>
            <a:r>
              <a:rPr lang="zh-CN" altLang="en-US" sz="2200" b="1" smtClean="0"/>
              <a:t>      年龄：单位（岁）</a:t>
            </a:r>
          </a:p>
          <a:p>
            <a:pPr eaLnBrk="1" hangingPunct="1">
              <a:lnSpc>
                <a:spcPct val="110000"/>
              </a:lnSpc>
              <a:spcBef>
                <a:spcPct val="0"/>
              </a:spcBef>
              <a:buFont typeface="Wingdings" panose="05000000000000000000" pitchFamily="2" charset="2"/>
              <a:buNone/>
            </a:pPr>
            <a:r>
              <a:rPr lang="zh-CN" altLang="en-US" sz="2200" b="1" smtClean="0"/>
              <a:t>      性别：范围（男、女）</a:t>
            </a:r>
          </a:p>
          <a:p>
            <a:pPr eaLnBrk="1" hangingPunct="1">
              <a:lnSpc>
                <a:spcPct val="110000"/>
              </a:lnSpc>
              <a:spcBef>
                <a:spcPct val="0"/>
              </a:spcBef>
              <a:buFont typeface="Wingdings" panose="05000000000000000000" pitchFamily="2" charset="2"/>
              <a:buNone/>
            </a:pPr>
            <a:r>
              <a:rPr lang="zh-CN" altLang="en-US" sz="2200" b="1" smtClean="0"/>
              <a:t>                 缺省：男</a:t>
            </a:r>
          </a:p>
          <a:p>
            <a:pPr eaLnBrk="1" hangingPunct="1">
              <a:lnSpc>
                <a:spcPct val="110000"/>
              </a:lnSpc>
              <a:spcBef>
                <a:spcPct val="0"/>
              </a:spcBef>
              <a:buFont typeface="Wingdings" panose="05000000000000000000" pitchFamily="2" charset="2"/>
              <a:buNone/>
            </a:pPr>
            <a:r>
              <a:rPr lang="zh-CN" altLang="en-US" sz="2200" b="1" smtClean="0"/>
              <a:t>      职称：范围（教授，副教授，讲师，助教）</a:t>
            </a:r>
          </a:p>
          <a:p>
            <a:pPr eaLnBrk="1" hangingPunct="1">
              <a:lnSpc>
                <a:spcPct val="110000"/>
              </a:lnSpc>
              <a:spcBef>
                <a:spcPct val="0"/>
              </a:spcBef>
              <a:buFont typeface="Wingdings" panose="05000000000000000000" pitchFamily="2" charset="2"/>
              <a:buNone/>
            </a:pPr>
            <a:r>
              <a:rPr lang="zh-CN" altLang="en-US" sz="2200" b="1" smtClean="0"/>
              <a:t>                 缺省：讲师</a:t>
            </a:r>
          </a:p>
          <a:p>
            <a:pPr eaLnBrk="1" hangingPunct="1">
              <a:lnSpc>
                <a:spcPct val="110000"/>
              </a:lnSpc>
              <a:spcBef>
                <a:spcPct val="0"/>
              </a:spcBef>
              <a:buFont typeface="Wingdings" panose="05000000000000000000" pitchFamily="2" charset="2"/>
              <a:buNone/>
            </a:pPr>
            <a:r>
              <a:rPr lang="zh-CN" altLang="en-US" sz="2200" b="1" smtClean="0"/>
              <a:t>      部门：单位（系，教研室）</a:t>
            </a:r>
          </a:p>
          <a:p>
            <a:pPr eaLnBrk="1" hangingPunct="1">
              <a:lnSpc>
                <a:spcPct val="110000"/>
              </a:lnSpc>
              <a:spcBef>
                <a:spcPct val="0"/>
              </a:spcBef>
              <a:buFont typeface="Wingdings" panose="05000000000000000000" pitchFamily="2" charset="2"/>
              <a:buNone/>
            </a:pPr>
            <a:r>
              <a:rPr lang="zh-CN" altLang="en-US" sz="2200" b="1" smtClean="0"/>
              <a:t>      住址：</a:t>
            </a:r>
            <a:r>
              <a:rPr lang="en-US" altLang="zh-CN" sz="2200" b="1" smtClean="0"/>
              <a:t>〈</a:t>
            </a:r>
            <a:r>
              <a:rPr lang="zh-CN" altLang="en-US" sz="2200" b="1" smtClean="0"/>
              <a:t>住址框架</a:t>
            </a:r>
            <a:r>
              <a:rPr lang="en-US" altLang="zh-CN" sz="2200" b="1" smtClean="0"/>
              <a:t>〉</a:t>
            </a:r>
          </a:p>
          <a:p>
            <a:pPr eaLnBrk="1" hangingPunct="1">
              <a:lnSpc>
                <a:spcPct val="110000"/>
              </a:lnSpc>
              <a:spcBef>
                <a:spcPct val="0"/>
              </a:spcBef>
              <a:buFont typeface="Wingdings" panose="05000000000000000000" pitchFamily="2" charset="2"/>
              <a:buNone/>
            </a:pPr>
            <a:r>
              <a:rPr lang="en-US" altLang="zh-CN" sz="2200" b="1" smtClean="0"/>
              <a:t>      </a:t>
            </a:r>
            <a:r>
              <a:rPr lang="zh-CN" altLang="en-US" sz="2200" b="1" smtClean="0"/>
              <a:t>工资：</a:t>
            </a:r>
            <a:r>
              <a:rPr lang="en-US" altLang="zh-CN" sz="2200" b="1" smtClean="0"/>
              <a:t>〈</a:t>
            </a:r>
            <a:r>
              <a:rPr lang="zh-CN" altLang="en-US" sz="2200" b="1" smtClean="0"/>
              <a:t>工资框架</a:t>
            </a:r>
            <a:r>
              <a:rPr lang="en-US" altLang="zh-CN" sz="2200" b="1" smtClean="0"/>
              <a:t>〉</a:t>
            </a:r>
          </a:p>
          <a:p>
            <a:pPr eaLnBrk="1" hangingPunct="1">
              <a:lnSpc>
                <a:spcPct val="110000"/>
              </a:lnSpc>
              <a:spcBef>
                <a:spcPct val="0"/>
              </a:spcBef>
              <a:buFont typeface="Wingdings" panose="05000000000000000000" pitchFamily="2" charset="2"/>
              <a:buNone/>
            </a:pPr>
            <a:r>
              <a:rPr lang="en-US" altLang="zh-CN" sz="2200" b="1" smtClean="0"/>
              <a:t>      </a:t>
            </a:r>
            <a:r>
              <a:rPr lang="zh-CN" altLang="en-US" sz="2200" b="1" smtClean="0"/>
              <a:t>开始工作时间：单位（年、月）</a:t>
            </a:r>
          </a:p>
          <a:p>
            <a:pPr eaLnBrk="1" hangingPunct="1">
              <a:lnSpc>
                <a:spcPct val="110000"/>
              </a:lnSpc>
              <a:spcBef>
                <a:spcPct val="0"/>
              </a:spcBef>
              <a:buFont typeface="Wingdings" panose="05000000000000000000" pitchFamily="2" charset="2"/>
              <a:buNone/>
            </a:pPr>
            <a:r>
              <a:rPr lang="zh-CN" altLang="en-US" sz="2200" b="1" smtClean="0"/>
              <a:t>      截止时间：单位（年、月）</a:t>
            </a:r>
          </a:p>
          <a:p>
            <a:pPr eaLnBrk="1" hangingPunct="1">
              <a:lnSpc>
                <a:spcPct val="110000"/>
              </a:lnSpc>
              <a:spcBef>
                <a:spcPct val="0"/>
              </a:spcBef>
              <a:buFont typeface="Wingdings" panose="05000000000000000000" pitchFamily="2" charset="2"/>
              <a:buNone/>
            </a:pPr>
            <a:r>
              <a:rPr lang="zh-CN" altLang="en-US" sz="2200" b="1" smtClean="0"/>
              <a:t>                        缺省：现在 </a:t>
            </a:r>
          </a:p>
        </p:txBody>
      </p:sp>
      <p:sp>
        <p:nvSpPr>
          <p:cNvPr id="109573" name="Rectangle 4"/>
          <p:cNvSpPr>
            <a:spLocks noChangeArrowheads="1"/>
          </p:cNvSpPr>
          <p:nvPr/>
        </p:nvSpPr>
        <p:spPr bwMode="auto">
          <a:xfrm>
            <a:off x="292100" y="922338"/>
            <a:ext cx="33162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Blip>
                <a:blip r:embed="rId2"/>
              </a:buBlip>
            </a:pPr>
            <a:r>
              <a:rPr lang="en-US" altLang="zh-CN" sz="2800" b="1"/>
              <a:t>  </a:t>
            </a:r>
            <a:r>
              <a:rPr lang="zh-CN" altLang="en-US" sz="2800" b="1">
                <a:latin typeface="Times New Roman" panose="02020603050405020304" pitchFamily="18" charset="0"/>
              </a:rPr>
              <a:t>例</a:t>
            </a:r>
            <a:r>
              <a:rPr lang="en-US" altLang="zh-CN" sz="2800" b="1">
                <a:latin typeface="Times New Roman" panose="02020603050405020304" pitchFamily="18" charset="0"/>
              </a:rPr>
              <a:t>1</a:t>
            </a:r>
            <a:r>
              <a:rPr lang="en-US" altLang="zh-CN" sz="2800" b="1"/>
              <a:t>  </a:t>
            </a:r>
            <a:r>
              <a:rPr lang="zh-CN" altLang="en-US" sz="2800" b="1"/>
              <a:t>教师框架</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50C18A-185F-4FEE-96C2-3B711FD3F49E}" type="slidenum">
              <a:rPr altLang="en-US" smtClean="0">
                <a:solidFill>
                  <a:srgbClr val="A50021"/>
                </a:solidFill>
                <a:ea typeface="ＭＳ Ｐゴシック" panose="020B0600070205080204" pitchFamily="34" charset="-128"/>
              </a:rPr>
              <a:pPr/>
              <a:t>8</a:t>
            </a:fld>
            <a:endParaRPr lang="zh-CN" altLang="en-US" smtClean="0">
              <a:solidFill>
                <a:srgbClr val="A50021"/>
              </a:solidFill>
              <a:ea typeface="ＭＳ Ｐゴシック" panose="020B0600070205080204" pitchFamily="34" charset="-128"/>
            </a:endParaRPr>
          </a:p>
        </p:txBody>
      </p:sp>
      <p:sp>
        <p:nvSpPr>
          <p:cNvPr id="31747"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2.1.2  </a:t>
            </a:r>
            <a:r>
              <a:rPr lang="zh-CN" altLang="en-US" smtClean="0">
                <a:latin typeface="Times New Roman" panose="02020603050405020304" pitchFamily="18" charset="0"/>
              </a:rPr>
              <a:t>知识的特性</a:t>
            </a:r>
          </a:p>
        </p:txBody>
      </p:sp>
      <p:sp>
        <p:nvSpPr>
          <p:cNvPr id="31748" name="Rectangle 3"/>
          <p:cNvSpPr>
            <a:spLocks noGrp="1" noChangeArrowheads="1"/>
          </p:cNvSpPr>
          <p:nvPr>
            <p:ph idx="1"/>
          </p:nvPr>
        </p:nvSpPr>
        <p:spPr>
          <a:xfrm>
            <a:off x="496888" y="1082675"/>
            <a:ext cx="8191500" cy="4340225"/>
          </a:xfrm>
        </p:spPr>
        <p:txBody>
          <a:bodyPr/>
          <a:lstStyle/>
          <a:p>
            <a:pPr marL="193675" indent="-193675" eaLnBrk="1" hangingPunct="1">
              <a:buClr>
                <a:schemeClr val="tx1"/>
              </a:buClr>
              <a:buFont typeface="Wingdings" panose="05000000000000000000" pitchFamily="2" charset="2"/>
              <a:buAutoNum type="arabicPeriod" startAt="3"/>
            </a:pPr>
            <a:r>
              <a:rPr lang="en-US" altLang="zh-CN" b="1" smtClean="0">
                <a:latin typeface="Times New Roman" panose="02020603050405020304" pitchFamily="18" charset="0"/>
              </a:rPr>
              <a:t>  </a:t>
            </a:r>
            <a:r>
              <a:rPr lang="zh-CN" altLang="en-US" b="1" smtClean="0">
                <a:latin typeface="Times New Roman" panose="02020603050405020304" pitchFamily="18" charset="0"/>
              </a:rPr>
              <a:t>可表示性与可利用性</a:t>
            </a:r>
          </a:p>
          <a:p>
            <a:pPr marL="193675" indent="-193675" algn="just" eaLnBrk="1" hangingPunct="1">
              <a:spcBef>
                <a:spcPct val="50000"/>
              </a:spcBef>
              <a:buFont typeface="Wingdings" panose="05000000000000000000" pitchFamily="2" charset="2"/>
              <a:buChar char="§"/>
            </a:pPr>
            <a:r>
              <a:rPr lang="zh-CN" altLang="en-US" sz="2600" b="1" smtClean="0">
                <a:solidFill>
                  <a:schemeClr val="accent2"/>
                </a:solidFill>
              </a:rPr>
              <a:t> 知识的可表示性</a:t>
            </a:r>
            <a:r>
              <a:rPr lang="en-US" altLang="zh-CN" sz="2600" b="1" smtClean="0">
                <a:solidFill>
                  <a:schemeClr val="accent2"/>
                </a:solidFill>
              </a:rPr>
              <a:t>:</a:t>
            </a:r>
            <a:r>
              <a:rPr lang="en-US" altLang="zh-CN" sz="2600" b="1" smtClean="0"/>
              <a:t> </a:t>
            </a:r>
            <a:r>
              <a:rPr lang="zh-CN" altLang="en-US" sz="2600" b="1" smtClean="0"/>
              <a:t>知识可以用适当形式表示出来，如用语言、文字、图形、神经网络等。</a:t>
            </a:r>
          </a:p>
          <a:p>
            <a:pPr marL="193675" indent="-193675" algn="just" eaLnBrk="1" hangingPunct="1">
              <a:spcBef>
                <a:spcPct val="50000"/>
              </a:spcBef>
              <a:buFont typeface="Wingdings" panose="05000000000000000000" pitchFamily="2" charset="2"/>
              <a:buChar char="§"/>
            </a:pPr>
            <a:r>
              <a:rPr lang="zh-CN" altLang="en-US" sz="2600" b="1" smtClean="0">
                <a:solidFill>
                  <a:schemeClr val="accent2"/>
                </a:solidFill>
              </a:rPr>
              <a:t> 知识的可利用性</a:t>
            </a:r>
            <a:r>
              <a:rPr lang="en-US" altLang="zh-CN" sz="2600" b="1" smtClean="0">
                <a:solidFill>
                  <a:schemeClr val="accent2"/>
                </a:solidFill>
              </a:rPr>
              <a:t>:</a:t>
            </a:r>
            <a:r>
              <a:rPr lang="en-US" altLang="zh-CN" sz="2600" b="1" smtClean="0"/>
              <a:t> </a:t>
            </a:r>
            <a:r>
              <a:rPr lang="zh-CN" altLang="en-US" sz="2600" b="1" smtClean="0"/>
              <a:t>知识可以被利用。</a:t>
            </a:r>
            <a:r>
              <a:rPr lang="zh-CN" altLang="en-US" b="1" smtClean="0"/>
              <a:t> </a:t>
            </a:r>
          </a:p>
        </p:txBody>
      </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F74754-EA54-479B-A63D-D3B8D0F91C29}" type="slidenum">
              <a:rPr altLang="en-US" smtClean="0">
                <a:solidFill>
                  <a:srgbClr val="A50021"/>
                </a:solidFill>
                <a:ea typeface="ＭＳ Ｐゴシック" panose="020B0600070205080204" pitchFamily="34" charset="-128"/>
              </a:rPr>
              <a:pPr/>
              <a:t>80</a:t>
            </a:fld>
            <a:endParaRPr lang="zh-CN" altLang="en-US" smtClean="0">
              <a:solidFill>
                <a:srgbClr val="A50021"/>
              </a:solidFill>
              <a:ea typeface="ＭＳ Ｐゴシック" panose="020B0600070205080204" pitchFamily="34" charset="-128"/>
            </a:endParaRPr>
          </a:p>
        </p:txBody>
      </p:sp>
      <p:sp>
        <p:nvSpPr>
          <p:cNvPr id="11059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2.5.2  </a:t>
            </a:r>
            <a:r>
              <a:rPr lang="zh-CN" altLang="en-US" smtClean="0">
                <a:latin typeface="Times New Roman" panose="02020603050405020304" pitchFamily="18" charset="0"/>
              </a:rPr>
              <a:t>用框架表示知识的例子</a:t>
            </a:r>
          </a:p>
        </p:txBody>
      </p:sp>
      <p:sp>
        <p:nvSpPr>
          <p:cNvPr id="110596" name="Rectangle 3"/>
          <p:cNvSpPr>
            <a:spLocks noGrp="1" noChangeArrowheads="1"/>
          </p:cNvSpPr>
          <p:nvPr>
            <p:ph idx="1"/>
          </p:nvPr>
        </p:nvSpPr>
        <p:spPr>
          <a:xfrm>
            <a:off x="1617663" y="2578100"/>
            <a:ext cx="6096000" cy="4044950"/>
          </a:xfrm>
          <a:gradFill rotWithShape="0">
            <a:gsLst>
              <a:gs pos="0">
                <a:schemeClr val="bg1"/>
              </a:gs>
              <a:gs pos="100000">
                <a:srgbClr val="CCFFFF"/>
              </a:gs>
            </a:gsLst>
            <a:path path="shape">
              <a:fillToRect l="50000" t="50000" r="50000" b="50000"/>
            </a:path>
          </a:gradFill>
          <a:ln>
            <a:solidFill>
              <a:schemeClr val="tx1"/>
            </a:solidFill>
            <a:miter lim="800000"/>
            <a:headEnd/>
            <a:tailEnd/>
          </a:ln>
        </p:spPr>
        <p:txBody>
          <a:bodyPr/>
          <a:lstStyle/>
          <a:p>
            <a:pPr eaLnBrk="1" hangingPunct="1">
              <a:lnSpc>
                <a:spcPct val="90000"/>
              </a:lnSpc>
              <a:spcBef>
                <a:spcPct val="40000"/>
              </a:spcBef>
              <a:buFont typeface="Wingdings" panose="05000000000000000000" pitchFamily="2" charset="2"/>
              <a:buNone/>
            </a:pPr>
            <a:r>
              <a:rPr lang="en-US" altLang="zh-CN" sz="2400" b="1" smtClean="0"/>
              <a:t>    </a:t>
            </a:r>
            <a:r>
              <a:rPr lang="zh-CN" altLang="en-US" sz="2400" b="1" smtClean="0">
                <a:latin typeface="Times New Roman" panose="02020603050405020304" pitchFamily="18" charset="0"/>
              </a:rPr>
              <a:t>框架名：</a:t>
            </a:r>
            <a:r>
              <a:rPr lang="en-US" altLang="zh-CN" sz="2400" b="1" smtClean="0">
                <a:latin typeface="Times New Roman" panose="02020603050405020304" pitchFamily="18" charset="0"/>
              </a:rPr>
              <a:t>〈</a:t>
            </a:r>
            <a:r>
              <a:rPr lang="zh-CN" altLang="en-US" sz="2400" b="1" smtClean="0">
                <a:latin typeface="Times New Roman" panose="02020603050405020304" pitchFamily="18" charset="0"/>
              </a:rPr>
              <a:t>教师</a:t>
            </a:r>
            <a:r>
              <a:rPr lang="en-US" altLang="zh-CN" sz="2400" b="1" smtClean="0">
                <a:latin typeface="Times New Roman" panose="02020603050405020304" pitchFamily="18" charset="0"/>
              </a:rPr>
              <a:t>-1〉</a:t>
            </a:r>
          </a:p>
          <a:p>
            <a:pPr eaLnBrk="1" hangingPunct="1">
              <a:lnSpc>
                <a:spcPct val="90000"/>
              </a:lnSpc>
              <a:buFont typeface="Wingdings" panose="05000000000000000000" pitchFamily="2" charset="2"/>
              <a:buNone/>
            </a:pPr>
            <a:r>
              <a:rPr lang="en-US" altLang="zh-CN" sz="2400" b="1" smtClean="0">
                <a:latin typeface="Times New Roman" panose="02020603050405020304" pitchFamily="18" charset="0"/>
              </a:rPr>
              <a:t>               </a:t>
            </a:r>
            <a:r>
              <a:rPr lang="zh-CN" altLang="en-US" sz="2400" b="1" smtClean="0">
                <a:latin typeface="Times New Roman" panose="02020603050405020304" pitchFamily="18" charset="0"/>
              </a:rPr>
              <a:t>姓名：夏冰</a:t>
            </a:r>
          </a:p>
          <a:p>
            <a:pPr eaLnBrk="1" hangingPunct="1">
              <a:lnSpc>
                <a:spcPct val="90000"/>
              </a:lnSpc>
              <a:buFont typeface="Wingdings" panose="05000000000000000000" pitchFamily="2" charset="2"/>
              <a:buNone/>
            </a:pPr>
            <a:r>
              <a:rPr lang="zh-CN" altLang="en-US" sz="2400" b="1" smtClean="0">
                <a:latin typeface="Times New Roman" panose="02020603050405020304" pitchFamily="18" charset="0"/>
              </a:rPr>
              <a:t>               年龄：</a:t>
            </a:r>
            <a:r>
              <a:rPr lang="en-US" altLang="zh-CN" sz="2400" b="1" smtClean="0">
                <a:latin typeface="Times New Roman" panose="02020603050405020304" pitchFamily="18" charset="0"/>
              </a:rPr>
              <a:t>36</a:t>
            </a:r>
          </a:p>
          <a:p>
            <a:pPr eaLnBrk="1" hangingPunct="1">
              <a:lnSpc>
                <a:spcPct val="90000"/>
              </a:lnSpc>
              <a:buFont typeface="Wingdings" panose="05000000000000000000" pitchFamily="2" charset="2"/>
              <a:buNone/>
            </a:pPr>
            <a:r>
              <a:rPr lang="en-US" altLang="zh-CN" sz="2400" b="1" smtClean="0">
                <a:latin typeface="Times New Roman" panose="02020603050405020304" pitchFamily="18" charset="0"/>
              </a:rPr>
              <a:t>               </a:t>
            </a:r>
            <a:r>
              <a:rPr lang="zh-CN" altLang="en-US" sz="2400" b="1" smtClean="0">
                <a:latin typeface="Times New Roman" panose="02020603050405020304" pitchFamily="18" charset="0"/>
              </a:rPr>
              <a:t>性别：女</a:t>
            </a:r>
          </a:p>
          <a:p>
            <a:pPr eaLnBrk="1" hangingPunct="1">
              <a:lnSpc>
                <a:spcPct val="90000"/>
              </a:lnSpc>
              <a:buFont typeface="Wingdings" panose="05000000000000000000" pitchFamily="2" charset="2"/>
              <a:buNone/>
            </a:pPr>
            <a:r>
              <a:rPr lang="zh-CN" altLang="en-US" sz="2400" b="1" smtClean="0">
                <a:latin typeface="Times New Roman" panose="02020603050405020304" pitchFamily="18" charset="0"/>
              </a:rPr>
              <a:t>               职称：副教授</a:t>
            </a:r>
          </a:p>
          <a:p>
            <a:pPr eaLnBrk="1" hangingPunct="1">
              <a:lnSpc>
                <a:spcPct val="90000"/>
              </a:lnSpc>
              <a:buFont typeface="Wingdings" panose="05000000000000000000" pitchFamily="2" charset="2"/>
              <a:buNone/>
            </a:pPr>
            <a:r>
              <a:rPr lang="zh-CN" altLang="en-US" sz="2400" b="1" smtClean="0">
                <a:latin typeface="Times New Roman" panose="02020603050405020304" pitchFamily="18" charset="0"/>
              </a:rPr>
              <a:t>               部门：计算机系软件教研室</a:t>
            </a:r>
          </a:p>
          <a:p>
            <a:pPr eaLnBrk="1" hangingPunct="1">
              <a:lnSpc>
                <a:spcPct val="90000"/>
              </a:lnSpc>
              <a:buFont typeface="Wingdings" panose="05000000000000000000" pitchFamily="2" charset="2"/>
              <a:buNone/>
            </a:pPr>
            <a:r>
              <a:rPr lang="zh-CN" altLang="en-US" sz="2400" b="1" smtClean="0">
                <a:latin typeface="Times New Roman" panose="02020603050405020304" pitchFamily="18" charset="0"/>
              </a:rPr>
              <a:t>               住址：</a:t>
            </a:r>
            <a:r>
              <a:rPr lang="en-US" altLang="zh-CN" sz="2400" b="1" smtClean="0">
                <a:latin typeface="Times New Roman" panose="02020603050405020304" pitchFamily="18" charset="0"/>
              </a:rPr>
              <a:t>〈adr-1〉</a:t>
            </a:r>
          </a:p>
          <a:p>
            <a:pPr eaLnBrk="1" hangingPunct="1">
              <a:lnSpc>
                <a:spcPct val="90000"/>
              </a:lnSpc>
              <a:buFont typeface="Wingdings" panose="05000000000000000000" pitchFamily="2" charset="2"/>
              <a:buNone/>
            </a:pPr>
            <a:r>
              <a:rPr lang="en-US" altLang="zh-CN" sz="2400" b="1" smtClean="0">
                <a:latin typeface="Times New Roman" panose="02020603050405020304" pitchFamily="18" charset="0"/>
              </a:rPr>
              <a:t>               </a:t>
            </a:r>
            <a:r>
              <a:rPr lang="zh-CN" altLang="en-US" sz="2400" b="1" smtClean="0">
                <a:latin typeface="Times New Roman" panose="02020603050405020304" pitchFamily="18" charset="0"/>
              </a:rPr>
              <a:t>工资：</a:t>
            </a:r>
            <a:r>
              <a:rPr lang="en-US" altLang="zh-CN" sz="2400" b="1" smtClean="0">
                <a:latin typeface="Times New Roman" panose="02020603050405020304" pitchFamily="18" charset="0"/>
              </a:rPr>
              <a:t>〈sal-1〉</a:t>
            </a:r>
          </a:p>
          <a:p>
            <a:pPr eaLnBrk="1" hangingPunct="1">
              <a:lnSpc>
                <a:spcPct val="90000"/>
              </a:lnSpc>
              <a:buFont typeface="Wingdings" panose="05000000000000000000" pitchFamily="2" charset="2"/>
              <a:buNone/>
            </a:pPr>
            <a:r>
              <a:rPr lang="en-US" altLang="zh-CN" sz="2400" b="1" smtClean="0">
                <a:latin typeface="Times New Roman" panose="02020603050405020304" pitchFamily="18" charset="0"/>
              </a:rPr>
              <a:t>               </a:t>
            </a:r>
            <a:r>
              <a:rPr lang="zh-CN" altLang="en-US" sz="2400" b="1" smtClean="0">
                <a:latin typeface="Times New Roman" panose="02020603050405020304" pitchFamily="18" charset="0"/>
              </a:rPr>
              <a:t>开始工作时间：</a:t>
            </a:r>
            <a:r>
              <a:rPr lang="en-US" altLang="zh-CN" sz="2400" b="1" smtClean="0">
                <a:latin typeface="Times New Roman" panose="02020603050405020304" pitchFamily="18" charset="0"/>
              </a:rPr>
              <a:t>1988</a:t>
            </a:r>
            <a:r>
              <a:rPr lang="zh-CN" altLang="en-US" sz="2400" b="1" smtClean="0">
                <a:latin typeface="Times New Roman" panose="02020603050405020304" pitchFamily="18" charset="0"/>
              </a:rPr>
              <a:t>，</a:t>
            </a:r>
            <a:r>
              <a:rPr lang="en-US" altLang="zh-CN" sz="2400" b="1" smtClean="0">
                <a:latin typeface="Times New Roman" panose="02020603050405020304" pitchFamily="18" charset="0"/>
              </a:rPr>
              <a:t>9</a:t>
            </a:r>
          </a:p>
          <a:p>
            <a:pPr eaLnBrk="1" hangingPunct="1">
              <a:lnSpc>
                <a:spcPct val="90000"/>
              </a:lnSpc>
              <a:spcAft>
                <a:spcPct val="40000"/>
              </a:spcAft>
              <a:buFont typeface="Wingdings" panose="05000000000000000000" pitchFamily="2" charset="2"/>
              <a:buNone/>
            </a:pPr>
            <a:r>
              <a:rPr lang="en-US" altLang="zh-CN" sz="2400" b="1" smtClean="0">
                <a:latin typeface="Times New Roman" panose="02020603050405020304" pitchFamily="18" charset="0"/>
              </a:rPr>
              <a:t>               </a:t>
            </a:r>
            <a:r>
              <a:rPr lang="zh-CN" altLang="en-US" sz="2400" b="1" smtClean="0">
                <a:latin typeface="Times New Roman" panose="02020603050405020304" pitchFamily="18" charset="0"/>
              </a:rPr>
              <a:t>截止时间：</a:t>
            </a:r>
            <a:r>
              <a:rPr lang="en-US" altLang="zh-CN" sz="2400" b="1" smtClean="0">
                <a:latin typeface="Times New Roman" panose="02020603050405020304" pitchFamily="18" charset="0"/>
              </a:rPr>
              <a:t>1996</a:t>
            </a:r>
            <a:r>
              <a:rPr lang="zh-CN" altLang="en-US" sz="2400" b="1" smtClean="0">
                <a:latin typeface="Times New Roman" panose="02020603050405020304" pitchFamily="18" charset="0"/>
              </a:rPr>
              <a:t>，</a:t>
            </a:r>
            <a:r>
              <a:rPr lang="en-US" altLang="zh-CN" sz="2400" b="1" smtClean="0">
                <a:latin typeface="Times New Roman" panose="02020603050405020304" pitchFamily="18" charset="0"/>
              </a:rPr>
              <a:t>7</a:t>
            </a:r>
          </a:p>
        </p:txBody>
      </p:sp>
      <p:sp>
        <p:nvSpPr>
          <p:cNvPr id="110597" name="Rectangle 4"/>
          <p:cNvSpPr>
            <a:spLocks noChangeArrowheads="1"/>
          </p:cNvSpPr>
          <p:nvPr/>
        </p:nvSpPr>
        <p:spPr bwMode="auto">
          <a:xfrm>
            <a:off x="292100" y="922338"/>
            <a:ext cx="33162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Blip>
                <a:blip r:embed="rId2"/>
              </a:buBlip>
            </a:pPr>
            <a:r>
              <a:rPr lang="en-US" altLang="zh-CN" sz="2800" b="1"/>
              <a:t>  </a:t>
            </a:r>
            <a:r>
              <a:rPr lang="zh-CN" altLang="en-US" sz="2800" b="1">
                <a:latin typeface="Times New Roman" panose="02020603050405020304" pitchFamily="18" charset="0"/>
              </a:rPr>
              <a:t>例</a:t>
            </a:r>
            <a:r>
              <a:rPr lang="en-US" altLang="zh-CN" sz="2800" b="1">
                <a:latin typeface="Times New Roman" panose="02020603050405020304" pitchFamily="18" charset="0"/>
              </a:rPr>
              <a:t>2</a:t>
            </a:r>
            <a:r>
              <a:rPr lang="en-US" altLang="zh-CN" sz="2800" b="1"/>
              <a:t>  </a:t>
            </a:r>
            <a:r>
              <a:rPr lang="zh-CN" altLang="en-US" sz="2800" b="1"/>
              <a:t>教师框架</a:t>
            </a:r>
          </a:p>
        </p:txBody>
      </p:sp>
      <p:sp>
        <p:nvSpPr>
          <p:cNvPr id="110598" name="Text Box 5"/>
          <p:cNvSpPr txBox="1">
            <a:spLocks noChangeArrowheads="1"/>
          </p:cNvSpPr>
          <p:nvPr/>
        </p:nvSpPr>
        <p:spPr bwMode="auto">
          <a:xfrm>
            <a:off x="495300" y="1549400"/>
            <a:ext cx="8191500" cy="895350"/>
          </a:xfrm>
          <a:prstGeom prst="rect">
            <a:avLst/>
          </a:prstGeom>
          <a:solidFill>
            <a:srgbClr val="FFFFFF"/>
          </a:soli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600"/>
              <a:t>当把具体的信息填入槽或侧面后，就得到了相应框架的一个</a:t>
            </a:r>
            <a:r>
              <a:rPr lang="zh-CN" altLang="en-US" sz="2600" b="1">
                <a:solidFill>
                  <a:srgbClr val="FF0000"/>
                </a:solidFill>
              </a:rPr>
              <a:t>事例框架</a:t>
            </a:r>
            <a:r>
              <a:rPr lang="zh-CN" altLang="en-US" sz="2600" b="1"/>
              <a:t>。</a:t>
            </a:r>
          </a:p>
        </p:txBody>
      </p:sp>
    </p:spTree>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AA10F0-A4CF-4DE7-8771-11E99A0EC0EA}" type="slidenum">
              <a:rPr altLang="en-US" smtClean="0">
                <a:solidFill>
                  <a:srgbClr val="A50021"/>
                </a:solidFill>
                <a:ea typeface="ＭＳ Ｐゴシック" panose="020B0600070205080204" pitchFamily="34" charset="-128"/>
              </a:rPr>
              <a:pPr/>
              <a:t>81</a:t>
            </a:fld>
            <a:endParaRPr lang="zh-CN" altLang="en-US" smtClean="0">
              <a:solidFill>
                <a:srgbClr val="A50021"/>
              </a:solidFill>
              <a:ea typeface="ＭＳ Ｐゴシック" panose="020B0600070205080204" pitchFamily="34" charset="-128"/>
            </a:endParaRPr>
          </a:p>
        </p:txBody>
      </p:sp>
      <p:sp>
        <p:nvSpPr>
          <p:cNvPr id="111619"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2.5.2  </a:t>
            </a:r>
            <a:r>
              <a:rPr lang="zh-CN" altLang="en-US" smtClean="0">
                <a:latin typeface="Times New Roman" panose="02020603050405020304" pitchFamily="18" charset="0"/>
              </a:rPr>
              <a:t>用框架表示知识的例子</a:t>
            </a:r>
          </a:p>
        </p:txBody>
      </p:sp>
      <p:sp>
        <p:nvSpPr>
          <p:cNvPr id="111620" name="Rectangle 3"/>
          <p:cNvSpPr>
            <a:spLocks noGrp="1" noChangeArrowheads="1"/>
          </p:cNvSpPr>
          <p:nvPr>
            <p:ph idx="1"/>
          </p:nvPr>
        </p:nvSpPr>
        <p:spPr>
          <a:xfrm>
            <a:off x="1604963" y="1420813"/>
            <a:ext cx="5819775" cy="5222875"/>
          </a:xfrm>
          <a:gradFill rotWithShape="0">
            <a:gsLst>
              <a:gs pos="0">
                <a:schemeClr val="bg1"/>
              </a:gs>
              <a:gs pos="100000">
                <a:srgbClr val="CCFFCC"/>
              </a:gs>
            </a:gsLst>
            <a:lin ang="0" scaled="1"/>
          </a:gradFill>
          <a:ln>
            <a:solidFill>
              <a:schemeClr val="tx1"/>
            </a:solidFill>
            <a:miter lim="800000"/>
            <a:headEnd/>
            <a:tailEnd/>
          </a:ln>
        </p:spPr>
        <p:txBody>
          <a:bodyPr/>
          <a:lstStyle/>
          <a:p>
            <a:pPr eaLnBrk="1" hangingPunct="1">
              <a:lnSpc>
                <a:spcPct val="90000"/>
              </a:lnSpc>
              <a:buFont typeface="Wingdings" panose="05000000000000000000" pitchFamily="2" charset="2"/>
              <a:buNone/>
            </a:pPr>
            <a:r>
              <a:rPr lang="zh-CN" altLang="en-US" sz="2200" b="1" smtClean="0"/>
              <a:t>框架名：</a:t>
            </a:r>
            <a:r>
              <a:rPr lang="en-US" altLang="zh-CN" sz="2200" b="1" smtClean="0"/>
              <a:t>〈</a:t>
            </a:r>
            <a:r>
              <a:rPr lang="zh-CN" altLang="en-US" sz="2200" b="1" smtClean="0"/>
              <a:t>教室</a:t>
            </a:r>
            <a:r>
              <a:rPr lang="en-US" altLang="zh-CN" sz="2200" b="1" smtClean="0"/>
              <a:t>〉</a:t>
            </a:r>
          </a:p>
          <a:p>
            <a:pPr eaLnBrk="1" hangingPunct="1">
              <a:lnSpc>
                <a:spcPct val="90000"/>
              </a:lnSpc>
              <a:buFont typeface="Wingdings" panose="05000000000000000000" pitchFamily="2" charset="2"/>
              <a:buNone/>
            </a:pPr>
            <a:r>
              <a:rPr lang="en-US" altLang="zh-CN" sz="2200" b="1" smtClean="0"/>
              <a:t>           </a:t>
            </a:r>
            <a:r>
              <a:rPr lang="zh-CN" altLang="en-US" sz="2200" b="1" smtClean="0"/>
              <a:t>墙数：</a:t>
            </a:r>
          </a:p>
          <a:p>
            <a:pPr eaLnBrk="1" hangingPunct="1">
              <a:lnSpc>
                <a:spcPct val="90000"/>
              </a:lnSpc>
              <a:buFont typeface="Wingdings" panose="05000000000000000000" pitchFamily="2" charset="2"/>
              <a:buNone/>
            </a:pPr>
            <a:r>
              <a:rPr lang="zh-CN" altLang="en-US" sz="2200" b="1" smtClean="0"/>
              <a:t>           窗数：</a:t>
            </a:r>
          </a:p>
          <a:p>
            <a:pPr eaLnBrk="1" hangingPunct="1">
              <a:lnSpc>
                <a:spcPct val="90000"/>
              </a:lnSpc>
              <a:buFont typeface="Wingdings" panose="05000000000000000000" pitchFamily="2" charset="2"/>
              <a:buNone/>
            </a:pPr>
            <a:r>
              <a:rPr lang="zh-CN" altLang="en-US" sz="2200" b="1" smtClean="0"/>
              <a:t>           门数：</a:t>
            </a:r>
          </a:p>
          <a:p>
            <a:pPr eaLnBrk="1" hangingPunct="1">
              <a:lnSpc>
                <a:spcPct val="90000"/>
              </a:lnSpc>
              <a:buFont typeface="Wingdings" panose="05000000000000000000" pitchFamily="2" charset="2"/>
              <a:buNone/>
            </a:pPr>
            <a:r>
              <a:rPr lang="zh-CN" altLang="en-US" sz="2200" b="1" smtClean="0"/>
              <a:t>           座位数：</a:t>
            </a:r>
          </a:p>
          <a:p>
            <a:pPr eaLnBrk="1" hangingPunct="1">
              <a:lnSpc>
                <a:spcPct val="90000"/>
              </a:lnSpc>
              <a:buFont typeface="Wingdings" panose="05000000000000000000" pitchFamily="2" charset="2"/>
              <a:buNone/>
            </a:pPr>
            <a:r>
              <a:rPr lang="zh-CN" altLang="en-US" sz="2200" b="1" smtClean="0"/>
              <a:t>           前墙：</a:t>
            </a:r>
            <a:r>
              <a:rPr lang="en-US" altLang="zh-CN" sz="2200" b="1" smtClean="0"/>
              <a:t>〈</a:t>
            </a:r>
            <a:r>
              <a:rPr lang="zh-CN" altLang="en-US" sz="2200" b="1" smtClean="0"/>
              <a:t>墙框架</a:t>
            </a:r>
            <a:r>
              <a:rPr lang="en-US" altLang="zh-CN" sz="2200" b="1" smtClean="0"/>
              <a:t>〉</a:t>
            </a:r>
          </a:p>
          <a:p>
            <a:pPr eaLnBrk="1" hangingPunct="1">
              <a:lnSpc>
                <a:spcPct val="90000"/>
              </a:lnSpc>
              <a:buFont typeface="Wingdings" panose="05000000000000000000" pitchFamily="2" charset="2"/>
              <a:buNone/>
            </a:pPr>
            <a:r>
              <a:rPr lang="en-US" altLang="zh-CN" sz="2200" b="1" smtClean="0"/>
              <a:t>           </a:t>
            </a:r>
            <a:r>
              <a:rPr lang="zh-CN" altLang="en-US" sz="2200" b="1" smtClean="0"/>
              <a:t>后墙：</a:t>
            </a:r>
            <a:r>
              <a:rPr lang="en-US" altLang="zh-CN" sz="2200" b="1" smtClean="0"/>
              <a:t>〈</a:t>
            </a:r>
            <a:r>
              <a:rPr lang="zh-CN" altLang="en-US" sz="2200" b="1" smtClean="0"/>
              <a:t>墙框架</a:t>
            </a:r>
            <a:r>
              <a:rPr lang="en-US" altLang="zh-CN" sz="2200" b="1" smtClean="0"/>
              <a:t>〉</a:t>
            </a:r>
          </a:p>
          <a:p>
            <a:pPr eaLnBrk="1" hangingPunct="1">
              <a:lnSpc>
                <a:spcPct val="90000"/>
              </a:lnSpc>
              <a:buFont typeface="Wingdings" panose="05000000000000000000" pitchFamily="2" charset="2"/>
              <a:buNone/>
            </a:pPr>
            <a:r>
              <a:rPr lang="en-US" altLang="zh-CN" sz="2200" b="1" smtClean="0"/>
              <a:t>           </a:t>
            </a:r>
            <a:r>
              <a:rPr lang="zh-CN" altLang="en-US" sz="2200" b="1" smtClean="0"/>
              <a:t>左墙：</a:t>
            </a:r>
            <a:r>
              <a:rPr lang="en-US" altLang="zh-CN" sz="2200" b="1" smtClean="0"/>
              <a:t>〈</a:t>
            </a:r>
            <a:r>
              <a:rPr lang="zh-CN" altLang="en-US" sz="2200" b="1" smtClean="0"/>
              <a:t>墙框架</a:t>
            </a:r>
            <a:r>
              <a:rPr lang="en-US" altLang="zh-CN" sz="2200" b="1" smtClean="0"/>
              <a:t>〉</a:t>
            </a:r>
          </a:p>
          <a:p>
            <a:pPr eaLnBrk="1" hangingPunct="1">
              <a:lnSpc>
                <a:spcPct val="90000"/>
              </a:lnSpc>
              <a:buFont typeface="Wingdings" panose="05000000000000000000" pitchFamily="2" charset="2"/>
              <a:buNone/>
            </a:pPr>
            <a:r>
              <a:rPr lang="en-US" altLang="zh-CN" sz="2200" b="1" smtClean="0"/>
              <a:t>           </a:t>
            </a:r>
            <a:r>
              <a:rPr lang="zh-CN" altLang="en-US" sz="2200" b="1" smtClean="0"/>
              <a:t>右墙：</a:t>
            </a:r>
            <a:r>
              <a:rPr lang="en-US" altLang="zh-CN" sz="2200" b="1" smtClean="0"/>
              <a:t>〈</a:t>
            </a:r>
            <a:r>
              <a:rPr lang="zh-CN" altLang="en-US" sz="2200" b="1" smtClean="0"/>
              <a:t>墙框架</a:t>
            </a:r>
            <a:r>
              <a:rPr lang="en-US" altLang="zh-CN" sz="2200" b="1" smtClean="0"/>
              <a:t>〉</a:t>
            </a:r>
          </a:p>
          <a:p>
            <a:pPr eaLnBrk="1" hangingPunct="1">
              <a:lnSpc>
                <a:spcPct val="90000"/>
              </a:lnSpc>
              <a:buFont typeface="Wingdings" panose="05000000000000000000" pitchFamily="2" charset="2"/>
              <a:buNone/>
            </a:pPr>
            <a:r>
              <a:rPr lang="en-US" altLang="zh-CN" sz="2200" b="1" smtClean="0"/>
              <a:t>           </a:t>
            </a:r>
            <a:r>
              <a:rPr lang="zh-CN" altLang="en-US" sz="2200" b="1" smtClean="0"/>
              <a:t>门：</a:t>
            </a:r>
            <a:r>
              <a:rPr lang="en-US" altLang="zh-CN" sz="2200" b="1" smtClean="0"/>
              <a:t>〈</a:t>
            </a:r>
            <a:r>
              <a:rPr lang="zh-CN" altLang="en-US" sz="2200" b="1" smtClean="0"/>
              <a:t>门框架</a:t>
            </a:r>
            <a:r>
              <a:rPr lang="en-US" altLang="zh-CN" sz="2200" b="1" smtClean="0"/>
              <a:t>〉</a:t>
            </a:r>
          </a:p>
          <a:p>
            <a:pPr eaLnBrk="1" hangingPunct="1">
              <a:lnSpc>
                <a:spcPct val="90000"/>
              </a:lnSpc>
              <a:buFont typeface="Wingdings" panose="05000000000000000000" pitchFamily="2" charset="2"/>
              <a:buNone/>
            </a:pPr>
            <a:r>
              <a:rPr lang="en-US" altLang="zh-CN" sz="2200" b="1" smtClean="0"/>
              <a:t>           </a:t>
            </a:r>
            <a:r>
              <a:rPr lang="zh-CN" altLang="en-US" sz="2200" b="1" smtClean="0"/>
              <a:t>窗：</a:t>
            </a:r>
            <a:r>
              <a:rPr lang="en-US" altLang="zh-CN" sz="2200" b="1" smtClean="0"/>
              <a:t>〈</a:t>
            </a:r>
            <a:r>
              <a:rPr lang="zh-CN" altLang="en-US" sz="2200" b="1" smtClean="0"/>
              <a:t>窗框架</a:t>
            </a:r>
            <a:r>
              <a:rPr lang="en-US" altLang="zh-CN" sz="2200" b="1" smtClean="0"/>
              <a:t>〉</a:t>
            </a:r>
          </a:p>
          <a:p>
            <a:pPr eaLnBrk="1" hangingPunct="1">
              <a:lnSpc>
                <a:spcPct val="90000"/>
              </a:lnSpc>
              <a:buFont typeface="Wingdings" panose="05000000000000000000" pitchFamily="2" charset="2"/>
              <a:buNone/>
            </a:pPr>
            <a:r>
              <a:rPr lang="en-US" altLang="zh-CN" sz="2200" b="1" smtClean="0"/>
              <a:t>           </a:t>
            </a:r>
            <a:r>
              <a:rPr lang="zh-CN" altLang="en-US" sz="2200" b="1" smtClean="0"/>
              <a:t>黑板：</a:t>
            </a:r>
            <a:r>
              <a:rPr lang="en-US" altLang="zh-CN" sz="2200" b="1" smtClean="0"/>
              <a:t>〈</a:t>
            </a:r>
            <a:r>
              <a:rPr lang="zh-CN" altLang="en-US" sz="2200" b="1" smtClean="0"/>
              <a:t>黑板框架</a:t>
            </a:r>
            <a:r>
              <a:rPr lang="en-US" altLang="zh-CN" sz="2200" b="1" smtClean="0"/>
              <a:t>〉</a:t>
            </a:r>
          </a:p>
          <a:p>
            <a:pPr eaLnBrk="1" hangingPunct="1">
              <a:lnSpc>
                <a:spcPct val="90000"/>
              </a:lnSpc>
              <a:buFont typeface="Wingdings" panose="05000000000000000000" pitchFamily="2" charset="2"/>
              <a:buNone/>
            </a:pPr>
            <a:r>
              <a:rPr lang="en-US" altLang="zh-CN" sz="2200" b="1" smtClean="0"/>
              <a:t>           </a:t>
            </a:r>
            <a:r>
              <a:rPr lang="zh-CN" altLang="en-US" sz="2200" b="1" smtClean="0"/>
              <a:t>天花板：</a:t>
            </a:r>
            <a:r>
              <a:rPr lang="en-US" altLang="zh-CN" sz="2200" b="1" smtClean="0"/>
              <a:t>〈</a:t>
            </a:r>
            <a:r>
              <a:rPr lang="zh-CN" altLang="en-US" sz="2200" b="1" smtClean="0"/>
              <a:t>天花板框架</a:t>
            </a:r>
            <a:r>
              <a:rPr lang="en-US" altLang="zh-CN" sz="2200" b="1" smtClean="0"/>
              <a:t>〉</a:t>
            </a:r>
          </a:p>
          <a:p>
            <a:pPr eaLnBrk="1" hangingPunct="1">
              <a:lnSpc>
                <a:spcPct val="90000"/>
              </a:lnSpc>
              <a:buFont typeface="Wingdings" panose="05000000000000000000" pitchFamily="2" charset="2"/>
              <a:buNone/>
            </a:pPr>
            <a:r>
              <a:rPr lang="en-US" altLang="zh-CN" sz="2200" b="1" smtClean="0"/>
              <a:t>           </a:t>
            </a:r>
            <a:r>
              <a:rPr lang="zh-CN" altLang="en-US" sz="2200" b="1" smtClean="0"/>
              <a:t>讲台：</a:t>
            </a:r>
            <a:r>
              <a:rPr lang="en-US" altLang="zh-CN" sz="2200" b="1" smtClean="0"/>
              <a:t>〈</a:t>
            </a:r>
            <a:r>
              <a:rPr lang="zh-CN" altLang="en-US" sz="2200" b="1" smtClean="0"/>
              <a:t>讲台框架</a:t>
            </a:r>
            <a:r>
              <a:rPr lang="en-US" altLang="zh-CN" sz="2200" b="1" smtClean="0"/>
              <a:t>〉</a:t>
            </a:r>
          </a:p>
        </p:txBody>
      </p:sp>
      <p:sp>
        <p:nvSpPr>
          <p:cNvPr id="111621" name="Rectangle 4"/>
          <p:cNvSpPr>
            <a:spLocks noChangeArrowheads="1"/>
          </p:cNvSpPr>
          <p:nvPr/>
        </p:nvSpPr>
        <p:spPr bwMode="auto">
          <a:xfrm>
            <a:off x="431800" y="858838"/>
            <a:ext cx="3316288"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accent2"/>
              </a:buClr>
              <a:buFont typeface="Wingdings" panose="05000000000000000000" pitchFamily="2" charset="2"/>
              <a:buBlip>
                <a:blip r:embed="rId2"/>
              </a:buBlip>
            </a:pPr>
            <a:r>
              <a:rPr lang="en-US" altLang="zh-CN" sz="2600" b="1"/>
              <a:t>   </a:t>
            </a:r>
            <a:r>
              <a:rPr lang="zh-CN" altLang="en-US" sz="2600" b="1">
                <a:latin typeface="Times New Roman" panose="02020603050405020304" pitchFamily="18" charset="0"/>
              </a:rPr>
              <a:t>例</a:t>
            </a:r>
            <a:r>
              <a:rPr lang="en-US" altLang="zh-CN" sz="2600" b="1">
                <a:latin typeface="Times New Roman" panose="02020603050405020304" pitchFamily="18" charset="0"/>
              </a:rPr>
              <a:t>3</a:t>
            </a:r>
            <a:r>
              <a:rPr lang="en-US" altLang="zh-CN" sz="2600" b="1"/>
              <a:t>  </a:t>
            </a:r>
            <a:r>
              <a:rPr lang="zh-CN" altLang="en-US" sz="2600" b="1"/>
              <a:t>教室框架</a:t>
            </a:r>
          </a:p>
        </p:txBody>
      </p:sp>
    </p:spTree>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DBE738-1B73-47ED-BD94-CFAFAD71266C}" type="slidenum">
              <a:rPr altLang="en-US" smtClean="0">
                <a:solidFill>
                  <a:srgbClr val="A50021"/>
                </a:solidFill>
                <a:ea typeface="ＭＳ Ｐゴシック" panose="020B0600070205080204" pitchFamily="34" charset="-128"/>
              </a:rPr>
              <a:pPr/>
              <a:t>82</a:t>
            </a:fld>
            <a:endParaRPr lang="zh-CN" altLang="en-US" smtClean="0">
              <a:solidFill>
                <a:srgbClr val="A50021"/>
              </a:solidFill>
              <a:ea typeface="ＭＳ Ｐゴシック" panose="020B0600070205080204" pitchFamily="34" charset="-128"/>
            </a:endParaRPr>
          </a:p>
        </p:txBody>
      </p:sp>
      <p:sp>
        <p:nvSpPr>
          <p:cNvPr id="11264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2.5.2  </a:t>
            </a:r>
            <a:r>
              <a:rPr lang="zh-CN" altLang="en-US" smtClean="0">
                <a:latin typeface="Times New Roman" panose="02020603050405020304" pitchFamily="18" charset="0"/>
              </a:rPr>
              <a:t>用框架表示知识的例子</a:t>
            </a:r>
          </a:p>
        </p:txBody>
      </p:sp>
      <p:sp>
        <p:nvSpPr>
          <p:cNvPr id="59395" name="Rectangle 3"/>
          <p:cNvSpPr>
            <a:spLocks noGrp="1" noChangeArrowheads="1"/>
          </p:cNvSpPr>
          <p:nvPr>
            <p:ph idx="1"/>
          </p:nvPr>
        </p:nvSpPr>
        <p:spPr>
          <a:xfrm>
            <a:off x="250825" y="971550"/>
            <a:ext cx="8439150" cy="5400675"/>
          </a:xfrm>
        </p:spPr>
        <p:txBody>
          <a:bodyPr/>
          <a:lstStyle/>
          <a:p>
            <a:pPr algn="just" eaLnBrk="1" hangingPunct="1"/>
            <a:r>
              <a:rPr lang="zh-CN" altLang="en-US" sz="2600" b="1" smtClean="0">
                <a:latin typeface="Times New Roman" panose="02020603050405020304" pitchFamily="18" charset="0"/>
              </a:rPr>
              <a:t>例</a:t>
            </a:r>
            <a:r>
              <a:rPr lang="en-US" altLang="zh-CN" sz="2600" b="1" smtClean="0">
                <a:latin typeface="Times New Roman" panose="02020603050405020304" pitchFamily="18" charset="0"/>
              </a:rPr>
              <a:t>4 </a:t>
            </a:r>
            <a:r>
              <a:rPr lang="zh-CN" altLang="en-US" sz="2600" b="1" smtClean="0">
                <a:latin typeface="Times New Roman" panose="02020603050405020304" pitchFamily="18" charset="0"/>
              </a:rPr>
              <a:t>将下列一则地震消息用框架表示：“某年某月某日，某地发生</a:t>
            </a:r>
            <a:r>
              <a:rPr lang="en-US" altLang="zh-CN" sz="2600" b="1" smtClean="0">
                <a:latin typeface="Times New Roman" panose="02020603050405020304" pitchFamily="18" charset="0"/>
              </a:rPr>
              <a:t>6.0</a:t>
            </a:r>
            <a:r>
              <a:rPr lang="zh-CN" altLang="en-US" sz="2600" b="1" smtClean="0">
                <a:latin typeface="Times New Roman" panose="02020603050405020304" pitchFamily="18" charset="0"/>
              </a:rPr>
              <a:t>级地震，若以膨胀注水孕震模式为标准，则三项地震前兆中的波速比为</a:t>
            </a:r>
            <a:r>
              <a:rPr lang="en-US" altLang="zh-CN" sz="2600" b="1" smtClean="0">
                <a:latin typeface="Times New Roman" panose="02020603050405020304" pitchFamily="18" charset="0"/>
              </a:rPr>
              <a:t>0.45</a:t>
            </a:r>
            <a:r>
              <a:rPr lang="zh-CN" altLang="en-US" sz="2600" b="1" smtClean="0">
                <a:latin typeface="Times New Roman" panose="02020603050405020304" pitchFamily="18" charset="0"/>
              </a:rPr>
              <a:t>，水氡含量为</a:t>
            </a:r>
            <a:r>
              <a:rPr lang="en-US" altLang="zh-CN" sz="2600" b="1" smtClean="0">
                <a:latin typeface="Times New Roman" panose="02020603050405020304" pitchFamily="18" charset="0"/>
              </a:rPr>
              <a:t>0.43</a:t>
            </a:r>
            <a:r>
              <a:rPr lang="zh-CN" altLang="en-US" sz="2600" b="1" smtClean="0">
                <a:latin typeface="Times New Roman" panose="02020603050405020304" pitchFamily="18" charset="0"/>
              </a:rPr>
              <a:t>，地形改变为</a:t>
            </a:r>
            <a:r>
              <a:rPr lang="en-US" altLang="zh-CN" sz="2600" b="1" smtClean="0">
                <a:latin typeface="Times New Roman" panose="02020603050405020304" pitchFamily="18" charset="0"/>
              </a:rPr>
              <a:t>0.60</a:t>
            </a:r>
            <a:r>
              <a:rPr lang="zh-CN" altLang="en-US" sz="2600" b="1" smtClean="0">
                <a:latin typeface="Times New Roman" panose="02020603050405020304" pitchFamily="18" charset="0"/>
              </a:rPr>
              <a:t>。”</a:t>
            </a:r>
          </a:p>
          <a:p>
            <a:pPr algn="just" eaLnBrk="1" hangingPunct="1">
              <a:spcBef>
                <a:spcPct val="0"/>
              </a:spcBef>
            </a:pPr>
            <a:r>
              <a:rPr lang="zh-CN" altLang="en-US" sz="2600" b="1" smtClean="0"/>
              <a:t>解：地震消息用框架如下图所示。</a:t>
            </a:r>
          </a:p>
        </p:txBody>
      </p:sp>
      <p:sp>
        <p:nvSpPr>
          <p:cNvPr id="59396" name="Rectangle 4"/>
          <p:cNvSpPr>
            <a:spLocks noChangeArrowheads="1"/>
          </p:cNvSpPr>
          <p:nvPr/>
        </p:nvSpPr>
        <p:spPr bwMode="auto">
          <a:xfrm>
            <a:off x="1447800" y="3436938"/>
            <a:ext cx="5180013" cy="3152775"/>
          </a:xfrm>
          <a:prstGeom prst="rect">
            <a:avLst/>
          </a:prstGeom>
          <a:gradFill rotWithShape="0">
            <a:gsLst>
              <a:gs pos="0">
                <a:schemeClr val="bg1"/>
              </a:gs>
              <a:gs pos="100000">
                <a:srgbClr val="CCFFFF"/>
              </a:gs>
            </a:gsLst>
            <a:path path="shape">
              <a:fillToRect l="50000" t="50000" r="50000" b="50000"/>
            </a:path>
          </a:gradFill>
          <a:ln w="9525">
            <a:solidFill>
              <a:schemeClr val="tx1"/>
            </a:solidFill>
            <a:miter lim="800000"/>
            <a:headEnd/>
            <a:tailEnd/>
          </a:ln>
        </p:spPr>
        <p:txBody>
          <a:bodyPr/>
          <a:lstStyle>
            <a:lvl1pPr marL="469900" indent="-469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Font typeface="Wingdings" panose="05000000000000000000" pitchFamily="2" charset="2"/>
              <a:buNone/>
            </a:pPr>
            <a:r>
              <a:rPr lang="en-US" altLang="zh-CN" sz="2600" b="1"/>
              <a:t>  </a:t>
            </a:r>
            <a:r>
              <a:rPr lang="zh-CN" altLang="en-US" sz="2600" b="1">
                <a:latin typeface="Times New Roman" panose="02020603050405020304" pitchFamily="18" charset="0"/>
              </a:rPr>
              <a:t>框架名：</a:t>
            </a:r>
            <a:r>
              <a:rPr lang="en-US" altLang="zh-CN" sz="2600" b="1">
                <a:latin typeface="Times New Roman" panose="02020603050405020304" pitchFamily="18" charset="0"/>
              </a:rPr>
              <a:t>〈</a:t>
            </a:r>
            <a:r>
              <a:rPr lang="zh-CN" altLang="en-US" sz="2600" b="1">
                <a:latin typeface="Times New Roman" panose="02020603050405020304" pitchFamily="18" charset="0"/>
              </a:rPr>
              <a:t>地震</a:t>
            </a:r>
            <a:r>
              <a:rPr lang="en-US" altLang="zh-CN" sz="2600" b="1">
                <a:latin typeface="Times New Roman" panose="02020603050405020304" pitchFamily="18" charset="0"/>
              </a:rPr>
              <a:t>〉</a:t>
            </a:r>
          </a:p>
          <a:p>
            <a:pPr eaLnBrk="1" hangingPunct="1">
              <a:lnSpc>
                <a:spcPct val="110000"/>
              </a:lnSpc>
              <a:buClr>
                <a:schemeClr val="accent2"/>
              </a:buClr>
              <a:buFont typeface="Wingdings" panose="05000000000000000000" pitchFamily="2" charset="2"/>
              <a:buNone/>
            </a:pPr>
            <a:r>
              <a:rPr lang="en-US" altLang="zh-CN" sz="2600" b="1">
                <a:latin typeface="Times New Roman" panose="02020603050405020304" pitchFamily="18" charset="0"/>
              </a:rPr>
              <a:t>      </a:t>
            </a:r>
            <a:r>
              <a:rPr lang="zh-CN" altLang="en-US" sz="2600" b="1">
                <a:latin typeface="Times New Roman" panose="02020603050405020304" pitchFamily="18" charset="0"/>
              </a:rPr>
              <a:t>地       点：某地</a:t>
            </a:r>
          </a:p>
          <a:p>
            <a:pPr eaLnBrk="1" hangingPunct="1">
              <a:lnSpc>
                <a:spcPct val="110000"/>
              </a:lnSpc>
              <a:buClr>
                <a:schemeClr val="accent2"/>
              </a:buClr>
              <a:buFont typeface="Wingdings" panose="05000000000000000000" pitchFamily="2" charset="2"/>
              <a:buNone/>
            </a:pPr>
            <a:r>
              <a:rPr lang="zh-CN" altLang="en-US" sz="2600" b="1">
                <a:latin typeface="Times New Roman" panose="02020603050405020304" pitchFamily="18" charset="0"/>
              </a:rPr>
              <a:t>      日       期：某年某月某日</a:t>
            </a:r>
          </a:p>
          <a:p>
            <a:pPr eaLnBrk="1" hangingPunct="1">
              <a:lnSpc>
                <a:spcPct val="110000"/>
              </a:lnSpc>
              <a:buClr>
                <a:schemeClr val="accent2"/>
              </a:buClr>
              <a:buFont typeface="Wingdings" panose="05000000000000000000" pitchFamily="2" charset="2"/>
              <a:buNone/>
            </a:pPr>
            <a:r>
              <a:rPr lang="zh-CN" altLang="en-US" sz="2600" b="1">
                <a:latin typeface="Times New Roman" panose="02020603050405020304" pitchFamily="18" charset="0"/>
              </a:rPr>
              <a:t>      震       级：</a:t>
            </a:r>
            <a:r>
              <a:rPr lang="en-US" altLang="zh-CN" sz="2600" b="1">
                <a:latin typeface="Times New Roman" panose="02020603050405020304" pitchFamily="18" charset="0"/>
              </a:rPr>
              <a:t>6.0</a:t>
            </a:r>
          </a:p>
          <a:p>
            <a:pPr eaLnBrk="1" hangingPunct="1">
              <a:lnSpc>
                <a:spcPct val="110000"/>
              </a:lnSpc>
              <a:buClr>
                <a:schemeClr val="accent2"/>
              </a:buClr>
              <a:buFont typeface="Wingdings" panose="05000000000000000000" pitchFamily="2" charset="2"/>
              <a:buNone/>
            </a:pPr>
            <a:r>
              <a:rPr lang="en-US" altLang="zh-CN" sz="2600" b="1">
                <a:latin typeface="Times New Roman" panose="02020603050405020304" pitchFamily="18" charset="0"/>
              </a:rPr>
              <a:t>      </a:t>
            </a:r>
            <a:r>
              <a:rPr lang="zh-CN" altLang="en-US" sz="2600" b="1">
                <a:latin typeface="Times New Roman" panose="02020603050405020304" pitchFamily="18" charset="0"/>
              </a:rPr>
              <a:t>波  速  比：</a:t>
            </a:r>
            <a:r>
              <a:rPr lang="en-US" altLang="zh-CN" sz="2600" b="1">
                <a:latin typeface="Times New Roman" panose="02020603050405020304" pitchFamily="18" charset="0"/>
              </a:rPr>
              <a:t>0.45</a:t>
            </a:r>
          </a:p>
          <a:p>
            <a:pPr eaLnBrk="1" hangingPunct="1">
              <a:lnSpc>
                <a:spcPct val="110000"/>
              </a:lnSpc>
              <a:buClr>
                <a:schemeClr val="accent2"/>
              </a:buClr>
              <a:buFont typeface="Wingdings" panose="05000000000000000000" pitchFamily="2" charset="2"/>
              <a:buNone/>
            </a:pPr>
            <a:r>
              <a:rPr lang="en-US" altLang="zh-CN" sz="2600" b="1">
                <a:latin typeface="Times New Roman" panose="02020603050405020304" pitchFamily="18" charset="0"/>
              </a:rPr>
              <a:t>      </a:t>
            </a:r>
            <a:r>
              <a:rPr lang="zh-CN" altLang="en-US" sz="2600" b="1">
                <a:latin typeface="Times New Roman" panose="02020603050405020304" pitchFamily="18" charset="0"/>
              </a:rPr>
              <a:t>水氡含量：</a:t>
            </a:r>
            <a:r>
              <a:rPr lang="en-US" altLang="zh-CN" sz="2600" b="1">
                <a:latin typeface="Times New Roman" panose="02020603050405020304" pitchFamily="18" charset="0"/>
              </a:rPr>
              <a:t>0.43</a:t>
            </a:r>
          </a:p>
          <a:p>
            <a:pPr eaLnBrk="1" hangingPunct="1">
              <a:lnSpc>
                <a:spcPct val="110000"/>
              </a:lnSpc>
              <a:buClr>
                <a:schemeClr val="accent2"/>
              </a:buClr>
              <a:buFont typeface="Wingdings" panose="05000000000000000000" pitchFamily="2" charset="2"/>
              <a:buNone/>
            </a:pPr>
            <a:r>
              <a:rPr lang="en-US" altLang="zh-CN" sz="2600" b="1">
                <a:latin typeface="Times New Roman" panose="02020603050405020304" pitchFamily="18" charset="0"/>
              </a:rPr>
              <a:t>      </a:t>
            </a:r>
            <a:r>
              <a:rPr lang="zh-CN" altLang="en-US" sz="2600" b="1">
                <a:latin typeface="Times New Roman" panose="02020603050405020304" pitchFamily="18" charset="0"/>
              </a:rPr>
              <a:t>地形改变：</a:t>
            </a:r>
            <a:r>
              <a:rPr lang="en-US" altLang="zh-CN" sz="2600" b="1">
                <a:latin typeface="Times New Roman" panose="02020603050405020304" pitchFamily="18" charset="0"/>
              </a:rPr>
              <a:t>0.60</a:t>
            </a:r>
            <a:r>
              <a:rPr lang="en-US" altLang="zh-CN" sz="2600" b="1"/>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9396">
                                            <p:bg/>
                                          </p:spTgt>
                                        </p:tgtEl>
                                        <p:attrNameLst>
                                          <p:attrName>style.visibility</p:attrName>
                                        </p:attrNameLst>
                                      </p:cBhvr>
                                      <p:to>
                                        <p:strVal val="visible"/>
                                      </p:to>
                                    </p:set>
                                    <p:anim calcmode="lin" valueType="num">
                                      <p:cBhvr additive="base">
                                        <p:cTn id="12" dur="500" fill="hold"/>
                                        <p:tgtEl>
                                          <p:spTgt spid="59396">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59396">
                                            <p:bg/>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9396">
                                            <p:txEl>
                                              <p:pRg st="0" end="0"/>
                                            </p:txEl>
                                          </p:spTgt>
                                        </p:tgtEl>
                                        <p:attrNameLst>
                                          <p:attrName>style.visibility</p:attrName>
                                        </p:attrNameLst>
                                      </p:cBhvr>
                                      <p:to>
                                        <p:strVal val="visible"/>
                                      </p:to>
                                    </p:set>
                                    <p:anim calcmode="lin" valueType="num">
                                      <p:cBhvr additive="base">
                                        <p:cTn id="17" dur="500" fill="hold"/>
                                        <p:tgtEl>
                                          <p:spTgt spid="5939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6">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9396">
                                            <p:txEl>
                                              <p:pRg st="1" end="1"/>
                                            </p:txEl>
                                          </p:spTgt>
                                        </p:tgtEl>
                                        <p:attrNameLst>
                                          <p:attrName>style.visibility</p:attrName>
                                        </p:attrNameLst>
                                      </p:cBhvr>
                                      <p:to>
                                        <p:strVal val="visible"/>
                                      </p:to>
                                    </p:set>
                                    <p:anim calcmode="lin" valueType="num">
                                      <p:cBhvr additive="base">
                                        <p:cTn id="22" dur="500" fill="hold"/>
                                        <p:tgtEl>
                                          <p:spTgt spid="5939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396">
                                            <p:txEl>
                                              <p:pRg st="1" end="1"/>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9396">
                                            <p:txEl>
                                              <p:pRg st="2" end="2"/>
                                            </p:txEl>
                                          </p:spTgt>
                                        </p:tgtEl>
                                        <p:attrNameLst>
                                          <p:attrName>style.visibility</p:attrName>
                                        </p:attrNameLst>
                                      </p:cBhvr>
                                      <p:to>
                                        <p:strVal val="visible"/>
                                      </p:to>
                                    </p:set>
                                    <p:anim calcmode="lin" valueType="num">
                                      <p:cBhvr additive="base">
                                        <p:cTn id="27" dur="500" fill="hold"/>
                                        <p:tgtEl>
                                          <p:spTgt spid="5939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6">
                                            <p:txEl>
                                              <p:pRg st="2" end="2"/>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9396">
                                            <p:txEl>
                                              <p:pRg st="3" end="3"/>
                                            </p:txEl>
                                          </p:spTgt>
                                        </p:tgtEl>
                                        <p:attrNameLst>
                                          <p:attrName>style.visibility</p:attrName>
                                        </p:attrNameLst>
                                      </p:cBhvr>
                                      <p:to>
                                        <p:strVal val="visible"/>
                                      </p:to>
                                    </p:set>
                                    <p:anim calcmode="lin" valueType="num">
                                      <p:cBhvr additive="base">
                                        <p:cTn id="32" dur="500" fill="hold"/>
                                        <p:tgtEl>
                                          <p:spTgt spid="59396">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9396">
                                            <p:txEl>
                                              <p:pRg st="3" end="3"/>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9396">
                                            <p:txEl>
                                              <p:pRg st="4" end="4"/>
                                            </p:txEl>
                                          </p:spTgt>
                                        </p:tgtEl>
                                        <p:attrNameLst>
                                          <p:attrName>style.visibility</p:attrName>
                                        </p:attrNameLst>
                                      </p:cBhvr>
                                      <p:to>
                                        <p:strVal val="visible"/>
                                      </p:to>
                                    </p:set>
                                    <p:anim calcmode="lin" valueType="num">
                                      <p:cBhvr additive="base">
                                        <p:cTn id="37" dur="500" fill="hold"/>
                                        <p:tgtEl>
                                          <p:spTgt spid="5939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6">
                                            <p:txEl>
                                              <p:pRg st="4" end="4"/>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9396">
                                            <p:txEl>
                                              <p:pRg st="5" end="5"/>
                                            </p:txEl>
                                          </p:spTgt>
                                        </p:tgtEl>
                                        <p:attrNameLst>
                                          <p:attrName>style.visibility</p:attrName>
                                        </p:attrNameLst>
                                      </p:cBhvr>
                                      <p:to>
                                        <p:strVal val="visible"/>
                                      </p:to>
                                    </p:set>
                                    <p:anim calcmode="lin" valueType="num">
                                      <p:cBhvr additive="base">
                                        <p:cTn id="42" dur="500" fill="hold"/>
                                        <p:tgtEl>
                                          <p:spTgt spid="59396">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9396">
                                            <p:txEl>
                                              <p:pRg st="5" end="5"/>
                                            </p:txEl>
                                          </p:spTgt>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9396">
                                            <p:txEl>
                                              <p:pRg st="6" end="6"/>
                                            </p:txEl>
                                          </p:spTgt>
                                        </p:tgtEl>
                                        <p:attrNameLst>
                                          <p:attrName>style.visibility</p:attrName>
                                        </p:attrNameLst>
                                      </p:cBhvr>
                                      <p:to>
                                        <p:strVal val="visible"/>
                                      </p:to>
                                    </p:set>
                                    <p:anim calcmode="lin" valueType="num">
                                      <p:cBhvr additive="base">
                                        <p:cTn id="47" dur="500" fill="hold"/>
                                        <p:tgtEl>
                                          <p:spTgt spid="59396">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93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396" grpId="0" build="allAtOnce"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B08B3D-40B9-49F4-B3B7-106CF7061E04}" type="slidenum">
              <a:rPr altLang="en-US" smtClean="0">
                <a:solidFill>
                  <a:srgbClr val="A50021"/>
                </a:solidFill>
                <a:ea typeface="ＭＳ Ｐゴシック" panose="020B0600070205080204" pitchFamily="34" charset="-128"/>
              </a:rPr>
              <a:pPr/>
              <a:t>83</a:t>
            </a:fld>
            <a:endParaRPr lang="zh-CN" altLang="en-US" smtClean="0">
              <a:solidFill>
                <a:srgbClr val="A50021"/>
              </a:solidFill>
              <a:ea typeface="ＭＳ Ｐゴシック" panose="020B0600070205080204" pitchFamily="34" charset="-128"/>
            </a:endParaRPr>
          </a:p>
        </p:txBody>
      </p:sp>
      <p:sp>
        <p:nvSpPr>
          <p:cNvPr id="113667" name="Rectangle 7"/>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2.5.2  </a:t>
            </a:r>
            <a:r>
              <a:rPr lang="zh-CN" altLang="en-US" smtClean="0">
                <a:latin typeface="Times New Roman" panose="02020603050405020304" pitchFamily="18" charset="0"/>
              </a:rPr>
              <a:t>用框架表示知识的例子</a:t>
            </a:r>
          </a:p>
        </p:txBody>
      </p:sp>
      <p:graphicFrame>
        <p:nvGraphicFramePr>
          <p:cNvPr id="113668" name="Object 8"/>
          <p:cNvGraphicFramePr>
            <a:graphicFrameLocks noGrp="1"/>
          </p:cNvGraphicFramePr>
          <p:nvPr>
            <p:ph idx="1"/>
          </p:nvPr>
        </p:nvGraphicFramePr>
        <p:xfrm>
          <a:off x="157163" y="908050"/>
          <a:ext cx="8920162" cy="5754688"/>
        </p:xfrm>
        <a:graphic>
          <a:graphicData uri="http://schemas.openxmlformats.org/presentationml/2006/ole">
            <mc:AlternateContent xmlns:mc="http://schemas.openxmlformats.org/markup-compatibility/2006">
              <mc:Choice xmlns:v="urn:schemas-microsoft-com:vml" Requires="v">
                <p:oleObj spid="_x0000_s113672" r:id="rId4" imgW="6923810" imgH="5020376" progId="Paint.Picture">
                  <p:embed/>
                </p:oleObj>
              </mc:Choice>
              <mc:Fallback>
                <p:oleObj r:id="rId4" imgW="6923810" imgH="5020376" progId="Paint.Picture">
                  <p:embed/>
                  <p:pic>
                    <p:nvPicPr>
                      <p:cNvPr id="0" name="Object 8"/>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3" y="908050"/>
                        <a:ext cx="8920162"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13669" name="Group 9"/>
          <p:cNvGrpSpPr>
            <a:grpSpLocks/>
          </p:cNvGrpSpPr>
          <p:nvPr/>
        </p:nvGrpSpPr>
        <p:grpSpPr bwMode="auto">
          <a:xfrm>
            <a:off x="2846388" y="957263"/>
            <a:ext cx="2960687" cy="2525712"/>
            <a:chOff x="1847" y="603"/>
            <a:chExt cx="1865" cy="1591"/>
          </a:xfrm>
        </p:grpSpPr>
        <p:sp>
          <p:nvSpPr>
            <p:cNvPr id="113670" name="Rectangle 10"/>
            <p:cNvSpPr>
              <a:spLocks noChangeArrowheads="1"/>
            </p:cNvSpPr>
            <p:nvPr/>
          </p:nvSpPr>
          <p:spPr bwMode="auto">
            <a:xfrm>
              <a:off x="1847" y="859"/>
              <a:ext cx="1865" cy="1335"/>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3671" name="Rectangle 11"/>
            <p:cNvSpPr>
              <a:spLocks noChangeArrowheads="1"/>
            </p:cNvSpPr>
            <p:nvPr/>
          </p:nvSpPr>
          <p:spPr bwMode="auto">
            <a:xfrm>
              <a:off x="1847" y="603"/>
              <a:ext cx="777" cy="247"/>
            </a:xfrm>
            <a:prstGeom prst="rect">
              <a:avLst/>
            </a:prstGeom>
            <a:noFill/>
            <a:ln w="254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CC55F3-9049-4969-A127-CFFD24B2BB36}" type="slidenum">
              <a:rPr altLang="en-US" smtClean="0">
                <a:solidFill>
                  <a:srgbClr val="A50021"/>
                </a:solidFill>
                <a:ea typeface="ＭＳ Ｐゴシック" panose="020B0600070205080204" pitchFamily="34" charset="-128"/>
              </a:rPr>
              <a:pPr/>
              <a:t>84</a:t>
            </a:fld>
            <a:endParaRPr lang="zh-CN" altLang="en-US" smtClean="0">
              <a:solidFill>
                <a:srgbClr val="A50021"/>
              </a:solidFill>
              <a:ea typeface="ＭＳ Ｐゴシック" panose="020B0600070205080204" pitchFamily="34" charset="-128"/>
            </a:endParaRPr>
          </a:p>
        </p:txBody>
      </p:sp>
      <p:sp>
        <p:nvSpPr>
          <p:cNvPr id="11571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2.5.3  </a:t>
            </a:r>
            <a:r>
              <a:rPr lang="zh-CN" altLang="en-US" smtClean="0">
                <a:latin typeface="Times New Roman" panose="02020603050405020304" pitchFamily="18" charset="0"/>
              </a:rPr>
              <a:t>框架表示法的特点</a:t>
            </a:r>
          </a:p>
        </p:txBody>
      </p:sp>
      <p:sp>
        <p:nvSpPr>
          <p:cNvPr id="115716" name="Rectangle 3"/>
          <p:cNvSpPr>
            <a:spLocks noGrp="1" noChangeArrowheads="1"/>
          </p:cNvSpPr>
          <p:nvPr>
            <p:ph idx="1"/>
          </p:nvPr>
        </p:nvSpPr>
        <p:spPr>
          <a:xfrm>
            <a:off x="250825" y="996950"/>
            <a:ext cx="8642350" cy="5400675"/>
          </a:xfrm>
        </p:spPr>
        <p:txBody>
          <a:bodyPr/>
          <a:lstStyle/>
          <a:p>
            <a:pPr marL="381000" indent="-381000" algn="just" eaLnBrk="1" hangingPunct="1">
              <a:buFont typeface="Wingdings" panose="05000000000000000000" pitchFamily="2" charset="2"/>
              <a:buNone/>
            </a:pPr>
            <a:r>
              <a:rPr lang="zh-CN" altLang="en-US" b="1" smtClean="0">
                <a:latin typeface="Times New Roman" panose="02020603050405020304" pitchFamily="18" charset="0"/>
              </a:rPr>
              <a:t>（</a:t>
            </a:r>
            <a:r>
              <a:rPr lang="en-US" altLang="zh-CN" b="1" smtClean="0">
                <a:latin typeface="Times New Roman" panose="02020603050405020304" pitchFamily="18" charset="0"/>
              </a:rPr>
              <a:t>1</a:t>
            </a:r>
            <a:r>
              <a:rPr lang="zh-CN" altLang="en-US" b="1" smtClean="0">
                <a:latin typeface="Times New Roman" panose="02020603050405020304" pitchFamily="18" charset="0"/>
              </a:rPr>
              <a:t>） </a:t>
            </a:r>
            <a:r>
              <a:rPr lang="zh-CN" altLang="en-US" b="1" smtClean="0">
                <a:solidFill>
                  <a:srgbClr val="FF0000"/>
                </a:solidFill>
                <a:latin typeface="Times New Roman" panose="02020603050405020304" pitchFamily="18" charset="0"/>
              </a:rPr>
              <a:t>结构性</a:t>
            </a:r>
            <a:r>
              <a:rPr lang="zh-CN" altLang="en-US" b="1" smtClean="0">
                <a:latin typeface="Times New Roman" panose="02020603050405020304" pitchFamily="18" charset="0"/>
              </a:rPr>
              <a:t> </a:t>
            </a:r>
          </a:p>
          <a:p>
            <a:pPr marL="381000" indent="-381000" algn="just" eaLnBrk="1" hangingPunct="1">
              <a:buFont typeface="Wingdings" panose="05000000000000000000" pitchFamily="2" charset="2"/>
              <a:buNone/>
            </a:pPr>
            <a:r>
              <a:rPr lang="zh-CN" altLang="en-US" sz="2600" b="1" smtClean="0">
                <a:latin typeface="Times New Roman" panose="02020603050405020304" pitchFamily="18" charset="0"/>
              </a:rPr>
              <a:t>          便于表达结构性知识，能够将知识的内部结构关系及知识间的联系表示出来。</a:t>
            </a:r>
            <a:r>
              <a:rPr lang="zh-CN" altLang="en-US" sz="3000" b="1" smtClean="0">
                <a:latin typeface="Times New Roman" panose="02020603050405020304" pitchFamily="18" charset="0"/>
              </a:rPr>
              <a:t> </a:t>
            </a:r>
          </a:p>
          <a:p>
            <a:pPr marL="381000" indent="-381000" algn="just" eaLnBrk="1" hangingPunct="1">
              <a:buFont typeface="Wingdings" panose="05000000000000000000" pitchFamily="2" charset="2"/>
              <a:buNone/>
            </a:pPr>
            <a:r>
              <a:rPr lang="zh-CN" altLang="en-US" b="1" smtClean="0">
                <a:latin typeface="Times New Roman" panose="02020603050405020304" pitchFamily="18" charset="0"/>
              </a:rPr>
              <a:t>（</a:t>
            </a:r>
            <a:r>
              <a:rPr lang="en-US" altLang="zh-CN" b="1" smtClean="0">
                <a:latin typeface="Times New Roman" panose="02020603050405020304" pitchFamily="18" charset="0"/>
              </a:rPr>
              <a:t>2</a:t>
            </a:r>
            <a:r>
              <a:rPr lang="zh-CN" altLang="en-US" b="1" smtClean="0">
                <a:latin typeface="Times New Roman" panose="02020603050405020304" pitchFamily="18" charset="0"/>
              </a:rPr>
              <a:t>）</a:t>
            </a:r>
            <a:r>
              <a:rPr lang="zh-CN" altLang="en-US" b="1" smtClean="0">
                <a:solidFill>
                  <a:srgbClr val="FF0000"/>
                </a:solidFill>
                <a:latin typeface="Times New Roman" panose="02020603050405020304" pitchFamily="18" charset="0"/>
              </a:rPr>
              <a:t>继承性</a:t>
            </a:r>
            <a:r>
              <a:rPr lang="zh-CN" altLang="en-US" b="1" smtClean="0">
                <a:latin typeface="Times New Roman" panose="02020603050405020304" pitchFamily="18" charset="0"/>
              </a:rPr>
              <a:t> </a:t>
            </a:r>
          </a:p>
          <a:p>
            <a:pPr marL="381000" indent="-381000" algn="just" eaLnBrk="1" hangingPunct="1">
              <a:buFont typeface="Wingdings" panose="05000000000000000000" pitchFamily="2" charset="2"/>
              <a:buNone/>
            </a:pPr>
            <a:r>
              <a:rPr lang="zh-CN" altLang="en-US" sz="2600" b="1" smtClean="0">
                <a:latin typeface="Times New Roman" panose="02020603050405020304" pitchFamily="18" charset="0"/>
              </a:rPr>
              <a:t>          框架网络中，</a:t>
            </a:r>
            <a:r>
              <a:rPr lang="zh-CN" altLang="en-US" sz="2600" b="1" smtClean="0">
                <a:solidFill>
                  <a:srgbClr val="FF0000"/>
                </a:solidFill>
                <a:latin typeface="Times New Roman" panose="02020603050405020304" pitchFamily="18" charset="0"/>
              </a:rPr>
              <a:t>下层框架可以继承上层框架的槽值</a:t>
            </a:r>
            <a:r>
              <a:rPr lang="zh-CN" altLang="en-US" sz="2600" b="1" smtClean="0">
                <a:latin typeface="Times New Roman" panose="02020603050405020304" pitchFamily="18" charset="0"/>
              </a:rPr>
              <a:t>，也可以进行补充和修改。</a:t>
            </a:r>
            <a:r>
              <a:rPr lang="zh-CN" altLang="en-US" sz="3000" b="1" smtClean="0">
                <a:latin typeface="Times New Roman" panose="02020603050405020304" pitchFamily="18" charset="0"/>
              </a:rPr>
              <a:t>  </a:t>
            </a:r>
          </a:p>
          <a:p>
            <a:pPr marL="381000" indent="-381000" algn="just" eaLnBrk="1" hangingPunct="1">
              <a:buFont typeface="Wingdings" panose="05000000000000000000" pitchFamily="2" charset="2"/>
              <a:buNone/>
            </a:pPr>
            <a:r>
              <a:rPr lang="zh-CN" altLang="en-US" b="1" smtClean="0">
                <a:latin typeface="Times New Roman" panose="02020603050405020304" pitchFamily="18" charset="0"/>
              </a:rPr>
              <a:t>（</a:t>
            </a:r>
            <a:r>
              <a:rPr lang="en-US" altLang="zh-CN" b="1" smtClean="0">
                <a:latin typeface="Times New Roman" panose="02020603050405020304" pitchFamily="18" charset="0"/>
              </a:rPr>
              <a:t>3</a:t>
            </a:r>
            <a:r>
              <a:rPr lang="zh-CN" altLang="en-US" b="1" smtClean="0">
                <a:latin typeface="Times New Roman" panose="02020603050405020304" pitchFamily="18" charset="0"/>
              </a:rPr>
              <a:t>）</a:t>
            </a:r>
            <a:r>
              <a:rPr lang="zh-CN" altLang="en-US" b="1" smtClean="0">
                <a:solidFill>
                  <a:srgbClr val="FF0000"/>
                </a:solidFill>
                <a:latin typeface="Times New Roman" panose="02020603050405020304" pitchFamily="18" charset="0"/>
              </a:rPr>
              <a:t>自然性</a:t>
            </a:r>
            <a:r>
              <a:rPr lang="zh-CN" altLang="en-US" b="1" smtClean="0">
                <a:latin typeface="Times New Roman" panose="02020603050405020304" pitchFamily="18" charset="0"/>
              </a:rPr>
              <a:t> </a:t>
            </a:r>
          </a:p>
          <a:p>
            <a:pPr marL="381000" indent="-381000" algn="just" eaLnBrk="1" hangingPunct="1">
              <a:buFont typeface="Wingdings" panose="05000000000000000000" pitchFamily="2" charset="2"/>
              <a:buNone/>
            </a:pPr>
            <a:r>
              <a:rPr lang="zh-CN" altLang="en-US" sz="3200" b="1" smtClean="0">
                <a:latin typeface="Times New Roman" panose="02020603050405020304" pitchFamily="18" charset="0"/>
              </a:rPr>
              <a:t>        </a:t>
            </a:r>
            <a:r>
              <a:rPr lang="zh-CN" altLang="en-US" sz="2600" b="1" smtClean="0">
                <a:latin typeface="Times New Roman" panose="02020603050405020304" pitchFamily="18" charset="0"/>
              </a:rPr>
              <a:t>框架表示法与人在观察事物</a:t>
            </a:r>
            <a:r>
              <a:rPr lang="zh-CN" altLang="en-US" sz="2600" b="1" smtClean="0"/>
              <a:t>时的思维活动是一致的。</a:t>
            </a:r>
          </a:p>
        </p:txBody>
      </p:sp>
    </p:spTree>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5CAD2E-2718-4F36-9AD6-5143E39A32F1}" type="slidenum">
              <a:rPr altLang="en-US" smtClean="0">
                <a:solidFill>
                  <a:srgbClr val="A50021"/>
                </a:solidFill>
                <a:ea typeface="ＭＳ Ｐゴシック" panose="020B0600070205080204" pitchFamily="34" charset="-128"/>
              </a:rPr>
              <a:pPr/>
              <a:t>85</a:t>
            </a:fld>
            <a:endParaRPr lang="zh-CN" altLang="en-US" smtClean="0">
              <a:solidFill>
                <a:srgbClr val="A50021"/>
              </a:solidFill>
              <a:ea typeface="ＭＳ Ｐゴシック" panose="020B0600070205080204" pitchFamily="34" charset="-128"/>
            </a:endParaRPr>
          </a:p>
        </p:txBody>
      </p:sp>
      <p:sp>
        <p:nvSpPr>
          <p:cNvPr id="116739" name="Rectangle 2"/>
          <p:cNvSpPr>
            <a:spLocks noGrp="1" noChangeArrowheads="1"/>
          </p:cNvSpPr>
          <p:nvPr>
            <p:ph type="title"/>
          </p:nvPr>
        </p:nvSpPr>
        <p:spPr/>
        <p:txBody>
          <a:bodyPr/>
          <a:lstStyle/>
          <a:p>
            <a:pPr eaLnBrk="1" hangingPunct="1"/>
            <a:r>
              <a:rPr lang="zh-CN" altLang="en-US" smtClean="0">
                <a:latin typeface="Times New Roman" panose="02020603050405020304" pitchFamily="18" charset="0"/>
              </a:rPr>
              <a:t>第</a:t>
            </a:r>
            <a:r>
              <a:rPr lang="en-US" altLang="zh-CN" smtClean="0">
                <a:latin typeface="Times New Roman" panose="02020603050405020304" pitchFamily="18" charset="0"/>
              </a:rPr>
              <a:t>2</a:t>
            </a:r>
            <a:r>
              <a:rPr lang="zh-CN" altLang="en-US" smtClean="0">
                <a:latin typeface="Times New Roman" panose="02020603050405020304" pitchFamily="18" charset="0"/>
              </a:rPr>
              <a:t>章  知识表示</a:t>
            </a:r>
          </a:p>
        </p:txBody>
      </p:sp>
      <p:sp>
        <p:nvSpPr>
          <p:cNvPr id="58372" name="Rectangle 3"/>
          <p:cNvSpPr>
            <a:spLocks noGrp="1"/>
          </p:cNvSpPr>
          <p:nvPr>
            <p:ph idx="1"/>
          </p:nvPr>
        </p:nvSpPr>
        <p:spPr>
          <a:xfrm>
            <a:off x="512763" y="908050"/>
            <a:ext cx="8380412" cy="5400675"/>
          </a:xfrm>
        </p:spPr>
        <p:txBody>
          <a:bodyPr/>
          <a:lstStyle/>
          <a:p>
            <a:pPr eaLnBrk="1" hangingPunct="1">
              <a:lnSpc>
                <a:spcPct val="160000"/>
              </a:lnSpc>
              <a:defRPr/>
            </a:pPr>
            <a:r>
              <a:rPr lang="en-US" altLang="zh-CN" b="1" noProof="1">
                <a:latin typeface="Times New Roman" panose="02020603050405020304" pitchFamily="18" charset="0"/>
              </a:rPr>
              <a:t>2.1  </a:t>
            </a:r>
            <a:r>
              <a:rPr lang="zh-CN" altLang="en-US" b="1" noProof="1">
                <a:latin typeface="Times New Roman" panose="02020603050405020304" pitchFamily="18" charset="0"/>
              </a:rPr>
              <a:t>知识与知识表示的概念</a:t>
            </a:r>
          </a:p>
          <a:p>
            <a:pPr eaLnBrk="1" hangingPunct="1">
              <a:lnSpc>
                <a:spcPct val="160000"/>
              </a:lnSpc>
              <a:defRPr/>
            </a:pPr>
            <a:r>
              <a:rPr lang="en-US" altLang="zh-CN" b="1" noProof="1">
                <a:latin typeface="Times New Roman" panose="02020603050405020304" pitchFamily="18" charset="0"/>
              </a:rPr>
              <a:t>2.2  </a:t>
            </a:r>
            <a:r>
              <a:rPr lang="zh-CN" altLang="en-US" b="1" noProof="1">
                <a:latin typeface="Times New Roman" panose="02020603050405020304" pitchFamily="18" charset="0"/>
              </a:rPr>
              <a:t>命题逻辑 </a:t>
            </a:r>
          </a:p>
          <a:p>
            <a:pPr eaLnBrk="1" hangingPunct="1">
              <a:lnSpc>
                <a:spcPct val="160000"/>
              </a:lnSpc>
              <a:defRPr/>
            </a:pPr>
            <a:r>
              <a:rPr lang="zh-CN" altLang="en-US" b="1" noProof="1">
                <a:latin typeface="Times New Roman" panose="02020603050405020304" pitchFamily="18" charset="0"/>
                <a:sym typeface="+mn-ea"/>
              </a:rPr>
              <a:t>2.3  一阶谓词逻辑表示法</a:t>
            </a:r>
          </a:p>
          <a:p>
            <a:pPr eaLnBrk="1" hangingPunct="1">
              <a:lnSpc>
                <a:spcPct val="160000"/>
              </a:lnSpc>
              <a:defRPr/>
            </a:pPr>
            <a:r>
              <a:rPr lang="en-US" altLang="zh-CN" b="1" noProof="1">
                <a:latin typeface="Times New Roman" panose="02020603050405020304" pitchFamily="18" charset="0"/>
                <a:sym typeface="+mn-ea"/>
              </a:rPr>
              <a:t>2.4  </a:t>
            </a:r>
            <a:r>
              <a:rPr lang="zh-CN" altLang="en-US" b="1" noProof="1">
                <a:latin typeface="Times New Roman" panose="02020603050405020304" pitchFamily="18" charset="0"/>
                <a:sym typeface="+mn-ea"/>
              </a:rPr>
              <a:t>产生式表示法 </a:t>
            </a:r>
            <a:endParaRPr lang="zh-CN" altLang="en-US" b="1" noProof="1">
              <a:latin typeface="Times New Roman" panose="02020603050405020304" pitchFamily="18" charset="0"/>
            </a:endParaRPr>
          </a:p>
          <a:p>
            <a:pPr eaLnBrk="1" hangingPunct="1">
              <a:lnSpc>
                <a:spcPct val="160000"/>
              </a:lnSpc>
              <a:defRPr/>
            </a:pPr>
            <a:r>
              <a:rPr lang="en-US" altLang="zh-CN" b="1" noProof="1">
                <a:latin typeface="Times New Roman" panose="02020603050405020304" pitchFamily="18" charset="0"/>
                <a:sym typeface="+mn-ea"/>
              </a:rPr>
              <a:t>2.5  </a:t>
            </a:r>
            <a:r>
              <a:rPr lang="zh-CN" altLang="en-US" b="1" noProof="1">
                <a:latin typeface="Times New Roman" panose="02020603050405020304" pitchFamily="18" charset="0"/>
                <a:sym typeface="+mn-ea"/>
              </a:rPr>
              <a:t>框架表示法 </a:t>
            </a:r>
            <a:endParaRPr lang="zh-CN" altLang="en-US" b="1" noProof="1">
              <a:latin typeface="Times New Roman" panose="02020603050405020304" pitchFamily="18" charset="0"/>
            </a:endParaRPr>
          </a:p>
          <a:p>
            <a:pPr eaLnBrk="1" hangingPunct="1">
              <a:lnSpc>
                <a:spcPct val="160000"/>
              </a:lnSpc>
              <a:buClr>
                <a:srgbClr val="0000FF"/>
              </a:buClr>
              <a:buSzPct val="150000"/>
              <a:buFont typeface="Wingdings" panose="05000000000000000000" pitchFamily="2" charset="2"/>
              <a:buChar char="ü"/>
              <a:defRPr/>
            </a:pPr>
            <a:r>
              <a:rPr lang="en-US" altLang="zh-CN" b="1" noProof="1">
                <a:solidFill>
                  <a:srgbClr val="0000FF"/>
                </a:solidFill>
                <a:latin typeface="Times New Roman" panose="02020603050405020304" pitchFamily="18" charset="0"/>
              </a:rPr>
              <a:t>2.6  </a:t>
            </a:r>
            <a:r>
              <a:rPr lang="zh-CN" altLang="en-US" b="1" noProof="1">
                <a:solidFill>
                  <a:srgbClr val="0000FF"/>
                </a:solidFill>
                <a:latin typeface="Times New Roman" panose="02020603050405020304" pitchFamily="18" charset="0"/>
              </a:rPr>
              <a:t>传统推理技术</a:t>
            </a:r>
            <a:endParaRPr lang="zh-CN" altLang="en-US" b="1" noProof="1">
              <a:latin typeface="Times New Roman" panose="02020603050405020304" pitchFamily="18" charset="0"/>
            </a:endParaRPr>
          </a:p>
          <a:p>
            <a:pPr marL="0" indent="0" eaLnBrk="1" hangingPunct="1">
              <a:lnSpc>
                <a:spcPct val="160000"/>
              </a:lnSpc>
              <a:buFont typeface="Wingdings" panose="05000000000000000000" pitchFamily="2" charset="2"/>
              <a:buNone/>
              <a:defRPr/>
            </a:pPr>
            <a:endParaRPr lang="zh-CN" altLang="en-US" b="1" noProof="1">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idx="1"/>
          </p:nvPr>
        </p:nvSpPr>
        <p:spPr/>
        <p:txBody>
          <a:bodyPr/>
          <a:lstStyle/>
          <a:p>
            <a:pPr eaLnBrk="1" hangingPunct="1">
              <a:lnSpc>
                <a:spcPct val="170000"/>
              </a:lnSpc>
            </a:pPr>
            <a:r>
              <a:rPr lang="zh-CN" altLang="en-US" b="1" smtClean="0"/>
              <a:t>推理是从</a:t>
            </a:r>
            <a:r>
              <a:rPr lang="zh-CN" altLang="en-US" b="1" smtClean="0">
                <a:solidFill>
                  <a:srgbClr val="FF0000"/>
                </a:solidFill>
              </a:rPr>
              <a:t>已知事实（证据）</a:t>
            </a:r>
            <a:r>
              <a:rPr lang="zh-CN" altLang="en-US" b="1" smtClean="0"/>
              <a:t>出发，运用相关</a:t>
            </a:r>
            <a:r>
              <a:rPr lang="zh-CN" altLang="en-US" b="1" smtClean="0">
                <a:solidFill>
                  <a:srgbClr val="FF0000"/>
                </a:solidFill>
              </a:rPr>
              <a:t>知识（或规则），</a:t>
            </a:r>
            <a:r>
              <a:rPr lang="zh-CN" altLang="en-US" b="1" smtClean="0"/>
              <a:t>逐步推导出</a:t>
            </a:r>
            <a:r>
              <a:rPr lang="zh-CN" altLang="en-US" b="1" smtClean="0">
                <a:solidFill>
                  <a:srgbClr val="FF0000"/>
                </a:solidFill>
              </a:rPr>
              <a:t>结论</a:t>
            </a:r>
            <a:r>
              <a:rPr lang="zh-CN" altLang="en-US" b="1" smtClean="0"/>
              <a:t>的思维过程</a:t>
            </a:r>
          </a:p>
          <a:p>
            <a:pPr eaLnBrk="1" hangingPunct="1">
              <a:lnSpc>
                <a:spcPct val="170000"/>
              </a:lnSpc>
            </a:pPr>
            <a:r>
              <a:rPr lang="zh-CN" altLang="en-US" b="1" smtClean="0"/>
              <a:t>基于传统逻辑的推理</a:t>
            </a:r>
          </a:p>
          <a:p>
            <a:pPr lvl="1" eaLnBrk="1" hangingPunct="1">
              <a:lnSpc>
                <a:spcPct val="170000"/>
              </a:lnSpc>
            </a:pPr>
            <a:r>
              <a:rPr lang="zh-CN" altLang="en-US" b="1" smtClean="0"/>
              <a:t>原始证据是</a:t>
            </a:r>
            <a:r>
              <a:rPr lang="zh-CN" altLang="en-US" b="1" smtClean="0">
                <a:solidFill>
                  <a:srgbClr val="FF0000"/>
                </a:solidFill>
              </a:rPr>
              <a:t>确定</a:t>
            </a:r>
            <a:r>
              <a:rPr lang="zh-CN" altLang="en-US" b="1" smtClean="0"/>
              <a:t>的</a:t>
            </a:r>
          </a:p>
          <a:p>
            <a:pPr lvl="1" eaLnBrk="1" hangingPunct="1">
              <a:lnSpc>
                <a:spcPct val="170000"/>
              </a:lnSpc>
            </a:pPr>
            <a:r>
              <a:rPr lang="zh-CN" altLang="en-US" b="1" smtClean="0"/>
              <a:t>推理规则是</a:t>
            </a:r>
            <a:r>
              <a:rPr lang="zh-CN" altLang="en-US" b="1" smtClean="0">
                <a:solidFill>
                  <a:srgbClr val="FF0000"/>
                </a:solidFill>
              </a:rPr>
              <a:t>确定</a:t>
            </a:r>
            <a:r>
              <a:rPr lang="zh-CN" altLang="en-US" b="1" smtClean="0"/>
              <a:t>的</a:t>
            </a:r>
            <a:endParaRPr lang="en-US" altLang="zh-CN" b="1" smtClean="0"/>
          </a:p>
          <a:p>
            <a:pPr lvl="1" eaLnBrk="1" hangingPunct="1">
              <a:lnSpc>
                <a:spcPct val="170000"/>
              </a:lnSpc>
            </a:pPr>
            <a:r>
              <a:rPr lang="zh-CN" altLang="en-US" b="1" smtClean="0"/>
              <a:t>所以结论也是确定的，又称确定性推理</a:t>
            </a:r>
          </a:p>
        </p:txBody>
      </p:sp>
      <p:sp>
        <p:nvSpPr>
          <p:cNvPr id="11776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2.6  </a:t>
            </a:r>
            <a:r>
              <a:rPr lang="zh-CN" altLang="en-US" smtClean="0">
                <a:latin typeface="Times New Roman" panose="02020603050405020304" pitchFamily="18" charset="0"/>
              </a:rPr>
              <a:t>传统推理技术</a:t>
            </a:r>
          </a:p>
        </p:txBody>
      </p:sp>
    </p:spTree>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idx="1"/>
          </p:nvPr>
        </p:nvSpPr>
        <p:spPr/>
        <p:txBody>
          <a:bodyPr/>
          <a:lstStyle/>
          <a:p>
            <a:pPr eaLnBrk="1" hangingPunct="1">
              <a:lnSpc>
                <a:spcPct val="140000"/>
              </a:lnSpc>
            </a:pPr>
            <a:r>
              <a:rPr lang="zh-CN" altLang="en-US" b="1" smtClean="0"/>
              <a:t>人类简单推理的过程是</a:t>
            </a:r>
            <a:r>
              <a:rPr lang="zh-CN" altLang="en-US" b="1" smtClean="0">
                <a:solidFill>
                  <a:srgbClr val="FF0000"/>
                </a:solidFill>
              </a:rPr>
              <a:t>基于传统的命题逻辑和谓词逻辑</a:t>
            </a:r>
          </a:p>
          <a:p>
            <a:pPr lvl="1" eaLnBrk="1" hangingPunct="1">
              <a:lnSpc>
                <a:spcPct val="140000"/>
              </a:lnSpc>
            </a:pPr>
            <a:r>
              <a:rPr lang="zh-CN" altLang="en-US" b="1" smtClean="0"/>
              <a:t>假言推理 </a:t>
            </a:r>
          </a:p>
          <a:p>
            <a:pPr lvl="1" eaLnBrk="1" hangingPunct="1">
              <a:lnSpc>
                <a:spcPct val="140000"/>
              </a:lnSpc>
            </a:pPr>
            <a:endParaRPr lang="zh-CN" altLang="en-US" b="1" smtClean="0"/>
          </a:p>
          <a:p>
            <a:pPr lvl="1" eaLnBrk="1" hangingPunct="1">
              <a:lnSpc>
                <a:spcPct val="140000"/>
              </a:lnSpc>
            </a:pPr>
            <a:endParaRPr lang="zh-CN" altLang="en-US" sz="2000" b="1" smtClean="0"/>
          </a:p>
          <a:p>
            <a:pPr lvl="1" eaLnBrk="1" hangingPunct="1">
              <a:lnSpc>
                <a:spcPct val="140000"/>
              </a:lnSpc>
            </a:pPr>
            <a:r>
              <a:rPr lang="zh-CN" altLang="en-US" b="1" smtClean="0"/>
              <a:t>假言三段论</a:t>
            </a:r>
          </a:p>
          <a:p>
            <a:pPr lvl="1" eaLnBrk="1" hangingPunct="1"/>
            <a:endParaRPr lang="zh-CN" altLang="en-US" b="1" smtClean="0"/>
          </a:p>
        </p:txBody>
      </p:sp>
      <p:graphicFrame>
        <p:nvGraphicFramePr>
          <p:cNvPr id="51204" name="Object 4"/>
          <p:cNvGraphicFramePr>
            <a:graphicFrameLocks noChangeAspect="1"/>
          </p:cNvGraphicFramePr>
          <p:nvPr/>
        </p:nvGraphicFramePr>
        <p:xfrm>
          <a:off x="2871788" y="2909888"/>
          <a:ext cx="3067050" cy="627062"/>
        </p:xfrm>
        <a:graphic>
          <a:graphicData uri="http://schemas.openxmlformats.org/presentationml/2006/ole">
            <mc:AlternateContent xmlns:mc="http://schemas.openxmlformats.org/markup-compatibility/2006">
              <mc:Choice xmlns:v="urn:schemas-microsoft-com:vml" Requires="v">
                <p:oleObj spid="_x0000_s118791" r:id="rId3" imgW="1257300" imgH="254000" progId="Equation.DSMT4">
                  <p:embed/>
                </p:oleObj>
              </mc:Choice>
              <mc:Fallback>
                <p:oleObj r:id="rId3" imgW="1257300" imgH="254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1788" y="2909888"/>
                        <a:ext cx="3067050"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5" name="Object 5"/>
          <p:cNvGraphicFramePr>
            <a:graphicFrameLocks noChangeAspect="1"/>
          </p:cNvGraphicFramePr>
          <p:nvPr/>
        </p:nvGraphicFramePr>
        <p:xfrm>
          <a:off x="2871788" y="4733925"/>
          <a:ext cx="5181600" cy="625475"/>
        </p:xfrm>
        <a:graphic>
          <a:graphicData uri="http://schemas.openxmlformats.org/presentationml/2006/ole">
            <mc:AlternateContent xmlns:mc="http://schemas.openxmlformats.org/markup-compatibility/2006">
              <mc:Choice xmlns:v="urn:schemas-microsoft-com:vml" Requires="v">
                <p:oleObj spid="_x0000_s118792" r:id="rId5" imgW="2134526" imgH="254110" progId="Equation.DSMT4">
                  <p:embed/>
                </p:oleObj>
              </mc:Choice>
              <mc:Fallback>
                <p:oleObj r:id="rId5" imgW="2134526" imgH="25411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788" y="4733925"/>
                        <a:ext cx="5181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8789"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8793" r:id="rId7" imgW="114300" imgH="215900" progId="Equation.3">
                  <p:embed/>
                </p:oleObj>
              </mc:Choice>
              <mc:Fallback>
                <p:oleObj r:id="rId7" imgW="114300" imgH="215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8790"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2.6  </a:t>
            </a:r>
            <a:r>
              <a:rPr lang="zh-CN" altLang="en-US" smtClean="0">
                <a:latin typeface="Times New Roman" panose="02020603050405020304" pitchFamily="18" charset="0"/>
              </a:rPr>
              <a:t>传统推理技术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1000" fill="hold"/>
                                        <p:tgtEl>
                                          <p:spTgt spid="51204"/>
                                        </p:tgtEl>
                                        <p:attrNameLst>
                                          <p:attrName>ppt_x</p:attrName>
                                        </p:attrNameLst>
                                      </p:cBhvr>
                                      <p:tavLst>
                                        <p:tav tm="0">
                                          <p:val>
                                            <p:strVal val="0-#ppt_w/2"/>
                                          </p:val>
                                        </p:tav>
                                        <p:tav tm="100000">
                                          <p:val>
                                            <p:strVal val="#ppt_x"/>
                                          </p:val>
                                        </p:tav>
                                      </p:tavLst>
                                    </p:anim>
                                    <p:anim calcmode="lin" valueType="num">
                                      <p:cBhvr>
                                        <p:cTn id="8" dur="1000" fill="hold"/>
                                        <p:tgtEl>
                                          <p:spTgt spid="512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1205"/>
                                        </p:tgtEl>
                                        <p:attrNameLst>
                                          <p:attrName>style.visibility</p:attrName>
                                        </p:attrNameLst>
                                      </p:cBhvr>
                                      <p:to>
                                        <p:strVal val="visible"/>
                                      </p:to>
                                    </p:set>
                                    <p:anim calcmode="lin" valueType="num">
                                      <p:cBhvr>
                                        <p:cTn id="13" dur="1000" fill="hold"/>
                                        <p:tgtEl>
                                          <p:spTgt spid="51205"/>
                                        </p:tgtEl>
                                        <p:attrNameLst>
                                          <p:attrName>ppt_x</p:attrName>
                                        </p:attrNameLst>
                                      </p:cBhvr>
                                      <p:tavLst>
                                        <p:tav tm="0">
                                          <p:val>
                                            <p:strVal val="0-#ppt_w/2"/>
                                          </p:val>
                                        </p:tav>
                                        <p:tav tm="100000">
                                          <p:val>
                                            <p:strVal val="#ppt_x"/>
                                          </p:val>
                                        </p:tav>
                                      </p:tavLst>
                                    </p:anim>
                                    <p:anim calcmode="lin" valueType="num">
                                      <p:cBhvr>
                                        <p:cTn id="14" dur="1000" fill="hold"/>
                                        <p:tgtEl>
                                          <p:spTgt spid="51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idx="1"/>
          </p:nvPr>
        </p:nvSpPr>
        <p:spPr/>
        <p:txBody>
          <a:bodyPr/>
          <a:lstStyle/>
          <a:p>
            <a:pPr eaLnBrk="1" hangingPunct="1">
              <a:lnSpc>
                <a:spcPct val="150000"/>
              </a:lnSpc>
              <a:defRPr/>
            </a:pPr>
            <a:r>
              <a:rPr lang="zh-CN" altLang="en-US" b="1" noProof="1"/>
              <a:t>由假言推理和假言三段论的推广，可以得到</a:t>
            </a:r>
            <a:r>
              <a:rPr lang="zh-CN" altLang="en-US" b="1" noProof="1">
                <a:solidFill>
                  <a:srgbClr val="FF0066"/>
                </a:solidFill>
              </a:rPr>
              <a:t>推理链式规则</a:t>
            </a:r>
          </a:p>
          <a:p>
            <a:pPr eaLnBrk="1" hangingPunct="1">
              <a:lnSpc>
                <a:spcPct val="150000"/>
              </a:lnSpc>
              <a:defRPr/>
            </a:pPr>
            <a:endParaRPr lang="zh-CN" altLang="en-US" b="1" noProof="1"/>
          </a:p>
          <a:p>
            <a:pPr marL="0" indent="0" eaLnBrk="1" hangingPunct="1">
              <a:lnSpc>
                <a:spcPct val="110000"/>
              </a:lnSpc>
              <a:defRPr/>
            </a:pPr>
            <a:endParaRPr lang="zh-CN" altLang="en-US" b="1" noProof="1">
              <a:sym typeface="+mn-ea"/>
            </a:endParaRPr>
          </a:p>
          <a:p>
            <a:pPr marL="0" indent="0" eaLnBrk="1" hangingPunct="1">
              <a:lnSpc>
                <a:spcPct val="110000"/>
              </a:lnSpc>
              <a:defRPr/>
            </a:pPr>
            <a:r>
              <a:rPr lang="zh-CN" altLang="en-US" b="1" noProof="1">
                <a:sym typeface="+mn-ea"/>
              </a:rPr>
              <a:t>实际上人类推理的过程包括</a:t>
            </a:r>
            <a:endParaRPr lang="zh-CN" altLang="en-US" b="1" noProof="1"/>
          </a:p>
          <a:p>
            <a:pPr marL="457200" lvl="1" indent="0" eaLnBrk="1" hangingPunct="1">
              <a:lnSpc>
                <a:spcPct val="110000"/>
              </a:lnSpc>
              <a:buFont typeface="Wingdings" panose="05000000000000000000" pitchFamily="2" charset="2"/>
              <a:buChar char="l"/>
              <a:defRPr/>
            </a:pPr>
            <a:r>
              <a:rPr lang="zh-CN" altLang="en-US" sz="2800" b="1" noProof="1">
                <a:cs typeface="+mn-ea"/>
                <a:sym typeface="+mn-ea"/>
              </a:rPr>
              <a:t>一系列的条件命题（规则）</a:t>
            </a:r>
            <a:endParaRPr lang="zh-CN" altLang="en-US" sz="2800" b="1" noProof="1">
              <a:cs typeface="+mn-ea"/>
            </a:endParaRPr>
          </a:p>
          <a:p>
            <a:pPr marL="457200" lvl="1" indent="0" eaLnBrk="1" hangingPunct="1">
              <a:lnSpc>
                <a:spcPct val="110000"/>
              </a:lnSpc>
              <a:buFont typeface="Wingdings" panose="05000000000000000000" pitchFamily="2" charset="2"/>
              <a:buChar char="l"/>
              <a:defRPr/>
            </a:pPr>
            <a:r>
              <a:rPr lang="zh-CN" altLang="en-US" sz="2800" b="1" noProof="1">
                <a:cs typeface="+mn-ea"/>
                <a:sym typeface="+mn-ea"/>
              </a:rPr>
              <a:t>已知是真的命题</a:t>
            </a:r>
            <a:endParaRPr lang="zh-CN" altLang="en-US" sz="2800" b="1" noProof="1">
              <a:cs typeface="+mn-ea"/>
            </a:endParaRPr>
          </a:p>
          <a:p>
            <a:pPr marL="457200" lvl="1" indent="0" eaLnBrk="1" hangingPunct="1">
              <a:lnSpc>
                <a:spcPct val="110000"/>
              </a:lnSpc>
              <a:buFont typeface="Wingdings" panose="05000000000000000000" pitchFamily="2" charset="2"/>
              <a:buChar char="l"/>
              <a:defRPr/>
            </a:pPr>
            <a:r>
              <a:rPr lang="zh-CN" altLang="en-US" sz="2800" b="1" noProof="1">
                <a:cs typeface="+mn-ea"/>
                <a:sym typeface="+mn-ea"/>
              </a:rPr>
              <a:t>推理链式法则</a:t>
            </a:r>
            <a:endParaRPr lang="zh-CN" altLang="en-US" sz="2800" b="1" noProof="1">
              <a:cs typeface="+mn-ea"/>
            </a:endParaRPr>
          </a:p>
          <a:p>
            <a:pPr eaLnBrk="1" hangingPunct="1">
              <a:lnSpc>
                <a:spcPct val="150000"/>
              </a:lnSpc>
              <a:defRPr/>
            </a:pPr>
            <a:endParaRPr lang="zh-CN" altLang="en-US" b="1" noProof="1"/>
          </a:p>
        </p:txBody>
      </p:sp>
      <p:graphicFrame>
        <p:nvGraphicFramePr>
          <p:cNvPr id="119811" name="Object 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19814" r:id="rId3" imgW="114300" imgH="215900" progId="Equation.3">
                  <p:embed/>
                </p:oleObj>
              </mc:Choice>
              <mc:Fallback>
                <p:oleObj r:id="rId3" imgW="114300" imgH="215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228" name="Object 4"/>
          <p:cNvGraphicFramePr>
            <a:graphicFrameLocks noChangeAspect="1"/>
          </p:cNvGraphicFramePr>
          <p:nvPr/>
        </p:nvGraphicFramePr>
        <p:xfrm>
          <a:off x="1014413" y="2474913"/>
          <a:ext cx="7485062" cy="533400"/>
        </p:xfrm>
        <a:graphic>
          <a:graphicData uri="http://schemas.openxmlformats.org/presentationml/2006/ole">
            <mc:AlternateContent xmlns:mc="http://schemas.openxmlformats.org/markup-compatibility/2006">
              <mc:Choice xmlns:v="urn:schemas-microsoft-com:vml" Requires="v">
                <p:oleObj spid="_x0000_s119815" r:id="rId5" imgW="3223002" imgH="203024" progId="Equation.3">
                  <p:embed/>
                </p:oleObj>
              </mc:Choice>
              <mc:Fallback>
                <p:oleObj r:id="rId5" imgW="3223002" imgH="20302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413" y="2474913"/>
                        <a:ext cx="74850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9813"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2.6  </a:t>
            </a:r>
            <a:r>
              <a:rPr lang="zh-CN" altLang="en-US" smtClean="0">
                <a:latin typeface="Times New Roman" panose="02020603050405020304" pitchFamily="18" charset="0"/>
              </a:rPr>
              <a:t>传统推理技术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p:cTn id="7" dur="1000" fill="hold"/>
                                        <p:tgtEl>
                                          <p:spTgt spid="52228"/>
                                        </p:tgtEl>
                                        <p:attrNameLst>
                                          <p:attrName>ppt_x</p:attrName>
                                        </p:attrNameLst>
                                      </p:cBhvr>
                                      <p:tavLst>
                                        <p:tav tm="0">
                                          <p:val>
                                            <p:strVal val="0-#ppt_w/2"/>
                                          </p:val>
                                        </p:tav>
                                        <p:tav tm="100000">
                                          <p:val>
                                            <p:strVal val="#ppt_x"/>
                                          </p:val>
                                        </p:tav>
                                      </p:tavLst>
                                    </p:anim>
                                    <p:anim calcmode="lin" valueType="num">
                                      <p:cBhvr>
                                        <p:cTn id="8" dur="1000" fill="hold"/>
                                        <p:tgtEl>
                                          <p:spTgt spid="52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idx="1"/>
          </p:nvPr>
        </p:nvSpPr>
        <p:spPr/>
        <p:txBody>
          <a:bodyPr/>
          <a:lstStyle/>
          <a:p>
            <a:pPr eaLnBrk="1" hangingPunct="1">
              <a:lnSpc>
                <a:spcPct val="170000"/>
              </a:lnSpc>
              <a:spcBef>
                <a:spcPct val="30000"/>
              </a:spcBef>
            </a:pPr>
            <a:r>
              <a:rPr lang="zh-CN" altLang="en-US" b="1" smtClean="0"/>
              <a:t>模仿人类推理，利用计算机实现基于传统逻辑的推理</a:t>
            </a:r>
          </a:p>
          <a:p>
            <a:pPr lvl="1" eaLnBrk="1" hangingPunct="1">
              <a:lnSpc>
                <a:spcPct val="170000"/>
              </a:lnSpc>
              <a:spcBef>
                <a:spcPct val="30000"/>
              </a:spcBef>
            </a:pPr>
            <a:r>
              <a:rPr lang="zh-CN" altLang="en-US" b="1" smtClean="0">
                <a:solidFill>
                  <a:srgbClr val="FF0066"/>
                </a:solidFill>
              </a:rPr>
              <a:t>知识库</a:t>
            </a:r>
            <a:r>
              <a:rPr lang="zh-CN" altLang="en-US" b="1" smtClean="0"/>
              <a:t>：包含一系列的规则</a:t>
            </a:r>
          </a:p>
          <a:p>
            <a:pPr lvl="1" eaLnBrk="1" hangingPunct="1">
              <a:lnSpc>
                <a:spcPct val="170000"/>
              </a:lnSpc>
              <a:spcBef>
                <a:spcPct val="30000"/>
              </a:spcBef>
            </a:pPr>
            <a:r>
              <a:rPr lang="zh-CN" altLang="en-US" b="1" smtClean="0">
                <a:solidFill>
                  <a:srgbClr val="FF0066"/>
                </a:solidFill>
              </a:rPr>
              <a:t>综合数据库</a:t>
            </a:r>
            <a:r>
              <a:rPr lang="zh-CN" altLang="en-US" b="1" smtClean="0"/>
              <a:t>：包含已知的命题</a:t>
            </a:r>
          </a:p>
          <a:p>
            <a:pPr lvl="1" eaLnBrk="1" hangingPunct="1">
              <a:lnSpc>
                <a:spcPct val="170000"/>
              </a:lnSpc>
              <a:spcBef>
                <a:spcPct val="30000"/>
              </a:spcBef>
            </a:pPr>
            <a:r>
              <a:rPr lang="zh-CN" altLang="en-US" b="1" smtClean="0">
                <a:solidFill>
                  <a:srgbClr val="FF0066"/>
                </a:solidFill>
              </a:rPr>
              <a:t>推理机</a:t>
            </a:r>
            <a:r>
              <a:rPr lang="zh-CN" altLang="en-US" b="1" smtClean="0"/>
              <a:t>：采用链式规则推理</a:t>
            </a:r>
          </a:p>
        </p:txBody>
      </p:sp>
      <p:sp>
        <p:nvSpPr>
          <p:cNvPr id="120835"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2.6  </a:t>
            </a:r>
            <a:r>
              <a:rPr lang="zh-CN" altLang="en-US" smtClean="0">
                <a:latin typeface="Times New Roman" panose="02020603050405020304" pitchFamily="18" charset="0"/>
              </a:rPr>
              <a:t>传统推理技术</a:t>
            </a: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3"/>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CBE4D3-9EE7-4360-B755-F5AB2B0C6B9C}" type="slidenum">
              <a:rPr altLang="en-US" smtClean="0">
                <a:solidFill>
                  <a:srgbClr val="A50021"/>
                </a:solidFill>
                <a:ea typeface="ＭＳ Ｐゴシック" panose="020B0600070205080204" pitchFamily="34" charset="-128"/>
              </a:rPr>
              <a:pPr/>
              <a:t>9</a:t>
            </a:fld>
            <a:endParaRPr lang="zh-CN" altLang="en-US" smtClean="0">
              <a:solidFill>
                <a:srgbClr val="A50021"/>
              </a:solidFill>
              <a:ea typeface="ＭＳ Ｐゴシック" panose="020B0600070205080204" pitchFamily="34" charset="-128"/>
            </a:endParaRPr>
          </a:p>
        </p:txBody>
      </p:sp>
      <p:sp>
        <p:nvSpPr>
          <p:cNvPr id="32771" name="Rectangle 2"/>
          <p:cNvSpPr>
            <a:spLocks noGrp="1" noChangeArrowheads="1"/>
          </p:cNvSpPr>
          <p:nvPr>
            <p:ph type="title"/>
          </p:nvPr>
        </p:nvSpPr>
        <p:spPr/>
        <p:txBody>
          <a:bodyPr/>
          <a:lstStyle/>
          <a:p>
            <a:pPr eaLnBrk="1" hangingPunct="1"/>
            <a:r>
              <a:rPr lang="en-US" altLang="zh-CN" smtClean="0">
                <a:latin typeface="Times New Roman" panose="02020603050405020304" pitchFamily="18" charset="0"/>
              </a:rPr>
              <a:t>2.1.3  </a:t>
            </a:r>
            <a:r>
              <a:rPr lang="zh-CN" altLang="en-US" smtClean="0">
                <a:latin typeface="Times New Roman" panose="02020603050405020304" pitchFamily="18" charset="0"/>
              </a:rPr>
              <a:t>知识的表示</a:t>
            </a:r>
          </a:p>
        </p:txBody>
      </p:sp>
      <p:sp>
        <p:nvSpPr>
          <p:cNvPr id="32772" name="Rectangle 3"/>
          <p:cNvSpPr>
            <a:spLocks noGrp="1" noChangeArrowheads="1"/>
          </p:cNvSpPr>
          <p:nvPr>
            <p:ph idx="1"/>
          </p:nvPr>
        </p:nvSpPr>
        <p:spPr>
          <a:xfrm>
            <a:off x="250825" y="908050"/>
            <a:ext cx="8642350" cy="2520950"/>
          </a:xfrm>
        </p:spPr>
        <p:txBody>
          <a:bodyPr/>
          <a:lstStyle/>
          <a:p>
            <a:pPr marL="0" indent="0" eaLnBrk="1" hangingPunct="1">
              <a:lnSpc>
                <a:spcPct val="110000"/>
              </a:lnSpc>
            </a:pPr>
            <a:r>
              <a:rPr lang="en-US" altLang="zh-CN" sz="2600" b="1" smtClean="0"/>
              <a:t>  </a:t>
            </a:r>
            <a:r>
              <a:rPr lang="zh-CN" altLang="en-US" sz="2600" b="1" smtClean="0">
                <a:solidFill>
                  <a:srgbClr val="0000FF"/>
                </a:solidFill>
              </a:rPr>
              <a:t>知识表示</a:t>
            </a:r>
            <a:r>
              <a:rPr lang="zh-CN" altLang="en-US" sz="2600" b="1" smtClean="0">
                <a:solidFill>
                  <a:srgbClr val="0000FF"/>
                </a:solidFill>
                <a:latin typeface="Times New Roman" panose="02020603050405020304" pitchFamily="18" charset="0"/>
              </a:rPr>
              <a:t>（</a:t>
            </a:r>
            <a:r>
              <a:rPr lang="en-US" altLang="zh-CN" sz="2600" b="1" smtClean="0">
                <a:solidFill>
                  <a:srgbClr val="0000FF"/>
                </a:solidFill>
                <a:latin typeface="Times New Roman" panose="02020603050405020304" pitchFamily="18" charset="0"/>
              </a:rPr>
              <a:t>knowledge representation</a:t>
            </a:r>
            <a:r>
              <a:rPr lang="zh-CN" altLang="en-US" sz="2600" b="1" smtClean="0">
                <a:solidFill>
                  <a:srgbClr val="0000FF"/>
                </a:solidFill>
                <a:latin typeface="Times New Roman" panose="02020603050405020304" pitchFamily="18" charset="0"/>
              </a:rPr>
              <a:t>）：将人类知识形式化或者模型化。</a:t>
            </a:r>
          </a:p>
          <a:p>
            <a:pPr marL="0" indent="0" algn="just" eaLnBrk="1" hangingPunct="1">
              <a:lnSpc>
                <a:spcPct val="110000"/>
              </a:lnSpc>
            </a:pPr>
            <a:r>
              <a:rPr lang="zh-CN" altLang="en-US" sz="2600" smtClean="0"/>
              <a:t>  知识表示是</a:t>
            </a:r>
            <a:r>
              <a:rPr lang="zh-CN" altLang="en-US" sz="2600" smtClean="0">
                <a:latin typeface="宋体" panose="02010600030101010101" pitchFamily="2" charset="-122"/>
              </a:rPr>
              <a:t>对知识的一种描述，或者说是一组约定，一种计算机可以接受的用于描述知识的数据结构。</a:t>
            </a:r>
            <a:endParaRPr lang="zh-CN" altLang="en-US" sz="2600" smtClean="0">
              <a:latin typeface="Times New Roman" panose="02020603050405020304" pitchFamily="18" charset="0"/>
            </a:endParaRPr>
          </a:p>
          <a:p>
            <a:pPr marL="0" indent="0" eaLnBrk="1" hangingPunct="1">
              <a:lnSpc>
                <a:spcPct val="110000"/>
              </a:lnSpc>
            </a:pPr>
            <a:r>
              <a:rPr lang="zh-CN" altLang="en-US" sz="2600" smtClean="0"/>
              <a:t>  选择知识表示方法的原则： </a:t>
            </a:r>
          </a:p>
        </p:txBody>
      </p:sp>
      <p:sp>
        <p:nvSpPr>
          <p:cNvPr id="32773" name="Text Box 4"/>
          <p:cNvSpPr txBox="1">
            <a:spLocks noChangeArrowheads="1"/>
          </p:cNvSpPr>
          <p:nvPr/>
        </p:nvSpPr>
        <p:spPr bwMode="auto">
          <a:xfrm>
            <a:off x="569913" y="3700463"/>
            <a:ext cx="7646987" cy="1927225"/>
          </a:xfrm>
          <a:prstGeom prst="rect">
            <a:avLst/>
          </a:prstGeom>
          <a:gradFill rotWithShape="0">
            <a:gsLst>
              <a:gs pos="0">
                <a:srgbClr val="CCFFCC"/>
              </a:gs>
              <a:gs pos="100000">
                <a:schemeClr val="bg1"/>
              </a:gs>
            </a:gsLst>
            <a:path path="rect">
              <a:fillToRect l="100000" t="100000"/>
            </a:path>
          </a:gradFill>
          <a:ln w="9525">
            <a:solidFill>
              <a:srgbClr val="808080"/>
            </a:solidFill>
            <a:miter lim="800000"/>
            <a:headEnd/>
            <a:tailEnd/>
          </a:ln>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1905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Clr>
                <a:schemeClr val="accent2"/>
              </a:buClr>
              <a:buFont typeface="Wingdings" panose="05000000000000000000" pitchFamily="2" charset="2"/>
              <a:buNone/>
            </a:pPr>
            <a:r>
              <a:rPr lang="zh-CN" altLang="en-US" sz="2600">
                <a:latin typeface="Times New Roman" panose="02020603050405020304" pitchFamily="18" charset="0"/>
              </a:rPr>
              <a:t>（</a:t>
            </a:r>
            <a:r>
              <a:rPr lang="en-US" altLang="zh-CN" sz="2600">
                <a:latin typeface="Times New Roman" panose="02020603050405020304" pitchFamily="18" charset="0"/>
              </a:rPr>
              <a:t>1</a:t>
            </a:r>
            <a:r>
              <a:rPr lang="zh-CN" altLang="en-US" sz="2600">
                <a:latin typeface="Times New Roman" panose="02020603050405020304" pitchFamily="18" charset="0"/>
              </a:rPr>
              <a:t>）充分表示领域知识。 </a:t>
            </a:r>
          </a:p>
          <a:p>
            <a:pPr lvl="1" eaLnBrk="1" hangingPunct="1">
              <a:spcBef>
                <a:spcPct val="20000"/>
              </a:spcBef>
              <a:buClr>
                <a:schemeClr val="accent2"/>
              </a:buClr>
              <a:buFont typeface="Wingdings" panose="05000000000000000000" pitchFamily="2" charset="2"/>
              <a:buNone/>
            </a:pPr>
            <a:r>
              <a:rPr lang="zh-CN" altLang="en-US" sz="2600">
                <a:latin typeface="Times New Roman" panose="02020603050405020304" pitchFamily="18" charset="0"/>
              </a:rPr>
              <a:t>（</a:t>
            </a:r>
            <a:r>
              <a:rPr lang="en-US" altLang="zh-CN" sz="2600">
                <a:latin typeface="Times New Roman" panose="02020603050405020304" pitchFamily="18" charset="0"/>
              </a:rPr>
              <a:t>2</a:t>
            </a:r>
            <a:r>
              <a:rPr lang="zh-CN" altLang="en-US" sz="2600">
                <a:latin typeface="Times New Roman" panose="02020603050405020304" pitchFamily="18" charset="0"/>
              </a:rPr>
              <a:t>）有利于对知识的利用。</a:t>
            </a:r>
          </a:p>
          <a:p>
            <a:pPr lvl="1" eaLnBrk="1" hangingPunct="1">
              <a:spcBef>
                <a:spcPct val="20000"/>
              </a:spcBef>
              <a:buClr>
                <a:schemeClr val="accent2"/>
              </a:buClr>
              <a:buFont typeface="Wingdings" panose="05000000000000000000" pitchFamily="2" charset="2"/>
              <a:buNone/>
            </a:pPr>
            <a:r>
              <a:rPr lang="zh-CN" altLang="en-US" sz="2600">
                <a:latin typeface="Times New Roman" panose="02020603050405020304" pitchFamily="18" charset="0"/>
              </a:rPr>
              <a:t>（</a:t>
            </a:r>
            <a:r>
              <a:rPr lang="en-US" altLang="zh-CN" sz="2600">
                <a:latin typeface="Times New Roman" panose="02020603050405020304" pitchFamily="18" charset="0"/>
              </a:rPr>
              <a:t>3</a:t>
            </a:r>
            <a:r>
              <a:rPr lang="zh-CN" altLang="en-US" sz="2600">
                <a:latin typeface="Times New Roman" panose="02020603050405020304" pitchFamily="18" charset="0"/>
              </a:rPr>
              <a:t>）便于对知识的组织、维护与管理。 </a:t>
            </a:r>
          </a:p>
          <a:p>
            <a:pPr lvl="1" eaLnBrk="1" hangingPunct="1">
              <a:spcBef>
                <a:spcPct val="20000"/>
              </a:spcBef>
              <a:buClr>
                <a:schemeClr val="accent2"/>
              </a:buClr>
              <a:buFont typeface="Wingdings" panose="05000000000000000000" pitchFamily="2" charset="2"/>
              <a:buNone/>
            </a:pPr>
            <a:r>
              <a:rPr lang="zh-CN" altLang="en-US" sz="2600">
                <a:latin typeface="Times New Roman" panose="02020603050405020304" pitchFamily="18" charset="0"/>
              </a:rPr>
              <a:t>（</a:t>
            </a:r>
            <a:r>
              <a:rPr lang="en-US" altLang="zh-CN" sz="2600">
                <a:latin typeface="Times New Roman" panose="02020603050405020304" pitchFamily="18" charset="0"/>
              </a:rPr>
              <a:t>4</a:t>
            </a:r>
            <a:r>
              <a:rPr lang="zh-CN" altLang="en-US" sz="2600">
                <a:latin typeface="Times New Roman" panose="02020603050405020304" pitchFamily="18" charset="0"/>
              </a:rPr>
              <a:t>）便于理解与实现。</a:t>
            </a:r>
            <a:endParaRPr lang="zh-CN" altLang="en-US">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p:cNvSpPr>
          <p:nvPr>
            <p:ph idx="1"/>
          </p:nvPr>
        </p:nvSpPr>
        <p:spPr/>
        <p:txBody>
          <a:bodyPr/>
          <a:lstStyle/>
          <a:p>
            <a:pPr marL="0" indent="0" eaLnBrk="1" hangingPunct="1">
              <a:lnSpc>
                <a:spcPct val="140000"/>
              </a:lnSpc>
              <a:spcBef>
                <a:spcPct val="30000"/>
              </a:spcBef>
              <a:buFont typeface="Wingdings" panose="05000000000000000000" pitchFamily="2" charset="2"/>
              <a:buNone/>
              <a:defRPr/>
            </a:pPr>
            <a:r>
              <a:rPr lang="zh-CN" altLang="en-US" sz="3200" b="1" noProof="1"/>
              <a:t>知识库的特征</a:t>
            </a:r>
            <a:endParaRPr lang="zh-CN" altLang="en-US" b="1" noProof="1"/>
          </a:p>
          <a:p>
            <a:pPr eaLnBrk="1" hangingPunct="1">
              <a:lnSpc>
                <a:spcPct val="140000"/>
              </a:lnSpc>
              <a:spcBef>
                <a:spcPct val="30000"/>
              </a:spcBef>
              <a:defRPr/>
            </a:pPr>
            <a:r>
              <a:rPr lang="zh-CN" altLang="en-US" b="1" noProof="1"/>
              <a:t>知识库中存储的知识</a:t>
            </a:r>
          </a:p>
          <a:p>
            <a:pPr lvl="1" indent="-436880" eaLnBrk="1" hangingPunct="1">
              <a:lnSpc>
                <a:spcPct val="140000"/>
              </a:lnSpc>
              <a:spcBef>
                <a:spcPct val="30000"/>
              </a:spcBef>
              <a:defRPr/>
            </a:pPr>
            <a:r>
              <a:rPr lang="zh-CN" altLang="en-US" b="1" noProof="1">
                <a:cs typeface="+mn-ea"/>
              </a:rPr>
              <a:t>该领域的专家给出</a:t>
            </a:r>
          </a:p>
          <a:p>
            <a:pPr lvl="1" indent="-436880" eaLnBrk="1" hangingPunct="1">
              <a:lnSpc>
                <a:spcPct val="140000"/>
              </a:lnSpc>
              <a:spcBef>
                <a:spcPct val="30000"/>
              </a:spcBef>
              <a:defRPr/>
            </a:pPr>
            <a:r>
              <a:rPr lang="zh-CN" altLang="en-US" b="1" noProof="1">
                <a:cs typeface="+mn-ea"/>
              </a:rPr>
              <a:t>一系列的规则</a:t>
            </a:r>
          </a:p>
          <a:p>
            <a:pPr eaLnBrk="1" hangingPunct="1">
              <a:lnSpc>
                <a:spcPct val="140000"/>
              </a:lnSpc>
              <a:spcBef>
                <a:spcPct val="30000"/>
              </a:spcBef>
              <a:defRPr/>
            </a:pPr>
            <a:r>
              <a:rPr lang="zh-CN" altLang="en-US" b="1" noProof="1"/>
              <a:t>规则的特征</a:t>
            </a:r>
          </a:p>
          <a:p>
            <a:pPr lvl="1" indent="-436880" eaLnBrk="1" hangingPunct="1">
              <a:lnSpc>
                <a:spcPct val="140000"/>
              </a:lnSpc>
              <a:spcBef>
                <a:spcPct val="30000"/>
              </a:spcBef>
              <a:defRPr/>
            </a:pPr>
            <a:r>
              <a:rPr lang="zh-CN" altLang="en-US" b="1" noProof="1">
                <a:cs typeface="+mn-ea"/>
              </a:rPr>
              <a:t>前提部分：一个或多个命题的“与、或”</a:t>
            </a:r>
          </a:p>
          <a:p>
            <a:pPr lvl="1" indent="-436880" eaLnBrk="1" hangingPunct="1">
              <a:lnSpc>
                <a:spcPct val="140000"/>
              </a:lnSpc>
              <a:spcBef>
                <a:spcPct val="30000"/>
              </a:spcBef>
              <a:defRPr/>
            </a:pPr>
            <a:r>
              <a:rPr lang="zh-CN" altLang="en-US" b="1" noProof="1">
                <a:cs typeface="+mn-ea"/>
              </a:rPr>
              <a:t>结论部分：多个规则的结论可以相同</a:t>
            </a:r>
          </a:p>
        </p:txBody>
      </p:sp>
      <p:sp>
        <p:nvSpPr>
          <p:cNvPr id="121859"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2.6.1  </a:t>
            </a:r>
            <a:r>
              <a:rPr lang="zh-CN" altLang="en-US" sz="3600">
                <a:solidFill>
                  <a:schemeClr val="bg1"/>
                </a:solidFill>
                <a:latin typeface="Times New Roman" panose="02020603050405020304" pitchFamily="18" charset="0"/>
                <a:ea typeface="黑体" panose="02010609060101010101" pitchFamily="49" charset="-122"/>
              </a:rPr>
              <a:t>知识库</a:t>
            </a:r>
          </a:p>
        </p:txBody>
      </p:sp>
    </p:spTree>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p:cNvSpPr>
          <p:nvPr>
            <p:ph idx="1"/>
          </p:nvPr>
        </p:nvSpPr>
        <p:spPr/>
        <p:txBody>
          <a:bodyPr/>
          <a:lstStyle/>
          <a:p>
            <a:pPr marL="0" indent="0" eaLnBrk="1" hangingPunct="1">
              <a:buFont typeface="Wingdings" panose="05000000000000000000" pitchFamily="2" charset="2"/>
              <a:buNone/>
              <a:defRPr/>
            </a:pPr>
            <a:r>
              <a:rPr lang="zh-CN" altLang="en-US" sz="3200" b="1" noProof="1">
                <a:latin typeface="Times New Roman" panose="02020603050405020304" pitchFamily="18" charset="0"/>
              </a:rPr>
              <a:t>规则的形式</a:t>
            </a:r>
            <a:endParaRPr lang="en-US" altLang="zh-CN" sz="3200" b="1" noProof="1">
              <a:latin typeface="Times New Roman" panose="02020603050405020304" pitchFamily="18" charset="0"/>
            </a:endParaRPr>
          </a:p>
          <a:p>
            <a:pPr eaLnBrk="1" hangingPunct="1">
              <a:defRPr/>
            </a:pPr>
            <a:r>
              <a:rPr lang="en-US" altLang="zh-CN" b="1" noProof="1">
                <a:latin typeface="Times New Roman" panose="02020603050405020304" pitchFamily="18" charset="0"/>
              </a:rPr>
              <a:t>IF P</a:t>
            </a:r>
            <a:r>
              <a:rPr lang="en-US" altLang="zh-CN" b="1" baseline="-25000" noProof="1">
                <a:latin typeface="Times New Roman" panose="02020603050405020304" pitchFamily="18" charset="0"/>
              </a:rPr>
              <a:t>1</a:t>
            </a:r>
            <a:r>
              <a:rPr lang="en-US" altLang="zh-CN" b="1" noProof="1">
                <a:latin typeface="Times New Roman" panose="02020603050405020304" pitchFamily="18" charset="0"/>
              </a:rPr>
              <a:t> AND P</a:t>
            </a:r>
            <a:r>
              <a:rPr lang="en-US" altLang="zh-CN" b="1" baseline="-25000" noProof="1">
                <a:latin typeface="Times New Roman" panose="02020603050405020304" pitchFamily="18" charset="0"/>
              </a:rPr>
              <a:t>2</a:t>
            </a:r>
            <a:r>
              <a:rPr lang="en-US" altLang="zh-CN" b="1" noProof="1">
                <a:latin typeface="Times New Roman" panose="02020603050405020304" pitchFamily="18" charset="0"/>
              </a:rPr>
              <a:t> AND… AND P</a:t>
            </a:r>
            <a:r>
              <a:rPr lang="en-US" altLang="zh-CN" b="1" baseline="-25000" noProof="1">
                <a:latin typeface="Times New Roman" panose="02020603050405020304" pitchFamily="18" charset="0"/>
              </a:rPr>
              <a:t>n</a:t>
            </a:r>
            <a:r>
              <a:rPr lang="en-US" altLang="zh-CN" b="1" noProof="1">
                <a:latin typeface="Times New Roman" panose="02020603050405020304" pitchFamily="18" charset="0"/>
              </a:rPr>
              <a:t> THEN R </a:t>
            </a:r>
          </a:p>
          <a:p>
            <a:pPr eaLnBrk="1" hangingPunct="1">
              <a:defRPr/>
            </a:pPr>
            <a:endParaRPr lang="en-US" altLang="zh-CN" sz="2000" b="1" noProof="1"/>
          </a:p>
          <a:p>
            <a:pPr lvl="1" indent="-436880" eaLnBrk="1" hangingPunct="1">
              <a:defRPr/>
            </a:pPr>
            <a:r>
              <a:rPr lang="zh-CN" altLang="en-US" b="1" noProof="1">
                <a:latin typeface="Times New Roman" panose="02020603050405020304" pitchFamily="18" charset="0"/>
                <a:cs typeface="+mn-ea"/>
              </a:rPr>
              <a:t>前提：是命题</a:t>
            </a:r>
            <a:r>
              <a:rPr lang="en-US" altLang="zh-CN" b="1" noProof="1">
                <a:latin typeface="Times New Roman" panose="02020603050405020304" pitchFamily="18" charset="0"/>
                <a:cs typeface="+mn-ea"/>
              </a:rPr>
              <a:t>P</a:t>
            </a:r>
            <a:r>
              <a:rPr lang="en-US" altLang="zh-CN" b="1" baseline="-25000" noProof="1">
                <a:latin typeface="Times New Roman" panose="02020603050405020304" pitchFamily="18" charset="0"/>
                <a:cs typeface="+mn-ea"/>
              </a:rPr>
              <a:t>1</a:t>
            </a:r>
            <a:r>
              <a:rPr lang="en-US" altLang="zh-CN" b="1" noProof="1">
                <a:latin typeface="Times New Roman" panose="02020603050405020304" pitchFamily="18" charset="0"/>
                <a:cs typeface="+mn-ea"/>
              </a:rPr>
              <a:t> </a:t>
            </a:r>
            <a:r>
              <a:rPr lang="zh-CN" altLang="en-US" b="1" noProof="1">
                <a:latin typeface="Times New Roman" panose="02020603050405020304" pitchFamily="18" charset="0"/>
                <a:cs typeface="+mn-ea"/>
              </a:rPr>
              <a:t>、 </a:t>
            </a:r>
            <a:r>
              <a:rPr lang="en-US" altLang="zh-CN" b="1" noProof="1">
                <a:latin typeface="Times New Roman" panose="02020603050405020304" pitchFamily="18" charset="0"/>
                <a:cs typeface="+mn-ea"/>
              </a:rPr>
              <a:t>P</a:t>
            </a:r>
            <a:r>
              <a:rPr lang="en-US" altLang="zh-CN" b="1" baseline="-25000" noProof="1">
                <a:latin typeface="Times New Roman" panose="02020603050405020304" pitchFamily="18" charset="0"/>
                <a:cs typeface="+mn-ea"/>
              </a:rPr>
              <a:t>2</a:t>
            </a:r>
            <a:r>
              <a:rPr lang="en-US" altLang="zh-CN" b="1" noProof="1">
                <a:latin typeface="Times New Roman" panose="02020603050405020304" pitchFamily="18" charset="0"/>
                <a:cs typeface="+mn-ea"/>
              </a:rPr>
              <a:t> … P</a:t>
            </a:r>
            <a:r>
              <a:rPr lang="en-US" altLang="zh-CN" b="1" baseline="-25000" noProof="1">
                <a:latin typeface="Times New Roman" panose="02020603050405020304" pitchFamily="18" charset="0"/>
                <a:cs typeface="+mn-ea"/>
              </a:rPr>
              <a:t>n</a:t>
            </a:r>
            <a:r>
              <a:rPr lang="en-US" altLang="zh-CN" b="1" noProof="1">
                <a:latin typeface="Times New Roman" panose="02020603050405020304" pitchFamily="18" charset="0"/>
                <a:cs typeface="+mn-ea"/>
              </a:rPr>
              <a:t> </a:t>
            </a:r>
            <a:r>
              <a:rPr lang="zh-CN" altLang="en-US" b="1" noProof="1">
                <a:latin typeface="Times New Roman" panose="02020603050405020304" pitchFamily="18" charset="0"/>
                <a:cs typeface="+mn-ea"/>
              </a:rPr>
              <a:t>的“与”</a:t>
            </a:r>
          </a:p>
          <a:p>
            <a:pPr lvl="1" indent="-436880" eaLnBrk="1" hangingPunct="1">
              <a:defRPr/>
            </a:pPr>
            <a:endParaRPr lang="zh-CN" altLang="en-US" b="1" noProof="1">
              <a:latin typeface="Times New Roman" panose="02020603050405020304" pitchFamily="18" charset="0"/>
              <a:cs typeface="+mn-ea"/>
            </a:endParaRPr>
          </a:p>
          <a:p>
            <a:pPr eaLnBrk="1" hangingPunct="1">
              <a:defRPr/>
            </a:pPr>
            <a:r>
              <a:rPr lang="en-US" altLang="zh-CN" b="1" noProof="1">
                <a:latin typeface="Times New Roman" panose="02020603050405020304" pitchFamily="18" charset="0"/>
              </a:rPr>
              <a:t>IF P</a:t>
            </a:r>
            <a:r>
              <a:rPr lang="en-US" altLang="zh-CN" b="1" baseline="-25000" noProof="1">
                <a:latin typeface="Times New Roman" panose="02020603050405020304" pitchFamily="18" charset="0"/>
              </a:rPr>
              <a:t>1</a:t>
            </a:r>
            <a:r>
              <a:rPr lang="en-US" altLang="zh-CN" b="1" noProof="1">
                <a:latin typeface="Times New Roman" panose="02020603050405020304" pitchFamily="18" charset="0"/>
              </a:rPr>
              <a:t> OR P</a:t>
            </a:r>
            <a:r>
              <a:rPr lang="en-US" altLang="zh-CN" b="1" baseline="-25000" noProof="1">
                <a:latin typeface="Times New Roman" panose="02020603050405020304" pitchFamily="18" charset="0"/>
              </a:rPr>
              <a:t>2</a:t>
            </a:r>
            <a:r>
              <a:rPr lang="en-US" altLang="zh-CN" b="1" noProof="1">
                <a:latin typeface="Times New Roman" panose="02020603050405020304" pitchFamily="18" charset="0"/>
              </a:rPr>
              <a:t> OR… OR P</a:t>
            </a:r>
            <a:r>
              <a:rPr lang="en-US" altLang="zh-CN" b="1" baseline="-25000" noProof="1">
                <a:latin typeface="Times New Roman" panose="02020603050405020304" pitchFamily="18" charset="0"/>
              </a:rPr>
              <a:t>n</a:t>
            </a:r>
            <a:r>
              <a:rPr lang="en-US" altLang="zh-CN" b="1" noProof="1">
                <a:latin typeface="Times New Roman" panose="02020603050405020304" pitchFamily="18" charset="0"/>
              </a:rPr>
              <a:t> THEN R</a:t>
            </a:r>
          </a:p>
          <a:p>
            <a:pPr eaLnBrk="1" hangingPunct="1">
              <a:defRPr/>
            </a:pPr>
            <a:endParaRPr lang="en-US" altLang="zh-CN" sz="2000" b="1" noProof="1">
              <a:latin typeface="Times New Roman" panose="02020603050405020304" pitchFamily="18" charset="0"/>
            </a:endParaRPr>
          </a:p>
          <a:p>
            <a:pPr lvl="1" indent="-436880" eaLnBrk="1" hangingPunct="1">
              <a:defRPr/>
            </a:pPr>
            <a:r>
              <a:rPr lang="zh-CN" altLang="en-US" b="1" noProof="1">
                <a:latin typeface="Times New Roman" panose="02020603050405020304" pitchFamily="18" charset="0"/>
                <a:cs typeface="+mn-ea"/>
              </a:rPr>
              <a:t>可以分成多条规则</a:t>
            </a:r>
          </a:p>
        </p:txBody>
      </p:sp>
      <p:sp>
        <p:nvSpPr>
          <p:cNvPr id="122883"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2.6.1  </a:t>
            </a:r>
            <a:r>
              <a:rPr lang="zh-CN" altLang="en-US" sz="3600">
                <a:solidFill>
                  <a:schemeClr val="bg1"/>
                </a:solidFill>
                <a:latin typeface="Times New Roman" panose="02020603050405020304" pitchFamily="18" charset="0"/>
                <a:ea typeface="黑体" panose="02010609060101010101" pitchFamily="49" charset="-122"/>
              </a:rPr>
              <a:t>知识库</a:t>
            </a:r>
          </a:p>
        </p:txBody>
      </p:sp>
    </p:spTree>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idx="1"/>
          </p:nvPr>
        </p:nvSpPr>
        <p:spPr/>
        <p:txBody>
          <a:bodyPr/>
          <a:lstStyle/>
          <a:p>
            <a:pPr eaLnBrk="1" hangingPunct="1">
              <a:lnSpc>
                <a:spcPct val="150000"/>
              </a:lnSpc>
              <a:spcBef>
                <a:spcPct val="30000"/>
              </a:spcBef>
            </a:pPr>
            <a:r>
              <a:rPr lang="zh-CN" altLang="en-US" b="1" smtClean="0"/>
              <a:t>任何一个推理过程都可用一棵</a:t>
            </a:r>
            <a:r>
              <a:rPr lang="zh-CN" altLang="en-US" b="1" smtClean="0">
                <a:solidFill>
                  <a:srgbClr val="FF5050"/>
                </a:solidFill>
              </a:rPr>
              <a:t>推理树</a:t>
            </a:r>
            <a:r>
              <a:rPr lang="zh-CN" altLang="en-US" b="1" smtClean="0"/>
              <a:t>表示</a:t>
            </a:r>
          </a:p>
          <a:p>
            <a:pPr eaLnBrk="1" hangingPunct="1">
              <a:lnSpc>
                <a:spcPct val="150000"/>
              </a:lnSpc>
              <a:spcBef>
                <a:spcPct val="30000"/>
              </a:spcBef>
            </a:pPr>
            <a:r>
              <a:rPr lang="zh-CN" altLang="en-US" b="1" smtClean="0"/>
              <a:t>对应知识库的规则形式，树节点可分为</a:t>
            </a:r>
          </a:p>
          <a:p>
            <a:pPr lvl="1" eaLnBrk="1" hangingPunct="1">
              <a:lnSpc>
                <a:spcPct val="150000"/>
              </a:lnSpc>
              <a:spcBef>
                <a:spcPct val="30000"/>
              </a:spcBef>
            </a:pPr>
            <a:r>
              <a:rPr lang="zh-CN" altLang="en-US" sz="3200" b="1" smtClean="0">
                <a:solidFill>
                  <a:srgbClr val="FF0066"/>
                </a:solidFill>
              </a:rPr>
              <a:t>与节点</a:t>
            </a:r>
          </a:p>
          <a:p>
            <a:pPr lvl="1" eaLnBrk="1" hangingPunct="1">
              <a:lnSpc>
                <a:spcPct val="150000"/>
              </a:lnSpc>
              <a:spcBef>
                <a:spcPct val="30000"/>
              </a:spcBef>
            </a:pPr>
            <a:r>
              <a:rPr lang="zh-CN" altLang="en-US" sz="3200" b="1" smtClean="0">
                <a:solidFill>
                  <a:srgbClr val="FF0066"/>
                </a:solidFill>
              </a:rPr>
              <a:t>或节点</a:t>
            </a:r>
          </a:p>
        </p:txBody>
      </p:sp>
      <p:sp>
        <p:nvSpPr>
          <p:cNvPr id="123907"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2.6.2  </a:t>
            </a:r>
            <a:r>
              <a:rPr lang="zh-CN" altLang="en-US" sz="3600">
                <a:solidFill>
                  <a:schemeClr val="bg1"/>
                </a:solidFill>
                <a:latin typeface="Times New Roman" panose="02020603050405020304" pitchFamily="18" charset="0"/>
                <a:ea typeface="黑体" panose="02010609060101010101" pitchFamily="49" charset="-122"/>
              </a:rPr>
              <a:t>推理树</a:t>
            </a:r>
          </a:p>
        </p:txBody>
      </p:sp>
    </p:spTree>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内容占位符 2"/>
          <p:cNvSpPr>
            <a:spLocks noGrp="1" noChangeArrowheads="1"/>
          </p:cNvSpPr>
          <p:nvPr>
            <p:ph idx="1"/>
          </p:nvPr>
        </p:nvSpPr>
        <p:spPr/>
        <p:txBody>
          <a:bodyPr/>
          <a:lstStyle/>
          <a:p>
            <a:r>
              <a:rPr lang="zh-CN" altLang="en-US" b="1" smtClean="0"/>
              <a:t>图例</a:t>
            </a:r>
            <a:r>
              <a:rPr lang="en-US" altLang="zh-CN" b="1" smtClean="0"/>
              <a:t>1</a:t>
            </a:r>
          </a:p>
        </p:txBody>
      </p:sp>
      <p:grpSp>
        <p:nvGrpSpPr>
          <p:cNvPr id="57347" name="Group 3"/>
          <p:cNvGrpSpPr>
            <a:grpSpLocks/>
          </p:cNvGrpSpPr>
          <p:nvPr/>
        </p:nvGrpSpPr>
        <p:grpSpPr bwMode="auto">
          <a:xfrm>
            <a:off x="1258888" y="1700213"/>
            <a:ext cx="7467600" cy="3429000"/>
            <a:chOff x="0" y="0"/>
            <a:chExt cx="4704" cy="2160"/>
          </a:xfrm>
        </p:grpSpPr>
        <p:sp>
          <p:nvSpPr>
            <p:cNvPr id="124934" name="Rectangle 4"/>
            <p:cNvSpPr>
              <a:spLocks noChangeArrowheads="1"/>
            </p:cNvSpPr>
            <p:nvPr/>
          </p:nvSpPr>
          <p:spPr bwMode="auto">
            <a:xfrm>
              <a:off x="1632" y="0"/>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R</a:t>
              </a:r>
            </a:p>
          </p:txBody>
        </p:sp>
        <p:sp>
          <p:nvSpPr>
            <p:cNvPr id="124935" name="Rectangle 5"/>
            <p:cNvSpPr>
              <a:spLocks noChangeArrowheads="1"/>
            </p:cNvSpPr>
            <p:nvPr/>
          </p:nvSpPr>
          <p:spPr bwMode="auto">
            <a:xfrm>
              <a:off x="0" y="1632"/>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P</a:t>
              </a:r>
              <a:r>
                <a:rPr lang="en-US" altLang="zh-CN" sz="2800" baseline="-25000"/>
                <a:t>1</a:t>
              </a:r>
            </a:p>
          </p:txBody>
        </p:sp>
        <p:sp>
          <p:nvSpPr>
            <p:cNvPr id="124936" name="Rectangle 6"/>
            <p:cNvSpPr>
              <a:spLocks noChangeArrowheads="1"/>
            </p:cNvSpPr>
            <p:nvPr/>
          </p:nvSpPr>
          <p:spPr bwMode="auto">
            <a:xfrm>
              <a:off x="1296" y="1632"/>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P</a:t>
              </a:r>
              <a:r>
                <a:rPr lang="en-US" altLang="zh-CN" sz="2800" baseline="-25000"/>
                <a:t>2</a:t>
              </a:r>
            </a:p>
          </p:txBody>
        </p:sp>
        <p:sp>
          <p:nvSpPr>
            <p:cNvPr id="124937" name="Rectangle 7"/>
            <p:cNvSpPr>
              <a:spLocks noChangeArrowheads="1"/>
            </p:cNvSpPr>
            <p:nvPr/>
          </p:nvSpPr>
          <p:spPr bwMode="auto">
            <a:xfrm>
              <a:off x="2592" y="1632"/>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t>
              </a:r>
              <a:endParaRPr lang="en-US" altLang="zh-CN" sz="2800" baseline="-25000"/>
            </a:p>
          </p:txBody>
        </p:sp>
        <p:sp>
          <p:nvSpPr>
            <p:cNvPr id="124938" name="Rectangle 8"/>
            <p:cNvSpPr>
              <a:spLocks noChangeArrowheads="1"/>
            </p:cNvSpPr>
            <p:nvPr/>
          </p:nvSpPr>
          <p:spPr bwMode="auto">
            <a:xfrm>
              <a:off x="3792" y="1632"/>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P</a:t>
              </a:r>
              <a:r>
                <a:rPr lang="en-US" altLang="zh-CN" sz="2800" baseline="-25000"/>
                <a:t>n</a:t>
              </a:r>
            </a:p>
          </p:txBody>
        </p:sp>
        <p:sp>
          <p:nvSpPr>
            <p:cNvPr id="2" name="Line 9"/>
            <p:cNvSpPr>
              <a:spLocks noChangeShapeType="1"/>
            </p:cNvSpPr>
            <p:nvPr/>
          </p:nvSpPr>
          <p:spPr bwMode="auto">
            <a:xfrm flipV="1">
              <a:off x="384" y="528"/>
              <a:ext cx="1392" cy="110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57354" name="Line 10"/>
            <p:cNvSpPr>
              <a:spLocks noChangeShapeType="1"/>
            </p:cNvSpPr>
            <p:nvPr/>
          </p:nvSpPr>
          <p:spPr bwMode="auto">
            <a:xfrm flipH="1" flipV="1">
              <a:off x="2256" y="528"/>
              <a:ext cx="1920" cy="110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57355" name="Line 11"/>
            <p:cNvSpPr>
              <a:spLocks noChangeShapeType="1"/>
            </p:cNvSpPr>
            <p:nvPr/>
          </p:nvSpPr>
          <p:spPr bwMode="auto">
            <a:xfrm flipV="1">
              <a:off x="1680" y="528"/>
              <a:ext cx="336" cy="110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57356" name="Line 12"/>
            <p:cNvSpPr>
              <a:spLocks noChangeShapeType="1"/>
            </p:cNvSpPr>
            <p:nvPr/>
          </p:nvSpPr>
          <p:spPr bwMode="auto">
            <a:xfrm flipH="1" flipV="1">
              <a:off x="2160" y="528"/>
              <a:ext cx="816" cy="110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57357" name="未知"/>
            <p:cNvSpPr/>
            <p:nvPr/>
          </p:nvSpPr>
          <p:spPr bwMode="auto">
            <a:xfrm>
              <a:off x="1536" y="720"/>
              <a:ext cx="1008" cy="160"/>
            </a:xfrm>
            <a:custGeom>
              <a:avLst/>
              <a:gdLst>
                <a:gd name="T0" fmla="*/ 0 w 1008"/>
                <a:gd name="T1" fmla="*/ 0 h 160"/>
                <a:gd name="T2" fmla="*/ 384 w 1008"/>
                <a:gd name="T3" fmla="*/ 144 h 160"/>
                <a:gd name="T4" fmla="*/ 816 w 1008"/>
                <a:gd name="T5" fmla="*/ 96 h 160"/>
                <a:gd name="T6" fmla="*/ 1008 w 1008"/>
                <a:gd name="T7" fmla="*/ 0 h 160"/>
              </a:gdLst>
              <a:ahLst/>
              <a:cxnLst>
                <a:cxn ang="0">
                  <a:pos x="T0" y="T1"/>
                </a:cxn>
                <a:cxn ang="0">
                  <a:pos x="T2" y="T3"/>
                </a:cxn>
                <a:cxn ang="0">
                  <a:pos x="T4" y="T5"/>
                </a:cxn>
                <a:cxn ang="0">
                  <a:pos x="T6" y="T7"/>
                </a:cxn>
              </a:cxnLst>
              <a:rect l="0" t="0" r="r" b="b"/>
              <a:pathLst>
                <a:path w="1008" h="160">
                  <a:moveTo>
                    <a:pt x="0" y="0"/>
                  </a:moveTo>
                  <a:cubicBezTo>
                    <a:pt x="124" y="64"/>
                    <a:pt x="248" y="128"/>
                    <a:pt x="384" y="144"/>
                  </a:cubicBezTo>
                  <a:cubicBezTo>
                    <a:pt x="520" y="160"/>
                    <a:pt x="712" y="120"/>
                    <a:pt x="816" y="96"/>
                  </a:cubicBezTo>
                  <a:cubicBezTo>
                    <a:pt x="920" y="72"/>
                    <a:pt x="964" y="36"/>
                    <a:pt x="1008" y="0"/>
                  </a:cubicBezTo>
                </a:path>
              </a:pathLst>
            </a:custGeom>
            <a:noFill/>
            <a:ln w="9525"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grpSp>
      <p:sp>
        <p:nvSpPr>
          <p:cNvPr id="55300" name="Rectangle 14"/>
          <p:cNvSpPr>
            <a:spLocks noChangeArrowheads="1"/>
          </p:cNvSpPr>
          <p:nvPr/>
        </p:nvSpPr>
        <p:spPr bwMode="auto">
          <a:xfrm>
            <a:off x="3635375" y="5661025"/>
            <a:ext cx="2305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solidFill>
                  <a:srgbClr val="FF5050"/>
                </a:solidFill>
              </a:rPr>
              <a:t>与节点</a:t>
            </a:r>
          </a:p>
        </p:txBody>
      </p:sp>
      <p:sp>
        <p:nvSpPr>
          <p:cNvPr id="124933"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2.6.2  </a:t>
            </a:r>
            <a:r>
              <a:rPr lang="zh-CN" altLang="en-US" sz="3600">
                <a:solidFill>
                  <a:schemeClr val="bg1"/>
                </a:solidFill>
                <a:latin typeface="Times New Roman" panose="02020603050405020304" pitchFamily="18" charset="0"/>
                <a:ea typeface="黑体" panose="02010609060101010101" pitchFamily="49" charset="-122"/>
              </a:rPr>
              <a:t>推理树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 calcmode="lin" valueType="num">
                                      <p:cBhvr>
                                        <p:cTn id="7" dur="1000" fill="hold"/>
                                        <p:tgtEl>
                                          <p:spTgt spid="57347"/>
                                        </p:tgtEl>
                                        <p:attrNameLst>
                                          <p:attrName>ppt_x</p:attrName>
                                        </p:attrNameLst>
                                      </p:cBhvr>
                                      <p:tavLst>
                                        <p:tav tm="0">
                                          <p:val>
                                            <p:strVal val="0-#ppt_w/2"/>
                                          </p:val>
                                        </p:tav>
                                        <p:tav tm="100000">
                                          <p:val>
                                            <p:strVal val="#ppt_x"/>
                                          </p:val>
                                        </p:tav>
                                      </p:tavLst>
                                    </p:anim>
                                    <p:anim calcmode="lin" valueType="num">
                                      <p:cBhvr>
                                        <p:cTn id="8" dur="1000" fill="hold"/>
                                        <p:tgtEl>
                                          <p:spTgt spid="573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p:cTn id="13" dur="1000" fill="hold"/>
                                        <p:tgtEl>
                                          <p:spTgt spid="55300"/>
                                        </p:tgtEl>
                                        <p:attrNameLst>
                                          <p:attrName>ppt_x</p:attrName>
                                        </p:attrNameLst>
                                      </p:cBhvr>
                                      <p:tavLst>
                                        <p:tav tm="0">
                                          <p:val>
                                            <p:strVal val="#ppt_x"/>
                                          </p:val>
                                        </p:tav>
                                        <p:tav tm="100000">
                                          <p:val>
                                            <p:strVal val="#ppt_x"/>
                                          </p:val>
                                        </p:tav>
                                      </p:tavLst>
                                    </p:anim>
                                    <p:anim calcmode="lin" valueType="num">
                                      <p:cBhvr>
                                        <p:cTn id="14" dur="1000" fill="hold"/>
                                        <p:tgtEl>
                                          <p:spTgt spid="55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内容占位符 2"/>
          <p:cNvSpPr>
            <a:spLocks noGrp="1" noChangeArrowheads="1"/>
          </p:cNvSpPr>
          <p:nvPr>
            <p:ph idx="1"/>
          </p:nvPr>
        </p:nvSpPr>
        <p:spPr/>
        <p:txBody>
          <a:bodyPr/>
          <a:lstStyle/>
          <a:p>
            <a:r>
              <a:rPr lang="zh-CN" altLang="en-US" b="1" smtClean="0"/>
              <a:t>图例</a:t>
            </a:r>
            <a:r>
              <a:rPr lang="en-US" altLang="zh-CN" b="1" smtClean="0"/>
              <a:t>2</a:t>
            </a:r>
          </a:p>
        </p:txBody>
      </p:sp>
      <p:grpSp>
        <p:nvGrpSpPr>
          <p:cNvPr id="58371" name="Group 3"/>
          <p:cNvGrpSpPr>
            <a:grpSpLocks/>
          </p:cNvGrpSpPr>
          <p:nvPr/>
        </p:nvGrpSpPr>
        <p:grpSpPr bwMode="auto">
          <a:xfrm>
            <a:off x="1295400" y="1676400"/>
            <a:ext cx="7467600" cy="3429000"/>
            <a:chOff x="0" y="0"/>
            <a:chExt cx="4704" cy="2160"/>
          </a:xfrm>
        </p:grpSpPr>
        <p:sp>
          <p:nvSpPr>
            <p:cNvPr id="125958" name="Rectangle 4"/>
            <p:cNvSpPr>
              <a:spLocks noChangeArrowheads="1"/>
            </p:cNvSpPr>
            <p:nvPr/>
          </p:nvSpPr>
          <p:spPr bwMode="auto">
            <a:xfrm>
              <a:off x="0" y="1632"/>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P</a:t>
              </a:r>
              <a:r>
                <a:rPr lang="en-US" altLang="zh-CN" sz="2800" baseline="-25000"/>
                <a:t>1</a:t>
              </a:r>
            </a:p>
          </p:txBody>
        </p:sp>
        <p:grpSp>
          <p:nvGrpSpPr>
            <p:cNvPr id="125959" name="Group 5"/>
            <p:cNvGrpSpPr>
              <a:grpSpLocks/>
            </p:cNvGrpSpPr>
            <p:nvPr/>
          </p:nvGrpSpPr>
          <p:grpSpPr bwMode="auto">
            <a:xfrm>
              <a:off x="384" y="0"/>
              <a:ext cx="4320" cy="2160"/>
              <a:chOff x="0" y="0"/>
              <a:chExt cx="4320" cy="2160"/>
            </a:xfrm>
          </p:grpSpPr>
          <p:sp>
            <p:nvSpPr>
              <p:cNvPr id="125960" name="Rectangle 6"/>
              <p:cNvSpPr>
                <a:spLocks noChangeArrowheads="1"/>
              </p:cNvSpPr>
              <p:nvPr/>
            </p:nvSpPr>
            <p:spPr bwMode="auto">
              <a:xfrm>
                <a:off x="1248" y="0"/>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R</a:t>
                </a:r>
              </a:p>
            </p:txBody>
          </p:sp>
          <p:sp>
            <p:nvSpPr>
              <p:cNvPr id="125961" name="Rectangle 7"/>
              <p:cNvSpPr>
                <a:spLocks noChangeArrowheads="1"/>
              </p:cNvSpPr>
              <p:nvPr/>
            </p:nvSpPr>
            <p:spPr bwMode="auto">
              <a:xfrm>
                <a:off x="912" y="1632"/>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P</a:t>
                </a:r>
                <a:r>
                  <a:rPr lang="en-US" altLang="zh-CN" sz="2800" baseline="-25000"/>
                  <a:t>2</a:t>
                </a:r>
              </a:p>
            </p:txBody>
          </p:sp>
          <p:sp>
            <p:nvSpPr>
              <p:cNvPr id="125962" name="Rectangle 8"/>
              <p:cNvSpPr>
                <a:spLocks noChangeArrowheads="1"/>
              </p:cNvSpPr>
              <p:nvPr/>
            </p:nvSpPr>
            <p:spPr bwMode="auto">
              <a:xfrm>
                <a:off x="2208" y="1632"/>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t>
                </a:r>
                <a:endParaRPr lang="en-US" altLang="zh-CN" sz="2800" baseline="-25000"/>
              </a:p>
            </p:txBody>
          </p:sp>
          <p:sp>
            <p:nvSpPr>
              <p:cNvPr id="125963" name="Rectangle 9"/>
              <p:cNvSpPr>
                <a:spLocks noChangeArrowheads="1"/>
              </p:cNvSpPr>
              <p:nvPr/>
            </p:nvSpPr>
            <p:spPr bwMode="auto">
              <a:xfrm>
                <a:off x="3408" y="1632"/>
                <a:ext cx="912" cy="528"/>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P</a:t>
                </a:r>
                <a:r>
                  <a:rPr lang="en-US" altLang="zh-CN" sz="2800" baseline="-25000"/>
                  <a:t>n</a:t>
                </a:r>
              </a:p>
            </p:txBody>
          </p:sp>
          <p:sp>
            <p:nvSpPr>
              <p:cNvPr id="2" name="Line 10"/>
              <p:cNvSpPr>
                <a:spLocks noChangeShapeType="1"/>
              </p:cNvSpPr>
              <p:nvPr/>
            </p:nvSpPr>
            <p:spPr bwMode="auto">
              <a:xfrm flipV="1">
                <a:off x="0" y="528"/>
                <a:ext cx="1392" cy="110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58379" name="Line 11"/>
              <p:cNvSpPr>
                <a:spLocks noChangeShapeType="1"/>
              </p:cNvSpPr>
              <p:nvPr/>
            </p:nvSpPr>
            <p:spPr bwMode="auto">
              <a:xfrm flipH="1" flipV="1">
                <a:off x="1872" y="528"/>
                <a:ext cx="1920" cy="110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58380" name="Line 12"/>
              <p:cNvSpPr>
                <a:spLocks noChangeShapeType="1"/>
              </p:cNvSpPr>
              <p:nvPr/>
            </p:nvSpPr>
            <p:spPr bwMode="auto">
              <a:xfrm flipV="1">
                <a:off x="1296" y="528"/>
                <a:ext cx="336" cy="110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58381" name="Line 13"/>
              <p:cNvSpPr>
                <a:spLocks noChangeShapeType="1"/>
              </p:cNvSpPr>
              <p:nvPr/>
            </p:nvSpPr>
            <p:spPr bwMode="auto">
              <a:xfrm flipH="1" flipV="1">
                <a:off x="1776" y="528"/>
                <a:ext cx="816" cy="1104"/>
              </a:xfrm>
              <a:prstGeom prst="line">
                <a:avLst/>
              </a:prstGeom>
              <a:noFill/>
              <a:ln w="952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grpSp>
      </p:grpSp>
      <p:sp>
        <p:nvSpPr>
          <p:cNvPr id="56324" name="Rectangle 14"/>
          <p:cNvSpPr>
            <a:spLocks noChangeArrowheads="1"/>
          </p:cNvSpPr>
          <p:nvPr/>
        </p:nvSpPr>
        <p:spPr bwMode="auto">
          <a:xfrm>
            <a:off x="4067175" y="5445125"/>
            <a:ext cx="1408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solidFill>
                  <a:srgbClr val="FF5050"/>
                </a:solidFill>
              </a:rPr>
              <a:t>或节点</a:t>
            </a:r>
          </a:p>
        </p:txBody>
      </p:sp>
      <p:sp>
        <p:nvSpPr>
          <p:cNvPr id="125957"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2.6.2  </a:t>
            </a:r>
            <a:r>
              <a:rPr lang="zh-CN" altLang="en-US" sz="3600">
                <a:solidFill>
                  <a:schemeClr val="bg1"/>
                </a:solidFill>
                <a:latin typeface="Times New Roman" panose="02020603050405020304" pitchFamily="18" charset="0"/>
                <a:ea typeface="黑体" panose="02010609060101010101" pitchFamily="49" charset="-122"/>
              </a:rPr>
              <a:t>推理树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p:cTn id="7" dur="1000" fill="hold"/>
                                        <p:tgtEl>
                                          <p:spTgt spid="58371"/>
                                        </p:tgtEl>
                                        <p:attrNameLst>
                                          <p:attrName>ppt_x</p:attrName>
                                        </p:attrNameLst>
                                      </p:cBhvr>
                                      <p:tavLst>
                                        <p:tav tm="0">
                                          <p:val>
                                            <p:strVal val="0-#ppt_w/2"/>
                                          </p:val>
                                        </p:tav>
                                        <p:tav tm="100000">
                                          <p:val>
                                            <p:strVal val="#ppt_x"/>
                                          </p:val>
                                        </p:tav>
                                      </p:tavLst>
                                    </p:anim>
                                    <p:anim calcmode="lin" valueType="num">
                                      <p:cBhvr>
                                        <p:cTn id="8" dur="10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4"/>
                                        </p:tgtEl>
                                        <p:attrNameLst>
                                          <p:attrName>style.visibility</p:attrName>
                                        </p:attrNameLst>
                                      </p:cBhvr>
                                      <p:to>
                                        <p:strVal val="visible"/>
                                      </p:to>
                                    </p:set>
                                    <p:anim calcmode="lin" valueType="num">
                                      <p:cBhvr>
                                        <p:cTn id="13" dur="1000" fill="hold"/>
                                        <p:tgtEl>
                                          <p:spTgt spid="56324"/>
                                        </p:tgtEl>
                                        <p:attrNameLst>
                                          <p:attrName>ppt_x</p:attrName>
                                        </p:attrNameLst>
                                      </p:cBhvr>
                                      <p:tavLst>
                                        <p:tav tm="0">
                                          <p:val>
                                            <p:strVal val="#ppt_x"/>
                                          </p:val>
                                        </p:tav>
                                        <p:tav tm="100000">
                                          <p:val>
                                            <p:strVal val="#ppt_x"/>
                                          </p:val>
                                        </p:tav>
                                      </p:tavLst>
                                    </p:anim>
                                    <p:anim calcmode="lin" valueType="num">
                                      <p:cBhvr>
                                        <p:cTn id="14" dur="1000" fill="hold"/>
                                        <p:tgtEl>
                                          <p:spTgt spid="56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p:cNvSpPr>
          <p:nvPr>
            <p:ph idx="1"/>
          </p:nvPr>
        </p:nvSpPr>
        <p:spPr/>
        <p:txBody>
          <a:bodyPr/>
          <a:lstStyle/>
          <a:p>
            <a:pPr marL="0" indent="0" eaLnBrk="1" hangingPunct="1">
              <a:lnSpc>
                <a:spcPct val="140000"/>
              </a:lnSpc>
              <a:spcBef>
                <a:spcPct val="30000"/>
              </a:spcBef>
              <a:buFont typeface="Wingdings" panose="05000000000000000000" pitchFamily="2" charset="2"/>
              <a:buNone/>
              <a:defRPr/>
            </a:pPr>
            <a:r>
              <a:rPr lang="zh-CN" altLang="en-US" sz="3200" b="1" noProof="1"/>
              <a:t>推理树实例</a:t>
            </a:r>
          </a:p>
          <a:p>
            <a:pPr eaLnBrk="1" hangingPunct="1">
              <a:lnSpc>
                <a:spcPct val="140000"/>
              </a:lnSpc>
              <a:spcBef>
                <a:spcPct val="30000"/>
              </a:spcBef>
              <a:defRPr/>
            </a:pPr>
            <a:r>
              <a:rPr lang="zh-CN" altLang="en-US" b="1" noProof="1"/>
              <a:t>试用推理树来表示以下规则: </a:t>
            </a:r>
          </a:p>
          <a:p>
            <a:pPr lvl="1" indent="-436880" eaLnBrk="1" hangingPunct="1">
              <a:lnSpc>
                <a:spcPct val="140000"/>
              </a:lnSpc>
              <a:spcBef>
                <a:spcPct val="30000"/>
              </a:spcBef>
              <a:defRPr/>
            </a:pPr>
            <a:r>
              <a:rPr lang="zh-CN" altLang="en-US" b="1" noProof="1">
                <a:cs typeface="+mn-ea"/>
              </a:rPr>
              <a:t>如果某动物有毛发,则该动物是哺乳动物;</a:t>
            </a:r>
          </a:p>
          <a:p>
            <a:pPr lvl="1" indent="-436880" eaLnBrk="1" hangingPunct="1">
              <a:lnSpc>
                <a:spcPct val="140000"/>
              </a:lnSpc>
              <a:spcBef>
                <a:spcPct val="30000"/>
              </a:spcBef>
              <a:defRPr/>
            </a:pPr>
            <a:r>
              <a:rPr lang="zh-CN" altLang="en-US" b="1" noProof="1">
                <a:cs typeface="+mn-ea"/>
              </a:rPr>
              <a:t>如果某动物产乳,则该动物是哺乳动物;</a:t>
            </a:r>
          </a:p>
          <a:p>
            <a:pPr lvl="1" indent="-436880" eaLnBrk="1" hangingPunct="1">
              <a:lnSpc>
                <a:spcPct val="140000"/>
              </a:lnSpc>
              <a:spcBef>
                <a:spcPct val="30000"/>
              </a:spcBef>
              <a:defRPr/>
            </a:pPr>
            <a:r>
              <a:rPr lang="zh-CN" altLang="en-US" b="1" noProof="1">
                <a:cs typeface="+mn-ea"/>
              </a:rPr>
              <a:t>如果某动物是哺乳动物,且吃肉,则该动物是食肉动物;</a:t>
            </a:r>
          </a:p>
          <a:p>
            <a:pPr lvl="1" indent="-436880" eaLnBrk="1" hangingPunct="1">
              <a:lnSpc>
                <a:spcPct val="140000"/>
              </a:lnSpc>
              <a:spcBef>
                <a:spcPct val="30000"/>
              </a:spcBef>
              <a:defRPr/>
            </a:pPr>
            <a:r>
              <a:rPr lang="zh-CN" altLang="en-US" b="1" noProof="1">
                <a:cs typeface="+mn-ea"/>
              </a:rPr>
              <a:t>如果某动物是食肉动物,且黄褐色且有斑点,则该动物是金钱豹;</a:t>
            </a:r>
          </a:p>
        </p:txBody>
      </p:sp>
      <p:sp>
        <p:nvSpPr>
          <p:cNvPr id="126979"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2.6.2  </a:t>
            </a:r>
            <a:r>
              <a:rPr lang="zh-CN" altLang="en-US" sz="3600">
                <a:solidFill>
                  <a:schemeClr val="bg1"/>
                </a:solidFill>
                <a:latin typeface="Times New Roman" panose="02020603050405020304" pitchFamily="18" charset="0"/>
                <a:ea typeface="黑体" panose="02010609060101010101" pitchFamily="49" charset="-122"/>
              </a:rPr>
              <a:t>推理树</a:t>
            </a:r>
          </a:p>
        </p:txBody>
      </p:sp>
    </p:spTree>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noChangeArrowheads="1"/>
          </p:cNvSpPr>
          <p:nvPr>
            <p:ph idx="1"/>
          </p:nvPr>
        </p:nvSpPr>
        <p:spPr/>
        <p:txBody>
          <a:bodyPr/>
          <a:lstStyle/>
          <a:p>
            <a:endParaRPr lang="zh-CN" altLang="en-US" smtClean="0"/>
          </a:p>
        </p:txBody>
      </p:sp>
      <p:grpSp>
        <p:nvGrpSpPr>
          <p:cNvPr id="60418" name="Group 2"/>
          <p:cNvGrpSpPr>
            <a:grpSpLocks/>
          </p:cNvGrpSpPr>
          <p:nvPr/>
        </p:nvGrpSpPr>
        <p:grpSpPr bwMode="auto">
          <a:xfrm>
            <a:off x="381000" y="935038"/>
            <a:ext cx="8458200" cy="5481637"/>
            <a:chOff x="0" y="0"/>
            <a:chExt cx="5328" cy="3453"/>
          </a:xfrm>
        </p:grpSpPr>
        <p:sp>
          <p:nvSpPr>
            <p:cNvPr id="128015" name="Text Box 3"/>
            <p:cNvSpPr txBox="1">
              <a:spLocks noChangeArrowheads="1"/>
            </p:cNvSpPr>
            <p:nvPr/>
          </p:nvSpPr>
          <p:spPr bwMode="auto">
            <a:xfrm>
              <a:off x="0" y="3072"/>
              <a:ext cx="912" cy="381"/>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3333FF"/>
                  </a:solidFill>
                </a:rPr>
                <a:t>有毛发</a:t>
              </a:r>
            </a:p>
          </p:txBody>
        </p:sp>
        <p:sp>
          <p:nvSpPr>
            <p:cNvPr id="128016" name="Text Box 4"/>
            <p:cNvSpPr txBox="1">
              <a:spLocks noChangeArrowheads="1"/>
            </p:cNvSpPr>
            <p:nvPr/>
          </p:nvSpPr>
          <p:spPr bwMode="auto">
            <a:xfrm>
              <a:off x="1536" y="3072"/>
              <a:ext cx="912" cy="381"/>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3333FF"/>
                  </a:solidFill>
                </a:rPr>
                <a:t>产   乳</a:t>
              </a:r>
            </a:p>
          </p:txBody>
        </p:sp>
        <p:sp>
          <p:nvSpPr>
            <p:cNvPr id="128017" name="Text Box 5"/>
            <p:cNvSpPr txBox="1">
              <a:spLocks noChangeArrowheads="1"/>
            </p:cNvSpPr>
            <p:nvPr/>
          </p:nvSpPr>
          <p:spPr bwMode="auto">
            <a:xfrm>
              <a:off x="672" y="2208"/>
              <a:ext cx="1200" cy="381"/>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3333FF"/>
                  </a:solidFill>
                </a:rPr>
                <a:t>哺乳动物</a:t>
              </a:r>
            </a:p>
          </p:txBody>
        </p:sp>
        <p:sp>
          <p:nvSpPr>
            <p:cNvPr id="128018" name="Text Box 6"/>
            <p:cNvSpPr txBox="1">
              <a:spLocks noChangeArrowheads="1"/>
            </p:cNvSpPr>
            <p:nvPr/>
          </p:nvSpPr>
          <p:spPr bwMode="auto">
            <a:xfrm>
              <a:off x="2688" y="2208"/>
              <a:ext cx="912" cy="381"/>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3333FF"/>
                  </a:solidFill>
                </a:rPr>
                <a:t>吃   肉</a:t>
              </a:r>
            </a:p>
          </p:txBody>
        </p:sp>
        <p:sp>
          <p:nvSpPr>
            <p:cNvPr id="128019" name="Text Box 7"/>
            <p:cNvSpPr txBox="1">
              <a:spLocks noChangeArrowheads="1"/>
            </p:cNvSpPr>
            <p:nvPr/>
          </p:nvSpPr>
          <p:spPr bwMode="auto">
            <a:xfrm>
              <a:off x="1248" y="1200"/>
              <a:ext cx="1200" cy="381"/>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3333FF"/>
                  </a:solidFill>
                </a:rPr>
                <a:t>食肉动物</a:t>
              </a:r>
            </a:p>
          </p:txBody>
        </p:sp>
        <p:sp>
          <p:nvSpPr>
            <p:cNvPr id="128020" name="Text Box 8"/>
            <p:cNvSpPr txBox="1">
              <a:spLocks noChangeArrowheads="1"/>
            </p:cNvSpPr>
            <p:nvPr/>
          </p:nvSpPr>
          <p:spPr bwMode="auto">
            <a:xfrm>
              <a:off x="3072" y="1200"/>
              <a:ext cx="912" cy="381"/>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3333FF"/>
                  </a:solidFill>
                </a:rPr>
                <a:t>黄褐色</a:t>
              </a:r>
            </a:p>
          </p:txBody>
        </p:sp>
        <p:sp>
          <p:nvSpPr>
            <p:cNvPr id="128021" name="Text Box 9"/>
            <p:cNvSpPr txBox="1">
              <a:spLocks noChangeArrowheads="1"/>
            </p:cNvSpPr>
            <p:nvPr/>
          </p:nvSpPr>
          <p:spPr bwMode="auto">
            <a:xfrm>
              <a:off x="4416" y="1200"/>
              <a:ext cx="912" cy="381"/>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3333FF"/>
                  </a:solidFill>
                </a:rPr>
                <a:t>有斑点</a:t>
              </a:r>
            </a:p>
          </p:txBody>
        </p:sp>
        <p:sp>
          <p:nvSpPr>
            <p:cNvPr id="128022" name="Text Box 10"/>
            <p:cNvSpPr txBox="1">
              <a:spLocks noChangeArrowheads="1"/>
            </p:cNvSpPr>
            <p:nvPr/>
          </p:nvSpPr>
          <p:spPr bwMode="auto">
            <a:xfrm>
              <a:off x="3072" y="0"/>
              <a:ext cx="912" cy="381"/>
            </a:xfrm>
            <a:prstGeom prst="rect">
              <a:avLst/>
            </a:prstGeom>
            <a:solidFill>
              <a:schemeClr val="bg1"/>
            </a:solidFill>
            <a:ln w="25400">
              <a:solidFill>
                <a:srgbClr val="FF000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solidFill>
                    <a:srgbClr val="3333FF"/>
                  </a:solidFill>
                </a:rPr>
                <a:t>金钱豹</a:t>
              </a:r>
            </a:p>
          </p:txBody>
        </p:sp>
      </p:grpSp>
      <p:grpSp>
        <p:nvGrpSpPr>
          <p:cNvPr id="60427" name="Group 11"/>
          <p:cNvGrpSpPr>
            <a:grpSpLocks/>
          </p:cNvGrpSpPr>
          <p:nvPr/>
        </p:nvGrpSpPr>
        <p:grpSpPr bwMode="auto">
          <a:xfrm>
            <a:off x="1295400" y="1552575"/>
            <a:ext cx="6781800" cy="4267200"/>
            <a:chOff x="0" y="0"/>
            <a:chExt cx="4272" cy="2688"/>
          </a:xfrm>
        </p:grpSpPr>
        <p:sp>
          <p:nvSpPr>
            <p:cNvPr id="60428" name="Line 12"/>
            <p:cNvSpPr>
              <a:spLocks noChangeShapeType="1"/>
            </p:cNvSpPr>
            <p:nvPr/>
          </p:nvSpPr>
          <p:spPr bwMode="auto">
            <a:xfrm flipV="1">
              <a:off x="0" y="2208"/>
              <a:ext cx="528" cy="480"/>
            </a:xfrm>
            <a:prstGeom prst="line">
              <a:avLst/>
            </a:prstGeom>
            <a:noFill/>
            <a:ln w="28575"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0429" name="Line 13"/>
            <p:cNvSpPr>
              <a:spLocks noChangeShapeType="1"/>
            </p:cNvSpPr>
            <p:nvPr/>
          </p:nvSpPr>
          <p:spPr bwMode="auto">
            <a:xfrm flipH="1" flipV="1">
              <a:off x="864" y="2208"/>
              <a:ext cx="528" cy="480"/>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0430" name="Line 14"/>
            <p:cNvSpPr>
              <a:spLocks noChangeShapeType="1"/>
            </p:cNvSpPr>
            <p:nvPr/>
          </p:nvSpPr>
          <p:spPr bwMode="auto">
            <a:xfrm flipH="1" flipV="1">
              <a:off x="1584" y="1200"/>
              <a:ext cx="912" cy="624"/>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0431" name="Line 15"/>
            <p:cNvSpPr>
              <a:spLocks noChangeShapeType="1"/>
            </p:cNvSpPr>
            <p:nvPr/>
          </p:nvSpPr>
          <p:spPr bwMode="auto">
            <a:xfrm flipV="1">
              <a:off x="1296" y="0"/>
              <a:ext cx="1536" cy="816"/>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0432" name="Line 16"/>
            <p:cNvSpPr>
              <a:spLocks noChangeShapeType="1"/>
            </p:cNvSpPr>
            <p:nvPr/>
          </p:nvSpPr>
          <p:spPr bwMode="auto">
            <a:xfrm flipV="1">
              <a:off x="2928" y="0"/>
              <a:ext cx="0" cy="816"/>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0433" name="Line 17"/>
            <p:cNvSpPr>
              <a:spLocks noChangeShapeType="1"/>
            </p:cNvSpPr>
            <p:nvPr/>
          </p:nvSpPr>
          <p:spPr bwMode="auto">
            <a:xfrm flipH="1" flipV="1">
              <a:off x="3072" y="0"/>
              <a:ext cx="1200" cy="816"/>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0434" name="Line 18"/>
            <p:cNvSpPr>
              <a:spLocks noChangeShapeType="1"/>
            </p:cNvSpPr>
            <p:nvPr/>
          </p:nvSpPr>
          <p:spPr bwMode="auto">
            <a:xfrm flipV="1">
              <a:off x="624" y="1152"/>
              <a:ext cx="480" cy="672"/>
            </a:xfrm>
            <a:prstGeom prst="line">
              <a:avLst/>
            </a:prstGeom>
            <a:noFill/>
            <a:ln w="3810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0435" name="未知"/>
            <p:cNvSpPr/>
            <p:nvPr/>
          </p:nvSpPr>
          <p:spPr bwMode="auto">
            <a:xfrm>
              <a:off x="960" y="1344"/>
              <a:ext cx="816" cy="200"/>
            </a:xfrm>
            <a:custGeom>
              <a:avLst/>
              <a:gdLst>
                <a:gd name="T0" fmla="*/ 0 w 816"/>
                <a:gd name="T1" fmla="*/ 48 h 200"/>
                <a:gd name="T2" fmla="*/ 384 w 816"/>
                <a:gd name="T3" fmla="*/ 192 h 200"/>
                <a:gd name="T4" fmla="*/ 816 w 816"/>
                <a:gd name="T5" fmla="*/ 0 h 200"/>
              </a:gdLst>
              <a:ahLst/>
              <a:cxnLst>
                <a:cxn ang="0">
                  <a:pos x="T0" y="T1"/>
                </a:cxn>
                <a:cxn ang="0">
                  <a:pos x="T2" y="T3"/>
                </a:cxn>
                <a:cxn ang="0">
                  <a:pos x="T4" y="T5"/>
                </a:cxn>
              </a:cxnLst>
              <a:rect l="0" t="0" r="r" b="b"/>
              <a:pathLst>
                <a:path w="816" h="200">
                  <a:moveTo>
                    <a:pt x="0" y="48"/>
                  </a:moveTo>
                  <a:cubicBezTo>
                    <a:pt x="124" y="124"/>
                    <a:pt x="248" y="200"/>
                    <a:pt x="384" y="192"/>
                  </a:cubicBezTo>
                  <a:cubicBezTo>
                    <a:pt x="520" y="184"/>
                    <a:pt x="668" y="92"/>
                    <a:pt x="816" y="0"/>
                  </a:cubicBezTo>
                </a:path>
              </a:pathLst>
            </a:custGeom>
            <a:noFill/>
            <a:ln w="28575"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sp>
          <p:nvSpPr>
            <p:cNvPr id="60436" name="未知"/>
            <p:cNvSpPr/>
            <p:nvPr/>
          </p:nvSpPr>
          <p:spPr bwMode="auto">
            <a:xfrm>
              <a:off x="2400" y="192"/>
              <a:ext cx="1032" cy="240"/>
            </a:xfrm>
            <a:custGeom>
              <a:avLst/>
              <a:gdLst>
                <a:gd name="T0" fmla="*/ 0 w 1032"/>
                <a:gd name="T1" fmla="*/ 48 h 240"/>
                <a:gd name="T2" fmla="*/ 528 w 1032"/>
                <a:gd name="T3" fmla="*/ 240 h 240"/>
                <a:gd name="T4" fmla="*/ 960 w 1032"/>
                <a:gd name="T5" fmla="*/ 48 h 240"/>
                <a:gd name="T6" fmla="*/ 960 w 1032"/>
                <a:gd name="T7" fmla="*/ 0 h 240"/>
              </a:gdLst>
              <a:ahLst/>
              <a:cxnLst>
                <a:cxn ang="0">
                  <a:pos x="T0" y="T1"/>
                </a:cxn>
                <a:cxn ang="0">
                  <a:pos x="T2" y="T3"/>
                </a:cxn>
                <a:cxn ang="0">
                  <a:pos x="T4" y="T5"/>
                </a:cxn>
                <a:cxn ang="0">
                  <a:pos x="T6" y="T7"/>
                </a:cxn>
              </a:cxnLst>
              <a:rect l="0" t="0" r="r" b="b"/>
              <a:pathLst>
                <a:path w="1032" h="240">
                  <a:moveTo>
                    <a:pt x="0" y="48"/>
                  </a:moveTo>
                  <a:cubicBezTo>
                    <a:pt x="184" y="144"/>
                    <a:pt x="368" y="240"/>
                    <a:pt x="528" y="240"/>
                  </a:cubicBezTo>
                  <a:cubicBezTo>
                    <a:pt x="688" y="240"/>
                    <a:pt x="888" y="88"/>
                    <a:pt x="960" y="48"/>
                  </a:cubicBezTo>
                  <a:cubicBezTo>
                    <a:pt x="1032" y="8"/>
                    <a:pt x="996" y="4"/>
                    <a:pt x="960" y="0"/>
                  </a:cubicBezTo>
                </a:path>
              </a:pathLst>
            </a:custGeom>
            <a:noFill/>
            <a:ln w="28575" cap="flat"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1" hangingPunct="1">
                <a:defRPr/>
              </a:pPr>
              <a:endParaRPr lang="zh-CN" altLang="en-US" b="1">
                <a:effectLst>
                  <a:outerShdw blurRad="38100" dist="38100" dir="2700000" algn="tl">
                    <a:srgbClr val="000000">
                      <a:alpha val="43137"/>
                    </a:srgbClr>
                  </a:outerShdw>
                </a:effectLst>
              </a:endParaRPr>
            </a:p>
          </p:txBody>
        </p:sp>
      </p:grpSp>
      <p:sp>
        <p:nvSpPr>
          <p:cNvPr id="128005"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2.6.2  </a:t>
            </a:r>
            <a:r>
              <a:rPr lang="zh-CN" altLang="en-US" sz="3600">
                <a:solidFill>
                  <a:schemeClr val="bg1"/>
                </a:solidFill>
                <a:latin typeface="Times New Roman" panose="02020603050405020304" pitchFamily="18" charset="0"/>
                <a:ea typeface="黑体" panose="02010609060101010101" pitchFamily="49" charset="-122"/>
              </a:rPr>
              <a:t>推理树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p:cTn id="7" dur="500" fill="hold"/>
                                        <p:tgtEl>
                                          <p:spTgt spid="60418"/>
                                        </p:tgtEl>
                                        <p:attrNameLst>
                                          <p:attrName>ppt_x</p:attrName>
                                        </p:attrNameLst>
                                      </p:cBhvr>
                                      <p:tavLst>
                                        <p:tav tm="0">
                                          <p:val>
                                            <p:strVal val="0-#ppt_w/2"/>
                                          </p:val>
                                        </p:tav>
                                        <p:tav tm="100000">
                                          <p:val>
                                            <p:strVal val="#ppt_x"/>
                                          </p:val>
                                        </p:tav>
                                      </p:tavLst>
                                    </p:anim>
                                    <p:anim calcmode="lin" valueType="num">
                                      <p:cBhvr>
                                        <p:cTn id="8" dur="500" fill="hold"/>
                                        <p:tgtEl>
                                          <p:spTgt spid="60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0427"/>
                                        </p:tgtEl>
                                        <p:attrNameLst>
                                          <p:attrName>style.visibility</p:attrName>
                                        </p:attrNameLst>
                                      </p:cBhvr>
                                      <p:to>
                                        <p:strVal val="visible"/>
                                      </p:to>
                                    </p:set>
                                    <p:anim calcmode="lin" valueType="num">
                                      <p:cBhvr>
                                        <p:cTn id="13" dur="500" fill="hold"/>
                                        <p:tgtEl>
                                          <p:spTgt spid="60427"/>
                                        </p:tgtEl>
                                        <p:attrNameLst>
                                          <p:attrName>ppt_x</p:attrName>
                                        </p:attrNameLst>
                                      </p:cBhvr>
                                      <p:tavLst>
                                        <p:tav tm="0">
                                          <p:val>
                                            <p:strVal val="0-#ppt_w/2"/>
                                          </p:val>
                                        </p:tav>
                                        <p:tav tm="100000">
                                          <p:val>
                                            <p:strVal val="#ppt_x"/>
                                          </p:val>
                                        </p:tav>
                                      </p:tavLst>
                                    </p:anim>
                                    <p:anim calcmode="lin" valueType="num">
                                      <p:cBhvr>
                                        <p:cTn id="14" dur="500" fill="hold"/>
                                        <p:tgtEl>
                                          <p:spTgt spid="604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p:cNvSpPr>
          <p:nvPr>
            <p:ph idx="1"/>
          </p:nvPr>
        </p:nvSpPr>
        <p:spPr/>
        <p:txBody>
          <a:bodyPr/>
          <a:lstStyle/>
          <a:p>
            <a:pPr marL="0" indent="0" eaLnBrk="1" hangingPunct="1">
              <a:buFont typeface="Wingdings" panose="05000000000000000000" pitchFamily="2" charset="2"/>
              <a:buNone/>
              <a:defRPr/>
            </a:pPr>
            <a:r>
              <a:rPr lang="zh-CN" altLang="en-US" sz="3200" b="1" noProof="1"/>
              <a:t>综合数据库</a:t>
            </a:r>
          </a:p>
          <a:p>
            <a:pPr eaLnBrk="1" hangingPunct="1">
              <a:defRPr/>
            </a:pPr>
            <a:r>
              <a:rPr lang="zh-CN" altLang="en-US" b="1" noProof="1">
                <a:solidFill>
                  <a:srgbClr val="3333FF"/>
                </a:solidFill>
              </a:rPr>
              <a:t>原始证据</a:t>
            </a:r>
          </a:p>
          <a:p>
            <a:pPr lvl="1" indent="-436880" eaLnBrk="1" hangingPunct="1">
              <a:defRPr/>
            </a:pPr>
            <a:r>
              <a:rPr lang="zh-CN" altLang="en-US" b="1" noProof="1">
                <a:cs typeface="+mn-ea"/>
              </a:rPr>
              <a:t>对应于推理树的</a:t>
            </a:r>
            <a:r>
              <a:rPr lang="zh-CN" altLang="en-US" b="1" noProof="1">
                <a:solidFill>
                  <a:srgbClr val="FF0066"/>
                </a:solidFill>
                <a:cs typeface="+mn-ea"/>
              </a:rPr>
              <a:t>叶结点</a:t>
            </a:r>
          </a:p>
          <a:p>
            <a:pPr lvl="1" indent="-436880" eaLnBrk="1" hangingPunct="1">
              <a:defRPr/>
            </a:pPr>
            <a:r>
              <a:rPr lang="zh-CN" altLang="en-US" b="1" noProof="1">
                <a:cs typeface="+mn-ea"/>
              </a:rPr>
              <a:t>只能由用户提供</a:t>
            </a:r>
          </a:p>
          <a:p>
            <a:pPr lvl="1" indent="-436880" eaLnBrk="1" hangingPunct="1">
              <a:defRPr/>
            </a:pPr>
            <a:r>
              <a:rPr lang="zh-CN" altLang="en-US" b="1" noProof="1">
                <a:cs typeface="+mn-ea"/>
              </a:rPr>
              <a:t>不能推理得到</a:t>
            </a:r>
          </a:p>
          <a:p>
            <a:pPr eaLnBrk="1" hangingPunct="1">
              <a:defRPr/>
            </a:pPr>
            <a:r>
              <a:rPr lang="zh-CN" altLang="en-US" b="1" noProof="1">
                <a:solidFill>
                  <a:srgbClr val="3333FF"/>
                </a:solidFill>
              </a:rPr>
              <a:t>中间结论</a:t>
            </a:r>
          </a:p>
          <a:p>
            <a:pPr lvl="1" indent="-436880" eaLnBrk="1" hangingPunct="1">
              <a:defRPr/>
            </a:pPr>
            <a:r>
              <a:rPr lang="zh-CN" altLang="en-US" b="1" noProof="1">
                <a:cs typeface="+mn-ea"/>
              </a:rPr>
              <a:t>对应于推理树的</a:t>
            </a:r>
            <a:r>
              <a:rPr lang="zh-CN" altLang="en-US" b="1" noProof="1">
                <a:solidFill>
                  <a:srgbClr val="FF0066"/>
                </a:solidFill>
                <a:cs typeface="+mn-ea"/>
              </a:rPr>
              <a:t>中间结点</a:t>
            </a:r>
          </a:p>
          <a:p>
            <a:pPr eaLnBrk="1" hangingPunct="1">
              <a:defRPr/>
            </a:pPr>
            <a:r>
              <a:rPr lang="zh-CN" altLang="en-US" b="1" noProof="1">
                <a:solidFill>
                  <a:srgbClr val="3333FF"/>
                </a:solidFill>
              </a:rPr>
              <a:t>最后结论</a:t>
            </a:r>
          </a:p>
          <a:p>
            <a:pPr lvl="1" indent="-436880" eaLnBrk="1" hangingPunct="1">
              <a:defRPr/>
            </a:pPr>
            <a:r>
              <a:rPr lang="zh-CN" altLang="en-US" b="1" noProof="1">
                <a:cs typeface="+mn-ea"/>
              </a:rPr>
              <a:t>对应于推理树的</a:t>
            </a:r>
            <a:r>
              <a:rPr lang="zh-CN" altLang="en-US" b="1" noProof="1">
                <a:solidFill>
                  <a:srgbClr val="FF0066"/>
                </a:solidFill>
                <a:cs typeface="+mn-ea"/>
              </a:rPr>
              <a:t>根结点</a:t>
            </a:r>
          </a:p>
        </p:txBody>
      </p:sp>
      <p:sp>
        <p:nvSpPr>
          <p:cNvPr id="130051"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2.6.2  </a:t>
            </a:r>
            <a:r>
              <a:rPr lang="zh-CN" altLang="en-US" sz="3600">
                <a:solidFill>
                  <a:schemeClr val="bg1"/>
                </a:solidFill>
                <a:latin typeface="Times New Roman" panose="02020603050405020304" pitchFamily="18" charset="0"/>
                <a:ea typeface="黑体" panose="02010609060101010101" pitchFamily="49" charset="-122"/>
              </a:rPr>
              <a:t>推理树</a:t>
            </a:r>
          </a:p>
        </p:txBody>
      </p:sp>
    </p:spTree>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idx="1"/>
          </p:nvPr>
        </p:nvSpPr>
        <p:spPr/>
        <p:txBody>
          <a:bodyPr/>
          <a:lstStyle/>
          <a:p>
            <a:pPr eaLnBrk="1" hangingPunct="1">
              <a:lnSpc>
                <a:spcPct val="160000"/>
              </a:lnSpc>
              <a:spcBef>
                <a:spcPct val="30000"/>
              </a:spcBef>
            </a:pPr>
            <a:r>
              <a:rPr lang="zh-CN" altLang="en-US" sz="3600" b="1" smtClean="0"/>
              <a:t>基于传统逻辑的推理机包括</a:t>
            </a:r>
          </a:p>
          <a:p>
            <a:pPr lvl="1" eaLnBrk="1" hangingPunct="1">
              <a:lnSpc>
                <a:spcPct val="160000"/>
              </a:lnSpc>
              <a:spcBef>
                <a:spcPct val="30000"/>
              </a:spcBef>
            </a:pPr>
            <a:r>
              <a:rPr lang="zh-CN" altLang="en-US" sz="3200" b="1" smtClean="0">
                <a:solidFill>
                  <a:srgbClr val="3333FF"/>
                </a:solidFill>
              </a:rPr>
              <a:t>正向推理机</a:t>
            </a:r>
          </a:p>
          <a:p>
            <a:pPr lvl="1" eaLnBrk="1" hangingPunct="1">
              <a:lnSpc>
                <a:spcPct val="160000"/>
              </a:lnSpc>
              <a:spcBef>
                <a:spcPct val="30000"/>
              </a:spcBef>
            </a:pPr>
            <a:r>
              <a:rPr lang="zh-CN" altLang="en-US" sz="3200" b="1" smtClean="0">
                <a:solidFill>
                  <a:srgbClr val="3333FF"/>
                </a:solidFill>
              </a:rPr>
              <a:t>反向推理机</a:t>
            </a:r>
          </a:p>
          <a:p>
            <a:pPr lvl="1" eaLnBrk="1" hangingPunct="1">
              <a:lnSpc>
                <a:spcPct val="160000"/>
              </a:lnSpc>
              <a:spcBef>
                <a:spcPct val="30000"/>
              </a:spcBef>
            </a:pPr>
            <a:r>
              <a:rPr lang="zh-CN" altLang="en-US" sz="3200" b="1" smtClean="0">
                <a:solidFill>
                  <a:srgbClr val="3333FF"/>
                </a:solidFill>
              </a:rPr>
              <a:t>混合推理（正反向推理机）</a:t>
            </a:r>
          </a:p>
        </p:txBody>
      </p:sp>
      <p:sp>
        <p:nvSpPr>
          <p:cNvPr id="131075"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2.6.3  </a:t>
            </a:r>
            <a:r>
              <a:rPr lang="zh-CN" altLang="en-US" sz="3600">
                <a:solidFill>
                  <a:schemeClr val="bg1"/>
                </a:solidFill>
                <a:latin typeface="Times New Roman" panose="02020603050405020304" pitchFamily="18" charset="0"/>
                <a:ea typeface="黑体" panose="02010609060101010101" pitchFamily="49" charset="-122"/>
              </a:rPr>
              <a:t>推理机</a:t>
            </a:r>
          </a:p>
        </p:txBody>
      </p:sp>
    </p:spTree>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p:cNvSpPr>
          <p:nvPr>
            <p:ph idx="1"/>
          </p:nvPr>
        </p:nvSpPr>
        <p:spPr/>
        <p:txBody>
          <a:bodyPr/>
          <a:lstStyle/>
          <a:p>
            <a:pPr marL="0" indent="0" eaLnBrk="1" hangingPunct="1">
              <a:lnSpc>
                <a:spcPct val="130000"/>
              </a:lnSpc>
              <a:spcBef>
                <a:spcPct val="30000"/>
              </a:spcBef>
              <a:buFont typeface="Wingdings" panose="05000000000000000000" pitchFamily="2" charset="2"/>
              <a:buNone/>
              <a:defRPr/>
            </a:pPr>
            <a:r>
              <a:rPr lang="zh-CN" altLang="en-US" sz="3200" b="1" noProof="1">
                <a:latin typeface="Times New Roman" panose="02020603050405020304" pitchFamily="18" charset="0"/>
              </a:rPr>
              <a:t>正向推理机</a:t>
            </a:r>
          </a:p>
          <a:p>
            <a:pPr eaLnBrk="1" hangingPunct="1">
              <a:lnSpc>
                <a:spcPct val="130000"/>
              </a:lnSpc>
              <a:spcBef>
                <a:spcPct val="30000"/>
              </a:spcBef>
              <a:defRPr/>
            </a:pPr>
            <a:r>
              <a:rPr lang="zh-CN" altLang="en-US" b="1" noProof="1">
                <a:latin typeface="Times New Roman" panose="02020603050405020304" pitchFamily="18" charset="0"/>
              </a:rPr>
              <a:t>1. 从知识库的规则开始，取出前提</a:t>
            </a:r>
          </a:p>
          <a:p>
            <a:pPr eaLnBrk="1" hangingPunct="1">
              <a:lnSpc>
                <a:spcPct val="130000"/>
              </a:lnSpc>
              <a:spcBef>
                <a:spcPct val="30000"/>
              </a:spcBef>
              <a:defRPr/>
            </a:pPr>
            <a:r>
              <a:rPr lang="zh-CN" altLang="en-US" b="1" noProof="1">
                <a:latin typeface="Times New Roman" panose="02020603050405020304" pitchFamily="18" charset="0"/>
              </a:rPr>
              <a:t>2. 查找综合数据库</a:t>
            </a:r>
          </a:p>
          <a:p>
            <a:pPr lvl="1" indent="-436880" eaLnBrk="1" hangingPunct="1">
              <a:lnSpc>
                <a:spcPct val="130000"/>
              </a:lnSpc>
              <a:spcBef>
                <a:spcPct val="30000"/>
              </a:spcBef>
              <a:defRPr/>
            </a:pPr>
            <a:r>
              <a:rPr lang="zh-CN" altLang="en-US" b="1" noProof="1">
                <a:latin typeface="Times New Roman" panose="02020603050405020304" pitchFamily="18" charset="0"/>
                <a:cs typeface="+mn-ea"/>
              </a:rPr>
              <a:t>用户已将部分原始证据输入库中</a:t>
            </a:r>
          </a:p>
          <a:p>
            <a:pPr eaLnBrk="1" hangingPunct="1">
              <a:lnSpc>
                <a:spcPct val="130000"/>
              </a:lnSpc>
              <a:spcBef>
                <a:spcPct val="30000"/>
              </a:spcBef>
              <a:defRPr/>
            </a:pPr>
            <a:r>
              <a:rPr lang="zh-CN" altLang="en-US" b="1" noProof="1">
                <a:latin typeface="Times New Roman" panose="02020603050405020304" pitchFamily="18" charset="0"/>
              </a:rPr>
              <a:t>3. </a:t>
            </a:r>
            <a:r>
              <a:rPr lang="zh-CN" altLang="en-US" b="1" noProof="1">
                <a:solidFill>
                  <a:srgbClr val="FF0000"/>
                </a:solidFill>
                <a:latin typeface="Times New Roman" panose="02020603050405020304" pitchFamily="18" charset="0"/>
              </a:rPr>
              <a:t>随机</a:t>
            </a:r>
            <a:r>
              <a:rPr lang="zh-CN" altLang="en-US" b="1" noProof="1">
                <a:latin typeface="Times New Roman" panose="02020603050405020304" pitchFamily="18" charset="0"/>
              </a:rPr>
              <a:t>推出结论</a:t>
            </a:r>
          </a:p>
          <a:p>
            <a:pPr eaLnBrk="1" hangingPunct="1">
              <a:lnSpc>
                <a:spcPct val="130000"/>
              </a:lnSpc>
              <a:spcBef>
                <a:spcPct val="30000"/>
              </a:spcBef>
              <a:defRPr/>
            </a:pPr>
            <a:r>
              <a:rPr lang="zh-CN" altLang="en-US" b="1" noProof="1">
                <a:latin typeface="Times New Roman" panose="02020603050405020304" pitchFamily="18" charset="0"/>
              </a:rPr>
              <a:t>4. 将结论放入综合数据库</a:t>
            </a:r>
          </a:p>
          <a:p>
            <a:pPr eaLnBrk="1" hangingPunct="1">
              <a:lnSpc>
                <a:spcPct val="130000"/>
              </a:lnSpc>
              <a:spcBef>
                <a:spcPct val="30000"/>
              </a:spcBef>
              <a:defRPr/>
            </a:pPr>
            <a:r>
              <a:rPr lang="zh-CN" altLang="en-US" b="1" noProof="1">
                <a:latin typeface="Times New Roman" panose="02020603050405020304" pitchFamily="18" charset="0"/>
              </a:rPr>
              <a:t>5. 重新进行推理</a:t>
            </a:r>
          </a:p>
        </p:txBody>
      </p:sp>
      <p:sp>
        <p:nvSpPr>
          <p:cNvPr id="132099" name="Rectangle 2"/>
          <p:cNvSpPr>
            <a:spLocks noGrp="1"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a:solidFill>
                  <a:schemeClr val="bg1"/>
                </a:solidFill>
                <a:latin typeface="Times New Roman" panose="02020603050405020304" pitchFamily="18" charset="0"/>
                <a:ea typeface="黑体" panose="02010609060101010101" pitchFamily="49" charset="-122"/>
              </a:rPr>
              <a:t>2.6.3  </a:t>
            </a:r>
            <a:r>
              <a:rPr lang="zh-CN" altLang="en-US" sz="3600">
                <a:solidFill>
                  <a:schemeClr val="bg1"/>
                </a:solidFill>
                <a:latin typeface="Times New Roman" panose="02020603050405020304" pitchFamily="18" charset="0"/>
                <a:ea typeface="黑体" panose="02010609060101010101" pitchFamily="49" charset="-122"/>
              </a:rPr>
              <a:t>推理机</a:t>
            </a:r>
          </a:p>
        </p:txBody>
      </p:sp>
    </p:spTree>
  </p:cSld>
  <p:clrMapOvr>
    <a:masterClrMapping/>
  </p:clrMapOvr>
  <p:transition>
    <p:random/>
  </p:transition>
</p:sld>
</file>

<file path=ppt/theme/theme1.xml><?xml version="1.0" encoding="utf-8"?>
<a:theme xmlns:a="http://schemas.openxmlformats.org/drawingml/2006/main" name="1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wasedaSample5">
  <a:themeElements>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wasedaSample5">
      <a:majorFont>
        <a:latin typeface="黑体"/>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TotalTime>
  <Words>7868</Words>
  <Application>Microsoft Office PowerPoint</Application>
  <PresentationFormat>全屏显示(4:3)</PresentationFormat>
  <Paragraphs>999</Paragraphs>
  <Slides>120</Slides>
  <Notes>12</Notes>
  <HiddenSlides>0</HiddenSlides>
  <MMClips>0</MMClips>
  <ScaleCrop>false</ScaleCrop>
  <HeadingPairs>
    <vt:vector size="8" baseType="variant">
      <vt:variant>
        <vt:lpstr>已用的字体</vt:lpstr>
      </vt:variant>
      <vt:variant>
        <vt:i4>11</vt:i4>
      </vt:variant>
      <vt:variant>
        <vt:lpstr>主题</vt:lpstr>
      </vt:variant>
      <vt:variant>
        <vt:i4>10</vt:i4>
      </vt:variant>
      <vt:variant>
        <vt:lpstr>嵌入 OLE 服务器</vt:lpstr>
      </vt:variant>
      <vt:variant>
        <vt:i4>5</vt:i4>
      </vt:variant>
      <vt:variant>
        <vt:lpstr>幻灯片标题</vt:lpstr>
      </vt:variant>
      <vt:variant>
        <vt:i4>120</vt:i4>
      </vt:variant>
    </vt:vector>
  </HeadingPairs>
  <TitlesOfParts>
    <vt:vector size="146" baseType="lpstr">
      <vt:lpstr>Arial</vt:lpstr>
      <vt:lpstr>宋体</vt:lpstr>
      <vt:lpstr>黑体</vt:lpstr>
      <vt:lpstr>Wingdings</vt:lpstr>
      <vt:lpstr>ＭＳ Ｐゴシック</vt:lpstr>
      <vt:lpstr>Times New Roman</vt:lpstr>
      <vt:lpstr>+mn-ea</vt:lpstr>
      <vt:lpstr>Wingdings 3</vt:lpstr>
      <vt:lpstr>微软雅黑</vt:lpstr>
      <vt:lpstr>Symbol</vt:lpstr>
      <vt:lpstr>+mn-lt</vt:lpstr>
      <vt:lpstr>1_wasedaSample5</vt:lpstr>
      <vt:lpstr>2_wasedaSample5</vt:lpstr>
      <vt:lpstr>3_wasedaSample5</vt:lpstr>
      <vt:lpstr>4_wasedaSample5</vt:lpstr>
      <vt:lpstr>5_wasedaSample5</vt:lpstr>
      <vt:lpstr>6_wasedaSample5</vt:lpstr>
      <vt:lpstr>7_wasedaSample5</vt:lpstr>
      <vt:lpstr>8_wasedaSample5</vt:lpstr>
      <vt:lpstr>9_wasedaSample5</vt:lpstr>
      <vt:lpstr>10_wasedaSample5</vt:lpstr>
      <vt:lpstr>Equation.DSMT4</vt:lpstr>
      <vt:lpstr>Equation.3</vt:lpstr>
      <vt:lpstr>Bitmap Image</vt:lpstr>
      <vt:lpstr>SmartDraw.2</vt:lpstr>
      <vt:lpstr>MSDraw.Drawing.8.2</vt:lpstr>
      <vt:lpstr>第 2 章   知识表示及确定性推理  </vt:lpstr>
      <vt:lpstr>PowerPoint 演示文稿</vt:lpstr>
      <vt:lpstr>第2章  知识表示</vt:lpstr>
      <vt:lpstr>第2章  知识表示</vt:lpstr>
      <vt:lpstr>2.1.1  知识的概念</vt:lpstr>
      <vt:lpstr>2.1.2 知识的特性</vt:lpstr>
      <vt:lpstr>PowerPoint 演示文稿</vt:lpstr>
      <vt:lpstr>2.1.2  知识的特性</vt:lpstr>
      <vt:lpstr>2.1.3  知识的表示</vt:lpstr>
      <vt:lpstr>第2章  知识表示</vt:lpstr>
      <vt:lpstr>2.2  命题逻辑</vt:lpstr>
      <vt:lpstr> 2.2  命题逻辑</vt:lpstr>
      <vt:lpstr>2.2.1  逻辑连接词</vt:lpstr>
      <vt:lpstr>2.2.1  逻辑连接词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第2章  知识表示</vt:lpstr>
      <vt:lpstr>命题逻辑的缺陷</vt:lpstr>
      <vt:lpstr>PowerPoint 演示文稿</vt:lpstr>
      <vt:lpstr> 2.3  一阶谓词逻辑表示法</vt:lpstr>
      <vt:lpstr> 2.3.1  谓词</vt:lpstr>
      <vt:lpstr> 2.3.1  谓词</vt:lpstr>
      <vt:lpstr>2.3.2  谓词公式</vt:lpstr>
      <vt:lpstr>2.3.2  谓词公式</vt:lpstr>
      <vt:lpstr>2.3.2  谓词公式</vt:lpstr>
      <vt:lpstr>2.3.2  谓词公式</vt:lpstr>
      <vt:lpstr>PowerPoint 演示文稿</vt:lpstr>
      <vt:lpstr>2.3.2  谓词公式</vt:lpstr>
      <vt:lpstr>2.3.2  谓词公式</vt:lpstr>
      <vt:lpstr>2.3.3  谓词公式的性质</vt:lpstr>
      <vt:lpstr>2.3.3  谓词公式的性质</vt:lpstr>
      <vt:lpstr>2.3.3  谓词公式的性质</vt:lpstr>
      <vt:lpstr>2.3.3  谓词公式的性质</vt:lpstr>
      <vt:lpstr>2.3.3  谓词公式的性质</vt:lpstr>
      <vt:lpstr>PowerPoint 演示文稿</vt:lpstr>
      <vt:lpstr>2.3.3  谓词公式的性质</vt:lpstr>
      <vt:lpstr>2.3.4  一阶谓词逻辑知识表示方法</vt:lpstr>
      <vt:lpstr>PowerPoint 演示文稿</vt:lpstr>
      <vt:lpstr>2.3.5  一阶谓词逻辑表示法的特点</vt:lpstr>
      <vt:lpstr>第2章  知识表示</vt:lpstr>
      <vt:lpstr> 2.4  产生式表示法</vt:lpstr>
      <vt:lpstr> 2.4.1  产生式</vt:lpstr>
      <vt:lpstr>2.4.1  产生式</vt:lpstr>
      <vt:lpstr>2.4.1  产生式</vt:lpstr>
      <vt:lpstr>2.4.1  产生式</vt:lpstr>
      <vt:lpstr>2.4.1  产生式</vt:lpstr>
      <vt:lpstr>2.4.2  产生式系统</vt:lpstr>
      <vt:lpstr>2.4.2  产生式系统</vt:lpstr>
      <vt:lpstr>2.4.2  产生式系统</vt:lpstr>
      <vt:lpstr>PowerPoint 演示文稿</vt:lpstr>
      <vt:lpstr>2.4.3  产生式系统的例子——动物识别系统</vt:lpstr>
      <vt:lpstr>2.4.3  产生式系统的例子——动物识别系统</vt:lpstr>
      <vt:lpstr>2.4.3  产生式系统的例子——动物识别系统</vt:lpstr>
      <vt:lpstr>2.4.3  产生式系统的例子——动物识别系统</vt:lpstr>
      <vt:lpstr>PowerPoint 演示文稿</vt:lpstr>
      <vt:lpstr>2.4.4  产生式表示法的特点</vt:lpstr>
      <vt:lpstr>第2章  知识表示</vt:lpstr>
      <vt:lpstr> 2.5  框架表示法</vt:lpstr>
      <vt:lpstr>2.5.1  框架的一般结构</vt:lpstr>
      <vt:lpstr>2.5.1  框架的一般结构</vt:lpstr>
      <vt:lpstr>2.5.2  用框架表示知识的例子</vt:lpstr>
      <vt:lpstr>2.5.2  用框架表示知识的例子</vt:lpstr>
      <vt:lpstr>2.5.2  用框架表示知识的例子</vt:lpstr>
      <vt:lpstr>2.5.2  用框架表示知识的例子</vt:lpstr>
      <vt:lpstr>2.5.2  用框架表示知识的例子</vt:lpstr>
      <vt:lpstr>2.5.3  框架表示法的特点</vt:lpstr>
      <vt:lpstr>第2章  知识表示</vt:lpstr>
      <vt:lpstr>2.6  传统推理技术</vt:lpstr>
      <vt:lpstr>2.6  传统推理技术</vt:lpstr>
      <vt:lpstr>2.6  传统推理技术</vt:lpstr>
      <vt:lpstr>2.6  传统推理技术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2.6.3  推理机</vt:lpstr>
      <vt:lpstr>PowerPoint 演示文稿</vt:lpstr>
      <vt:lpstr>PowerPoint 演示文稿</vt:lpstr>
      <vt:lpstr>2.6.3  推理机</vt:lpstr>
      <vt:lpstr>2.7  知识图谱</vt:lpstr>
      <vt:lpstr>2.7.1知识图谱的定义</vt:lpstr>
      <vt:lpstr>2.7.2 知识图谱的表示</vt:lpstr>
      <vt:lpstr>2.7.3知识图谱的架构</vt:lpstr>
      <vt:lpstr>2.7.4 知识图谱的架构</vt:lpstr>
      <vt:lpstr>2.7.5 知识图谱的构建过程及方式</vt:lpstr>
      <vt:lpstr>2.7.6 知识图谱的典型应用</vt:lpstr>
      <vt:lpstr>PowerPoint 演示文稿</vt:lpstr>
      <vt:lpstr>PowerPoint 演示文稿</vt:lpstr>
      <vt:lpstr>习题</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czh</dc:creator>
  <cp:lastModifiedBy>czh</cp:lastModifiedBy>
  <cp:revision>753</cp:revision>
  <dcterms:created xsi:type="dcterms:W3CDTF">2020-09-21T01:04:34Z</dcterms:created>
  <dcterms:modified xsi:type="dcterms:W3CDTF">2024-06-18T09:45:52Z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2052-11.1.0.9999</vt:lpwstr>
  </property>
</Properties>
</file>