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1"/>
    <p:sldMasterId id="2147483675" r:id="rId2"/>
  </p:sldMasterIdLst>
  <p:notesMasterIdLst>
    <p:notesMasterId r:id="rId59"/>
  </p:notesMasterIdLst>
  <p:sldIdLst>
    <p:sldId id="439" r:id="rId3"/>
    <p:sldId id="257" r:id="rId4"/>
    <p:sldId id="260" r:id="rId5"/>
    <p:sldId id="267" r:id="rId6"/>
    <p:sldId id="266" r:id="rId7"/>
    <p:sldId id="281" r:id="rId8"/>
    <p:sldId id="261" r:id="rId9"/>
    <p:sldId id="331" r:id="rId10"/>
    <p:sldId id="332" r:id="rId11"/>
    <p:sldId id="263" r:id="rId12"/>
    <p:sldId id="333" r:id="rId13"/>
    <p:sldId id="335" r:id="rId14"/>
    <p:sldId id="334" r:id="rId15"/>
    <p:sldId id="268" r:id="rId16"/>
    <p:sldId id="269" r:id="rId17"/>
    <p:sldId id="265" r:id="rId18"/>
    <p:sldId id="282" r:id="rId19"/>
    <p:sldId id="271" r:id="rId20"/>
    <p:sldId id="380" r:id="rId21"/>
    <p:sldId id="272" r:id="rId22"/>
    <p:sldId id="264" r:id="rId23"/>
    <p:sldId id="283" r:id="rId24"/>
    <p:sldId id="273" r:id="rId25"/>
    <p:sldId id="284" r:id="rId26"/>
    <p:sldId id="274" r:id="rId27"/>
    <p:sldId id="275" r:id="rId28"/>
    <p:sldId id="276" r:id="rId29"/>
    <p:sldId id="285" r:id="rId30"/>
    <p:sldId id="286" r:id="rId31"/>
    <p:sldId id="49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41" r:id="rId40"/>
    <p:sldId id="328" r:id="rId41"/>
    <p:sldId id="270" r:id="rId42"/>
    <p:sldId id="309" r:id="rId43"/>
    <p:sldId id="277" r:id="rId44"/>
    <p:sldId id="313" r:id="rId45"/>
    <p:sldId id="314" r:id="rId46"/>
    <p:sldId id="315" r:id="rId47"/>
    <p:sldId id="316" r:id="rId48"/>
    <p:sldId id="317" r:id="rId49"/>
    <p:sldId id="319" r:id="rId50"/>
    <p:sldId id="320" r:id="rId51"/>
    <p:sldId id="323" r:id="rId52"/>
    <p:sldId id="324" r:id="rId53"/>
    <p:sldId id="329" r:id="rId54"/>
    <p:sldId id="330" r:id="rId55"/>
    <p:sldId id="258" r:id="rId56"/>
    <p:sldId id="336" r:id="rId57"/>
    <p:sldId id="338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0000"/>
    <a:srgbClr val="FF6600"/>
    <a:srgbClr val="000066"/>
    <a:srgbClr val="0000FF"/>
    <a:srgbClr val="3333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BD9C759-FB6F-467E-B1DC-260D9D2CF8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1513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waseda_mark"/>
          <p:cNvPicPr>
            <a:picLocks noChangeAspect="1" noChangeArrowheads="1"/>
          </p:cNvPicPr>
          <p:nvPr/>
        </p:nvPicPr>
        <p:blipFill>
          <a:blip r:embed="rId2">
            <a:lum bright="80000" contrast="-9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30275"/>
            <a:ext cx="6840537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27" descr="w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31"/>
          <p:cNvSpPr>
            <a:spLocks noChangeArrowheads="1"/>
          </p:cNvSpPr>
          <p:nvPr/>
        </p:nvSpPr>
        <p:spPr bwMode="auto">
          <a:xfrm>
            <a:off x="685800" y="33956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34"/>
          <p:cNvSpPr txBox="1">
            <a:spLocks noChangeArrowheads="1"/>
          </p:cNvSpPr>
          <p:nvPr userDrawn="1"/>
        </p:nvSpPr>
        <p:spPr bwMode="auto">
          <a:xfrm>
            <a:off x="0" y="76200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accent2"/>
                </a:solidFill>
                <a:latin typeface="Arial" panose="020B0604020202020204" pitchFamily="34" charset="0"/>
              </a:rPr>
              <a:t>Introduction of Artificial Intelligence</a:t>
            </a:r>
          </a:p>
        </p:txBody>
      </p:sp>
      <p:sp>
        <p:nvSpPr>
          <p:cNvPr id="8" name="Line 1035"/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 noProof="1"/>
              <a:t>マスタ タイトルの書式設定</a:t>
            </a:r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 noProof="1"/>
              <a:t>マスタ サブタイトルの書式設定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4CDE4-23A9-4277-B7AB-8C428F13F39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9524244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09FE7-5949-4109-BF79-B6665709159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534364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4511A-6B8D-47DF-B092-B946B63D849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84306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waseda_mark"/>
          <p:cNvPicPr>
            <a:picLocks noChangeAspect="1" noChangeArrowheads="1"/>
          </p:cNvPicPr>
          <p:nvPr/>
        </p:nvPicPr>
        <p:blipFill>
          <a:blip r:embed="rId2">
            <a:lum bright="80000" contrast="-9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30275"/>
            <a:ext cx="6840537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27" descr="w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31"/>
          <p:cNvSpPr>
            <a:spLocks noChangeArrowheads="1"/>
          </p:cNvSpPr>
          <p:nvPr/>
        </p:nvSpPr>
        <p:spPr bwMode="auto">
          <a:xfrm>
            <a:off x="685800" y="33956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34"/>
          <p:cNvSpPr txBox="1">
            <a:spLocks noChangeArrowheads="1"/>
          </p:cNvSpPr>
          <p:nvPr userDrawn="1"/>
        </p:nvSpPr>
        <p:spPr bwMode="auto">
          <a:xfrm>
            <a:off x="0" y="76200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accent2"/>
                </a:solidFill>
                <a:latin typeface="Arial" panose="020B0604020202020204" pitchFamily="34" charset="0"/>
              </a:rPr>
              <a:t>Introduction of Artificial Intelligence</a:t>
            </a:r>
          </a:p>
        </p:txBody>
      </p:sp>
      <p:sp>
        <p:nvSpPr>
          <p:cNvPr id="8" name="Line 1035"/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 noProof="1"/>
              <a:t>マスタ タイトルの書式設定</a:t>
            </a:r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 noProof="1"/>
              <a:t>マスタ サブタイトルの書式設定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5AA460-21AE-4708-A94E-85F94E3FFD9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2336873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A1D0-2308-4190-A9D7-D2520F897A4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6691247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A318B-AF99-462F-BA67-3F77C258718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424253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8F2D29-125E-46E0-8822-1F0053E3C8A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491694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A2F7F3-EF6E-4E4B-9576-91D0477310A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346096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99DA2-D45A-4543-BB6E-84D3495E04F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0686614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E7CE8-652F-4939-A026-7D09A1D4B07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50573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3B8ECB-1E09-44D5-8422-04FE9F26C1D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7259033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BDC3B-A07D-4DF9-AE9F-943E8BDB882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0218712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9B2A9-62B1-4741-A586-7EED01C4900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542352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42C30-52D4-4772-8A14-BD1DBE82954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3084726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3EF87-4D89-4329-A157-9F47E62A803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77625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4F5A8-47D8-4E06-86FD-71A9CB10E42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149040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A5872-259C-4E4E-A052-7055A5B1CEB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931138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4E900-C0FC-4ECE-AA03-8EDD9411A02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8377155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5088E-DCD2-42FE-B5FB-D01CCD27064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2092091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46AB2-38F0-4233-B2EA-0E1EFEE4075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517719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D11F3-3EC9-4271-8A7F-4B857F973B2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10841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FFF37-5DE9-46DD-8843-2C18E55CBCE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81222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レベル：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800" noProof="1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C660A29-B1C3-4C6C-94C3-DF1E33C4E7B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transition/>
  <p:txStyles>
    <p:titleStyle>
      <a:lvl1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宋体" panose="02010600030101010101" pitchFamily="2" charset="-122"/>
        </a:defRPr>
      </a:lvl1pPr>
      <a:lvl2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3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レベル：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800" noProof="1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777D92AB-B0FB-4E49-925A-DA4D11882E1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/>
  <p:txStyles>
    <p:titleStyle>
      <a:lvl1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宋体" panose="02010600030101010101" pitchFamily="2" charset="-122"/>
        </a:defRPr>
      </a:lvl1pPr>
      <a:lvl2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3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00200"/>
            <a:ext cx="7772400" cy="952500"/>
          </a:xfrm>
          <a:solidFill>
            <a:srgbClr val="A50021"/>
          </a:solidFill>
        </p:spPr>
        <p:txBody>
          <a:bodyPr/>
          <a:lstStyle/>
          <a:p>
            <a:pPr algn="ctr" eaLnBrk="1" hangingPunct="1"/>
            <a:r>
              <a:rPr lang="zh-CN" altLang="en-US" sz="4600" smtClean="0">
                <a:latin typeface="Times New Roman" panose="02020603050405020304" pitchFamily="18" charset="0"/>
                <a:ea typeface="黑体" panose="02010609060101010101" pitchFamily="49" charset="-122"/>
              </a:rPr>
              <a:t>不确定性推理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专家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81063"/>
            <a:ext cx="8058150" cy="586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>
                <a:sym typeface="宋体" panose="02010600030101010101" pitchFamily="2" charset="-122"/>
              </a:rPr>
              <a:t>1. 不确定性推理 </a:t>
            </a:r>
            <a:r>
              <a:rPr lang="en-US" altLang="zh-CN" smtClean="0">
                <a:sym typeface="宋体" panose="02010600030101010101" pitchFamily="2" charset="-122"/>
              </a:rPr>
              <a:t>—— </a:t>
            </a:r>
            <a:r>
              <a:rPr lang="en-US" altLang="zh-CN" smtClean="0">
                <a:latin typeface="Times New Roman" panose="02020603050405020304" pitchFamily="18" charset="0"/>
              </a:rPr>
              <a:t>Mycin </a:t>
            </a:r>
            <a:r>
              <a:rPr lang="zh-CN" altLang="en-US" smtClean="0">
                <a:latin typeface="Times New Roman" panose="02020603050405020304" pitchFamily="18" charset="0"/>
              </a:rPr>
              <a:t>系统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b="1" smtClean="0"/>
              <a:t>咨询开始时，先启动咨询系统，进入</a:t>
            </a:r>
            <a:r>
              <a:rPr lang="zh-CN" altLang="en-US" b="1" smtClean="0">
                <a:solidFill>
                  <a:srgbClr val="FF0066"/>
                </a:solidFill>
              </a:rPr>
              <a:t>人机对话状态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800" b="1" smtClean="0"/>
              <a:t>此时，系统向用户提出必要的问题，进行推理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800" b="1" smtClean="0"/>
              <a:t>系统只在根据已有的信息无法推论所需的信息时才询问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800" b="1" smtClean="0"/>
              <a:t>如果医生对咨询的某些部分有疑问，可向系统提出问题。这时系统将给予解释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800" b="1" smtClean="0"/>
              <a:t>然后系统又重新返回到咨询过程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>
                <a:sym typeface="宋体" panose="02010600030101010101" pitchFamily="2" charset="-122"/>
              </a:rPr>
              <a:t>1. 不确定性推理 </a:t>
            </a:r>
            <a:r>
              <a:rPr lang="en-US" altLang="zh-CN" smtClean="0">
                <a:sym typeface="宋体" panose="02010600030101010101" pitchFamily="2" charset="-122"/>
              </a:rPr>
              <a:t>—— </a:t>
            </a:r>
            <a:r>
              <a:rPr lang="en-US" altLang="zh-CN" smtClean="0">
                <a:latin typeface="Times New Roman" panose="02020603050405020304" pitchFamily="18" charset="0"/>
              </a:rPr>
              <a:t>Mycin </a:t>
            </a:r>
            <a:r>
              <a:rPr lang="zh-CN" altLang="en-US" smtClean="0">
                <a:latin typeface="Times New Roman" panose="02020603050405020304" pitchFamily="18" charset="0"/>
              </a:rPr>
              <a:t>系统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b="1" smtClean="0"/>
              <a:t>当结束咨询时，</a:t>
            </a:r>
            <a:r>
              <a:rPr lang="zh-CN" altLang="en-US" b="1" smtClean="0">
                <a:solidFill>
                  <a:srgbClr val="FF0066"/>
                </a:solidFill>
              </a:rPr>
              <a:t>系统自动地转入解释子系统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800" b="1" smtClean="0"/>
              <a:t>解释子系统回答用户的问题，并解释推理过程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z="2800" b="1" smtClean="0"/>
              <a:t>解释时，系统显示规则，并说明为什么需要某种信息，以及如何得到某个结论</a:t>
            </a:r>
            <a:endParaRPr lang="zh-CN" altLang="en-US" sz="20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>
                <a:sym typeface="宋体" panose="02010600030101010101" pitchFamily="2" charset="-122"/>
              </a:rPr>
              <a:t>1. 不确定性推理 </a:t>
            </a:r>
            <a:r>
              <a:rPr lang="en-US" altLang="zh-CN" smtClean="0">
                <a:sym typeface="宋体" panose="02010600030101010101" pitchFamily="2" charset="-122"/>
              </a:rPr>
              <a:t>—— </a:t>
            </a:r>
            <a:r>
              <a:rPr lang="en-US" altLang="zh-CN" smtClean="0">
                <a:latin typeface="Times New Roman" panose="02020603050405020304" pitchFamily="18" charset="0"/>
              </a:rPr>
              <a:t>Mycin </a:t>
            </a:r>
            <a:r>
              <a:rPr lang="zh-CN" altLang="en-US" smtClean="0">
                <a:latin typeface="Times New Roman" panose="02020603050405020304" pitchFamily="18" charset="0"/>
              </a:rPr>
              <a:t>系统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  <a:spcBef>
                <a:spcPct val="30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MYCIN</a:t>
            </a:r>
            <a:r>
              <a:rPr lang="zh-CN" altLang="en-US" b="1" smtClean="0">
                <a:latin typeface="Times New Roman" panose="02020603050405020304" pitchFamily="18" charset="0"/>
              </a:rPr>
              <a:t>是典型的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产生式系统</a:t>
            </a:r>
            <a:r>
              <a:rPr lang="zh-CN" altLang="en-US" b="1" smtClean="0">
                <a:latin typeface="Times New Roman" panose="02020603050405020304" pitchFamily="18" charset="0"/>
              </a:rPr>
              <a:t>，包括</a:t>
            </a:r>
          </a:p>
          <a:p>
            <a:pPr lvl="1"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规则库（知识库，静态数据库）</a:t>
            </a:r>
          </a:p>
          <a:p>
            <a:pPr lvl="1"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综合数据库（动态数据库）</a:t>
            </a:r>
          </a:p>
          <a:p>
            <a:pPr lvl="1"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控制系统（反向推理机）</a:t>
            </a:r>
          </a:p>
          <a:p>
            <a:pPr eaLnBrk="1" hangingPunct="1">
              <a:lnSpc>
                <a:spcPct val="170000"/>
              </a:lnSpc>
              <a:spcBef>
                <a:spcPct val="30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MYCIN</a:t>
            </a:r>
            <a:r>
              <a:rPr lang="zh-CN" altLang="en-US" b="1" smtClean="0">
                <a:latin typeface="Times New Roman" panose="02020603050405020304" pitchFamily="18" charset="0"/>
              </a:rPr>
              <a:t>采用了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不确定性推理</a:t>
            </a:r>
            <a:endParaRPr lang="zh-CN" altLang="en-US" sz="3600" b="1" smtClean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>
                <a:sym typeface="宋体" panose="02010600030101010101" pitchFamily="2" charset="-122"/>
              </a:rPr>
              <a:t>1. 不确定性推理 </a:t>
            </a:r>
            <a:r>
              <a:rPr lang="en-US" altLang="zh-CN" smtClean="0">
                <a:sym typeface="宋体" panose="02010600030101010101" pitchFamily="2" charset="-122"/>
              </a:rPr>
              <a:t>—— </a:t>
            </a:r>
            <a:r>
              <a:rPr lang="en-US" altLang="zh-CN" smtClean="0">
                <a:latin typeface="Times New Roman" panose="02020603050405020304" pitchFamily="18" charset="0"/>
              </a:rPr>
              <a:t>Mycin </a:t>
            </a:r>
            <a:r>
              <a:rPr lang="zh-CN" altLang="en-US" smtClean="0">
                <a:latin typeface="Times New Roman" panose="02020603050405020304" pitchFamily="18" charset="0"/>
              </a:rPr>
              <a:t>系统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>
                <a:sym typeface="宋体" panose="02010600030101010101" pitchFamily="2" charset="-122"/>
              </a:rPr>
              <a:t>1. 不确定性推理 </a:t>
            </a:r>
            <a:r>
              <a:rPr lang="en-US" altLang="zh-CN" smtClean="0">
                <a:sym typeface="宋体" panose="02010600030101010101" pitchFamily="2" charset="-122"/>
              </a:rPr>
              <a:t>—— </a:t>
            </a:r>
            <a:r>
              <a:rPr lang="zh-CN" altLang="en-US" smtClean="0"/>
              <a:t>基本问题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表示与量度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>
                <a:solidFill>
                  <a:srgbClr val="FF0066"/>
                </a:solidFill>
              </a:rPr>
              <a:t>知识的不确定性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>
                <a:solidFill>
                  <a:srgbClr val="FF0066"/>
                </a:solidFill>
              </a:rPr>
              <a:t>证据的不确定性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匹配算法及阈值选择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组合证据的算法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传递算法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结论的合成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可信度概念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信任增长度</a:t>
            </a:r>
            <a:r>
              <a:rPr lang="en-US" altLang="zh-CN" b="1" smtClean="0">
                <a:latin typeface="Times New Roman" panose="02020603050405020304" pitchFamily="18" charset="0"/>
              </a:rPr>
              <a:t>MB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MB(h,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e): </a:t>
            </a:r>
            <a:r>
              <a:rPr lang="zh-CN" altLang="en-US" b="1" smtClean="0">
                <a:latin typeface="Times New Roman" panose="02020603050405020304" pitchFamily="18" charset="0"/>
              </a:rPr>
              <a:t>在证据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下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对结论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的信任度增加量；</a:t>
            </a:r>
          </a:p>
          <a:p>
            <a:pPr lvl="1" eaLnBrk="1" hangingPunct="1">
              <a:lnSpc>
                <a:spcPct val="170000"/>
              </a:lnSpc>
            </a:pPr>
            <a:endParaRPr lang="zh-CN" altLang="en-US" sz="2000" b="1" smtClean="0">
              <a:solidFill>
                <a:srgbClr val="FF006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7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不信任增长度</a:t>
            </a:r>
            <a:r>
              <a:rPr lang="en-US" altLang="zh-CN" b="1" smtClean="0">
                <a:latin typeface="Times New Roman" panose="02020603050405020304" pitchFamily="18" charset="0"/>
              </a:rPr>
              <a:t>MD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MD(h,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e): </a:t>
            </a:r>
            <a:r>
              <a:rPr lang="zh-CN" altLang="en-US" b="1" smtClean="0">
                <a:latin typeface="Times New Roman" panose="02020603050405020304" pitchFamily="18" charset="0"/>
              </a:rPr>
              <a:t>在证据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下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对结论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的不信任度增加量；</a:t>
            </a:r>
            <a:endParaRPr lang="zh-CN" altLang="en-US" b="1" smtClean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专家系统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255713"/>
            <a:ext cx="70866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可信度概念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可信度概念 </a:t>
            </a:r>
            <a:r>
              <a:rPr lang="en-US" altLang="zh-CN" smtClean="0"/>
              <a:t>—— </a:t>
            </a:r>
            <a:r>
              <a:rPr lang="en-US" altLang="zh-CN" smtClean="0">
                <a:latin typeface="Times New Roman" panose="02020603050405020304" pitchFamily="18" charset="0"/>
              </a:rPr>
              <a:t>MB</a:t>
            </a:r>
            <a:r>
              <a:rPr lang="zh-CN" altLang="en-US" smtClean="0">
                <a:latin typeface="Times New Roman" panose="02020603050405020304" pitchFamily="18" charset="0"/>
              </a:rPr>
              <a:t>、</a:t>
            </a:r>
            <a:r>
              <a:rPr lang="en-US" altLang="zh-CN" smtClean="0">
                <a:latin typeface="Times New Roman" panose="02020603050405020304" pitchFamily="18" charset="0"/>
              </a:rPr>
              <a:t>MD</a:t>
            </a:r>
            <a:r>
              <a:rPr lang="zh-CN" altLang="en-US" smtClean="0"/>
              <a:t>的互斥性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MB&gt;0</a:t>
            </a:r>
            <a:r>
              <a:rPr lang="zh-CN" altLang="en-US" b="1" smtClean="0">
                <a:latin typeface="Times New Roman" panose="02020603050405020304" pitchFamily="18" charset="0"/>
              </a:rPr>
              <a:t>时，</a:t>
            </a:r>
            <a:r>
              <a:rPr lang="en-US" altLang="zh-CN" b="1" smtClean="0">
                <a:latin typeface="Times New Roman" panose="02020603050405020304" pitchFamily="18" charset="0"/>
              </a:rPr>
              <a:t>MD=0</a:t>
            </a:r>
          </a:p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MD&gt;0</a:t>
            </a:r>
            <a:r>
              <a:rPr lang="zh-CN" altLang="en-US" b="1" smtClean="0">
                <a:latin typeface="Times New Roman" panose="02020603050405020304" pitchFamily="18" charset="0"/>
              </a:rPr>
              <a:t>时,   </a:t>
            </a:r>
            <a:r>
              <a:rPr lang="en-US" altLang="zh-CN" b="1" smtClean="0">
                <a:latin typeface="Times New Roman" panose="02020603050405020304" pitchFamily="18" charset="0"/>
              </a:rPr>
              <a:t>MB=0</a:t>
            </a:r>
          </a:p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b="1" smtClean="0"/>
              <a:t>结论：当证据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/>
              <a:t>存在时，</a:t>
            </a:r>
            <a:r>
              <a:rPr lang="zh-CN" altLang="en-US" b="1" smtClean="0">
                <a:solidFill>
                  <a:srgbClr val="FF0066"/>
                </a:solidFill>
              </a:rPr>
              <a:t>不可能同时提高</a:t>
            </a:r>
            <a:r>
              <a:rPr lang="zh-CN" altLang="en-US" b="1" smtClean="0"/>
              <a:t>结论</a:t>
            </a:r>
            <a:r>
              <a:rPr lang="en-US" altLang="zh-CN" b="1" smtClean="0"/>
              <a:t>h</a:t>
            </a:r>
            <a:r>
              <a:rPr lang="zh-CN" altLang="en-US" b="1" smtClean="0"/>
              <a:t>的可信度增加量和不可信度增加量</a:t>
            </a:r>
            <a:endParaRPr lang="zh-CN" altLang="en-US" b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可信度定义：             表示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在证据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出现的前提下，结论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为真的概率变化程度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008063" y="2525713"/>
          <a:ext cx="71278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r:id="rId3" imgW="1929563" imgH="203112" progId="Equation.3">
                  <p:embed/>
                </p:oleObj>
              </mc:Choice>
              <mc:Fallback>
                <p:oleObj r:id="rId3" imgW="1929563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2525713"/>
                        <a:ext cx="71278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723900" y="3565525"/>
          <a:ext cx="7696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r:id="rId5" imgW="2374900" imgH="1168400" progId="Equation.3">
                  <p:embed/>
                </p:oleObj>
              </mc:Choice>
              <mc:Fallback>
                <p:oleObj r:id="rId5" imgW="23749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565525"/>
                        <a:ext cx="7696200" cy="274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2792413" y="1050925"/>
          <a:ext cx="129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r:id="rId7" imgW="559285" imgH="203377" progId="Equation.3">
                  <p:embed/>
                </p:oleObj>
              </mc:Choice>
              <mc:Fallback>
                <p:oleObj r:id="rId7" imgW="559285" imgH="20337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1050925"/>
                        <a:ext cx="129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可信度概念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CF(h, e)本身不是概率，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可以为负数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b="1" smtClean="0">
                <a:latin typeface="Times New Roman" panose="02020603050405020304" pitchFamily="18" charset="0"/>
                <a:sym typeface="Arial" panose="020B0604020202020204" pitchFamily="34" charset="0"/>
              </a:rPr>
              <a:t>在实际的应用中，CF(h, e)的值是由专家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  <a:sym typeface="Arial" panose="020B0604020202020204" pitchFamily="34" charset="0"/>
              </a:rPr>
              <a:t>根据经验知识主观确定的</a:t>
            </a:r>
            <a:r>
              <a:rPr lang="zh-CN" altLang="en-US" b="1" smtClean="0">
                <a:latin typeface="Times New Roman" panose="02020603050405020304" pitchFamily="18" charset="0"/>
                <a:sym typeface="Arial" panose="020B0604020202020204" pitchFamily="34" charset="0"/>
              </a:rPr>
              <a:t>, 不是计算出来的</a:t>
            </a:r>
            <a:endParaRPr lang="zh-CN" altLang="en-US" b="1" smtClean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可信度概念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spcBef>
                <a:spcPct val="30000"/>
              </a:spcBef>
            </a:pPr>
            <a:r>
              <a:rPr lang="zh-CN" altLang="en-US" sz="3200" b="1" smtClean="0">
                <a:latin typeface="Times New Roman" panose="02020603050405020304" pitchFamily="18" charset="0"/>
              </a:rPr>
              <a:t>1. 不确定性推理定义</a:t>
            </a:r>
          </a:p>
          <a:p>
            <a:pPr eaLnBrk="1" hangingPunct="1">
              <a:lnSpc>
                <a:spcPct val="160000"/>
              </a:lnSpc>
              <a:spcBef>
                <a:spcPct val="30000"/>
              </a:spcBef>
            </a:pPr>
            <a:r>
              <a:rPr lang="zh-CN" altLang="en-US" sz="3200" b="1" smtClean="0">
                <a:latin typeface="Times New Roman" panose="02020603050405020304" pitchFamily="18" charset="0"/>
              </a:rPr>
              <a:t>2. 可信度</a:t>
            </a:r>
          </a:p>
          <a:p>
            <a:pPr eaLnBrk="1" hangingPunct="1">
              <a:lnSpc>
                <a:spcPct val="160000"/>
              </a:lnSpc>
              <a:spcBef>
                <a:spcPct val="30000"/>
              </a:spcBef>
            </a:pPr>
            <a:r>
              <a:rPr lang="zh-CN" altLang="en-US" sz="3200" b="1" smtClean="0">
                <a:latin typeface="Times New Roman" panose="02020603050405020304" pitchFamily="18" charset="0"/>
              </a:rPr>
              <a:t>3. 不精确推理模型</a:t>
            </a:r>
          </a:p>
          <a:p>
            <a:pPr eaLnBrk="1" hangingPunct="1">
              <a:lnSpc>
                <a:spcPct val="160000"/>
              </a:lnSpc>
              <a:spcBef>
                <a:spcPct val="30000"/>
              </a:spcBef>
            </a:pPr>
            <a:r>
              <a:rPr lang="zh-CN" altLang="en-US" sz="3200" b="1" smtClean="0">
                <a:latin typeface="Times New Roman" panose="02020603050405020304" pitchFamily="18" charset="0"/>
              </a:rPr>
              <a:t>4. 加权的可信度推理</a:t>
            </a:r>
          </a:p>
          <a:p>
            <a:pPr eaLnBrk="1" hangingPunct="1">
              <a:lnSpc>
                <a:spcPct val="160000"/>
              </a:lnSpc>
            </a:pPr>
            <a:endParaRPr lang="zh-CN" altLang="en-US" sz="3200" b="1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3200" b="1" smtClean="0"/>
          </a:p>
        </p:txBody>
      </p:sp>
      <p:sp>
        <p:nvSpPr>
          <p:cNvPr id="7171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主要内容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b="1" smtClean="0"/>
              <a:t>             的说明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1.大于0时，证据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的出现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增加</a:t>
            </a:r>
            <a:r>
              <a:rPr lang="zh-CN" altLang="en-US" b="1" smtClean="0">
                <a:latin typeface="Times New Roman" panose="02020603050405020304" pitchFamily="18" charset="0"/>
              </a:rPr>
              <a:t>了结论</a:t>
            </a:r>
            <a:r>
              <a:rPr lang="en-US" altLang="zh-CN" b="1" smtClean="0">
                <a:latin typeface="Times New Roman" panose="02020603050405020304" pitchFamily="18" charset="0"/>
              </a:rPr>
              <a:t>h</a:t>
            </a:r>
            <a:r>
              <a:rPr lang="zh-CN" altLang="en-US" b="1" smtClean="0">
                <a:latin typeface="Times New Roman" panose="02020603050405020304" pitchFamily="18" charset="0"/>
              </a:rPr>
              <a:t>为真的概率；</a:t>
            </a:r>
          </a:p>
          <a:p>
            <a:pPr lvl="2" eaLnBrk="1" hangingPunct="1">
              <a:lnSpc>
                <a:spcPct val="16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等于1时，证据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使得</a:t>
            </a:r>
            <a:r>
              <a:rPr lang="en-US" altLang="zh-CN" b="1" smtClean="0">
                <a:latin typeface="Times New Roman" panose="02020603050405020304" pitchFamily="18" charset="0"/>
              </a:rPr>
              <a:t>h</a:t>
            </a:r>
            <a:r>
              <a:rPr lang="zh-CN" altLang="en-US" b="1" smtClean="0">
                <a:latin typeface="Times New Roman" panose="02020603050405020304" pitchFamily="18" charset="0"/>
              </a:rPr>
              <a:t>为真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2.小于0时，证据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的出现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减少</a:t>
            </a:r>
            <a:r>
              <a:rPr lang="zh-CN" altLang="en-US" b="1" smtClean="0">
                <a:latin typeface="Times New Roman" panose="02020603050405020304" pitchFamily="18" charset="0"/>
              </a:rPr>
              <a:t>了结论</a:t>
            </a:r>
            <a:r>
              <a:rPr lang="en-US" altLang="zh-CN" b="1" smtClean="0">
                <a:latin typeface="Times New Roman" panose="02020603050405020304" pitchFamily="18" charset="0"/>
              </a:rPr>
              <a:t>h</a:t>
            </a:r>
            <a:r>
              <a:rPr lang="zh-CN" altLang="en-US" b="1" smtClean="0">
                <a:latin typeface="Times New Roman" panose="02020603050405020304" pitchFamily="18" charset="0"/>
              </a:rPr>
              <a:t>为真的概率；</a:t>
            </a:r>
          </a:p>
          <a:p>
            <a:pPr lvl="2" eaLnBrk="1" hangingPunct="1">
              <a:lnSpc>
                <a:spcPct val="16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等于-1时，证据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使得</a:t>
            </a:r>
            <a:r>
              <a:rPr lang="en-US" altLang="zh-CN" b="1" smtClean="0">
                <a:latin typeface="Times New Roman" panose="02020603050405020304" pitchFamily="18" charset="0"/>
              </a:rPr>
              <a:t>h</a:t>
            </a:r>
            <a:r>
              <a:rPr lang="zh-CN" altLang="en-US" b="1" smtClean="0">
                <a:latin typeface="Times New Roman" panose="02020603050405020304" pitchFamily="18" charset="0"/>
              </a:rPr>
              <a:t>为假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3.等于0时，证据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和结论</a:t>
            </a:r>
            <a:r>
              <a:rPr lang="en-US" altLang="zh-CN" b="1" smtClean="0">
                <a:latin typeface="Times New Roman" panose="02020603050405020304" pitchFamily="18" charset="0"/>
              </a:rPr>
              <a:t>h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不相关</a:t>
            </a:r>
            <a:endParaRPr lang="zh-CN" altLang="en-US" b="1" smtClean="0">
              <a:solidFill>
                <a:srgbClr val="FF0066"/>
              </a:solidFill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744538" y="1131888"/>
          <a:ext cx="129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r:id="rId3" imgW="559285" imgH="203377" progId="Equation.3">
                  <p:embed/>
                </p:oleObj>
              </mc:Choice>
              <mc:Fallback>
                <p:oleObj r:id="rId3" imgW="559285" imgH="20337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131888"/>
                        <a:ext cx="129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可信度概念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3. 不精确推理模型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一. 知识的常用表示形式</a:t>
            </a:r>
          </a:p>
          <a:p>
            <a:pPr lvl="1" eaLnBrk="1" hangingPunct="1"/>
            <a:r>
              <a:rPr lang="zh-CN" altLang="en-US" sz="2800" b="1" smtClean="0">
                <a:solidFill>
                  <a:srgbClr val="FF0000"/>
                </a:solidFill>
                <a:latin typeface="楷体_GB2312" pitchFamily="1" charset="-122"/>
              </a:rPr>
              <a:t>产生式规则</a:t>
            </a:r>
          </a:p>
          <a:p>
            <a:pPr lvl="1" eaLnBrk="1" hangingPunct="1"/>
            <a:r>
              <a:rPr lang="zh-CN" altLang="en-US" sz="2800" b="1" smtClean="0">
                <a:latin typeface="楷体_GB2312" pitchFamily="1" charset="-122"/>
              </a:rPr>
              <a:t>语义网络</a:t>
            </a:r>
          </a:p>
          <a:p>
            <a:pPr lvl="1" eaLnBrk="1" hangingPunct="1"/>
            <a:r>
              <a:rPr lang="zh-CN" altLang="en-US" sz="2800" b="1" smtClean="0">
                <a:latin typeface="楷体_GB2312" pitchFamily="1" charset="-122"/>
              </a:rPr>
              <a:t>框架</a:t>
            </a:r>
          </a:p>
          <a:p>
            <a:pPr lvl="1" eaLnBrk="1" hangingPunct="1"/>
            <a:r>
              <a:rPr lang="zh-CN" altLang="en-US" sz="2800" b="1" smtClean="0">
                <a:latin typeface="楷体_GB2312" pitchFamily="1" charset="-122"/>
              </a:rPr>
              <a:t>状态空间</a:t>
            </a:r>
          </a:p>
          <a:p>
            <a:pPr lvl="1" eaLnBrk="1" hangingPunct="1"/>
            <a:r>
              <a:rPr lang="zh-CN" altLang="en-US" sz="2800" b="1" smtClean="0">
                <a:latin typeface="楷体_GB2312" pitchFamily="1" charset="-122"/>
              </a:rPr>
              <a:t>逻辑模式</a:t>
            </a:r>
          </a:p>
          <a:p>
            <a:pPr lvl="1" eaLnBrk="1" hangingPunct="1"/>
            <a:r>
              <a:rPr lang="zh-CN" altLang="en-US" sz="2800" b="1" smtClean="0">
                <a:latin typeface="楷体_GB2312" pitchFamily="1" charset="-122"/>
              </a:rPr>
              <a:t>脚本</a:t>
            </a:r>
          </a:p>
          <a:p>
            <a:pPr lvl="1" eaLnBrk="1" hangingPunct="1"/>
            <a:r>
              <a:rPr lang="zh-CN" altLang="en-US" sz="2800" b="1" smtClean="0">
                <a:latin typeface="楷体_GB2312" pitchFamily="1" charset="-122"/>
              </a:rPr>
              <a:t>过程</a:t>
            </a:r>
          </a:p>
          <a:p>
            <a:pPr lvl="1" eaLnBrk="1" hangingPunct="1"/>
            <a:r>
              <a:rPr lang="zh-CN" altLang="en-US" sz="2800" b="1" smtClean="0">
                <a:latin typeface="楷体_GB2312" pitchFamily="1" charset="-122"/>
              </a:rPr>
              <a:t>面向对象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charset="0"/>
              <a:buNone/>
              <a:defRPr/>
            </a:pPr>
            <a:r>
              <a:rPr lang="en-US" altLang="zh-CN" b="1" noProof="1">
                <a:latin typeface="Times New Roman" panose="02020603050405020304" pitchFamily="18" charset="0"/>
                <a:sym typeface="+mn-ea"/>
              </a:rPr>
              <a:t>Mycin</a:t>
            </a:r>
            <a:r>
              <a:rPr lang="zh-CN" altLang="en-US" b="1" noProof="1">
                <a:latin typeface="Times New Roman" panose="02020603050405020304" pitchFamily="18" charset="0"/>
                <a:sym typeface="+mn-ea"/>
              </a:rPr>
              <a:t>的知识不确定性表示</a:t>
            </a:r>
            <a:endParaRPr lang="zh-CN" altLang="en-US" b="1" noProof="1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charset="0"/>
              <a:buChar char="o"/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知识采用</a:t>
            </a:r>
            <a:r>
              <a:rPr lang="zh-CN" altLang="en-US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产生式规则表示</a:t>
            </a:r>
            <a:r>
              <a:rPr lang="zh-CN" altLang="en-US" b="1" noProof="1">
                <a:latin typeface="Times New Roman" panose="02020603050405020304" pitchFamily="18" charset="0"/>
              </a:rPr>
              <a:t>，存储在知识库</a:t>
            </a:r>
          </a:p>
          <a:p>
            <a:pPr eaLnBrk="1" hangingPunct="1">
              <a:buFont typeface="Wingdings" panose="05000000000000000000" charset="0"/>
              <a:buChar char="o"/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知识包含三部分</a:t>
            </a:r>
          </a:p>
          <a:p>
            <a:pPr lvl="1" indent="-436880" eaLnBrk="1" hangingPunct="1">
              <a:buFont typeface="Wingdings" panose="05000000000000000000" charset="0"/>
              <a:buChar char="n"/>
              <a:defRPr/>
            </a:pP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前提</a:t>
            </a:r>
          </a:p>
          <a:p>
            <a:pPr lvl="1" indent="-436880" eaLnBrk="1" hangingPunct="1">
              <a:buFont typeface="Wingdings" panose="05000000000000000000" charset="0"/>
              <a:buChar char="n"/>
              <a:defRPr/>
            </a:pP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结论</a:t>
            </a:r>
          </a:p>
          <a:p>
            <a:pPr lvl="1" indent="-436880" eaLnBrk="1" hangingPunct="1">
              <a:buFont typeface="Wingdings" panose="05000000000000000000" charset="0"/>
              <a:buChar char="n"/>
              <a:defRPr/>
            </a:pPr>
            <a:r>
              <a:rPr lang="zh-CN" altLang="en-US" sz="2800" b="1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</a:rPr>
              <a:t>可信度因子</a:t>
            </a:r>
            <a:r>
              <a:rPr lang="zh-CN" altLang="en-US" sz="2800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[-1,1]</a:t>
            </a: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：知识静态强度、可信度</a:t>
            </a:r>
          </a:p>
          <a:p>
            <a:pPr eaLnBrk="1" hangingPunct="1">
              <a:buFont typeface="Wingdings" panose="05000000000000000000" charset="0"/>
              <a:buChar char="o"/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知识表示形式为：</a:t>
            </a:r>
          </a:p>
          <a:p>
            <a:pPr lvl="1" indent="-436880" eaLnBrk="1" hangingPunct="1">
              <a:buFont typeface="Wingdings" panose="05000000000000000000" charset="0"/>
              <a:buChar char="n"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IF E THEN H (CF(H,E))</a:t>
            </a:r>
          </a:p>
          <a:p>
            <a:pPr lvl="1" indent="-436880" eaLnBrk="1" hangingPunct="1">
              <a:buFont typeface="Wingdings" panose="05000000000000000000" charset="0"/>
              <a:buChar char="n"/>
              <a:defRPr/>
            </a:pP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例：</a:t>
            </a: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IF </a:t>
            </a: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头疼</a:t>
            </a: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AND</a:t>
            </a: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流鼻涕 </a:t>
            </a: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THEN </a:t>
            </a: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感冒</a:t>
            </a:r>
            <a:r>
              <a:rPr lang="zh-CN" altLang="en-US" sz="2800" b="1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</a:rPr>
              <a:t>(0.7)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3. 不精确推理模型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charset="0"/>
              <a:buNone/>
              <a:defRPr/>
            </a:pPr>
            <a:r>
              <a:rPr lang="zh-CN" altLang="en-US" b="1" noProof="1">
                <a:sym typeface="+mn-ea"/>
              </a:rPr>
              <a:t>二</a:t>
            </a:r>
            <a:r>
              <a:rPr lang="en-US" altLang="zh-CN" b="1" noProof="1">
                <a:sym typeface="+mn-ea"/>
              </a:rPr>
              <a:t>. </a:t>
            </a:r>
            <a:r>
              <a:rPr lang="zh-CN" altLang="en-US" b="1" noProof="1">
                <a:sym typeface="+mn-ea"/>
              </a:rPr>
              <a:t>证据不确定性的表示</a:t>
            </a:r>
            <a:endParaRPr lang="zh-CN" altLang="en-US" b="1" noProof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charset="0"/>
              <a:buChar char="o"/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可信度因子</a:t>
            </a:r>
            <a:r>
              <a:rPr lang="en-US" altLang="zh-CN" b="1" noProof="1">
                <a:latin typeface="Times New Roman" panose="02020603050405020304" pitchFamily="18" charset="0"/>
              </a:rPr>
              <a:t>CF(E)</a:t>
            </a:r>
          </a:p>
          <a:p>
            <a:pPr lvl="1" indent="-436880" eaLnBrk="1" hangingPunct="1">
              <a:lnSpc>
                <a:spcPct val="150000"/>
              </a:lnSpc>
              <a:buFont typeface="Wingdings" panose="05000000000000000000" charset="0"/>
              <a:buChar char="n"/>
              <a:defRPr/>
            </a:pPr>
            <a:r>
              <a:rPr lang="zh-CN" altLang="en-US" b="1" noProof="1">
                <a:latin typeface="Times New Roman" panose="02020603050405020304" pitchFamily="18" charset="0"/>
                <a:cs typeface="+mn-ea"/>
              </a:rPr>
              <a:t>表示</a:t>
            </a:r>
            <a:r>
              <a:rPr lang="zh-CN" altLang="en-US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证据的不确定程度</a:t>
            </a:r>
          </a:p>
          <a:p>
            <a:pPr lvl="1" indent="-436880" eaLnBrk="1" hangingPunct="1">
              <a:lnSpc>
                <a:spcPct val="150000"/>
              </a:lnSpc>
              <a:buFont typeface="Wingdings" panose="05000000000000000000" charset="0"/>
              <a:buChar char="n"/>
              <a:defRPr/>
            </a:pPr>
            <a:r>
              <a:rPr lang="zh-CN" altLang="en-US" b="1" noProof="1">
                <a:latin typeface="Times New Roman" panose="02020603050405020304" pitchFamily="18" charset="0"/>
                <a:cs typeface="+mn-ea"/>
              </a:rPr>
              <a:t>取值范围：</a:t>
            </a:r>
            <a:r>
              <a:rPr lang="zh-CN" altLang="en-US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[-1,1]</a:t>
            </a:r>
            <a:r>
              <a:rPr lang="zh-CN" altLang="en-US" b="1" noProof="1">
                <a:latin typeface="Times New Roman" panose="02020603050405020304" pitchFamily="18" charset="0"/>
                <a:cs typeface="+mn-ea"/>
              </a:rPr>
              <a:t>；证据观察的结果为</a:t>
            </a:r>
            <a:r>
              <a:rPr lang="zh-CN" altLang="en-US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真或假的程度</a:t>
            </a:r>
          </a:p>
          <a:p>
            <a:pPr eaLnBrk="1" hangingPunct="1">
              <a:lnSpc>
                <a:spcPct val="150000"/>
              </a:lnSpc>
              <a:buFont typeface="Wingdings" panose="05000000000000000000" charset="0"/>
              <a:buChar char="o"/>
              <a:defRPr/>
            </a:pPr>
            <a:r>
              <a:rPr lang="en-US" altLang="zh-CN" b="1" noProof="1">
                <a:latin typeface="Times New Roman" panose="02020603050405020304" pitchFamily="18" charset="0"/>
              </a:rPr>
              <a:t>CF(E)</a:t>
            </a:r>
            <a:r>
              <a:rPr lang="zh-CN" altLang="en-US" b="1" noProof="1">
                <a:latin typeface="Times New Roman" panose="02020603050405020304" pitchFamily="18" charset="0"/>
              </a:rPr>
              <a:t>的值</a:t>
            </a:r>
          </a:p>
          <a:p>
            <a:pPr lvl="1" indent="-436880" eaLnBrk="1" hangingPunct="1">
              <a:lnSpc>
                <a:spcPct val="150000"/>
              </a:lnSpc>
              <a:buFont typeface="Wingdings" panose="05000000000000000000" charset="0"/>
              <a:buChar char="n"/>
              <a:defRPr/>
            </a:pPr>
            <a:r>
              <a:rPr lang="zh-CN" altLang="en-US" b="1" noProof="1">
                <a:latin typeface="Times New Roman" panose="02020603050405020304" pitchFamily="18" charset="0"/>
                <a:cs typeface="+mn-ea"/>
              </a:rPr>
              <a:t>原始证据，由用户提供；</a:t>
            </a:r>
          </a:p>
          <a:p>
            <a:pPr lvl="1" indent="-436880" eaLnBrk="1" hangingPunct="1">
              <a:lnSpc>
                <a:spcPct val="150000"/>
              </a:lnSpc>
              <a:buFont typeface="Wingdings" panose="05000000000000000000" charset="0"/>
              <a:buChar char="n"/>
              <a:defRPr/>
            </a:pPr>
            <a:r>
              <a:rPr lang="zh-CN" altLang="en-US" b="1" noProof="1">
                <a:latin typeface="Times New Roman" panose="02020603050405020304" pitchFamily="18" charset="0"/>
                <a:cs typeface="+mn-ea"/>
              </a:rPr>
              <a:t>中间结论，由算法计算得到；</a:t>
            </a:r>
          </a:p>
          <a:p>
            <a:pPr lvl="1" indent="-436880" eaLnBrk="1" hangingPunct="1">
              <a:lnSpc>
                <a:spcPct val="100000"/>
              </a:lnSpc>
              <a:buFont typeface="Wingdings" panose="05000000000000000000" charset="0"/>
              <a:buChar char="n"/>
              <a:defRPr/>
            </a:pPr>
            <a:endParaRPr lang="zh-CN" altLang="en-US" b="1" noProof="1">
              <a:cs typeface="+mn-ea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3. 不精确推理模型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charset="0"/>
              <a:buNone/>
              <a:defRPr/>
            </a:pPr>
            <a:r>
              <a:rPr lang="en-US" altLang="zh-CN" b="1" noProof="1">
                <a:latin typeface="Times New Roman" panose="02020603050405020304" pitchFamily="18" charset="0"/>
                <a:sym typeface="+mn-ea"/>
              </a:rPr>
              <a:t>CF(H,E)</a:t>
            </a:r>
            <a:r>
              <a:rPr lang="zh-CN" altLang="en-US" b="1" noProof="1">
                <a:latin typeface="Times New Roman" panose="02020603050405020304" pitchFamily="18" charset="0"/>
                <a:sym typeface="+mn-ea"/>
              </a:rPr>
              <a:t>和</a:t>
            </a:r>
            <a:r>
              <a:rPr lang="en-US" altLang="zh-CN" b="1" noProof="1">
                <a:latin typeface="Times New Roman" panose="02020603050405020304" pitchFamily="18" charset="0"/>
                <a:sym typeface="+mn-ea"/>
              </a:rPr>
              <a:t>CF(E)</a:t>
            </a:r>
            <a:r>
              <a:rPr lang="zh-CN" altLang="en-US" b="1" noProof="1">
                <a:sym typeface="+mn-ea"/>
              </a:rPr>
              <a:t>的区别</a:t>
            </a:r>
            <a:endParaRPr lang="en-US" altLang="zh-CN" b="1" noProof="1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charset="0"/>
              <a:buChar char="o"/>
              <a:defRPr/>
            </a:pPr>
            <a:r>
              <a:rPr lang="en-US" altLang="zh-CN" b="1" noProof="1">
                <a:latin typeface="Times New Roman" panose="02020603050405020304" pitchFamily="18" charset="0"/>
              </a:rPr>
              <a:t>CF(H,E)</a:t>
            </a:r>
          </a:p>
          <a:p>
            <a:pPr lvl="1" indent="-436880" eaLnBrk="1" hangingPunct="1">
              <a:buFont typeface="Wingdings" panose="05000000000000000000" charset="0"/>
              <a:buChar char="n"/>
              <a:defRPr/>
            </a:pP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表示知识的不确定性，而知识一般由该领域的专家给定，如诊断规则</a:t>
            </a:r>
          </a:p>
          <a:p>
            <a:pPr lvl="1" indent="-436880" eaLnBrk="1" hangingPunct="1">
              <a:buFont typeface="Wingdings" panose="05000000000000000000" charset="0"/>
              <a:buChar char="n"/>
              <a:defRPr/>
            </a:pP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是</a:t>
            </a:r>
            <a:r>
              <a:rPr lang="zh-CN" altLang="en-US" sz="2800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证据</a:t>
            </a:r>
            <a:r>
              <a:rPr lang="en-US" altLang="zh-CN" sz="2800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E</a:t>
            </a:r>
            <a:r>
              <a:rPr lang="zh-CN" altLang="en-US" sz="2800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为真时，结论</a:t>
            </a:r>
            <a:r>
              <a:rPr lang="en-US" altLang="zh-CN" sz="2800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H</a:t>
            </a:r>
            <a:r>
              <a:rPr lang="zh-CN" altLang="en-US" sz="2800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的可能性度量</a:t>
            </a:r>
          </a:p>
          <a:p>
            <a:pPr eaLnBrk="1" hangingPunct="1">
              <a:buFont typeface="Wingdings" panose="05000000000000000000" charset="0"/>
              <a:buChar char="o"/>
              <a:defRPr/>
            </a:pPr>
            <a:r>
              <a:rPr lang="en-US" altLang="zh-CN" b="1" noProof="1">
                <a:latin typeface="Times New Roman" panose="02020603050405020304" pitchFamily="18" charset="0"/>
              </a:rPr>
              <a:t>CF(E)</a:t>
            </a:r>
          </a:p>
          <a:p>
            <a:pPr lvl="1" indent="-436880" eaLnBrk="1" hangingPunct="1">
              <a:buFont typeface="Wingdings" panose="05000000000000000000" charset="0"/>
              <a:buChar char="n"/>
              <a:defRPr/>
            </a:pP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表示证据的不确定性，而证据一般由用户提供，如症状、检验结果等</a:t>
            </a:r>
          </a:p>
          <a:p>
            <a:pPr lvl="1" indent="-436880" eaLnBrk="1" hangingPunct="1">
              <a:buFont typeface="Wingdings" panose="05000000000000000000" charset="0"/>
              <a:buChar char="n"/>
              <a:defRPr/>
            </a:pP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是</a:t>
            </a:r>
            <a:r>
              <a:rPr lang="zh-CN" altLang="en-US" sz="2800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证据</a:t>
            </a:r>
            <a:r>
              <a:rPr lang="en-US" altLang="zh-CN" sz="2800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E</a:t>
            </a:r>
            <a:r>
              <a:rPr lang="zh-CN" altLang="en-US" sz="2800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本身的可能性度量</a:t>
            </a:r>
          </a:p>
          <a:p>
            <a:pPr eaLnBrk="1" hangingPunct="1">
              <a:buFont typeface="Wingdings" panose="05000000000000000000" charset="0"/>
              <a:buChar char="o"/>
              <a:defRPr/>
            </a:pPr>
            <a:endParaRPr lang="en-US" altLang="zh-CN" b="1" noProof="1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3. 不精确推理模型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charset="0"/>
              <a:buNone/>
              <a:defRPr/>
            </a:pPr>
            <a:r>
              <a:rPr lang="zh-CN" altLang="en-US" b="1" noProof="1">
                <a:sym typeface="+mn-ea"/>
              </a:rPr>
              <a:t>三</a:t>
            </a:r>
            <a:r>
              <a:rPr lang="en-US" altLang="zh-CN" b="1" noProof="1">
                <a:sym typeface="+mn-ea"/>
              </a:rPr>
              <a:t>. </a:t>
            </a:r>
            <a:r>
              <a:rPr lang="zh-CN" altLang="en-US" b="1" noProof="1">
                <a:sym typeface="+mn-ea"/>
              </a:rPr>
              <a:t>组合证据不确定性的算法</a:t>
            </a:r>
            <a:endParaRPr lang="zh-CN" altLang="en-US" b="1" noProof="1"/>
          </a:p>
          <a:p>
            <a:pPr eaLnBrk="1" hangingPunct="1">
              <a:lnSpc>
                <a:spcPct val="130000"/>
              </a:lnSpc>
              <a:buFont typeface="Wingdings" panose="05000000000000000000" charset="0"/>
              <a:buChar char="o"/>
              <a:defRPr/>
            </a:pPr>
            <a:r>
              <a:rPr lang="zh-CN" altLang="en-US" b="1" noProof="1"/>
              <a:t>组合证据为多个证据的</a:t>
            </a:r>
            <a:r>
              <a:rPr lang="zh-CN" altLang="en-US" b="1" noProof="1">
                <a:solidFill>
                  <a:srgbClr val="FF0066"/>
                </a:solidFill>
              </a:rPr>
              <a:t>合取</a:t>
            </a:r>
            <a:r>
              <a:rPr lang="zh-CN" altLang="en-US" b="1" noProof="1"/>
              <a:t>时</a:t>
            </a:r>
          </a:p>
          <a:p>
            <a:pPr lvl="1" indent="-436880" eaLnBrk="1" hangingPunct="1">
              <a:lnSpc>
                <a:spcPct val="130000"/>
              </a:lnSpc>
              <a:buFont typeface="Wingdings" panose="05000000000000000000" charset="0"/>
              <a:buChar char="n"/>
              <a:defRPr/>
            </a:pPr>
            <a:r>
              <a:rPr lang="zh-CN" altLang="en-US" b="1" noProof="1">
                <a:cs typeface="+mn-ea"/>
              </a:rPr>
              <a:t>即</a:t>
            </a:r>
            <a:r>
              <a:rPr lang="en-US" altLang="zh-CN" b="1" noProof="1">
                <a:latin typeface="Times New Roman" panose="02020603050405020304" pitchFamily="18" charset="0"/>
                <a:cs typeface="+mn-ea"/>
              </a:rPr>
              <a:t>E=E</a:t>
            </a:r>
            <a:r>
              <a:rPr lang="en-US" altLang="zh-CN" b="1" baseline="-25000" noProof="1">
                <a:latin typeface="Times New Roman" panose="02020603050405020304" pitchFamily="18" charset="0"/>
                <a:cs typeface="+mn-ea"/>
              </a:rPr>
              <a:t>1</a:t>
            </a:r>
            <a:r>
              <a:rPr lang="en-US" altLang="zh-CN" b="1" noProof="1">
                <a:latin typeface="Times New Roman" panose="02020603050405020304" pitchFamily="18" charset="0"/>
                <a:cs typeface="+mn-ea"/>
              </a:rPr>
              <a:t> AND E</a:t>
            </a:r>
            <a:r>
              <a:rPr lang="en-US" altLang="zh-CN" b="1" baseline="-25000" noProof="1">
                <a:latin typeface="Times New Roman" panose="02020603050405020304" pitchFamily="18" charset="0"/>
                <a:cs typeface="+mn-ea"/>
              </a:rPr>
              <a:t>2</a:t>
            </a:r>
            <a:r>
              <a:rPr lang="en-US" altLang="zh-CN" b="1" noProof="1">
                <a:latin typeface="Times New Roman" panose="02020603050405020304" pitchFamily="18" charset="0"/>
                <a:cs typeface="+mn-ea"/>
              </a:rPr>
              <a:t> AND … E</a:t>
            </a:r>
            <a:r>
              <a:rPr lang="en-US" altLang="zh-CN" b="1" baseline="-25000" noProof="1">
                <a:latin typeface="Times New Roman" panose="02020603050405020304" pitchFamily="18" charset="0"/>
                <a:cs typeface="+mn-ea"/>
              </a:rPr>
              <a:t>n</a:t>
            </a:r>
          </a:p>
          <a:p>
            <a:pPr lvl="1" indent="-436880" eaLnBrk="1" hangingPunct="1">
              <a:lnSpc>
                <a:spcPct val="130000"/>
              </a:lnSpc>
              <a:buFont typeface="Wingdings" panose="05000000000000000000" charset="0"/>
              <a:buNone/>
              <a:defRPr/>
            </a:pPr>
            <a:endParaRPr lang="zh-CN" altLang="en-US" b="1" noProof="1">
              <a:latin typeface="Times New Roman" panose="02020603050405020304" pitchFamily="18" charset="0"/>
              <a:cs typeface="+mn-ea"/>
            </a:endParaRPr>
          </a:p>
          <a:p>
            <a:pPr eaLnBrk="1" hangingPunct="1">
              <a:lnSpc>
                <a:spcPct val="130000"/>
              </a:lnSpc>
              <a:buFont typeface="Wingdings" panose="05000000000000000000" charset="0"/>
              <a:buChar char="o"/>
              <a:defRPr/>
            </a:pPr>
            <a:endParaRPr lang="zh-CN" altLang="en-US" sz="2000" b="1" noProof="1"/>
          </a:p>
          <a:p>
            <a:pPr eaLnBrk="1" hangingPunct="1">
              <a:lnSpc>
                <a:spcPct val="130000"/>
              </a:lnSpc>
              <a:buFont typeface="Wingdings" panose="05000000000000000000" charset="0"/>
              <a:buChar char="o"/>
              <a:defRPr/>
            </a:pPr>
            <a:r>
              <a:rPr lang="zh-CN" altLang="en-US" b="1" noProof="1"/>
              <a:t>组合证据为多个证据的</a:t>
            </a:r>
            <a:r>
              <a:rPr lang="zh-CN" altLang="en-US" b="1" noProof="1">
                <a:solidFill>
                  <a:srgbClr val="FF0066"/>
                </a:solidFill>
              </a:rPr>
              <a:t>析取</a:t>
            </a:r>
            <a:r>
              <a:rPr lang="zh-CN" altLang="en-US" b="1" noProof="1"/>
              <a:t>时</a:t>
            </a:r>
          </a:p>
          <a:p>
            <a:pPr lvl="1" indent="-436880" eaLnBrk="1" hangingPunct="1">
              <a:lnSpc>
                <a:spcPct val="130000"/>
              </a:lnSpc>
              <a:buFont typeface="Wingdings" panose="05000000000000000000" charset="0"/>
              <a:buChar char="n"/>
              <a:defRPr/>
            </a:pPr>
            <a:r>
              <a:rPr lang="zh-CN" altLang="en-US" b="1" noProof="1">
                <a:cs typeface="+mn-ea"/>
              </a:rPr>
              <a:t>即</a:t>
            </a:r>
            <a:r>
              <a:rPr lang="en-US" altLang="zh-CN" b="1" noProof="1">
                <a:latin typeface="Times New Roman" panose="02020603050405020304" pitchFamily="18" charset="0"/>
                <a:cs typeface="+mn-ea"/>
              </a:rPr>
              <a:t>E=E</a:t>
            </a:r>
            <a:r>
              <a:rPr lang="en-US" altLang="zh-CN" b="1" baseline="-25000" noProof="1">
                <a:latin typeface="Times New Roman" panose="02020603050405020304" pitchFamily="18" charset="0"/>
                <a:cs typeface="+mn-ea"/>
              </a:rPr>
              <a:t>1</a:t>
            </a:r>
            <a:r>
              <a:rPr lang="en-US" altLang="zh-CN" b="1" noProof="1">
                <a:latin typeface="Times New Roman" panose="02020603050405020304" pitchFamily="18" charset="0"/>
                <a:cs typeface="+mn-ea"/>
              </a:rPr>
              <a:t> OR E</a:t>
            </a:r>
            <a:r>
              <a:rPr lang="en-US" altLang="zh-CN" b="1" baseline="-25000" noProof="1">
                <a:latin typeface="Times New Roman" panose="02020603050405020304" pitchFamily="18" charset="0"/>
                <a:cs typeface="+mn-ea"/>
              </a:rPr>
              <a:t>2</a:t>
            </a:r>
            <a:r>
              <a:rPr lang="en-US" altLang="zh-CN" b="1" noProof="1">
                <a:latin typeface="Times New Roman" panose="02020603050405020304" pitchFamily="18" charset="0"/>
                <a:cs typeface="+mn-ea"/>
              </a:rPr>
              <a:t> OR … E</a:t>
            </a:r>
            <a:r>
              <a:rPr lang="en-US" altLang="zh-CN" b="1" baseline="-25000" noProof="1">
                <a:latin typeface="Times New Roman" panose="02020603050405020304" pitchFamily="18" charset="0"/>
                <a:cs typeface="+mn-ea"/>
              </a:rPr>
              <a:t>n</a:t>
            </a:r>
          </a:p>
          <a:p>
            <a:pPr eaLnBrk="1" hangingPunct="1">
              <a:buFont typeface="Wingdings" panose="05000000000000000000" charset="0"/>
              <a:buChar char="o"/>
              <a:defRPr/>
            </a:pPr>
            <a:endParaRPr lang="zh-CN" altLang="en-US" b="1" noProof="1"/>
          </a:p>
        </p:txBody>
      </p:sp>
      <p:graphicFrame>
        <p:nvGraphicFramePr>
          <p:cNvPr id="30723" name="Object 4"/>
          <p:cNvGraphicFramePr>
            <a:graphicFrameLocks noChangeAspect="1"/>
          </p:cNvGraphicFramePr>
          <p:nvPr/>
        </p:nvGraphicFramePr>
        <p:xfrm>
          <a:off x="1314450" y="3068638"/>
          <a:ext cx="61642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r:id="rId3" imgW="2641600" imgH="203200" progId="Equation.3">
                  <p:embed/>
                </p:oleObj>
              </mc:Choice>
              <mc:Fallback>
                <p:oleObj r:id="rId3" imgW="26416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3068638"/>
                        <a:ext cx="61642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5"/>
          <p:cNvGraphicFramePr>
            <a:graphicFrameLocks noChangeAspect="1"/>
          </p:cNvGraphicFramePr>
          <p:nvPr/>
        </p:nvGraphicFramePr>
        <p:xfrm>
          <a:off x="1252538" y="5394325"/>
          <a:ext cx="6121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r:id="rId5" imgW="2665843" imgH="203112" progId="Equation.3">
                  <p:embed/>
                </p:oleObj>
              </mc:Choice>
              <mc:Fallback>
                <p:oleObj r:id="rId5" imgW="2665843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5394325"/>
                        <a:ext cx="6121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3. 不精确推理模型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charset="0"/>
              <a:buNone/>
              <a:defRPr/>
            </a:pPr>
            <a:r>
              <a:rPr lang="zh-CN" altLang="en-US" b="1" noProof="1">
                <a:sym typeface="+mn-ea"/>
              </a:rPr>
              <a:t>四</a:t>
            </a:r>
            <a:r>
              <a:rPr lang="en-US" altLang="zh-CN" b="1" noProof="1">
                <a:sym typeface="+mn-ea"/>
              </a:rPr>
              <a:t>. </a:t>
            </a:r>
            <a:r>
              <a:rPr lang="zh-CN" altLang="en-US" b="1" noProof="1">
                <a:sym typeface="+mn-ea"/>
              </a:rPr>
              <a:t>不确定性的传递算法</a:t>
            </a:r>
            <a:endParaRPr lang="zh-CN" altLang="en-US" b="1" noProof="1"/>
          </a:p>
          <a:p>
            <a:pPr eaLnBrk="1" hangingPunct="1">
              <a:lnSpc>
                <a:spcPct val="130000"/>
              </a:lnSpc>
              <a:buFont typeface="Wingdings" panose="05000000000000000000" charset="0"/>
              <a:buChar char="o"/>
              <a:defRPr/>
            </a:pPr>
            <a:r>
              <a:rPr lang="zh-CN" altLang="en-US" b="1" noProof="1"/>
              <a:t>不确定性推理</a:t>
            </a:r>
          </a:p>
          <a:p>
            <a:pPr lvl="1" indent="-436880" eaLnBrk="1" hangingPunct="1">
              <a:lnSpc>
                <a:spcPct val="130000"/>
              </a:lnSpc>
              <a:buFont typeface="Wingdings" panose="05000000000000000000" charset="0"/>
              <a:buChar char="n"/>
              <a:defRPr/>
            </a:pPr>
            <a:r>
              <a:rPr lang="zh-CN" altLang="en-US" b="1" noProof="1">
                <a:cs typeface="+mn-ea"/>
              </a:rPr>
              <a:t>不确定性的原始证据</a:t>
            </a:r>
          </a:p>
          <a:p>
            <a:pPr lvl="1" indent="-436880" eaLnBrk="1" hangingPunct="1">
              <a:lnSpc>
                <a:spcPct val="130000"/>
              </a:lnSpc>
              <a:buFont typeface="Wingdings" panose="05000000000000000000" charset="0"/>
              <a:buChar char="n"/>
              <a:defRPr/>
            </a:pPr>
            <a:r>
              <a:rPr lang="zh-CN" altLang="en-US" b="1" noProof="1">
                <a:cs typeface="+mn-ea"/>
              </a:rPr>
              <a:t>不确定性的知识</a:t>
            </a:r>
          </a:p>
          <a:p>
            <a:pPr eaLnBrk="1" hangingPunct="1">
              <a:lnSpc>
                <a:spcPct val="130000"/>
              </a:lnSpc>
              <a:buFont typeface="Wingdings" panose="05000000000000000000" charset="0"/>
              <a:buChar char="o"/>
              <a:defRPr/>
            </a:pPr>
            <a:r>
              <a:rPr lang="zh-CN" altLang="en-US" b="1" noProof="1">
                <a:solidFill>
                  <a:srgbClr val="FF0066"/>
                </a:solidFill>
              </a:rPr>
              <a:t>结论</a:t>
            </a:r>
            <a:r>
              <a:rPr lang="en-US" altLang="zh-CN" b="1" noProof="1">
                <a:solidFill>
                  <a:srgbClr val="FF0066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b="1" noProof="1">
                <a:solidFill>
                  <a:srgbClr val="FF0066"/>
                </a:solidFill>
              </a:rPr>
              <a:t>的可信度</a:t>
            </a:r>
          </a:p>
          <a:p>
            <a:pPr eaLnBrk="1" hangingPunct="1">
              <a:lnSpc>
                <a:spcPct val="130000"/>
              </a:lnSpc>
              <a:buFont typeface="Wingdings" panose="05000000000000000000" charset="0"/>
              <a:buChar char="o"/>
              <a:defRPr/>
            </a:pPr>
            <a:endParaRPr lang="zh-CN" altLang="en-US" b="1" noProof="1">
              <a:solidFill>
                <a:srgbClr val="FF0066"/>
              </a:solidFill>
            </a:endParaRPr>
          </a:p>
          <a:p>
            <a:pPr lvl="1" indent="-436880" eaLnBrk="1" hangingPunct="1">
              <a:lnSpc>
                <a:spcPct val="130000"/>
              </a:lnSpc>
              <a:buFont typeface="Wingdings" panose="05000000000000000000" charset="0"/>
              <a:buChar char="n"/>
              <a:defRPr/>
            </a:pPr>
            <a:r>
              <a:rPr lang="en-US" altLang="zh-CN" b="1" noProof="1">
                <a:solidFill>
                  <a:schemeClr val="tx1"/>
                </a:solidFill>
                <a:latin typeface="Times New Roman" panose="02020603050405020304" pitchFamily="18" charset="0"/>
                <a:cs typeface="+mn-ea"/>
              </a:rPr>
              <a:t>H</a:t>
            </a:r>
            <a:r>
              <a:rPr lang="zh-CN" altLang="en-US" b="1" noProof="1">
                <a:solidFill>
                  <a:schemeClr val="tx1"/>
                </a:solidFill>
                <a:cs typeface="+mn-ea"/>
              </a:rPr>
              <a:t>可以是</a:t>
            </a:r>
            <a:r>
              <a:rPr lang="zh-CN" altLang="en-US" b="1" noProof="1">
                <a:solidFill>
                  <a:srgbClr val="FF0066"/>
                </a:solidFill>
                <a:cs typeface="+mn-ea"/>
              </a:rPr>
              <a:t>最终结论或中间结论</a:t>
            </a:r>
          </a:p>
          <a:p>
            <a:pPr lvl="1" indent="-436880" eaLnBrk="1" hangingPunct="1">
              <a:lnSpc>
                <a:spcPct val="130000"/>
              </a:lnSpc>
              <a:buFont typeface="Wingdings" panose="05000000000000000000" charset="0"/>
              <a:buChar char="n"/>
              <a:defRPr/>
            </a:pPr>
            <a:r>
              <a:rPr lang="en-US" altLang="zh-CN" b="1" noProof="1">
                <a:solidFill>
                  <a:schemeClr val="tx1"/>
                </a:solidFill>
                <a:latin typeface="Times New Roman" panose="02020603050405020304" pitchFamily="18" charset="0"/>
                <a:cs typeface="+mn-ea"/>
              </a:rPr>
              <a:t>H</a:t>
            </a:r>
            <a:r>
              <a:rPr lang="zh-CN" altLang="en-US" b="1" noProof="1">
                <a:solidFill>
                  <a:schemeClr val="tx1"/>
                </a:solidFill>
                <a:latin typeface="Times New Roman" panose="02020603050405020304" pitchFamily="18" charset="0"/>
                <a:cs typeface="+mn-ea"/>
              </a:rPr>
              <a:t>的可信度取值：</a:t>
            </a:r>
            <a:r>
              <a:rPr lang="en-US" altLang="zh-CN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[-1,1]</a:t>
            </a:r>
            <a:endParaRPr lang="en-US" altLang="zh-CN" b="1" noProof="1">
              <a:cs typeface="+mn-ea"/>
            </a:endParaRPr>
          </a:p>
        </p:txBody>
      </p:sp>
      <p:graphicFrame>
        <p:nvGraphicFramePr>
          <p:cNvPr id="31747" name="Object 4"/>
          <p:cNvGraphicFramePr>
            <a:graphicFrameLocks noChangeAspect="1"/>
          </p:cNvGraphicFramePr>
          <p:nvPr/>
        </p:nvGraphicFramePr>
        <p:xfrm>
          <a:off x="901700" y="4262438"/>
          <a:ext cx="62484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r:id="rId3" imgW="2323092" imgH="203112" progId="Equation.3">
                  <p:embed/>
                </p:oleObj>
              </mc:Choice>
              <mc:Fallback>
                <p:oleObj r:id="rId3" imgW="232309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262438"/>
                        <a:ext cx="62484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3. 不精确推理模型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30000"/>
              </a:lnSpc>
              <a:buFont typeface="Wingdings" panose="05000000000000000000" charset="0"/>
              <a:buNone/>
              <a:defRPr/>
            </a:pPr>
            <a:r>
              <a:rPr lang="zh-CN" altLang="en-US" b="1" noProof="1">
                <a:sym typeface="+mn-ea"/>
              </a:rPr>
              <a:t>五</a:t>
            </a:r>
            <a:r>
              <a:rPr lang="en-US" altLang="zh-CN" b="1" noProof="1">
                <a:sym typeface="+mn-ea"/>
              </a:rPr>
              <a:t>. </a:t>
            </a:r>
            <a:r>
              <a:rPr lang="zh-CN" altLang="en-US" b="1" noProof="1">
                <a:sym typeface="+mn-ea"/>
              </a:rPr>
              <a:t>结论不确定性的合成算法</a:t>
            </a:r>
            <a:endParaRPr lang="zh-CN" altLang="en-US" b="1" noProof="1"/>
          </a:p>
          <a:p>
            <a:pPr eaLnBrk="1" hangingPunct="1">
              <a:lnSpc>
                <a:spcPct val="130000"/>
              </a:lnSpc>
              <a:buFont typeface="Wingdings" panose="05000000000000000000" charset="0"/>
              <a:buChar char="o"/>
              <a:defRPr/>
            </a:pPr>
            <a:r>
              <a:rPr lang="zh-CN" altLang="en-US" b="1" noProof="1"/>
              <a:t>考虑如下两条规则下的推理：</a:t>
            </a:r>
          </a:p>
          <a:p>
            <a:pPr lvl="1" indent="-436880" eaLnBrk="1" hangingPunct="1">
              <a:lnSpc>
                <a:spcPct val="130000"/>
              </a:lnSpc>
              <a:buFont typeface="Wingdings" panose="05000000000000000000" charset="0"/>
              <a:buChar char="n"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IF E</a:t>
            </a:r>
            <a:r>
              <a:rPr lang="en-US" altLang="zh-CN" sz="2800" b="1" baseline="-25000" noProof="1">
                <a:latin typeface="Times New Roman" panose="02020603050405020304" pitchFamily="18" charset="0"/>
                <a:cs typeface="+mn-ea"/>
              </a:rPr>
              <a:t>1</a:t>
            </a: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 THEN H(</a:t>
            </a:r>
            <a:r>
              <a:rPr lang="en-US" altLang="zh-CN" sz="2800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CF(H,E</a:t>
            </a:r>
            <a:r>
              <a:rPr lang="en-US" altLang="zh-CN" sz="2800" b="1" baseline="-25000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1</a:t>
            </a:r>
            <a:r>
              <a:rPr lang="en-US" altLang="zh-CN" sz="2800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)</a:t>
            </a: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)</a:t>
            </a:r>
          </a:p>
          <a:p>
            <a:pPr lvl="1" indent="-436880" eaLnBrk="1" hangingPunct="1">
              <a:lnSpc>
                <a:spcPct val="130000"/>
              </a:lnSpc>
              <a:buFont typeface="Wingdings" panose="05000000000000000000" charset="0"/>
              <a:buChar char="n"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IF E</a:t>
            </a:r>
            <a:r>
              <a:rPr lang="en-US" altLang="zh-CN" sz="2800" b="1" baseline="-25000" noProof="1">
                <a:latin typeface="Times New Roman" panose="02020603050405020304" pitchFamily="18" charset="0"/>
                <a:cs typeface="+mn-ea"/>
              </a:rPr>
              <a:t>2  </a:t>
            </a: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THEN H(</a:t>
            </a:r>
            <a:r>
              <a:rPr lang="en-US" altLang="zh-CN" sz="2800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CF(H,E</a:t>
            </a:r>
            <a:r>
              <a:rPr lang="en-US" altLang="zh-CN" sz="2800" b="1" baseline="-25000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2</a:t>
            </a:r>
            <a:r>
              <a:rPr lang="en-US" altLang="zh-CN" sz="2800" b="1" noProof="1">
                <a:solidFill>
                  <a:srgbClr val="FF0066"/>
                </a:solidFill>
                <a:latin typeface="Times New Roman" panose="02020603050405020304" pitchFamily="18" charset="0"/>
                <a:cs typeface="+mn-ea"/>
              </a:rPr>
              <a:t>)</a:t>
            </a: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)</a:t>
            </a:r>
          </a:p>
          <a:p>
            <a:pPr lvl="1" indent="-436880" eaLnBrk="1" hangingPunct="1">
              <a:lnSpc>
                <a:spcPct val="130000"/>
              </a:lnSpc>
              <a:buFont typeface="Wingdings" panose="05000000000000000000" charset="0"/>
              <a:buChar char="n"/>
              <a:defRPr/>
            </a:pP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不同：</a:t>
            </a: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IF E</a:t>
            </a:r>
            <a:r>
              <a:rPr lang="en-US" altLang="zh-CN" sz="2800" b="1" baseline="-25000" noProof="1">
                <a:latin typeface="Times New Roman" panose="02020603050405020304" pitchFamily="18" charset="0"/>
                <a:cs typeface="+mn-ea"/>
              </a:rPr>
              <a:t>1</a:t>
            </a: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 OR E</a:t>
            </a:r>
            <a:r>
              <a:rPr lang="en-US" altLang="zh-CN" sz="2800" b="1" baseline="-25000" noProof="1">
                <a:latin typeface="Times New Roman" panose="02020603050405020304" pitchFamily="18" charset="0"/>
                <a:cs typeface="+mn-ea"/>
              </a:rPr>
              <a:t>2</a:t>
            </a: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 THEN H </a:t>
            </a:r>
          </a:p>
          <a:p>
            <a:pPr eaLnBrk="1" hangingPunct="1">
              <a:lnSpc>
                <a:spcPct val="130000"/>
              </a:lnSpc>
              <a:buFont typeface="Wingdings" panose="05000000000000000000" charset="0"/>
              <a:buChar char="o"/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利用每一条规则，分别计算</a:t>
            </a:r>
            <a:endParaRPr lang="zh-CN" altLang="en-US" b="1" baseline="-25000" noProof="1">
              <a:latin typeface="Times New Roman" panose="02020603050405020304" pitchFamily="18" charset="0"/>
            </a:endParaRPr>
          </a:p>
        </p:txBody>
      </p:sp>
      <p:graphicFrame>
        <p:nvGraphicFramePr>
          <p:cNvPr id="32771" name="Object 4"/>
          <p:cNvGraphicFramePr>
            <a:graphicFrameLocks noChangeAspect="1"/>
          </p:cNvGraphicFramePr>
          <p:nvPr/>
        </p:nvGraphicFramePr>
        <p:xfrm>
          <a:off x="1141413" y="5076825"/>
          <a:ext cx="617855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r:id="rId3" imgW="2476500" imgH="431800" progId="Equation.3">
                  <p:embed/>
                </p:oleObj>
              </mc:Choice>
              <mc:Fallback>
                <p:oleObj r:id="rId3" imgW="24765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5076825"/>
                        <a:ext cx="6178550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3. 不精确推理模型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2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33600"/>
            <a:ext cx="8991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93713" y="1058863"/>
            <a:ext cx="7058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0066"/>
                </a:solidFill>
              </a:rPr>
              <a:t>则两条规则下的结论可信度合成公式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3. 不精确推理模型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642350" cy="5761038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设有下述一组知识：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: </a:t>
            </a:r>
            <a:r>
              <a:rPr lang="zh-CN" altLang="en-US" b="1" smtClean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IF 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 THEN H (0.8)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: </a:t>
            </a:r>
            <a:r>
              <a:rPr lang="zh-CN" altLang="en-US" b="1" smtClean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IF 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 THEN H (0.6)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: </a:t>
            </a:r>
            <a:r>
              <a:rPr lang="zh-CN" altLang="en-US" b="1" smtClean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IF 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 THEN H (-0.5)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: </a:t>
            </a:r>
            <a:r>
              <a:rPr lang="zh-CN" altLang="en-US" b="1" smtClean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IF 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 AND(E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5 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OR 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6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) THEN 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(0.7)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5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: </a:t>
            </a:r>
            <a:r>
              <a:rPr lang="zh-CN" altLang="en-US" b="1" smtClean="0">
                <a:latin typeface="Times New Roman" panose="02020603050405020304" pitchFamily="18" charset="0"/>
                <a:ea typeface="楷体_GB2312" pitchFamily="1" charset="-122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IF 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 AND 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8  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THEN 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(0.9)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  <a:ea typeface="楷体_GB2312" pitchFamily="1" charset="-122"/>
              </a:rPr>
              <a:t>已知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CF(E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)=0.8,  CF(E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)=0.5,  CF(E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5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)=0.6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        CF(E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6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)=0.7,  CF(E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)=0.6,  CF(E</a:t>
            </a:r>
            <a:r>
              <a:rPr lang="en-US" altLang="zh-CN" b="1" baseline="-30000" smtClean="0">
                <a:latin typeface="Times New Roman" panose="02020603050405020304" pitchFamily="18" charset="0"/>
                <a:ea typeface="楷体_GB2312" pitchFamily="1" charset="-122"/>
              </a:rPr>
              <a:t>8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)=0.9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  <a:ea typeface="楷体_GB2312" pitchFamily="1" charset="-122"/>
              </a:rPr>
              <a:t>画出推理树，求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CF(H) (</a:t>
            </a:r>
            <a:r>
              <a:rPr lang="zh-CN" altLang="en-US" b="1" smtClean="0">
                <a:latin typeface="Times New Roman" panose="02020603050405020304" pitchFamily="18" charset="0"/>
                <a:ea typeface="楷体_GB2312" pitchFamily="1" charset="-122"/>
              </a:rPr>
              <a:t>运算过程保留小数点后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  <a:ea typeface="楷体_GB2312" pitchFamily="1" charset="-122"/>
              </a:rPr>
              <a:t>位</a:t>
            </a:r>
            <a:r>
              <a:rPr lang="en-US" altLang="zh-CN" b="1" smtClean="0">
                <a:latin typeface="Times New Roman" panose="02020603050405020304" pitchFamily="18" charset="0"/>
                <a:ea typeface="楷体_GB2312" pitchFamily="1" charset="-122"/>
              </a:rPr>
              <a:t>)</a:t>
            </a:r>
            <a:endParaRPr lang="zh-CN" altLang="en-US" b="1" smtClean="0"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1. 不确定性推理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推理是从</a:t>
            </a:r>
            <a:r>
              <a:rPr lang="zh-CN" altLang="en-US" b="1" smtClean="0">
                <a:solidFill>
                  <a:srgbClr val="FF0000"/>
                </a:solidFill>
              </a:rPr>
              <a:t>已知事实（证据）</a:t>
            </a:r>
            <a:r>
              <a:rPr lang="zh-CN" altLang="en-US" b="1" smtClean="0"/>
              <a:t>出发，运用相关</a:t>
            </a:r>
            <a:r>
              <a:rPr lang="zh-CN" altLang="en-US" b="1" smtClean="0">
                <a:solidFill>
                  <a:srgbClr val="FF0000"/>
                </a:solidFill>
              </a:rPr>
              <a:t>知识（或规则）</a:t>
            </a:r>
            <a:r>
              <a:rPr lang="zh-CN" altLang="en-US" b="1" smtClean="0"/>
              <a:t>逐步推出</a:t>
            </a:r>
            <a:r>
              <a:rPr lang="zh-CN" altLang="en-US" b="1" smtClean="0">
                <a:solidFill>
                  <a:srgbClr val="FF0000"/>
                </a:solidFill>
              </a:rPr>
              <a:t>结论</a:t>
            </a:r>
            <a:r>
              <a:rPr lang="zh-CN" altLang="en-US" b="1" smtClean="0"/>
              <a:t>的思维过程。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基于传统逻辑的推理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smtClean="0"/>
              <a:t>原始证据是</a:t>
            </a:r>
            <a:r>
              <a:rPr lang="zh-CN" altLang="en-US" sz="2800" b="1" smtClean="0">
                <a:solidFill>
                  <a:srgbClr val="FF0000"/>
                </a:solidFill>
              </a:rPr>
              <a:t>确定</a:t>
            </a:r>
            <a:r>
              <a:rPr lang="zh-CN" altLang="en-US" sz="2800" b="1" smtClean="0"/>
              <a:t>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b="1" smtClean="0"/>
              <a:t>推理规则是</a:t>
            </a:r>
            <a:r>
              <a:rPr lang="zh-CN" altLang="en-US" sz="2800" b="1" smtClean="0">
                <a:solidFill>
                  <a:srgbClr val="FF0000"/>
                </a:solidFill>
              </a:rPr>
              <a:t>确定</a:t>
            </a:r>
            <a:r>
              <a:rPr lang="zh-CN" altLang="en-US" sz="2800" b="1" smtClean="0"/>
              <a:t>的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但是世界上许多事情是</a:t>
            </a:r>
            <a:r>
              <a:rPr lang="zh-CN" altLang="en-US" b="1" smtClean="0">
                <a:solidFill>
                  <a:srgbClr val="FF0000"/>
                </a:solidFill>
              </a:rPr>
              <a:t>无法完全确定</a:t>
            </a:r>
            <a:r>
              <a:rPr lang="zh-CN" altLang="en-US" b="1" smtClean="0"/>
              <a:t>的，如：疾病诊断、天气预报、股市波动</a:t>
            </a:r>
            <a:r>
              <a:rPr lang="en-US" altLang="zh-CN" b="1" smtClean="0">
                <a:latin typeface="华文中宋" panose="02010600040101010101" pitchFamily="2" charset="-122"/>
              </a:rPr>
              <a:t>…</a:t>
            </a:r>
            <a:endParaRPr lang="en-US" altLang="zh-CN" b="1" smtClean="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推理树</a:t>
            </a:r>
          </a:p>
        </p:txBody>
      </p:sp>
      <p:pic>
        <p:nvPicPr>
          <p:cNvPr id="35843" name="图片 1" descr="推理树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69975"/>
            <a:ext cx="7143750" cy="527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由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4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有：</a:t>
            </a:r>
          </a:p>
          <a:p>
            <a:pPr marL="457200" indent="-457200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)=0.7×max{ 0, CF[E4 AND 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5</a:t>
            </a:r>
            <a:r>
              <a:rPr lang="en-US" altLang="zh-CN" b="1" smtClean="0">
                <a:latin typeface="Times New Roman" panose="02020603050405020304" pitchFamily="18" charset="0"/>
              </a:rPr>
              <a:t> OR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6</a:t>
            </a:r>
            <a:r>
              <a:rPr lang="en-US" altLang="zh-CN" b="1" smtClean="0">
                <a:latin typeface="Times New Roman" panose="02020603050405020304" pitchFamily="18" charset="0"/>
              </a:rPr>
              <a:t>)] }</a:t>
            </a:r>
          </a:p>
          <a:p>
            <a:pPr marL="457200" indent="-457200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=0.7×max{ 0, min{ 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4</a:t>
            </a:r>
            <a:r>
              <a:rPr lang="en-US" altLang="zh-CN" b="1" smtClean="0">
                <a:latin typeface="Times New Roman" panose="02020603050405020304" pitchFamily="18" charset="0"/>
              </a:rPr>
              <a:t>) , CF 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5</a:t>
            </a:r>
            <a:r>
              <a:rPr lang="en-US" altLang="zh-CN" b="1" smtClean="0">
                <a:latin typeface="Times New Roman" panose="02020603050405020304" pitchFamily="18" charset="0"/>
              </a:rPr>
              <a:t>  OR 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6</a:t>
            </a:r>
            <a:r>
              <a:rPr lang="en-US" altLang="zh-CN" b="1" smtClean="0">
                <a:latin typeface="Times New Roman" panose="02020603050405020304" pitchFamily="18" charset="0"/>
              </a:rPr>
              <a:t>) } }</a:t>
            </a:r>
          </a:p>
          <a:p>
            <a:pPr marL="457200" indent="-457200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=0.×max{0,min{CF(E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4</a:t>
            </a:r>
            <a:r>
              <a:rPr lang="en-US" altLang="zh-CN" b="1" smtClean="0">
                <a:latin typeface="Times New Roman" panose="02020603050405020304" pitchFamily="18" charset="0"/>
              </a:rPr>
              <a:t>),max{CF(E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5</a:t>
            </a:r>
            <a:r>
              <a:rPr lang="en-US" altLang="zh-CN" b="1" smtClean="0">
                <a:latin typeface="Times New Roman" panose="02020603050405020304" pitchFamily="18" charset="0"/>
              </a:rPr>
              <a:t>), 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6</a:t>
            </a:r>
            <a:r>
              <a:rPr lang="en-US" altLang="zh-CN" b="1" smtClean="0">
                <a:latin typeface="Times New Roman" panose="02020603050405020304" pitchFamily="18" charset="0"/>
              </a:rPr>
              <a:t>) } } }</a:t>
            </a:r>
          </a:p>
          <a:p>
            <a:pPr marL="457200" indent="-457200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=0.7×max{ 0, min{ 0.5 , max{ 0.6 , 0.7 } } }</a:t>
            </a:r>
          </a:p>
          <a:p>
            <a:pPr marL="457200" indent="-457200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=0.7×max{ 0, 0.5 }</a:t>
            </a:r>
          </a:p>
          <a:p>
            <a:pPr marL="457200" indent="-457200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= 0.35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计算过程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由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5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有：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</a:rPr>
              <a:t>)=0.9×max{ 0, 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7</a:t>
            </a:r>
            <a:r>
              <a:rPr lang="en-US" altLang="zh-CN" b="1" smtClean="0">
                <a:latin typeface="Times New Roman" panose="02020603050405020304" pitchFamily="18" charset="0"/>
              </a:rPr>
              <a:t>  AND 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8</a:t>
            </a:r>
            <a:r>
              <a:rPr lang="en-US" altLang="zh-CN" b="1" smtClean="0">
                <a:latin typeface="Times New Roman" panose="02020603050405020304" pitchFamily="18" charset="0"/>
              </a:rPr>
              <a:t>) }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=0.9×max{ 0, min{ 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7</a:t>
            </a:r>
            <a:r>
              <a:rPr lang="en-US" altLang="zh-CN" b="1" smtClean="0">
                <a:latin typeface="Times New Roman" panose="02020603050405020304" pitchFamily="18" charset="0"/>
              </a:rPr>
              <a:t>) , 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8</a:t>
            </a:r>
            <a:r>
              <a:rPr lang="en-US" altLang="zh-CN" b="1" smtClean="0">
                <a:latin typeface="Times New Roman" panose="02020603050405020304" pitchFamily="18" charset="0"/>
              </a:rPr>
              <a:t>) } }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=0.9×max{ 0, min{ 0.6 , 0.9 } }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=0.9×max{ 0,  0.6 }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= 0.54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b="1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计算过程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由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有：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</a:t>
            </a:r>
            <a:r>
              <a:rPr lang="en-US" altLang="zh-CN" b="1" smtClean="0">
                <a:latin typeface="Times New Roman" panose="02020603050405020304" pitchFamily="18" charset="0"/>
              </a:rPr>
              <a:t>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(H)=0.8×max{ 0, 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) }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=0.8×max{ 0, 0.35 }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= 0.28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计算过程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由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</a:rPr>
              <a:t> 有：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</a:t>
            </a:r>
            <a:r>
              <a:rPr lang="en-US" altLang="zh-CN" b="1" smtClean="0">
                <a:latin typeface="Times New Roman" panose="02020603050405020304" pitchFamily="18" charset="0"/>
              </a:rPr>
              <a:t>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(H)=0.6×max{ 0, 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) }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=0.6×max{ 0, 0.8 }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= 0.48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计算过程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由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有：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</a:t>
            </a:r>
            <a:r>
              <a:rPr lang="en-US" altLang="zh-CN" b="1" smtClean="0">
                <a:latin typeface="Times New Roman" panose="02020603050405020304" pitchFamily="18" charset="0"/>
              </a:rPr>
              <a:t>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</a:rPr>
              <a:t>(H)=-0.5×max{ 0, 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</a:rPr>
              <a:t>) }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=-0.5×max{ 0, 0.54 }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= -0.27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b="1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计算过程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（1）因为</a:t>
            </a:r>
            <a:r>
              <a:rPr lang="en-US" altLang="zh-CN" b="1" smtClean="0">
                <a:latin typeface="Times New Roman" panose="02020603050405020304" pitchFamily="18" charset="0"/>
              </a:rPr>
              <a:t>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(H)&gt;0,  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(H)&gt;0</a:t>
            </a:r>
            <a:r>
              <a:rPr lang="zh-CN" altLang="en-US" b="1" smtClean="0">
                <a:latin typeface="Times New Roman" panose="02020603050405020304" pitchFamily="18" charset="0"/>
              </a:rPr>
              <a:t>，所以：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1,2</a:t>
            </a:r>
            <a:r>
              <a:rPr lang="en-US" altLang="zh-CN" b="1" smtClean="0">
                <a:latin typeface="Times New Roman" panose="02020603050405020304" pitchFamily="18" charset="0"/>
              </a:rPr>
              <a:t>(H)=CF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(H)+CF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(H) - 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(H)×CF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(H)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=0.28+0.48-0.28×0.48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≈ 0.63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b="1" smtClean="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计算过程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（2）因为</a:t>
            </a:r>
            <a:r>
              <a:rPr lang="en-US" altLang="zh-CN" b="1" smtClean="0">
                <a:latin typeface="Times New Roman" panose="02020603050405020304" pitchFamily="18" charset="0"/>
              </a:rPr>
              <a:t>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1,2</a:t>
            </a:r>
            <a:r>
              <a:rPr lang="en-US" altLang="zh-CN" b="1" smtClean="0">
                <a:latin typeface="Times New Roman" panose="02020603050405020304" pitchFamily="18" charset="0"/>
              </a:rPr>
              <a:t> (H)&gt;0,  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</a:rPr>
              <a:t>(H)&lt;0</a:t>
            </a:r>
            <a:r>
              <a:rPr lang="zh-CN" altLang="en-US" b="1" smtClean="0">
                <a:latin typeface="Times New Roman" panose="02020603050405020304" pitchFamily="18" charset="0"/>
              </a:rPr>
              <a:t>，所以：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                         </a:t>
            </a:r>
            <a:r>
              <a:rPr lang="en-US" altLang="zh-CN" b="1" smtClean="0">
                <a:latin typeface="Times New Roman" panose="02020603050405020304" pitchFamily="18" charset="0"/>
              </a:rPr>
              <a:t>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1,2</a:t>
            </a:r>
            <a:r>
              <a:rPr lang="en-US" altLang="zh-CN" b="1" smtClean="0">
                <a:latin typeface="Times New Roman" panose="02020603050405020304" pitchFamily="18" charset="0"/>
              </a:rPr>
              <a:t>(H)+ 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</a:rPr>
              <a:t>(H)</a:t>
            </a:r>
          </a:p>
          <a:p>
            <a:pPr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1,2,3</a:t>
            </a:r>
            <a:r>
              <a:rPr lang="en-US" altLang="zh-CN" b="1" smtClean="0">
                <a:latin typeface="Times New Roman" panose="02020603050405020304" pitchFamily="18" charset="0"/>
              </a:rPr>
              <a:t>(H)=                            </a:t>
            </a:r>
          </a:p>
          <a:p>
            <a:pPr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         1-min{ | 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1,2</a:t>
            </a:r>
            <a:r>
              <a:rPr lang="en-US" altLang="zh-CN" b="1" smtClean="0">
                <a:latin typeface="Times New Roman" panose="02020603050405020304" pitchFamily="18" charset="0"/>
              </a:rPr>
              <a:t>(H)|, |CF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</a:rPr>
              <a:t>(H)| }             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               0.63-0.27</a:t>
            </a:r>
          </a:p>
          <a:p>
            <a:pPr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    =                    </a:t>
            </a:r>
          </a:p>
          <a:p>
            <a:pPr algn="just" eaLnBrk="1" hangingPunct="1">
              <a:lnSpc>
                <a:spcPct val="5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         1-min{ 0.63, 0.27 }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   ≈0.49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即综合可信度为：</a:t>
            </a:r>
            <a:r>
              <a:rPr lang="en-US" altLang="zh-CN" b="1" smtClean="0">
                <a:latin typeface="Times New Roman" panose="02020603050405020304" pitchFamily="18" charset="0"/>
              </a:rPr>
              <a:t>CF(H)=0.49</a:t>
            </a: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2100263" y="2473325"/>
            <a:ext cx="457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2055813" y="3933825"/>
            <a:ext cx="2971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计算过程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设有如下规则集：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R1: IF E1 AND E2 THEN E5(0.8)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R2: IF E3 AND E4 AND E5 THEN H(0.9)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已知：</a:t>
            </a:r>
            <a:r>
              <a:rPr lang="en-US" altLang="zh-CN" b="1" smtClean="0">
                <a:latin typeface="Times New Roman" panose="02020603050405020304" pitchFamily="18" charset="0"/>
              </a:rPr>
              <a:t>CF(E1)=0.9,CF(E2)=0.8, CF(E3)=0.7,CF(E4)=0.6,              </a:t>
            </a:r>
          </a:p>
          <a:p>
            <a:pPr lvl="1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求：</a:t>
            </a:r>
            <a:r>
              <a:rPr lang="en-US" altLang="zh-CN" b="1" smtClean="0">
                <a:latin typeface="Times New Roman" panose="02020603050405020304" pitchFamily="18" charset="0"/>
              </a:rPr>
              <a:t>CF(H)=?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设有如下规则集：</a:t>
            </a:r>
          </a:p>
          <a:p>
            <a:pPr lvl="1" eaLnBrk="1" hangingPunct="1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R1: IF 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THEN R(0.5)</a:t>
            </a:r>
          </a:p>
          <a:p>
            <a:pPr lvl="1" eaLnBrk="1" hangingPunct="1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R2: IF 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THEN R(1.0)</a:t>
            </a:r>
          </a:p>
          <a:p>
            <a:pPr lvl="1" eaLnBrk="1" hangingPunct="1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R3: IF 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THEN R(-0.5)</a:t>
            </a:r>
          </a:p>
          <a:p>
            <a:pPr lvl="1" eaLnBrk="1" hangingPunct="1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R4: IF 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AND 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THEN 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(0.4)</a:t>
            </a:r>
          </a:p>
          <a:p>
            <a:pPr lvl="1" eaLnBrk="1" hangingPunct="1"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R5: IF 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AND (E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 OR 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8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 THEN 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(1.0)</a:t>
            </a:r>
          </a:p>
          <a:p>
            <a:pPr lvl="1" eaLnBrk="1" hangingPunct="1"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且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CF(E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)=0.2,CF(E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)=0.9,CF(E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)=0.5</a:t>
            </a:r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</a:rPr>
              <a:t>     CF(E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6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)=0.4,CF(E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7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)= -0.3,CF(E</a:t>
            </a:r>
            <a:r>
              <a:rPr lang="en-US" altLang="zh-CN" sz="2800" b="1" baseline="-25000" dirty="0" smtClean="0">
                <a:latin typeface="Times New Roman" panose="02020603050405020304" pitchFamily="18" charset="0"/>
              </a:rPr>
              <a:t>8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)=0.5.</a:t>
            </a:r>
          </a:p>
          <a:p>
            <a:pPr lvl="1"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画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出推理树，并计算可信度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CF(R)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b="1" smtClean="0"/>
              <a:t>规则的</a:t>
            </a:r>
            <a:r>
              <a:rPr lang="zh-CN" altLang="en-US" b="1" smtClean="0">
                <a:solidFill>
                  <a:srgbClr val="FF0000"/>
                </a:solidFill>
              </a:rPr>
              <a:t>不确定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b="1" smtClean="0"/>
              <a:t>知识库是人工智能的核心，库中的知识既有规律性的一般原理，又有大量的不完全的专家知识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b="1" smtClean="0"/>
              <a:t>即知识带有</a:t>
            </a:r>
            <a:r>
              <a:rPr lang="zh-CN" altLang="en-US" b="1" smtClean="0">
                <a:solidFill>
                  <a:srgbClr val="FF0000"/>
                </a:solidFill>
              </a:rPr>
              <a:t>模糊性、随机性、不可靠或不知道不确定</a:t>
            </a:r>
            <a:r>
              <a:rPr lang="zh-CN" altLang="en-US" b="1" smtClean="0"/>
              <a:t>因素。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b="1" smtClean="0"/>
              <a:t>原始证据的</a:t>
            </a:r>
            <a:r>
              <a:rPr lang="zh-CN" altLang="en-US" b="1" smtClean="0">
                <a:solidFill>
                  <a:srgbClr val="FF0000"/>
                </a:solidFill>
              </a:rPr>
              <a:t>不确定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b="1" smtClean="0"/>
              <a:t>错觉、观察错误</a:t>
            </a:r>
            <a:r>
              <a:rPr lang="en-US" altLang="zh-CN" b="1" smtClean="0"/>
              <a:t>…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1. 不确定性推理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带加权因子的可信度推理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 前述</a:t>
            </a:r>
            <a:r>
              <a:rPr lang="en-US" altLang="zh-CN" b="1" dirty="0" smtClean="0">
                <a:latin typeface="Times New Roman" panose="02020603050405020304" pitchFamily="18" charset="0"/>
              </a:rPr>
              <a:t>C-F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模型特点</a:t>
            </a:r>
            <a:r>
              <a:rPr lang="zh-CN" altLang="en-US" b="1" dirty="0" smtClean="0"/>
              <a:t>：</a:t>
            </a:r>
          </a:p>
          <a:p>
            <a:pPr lvl="1" eaLnBrk="1" hangingPunct="1">
              <a:defRPr/>
            </a:pPr>
            <a:r>
              <a:rPr lang="zh-CN" altLang="en-US" sz="2800" b="1" dirty="0" smtClean="0">
                <a:solidFill>
                  <a:schemeClr val="tx1"/>
                </a:solidFill>
              </a:rPr>
              <a:t>规则的前提条件是多个互相独立的子条件的组合</a:t>
            </a:r>
          </a:p>
          <a:p>
            <a:pPr lvl="1" eaLnBrk="1" hangingPunct="1">
              <a:defRPr/>
            </a:pPr>
            <a:r>
              <a:rPr lang="zh-CN" altLang="en-US" sz="2800" b="1" dirty="0" smtClean="0">
                <a:solidFill>
                  <a:schemeClr val="tx1"/>
                </a:solidFill>
              </a:rPr>
              <a:t>子条件对结论重要程度完全相同</a:t>
            </a:r>
          </a:p>
          <a:p>
            <a:pPr eaLnBrk="1" hangingPunct="1">
              <a:defRPr/>
            </a:pPr>
            <a:r>
              <a:rPr lang="zh-CN" altLang="en-US" b="1" dirty="0" smtClean="0"/>
              <a:t> 例：</a:t>
            </a:r>
          </a:p>
          <a:p>
            <a:pPr lvl="1" eaLnBrk="1" hangingPunct="1"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IF  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该论文有创见</a:t>
            </a:r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AND 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立论正确</a:t>
            </a:r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AND 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文字通顺</a:t>
            </a:r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AND 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格式规范</a:t>
            </a:r>
          </a:p>
          <a:p>
            <a:pPr marL="471487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THEN  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该论文可以发表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 smtClean="0"/>
              <a:t>钻石王老五的条件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zh-CN" b="1" dirty="0" smtClean="0">
                <a:latin typeface="Times New Roman" panose="02020603050405020304" pitchFamily="18" charset="0"/>
              </a:rPr>
              <a:t>IF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有房子</a:t>
            </a:r>
          </a:p>
          <a:p>
            <a:pPr marL="471487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AND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有车子</a:t>
            </a:r>
          </a:p>
          <a:p>
            <a:pPr marL="471487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AND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有</a:t>
            </a:r>
            <a:r>
              <a:rPr lang="zh-CN" altLang="en-US" b="1" dirty="0">
                <a:latin typeface="Times New Roman" panose="02020603050405020304" pitchFamily="18" charset="0"/>
              </a:rPr>
              <a:t>存折</a:t>
            </a:r>
            <a:endParaRPr lang="zh-CN" altLang="en-US" b="1" dirty="0" smtClean="0">
              <a:latin typeface="Times New Roman" panose="02020603050405020304" pitchFamily="18" charset="0"/>
            </a:endParaRPr>
          </a:p>
          <a:p>
            <a:pPr marL="471487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 AND …</a:t>
            </a:r>
          </a:p>
          <a:p>
            <a:pPr marL="471487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 smtClean="0">
                <a:latin typeface="Times New Roman" panose="02020603050405020304" pitchFamily="18" charset="0"/>
              </a:rPr>
              <a:t>   THEN </a:t>
            </a:r>
            <a:r>
              <a:rPr lang="zh-CN" altLang="en-US" b="1" dirty="0" smtClean="0">
                <a:latin typeface="Times New Roman" panose="02020603050405020304" pitchFamily="18" charset="0"/>
              </a:rPr>
              <a:t>钻石王老五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 smtClean="0">
                <a:solidFill>
                  <a:srgbClr val="FF0066"/>
                </a:solidFill>
                <a:latin typeface="Times New Roman" panose="02020603050405020304" pitchFamily="18" charset="0"/>
              </a:rPr>
              <a:t>需要引入加权因子，表示子条件的权重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带加权因子的可信度推理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4.</a:t>
            </a:r>
            <a:r>
              <a:rPr lang="zh-CN" altLang="en-US" smtClean="0">
                <a:latin typeface="Times New Roman" panose="02020603050405020304" pitchFamily="18" charset="0"/>
              </a:rPr>
              <a:t>1</a:t>
            </a:r>
            <a:r>
              <a:rPr lang="zh-CN" altLang="en-US" smtClean="0"/>
              <a:t> 规则不确定性的表示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7358063" cy="5400675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IF 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(ω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)  AND 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(ω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)  AND  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b="1" smtClean="0">
                <a:latin typeface="Times New Roman" panose="02020603050405020304" pitchFamily="18" charset="0"/>
              </a:rPr>
              <a:t> 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latin typeface="Times New Roman" panose="02020603050405020304" pitchFamily="18" charset="0"/>
              </a:rPr>
              <a:t>(ω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latin typeface="Times New Roman" panose="02020603050405020304" pitchFamily="18" charset="0"/>
              </a:rPr>
              <a:t>) THEN  H  (CF(H,E))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其中，</a:t>
            </a:r>
            <a:r>
              <a:rPr lang="en-US" altLang="zh-CN" b="1" smtClean="0">
                <a:latin typeface="Times New Roman" panose="02020603050405020304" pitchFamily="18" charset="0"/>
              </a:rPr>
              <a:t>ω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i</a:t>
            </a:r>
            <a:r>
              <a:rPr lang="zh-CN" altLang="en-US" b="1" smtClean="0">
                <a:latin typeface="Times New Roman" panose="02020603050405020304" pitchFamily="18" charset="0"/>
              </a:rPr>
              <a:t>是加权因子，且</a:t>
            </a:r>
            <a:endParaRPr lang="zh-CN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132" name="Picture 4" descr="2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3155950"/>
            <a:ext cx="6477000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5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前提：</a:t>
            </a:r>
            <a:r>
              <a:rPr lang="en-US" altLang="zh-CN" b="1" smtClean="0">
                <a:latin typeface="Times New Roman" panose="02020603050405020304" pitchFamily="18" charset="0"/>
              </a:rPr>
              <a:t>E=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(ω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)  AND 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(ω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)  AND  … 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latin typeface="Times New Roman" panose="02020603050405020304" pitchFamily="18" charset="0"/>
              </a:rPr>
              <a:t>(ω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latin typeface="Times New Roman" panose="02020603050405020304" pitchFamily="18" charset="0"/>
              </a:rPr>
              <a:t>)</a:t>
            </a:r>
            <a:r>
              <a:rPr lang="zh-CN" altLang="en-US" b="1" smtClean="0">
                <a:latin typeface="Times New Roman" panose="02020603050405020304" pitchFamily="18" charset="0"/>
              </a:rPr>
              <a:t>， 则可信度计算公式为：</a:t>
            </a:r>
          </a:p>
        </p:txBody>
      </p:sp>
      <p:grpSp>
        <p:nvGrpSpPr>
          <p:cNvPr id="49155" name="Group 4"/>
          <p:cNvGrpSpPr>
            <a:grpSpLocks/>
          </p:cNvGrpSpPr>
          <p:nvPr/>
        </p:nvGrpSpPr>
        <p:grpSpPr bwMode="auto">
          <a:xfrm>
            <a:off x="1219200" y="2530475"/>
            <a:ext cx="6705600" cy="2281238"/>
            <a:chOff x="0" y="0"/>
            <a:chExt cx="4224" cy="1437"/>
          </a:xfrm>
        </p:grpSpPr>
        <p:pic>
          <p:nvPicPr>
            <p:cNvPr id="49158" name="Picture 5" descr="200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0"/>
              <a:ext cx="3744" cy="1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9" name="Text Box 6"/>
            <p:cNvSpPr txBox="1">
              <a:spLocks noChangeArrowheads="1"/>
            </p:cNvSpPr>
            <p:nvPr/>
          </p:nvSpPr>
          <p:spPr bwMode="auto">
            <a:xfrm>
              <a:off x="0" y="765"/>
              <a:ext cx="336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3200"/>
                <a:t>或</a:t>
              </a:r>
            </a:p>
          </p:txBody>
        </p:sp>
      </p:grpSp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838200" y="5145088"/>
            <a:ext cx="74676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  <a:ea typeface="楷体_GB2312" pitchFamily="1" charset="-122"/>
              </a:rPr>
              <a:t>注：第一个公式是在已经归一化的条件下成立</a:t>
            </a:r>
          </a:p>
        </p:txBody>
      </p:sp>
      <p:sp>
        <p:nvSpPr>
          <p:cNvPr id="49157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>
                <a:solidFill>
                  <a:schemeClr val="bg1"/>
                </a:solidFill>
              </a:rPr>
              <a:t>4.2</a:t>
            </a:r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 组合证据不确定性算法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985838" y="908050"/>
            <a:ext cx="7907337" cy="54006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endParaRPr lang="zh-CN" altLang="en-US" smtClean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600" smtClean="0">
                <a:latin typeface="Times New Roman" panose="02020603050405020304" pitchFamily="18" charset="0"/>
              </a:rPr>
              <a:t>CF(H) = CF(H,E)×CF(E)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36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1063625" y="3175000"/>
            <a:ext cx="6096000" cy="690563"/>
            <a:chOff x="0" y="0"/>
            <a:chExt cx="3840" cy="435"/>
          </a:xfrm>
        </p:grpSpPr>
        <p:sp>
          <p:nvSpPr>
            <p:cNvPr id="50181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3840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sz="2800"/>
                <a:t>符号   可以表示相乘</a:t>
              </a:r>
            </a:p>
          </p:txBody>
        </p:sp>
        <p:graphicFrame>
          <p:nvGraphicFramePr>
            <p:cNvPr id="50182" name="Object 6"/>
            <p:cNvGraphicFramePr>
              <a:graphicFrameLocks noChangeAspect="1"/>
            </p:cNvGraphicFramePr>
            <p:nvPr/>
          </p:nvGraphicFramePr>
          <p:xfrm>
            <a:off x="432" y="96"/>
            <a:ext cx="30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83" r:id="rId3" imgW="114949" imgH="127721" progId="Equation.3">
                    <p:embed/>
                  </p:oleObj>
                </mc:Choice>
                <mc:Fallback>
                  <p:oleObj r:id="rId3" imgW="114949" imgH="12772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96"/>
                          <a:ext cx="30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0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800">
                <a:solidFill>
                  <a:schemeClr val="bg1"/>
                </a:solidFill>
              </a:rPr>
              <a:t>4.3</a:t>
            </a:r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 不确定性的更新算法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例1、设有下列知识：</a:t>
            </a:r>
          </a:p>
          <a:p>
            <a:pPr algn="just"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   </a:t>
            </a:r>
            <a:r>
              <a:rPr lang="en-US" altLang="zh-CN" b="1" smtClean="0">
                <a:latin typeface="Times New Roman" panose="02020603050405020304" pitchFamily="18" charset="0"/>
              </a:rPr>
              <a:t>IF     </a:t>
            </a:r>
            <a:r>
              <a:rPr lang="zh-CN" altLang="en-US" b="1" smtClean="0">
                <a:latin typeface="Times New Roman" panose="02020603050405020304" pitchFamily="18" charset="0"/>
              </a:rPr>
              <a:t>该动物有蹄（0.3）</a:t>
            </a:r>
          </a:p>
          <a:p>
            <a:pPr algn="just"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  </a:t>
            </a:r>
            <a:r>
              <a:rPr lang="en-US" altLang="zh-CN" b="1" smtClean="0">
                <a:latin typeface="Times New Roman" panose="02020603050405020304" pitchFamily="18" charset="0"/>
              </a:rPr>
              <a:t>AND  </a:t>
            </a:r>
            <a:r>
              <a:rPr lang="zh-CN" altLang="en-US" b="1" smtClean="0">
                <a:latin typeface="Times New Roman" panose="02020603050405020304" pitchFamily="18" charset="0"/>
              </a:rPr>
              <a:t>该动物有长腿（0.2）</a:t>
            </a:r>
          </a:p>
          <a:p>
            <a:pPr algn="just"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  </a:t>
            </a:r>
            <a:r>
              <a:rPr lang="en-US" altLang="zh-CN" b="1" smtClean="0">
                <a:latin typeface="Times New Roman" panose="02020603050405020304" pitchFamily="18" charset="0"/>
              </a:rPr>
              <a:t>AND  </a:t>
            </a:r>
            <a:r>
              <a:rPr lang="zh-CN" altLang="en-US" b="1" smtClean="0">
                <a:latin typeface="Times New Roman" panose="02020603050405020304" pitchFamily="18" charset="0"/>
              </a:rPr>
              <a:t>该动物有长颈（0.2）</a:t>
            </a:r>
          </a:p>
          <a:p>
            <a:pPr algn="just"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  </a:t>
            </a:r>
            <a:r>
              <a:rPr lang="en-US" altLang="zh-CN" b="1" smtClean="0">
                <a:latin typeface="Times New Roman" panose="02020603050405020304" pitchFamily="18" charset="0"/>
              </a:rPr>
              <a:t>AND  </a:t>
            </a:r>
            <a:r>
              <a:rPr lang="zh-CN" altLang="en-US" b="1" smtClean="0">
                <a:latin typeface="Times New Roman" panose="02020603050405020304" pitchFamily="18" charset="0"/>
              </a:rPr>
              <a:t>该动物是黄褐色（0.1）</a:t>
            </a:r>
          </a:p>
          <a:p>
            <a:pPr algn="just"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  </a:t>
            </a:r>
            <a:r>
              <a:rPr lang="en-US" altLang="zh-CN" b="1" smtClean="0">
                <a:latin typeface="Times New Roman" panose="02020603050405020304" pitchFamily="18" charset="0"/>
              </a:rPr>
              <a:t>AND  </a:t>
            </a:r>
            <a:r>
              <a:rPr lang="zh-CN" altLang="en-US" b="1" smtClean="0">
                <a:latin typeface="Times New Roman" panose="02020603050405020304" pitchFamily="18" charset="0"/>
              </a:rPr>
              <a:t>该动物身上有暗黑色斑点（0.</a:t>
            </a:r>
            <a:r>
              <a:rPr lang="en-US" altLang="zh-CN" b="1" smtClean="0"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</a:rPr>
              <a:t>）</a:t>
            </a:r>
          </a:p>
          <a:p>
            <a:pPr algn="just"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   </a:t>
            </a:r>
            <a:r>
              <a:rPr lang="en-US" altLang="zh-CN" b="1" smtClean="0">
                <a:latin typeface="Times New Roman" panose="02020603050405020304" pitchFamily="18" charset="0"/>
              </a:rPr>
              <a:t>THEN   </a:t>
            </a:r>
            <a:r>
              <a:rPr lang="zh-CN" altLang="en-US" b="1" smtClean="0">
                <a:latin typeface="Times New Roman" panose="02020603050405020304" pitchFamily="18" charset="0"/>
              </a:rPr>
              <a:t>该动物是长颈鹿（0.</a:t>
            </a:r>
            <a:r>
              <a:rPr lang="en-US" altLang="zh-CN" b="1" smtClean="0">
                <a:latin typeface="Times New Roman" panose="02020603050405020304" pitchFamily="18" charset="0"/>
              </a:rPr>
              <a:t>8</a:t>
            </a:r>
            <a:r>
              <a:rPr lang="zh-CN" altLang="en-US" b="1" smtClean="0">
                <a:latin typeface="Times New Roman" panose="02020603050405020304" pitchFamily="18" charset="0"/>
              </a:rPr>
              <a:t>）</a:t>
            </a:r>
            <a:endParaRPr lang="zh-CN" altLang="en-US" b="1" smtClean="0"/>
          </a:p>
        </p:txBody>
      </p:sp>
      <p:sp>
        <p:nvSpPr>
          <p:cNvPr id="51203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例题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证据为：</a:t>
            </a:r>
          </a:p>
          <a:p>
            <a:pPr algn="just"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: </a:t>
            </a:r>
            <a:r>
              <a:rPr lang="zh-CN" altLang="en-US" b="1" smtClean="0">
                <a:latin typeface="Times New Roman" panose="02020603050405020304" pitchFamily="18" charset="0"/>
              </a:rPr>
              <a:t>该动物有蹄（1）</a:t>
            </a:r>
          </a:p>
          <a:p>
            <a:pPr algn="just"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: </a:t>
            </a:r>
            <a:r>
              <a:rPr lang="zh-CN" altLang="en-US" b="1" smtClean="0">
                <a:latin typeface="Times New Roman" panose="02020603050405020304" pitchFamily="18" charset="0"/>
              </a:rPr>
              <a:t>该动物有长腿（1）</a:t>
            </a:r>
          </a:p>
          <a:p>
            <a:pPr algn="just"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</a:rPr>
              <a:t>: </a:t>
            </a:r>
            <a:r>
              <a:rPr lang="zh-CN" altLang="en-US" b="1" smtClean="0">
                <a:latin typeface="Times New Roman" panose="02020603050405020304" pitchFamily="18" charset="0"/>
              </a:rPr>
              <a:t>该动物有长颈（1）</a:t>
            </a:r>
          </a:p>
          <a:p>
            <a:pPr algn="just"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4</a:t>
            </a:r>
            <a:r>
              <a:rPr lang="en-US" altLang="zh-CN" b="1" smtClean="0">
                <a:latin typeface="Times New Roman" panose="02020603050405020304" pitchFamily="18" charset="0"/>
              </a:rPr>
              <a:t>: </a:t>
            </a:r>
            <a:r>
              <a:rPr lang="zh-CN" altLang="en-US" b="1" smtClean="0">
                <a:latin typeface="Times New Roman" panose="02020603050405020304" pitchFamily="18" charset="0"/>
              </a:rPr>
              <a:t>该动物是黄褐色（0.8）</a:t>
            </a:r>
          </a:p>
          <a:p>
            <a:pPr algn="just"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5</a:t>
            </a:r>
            <a:r>
              <a:rPr lang="en-US" altLang="zh-CN" b="1" smtClean="0">
                <a:latin typeface="Times New Roman" panose="02020603050405020304" pitchFamily="18" charset="0"/>
              </a:rPr>
              <a:t>: </a:t>
            </a:r>
            <a:r>
              <a:rPr lang="zh-CN" altLang="en-US" b="1" smtClean="0">
                <a:latin typeface="Times New Roman" panose="02020603050405020304" pitchFamily="18" charset="0"/>
              </a:rPr>
              <a:t>该动物身上有暗黑色斑点（0.6）</a:t>
            </a:r>
          </a:p>
          <a:p>
            <a:pPr algn="just"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试画出推理树，并推理出该动物是什么动物？</a:t>
            </a:r>
            <a:endParaRPr lang="zh-CN" altLang="en-US" b="1" smtClean="0"/>
          </a:p>
        </p:txBody>
      </p:sp>
      <p:sp>
        <p:nvSpPr>
          <p:cNvPr id="52227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例题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解：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CF(E)=0.3×1+0.2×1+0.2×1+0.1×0.8+0.2×0.6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	      =0.9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</a:t>
            </a:r>
            <a:r>
              <a:rPr lang="zh-CN" altLang="en-US" b="1" smtClean="0">
                <a:latin typeface="Times New Roman" panose="02020603050405020304" pitchFamily="18" charset="0"/>
              </a:rPr>
              <a:t>推出该动物是长颈鹿，其可信度为：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CF(H)=CF(H,E) ×CF(E)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		      =0.9 ×0.8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		      =0.72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例题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just"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例2、设有下列规则：</a:t>
            </a:r>
          </a:p>
          <a:p>
            <a:pPr marL="457200" indent="-457200" algn="just"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:   IF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(0.6) AND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(0.4)  THEN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6</a:t>
            </a:r>
            <a:r>
              <a:rPr lang="en-US" altLang="zh-CN" b="1" smtClean="0">
                <a:latin typeface="Times New Roman" panose="02020603050405020304" pitchFamily="18" charset="0"/>
              </a:rPr>
              <a:t>(0.8)</a:t>
            </a:r>
          </a:p>
          <a:p>
            <a:pPr marL="457200" indent="-457200" algn="just"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: IF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</a:rPr>
              <a:t>(0.5) AND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4</a:t>
            </a:r>
            <a:r>
              <a:rPr lang="en-US" altLang="zh-CN" b="1" smtClean="0">
                <a:latin typeface="Times New Roman" panose="02020603050405020304" pitchFamily="18" charset="0"/>
              </a:rPr>
              <a:t> (0.3) AND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5</a:t>
            </a:r>
            <a:r>
              <a:rPr lang="en-US" altLang="zh-CN" b="1" smtClean="0">
                <a:latin typeface="Times New Roman" panose="02020603050405020304" pitchFamily="18" charset="0"/>
              </a:rPr>
              <a:t> (0.2) THEN 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7</a:t>
            </a:r>
            <a:r>
              <a:rPr lang="en-US" altLang="zh-CN" b="1" smtClean="0">
                <a:latin typeface="Times New Roman" panose="02020603050405020304" pitchFamily="18" charset="0"/>
              </a:rPr>
              <a:t> (0.7)</a:t>
            </a:r>
          </a:p>
          <a:p>
            <a:pPr marL="457200" indent="-457200" algn="just"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</a:rPr>
              <a:t>:  IF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6</a:t>
            </a:r>
            <a:r>
              <a:rPr lang="en-US" altLang="zh-CN" b="1" smtClean="0">
                <a:latin typeface="Times New Roman" panose="02020603050405020304" pitchFamily="18" charset="0"/>
              </a:rPr>
              <a:t> (0.7) AND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7</a:t>
            </a:r>
            <a:r>
              <a:rPr lang="en-US" altLang="zh-CN" b="1" smtClean="0">
                <a:latin typeface="Times New Roman" panose="02020603050405020304" pitchFamily="18" charset="0"/>
              </a:rPr>
              <a:t>(0.3)  THEN  H(0.75)</a:t>
            </a:r>
          </a:p>
          <a:p>
            <a:pPr marL="457200" indent="-457200" algn="just"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已知：</a:t>
            </a:r>
            <a:r>
              <a:rPr lang="en-US" altLang="zh-CN" b="1" smtClean="0">
                <a:latin typeface="Times New Roman" panose="02020603050405020304" pitchFamily="18" charset="0"/>
              </a:rPr>
              <a:t>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)=0.9,  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)=0.8,  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</a:rPr>
              <a:t>)=0.7</a:t>
            </a:r>
          </a:p>
          <a:p>
            <a:pPr marL="457200" indent="-457200" algn="just"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4</a:t>
            </a:r>
            <a:r>
              <a:rPr lang="en-US" altLang="zh-CN" b="1" smtClean="0">
                <a:latin typeface="Times New Roman" panose="02020603050405020304" pitchFamily="18" charset="0"/>
              </a:rPr>
              <a:t>)=0.6,  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5</a:t>
            </a:r>
            <a:r>
              <a:rPr lang="en-US" altLang="zh-CN" b="1" smtClean="0">
                <a:latin typeface="Times New Roman" panose="02020603050405020304" pitchFamily="18" charset="0"/>
              </a:rPr>
              <a:t>)=0.5</a:t>
            </a:r>
          </a:p>
          <a:p>
            <a:pPr marL="457200" indent="-457200" algn="just" eaLnBrk="1" hangingPunct="1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画出推理树，并计算</a:t>
            </a:r>
            <a:r>
              <a:rPr lang="en-US" altLang="zh-CN" b="1" smtClean="0">
                <a:latin typeface="Times New Roman" panose="02020603050405020304" pitchFamily="18" charset="0"/>
              </a:rPr>
              <a:t>CF(H)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例题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latin typeface="Times New Roman" panose="02020603050405020304" pitchFamily="18" charset="0"/>
              </a:rPr>
              <a:t>解：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</a:t>
            </a:r>
            <a:r>
              <a:rPr lang="zh-CN" altLang="en-US" b="1" smtClean="0">
                <a:latin typeface="Times New Roman" panose="02020603050405020304" pitchFamily="18" charset="0"/>
              </a:rPr>
              <a:t>由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有：  </a:t>
            </a:r>
            <a:r>
              <a:rPr lang="en-US" altLang="zh-CN" b="1" smtClean="0">
                <a:latin typeface="Times New Roman" panose="02020603050405020304" pitchFamily="18" charset="0"/>
              </a:rPr>
              <a:t>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(0.6) AND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(0.4))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		=0.6×0.9+0.4×0.8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	          =0.86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</a:t>
            </a:r>
            <a:r>
              <a:rPr lang="zh-CN" altLang="en-US" b="1" smtClean="0">
                <a:latin typeface="Times New Roman" panose="02020603050405020304" pitchFamily="18" charset="0"/>
              </a:rPr>
              <a:t>由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有：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		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</a:rPr>
              <a:t>(0.5) AND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4</a:t>
            </a:r>
            <a:r>
              <a:rPr lang="en-US" altLang="zh-CN" b="1" smtClean="0">
                <a:latin typeface="Times New Roman" panose="02020603050405020304" pitchFamily="18" charset="0"/>
              </a:rPr>
              <a:t>(0.3) AND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5</a:t>
            </a:r>
            <a:r>
              <a:rPr lang="en-US" altLang="zh-CN" b="1" smtClean="0">
                <a:latin typeface="Times New Roman" panose="02020603050405020304" pitchFamily="18" charset="0"/>
              </a:rPr>
              <a:t>(0.2))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      =0.5×0.7+0.3×0.6+0.2×0.5</a:t>
            </a:r>
          </a:p>
          <a:p>
            <a:pPr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                  =0.63</a:t>
            </a:r>
            <a:endParaRPr lang="zh-CN" altLang="en-US" b="1" smtClean="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例题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b="1" smtClean="0"/>
              <a:t>不确定性推理模型没有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sym typeface="Arial" panose="020B0604020202020204" pitchFamily="34" charset="0"/>
              </a:rPr>
              <a:t>一个统一的模型</a:t>
            </a:r>
            <a:r>
              <a:rPr lang="zh-CN" altLang="en-US" b="1" smtClean="0"/>
              <a:t>，种类很多，比较有名的有：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Shortliffe</a:t>
            </a:r>
            <a:r>
              <a:rPr lang="zh-CN" altLang="en-US" b="1" smtClean="0">
                <a:latin typeface="Times New Roman" panose="02020603050405020304" pitchFamily="18" charset="0"/>
              </a:rPr>
              <a:t>在1975年结合医疗专家系统</a:t>
            </a:r>
            <a:r>
              <a:rPr lang="en-US" altLang="zh-CN" b="1" smtClean="0">
                <a:latin typeface="Times New Roman" panose="02020603050405020304" pitchFamily="18" charset="0"/>
              </a:rPr>
              <a:t>MYCIN</a:t>
            </a:r>
            <a:r>
              <a:rPr lang="zh-CN" altLang="en-US" b="1" smtClean="0">
                <a:latin typeface="Times New Roman" panose="02020603050405020304" pitchFamily="18" charset="0"/>
              </a:rPr>
              <a:t>建立的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不确定性理论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Duda</a:t>
            </a:r>
            <a:r>
              <a:rPr lang="zh-CN" altLang="en-US" b="1" smtClean="0">
                <a:latin typeface="Times New Roman" panose="02020603050405020304" pitchFamily="18" charset="0"/>
              </a:rPr>
              <a:t>在1976年结合探矿专家系统</a:t>
            </a:r>
            <a:r>
              <a:rPr lang="en-US" altLang="zh-CN" b="1" smtClean="0">
                <a:latin typeface="Times New Roman" panose="02020603050405020304" pitchFamily="18" charset="0"/>
              </a:rPr>
              <a:t>PROSPECTOR</a:t>
            </a:r>
            <a:r>
              <a:rPr lang="zh-CN" altLang="en-US" b="1" smtClean="0">
                <a:latin typeface="Times New Roman" panose="02020603050405020304" pitchFamily="18" charset="0"/>
              </a:rPr>
              <a:t>建立的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主观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Bayes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推理</a:t>
            </a:r>
            <a:endParaRPr lang="zh-CN" altLang="en-US" b="1" smtClean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1. 不确定性推理 </a:t>
            </a:r>
            <a:r>
              <a:rPr lang="en-US" altLang="zh-CN" smtClean="0"/>
              <a:t>—— </a:t>
            </a:r>
            <a:r>
              <a:rPr lang="zh-CN" altLang="en-US" smtClean="0"/>
              <a:t>典型个例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</a:t>
            </a:r>
            <a:r>
              <a:rPr lang="zh-CN" altLang="en-US" b="1" smtClean="0">
                <a:latin typeface="Times New Roman" panose="02020603050405020304" pitchFamily="18" charset="0"/>
              </a:rPr>
              <a:t>由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有：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</a:t>
            </a:r>
            <a:r>
              <a:rPr lang="zh-CN" altLang="en-US" b="1" smtClean="0">
                <a:latin typeface="Times New Roman" panose="02020603050405020304" pitchFamily="18" charset="0"/>
              </a:rPr>
              <a:t>    </a:t>
            </a:r>
            <a:r>
              <a:rPr lang="en-US" altLang="zh-CN" b="1" smtClean="0">
                <a:latin typeface="Times New Roman" panose="02020603050405020304" pitchFamily="18" charset="0"/>
              </a:rPr>
              <a:t>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6</a:t>
            </a:r>
            <a:r>
              <a:rPr lang="en-US" altLang="zh-CN" b="1" smtClean="0">
                <a:latin typeface="Times New Roman" panose="02020603050405020304" pitchFamily="18" charset="0"/>
              </a:rPr>
              <a:t>)=0.8×0.86=0.688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b="1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</a:t>
            </a:r>
            <a:r>
              <a:rPr lang="zh-CN" altLang="en-US" b="1" smtClean="0">
                <a:latin typeface="Times New Roman" panose="02020603050405020304" pitchFamily="18" charset="0"/>
              </a:rPr>
              <a:t>由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有：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</a:t>
            </a:r>
            <a:r>
              <a:rPr lang="zh-CN" altLang="en-US" b="1" smtClean="0">
                <a:latin typeface="Times New Roman" panose="02020603050405020304" pitchFamily="18" charset="0"/>
              </a:rPr>
              <a:t>    </a:t>
            </a:r>
            <a:r>
              <a:rPr lang="en-US" altLang="zh-CN" b="1" smtClean="0">
                <a:latin typeface="Times New Roman" panose="02020603050405020304" pitchFamily="18" charset="0"/>
              </a:rPr>
              <a:t>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7</a:t>
            </a:r>
            <a:r>
              <a:rPr lang="en-US" altLang="zh-CN" b="1" smtClean="0">
                <a:latin typeface="Times New Roman" panose="02020603050405020304" pitchFamily="18" charset="0"/>
              </a:rPr>
              <a:t>)=0.7×0.63=0.441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b="1" smtClean="0"/>
          </a:p>
        </p:txBody>
      </p:sp>
      <p:sp>
        <p:nvSpPr>
          <p:cNvPr id="56323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例题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</a:t>
            </a:r>
            <a:r>
              <a:rPr lang="zh-CN" altLang="en-US" b="1" smtClean="0">
                <a:latin typeface="Times New Roman" panose="02020603050405020304" pitchFamily="18" charset="0"/>
              </a:rPr>
              <a:t>由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3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latin typeface="Times New Roman" panose="02020603050405020304" pitchFamily="18" charset="0"/>
              </a:rPr>
              <a:t>有：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CF(E) =CF(E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6</a:t>
            </a:r>
            <a:r>
              <a:rPr lang="en-US" altLang="zh-CN" b="1" smtClean="0">
                <a:latin typeface="Times New Roman" panose="02020603050405020304" pitchFamily="18" charset="0"/>
              </a:rPr>
              <a:t> (0.7)  AND  E</a:t>
            </a:r>
            <a:r>
              <a:rPr lang="en-US" altLang="zh-CN" b="1" baseline="-30000" smtClean="0">
                <a:latin typeface="Times New Roman" panose="02020603050405020304" pitchFamily="18" charset="0"/>
              </a:rPr>
              <a:t>7</a:t>
            </a:r>
            <a:r>
              <a:rPr lang="en-US" altLang="zh-CN" b="1" smtClean="0">
                <a:latin typeface="Times New Roman" panose="02020603050405020304" pitchFamily="18" charset="0"/>
              </a:rPr>
              <a:t> (0.3))  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            =0.7×0.688+0.3×0.441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           =0.6139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CF(H)=CF(H,E)×CF(E)=0.75×0.6139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	           =0.460425</a:t>
            </a:r>
            <a:endParaRPr lang="zh-CN" altLang="en-US" b="1" smtClean="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indent="176213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800">
                <a:solidFill>
                  <a:schemeClr val="bg1"/>
                </a:solidFill>
                <a:latin typeface="Arial" panose="020B0604020202020204" pitchFamily="34" charset="0"/>
              </a:rPr>
              <a:t>例题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课堂练习</a:t>
            </a:r>
            <a:r>
              <a:rPr lang="en-US" altLang="zh-CN" smtClean="0"/>
              <a:t>1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设有如下规则集：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R1: IF E1(0.6) AND E2(0.4) THEN E5(0.8)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R2: IF E3(0.5) AND E4(0.3) AND E5(0.2) THEN H(0.9)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已知：</a:t>
            </a:r>
            <a:r>
              <a:rPr lang="en-US" altLang="zh-CN" sz="2800" b="1" smtClean="0">
                <a:latin typeface="Times New Roman" panose="02020603050405020304" pitchFamily="18" charset="0"/>
              </a:rPr>
              <a:t>CF(E1)=0.9,CF(E2)=0.8, CF(E3)=0.7,CF(E4)=0.6,             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求：</a:t>
            </a:r>
            <a:r>
              <a:rPr lang="en-US" altLang="zh-CN" sz="2800" b="1" smtClean="0">
                <a:latin typeface="Times New Roman" panose="02020603050405020304" pitchFamily="18" charset="0"/>
              </a:rPr>
              <a:t>CF(H)=?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课堂练习</a:t>
            </a:r>
            <a:r>
              <a:rPr lang="en-US" altLang="zh-CN" smtClean="0"/>
              <a:t>2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设有一组带加权因子的推理规则：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R1: IF E1(0.6) AND E2(0.4) THEN H1(0.9)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R2: IF E3(0.3) AND E4(0.3) AND E5(0.4) THEN H2(0.8)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R3: IF E6(0.5) AND H1(0.3) AND H2(0.2) THEN H(0.7)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且已知</a:t>
            </a:r>
            <a:r>
              <a:rPr lang="en-US" altLang="zh-CN" sz="2800" b="1" smtClean="0">
                <a:latin typeface="Times New Roman" panose="02020603050405020304" pitchFamily="18" charset="0"/>
              </a:rPr>
              <a:t>CF(E1)=0.9,CF(E2) =0.8, CF(E3)=0.7,CF(E4)=0.7,CF(E5)=0.8, CF(E6)=0.9.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求</a:t>
            </a:r>
            <a:r>
              <a:rPr lang="en-US" altLang="zh-CN" sz="2800" b="1" smtClean="0">
                <a:latin typeface="Times New Roman" panose="02020603050405020304" pitchFamily="18" charset="0"/>
              </a:rPr>
              <a:t>CF(H).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小 结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可信度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CF(H, E)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：</a:t>
            </a:r>
            <a:r>
              <a:rPr lang="en-US" altLang="zh-CN" sz="2800" b="1" smtClean="0">
                <a:latin typeface="Times New Roman" panose="02020603050405020304" pitchFamily="18" charset="0"/>
              </a:rPr>
              <a:t>[-1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</a:rPr>
              <a:t>1]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CF(E)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：</a:t>
            </a:r>
            <a:r>
              <a:rPr lang="en-US" altLang="zh-CN" sz="2800" b="1" smtClean="0">
                <a:latin typeface="Times New Roman" panose="02020603050405020304" pitchFamily="18" charset="0"/>
              </a:rPr>
              <a:t>[-1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</a:rPr>
              <a:t>1]</a:t>
            </a:r>
            <a:endParaRPr lang="en-US" altLang="zh-CN" b="1" smtClean="0"/>
          </a:p>
          <a:p>
            <a:pPr lvl="1" eaLnBrk="1" hangingPunct="1">
              <a:lnSpc>
                <a:spcPct val="11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CF(H)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：</a:t>
            </a:r>
            <a:r>
              <a:rPr lang="en-US" altLang="zh-CN" sz="2800" b="1" smtClean="0">
                <a:latin typeface="Times New Roman" panose="02020603050405020304" pitchFamily="18" charset="0"/>
              </a:rPr>
              <a:t>[-1</a:t>
            </a:r>
            <a:r>
              <a:rPr lang="zh-CN" altLang="en-US" sz="2800" b="1" smtClean="0">
                <a:latin typeface="Times New Roman" panose="02020603050405020304" pitchFamily="18" charset="0"/>
              </a:rPr>
              <a:t>，</a:t>
            </a:r>
            <a:r>
              <a:rPr lang="en-US" altLang="zh-CN" sz="2800" b="1" smtClean="0">
                <a:latin typeface="Times New Roman" panose="02020603050405020304" pitchFamily="18" charset="0"/>
              </a:rPr>
              <a:t>1]</a:t>
            </a:r>
            <a:endParaRPr lang="en-US" altLang="zh-CN" b="1" smtClean="0"/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不精确推理模型</a:t>
            </a:r>
            <a:r>
              <a:rPr lang="en-US" altLang="zh-CN" b="1" smtClean="0">
                <a:latin typeface="Times New Roman" panose="02020603050405020304" pitchFamily="18" charset="0"/>
              </a:rPr>
              <a:t>C-F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多个与条件的组合：取最小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800" b="1" smtClean="0">
                <a:latin typeface="Times New Roman" panose="02020603050405020304" pitchFamily="18" charset="0"/>
              </a:rPr>
              <a:t>多个或条件的组合：取最大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加权的可信度推理: 加权计算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注意:  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结合推理树, 熟练掌握不确定推理的计算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假设一个带加权因子的不确定性推理规则为</a:t>
            </a:r>
            <a:r>
              <a:rPr lang="en-US" altLang="zh-CN" b="1" smtClean="0">
                <a:latin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160000"/>
              </a:lnSpc>
              <a:spcBef>
                <a:spcPct val="30000"/>
              </a:spcBef>
            </a:pPr>
            <a:r>
              <a:rPr lang="en-US" altLang="zh-CN" sz="2800" b="1" smtClean="0">
                <a:latin typeface="Times New Roman" panose="02020603050405020304" pitchFamily="18" charset="0"/>
              </a:rPr>
              <a:t>IF E1(0.2) AND E2(0.3) AND E3(0.5) THEN H (CF(H,E)=0.1)</a:t>
            </a:r>
          </a:p>
          <a:p>
            <a:pPr lvl="1" eaLnBrk="1" hangingPunct="1">
              <a:lnSpc>
                <a:spcPct val="160000"/>
              </a:lnSpc>
              <a:spcBef>
                <a:spcPct val="30000"/>
              </a:spcBef>
            </a:pPr>
            <a:r>
              <a:rPr lang="zh-CN" altLang="en-US" sz="2800" b="1" smtClean="0">
                <a:latin typeface="Times New Roman" panose="02020603050405020304" pitchFamily="18" charset="0"/>
              </a:rPr>
              <a:t>且</a:t>
            </a:r>
            <a:r>
              <a:rPr lang="en-US" altLang="zh-CN" sz="2800" b="1" smtClean="0">
                <a:latin typeface="Times New Roman" panose="02020603050405020304" pitchFamily="18" charset="0"/>
              </a:rPr>
              <a:t>CF(E1)=0.5,CF(E2)=1,CF(E3)=0.2</a:t>
            </a:r>
            <a:r>
              <a:rPr lang="zh-CN" altLang="en-US" sz="2800" b="1" smtClean="0">
                <a:latin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16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试画出该规则对应的推理树，并计算</a:t>
            </a:r>
            <a:r>
              <a:rPr lang="en-US" altLang="zh-CN" sz="2800" b="1" smtClean="0">
                <a:latin typeface="Times New Roman" panose="02020603050405020304" pitchFamily="18" charset="0"/>
              </a:rPr>
              <a:t>CF(H)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的值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b="1" smtClean="0"/>
              <a:t>设有如下推理规则：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en-US" altLang="zh-CN" sz="2800" b="1" smtClean="0">
                <a:latin typeface="Times New Roman" panose="02020603050405020304" pitchFamily="18" charset="0"/>
              </a:rPr>
              <a:t>R1: IF E1 THEN E2(0.6)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en-US" altLang="zh-CN" sz="2800" b="1" smtClean="0">
                <a:latin typeface="Times New Roman" panose="02020603050405020304" pitchFamily="18" charset="0"/>
              </a:rPr>
              <a:t>R2: IF E2 AND E3 THEN E4(0.8)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en-US" altLang="zh-CN" sz="2800" b="1" smtClean="0">
                <a:latin typeface="Times New Roman" panose="02020603050405020304" pitchFamily="18" charset="0"/>
              </a:rPr>
              <a:t>R3: IF E4 THEN R(0.7)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en-US" altLang="zh-CN" sz="2800" b="1" smtClean="0">
                <a:latin typeface="Times New Roman" panose="02020603050405020304" pitchFamily="18" charset="0"/>
              </a:rPr>
              <a:t>R4: IF E5 THEN R(0.9)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2800" b="1" smtClean="0">
                <a:latin typeface="Times New Roman" panose="02020603050405020304" pitchFamily="18" charset="0"/>
              </a:rPr>
              <a:t>且</a:t>
            </a:r>
            <a:r>
              <a:rPr lang="en-US" altLang="zh-CN" sz="2800" b="1" smtClean="0">
                <a:latin typeface="Times New Roman" panose="02020603050405020304" pitchFamily="18" charset="0"/>
              </a:rPr>
              <a:t>CF(E1)=0.5,CF(E3)=0.6, CF(E5)=0.4, CF(R) = ?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23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Dempster Shafer</a:t>
            </a:r>
            <a:r>
              <a:rPr lang="zh-CN" altLang="en-US" b="1" smtClean="0">
                <a:latin typeface="Times New Roman" panose="02020603050405020304" pitchFamily="18" charset="0"/>
              </a:rPr>
              <a:t>在1976年提出的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证据理论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23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Zadeh</a:t>
            </a:r>
            <a:r>
              <a:rPr lang="zh-CN" altLang="en-US" b="1" smtClean="0">
                <a:latin typeface="Times New Roman" panose="02020603050405020304" pitchFamily="18" charset="0"/>
              </a:rPr>
              <a:t>在1978年提出的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可能性理论</a:t>
            </a:r>
            <a:r>
              <a:rPr lang="zh-CN" altLang="en-US" b="1" smtClean="0">
                <a:latin typeface="Times New Roman" panose="02020603050405020304" pitchFamily="18" charset="0"/>
              </a:rPr>
              <a:t>，1983年提出的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模糊逻辑和逻辑推理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23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Nilsson</a:t>
            </a:r>
            <a:r>
              <a:rPr lang="zh-CN" altLang="en-US" b="1" smtClean="0">
                <a:latin typeface="Times New Roman" panose="02020603050405020304" pitchFamily="18" charset="0"/>
              </a:rPr>
              <a:t>在1986年提出的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概率逻辑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23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Pearl</a:t>
            </a:r>
            <a:r>
              <a:rPr lang="zh-CN" altLang="en-US" b="1" smtClean="0">
                <a:latin typeface="Times New Roman" panose="02020603050405020304" pitchFamily="18" charset="0"/>
              </a:rPr>
              <a:t>在1986年提出的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信任网络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b="1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1. 不确定性推理 </a:t>
            </a:r>
            <a:r>
              <a:rPr lang="en-US" altLang="zh-CN" smtClean="0"/>
              <a:t>—— </a:t>
            </a:r>
            <a:r>
              <a:rPr lang="zh-CN" altLang="en-US" smtClean="0"/>
              <a:t>典型个例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1. 不确定性推理 </a:t>
            </a:r>
            <a:r>
              <a:rPr lang="en-US" altLang="zh-CN" smtClean="0"/>
              <a:t>—— </a:t>
            </a:r>
            <a:r>
              <a:rPr lang="en-US" altLang="zh-CN" smtClean="0">
                <a:latin typeface="Times New Roman" panose="02020603050405020304" pitchFamily="18" charset="0"/>
              </a:rPr>
              <a:t>Mycin </a:t>
            </a:r>
            <a:r>
              <a:rPr lang="zh-CN" altLang="en-US" smtClean="0">
                <a:latin typeface="Times New Roman" panose="02020603050405020304" pitchFamily="18" charset="0"/>
              </a:rPr>
              <a:t>系统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b="1" smtClean="0">
                <a:latin typeface="宋体" panose="02010600030101010101" pitchFamily="2" charset="-122"/>
              </a:rPr>
              <a:t>由斯坦福大学研制的对细菌感染疾病的诊断和治疗提供咨询的</a:t>
            </a:r>
            <a:r>
              <a:rPr lang="zh-CN" altLang="en-US" b="1" smtClean="0">
                <a:solidFill>
                  <a:srgbClr val="FF0066"/>
                </a:solidFill>
                <a:latin typeface="宋体" panose="02010600030101010101" pitchFamily="2" charset="-122"/>
              </a:rPr>
              <a:t>计算机咨询专家系统</a:t>
            </a:r>
          </a:p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b="1" smtClean="0">
                <a:latin typeface="宋体" panose="02010600030101010101" pitchFamily="2" charset="-122"/>
              </a:rPr>
              <a:t>能识别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51</a:t>
            </a:r>
            <a:r>
              <a:rPr lang="zh-CN" altLang="en-US" b="1" smtClean="0">
                <a:latin typeface="宋体" panose="02010600030101010101" pitchFamily="2" charset="-122"/>
              </a:rPr>
              <a:t>种病菌,正确使用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23</a:t>
            </a:r>
            <a:r>
              <a:rPr lang="zh-CN" altLang="en-US" b="1" smtClean="0">
                <a:latin typeface="宋体" panose="02010600030101010101" pitchFamily="2" charset="-122"/>
              </a:rPr>
              <a:t>种抗菌素</a:t>
            </a:r>
          </a:p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b="1" smtClean="0">
                <a:latin typeface="宋体" panose="02010600030101010101" pitchFamily="2" charset="-122"/>
              </a:rPr>
              <a:t>医生向系统输入病人信息，</a:t>
            </a:r>
            <a:r>
              <a:rPr lang="en-US" altLang="zh-CN" b="1" smtClean="0">
                <a:latin typeface="Times New Roman" panose="02020603050405020304" pitchFamily="18" charset="0"/>
              </a:rPr>
              <a:t>Mycin</a:t>
            </a:r>
            <a:r>
              <a:rPr lang="zh-CN" altLang="en-US" b="1" smtClean="0">
                <a:latin typeface="Times New Roman" panose="02020603050405020304" pitchFamily="18" charset="0"/>
              </a:rPr>
              <a:t>系统可以进行诊断，并提出处方</a:t>
            </a:r>
          </a:p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Mycin</a:t>
            </a:r>
            <a:r>
              <a:rPr lang="zh-CN" altLang="en-US" b="1" smtClean="0">
                <a:latin typeface="Times New Roman" panose="02020603050405020304" pitchFamily="18" charset="0"/>
              </a:rPr>
              <a:t>是早期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最有影响力的专家系</a:t>
            </a:r>
            <a:r>
              <a:rPr lang="zh-CN" altLang="en-US" b="1" smtClean="0">
                <a:solidFill>
                  <a:srgbClr val="FF0066"/>
                </a:solidFill>
                <a:latin typeface="宋体" panose="02010600030101010101" pitchFamily="2" charset="-122"/>
              </a:rPr>
              <a:t>统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专家诊断的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个步骤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(1)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确定病人是否有重要的病菌感染需要治疗 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(2)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确定疾病可能是由哪种病菌引起的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(3)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判断哪些药物对抑制这种病菌可能有效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(4)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根据病人的情况，选择最适合的药物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>
                <a:sym typeface="宋体" panose="02010600030101010101" pitchFamily="2" charset="-122"/>
              </a:rPr>
              <a:t>1. 不确定性推理 </a:t>
            </a:r>
            <a:r>
              <a:rPr lang="en-US" altLang="zh-CN" smtClean="0">
                <a:sym typeface="宋体" panose="02010600030101010101" pitchFamily="2" charset="-122"/>
              </a:rPr>
              <a:t>—— </a:t>
            </a:r>
            <a:r>
              <a:rPr lang="en-US" altLang="zh-CN" smtClean="0">
                <a:latin typeface="Times New Roman" panose="02020603050405020304" pitchFamily="18" charset="0"/>
              </a:rPr>
              <a:t>Mycin </a:t>
            </a:r>
            <a:r>
              <a:rPr lang="zh-CN" altLang="en-US" smtClean="0">
                <a:latin typeface="Times New Roman" panose="02020603050405020304" pitchFamily="18" charset="0"/>
              </a:rPr>
              <a:t>系统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5000"/>
              </a:lnSpc>
              <a:spcBef>
                <a:spcPct val="30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MYCIN</a:t>
            </a:r>
            <a:r>
              <a:rPr lang="zh-CN" altLang="en-US" b="1" smtClean="0">
                <a:latin typeface="Times New Roman" panose="02020603050405020304" pitchFamily="18" charset="0"/>
              </a:rPr>
              <a:t>系统试图用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产生式规则的形式</a:t>
            </a:r>
            <a:r>
              <a:rPr lang="zh-CN" altLang="en-US" b="1" smtClean="0">
                <a:latin typeface="Times New Roman" panose="02020603050405020304" pitchFamily="18" charset="0"/>
              </a:rPr>
              <a:t>体现专家的判断知识，以模仿专家的推理过程 </a:t>
            </a:r>
          </a:p>
          <a:p>
            <a:pPr lvl="1" eaLnBrk="1" hangingPunct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800" b="1" smtClean="0">
                <a:latin typeface="Times New Roman" panose="02020603050405020304" pitchFamily="18" charset="0"/>
              </a:rPr>
              <a:t>系统通过和医生之间的对话收集关于病人的基本情况</a:t>
            </a:r>
          </a:p>
          <a:p>
            <a:pPr lvl="1" eaLnBrk="1" hangingPunct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800" b="1" smtClean="0">
                <a:latin typeface="Times New Roman" panose="02020603050405020304" pitchFamily="18" charset="0"/>
              </a:rPr>
              <a:t>医生所输入的信息被用于作出诊断。诊断过程中如需进一步的信息，系统就会进一步询问医生</a:t>
            </a:r>
          </a:p>
          <a:p>
            <a:pPr lvl="1" eaLnBrk="1" hangingPunct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800" b="1" smtClean="0">
                <a:latin typeface="Times New Roman" panose="02020603050405020304" pitchFamily="18" charset="0"/>
              </a:rPr>
              <a:t>一旦可以作出合理的诊断，</a:t>
            </a:r>
            <a:r>
              <a:rPr lang="en-US" altLang="zh-CN" sz="2800" b="1" smtClean="0">
                <a:latin typeface="Times New Roman" panose="02020603050405020304" pitchFamily="18" charset="0"/>
              </a:rPr>
              <a:t>MYCIN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就列出可能的处方，然后在与医生作进一步对话的基础上选择适合于病人的处方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>
                <a:sym typeface="宋体" panose="02010600030101010101" pitchFamily="2" charset="-122"/>
              </a:rPr>
              <a:t>1. 不确定性推理 </a:t>
            </a:r>
            <a:r>
              <a:rPr lang="en-US" altLang="zh-CN" smtClean="0">
                <a:sym typeface="宋体" panose="02010600030101010101" pitchFamily="2" charset="-122"/>
              </a:rPr>
              <a:t>—— </a:t>
            </a:r>
            <a:r>
              <a:rPr lang="en-US" altLang="zh-CN" smtClean="0">
                <a:latin typeface="Times New Roman" panose="02020603050405020304" pitchFamily="18" charset="0"/>
              </a:rPr>
              <a:t>Mycin </a:t>
            </a:r>
            <a:r>
              <a:rPr lang="zh-CN" altLang="en-US" smtClean="0">
                <a:latin typeface="Times New Roman" panose="02020603050405020304" pitchFamily="18" charset="0"/>
              </a:rPr>
              <a:t>系统</a:t>
            </a: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314,&quot;width&quot;:11251}"/>
</p:tagLst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Office2000\Templates\Presentation Designs\ECUST 模板.pot</Template>
  <TotalTime>65</TotalTime>
  <Pages>0</Pages>
  <Words>2424</Words>
  <Characters>0</Characters>
  <Application>Microsoft Office PowerPoint</Application>
  <DocSecurity>0</DocSecurity>
  <PresentationFormat>全屏显示(4:3)</PresentationFormat>
  <Lines>0</Lines>
  <Paragraphs>341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Times New Roman</vt:lpstr>
      <vt:lpstr>宋体</vt:lpstr>
      <vt:lpstr>Arial</vt:lpstr>
      <vt:lpstr>Wingdings</vt:lpstr>
      <vt:lpstr>MS PGothic</vt:lpstr>
      <vt:lpstr>黑体</vt:lpstr>
      <vt:lpstr>华文中宋</vt:lpstr>
      <vt:lpstr>楷体_GB2312</vt:lpstr>
      <vt:lpstr>+mn-ea</vt:lpstr>
      <vt:lpstr>wasedaSample5</vt:lpstr>
      <vt:lpstr>1_wasedaSample5</vt:lpstr>
      <vt:lpstr>Equation.3</vt:lpstr>
      <vt:lpstr>不确定性推理</vt:lpstr>
      <vt:lpstr>PowerPoint 演示文稿</vt:lpstr>
      <vt:lpstr>1. 不确定性推理</vt:lpstr>
      <vt:lpstr>1. 不确定性推理</vt:lpstr>
      <vt:lpstr>1. 不确定性推理 —— 典型个例</vt:lpstr>
      <vt:lpstr>1. 不确定性推理 —— 典型个例</vt:lpstr>
      <vt:lpstr>1. 不确定性推理 —— Mycin 系统</vt:lpstr>
      <vt:lpstr>1. 不确定性推理 —— Mycin 系统</vt:lpstr>
      <vt:lpstr>1. 不确定性推理 —— Mycin 系统</vt:lpstr>
      <vt:lpstr>1. 不确定性推理 —— Mycin 系统</vt:lpstr>
      <vt:lpstr>1. 不确定性推理 —— Mycin 系统</vt:lpstr>
      <vt:lpstr>1. 不确定性推理 —— Mycin 系统</vt:lpstr>
      <vt:lpstr>1. 不确定性推理 —— Mycin 系统</vt:lpstr>
      <vt:lpstr>1. 不确定性推理 —— 基本问题</vt:lpstr>
      <vt:lpstr>2. 可信度概念</vt:lpstr>
      <vt:lpstr>2. 可信度概念</vt:lpstr>
      <vt:lpstr>2. 可信度概念 —— MB、MD的互斥性</vt:lpstr>
      <vt:lpstr>2. 可信度概念</vt:lpstr>
      <vt:lpstr>2. 可信度概念</vt:lpstr>
      <vt:lpstr>2. 可信度概念</vt:lpstr>
      <vt:lpstr>3. 不精确推理模型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例子</vt:lpstr>
      <vt:lpstr>推理树</vt:lpstr>
      <vt:lpstr>计算过程</vt:lpstr>
      <vt:lpstr>计算过程</vt:lpstr>
      <vt:lpstr>计算过程</vt:lpstr>
      <vt:lpstr>计算过程</vt:lpstr>
      <vt:lpstr>计算过程</vt:lpstr>
      <vt:lpstr>计算过程</vt:lpstr>
      <vt:lpstr>计算过程</vt:lpstr>
      <vt:lpstr>练习1</vt:lpstr>
      <vt:lpstr>练习2</vt:lpstr>
      <vt:lpstr>4. 带加权因子的可信度推理</vt:lpstr>
      <vt:lpstr>4. 带加权因子的可信度推理</vt:lpstr>
      <vt:lpstr>4.1 规则不确定性的表示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课堂练习1</vt:lpstr>
      <vt:lpstr>课堂练习2</vt:lpstr>
      <vt:lpstr>小 结</vt:lpstr>
      <vt:lpstr>练习1</vt:lpstr>
      <vt:lpstr>练习2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czh</dc:creator>
  <cp:keywords/>
  <dc:description/>
  <cp:lastModifiedBy>czh</cp:lastModifiedBy>
  <cp:revision>240</cp:revision>
  <dcterms:created xsi:type="dcterms:W3CDTF">2020-10-17T06:45:29Z</dcterms:created>
  <dcterms:modified xsi:type="dcterms:W3CDTF">2024-06-18T09:45:09Z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