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6" r:id="rId1"/>
    <p:sldMasterId id="2147483678" r:id="rId2"/>
  </p:sldMasterIdLst>
  <p:notesMasterIdLst>
    <p:notesMasterId r:id="rId115"/>
  </p:notesMasterIdLst>
  <p:handoutMasterIdLst>
    <p:handoutMasterId r:id="rId116"/>
  </p:handoutMasterIdLst>
  <p:sldIdLst>
    <p:sldId id="453" r:id="rId3"/>
    <p:sldId id="257" r:id="rId4"/>
    <p:sldId id="362" r:id="rId5"/>
    <p:sldId id="355" r:id="rId6"/>
    <p:sldId id="357" r:id="rId7"/>
    <p:sldId id="263" r:id="rId8"/>
    <p:sldId id="264" r:id="rId9"/>
    <p:sldId id="279" r:id="rId10"/>
    <p:sldId id="347" r:id="rId11"/>
    <p:sldId id="280" r:id="rId12"/>
    <p:sldId id="284" r:id="rId13"/>
    <p:sldId id="258" r:id="rId14"/>
    <p:sldId id="266" r:id="rId15"/>
    <p:sldId id="267" r:id="rId16"/>
    <p:sldId id="268" r:id="rId17"/>
    <p:sldId id="358" r:id="rId18"/>
    <p:sldId id="360" r:id="rId19"/>
    <p:sldId id="269" r:id="rId20"/>
    <p:sldId id="270" r:id="rId21"/>
    <p:sldId id="265" r:id="rId22"/>
    <p:sldId id="271" r:id="rId23"/>
    <p:sldId id="272" r:id="rId24"/>
    <p:sldId id="273" r:id="rId25"/>
    <p:sldId id="274" r:id="rId26"/>
    <p:sldId id="275" r:id="rId27"/>
    <p:sldId id="281" r:id="rId28"/>
    <p:sldId id="282" r:id="rId29"/>
    <p:sldId id="283" r:id="rId30"/>
    <p:sldId id="285" r:id="rId31"/>
    <p:sldId id="288" r:id="rId32"/>
    <p:sldId id="287" r:id="rId33"/>
    <p:sldId id="348" r:id="rId34"/>
    <p:sldId id="289" r:id="rId35"/>
    <p:sldId id="290" r:id="rId36"/>
    <p:sldId id="291" r:id="rId37"/>
    <p:sldId id="292" r:id="rId38"/>
    <p:sldId id="293" r:id="rId39"/>
    <p:sldId id="294" r:id="rId40"/>
    <p:sldId id="295" r:id="rId41"/>
    <p:sldId id="296" r:id="rId42"/>
    <p:sldId id="352" r:id="rId43"/>
    <p:sldId id="305" r:id="rId44"/>
    <p:sldId id="297" r:id="rId45"/>
    <p:sldId id="298" r:id="rId46"/>
    <p:sldId id="299" r:id="rId47"/>
    <p:sldId id="300" r:id="rId48"/>
    <p:sldId id="301" r:id="rId49"/>
    <p:sldId id="302" r:id="rId50"/>
    <p:sldId id="303" r:id="rId51"/>
    <p:sldId id="304" r:id="rId52"/>
    <p:sldId id="306" r:id="rId53"/>
    <p:sldId id="307" r:id="rId54"/>
    <p:sldId id="308" r:id="rId55"/>
    <p:sldId id="309" r:id="rId56"/>
    <p:sldId id="546" r:id="rId57"/>
    <p:sldId id="547" r:id="rId58"/>
    <p:sldId id="310" r:id="rId59"/>
    <p:sldId id="548" r:id="rId60"/>
    <p:sldId id="549" r:id="rId61"/>
    <p:sldId id="311" r:id="rId62"/>
    <p:sldId id="312" r:id="rId63"/>
    <p:sldId id="313" r:id="rId64"/>
    <p:sldId id="315" r:id="rId65"/>
    <p:sldId id="353" r:id="rId66"/>
    <p:sldId id="319" r:id="rId67"/>
    <p:sldId id="350" r:id="rId68"/>
    <p:sldId id="320" r:id="rId69"/>
    <p:sldId id="321" r:id="rId70"/>
    <p:sldId id="322" r:id="rId71"/>
    <p:sldId id="323" r:id="rId72"/>
    <p:sldId id="324" r:id="rId73"/>
    <p:sldId id="325" r:id="rId74"/>
    <p:sldId id="345" r:id="rId75"/>
    <p:sldId id="586" r:id="rId76"/>
    <p:sldId id="326" r:id="rId77"/>
    <p:sldId id="327" r:id="rId78"/>
    <p:sldId id="328" r:id="rId79"/>
    <p:sldId id="329" r:id="rId80"/>
    <p:sldId id="330" r:id="rId81"/>
    <p:sldId id="331" r:id="rId82"/>
    <p:sldId id="349" r:id="rId83"/>
    <p:sldId id="332" r:id="rId84"/>
    <p:sldId id="334" r:id="rId85"/>
    <p:sldId id="335" r:id="rId86"/>
    <p:sldId id="336" r:id="rId87"/>
    <p:sldId id="337" r:id="rId88"/>
    <p:sldId id="338" r:id="rId89"/>
    <p:sldId id="339" r:id="rId90"/>
    <p:sldId id="354" r:id="rId91"/>
    <p:sldId id="340" r:id="rId92"/>
    <p:sldId id="341" r:id="rId93"/>
    <p:sldId id="344" r:id="rId94"/>
    <p:sldId id="587" r:id="rId95"/>
    <p:sldId id="346" r:id="rId96"/>
    <p:sldId id="356" r:id="rId97"/>
    <p:sldId id="351" r:id="rId98"/>
    <p:sldId id="588" r:id="rId99"/>
    <p:sldId id="589" r:id="rId100"/>
    <p:sldId id="590" r:id="rId101"/>
    <p:sldId id="591" r:id="rId102"/>
    <p:sldId id="592" r:id="rId103"/>
    <p:sldId id="593" r:id="rId104"/>
    <p:sldId id="594" r:id="rId105"/>
    <p:sldId id="595" r:id="rId106"/>
    <p:sldId id="596" r:id="rId107"/>
    <p:sldId id="597" r:id="rId108"/>
    <p:sldId id="598" r:id="rId109"/>
    <p:sldId id="599" r:id="rId110"/>
    <p:sldId id="600" r:id="rId111"/>
    <p:sldId id="601" r:id="rId112"/>
    <p:sldId id="602" r:id="rId113"/>
    <p:sldId id="603" r:id="rId114"/>
  </p:sldIdLst>
  <p:sldSz cx="9144000" cy="6858000" type="screen4x3"/>
  <p:notesSz cx="6858000" cy="9144000"/>
  <p:defaultTextStyle>
    <a:defPPr>
      <a:defRPr lang="en-US"/>
    </a:defPPr>
    <a:lvl1pPr algn="l" rtl="0" eaLnBrk="0" fontAlgn="base" hangingPunct="0">
      <a:spcBef>
        <a:spcPct val="0"/>
      </a:spcBef>
      <a:spcAft>
        <a:spcPct val="0"/>
      </a:spcAft>
      <a:defRPr sz="4000" b="1" kern="1200">
        <a:solidFill>
          <a:srgbClr val="3333FF"/>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4000" b="1" kern="1200">
        <a:solidFill>
          <a:srgbClr val="3333FF"/>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4000" b="1" kern="1200">
        <a:solidFill>
          <a:srgbClr val="3333FF"/>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4000" b="1" kern="1200">
        <a:solidFill>
          <a:srgbClr val="3333FF"/>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4000" b="1" kern="1200">
        <a:solidFill>
          <a:srgbClr val="3333FF"/>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4000" b="1" kern="1200">
        <a:solidFill>
          <a:srgbClr val="3333FF"/>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4000" b="1" kern="1200">
        <a:solidFill>
          <a:srgbClr val="3333FF"/>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4000" b="1" kern="1200">
        <a:solidFill>
          <a:srgbClr val="3333FF"/>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4000" b="1" kern="1200">
        <a:solidFill>
          <a:srgbClr val="3333FF"/>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0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3399"/>
    <a:srgbClr val="F3FCA2"/>
    <a:srgbClr val="FAA4F4"/>
    <a:srgbClr val="003366"/>
    <a:srgbClr val="336699"/>
    <a:srgbClr val="00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2529" autoAdjust="0"/>
  </p:normalViewPr>
  <p:slideViewPr>
    <p:cSldViewPr>
      <p:cViewPr varScale="1">
        <p:scale>
          <a:sx n="79" d="100"/>
          <a:sy n="79" d="100"/>
        </p:scale>
        <p:origin x="848" y="80"/>
      </p:cViewPr>
      <p:guideLst>
        <p:guide orient="horz" pos="209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kumimoji="1" sz="1200" b="0">
                <a:solidFill>
                  <a:schemeClr val="tx1"/>
                </a:solidFill>
                <a:latin typeface="Tahoma" panose="020B0604030504040204" pitchFamily="34" charset="0"/>
                <a:ea typeface="宋体" panose="02010600030101010101" pitchFamily="2" charset="-122"/>
              </a:defRPr>
            </a:lvl1pPr>
          </a:lstStyle>
          <a:p>
            <a:pPr>
              <a:defRPr/>
            </a:pPr>
            <a:endParaRPr lang="zh-CN" altLang="en-US"/>
          </a:p>
        </p:txBody>
      </p:sp>
      <p:sp>
        <p:nvSpPr>
          <p:cNvPr id="102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b="0">
                <a:solidFill>
                  <a:schemeClr val="tx1"/>
                </a:solidFill>
                <a:latin typeface="Tahoma" panose="020B0604030504040204" pitchFamily="34" charset="0"/>
                <a:ea typeface="宋体" panose="02010600030101010101" pitchFamily="2" charset="-122"/>
              </a:defRPr>
            </a:lvl1pPr>
          </a:lstStyle>
          <a:p>
            <a:pPr>
              <a:defRPr/>
            </a:pPr>
            <a:endParaRPr lang="en-US" altLang="zh-CN"/>
          </a:p>
        </p:txBody>
      </p:sp>
      <p:sp>
        <p:nvSpPr>
          <p:cNvPr id="102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kumimoji="1" sz="1200" b="0">
                <a:solidFill>
                  <a:schemeClr val="tx1"/>
                </a:solidFill>
                <a:latin typeface="Tahoma" panose="020B060403050404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ahoma" panose="020B0604030504040204" pitchFamily="34" charset="0"/>
                <a:ea typeface="宋体" panose="02010600030101010101" pitchFamily="2" charset="-122"/>
              </a:defRPr>
            </a:lvl1pPr>
          </a:lstStyle>
          <a:p>
            <a:pPr>
              <a:defRPr/>
            </a:pPr>
            <a:fld id="{B70CBC6F-4398-4934-A4CF-EE4179C391F4}" type="slidenum">
              <a:rPr lang="zh-CN" altLang="en-US"/>
              <a:pPr>
                <a:defRPr/>
              </a:pPr>
              <a:t>‹#›</a:t>
            </a:fld>
            <a:endParaRPr lang="en-US" altLang="zh-CN"/>
          </a:p>
        </p:txBody>
      </p:sp>
    </p:spTree>
    <p:extLst>
      <p:ext uri="{BB962C8B-B14F-4D97-AF65-F5344CB8AC3E}">
        <p14:creationId xmlns:p14="http://schemas.microsoft.com/office/powerpoint/2010/main" val="1301961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1026"/>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sz="1200" b="0">
                <a:solidFill>
                  <a:schemeClr val="tx1"/>
                </a:solidFill>
                <a:latin typeface="Arial" panose="020B0604020202020204" pitchFamily="34" charset="0"/>
                <a:ea typeface="宋体" panose="02010600030101010101" pitchFamily="2" charset="-122"/>
              </a:defRPr>
            </a:lvl1pPr>
          </a:lstStyle>
          <a:p>
            <a:pPr>
              <a:defRPr/>
            </a:pPr>
            <a:endParaRPr lang="zh-CN" altLang="en-US"/>
          </a:p>
        </p:txBody>
      </p:sp>
      <p:sp>
        <p:nvSpPr>
          <p:cNvPr id="20483" name="Rectangle 1027"/>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b="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9220" name="Rectangle 1028"/>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1029"/>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1030"/>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sz="1200" b="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0487" name="Rectangle 1031"/>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pPr>
              <a:defRPr/>
            </a:pPr>
            <a:fld id="{630D2168-3429-4F10-8447-654840975C3D}" type="slidenum">
              <a:rPr lang="zh-CN" altLang="en-US"/>
              <a:pPr>
                <a:defRPr/>
              </a:pPr>
              <a:t>‹#›</a:t>
            </a:fld>
            <a:endParaRPr lang="en-US" altLang="zh-CN"/>
          </a:p>
        </p:txBody>
      </p:sp>
    </p:spTree>
    <p:extLst>
      <p:ext uri="{BB962C8B-B14F-4D97-AF65-F5344CB8AC3E}">
        <p14:creationId xmlns:p14="http://schemas.microsoft.com/office/powerpoint/2010/main" val="2568902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ln/>
        </p:spPr>
      </p:sp>
      <p:sp>
        <p:nvSpPr>
          <p:cNvPr id="17411" name="Rectangle 3"/>
          <p:cNvSpPr>
            <a:spLocks noGrp="1" noChangeArrowheads="1"/>
          </p:cNvSpPr>
          <p:nvPr>
            <p:ph type="body" idx="4294967295"/>
          </p:nvPr>
        </p:nvSpPr>
        <p:spPr/>
        <p:txBody>
          <a:bodyPr>
            <a:prstTxWarp prst="textNoShape">
              <a:avLst/>
            </a:prstTxWarp>
          </a:bodyPr>
          <a:lstStyle/>
          <a:p>
            <a:r>
              <a:rPr lang="zh-CN" altLang="en-US"/>
              <a:t>训练宠物</a:t>
            </a:r>
          </a:p>
        </p:txBody>
      </p:sp>
    </p:spTree>
    <p:extLst>
      <p:ext uri="{BB962C8B-B14F-4D97-AF65-F5344CB8AC3E}">
        <p14:creationId xmlns:p14="http://schemas.microsoft.com/office/powerpoint/2010/main" val="157926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8E60BF8-DE8E-4532-A7FD-C3B1C2F537B2}" type="slidenum">
              <a:rPr lang="en-US" altLang="zh-CN" smtClean="0">
                <a:latin typeface="Verdana" panose="020B0604030504040204" pitchFamily="34" charset="0"/>
              </a:rPr>
              <a:pPr>
                <a:spcBef>
                  <a:spcPct val="0"/>
                </a:spcBef>
              </a:pPr>
              <a:t>104</a:t>
            </a:fld>
            <a:endParaRPr lang="en-US" altLang="zh-CN">
              <a:latin typeface="Verdana" panose="020B0604030504040204" pitchFamily="34" charset="0"/>
            </a:endParaRPr>
          </a:p>
        </p:txBody>
      </p:sp>
      <p:sp>
        <p:nvSpPr>
          <p:cNvPr id="137219" name="Rectangle 2"/>
          <p:cNvSpPr>
            <a:spLocks noGrp="1" noRot="1" noChangeAspect="1" noChangeArrowheads="1" noTextEdit="1"/>
          </p:cNvSpPr>
          <p:nvPr>
            <p:ph type="sldImg"/>
          </p:nvPr>
        </p:nvSpPr>
        <p:spPr>
          <a:ln/>
        </p:spPr>
      </p:sp>
      <p:sp>
        <p:nvSpPr>
          <p:cNvPr id="137220"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92750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F78D364-4C1C-409A-9CDE-6EC94D1AD41C}" type="slidenum">
              <a:rPr lang="en-US" altLang="zh-CN" smtClean="0">
                <a:latin typeface="Verdana" panose="020B0604030504040204" pitchFamily="34" charset="0"/>
              </a:rPr>
              <a:pPr>
                <a:spcBef>
                  <a:spcPct val="0"/>
                </a:spcBef>
              </a:pPr>
              <a:t>105</a:t>
            </a:fld>
            <a:endParaRPr lang="en-US" altLang="zh-CN">
              <a:latin typeface="Verdana" panose="020B0604030504040204" pitchFamily="34" charset="0"/>
            </a:endParaRPr>
          </a:p>
        </p:txBody>
      </p:sp>
      <p:sp>
        <p:nvSpPr>
          <p:cNvPr id="139267" name="Rectangle 2"/>
          <p:cNvSpPr>
            <a:spLocks noGrp="1" noRot="1" noChangeAspect="1" noChangeArrowheads="1" noTextEdit="1"/>
          </p:cNvSpPr>
          <p:nvPr>
            <p:ph type="sldImg"/>
          </p:nvPr>
        </p:nvSpPr>
        <p:spPr>
          <a:ln/>
        </p:spPr>
      </p:sp>
      <p:sp>
        <p:nvSpPr>
          <p:cNvPr id="139268"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88485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508C0A2-20EF-4A42-AA85-8B4B01102C4C}" type="slidenum">
              <a:rPr lang="en-US" altLang="zh-CN" smtClean="0">
                <a:latin typeface="Verdana" panose="020B0604030504040204" pitchFamily="34" charset="0"/>
              </a:rPr>
              <a:pPr>
                <a:spcBef>
                  <a:spcPct val="0"/>
                </a:spcBef>
              </a:pPr>
              <a:t>106</a:t>
            </a:fld>
            <a:endParaRPr lang="en-US" altLang="zh-CN">
              <a:latin typeface="Verdana" panose="020B0604030504040204" pitchFamily="34" charset="0"/>
            </a:endParaRPr>
          </a:p>
        </p:txBody>
      </p:sp>
      <p:sp>
        <p:nvSpPr>
          <p:cNvPr id="141315" name="Rectangle 2"/>
          <p:cNvSpPr>
            <a:spLocks noGrp="1" noRot="1" noChangeAspect="1" noChangeArrowheads="1" noTextEdit="1"/>
          </p:cNvSpPr>
          <p:nvPr>
            <p:ph type="sldImg"/>
          </p:nvPr>
        </p:nvSpPr>
        <p:spPr>
          <a:ln/>
        </p:spPr>
      </p:sp>
      <p:sp>
        <p:nvSpPr>
          <p:cNvPr id="141316"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658803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ADE275A-F9CD-4C16-A75C-A6589C408390}" type="slidenum">
              <a:rPr lang="en-US" altLang="zh-CN" smtClean="0">
                <a:latin typeface="Verdana" panose="020B0604030504040204" pitchFamily="34" charset="0"/>
              </a:rPr>
              <a:pPr>
                <a:spcBef>
                  <a:spcPct val="0"/>
                </a:spcBef>
              </a:pPr>
              <a:t>107</a:t>
            </a:fld>
            <a:endParaRPr lang="en-US" altLang="zh-CN">
              <a:latin typeface="Verdana" panose="020B0604030504040204" pitchFamily="34" charset="0"/>
            </a:endParaRPr>
          </a:p>
        </p:txBody>
      </p:sp>
      <p:sp>
        <p:nvSpPr>
          <p:cNvPr id="143363" name="Rectangle 2"/>
          <p:cNvSpPr>
            <a:spLocks noGrp="1" noRot="1" noChangeAspect="1" noChangeArrowheads="1" noTextEdit="1"/>
          </p:cNvSpPr>
          <p:nvPr>
            <p:ph type="sldImg"/>
          </p:nvPr>
        </p:nvSpPr>
        <p:spPr>
          <a:ln/>
        </p:spPr>
      </p:sp>
      <p:sp>
        <p:nvSpPr>
          <p:cNvPr id="143364"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949569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022255F-CDEA-444E-B603-7EC44F231D94}" type="slidenum">
              <a:rPr lang="en-US" altLang="zh-CN" smtClean="0">
                <a:latin typeface="Verdana" panose="020B0604030504040204" pitchFamily="34" charset="0"/>
              </a:rPr>
              <a:pPr>
                <a:spcBef>
                  <a:spcPct val="0"/>
                </a:spcBef>
              </a:pPr>
              <a:t>108</a:t>
            </a:fld>
            <a:endParaRPr lang="en-US" altLang="zh-CN">
              <a:latin typeface="Verdana" panose="020B0604030504040204" pitchFamily="34" charset="0"/>
            </a:endParaRPr>
          </a:p>
        </p:txBody>
      </p:sp>
      <p:sp>
        <p:nvSpPr>
          <p:cNvPr id="145411" name="Rectangle 2"/>
          <p:cNvSpPr>
            <a:spLocks noGrp="1" noRot="1" noChangeAspect="1" noChangeArrowheads="1" noTextEdit="1"/>
          </p:cNvSpPr>
          <p:nvPr>
            <p:ph type="sldImg"/>
          </p:nvPr>
        </p:nvSpPr>
        <p:spPr>
          <a:ln/>
        </p:spPr>
      </p:sp>
      <p:sp>
        <p:nvSpPr>
          <p:cNvPr id="145412"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8489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46BFE14-11A1-4BE4-8E4D-5807147EEB98}" type="slidenum">
              <a:rPr lang="en-US" altLang="zh-CN" smtClean="0">
                <a:latin typeface="Verdana" panose="020B0604030504040204" pitchFamily="34" charset="0"/>
              </a:rPr>
              <a:pPr>
                <a:spcBef>
                  <a:spcPct val="0"/>
                </a:spcBef>
              </a:pPr>
              <a:t>109</a:t>
            </a:fld>
            <a:endParaRPr lang="en-US" altLang="zh-CN">
              <a:latin typeface="Verdana" panose="020B0604030504040204" pitchFamily="34" charset="0"/>
            </a:endParaRPr>
          </a:p>
        </p:txBody>
      </p:sp>
      <p:sp>
        <p:nvSpPr>
          <p:cNvPr id="147459" name="Rectangle 2"/>
          <p:cNvSpPr>
            <a:spLocks noGrp="1" noRot="1" noChangeAspect="1" noChangeArrowheads="1" noTextEdit="1"/>
          </p:cNvSpPr>
          <p:nvPr>
            <p:ph type="sldImg"/>
          </p:nvPr>
        </p:nvSpPr>
        <p:spPr>
          <a:ln/>
        </p:spPr>
      </p:sp>
      <p:sp>
        <p:nvSpPr>
          <p:cNvPr id="147460"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780840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451286C-3880-4EEE-AE40-1012A7F0BEB3}" type="slidenum">
              <a:rPr lang="en-US" altLang="zh-CN" smtClean="0">
                <a:latin typeface="Verdana" panose="020B0604030504040204" pitchFamily="34" charset="0"/>
              </a:rPr>
              <a:pPr>
                <a:spcBef>
                  <a:spcPct val="0"/>
                </a:spcBef>
              </a:pPr>
              <a:t>110</a:t>
            </a:fld>
            <a:endParaRPr lang="en-US" altLang="zh-CN">
              <a:latin typeface="Verdana" panose="020B0604030504040204" pitchFamily="34" charset="0"/>
            </a:endParaRPr>
          </a:p>
        </p:txBody>
      </p:sp>
      <p:sp>
        <p:nvSpPr>
          <p:cNvPr id="149507" name="Rectangle 2"/>
          <p:cNvSpPr>
            <a:spLocks noGrp="1" noRot="1" noChangeAspect="1" noChangeArrowheads="1" noTextEdit="1"/>
          </p:cNvSpPr>
          <p:nvPr>
            <p:ph type="sldImg"/>
          </p:nvPr>
        </p:nvSpPr>
        <p:spPr>
          <a:ln/>
        </p:spPr>
      </p:sp>
      <p:sp>
        <p:nvSpPr>
          <p:cNvPr id="149508"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91946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3CC0C14-E321-4978-AD86-CACFCF0906A5}" type="slidenum">
              <a:rPr lang="en-US" altLang="zh-CN" smtClean="0">
                <a:latin typeface="Verdana" panose="020B0604030504040204" pitchFamily="34" charset="0"/>
              </a:rPr>
              <a:pPr>
                <a:spcBef>
                  <a:spcPct val="0"/>
                </a:spcBef>
              </a:pPr>
              <a:t>111</a:t>
            </a:fld>
            <a:endParaRPr lang="en-US" altLang="zh-CN">
              <a:latin typeface="Verdana" panose="020B0604030504040204" pitchFamily="34" charset="0"/>
            </a:endParaRPr>
          </a:p>
        </p:txBody>
      </p:sp>
      <p:sp>
        <p:nvSpPr>
          <p:cNvPr id="151555" name="Rectangle 2"/>
          <p:cNvSpPr>
            <a:spLocks noGrp="1" noRot="1" noChangeAspect="1" noChangeArrowheads="1" noTextEdit="1"/>
          </p:cNvSpPr>
          <p:nvPr>
            <p:ph type="sldImg"/>
          </p:nvPr>
        </p:nvSpPr>
        <p:spPr>
          <a:ln/>
        </p:spPr>
      </p:sp>
      <p:sp>
        <p:nvSpPr>
          <p:cNvPr id="151556"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28711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6DA76E8-3B13-48DC-B7C8-E9C94C1D8C6A}" type="slidenum">
              <a:rPr lang="en-US" altLang="zh-CN" smtClean="0">
                <a:latin typeface="Verdana" panose="020B0604030504040204" pitchFamily="34" charset="0"/>
              </a:rPr>
              <a:pPr>
                <a:spcBef>
                  <a:spcPct val="0"/>
                </a:spcBef>
              </a:pPr>
              <a:t>112</a:t>
            </a:fld>
            <a:endParaRPr lang="en-US" altLang="zh-CN">
              <a:latin typeface="Verdana" panose="020B0604030504040204" pitchFamily="34" charset="0"/>
            </a:endParaRPr>
          </a:p>
        </p:txBody>
      </p:sp>
      <p:sp>
        <p:nvSpPr>
          <p:cNvPr id="153603" name="Rectangle 2"/>
          <p:cNvSpPr>
            <a:spLocks noGrp="1" noRot="1" noChangeAspect="1" noChangeArrowheads="1" noTextEdit="1"/>
          </p:cNvSpPr>
          <p:nvPr>
            <p:ph type="sldImg"/>
          </p:nvPr>
        </p:nvSpPr>
        <p:spPr>
          <a:ln/>
        </p:spPr>
      </p:sp>
      <p:sp>
        <p:nvSpPr>
          <p:cNvPr id="153604"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4976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idx="4294967295"/>
          </p:nvPr>
        </p:nvSpPr>
        <p:spPr>
          <a:ln/>
        </p:spPr>
      </p:sp>
      <p:sp>
        <p:nvSpPr>
          <p:cNvPr id="20483" name="Rectangle 3"/>
          <p:cNvSpPr>
            <a:spLocks noGrp="1" noChangeArrowheads="1"/>
          </p:cNvSpPr>
          <p:nvPr>
            <p:ph type="body" idx="4294967295"/>
          </p:nvPr>
        </p:nvSpPr>
        <p:spPr/>
        <p:txBody>
          <a:bodyPr>
            <a:prstTxWarp prst="textNoShape">
              <a:avLst/>
            </a:prstTxWarp>
          </a:bodyPr>
          <a:lstStyle/>
          <a:p>
            <a:r>
              <a:rPr lang="zh-CN" altLang="en-US"/>
              <a:t>知识学习：专家系统</a:t>
            </a:r>
          </a:p>
          <a:p>
            <a:r>
              <a:rPr lang="zh-CN" altLang="en-US"/>
              <a:t>连接主义和符号主义学习：决策树（</a:t>
            </a:r>
            <a:r>
              <a:rPr lang="en-US" altLang="zh-CN"/>
              <a:t>decision tree</a:t>
            </a:r>
            <a:r>
              <a:rPr lang="zh-CN" altLang="en-US"/>
              <a:t>）和基于逻辑的学习，</a:t>
            </a:r>
            <a:r>
              <a:rPr lang="en-US" altLang="zh-CN"/>
              <a:t>BP</a:t>
            </a:r>
          </a:p>
          <a:p>
            <a:r>
              <a:rPr lang="zh-CN" altLang="en-US"/>
              <a:t>统计学习：代表技术是支持向量机（</a:t>
            </a:r>
            <a:r>
              <a:rPr lang="en-US" altLang="zh-CN"/>
              <a:t>Support Vector Machine</a:t>
            </a:r>
            <a:r>
              <a:rPr lang="zh-CN" altLang="en-US"/>
              <a:t>，</a:t>
            </a:r>
            <a:r>
              <a:rPr lang="en-US" altLang="zh-CN"/>
              <a:t>SVM</a:t>
            </a:r>
            <a:r>
              <a:rPr lang="zh-CN" altLang="en-US"/>
              <a:t>）以及更一般的“核方法”（</a:t>
            </a:r>
            <a:r>
              <a:rPr lang="en-US" altLang="zh-CN"/>
              <a:t>kernel methods</a:t>
            </a:r>
            <a:r>
              <a:rPr lang="zh-CN" altLang="en-US"/>
              <a:t>）</a:t>
            </a:r>
            <a:endParaRPr lang="en-US" altLang="zh-CN"/>
          </a:p>
          <a:p>
            <a:r>
              <a:rPr lang="zh-CN" altLang="en-US"/>
              <a:t>深度学习：</a:t>
            </a:r>
            <a:r>
              <a:rPr lang="en-US" altLang="zh-CN"/>
              <a:t>2006</a:t>
            </a:r>
            <a:r>
              <a:rPr lang="zh-CN" altLang="en-US"/>
              <a:t>年</a:t>
            </a:r>
            <a:r>
              <a:rPr lang="en-US" altLang="zh-CN"/>
              <a:t>Hinton</a:t>
            </a:r>
          </a:p>
        </p:txBody>
      </p:sp>
    </p:spTree>
    <p:extLst>
      <p:ext uri="{BB962C8B-B14F-4D97-AF65-F5344CB8AC3E}">
        <p14:creationId xmlns:p14="http://schemas.microsoft.com/office/powerpoint/2010/main" val="152470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p:spPr>
      </p:sp>
      <p:sp>
        <p:nvSpPr>
          <p:cNvPr id="29699" name="备注占位符 2"/>
          <p:cNvSpPr>
            <a:spLocks noGrp="1" noChangeArrowheads="1"/>
          </p:cNvSpPr>
          <p:nvPr>
            <p:ph type="body" idx="4294967295"/>
          </p:nvPr>
        </p:nvSpPr>
        <p:spPr/>
        <p:txBody>
          <a:bodyPr>
            <a:prstTxWarp prst="textNoShape">
              <a:avLst/>
            </a:prstTxWarp>
          </a:bodyPr>
          <a:lstStyle/>
          <a:p>
            <a:pPr eaLnBrk="1" hangingPunct="1">
              <a:spcBef>
                <a:spcPct val="0"/>
              </a:spcBef>
            </a:pPr>
            <a:r>
              <a:rPr lang="zh-CN" altLang="en-US"/>
              <a:t>拟使用</a:t>
            </a:r>
            <a:r>
              <a:rPr lang="en-US" altLang="zh-CN"/>
              <a:t>YOLO v3</a:t>
            </a:r>
            <a:r>
              <a:rPr lang="zh-CN" altLang="en-US"/>
              <a:t>模型来对行人目标以及常见移动目标进行检测。检测速度能在</a:t>
            </a:r>
            <a:r>
              <a:rPr lang="en-US" altLang="zh-CN"/>
              <a:t>25FPS</a:t>
            </a:r>
            <a:r>
              <a:rPr lang="zh-CN" altLang="en-US"/>
              <a:t>。</a:t>
            </a:r>
          </a:p>
        </p:txBody>
      </p:sp>
      <p:sp>
        <p:nvSpPr>
          <p:cNvPr id="29700"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r" eaLnBrk="1" hangingPunct="1"/>
            <a:fld id="{0CF2185A-7044-4991-99FA-B83F3A844BC4}" type="slidenum">
              <a:rPr lang="zh-CN" altLang="en-US">
                <a:latin typeface="Arial" panose="020B0604020202020204" pitchFamily="34" charset="0"/>
              </a:rPr>
              <a:pPr algn="r" eaLnBrk="1" hangingPunct="1"/>
              <a:t>16</a:t>
            </a:fld>
            <a:endParaRPr lang="zh-CN" altLang="en-US">
              <a:latin typeface="Arial" panose="020B0604020202020204" pitchFamily="34" charset="0"/>
            </a:endParaRPr>
          </a:p>
        </p:txBody>
      </p:sp>
    </p:spTree>
    <p:extLst>
      <p:ext uri="{BB962C8B-B14F-4D97-AF65-F5344CB8AC3E}">
        <p14:creationId xmlns:p14="http://schemas.microsoft.com/office/powerpoint/2010/main" val="98605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ln/>
        </p:spPr>
      </p:sp>
      <p:sp>
        <p:nvSpPr>
          <p:cNvPr id="31747" name="备注占位符 2"/>
          <p:cNvSpPr>
            <a:spLocks noGrp="1" noChangeArrowheads="1"/>
          </p:cNvSpPr>
          <p:nvPr>
            <p:ph type="body" idx="4294967295"/>
          </p:nvPr>
        </p:nvSpPr>
        <p:spPr/>
        <p:txBody>
          <a:bodyPr>
            <a:prstTxWarp prst="textNoShape">
              <a:avLst/>
            </a:prstTxWarp>
          </a:bodyPr>
          <a:lstStyle/>
          <a:p>
            <a:pPr eaLnBrk="1" hangingPunct="1">
              <a:spcBef>
                <a:spcPct val="0"/>
              </a:spcBef>
            </a:pPr>
            <a:endParaRPr lang="zh-CN" altLang="en-US"/>
          </a:p>
        </p:txBody>
      </p:sp>
      <p:sp>
        <p:nvSpPr>
          <p:cNvPr id="31748"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r" eaLnBrk="1" hangingPunct="1"/>
            <a:fld id="{9ECCFCA9-1511-4521-9FB8-CEC17A4FE985}" type="slidenum">
              <a:rPr lang="zh-CN" altLang="en-US">
                <a:latin typeface="Arial" panose="020B0604020202020204" pitchFamily="34" charset="0"/>
              </a:rPr>
              <a:pPr algn="r" eaLnBrk="1" hangingPunct="1"/>
              <a:t>17</a:t>
            </a:fld>
            <a:endParaRPr lang="zh-CN" altLang="en-US">
              <a:latin typeface="Arial" panose="020B0604020202020204" pitchFamily="34" charset="0"/>
            </a:endParaRPr>
          </a:p>
        </p:txBody>
      </p:sp>
    </p:spTree>
    <p:extLst>
      <p:ext uri="{BB962C8B-B14F-4D97-AF65-F5344CB8AC3E}">
        <p14:creationId xmlns:p14="http://schemas.microsoft.com/office/powerpoint/2010/main" val="200715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idx="4294967295"/>
          </p:nvPr>
        </p:nvSpPr>
        <p:spPr>
          <a:ln/>
        </p:spPr>
      </p:sp>
      <p:sp>
        <p:nvSpPr>
          <p:cNvPr id="80899" name="备注占位符 2"/>
          <p:cNvSpPr>
            <a:spLocks noGrp="1" noChangeArrowheads="1"/>
          </p:cNvSpPr>
          <p:nvPr>
            <p:ph type="body" idx="4294967295"/>
          </p:nvPr>
        </p:nvSpPr>
        <p:spPr/>
        <p:txBody>
          <a:bodyPr>
            <a:prstTxWarp prst="textNoShape">
              <a:avLst/>
            </a:prstTxWarp>
          </a:bodyPr>
          <a:lstStyle/>
          <a:p>
            <a:r>
              <a:rPr lang="zh-CN" altLang="en-US"/>
              <a:t>奉贤必修</a:t>
            </a:r>
          </a:p>
        </p:txBody>
      </p:sp>
      <p:sp>
        <p:nvSpPr>
          <p:cNvPr id="809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fld id="{7F689DEE-FC00-4F95-9DA5-634012851710}" type="slidenum">
              <a:rPr lang="zh-CN" altLang="en-US" sz="1200" b="0" smtClean="0">
                <a:solidFill>
                  <a:schemeClr val="tx1"/>
                </a:solidFill>
                <a:latin typeface="Arial" panose="020B0604020202020204" pitchFamily="34" charset="0"/>
                <a:ea typeface="宋体" panose="02010600030101010101" pitchFamily="2" charset="-122"/>
              </a:rPr>
              <a:pPr/>
              <a:t>54</a:t>
            </a:fld>
            <a:endParaRPr lang="zh-CN" altLang="en-US" sz="1200"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99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433561D-6104-472A-80F5-A4EE932FDC7E}" type="slidenum">
              <a:rPr lang="en-US" altLang="zh-CN" smtClean="0">
                <a:latin typeface="Verdana" panose="020B0604030504040204" pitchFamily="34" charset="0"/>
              </a:rPr>
              <a:pPr>
                <a:spcBef>
                  <a:spcPct val="0"/>
                </a:spcBef>
              </a:pPr>
              <a:t>99</a:t>
            </a:fld>
            <a:endParaRPr lang="en-US" altLang="zh-CN">
              <a:latin typeface="Verdana" panose="020B0604030504040204" pitchFamily="34" charset="0"/>
            </a:endParaRPr>
          </a:p>
        </p:txBody>
      </p:sp>
      <p:sp>
        <p:nvSpPr>
          <p:cNvPr id="128003" name="Rectangle 2"/>
          <p:cNvSpPr>
            <a:spLocks noGrp="1" noRot="1" noChangeAspect="1" noChangeArrowheads="1" noTextEdit="1"/>
          </p:cNvSpPr>
          <p:nvPr>
            <p:ph type="sldImg"/>
          </p:nvPr>
        </p:nvSpPr>
        <p:spPr>
          <a:ln/>
        </p:spPr>
      </p:sp>
      <p:sp>
        <p:nvSpPr>
          <p:cNvPr id="128004"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3257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35D792C-8138-4848-9292-D878EC821953}" type="slidenum">
              <a:rPr lang="en-US" altLang="zh-CN" smtClean="0">
                <a:latin typeface="Verdana" panose="020B0604030504040204" pitchFamily="34" charset="0"/>
              </a:rPr>
              <a:pPr>
                <a:spcBef>
                  <a:spcPct val="0"/>
                </a:spcBef>
              </a:pPr>
              <a:t>100</a:t>
            </a:fld>
            <a:endParaRPr lang="en-US" altLang="zh-CN">
              <a:latin typeface="Verdana" panose="020B0604030504040204" pitchFamily="34" charset="0"/>
            </a:endParaRPr>
          </a:p>
        </p:txBody>
      </p:sp>
      <p:sp>
        <p:nvSpPr>
          <p:cNvPr id="130051" name="Rectangle 2"/>
          <p:cNvSpPr>
            <a:spLocks noGrp="1" noRot="1" noChangeAspect="1" noChangeArrowheads="1" noTextEdit="1"/>
          </p:cNvSpPr>
          <p:nvPr>
            <p:ph type="sldImg"/>
          </p:nvPr>
        </p:nvSpPr>
        <p:spPr>
          <a:ln/>
        </p:spPr>
      </p:sp>
      <p:sp>
        <p:nvSpPr>
          <p:cNvPr id="130052"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810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8A10404-509F-4423-9845-6E48DE8283E2}" type="slidenum">
              <a:rPr lang="en-US" altLang="zh-CN" smtClean="0">
                <a:latin typeface="Verdana" panose="020B0604030504040204" pitchFamily="34" charset="0"/>
              </a:rPr>
              <a:pPr>
                <a:spcBef>
                  <a:spcPct val="0"/>
                </a:spcBef>
              </a:pPr>
              <a:t>101</a:t>
            </a:fld>
            <a:endParaRPr lang="en-US" altLang="zh-CN">
              <a:latin typeface="Verdana" panose="020B0604030504040204" pitchFamily="34" charset="0"/>
            </a:endParaRPr>
          </a:p>
        </p:txBody>
      </p:sp>
      <p:sp>
        <p:nvSpPr>
          <p:cNvPr id="132099" name="Rectangle 2"/>
          <p:cNvSpPr>
            <a:spLocks noGrp="1" noRot="1" noChangeAspect="1" noChangeArrowheads="1" noTextEdit="1"/>
          </p:cNvSpPr>
          <p:nvPr>
            <p:ph type="sldImg"/>
          </p:nvPr>
        </p:nvSpPr>
        <p:spPr>
          <a:ln/>
        </p:spPr>
      </p:sp>
      <p:sp>
        <p:nvSpPr>
          <p:cNvPr id="132100"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9952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3C5D1DE-537F-41B5-A7A1-75A87CE15620}" type="slidenum">
              <a:rPr lang="en-US" altLang="zh-CN" smtClean="0">
                <a:latin typeface="Verdana" panose="020B0604030504040204" pitchFamily="34" charset="0"/>
              </a:rPr>
              <a:pPr>
                <a:spcBef>
                  <a:spcPct val="0"/>
                </a:spcBef>
              </a:pPr>
              <a:t>103</a:t>
            </a:fld>
            <a:endParaRPr lang="en-US" altLang="zh-CN">
              <a:latin typeface="Verdana" panose="020B0604030504040204" pitchFamily="34" charset="0"/>
            </a:endParaRPr>
          </a:p>
        </p:txBody>
      </p:sp>
      <p:sp>
        <p:nvSpPr>
          <p:cNvPr id="135171" name="Rectangle 2"/>
          <p:cNvSpPr>
            <a:spLocks noGrp="1" noRot="1" noChangeAspect="1" noChangeArrowheads="1" noTextEdit="1"/>
          </p:cNvSpPr>
          <p:nvPr>
            <p:ph type="sldImg"/>
          </p:nvPr>
        </p:nvSpPr>
        <p:spPr>
          <a:ln/>
        </p:spPr>
      </p:sp>
      <p:sp>
        <p:nvSpPr>
          <p:cNvPr id="135172" name="备注占位符 1"/>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215557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p:cNvSpPr>
            <a:spLocks noChangeArrowheads="1"/>
          </p:cNvSpPr>
          <p:nvPr/>
        </p:nvSpPr>
        <p:spPr bwMode="auto">
          <a:xfrm>
            <a:off x="685800" y="3395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1034"/>
          <p:cNvSpPr txBox="1">
            <a:spLocks noChangeArrowheads="1"/>
          </p:cNvSpPr>
          <p:nvPr/>
        </p:nvSpPr>
        <p:spPr bwMode="auto">
          <a:xfrm>
            <a:off x="0" y="76200"/>
            <a:ext cx="9144000" cy="396875"/>
          </a:xfrm>
          <a:prstGeom prst="rect">
            <a:avLst/>
          </a:prstGeom>
          <a:noFill/>
          <a:ln>
            <a:noFill/>
          </a:ln>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2000" b="0">
                <a:solidFill>
                  <a:schemeClr val="accent2"/>
                </a:solidFill>
              </a:rPr>
              <a:t>Introduction of Artificial Intelligence</a:t>
            </a:r>
          </a:p>
        </p:txBody>
      </p:sp>
      <p:sp>
        <p:nvSpPr>
          <p:cNvPr id="8" name="Line 1035"/>
          <p:cNvSpPr>
            <a:spLocks noChangeShapeType="1"/>
          </p:cNvSpPr>
          <p:nvPr userDrawn="1"/>
        </p:nvSpPr>
        <p:spPr bwMode="auto">
          <a:xfrm>
            <a:off x="0" y="457200"/>
            <a:ext cx="91440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灯片编号占位符 1"/>
          <p:cNvSpPr>
            <a:spLocks noGrp="1"/>
          </p:cNvSpPr>
          <p:nvPr>
            <p:ph type="sldNum" sz="quarter" idx="10"/>
          </p:nvPr>
        </p:nvSpPr>
        <p:spPr/>
        <p:txBody>
          <a:bodyPr/>
          <a:lstStyle>
            <a:lvl1pPr>
              <a:defRPr/>
            </a:lvl1pPr>
          </a:lstStyle>
          <a:p>
            <a:pPr>
              <a:defRPr/>
            </a:pPr>
            <a:fld id="{C0AC2372-F373-4A5B-B411-0EF3AED228F3}" type="slidenum">
              <a:rPr altLang="en-US"/>
              <a:pPr>
                <a:defRPr/>
              </a:pPr>
              <a:t>‹#›</a:t>
            </a:fld>
            <a:endParaRPr lang="zh-CN" altLang="en-US"/>
          </a:p>
        </p:txBody>
      </p:sp>
    </p:spTree>
    <p:extLst>
      <p:ext uri="{BB962C8B-B14F-4D97-AF65-F5344CB8AC3E}">
        <p14:creationId xmlns:p14="http://schemas.microsoft.com/office/powerpoint/2010/main" val="35670911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9ED2CFB3-2762-4545-9F60-9BEBE81ACD03}" type="slidenum">
              <a:rPr altLang="en-US"/>
              <a:pPr>
                <a:defRPr/>
              </a:pPr>
              <a:t>‹#›</a:t>
            </a:fld>
            <a:endParaRPr lang="zh-CN" altLang="en-US"/>
          </a:p>
        </p:txBody>
      </p:sp>
    </p:spTree>
    <p:extLst>
      <p:ext uri="{BB962C8B-B14F-4D97-AF65-F5344CB8AC3E}">
        <p14:creationId xmlns:p14="http://schemas.microsoft.com/office/powerpoint/2010/main" val="30585461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3EC2E372-BAB9-4E38-883C-C6134E41D08F}" type="slidenum">
              <a:rPr altLang="en-US"/>
              <a:pPr>
                <a:defRPr/>
              </a:pPr>
              <a:t>‹#›</a:t>
            </a:fld>
            <a:endParaRPr lang="zh-CN" altLang="en-US"/>
          </a:p>
        </p:txBody>
      </p:sp>
    </p:spTree>
    <p:extLst>
      <p:ext uri="{BB962C8B-B14F-4D97-AF65-F5344CB8AC3E}">
        <p14:creationId xmlns:p14="http://schemas.microsoft.com/office/powerpoint/2010/main" val="7436909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p:cNvSpPr>
            <a:spLocks noChangeArrowheads="1"/>
          </p:cNvSpPr>
          <p:nvPr/>
        </p:nvSpPr>
        <p:spPr bwMode="auto">
          <a:xfrm>
            <a:off x="685800" y="3395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1034"/>
          <p:cNvSpPr txBox="1">
            <a:spLocks noChangeArrowheads="1"/>
          </p:cNvSpPr>
          <p:nvPr/>
        </p:nvSpPr>
        <p:spPr bwMode="auto">
          <a:xfrm>
            <a:off x="0" y="76200"/>
            <a:ext cx="9144000" cy="396875"/>
          </a:xfrm>
          <a:prstGeom prst="rect">
            <a:avLst/>
          </a:prstGeom>
          <a:noFill/>
          <a:ln>
            <a:noFill/>
          </a:ln>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2000" b="0">
                <a:solidFill>
                  <a:schemeClr val="accent2"/>
                </a:solidFill>
              </a:rPr>
              <a:t>Introduction of Artificial Intelligence</a:t>
            </a:r>
          </a:p>
        </p:txBody>
      </p:sp>
      <p:sp>
        <p:nvSpPr>
          <p:cNvPr id="8" name="Line 1035"/>
          <p:cNvSpPr>
            <a:spLocks noChangeShapeType="1"/>
          </p:cNvSpPr>
          <p:nvPr userDrawn="1"/>
        </p:nvSpPr>
        <p:spPr bwMode="auto">
          <a:xfrm>
            <a:off x="0" y="457200"/>
            <a:ext cx="91440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灯片编号占位符 1"/>
          <p:cNvSpPr>
            <a:spLocks noGrp="1"/>
          </p:cNvSpPr>
          <p:nvPr>
            <p:ph type="sldNum" sz="quarter" idx="10"/>
          </p:nvPr>
        </p:nvSpPr>
        <p:spPr/>
        <p:txBody>
          <a:bodyPr/>
          <a:lstStyle>
            <a:lvl1pPr>
              <a:defRPr/>
            </a:lvl1pPr>
          </a:lstStyle>
          <a:p>
            <a:pPr>
              <a:defRPr/>
            </a:pPr>
            <a:fld id="{52328307-5C37-44EB-85CC-213F40AA4DFB}" type="slidenum">
              <a:rPr altLang="en-US"/>
              <a:pPr>
                <a:defRPr/>
              </a:pPr>
              <a:t>‹#›</a:t>
            </a:fld>
            <a:endParaRPr lang="zh-CN" altLang="en-US"/>
          </a:p>
        </p:txBody>
      </p:sp>
    </p:spTree>
    <p:extLst>
      <p:ext uri="{BB962C8B-B14F-4D97-AF65-F5344CB8AC3E}">
        <p14:creationId xmlns:p14="http://schemas.microsoft.com/office/powerpoint/2010/main" val="9123349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50D25E20-DD5B-4318-B75D-E2F861139268}" type="slidenum">
              <a:rPr altLang="en-US"/>
              <a:pPr>
                <a:defRPr/>
              </a:pPr>
              <a:t>‹#›</a:t>
            </a:fld>
            <a:endParaRPr lang="zh-CN" altLang="en-US"/>
          </a:p>
        </p:txBody>
      </p:sp>
    </p:spTree>
    <p:extLst>
      <p:ext uri="{BB962C8B-B14F-4D97-AF65-F5344CB8AC3E}">
        <p14:creationId xmlns:p14="http://schemas.microsoft.com/office/powerpoint/2010/main" val="19525108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8B14ACAE-CD50-4DB1-907C-0F135E41F769}" type="slidenum">
              <a:rPr altLang="en-US"/>
              <a:pPr>
                <a:defRPr/>
              </a:pPr>
              <a:t>‹#›</a:t>
            </a:fld>
            <a:endParaRPr lang="zh-CN" altLang="en-US"/>
          </a:p>
        </p:txBody>
      </p:sp>
    </p:spTree>
    <p:extLst>
      <p:ext uri="{BB962C8B-B14F-4D97-AF65-F5344CB8AC3E}">
        <p14:creationId xmlns:p14="http://schemas.microsoft.com/office/powerpoint/2010/main" val="274943761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4693606A-098E-451F-84C8-0842DD6896B1}" type="slidenum">
              <a:rPr altLang="en-US"/>
              <a:pPr>
                <a:defRPr/>
              </a:pPr>
              <a:t>‹#›</a:t>
            </a:fld>
            <a:endParaRPr lang="zh-CN" altLang="en-US"/>
          </a:p>
        </p:txBody>
      </p:sp>
    </p:spTree>
    <p:extLst>
      <p:ext uri="{BB962C8B-B14F-4D97-AF65-F5344CB8AC3E}">
        <p14:creationId xmlns:p14="http://schemas.microsoft.com/office/powerpoint/2010/main" val="42033765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8D25E311-C07D-4841-BCB2-54B2F30A4D0D}" type="slidenum">
              <a:rPr altLang="en-US"/>
              <a:pPr>
                <a:defRPr/>
              </a:pPr>
              <a:t>‹#›</a:t>
            </a:fld>
            <a:endParaRPr lang="zh-CN" altLang="en-US"/>
          </a:p>
        </p:txBody>
      </p:sp>
    </p:spTree>
    <p:extLst>
      <p:ext uri="{BB962C8B-B14F-4D97-AF65-F5344CB8AC3E}">
        <p14:creationId xmlns:p14="http://schemas.microsoft.com/office/powerpoint/2010/main" val="335796810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28DC296D-A6BB-4C43-8717-A281682DA66A}" type="slidenum">
              <a:rPr altLang="en-US"/>
              <a:pPr>
                <a:defRPr/>
              </a:pPr>
              <a:t>‹#›</a:t>
            </a:fld>
            <a:endParaRPr lang="zh-CN" altLang="en-US"/>
          </a:p>
        </p:txBody>
      </p:sp>
    </p:spTree>
    <p:extLst>
      <p:ext uri="{BB962C8B-B14F-4D97-AF65-F5344CB8AC3E}">
        <p14:creationId xmlns:p14="http://schemas.microsoft.com/office/powerpoint/2010/main" val="233603578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270A77-2164-4AB3-B752-BBF7D146D783}" type="slidenum">
              <a:rPr altLang="en-US"/>
              <a:pPr>
                <a:defRPr/>
              </a:pPr>
              <a:t>‹#›</a:t>
            </a:fld>
            <a:endParaRPr lang="zh-CN" altLang="en-US"/>
          </a:p>
        </p:txBody>
      </p:sp>
    </p:spTree>
    <p:extLst>
      <p:ext uri="{BB962C8B-B14F-4D97-AF65-F5344CB8AC3E}">
        <p14:creationId xmlns:p14="http://schemas.microsoft.com/office/powerpoint/2010/main" val="29330207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288EA53F-4D48-445F-BD57-474153CC6436}" type="slidenum">
              <a:rPr altLang="en-US"/>
              <a:pPr>
                <a:defRPr/>
              </a:pPr>
              <a:t>‹#›</a:t>
            </a:fld>
            <a:endParaRPr lang="zh-CN" altLang="en-US"/>
          </a:p>
        </p:txBody>
      </p:sp>
    </p:spTree>
    <p:extLst>
      <p:ext uri="{BB962C8B-B14F-4D97-AF65-F5344CB8AC3E}">
        <p14:creationId xmlns:p14="http://schemas.microsoft.com/office/powerpoint/2010/main" val="11119246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11469C7C-962D-413A-8907-EF256FEAE3B1}" type="slidenum">
              <a:rPr altLang="en-US"/>
              <a:pPr>
                <a:defRPr/>
              </a:pPr>
              <a:t>‹#›</a:t>
            </a:fld>
            <a:endParaRPr lang="zh-CN" altLang="en-US"/>
          </a:p>
        </p:txBody>
      </p:sp>
    </p:spTree>
    <p:extLst>
      <p:ext uri="{BB962C8B-B14F-4D97-AF65-F5344CB8AC3E}">
        <p14:creationId xmlns:p14="http://schemas.microsoft.com/office/powerpoint/2010/main" val="295356637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92D9FBBA-18AB-48BB-9AEF-4733DFB5123E}" type="slidenum">
              <a:rPr altLang="en-US"/>
              <a:pPr>
                <a:defRPr/>
              </a:pPr>
              <a:t>‹#›</a:t>
            </a:fld>
            <a:endParaRPr lang="zh-CN" altLang="en-US"/>
          </a:p>
        </p:txBody>
      </p:sp>
    </p:spTree>
    <p:extLst>
      <p:ext uri="{BB962C8B-B14F-4D97-AF65-F5344CB8AC3E}">
        <p14:creationId xmlns:p14="http://schemas.microsoft.com/office/powerpoint/2010/main" val="3981892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1D8F532-3B3A-4C27-8E81-B4B57EE6CD41}" type="slidenum">
              <a:rPr altLang="en-US"/>
              <a:pPr>
                <a:defRPr/>
              </a:pPr>
              <a:t>‹#›</a:t>
            </a:fld>
            <a:endParaRPr lang="zh-CN" altLang="en-US"/>
          </a:p>
        </p:txBody>
      </p:sp>
    </p:spTree>
    <p:extLst>
      <p:ext uri="{BB962C8B-B14F-4D97-AF65-F5344CB8AC3E}">
        <p14:creationId xmlns:p14="http://schemas.microsoft.com/office/powerpoint/2010/main" val="17076491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781BEC7F-A2EC-4814-AD67-2E7FC8B77A46}" type="slidenum">
              <a:rPr altLang="en-US"/>
              <a:pPr>
                <a:defRPr/>
              </a:pPr>
              <a:t>‹#›</a:t>
            </a:fld>
            <a:endParaRPr lang="zh-CN" altLang="en-US"/>
          </a:p>
        </p:txBody>
      </p:sp>
    </p:spTree>
    <p:extLst>
      <p:ext uri="{BB962C8B-B14F-4D97-AF65-F5344CB8AC3E}">
        <p14:creationId xmlns:p14="http://schemas.microsoft.com/office/powerpoint/2010/main" val="15792458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C7FD2517-2E60-4721-9128-81159343F7AE}" type="slidenum">
              <a:rPr altLang="en-US"/>
              <a:pPr>
                <a:defRPr/>
              </a:pPr>
              <a:t>‹#›</a:t>
            </a:fld>
            <a:endParaRPr lang="zh-CN" altLang="en-US"/>
          </a:p>
        </p:txBody>
      </p:sp>
    </p:spTree>
    <p:extLst>
      <p:ext uri="{BB962C8B-B14F-4D97-AF65-F5344CB8AC3E}">
        <p14:creationId xmlns:p14="http://schemas.microsoft.com/office/powerpoint/2010/main" val="37083509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3B76712D-5DE9-4BAB-9D18-FB7F1254C646}" type="slidenum">
              <a:rPr altLang="en-US"/>
              <a:pPr>
                <a:defRPr/>
              </a:pPr>
              <a:t>‹#›</a:t>
            </a:fld>
            <a:endParaRPr lang="zh-CN" altLang="en-US"/>
          </a:p>
        </p:txBody>
      </p:sp>
    </p:spTree>
    <p:extLst>
      <p:ext uri="{BB962C8B-B14F-4D97-AF65-F5344CB8AC3E}">
        <p14:creationId xmlns:p14="http://schemas.microsoft.com/office/powerpoint/2010/main" val="5296834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E960CC05-9ECC-4317-856E-BC52646B57D6}" type="slidenum">
              <a:rPr altLang="en-US"/>
              <a:pPr>
                <a:defRPr/>
              </a:pPr>
              <a:t>‹#›</a:t>
            </a:fld>
            <a:endParaRPr lang="zh-CN" altLang="en-US"/>
          </a:p>
        </p:txBody>
      </p:sp>
    </p:spTree>
    <p:extLst>
      <p:ext uri="{BB962C8B-B14F-4D97-AF65-F5344CB8AC3E}">
        <p14:creationId xmlns:p14="http://schemas.microsoft.com/office/powerpoint/2010/main" val="15832217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DFF04573-3C05-4AFB-99CB-48017953012D}" type="slidenum">
              <a:rPr altLang="en-US"/>
              <a:pPr>
                <a:defRPr/>
              </a:pPr>
              <a:t>‹#›</a:t>
            </a:fld>
            <a:endParaRPr lang="zh-CN" altLang="en-US"/>
          </a:p>
        </p:txBody>
      </p:sp>
    </p:spTree>
    <p:extLst>
      <p:ext uri="{BB962C8B-B14F-4D97-AF65-F5344CB8AC3E}">
        <p14:creationId xmlns:p14="http://schemas.microsoft.com/office/powerpoint/2010/main" val="19839636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DCC7AE1-DADE-49AD-9FF1-CB388982D1CA}" type="slidenum">
              <a:rPr altLang="en-US"/>
              <a:pPr>
                <a:defRPr/>
              </a:pPr>
              <a:t>‹#›</a:t>
            </a:fld>
            <a:endParaRPr lang="zh-CN" altLang="en-US"/>
          </a:p>
        </p:txBody>
      </p:sp>
    </p:spTree>
    <p:extLst>
      <p:ext uri="{BB962C8B-B14F-4D97-AF65-F5344CB8AC3E}">
        <p14:creationId xmlns:p14="http://schemas.microsoft.com/office/powerpoint/2010/main" val="215455287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09029A1F-D0CB-4A2F-8377-3DD2C3D7074E}" type="slidenum">
              <a:rPr altLang="en-US"/>
              <a:pPr>
                <a:defRPr/>
              </a:pPr>
              <a:t>‹#›</a:t>
            </a:fld>
            <a:endParaRPr lang="zh-CN" altLang="en-US"/>
          </a:p>
        </p:txBody>
      </p:sp>
    </p:spTree>
    <p:extLst>
      <p:ext uri="{BB962C8B-B14F-4D97-AF65-F5344CB8AC3E}">
        <p14:creationId xmlns:p14="http://schemas.microsoft.com/office/powerpoint/2010/main" val="23589817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026BA5F-57FF-43C6-8A27-A5E5727C76E4}" type="slidenum">
              <a:rPr altLang="en-US"/>
              <a:pPr>
                <a:defRPr/>
              </a:pPr>
              <a:t>‹#›</a:t>
            </a:fld>
            <a:endParaRPr lang="zh-CN" altLang="en-US"/>
          </a:p>
        </p:txBody>
      </p:sp>
    </p:spTree>
    <p:extLst>
      <p:ext uri="{BB962C8B-B14F-4D97-AF65-F5344CB8AC3E}">
        <p14:creationId xmlns:p14="http://schemas.microsoft.com/office/powerpoint/2010/main" val="33229623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800" b="0" baseline="-25000" noProof="1">
                <a:solidFill>
                  <a:srgbClr val="A50021"/>
                </a:solidFill>
                <a:latin typeface="Arial" panose="020B0604020202020204" pitchFamily="34" charset="0"/>
                <a:ea typeface="MS PGothic" panose="020B0600070205080204" pitchFamily="34" charset="-128"/>
              </a:defRPr>
            </a:lvl1pPr>
          </a:lstStyle>
          <a:p>
            <a:pPr>
              <a:defRPr/>
            </a:pPr>
            <a:fld id="{458B1B30-8590-461C-80D6-B9FC872E3756}"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67"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ransition/>
  <p:txStyles>
    <p:titleStyle>
      <a:lvl1pPr indent="176213" algn="l" rtl="0" eaLnBrk="0" fontAlgn="base" hangingPunct="0">
        <a:spcBef>
          <a:spcPct val="0"/>
        </a:spcBef>
        <a:spcAft>
          <a:spcPct val="0"/>
        </a:spcAft>
        <a:defRPr sz="3800" b="1">
          <a:solidFill>
            <a:schemeClr val="bg1"/>
          </a:solidFill>
          <a:latin typeface="+mj-lt"/>
          <a:ea typeface="+mj-ea"/>
          <a:cs typeface="宋体" panose="02010600030101010101" pitchFamily="2" charset="-122"/>
        </a:defRPr>
      </a:lvl1pPr>
      <a:lvl2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2pPr>
      <a:lvl3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3pPr>
      <a:lvl4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4pPr>
      <a:lvl5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宋体" panose="02010600030101010101" pitchFamily="2" charset="-122"/>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2051"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sz="1800" b="0" baseline="-25000" noProof="1">
                <a:solidFill>
                  <a:srgbClr val="A50021"/>
                </a:solidFill>
                <a:latin typeface="Arial" panose="020B0604020202020204" pitchFamily="34" charset="0"/>
                <a:ea typeface="MS PGothic" panose="020B0600070205080204" pitchFamily="34" charset="-128"/>
              </a:defRPr>
            </a:lvl1pPr>
          </a:lstStyle>
          <a:p>
            <a:pPr>
              <a:defRPr/>
            </a:pPr>
            <a:fld id="{B323C6D1-404F-442A-A143-58744B7BDC8D}"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txStyles>
    <p:titleStyle>
      <a:lvl1pPr indent="176213" algn="l" rtl="0" eaLnBrk="0" fontAlgn="base" hangingPunct="0">
        <a:spcBef>
          <a:spcPct val="0"/>
        </a:spcBef>
        <a:spcAft>
          <a:spcPct val="0"/>
        </a:spcAft>
        <a:defRPr sz="3800" b="1">
          <a:solidFill>
            <a:schemeClr val="bg1"/>
          </a:solidFill>
          <a:latin typeface="+mj-lt"/>
          <a:ea typeface="+mj-ea"/>
          <a:cs typeface="宋体" panose="02010600030101010101" pitchFamily="2" charset="-122"/>
        </a:defRPr>
      </a:lvl1pPr>
      <a:lvl2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2pPr>
      <a:lvl3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3pPr>
      <a:lvl4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4pPr>
      <a:lvl5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宋体" panose="02010600030101010101" pitchFamily="2" charset="-122"/>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5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81000" y="1600200"/>
            <a:ext cx="7772400" cy="952500"/>
          </a:xfrm>
          <a:solidFill>
            <a:srgbClr val="A50021"/>
          </a:solidFill>
        </p:spPr>
        <p:txBody>
          <a:bodyPr/>
          <a:lstStyle/>
          <a:p>
            <a:pPr algn="ctr" eaLnBrk="1" hangingPunct="1"/>
            <a:r>
              <a:rPr lang="zh-CN" altLang="en-US" sz="4600">
                <a:latin typeface="Times New Roman" panose="02020603050405020304" pitchFamily="18" charset="0"/>
                <a:ea typeface="黑体" panose="02010609060101010101" pitchFamily="49" charset="-122"/>
              </a:rPr>
              <a:t>机器学习</a:t>
            </a:r>
          </a:p>
        </p:txBody>
      </p:sp>
      <p:sp>
        <p:nvSpPr>
          <p:cNvPr id="3" name="文本框 2"/>
          <p:cNvSpPr txBox="1"/>
          <p:nvPr/>
        </p:nvSpPr>
        <p:spPr>
          <a:xfrm>
            <a:off x="5503544" y="4058919"/>
            <a:ext cx="3023861" cy="646331"/>
          </a:xfrm>
          <a:prstGeom prst="rect">
            <a:avLst/>
          </a:prstGeom>
          <a:noFill/>
        </p:spPr>
        <p:txBody>
          <a:bodyPr>
            <a:spAutoFit/>
            <a:scene3d>
              <a:camera prst="orthographicFront"/>
              <a:lightRig rig="threePt" dir="t"/>
            </a:scene3d>
          </a:bodyPr>
          <a:lstStyle/>
          <a:p>
            <a:pPr algn="ctr">
              <a:defRPr/>
            </a:pPr>
            <a:r>
              <a:rPr lang="zh-CN" altLang="en-US" sz="3600" noProof="1">
                <a:solidFill>
                  <a:srgbClr val="003366"/>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陈志华</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nchor="ctr"/>
          <a:lstStyle/>
          <a:p>
            <a:pPr eaLnBrk="1" hangingPunct="1"/>
            <a:r>
              <a:rPr lang="zh-CN" altLang="en-US">
                <a:latin typeface="黑体" panose="02010609060101010101" pitchFamily="49" charset="-122"/>
              </a:rPr>
              <a:t>机器学习研究内容</a:t>
            </a:r>
          </a:p>
        </p:txBody>
      </p:sp>
      <p:sp>
        <p:nvSpPr>
          <p:cNvPr id="22531" name="Rectangle 6"/>
          <p:cNvSpPr>
            <a:spLocks noGrp="1" noChangeArrowheads="1"/>
          </p:cNvSpPr>
          <p:nvPr>
            <p:ph idx="1"/>
          </p:nvPr>
        </p:nvSpPr>
        <p:spPr/>
        <p:txBody>
          <a:bodyPr/>
          <a:lstStyle/>
          <a:p>
            <a:pPr eaLnBrk="1" hangingPunct="1">
              <a:lnSpc>
                <a:spcPct val="130000"/>
              </a:lnSpc>
            </a:pPr>
            <a:r>
              <a:rPr lang="zh-CN" altLang="en-US" b="1">
                <a:latin typeface="宋体" panose="02010600030101010101" pitchFamily="2" charset="-122"/>
              </a:rPr>
              <a:t>通用学习算法</a:t>
            </a:r>
          </a:p>
          <a:p>
            <a:pPr lvl="1" eaLnBrk="1" hangingPunct="1">
              <a:lnSpc>
                <a:spcPct val="130000"/>
              </a:lnSpc>
            </a:pPr>
            <a:r>
              <a:rPr lang="zh-CN" altLang="en-US" sz="2800" b="1">
                <a:latin typeface="宋体" panose="02010600030101010101" pitchFamily="2" charset="-122"/>
              </a:rPr>
              <a:t>理论分析</a:t>
            </a:r>
          </a:p>
          <a:p>
            <a:pPr lvl="1" eaLnBrk="1" hangingPunct="1">
              <a:lnSpc>
                <a:spcPct val="130000"/>
              </a:lnSpc>
            </a:pPr>
            <a:r>
              <a:rPr lang="zh-CN" altLang="en-US" sz="2800" b="1">
                <a:latin typeface="宋体" panose="02010600030101010101" pitchFamily="2" charset="-122"/>
              </a:rPr>
              <a:t>开发用于非实用的学习任务算法。</a:t>
            </a:r>
            <a:endParaRPr lang="zh-CN" altLang="en-US" sz="2800" b="1">
              <a:latin typeface="Times New Roman" panose="02020603050405020304" pitchFamily="18" charset="0"/>
            </a:endParaRPr>
          </a:p>
          <a:p>
            <a:pPr eaLnBrk="1" hangingPunct="1">
              <a:lnSpc>
                <a:spcPct val="130000"/>
              </a:lnSpc>
            </a:pPr>
            <a:r>
              <a:rPr lang="zh-CN" altLang="en-US" b="1">
                <a:latin typeface="宋体" panose="02010600030101010101" pitchFamily="2" charset="-122"/>
              </a:rPr>
              <a:t>认知模型</a:t>
            </a:r>
          </a:p>
          <a:p>
            <a:pPr lvl="1" eaLnBrk="1" hangingPunct="1">
              <a:lnSpc>
                <a:spcPct val="130000"/>
              </a:lnSpc>
            </a:pPr>
            <a:r>
              <a:rPr lang="zh-CN" altLang="en-US" sz="2800" b="1">
                <a:latin typeface="宋体" panose="02010600030101010101" pitchFamily="2" charset="-122"/>
              </a:rPr>
              <a:t>研究人的学习的计算理论和实验模型。</a:t>
            </a:r>
            <a:endParaRPr lang="zh-CN" altLang="en-US" sz="2800" b="1">
              <a:latin typeface="Times New Roman" panose="02020603050405020304" pitchFamily="18" charset="0"/>
            </a:endParaRPr>
          </a:p>
          <a:p>
            <a:pPr eaLnBrk="1" hangingPunct="1">
              <a:lnSpc>
                <a:spcPct val="130000"/>
              </a:lnSpc>
            </a:pPr>
            <a:r>
              <a:rPr lang="zh-CN" altLang="en-US" b="1">
                <a:latin typeface="宋体" panose="02010600030101010101" pitchFamily="2" charset="-122"/>
              </a:rPr>
              <a:t>工程目标</a:t>
            </a:r>
          </a:p>
          <a:p>
            <a:pPr lvl="1" eaLnBrk="1" hangingPunct="1">
              <a:lnSpc>
                <a:spcPct val="130000"/>
              </a:lnSpc>
            </a:pPr>
            <a:r>
              <a:rPr lang="zh-CN" altLang="en-US" sz="2800" b="1">
                <a:latin typeface="宋体" panose="02010600030101010101" pitchFamily="2" charset="-122"/>
              </a:rPr>
              <a:t>解决专门的实际问题</a:t>
            </a:r>
          </a:p>
          <a:p>
            <a:pPr lvl="1" eaLnBrk="1" hangingPunct="1">
              <a:lnSpc>
                <a:spcPct val="130000"/>
              </a:lnSpc>
            </a:pPr>
            <a:r>
              <a:rPr lang="zh-CN" altLang="en-US" sz="2800" b="1">
                <a:latin typeface="宋体" panose="02010600030101010101" pitchFamily="2" charset="-122"/>
              </a:rPr>
              <a:t>开发完成这些任务的工程系统</a:t>
            </a:r>
            <a:endParaRPr lang="en-US" altLang="zh-CN" sz="2800" b="1">
              <a:latin typeface="宋体" panose="02010600030101010101" pitchFamily="2" charset="-122"/>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BA8D28EA-74CB-4760-8E52-A45A444C23EB}" type="slidenum">
              <a:rPr altLang="ja-JP" sz="1800" smtClean="0">
                <a:solidFill>
                  <a:srgbClr val="A50021"/>
                </a:solidFill>
                <a:ea typeface="MS PGothic" panose="020B0600070205080204" pitchFamily="34" charset="-128"/>
              </a:rPr>
              <a:pPr>
                <a:lnSpc>
                  <a:spcPct val="100000"/>
                </a:lnSpc>
                <a:spcBef>
                  <a:spcPct val="0"/>
                </a:spcBef>
                <a:buClrTx/>
                <a:buFontTx/>
                <a:buNone/>
              </a:pPr>
              <a:t>100</a:t>
            </a:fld>
            <a:endParaRPr lang="zh-CN" altLang="ja-JP" sz="1800">
              <a:solidFill>
                <a:srgbClr val="A50021"/>
              </a:solidFill>
              <a:ea typeface="MS PGothic" panose="020B0600070205080204" pitchFamily="34" charset="-128"/>
            </a:endParaRPr>
          </a:p>
        </p:txBody>
      </p:sp>
      <p:sp>
        <p:nvSpPr>
          <p:cNvPr id="129027" name="Rectangle 2"/>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73795" name="Rectangle 3"/>
          <p:cNvSpPr>
            <a:spLocks noChangeArrowheads="1"/>
          </p:cNvSpPr>
          <p:nvPr/>
        </p:nvSpPr>
        <p:spPr bwMode="auto">
          <a:xfrm>
            <a:off x="519113" y="1028700"/>
            <a:ext cx="8229600" cy="54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5763" indent="-38576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AutoNum type="arabicPeriod" startAt="2"/>
            </a:pPr>
            <a:r>
              <a:rPr lang="zh-CN" altLang="en-US" sz="2600" dirty="0">
                <a:solidFill>
                  <a:srgbClr val="0000FF"/>
                </a:solidFill>
                <a:latin typeface="Times New Roman" panose="02020603050405020304" pitchFamily="18" charset="0"/>
              </a:rPr>
              <a:t>按学习能力分类：弱监督学习</a:t>
            </a:r>
          </a:p>
          <a:p>
            <a:pPr eaLnBrk="1" hangingPunct="1">
              <a:buFont typeface="Wingdings" panose="05000000000000000000" pitchFamily="2" charset="2"/>
              <a:buChar char="§"/>
            </a:pPr>
            <a:r>
              <a:rPr lang="zh-CN" altLang="en-US" sz="2600" dirty="0">
                <a:solidFill>
                  <a:srgbClr val="0000FF"/>
                </a:solidFill>
                <a:latin typeface="Times New Roman" panose="02020603050405020304" pitchFamily="18" charset="0"/>
              </a:rPr>
              <a:t>强化学习（再励学习或增强学习）</a:t>
            </a:r>
          </a:p>
        </p:txBody>
      </p:sp>
      <p:pic>
        <p:nvPicPr>
          <p:cNvPr id="67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43200"/>
            <a:ext cx="5824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3795">
                                            <p:txEl>
                                              <p:pRg st="1" end="1"/>
                                            </p:txEl>
                                          </p:spTgt>
                                        </p:tgtEl>
                                        <p:attrNameLst>
                                          <p:attrName>style.visibility</p:attrName>
                                        </p:attrNameLst>
                                      </p:cBhvr>
                                      <p:to>
                                        <p:strVal val="visible"/>
                                      </p:to>
                                    </p:set>
                                    <p:animEffect transition="in" filter="blinds(horizontal)">
                                      <p:cBhvr>
                                        <p:cTn id="7" dur="500"/>
                                        <p:tgtEl>
                                          <p:spTgt spid="673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3796"/>
                                        </p:tgtEl>
                                        <p:attrNameLst>
                                          <p:attrName>style.visibility</p:attrName>
                                        </p:attrNameLst>
                                      </p:cBhvr>
                                      <p:to>
                                        <p:strVal val="visible"/>
                                      </p:to>
                                    </p:set>
                                    <p:animEffect transition="in" filter="blinds(horizontal)">
                                      <p:cBhvr>
                                        <p:cTn id="12" dur="500"/>
                                        <p:tgtEl>
                                          <p:spTgt spid="6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AD5D2514-EDA8-4A94-A2E8-389091CCAC4A}" type="slidenum">
              <a:rPr altLang="ja-JP" sz="1800" smtClean="0">
                <a:solidFill>
                  <a:srgbClr val="A50021"/>
                </a:solidFill>
                <a:ea typeface="MS PGothic" panose="020B0600070205080204" pitchFamily="34" charset="-128"/>
              </a:rPr>
              <a:pPr>
                <a:lnSpc>
                  <a:spcPct val="100000"/>
                </a:lnSpc>
                <a:spcBef>
                  <a:spcPct val="0"/>
                </a:spcBef>
                <a:buClrTx/>
                <a:buFontTx/>
                <a:buNone/>
              </a:pPr>
              <a:t>101</a:t>
            </a:fld>
            <a:endParaRPr lang="zh-CN" altLang="ja-JP" sz="1800">
              <a:solidFill>
                <a:srgbClr val="A50021"/>
              </a:solidFill>
              <a:ea typeface="MS PGothic" panose="020B0600070205080204" pitchFamily="34" charset="-128"/>
            </a:endParaRPr>
          </a:p>
        </p:txBody>
      </p:sp>
      <p:sp>
        <p:nvSpPr>
          <p:cNvPr id="131075" name="Rectangle 2"/>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75843" name="Rectangle 3"/>
          <p:cNvSpPr>
            <a:spLocks noChangeArrowheads="1"/>
          </p:cNvSpPr>
          <p:nvPr/>
        </p:nvSpPr>
        <p:spPr bwMode="auto">
          <a:xfrm>
            <a:off x="468313" y="1219200"/>
            <a:ext cx="82296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5763" indent="-38576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AutoNum type="arabicPeriod" startAt="2"/>
            </a:pPr>
            <a:r>
              <a:rPr lang="zh-CN" altLang="en-US" sz="2600" dirty="0">
                <a:solidFill>
                  <a:srgbClr val="0000FF"/>
                </a:solidFill>
                <a:latin typeface="Times New Roman" panose="02020603050405020304" pitchFamily="18" charset="0"/>
              </a:rPr>
              <a:t>按学习能力分类：</a:t>
            </a:r>
          </a:p>
          <a:p>
            <a:pPr eaLnBrk="1" hangingPunct="1">
              <a:buFont typeface="Wingdings" panose="05000000000000000000" pitchFamily="2" charset="2"/>
              <a:buChar char="§"/>
            </a:pPr>
            <a:r>
              <a:rPr lang="zh-CN" altLang="en-US" sz="2600" dirty="0">
                <a:solidFill>
                  <a:srgbClr val="0000FF"/>
                </a:solidFill>
                <a:latin typeface="Times New Roman" panose="02020603050405020304" pitchFamily="18" charset="0"/>
              </a:rPr>
              <a:t>无监督学习（无教师学习）</a:t>
            </a:r>
          </a:p>
        </p:txBody>
      </p:sp>
      <p:pic>
        <p:nvPicPr>
          <p:cNvPr id="675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29000"/>
            <a:ext cx="65706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45"/>
                                        </p:tgtEl>
                                        <p:attrNameLst>
                                          <p:attrName>style.visibility</p:attrName>
                                        </p:attrNameLst>
                                      </p:cBhvr>
                                      <p:to>
                                        <p:strVal val="visible"/>
                                      </p:to>
                                    </p:set>
                                    <p:animEffect transition="in" filter="blinds(horizontal)">
                                      <p:cBhvr>
                                        <p:cTn id="7" dur="500"/>
                                        <p:tgtEl>
                                          <p:spTgt spid="67584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11" dur="500"/>
                                        <p:tgtEl>
                                          <p:spTgt spid="67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7B7FA15-B9D7-45A8-9E49-8AD2E4FBC6E4}" type="slidenum">
              <a:rPr altLang="en-US" sz="1800" smtClean="0">
                <a:solidFill>
                  <a:srgbClr val="A50021"/>
                </a:solidFill>
                <a:ea typeface="MS PGothic" panose="020B0600070205080204" pitchFamily="34" charset="-128"/>
              </a:rPr>
              <a:pPr>
                <a:lnSpc>
                  <a:spcPct val="100000"/>
                </a:lnSpc>
                <a:spcBef>
                  <a:spcPct val="0"/>
                </a:spcBef>
                <a:buClrTx/>
                <a:buFontTx/>
                <a:buNone/>
              </a:pPr>
              <a:t>102</a:t>
            </a:fld>
            <a:endParaRPr lang="zh-CN" altLang="ja-JP" sz="1800">
              <a:solidFill>
                <a:srgbClr val="A50021"/>
              </a:solidFill>
              <a:ea typeface="MS PGothic" panose="020B0600070205080204" pitchFamily="34" charset="-128"/>
            </a:endParaRPr>
          </a:p>
        </p:txBody>
      </p:sp>
      <p:sp>
        <p:nvSpPr>
          <p:cNvPr id="133123" name="灯片编号占位符 1"/>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r>
              <a:rPr lang="en-US" altLang="zh-CN" sz="1800">
                <a:solidFill>
                  <a:srgbClr val="A50021"/>
                </a:solidFill>
                <a:ea typeface="MS PGothic" panose="020B0600070205080204" pitchFamily="34" charset="-128"/>
              </a:rPr>
              <a:t>Char 6   pp. </a:t>
            </a:r>
            <a:fld id="{B092697E-C0B8-4577-882B-5EC712B92A2A}" type="slidenum">
              <a:rPr lang="en-US" altLang="ja-JP" sz="1800">
                <a:solidFill>
                  <a:srgbClr val="A50021"/>
                </a:solidFill>
                <a:ea typeface="MS PGothic" panose="020B0600070205080204" pitchFamily="34" charset="-128"/>
              </a:rPr>
              <a:pPr algn="r" eaLnBrk="1" hangingPunct="1">
                <a:lnSpc>
                  <a:spcPct val="100000"/>
                </a:lnSpc>
                <a:spcBef>
                  <a:spcPct val="0"/>
                </a:spcBef>
                <a:buClrTx/>
                <a:buFontTx/>
                <a:buNone/>
              </a:pPr>
              <a:t>102</a:t>
            </a:fld>
            <a:endParaRPr lang="en-US" altLang="ja-JP" sz="1800">
              <a:solidFill>
                <a:srgbClr val="A50021"/>
              </a:solidFill>
              <a:ea typeface="MS PGothic" panose="020B0600070205080204" pitchFamily="34" charset="-128"/>
            </a:endParaRPr>
          </a:p>
        </p:txBody>
      </p:sp>
      <p:sp>
        <p:nvSpPr>
          <p:cNvPr id="133124" name="Rectangle 2"/>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 name="Text Box 4"/>
          <p:cNvSpPr txBox="1">
            <a:spLocks noChangeArrowheads="1"/>
          </p:cNvSpPr>
          <p:nvPr/>
        </p:nvSpPr>
        <p:spPr bwMode="auto">
          <a:xfrm>
            <a:off x="381000" y="1219200"/>
            <a:ext cx="8467725"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en-US" altLang="zh-CN" sz="2600">
                <a:solidFill>
                  <a:srgbClr val="0000FF"/>
                </a:solidFill>
                <a:latin typeface="Times New Roman" panose="02020603050405020304" pitchFamily="18" charset="0"/>
              </a:rPr>
              <a:t>3.  </a:t>
            </a:r>
            <a:r>
              <a:rPr lang="zh-CN" altLang="en-US" sz="2600">
                <a:solidFill>
                  <a:srgbClr val="0000FF"/>
                </a:solidFill>
                <a:latin typeface="Times New Roman" panose="02020603050405020304" pitchFamily="18" charset="0"/>
              </a:rPr>
              <a:t>按推理方式分类：</a:t>
            </a:r>
          </a:p>
          <a:p>
            <a:pPr eaLnBrk="1" hangingPunct="1">
              <a:buSzPct val="50000"/>
              <a:buFont typeface="Wingdings" panose="05000000000000000000" pitchFamily="2" charset="2"/>
              <a:buChar char="n"/>
            </a:pPr>
            <a:r>
              <a:rPr lang="zh-CN" altLang="en-US" sz="2600">
                <a:latin typeface="Times New Roman" panose="02020603050405020304" pitchFamily="18" charset="0"/>
              </a:rPr>
              <a:t>基于演绎的学习（解释学习）。</a:t>
            </a:r>
          </a:p>
          <a:p>
            <a:pPr eaLnBrk="1" hangingPunct="1">
              <a:buSzPct val="50000"/>
              <a:buFont typeface="Wingdings" panose="05000000000000000000" pitchFamily="2" charset="2"/>
              <a:buChar char="n"/>
            </a:pPr>
            <a:r>
              <a:rPr lang="zh-CN" altLang="en-US" sz="2600">
                <a:latin typeface="Times New Roman" panose="02020603050405020304" pitchFamily="18" charset="0"/>
              </a:rPr>
              <a:t>基于归纳的学习 （示例学习、发现学习等 ）。</a:t>
            </a:r>
          </a:p>
          <a:p>
            <a:pPr eaLnBrk="1" hangingPunct="1">
              <a:buClrTx/>
              <a:buFontTx/>
              <a:buNone/>
            </a:pPr>
            <a:endParaRPr lang="en-US" altLang="zh-CN" sz="2600">
              <a:solidFill>
                <a:srgbClr val="0000FF"/>
              </a:solidFill>
              <a:latin typeface="Times New Roman" panose="02020603050405020304" pitchFamily="18" charset="0"/>
            </a:endParaRPr>
          </a:p>
          <a:p>
            <a:pPr eaLnBrk="1" hangingPunct="1">
              <a:buClrTx/>
              <a:buFontTx/>
              <a:buNone/>
            </a:pPr>
            <a:r>
              <a:rPr lang="en-US" altLang="zh-CN" sz="2600">
                <a:solidFill>
                  <a:srgbClr val="0000FF"/>
                </a:solidFill>
                <a:latin typeface="Times New Roman" panose="02020603050405020304" pitchFamily="18" charset="0"/>
              </a:rPr>
              <a:t>4.  </a:t>
            </a:r>
            <a:r>
              <a:rPr lang="zh-CN" altLang="en-US" sz="2600">
                <a:solidFill>
                  <a:srgbClr val="0000FF"/>
                </a:solidFill>
                <a:latin typeface="Times New Roman" panose="02020603050405020304" pitchFamily="18" charset="0"/>
              </a:rPr>
              <a:t>按综合属性分类：</a:t>
            </a:r>
          </a:p>
          <a:p>
            <a:pPr eaLnBrk="1" hangingPunct="1">
              <a:buClr>
                <a:srgbClr val="A50021"/>
              </a:buClr>
              <a:buSzPct val="50000"/>
              <a:buFont typeface="Wingdings" panose="05000000000000000000" pitchFamily="2" charset="2"/>
              <a:buChar char="n"/>
            </a:pPr>
            <a:r>
              <a:rPr lang="zh-CN" altLang="en-US" sz="2600">
                <a:latin typeface="Times New Roman" panose="02020603050405020304" pitchFamily="18" charset="0"/>
              </a:rPr>
              <a:t>归纳学习、分析学习、连接学习、  遗传式学习等。</a:t>
            </a:r>
            <a:endParaRPr kumimoji="1" lang="zh-CN" altLang="en-US" sz="26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BEAB2E56-C87F-4E6A-80A3-14FE6913F3F9}" type="slidenum">
              <a:rPr altLang="ja-JP" sz="1800" smtClean="0">
                <a:solidFill>
                  <a:srgbClr val="A50021"/>
                </a:solidFill>
                <a:ea typeface="MS PGothic" panose="020B0600070205080204" pitchFamily="34" charset="-128"/>
              </a:rPr>
              <a:pPr>
                <a:lnSpc>
                  <a:spcPct val="100000"/>
                </a:lnSpc>
                <a:spcBef>
                  <a:spcPct val="0"/>
                </a:spcBef>
                <a:buClrTx/>
                <a:buFontTx/>
                <a:buNone/>
              </a:pPr>
              <a:t>103</a:t>
            </a:fld>
            <a:endParaRPr lang="zh-CN" altLang="ja-JP" sz="1800">
              <a:solidFill>
                <a:srgbClr val="A50021"/>
              </a:solidFill>
              <a:ea typeface="MS PGothic" panose="020B0600070205080204" pitchFamily="34" charset="-128"/>
            </a:endParaRPr>
          </a:p>
        </p:txBody>
      </p:sp>
      <p:sp>
        <p:nvSpPr>
          <p:cNvPr id="134147" name="Rectangle 2"/>
          <p:cNvSpPr>
            <a:spLocks noGrp="1" noChangeArrowheads="1"/>
          </p:cNvSpPr>
          <p:nvPr>
            <p:ph type="title"/>
          </p:nvPr>
        </p:nvSpPr>
        <p:spPr/>
        <p:txBody>
          <a:bodyPr/>
          <a:lstStyle/>
          <a:p>
            <a:pPr eaLnBrk="1" hangingPunct="1"/>
            <a:r>
              <a:rPr lang="en-US" altLang="zh-CN" b="0">
                <a:latin typeface="Times New Roman" panose="02020603050405020304" pitchFamily="18" charset="0"/>
              </a:rPr>
              <a:t>7.5.3  </a:t>
            </a:r>
            <a:r>
              <a:rPr lang="zh-CN" altLang="en-US" b="0">
                <a:latin typeface="Times New Roman" panose="02020603050405020304" pitchFamily="18" charset="0"/>
              </a:rPr>
              <a:t>机械式学习</a:t>
            </a:r>
            <a:r>
              <a:rPr lang="zh-CN" altLang="en-US" sz="3000" b="0">
                <a:latin typeface="Times New Roman" panose="02020603050405020304" pitchFamily="18" charset="0"/>
              </a:rPr>
              <a:t> </a:t>
            </a:r>
          </a:p>
        </p:txBody>
      </p:sp>
      <p:sp>
        <p:nvSpPr>
          <p:cNvPr id="679939" name="Rectangle 3"/>
          <p:cNvSpPr>
            <a:spLocks noGrp="1" noChangeArrowheads="1"/>
          </p:cNvSpPr>
          <p:nvPr>
            <p:ph type="body" idx="1"/>
          </p:nvPr>
        </p:nvSpPr>
        <p:spPr>
          <a:xfrm>
            <a:off x="395288" y="1123950"/>
            <a:ext cx="8299450" cy="5400675"/>
          </a:xfrm>
        </p:spPr>
        <p:txBody>
          <a:bodyPr/>
          <a:lstStyle/>
          <a:p>
            <a:pPr marL="0" indent="0" algn="just" eaLnBrk="1" hangingPunct="1"/>
            <a:r>
              <a:rPr lang="en-US" altLang="zh-CN" b="1"/>
              <a:t> </a:t>
            </a:r>
            <a:r>
              <a:rPr lang="zh-CN" altLang="en-US" b="1">
                <a:solidFill>
                  <a:srgbClr val="0000FF"/>
                </a:solidFill>
              </a:rPr>
              <a:t>机械式学习（</a:t>
            </a:r>
            <a:r>
              <a:rPr lang="en-US" altLang="zh-CN" b="1">
                <a:solidFill>
                  <a:srgbClr val="0000FF"/>
                </a:solidFill>
              </a:rPr>
              <a:t>rote learning</a:t>
            </a:r>
            <a:r>
              <a:rPr lang="zh-CN" altLang="en-US" b="1">
                <a:solidFill>
                  <a:srgbClr val="0000FF"/>
                </a:solidFill>
              </a:rPr>
              <a:t>）</a:t>
            </a:r>
            <a:r>
              <a:rPr lang="zh-CN" altLang="en-US" b="1"/>
              <a:t>又称记忆学习，或死记式学习：通过直接</a:t>
            </a:r>
            <a:r>
              <a:rPr lang="zh-CN" altLang="en-US" b="1">
                <a:solidFill>
                  <a:srgbClr val="009900"/>
                </a:solidFill>
              </a:rPr>
              <a:t>记忆</a:t>
            </a:r>
            <a:r>
              <a:rPr lang="zh-CN" altLang="en-US" b="1"/>
              <a:t>或者</a:t>
            </a:r>
            <a:r>
              <a:rPr lang="zh-CN" altLang="en-US" b="1">
                <a:solidFill>
                  <a:srgbClr val="009900"/>
                </a:solidFill>
              </a:rPr>
              <a:t>存储</a:t>
            </a:r>
            <a:r>
              <a:rPr lang="zh-CN" altLang="en-US" b="1"/>
              <a:t>外部环境所提供的信息达到学习的目的，并在以后通过对知识库的</a:t>
            </a:r>
            <a:r>
              <a:rPr lang="zh-CN" altLang="en-US" b="1">
                <a:solidFill>
                  <a:srgbClr val="009900"/>
                </a:solidFill>
              </a:rPr>
              <a:t>检索</a:t>
            </a:r>
            <a:r>
              <a:rPr lang="zh-CN" altLang="en-US" b="1"/>
              <a:t>得到相应的知识直接用来求解问题。 </a:t>
            </a:r>
          </a:p>
          <a:p>
            <a:pPr marL="0" indent="0" eaLnBrk="1" hangingPunct="1"/>
            <a:r>
              <a:rPr lang="zh-CN" altLang="en-US" b="1"/>
              <a:t> 机械式学习实质是</a:t>
            </a:r>
            <a:r>
              <a:rPr lang="zh-CN" altLang="en-US" b="1">
                <a:solidFill>
                  <a:schemeClr val="accent2"/>
                </a:solidFill>
              </a:rPr>
              <a:t>用存储空间来换取处理时间</a:t>
            </a:r>
            <a:r>
              <a:rPr lang="zh-CN" altLang="en-US" b="1"/>
              <a:t>。</a:t>
            </a:r>
          </a:p>
          <a:p>
            <a:pPr marL="0" indent="0" eaLnBrk="1" hangingPunct="1"/>
            <a:r>
              <a:rPr lang="zh-CN" altLang="en-US" b="1">
                <a:solidFill>
                  <a:srgbClr val="0000FF"/>
                </a:solidFill>
              </a:rPr>
              <a:t>  典型例子： </a:t>
            </a:r>
            <a:r>
              <a:rPr lang="en-US" altLang="zh-CN" b="1"/>
              <a:t>1959</a:t>
            </a:r>
            <a:r>
              <a:rPr lang="zh-CN" altLang="en-US" b="1"/>
              <a:t>年，塞缪尔</a:t>
            </a:r>
            <a:r>
              <a:rPr lang="en-US" altLang="zh-CN" b="1"/>
              <a:t>(</a:t>
            </a:r>
            <a:r>
              <a:rPr lang="zh-CN" altLang="en-US" b="1"/>
              <a:t>Ａ．Ｌ．</a:t>
            </a:r>
            <a:r>
              <a:rPr lang="en-US" altLang="zh-CN" b="1"/>
              <a:t>Samuel)</a:t>
            </a:r>
            <a:r>
              <a:rPr lang="zh-CN" altLang="en-US" b="1"/>
              <a:t>的跳棋程序</a:t>
            </a:r>
            <a:r>
              <a:rPr kumimoji="1" lang="en-US" altLang="zh-CN" b="1"/>
              <a:t>CHECKERS</a:t>
            </a:r>
            <a:r>
              <a:rPr lang="en-US" altLang="zh-CN" b="1"/>
              <a:t> </a:t>
            </a:r>
            <a:r>
              <a:rPr lang="zh-CN" altLang="en-US" b="1"/>
              <a:t>。 </a:t>
            </a:r>
          </a:p>
          <a:p>
            <a:pPr marL="0" indent="0" eaLnBrk="1" hangingPunct="1"/>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blinds(horizontal)">
                                      <p:cBhvr>
                                        <p:cTn id="7" dur="500"/>
                                        <p:tgtEl>
                                          <p:spTgt spid="67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9939">
                                            <p:txEl>
                                              <p:pRg st="1" end="1"/>
                                            </p:txEl>
                                          </p:spTgt>
                                        </p:tgtEl>
                                        <p:attrNameLst>
                                          <p:attrName>style.visibility</p:attrName>
                                        </p:attrNameLst>
                                      </p:cBhvr>
                                      <p:to>
                                        <p:strVal val="visible"/>
                                      </p:to>
                                    </p:set>
                                    <p:animEffect transition="in" filter="blinds(horizontal)">
                                      <p:cBhvr>
                                        <p:cTn id="12" dur="500"/>
                                        <p:tgtEl>
                                          <p:spTgt spid="67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9939">
                                            <p:txEl>
                                              <p:pRg st="2" end="2"/>
                                            </p:txEl>
                                          </p:spTgt>
                                        </p:tgtEl>
                                        <p:attrNameLst>
                                          <p:attrName>style.visibility</p:attrName>
                                        </p:attrNameLst>
                                      </p:cBhvr>
                                      <p:to>
                                        <p:strVal val="visible"/>
                                      </p:to>
                                    </p:set>
                                    <p:animEffect transition="in" filter="blinds(horizontal)">
                                      <p:cBhvr>
                                        <p:cTn id="17" dur="500"/>
                                        <p:tgtEl>
                                          <p:spTgt spid="67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991D4208-5005-4E56-8EFD-C29BA7DD11EF}" type="slidenum">
              <a:rPr altLang="ja-JP" sz="1800" smtClean="0">
                <a:solidFill>
                  <a:srgbClr val="A50021"/>
                </a:solidFill>
                <a:ea typeface="MS PGothic" panose="020B0600070205080204" pitchFamily="34" charset="-128"/>
              </a:rPr>
              <a:pPr>
                <a:lnSpc>
                  <a:spcPct val="100000"/>
                </a:lnSpc>
                <a:spcBef>
                  <a:spcPct val="0"/>
                </a:spcBef>
                <a:buClrTx/>
                <a:buFontTx/>
                <a:buNone/>
              </a:pPr>
              <a:t>104</a:t>
            </a:fld>
            <a:endParaRPr lang="zh-CN" altLang="ja-JP" sz="1800">
              <a:solidFill>
                <a:srgbClr val="A50021"/>
              </a:solidFill>
              <a:ea typeface="MS PGothic" panose="020B0600070205080204" pitchFamily="34" charset="-128"/>
            </a:endParaRPr>
          </a:p>
        </p:txBody>
      </p:sp>
      <p:sp>
        <p:nvSpPr>
          <p:cNvPr id="136195"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机械式学习</a:t>
            </a:r>
            <a:r>
              <a:rPr lang="zh-CN" altLang="en-US" sz="3000">
                <a:latin typeface="Times New Roman" panose="02020603050405020304" pitchFamily="18" charset="0"/>
              </a:rPr>
              <a:t> </a:t>
            </a:r>
          </a:p>
        </p:txBody>
      </p:sp>
      <p:sp>
        <p:nvSpPr>
          <p:cNvPr id="681987" name="AutoShape 3" descr="蓝色面巾纸"/>
          <p:cNvSpPr>
            <a:spLocks noChangeArrowheads="1"/>
          </p:cNvSpPr>
          <p:nvPr/>
        </p:nvSpPr>
        <p:spPr bwMode="auto">
          <a:xfrm>
            <a:off x="5126038" y="-26988"/>
            <a:ext cx="4046537" cy="2632076"/>
          </a:xfrm>
          <a:prstGeom prst="flowChartAlternateProcess">
            <a:avLst/>
          </a:prstGeom>
          <a:blipFill dpi="0" rotWithShape="1">
            <a:blip r:embed="rId3"/>
            <a:srcRect/>
            <a:tile tx="0" ty="0" sx="100000" sy="100000" flip="none" algn="tl"/>
          </a:blipFill>
          <a:ln w="9525">
            <a:solidFill>
              <a:schemeClr val="tx1"/>
            </a:solidFill>
            <a:miter lim="800000"/>
            <a:headEnd/>
            <a:tailEnd/>
          </a:ln>
        </p:spPr>
        <p:txBody>
          <a:bodyPr anchor="ct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
                <a:srgbClr val="FF0000"/>
              </a:buClr>
              <a:buSzPct val="60000"/>
              <a:buFont typeface="Wingdings" panose="05000000000000000000" pitchFamily="2" charset="2"/>
              <a:buChar char="l"/>
            </a:pPr>
            <a:r>
              <a:rPr kumimoji="1" lang="zh-CN" altLang="en-US" sz="2200">
                <a:latin typeface="Times New Roman" panose="02020603050405020304" pitchFamily="18" charset="0"/>
              </a:rPr>
              <a:t>在</a:t>
            </a:r>
            <a:r>
              <a:rPr kumimoji="1" lang="zh-CN" altLang="en-US" sz="2200">
                <a:solidFill>
                  <a:srgbClr val="0000FF"/>
                </a:solidFill>
                <a:latin typeface="Times New Roman" panose="02020603050405020304" pitchFamily="18" charset="0"/>
              </a:rPr>
              <a:t>给定搜索深度</a:t>
            </a:r>
            <a:r>
              <a:rPr kumimoji="1" lang="zh-CN" altLang="en-US" sz="2200">
                <a:latin typeface="Times New Roman" panose="02020603050405020304" pitchFamily="18" charset="0"/>
              </a:rPr>
              <a:t>下用估价函数对格局进行评分，通过倒推计算求出上层节点的</a:t>
            </a:r>
            <a:r>
              <a:rPr kumimoji="1" lang="zh-CN" altLang="en-US" sz="2200">
                <a:solidFill>
                  <a:srgbClr val="0000FF"/>
                </a:solidFill>
                <a:latin typeface="Times New Roman" panose="02020603050405020304" pitchFamily="18" charset="0"/>
              </a:rPr>
              <a:t>倒推值</a:t>
            </a:r>
            <a:r>
              <a:rPr kumimoji="1" lang="zh-CN" altLang="en-US" sz="2200">
                <a:latin typeface="Times New Roman" panose="02020603050405020304" pitchFamily="18" charset="0"/>
              </a:rPr>
              <a:t>，决定当前的</a:t>
            </a:r>
            <a:r>
              <a:rPr kumimoji="1" lang="zh-CN" altLang="en-US" sz="2200">
                <a:solidFill>
                  <a:srgbClr val="0000FF"/>
                </a:solidFill>
                <a:latin typeface="Times New Roman" panose="02020603050405020304" pitchFamily="18" charset="0"/>
              </a:rPr>
              <a:t>最佳走步</a:t>
            </a:r>
            <a:r>
              <a:rPr kumimoji="1" lang="zh-CN" altLang="en-US" sz="2200">
                <a:latin typeface="Times New Roman" panose="02020603050405020304" pitchFamily="18" charset="0"/>
              </a:rPr>
              <a:t>。</a:t>
            </a:r>
          </a:p>
          <a:p>
            <a:pPr eaLnBrk="1" hangingPunct="1">
              <a:lnSpc>
                <a:spcPct val="100000"/>
              </a:lnSpc>
              <a:spcBef>
                <a:spcPct val="0"/>
              </a:spcBef>
              <a:buClr>
                <a:srgbClr val="FF0000"/>
              </a:buClr>
              <a:buSzPct val="60000"/>
              <a:buFont typeface="Wingdings" panose="05000000000000000000" pitchFamily="2" charset="2"/>
              <a:buChar char="l"/>
            </a:pPr>
            <a:r>
              <a:rPr kumimoji="1" lang="zh-CN" altLang="en-US" sz="2200">
                <a:latin typeface="Times New Roman" panose="02020603050405020304" pitchFamily="18" charset="0"/>
              </a:rPr>
              <a:t> 下次遇到相同情况，直接利用倒推值决定最佳走步，不需重新计算。</a:t>
            </a:r>
          </a:p>
        </p:txBody>
      </p:sp>
      <p:sp>
        <p:nvSpPr>
          <p:cNvPr id="136197" name="Rectangle 4"/>
          <p:cNvSpPr>
            <a:spLocks noGrp="1" noChangeArrowheads="1"/>
          </p:cNvSpPr>
          <p:nvPr>
            <p:ph type="body" idx="1"/>
          </p:nvPr>
        </p:nvSpPr>
        <p:spPr/>
        <p:txBody>
          <a:bodyPr/>
          <a:lstStyle/>
          <a:p>
            <a:pPr eaLnBrk="1" hangingPunct="1"/>
            <a:r>
              <a:rPr kumimoji="1" lang="zh-CN" altLang="en-US" sz="2400" b="1"/>
              <a:t>塞缪尔的跳棋程序 </a:t>
            </a:r>
            <a:r>
              <a:rPr kumimoji="1" lang="en-US" altLang="zh-CN" sz="2400" b="1"/>
              <a:t>CHECKERS</a:t>
            </a:r>
          </a:p>
        </p:txBody>
      </p:sp>
      <p:sp>
        <p:nvSpPr>
          <p:cNvPr id="136198" name="Rectangle 5"/>
          <p:cNvSpPr>
            <a:spLocks noChangeArrowheads="1"/>
          </p:cNvSpPr>
          <p:nvPr/>
        </p:nvSpPr>
        <p:spPr bwMode="auto">
          <a:xfrm>
            <a:off x="1985963"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199" name="Rectangle 6"/>
          <p:cNvSpPr>
            <a:spLocks noChangeArrowheads="1"/>
          </p:cNvSpPr>
          <p:nvPr/>
        </p:nvSpPr>
        <p:spPr bwMode="auto">
          <a:xfrm>
            <a:off x="1985963"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200" name="Rectangle 7"/>
          <p:cNvSpPr>
            <a:spLocks noChangeArrowheads="1"/>
          </p:cNvSpPr>
          <p:nvPr/>
        </p:nvSpPr>
        <p:spPr bwMode="auto">
          <a:xfrm>
            <a:off x="3879850" y="6048375"/>
            <a:ext cx="45513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201" name="Rectangle 8"/>
          <p:cNvSpPr>
            <a:spLocks noChangeArrowheads="1"/>
          </p:cNvSpPr>
          <p:nvPr/>
        </p:nvSpPr>
        <p:spPr bwMode="auto">
          <a:xfrm>
            <a:off x="6073775" y="6161088"/>
            <a:ext cx="292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宋体" panose="02010600030101010101" pitchFamily="2" charset="-122"/>
              </a:rPr>
              <a:t>　</a:t>
            </a:r>
            <a:endParaRPr kumimoji="1" lang="zh-CN" altLang="en-US" sz="1800">
              <a:latin typeface="Times New Roman" panose="02020603050405020304" pitchFamily="18" charset="0"/>
            </a:endParaRPr>
          </a:p>
        </p:txBody>
      </p:sp>
      <p:sp>
        <p:nvSpPr>
          <p:cNvPr id="681993" name="Rectangle 9"/>
          <p:cNvSpPr>
            <a:spLocks noChangeArrowheads="1"/>
          </p:cNvSpPr>
          <p:nvPr/>
        </p:nvSpPr>
        <p:spPr bwMode="auto">
          <a:xfrm>
            <a:off x="6011863" y="6092825"/>
            <a:ext cx="2774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楷体_GB2312" pitchFamily="49" charset="-122"/>
              </a:rPr>
              <a:t>以 </a:t>
            </a:r>
            <a:r>
              <a:rPr kumimoji="1" lang="en-US" altLang="zh-CN" sz="1800" i="1">
                <a:solidFill>
                  <a:srgbClr val="000000"/>
                </a:solidFill>
                <a:latin typeface="楷体_GB2312" pitchFamily="49" charset="-122"/>
              </a:rPr>
              <a:t>A </a:t>
            </a:r>
            <a:r>
              <a:rPr kumimoji="1" lang="zh-CN" altLang="en-US" sz="1800">
                <a:solidFill>
                  <a:srgbClr val="000000"/>
                </a:solidFill>
                <a:latin typeface="楷体_GB2312" pitchFamily="49" charset="-122"/>
              </a:rPr>
              <a:t>为结点的博弈树</a:t>
            </a:r>
            <a:endParaRPr kumimoji="1" lang="zh-CN" altLang="en-US" sz="1800">
              <a:latin typeface="Times New Roman" panose="02020603050405020304" pitchFamily="18" charset="0"/>
            </a:endParaRPr>
          </a:p>
        </p:txBody>
      </p:sp>
      <p:sp>
        <p:nvSpPr>
          <p:cNvPr id="136203" name="Rectangle 10"/>
          <p:cNvSpPr>
            <a:spLocks noChangeArrowheads="1"/>
          </p:cNvSpPr>
          <p:nvPr/>
        </p:nvSpPr>
        <p:spPr bwMode="auto">
          <a:xfrm>
            <a:off x="-471488" y="5248275"/>
            <a:ext cx="4476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nvGrpSpPr>
          <p:cNvPr id="2" name="Group 11"/>
          <p:cNvGrpSpPr>
            <a:grpSpLocks/>
          </p:cNvGrpSpPr>
          <p:nvPr/>
        </p:nvGrpSpPr>
        <p:grpSpPr bwMode="auto">
          <a:xfrm>
            <a:off x="5427663" y="1885950"/>
            <a:ext cx="4545012" cy="4495800"/>
            <a:chOff x="3372" y="935"/>
            <a:chExt cx="2863" cy="2832"/>
          </a:xfrm>
        </p:grpSpPr>
        <p:sp>
          <p:nvSpPr>
            <p:cNvPr id="136295" name="Oval 12"/>
            <p:cNvSpPr>
              <a:spLocks noChangeArrowheads="1"/>
            </p:cNvSpPr>
            <p:nvPr/>
          </p:nvSpPr>
          <p:spPr bwMode="auto">
            <a:xfrm>
              <a:off x="4656" y="3216"/>
              <a:ext cx="144" cy="144"/>
            </a:xfrm>
            <a:prstGeom prst="ellipse">
              <a:avLst/>
            </a:prstGeom>
            <a:solidFill>
              <a:schemeClr val="accent2"/>
            </a:solidFill>
            <a:ln w="9525">
              <a:solidFill>
                <a:schemeClr val="accent2"/>
              </a:solidFill>
              <a:round/>
              <a:headEnd/>
              <a:tailEnd/>
            </a:ln>
          </p:spPr>
          <p:txBody>
            <a:bodyPr wrap="none" anchor="ct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296" name="AutoShape 13"/>
            <p:cNvSpPr>
              <a:spLocks noChangeAspect="1" noChangeArrowheads="1" noTextEdit="1"/>
            </p:cNvSpPr>
            <p:nvPr/>
          </p:nvSpPr>
          <p:spPr bwMode="auto">
            <a:xfrm>
              <a:off x="3787" y="935"/>
              <a:ext cx="2448"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297" name="Oval 14"/>
            <p:cNvSpPr>
              <a:spLocks noChangeArrowheads="1"/>
            </p:cNvSpPr>
            <p:nvPr/>
          </p:nvSpPr>
          <p:spPr bwMode="auto">
            <a:xfrm>
              <a:off x="3978" y="1743"/>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298" name="Oval 15"/>
            <p:cNvSpPr>
              <a:spLocks noChangeArrowheads="1"/>
            </p:cNvSpPr>
            <p:nvPr/>
          </p:nvSpPr>
          <p:spPr bwMode="auto">
            <a:xfrm>
              <a:off x="5169" y="1743"/>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299" name="Oval 16"/>
            <p:cNvSpPr>
              <a:spLocks noChangeArrowheads="1"/>
            </p:cNvSpPr>
            <p:nvPr/>
          </p:nvSpPr>
          <p:spPr bwMode="auto">
            <a:xfrm>
              <a:off x="4315" y="2387"/>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00" name="Oval 17"/>
            <p:cNvSpPr>
              <a:spLocks noChangeArrowheads="1"/>
            </p:cNvSpPr>
            <p:nvPr/>
          </p:nvSpPr>
          <p:spPr bwMode="auto">
            <a:xfrm>
              <a:off x="3627" y="2387"/>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01" name="Oval 18"/>
            <p:cNvSpPr>
              <a:spLocks noChangeArrowheads="1"/>
            </p:cNvSpPr>
            <p:nvPr/>
          </p:nvSpPr>
          <p:spPr bwMode="auto">
            <a:xfrm>
              <a:off x="4608" y="1192"/>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02" name="Line 19"/>
            <p:cNvSpPr>
              <a:spLocks noChangeShapeType="1"/>
            </p:cNvSpPr>
            <p:nvPr/>
          </p:nvSpPr>
          <p:spPr bwMode="auto">
            <a:xfrm flipH="1">
              <a:off x="4048" y="1284"/>
              <a:ext cx="560" cy="45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3" name="Line 20"/>
            <p:cNvSpPr>
              <a:spLocks noChangeShapeType="1"/>
            </p:cNvSpPr>
            <p:nvPr/>
          </p:nvSpPr>
          <p:spPr bwMode="auto">
            <a:xfrm>
              <a:off x="4695" y="1303"/>
              <a:ext cx="560" cy="46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4" name="Line 21"/>
            <p:cNvSpPr>
              <a:spLocks noChangeShapeType="1"/>
            </p:cNvSpPr>
            <p:nvPr/>
          </p:nvSpPr>
          <p:spPr bwMode="auto">
            <a:xfrm flipH="1">
              <a:off x="3697" y="1835"/>
              <a:ext cx="281" cy="55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5" name="Line 22"/>
            <p:cNvSpPr>
              <a:spLocks noChangeShapeType="1"/>
            </p:cNvSpPr>
            <p:nvPr/>
          </p:nvSpPr>
          <p:spPr bwMode="auto">
            <a:xfrm>
              <a:off x="4062" y="1851"/>
              <a:ext cx="281" cy="5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6" name="Line 23"/>
            <p:cNvSpPr>
              <a:spLocks noChangeShapeType="1"/>
            </p:cNvSpPr>
            <p:nvPr/>
          </p:nvSpPr>
          <p:spPr bwMode="auto">
            <a:xfrm flipH="1">
              <a:off x="3435" y="2523"/>
              <a:ext cx="210" cy="70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7" name="Line 24"/>
            <p:cNvSpPr>
              <a:spLocks noChangeShapeType="1"/>
            </p:cNvSpPr>
            <p:nvPr/>
          </p:nvSpPr>
          <p:spPr bwMode="auto">
            <a:xfrm>
              <a:off x="3678" y="2536"/>
              <a:ext cx="1" cy="6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8" name="Line 25"/>
            <p:cNvSpPr>
              <a:spLocks noChangeShapeType="1"/>
            </p:cNvSpPr>
            <p:nvPr/>
          </p:nvSpPr>
          <p:spPr bwMode="auto">
            <a:xfrm>
              <a:off x="3712" y="2523"/>
              <a:ext cx="210" cy="70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09" name="Oval 26"/>
            <p:cNvSpPr>
              <a:spLocks noChangeArrowheads="1"/>
            </p:cNvSpPr>
            <p:nvPr/>
          </p:nvSpPr>
          <p:spPr bwMode="auto">
            <a:xfrm>
              <a:off x="3864"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10" name="Oval 27"/>
            <p:cNvSpPr>
              <a:spLocks noChangeArrowheads="1"/>
            </p:cNvSpPr>
            <p:nvPr/>
          </p:nvSpPr>
          <p:spPr bwMode="auto">
            <a:xfrm>
              <a:off x="3627"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11" name="Oval 28"/>
            <p:cNvSpPr>
              <a:spLocks noChangeArrowheads="1"/>
            </p:cNvSpPr>
            <p:nvPr/>
          </p:nvSpPr>
          <p:spPr bwMode="auto">
            <a:xfrm>
              <a:off x="3372"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12" name="Line 29"/>
            <p:cNvSpPr>
              <a:spLocks noChangeShapeType="1"/>
            </p:cNvSpPr>
            <p:nvPr/>
          </p:nvSpPr>
          <p:spPr bwMode="auto">
            <a:xfrm flipH="1">
              <a:off x="4188" y="2523"/>
              <a:ext cx="152" cy="6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13" name="Line 30"/>
            <p:cNvSpPr>
              <a:spLocks noChangeShapeType="1"/>
            </p:cNvSpPr>
            <p:nvPr/>
          </p:nvSpPr>
          <p:spPr bwMode="auto">
            <a:xfrm>
              <a:off x="4394" y="2523"/>
              <a:ext cx="140" cy="70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14" name="Oval 31"/>
            <p:cNvSpPr>
              <a:spLocks noChangeArrowheads="1"/>
            </p:cNvSpPr>
            <p:nvPr/>
          </p:nvSpPr>
          <p:spPr bwMode="auto">
            <a:xfrm>
              <a:off x="4468"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15" name="Oval 32"/>
            <p:cNvSpPr>
              <a:spLocks noChangeArrowheads="1"/>
            </p:cNvSpPr>
            <p:nvPr/>
          </p:nvSpPr>
          <p:spPr bwMode="auto">
            <a:xfrm>
              <a:off x="4118"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16" name="Line 33"/>
            <p:cNvSpPr>
              <a:spLocks noChangeShapeType="1"/>
            </p:cNvSpPr>
            <p:nvPr/>
          </p:nvSpPr>
          <p:spPr bwMode="auto">
            <a:xfrm flipH="1">
              <a:off x="4973" y="1851"/>
              <a:ext cx="211" cy="5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17" name="Line 34"/>
            <p:cNvSpPr>
              <a:spLocks noChangeShapeType="1"/>
            </p:cNvSpPr>
            <p:nvPr/>
          </p:nvSpPr>
          <p:spPr bwMode="auto">
            <a:xfrm>
              <a:off x="5255" y="1872"/>
              <a:ext cx="210" cy="52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18" name="Oval 35"/>
            <p:cNvSpPr>
              <a:spLocks noChangeArrowheads="1"/>
            </p:cNvSpPr>
            <p:nvPr/>
          </p:nvSpPr>
          <p:spPr bwMode="auto">
            <a:xfrm>
              <a:off x="4679" y="3214"/>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19" name="Oval 36"/>
            <p:cNvSpPr>
              <a:spLocks noChangeArrowheads="1"/>
            </p:cNvSpPr>
            <p:nvPr/>
          </p:nvSpPr>
          <p:spPr bwMode="auto">
            <a:xfrm>
              <a:off x="5400" y="2387"/>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20" name="Oval 37"/>
            <p:cNvSpPr>
              <a:spLocks noChangeArrowheads="1"/>
            </p:cNvSpPr>
            <p:nvPr/>
          </p:nvSpPr>
          <p:spPr bwMode="auto">
            <a:xfrm>
              <a:off x="4911" y="2387"/>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21" name="Line 38"/>
            <p:cNvSpPr>
              <a:spLocks noChangeShapeType="1"/>
            </p:cNvSpPr>
            <p:nvPr/>
          </p:nvSpPr>
          <p:spPr bwMode="auto">
            <a:xfrm flipH="1">
              <a:off x="4728" y="2523"/>
              <a:ext cx="210"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22" name="Line 39"/>
            <p:cNvSpPr>
              <a:spLocks noChangeShapeType="1"/>
            </p:cNvSpPr>
            <p:nvPr/>
          </p:nvSpPr>
          <p:spPr bwMode="auto">
            <a:xfrm>
              <a:off x="4973" y="2523"/>
              <a:ext cx="141"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23" name="Line 40"/>
            <p:cNvSpPr>
              <a:spLocks noChangeShapeType="1"/>
            </p:cNvSpPr>
            <p:nvPr/>
          </p:nvSpPr>
          <p:spPr bwMode="auto">
            <a:xfrm flipH="1">
              <a:off x="5287" y="2523"/>
              <a:ext cx="140"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24" name="Line 41"/>
            <p:cNvSpPr>
              <a:spLocks noChangeShapeType="1"/>
            </p:cNvSpPr>
            <p:nvPr/>
          </p:nvSpPr>
          <p:spPr bwMode="auto">
            <a:xfrm>
              <a:off x="5467" y="2523"/>
              <a:ext cx="140"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325" name="Oval 42"/>
            <p:cNvSpPr>
              <a:spLocks noChangeArrowheads="1"/>
            </p:cNvSpPr>
            <p:nvPr/>
          </p:nvSpPr>
          <p:spPr bwMode="auto">
            <a:xfrm>
              <a:off x="5546" y="3214"/>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26" name="Oval 43"/>
            <p:cNvSpPr>
              <a:spLocks noChangeArrowheads="1"/>
            </p:cNvSpPr>
            <p:nvPr/>
          </p:nvSpPr>
          <p:spPr bwMode="auto">
            <a:xfrm>
              <a:off x="5239"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27" name="Oval 44"/>
            <p:cNvSpPr>
              <a:spLocks noChangeArrowheads="1"/>
            </p:cNvSpPr>
            <p:nvPr/>
          </p:nvSpPr>
          <p:spPr bwMode="auto">
            <a:xfrm>
              <a:off x="5062"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28" name="Freeform 45"/>
            <p:cNvSpPr>
              <a:spLocks/>
            </p:cNvSpPr>
            <p:nvPr/>
          </p:nvSpPr>
          <p:spPr bwMode="auto">
            <a:xfrm>
              <a:off x="3921" y="1962"/>
              <a:ext cx="220" cy="61"/>
            </a:xfrm>
            <a:custGeom>
              <a:avLst/>
              <a:gdLst>
                <a:gd name="T0" fmla="*/ 220 w 220"/>
                <a:gd name="T1" fmla="*/ 21 h 61"/>
                <a:gd name="T2" fmla="*/ 188 w 220"/>
                <a:gd name="T3" fmla="*/ 40 h 61"/>
                <a:gd name="T4" fmla="*/ 156 w 220"/>
                <a:gd name="T5" fmla="*/ 53 h 61"/>
                <a:gd name="T6" fmla="*/ 125 w 220"/>
                <a:gd name="T7" fmla="*/ 59 h 61"/>
                <a:gd name="T8" fmla="*/ 96 w 220"/>
                <a:gd name="T9" fmla="*/ 61 h 61"/>
                <a:gd name="T10" fmla="*/ 68 w 220"/>
                <a:gd name="T11" fmla="*/ 57 h 61"/>
                <a:gd name="T12" fmla="*/ 44 w 220"/>
                <a:gd name="T13" fmla="*/ 48 h 61"/>
                <a:gd name="T14" fmla="*/ 23 w 220"/>
                <a:gd name="T15" fmla="*/ 30 h 61"/>
                <a:gd name="T16" fmla="*/ 6 w 220"/>
                <a:gd name="T17" fmla="*/ 9 h 61"/>
                <a:gd name="T18" fmla="*/ 3 w 220"/>
                <a:gd name="T19" fmla="*/ 5 h 61"/>
                <a:gd name="T20" fmla="*/ 0 w 220"/>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61"/>
                <a:gd name="T35" fmla="*/ 220 w 220"/>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61">
                  <a:moveTo>
                    <a:pt x="220" y="21"/>
                  </a:moveTo>
                  <a:lnTo>
                    <a:pt x="188" y="40"/>
                  </a:lnTo>
                  <a:lnTo>
                    <a:pt x="156" y="53"/>
                  </a:lnTo>
                  <a:lnTo>
                    <a:pt x="125" y="59"/>
                  </a:lnTo>
                  <a:lnTo>
                    <a:pt x="96" y="61"/>
                  </a:lnTo>
                  <a:lnTo>
                    <a:pt x="68" y="57"/>
                  </a:lnTo>
                  <a:lnTo>
                    <a:pt x="44" y="48"/>
                  </a:lnTo>
                  <a:lnTo>
                    <a:pt x="23" y="30"/>
                  </a:lnTo>
                  <a:lnTo>
                    <a:pt x="6" y="9"/>
                  </a:lnTo>
                  <a:lnTo>
                    <a:pt x="3" y="5"/>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329" name="Freeform 46"/>
            <p:cNvSpPr>
              <a:spLocks/>
            </p:cNvSpPr>
            <p:nvPr/>
          </p:nvSpPr>
          <p:spPr bwMode="auto">
            <a:xfrm>
              <a:off x="5137" y="2006"/>
              <a:ext cx="177" cy="36"/>
            </a:xfrm>
            <a:custGeom>
              <a:avLst/>
              <a:gdLst>
                <a:gd name="T0" fmla="*/ 177 w 177"/>
                <a:gd name="T1" fmla="*/ 2 h 36"/>
                <a:gd name="T2" fmla="*/ 159 w 177"/>
                <a:gd name="T3" fmla="*/ 17 h 36"/>
                <a:gd name="T4" fmla="*/ 139 w 177"/>
                <a:gd name="T5" fmla="*/ 27 h 36"/>
                <a:gd name="T6" fmla="*/ 118 w 177"/>
                <a:gd name="T7" fmla="*/ 34 h 36"/>
                <a:gd name="T8" fmla="*/ 96 w 177"/>
                <a:gd name="T9" fmla="*/ 36 h 36"/>
                <a:gd name="T10" fmla="*/ 74 w 177"/>
                <a:gd name="T11" fmla="*/ 34 h 36"/>
                <a:gd name="T12" fmla="*/ 51 w 177"/>
                <a:gd name="T13" fmla="*/ 28 h 36"/>
                <a:gd name="T14" fmla="*/ 29 w 177"/>
                <a:gd name="T15" fmla="*/ 19 h 36"/>
                <a:gd name="T16" fmla="*/ 7 w 177"/>
                <a:gd name="T17" fmla="*/ 5 h 36"/>
                <a:gd name="T18" fmla="*/ 4 w 177"/>
                <a:gd name="T19" fmla="*/ 4 h 36"/>
                <a:gd name="T20" fmla="*/ 0 w 177"/>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
                <a:gd name="T34" fmla="*/ 0 h 36"/>
                <a:gd name="T35" fmla="*/ 177 w 177"/>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 h="36">
                  <a:moveTo>
                    <a:pt x="177" y="2"/>
                  </a:moveTo>
                  <a:lnTo>
                    <a:pt x="159" y="17"/>
                  </a:lnTo>
                  <a:lnTo>
                    <a:pt x="139" y="27"/>
                  </a:lnTo>
                  <a:lnTo>
                    <a:pt x="118" y="34"/>
                  </a:lnTo>
                  <a:lnTo>
                    <a:pt x="96" y="36"/>
                  </a:lnTo>
                  <a:lnTo>
                    <a:pt x="74" y="34"/>
                  </a:lnTo>
                  <a:lnTo>
                    <a:pt x="51" y="28"/>
                  </a:lnTo>
                  <a:lnTo>
                    <a:pt x="29" y="19"/>
                  </a:lnTo>
                  <a:lnTo>
                    <a:pt x="7" y="5"/>
                  </a:lnTo>
                  <a:lnTo>
                    <a:pt x="4" y="4"/>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330" name="Rectangle 47"/>
            <p:cNvSpPr>
              <a:spLocks noChangeArrowheads="1"/>
            </p:cNvSpPr>
            <p:nvPr/>
          </p:nvSpPr>
          <p:spPr bwMode="auto">
            <a:xfrm>
              <a:off x="4679" y="1100"/>
              <a:ext cx="21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31" name="Rectangle 48"/>
            <p:cNvSpPr>
              <a:spLocks noChangeArrowheads="1"/>
            </p:cNvSpPr>
            <p:nvPr/>
          </p:nvSpPr>
          <p:spPr bwMode="auto">
            <a:xfrm>
              <a:off x="4763" y="116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Q</a:t>
              </a:r>
              <a:endParaRPr kumimoji="1" lang="en-US" altLang="zh-CN" sz="2400" i="1">
                <a:latin typeface="Times New Roman" panose="02020603050405020304" pitchFamily="18" charset="0"/>
              </a:endParaRPr>
            </a:p>
          </p:txBody>
        </p:sp>
        <p:sp>
          <p:nvSpPr>
            <p:cNvPr id="136332" name="Rectangle 49"/>
            <p:cNvSpPr>
              <a:spLocks noChangeArrowheads="1"/>
            </p:cNvSpPr>
            <p:nvPr/>
          </p:nvSpPr>
          <p:spPr bwMode="auto">
            <a:xfrm>
              <a:off x="4608" y="3306"/>
              <a:ext cx="2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36333" name="Rectangle 50"/>
            <p:cNvSpPr>
              <a:spLocks noChangeArrowheads="1"/>
            </p:cNvSpPr>
            <p:nvPr/>
          </p:nvSpPr>
          <p:spPr bwMode="auto">
            <a:xfrm>
              <a:off x="4693" y="3373"/>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A</a:t>
              </a:r>
              <a:endParaRPr kumimoji="1" lang="en-US" altLang="zh-CN" sz="2400" i="1">
                <a:latin typeface="Times New Roman" panose="02020603050405020304" pitchFamily="18" charset="0"/>
              </a:endParaRPr>
            </a:p>
          </p:txBody>
        </p:sp>
      </p:grpSp>
      <p:sp>
        <p:nvSpPr>
          <p:cNvPr id="682035" name="Oval 51"/>
          <p:cNvSpPr>
            <a:spLocks noChangeArrowheads="1"/>
          </p:cNvSpPr>
          <p:nvPr/>
        </p:nvSpPr>
        <p:spPr bwMode="auto">
          <a:xfrm>
            <a:off x="2693988" y="1981200"/>
            <a:ext cx="222250" cy="228600"/>
          </a:xfrm>
          <a:prstGeom prst="ellipse">
            <a:avLst/>
          </a:prstGeom>
          <a:solidFill>
            <a:schemeClr val="accent2"/>
          </a:solidFill>
          <a:ln w="9525">
            <a:solidFill>
              <a:schemeClr val="accent2"/>
            </a:solidFill>
            <a:round/>
            <a:headEnd/>
            <a:tailEnd/>
          </a:ln>
        </p:spPr>
        <p:txBody>
          <a:bodyPr wrap="none" anchor="ct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36" name="Rectangle 52"/>
          <p:cNvSpPr>
            <a:spLocks noChangeArrowheads="1"/>
          </p:cNvSpPr>
          <p:nvPr/>
        </p:nvSpPr>
        <p:spPr bwMode="auto">
          <a:xfrm>
            <a:off x="2376488" y="1820863"/>
            <a:ext cx="3254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37" name="Rectangle 53"/>
          <p:cNvSpPr>
            <a:spLocks noChangeArrowheads="1"/>
          </p:cNvSpPr>
          <p:nvPr/>
        </p:nvSpPr>
        <p:spPr bwMode="auto">
          <a:xfrm>
            <a:off x="2505075" y="192722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038" name="Rectangle 54"/>
          <p:cNvSpPr>
            <a:spLocks noChangeArrowheads="1"/>
          </p:cNvSpPr>
          <p:nvPr/>
        </p:nvSpPr>
        <p:spPr bwMode="auto">
          <a:xfrm>
            <a:off x="2978150" y="1847850"/>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A</a:t>
            </a:r>
            <a:endParaRPr kumimoji="1" lang="en-US" altLang="zh-CN" sz="2400" i="1">
              <a:latin typeface="Times New Roman" panose="02020603050405020304" pitchFamily="18" charset="0"/>
            </a:endParaRPr>
          </a:p>
        </p:txBody>
      </p:sp>
      <p:sp>
        <p:nvSpPr>
          <p:cNvPr id="136209" name="Rectangle 55"/>
          <p:cNvSpPr>
            <a:spLocks noChangeArrowheads="1"/>
          </p:cNvSpPr>
          <p:nvPr/>
        </p:nvSpPr>
        <p:spPr bwMode="auto">
          <a:xfrm>
            <a:off x="4967288" y="5468938"/>
            <a:ext cx="5413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0" name="Oval 56"/>
          <p:cNvSpPr>
            <a:spLocks noChangeArrowheads="1"/>
          </p:cNvSpPr>
          <p:nvPr/>
        </p:nvSpPr>
        <p:spPr bwMode="auto">
          <a:xfrm>
            <a:off x="2700338" y="1989138"/>
            <a:ext cx="21590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kumimoji="1" lang="zh-CN" altLang="zh-CN" sz="2400">
              <a:latin typeface="Times New Roman" panose="02020603050405020304" pitchFamily="18" charset="0"/>
            </a:endParaRPr>
          </a:p>
        </p:txBody>
      </p:sp>
      <p:sp>
        <p:nvSpPr>
          <p:cNvPr id="682041" name="Line 57"/>
          <p:cNvSpPr>
            <a:spLocks noChangeShapeType="1"/>
          </p:cNvSpPr>
          <p:nvPr/>
        </p:nvSpPr>
        <p:spPr bwMode="auto">
          <a:xfrm flipH="1">
            <a:off x="1403350" y="2112963"/>
            <a:ext cx="1296988" cy="7286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42" name="Oval 58"/>
          <p:cNvSpPr>
            <a:spLocks noChangeArrowheads="1"/>
          </p:cNvSpPr>
          <p:nvPr/>
        </p:nvSpPr>
        <p:spPr bwMode="auto">
          <a:xfrm>
            <a:off x="1295400" y="28416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3" name="Oval 59"/>
          <p:cNvSpPr>
            <a:spLocks noChangeArrowheads="1"/>
          </p:cNvSpPr>
          <p:nvPr/>
        </p:nvSpPr>
        <p:spPr bwMode="auto">
          <a:xfrm>
            <a:off x="3995738" y="2987675"/>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4" name="Oval 60"/>
          <p:cNvSpPr>
            <a:spLocks noChangeArrowheads="1"/>
          </p:cNvSpPr>
          <p:nvPr/>
        </p:nvSpPr>
        <p:spPr bwMode="auto">
          <a:xfrm>
            <a:off x="539750" y="40100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5" name="Oval 61"/>
          <p:cNvSpPr>
            <a:spLocks noChangeArrowheads="1"/>
          </p:cNvSpPr>
          <p:nvPr/>
        </p:nvSpPr>
        <p:spPr bwMode="auto">
          <a:xfrm>
            <a:off x="1943100" y="40100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6" name="Oval 62"/>
          <p:cNvSpPr>
            <a:spLocks noChangeArrowheads="1"/>
          </p:cNvSpPr>
          <p:nvPr/>
        </p:nvSpPr>
        <p:spPr bwMode="auto">
          <a:xfrm>
            <a:off x="1079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7" name="Oval 63"/>
          <p:cNvSpPr>
            <a:spLocks noChangeArrowheads="1"/>
          </p:cNvSpPr>
          <p:nvPr/>
        </p:nvSpPr>
        <p:spPr bwMode="auto">
          <a:xfrm>
            <a:off x="7572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8" name="Oval 64"/>
          <p:cNvSpPr>
            <a:spLocks noChangeArrowheads="1"/>
          </p:cNvSpPr>
          <p:nvPr/>
        </p:nvSpPr>
        <p:spPr bwMode="auto">
          <a:xfrm>
            <a:off x="14033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9" name="Oval 65"/>
          <p:cNvSpPr>
            <a:spLocks noChangeArrowheads="1"/>
          </p:cNvSpPr>
          <p:nvPr/>
        </p:nvSpPr>
        <p:spPr bwMode="auto">
          <a:xfrm>
            <a:off x="194310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0" name="Oval 66"/>
          <p:cNvSpPr>
            <a:spLocks noChangeArrowheads="1"/>
          </p:cNvSpPr>
          <p:nvPr/>
        </p:nvSpPr>
        <p:spPr bwMode="auto">
          <a:xfrm>
            <a:off x="24844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1" name="Oval 67"/>
          <p:cNvSpPr>
            <a:spLocks noChangeArrowheads="1"/>
          </p:cNvSpPr>
          <p:nvPr/>
        </p:nvSpPr>
        <p:spPr bwMode="auto">
          <a:xfrm>
            <a:off x="3238500" y="40100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2" name="Oval 68"/>
          <p:cNvSpPr>
            <a:spLocks noChangeArrowheads="1"/>
          </p:cNvSpPr>
          <p:nvPr/>
        </p:nvSpPr>
        <p:spPr bwMode="auto">
          <a:xfrm>
            <a:off x="3995738" y="4052888"/>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3" name="Oval 69"/>
          <p:cNvSpPr>
            <a:spLocks noChangeArrowheads="1"/>
          </p:cNvSpPr>
          <p:nvPr/>
        </p:nvSpPr>
        <p:spPr bwMode="auto">
          <a:xfrm>
            <a:off x="4859338" y="4010025"/>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4" name="Oval 70"/>
          <p:cNvSpPr>
            <a:spLocks noChangeArrowheads="1"/>
          </p:cNvSpPr>
          <p:nvPr/>
        </p:nvSpPr>
        <p:spPr bwMode="auto">
          <a:xfrm>
            <a:off x="29146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5" name="Oval 71"/>
          <p:cNvSpPr>
            <a:spLocks noChangeArrowheads="1"/>
          </p:cNvSpPr>
          <p:nvPr/>
        </p:nvSpPr>
        <p:spPr bwMode="auto">
          <a:xfrm>
            <a:off x="33464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6" name="Oval 72"/>
          <p:cNvSpPr>
            <a:spLocks noChangeArrowheads="1"/>
          </p:cNvSpPr>
          <p:nvPr/>
        </p:nvSpPr>
        <p:spPr bwMode="auto">
          <a:xfrm>
            <a:off x="367188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7" name="Oval 73"/>
          <p:cNvSpPr>
            <a:spLocks noChangeArrowheads="1"/>
          </p:cNvSpPr>
          <p:nvPr/>
        </p:nvSpPr>
        <p:spPr bwMode="auto">
          <a:xfrm>
            <a:off x="3995738" y="5322888"/>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8" name="Oval 74"/>
          <p:cNvSpPr>
            <a:spLocks noChangeArrowheads="1"/>
          </p:cNvSpPr>
          <p:nvPr/>
        </p:nvSpPr>
        <p:spPr bwMode="auto">
          <a:xfrm>
            <a:off x="4319588" y="5322888"/>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9" name="Oval 75"/>
          <p:cNvSpPr>
            <a:spLocks noChangeArrowheads="1"/>
          </p:cNvSpPr>
          <p:nvPr/>
        </p:nvSpPr>
        <p:spPr bwMode="auto">
          <a:xfrm>
            <a:off x="46434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60" name="Oval 76"/>
          <p:cNvSpPr>
            <a:spLocks noChangeArrowheads="1"/>
          </p:cNvSpPr>
          <p:nvPr/>
        </p:nvSpPr>
        <p:spPr bwMode="auto">
          <a:xfrm>
            <a:off x="50752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61" name="Line 77"/>
          <p:cNvSpPr>
            <a:spLocks noChangeShapeType="1"/>
          </p:cNvSpPr>
          <p:nvPr/>
        </p:nvSpPr>
        <p:spPr bwMode="auto">
          <a:xfrm flipH="1">
            <a:off x="647700" y="2987675"/>
            <a:ext cx="647700" cy="10493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2" name="Line 78"/>
          <p:cNvSpPr>
            <a:spLocks noChangeShapeType="1"/>
          </p:cNvSpPr>
          <p:nvPr/>
        </p:nvSpPr>
        <p:spPr bwMode="auto">
          <a:xfrm>
            <a:off x="1444625" y="3006725"/>
            <a:ext cx="606425" cy="10207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3" name="Line 79"/>
          <p:cNvSpPr>
            <a:spLocks noChangeShapeType="1"/>
          </p:cNvSpPr>
          <p:nvPr/>
        </p:nvSpPr>
        <p:spPr bwMode="auto">
          <a:xfrm flipH="1">
            <a:off x="215900" y="4203700"/>
            <a:ext cx="339725" cy="11318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4" name="Line 80"/>
          <p:cNvSpPr>
            <a:spLocks noChangeShapeType="1"/>
          </p:cNvSpPr>
          <p:nvPr/>
        </p:nvSpPr>
        <p:spPr bwMode="auto">
          <a:xfrm>
            <a:off x="647700" y="4203700"/>
            <a:ext cx="217488" cy="11318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5" name="Line 81"/>
          <p:cNvSpPr>
            <a:spLocks noChangeShapeType="1"/>
          </p:cNvSpPr>
          <p:nvPr/>
        </p:nvSpPr>
        <p:spPr bwMode="auto">
          <a:xfrm flipH="1">
            <a:off x="1511300" y="4156075"/>
            <a:ext cx="431800" cy="11668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6" name="Line 82"/>
          <p:cNvSpPr>
            <a:spLocks noChangeShapeType="1"/>
          </p:cNvSpPr>
          <p:nvPr/>
        </p:nvSpPr>
        <p:spPr bwMode="auto">
          <a:xfrm>
            <a:off x="2025650" y="4232275"/>
            <a:ext cx="1588" cy="10874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7" name="Line 83"/>
          <p:cNvSpPr>
            <a:spLocks noChangeShapeType="1"/>
          </p:cNvSpPr>
          <p:nvPr/>
        </p:nvSpPr>
        <p:spPr bwMode="auto">
          <a:xfrm>
            <a:off x="2076450" y="4192588"/>
            <a:ext cx="515938" cy="11430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8" name="Line 84"/>
          <p:cNvSpPr>
            <a:spLocks noChangeShapeType="1"/>
          </p:cNvSpPr>
          <p:nvPr/>
        </p:nvSpPr>
        <p:spPr bwMode="auto">
          <a:xfrm flipH="1">
            <a:off x="3346450" y="3133725"/>
            <a:ext cx="649288" cy="8969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69" name="Line 85"/>
          <p:cNvSpPr>
            <a:spLocks noChangeShapeType="1"/>
          </p:cNvSpPr>
          <p:nvPr/>
        </p:nvSpPr>
        <p:spPr bwMode="auto">
          <a:xfrm>
            <a:off x="4079875" y="3198813"/>
            <a:ext cx="1588" cy="841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0" name="Line 86"/>
          <p:cNvSpPr>
            <a:spLocks noChangeShapeType="1"/>
          </p:cNvSpPr>
          <p:nvPr/>
        </p:nvSpPr>
        <p:spPr bwMode="auto">
          <a:xfrm>
            <a:off x="4137025" y="3159125"/>
            <a:ext cx="830263" cy="8747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1" name="Line 87"/>
          <p:cNvSpPr>
            <a:spLocks noChangeShapeType="1"/>
          </p:cNvSpPr>
          <p:nvPr/>
        </p:nvSpPr>
        <p:spPr bwMode="auto">
          <a:xfrm flipH="1">
            <a:off x="3022600" y="4192588"/>
            <a:ext cx="234950" cy="11430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2" name="Line 88"/>
          <p:cNvSpPr>
            <a:spLocks noChangeShapeType="1"/>
          </p:cNvSpPr>
          <p:nvPr/>
        </p:nvSpPr>
        <p:spPr bwMode="auto">
          <a:xfrm>
            <a:off x="3322638" y="4225925"/>
            <a:ext cx="131762" cy="11096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3" name="Line 89"/>
          <p:cNvSpPr>
            <a:spLocks noChangeShapeType="1"/>
          </p:cNvSpPr>
          <p:nvPr/>
        </p:nvSpPr>
        <p:spPr bwMode="auto">
          <a:xfrm flipH="1">
            <a:off x="3779838" y="4225925"/>
            <a:ext cx="227012" cy="11096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4" name="Line 90"/>
          <p:cNvSpPr>
            <a:spLocks noChangeShapeType="1"/>
          </p:cNvSpPr>
          <p:nvPr/>
        </p:nvSpPr>
        <p:spPr bwMode="auto">
          <a:xfrm>
            <a:off x="4087813" y="4273550"/>
            <a:ext cx="1587" cy="10763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5" name="Line 91"/>
          <p:cNvSpPr>
            <a:spLocks noChangeShapeType="1"/>
          </p:cNvSpPr>
          <p:nvPr/>
        </p:nvSpPr>
        <p:spPr bwMode="auto">
          <a:xfrm>
            <a:off x="4152900" y="4232275"/>
            <a:ext cx="274638" cy="11033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6" name="Line 92"/>
          <p:cNvSpPr>
            <a:spLocks noChangeShapeType="1"/>
          </p:cNvSpPr>
          <p:nvPr/>
        </p:nvSpPr>
        <p:spPr bwMode="auto">
          <a:xfrm flipH="1">
            <a:off x="4724400" y="4203700"/>
            <a:ext cx="215900" cy="11255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7" name="Line 93"/>
          <p:cNvSpPr>
            <a:spLocks noChangeShapeType="1"/>
          </p:cNvSpPr>
          <p:nvPr/>
        </p:nvSpPr>
        <p:spPr bwMode="auto">
          <a:xfrm>
            <a:off x="4967288" y="4219575"/>
            <a:ext cx="215900" cy="11303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78" name="Freeform 94"/>
          <p:cNvSpPr>
            <a:spLocks/>
          </p:cNvSpPr>
          <p:nvPr/>
        </p:nvSpPr>
        <p:spPr bwMode="auto">
          <a:xfrm>
            <a:off x="1214438" y="3109913"/>
            <a:ext cx="327025" cy="122237"/>
          </a:xfrm>
          <a:custGeom>
            <a:avLst/>
            <a:gdLst>
              <a:gd name="T0" fmla="*/ 2147483646 w 212"/>
              <a:gd name="T1" fmla="*/ 2147483646 h 77"/>
              <a:gd name="T2" fmla="*/ 2147483646 w 212"/>
              <a:gd name="T3" fmla="*/ 2147483646 h 77"/>
              <a:gd name="T4" fmla="*/ 2147483646 w 212"/>
              <a:gd name="T5" fmla="*/ 2147483646 h 77"/>
              <a:gd name="T6" fmla="*/ 2147483646 w 212"/>
              <a:gd name="T7" fmla="*/ 2147483646 h 77"/>
              <a:gd name="T8" fmla="*/ 2147483646 w 212"/>
              <a:gd name="T9" fmla="*/ 2147483646 h 77"/>
              <a:gd name="T10" fmla="*/ 2147483646 w 212"/>
              <a:gd name="T11" fmla="*/ 2147483646 h 77"/>
              <a:gd name="T12" fmla="*/ 2147483646 w 212"/>
              <a:gd name="T13" fmla="*/ 2147483646 h 77"/>
              <a:gd name="T14" fmla="*/ 2147483646 w 212"/>
              <a:gd name="T15" fmla="*/ 2147483646 h 77"/>
              <a:gd name="T16" fmla="*/ 2147483646 w 212"/>
              <a:gd name="T17" fmla="*/ 2147483646 h 77"/>
              <a:gd name="T18" fmla="*/ 2147483646 w 212"/>
              <a:gd name="T19" fmla="*/ 2147483646 h 77"/>
              <a:gd name="T20" fmla="*/ 0 w 21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2"/>
              <a:gd name="T34" fmla="*/ 0 h 77"/>
              <a:gd name="T35" fmla="*/ 212 w 21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2" h="77">
                <a:moveTo>
                  <a:pt x="212" y="52"/>
                </a:moveTo>
                <a:lnTo>
                  <a:pt x="180" y="65"/>
                </a:lnTo>
                <a:lnTo>
                  <a:pt x="148" y="73"/>
                </a:lnTo>
                <a:lnTo>
                  <a:pt x="119" y="77"/>
                </a:lnTo>
                <a:lnTo>
                  <a:pt x="89" y="73"/>
                </a:lnTo>
                <a:lnTo>
                  <a:pt x="65" y="65"/>
                </a:lnTo>
                <a:lnTo>
                  <a:pt x="41" y="52"/>
                </a:lnTo>
                <a:lnTo>
                  <a:pt x="22" y="33"/>
                </a:lnTo>
                <a:lnTo>
                  <a:pt x="6" y="10"/>
                </a:lnTo>
                <a:lnTo>
                  <a:pt x="3" y="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2079" name="Freeform 95"/>
          <p:cNvSpPr>
            <a:spLocks/>
          </p:cNvSpPr>
          <p:nvPr/>
        </p:nvSpPr>
        <p:spPr bwMode="auto">
          <a:xfrm>
            <a:off x="3894138" y="3289300"/>
            <a:ext cx="384175" cy="100013"/>
          </a:xfrm>
          <a:custGeom>
            <a:avLst/>
            <a:gdLst>
              <a:gd name="T0" fmla="*/ 2147483646 w 250"/>
              <a:gd name="T1" fmla="*/ 2147483646 h 63"/>
              <a:gd name="T2" fmla="*/ 2147483646 w 250"/>
              <a:gd name="T3" fmla="*/ 2147483646 h 63"/>
              <a:gd name="T4" fmla="*/ 2147483646 w 250"/>
              <a:gd name="T5" fmla="*/ 2147483646 h 63"/>
              <a:gd name="T6" fmla="*/ 2147483646 w 250"/>
              <a:gd name="T7" fmla="*/ 2147483646 h 63"/>
              <a:gd name="T8" fmla="*/ 2147483646 w 250"/>
              <a:gd name="T9" fmla="*/ 2147483646 h 63"/>
              <a:gd name="T10" fmla="*/ 2147483646 w 250"/>
              <a:gd name="T11" fmla="*/ 2147483646 h 63"/>
              <a:gd name="T12" fmla="*/ 2147483646 w 250"/>
              <a:gd name="T13" fmla="*/ 2147483646 h 63"/>
              <a:gd name="T14" fmla="*/ 2147483646 w 250"/>
              <a:gd name="T15" fmla="*/ 2147483646 h 63"/>
              <a:gd name="T16" fmla="*/ 2147483646 w 250"/>
              <a:gd name="T17" fmla="*/ 2147483646 h 63"/>
              <a:gd name="T18" fmla="*/ 2147483646 w 250"/>
              <a:gd name="T19" fmla="*/ 2147483646 h 63"/>
              <a:gd name="T20" fmla="*/ 0 w 250"/>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0"/>
              <a:gd name="T34" fmla="*/ 0 h 63"/>
              <a:gd name="T35" fmla="*/ 250 w 250"/>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0" h="63">
                <a:moveTo>
                  <a:pt x="250" y="17"/>
                </a:moveTo>
                <a:lnTo>
                  <a:pt x="209" y="38"/>
                </a:lnTo>
                <a:lnTo>
                  <a:pt x="170" y="54"/>
                </a:lnTo>
                <a:lnTo>
                  <a:pt x="133" y="61"/>
                </a:lnTo>
                <a:lnTo>
                  <a:pt x="99" y="63"/>
                </a:lnTo>
                <a:lnTo>
                  <a:pt x="70" y="59"/>
                </a:lnTo>
                <a:lnTo>
                  <a:pt x="44" y="50"/>
                </a:lnTo>
                <a:lnTo>
                  <a:pt x="22" y="33"/>
                </a:lnTo>
                <a:lnTo>
                  <a:pt x="5" y="10"/>
                </a:lnTo>
                <a:lnTo>
                  <a:pt x="3" y="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2080" name="Rectangle 96"/>
          <p:cNvSpPr>
            <a:spLocks noChangeArrowheads="1"/>
          </p:cNvSpPr>
          <p:nvPr/>
        </p:nvSpPr>
        <p:spPr bwMode="auto">
          <a:xfrm>
            <a:off x="131763" y="6053138"/>
            <a:ext cx="3649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1" name="Rectangle 97"/>
          <p:cNvSpPr>
            <a:spLocks noChangeArrowheads="1"/>
          </p:cNvSpPr>
          <p:nvPr/>
        </p:nvSpPr>
        <p:spPr bwMode="auto">
          <a:xfrm>
            <a:off x="2049463" y="616585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宋体" panose="02010600030101010101" pitchFamily="2" charset="-122"/>
              </a:rPr>
              <a:t>　</a:t>
            </a:r>
            <a:endParaRPr kumimoji="1" lang="zh-CN" altLang="en-US" sz="1800">
              <a:latin typeface="Times New Roman" panose="02020603050405020304" pitchFamily="18" charset="0"/>
            </a:endParaRPr>
          </a:p>
        </p:txBody>
      </p:sp>
      <p:sp>
        <p:nvSpPr>
          <p:cNvPr id="682082" name="Rectangle 98"/>
          <p:cNvSpPr>
            <a:spLocks noChangeArrowheads="1"/>
          </p:cNvSpPr>
          <p:nvPr/>
        </p:nvSpPr>
        <p:spPr bwMode="auto">
          <a:xfrm>
            <a:off x="1187450" y="6170613"/>
            <a:ext cx="2473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宋体" panose="02010600030101010101" pitchFamily="2" charset="-122"/>
              </a:rPr>
              <a:t>博弈搜索树</a:t>
            </a:r>
            <a:endParaRPr kumimoji="1" lang="zh-CN" altLang="en-US" sz="1800">
              <a:latin typeface="宋体" panose="02010600030101010101" pitchFamily="2" charset="-122"/>
            </a:endParaRPr>
          </a:p>
        </p:txBody>
      </p:sp>
      <p:sp>
        <p:nvSpPr>
          <p:cNvPr id="682083" name="Rectangle 99"/>
          <p:cNvSpPr>
            <a:spLocks noChangeArrowheads="1"/>
          </p:cNvSpPr>
          <p:nvPr/>
        </p:nvSpPr>
        <p:spPr bwMode="auto">
          <a:xfrm>
            <a:off x="973138" y="2697163"/>
            <a:ext cx="431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4" name="Rectangle 100"/>
          <p:cNvSpPr>
            <a:spLocks noChangeArrowheads="1"/>
          </p:cNvSpPr>
          <p:nvPr/>
        </p:nvSpPr>
        <p:spPr bwMode="auto">
          <a:xfrm>
            <a:off x="1101725" y="280352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682085" name="Rectangle 101"/>
          <p:cNvSpPr>
            <a:spLocks noChangeArrowheads="1"/>
          </p:cNvSpPr>
          <p:nvPr/>
        </p:nvSpPr>
        <p:spPr bwMode="auto">
          <a:xfrm>
            <a:off x="1403350" y="2697163"/>
            <a:ext cx="650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6" name="Rectangle 102"/>
          <p:cNvSpPr>
            <a:spLocks noChangeArrowheads="1"/>
          </p:cNvSpPr>
          <p:nvPr/>
        </p:nvSpPr>
        <p:spPr bwMode="auto">
          <a:xfrm>
            <a:off x="1535113" y="2803525"/>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B</a:t>
            </a:r>
            <a:endParaRPr kumimoji="1" lang="en-US" altLang="zh-CN" sz="2400" i="1">
              <a:latin typeface="Times New Roman" panose="02020603050405020304" pitchFamily="18" charset="0"/>
            </a:endParaRPr>
          </a:p>
        </p:txBody>
      </p:sp>
      <p:sp>
        <p:nvSpPr>
          <p:cNvPr id="682087" name="Rectangle 103"/>
          <p:cNvSpPr>
            <a:spLocks noChangeArrowheads="1"/>
          </p:cNvSpPr>
          <p:nvPr/>
        </p:nvSpPr>
        <p:spPr bwMode="auto">
          <a:xfrm>
            <a:off x="3671888" y="2841625"/>
            <a:ext cx="54133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8" name="Rectangle 104"/>
          <p:cNvSpPr>
            <a:spLocks noChangeArrowheads="1"/>
          </p:cNvSpPr>
          <p:nvPr/>
        </p:nvSpPr>
        <p:spPr bwMode="auto">
          <a:xfrm>
            <a:off x="3802063" y="294798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089" name="Rectangle 105"/>
          <p:cNvSpPr>
            <a:spLocks noChangeArrowheads="1"/>
          </p:cNvSpPr>
          <p:nvPr/>
        </p:nvSpPr>
        <p:spPr bwMode="auto">
          <a:xfrm>
            <a:off x="4103688" y="2841625"/>
            <a:ext cx="4349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0" name="Rectangle 106"/>
          <p:cNvSpPr>
            <a:spLocks noChangeArrowheads="1"/>
          </p:cNvSpPr>
          <p:nvPr/>
        </p:nvSpPr>
        <p:spPr bwMode="auto">
          <a:xfrm>
            <a:off x="4233863" y="2947988"/>
            <a:ext cx="160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C</a:t>
            </a:r>
            <a:endParaRPr kumimoji="1" lang="en-US" altLang="zh-CN" sz="2400" i="1">
              <a:latin typeface="Times New Roman" panose="02020603050405020304" pitchFamily="18" charset="0"/>
            </a:endParaRPr>
          </a:p>
        </p:txBody>
      </p:sp>
      <p:sp>
        <p:nvSpPr>
          <p:cNvPr id="682091" name="Rectangle 107"/>
          <p:cNvSpPr>
            <a:spLocks noChangeArrowheads="1"/>
          </p:cNvSpPr>
          <p:nvPr/>
        </p:nvSpPr>
        <p:spPr bwMode="auto">
          <a:xfrm>
            <a:off x="215900" y="3863975"/>
            <a:ext cx="5429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2" name="Rectangle 108"/>
          <p:cNvSpPr>
            <a:spLocks noChangeArrowheads="1"/>
          </p:cNvSpPr>
          <p:nvPr/>
        </p:nvSpPr>
        <p:spPr bwMode="auto">
          <a:xfrm>
            <a:off x="346075"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682093" name="Rectangle 109"/>
          <p:cNvSpPr>
            <a:spLocks noChangeArrowheads="1"/>
          </p:cNvSpPr>
          <p:nvPr/>
        </p:nvSpPr>
        <p:spPr bwMode="auto">
          <a:xfrm>
            <a:off x="1619250" y="3863975"/>
            <a:ext cx="4349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4" name="Rectangle 110"/>
          <p:cNvSpPr>
            <a:spLocks noChangeArrowheads="1"/>
          </p:cNvSpPr>
          <p:nvPr/>
        </p:nvSpPr>
        <p:spPr bwMode="auto">
          <a:xfrm>
            <a:off x="175101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682095" name="Rectangle 111"/>
          <p:cNvSpPr>
            <a:spLocks noChangeArrowheads="1"/>
          </p:cNvSpPr>
          <p:nvPr/>
        </p:nvSpPr>
        <p:spPr bwMode="auto">
          <a:xfrm>
            <a:off x="2914650" y="3863975"/>
            <a:ext cx="5429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6" name="Rectangle 112"/>
          <p:cNvSpPr>
            <a:spLocks noChangeArrowheads="1"/>
          </p:cNvSpPr>
          <p:nvPr/>
        </p:nvSpPr>
        <p:spPr bwMode="auto">
          <a:xfrm>
            <a:off x="304641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682097" name="Rectangle 113"/>
          <p:cNvSpPr>
            <a:spLocks noChangeArrowheads="1"/>
          </p:cNvSpPr>
          <p:nvPr/>
        </p:nvSpPr>
        <p:spPr bwMode="auto">
          <a:xfrm>
            <a:off x="3671888" y="3863975"/>
            <a:ext cx="4333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8" name="Rectangle 114"/>
          <p:cNvSpPr>
            <a:spLocks noChangeArrowheads="1"/>
          </p:cNvSpPr>
          <p:nvPr/>
        </p:nvSpPr>
        <p:spPr bwMode="auto">
          <a:xfrm>
            <a:off x="380206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099" name="Rectangle 115"/>
          <p:cNvSpPr>
            <a:spLocks noChangeArrowheads="1"/>
          </p:cNvSpPr>
          <p:nvPr/>
        </p:nvSpPr>
        <p:spPr bwMode="auto">
          <a:xfrm>
            <a:off x="4535488" y="3863975"/>
            <a:ext cx="4333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0" name="Rectangle 116"/>
          <p:cNvSpPr>
            <a:spLocks noChangeArrowheads="1"/>
          </p:cNvSpPr>
          <p:nvPr/>
        </p:nvSpPr>
        <p:spPr bwMode="auto">
          <a:xfrm>
            <a:off x="466566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682101" name="Rectangle 117"/>
          <p:cNvSpPr>
            <a:spLocks noChangeArrowheads="1"/>
          </p:cNvSpPr>
          <p:nvPr/>
        </p:nvSpPr>
        <p:spPr bwMode="auto">
          <a:xfrm>
            <a:off x="1317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682102" name="Rectangle 118"/>
          <p:cNvSpPr>
            <a:spLocks noChangeArrowheads="1"/>
          </p:cNvSpPr>
          <p:nvPr/>
        </p:nvSpPr>
        <p:spPr bwMode="auto">
          <a:xfrm>
            <a:off x="647700" y="5468938"/>
            <a:ext cx="43338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3" name="Rectangle 119"/>
          <p:cNvSpPr>
            <a:spLocks noChangeArrowheads="1"/>
          </p:cNvSpPr>
          <p:nvPr/>
        </p:nvSpPr>
        <p:spPr bwMode="auto">
          <a:xfrm>
            <a:off x="777875"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682104" name="Rectangle 120"/>
          <p:cNvSpPr>
            <a:spLocks noChangeArrowheads="1"/>
          </p:cNvSpPr>
          <p:nvPr/>
        </p:nvSpPr>
        <p:spPr bwMode="auto">
          <a:xfrm>
            <a:off x="1295400" y="5468938"/>
            <a:ext cx="4349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5" name="Rectangle 121"/>
          <p:cNvSpPr>
            <a:spLocks noChangeArrowheads="1"/>
          </p:cNvSpPr>
          <p:nvPr/>
        </p:nvSpPr>
        <p:spPr bwMode="auto">
          <a:xfrm>
            <a:off x="14271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682106" name="Rectangle 122"/>
          <p:cNvSpPr>
            <a:spLocks noChangeArrowheads="1"/>
          </p:cNvSpPr>
          <p:nvPr/>
        </p:nvSpPr>
        <p:spPr bwMode="auto">
          <a:xfrm>
            <a:off x="1835150" y="5468938"/>
            <a:ext cx="4349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7" name="Rectangle 123"/>
          <p:cNvSpPr>
            <a:spLocks noChangeArrowheads="1"/>
          </p:cNvSpPr>
          <p:nvPr/>
        </p:nvSpPr>
        <p:spPr bwMode="auto">
          <a:xfrm>
            <a:off x="196691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682108" name="Rectangle 124"/>
          <p:cNvSpPr>
            <a:spLocks noChangeArrowheads="1"/>
          </p:cNvSpPr>
          <p:nvPr/>
        </p:nvSpPr>
        <p:spPr bwMode="auto">
          <a:xfrm>
            <a:off x="2376488" y="5468938"/>
            <a:ext cx="347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9" name="Rectangle 125"/>
          <p:cNvSpPr>
            <a:spLocks noChangeArrowheads="1"/>
          </p:cNvSpPr>
          <p:nvPr/>
        </p:nvSpPr>
        <p:spPr bwMode="auto">
          <a:xfrm>
            <a:off x="2505075"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682110" name="Rectangle 126"/>
          <p:cNvSpPr>
            <a:spLocks noChangeArrowheads="1"/>
          </p:cNvSpPr>
          <p:nvPr/>
        </p:nvSpPr>
        <p:spPr bwMode="auto">
          <a:xfrm>
            <a:off x="2808288" y="5468938"/>
            <a:ext cx="4333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1" name="Rectangle 127"/>
          <p:cNvSpPr>
            <a:spLocks noChangeArrowheads="1"/>
          </p:cNvSpPr>
          <p:nvPr/>
        </p:nvSpPr>
        <p:spPr bwMode="auto">
          <a:xfrm>
            <a:off x="29384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682112" name="Rectangle 128"/>
          <p:cNvSpPr>
            <a:spLocks noChangeArrowheads="1"/>
          </p:cNvSpPr>
          <p:nvPr/>
        </p:nvSpPr>
        <p:spPr bwMode="auto">
          <a:xfrm>
            <a:off x="3238500" y="5468938"/>
            <a:ext cx="5429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3" name="Rectangle 129"/>
          <p:cNvSpPr>
            <a:spLocks noChangeArrowheads="1"/>
          </p:cNvSpPr>
          <p:nvPr/>
        </p:nvSpPr>
        <p:spPr bwMode="auto">
          <a:xfrm>
            <a:off x="33702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114" name="Rectangle 130"/>
          <p:cNvSpPr>
            <a:spLocks noChangeArrowheads="1"/>
          </p:cNvSpPr>
          <p:nvPr/>
        </p:nvSpPr>
        <p:spPr bwMode="auto">
          <a:xfrm>
            <a:off x="3563938" y="5468938"/>
            <a:ext cx="4333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5" name="Rectangle 131"/>
          <p:cNvSpPr>
            <a:spLocks noChangeArrowheads="1"/>
          </p:cNvSpPr>
          <p:nvPr/>
        </p:nvSpPr>
        <p:spPr bwMode="auto">
          <a:xfrm>
            <a:off x="369411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682116" name="Rectangle 132"/>
          <p:cNvSpPr>
            <a:spLocks noChangeArrowheads="1"/>
          </p:cNvSpPr>
          <p:nvPr/>
        </p:nvSpPr>
        <p:spPr bwMode="auto">
          <a:xfrm>
            <a:off x="3887788" y="5468938"/>
            <a:ext cx="5429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7" name="Rectangle 133"/>
          <p:cNvSpPr>
            <a:spLocks noChangeArrowheads="1"/>
          </p:cNvSpPr>
          <p:nvPr/>
        </p:nvSpPr>
        <p:spPr bwMode="auto">
          <a:xfrm>
            <a:off x="4016375"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118" name="Rectangle 134"/>
          <p:cNvSpPr>
            <a:spLocks noChangeArrowheads="1"/>
          </p:cNvSpPr>
          <p:nvPr/>
        </p:nvSpPr>
        <p:spPr bwMode="auto">
          <a:xfrm>
            <a:off x="4211638" y="5468938"/>
            <a:ext cx="347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9" name="Rectangle 135"/>
          <p:cNvSpPr>
            <a:spLocks noChangeArrowheads="1"/>
          </p:cNvSpPr>
          <p:nvPr/>
        </p:nvSpPr>
        <p:spPr bwMode="auto">
          <a:xfrm>
            <a:off x="434181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682120" name="Rectangle 136"/>
          <p:cNvSpPr>
            <a:spLocks noChangeArrowheads="1"/>
          </p:cNvSpPr>
          <p:nvPr/>
        </p:nvSpPr>
        <p:spPr bwMode="auto">
          <a:xfrm>
            <a:off x="4535488" y="5468938"/>
            <a:ext cx="4333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21" name="Rectangle 137"/>
          <p:cNvSpPr>
            <a:spLocks noChangeArrowheads="1"/>
          </p:cNvSpPr>
          <p:nvPr/>
        </p:nvSpPr>
        <p:spPr bwMode="auto">
          <a:xfrm>
            <a:off x="46656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682122" name="Rectangle 138"/>
          <p:cNvSpPr>
            <a:spLocks noChangeArrowheads="1"/>
          </p:cNvSpPr>
          <p:nvPr/>
        </p:nvSpPr>
        <p:spPr bwMode="auto">
          <a:xfrm>
            <a:off x="50974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123" name="Line 139"/>
          <p:cNvSpPr>
            <a:spLocks noChangeShapeType="1"/>
          </p:cNvSpPr>
          <p:nvPr/>
        </p:nvSpPr>
        <p:spPr bwMode="auto">
          <a:xfrm>
            <a:off x="2868613" y="2209800"/>
            <a:ext cx="1117600" cy="792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124" name="Line 140"/>
          <p:cNvSpPr>
            <a:spLocks noChangeShapeType="1"/>
          </p:cNvSpPr>
          <p:nvPr/>
        </p:nvSpPr>
        <p:spPr bwMode="auto">
          <a:xfrm>
            <a:off x="2878138" y="2205038"/>
            <a:ext cx="1117600" cy="7921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82036"/>
                                        </p:tgtEl>
                                        <p:attrNameLst>
                                          <p:attrName>style.visibility</p:attrName>
                                        </p:attrNameLst>
                                      </p:cBhvr>
                                      <p:to>
                                        <p:strVal val="visible"/>
                                      </p:to>
                                    </p:set>
                                    <p:animEffect transition="in" filter="blinds(horizontal)">
                                      <p:cBhvr>
                                        <p:cTn id="7" dur="500"/>
                                        <p:tgtEl>
                                          <p:spTgt spid="6820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2037"/>
                                        </p:tgtEl>
                                        <p:attrNameLst>
                                          <p:attrName>style.visibility</p:attrName>
                                        </p:attrNameLst>
                                      </p:cBhvr>
                                      <p:to>
                                        <p:strVal val="visible"/>
                                      </p:to>
                                    </p:set>
                                    <p:animEffect transition="in" filter="blinds(horizontal)">
                                      <p:cBhvr>
                                        <p:cTn id="10" dur="500"/>
                                        <p:tgtEl>
                                          <p:spTgt spid="6820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2038"/>
                                        </p:tgtEl>
                                        <p:attrNameLst>
                                          <p:attrName>style.visibility</p:attrName>
                                        </p:attrNameLst>
                                      </p:cBhvr>
                                      <p:to>
                                        <p:strVal val="visible"/>
                                      </p:to>
                                    </p:set>
                                    <p:animEffect transition="in" filter="blinds(horizontal)">
                                      <p:cBhvr>
                                        <p:cTn id="13" dur="500"/>
                                        <p:tgtEl>
                                          <p:spTgt spid="6820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2040"/>
                                        </p:tgtEl>
                                        <p:attrNameLst>
                                          <p:attrName>style.visibility</p:attrName>
                                        </p:attrNameLst>
                                      </p:cBhvr>
                                      <p:to>
                                        <p:strVal val="visible"/>
                                      </p:to>
                                    </p:set>
                                    <p:animEffect transition="in" filter="blinds(horizontal)">
                                      <p:cBhvr>
                                        <p:cTn id="16" dur="500"/>
                                        <p:tgtEl>
                                          <p:spTgt spid="68204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82041"/>
                                        </p:tgtEl>
                                        <p:attrNameLst>
                                          <p:attrName>style.visibility</p:attrName>
                                        </p:attrNameLst>
                                      </p:cBhvr>
                                      <p:to>
                                        <p:strVal val="visible"/>
                                      </p:to>
                                    </p:set>
                                    <p:animEffect transition="in" filter="blinds(horizontal)">
                                      <p:cBhvr>
                                        <p:cTn id="19" dur="500"/>
                                        <p:tgtEl>
                                          <p:spTgt spid="68204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82042"/>
                                        </p:tgtEl>
                                        <p:attrNameLst>
                                          <p:attrName>style.visibility</p:attrName>
                                        </p:attrNameLst>
                                      </p:cBhvr>
                                      <p:to>
                                        <p:strVal val="visible"/>
                                      </p:to>
                                    </p:set>
                                    <p:animEffect transition="in" filter="blinds(horizontal)">
                                      <p:cBhvr>
                                        <p:cTn id="22" dur="500"/>
                                        <p:tgtEl>
                                          <p:spTgt spid="6820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82043"/>
                                        </p:tgtEl>
                                        <p:attrNameLst>
                                          <p:attrName>style.visibility</p:attrName>
                                        </p:attrNameLst>
                                      </p:cBhvr>
                                      <p:to>
                                        <p:strVal val="visible"/>
                                      </p:to>
                                    </p:set>
                                    <p:animEffect transition="in" filter="blinds(horizontal)">
                                      <p:cBhvr>
                                        <p:cTn id="25" dur="500"/>
                                        <p:tgtEl>
                                          <p:spTgt spid="6820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82044"/>
                                        </p:tgtEl>
                                        <p:attrNameLst>
                                          <p:attrName>style.visibility</p:attrName>
                                        </p:attrNameLst>
                                      </p:cBhvr>
                                      <p:to>
                                        <p:strVal val="visible"/>
                                      </p:to>
                                    </p:set>
                                    <p:animEffect transition="in" filter="blinds(horizontal)">
                                      <p:cBhvr>
                                        <p:cTn id="28" dur="500"/>
                                        <p:tgtEl>
                                          <p:spTgt spid="6820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2045"/>
                                        </p:tgtEl>
                                        <p:attrNameLst>
                                          <p:attrName>style.visibility</p:attrName>
                                        </p:attrNameLst>
                                      </p:cBhvr>
                                      <p:to>
                                        <p:strVal val="visible"/>
                                      </p:to>
                                    </p:set>
                                    <p:animEffect transition="in" filter="blinds(horizontal)">
                                      <p:cBhvr>
                                        <p:cTn id="31" dur="500"/>
                                        <p:tgtEl>
                                          <p:spTgt spid="68204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82046"/>
                                        </p:tgtEl>
                                        <p:attrNameLst>
                                          <p:attrName>style.visibility</p:attrName>
                                        </p:attrNameLst>
                                      </p:cBhvr>
                                      <p:to>
                                        <p:strVal val="visible"/>
                                      </p:to>
                                    </p:set>
                                    <p:animEffect transition="in" filter="blinds(horizontal)">
                                      <p:cBhvr>
                                        <p:cTn id="34" dur="500"/>
                                        <p:tgtEl>
                                          <p:spTgt spid="68204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82047"/>
                                        </p:tgtEl>
                                        <p:attrNameLst>
                                          <p:attrName>style.visibility</p:attrName>
                                        </p:attrNameLst>
                                      </p:cBhvr>
                                      <p:to>
                                        <p:strVal val="visible"/>
                                      </p:to>
                                    </p:set>
                                    <p:animEffect transition="in" filter="blinds(horizontal)">
                                      <p:cBhvr>
                                        <p:cTn id="37" dur="500"/>
                                        <p:tgtEl>
                                          <p:spTgt spid="6820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82048"/>
                                        </p:tgtEl>
                                        <p:attrNameLst>
                                          <p:attrName>style.visibility</p:attrName>
                                        </p:attrNameLst>
                                      </p:cBhvr>
                                      <p:to>
                                        <p:strVal val="visible"/>
                                      </p:to>
                                    </p:set>
                                    <p:animEffect transition="in" filter="blinds(horizontal)">
                                      <p:cBhvr>
                                        <p:cTn id="40" dur="500"/>
                                        <p:tgtEl>
                                          <p:spTgt spid="68204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82049"/>
                                        </p:tgtEl>
                                        <p:attrNameLst>
                                          <p:attrName>style.visibility</p:attrName>
                                        </p:attrNameLst>
                                      </p:cBhvr>
                                      <p:to>
                                        <p:strVal val="visible"/>
                                      </p:to>
                                    </p:set>
                                    <p:animEffect transition="in" filter="blinds(horizontal)">
                                      <p:cBhvr>
                                        <p:cTn id="43" dur="500"/>
                                        <p:tgtEl>
                                          <p:spTgt spid="68204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82050"/>
                                        </p:tgtEl>
                                        <p:attrNameLst>
                                          <p:attrName>style.visibility</p:attrName>
                                        </p:attrNameLst>
                                      </p:cBhvr>
                                      <p:to>
                                        <p:strVal val="visible"/>
                                      </p:to>
                                    </p:set>
                                    <p:animEffect transition="in" filter="blinds(horizontal)">
                                      <p:cBhvr>
                                        <p:cTn id="46" dur="500"/>
                                        <p:tgtEl>
                                          <p:spTgt spid="68205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82051"/>
                                        </p:tgtEl>
                                        <p:attrNameLst>
                                          <p:attrName>style.visibility</p:attrName>
                                        </p:attrNameLst>
                                      </p:cBhvr>
                                      <p:to>
                                        <p:strVal val="visible"/>
                                      </p:to>
                                    </p:set>
                                    <p:animEffect transition="in" filter="blinds(horizontal)">
                                      <p:cBhvr>
                                        <p:cTn id="49" dur="500"/>
                                        <p:tgtEl>
                                          <p:spTgt spid="68205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82052"/>
                                        </p:tgtEl>
                                        <p:attrNameLst>
                                          <p:attrName>style.visibility</p:attrName>
                                        </p:attrNameLst>
                                      </p:cBhvr>
                                      <p:to>
                                        <p:strVal val="visible"/>
                                      </p:to>
                                    </p:set>
                                    <p:animEffect transition="in" filter="blinds(horizontal)">
                                      <p:cBhvr>
                                        <p:cTn id="52" dur="500"/>
                                        <p:tgtEl>
                                          <p:spTgt spid="6820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82053"/>
                                        </p:tgtEl>
                                        <p:attrNameLst>
                                          <p:attrName>style.visibility</p:attrName>
                                        </p:attrNameLst>
                                      </p:cBhvr>
                                      <p:to>
                                        <p:strVal val="visible"/>
                                      </p:to>
                                    </p:set>
                                    <p:animEffect transition="in" filter="blinds(horizontal)">
                                      <p:cBhvr>
                                        <p:cTn id="55" dur="500"/>
                                        <p:tgtEl>
                                          <p:spTgt spid="68205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82054"/>
                                        </p:tgtEl>
                                        <p:attrNameLst>
                                          <p:attrName>style.visibility</p:attrName>
                                        </p:attrNameLst>
                                      </p:cBhvr>
                                      <p:to>
                                        <p:strVal val="visible"/>
                                      </p:to>
                                    </p:set>
                                    <p:animEffect transition="in" filter="blinds(horizontal)">
                                      <p:cBhvr>
                                        <p:cTn id="58" dur="500"/>
                                        <p:tgtEl>
                                          <p:spTgt spid="68205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82055"/>
                                        </p:tgtEl>
                                        <p:attrNameLst>
                                          <p:attrName>style.visibility</p:attrName>
                                        </p:attrNameLst>
                                      </p:cBhvr>
                                      <p:to>
                                        <p:strVal val="visible"/>
                                      </p:to>
                                    </p:set>
                                    <p:animEffect transition="in" filter="blinds(horizontal)">
                                      <p:cBhvr>
                                        <p:cTn id="61" dur="500"/>
                                        <p:tgtEl>
                                          <p:spTgt spid="68205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82056"/>
                                        </p:tgtEl>
                                        <p:attrNameLst>
                                          <p:attrName>style.visibility</p:attrName>
                                        </p:attrNameLst>
                                      </p:cBhvr>
                                      <p:to>
                                        <p:strVal val="visible"/>
                                      </p:to>
                                    </p:set>
                                    <p:animEffect transition="in" filter="blinds(horizontal)">
                                      <p:cBhvr>
                                        <p:cTn id="64" dur="500"/>
                                        <p:tgtEl>
                                          <p:spTgt spid="68205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82057"/>
                                        </p:tgtEl>
                                        <p:attrNameLst>
                                          <p:attrName>style.visibility</p:attrName>
                                        </p:attrNameLst>
                                      </p:cBhvr>
                                      <p:to>
                                        <p:strVal val="visible"/>
                                      </p:to>
                                    </p:set>
                                    <p:animEffect transition="in" filter="blinds(horizontal)">
                                      <p:cBhvr>
                                        <p:cTn id="67" dur="500"/>
                                        <p:tgtEl>
                                          <p:spTgt spid="68205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682058"/>
                                        </p:tgtEl>
                                        <p:attrNameLst>
                                          <p:attrName>style.visibility</p:attrName>
                                        </p:attrNameLst>
                                      </p:cBhvr>
                                      <p:to>
                                        <p:strVal val="visible"/>
                                      </p:to>
                                    </p:set>
                                    <p:animEffect transition="in" filter="blinds(horizontal)">
                                      <p:cBhvr>
                                        <p:cTn id="70" dur="500"/>
                                        <p:tgtEl>
                                          <p:spTgt spid="68205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82059"/>
                                        </p:tgtEl>
                                        <p:attrNameLst>
                                          <p:attrName>style.visibility</p:attrName>
                                        </p:attrNameLst>
                                      </p:cBhvr>
                                      <p:to>
                                        <p:strVal val="visible"/>
                                      </p:to>
                                    </p:set>
                                    <p:animEffect transition="in" filter="blinds(horizontal)">
                                      <p:cBhvr>
                                        <p:cTn id="73" dur="500"/>
                                        <p:tgtEl>
                                          <p:spTgt spid="68205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682060"/>
                                        </p:tgtEl>
                                        <p:attrNameLst>
                                          <p:attrName>style.visibility</p:attrName>
                                        </p:attrNameLst>
                                      </p:cBhvr>
                                      <p:to>
                                        <p:strVal val="visible"/>
                                      </p:to>
                                    </p:set>
                                    <p:animEffect transition="in" filter="blinds(horizontal)">
                                      <p:cBhvr>
                                        <p:cTn id="76" dur="500"/>
                                        <p:tgtEl>
                                          <p:spTgt spid="682060"/>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82061"/>
                                        </p:tgtEl>
                                        <p:attrNameLst>
                                          <p:attrName>style.visibility</p:attrName>
                                        </p:attrNameLst>
                                      </p:cBhvr>
                                      <p:to>
                                        <p:strVal val="visible"/>
                                      </p:to>
                                    </p:set>
                                    <p:animEffect transition="in" filter="blinds(horizontal)">
                                      <p:cBhvr>
                                        <p:cTn id="79" dur="500"/>
                                        <p:tgtEl>
                                          <p:spTgt spid="68206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682062"/>
                                        </p:tgtEl>
                                        <p:attrNameLst>
                                          <p:attrName>style.visibility</p:attrName>
                                        </p:attrNameLst>
                                      </p:cBhvr>
                                      <p:to>
                                        <p:strVal val="visible"/>
                                      </p:to>
                                    </p:set>
                                    <p:animEffect transition="in" filter="blinds(horizontal)">
                                      <p:cBhvr>
                                        <p:cTn id="82" dur="500"/>
                                        <p:tgtEl>
                                          <p:spTgt spid="68206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682063"/>
                                        </p:tgtEl>
                                        <p:attrNameLst>
                                          <p:attrName>style.visibility</p:attrName>
                                        </p:attrNameLst>
                                      </p:cBhvr>
                                      <p:to>
                                        <p:strVal val="visible"/>
                                      </p:to>
                                    </p:set>
                                    <p:animEffect transition="in" filter="blinds(horizontal)">
                                      <p:cBhvr>
                                        <p:cTn id="85" dur="500"/>
                                        <p:tgtEl>
                                          <p:spTgt spid="682063"/>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682064"/>
                                        </p:tgtEl>
                                        <p:attrNameLst>
                                          <p:attrName>style.visibility</p:attrName>
                                        </p:attrNameLst>
                                      </p:cBhvr>
                                      <p:to>
                                        <p:strVal val="visible"/>
                                      </p:to>
                                    </p:set>
                                    <p:animEffect transition="in" filter="blinds(horizontal)">
                                      <p:cBhvr>
                                        <p:cTn id="88" dur="500"/>
                                        <p:tgtEl>
                                          <p:spTgt spid="68206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682065"/>
                                        </p:tgtEl>
                                        <p:attrNameLst>
                                          <p:attrName>style.visibility</p:attrName>
                                        </p:attrNameLst>
                                      </p:cBhvr>
                                      <p:to>
                                        <p:strVal val="visible"/>
                                      </p:to>
                                    </p:set>
                                    <p:animEffect transition="in" filter="blinds(horizontal)">
                                      <p:cBhvr>
                                        <p:cTn id="91" dur="500"/>
                                        <p:tgtEl>
                                          <p:spTgt spid="682065"/>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682066"/>
                                        </p:tgtEl>
                                        <p:attrNameLst>
                                          <p:attrName>style.visibility</p:attrName>
                                        </p:attrNameLst>
                                      </p:cBhvr>
                                      <p:to>
                                        <p:strVal val="visible"/>
                                      </p:to>
                                    </p:set>
                                    <p:animEffect transition="in" filter="blinds(horizontal)">
                                      <p:cBhvr>
                                        <p:cTn id="94" dur="500"/>
                                        <p:tgtEl>
                                          <p:spTgt spid="682066"/>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682067"/>
                                        </p:tgtEl>
                                        <p:attrNameLst>
                                          <p:attrName>style.visibility</p:attrName>
                                        </p:attrNameLst>
                                      </p:cBhvr>
                                      <p:to>
                                        <p:strVal val="visible"/>
                                      </p:to>
                                    </p:set>
                                    <p:animEffect transition="in" filter="blinds(horizontal)">
                                      <p:cBhvr>
                                        <p:cTn id="97" dur="500"/>
                                        <p:tgtEl>
                                          <p:spTgt spid="682067"/>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82068"/>
                                        </p:tgtEl>
                                        <p:attrNameLst>
                                          <p:attrName>style.visibility</p:attrName>
                                        </p:attrNameLst>
                                      </p:cBhvr>
                                      <p:to>
                                        <p:strVal val="visible"/>
                                      </p:to>
                                    </p:set>
                                    <p:animEffect transition="in" filter="blinds(horizontal)">
                                      <p:cBhvr>
                                        <p:cTn id="100" dur="500"/>
                                        <p:tgtEl>
                                          <p:spTgt spid="682068"/>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682069"/>
                                        </p:tgtEl>
                                        <p:attrNameLst>
                                          <p:attrName>style.visibility</p:attrName>
                                        </p:attrNameLst>
                                      </p:cBhvr>
                                      <p:to>
                                        <p:strVal val="visible"/>
                                      </p:to>
                                    </p:set>
                                    <p:animEffect transition="in" filter="blinds(horizontal)">
                                      <p:cBhvr>
                                        <p:cTn id="103" dur="500"/>
                                        <p:tgtEl>
                                          <p:spTgt spid="682069"/>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682070"/>
                                        </p:tgtEl>
                                        <p:attrNameLst>
                                          <p:attrName>style.visibility</p:attrName>
                                        </p:attrNameLst>
                                      </p:cBhvr>
                                      <p:to>
                                        <p:strVal val="visible"/>
                                      </p:to>
                                    </p:set>
                                    <p:animEffect transition="in" filter="blinds(horizontal)">
                                      <p:cBhvr>
                                        <p:cTn id="106" dur="500"/>
                                        <p:tgtEl>
                                          <p:spTgt spid="682070"/>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682071"/>
                                        </p:tgtEl>
                                        <p:attrNameLst>
                                          <p:attrName>style.visibility</p:attrName>
                                        </p:attrNameLst>
                                      </p:cBhvr>
                                      <p:to>
                                        <p:strVal val="visible"/>
                                      </p:to>
                                    </p:set>
                                    <p:animEffect transition="in" filter="blinds(horizontal)">
                                      <p:cBhvr>
                                        <p:cTn id="109" dur="500"/>
                                        <p:tgtEl>
                                          <p:spTgt spid="682071"/>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682072"/>
                                        </p:tgtEl>
                                        <p:attrNameLst>
                                          <p:attrName>style.visibility</p:attrName>
                                        </p:attrNameLst>
                                      </p:cBhvr>
                                      <p:to>
                                        <p:strVal val="visible"/>
                                      </p:to>
                                    </p:set>
                                    <p:animEffect transition="in" filter="blinds(horizontal)">
                                      <p:cBhvr>
                                        <p:cTn id="112" dur="500"/>
                                        <p:tgtEl>
                                          <p:spTgt spid="68207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682073"/>
                                        </p:tgtEl>
                                        <p:attrNameLst>
                                          <p:attrName>style.visibility</p:attrName>
                                        </p:attrNameLst>
                                      </p:cBhvr>
                                      <p:to>
                                        <p:strVal val="visible"/>
                                      </p:to>
                                    </p:set>
                                    <p:animEffect transition="in" filter="blinds(horizontal)">
                                      <p:cBhvr>
                                        <p:cTn id="115" dur="500"/>
                                        <p:tgtEl>
                                          <p:spTgt spid="682073"/>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682074"/>
                                        </p:tgtEl>
                                        <p:attrNameLst>
                                          <p:attrName>style.visibility</p:attrName>
                                        </p:attrNameLst>
                                      </p:cBhvr>
                                      <p:to>
                                        <p:strVal val="visible"/>
                                      </p:to>
                                    </p:set>
                                    <p:animEffect transition="in" filter="blinds(horizontal)">
                                      <p:cBhvr>
                                        <p:cTn id="118" dur="500"/>
                                        <p:tgtEl>
                                          <p:spTgt spid="682074"/>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682075"/>
                                        </p:tgtEl>
                                        <p:attrNameLst>
                                          <p:attrName>style.visibility</p:attrName>
                                        </p:attrNameLst>
                                      </p:cBhvr>
                                      <p:to>
                                        <p:strVal val="visible"/>
                                      </p:to>
                                    </p:set>
                                    <p:animEffect transition="in" filter="blinds(horizontal)">
                                      <p:cBhvr>
                                        <p:cTn id="121" dur="500"/>
                                        <p:tgtEl>
                                          <p:spTgt spid="682075"/>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682076"/>
                                        </p:tgtEl>
                                        <p:attrNameLst>
                                          <p:attrName>style.visibility</p:attrName>
                                        </p:attrNameLst>
                                      </p:cBhvr>
                                      <p:to>
                                        <p:strVal val="visible"/>
                                      </p:to>
                                    </p:set>
                                    <p:animEffect transition="in" filter="blinds(horizontal)">
                                      <p:cBhvr>
                                        <p:cTn id="124" dur="500"/>
                                        <p:tgtEl>
                                          <p:spTgt spid="682076"/>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682077"/>
                                        </p:tgtEl>
                                        <p:attrNameLst>
                                          <p:attrName>style.visibility</p:attrName>
                                        </p:attrNameLst>
                                      </p:cBhvr>
                                      <p:to>
                                        <p:strVal val="visible"/>
                                      </p:to>
                                    </p:set>
                                    <p:animEffect transition="in" filter="blinds(horizontal)">
                                      <p:cBhvr>
                                        <p:cTn id="127" dur="500"/>
                                        <p:tgtEl>
                                          <p:spTgt spid="682077"/>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82078"/>
                                        </p:tgtEl>
                                        <p:attrNameLst>
                                          <p:attrName>style.visibility</p:attrName>
                                        </p:attrNameLst>
                                      </p:cBhvr>
                                      <p:to>
                                        <p:strVal val="visible"/>
                                      </p:to>
                                    </p:set>
                                    <p:animEffect transition="in" filter="blinds(horizontal)">
                                      <p:cBhvr>
                                        <p:cTn id="130" dur="500"/>
                                        <p:tgtEl>
                                          <p:spTgt spid="682078"/>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682079"/>
                                        </p:tgtEl>
                                        <p:attrNameLst>
                                          <p:attrName>style.visibility</p:attrName>
                                        </p:attrNameLst>
                                      </p:cBhvr>
                                      <p:to>
                                        <p:strVal val="visible"/>
                                      </p:to>
                                    </p:set>
                                    <p:animEffect transition="in" filter="blinds(horizontal)">
                                      <p:cBhvr>
                                        <p:cTn id="133" dur="500"/>
                                        <p:tgtEl>
                                          <p:spTgt spid="682079"/>
                                        </p:tgtEl>
                                      </p:cBhvr>
                                    </p:animEffect>
                                  </p:childTnLst>
                                </p:cTn>
                              </p:par>
                              <p:par>
                                <p:cTn id="134" presetID="3" presetClass="entr" presetSubtype="10" fill="hold" grpId="0" nodeType="withEffect" nodePh="1">
                                  <p:stCondLst>
                                    <p:cond delay="0"/>
                                  </p:stCondLst>
                                  <p:endCondLst>
                                    <p:cond evt="begin" delay="0">
                                      <p:tn val="134"/>
                                    </p:cond>
                                  </p:endCondLst>
                                  <p:childTnLst>
                                    <p:set>
                                      <p:cBhvr>
                                        <p:cTn id="135" dur="1" fill="hold">
                                          <p:stCondLst>
                                            <p:cond delay="0"/>
                                          </p:stCondLst>
                                        </p:cTn>
                                        <p:tgtEl>
                                          <p:spTgt spid="682080"/>
                                        </p:tgtEl>
                                        <p:attrNameLst>
                                          <p:attrName>style.visibility</p:attrName>
                                        </p:attrNameLst>
                                      </p:cBhvr>
                                      <p:to>
                                        <p:strVal val="visible"/>
                                      </p:to>
                                    </p:set>
                                    <p:animEffect transition="in" filter="blinds(horizontal)">
                                      <p:cBhvr>
                                        <p:cTn id="136" dur="500"/>
                                        <p:tgtEl>
                                          <p:spTgt spid="682080"/>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682081"/>
                                        </p:tgtEl>
                                        <p:attrNameLst>
                                          <p:attrName>style.visibility</p:attrName>
                                        </p:attrNameLst>
                                      </p:cBhvr>
                                      <p:to>
                                        <p:strVal val="visible"/>
                                      </p:to>
                                    </p:set>
                                    <p:animEffect transition="in" filter="blinds(horizontal)">
                                      <p:cBhvr>
                                        <p:cTn id="139" dur="500"/>
                                        <p:tgtEl>
                                          <p:spTgt spid="682081"/>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682082"/>
                                        </p:tgtEl>
                                        <p:attrNameLst>
                                          <p:attrName>style.visibility</p:attrName>
                                        </p:attrNameLst>
                                      </p:cBhvr>
                                      <p:to>
                                        <p:strVal val="visible"/>
                                      </p:to>
                                    </p:set>
                                    <p:animEffect transition="in" filter="blinds(horizontal)">
                                      <p:cBhvr>
                                        <p:cTn id="142" dur="500"/>
                                        <p:tgtEl>
                                          <p:spTgt spid="682082"/>
                                        </p:tgtEl>
                                      </p:cBhvr>
                                    </p:animEffect>
                                  </p:childTnLst>
                                </p:cTn>
                              </p:par>
                              <p:par>
                                <p:cTn id="143" presetID="3" presetClass="entr" presetSubtype="10" fill="hold" grpId="0" nodeType="withEffect" nodePh="1">
                                  <p:stCondLst>
                                    <p:cond delay="0"/>
                                  </p:stCondLst>
                                  <p:endCondLst>
                                    <p:cond evt="begin" delay="0">
                                      <p:tn val="143"/>
                                    </p:cond>
                                  </p:endCondLst>
                                  <p:childTnLst>
                                    <p:set>
                                      <p:cBhvr>
                                        <p:cTn id="144" dur="1" fill="hold">
                                          <p:stCondLst>
                                            <p:cond delay="0"/>
                                          </p:stCondLst>
                                        </p:cTn>
                                        <p:tgtEl>
                                          <p:spTgt spid="682083"/>
                                        </p:tgtEl>
                                        <p:attrNameLst>
                                          <p:attrName>style.visibility</p:attrName>
                                        </p:attrNameLst>
                                      </p:cBhvr>
                                      <p:to>
                                        <p:strVal val="visible"/>
                                      </p:to>
                                    </p:set>
                                    <p:animEffect transition="in" filter="blinds(horizontal)">
                                      <p:cBhvr>
                                        <p:cTn id="145" dur="500"/>
                                        <p:tgtEl>
                                          <p:spTgt spid="682083"/>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682084"/>
                                        </p:tgtEl>
                                        <p:attrNameLst>
                                          <p:attrName>style.visibility</p:attrName>
                                        </p:attrNameLst>
                                      </p:cBhvr>
                                      <p:to>
                                        <p:strVal val="visible"/>
                                      </p:to>
                                    </p:set>
                                    <p:animEffect transition="in" filter="blinds(horizontal)">
                                      <p:cBhvr>
                                        <p:cTn id="148" dur="500"/>
                                        <p:tgtEl>
                                          <p:spTgt spid="682084"/>
                                        </p:tgtEl>
                                      </p:cBhvr>
                                    </p:animEffect>
                                  </p:childTnLst>
                                </p:cTn>
                              </p:par>
                              <p:par>
                                <p:cTn id="149" presetID="3" presetClass="entr" presetSubtype="10" fill="hold" grpId="0" nodeType="withEffect" nodePh="1">
                                  <p:stCondLst>
                                    <p:cond delay="0"/>
                                  </p:stCondLst>
                                  <p:endCondLst>
                                    <p:cond evt="begin" delay="0">
                                      <p:tn val="149"/>
                                    </p:cond>
                                  </p:endCondLst>
                                  <p:childTnLst>
                                    <p:set>
                                      <p:cBhvr>
                                        <p:cTn id="150" dur="1" fill="hold">
                                          <p:stCondLst>
                                            <p:cond delay="0"/>
                                          </p:stCondLst>
                                        </p:cTn>
                                        <p:tgtEl>
                                          <p:spTgt spid="682085"/>
                                        </p:tgtEl>
                                        <p:attrNameLst>
                                          <p:attrName>style.visibility</p:attrName>
                                        </p:attrNameLst>
                                      </p:cBhvr>
                                      <p:to>
                                        <p:strVal val="visible"/>
                                      </p:to>
                                    </p:set>
                                    <p:animEffect transition="in" filter="blinds(horizontal)">
                                      <p:cBhvr>
                                        <p:cTn id="151" dur="500"/>
                                        <p:tgtEl>
                                          <p:spTgt spid="682085"/>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682086"/>
                                        </p:tgtEl>
                                        <p:attrNameLst>
                                          <p:attrName>style.visibility</p:attrName>
                                        </p:attrNameLst>
                                      </p:cBhvr>
                                      <p:to>
                                        <p:strVal val="visible"/>
                                      </p:to>
                                    </p:set>
                                    <p:animEffect transition="in" filter="blinds(horizontal)">
                                      <p:cBhvr>
                                        <p:cTn id="154" dur="500"/>
                                        <p:tgtEl>
                                          <p:spTgt spid="682086"/>
                                        </p:tgtEl>
                                      </p:cBhvr>
                                    </p:animEffect>
                                  </p:childTnLst>
                                </p:cTn>
                              </p:par>
                              <p:par>
                                <p:cTn id="155" presetID="3" presetClass="entr" presetSubtype="10" fill="hold" grpId="0" nodeType="withEffect" nodePh="1">
                                  <p:stCondLst>
                                    <p:cond delay="0"/>
                                  </p:stCondLst>
                                  <p:endCondLst>
                                    <p:cond evt="begin" delay="0">
                                      <p:tn val="155"/>
                                    </p:cond>
                                  </p:endCondLst>
                                  <p:childTnLst>
                                    <p:set>
                                      <p:cBhvr>
                                        <p:cTn id="156" dur="1" fill="hold">
                                          <p:stCondLst>
                                            <p:cond delay="0"/>
                                          </p:stCondLst>
                                        </p:cTn>
                                        <p:tgtEl>
                                          <p:spTgt spid="682087"/>
                                        </p:tgtEl>
                                        <p:attrNameLst>
                                          <p:attrName>style.visibility</p:attrName>
                                        </p:attrNameLst>
                                      </p:cBhvr>
                                      <p:to>
                                        <p:strVal val="visible"/>
                                      </p:to>
                                    </p:set>
                                    <p:animEffect transition="in" filter="blinds(horizontal)">
                                      <p:cBhvr>
                                        <p:cTn id="157" dur="500"/>
                                        <p:tgtEl>
                                          <p:spTgt spid="682087"/>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682088"/>
                                        </p:tgtEl>
                                        <p:attrNameLst>
                                          <p:attrName>style.visibility</p:attrName>
                                        </p:attrNameLst>
                                      </p:cBhvr>
                                      <p:to>
                                        <p:strVal val="visible"/>
                                      </p:to>
                                    </p:set>
                                    <p:animEffect transition="in" filter="blinds(horizontal)">
                                      <p:cBhvr>
                                        <p:cTn id="160" dur="500"/>
                                        <p:tgtEl>
                                          <p:spTgt spid="682088"/>
                                        </p:tgtEl>
                                      </p:cBhvr>
                                    </p:animEffect>
                                  </p:childTnLst>
                                </p:cTn>
                              </p:par>
                              <p:par>
                                <p:cTn id="161" presetID="3" presetClass="entr" presetSubtype="10" fill="hold" grpId="0" nodeType="withEffect" nodePh="1">
                                  <p:stCondLst>
                                    <p:cond delay="0"/>
                                  </p:stCondLst>
                                  <p:endCondLst>
                                    <p:cond evt="begin" delay="0">
                                      <p:tn val="161"/>
                                    </p:cond>
                                  </p:endCondLst>
                                  <p:childTnLst>
                                    <p:set>
                                      <p:cBhvr>
                                        <p:cTn id="162" dur="1" fill="hold">
                                          <p:stCondLst>
                                            <p:cond delay="0"/>
                                          </p:stCondLst>
                                        </p:cTn>
                                        <p:tgtEl>
                                          <p:spTgt spid="682089"/>
                                        </p:tgtEl>
                                        <p:attrNameLst>
                                          <p:attrName>style.visibility</p:attrName>
                                        </p:attrNameLst>
                                      </p:cBhvr>
                                      <p:to>
                                        <p:strVal val="visible"/>
                                      </p:to>
                                    </p:set>
                                    <p:animEffect transition="in" filter="blinds(horizontal)">
                                      <p:cBhvr>
                                        <p:cTn id="163" dur="500"/>
                                        <p:tgtEl>
                                          <p:spTgt spid="68208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82090"/>
                                        </p:tgtEl>
                                        <p:attrNameLst>
                                          <p:attrName>style.visibility</p:attrName>
                                        </p:attrNameLst>
                                      </p:cBhvr>
                                      <p:to>
                                        <p:strVal val="visible"/>
                                      </p:to>
                                    </p:set>
                                    <p:animEffect transition="in" filter="blinds(horizontal)">
                                      <p:cBhvr>
                                        <p:cTn id="166" dur="500"/>
                                        <p:tgtEl>
                                          <p:spTgt spid="682090"/>
                                        </p:tgtEl>
                                      </p:cBhvr>
                                    </p:animEffect>
                                  </p:childTnLst>
                                </p:cTn>
                              </p:par>
                              <p:par>
                                <p:cTn id="167" presetID="3" presetClass="entr" presetSubtype="10" fill="hold" grpId="0" nodeType="withEffect" nodePh="1">
                                  <p:stCondLst>
                                    <p:cond delay="0"/>
                                  </p:stCondLst>
                                  <p:endCondLst>
                                    <p:cond evt="begin" delay="0">
                                      <p:tn val="167"/>
                                    </p:cond>
                                  </p:endCondLst>
                                  <p:childTnLst>
                                    <p:set>
                                      <p:cBhvr>
                                        <p:cTn id="168" dur="1" fill="hold">
                                          <p:stCondLst>
                                            <p:cond delay="0"/>
                                          </p:stCondLst>
                                        </p:cTn>
                                        <p:tgtEl>
                                          <p:spTgt spid="682091"/>
                                        </p:tgtEl>
                                        <p:attrNameLst>
                                          <p:attrName>style.visibility</p:attrName>
                                        </p:attrNameLst>
                                      </p:cBhvr>
                                      <p:to>
                                        <p:strVal val="visible"/>
                                      </p:to>
                                    </p:set>
                                    <p:animEffect transition="in" filter="blinds(horizontal)">
                                      <p:cBhvr>
                                        <p:cTn id="169" dur="500"/>
                                        <p:tgtEl>
                                          <p:spTgt spid="682091"/>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682092"/>
                                        </p:tgtEl>
                                        <p:attrNameLst>
                                          <p:attrName>style.visibility</p:attrName>
                                        </p:attrNameLst>
                                      </p:cBhvr>
                                      <p:to>
                                        <p:strVal val="visible"/>
                                      </p:to>
                                    </p:set>
                                    <p:animEffect transition="in" filter="blinds(horizontal)">
                                      <p:cBhvr>
                                        <p:cTn id="172" dur="500"/>
                                        <p:tgtEl>
                                          <p:spTgt spid="682092"/>
                                        </p:tgtEl>
                                      </p:cBhvr>
                                    </p:animEffect>
                                  </p:childTnLst>
                                </p:cTn>
                              </p:par>
                              <p:par>
                                <p:cTn id="173" presetID="3" presetClass="entr" presetSubtype="10" fill="hold" grpId="0" nodeType="withEffect" nodePh="1">
                                  <p:stCondLst>
                                    <p:cond delay="0"/>
                                  </p:stCondLst>
                                  <p:endCondLst>
                                    <p:cond evt="begin" delay="0">
                                      <p:tn val="173"/>
                                    </p:cond>
                                  </p:endCondLst>
                                  <p:childTnLst>
                                    <p:set>
                                      <p:cBhvr>
                                        <p:cTn id="174" dur="1" fill="hold">
                                          <p:stCondLst>
                                            <p:cond delay="0"/>
                                          </p:stCondLst>
                                        </p:cTn>
                                        <p:tgtEl>
                                          <p:spTgt spid="682093"/>
                                        </p:tgtEl>
                                        <p:attrNameLst>
                                          <p:attrName>style.visibility</p:attrName>
                                        </p:attrNameLst>
                                      </p:cBhvr>
                                      <p:to>
                                        <p:strVal val="visible"/>
                                      </p:to>
                                    </p:set>
                                    <p:animEffect transition="in" filter="blinds(horizontal)">
                                      <p:cBhvr>
                                        <p:cTn id="175" dur="500"/>
                                        <p:tgtEl>
                                          <p:spTgt spid="682093"/>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682094"/>
                                        </p:tgtEl>
                                        <p:attrNameLst>
                                          <p:attrName>style.visibility</p:attrName>
                                        </p:attrNameLst>
                                      </p:cBhvr>
                                      <p:to>
                                        <p:strVal val="visible"/>
                                      </p:to>
                                    </p:set>
                                    <p:animEffect transition="in" filter="blinds(horizontal)">
                                      <p:cBhvr>
                                        <p:cTn id="178" dur="500"/>
                                        <p:tgtEl>
                                          <p:spTgt spid="682094"/>
                                        </p:tgtEl>
                                      </p:cBhvr>
                                    </p:animEffect>
                                  </p:childTnLst>
                                </p:cTn>
                              </p:par>
                              <p:par>
                                <p:cTn id="179" presetID="3" presetClass="entr" presetSubtype="10" fill="hold" grpId="0" nodeType="withEffect" nodePh="1">
                                  <p:stCondLst>
                                    <p:cond delay="0"/>
                                  </p:stCondLst>
                                  <p:endCondLst>
                                    <p:cond evt="begin" delay="0">
                                      <p:tn val="179"/>
                                    </p:cond>
                                  </p:endCondLst>
                                  <p:childTnLst>
                                    <p:set>
                                      <p:cBhvr>
                                        <p:cTn id="180" dur="1" fill="hold">
                                          <p:stCondLst>
                                            <p:cond delay="0"/>
                                          </p:stCondLst>
                                        </p:cTn>
                                        <p:tgtEl>
                                          <p:spTgt spid="682095"/>
                                        </p:tgtEl>
                                        <p:attrNameLst>
                                          <p:attrName>style.visibility</p:attrName>
                                        </p:attrNameLst>
                                      </p:cBhvr>
                                      <p:to>
                                        <p:strVal val="visible"/>
                                      </p:to>
                                    </p:set>
                                    <p:animEffect transition="in" filter="blinds(horizontal)">
                                      <p:cBhvr>
                                        <p:cTn id="181" dur="500"/>
                                        <p:tgtEl>
                                          <p:spTgt spid="682095"/>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682096"/>
                                        </p:tgtEl>
                                        <p:attrNameLst>
                                          <p:attrName>style.visibility</p:attrName>
                                        </p:attrNameLst>
                                      </p:cBhvr>
                                      <p:to>
                                        <p:strVal val="visible"/>
                                      </p:to>
                                    </p:set>
                                    <p:animEffect transition="in" filter="blinds(horizontal)">
                                      <p:cBhvr>
                                        <p:cTn id="184" dur="500"/>
                                        <p:tgtEl>
                                          <p:spTgt spid="682096"/>
                                        </p:tgtEl>
                                      </p:cBhvr>
                                    </p:animEffect>
                                  </p:childTnLst>
                                </p:cTn>
                              </p:par>
                              <p:par>
                                <p:cTn id="185" presetID="3" presetClass="entr" presetSubtype="10" fill="hold" grpId="0" nodeType="withEffect" nodePh="1">
                                  <p:stCondLst>
                                    <p:cond delay="0"/>
                                  </p:stCondLst>
                                  <p:endCondLst>
                                    <p:cond evt="begin" delay="0">
                                      <p:tn val="185"/>
                                    </p:cond>
                                  </p:endCondLst>
                                  <p:childTnLst>
                                    <p:set>
                                      <p:cBhvr>
                                        <p:cTn id="186" dur="1" fill="hold">
                                          <p:stCondLst>
                                            <p:cond delay="0"/>
                                          </p:stCondLst>
                                        </p:cTn>
                                        <p:tgtEl>
                                          <p:spTgt spid="682097"/>
                                        </p:tgtEl>
                                        <p:attrNameLst>
                                          <p:attrName>style.visibility</p:attrName>
                                        </p:attrNameLst>
                                      </p:cBhvr>
                                      <p:to>
                                        <p:strVal val="visible"/>
                                      </p:to>
                                    </p:set>
                                    <p:animEffect transition="in" filter="blinds(horizontal)">
                                      <p:cBhvr>
                                        <p:cTn id="187" dur="500"/>
                                        <p:tgtEl>
                                          <p:spTgt spid="68209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682098"/>
                                        </p:tgtEl>
                                        <p:attrNameLst>
                                          <p:attrName>style.visibility</p:attrName>
                                        </p:attrNameLst>
                                      </p:cBhvr>
                                      <p:to>
                                        <p:strVal val="visible"/>
                                      </p:to>
                                    </p:set>
                                    <p:animEffect transition="in" filter="blinds(horizontal)">
                                      <p:cBhvr>
                                        <p:cTn id="190" dur="500"/>
                                        <p:tgtEl>
                                          <p:spTgt spid="682098"/>
                                        </p:tgtEl>
                                      </p:cBhvr>
                                    </p:animEffect>
                                  </p:childTnLst>
                                </p:cTn>
                              </p:par>
                              <p:par>
                                <p:cTn id="191" presetID="3" presetClass="entr" presetSubtype="10" fill="hold" grpId="0" nodeType="withEffect" nodePh="1">
                                  <p:stCondLst>
                                    <p:cond delay="0"/>
                                  </p:stCondLst>
                                  <p:endCondLst>
                                    <p:cond evt="begin" delay="0">
                                      <p:tn val="191"/>
                                    </p:cond>
                                  </p:endCondLst>
                                  <p:childTnLst>
                                    <p:set>
                                      <p:cBhvr>
                                        <p:cTn id="192" dur="1" fill="hold">
                                          <p:stCondLst>
                                            <p:cond delay="0"/>
                                          </p:stCondLst>
                                        </p:cTn>
                                        <p:tgtEl>
                                          <p:spTgt spid="682099"/>
                                        </p:tgtEl>
                                        <p:attrNameLst>
                                          <p:attrName>style.visibility</p:attrName>
                                        </p:attrNameLst>
                                      </p:cBhvr>
                                      <p:to>
                                        <p:strVal val="visible"/>
                                      </p:to>
                                    </p:set>
                                    <p:animEffect transition="in" filter="blinds(horizontal)">
                                      <p:cBhvr>
                                        <p:cTn id="193" dur="500"/>
                                        <p:tgtEl>
                                          <p:spTgt spid="682099"/>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682100"/>
                                        </p:tgtEl>
                                        <p:attrNameLst>
                                          <p:attrName>style.visibility</p:attrName>
                                        </p:attrNameLst>
                                      </p:cBhvr>
                                      <p:to>
                                        <p:strVal val="visible"/>
                                      </p:to>
                                    </p:set>
                                    <p:animEffect transition="in" filter="blinds(horizontal)">
                                      <p:cBhvr>
                                        <p:cTn id="196" dur="500"/>
                                        <p:tgtEl>
                                          <p:spTgt spid="682100"/>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682101"/>
                                        </p:tgtEl>
                                        <p:attrNameLst>
                                          <p:attrName>style.visibility</p:attrName>
                                        </p:attrNameLst>
                                      </p:cBhvr>
                                      <p:to>
                                        <p:strVal val="visible"/>
                                      </p:to>
                                    </p:set>
                                    <p:animEffect transition="in" filter="blinds(horizontal)">
                                      <p:cBhvr>
                                        <p:cTn id="199" dur="500"/>
                                        <p:tgtEl>
                                          <p:spTgt spid="682101"/>
                                        </p:tgtEl>
                                      </p:cBhvr>
                                    </p:animEffect>
                                  </p:childTnLst>
                                </p:cTn>
                              </p:par>
                              <p:par>
                                <p:cTn id="200" presetID="3" presetClass="entr" presetSubtype="10" fill="hold" grpId="0" nodeType="withEffect" nodePh="1">
                                  <p:stCondLst>
                                    <p:cond delay="0"/>
                                  </p:stCondLst>
                                  <p:endCondLst>
                                    <p:cond evt="begin" delay="0">
                                      <p:tn val="200"/>
                                    </p:cond>
                                  </p:endCondLst>
                                  <p:childTnLst>
                                    <p:set>
                                      <p:cBhvr>
                                        <p:cTn id="201" dur="1" fill="hold">
                                          <p:stCondLst>
                                            <p:cond delay="0"/>
                                          </p:stCondLst>
                                        </p:cTn>
                                        <p:tgtEl>
                                          <p:spTgt spid="682102"/>
                                        </p:tgtEl>
                                        <p:attrNameLst>
                                          <p:attrName>style.visibility</p:attrName>
                                        </p:attrNameLst>
                                      </p:cBhvr>
                                      <p:to>
                                        <p:strVal val="visible"/>
                                      </p:to>
                                    </p:set>
                                    <p:animEffect transition="in" filter="blinds(horizontal)">
                                      <p:cBhvr>
                                        <p:cTn id="202" dur="500"/>
                                        <p:tgtEl>
                                          <p:spTgt spid="682102"/>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682103"/>
                                        </p:tgtEl>
                                        <p:attrNameLst>
                                          <p:attrName>style.visibility</p:attrName>
                                        </p:attrNameLst>
                                      </p:cBhvr>
                                      <p:to>
                                        <p:strVal val="visible"/>
                                      </p:to>
                                    </p:set>
                                    <p:animEffect transition="in" filter="blinds(horizontal)">
                                      <p:cBhvr>
                                        <p:cTn id="205" dur="500"/>
                                        <p:tgtEl>
                                          <p:spTgt spid="682103"/>
                                        </p:tgtEl>
                                      </p:cBhvr>
                                    </p:animEffect>
                                  </p:childTnLst>
                                </p:cTn>
                              </p:par>
                              <p:par>
                                <p:cTn id="206" presetID="3" presetClass="entr" presetSubtype="10" fill="hold" grpId="0" nodeType="withEffect" nodePh="1">
                                  <p:stCondLst>
                                    <p:cond delay="0"/>
                                  </p:stCondLst>
                                  <p:endCondLst>
                                    <p:cond evt="begin" delay="0">
                                      <p:tn val="206"/>
                                    </p:cond>
                                  </p:endCondLst>
                                  <p:childTnLst>
                                    <p:set>
                                      <p:cBhvr>
                                        <p:cTn id="207" dur="1" fill="hold">
                                          <p:stCondLst>
                                            <p:cond delay="0"/>
                                          </p:stCondLst>
                                        </p:cTn>
                                        <p:tgtEl>
                                          <p:spTgt spid="682104"/>
                                        </p:tgtEl>
                                        <p:attrNameLst>
                                          <p:attrName>style.visibility</p:attrName>
                                        </p:attrNameLst>
                                      </p:cBhvr>
                                      <p:to>
                                        <p:strVal val="visible"/>
                                      </p:to>
                                    </p:set>
                                    <p:animEffect transition="in" filter="blinds(horizontal)">
                                      <p:cBhvr>
                                        <p:cTn id="208" dur="500"/>
                                        <p:tgtEl>
                                          <p:spTgt spid="682104"/>
                                        </p:tgtEl>
                                      </p:cBhvr>
                                    </p:animEffect>
                                  </p:childTnLst>
                                </p:cTn>
                              </p:par>
                              <p:par>
                                <p:cTn id="209" presetID="3" presetClass="entr" presetSubtype="10" fill="hold" grpId="0" nodeType="withEffect">
                                  <p:stCondLst>
                                    <p:cond delay="0"/>
                                  </p:stCondLst>
                                  <p:childTnLst>
                                    <p:set>
                                      <p:cBhvr>
                                        <p:cTn id="210" dur="1" fill="hold">
                                          <p:stCondLst>
                                            <p:cond delay="0"/>
                                          </p:stCondLst>
                                        </p:cTn>
                                        <p:tgtEl>
                                          <p:spTgt spid="682105"/>
                                        </p:tgtEl>
                                        <p:attrNameLst>
                                          <p:attrName>style.visibility</p:attrName>
                                        </p:attrNameLst>
                                      </p:cBhvr>
                                      <p:to>
                                        <p:strVal val="visible"/>
                                      </p:to>
                                    </p:set>
                                    <p:animEffect transition="in" filter="blinds(horizontal)">
                                      <p:cBhvr>
                                        <p:cTn id="211" dur="500"/>
                                        <p:tgtEl>
                                          <p:spTgt spid="682105"/>
                                        </p:tgtEl>
                                      </p:cBhvr>
                                    </p:animEffect>
                                  </p:childTnLst>
                                </p:cTn>
                              </p:par>
                              <p:par>
                                <p:cTn id="212" presetID="3" presetClass="entr" presetSubtype="10" fill="hold" grpId="0" nodeType="withEffect" nodePh="1">
                                  <p:stCondLst>
                                    <p:cond delay="0"/>
                                  </p:stCondLst>
                                  <p:endCondLst>
                                    <p:cond evt="begin" delay="0">
                                      <p:tn val="212"/>
                                    </p:cond>
                                  </p:endCondLst>
                                  <p:childTnLst>
                                    <p:set>
                                      <p:cBhvr>
                                        <p:cTn id="213" dur="1" fill="hold">
                                          <p:stCondLst>
                                            <p:cond delay="0"/>
                                          </p:stCondLst>
                                        </p:cTn>
                                        <p:tgtEl>
                                          <p:spTgt spid="682106"/>
                                        </p:tgtEl>
                                        <p:attrNameLst>
                                          <p:attrName>style.visibility</p:attrName>
                                        </p:attrNameLst>
                                      </p:cBhvr>
                                      <p:to>
                                        <p:strVal val="visible"/>
                                      </p:to>
                                    </p:set>
                                    <p:animEffect transition="in" filter="blinds(horizontal)">
                                      <p:cBhvr>
                                        <p:cTn id="214" dur="500"/>
                                        <p:tgtEl>
                                          <p:spTgt spid="682106"/>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682107"/>
                                        </p:tgtEl>
                                        <p:attrNameLst>
                                          <p:attrName>style.visibility</p:attrName>
                                        </p:attrNameLst>
                                      </p:cBhvr>
                                      <p:to>
                                        <p:strVal val="visible"/>
                                      </p:to>
                                    </p:set>
                                    <p:animEffect transition="in" filter="blinds(horizontal)">
                                      <p:cBhvr>
                                        <p:cTn id="217" dur="500"/>
                                        <p:tgtEl>
                                          <p:spTgt spid="682107"/>
                                        </p:tgtEl>
                                      </p:cBhvr>
                                    </p:animEffect>
                                  </p:childTnLst>
                                </p:cTn>
                              </p:par>
                              <p:par>
                                <p:cTn id="218" presetID="3" presetClass="entr" presetSubtype="10" fill="hold" grpId="0" nodeType="withEffect" nodePh="1">
                                  <p:stCondLst>
                                    <p:cond delay="0"/>
                                  </p:stCondLst>
                                  <p:endCondLst>
                                    <p:cond evt="begin" delay="0">
                                      <p:tn val="218"/>
                                    </p:cond>
                                  </p:endCondLst>
                                  <p:childTnLst>
                                    <p:set>
                                      <p:cBhvr>
                                        <p:cTn id="219" dur="1" fill="hold">
                                          <p:stCondLst>
                                            <p:cond delay="0"/>
                                          </p:stCondLst>
                                        </p:cTn>
                                        <p:tgtEl>
                                          <p:spTgt spid="682108"/>
                                        </p:tgtEl>
                                        <p:attrNameLst>
                                          <p:attrName>style.visibility</p:attrName>
                                        </p:attrNameLst>
                                      </p:cBhvr>
                                      <p:to>
                                        <p:strVal val="visible"/>
                                      </p:to>
                                    </p:set>
                                    <p:animEffect transition="in" filter="blinds(horizontal)">
                                      <p:cBhvr>
                                        <p:cTn id="220" dur="500"/>
                                        <p:tgtEl>
                                          <p:spTgt spid="682108"/>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682109"/>
                                        </p:tgtEl>
                                        <p:attrNameLst>
                                          <p:attrName>style.visibility</p:attrName>
                                        </p:attrNameLst>
                                      </p:cBhvr>
                                      <p:to>
                                        <p:strVal val="visible"/>
                                      </p:to>
                                    </p:set>
                                    <p:animEffect transition="in" filter="blinds(horizontal)">
                                      <p:cBhvr>
                                        <p:cTn id="223" dur="500"/>
                                        <p:tgtEl>
                                          <p:spTgt spid="682109"/>
                                        </p:tgtEl>
                                      </p:cBhvr>
                                    </p:animEffect>
                                  </p:childTnLst>
                                </p:cTn>
                              </p:par>
                              <p:par>
                                <p:cTn id="224" presetID="3" presetClass="entr" presetSubtype="10" fill="hold" grpId="0" nodeType="withEffect" nodePh="1">
                                  <p:stCondLst>
                                    <p:cond delay="0"/>
                                  </p:stCondLst>
                                  <p:endCondLst>
                                    <p:cond evt="begin" delay="0">
                                      <p:tn val="224"/>
                                    </p:cond>
                                  </p:endCondLst>
                                  <p:childTnLst>
                                    <p:set>
                                      <p:cBhvr>
                                        <p:cTn id="225" dur="1" fill="hold">
                                          <p:stCondLst>
                                            <p:cond delay="0"/>
                                          </p:stCondLst>
                                        </p:cTn>
                                        <p:tgtEl>
                                          <p:spTgt spid="682110"/>
                                        </p:tgtEl>
                                        <p:attrNameLst>
                                          <p:attrName>style.visibility</p:attrName>
                                        </p:attrNameLst>
                                      </p:cBhvr>
                                      <p:to>
                                        <p:strVal val="visible"/>
                                      </p:to>
                                    </p:set>
                                    <p:animEffect transition="in" filter="blinds(horizontal)">
                                      <p:cBhvr>
                                        <p:cTn id="226" dur="500"/>
                                        <p:tgtEl>
                                          <p:spTgt spid="682110"/>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682111"/>
                                        </p:tgtEl>
                                        <p:attrNameLst>
                                          <p:attrName>style.visibility</p:attrName>
                                        </p:attrNameLst>
                                      </p:cBhvr>
                                      <p:to>
                                        <p:strVal val="visible"/>
                                      </p:to>
                                    </p:set>
                                    <p:animEffect transition="in" filter="blinds(horizontal)">
                                      <p:cBhvr>
                                        <p:cTn id="229" dur="500"/>
                                        <p:tgtEl>
                                          <p:spTgt spid="682111"/>
                                        </p:tgtEl>
                                      </p:cBhvr>
                                    </p:animEffect>
                                  </p:childTnLst>
                                </p:cTn>
                              </p:par>
                              <p:par>
                                <p:cTn id="230" presetID="3" presetClass="entr" presetSubtype="10" fill="hold" grpId="0" nodeType="withEffect" nodePh="1">
                                  <p:stCondLst>
                                    <p:cond delay="0"/>
                                  </p:stCondLst>
                                  <p:endCondLst>
                                    <p:cond evt="begin" delay="0">
                                      <p:tn val="230"/>
                                    </p:cond>
                                  </p:endCondLst>
                                  <p:childTnLst>
                                    <p:set>
                                      <p:cBhvr>
                                        <p:cTn id="231" dur="1" fill="hold">
                                          <p:stCondLst>
                                            <p:cond delay="0"/>
                                          </p:stCondLst>
                                        </p:cTn>
                                        <p:tgtEl>
                                          <p:spTgt spid="682112"/>
                                        </p:tgtEl>
                                        <p:attrNameLst>
                                          <p:attrName>style.visibility</p:attrName>
                                        </p:attrNameLst>
                                      </p:cBhvr>
                                      <p:to>
                                        <p:strVal val="visible"/>
                                      </p:to>
                                    </p:set>
                                    <p:animEffect transition="in" filter="blinds(horizontal)">
                                      <p:cBhvr>
                                        <p:cTn id="232" dur="500"/>
                                        <p:tgtEl>
                                          <p:spTgt spid="682112"/>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682113"/>
                                        </p:tgtEl>
                                        <p:attrNameLst>
                                          <p:attrName>style.visibility</p:attrName>
                                        </p:attrNameLst>
                                      </p:cBhvr>
                                      <p:to>
                                        <p:strVal val="visible"/>
                                      </p:to>
                                    </p:set>
                                    <p:animEffect transition="in" filter="blinds(horizontal)">
                                      <p:cBhvr>
                                        <p:cTn id="235" dur="500"/>
                                        <p:tgtEl>
                                          <p:spTgt spid="682113"/>
                                        </p:tgtEl>
                                      </p:cBhvr>
                                    </p:animEffect>
                                  </p:childTnLst>
                                </p:cTn>
                              </p:par>
                              <p:par>
                                <p:cTn id="236" presetID="3" presetClass="entr" presetSubtype="10" fill="hold" grpId="0" nodeType="withEffect" nodePh="1">
                                  <p:stCondLst>
                                    <p:cond delay="0"/>
                                  </p:stCondLst>
                                  <p:endCondLst>
                                    <p:cond evt="begin" delay="0">
                                      <p:tn val="236"/>
                                    </p:cond>
                                  </p:endCondLst>
                                  <p:childTnLst>
                                    <p:set>
                                      <p:cBhvr>
                                        <p:cTn id="237" dur="1" fill="hold">
                                          <p:stCondLst>
                                            <p:cond delay="0"/>
                                          </p:stCondLst>
                                        </p:cTn>
                                        <p:tgtEl>
                                          <p:spTgt spid="682114"/>
                                        </p:tgtEl>
                                        <p:attrNameLst>
                                          <p:attrName>style.visibility</p:attrName>
                                        </p:attrNameLst>
                                      </p:cBhvr>
                                      <p:to>
                                        <p:strVal val="visible"/>
                                      </p:to>
                                    </p:set>
                                    <p:animEffect transition="in" filter="blinds(horizontal)">
                                      <p:cBhvr>
                                        <p:cTn id="238" dur="500"/>
                                        <p:tgtEl>
                                          <p:spTgt spid="682114"/>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682115"/>
                                        </p:tgtEl>
                                        <p:attrNameLst>
                                          <p:attrName>style.visibility</p:attrName>
                                        </p:attrNameLst>
                                      </p:cBhvr>
                                      <p:to>
                                        <p:strVal val="visible"/>
                                      </p:to>
                                    </p:set>
                                    <p:animEffect transition="in" filter="blinds(horizontal)">
                                      <p:cBhvr>
                                        <p:cTn id="241" dur="500"/>
                                        <p:tgtEl>
                                          <p:spTgt spid="682115"/>
                                        </p:tgtEl>
                                      </p:cBhvr>
                                    </p:animEffect>
                                  </p:childTnLst>
                                </p:cTn>
                              </p:par>
                              <p:par>
                                <p:cTn id="242" presetID="3" presetClass="entr" presetSubtype="10" fill="hold" grpId="0" nodeType="withEffect" nodePh="1">
                                  <p:stCondLst>
                                    <p:cond delay="0"/>
                                  </p:stCondLst>
                                  <p:endCondLst>
                                    <p:cond evt="begin" delay="0">
                                      <p:tn val="242"/>
                                    </p:cond>
                                  </p:endCondLst>
                                  <p:childTnLst>
                                    <p:set>
                                      <p:cBhvr>
                                        <p:cTn id="243" dur="1" fill="hold">
                                          <p:stCondLst>
                                            <p:cond delay="0"/>
                                          </p:stCondLst>
                                        </p:cTn>
                                        <p:tgtEl>
                                          <p:spTgt spid="682116"/>
                                        </p:tgtEl>
                                        <p:attrNameLst>
                                          <p:attrName>style.visibility</p:attrName>
                                        </p:attrNameLst>
                                      </p:cBhvr>
                                      <p:to>
                                        <p:strVal val="visible"/>
                                      </p:to>
                                    </p:set>
                                    <p:animEffect transition="in" filter="blinds(horizontal)">
                                      <p:cBhvr>
                                        <p:cTn id="244" dur="500"/>
                                        <p:tgtEl>
                                          <p:spTgt spid="682116"/>
                                        </p:tgtEl>
                                      </p:cBhvr>
                                    </p:animEffect>
                                  </p:childTnLst>
                                </p:cTn>
                              </p:par>
                              <p:par>
                                <p:cTn id="245" presetID="3" presetClass="entr" presetSubtype="10" fill="hold" grpId="0" nodeType="withEffect">
                                  <p:stCondLst>
                                    <p:cond delay="0"/>
                                  </p:stCondLst>
                                  <p:childTnLst>
                                    <p:set>
                                      <p:cBhvr>
                                        <p:cTn id="246" dur="1" fill="hold">
                                          <p:stCondLst>
                                            <p:cond delay="0"/>
                                          </p:stCondLst>
                                        </p:cTn>
                                        <p:tgtEl>
                                          <p:spTgt spid="682117"/>
                                        </p:tgtEl>
                                        <p:attrNameLst>
                                          <p:attrName>style.visibility</p:attrName>
                                        </p:attrNameLst>
                                      </p:cBhvr>
                                      <p:to>
                                        <p:strVal val="visible"/>
                                      </p:to>
                                    </p:set>
                                    <p:animEffect transition="in" filter="blinds(horizontal)">
                                      <p:cBhvr>
                                        <p:cTn id="247" dur="500"/>
                                        <p:tgtEl>
                                          <p:spTgt spid="682117"/>
                                        </p:tgtEl>
                                      </p:cBhvr>
                                    </p:animEffect>
                                  </p:childTnLst>
                                </p:cTn>
                              </p:par>
                              <p:par>
                                <p:cTn id="248" presetID="3" presetClass="entr" presetSubtype="10" fill="hold" grpId="0" nodeType="withEffect" nodePh="1">
                                  <p:stCondLst>
                                    <p:cond delay="0"/>
                                  </p:stCondLst>
                                  <p:endCondLst>
                                    <p:cond evt="begin" delay="0">
                                      <p:tn val="248"/>
                                    </p:cond>
                                  </p:endCondLst>
                                  <p:childTnLst>
                                    <p:set>
                                      <p:cBhvr>
                                        <p:cTn id="249" dur="1" fill="hold">
                                          <p:stCondLst>
                                            <p:cond delay="0"/>
                                          </p:stCondLst>
                                        </p:cTn>
                                        <p:tgtEl>
                                          <p:spTgt spid="682118"/>
                                        </p:tgtEl>
                                        <p:attrNameLst>
                                          <p:attrName>style.visibility</p:attrName>
                                        </p:attrNameLst>
                                      </p:cBhvr>
                                      <p:to>
                                        <p:strVal val="visible"/>
                                      </p:to>
                                    </p:set>
                                    <p:animEffect transition="in" filter="blinds(horizontal)">
                                      <p:cBhvr>
                                        <p:cTn id="250" dur="500"/>
                                        <p:tgtEl>
                                          <p:spTgt spid="682118"/>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682119"/>
                                        </p:tgtEl>
                                        <p:attrNameLst>
                                          <p:attrName>style.visibility</p:attrName>
                                        </p:attrNameLst>
                                      </p:cBhvr>
                                      <p:to>
                                        <p:strVal val="visible"/>
                                      </p:to>
                                    </p:set>
                                    <p:animEffect transition="in" filter="blinds(horizontal)">
                                      <p:cBhvr>
                                        <p:cTn id="253" dur="500"/>
                                        <p:tgtEl>
                                          <p:spTgt spid="682119"/>
                                        </p:tgtEl>
                                      </p:cBhvr>
                                    </p:animEffect>
                                  </p:childTnLst>
                                </p:cTn>
                              </p:par>
                              <p:par>
                                <p:cTn id="254" presetID="3" presetClass="entr" presetSubtype="10" fill="hold" grpId="0" nodeType="withEffect" nodePh="1">
                                  <p:stCondLst>
                                    <p:cond delay="0"/>
                                  </p:stCondLst>
                                  <p:endCondLst>
                                    <p:cond evt="begin" delay="0">
                                      <p:tn val="254"/>
                                    </p:cond>
                                  </p:endCondLst>
                                  <p:childTnLst>
                                    <p:set>
                                      <p:cBhvr>
                                        <p:cTn id="255" dur="1" fill="hold">
                                          <p:stCondLst>
                                            <p:cond delay="0"/>
                                          </p:stCondLst>
                                        </p:cTn>
                                        <p:tgtEl>
                                          <p:spTgt spid="682120"/>
                                        </p:tgtEl>
                                        <p:attrNameLst>
                                          <p:attrName>style.visibility</p:attrName>
                                        </p:attrNameLst>
                                      </p:cBhvr>
                                      <p:to>
                                        <p:strVal val="visible"/>
                                      </p:to>
                                    </p:set>
                                    <p:animEffect transition="in" filter="blinds(horizontal)">
                                      <p:cBhvr>
                                        <p:cTn id="256" dur="500"/>
                                        <p:tgtEl>
                                          <p:spTgt spid="682120"/>
                                        </p:tgtEl>
                                      </p:cBhvr>
                                    </p:animEffect>
                                  </p:childTnLst>
                                </p:cTn>
                              </p:par>
                              <p:par>
                                <p:cTn id="257" presetID="3" presetClass="entr" presetSubtype="10" fill="hold" grpId="0" nodeType="withEffect">
                                  <p:stCondLst>
                                    <p:cond delay="0"/>
                                  </p:stCondLst>
                                  <p:childTnLst>
                                    <p:set>
                                      <p:cBhvr>
                                        <p:cTn id="258" dur="1" fill="hold">
                                          <p:stCondLst>
                                            <p:cond delay="0"/>
                                          </p:stCondLst>
                                        </p:cTn>
                                        <p:tgtEl>
                                          <p:spTgt spid="682121"/>
                                        </p:tgtEl>
                                        <p:attrNameLst>
                                          <p:attrName>style.visibility</p:attrName>
                                        </p:attrNameLst>
                                      </p:cBhvr>
                                      <p:to>
                                        <p:strVal val="visible"/>
                                      </p:to>
                                    </p:set>
                                    <p:animEffect transition="in" filter="blinds(horizontal)">
                                      <p:cBhvr>
                                        <p:cTn id="259" dur="500"/>
                                        <p:tgtEl>
                                          <p:spTgt spid="682121"/>
                                        </p:tgtEl>
                                      </p:cBhvr>
                                    </p:animEffect>
                                  </p:childTnLst>
                                </p:cTn>
                              </p:par>
                              <p:par>
                                <p:cTn id="260" presetID="3" presetClass="entr" presetSubtype="10" fill="hold" grpId="0" nodeType="withEffect">
                                  <p:stCondLst>
                                    <p:cond delay="0"/>
                                  </p:stCondLst>
                                  <p:childTnLst>
                                    <p:set>
                                      <p:cBhvr>
                                        <p:cTn id="261" dur="1" fill="hold">
                                          <p:stCondLst>
                                            <p:cond delay="0"/>
                                          </p:stCondLst>
                                        </p:cTn>
                                        <p:tgtEl>
                                          <p:spTgt spid="682122"/>
                                        </p:tgtEl>
                                        <p:attrNameLst>
                                          <p:attrName>style.visibility</p:attrName>
                                        </p:attrNameLst>
                                      </p:cBhvr>
                                      <p:to>
                                        <p:strVal val="visible"/>
                                      </p:to>
                                    </p:set>
                                    <p:animEffect transition="in" filter="blinds(horizontal)">
                                      <p:cBhvr>
                                        <p:cTn id="262" dur="500"/>
                                        <p:tgtEl>
                                          <p:spTgt spid="682122"/>
                                        </p:tgtEl>
                                      </p:cBhvr>
                                    </p:animEffect>
                                  </p:childTnLst>
                                </p:cTn>
                              </p:par>
                              <p:par>
                                <p:cTn id="263" presetID="3" presetClass="entr" presetSubtype="10" fill="hold" grpId="0" nodeType="withEffect">
                                  <p:stCondLst>
                                    <p:cond delay="0"/>
                                  </p:stCondLst>
                                  <p:childTnLst>
                                    <p:set>
                                      <p:cBhvr>
                                        <p:cTn id="264" dur="1" fill="hold">
                                          <p:stCondLst>
                                            <p:cond delay="0"/>
                                          </p:stCondLst>
                                        </p:cTn>
                                        <p:tgtEl>
                                          <p:spTgt spid="682123"/>
                                        </p:tgtEl>
                                        <p:attrNameLst>
                                          <p:attrName>style.visibility</p:attrName>
                                        </p:attrNameLst>
                                      </p:cBhvr>
                                      <p:to>
                                        <p:strVal val="visible"/>
                                      </p:to>
                                    </p:set>
                                    <p:animEffect transition="in" filter="blinds(horizontal)">
                                      <p:cBhvr>
                                        <p:cTn id="265" dur="500"/>
                                        <p:tgtEl>
                                          <p:spTgt spid="682123"/>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3" presetClass="entr" presetSubtype="10" fill="hold" nodeType="clickEffect">
                                  <p:stCondLst>
                                    <p:cond delay="0"/>
                                  </p:stCondLst>
                                  <p:childTnLst>
                                    <p:set>
                                      <p:cBhvr>
                                        <p:cTn id="269" dur="1" fill="hold">
                                          <p:stCondLst>
                                            <p:cond delay="0"/>
                                          </p:stCondLst>
                                        </p:cTn>
                                        <p:tgtEl>
                                          <p:spTgt spid="681987">
                                            <p:txEl>
                                              <p:pRg st="0" end="0"/>
                                            </p:txEl>
                                          </p:spTgt>
                                        </p:tgtEl>
                                        <p:attrNameLst>
                                          <p:attrName>style.visibility</p:attrName>
                                        </p:attrNameLst>
                                      </p:cBhvr>
                                      <p:to>
                                        <p:strVal val="visible"/>
                                      </p:to>
                                    </p:set>
                                    <p:animEffect transition="in" filter="blinds(horizontal)">
                                      <p:cBhvr>
                                        <p:cTn id="270" dur="500"/>
                                        <p:tgtEl>
                                          <p:spTgt spid="681987">
                                            <p:txEl>
                                              <p:pRg st="0" end="0"/>
                                            </p:txEl>
                                          </p:spTgt>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682035"/>
                                        </p:tgtEl>
                                        <p:attrNameLst>
                                          <p:attrName>style.visibility</p:attrName>
                                        </p:attrNameLst>
                                      </p:cBhvr>
                                      <p:to>
                                        <p:strVal val="visible"/>
                                      </p:to>
                                    </p:se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3" presetClass="entr" presetSubtype="10" fill="hold" grpId="0" nodeType="clickEffect">
                                  <p:stCondLst>
                                    <p:cond delay="0"/>
                                  </p:stCondLst>
                                  <p:childTnLst>
                                    <p:set>
                                      <p:cBhvr>
                                        <p:cTn id="278" dur="1" fill="hold">
                                          <p:stCondLst>
                                            <p:cond delay="0"/>
                                          </p:stCondLst>
                                        </p:cTn>
                                        <p:tgtEl>
                                          <p:spTgt spid="682124"/>
                                        </p:tgtEl>
                                        <p:attrNameLst>
                                          <p:attrName>style.visibility</p:attrName>
                                        </p:attrNameLst>
                                      </p:cBhvr>
                                      <p:to>
                                        <p:strVal val="visible"/>
                                      </p:to>
                                    </p:set>
                                    <p:animEffect transition="in" filter="blinds(horizontal)">
                                      <p:cBhvr>
                                        <p:cTn id="279" dur="500"/>
                                        <p:tgtEl>
                                          <p:spTgt spid="682124"/>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3" presetClass="entr" presetSubtype="10" fill="hold" nodeType="clickEffect">
                                  <p:stCondLst>
                                    <p:cond delay="0"/>
                                  </p:stCondLst>
                                  <p:childTnLst>
                                    <p:set>
                                      <p:cBhvr>
                                        <p:cTn id="283"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284" dur="500"/>
                                        <p:tgtEl>
                                          <p:spTgt spid="681987">
                                            <p:txEl>
                                              <p:pRg st="1" end="1"/>
                                            </p:txEl>
                                          </p:spTgt>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3" presetClass="entr" presetSubtype="10" fill="hold" nodeType="clickEffect">
                                  <p:stCondLst>
                                    <p:cond delay="0"/>
                                  </p:stCondLst>
                                  <p:childTnLst>
                                    <p:set>
                                      <p:cBhvr>
                                        <p:cTn id="288" dur="1" fill="hold">
                                          <p:stCondLst>
                                            <p:cond delay="0"/>
                                          </p:stCondLst>
                                        </p:cTn>
                                        <p:tgtEl>
                                          <p:spTgt spid="2"/>
                                        </p:tgtEl>
                                        <p:attrNameLst>
                                          <p:attrName>style.visibility</p:attrName>
                                        </p:attrNameLst>
                                      </p:cBhvr>
                                      <p:to>
                                        <p:strVal val="visible"/>
                                      </p:to>
                                    </p:set>
                                    <p:animEffect transition="in" filter="blinds(horizontal)">
                                      <p:cBhvr>
                                        <p:cTn id="289" dur="500"/>
                                        <p:tgtEl>
                                          <p:spTgt spid="2"/>
                                        </p:tgtEl>
                                      </p:cBhvr>
                                    </p:animEffect>
                                  </p:childTnLst>
                                </p:cTn>
                              </p:par>
                              <p:par>
                                <p:cTn id="290" presetID="3" presetClass="entr" presetSubtype="10" fill="hold" grpId="0" nodeType="withEffect">
                                  <p:stCondLst>
                                    <p:cond delay="0"/>
                                  </p:stCondLst>
                                  <p:childTnLst>
                                    <p:set>
                                      <p:cBhvr>
                                        <p:cTn id="291" dur="1" fill="hold">
                                          <p:stCondLst>
                                            <p:cond delay="0"/>
                                          </p:stCondLst>
                                        </p:cTn>
                                        <p:tgtEl>
                                          <p:spTgt spid="681993"/>
                                        </p:tgtEl>
                                        <p:attrNameLst>
                                          <p:attrName>style.visibility</p:attrName>
                                        </p:attrNameLst>
                                      </p:cBhvr>
                                      <p:to>
                                        <p:strVal val="visible"/>
                                      </p:to>
                                    </p:set>
                                    <p:animEffect transition="in" filter="blinds(horizontal)">
                                      <p:cBhvr>
                                        <p:cTn id="292" dur="500"/>
                                        <p:tgtEl>
                                          <p:spTgt spid="68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3" grpId="0"/>
      <p:bldP spid="682035" grpId="0" animBg="1"/>
      <p:bldP spid="682036" grpId="0" animBg="1"/>
      <p:bldP spid="682037" grpId="0"/>
      <p:bldP spid="682038" grpId="0"/>
      <p:bldP spid="682040" grpId="0" animBg="1"/>
      <p:bldP spid="682041" grpId="0" animBg="1"/>
      <p:bldP spid="682042" grpId="0" animBg="1"/>
      <p:bldP spid="682043" grpId="0" animBg="1"/>
      <p:bldP spid="682044" grpId="0" animBg="1"/>
      <p:bldP spid="682045" grpId="0" animBg="1"/>
      <p:bldP spid="682046" grpId="0" animBg="1"/>
      <p:bldP spid="682047" grpId="0" animBg="1"/>
      <p:bldP spid="682048" grpId="0" animBg="1"/>
      <p:bldP spid="682049" grpId="0" animBg="1"/>
      <p:bldP spid="682050" grpId="0" animBg="1"/>
      <p:bldP spid="682051" grpId="0" animBg="1"/>
      <p:bldP spid="682052" grpId="0" animBg="1"/>
      <p:bldP spid="682053" grpId="0" animBg="1"/>
      <p:bldP spid="682054" grpId="0" animBg="1"/>
      <p:bldP spid="682055" grpId="0" animBg="1"/>
      <p:bldP spid="682056" grpId="0" animBg="1"/>
      <p:bldP spid="682057" grpId="0" animBg="1"/>
      <p:bldP spid="682058" grpId="0" animBg="1"/>
      <p:bldP spid="682059" grpId="0" animBg="1"/>
      <p:bldP spid="682060" grpId="0" animBg="1"/>
      <p:bldP spid="682061" grpId="0" animBg="1"/>
      <p:bldP spid="682062" grpId="0" animBg="1"/>
      <p:bldP spid="682063" grpId="0" animBg="1"/>
      <p:bldP spid="682064" grpId="0" animBg="1"/>
      <p:bldP spid="682065" grpId="0" animBg="1"/>
      <p:bldP spid="682066" grpId="0" animBg="1"/>
      <p:bldP spid="682067" grpId="0" animBg="1"/>
      <p:bldP spid="682068" grpId="0" animBg="1"/>
      <p:bldP spid="682069" grpId="0" animBg="1"/>
      <p:bldP spid="682070" grpId="0" animBg="1"/>
      <p:bldP spid="682071" grpId="0" animBg="1"/>
      <p:bldP spid="682072" grpId="0" animBg="1"/>
      <p:bldP spid="682073" grpId="0" animBg="1"/>
      <p:bldP spid="682074" grpId="0" animBg="1"/>
      <p:bldP spid="682075" grpId="0" animBg="1"/>
      <p:bldP spid="682076" grpId="0" animBg="1"/>
      <p:bldP spid="682077" grpId="0" animBg="1"/>
      <p:bldP spid="682078" grpId="0" animBg="1"/>
      <p:bldP spid="682079" grpId="0" animBg="1"/>
      <p:bldP spid="682080" grpId="0" animBg="1"/>
      <p:bldP spid="682081" grpId="0"/>
      <p:bldP spid="682082" grpId="0"/>
      <p:bldP spid="682083" grpId="0" animBg="1"/>
      <p:bldP spid="682084" grpId="0"/>
      <p:bldP spid="682085" grpId="0" animBg="1"/>
      <p:bldP spid="682086" grpId="0"/>
      <p:bldP spid="682087" grpId="0" animBg="1"/>
      <p:bldP spid="682088" grpId="0"/>
      <p:bldP spid="682089" grpId="0" animBg="1"/>
      <p:bldP spid="682090" grpId="0"/>
      <p:bldP spid="682091" grpId="0" animBg="1"/>
      <p:bldP spid="682092" grpId="0"/>
      <p:bldP spid="682093" grpId="0" animBg="1"/>
      <p:bldP spid="682094" grpId="0"/>
      <p:bldP spid="682095" grpId="0" animBg="1"/>
      <p:bldP spid="682096" grpId="0"/>
      <p:bldP spid="682097" grpId="0" animBg="1"/>
      <p:bldP spid="682098" grpId="0"/>
      <p:bldP spid="682099" grpId="0" animBg="1"/>
      <p:bldP spid="682100" grpId="0"/>
      <p:bldP spid="682101" grpId="0"/>
      <p:bldP spid="682102" grpId="0" animBg="1"/>
      <p:bldP spid="682103" grpId="0"/>
      <p:bldP spid="682104" grpId="0" animBg="1"/>
      <p:bldP spid="682105" grpId="0"/>
      <p:bldP spid="682106" grpId="0" animBg="1"/>
      <p:bldP spid="682107" grpId="0"/>
      <p:bldP spid="682108" grpId="0" animBg="1"/>
      <p:bldP spid="682109" grpId="0"/>
      <p:bldP spid="682110" grpId="0" animBg="1"/>
      <p:bldP spid="682111" grpId="0"/>
      <p:bldP spid="682112" grpId="0" animBg="1"/>
      <p:bldP spid="682113" grpId="0"/>
      <p:bldP spid="682114" grpId="0" animBg="1"/>
      <p:bldP spid="682115" grpId="0"/>
      <p:bldP spid="682116" grpId="0" animBg="1"/>
      <p:bldP spid="682117" grpId="0"/>
      <p:bldP spid="682118" grpId="0" animBg="1"/>
      <p:bldP spid="682119" grpId="0"/>
      <p:bldP spid="682120" grpId="0" animBg="1"/>
      <p:bldP spid="682121" grpId="0"/>
      <p:bldP spid="682122" grpId="0"/>
      <p:bldP spid="682123" grpId="0" animBg="1"/>
      <p:bldP spid="682124"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BC0141AE-4EAC-48A2-9AA1-5CF75115C07A}" type="slidenum">
              <a:rPr altLang="ja-JP" sz="1800" smtClean="0">
                <a:solidFill>
                  <a:srgbClr val="A50021"/>
                </a:solidFill>
                <a:ea typeface="MS PGothic" panose="020B0600070205080204" pitchFamily="34" charset="-128"/>
              </a:rPr>
              <a:pPr>
                <a:lnSpc>
                  <a:spcPct val="100000"/>
                </a:lnSpc>
                <a:spcBef>
                  <a:spcPct val="0"/>
                </a:spcBef>
                <a:buClrTx/>
                <a:buFontTx/>
                <a:buNone/>
              </a:pPr>
              <a:t>105</a:t>
            </a:fld>
            <a:endParaRPr lang="zh-CN" altLang="ja-JP" sz="1800">
              <a:solidFill>
                <a:srgbClr val="A50021"/>
              </a:solidFill>
              <a:ea typeface="MS PGothic" panose="020B0600070205080204" pitchFamily="34" charset="-128"/>
            </a:endParaRPr>
          </a:p>
        </p:txBody>
      </p:sp>
      <p:sp>
        <p:nvSpPr>
          <p:cNvPr id="138243" name="Rectangle 2"/>
          <p:cNvSpPr>
            <a:spLocks noGrp="1" noChangeArrowheads="1"/>
          </p:cNvSpPr>
          <p:nvPr>
            <p:ph type="title"/>
          </p:nvPr>
        </p:nvSpPr>
        <p:spPr/>
        <p:txBody>
          <a:bodyPr/>
          <a:lstStyle/>
          <a:p>
            <a:pPr eaLnBrk="1" hangingPunct="1"/>
            <a:r>
              <a:rPr lang="en-US" altLang="zh-CN" b="0">
                <a:latin typeface="Times New Roman" panose="02020603050405020304" pitchFamily="18" charset="0"/>
              </a:rPr>
              <a:t>7.5.3  </a:t>
            </a:r>
            <a:r>
              <a:rPr lang="zh-CN" altLang="en-US" b="0">
                <a:latin typeface="Times New Roman" panose="02020603050405020304" pitchFamily="18" charset="0"/>
              </a:rPr>
              <a:t>机械式学习</a:t>
            </a:r>
            <a:r>
              <a:rPr lang="zh-CN" altLang="en-US" sz="3000" b="0">
                <a:latin typeface="Times New Roman" panose="02020603050405020304" pitchFamily="18" charset="0"/>
              </a:rPr>
              <a:t> </a:t>
            </a:r>
          </a:p>
        </p:txBody>
      </p:sp>
      <p:sp>
        <p:nvSpPr>
          <p:cNvPr id="684035" name="Rectangle 3"/>
          <p:cNvSpPr>
            <a:spLocks noGrp="1" noChangeArrowheads="1"/>
          </p:cNvSpPr>
          <p:nvPr>
            <p:ph type="body" idx="1"/>
          </p:nvPr>
        </p:nvSpPr>
        <p:spPr>
          <a:xfrm>
            <a:off x="323850" y="1052513"/>
            <a:ext cx="8496300" cy="5400675"/>
          </a:xfrm>
        </p:spPr>
        <p:txBody>
          <a:bodyPr/>
          <a:lstStyle/>
          <a:p>
            <a:pPr marL="0" indent="0" algn="just" eaLnBrk="1" hangingPunct="1">
              <a:lnSpc>
                <a:spcPct val="110000"/>
              </a:lnSpc>
              <a:spcBef>
                <a:spcPct val="20000"/>
              </a:spcBef>
            </a:pPr>
            <a:r>
              <a:rPr lang="en-US" altLang="zh-CN" b="1">
                <a:latin typeface="宋体" panose="02010600030101010101" pitchFamily="2" charset="-122"/>
              </a:rPr>
              <a:t> </a:t>
            </a:r>
            <a:r>
              <a:rPr lang="zh-CN" altLang="en-US" b="1">
                <a:solidFill>
                  <a:srgbClr val="0000FF"/>
                </a:solidFill>
                <a:latin typeface="宋体" panose="02010600030101010101" pitchFamily="2" charset="-122"/>
              </a:rPr>
              <a:t>机械式</a:t>
            </a:r>
            <a:r>
              <a:rPr lang="zh-CN" altLang="en-US" b="1">
                <a:solidFill>
                  <a:srgbClr val="0000FF"/>
                </a:solidFill>
              </a:rPr>
              <a:t>学习（</a:t>
            </a:r>
            <a:r>
              <a:rPr lang="en-US" altLang="zh-CN" b="1">
                <a:solidFill>
                  <a:srgbClr val="0000FF"/>
                </a:solidFill>
              </a:rPr>
              <a:t>rote learning</a:t>
            </a:r>
            <a:r>
              <a:rPr lang="zh-CN" altLang="en-US" b="1">
                <a:solidFill>
                  <a:srgbClr val="0000FF"/>
                </a:solidFill>
              </a:rPr>
              <a:t>）</a:t>
            </a:r>
            <a:r>
              <a:rPr lang="zh-CN" altLang="en-US" b="1"/>
              <a:t>又称记忆学习，或死记式学习：通过直接记忆或者</a:t>
            </a:r>
            <a:r>
              <a:rPr lang="zh-CN" altLang="en-US" b="1">
                <a:solidFill>
                  <a:srgbClr val="009900"/>
                </a:solidFill>
              </a:rPr>
              <a:t>存储</a:t>
            </a:r>
            <a:r>
              <a:rPr lang="zh-CN" altLang="en-US" b="1"/>
              <a:t>外部环境所提供的信息达到学习的目的，并在以后通过对知识库的</a:t>
            </a:r>
            <a:r>
              <a:rPr lang="zh-CN" altLang="en-US" b="1">
                <a:solidFill>
                  <a:srgbClr val="009900"/>
                </a:solidFill>
              </a:rPr>
              <a:t>检索</a:t>
            </a:r>
            <a:r>
              <a:rPr lang="zh-CN" altLang="en-US" b="1"/>
              <a:t>得到相应的知识直接用来求解问题。 </a:t>
            </a:r>
          </a:p>
          <a:p>
            <a:pPr marL="0" indent="0" algn="just" eaLnBrk="1" hangingPunct="1">
              <a:lnSpc>
                <a:spcPct val="110000"/>
              </a:lnSpc>
            </a:pPr>
            <a:r>
              <a:rPr lang="zh-CN" altLang="en-US" sz="2400" b="1"/>
              <a:t> </a:t>
            </a:r>
            <a:r>
              <a:rPr lang="zh-CN" altLang="en-US" b="1"/>
              <a:t>机械学习的主要问题：</a:t>
            </a:r>
          </a:p>
          <a:p>
            <a:pPr marL="0" indent="0" algn="just" eaLnBrk="1" hangingPunct="1">
              <a:lnSpc>
                <a:spcPct val="110000"/>
              </a:lnSpc>
              <a:spcBef>
                <a:spcPct val="20000"/>
              </a:spcBef>
              <a:buClr>
                <a:srgbClr val="0000FF"/>
              </a:buClr>
              <a:buSzPct val="80000"/>
              <a:buFont typeface="Wingdings" panose="05000000000000000000" pitchFamily="2" charset="2"/>
              <a:buChar char="l"/>
            </a:pPr>
            <a:r>
              <a:rPr lang="zh-CN" altLang="en-US" sz="2400" b="1"/>
              <a:t> </a:t>
            </a:r>
            <a:r>
              <a:rPr lang="zh-CN" altLang="en-US" sz="2400" b="1">
                <a:solidFill>
                  <a:srgbClr val="0000FF"/>
                </a:solidFill>
              </a:rPr>
              <a:t>存储组织信息</a:t>
            </a:r>
            <a:r>
              <a:rPr lang="zh-CN" altLang="en-US" sz="2400" b="1"/>
              <a:t>：要采用适当的存储方式，使检索速度尽可能地快。</a:t>
            </a:r>
          </a:p>
          <a:p>
            <a:pPr marL="0" indent="0" algn="just" eaLnBrk="1" hangingPunct="1">
              <a:lnSpc>
                <a:spcPct val="110000"/>
              </a:lnSpc>
              <a:spcBef>
                <a:spcPct val="20000"/>
              </a:spcBef>
              <a:buClr>
                <a:srgbClr val="0000FF"/>
              </a:buClr>
              <a:buSzPct val="80000"/>
              <a:buFont typeface="Wingdings" panose="05000000000000000000" pitchFamily="2" charset="2"/>
              <a:buChar char="l"/>
            </a:pPr>
            <a:r>
              <a:rPr lang="zh-CN" altLang="en-US" sz="2400" b="1"/>
              <a:t> </a:t>
            </a:r>
            <a:r>
              <a:rPr lang="zh-CN" altLang="en-US" sz="2400" b="1">
                <a:solidFill>
                  <a:srgbClr val="0000FF"/>
                </a:solidFill>
              </a:rPr>
              <a:t>环境的稳定性与存储信息的适用性问题</a:t>
            </a:r>
            <a:r>
              <a:rPr lang="zh-CN" altLang="en-US" sz="2400" b="1"/>
              <a:t>：机械学习系统必须保证所保存的信息适应于外界环境变化的需要。</a:t>
            </a:r>
          </a:p>
          <a:p>
            <a:pPr marL="0" indent="0" algn="just" eaLnBrk="1" hangingPunct="1">
              <a:lnSpc>
                <a:spcPct val="110000"/>
              </a:lnSpc>
              <a:spcBef>
                <a:spcPct val="20000"/>
              </a:spcBef>
              <a:buClr>
                <a:srgbClr val="0000FF"/>
              </a:buClr>
              <a:buSzPct val="80000"/>
              <a:buFont typeface="Wingdings" panose="05000000000000000000" pitchFamily="2" charset="2"/>
              <a:buChar char="l"/>
            </a:pPr>
            <a:r>
              <a:rPr lang="zh-CN" altLang="en-US" sz="2400" b="1"/>
              <a:t> </a:t>
            </a:r>
            <a:r>
              <a:rPr lang="zh-CN" altLang="en-US" sz="2400" b="1">
                <a:solidFill>
                  <a:srgbClr val="0000FF"/>
                </a:solidFill>
              </a:rPr>
              <a:t>存储与计算之间的权衡</a:t>
            </a:r>
            <a:r>
              <a:rPr lang="zh-CN" altLang="en-US" sz="2400" b="1"/>
              <a:t>：对于机械学习来说很重要的一点是它不能降低系统的效率。</a:t>
            </a:r>
            <a:endParaRPr lang="zh-CN" altLang="en-US" sz="2400" b="1">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4035">
                                            <p:txEl>
                                              <p:pRg st="2" end="2"/>
                                            </p:txEl>
                                          </p:spTgt>
                                        </p:tgtEl>
                                        <p:attrNameLst>
                                          <p:attrName>style.visibility</p:attrName>
                                        </p:attrNameLst>
                                      </p:cBhvr>
                                      <p:to>
                                        <p:strVal val="visible"/>
                                      </p:to>
                                    </p:set>
                                    <p:animEffect transition="in" filter="blinds(horizontal)">
                                      <p:cBhvr>
                                        <p:cTn id="7" dur="500"/>
                                        <p:tgtEl>
                                          <p:spTgt spid="6840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4035">
                                            <p:txEl>
                                              <p:pRg st="3" end="3"/>
                                            </p:txEl>
                                          </p:spTgt>
                                        </p:tgtEl>
                                        <p:attrNameLst>
                                          <p:attrName>style.visibility</p:attrName>
                                        </p:attrNameLst>
                                      </p:cBhvr>
                                      <p:to>
                                        <p:strVal val="visible"/>
                                      </p:to>
                                    </p:set>
                                    <p:animEffect transition="in" filter="blinds(horizontal)">
                                      <p:cBhvr>
                                        <p:cTn id="12" dur="500"/>
                                        <p:tgtEl>
                                          <p:spTgt spid="6840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4035">
                                            <p:txEl>
                                              <p:pRg st="4" end="4"/>
                                            </p:txEl>
                                          </p:spTgt>
                                        </p:tgtEl>
                                        <p:attrNameLst>
                                          <p:attrName>style.visibility</p:attrName>
                                        </p:attrNameLst>
                                      </p:cBhvr>
                                      <p:to>
                                        <p:strVal val="visible"/>
                                      </p:to>
                                    </p:set>
                                    <p:animEffect transition="in" filter="blinds(horizontal)">
                                      <p:cBhvr>
                                        <p:cTn id="17" dur="500"/>
                                        <p:tgtEl>
                                          <p:spTgt spid="68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79341023-7A05-43CE-8169-56CA94C25CB7}" type="slidenum">
              <a:rPr altLang="ja-JP" sz="1800" smtClean="0">
                <a:solidFill>
                  <a:srgbClr val="A50021"/>
                </a:solidFill>
                <a:ea typeface="MS PGothic" panose="020B0600070205080204" pitchFamily="34" charset="-128"/>
              </a:rPr>
              <a:pPr>
                <a:lnSpc>
                  <a:spcPct val="100000"/>
                </a:lnSpc>
                <a:spcBef>
                  <a:spcPct val="0"/>
                </a:spcBef>
                <a:buClrTx/>
                <a:buFontTx/>
                <a:buNone/>
              </a:pPr>
              <a:t>106</a:t>
            </a:fld>
            <a:endParaRPr lang="zh-CN" altLang="ja-JP" sz="1800">
              <a:solidFill>
                <a:srgbClr val="A50021"/>
              </a:solidFill>
              <a:ea typeface="MS PGothic" panose="020B0600070205080204" pitchFamily="34" charset="-128"/>
            </a:endParaRPr>
          </a:p>
        </p:txBody>
      </p:sp>
      <p:sp>
        <p:nvSpPr>
          <p:cNvPr id="140291"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7.5  </a:t>
            </a:r>
            <a:r>
              <a:rPr lang="zh-CN" altLang="en-US">
                <a:latin typeface="Times New Roman" panose="02020603050405020304" pitchFamily="18" charset="0"/>
              </a:rPr>
              <a:t>机器学习</a:t>
            </a:r>
          </a:p>
        </p:txBody>
      </p:sp>
      <p:sp>
        <p:nvSpPr>
          <p:cNvPr id="806915" name="Rectangle 3"/>
          <p:cNvSpPr>
            <a:spLocks noGrp="1" noChangeArrowheads="1"/>
          </p:cNvSpPr>
          <p:nvPr>
            <p:ph type="body" idx="1"/>
          </p:nvPr>
        </p:nvSpPr>
        <p:spPr>
          <a:xfrm>
            <a:off x="539750" y="981075"/>
            <a:ext cx="8353425" cy="5400675"/>
          </a:xfrm>
        </p:spPr>
        <p:txBody>
          <a:bodyPr/>
          <a:lstStyle/>
          <a:p>
            <a:pPr eaLnBrk="1" hangingPunct="1">
              <a:lnSpc>
                <a:spcPct val="140000"/>
              </a:lnSpc>
              <a:spcBef>
                <a:spcPct val="20000"/>
              </a:spcBef>
            </a:pPr>
            <a:r>
              <a:rPr lang="en-US" altLang="zh-CN" b="1"/>
              <a:t>7.5.1  </a:t>
            </a:r>
            <a:r>
              <a:rPr lang="zh-CN" altLang="en-US" b="1"/>
              <a:t>机器学习的基本概念</a:t>
            </a:r>
          </a:p>
          <a:p>
            <a:pPr eaLnBrk="1" hangingPunct="1">
              <a:lnSpc>
                <a:spcPct val="140000"/>
              </a:lnSpc>
              <a:spcBef>
                <a:spcPct val="20000"/>
              </a:spcBef>
            </a:pPr>
            <a:r>
              <a:rPr lang="en-US" altLang="zh-CN" b="1"/>
              <a:t>7.5.2  </a:t>
            </a:r>
            <a:r>
              <a:rPr lang="zh-CN" altLang="en-US" b="1"/>
              <a:t>机器学习的分类</a:t>
            </a:r>
          </a:p>
          <a:p>
            <a:pPr eaLnBrk="1" hangingPunct="1">
              <a:lnSpc>
                <a:spcPct val="140000"/>
              </a:lnSpc>
              <a:spcBef>
                <a:spcPct val="20000"/>
              </a:spcBef>
            </a:pPr>
            <a:r>
              <a:rPr lang="en-US" altLang="zh-CN" b="1"/>
              <a:t>7.5.3  </a:t>
            </a:r>
            <a:r>
              <a:rPr lang="zh-CN" altLang="en-US" b="1"/>
              <a:t>机械式学习</a:t>
            </a:r>
          </a:p>
          <a:p>
            <a:pPr eaLnBrk="1" hangingPunct="1">
              <a:lnSpc>
                <a:spcPct val="140000"/>
              </a:lnSpc>
              <a:spcBef>
                <a:spcPct val="20000"/>
              </a:spcBef>
            </a:pPr>
            <a:r>
              <a:rPr lang="en-US" altLang="zh-CN" b="1">
                <a:solidFill>
                  <a:srgbClr val="0000FF"/>
                </a:solidFill>
              </a:rPr>
              <a:t>7.5.4  </a:t>
            </a:r>
            <a:r>
              <a:rPr lang="zh-CN" altLang="en-US" b="1">
                <a:solidFill>
                  <a:srgbClr val="0000FF"/>
                </a:solidFill>
              </a:rPr>
              <a:t>指导式学习</a:t>
            </a:r>
          </a:p>
          <a:p>
            <a:pPr eaLnBrk="1" hangingPunct="1">
              <a:lnSpc>
                <a:spcPct val="140000"/>
              </a:lnSpc>
              <a:spcBef>
                <a:spcPct val="20000"/>
              </a:spcBef>
            </a:pPr>
            <a:r>
              <a:rPr lang="en-US" altLang="zh-CN" b="1"/>
              <a:t>7.5.5  </a:t>
            </a:r>
            <a:r>
              <a:rPr lang="zh-CN" altLang="en-US" b="1"/>
              <a:t>示例学习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anim calcmode="lin" valueType="num">
                                      <p:cBhvr additive="base">
                                        <p:cTn id="7" dur="500" fill="hold"/>
                                        <p:tgtEl>
                                          <p:spTgt spid="80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691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06915">
                                            <p:txEl>
                                              <p:pRg st="1" end="1"/>
                                            </p:txEl>
                                          </p:spTgt>
                                        </p:tgtEl>
                                        <p:attrNameLst>
                                          <p:attrName>style.visibility</p:attrName>
                                        </p:attrNameLst>
                                      </p:cBhvr>
                                      <p:to>
                                        <p:strVal val="visible"/>
                                      </p:to>
                                    </p:set>
                                    <p:anim calcmode="lin" valueType="num">
                                      <p:cBhvr additive="base">
                                        <p:cTn id="12" dur="500" fill="hold"/>
                                        <p:tgtEl>
                                          <p:spTgt spid="80691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0691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06915">
                                            <p:txEl>
                                              <p:pRg st="2" end="2"/>
                                            </p:txEl>
                                          </p:spTgt>
                                        </p:tgtEl>
                                        <p:attrNameLst>
                                          <p:attrName>style.visibility</p:attrName>
                                        </p:attrNameLst>
                                      </p:cBhvr>
                                      <p:to>
                                        <p:strVal val="visible"/>
                                      </p:to>
                                    </p:set>
                                    <p:anim calcmode="lin" valueType="num">
                                      <p:cBhvr additive="base">
                                        <p:cTn id="17" dur="500" fill="hold"/>
                                        <p:tgtEl>
                                          <p:spTgt spid="8069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691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06915">
                                            <p:txEl>
                                              <p:pRg st="3" end="3"/>
                                            </p:txEl>
                                          </p:spTgt>
                                        </p:tgtEl>
                                        <p:attrNameLst>
                                          <p:attrName>style.visibility</p:attrName>
                                        </p:attrNameLst>
                                      </p:cBhvr>
                                      <p:to>
                                        <p:strVal val="visible"/>
                                      </p:to>
                                    </p:set>
                                    <p:anim calcmode="lin" valueType="num">
                                      <p:cBhvr additive="base">
                                        <p:cTn id="22" dur="500" fill="hold"/>
                                        <p:tgtEl>
                                          <p:spTgt spid="80691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0691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06915">
                                            <p:txEl>
                                              <p:pRg st="4" end="4"/>
                                            </p:txEl>
                                          </p:spTgt>
                                        </p:tgtEl>
                                        <p:attrNameLst>
                                          <p:attrName>style.visibility</p:attrName>
                                        </p:attrNameLst>
                                      </p:cBhvr>
                                      <p:to>
                                        <p:strVal val="visible"/>
                                      </p:to>
                                    </p:set>
                                    <p:anim calcmode="lin" valueType="num">
                                      <p:cBhvr additive="base">
                                        <p:cTn id="27" dur="500" fill="hold"/>
                                        <p:tgtEl>
                                          <p:spTgt spid="80691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6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5" grpId="0" build="p" autoUpdateAnimBg="0" advAuto="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449E3BD9-47C9-4A35-BE2B-7A90E909E789}" type="slidenum">
              <a:rPr altLang="ja-JP" sz="1800" smtClean="0">
                <a:solidFill>
                  <a:srgbClr val="A50021"/>
                </a:solidFill>
                <a:ea typeface="MS PGothic" panose="020B0600070205080204" pitchFamily="34" charset="-128"/>
              </a:rPr>
              <a:pPr>
                <a:lnSpc>
                  <a:spcPct val="100000"/>
                </a:lnSpc>
                <a:spcBef>
                  <a:spcPct val="0"/>
                </a:spcBef>
                <a:buClrTx/>
                <a:buFontTx/>
                <a:buNone/>
              </a:pPr>
              <a:t>107</a:t>
            </a:fld>
            <a:endParaRPr lang="zh-CN" altLang="ja-JP" sz="1800">
              <a:solidFill>
                <a:srgbClr val="A50021"/>
              </a:solidFill>
              <a:ea typeface="MS PGothic" panose="020B0600070205080204" pitchFamily="34" charset="-128"/>
            </a:endParaRPr>
          </a:p>
        </p:txBody>
      </p:sp>
      <p:sp>
        <p:nvSpPr>
          <p:cNvPr id="142339" name="Rectangle 2"/>
          <p:cNvSpPr>
            <a:spLocks noGrp="1" noChangeArrowheads="1"/>
          </p:cNvSpPr>
          <p:nvPr>
            <p:ph type="title"/>
          </p:nvPr>
        </p:nvSpPr>
        <p:spPr/>
        <p:txBody>
          <a:bodyPr/>
          <a:lstStyle/>
          <a:p>
            <a:pPr eaLnBrk="1" hangingPunct="1"/>
            <a:r>
              <a:rPr lang="en-US" altLang="zh-CN" b="0">
                <a:latin typeface="Times New Roman" panose="02020603050405020304" pitchFamily="18" charset="0"/>
              </a:rPr>
              <a:t>7.5.4  </a:t>
            </a:r>
            <a:r>
              <a:rPr lang="zh-CN" altLang="en-US" b="0">
                <a:latin typeface="Times New Roman" panose="02020603050405020304" pitchFamily="18" charset="0"/>
              </a:rPr>
              <a:t>指导式学习</a:t>
            </a:r>
            <a:r>
              <a:rPr lang="zh-CN" altLang="en-US" sz="3000" b="0">
                <a:latin typeface="Times New Roman" panose="02020603050405020304" pitchFamily="18" charset="0"/>
              </a:rPr>
              <a:t> </a:t>
            </a:r>
          </a:p>
        </p:txBody>
      </p:sp>
      <p:sp>
        <p:nvSpPr>
          <p:cNvPr id="688131" name="Rectangle 3"/>
          <p:cNvSpPr>
            <a:spLocks noGrp="1" noChangeArrowheads="1"/>
          </p:cNvSpPr>
          <p:nvPr>
            <p:ph type="body" idx="1"/>
          </p:nvPr>
        </p:nvSpPr>
        <p:spPr>
          <a:xfrm>
            <a:off x="395288" y="1066800"/>
            <a:ext cx="8280400" cy="5400675"/>
          </a:xfrm>
        </p:spPr>
        <p:txBody>
          <a:bodyPr/>
          <a:lstStyle/>
          <a:p>
            <a:pPr marL="0" indent="0" algn="just" eaLnBrk="1" hangingPunct="1">
              <a:spcBef>
                <a:spcPct val="30000"/>
              </a:spcBef>
            </a:pPr>
            <a:r>
              <a:rPr lang="en-US" altLang="zh-CN" sz="2600" b="1"/>
              <a:t> </a:t>
            </a:r>
            <a:r>
              <a:rPr lang="zh-CN" altLang="en-US" b="1">
                <a:solidFill>
                  <a:srgbClr val="0000FF"/>
                </a:solidFill>
              </a:rPr>
              <a:t>指导式学习</a:t>
            </a:r>
            <a:r>
              <a:rPr lang="zh-CN" altLang="en-US" b="1"/>
              <a:t>（</a:t>
            </a:r>
            <a:r>
              <a:rPr lang="en-US" altLang="zh-CN" b="1"/>
              <a:t>l</a:t>
            </a:r>
            <a:r>
              <a:rPr lang="en-US" altLang="zh-CN" b="1">
                <a:cs typeface="Times New Roman" panose="02020603050405020304" pitchFamily="18" charset="0"/>
              </a:rPr>
              <a:t>earning by being told</a:t>
            </a:r>
            <a:r>
              <a:rPr lang="zh-CN" altLang="en-US" b="1"/>
              <a:t>）又称</a:t>
            </a:r>
            <a:r>
              <a:rPr lang="zh-CN" altLang="en-US" b="1">
                <a:solidFill>
                  <a:srgbClr val="009900"/>
                </a:solidFill>
              </a:rPr>
              <a:t>嘱咐式学习</a:t>
            </a:r>
            <a:r>
              <a:rPr lang="zh-CN" altLang="en-US" b="1"/>
              <a:t>或</a:t>
            </a:r>
            <a:r>
              <a:rPr lang="zh-CN" altLang="en-US" b="1">
                <a:solidFill>
                  <a:srgbClr val="009900"/>
                </a:solidFill>
              </a:rPr>
              <a:t>教授式学习</a:t>
            </a:r>
            <a:r>
              <a:rPr lang="zh-CN" altLang="en-US" b="1"/>
              <a:t>：由外部环境向系统提供一般性的指示或建议，系统把它们具体地转化为细节知识并送入知识库中。在学习过程中要反复对形成的知识进行评价，使其不断完善。</a:t>
            </a:r>
          </a:p>
          <a:p>
            <a:pPr marL="0" indent="0" algn="just" eaLnBrk="1" hangingPunct="1">
              <a:spcBef>
                <a:spcPct val="30000"/>
              </a:spcBef>
            </a:pPr>
            <a:r>
              <a:rPr lang="zh-CN" altLang="en-US" b="1"/>
              <a:t> </a:t>
            </a:r>
            <a:r>
              <a:rPr lang="zh-CN" altLang="en-US" b="1">
                <a:solidFill>
                  <a:srgbClr val="0000FF"/>
                </a:solidFill>
              </a:rPr>
              <a:t>指导式学习的学习过程：</a:t>
            </a:r>
            <a:r>
              <a:rPr lang="zh-CN" altLang="en-US" b="1"/>
              <a:t>征询指导者的指示或建议 、把征询意见转换为可执行的内部形式 、加入知识库、评价。</a:t>
            </a:r>
            <a:r>
              <a:rPr lang="zh-CN" altLang="en-US" sz="2600" b="1"/>
              <a:t>  </a:t>
            </a:r>
            <a:r>
              <a:rPr lang="zh-CN" altLang="en-US" b="1"/>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checkerboard(across)">
                                      <p:cBhvr>
                                        <p:cTn id="7" dur="500"/>
                                        <p:tgtEl>
                                          <p:spTgt spid="68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8131">
                                            <p:txEl>
                                              <p:pRg st="1" end="1"/>
                                            </p:txEl>
                                          </p:spTgt>
                                        </p:tgtEl>
                                        <p:attrNameLst>
                                          <p:attrName>style.visibility</p:attrName>
                                        </p:attrNameLst>
                                      </p:cBhvr>
                                      <p:to>
                                        <p:strVal val="visible"/>
                                      </p:to>
                                    </p:set>
                                    <p:animEffect transition="in" filter="checkerboard(across)">
                                      <p:cBhvr>
                                        <p:cTn id="12" dur="500"/>
                                        <p:tgtEl>
                                          <p:spTgt spid="688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572FA6D1-8580-4061-8698-4EBC8D7D27B3}" type="slidenum">
              <a:rPr altLang="ja-JP" sz="1800" smtClean="0">
                <a:solidFill>
                  <a:srgbClr val="A50021"/>
                </a:solidFill>
                <a:ea typeface="MS PGothic" panose="020B0600070205080204" pitchFamily="34" charset="-128"/>
              </a:rPr>
              <a:pPr>
                <a:lnSpc>
                  <a:spcPct val="100000"/>
                </a:lnSpc>
                <a:spcBef>
                  <a:spcPct val="0"/>
                </a:spcBef>
                <a:buClrTx/>
                <a:buFontTx/>
                <a:buNone/>
              </a:pPr>
              <a:t>108</a:t>
            </a:fld>
            <a:endParaRPr lang="zh-CN" altLang="ja-JP" sz="1800">
              <a:solidFill>
                <a:srgbClr val="A50021"/>
              </a:solidFill>
              <a:ea typeface="MS PGothic" panose="020B0600070205080204" pitchFamily="34" charset="-128"/>
            </a:endParaRPr>
          </a:p>
        </p:txBody>
      </p:sp>
      <p:sp>
        <p:nvSpPr>
          <p:cNvPr id="144387"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7.5.4  </a:t>
            </a:r>
            <a:r>
              <a:rPr lang="zh-CN" altLang="en-US">
                <a:latin typeface="Times New Roman" panose="02020603050405020304" pitchFamily="18" charset="0"/>
              </a:rPr>
              <a:t>指导式学习</a:t>
            </a:r>
          </a:p>
        </p:txBody>
      </p:sp>
      <p:sp>
        <p:nvSpPr>
          <p:cNvPr id="690179" name="Rectangle 3"/>
          <p:cNvSpPr>
            <a:spLocks noGrp="1" noChangeArrowheads="1"/>
          </p:cNvSpPr>
          <p:nvPr>
            <p:ph type="body" idx="1"/>
          </p:nvPr>
        </p:nvSpPr>
        <p:spPr>
          <a:xfrm>
            <a:off x="250825" y="1676400"/>
            <a:ext cx="8642350" cy="3697288"/>
          </a:xfrm>
          <a:solidFill>
            <a:srgbClr val="FFFFFF"/>
          </a:solidFill>
          <a:ln>
            <a:solidFill>
              <a:srgbClr val="808080"/>
            </a:solidFill>
            <a:miter lim="800000"/>
            <a:headEnd/>
            <a:tailEnd/>
          </a:ln>
        </p:spPr>
        <p:txBody>
          <a:bodyPr/>
          <a:lstStyle/>
          <a:p>
            <a:pPr marL="0" indent="0" algn="just" eaLnBrk="1" hangingPunct="1">
              <a:lnSpc>
                <a:spcPct val="110000"/>
              </a:lnSpc>
            </a:pPr>
            <a:r>
              <a:rPr lang="en-US" altLang="zh-CN" sz="2600" b="1"/>
              <a:t> </a:t>
            </a:r>
            <a:r>
              <a:rPr lang="zh-CN" altLang="en-US" sz="2600" b="1">
                <a:solidFill>
                  <a:srgbClr val="0000FF"/>
                </a:solidFill>
              </a:rPr>
              <a:t>简单征询：</a:t>
            </a:r>
            <a:r>
              <a:rPr lang="zh-CN" altLang="en-US" sz="2600" b="1"/>
              <a:t>指导者给出一般性的意见，系统将其具体化。</a:t>
            </a:r>
          </a:p>
          <a:p>
            <a:pPr marL="0" indent="0" algn="just" eaLnBrk="1" hangingPunct="1">
              <a:lnSpc>
                <a:spcPct val="110000"/>
              </a:lnSpc>
            </a:pPr>
            <a:r>
              <a:rPr lang="zh-CN" altLang="en-US" sz="2600" b="1"/>
              <a:t> 复杂征询：系统不仅要求指导者给出一般性的建议，而且还要具体地鉴别知识库中可能存在的问题，并给出修改意见。</a:t>
            </a:r>
          </a:p>
          <a:p>
            <a:pPr marL="0" indent="0" algn="just" eaLnBrk="1" hangingPunct="1">
              <a:lnSpc>
                <a:spcPct val="110000"/>
              </a:lnSpc>
            </a:pPr>
            <a:r>
              <a:rPr lang="zh-CN" altLang="en-US" sz="2600" b="1"/>
              <a:t> </a:t>
            </a:r>
            <a:r>
              <a:rPr lang="zh-CN" altLang="en-US" sz="2600" b="1">
                <a:solidFill>
                  <a:srgbClr val="0000FF"/>
                </a:solidFill>
              </a:rPr>
              <a:t>被动征询：</a:t>
            </a:r>
            <a:r>
              <a:rPr lang="zh-CN" altLang="en-US" sz="2600" b="1"/>
              <a:t>系统只是被动地等待指导者提供意见。</a:t>
            </a:r>
          </a:p>
          <a:p>
            <a:pPr marL="0" indent="0" algn="just" eaLnBrk="1" hangingPunct="1">
              <a:lnSpc>
                <a:spcPct val="110000"/>
              </a:lnSpc>
            </a:pPr>
            <a:r>
              <a:rPr lang="zh-CN" altLang="en-US" sz="2600" b="1">
                <a:solidFill>
                  <a:srgbClr val="0000FF"/>
                </a:solidFill>
              </a:rPr>
              <a:t> 主动征询：</a:t>
            </a:r>
            <a:r>
              <a:rPr lang="zh-CN" altLang="en-US" sz="2600" b="1"/>
              <a:t>系统不只是被动地接受指示，而且还能主动地提出询问，把指导者的注意力集中在特定的问题上。</a:t>
            </a:r>
          </a:p>
        </p:txBody>
      </p:sp>
      <p:sp>
        <p:nvSpPr>
          <p:cNvPr id="144389" name="Text Box 4"/>
          <p:cNvSpPr txBox="1">
            <a:spLocks noChangeArrowheads="1"/>
          </p:cNvSpPr>
          <p:nvPr/>
        </p:nvSpPr>
        <p:spPr bwMode="auto">
          <a:xfrm>
            <a:off x="107950" y="9906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a:solidFill>
                  <a:srgbClr val="0000FF"/>
                </a:solidFill>
                <a:latin typeface="Times New Roman" panose="02020603050405020304" pitchFamily="18" charset="0"/>
              </a:rPr>
              <a:t> 1. </a:t>
            </a:r>
            <a:r>
              <a:rPr kumimoji="1" lang="zh-CN" altLang="en-US">
                <a:solidFill>
                  <a:srgbClr val="0000FF"/>
                </a:solidFill>
                <a:latin typeface="宋体" panose="02010600030101010101" pitchFamily="2" charset="-122"/>
              </a:rPr>
              <a:t>征询指导者的指示或建议</a:t>
            </a:r>
            <a:r>
              <a:rPr kumimoji="1" lang="zh-CN" altLang="en-US">
                <a:solidFill>
                  <a:srgbClr val="0000FF"/>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blinds(horizontal)">
                                      <p:cBhvr>
                                        <p:cTn id="7" dur="500"/>
                                        <p:tgtEl>
                                          <p:spTgt spid="690179">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11" dur="500"/>
                                        <p:tgtEl>
                                          <p:spTgt spid="69017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6" dur="500"/>
                                        <p:tgtEl>
                                          <p:spTgt spid="690179">
                                            <p:txEl>
                                              <p:pRg st="2" end="2"/>
                                            </p:txEl>
                                          </p:spTgt>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20" dur="500"/>
                                        <p:tgtEl>
                                          <p:spTgt spid="69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zh-CN" b="0">
                <a:latin typeface="Times New Roman" panose="02020603050405020304" pitchFamily="18" charset="0"/>
              </a:rPr>
              <a:t>7.5.4  </a:t>
            </a:r>
            <a:r>
              <a:rPr lang="zh-CN" altLang="en-US" b="0">
                <a:latin typeface="Times New Roman" panose="02020603050405020304" pitchFamily="18" charset="0"/>
              </a:rPr>
              <a:t>指导式学习</a:t>
            </a:r>
          </a:p>
        </p:txBody>
      </p:sp>
      <p:sp>
        <p:nvSpPr>
          <p:cNvPr id="692227" name="Rectangle 3"/>
          <p:cNvSpPr>
            <a:spLocks noGrp="1" noChangeArrowheads="1"/>
          </p:cNvSpPr>
          <p:nvPr>
            <p:ph type="body" idx="1"/>
          </p:nvPr>
        </p:nvSpPr>
        <p:spPr>
          <a:xfrm>
            <a:off x="250825" y="1447800"/>
            <a:ext cx="8642350" cy="1524000"/>
          </a:xfrm>
          <a:gradFill rotWithShape="0">
            <a:gsLst>
              <a:gs pos="0">
                <a:srgbClr val="D9FFD9"/>
              </a:gs>
              <a:gs pos="100000">
                <a:schemeClr val="bg1"/>
              </a:gs>
            </a:gsLst>
            <a:path path="rect">
              <a:fillToRect l="100000" t="100000"/>
            </a:path>
          </a:gradFill>
          <a:ln>
            <a:solidFill>
              <a:srgbClr val="808080"/>
            </a:solidFill>
            <a:miter lim="800000"/>
            <a:headEnd/>
            <a:tailEnd/>
          </a:ln>
        </p:spPr>
        <p:txBody>
          <a:bodyPr/>
          <a:lstStyle/>
          <a:p>
            <a:pPr marL="0" indent="0" algn="just" eaLnBrk="1" hangingPunct="1"/>
            <a:r>
              <a:rPr lang="en-US" altLang="zh-CN" sz="2400" b="1"/>
              <a:t> </a:t>
            </a:r>
            <a:r>
              <a:rPr lang="zh-CN" altLang="en-US" sz="2400" b="1"/>
              <a:t>学习系统应具有把用约定形式表示的征询意见转化为计算机内部可执行形式的能力，并且能在转化过程中进行语法检查及适当的语义分析。</a:t>
            </a:r>
          </a:p>
        </p:txBody>
      </p:sp>
      <p:sp>
        <p:nvSpPr>
          <p:cNvPr id="146436" name="Text Box 4"/>
          <p:cNvSpPr txBox="1">
            <a:spLocks noChangeArrowheads="1"/>
          </p:cNvSpPr>
          <p:nvPr/>
        </p:nvSpPr>
        <p:spPr bwMode="auto">
          <a:xfrm>
            <a:off x="228600" y="8382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a:solidFill>
                  <a:srgbClr val="0000FF"/>
                </a:solidFill>
                <a:latin typeface="Times New Roman" panose="02020603050405020304" pitchFamily="18" charset="0"/>
              </a:rPr>
              <a:t> 2. </a:t>
            </a:r>
            <a:r>
              <a:rPr kumimoji="1" lang="zh-CN" altLang="en-US">
                <a:solidFill>
                  <a:srgbClr val="0000FF"/>
                </a:solidFill>
                <a:latin typeface="宋体" panose="02010600030101010101" pitchFamily="2" charset="-122"/>
              </a:rPr>
              <a:t>把征询意见转换为可执行的内部形式 </a:t>
            </a:r>
          </a:p>
        </p:txBody>
      </p:sp>
      <p:sp>
        <p:nvSpPr>
          <p:cNvPr id="692229" name="Rectangle 5"/>
          <p:cNvSpPr>
            <a:spLocks noChangeArrowheads="1"/>
          </p:cNvSpPr>
          <p:nvPr/>
        </p:nvSpPr>
        <p:spPr bwMode="auto">
          <a:xfrm>
            <a:off x="250825" y="3657600"/>
            <a:ext cx="8642350" cy="914400"/>
          </a:xfrm>
          <a:prstGeom prst="rect">
            <a:avLst/>
          </a:prstGeom>
          <a:solidFill>
            <a:srgbClr val="FFFFFF"/>
          </a:solidFill>
          <a:ln w="9525">
            <a:solidFill>
              <a:srgbClr val="808080"/>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 typeface="Wingdings" panose="05000000000000000000" pitchFamily="2" charset="2"/>
              <a:buBlip>
                <a:blip r:embed="rId3"/>
              </a:buBlip>
            </a:pPr>
            <a:r>
              <a:rPr lang="en-US" altLang="zh-CN" sz="2600">
                <a:latin typeface="Times New Roman" panose="02020603050405020304" pitchFamily="18" charset="0"/>
              </a:rPr>
              <a:t> </a:t>
            </a:r>
            <a:r>
              <a:rPr lang="zh-CN" altLang="en-US" sz="2400">
                <a:latin typeface="Times New Roman" panose="02020603050405020304" pitchFamily="18" charset="0"/>
              </a:rPr>
              <a:t>在加入过程中要对知识进行一致性检查，以防止出现矛盾、冗余、环路等问题。</a:t>
            </a:r>
            <a:endParaRPr lang="zh-CN" altLang="en-US" sz="2400"/>
          </a:p>
        </p:txBody>
      </p:sp>
      <p:sp>
        <p:nvSpPr>
          <p:cNvPr id="692230" name="Text Box 6"/>
          <p:cNvSpPr txBox="1">
            <a:spLocks noChangeArrowheads="1"/>
          </p:cNvSpPr>
          <p:nvPr/>
        </p:nvSpPr>
        <p:spPr bwMode="auto">
          <a:xfrm>
            <a:off x="228600" y="30480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a:solidFill>
                  <a:srgbClr val="0000FF"/>
                </a:solidFill>
                <a:latin typeface="Times New Roman" panose="02020603050405020304" pitchFamily="18" charset="0"/>
              </a:rPr>
              <a:t> 3. </a:t>
            </a:r>
            <a:r>
              <a:rPr kumimoji="1" lang="zh-CN" altLang="en-US">
                <a:solidFill>
                  <a:srgbClr val="0000FF"/>
                </a:solidFill>
                <a:latin typeface="宋体" panose="02010600030101010101" pitchFamily="2" charset="-122"/>
              </a:rPr>
              <a:t>加入知识库 </a:t>
            </a:r>
          </a:p>
        </p:txBody>
      </p:sp>
      <p:sp>
        <p:nvSpPr>
          <p:cNvPr id="692231" name="Rectangle 7"/>
          <p:cNvSpPr>
            <a:spLocks noChangeArrowheads="1"/>
          </p:cNvSpPr>
          <p:nvPr/>
        </p:nvSpPr>
        <p:spPr bwMode="auto">
          <a:xfrm>
            <a:off x="250825" y="5334000"/>
            <a:ext cx="8642350" cy="990600"/>
          </a:xfrm>
          <a:prstGeom prst="rect">
            <a:avLst/>
          </a:prstGeom>
          <a:gradFill rotWithShape="0">
            <a:gsLst>
              <a:gs pos="0">
                <a:srgbClr val="CCFFFF"/>
              </a:gs>
              <a:gs pos="100000">
                <a:schemeClr val="bg1"/>
              </a:gs>
            </a:gsLst>
            <a:path path="rect">
              <a:fillToRect l="100000" t="100000"/>
            </a:path>
          </a:gradFill>
          <a:ln w="9525">
            <a:solidFill>
              <a:srgbClr val="808080"/>
            </a:solidFill>
            <a:miter lim="800000"/>
            <a:headEnd/>
            <a:tailEnd/>
          </a:ln>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 typeface="Wingdings" panose="05000000000000000000" pitchFamily="2" charset="2"/>
              <a:buBlip>
                <a:blip r:embed="rId3"/>
              </a:buBlip>
            </a:pPr>
            <a:r>
              <a:rPr lang="en-US" altLang="zh-CN" sz="2600">
                <a:latin typeface="宋体" panose="02010600030101010101" pitchFamily="2" charset="-122"/>
              </a:rPr>
              <a:t> </a:t>
            </a:r>
            <a:r>
              <a:rPr lang="zh-CN" altLang="en-US" sz="2400">
                <a:latin typeface="宋体" panose="02010600030101010101" pitchFamily="2" charset="-122"/>
              </a:rPr>
              <a:t>评价方法：对新知识进行经验测试，即执行一些标准例子，然后检查执行情况是否与已知情况一致。</a:t>
            </a:r>
            <a:r>
              <a:rPr lang="zh-CN" altLang="en-US" sz="2600"/>
              <a:t> </a:t>
            </a:r>
          </a:p>
        </p:txBody>
      </p:sp>
      <p:sp>
        <p:nvSpPr>
          <p:cNvPr id="692232" name="Text Box 8"/>
          <p:cNvSpPr txBox="1">
            <a:spLocks noChangeArrowheads="1"/>
          </p:cNvSpPr>
          <p:nvPr/>
        </p:nvSpPr>
        <p:spPr bwMode="auto">
          <a:xfrm>
            <a:off x="304800" y="47244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a:solidFill>
                  <a:srgbClr val="0000FF"/>
                </a:solidFill>
                <a:latin typeface="Times New Roman" panose="02020603050405020304" pitchFamily="18" charset="0"/>
              </a:rPr>
              <a:t> 4. </a:t>
            </a:r>
            <a:r>
              <a:rPr kumimoji="1" lang="zh-CN" altLang="en-US">
                <a:solidFill>
                  <a:srgbClr val="0000FF"/>
                </a:solidFill>
                <a:latin typeface="宋体" panose="02010600030101010101" pitchFamily="2" charset="-122"/>
              </a:rPr>
              <a:t>评价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9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92230"/>
                                        </p:tgtEl>
                                        <p:attrNameLst>
                                          <p:attrName>style.visibility</p:attrName>
                                        </p:attrNameLst>
                                      </p:cBhvr>
                                      <p:to>
                                        <p:strVal val="visible"/>
                                      </p:to>
                                    </p:set>
                                    <p:anim calcmode="lin" valueType="num">
                                      <p:cBhvr additive="base">
                                        <p:cTn id="11" dur="500" fill="hold"/>
                                        <p:tgtEl>
                                          <p:spTgt spid="692230"/>
                                        </p:tgtEl>
                                        <p:attrNameLst>
                                          <p:attrName>ppt_x</p:attrName>
                                        </p:attrNameLst>
                                      </p:cBhvr>
                                      <p:tavLst>
                                        <p:tav tm="0">
                                          <p:val>
                                            <p:strVal val="0-#ppt_w/2"/>
                                          </p:val>
                                        </p:tav>
                                        <p:tav tm="100000">
                                          <p:val>
                                            <p:strVal val="#ppt_x"/>
                                          </p:val>
                                        </p:tav>
                                      </p:tavLst>
                                    </p:anim>
                                    <p:anim calcmode="lin" valueType="num">
                                      <p:cBhvr additive="base">
                                        <p:cTn id="12" dur="500" fill="hold"/>
                                        <p:tgtEl>
                                          <p:spTgt spid="69223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69222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92232"/>
                                        </p:tgtEl>
                                        <p:attrNameLst>
                                          <p:attrName>style.visibility</p:attrName>
                                        </p:attrNameLst>
                                      </p:cBhvr>
                                      <p:to>
                                        <p:strVal val="visible"/>
                                      </p:to>
                                    </p:set>
                                    <p:anim calcmode="lin" valueType="num">
                                      <p:cBhvr additive="base">
                                        <p:cTn id="20" dur="500" fill="hold"/>
                                        <p:tgtEl>
                                          <p:spTgt spid="692232"/>
                                        </p:tgtEl>
                                        <p:attrNameLst>
                                          <p:attrName>ppt_x</p:attrName>
                                        </p:attrNameLst>
                                      </p:cBhvr>
                                      <p:tavLst>
                                        <p:tav tm="0">
                                          <p:val>
                                            <p:strVal val="0-#ppt_w/2"/>
                                          </p:val>
                                        </p:tav>
                                        <p:tav tm="100000">
                                          <p:val>
                                            <p:strVal val="#ppt_x"/>
                                          </p:val>
                                        </p:tav>
                                      </p:tavLst>
                                    </p:anim>
                                    <p:anim calcmode="lin" valueType="num">
                                      <p:cBhvr additive="base">
                                        <p:cTn id="21" dur="500" fill="hold"/>
                                        <p:tgtEl>
                                          <p:spTgt spid="692232"/>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69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autoUpdateAnimBg="0"/>
      <p:bldP spid="692229" grpId="0" animBg="1" autoUpdateAnimBg="0"/>
      <p:bldP spid="692230" grpId="0" autoUpdateAnimBg="0"/>
      <p:bldP spid="692231" grpId="0" animBg="1" autoUpdateAnimBg="0"/>
      <p:bldP spid="69223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idx="1"/>
          </p:nvPr>
        </p:nvSpPr>
        <p:spPr/>
        <p:txBody>
          <a:bodyPr/>
          <a:lstStyle/>
          <a:p>
            <a:pPr eaLnBrk="1" hangingPunct="1">
              <a:lnSpc>
                <a:spcPct val="190000"/>
              </a:lnSpc>
            </a:pPr>
            <a:r>
              <a:rPr lang="zh-CN" altLang="en-US" b="1">
                <a:solidFill>
                  <a:srgbClr val="FF0066"/>
                </a:solidFill>
                <a:latin typeface="楷体_GB2312" pitchFamily="49" charset="-122"/>
              </a:rPr>
              <a:t>机器学习系统</a:t>
            </a:r>
            <a:r>
              <a:rPr lang="zh-CN" altLang="en-US" b="1">
                <a:latin typeface="楷体_GB2312" pitchFamily="49" charset="-122"/>
              </a:rPr>
              <a:t>是在一定程度上实现机器学习的软件</a:t>
            </a:r>
          </a:p>
          <a:p>
            <a:pPr lvl="1" eaLnBrk="1" hangingPunct="1">
              <a:lnSpc>
                <a:spcPct val="190000"/>
              </a:lnSpc>
            </a:pPr>
            <a:r>
              <a:rPr lang="zh-CN" altLang="en-US" sz="2800" b="1">
                <a:latin typeface="楷体_GB2312" pitchFamily="49" charset="-122"/>
              </a:rPr>
              <a:t>如果一个系统能够从某个过程或环境的未知特征中</a:t>
            </a:r>
            <a:r>
              <a:rPr lang="zh-CN" altLang="en-US" sz="2800" b="1">
                <a:solidFill>
                  <a:srgbClr val="FF0066"/>
                </a:solidFill>
                <a:latin typeface="楷体_GB2312" pitchFamily="49" charset="-122"/>
              </a:rPr>
              <a:t>学习到有关信息</a:t>
            </a:r>
            <a:r>
              <a:rPr lang="zh-CN" altLang="en-US" sz="2800" b="1">
                <a:latin typeface="楷体_GB2312" pitchFamily="49" charset="-122"/>
              </a:rPr>
              <a:t>，并能把学到的信息用于对未来的估计、分类、决策或控制，以便</a:t>
            </a:r>
            <a:r>
              <a:rPr lang="zh-CN" altLang="en-US" sz="2800" b="1">
                <a:solidFill>
                  <a:srgbClr val="FF0066"/>
                </a:solidFill>
                <a:latin typeface="楷体_GB2312" pitchFamily="49" charset="-122"/>
              </a:rPr>
              <a:t>改进系统的性能</a:t>
            </a:r>
            <a:r>
              <a:rPr lang="zh-CN" altLang="en-US" sz="2800" b="1">
                <a:latin typeface="楷体_GB2312" pitchFamily="49" charset="-122"/>
              </a:rPr>
              <a:t>，那么它就是一个学习系统</a:t>
            </a:r>
            <a:endParaRPr lang="en-US" altLang="zh-CN" sz="2800" b="1">
              <a:latin typeface="楷体_GB2312" pitchFamily="49" charset="-122"/>
            </a:endParaRPr>
          </a:p>
        </p:txBody>
      </p:sp>
      <p:sp>
        <p:nvSpPr>
          <p:cNvPr id="23555" name="Rectangle 3"/>
          <p:cNvSpPr>
            <a:spLocks noGrp="1" noChangeArrowheads="1"/>
          </p:cNvSpPr>
          <p:nvPr>
            <p:ph type="title"/>
          </p:nvPr>
        </p:nvSpPr>
        <p:spPr/>
        <p:txBody>
          <a:bodyPr anchor="ctr"/>
          <a:lstStyle/>
          <a:p>
            <a:pPr eaLnBrk="1" hangingPunct="1"/>
            <a:r>
              <a:rPr lang="zh-CN" altLang="en-US">
                <a:latin typeface="黑体" panose="02010609060101010101" pitchFamily="49" charset="-122"/>
              </a:rPr>
              <a:t>机器学习研究内容</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7.5  </a:t>
            </a:r>
            <a:r>
              <a:rPr lang="zh-CN" altLang="en-US">
                <a:latin typeface="Times New Roman" panose="02020603050405020304" pitchFamily="18" charset="0"/>
              </a:rPr>
              <a:t>机器学习</a:t>
            </a:r>
          </a:p>
        </p:txBody>
      </p:sp>
      <p:sp>
        <p:nvSpPr>
          <p:cNvPr id="808963" name="Rectangle 3"/>
          <p:cNvSpPr>
            <a:spLocks noGrp="1" noChangeArrowheads="1"/>
          </p:cNvSpPr>
          <p:nvPr>
            <p:ph type="body" idx="1"/>
          </p:nvPr>
        </p:nvSpPr>
        <p:spPr>
          <a:xfrm>
            <a:off x="539750" y="981075"/>
            <a:ext cx="8353425" cy="5400675"/>
          </a:xfrm>
        </p:spPr>
        <p:txBody>
          <a:bodyPr/>
          <a:lstStyle/>
          <a:p>
            <a:pPr eaLnBrk="1" hangingPunct="1">
              <a:lnSpc>
                <a:spcPct val="140000"/>
              </a:lnSpc>
              <a:spcBef>
                <a:spcPct val="20000"/>
              </a:spcBef>
            </a:pPr>
            <a:r>
              <a:rPr lang="en-US" altLang="zh-CN" b="1"/>
              <a:t>7.5.1  </a:t>
            </a:r>
            <a:r>
              <a:rPr lang="zh-CN" altLang="en-US" b="1"/>
              <a:t>机器学习的基本概念</a:t>
            </a:r>
          </a:p>
          <a:p>
            <a:pPr eaLnBrk="1" hangingPunct="1">
              <a:lnSpc>
                <a:spcPct val="140000"/>
              </a:lnSpc>
              <a:spcBef>
                <a:spcPct val="20000"/>
              </a:spcBef>
            </a:pPr>
            <a:r>
              <a:rPr lang="en-US" altLang="zh-CN" b="1"/>
              <a:t>7.5.2  </a:t>
            </a:r>
            <a:r>
              <a:rPr lang="zh-CN" altLang="en-US" b="1"/>
              <a:t>机器学习的分类</a:t>
            </a:r>
          </a:p>
          <a:p>
            <a:pPr eaLnBrk="1" hangingPunct="1">
              <a:lnSpc>
                <a:spcPct val="140000"/>
              </a:lnSpc>
              <a:spcBef>
                <a:spcPct val="20000"/>
              </a:spcBef>
            </a:pPr>
            <a:r>
              <a:rPr lang="en-US" altLang="zh-CN" b="1"/>
              <a:t>7.5.3  </a:t>
            </a:r>
            <a:r>
              <a:rPr lang="zh-CN" altLang="en-US" b="1"/>
              <a:t>机械式学习</a:t>
            </a:r>
          </a:p>
          <a:p>
            <a:pPr eaLnBrk="1" hangingPunct="1">
              <a:lnSpc>
                <a:spcPct val="140000"/>
              </a:lnSpc>
              <a:spcBef>
                <a:spcPct val="20000"/>
              </a:spcBef>
            </a:pPr>
            <a:r>
              <a:rPr lang="en-US" altLang="zh-CN" b="1"/>
              <a:t>7.5.4  </a:t>
            </a:r>
            <a:r>
              <a:rPr lang="zh-CN" altLang="en-US" b="1"/>
              <a:t>指导式学习</a:t>
            </a:r>
          </a:p>
          <a:p>
            <a:pPr eaLnBrk="1" hangingPunct="1">
              <a:lnSpc>
                <a:spcPct val="140000"/>
              </a:lnSpc>
              <a:spcBef>
                <a:spcPct val="20000"/>
              </a:spcBef>
            </a:pPr>
            <a:r>
              <a:rPr lang="en-US" altLang="zh-CN" b="1">
                <a:solidFill>
                  <a:srgbClr val="0000FF"/>
                </a:solidFill>
              </a:rPr>
              <a:t>7.5.5  </a:t>
            </a:r>
            <a:r>
              <a:rPr lang="zh-CN" altLang="en-US" b="1">
                <a:solidFill>
                  <a:srgbClr val="0000FF"/>
                </a:solidFill>
              </a:rPr>
              <a:t>示例学习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 calcmode="lin" valueType="num">
                                      <p:cBhvr additive="base">
                                        <p:cTn id="7" dur="500" fill="hold"/>
                                        <p:tgtEl>
                                          <p:spTgt spid="80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08963">
                                            <p:txEl>
                                              <p:pRg st="1" end="1"/>
                                            </p:txEl>
                                          </p:spTgt>
                                        </p:tgtEl>
                                        <p:attrNameLst>
                                          <p:attrName>style.visibility</p:attrName>
                                        </p:attrNameLst>
                                      </p:cBhvr>
                                      <p:to>
                                        <p:strVal val="visible"/>
                                      </p:to>
                                    </p:set>
                                    <p:anim calcmode="lin" valueType="num">
                                      <p:cBhvr additive="base">
                                        <p:cTn id="12" dur="500" fill="hold"/>
                                        <p:tgtEl>
                                          <p:spTgt spid="8089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089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 calcmode="lin" valueType="num">
                                      <p:cBhvr additive="base">
                                        <p:cTn id="17" dur="500" fill="hold"/>
                                        <p:tgtEl>
                                          <p:spTgt spid="8089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6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08963">
                                            <p:txEl>
                                              <p:pRg st="3" end="3"/>
                                            </p:txEl>
                                          </p:spTgt>
                                        </p:tgtEl>
                                        <p:attrNameLst>
                                          <p:attrName>style.visibility</p:attrName>
                                        </p:attrNameLst>
                                      </p:cBhvr>
                                      <p:to>
                                        <p:strVal val="visible"/>
                                      </p:to>
                                    </p:set>
                                    <p:anim calcmode="lin" valueType="num">
                                      <p:cBhvr additive="base">
                                        <p:cTn id="22" dur="500" fill="hold"/>
                                        <p:tgtEl>
                                          <p:spTgt spid="80896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0896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08963">
                                            <p:txEl>
                                              <p:pRg st="4" end="4"/>
                                            </p:txEl>
                                          </p:spTgt>
                                        </p:tgtEl>
                                        <p:attrNameLst>
                                          <p:attrName>style.visibility</p:attrName>
                                        </p:attrNameLst>
                                      </p:cBhvr>
                                      <p:to>
                                        <p:strVal val="visible"/>
                                      </p:to>
                                    </p:set>
                                    <p:anim calcmode="lin" valueType="num">
                                      <p:cBhvr additive="base">
                                        <p:cTn id="27" dur="500" fill="hold"/>
                                        <p:tgtEl>
                                          <p:spTgt spid="80896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89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autoUpdateAnimBg="0" advAuto="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zh-CN" b="0">
                <a:latin typeface="Times New Roman" panose="02020603050405020304" pitchFamily="18" charset="0"/>
              </a:rPr>
              <a:t>7.5.5  </a:t>
            </a:r>
            <a:r>
              <a:rPr lang="zh-CN" altLang="en-US" b="0">
                <a:latin typeface="Times New Roman" panose="02020603050405020304" pitchFamily="18" charset="0"/>
              </a:rPr>
              <a:t>示例学习</a:t>
            </a:r>
          </a:p>
        </p:txBody>
      </p:sp>
      <p:sp>
        <p:nvSpPr>
          <p:cNvPr id="716803" name="Rectangle 3"/>
          <p:cNvSpPr>
            <a:spLocks noGrp="1" noChangeArrowheads="1"/>
          </p:cNvSpPr>
          <p:nvPr>
            <p:ph type="body" idx="1"/>
          </p:nvPr>
        </p:nvSpPr>
        <p:spPr>
          <a:xfrm>
            <a:off x="250825" y="765175"/>
            <a:ext cx="8659813" cy="5400675"/>
          </a:xfrm>
        </p:spPr>
        <p:txBody>
          <a:bodyPr/>
          <a:lstStyle/>
          <a:p>
            <a:pPr marL="0" indent="0" algn="just" eaLnBrk="1" hangingPunct="1">
              <a:lnSpc>
                <a:spcPct val="110000"/>
              </a:lnSpc>
              <a:spcBef>
                <a:spcPct val="20000"/>
              </a:spcBef>
            </a:pPr>
            <a:r>
              <a:rPr lang="en-US" altLang="zh-CN" sz="2400" b="1">
                <a:latin typeface="宋体" panose="02010600030101010101" pitchFamily="2" charset="-122"/>
              </a:rPr>
              <a:t> </a:t>
            </a:r>
            <a:r>
              <a:rPr lang="zh-CN" altLang="en-US" sz="2400" b="1">
                <a:solidFill>
                  <a:schemeClr val="accent2"/>
                </a:solidFill>
                <a:latin typeface="宋体" panose="02010600030101010101" pitchFamily="2" charset="-122"/>
              </a:rPr>
              <a:t>示例学习</a:t>
            </a:r>
            <a:r>
              <a:rPr lang="zh-CN" altLang="en-US" sz="2400" b="1">
                <a:latin typeface="宋体" panose="02010600030101010101" pitchFamily="2" charset="-122"/>
              </a:rPr>
              <a:t>（</a:t>
            </a:r>
            <a:r>
              <a:rPr lang="en-US" altLang="zh-CN" sz="2400" b="1">
                <a:solidFill>
                  <a:srgbClr val="0000FF"/>
                </a:solidFill>
                <a:cs typeface="Times New Roman" panose="02020603050405020304" pitchFamily="18" charset="0"/>
              </a:rPr>
              <a:t>learning from examples</a:t>
            </a:r>
            <a:r>
              <a:rPr lang="zh-CN" altLang="en-US" sz="2400" b="1">
                <a:latin typeface="宋体" panose="02010600030101010101" pitchFamily="2" charset="-122"/>
              </a:rPr>
              <a:t>，</a:t>
            </a:r>
            <a:r>
              <a:rPr lang="zh-CN" altLang="en-US" sz="2400" b="1">
                <a:solidFill>
                  <a:srgbClr val="009900"/>
                </a:solidFill>
                <a:latin typeface="宋体" panose="02010600030101010101" pitchFamily="2" charset="-122"/>
              </a:rPr>
              <a:t>实例学习</a:t>
            </a:r>
            <a:r>
              <a:rPr lang="zh-CN" altLang="en-US" sz="2400" b="1">
                <a:latin typeface="宋体" panose="02010600030101010101" pitchFamily="2" charset="-122"/>
              </a:rPr>
              <a:t>或</a:t>
            </a:r>
            <a:r>
              <a:rPr lang="zh-CN" altLang="en-US" sz="2400" b="1">
                <a:solidFill>
                  <a:srgbClr val="009900"/>
                </a:solidFill>
                <a:latin typeface="宋体" panose="02010600030101010101" pitchFamily="2" charset="-122"/>
              </a:rPr>
              <a:t>从例子中学习</a:t>
            </a:r>
            <a:r>
              <a:rPr lang="zh-CN" altLang="en-US" sz="2400" b="1">
                <a:latin typeface="宋体" panose="02010600030101010101" pitchFamily="2" charset="-122"/>
              </a:rPr>
              <a:t>） ：通过从环境中取得若干与某概念有关的例子，经归纳得出一般性概念的一种学习方法。</a:t>
            </a:r>
          </a:p>
          <a:p>
            <a:pPr marL="0" indent="0" algn="just" eaLnBrk="1" hangingPunct="1">
              <a:lnSpc>
                <a:spcPct val="110000"/>
              </a:lnSpc>
              <a:spcBef>
                <a:spcPct val="20000"/>
              </a:spcBef>
            </a:pPr>
            <a:r>
              <a:rPr lang="zh-CN" altLang="en-US" sz="2400" b="1">
                <a:latin typeface="宋体" panose="02010600030101010101" pitchFamily="2" charset="-122"/>
              </a:rPr>
              <a:t> 示例学习中，外部环境（教师）提供一组例子（</a:t>
            </a:r>
            <a:r>
              <a:rPr lang="zh-CN" altLang="en-US" sz="2400" b="1">
                <a:solidFill>
                  <a:srgbClr val="0000FF"/>
                </a:solidFill>
                <a:latin typeface="宋体" panose="02010600030101010101" pitchFamily="2" charset="-122"/>
              </a:rPr>
              <a:t>正例和反例</a:t>
            </a:r>
            <a:r>
              <a:rPr lang="zh-CN" altLang="en-US" sz="2400" b="1">
                <a:latin typeface="宋体" panose="02010600030101010101" pitchFamily="2" charset="-122"/>
              </a:rPr>
              <a:t>），然后从这些特殊知识中归纳出</a:t>
            </a:r>
            <a:r>
              <a:rPr lang="zh-CN" altLang="en-US" sz="2400" b="1">
                <a:solidFill>
                  <a:srgbClr val="0000FF"/>
                </a:solidFill>
                <a:latin typeface="宋体" panose="02010600030101010101" pitchFamily="2" charset="-122"/>
              </a:rPr>
              <a:t>适用于更大范围的一般性知识</a:t>
            </a:r>
            <a:r>
              <a:rPr lang="zh-CN" altLang="en-US" sz="2400" b="1">
                <a:latin typeface="宋体" panose="02010600030101010101" pitchFamily="2" charset="-122"/>
              </a:rPr>
              <a:t>，它将</a:t>
            </a:r>
            <a:r>
              <a:rPr lang="zh-CN" altLang="en-US" sz="2400" b="1">
                <a:solidFill>
                  <a:srgbClr val="0000FF"/>
                </a:solidFill>
                <a:latin typeface="宋体" panose="02010600030101010101" pitchFamily="2" charset="-122"/>
              </a:rPr>
              <a:t>覆盖所有的正例并排除所有反例</a:t>
            </a:r>
            <a:r>
              <a:rPr lang="zh-CN" altLang="en-US" sz="2400" b="1">
                <a:latin typeface="宋体" panose="02010600030101010101" pitchFamily="2" charset="-122"/>
              </a:rPr>
              <a:t>。 </a:t>
            </a:r>
            <a:r>
              <a:rPr lang="zh-CN" altLang="en-US" sz="2400" b="1"/>
              <a:t> </a:t>
            </a:r>
          </a:p>
        </p:txBody>
      </p:sp>
      <p:pic>
        <p:nvPicPr>
          <p:cNvPr id="716804" name="Picture 4" descr="animal-4"/>
          <p:cNvPicPr>
            <a:picLocks noChangeAspect="1" noChangeArrowheads="1"/>
          </p:cNvPicPr>
          <p:nvPr/>
        </p:nvPicPr>
        <p:blipFill>
          <a:blip r:embed="rId3">
            <a:extLst>
              <a:ext uri="{28A0092B-C50C-407E-A947-70E740481C1C}">
                <a14:useLocalDpi xmlns:a14="http://schemas.microsoft.com/office/drawing/2010/main" val="0"/>
              </a:ext>
            </a:extLst>
          </a:blip>
          <a:srcRect t="19098" b="11111"/>
          <a:stretch>
            <a:fillRect/>
          </a:stretch>
        </p:blipFill>
        <p:spPr bwMode="auto">
          <a:xfrm>
            <a:off x="3819525" y="3471863"/>
            <a:ext cx="2592388"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5" name="Picture 5" descr="wjqb"/>
          <p:cNvPicPr>
            <a:picLocks noChangeAspect="1" noChangeArrowheads="1"/>
          </p:cNvPicPr>
          <p:nvPr/>
        </p:nvPicPr>
        <p:blipFill>
          <a:blip r:embed="rId4">
            <a:extLst>
              <a:ext uri="{28A0092B-C50C-407E-A947-70E740481C1C}">
                <a14:useLocalDpi xmlns:a14="http://schemas.microsoft.com/office/drawing/2010/main" val="0"/>
              </a:ext>
            </a:extLst>
          </a:blip>
          <a:srcRect l="21556" t="7434" b="14951"/>
          <a:stretch>
            <a:fillRect/>
          </a:stretch>
        </p:blipFill>
        <p:spPr bwMode="auto">
          <a:xfrm>
            <a:off x="827088" y="5300663"/>
            <a:ext cx="2801937"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6" name="Picture 6" descr="15_26_5967"/>
          <p:cNvPicPr>
            <a:picLocks noChangeAspect="1" noChangeArrowheads="1"/>
          </p:cNvPicPr>
          <p:nvPr/>
        </p:nvPicPr>
        <p:blipFill>
          <a:blip r:embed="rId5">
            <a:extLst>
              <a:ext uri="{28A0092B-C50C-407E-A947-70E740481C1C}">
                <a14:useLocalDpi xmlns:a14="http://schemas.microsoft.com/office/drawing/2010/main" val="0"/>
              </a:ext>
            </a:extLst>
          </a:blip>
          <a:srcRect l="28880" t="11406" b="20319"/>
          <a:stretch>
            <a:fillRect/>
          </a:stretch>
        </p:blipFill>
        <p:spPr bwMode="auto">
          <a:xfrm>
            <a:off x="833438" y="3473450"/>
            <a:ext cx="28590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7" name="Picture 7" descr="changjinglu2"/>
          <p:cNvPicPr>
            <a:picLocks noChangeAspect="1" noChangeArrowheads="1"/>
          </p:cNvPicPr>
          <p:nvPr/>
        </p:nvPicPr>
        <p:blipFill>
          <a:blip r:embed="rId6">
            <a:extLst>
              <a:ext uri="{28A0092B-C50C-407E-A947-70E740481C1C}">
                <a14:useLocalDpi xmlns:a14="http://schemas.microsoft.com/office/drawing/2010/main" val="0"/>
              </a:ext>
            </a:extLst>
          </a:blip>
          <a:srcRect t="2428" b="5933"/>
          <a:stretch>
            <a:fillRect/>
          </a:stretch>
        </p:blipFill>
        <p:spPr bwMode="auto">
          <a:xfrm>
            <a:off x="6761163" y="3471863"/>
            <a:ext cx="205898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8" name="Picture 8" descr="u=3462107839,4191927326&amp;gp=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5373688"/>
            <a:ext cx="2592388"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 calcmode="lin" valueType="num">
                                      <p:cBhvr additive="base">
                                        <p:cTn id="7" dur="500" fill="hold"/>
                                        <p:tgtEl>
                                          <p:spTgt spid="71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 calcmode="lin" valueType="num">
                                      <p:cBhvr additive="base">
                                        <p:cTn id="12" dur="500" fill="hold"/>
                                        <p:tgtEl>
                                          <p:spTgt spid="71680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16806"/>
                                        </p:tgtEl>
                                        <p:attrNameLst>
                                          <p:attrName>style.visibility</p:attrName>
                                        </p:attrNameLst>
                                      </p:cBhvr>
                                      <p:to>
                                        <p:strVal val="visible"/>
                                      </p:to>
                                    </p:set>
                                    <p:animEffect transition="in" filter="blinds(horizontal)">
                                      <p:cBhvr>
                                        <p:cTn id="18" dur="500"/>
                                        <p:tgtEl>
                                          <p:spTgt spid="716806"/>
                                        </p:tgtEl>
                                      </p:cBhvr>
                                    </p:animEffect>
                                  </p:childTnLst>
                                </p:cTn>
                              </p:par>
                              <p:par>
                                <p:cTn id="19" presetID="3" presetClass="entr" presetSubtype="10" fill="hold" nodeType="withEffect">
                                  <p:stCondLst>
                                    <p:cond delay="0"/>
                                  </p:stCondLst>
                                  <p:childTnLst>
                                    <p:set>
                                      <p:cBhvr>
                                        <p:cTn id="20" dur="1" fill="hold">
                                          <p:stCondLst>
                                            <p:cond delay="0"/>
                                          </p:stCondLst>
                                        </p:cTn>
                                        <p:tgtEl>
                                          <p:spTgt spid="716805"/>
                                        </p:tgtEl>
                                        <p:attrNameLst>
                                          <p:attrName>style.visibility</p:attrName>
                                        </p:attrNameLst>
                                      </p:cBhvr>
                                      <p:to>
                                        <p:strVal val="visible"/>
                                      </p:to>
                                    </p:set>
                                    <p:animEffect transition="in" filter="blinds(horizontal)">
                                      <p:cBhvr>
                                        <p:cTn id="21" dur="500"/>
                                        <p:tgtEl>
                                          <p:spTgt spid="716805"/>
                                        </p:tgtEl>
                                      </p:cBhvr>
                                    </p:animEffect>
                                  </p:childTnLst>
                                </p:cTn>
                              </p:par>
                              <p:par>
                                <p:cTn id="22" presetID="3" presetClass="entr" presetSubtype="10" fill="hold" nodeType="withEffect">
                                  <p:stCondLst>
                                    <p:cond delay="0"/>
                                  </p:stCondLst>
                                  <p:childTnLst>
                                    <p:set>
                                      <p:cBhvr>
                                        <p:cTn id="23" dur="1" fill="hold">
                                          <p:stCondLst>
                                            <p:cond delay="0"/>
                                          </p:stCondLst>
                                        </p:cTn>
                                        <p:tgtEl>
                                          <p:spTgt spid="716804"/>
                                        </p:tgtEl>
                                        <p:attrNameLst>
                                          <p:attrName>style.visibility</p:attrName>
                                        </p:attrNameLst>
                                      </p:cBhvr>
                                      <p:to>
                                        <p:strVal val="visible"/>
                                      </p:to>
                                    </p:set>
                                    <p:animEffect transition="in" filter="blinds(horizontal)">
                                      <p:cBhvr>
                                        <p:cTn id="24" dur="500"/>
                                        <p:tgtEl>
                                          <p:spTgt spid="716804"/>
                                        </p:tgtEl>
                                      </p:cBhvr>
                                    </p:animEffect>
                                  </p:childTnLst>
                                </p:cTn>
                              </p:par>
                              <p:par>
                                <p:cTn id="25" presetID="3" presetClass="entr" presetSubtype="10" fill="hold" nodeType="withEffect">
                                  <p:stCondLst>
                                    <p:cond delay="0"/>
                                  </p:stCondLst>
                                  <p:childTnLst>
                                    <p:set>
                                      <p:cBhvr>
                                        <p:cTn id="26" dur="1" fill="hold">
                                          <p:stCondLst>
                                            <p:cond delay="0"/>
                                          </p:stCondLst>
                                        </p:cTn>
                                        <p:tgtEl>
                                          <p:spTgt spid="716807"/>
                                        </p:tgtEl>
                                        <p:attrNameLst>
                                          <p:attrName>style.visibility</p:attrName>
                                        </p:attrNameLst>
                                      </p:cBhvr>
                                      <p:to>
                                        <p:strVal val="visible"/>
                                      </p:to>
                                    </p:set>
                                    <p:animEffect transition="in" filter="blinds(horizontal)">
                                      <p:cBhvr>
                                        <p:cTn id="27" dur="500"/>
                                        <p:tgtEl>
                                          <p:spTgt spid="716807"/>
                                        </p:tgtEl>
                                      </p:cBhvr>
                                    </p:animEffect>
                                  </p:childTnLst>
                                </p:cTn>
                              </p:par>
                              <p:par>
                                <p:cTn id="28" presetID="3" presetClass="entr" presetSubtype="10" fill="hold" nodeType="withEffect">
                                  <p:stCondLst>
                                    <p:cond delay="0"/>
                                  </p:stCondLst>
                                  <p:childTnLst>
                                    <p:set>
                                      <p:cBhvr>
                                        <p:cTn id="29" dur="1" fill="hold">
                                          <p:stCondLst>
                                            <p:cond delay="0"/>
                                          </p:stCondLst>
                                        </p:cTn>
                                        <p:tgtEl>
                                          <p:spTgt spid="716808"/>
                                        </p:tgtEl>
                                        <p:attrNameLst>
                                          <p:attrName>style.visibility</p:attrName>
                                        </p:attrNameLst>
                                      </p:cBhvr>
                                      <p:to>
                                        <p:strVal val="visible"/>
                                      </p:to>
                                    </p:set>
                                    <p:animEffect transition="in" filter="blinds(horizontal)">
                                      <p:cBhvr>
                                        <p:cTn id="30" dur="500"/>
                                        <p:tgtEl>
                                          <p:spTgt spid="71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3"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7.5.5   </a:t>
            </a:r>
            <a:r>
              <a:rPr lang="zh-CN" altLang="en-US">
                <a:latin typeface="Times New Roman" panose="02020603050405020304" pitchFamily="18" charset="0"/>
              </a:rPr>
              <a:t>示例学习</a:t>
            </a:r>
          </a:p>
        </p:txBody>
      </p:sp>
      <p:sp>
        <p:nvSpPr>
          <p:cNvPr id="152579" name="Rectangle 3"/>
          <p:cNvSpPr>
            <a:spLocks noGrp="1" noChangeArrowheads="1"/>
          </p:cNvSpPr>
          <p:nvPr>
            <p:ph type="body" idx="1"/>
          </p:nvPr>
        </p:nvSpPr>
        <p:spPr>
          <a:xfrm>
            <a:off x="250825" y="923925"/>
            <a:ext cx="8642350" cy="5400675"/>
          </a:xfrm>
        </p:spPr>
        <p:txBody>
          <a:bodyPr/>
          <a:lstStyle/>
          <a:p>
            <a:pPr eaLnBrk="1" hangingPunct="1">
              <a:buFont typeface="Wingdings" panose="05000000000000000000" pitchFamily="2" charset="2"/>
              <a:buNone/>
            </a:pPr>
            <a:r>
              <a:rPr lang="zh-CN" altLang="en-US" b="1">
                <a:solidFill>
                  <a:srgbClr val="0000FF"/>
                </a:solidFill>
              </a:rPr>
              <a:t>示例学习的学习模型</a:t>
            </a:r>
            <a:r>
              <a:rPr lang="zh-CN" altLang="en-US">
                <a:solidFill>
                  <a:srgbClr val="0000FF"/>
                </a:solidFill>
              </a:rPr>
              <a:t> </a:t>
            </a:r>
          </a:p>
        </p:txBody>
      </p:sp>
      <p:sp>
        <p:nvSpPr>
          <p:cNvPr id="152580" name="Rectangle 4"/>
          <p:cNvSpPr>
            <a:spLocks noChangeArrowheads="1"/>
          </p:cNvSpPr>
          <p:nvPr/>
        </p:nvSpPr>
        <p:spPr bwMode="auto">
          <a:xfrm>
            <a:off x="2652713"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81" name="AutoShape 5"/>
          <p:cNvSpPr>
            <a:spLocks noChangeAspect="1" noChangeArrowheads="1" noTextEdit="1"/>
          </p:cNvSpPr>
          <p:nvPr/>
        </p:nvSpPr>
        <p:spPr bwMode="auto">
          <a:xfrm>
            <a:off x="381000" y="21336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82" name="Rectangle 6"/>
          <p:cNvSpPr>
            <a:spLocks noChangeArrowheads="1"/>
          </p:cNvSpPr>
          <p:nvPr/>
        </p:nvSpPr>
        <p:spPr bwMode="auto">
          <a:xfrm>
            <a:off x="390525" y="3227388"/>
            <a:ext cx="1195388"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83" name="Rectangle 7"/>
          <p:cNvSpPr>
            <a:spLocks noChangeArrowheads="1"/>
          </p:cNvSpPr>
          <p:nvPr/>
        </p:nvSpPr>
        <p:spPr bwMode="auto">
          <a:xfrm>
            <a:off x="395288" y="3279775"/>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示例空间</a:t>
            </a:r>
            <a:endParaRPr kumimoji="1" lang="zh-CN" altLang="en-US" sz="2400">
              <a:latin typeface="Times New Roman" panose="02020603050405020304" pitchFamily="18" charset="0"/>
            </a:endParaRPr>
          </a:p>
        </p:txBody>
      </p:sp>
      <p:sp>
        <p:nvSpPr>
          <p:cNvPr id="152584" name="Rectangle 8"/>
          <p:cNvSpPr>
            <a:spLocks noChangeArrowheads="1"/>
          </p:cNvSpPr>
          <p:nvPr/>
        </p:nvSpPr>
        <p:spPr bwMode="auto">
          <a:xfrm>
            <a:off x="3221038" y="2144713"/>
            <a:ext cx="1641475"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85" name="Rectangle 9"/>
          <p:cNvSpPr>
            <a:spLocks noChangeArrowheads="1"/>
          </p:cNvSpPr>
          <p:nvPr/>
        </p:nvSpPr>
        <p:spPr bwMode="auto">
          <a:xfrm>
            <a:off x="3779838" y="2205038"/>
            <a:ext cx="609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验证</a:t>
            </a:r>
            <a:endParaRPr kumimoji="1" lang="zh-CN" altLang="en-US" sz="2400">
              <a:latin typeface="Times New Roman" panose="02020603050405020304" pitchFamily="18" charset="0"/>
            </a:endParaRPr>
          </a:p>
        </p:txBody>
      </p:sp>
      <p:sp>
        <p:nvSpPr>
          <p:cNvPr id="152586" name="Rectangle 10"/>
          <p:cNvSpPr>
            <a:spLocks noChangeArrowheads="1"/>
          </p:cNvSpPr>
          <p:nvPr/>
        </p:nvSpPr>
        <p:spPr bwMode="auto">
          <a:xfrm>
            <a:off x="2028825" y="4129088"/>
            <a:ext cx="1046163"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87" name="Rectangle 11"/>
          <p:cNvSpPr>
            <a:spLocks noChangeArrowheads="1"/>
          </p:cNvSpPr>
          <p:nvPr/>
        </p:nvSpPr>
        <p:spPr bwMode="auto">
          <a:xfrm>
            <a:off x="2233613" y="4216400"/>
            <a:ext cx="609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搜索</a:t>
            </a:r>
            <a:endParaRPr kumimoji="1" lang="zh-CN" altLang="en-US" sz="2400">
              <a:latin typeface="Times New Roman" panose="02020603050405020304" pitchFamily="18" charset="0"/>
            </a:endParaRPr>
          </a:p>
        </p:txBody>
      </p:sp>
      <p:sp>
        <p:nvSpPr>
          <p:cNvPr id="152588" name="Rectangle 12"/>
          <p:cNvSpPr>
            <a:spLocks noChangeArrowheads="1"/>
          </p:cNvSpPr>
          <p:nvPr/>
        </p:nvSpPr>
        <p:spPr bwMode="auto">
          <a:xfrm>
            <a:off x="3667125" y="4129088"/>
            <a:ext cx="1195388"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89" name="Rectangle 13"/>
          <p:cNvSpPr>
            <a:spLocks noChangeArrowheads="1"/>
          </p:cNvSpPr>
          <p:nvPr/>
        </p:nvSpPr>
        <p:spPr bwMode="auto">
          <a:xfrm>
            <a:off x="3962400" y="4216400"/>
            <a:ext cx="609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解释</a:t>
            </a:r>
            <a:endParaRPr kumimoji="1" lang="zh-CN" altLang="en-US" sz="2400">
              <a:latin typeface="Times New Roman" panose="02020603050405020304" pitchFamily="18" charset="0"/>
            </a:endParaRPr>
          </a:p>
        </p:txBody>
      </p:sp>
      <p:sp>
        <p:nvSpPr>
          <p:cNvPr id="152590" name="Rectangle 14"/>
          <p:cNvSpPr>
            <a:spLocks noChangeArrowheads="1"/>
          </p:cNvSpPr>
          <p:nvPr/>
        </p:nvSpPr>
        <p:spPr bwMode="auto">
          <a:xfrm>
            <a:off x="5305425" y="4129088"/>
            <a:ext cx="1939925"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91" name="Rectangle 15"/>
          <p:cNvSpPr>
            <a:spLocks noChangeArrowheads="1"/>
          </p:cNvSpPr>
          <p:nvPr/>
        </p:nvSpPr>
        <p:spPr bwMode="auto">
          <a:xfrm>
            <a:off x="5651500" y="4216400"/>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形成知识</a:t>
            </a:r>
            <a:endParaRPr kumimoji="1" lang="zh-CN" altLang="en-US" sz="2400">
              <a:latin typeface="Times New Roman" panose="02020603050405020304" pitchFamily="18" charset="0"/>
            </a:endParaRPr>
          </a:p>
        </p:txBody>
      </p:sp>
      <p:sp>
        <p:nvSpPr>
          <p:cNvPr id="152592" name="Rectangle 16"/>
          <p:cNvSpPr>
            <a:spLocks noChangeArrowheads="1"/>
          </p:cNvSpPr>
          <p:nvPr/>
        </p:nvSpPr>
        <p:spPr bwMode="auto">
          <a:xfrm>
            <a:off x="7689850" y="3046413"/>
            <a:ext cx="1193800"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593" name="Rectangle 17"/>
          <p:cNvSpPr>
            <a:spLocks noChangeArrowheads="1"/>
          </p:cNvSpPr>
          <p:nvPr/>
        </p:nvSpPr>
        <p:spPr bwMode="auto">
          <a:xfrm>
            <a:off x="7812088" y="3141663"/>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知识库</a:t>
            </a:r>
            <a:endParaRPr kumimoji="1" lang="zh-CN" altLang="en-US" sz="2400">
              <a:latin typeface="Times New Roman" panose="02020603050405020304" pitchFamily="18" charset="0"/>
            </a:endParaRPr>
          </a:p>
        </p:txBody>
      </p:sp>
      <p:sp>
        <p:nvSpPr>
          <p:cNvPr id="152594" name="Line 18"/>
          <p:cNvSpPr>
            <a:spLocks noChangeShapeType="1"/>
          </p:cNvSpPr>
          <p:nvPr/>
        </p:nvSpPr>
        <p:spPr bwMode="auto">
          <a:xfrm>
            <a:off x="985838" y="3767138"/>
            <a:ext cx="1587" cy="639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5" name="Line 19"/>
          <p:cNvSpPr>
            <a:spLocks noChangeShapeType="1"/>
          </p:cNvSpPr>
          <p:nvPr/>
        </p:nvSpPr>
        <p:spPr bwMode="auto">
          <a:xfrm>
            <a:off x="985838" y="4402138"/>
            <a:ext cx="7699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6" name="Freeform 20"/>
          <p:cNvSpPr>
            <a:spLocks/>
          </p:cNvSpPr>
          <p:nvPr/>
        </p:nvSpPr>
        <p:spPr bwMode="auto">
          <a:xfrm>
            <a:off x="1749425" y="4327525"/>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50"/>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597" name="Line 21"/>
          <p:cNvSpPr>
            <a:spLocks noChangeShapeType="1"/>
          </p:cNvSpPr>
          <p:nvPr/>
        </p:nvSpPr>
        <p:spPr bwMode="auto">
          <a:xfrm>
            <a:off x="4859338" y="4402138"/>
            <a:ext cx="1730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8" name="Freeform 22"/>
          <p:cNvSpPr>
            <a:spLocks/>
          </p:cNvSpPr>
          <p:nvPr/>
        </p:nvSpPr>
        <p:spPr bwMode="auto">
          <a:xfrm>
            <a:off x="5026025" y="4327525"/>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50"/>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599" name="Line 23"/>
          <p:cNvSpPr>
            <a:spLocks noChangeShapeType="1"/>
          </p:cNvSpPr>
          <p:nvPr/>
        </p:nvSpPr>
        <p:spPr bwMode="auto">
          <a:xfrm>
            <a:off x="3071813" y="4402138"/>
            <a:ext cx="32226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0" name="Freeform 24"/>
          <p:cNvSpPr>
            <a:spLocks/>
          </p:cNvSpPr>
          <p:nvPr/>
        </p:nvSpPr>
        <p:spPr bwMode="auto">
          <a:xfrm>
            <a:off x="3387725" y="4327525"/>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50"/>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601" name="Line 25"/>
          <p:cNvSpPr>
            <a:spLocks noChangeShapeType="1"/>
          </p:cNvSpPr>
          <p:nvPr/>
        </p:nvSpPr>
        <p:spPr bwMode="auto">
          <a:xfrm>
            <a:off x="7242175" y="4402138"/>
            <a:ext cx="10271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2" name="Line 26"/>
          <p:cNvSpPr>
            <a:spLocks noChangeShapeType="1"/>
          </p:cNvSpPr>
          <p:nvPr/>
        </p:nvSpPr>
        <p:spPr bwMode="auto">
          <a:xfrm flipV="1">
            <a:off x="8285163" y="3917950"/>
            <a:ext cx="1587" cy="4778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3" name="Freeform 27"/>
          <p:cNvSpPr>
            <a:spLocks/>
          </p:cNvSpPr>
          <p:nvPr/>
        </p:nvSpPr>
        <p:spPr bwMode="auto">
          <a:xfrm>
            <a:off x="8223250" y="3587750"/>
            <a:ext cx="127000" cy="341313"/>
          </a:xfrm>
          <a:custGeom>
            <a:avLst/>
            <a:gdLst>
              <a:gd name="T0" fmla="*/ 2147483646 w 80"/>
              <a:gd name="T1" fmla="*/ 2147483646 h 215"/>
              <a:gd name="T2" fmla="*/ 2147483646 w 80"/>
              <a:gd name="T3" fmla="*/ 0 h 215"/>
              <a:gd name="T4" fmla="*/ 0 w 80"/>
              <a:gd name="T5" fmla="*/ 2147483646 h 215"/>
              <a:gd name="T6" fmla="*/ 2147483646 w 80"/>
              <a:gd name="T7" fmla="*/ 2147483646 h 215"/>
              <a:gd name="T8" fmla="*/ 0 60000 65536"/>
              <a:gd name="T9" fmla="*/ 0 60000 65536"/>
              <a:gd name="T10" fmla="*/ 0 60000 65536"/>
              <a:gd name="T11" fmla="*/ 0 60000 65536"/>
              <a:gd name="T12" fmla="*/ 0 w 80"/>
              <a:gd name="T13" fmla="*/ 0 h 215"/>
              <a:gd name="T14" fmla="*/ 80 w 80"/>
              <a:gd name="T15" fmla="*/ 215 h 215"/>
            </a:gdLst>
            <a:ahLst/>
            <a:cxnLst>
              <a:cxn ang="T8">
                <a:pos x="T0" y="T1"/>
              </a:cxn>
              <a:cxn ang="T9">
                <a:pos x="T2" y="T3"/>
              </a:cxn>
              <a:cxn ang="T10">
                <a:pos x="T4" y="T5"/>
              </a:cxn>
              <a:cxn ang="T11">
                <a:pos x="T6" y="T7"/>
              </a:cxn>
            </a:cxnLst>
            <a:rect l="T12" t="T13" r="T14" b="T15"/>
            <a:pathLst>
              <a:path w="80" h="215">
                <a:moveTo>
                  <a:pt x="80" y="215"/>
                </a:moveTo>
                <a:lnTo>
                  <a:pt x="39" y="0"/>
                </a:lnTo>
                <a:lnTo>
                  <a:pt x="0" y="215"/>
                </a:lnTo>
                <a:lnTo>
                  <a:pt x="8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604" name="Line 28"/>
          <p:cNvSpPr>
            <a:spLocks noChangeShapeType="1"/>
          </p:cNvSpPr>
          <p:nvPr/>
        </p:nvSpPr>
        <p:spPr bwMode="auto">
          <a:xfrm>
            <a:off x="985838" y="2411413"/>
            <a:ext cx="1587" cy="819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5" name="Line 29"/>
          <p:cNvSpPr>
            <a:spLocks noChangeShapeType="1"/>
          </p:cNvSpPr>
          <p:nvPr/>
        </p:nvSpPr>
        <p:spPr bwMode="auto">
          <a:xfrm>
            <a:off x="985838" y="2411413"/>
            <a:ext cx="19621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6" name="Freeform 30"/>
          <p:cNvSpPr>
            <a:spLocks/>
          </p:cNvSpPr>
          <p:nvPr/>
        </p:nvSpPr>
        <p:spPr bwMode="auto">
          <a:xfrm>
            <a:off x="2941638" y="2336800"/>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49"/>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607" name="Line 31"/>
          <p:cNvSpPr>
            <a:spLocks noChangeShapeType="1"/>
          </p:cNvSpPr>
          <p:nvPr/>
        </p:nvSpPr>
        <p:spPr bwMode="auto">
          <a:xfrm flipV="1">
            <a:off x="8285163" y="2411413"/>
            <a:ext cx="1587" cy="638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8" name="Line 32"/>
          <p:cNvSpPr>
            <a:spLocks noChangeShapeType="1"/>
          </p:cNvSpPr>
          <p:nvPr/>
        </p:nvSpPr>
        <p:spPr bwMode="auto">
          <a:xfrm flipH="1">
            <a:off x="5132388" y="2411413"/>
            <a:ext cx="31527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609" name="Freeform 33"/>
          <p:cNvSpPr>
            <a:spLocks/>
          </p:cNvSpPr>
          <p:nvPr/>
        </p:nvSpPr>
        <p:spPr bwMode="auto">
          <a:xfrm>
            <a:off x="4859338" y="2336800"/>
            <a:ext cx="282575" cy="153988"/>
          </a:xfrm>
          <a:custGeom>
            <a:avLst/>
            <a:gdLst>
              <a:gd name="T0" fmla="*/ 2147483646 w 178"/>
              <a:gd name="T1" fmla="*/ 0 h 97"/>
              <a:gd name="T2" fmla="*/ 0 w 178"/>
              <a:gd name="T3" fmla="*/ 2147483646 h 97"/>
              <a:gd name="T4" fmla="*/ 2147483646 w 178"/>
              <a:gd name="T5" fmla="*/ 2147483646 h 97"/>
              <a:gd name="T6" fmla="*/ 2147483646 w 178"/>
              <a:gd name="T7" fmla="*/ 0 h 97"/>
              <a:gd name="T8" fmla="*/ 0 60000 65536"/>
              <a:gd name="T9" fmla="*/ 0 60000 65536"/>
              <a:gd name="T10" fmla="*/ 0 60000 65536"/>
              <a:gd name="T11" fmla="*/ 0 60000 65536"/>
              <a:gd name="T12" fmla="*/ 0 w 178"/>
              <a:gd name="T13" fmla="*/ 0 h 97"/>
              <a:gd name="T14" fmla="*/ 178 w 178"/>
              <a:gd name="T15" fmla="*/ 97 h 97"/>
            </a:gdLst>
            <a:ahLst/>
            <a:cxnLst>
              <a:cxn ang="T8">
                <a:pos x="T0" y="T1"/>
              </a:cxn>
              <a:cxn ang="T9">
                <a:pos x="T2" y="T3"/>
              </a:cxn>
              <a:cxn ang="T10">
                <a:pos x="T4" y="T5"/>
              </a:cxn>
              <a:cxn ang="T11">
                <a:pos x="T6" y="T7"/>
              </a:cxn>
            </a:cxnLst>
            <a:rect l="T12" t="T13" r="T14" b="T15"/>
            <a:pathLst>
              <a:path w="178" h="97">
                <a:moveTo>
                  <a:pt x="178" y="0"/>
                </a:moveTo>
                <a:lnTo>
                  <a:pt x="0" y="49"/>
                </a:lnTo>
                <a:lnTo>
                  <a:pt x="178" y="97"/>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610" name="Rectangle 34"/>
          <p:cNvSpPr>
            <a:spLocks noChangeArrowheads="1"/>
          </p:cNvSpPr>
          <p:nvPr/>
        </p:nvSpPr>
        <p:spPr bwMode="auto">
          <a:xfrm>
            <a:off x="688975" y="5030788"/>
            <a:ext cx="4918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611" name="Rectangle 35"/>
          <p:cNvSpPr>
            <a:spLocks noChangeArrowheads="1"/>
          </p:cNvSpPr>
          <p:nvPr/>
        </p:nvSpPr>
        <p:spPr bwMode="auto">
          <a:xfrm>
            <a:off x="2935288" y="51609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2400">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152612" name="Rectangle 36"/>
          <p:cNvSpPr>
            <a:spLocks noChangeArrowheads="1"/>
          </p:cNvSpPr>
          <p:nvPr/>
        </p:nvSpPr>
        <p:spPr bwMode="auto">
          <a:xfrm>
            <a:off x="2797175" y="5168900"/>
            <a:ext cx="3521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图</a:t>
            </a:r>
            <a:r>
              <a:rPr kumimoji="1" lang="en-US" altLang="zh-CN" sz="2400">
                <a:solidFill>
                  <a:srgbClr val="000000"/>
                </a:solidFill>
                <a:latin typeface="Times New Roman" panose="02020603050405020304" pitchFamily="18" charset="0"/>
              </a:rPr>
              <a:t>7.7 </a:t>
            </a:r>
            <a:r>
              <a:rPr kumimoji="1" lang="zh-CN" altLang="en-US" sz="2400">
                <a:solidFill>
                  <a:srgbClr val="000000"/>
                </a:solidFill>
                <a:latin typeface="Times New Roman" panose="02020603050405020304" pitchFamily="18" charset="0"/>
              </a:rPr>
              <a:t>示例学习的学习模型</a:t>
            </a:r>
            <a:endParaRPr kumimoji="1" lang="zh-CN" altLang="en-US" sz="2400">
              <a:latin typeface="Times New Roman" panose="02020603050405020304" pitchFamily="18" charset="0"/>
            </a:endParaRPr>
          </a:p>
        </p:txBody>
      </p:sp>
      <p:sp>
        <p:nvSpPr>
          <p:cNvPr id="152613" name="Rectangle 37"/>
          <p:cNvSpPr>
            <a:spLocks noChangeArrowheads="1"/>
          </p:cNvSpPr>
          <p:nvPr/>
        </p:nvSpPr>
        <p:spPr bwMode="auto">
          <a:xfrm>
            <a:off x="395288" y="3213100"/>
            <a:ext cx="1223962" cy="5762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614" name="Rectangle 38"/>
          <p:cNvSpPr>
            <a:spLocks noChangeArrowheads="1"/>
          </p:cNvSpPr>
          <p:nvPr/>
        </p:nvSpPr>
        <p:spPr bwMode="auto">
          <a:xfrm>
            <a:off x="7667625" y="3068638"/>
            <a:ext cx="1223963" cy="5048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152615" name="Rectangle 39"/>
          <p:cNvSpPr>
            <a:spLocks noChangeArrowheads="1"/>
          </p:cNvSpPr>
          <p:nvPr/>
        </p:nvSpPr>
        <p:spPr bwMode="auto">
          <a:xfrm>
            <a:off x="5292725" y="4149725"/>
            <a:ext cx="1943100" cy="50323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lstStyle/>
          <a:p>
            <a:pPr eaLnBrk="1" hangingPunct="1"/>
            <a:r>
              <a:rPr lang="en-US" altLang="zh-CN">
                <a:latin typeface="黑体" panose="02010609060101010101" pitchFamily="49" charset="-122"/>
              </a:rPr>
              <a:t>1.</a:t>
            </a:r>
            <a:r>
              <a:rPr lang="zh-CN" altLang="en-US">
                <a:latin typeface="黑体" panose="02010609060101010101" pitchFamily="49" charset="-122"/>
              </a:rPr>
              <a:t>定义</a:t>
            </a:r>
          </a:p>
        </p:txBody>
      </p:sp>
      <p:sp>
        <p:nvSpPr>
          <p:cNvPr id="24579" name="Rectangle 4"/>
          <p:cNvSpPr>
            <a:spLocks noGrp="1" noChangeArrowheads="1"/>
          </p:cNvSpPr>
          <p:nvPr>
            <p:ph idx="1"/>
          </p:nvPr>
        </p:nvSpPr>
        <p:spPr/>
        <p:txBody>
          <a:bodyPr/>
          <a:lstStyle/>
          <a:p>
            <a:pPr eaLnBrk="1" hangingPunct="1">
              <a:lnSpc>
                <a:spcPct val="170000"/>
              </a:lnSpc>
            </a:pPr>
            <a:r>
              <a:rPr lang="zh-CN" altLang="en-US" b="1">
                <a:latin typeface="Times New Roman" panose="02020603050405020304" pitchFamily="18" charset="0"/>
              </a:rPr>
              <a:t>如果一个计算机程序针对</a:t>
            </a:r>
            <a:r>
              <a:rPr lang="zh-CN" altLang="en-US" b="1">
                <a:solidFill>
                  <a:srgbClr val="FF0066"/>
                </a:solidFill>
                <a:latin typeface="Times New Roman" panose="02020603050405020304" pitchFamily="18" charset="0"/>
              </a:rPr>
              <a:t>某类任务</a:t>
            </a:r>
            <a:r>
              <a:rPr lang="en-US" altLang="zh-CN" b="1">
                <a:solidFill>
                  <a:srgbClr val="FF0066"/>
                </a:solidFill>
                <a:latin typeface="Times New Roman" panose="02020603050405020304" pitchFamily="18" charset="0"/>
              </a:rPr>
              <a:t>T</a:t>
            </a:r>
            <a:r>
              <a:rPr lang="zh-CN" altLang="en-US" b="1">
                <a:solidFill>
                  <a:srgbClr val="FF0066"/>
                </a:solidFill>
                <a:latin typeface="Times New Roman" panose="02020603050405020304" pitchFamily="18" charset="0"/>
              </a:rPr>
              <a:t>，用</a:t>
            </a:r>
            <a:r>
              <a:rPr lang="en-US" altLang="zh-CN" b="1">
                <a:solidFill>
                  <a:srgbClr val="FF0066"/>
                </a:solidFill>
                <a:latin typeface="Times New Roman" panose="02020603050405020304" pitchFamily="18" charset="0"/>
              </a:rPr>
              <a:t>P</a:t>
            </a:r>
            <a:r>
              <a:rPr lang="zh-CN" altLang="en-US" b="1">
                <a:solidFill>
                  <a:srgbClr val="FF0066"/>
                </a:solidFill>
                <a:latin typeface="Times New Roman" panose="02020603050405020304" pitchFamily="18" charset="0"/>
              </a:rPr>
              <a:t>衡量性能，根据经验</a:t>
            </a:r>
            <a:r>
              <a:rPr lang="en-US" altLang="zh-CN" b="1">
                <a:solidFill>
                  <a:srgbClr val="FF0066"/>
                </a:solidFill>
                <a:latin typeface="Times New Roman" panose="02020603050405020304" pitchFamily="18" charset="0"/>
              </a:rPr>
              <a:t>E</a:t>
            </a:r>
            <a:r>
              <a:rPr lang="zh-CN" altLang="en-US" b="1">
                <a:latin typeface="Times New Roman" panose="02020603050405020304" pitchFamily="18" charset="0"/>
              </a:rPr>
              <a:t>来自我完善，那么就称该程序在从经验</a:t>
            </a:r>
            <a:r>
              <a:rPr lang="en-US" altLang="zh-CN" b="1">
                <a:latin typeface="Times New Roman" panose="02020603050405020304" pitchFamily="18" charset="0"/>
              </a:rPr>
              <a:t>E</a:t>
            </a:r>
            <a:r>
              <a:rPr lang="zh-CN" altLang="en-US" b="1">
                <a:latin typeface="Times New Roman" panose="02020603050405020304" pitchFamily="18" charset="0"/>
              </a:rPr>
              <a:t>中学习，针对任务</a:t>
            </a:r>
            <a:r>
              <a:rPr lang="en-US" altLang="zh-CN" b="1">
                <a:latin typeface="Times New Roman" panose="02020603050405020304" pitchFamily="18" charset="0"/>
              </a:rPr>
              <a:t>T</a:t>
            </a:r>
            <a:r>
              <a:rPr lang="zh-CN" altLang="en-US" b="1">
                <a:latin typeface="Times New Roman" panose="02020603050405020304" pitchFamily="18" charset="0"/>
              </a:rPr>
              <a:t>，它的性能用</a:t>
            </a:r>
            <a:r>
              <a:rPr lang="en-US" altLang="zh-CN" b="1">
                <a:latin typeface="Times New Roman" panose="02020603050405020304" pitchFamily="18" charset="0"/>
              </a:rPr>
              <a:t>P</a:t>
            </a:r>
            <a:r>
              <a:rPr lang="zh-CN" altLang="en-US" b="1">
                <a:latin typeface="Times New Roman" panose="02020603050405020304" pitchFamily="18" charset="0"/>
              </a:rPr>
              <a:t>来衡量</a:t>
            </a:r>
            <a:r>
              <a:rPr lang="en-US" altLang="zh-CN" b="1">
                <a:latin typeface="Times New Roman" panose="02020603050405020304" pitchFamily="18" charset="0"/>
              </a:rPr>
              <a:t>(Mitchell 97)</a:t>
            </a:r>
          </a:p>
          <a:p>
            <a:pPr eaLnBrk="1" hangingPunct="1">
              <a:lnSpc>
                <a:spcPct val="170000"/>
              </a:lnSpc>
            </a:pPr>
            <a:r>
              <a:rPr lang="zh-CN" altLang="en-US" b="1">
                <a:latin typeface="Times New Roman" panose="02020603050405020304" pitchFamily="18" charset="0"/>
              </a:rPr>
              <a:t>学习包括三个部分：</a:t>
            </a:r>
          </a:p>
          <a:p>
            <a:pPr lvl="1" eaLnBrk="1" hangingPunct="1">
              <a:lnSpc>
                <a:spcPct val="170000"/>
              </a:lnSpc>
            </a:pPr>
            <a:r>
              <a:rPr lang="zh-CN" altLang="en-US" b="1">
                <a:solidFill>
                  <a:srgbClr val="FF0066"/>
                </a:solidFill>
                <a:latin typeface="Times New Roman" panose="02020603050405020304" pitchFamily="18" charset="0"/>
              </a:rPr>
              <a:t>任务种类</a:t>
            </a:r>
            <a:r>
              <a:rPr lang="en-US" altLang="zh-CN" b="1">
                <a:solidFill>
                  <a:srgbClr val="FF0066"/>
                </a:solidFill>
                <a:latin typeface="Times New Roman" panose="02020603050405020304" pitchFamily="18" charset="0"/>
              </a:rPr>
              <a:t>T</a:t>
            </a:r>
            <a:r>
              <a:rPr lang="zh-CN" altLang="en-US" b="1">
                <a:solidFill>
                  <a:srgbClr val="FF0066"/>
                </a:solidFill>
                <a:latin typeface="Times New Roman" panose="02020603050405020304" pitchFamily="18" charset="0"/>
              </a:rPr>
              <a:t>，性能标准</a:t>
            </a:r>
            <a:r>
              <a:rPr lang="en-US" altLang="zh-CN" b="1">
                <a:solidFill>
                  <a:srgbClr val="FF0066"/>
                </a:solidFill>
                <a:latin typeface="Times New Roman" panose="02020603050405020304" pitchFamily="18" charset="0"/>
              </a:rPr>
              <a:t>P</a:t>
            </a:r>
            <a:r>
              <a:rPr lang="zh-CN" altLang="en-US" b="1">
                <a:solidFill>
                  <a:srgbClr val="FF0066"/>
                </a:solidFill>
                <a:latin typeface="Times New Roman" panose="02020603050405020304" pitchFamily="18" charset="0"/>
              </a:rPr>
              <a:t>，经验来源</a:t>
            </a:r>
            <a:r>
              <a:rPr lang="en-US" altLang="zh-CN" b="1">
                <a:solidFill>
                  <a:srgbClr val="FF0066"/>
                </a:solidFill>
                <a:latin typeface="Times New Roman" panose="02020603050405020304" pitchFamily="18" charset="0"/>
              </a:rPr>
              <a:t>E</a:t>
            </a:r>
          </a:p>
          <a:p>
            <a:pPr eaLnBrk="1" hangingPunct="1"/>
            <a:endParaRPr lang="zh-CN" altLang="en-US" b="1">
              <a:solidFill>
                <a:srgbClr val="FF0066"/>
              </a:solidFill>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lstStyle/>
          <a:p>
            <a:pPr eaLnBrk="1" hangingPunct="1"/>
            <a:r>
              <a:rPr lang="zh-CN" altLang="en-US"/>
              <a:t>例子</a:t>
            </a:r>
          </a:p>
        </p:txBody>
      </p:sp>
      <p:sp>
        <p:nvSpPr>
          <p:cNvPr id="25603" name="Rectangle 3"/>
          <p:cNvSpPr>
            <a:spLocks noGrp="1" noChangeArrowheads="1"/>
          </p:cNvSpPr>
          <p:nvPr>
            <p:ph idx="1"/>
          </p:nvPr>
        </p:nvSpPr>
        <p:spPr/>
        <p:txBody>
          <a:bodyPr/>
          <a:lstStyle/>
          <a:p>
            <a:pPr eaLnBrk="1" hangingPunct="1">
              <a:lnSpc>
                <a:spcPct val="180000"/>
              </a:lnSpc>
              <a:spcBef>
                <a:spcPct val="30000"/>
              </a:spcBef>
            </a:pPr>
            <a:r>
              <a:rPr lang="zh-CN" altLang="en-US" b="1"/>
              <a:t>例</a:t>
            </a:r>
            <a:r>
              <a:rPr lang="en-US" altLang="zh-CN" b="1">
                <a:latin typeface="Times New Roman" panose="02020603050405020304" pitchFamily="18" charset="0"/>
              </a:rPr>
              <a:t>1</a:t>
            </a:r>
            <a:r>
              <a:rPr lang="zh-CN" altLang="en-US" b="1">
                <a:latin typeface="Times New Roman" panose="02020603050405020304" pitchFamily="18" charset="0"/>
              </a:rPr>
              <a:t>：象棋学习问题</a:t>
            </a:r>
          </a:p>
          <a:p>
            <a:pPr lvl="1" eaLnBrk="1" hangingPunct="1">
              <a:lnSpc>
                <a:spcPct val="180000"/>
              </a:lnSpc>
              <a:spcBef>
                <a:spcPct val="30000"/>
              </a:spcBef>
            </a:pPr>
            <a:r>
              <a:rPr lang="zh-CN" altLang="en-US" b="1">
                <a:latin typeface="Times New Roman" panose="02020603050405020304" pitchFamily="18" charset="0"/>
              </a:rPr>
              <a:t>任务</a:t>
            </a:r>
            <a:r>
              <a:rPr lang="en-US" altLang="zh-CN" b="1">
                <a:latin typeface="Times New Roman" panose="02020603050405020304" pitchFamily="18" charset="0"/>
              </a:rPr>
              <a:t>T: </a:t>
            </a:r>
            <a:r>
              <a:rPr lang="zh-CN" altLang="en-US" b="1">
                <a:latin typeface="Times New Roman" panose="02020603050405020304" pitchFamily="18" charset="0"/>
              </a:rPr>
              <a:t>和人类下象棋</a:t>
            </a:r>
          </a:p>
          <a:p>
            <a:pPr lvl="1" eaLnBrk="1" hangingPunct="1">
              <a:lnSpc>
                <a:spcPct val="180000"/>
              </a:lnSpc>
              <a:spcBef>
                <a:spcPct val="30000"/>
              </a:spcBef>
            </a:pPr>
            <a:r>
              <a:rPr lang="zh-CN" altLang="en-US" b="1">
                <a:latin typeface="Times New Roman" panose="02020603050405020304" pitchFamily="18" charset="0"/>
              </a:rPr>
              <a:t>性能标准</a:t>
            </a:r>
            <a:r>
              <a:rPr lang="en-US" altLang="zh-CN" b="1">
                <a:latin typeface="Times New Roman" panose="02020603050405020304" pitchFamily="18" charset="0"/>
              </a:rPr>
              <a:t>P</a:t>
            </a:r>
            <a:r>
              <a:rPr lang="zh-CN" altLang="en-US" b="1">
                <a:latin typeface="Times New Roman" panose="02020603050405020304" pitchFamily="18" charset="0"/>
              </a:rPr>
              <a:t>：战绩</a:t>
            </a:r>
          </a:p>
          <a:p>
            <a:pPr lvl="1" eaLnBrk="1" hangingPunct="1">
              <a:lnSpc>
                <a:spcPct val="180000"/>
              </a:lnSpc>
              <a:spcBef>
                <a:spcPct val="30000"/>
              </a:spcBef>
            </a:pPr>
            <a:r>
              <a:rPr lang="zh-CN" altLang="en-US" b="1">
                <a:latin typeface="Times New Roman" panose="02020603050405020304" pitchFamily="18" charset="0"/>
              </a:rPr>
              <a:t>训练经验</a:t>
            </a:r>
            <a:r>
              <a:rPr lang="en-US" altLang="zh-CN" b="1">
                <a:latin typeface="Times New Roman" panose="02020603050405020304" pitchFamily="18" charset="0"/>
              </a:rPr>
              <a:t>E</a:t>
            </a:r>
            <a:r>
              <a:rPr lang="zh-CN" altLang="en-US" b="1">
                <a:latin typeface="Times New Roman" panose="02020603050405020304" pitchFamily="18" charset="0"/>
              </a:rPr>
              <a:t>：和人对弈、自己对弈或打谱</a:t>
            </a:r>
            <a:endParaRPr lang="en-US" altLang="zh-CN" b="1">
              <a:latin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lnSpc>
                <a:spcPct val="200000"/>
              </a:lnSpc>
              <a:spcBef>
                <a:spcPct val="30000"/>
              </a:spcBef>
            </a:pPr>
            <a:r>
              <a:rPr lang="zh-CN" altLang="en-US" b="1">
                <a:latin typeface="Times New Roman" panose="02020603050405020304" pitchFamily="18" charset="0"/>
              </a:rPr>
              <a:t>例</a:t>
            </a:r>
            <a:r>
              <a:rPr lang="en-US" altLang="zh-CN" b="1">
                <a:latin typeface="Times New Roman" panose="02020603050405020304" pitchFamily="18" charset="0"/>
              </a:rPr>
              <a:t>2</a:t>
            </a:r>
            <a:r>
              <a:rPr lang="zh-CN" altLang="en-US" b="1">
                <a:latin typeface="Times New Roman" panose="02020603050405020304" pitchFamily="18" charset="0"/>
              </a:rPr>
              <a:t>：汉字手写体识别学习问题</a:t>
            </a:r>
          </a:p>
          <a:p>
            <a:pPr lvl="1" eaLnBrk="1" hangingPunct="1">
              <a:lnSpc>
                <a:spcPct val="200000"/>
              </a:lnSpc>
              <a:spcBef>
                <a:spcPct val="30000"/>
              </a:spcBef>
            </a:pPr>
            <a:r>
              <a:rPr lang="zh-CN" altLang="en-US" b="1">
                <a:latin typeface="Times New Roman" panose="02020603050405020304" pitchFamily="18" charset="0"/>
              </a:rPr>
              <a:t>任务</a:t>
            </a:r>
            <a:r>
              <a:rPr lang="en-US" altLang="zh-CN" b="1">
                <a:latin typeface="Times New Roman" panose="02020603050405020304" pitchFamily="18" charset="0"/>
              </a:rPr>
              <a:t>T: </a:t>
            </a:r>
            <a:r>
              <a:rPr lang="zh-CN" altLang="en-US" b="1">
                <a:latin typeface="Times New Roman" panose="02020603050405020304" pitchFamily="18" charset="0"/>
              </a:rPr>
              <a:t>识别和分类图像中的手写文字</a:t>
            </a:r>
          </a:p>
          <a:p>
            <a:pPr lvl="1" eaLnBrk="1" hangingPunct="1">
              <a:lnSpc>
                <a:spcPct val="200000"/>
              </a:lnSpc>
              <a:spcBef>
                <a:spcPct val="30000"/>
              </a:spcBef>
            </a:pPr>
            <a:r>
              <a:rPr lang="zh-CN" altLang="en-US" b="1">
                <a:latin typeface="Times New Roman" panose="02020603050405020304" pitchFamily="18" charset="0"/>
              </a:rPr>
              <a:t>性能标准</a:t>
            </a:r>
            <a:r>
              <a:rPr lang="en-US" altLang="zh-CN" b="1">
                <a:latin typeface="Times New Roman" panose="02020603050405020304" pitchFamily="18" charset="0"/>
              </a:rPr>
              <a:t>P</a:t>
            </a:r>
            <a:r>
              <a:rPr lang="zh-CN" altLang="en-US" b="1">
                <a:latin typeface="Times New Roman" panose="02020603050405020304" pitchFamily="18" charset="0"/>
              </a:rPr>
              <a:t>：识别和分类的正确率</a:t>
            </a:r>
          </a:p>
          <a:p>
            <a:pPr lvl="1" eaLnBrk="1" hangingPunct="1">
              <a:lnSpc>
                <a:spcPct val="200000"/>
              </a:lnSpc>
              <a:spcBef>
                <a:spcPct val="30000"/>
              </a:spcBef>
            </a:pPr>
            <a:r>
              <a:rPr lang="zh-CN" altLang="en-US" b="1">
                <a:latin typeface="Times New Roman" panose="02020603050405020304" pitchFamily="18" charset="0"/>
              </a:rPr>
              <a:t>训练经验</a:t>
            </a:r>
            <a:r>
              <a:rPr lang="en-US" altLang="zh-CN" b="1">
                <a:latin typeface="Times New Roman" panose="02020603050405020304" pitchFamily="18" charset="0"/>
              </a:rPr>
              <a:t>E</a:t>
            </a:r>
            <a:r>
              <a:rPr lang="zh-CN" altLang="en-US" b="1">
                <a:latin typeface="Times New Roman" panose="02020603050405020304" pitchFamily="18" charset="0"/>
              </a:rPr>
              <a:t>：已识别的手写体汉字的数据库</a:t>
            </a:r>
          </a:p>
        </p:txBody>
      </p:sp>
      <p:sp>
        <p:nvSpPr>
          <p:cNvPr id="26627" name="Rectangle 2"/>
          <p:cNvSpPr>
            <a:spLocks noGrp="1" noChangeArrowheads="1"/>
          </p:cNvSpPr>
          <p:nvPr>
            <p:ph type="title"/>
          </p:nvPr>
        </p:nvSpPr>
        <p:spPr/>
        <p:txBody>
          <a:bodyPr anchor="ctr"/>
          <a:lstStyle/>
          <a:p>
            <a:pPr eaLnBrk="1" hangingPunct="1"/>
            <a:r>
              <a:rPr lang="zh-CN" altLang="en-US"/>
              <a:t>例子</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eaLnBrk="1" hangingPunct="1">
              <a:lnSpc>
                <a:spcPct val="190000"/>
              </a:lnSpc>
              <a:spcBef>
                <a:spcPct val="30000"/>
              </a:spcBef>
            </a:pPr>
            <a:r>
              <a:rPr lang="zh-CN" altLang="en-US" b="1">
                <a:latin typeface="Times New Roman" panose="02020603050405020304" pitchFamily="18" charset="0"/>
              </a:rPr>
              <a:t>例</a:t>
            </a:r>
            <a:r>
              <a:rPr lang="en-US" altLang="zh-CN" b="1">
                <a:latin typeface="Times New Roman" panose="02020603050405020304" pitchFamily="18" charset="0"/>
              </a:rPr>
              <a:t>3</a:t>
            </a:r>
            <a:r>
              <a:rPr lang="zh-CN" altLang="en-US" b="1">
                <a:latin typeface="Times New Roman" panose="02020603050405020304" pitchFamily="18" charset="0"/>
              </a:rPr>
              <a:t>：</a:t>
            </a:r>
            <a:r>
              <a:rPr lang="zh-CN" altLang="en-US" b="1"/>
              <a:t>自动驾驶的学习问题</a:t>
            </a:r>
          </a:p>
          <a:p>
            <a:pPr lvl="1" eaLnBrk="1" hangingPunct="1">
              <a:lnSpc>
                <a:spcPct val="190000"/>
              </a:lnSpc>
              <a:spcBef>
                <a:spcPct val="30000"/>
              </a:spcBef>
            </a:pPr>
            <a:r>
              <a:rPr lang="en-US" altLang="zh-CN" b="1">
                <a:latin typeface="Times New Roman" panose="02020603050405020304" pitchFamily="18" charset="0"/>
              </a:rPr>
              <a:t>T: </a:t>
            </a:r>
            <a:r>
              <a:rPr lang="zh-CN" altLang="en-US" b="1">
                <a:latin typeface="Times New Roman" panose="02020603050405020304" pitchFamily="18" charset="0"/>
              </a:rPr>
              <a:t>通过视觉传感器等在四车道高速公路上驾驶</a:t>
            </a:r>
          </a:p>
          <a:p>
            <a:pPr lvl="1" eaLnBrk="1" hangingPunct="1">
              <a:lnSpc>
                <a:spcPct val="190000"/>
              </a:lnSpc>
              <a:spcBef>
                <a:spcPct val="30000"/>
              </a:spcBef>
            </a:pPr>
            <a:r>
              <a:rPr lang="en-US" altLang="zh-CN" b="1">
                <a:latin typeface="Times New Roman" panose="02020603050405020304" pitchFamily="18" charset="0"/>
              </a:rPr>
              <a:t>P: </a:t>
            </a:r>
            <a:r>
              <a:rPr lang="zh-CN" altLang="en-US" b="1">
                <a:latin typeface="Times New Roman" panose="02020603050405020304" pitchFamily="18" charset="0"/>
              </a:rPr>
              <a:t>平均无差错行驶里程</a:t>
            </a:r>
          </a:p>
          <a:p>
            <a:pPr lvl="1" eaLnBrk="1" hangingPunct="1">
              <a:lnSpc>
                <a:spcPct val="190000"/>
              </a:lnSpc>
              <a:spcBef>
                <a:spcPct val="30000"/>
              </a:spcBef>
            </a:pPr>
            <a:r>
              <a:rPr lang="en-US" altLang="zh-CN" b="1">
                <a:latin typeface="Times New Roman" panose="02020603050405020304" pitchFamily="18" charset="0"/>
              </a:rPr>
              <a:t>E: </a:t>
            </a:r>
            <a:r>
              <a:rPr lang="zh-CN" altLang="en-US" b="1">
                <a:latin typeface="Times New Roman" panose="02020603050405020304" pitchFamily="18" charset="0"/>
              </a:rPr>
              <a:t>人类驾驶时录制的一系列图像和驾驶指令数据库</a:t>
            </a:r>
          </a:p>
        </p:txBody>
      </p:sp>
      <p:sp>
        <p:nvSpPr>
          <p:cNvPr id="27651" name="Rectangle 2"/>
          <p:cNvSpPr>
            <a:spLocks noGrp="1" noChangeArrowheads="1"/>
          </p:cNvSpPr>
          <p:nvPr>
            <p:ph type="title"/>
          </p:nvPr>
        </p:nvSpPr>
        <p:spPr/>
        <p:txBody>
          <a:bodyPr anchor="ctr"/>
          <a:lstStyle/>
          <a:p>
            <a:pPr eaLnBrk="1" hangingPunct="1"/>
            <a:r>
              <a:rPr lang="zh-CN" altLang="en-US"/>
              <a:t>例子</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ChangeArrowheads="1"/>
          </p:cNvSpPr>
          <p:nvPr/>
        </p:nvSpPr>
        <p:spPr bwMode="auto">
          <a:xfrm>
            <a:off x="444500" y="977900"/>
            <a:ext cx="7543800"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spcBef>
                <a:spcPct val="30000"/>
              </a:spcBef>
              <a:buClr>
                <a:schemeClr val="accent2"/>
              </a:buClr>
            </a:pPr>
            <a:r>
              <a:rPr lang="zh-CN" altLang="en-US" sz="2700">
                <a:solidFill>
                  <a:schemeClr val="tx1"/>
                </a:solidFill>
                <a:latin typeface="Times New Roman" panose="02020603050405020304" pitchFamily="18" charset="0"/>
                <a:ea typeface="宋体" panose="02010600030101010101" pitchFamily="2" charset="-122"/>
              </a:rPr>
              <a:t>使用YOLO 模型</a:t>
            </a:r>
          </a:p>
          <a:p>
            <a:pPr eaLnBrk="1" hangingPunct="1">
              <a:spcBef>
                <a:spcPct val="30000"/>
              </a:spcBef>
              <a:buClr>
                <a:schemeClr val="accent2"/>
              </a:buClr>
            </a:pPr>
            <a:r>
              <a:rPr lang="zh-CN" altLang="en-US" sz="2700">
                <a:solidFill>
                  <a:schemeClr val="tx1"/>
                </a:solidFill>
                <a:latin typeface="Times New Roman" panose="02020603050405020304" pitchFamily="18" charset="0"/>
                <a:ea typeface="宋体" panose="02010600030101010101" pitchFamily="2" charset="-122"/>
              </a:rPr>
              <a:t>对行人目标以及常见移动目标进行实时检测</a:t>
            </a:r>
            <a:endParaRPr lang="zh-CN" altLang="en-US" sz="1600">
              <a:solidFill>
                <a:schemeClr val="tx1"/>
              </a:solidFill>
              <a:latin typeface="Times New Roman" panose="02020603050405020304" pitchFamily="18" charset="0"/>
              <a:ea typeface="宋体" panose="02010600030101010101" pitchFamily="2" charset="-122"/>
            </a:endParaRPr>
          </a:p>
        </p:txBody>
      </p:sp>
      <p:pic>
        <p:nvPicPr>
          <p:cNvPr id="28675" name="内容占位符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2101850"/>
            <a:ext cx="557053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p:cNvSpPr>
            <a:spLocks noGrp="1" noChangeArrowheads="1"/>
          </p:cNvSpPr>
          <p:nvPr>
            <p:ph type="title"/>
          </p:nvPr>
        </p:nvSpPr>
        <p:spPr/>
        <p:txBody>
          <a:bodyPr anchor="ctr"/>
          <a:lstStyle/>
          <a:p>
            <a:pPr eaLnBrk="1" hangingPunct="1"/>
            <a:r>
              <a:rPr lang="zh-CN" altLang="en-US"/>
              <a:t>实例：自动驾驶—行人与移动目标检测</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noChangeArrowheads="1"/>
          </p:cNvSpPr>
          <p:nvPr>
            <p:ph idx="1"/>
          </p:nvPr>
        </p:nvSpPr>
        <p:spPr/>
        <p:txBody>
          <a:bodyPr/>
          <a:lstStyle/>
          <a:p>
            <a:r>
              <a:rPr lang="en-US" altLang="zh-CN">
                <a:solidFill>
                  <a:srgbClr val="015D98"/>
                </a:solidFill>
                <a:latin typeface="微软雅黑" panose="020B0503020204020204" pitchFamily="34" charset="-122"/>
                <a:ea typeface="微软雅黑" panose="020B0503020204020204" pitchFamily="34" charset="-122"/>
              </a:rPr>
              <a:t> RCNN-Vehicle-Tracking-Lane-Detection</a:t>
            </a:r>
          </a:p>
          <a:p>
            <a:endParaRPr lang="en-US" altLang="zh-CN">
              <a:solidFill>
                <a:srgbClr val="015D98"/>
              </a:solidFill>
              <a:latin typeface="微软雅黑" panose="020B0503020204020204" pitchFamily="34" charset="-122"/>
              <a:ea typeface="微软雅黑" panose="020B0503020204020204" pitchFamily="34" charset="-122"/>
            </a:endParaRPr>
          </a:p>
        </p:txBody>
      </p:sp>
      <p:pic>
        <p:nvPicPr>
          <p:cNvPr id="30723" name="图片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1665288"/>
            <a:ext cx="5976937"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2"/>
          <p:cNvSpPr>
            <a:spLocks noGrp="1" noChangeArrowheads="1"/>
          </p:cNvSpPr>
          <p:nvPr>
            <p:ph type="title"/>
          </p:nvPr>
        </p:nvSpPr>
        <p:spPr/>
        <p:txBody>
          <a:bodyPr anchor="ctr"/>
          <a:lstStyle/>
          <a:p>
            <a:pPr eaLnBrk="1" hangingPunct="1"/>
            <a:r>
              <a:rPr lang="zh-CN" altLang="en-US">
                <a:sym typeface="宋体" panose="02010600030101010101" pitchFamily="2" charset="-122"/>
              </a:rPr>
              <a:t>实例：自动驾驶——车位线检测</a:t>
            </a:r>
            <a:endParaRPr lang="zh-CN" altLang="en-US"/>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lnSpc>
                <a:spcPct val="160000"/>
              </a:lnSpc>
              <a:spcBef>
                <a:spcPct val="30000"/>
              </a:spcBef>
            </a:pPr>
            <a:r>
              <a:rPr lang="zh-CN" altLang="en-US" b="1"/>
              <a:t>学习系统的质量取决于</a:t>
            </a:r>
          </a:p>
          <a:p>
            <a:pPr lvl="1" eaLnBrk="1" hangingPunct="1">
              <a:lnSpc>
                <a:spcPct val="160000"/>
              </a:lnSpc>
              <a:spcBef>
                <a:spcPct val="30000"/>
              </a:spcBef>
            </a:pPr>
            <a:r>
              <a:rPr lang="zh-CN" altLang="en-US" b="1">
                <a:solidFill>
                  <a:srgbClr val="FF0066"/>
                </a:solidFill>
                <a:latin typeface="Times New Roman" panose="02020603050405020304" pitchFamily="18" charset="0"/>
              </a:rPr>
              <a:t>学习系统的结构</a:t>
            </a:r>
          </a:p>
          <a:p>
            <a:pPr lvl="1" eaLnBrk="1" hangingPunct="1">
              <a:lnSpc>
                <a:spcPct val="160000"/>
              </a:lnSpc>
              <a:spcBef>
                <a:spcPct val="30000"/>
              </a:spcBef>
            </a:pPr>
            <a:r>
              <a:rPr lang="zh-CN" altLang="en-US" b="1">
                <a:solidFill>
                  <a:srgbClr val="FF0066"/>
                </a:solidFill>
                <a:latin typeface="Times New Roman" panose="02020603050405020304" pitchFamily="18" charset="0"/>
              </a:rPr>
              <a:t>训练经验</a:t>
            </a:r>
            <a:r>
              <a:rPr lang="en-US" altLang="zh-CN" b="1">
                <a:solidFill>
                  <a:srgbClr val="FF0066"/>
                </a:solidFill>
                <a:latin typeface="Times New Roman" panose="02020603050405020304" pitchFamily="18" charset="0"/>
              </a:rPr>
              <a:t>E</a:t>
            </a:r>
          </a:p>
          <a:p>
            <a:pPr eaLnBrk="1" hangingPunct="1">
              <a:lnSpc>
                <a:spcPct val="160000"/>
              </a:lnSpc>
              <a:spcBef>
                <a:spcPct val="30000"/>
              </a:spcBef>
            </a:pPr>
            <a:r>
              <a:rPr lang="zh-CN" altLang="en-US" b="1">
                <a:latin typeface="Times New Roman" panose="02020603050405020304" pitchFamily="18" charset="0"/>
              </a:rPr>
              <a:t>对应于机器学习系统</a:t>
            </a:r>
          </a:p>
          <a:p>
            <a:pPr lvl="1" eaLnBrk="1" hangingPunct="1">
              <a:lnSpc>
                <a:spcPct val="160000"/>
              </a:lnSpc>
              <a:spcBef>
                <a:spcPct val="30000"/>
              </a:spcBef>
            </a:pPr>
            <a:r>
              <a:rPr lang="zh-CN" altLang="en-US" b="1">
                <a:latin typeface="Times New Roman" panose="02020603050405020304" pitchFamily="18" charset="0"/>
              </a:rPr>
              <a:t>算法</a:t>
            </a:r>
          </a:p>
          <a:p>
            <a:pPr lvl="1" eaLnBrk="1" hangingPunct="1">
              <a:lnSpc>
                <a:spcPct val="160000"/>
              </a:lnSpc>
              <a:spcBef>
                <a:spcPct val="30000"/>
              </a:spcBef>
            </a:pPr>
            <a:r>
              <a:rPr lang="zh-CN" altLang="en-US" b="1">
                <a:latin typeface="Times New Roman" panose="02020603050405020304" pitchFamily="18" charset="0"/>
              </a:rPr>
              <a:t>样例</a:t>
            </a:r>
          </a:p>
        </p:txBody>
      </p:sp>
      <p:sp>
        <p:nvSpPr>
          <p:cNvPr id="43011" name="Rectangle 2"/>
          <p:cNvSpPr>
            <a:spLocks noGrp="1" noChangeArrowheads="1"/>
          </p:cNvSpPr>
          <p:nvPr>
            <p:ph type="title"/>
          </p:nvPr>
        </p:nvSpPr>
        <p:spPr/>
        <p:txBody>
          <a:bodyPr anchor="ctr"/>
          <a:lstStyle/>
          <a:p>
            <a:pPr eaLnBrk="1" hangingPunct="1"/>
            <a:endParaRPr lang="zh-CN" altLang="en-US">
              <a:latin typeface="黑体" panose="0201060906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chor="ctr"/>
          <a:lstStyle/>
          <a:p>
            <a:pPr eaLnBrk="1" hangingPunct="1"/>
            <a:r>
              <a:rPr lang="en-US" altLang="zh-CN"/>
              <a:t>2. </a:t>
            </a:r>
            <a:r>
              <a:rPr lang="zh-CN" altLang="en-US"/>
              <a:t>机器学习模型</a:t>
            </a:r>
            <a:endParaRPr lang="en-US" altLang="zh-CN"/>
          </a:p>
        </p:txBody>
      </p:sp>
      <p:sp>
        <p:nvSpPr>
          <p:cNvPr id="44035" name="Oval 4"/>
          <p:cNvSpPr>
            <a:spLocks noChangeArrowheads="1"/>
          </p:cNvSpPr>
          <p:nvPr/>
        </p:nvSpPr>
        <p:spPr bwMode="auto">
          <a:xfrm>
            <a:off x="1836738" y="1916113"/>
            <a:ext cx="6048375" cy="3673475"/>
          </a:xfrm>
          <a:prstGeom prst="ellipse">
            <a:avLst/>
          </a:prstGeom>
          <a:solidFill>
            <a:srgbClr val="0000FF"/>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endParaRPr lang="en-US" altLang="zh-CN" sz="1800" b="0">
              <a:solidFill>
                <a:schemeClr val="tx1"/>
              </a:solidFill>
              <a:latin typeface="Arial" panose="020B0604020202020204" pitchFamily="34" charset="0"/>
              <a:ea typeface="宋体" panose="02010600030101010101" pitchFamily="2" charset="-122"/>
            </a:endParaRPr>
          </a:p>
        </p:txBody>
      </p:sp>
      <p:sp>
        <p:nvSpPr>
          <p:cNvPr id="44036" name="Text Box 5"/>
          <p:cNvSpPr txBox="1">
            <a:spLocks noChangeArrowheads="1"/>
          </p:cNvSpPr>
          <p:nvPr/>
        </p:nvSpPr>
        <p:spPr bwMode="auto">
          <a:xfrm>
            <a:off x="2195513" y="3141663"/>
            <a:ext cx="25923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spcBef>
                <a:spcPct val="50000"/>
              </a:spcBef>
            </a:pPr>
            <a:r>
              <a:rPr lang="zh-CN" altLang="en-US" sz="2800">
                <a:solidFill>
                  <a:schemeClr val="bg1"/>
                </a:solidFill>
                <a:latin typeface="楷体_GB2312" pitchFamily="49" charset="-122"/>
                <a:ea typeface="宋体" panose="02010600030101010101" pitchFamily="2" charset="-122"/>
              </a:rPr>
              <a:t>与任务</a:t>
            </a:r>
            <a:r>
              <a:rPr lang="en-US" altLang="zh-CN" sz="2800">
                <a:solidFill>
                  <a:schemeClr val="bg1"/>
                </a:solidFill>
                <a:latin typeface="楷体_GB2312" pitchFamily="49" charset="-122"/>
                <a:ea typeface="宋体" panose="02010600030101010101" pitchFamily="2" charset="-122"/>
              </a:rPr>
              <a:t>T</a:t>
            </a:r>
            <a:r>
              <a:rPr lang="zh-CN" altLang="en-US" sz="2800">
                <a:solidFill>
                  <a:schemeClr val="bg1"/>
                </a:solidFill>
                <a:latin typeface="楷体_GB2312" pitchFamily="49" charset="-122"/>
                <a:ea typeface="宋体" panose="02010600030101010101" pitchFamily="2" charset="-122"/>
              </a:rPr>
              <a:t>相关的所有知识和解决问题的方法</a:t>
            </a:r>
          </a:p>
        </p:txBody>
      </p:sp>
      <p:sp>
        <p:nvSpPr>
          <p:cNvPr id="44037" name="Oval 6"/>
          <p:cNvSpPr>
            <a:spLocks noChangeArrowheads="1"/>
          </p:cNvSpPr>
          <p:nvPr/>
        </p:nvSpPr>
        <p:spPr bwMode="auto">
          <a:xfrm>
            <a:off x="4932363" y="3213100"/>
            <a:ext cx="2303462" cy="1223963"/>
          </a:xfrm>
          <a:prstGeom prst="ellipse">
            <a:avLst/>
          </a:prstGeom>
          <a:solidFill>
            <a:srgbClr val="FFFF00"/>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solidFill>
                  <a:schemeClr val="tx1"/>
                </a:solidFill>
                <a:latin typeface="Arial" panose="020B0604020202020204" pitchFamily="34" charset="0"/>
                <a:ea typeface="宋体" panose="02010600030101010101" pitchFamily="2" charset="-122"/>
              </a:rPr>
              <a:t>训练经验</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chor="ctr"/>
          <a:lstStyle/>
          <a:p>
            <a:pPr eaLnBrk="1" hangingPunct="1"/>
            <a:r>
              <a:rPr lang="zh-CN" altLang="en-US"/>
              <a:t>主要内容</a:t>
            </a:r>
          </a:p>
        </p:txBody>
      </p:sp>
      <p:sp>
        <p:nvSpPr>
          <p:cNvPr id="12291" name="Rectangle 3"/>
          <p:cNvSpPr>
            <a:spLocks noGrp="1" noChangeArrowheads="1"/>
          </p:cNvSpPr>
          <p:nvPr>
            <p:ph idx="1"/>
          </p:nvPr>
        </p:nvSpPr>
        <p:spPr/>
        <p:txBody>
          <a:bodyPr/>
          <a:lstStyle/>
          <a:p>
            <a:pPr eaLnBrk="1" hangingPunct="1">
              <a:lnSpc>
                <a:spcPct val="170000"/>
              </a:lnSpc>
            </a:pPr>
            <a:r>
              <a:rPr lang="zh-CN" altLang="en-US" b="1"/>
              <a:t>机器学习的定义</a:t>
            </a:r>
            <a:endParaRPr lang="en-US" altLang="zh-CN" b="1"/>
          </a:p>
          <a:p>
            <a:pPr eaLnBrk="1" hangingPunct="1">
              <a:lnSpc>
                <a:spcPct val="170000"/>
              </a:lnSpc>
            </a:pPr>
            <a:r>
              <a:rPr lang="zh-CN" altLang="en-US" b="1"/>
              <a:t>机器学习的模型</a:t>
            </a:r>
          </a:p>
          <a:p>
            <a:pPr eaLnBrk="1" hangingPunct="1">
              <a:lnSpc>
                <a:spcPct val="170000"/>
              </a:lnSpc>
            </a:pPr>
            <a:r>
              <a:rPr lang="zh-CN" altLang="en-US" b="1"/>
              <a:t>决策树学习</a:t>
            </a:r>
          </a:p>
          <a:p>
            <a:pPr eaLnBrk="1" hangingPunct="1">
              <a:lnSpc>
                <a:spcPct val="170000"/>
              </a:lnSpc>
            </a:pPr>
            <a:r>
              <a:rPr lang="zh-CN" altLang="en-US" b="1"/>
              <a:t>概念学习</a:t>
            </a:r>
            <a:endParaRPr lang="en-US" altLang="zh-CN" b="1"/>
          </a:p>
          <a:p>
            <a:pPr eaLnBrk="1" hangingPunct="1">
              <a:lnSpc>
                <a:spcPct val="170000"/>
              </a:lnSpc>
            </a:pPr>
            <a:endParaRPr lang="zh-CN" altLang="en-US" b="1"/>
          </a:p>
          <a:p>
            <a:pPr eaLnBrk="1" hangingPunct="1">
              <a:buFont typeface="Wingdings" panose="05000000000000000000" pitchFamily="2" charset="2"/>
              <a:buNone/>
            </a:pPr>
            <a:endParaRPr lang="zh-CN" altLang="en-US" b="1"/>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idx="1"/>
          </p:nvPr>
        </p:nvSpPr>
        <p:spPr/>
        <p:txBody>
          <a:bodyPr/>
          <a:lstStyle/>
          <a:p>
            <a:pPr eaLnBrk="1" hangingPunct="1">
              <a:lnSpc>
                <a:spcPct val="160000"/>
              </a:lnSpc>
            </a:pPr>
            <a:r>
              <a:rPr lang="zh-CN" altLang="en-US" b="1"/>
              <a:t>学习模型的</a:t>
            </a:r>
            <a:r>
              <a:rPr lang="zh-CN" altLang="en-US" b="1">
                <a:solidFill>
                  <a:srgbClr val="FF0066"/>
                </a:solidFill>
              </a:rPr>
              <a:t>形式化表示</a:t>
            </a:r>
          </a:p>
          <a:p>
            <a:pPr lvl="1" eaLnBrk="1" hangingPunct="1">
              <a:lnSpc>
                <a:spcPct val="160000"/>
              </a:lnSpc>
            </a:pPr>
            <a:r>
              <a:rPr lang="en-US" altLang="zh-CN" b="1">
                <a:latin typeface="Times New Roman" panose="02020603050405020304" pitchFamily="18" charset="0"/>
              </a:rPr>
              <a:t>(1) </a:t>
            </a:r>
            <a:r>
              <a:rPr lang="zh-CN" altLang="en-US" b="1">
                <a:latin typeface="Times New Roman" panose="02020603050405020304" pitchFamily="18" charset="0"/>
              </a:rPr>
              <a:t>实例集合</a:t>
            </a:r>
            <a:r>
              <a:rPr lang="en-US" altLang="zh-CN" b="1">
                <a:latin typeface="Times New Roman" panose="02020603050405020304" pitchFamily="18" charset="0"/>
              </a:rPr>
              <a:t>X</a:t>
            </a:r>
          </a:p>
          <a:p>
            <a:pPr lvl="1" eaLnBrk="1" hangingPunct="1">
              <a:lnSpc>
                <a:spcPct val="160000"/>
              </a:lnSpc>
            </a:pPr>
            <a:r>
              <a:rPr lang="en-US" altLang="zh-CN" b="1">
                <a:latin typeface="Times New Roman" panose="02020603050405020304" pitchFamily="18" charset="0"/>
              </a:rPr>
              <a:t>(2) </a:t>
            </a:r>
            <a:r>
              <a:rPr lang="zh-CN" altLang="en-US" b="1">
                <a:latin typeface="Times New Roman" panose="02020603050405020304" pitchFamily="18" charset="0"/>
              </a:rPr>
              <a:t>假设集合</a:t>
            </a:r>
            <a:r>
              <a:rPr lang="en-US" altLang="zh-CN" b="1">
                <a:latin typeface="Times New Roman" panose="02020603050405020304" pitchFamily="18" charset="0"/>
              </a:rPr>
              <a:t>H</a:t>
            </a:r>
          </a:p>
          <a:p>
            <a:pPr lvl="1" eaLnBrk="1" hangingPunct="1">
              <a:lnSpc>
                <a:spcPct val="160000"/>
              </a:lnSpc>
            </a:pPr>
            <a:r>
              <a:rPr lang="en-US" altLang="zh-CN" b="1">
                <a:latin typeface="Times New Roman" panose="02020603050405020304" pitchFamily="18" charset="0"/>
              </a:rPr>
              <a:t>(3) </a:t>
            </a:r>
            <a:r>
              <a:rPr lang="zh-CN" altLang="en-US" b="1">
                <a:latin typeface="Times New Roman" panose="02020603050405020304" pitchFamily="18" charset="0"/>
              </a:rPr>
              <a:t>训练样例集合</a:t>
            </a:r>
            <a:r>
              <a:rPr lang="en-US" altLang="zh-CN" b="1">
                <a:latin typeface="Times New Roman" panose="02020603050405020304" pitchFamily="18" charset="0"/>
              </a:rPr>
              <a:t>D</a:t>
            </a:r>
          </a:p>
          <a:p>
            <a:pPr lvl="1" eaLnBrk="1" hangingPunct="1">
              <a:lnSpc>
                <a:spcPct val="160000"/>
              </a:lnSpc>
            </a:pPr>
            <a:r>
              <a:rPr lang="en-US" altLang="zh-CN" b="1">
                <a:latin typeface="Times New Roman" panose="02020603050405020304" pitchFamily="18" charset="0"/>
              </a:rPr>
              <a:t>(4) </a:t>
            </a:r>
            <a:r>
              <a:rPr lang="zh-CN" altLang="en-US" b="1">
                <a:latin typeface="Times New Roman" panose="02020603050405020304" pitchFamily="18" charset="0"/>
              </a:rPr>
              <a:t>目标函数</a:t>
            </a:r>
            <a:r>
              <a:rPr lang="en-US" altLang="zh-CN" b="1">
                <a:latin typeface="Times New Roman" panose="02020603050405020304" pitchFamily="18" charset="0"/>
              </a:rPr>
              <a:t>C(x)</a:t>
            </a:r>
          </a:p>
          <a:p>
            <a:pPr lvl="1" eaLnBrk="1" hangingPunct="1">
              <a:lnSpc>
                <a:spcPct val="160000"/>
              </a:lnSpc>
            </a:pPr>
            <a:r>
              <a:rPr lang="en-US" altLang="zh-CN" b="1">
                <a:latin typeface="Times New Roman" panose="02020603050405020304" pitchFamily="18" charset="0"/>
              </a:rPr>
              <a:t>(5) </a:t>
            </a:r>
            <a:r>
              <a:rPr lang="zh-CN" altLang="en-US" b="1">
                <a:latin typeface="Times New Roman" panose="02020603050405020304" pitchFamily="18" charset="0"/>
              </a:rPr>
              <a:t>学习过程</a:t>
            </a:r>
          </a:p>
          <a:p>
            <a:pPr lvl="1" eaLnBrk="1" hangingPunct="1">
              <a:lnSpc>
                <a:spcPct val="160000"/>
              </a:lnSpc>
            </a:pPr>
            <a:r>
              <a:rPr lang="en-US" altLang="zh-CN" b="1">
                <a:latin typeface="Times New Roman" panose="02020603050405020304" pitchFamily="18" charset="0"/>
              </a:rPr>
              <a:t>(6) </a:t>
            </a:r>
            <a:r>
              <a:rPr lang="zh-CN" altLang="en-US" b="1">
                <a:latin typeface="Times New Roman" panose="02020603050405020304" pitchFamily="18" charset="0"/>
              </a:rPr>
              <a:t>机器学习假设</a:t>
            </a:r>
            <a:endParaRPr lang="en-US" altLang="zh-CN" b="1">
              <a:latin typeface="Times New Roman" panose="02020603050405020304" pitchFamily="18" charset="0"/>
            </a:endParaRPr>
          </a:p>
        </p:txBody>
      </p:sp>
      <p:sp>
        <p:nvSpPr>
          <p:cNvPr id="45059" name="Rectangle 2"/>
          <p:cNvSpPr>
            <a:spLocks noGrp="1" noChangeArrowheads="1"/>
          </p:cNvSpPr>
          <p:nvPr>
            <p:ph type="title"/>
          </p:nvPr>
        </p:nvSpPr>
        <p:spPr/>
        <p:txBody>
          <a:bodyPr anchor="ctr"/>
          <a:lstStyle/>
          <a:p>
            <a:pPr eaLnBrk="1" hangingPunct="1"/>
            <a:r>
              <a:rPr lang="en-US" altLang="zh-CN"/>
              <a:t>2. </a:t>
            </a:r>
            <a:r>
              <a:rPr lang="zh-CN" altLang="en-US"/>
              <a:t>机器学习模型</a:t>
            </a:r>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(1) </a:t>
            </a:r>
            <a:r>
              <a:rPr lang="zh-CN" altLang="en-US">
                <a:latin typeface="Times New Roman" panose="02020603050405020304" pitchFamily="18" charset="0"/>
              </a:rPr>
              <a:t>实例集合</a:t>
            </a:r>
            <a:r>
              <a:rPr lang="en-US" altLang="zh-CN">
                <a:latin typeface="Times New Roman" panose="02020603050405020304" pitchFamily="18" charset="0"/>
              </a:rPr>
              <a:t>X</a:t>
            </a:r>
            <a:endParaRPr lang="zh-CN" altLang="en-US">
              <a:latin typeface="Times New Roman" panose="02020603050405020304" pitchFamily="18" charset="0"/>
            </a:endParaRPr>
          </a:p>
        </p:txBody>
      </p:sp>
      <p:sp>
        <p:nvSpPr>
          <p:cNvPr id="46083" name="Rectangle 3"/>
          <p:cNvSpPr>
            <a:spLocks noGrp="1" noChangeArrowheads="1"/>
          </p:cNvSpPr>
          <p:nvPr>
            <p:ph idx="1"/>
          </p:nvPr>
        </p:nvSpPr>
        <p:spPr/>
        <p:txBody>
          <a:bodyPr/>
          <a:lstStyle/>
          <a:p>
            <a:pPr eaLnBrk="1" hangingPunct="1">
              <a:lnSpc>
                <a:spcPct val="180000"/>
              </a:lnSpc>
            </a:pPr>
            <a:r>
              <a:rPr lang="zh-CN" altLang="en-US" b="1">
                <a:latin typeface="Times New Roman" panose="02020603050405020304" pitchFamily="18" charset="0"/>
              </a:rPr>
              <a:t>与任务</a:t>
            </a:r>
            <a:r>
              <a:rPr lang="en-US" altLang="zh-CN" b="1">
                <a:latin typeface="Times New Roman" panose="02020603050405020304" pitchFamily="18" charset="0"/>
              </a:rPr>
              <a:t>T</a:t>
            </a:r>
            <a:r>
              <a:rPr lang="zh-CN" altLang="en-US" b="1">
                <a:latin typeface="Times New Roman" panose="02020603050405020304" pitchFamily="18" charset="0"/>
              </a:rPr>
              <a:t>相关的所有知识和解决问题的方法</a:t>
            </a:r>
          </a:p>
          <a:p>
            <a:pPr eaLnBrk="1" hangingPunct="1">
              <a:lnSpc>
                <a:spcPct val="180000"/>
              </a:lnSpc>
            </a:pPr>
            <a:r>
              <a:rPr lang="zh-CN" altLang="en-US" b="1">
                <a:latin typeface="Times New Roman" panose="02020603050405020304" pitchFamily="18" charset="0"/>
              </a:rPr>
              <a:t>可以包括</a:t>
            </a:r>
            <a:r>
              <a:rPr lang="zh-CN" altLang="en-US" b="1">
                <a:solidFill>
                  <a:srgbClr val="FF0066"/>
                </a:solidFill>
                <a:latin typeface="Times New Roman" panose="02020603050405020304" pitchFamily="18" charset="0"/>
              </a:rPr>
              <a:t>正例</a:t>
            </a:r>
            <a:r>
              <a:rPr lang="en-US" altLang="zh-CN" b="1">
                <a:solidFill>
                  <a:srgbClr val="FF0066"/>
                </a:solidFill>
                <a:latin typeface="Times New Roman" panose="02020603050405020304" pitchFamily="18" charset="0"/>
              </a:rPr>
              <a:t>(</a:t>
            </a:r>
            <a:r>
              <a:rPr lang="zh-CN" altLang="en-US" b="1">
                <a:solidFill>
                  <a:srgbClr val="FF0066"/>
                </a:solidFill>
                <a:latin typeface="Times New Roman" panose="02020603050405020304" pitchFamily="18" charset="0"/>
              </a:rPr>
              <a:t>正确的</a:t>
            </a:r>
            <a:r>
              <a:rPr lang="en-US" altLang="zh-CN" b="1">
                <a:solidFill>
                  <a:srgbClr val="FF0066"/>
                </a:solidFill>
                <a:latin typeface="Times New Roman" panose="02020603050405020304" pitchFamily="18" charset="0"/>
              </a:rPr>
              <a:t>)</a:t>
            </a:r>
            <a:r>
              <a:rPr lang="zh-CN" altLang="en-US" b="1">
                <a:solidFill>
                  <a:srgbClr val="FF0066"/>
                </a:solidFill>
                <a:latin typeface="Times New Roman" panose="02020603050405020304" pitchFamily="18" charset="0"/>
              </a:rPr>
              <a:t>和反例（错误的）</a:t>
            </a:r>
          </a:p>
          <a:p>
            <a:pPr eaLnBrk="1" hangingPunct="1">
              <a:lnSpc>
                <a:spcPct val="180000"/>
              </a:lnSpc>
            </a:pPr>
            <a:r>
              <a:rPr lang="zh-CN" altLang="en-US" b="1">
                <a:latin typeface="Times New Roman" panose="02020603050405020304" pitchFamily="18" charset="0"/>
              </a:rPr>
              <a:t>例：任务</a:t>
            </a:r>
            <a:r>
              <a:rPr lang="en-US" altLang="zh-CN" b="1">
                <a:latin typeface="Times New Roman" panose="02020603050405020304" pitchFamily="18" charset="0"/>
              </a:rPr>
              <a:t>T</a:t>
            </a:r>
            <a:r>
              <a:rPr lang="zh-CN" altLang="en-US" b="1">
                <a:latin typeface="Times New Roman" panose="02020603050405020304" pitchFamily="18" charset="0"/>
              </a:rPr>
              <a:t>是“</a:t>
            </a:r>
            <a:r>
              <a:rPr lang="en-US" altLang="zh-CN" b="1">
                <a:latin typeface="Times New Roman" panose="02020603050405020304" pitchFamily="18" charset="0"/>
              </a:rPr>
              <a:t>100</a:t>
            </a:r>
            <a:r>
              <a:rPr lang="zh-CN" altLang="en-US" b="1">
                <a:latin typeface="Times New Roman" panose="02020603050405020304" pitchFamily="18" charset="0"/>
              </a:rPr>
              <a:t>以内的整数乘法”，则实例集合就是</a:t>
            </a:r>
            <a:r>
              <a:rPr lang="en-US" altLang="zh-CN" b="1">
                <a:latin typeface="Times New Roman" panose="02020603050405020304" pitchFamily="18" charset="0"/>
              </a:rPr>
              <a:t>0</a:t>
            </a:r>
            <a:r>
              <a:rPr lang="zh-CN" altLang="en-US" b="1">
                <a:latin typeface="Times New Roman" panose="02020603050405020304" pitchFamily="18" charset="0"/>
              </a:rPr>
              <a:t>到</a:t>
            </a:r>
            <a:r>
              <a:rPr lang="en-US" altLang="zh-CN" b="1">
                <a:latin typeface="Times New Roman" panose="02020603050405020304" pitchFamily="18" charset="0"/>
              </a:rPr>
              <a:t>100</a:t>
            </a:r>
            <a:r>
              <a:rPr lang="zh-CN" altLang="en-US" b="1">
                <a:latin typeface="Times New Roman" panose="02020603050405020304" pitchFamily="18" charset="0"/>
              </a:rPr>
              <a:t>之间的整数之间进行相乘的所有情形</a:t>
            </a:r>
          </a:p>
          <a:p>
            <a:pPr lvl="1" eaLnBrk="1" hangingPunct="1">
              <a:lnSpc>
                <a:spcPct val="180000"/>
              </a:lnSpc>
            </a:pPr>
            <a:r>
              <a:rPr lang="zh-CN" altLang="en-US" b="1">
                <a:solidFill>
                  <a:srgbClr val="FF0066"/>
                </a:solidFill>
                <a:latin typeface="Times New Roman" panose="02020603050405020304" pitchFamily="18" charset="0"/>
              </a:rPr>
              <a:t>正例：</a:t>
            </a:r>
            <a:r>
              <a:rPr lang="en-US" altLang="zh-CN" b="1">
                <a:latin typeface="Times New Roman" panose="02020603050405020304" pitchFamily="18" charset="0"/>
              </a:rPr>
              <a:t>10×20=200</a:t>
            </a:r>
            <a:r>
              <a:rPr lang="zh-CN" altLang="en-US" b="1">
                <a:latin typeface="Times New Roman" panose="02020603050405020304" pitchFamily="18" charset="0"/>
              </a:rPr>
              <a:t>等等；</a:t>
            </a:r>
          </a:p>
          <a:p>
            <a:pPr lvl="1" eaLnBrk="1" hangingPunct="1">
              <a:lnSpc>
                <a:spcPct val="180000"/>
              </a:lnSpc>
            </a:pPr>
            <a:r>
              <a:rPr lang="zh-CN" altLang="en-US" b="1">
                <a:solidFill>
                  <a:srgbClr val="FF0066"/>
                </a:solidFill>
                <a:latin typeface="Times New Roman" panose="02020603050405020304" pitchFamily="18" charset="0"/>
              </a:rPr>
              <a:t>反例：</a:t>
            </a:r>
            <a:r>
              <a:rPr lang="en-US" altLang="zh-CN" b="1">
                <a:latin typeface="Times New Roman" panose="02020603050405020304" pitchFamily="18" charset="0"/>
              </a:rPr>
              <a:t>10×20=100</a:t>
            </a:r>
            <a:r>
              <a:rPr lang="zh-CN" altLang="en-US" b="1">
                <a:latin typeface="Times New Roman" panose="02020603050405020304" pitchFamily="18" charset="0"/>
              </a:rPr>
              <a:t>等等</a:t>
            </a:r>
            <a:endParaRPr lang="en-US" altLang="zh-CN" b="1">
              <a:latin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 </a:t>
            </a:r>
            <a:r>
              <a:rPr lang="zh-CN" altLang="en-US">
                <a:latin typeface="Times New Roman" panose="02020603050405020304" pitchFamily="18" charset="0"/>
              </a:rPr>
              <a:t>假设集合</a:t>
            </a:r>
            <a:r>
              <a:rPr lang="en-US" altLang="zh-CN">
                <a:latin typeface="Times New Roman" panose="02020603050405020304" pitchFamily="18" charset="0"/>
              </a:rPr>
              <a:t>H</a:t>
            </a:r>
            <a:endParaRPr lang="zh-CN" altLang="en-US">
              <a:latin typeface="Times New Roman" panose="02020603050405020304" pitchFamily="18" charset="0"/>
            </a:endParaRPr>
          </a:p>
        </p:txBody>
      </p:sp>
      <p:sp>
        <p:nvSpPr>
          <p:cNvPr id="47107" name="Rectangle 3"/>
          <p:cNvSpPr>
            <a:spLocks noGrp="1" noChangeArrowheads="1"/>
          </p:cNvSpPr>
          <p:nvPr>
            <p:ph idx="1"/>
          </p:nvPr>
        </p:nvSpPr>
        <p:spPr/>
        <p:txBody>
          <a:bodyPr/>
          <a:lstStyle/>
          <a:p>
            <a:pPr eaLnBrk="1" hangingPunct="1">
              <a:lnSpc>
                <a:spcPct val="190000"/>
              </a:lnSpc>
              <a:spcBef>
                <a:spcPct val="30000"/>
              </a:spcBef>
            </a:pPr>
            <a:r>
              <a:rPr lang="zh-CN" altLang="en-US" b="1">
                <a:latin typeface="Times New Roman" panose="02020603050405020304" pitchFamily="18" charset="0"/>
              </a:rPr>
              <a:t>学习系统的</a:t>
            </a:r>
            <a:r>
              <a:rPr lang="zh-CN" altLang="en-US" b="1">
                <a:solidFill>
                  <a:srgbClr val="FF0066"/>
                </a:solidFill>
                <a:latin typeface="Times New Roman" panose="02020603050405020304" pitchFamily="18" charset="0"/>
              </a:rPr>
              <a:t>学习结果的集合</a:t>
            </a:r>
          </a:p>
          <a:p>
            <a:pPr eaLnBrk="1" hangingPunct="1">
              <a:lnSpc>
                <a:spcPct val="190000"/>
              </a:lnSpc>
              <a:spcBef>
                <a:spcPct val="30000"/>
              </a:spcBef>
            </a:pPr>
            <a:r>
              <a:rPr lang="zh-CN" altLang="en-US" b="1">
                <a:latin typeface="Times New Roman" panose="02020603050405020304" pitchFamily="18" charset="0"/>
              </a:rPr>
              <a:t>表示方法包括：</a:t>
            </a:r>
          </a:p>
          <a:p>
            <a:pPr lvl="1" eaLnBrk="1" hangingPunct="1">
              <a:lnSpc>
                <a:spcPct val="190000"/>
              </a:lnSpc>
              <a:spcBef>
                <a:spcPct val="30000"/>
              </a:spcBef>
            </a:pPr>
            <a:r>
              <a:rPr lang="zh-CN" altLang="en-US" b="1">
                <a:latin typeface="Times New Roman" panose="02020603050405020304" pitchFamily="18" charset="0"/>
              </a:rPr>
              <a:t>属性表</a:t>
            </a:r>
          </a:p>
          <a:p>
            <a:pPr lvl="1" eaLnBrk="1" hangingPunct="1">
              <a:lnSpc>
                <a:spcPct val="190000"/>
              </a:lnSpc>
              <a:spcBef>
                <a:spcPct val="30000"/>
              </a:spcBef>
            </a:pPr>
            <a:r>
              <a:rPr lang="zh-CN" altLang="en-US" b="1">
                <a:latin typeface="Times New Roman" panose="02020603050405020304" pitchFamily="18" charset="0"/>
              </a:rPr>
              <a:t>规则</a:t>
            </a:r>
          </a:p>
          <a:p>
            <a:pPr lvl="1" eaLnBrk="1" hangingPunct="1">
              <a:lnSpc>
                <a:spcPct val="190000"/>
              </a:lnSpc>
              <a:spcBef>
                <a:spcPct val="30000"/>
              </a:spcBef>
            </a:pPr>
            <a:r>
              <a:rPr lang="zh-CN" altLang="en-US" b="1">
                <a:latin typeface="Times New Roman" panose="02020603050405020304" pitchFamily="18" charset="0"/>
              </a:rPr>
              <a:t>决策树</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(3) </a:t>
            </a:r>
            <a:r>
              <a:rPr lang="zh-CN" altLang="en-US">
                <a:latin typeface="Times New Roman" panose="02020603050405020304" pitchFamily="18" charset="0"/>
              </a:rPr>
              <a:t>训练样例集合</a:t>
            </a:r>
            <a:r>
              <a:rPr lang="en-US" altLang="zh-CN">
                <a:latin typeface="Times New Roman" panose="02020603050405020304" pitchFamily="18" charset="0"/>
              </a:rPr>
              <a:t>D</a:t>
            </a:r>
            <a:endParaRPr lang="zh-CN" altLang="en-US">
              <a:latin typeface="Times New Roman" panose="02020603050405020304" pitchFamily="18" charset="0"/>
            </a:endParaRPr>
          </a:p>
        </p:txBody>
      </p:sp>
      <p:sp>
        <p:nvSpPr>
          <p:cNvPr id="48131" name="Rectangle 3"/>
          <p:cNvSpPr>
            <a:spLocks noGrp="1" noChangeArrowheads="1"/>
          </p:cNvSpPr>
          <p:nvPr>
            <p:ph idx="1"/>
          </p:nvPr>
        </p:nvSpPr>
        <p:spPr/>
        <p:txBody>
          <a:bodyPr/>
          <a:lstStyle/>
          <a:p>
            <a:pPr eaLnBrk="1" hangingPunct="1">
              <a:lnSpc>
                <a:spcPct val="200000"/>
              </a:lnSpc>
              <a:spcBef>
                <a:spcPct val="30000"/>
              </a:spcBef>
            </a:pPr>
            <a:r>
              <a:rPr lang="zh-CN" altLang="en-US" b="1">
                <a:latin typeface="Times New Roman" panose="02020603050405020304" pitchFamily="18" charset="0"/>
              </a:rPr>
              <a:t>从实例集合中选出，用于训练学习系统进行学习的</a:t>
            </a:r>
            <a:r>
              <a:rPr lang="zh-CN" altLang="en-US" b="1">
                <a:solidFill>
                  <a:srgbClr val="FF0066"/>
                </a:solidFill>
                <a:latin typeface="Times New Roman" panose="02020603050405020304" pitchFamily="18" charset="0"/>
              </a:rPr>
              <a:t>样例集合</a:t>
            </a:r>
            <a:endParaRPr lang="en-US" altLang="zh-CN" b="1">
              <a:solidFill>
                <a:srgbClr val="FF0066"/>
              </a:solidFill>
              <a:latin typeface="Times New Roman" panose="02020603050405020304" pitchFamily="18" charset="0"/>
            </a:endParaRPr>
          </a:p>
          <a:p>
            <a:pPr eaLnBrk="1" hangingPunct="1">
              <a:lnSpc>
                <a:spcPct val="200000"/>
              </a:lnSpc>
              <a:spcBef>
                <a:spcPct val="30000"/>
              </a:spcBef>
            </a:pPr>
            <a:r>
              <a:rPr lang="zh-CN" altLang="en-US" b="1">
                <a:latin typeface="Times New Roman" panose="02020603050405020304" pitchFamily="18" charset="0"/>
              </a:rPr>
              <a:t>样例质量对学习系统的学习效果影响很大</a:t>
            </a:r>
          </a:p>
          <a:p>
            <a:pPr lvl="1" eaLnBrk="1" hangingPunct="1">
              <a:lnSpc>
                <a:spcPct val="200000"/>
              </a:lnSpc>
              <a:spcBef>
                <a:spcPct val="30000"/>
              </a:spcBef>
            </a:pPr>
            <a:r>
              <a:rPr lang="zh-CN" altLang="en-US" b="1">
                <a:latin typeface="Times New Roman" panose="02020603050405020304" pitchFamily="18" charset="0"/>
              </a:rPr>
              <a:t>如教材</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title"/>
          </p:nvPr>
        </p:nvSpPr>
        <p:spPr/>
        <p:txBody>
          <a:bodyPr anchor="ctr"/>
          <a:lstStyle/>
          <a:p>
            <a:pPr eaLnBrk="1" hangingPunct="1"/>
            <a:r>
              <a:rPr lang="en-US" altLang="zh-CN">
                <a:latin typeface="Times New Roman" panose="02020603050405020304" pitchFamily="18" charset="0"/>
              </a:rPr>
              <a:t>(4) </a:t>
            </a:r>
            <a:r>
              <a:rPr lang="zh-CN" altLang="en-US">
                <a:latin typeface="Times New Roman" panose="02020603050405020304" pitchFamily="18" charset="0"/>
              </a:rPr>
              <a:t>目标函数</a:t>
            </a:r>
            <a:r>
              <a:rPr lang="en-US" altLang="zh-CN">
                <a:latin typeface="Times New Roman" panose="02020603050405020304" pitchFamily="18" charset="0"/>
              </a:rPr>
              <a:t>C(x)</a:t>
            </a:r>
            <a:endParaRPr lang="zh-CN" altLang="en-US">
              <a:latin typeface="Times New Roman" panose="02020603050405020304" pitchFamily="18" charset="0"/>
            </a:endParaRPr>
          </a:p>
        </p:txBody>
      </p:sp>
      <p:sp>
        <p:nvSpPr>
          <p:cNvPr id="49155" name="Rectangle 3"/>
          <p:cNvSpPr>
            <a:spLocks noGrp="1" noChangeArrowheads="1"/>
          </p:cNvSpPr>
          <p:nvPr>
            <p:ph type="body" sz="half" idx="4294967295"/>
          </p:nvPr>
        </p:nvSpPr>
        <p:spPr>
          <a:xfrm>
            <a:off x="771525" y="1114425"/>
            <a:ext cx="7388225" cy="1892300"/>
          </a:xfrm>
        </p:spPr>
        <p:txBody>
          <a:bodyPr/>
          <a:lstStyle/>
          <a:p>
            <a:pPr eaLnBrk="1" hangingPunct="1">
              <a:lnSpc>
                <a:spcPct val="170000"/>
              </a:lnSpc>
              <a:spcBef>
                <a:spcPct val="30000"/>
              </a:spcBef>
              <a:buClrTx/>
            </a:pPr>
            <a:r>
              <a:rPr lang="zh-CN" altLang="en-US" b="1">
                <a:latin typeface="Times New Roman" panose="02020603050405020304" pitchFamily="18" charset="0"/>
              </a:rPr>
              <a:t>是一个理想函数，参数</a:t>
            </a:r>
            <a:r>
              <a:rPr lang="en-US" altLang="zh-CN" b="1">
                <a:latin typeface="Times New Roman" panose="02020603050405020304" pitchFamily="18" charset="0"/>
              </a:rPr>
              <a:t>x</a:t>
            </a:r>
            <a:r>
              <a:rPr lang="zh-CN" altLang="en-US" b="1">
                <a:latin typeface="Times New Roman" panose="02020603050405020304" pitchFamily="18" charset="0"/>
              </a:rPr>
              <a:t>来自实例集合</a:t>
            </a:r>
          </a:p>
          <a:p>
            <a:pPr eaLnBrk="1" hangingPunct="1">
              <a:lnSpc>
                <a:spcPct val="170000"/>
              </a:lnSpc>
              <a:spcBef>
                <a:spcPct val="30000"/>
              </a:spcBef>
              <a:buClrTx/>
            </a:pPr>
            <a:r>
              <a:rPr lang="zh-CN" altLang="en-US" b="1">
                <a:latin typeface="Times New Roman" panose="02020603050405020304" pitchFamily="18" charset="0"/>
              </a:rPr>
              <a:t>取值</a:t>
            </a:r>
            <a:r>
              <a:rPr lang="en-US" altLang="zh-CN" b="1">
                <a:latin typeface="Times New Roman" panose="02020603050405020304" pitchFamily="18" charset="0"/>
              </a:rPr>
              <a:t>: </a:t>
            </a:r>
          </a:p>
        </p:txBody>
      </p:sp>
      <p:graphicFrame>
        <p:nvGraphicFramePr>
          <p:cNvPr id="49156" name="Object 7"/>
          <p:cNvGraphicFramePr>
            <a:graphicFrameLocks noGrp="1" noChangeAspect="1"/>
          </p:cNvGraphicFramePr>
          <p:nvPr>
            <p:ph idx="1"/>
          </p:nvPr>
        </p:nvGraphicFramePr>
        <p:xfrm>
          <a:off x="1884363" y="2936875"/>
          <a:ext cx="4392612" cy="1358900"/>
        </p:xfrm>
        <a:graphic>
          <a:graphicData uri="http://schemas.openxmlformats.org/presentationml/2006/ole">
            <mc:AlternateContent xmlns:mc="http://schemas.openxmlformats.org/markup-compatibility/2006">
              <mc:Choice xmlns:v="urn:schemas-microsoft-com:vml" Requires="v">
                <p:oleObj r:id="rId2" imgW="1346200" imgH="482600" progId="Equation.3">
                  <p:embed/>
                </p:oleObj>
              </mc:Choice>
              <mc:Fallback>
                <p:oleObj r:id="rId2" imgW="1346200" imgH="482600" progId="Equation.3">
                  <p:embed/>
                  <p:pic>
                    <p:nvPicPr>
                      <p:cNvPr id="0"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3" y="2936875"/>
                        <a:ext cx="439261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(5) </a:t>
            </a:r>
            <a:r>
              <a:rPr lang="zh-CN" altLang="en-US">
                <a:latin typeface="Times New Roman" panose="02020603050405020304" pitchFamily="18" charset="0"/>
              </a:rPr>
              <a:t>学习过程</a:t>
            </a:r>
            <a:endParaRPr lang="en-US" altLang="zh-CN">
              <a:latin typeface="Times New Roman" panose="02020603050405020304" pitchFamily="18" charset="0"/>
            </a:endParaRPr>
          </a:p>
        </p:txBody>
      </p:sp>
      <p:sp>
        <p:nvSpPr>
          <p:cNvPr id="50179" name="Rectangle 4"/>
          <p:cNvSpPr>
            <a:spLocks noGrp="1" noChangeArrowheads="1"/>
          </p:cNvSpPr>
          <p:nvPr>
            <p:ph idx="1"/>
          </p:nvPr>
        </p:nvSpPr>
        <p:spPr/>
        <p:txBody>
          <a:bodyPr/>
          <a:lstStyle/>
          <a:p>
            <a:pPr eaLnBrk="1" hangingPunct="1">
              <a:lnSpc>
                <a:spcPct val="190000"/>
              </a:lnSpc>
              <a:spcBef>
                <a:spcPct val="30000"/>
              </a:spcBef>
            </a:pPr>
            <a:r>
              <a:rPr lang="zh-CN" altLang="en-US" b="1">
                <a:latin typeface="Times New Roman" panose="02020603050405020304" pitchFamily="18" charset="0"/>
              </a:rPr>
              <a:t>是一个在假设集合</a:t>
            </a:r>
            <a:r>
              <a:rPr lang="en-US" altLang="zh-CN" b="1">
                <a:latin typeface="Times New Roman" panose="02020603050405020304" pitchFamily="18" charset="0"/>
              </a:rPr>
              <a:t>H</a:t>
            </a:r>
            <a:r>
              <a:rPr lang="zh-CN" altLang="en-US" b="1">
                <a:latin typeface="Times New Roman" panose="02020603050405020304" pitchFamily="18" charset="0"/>
              </a:rPr>
              <a:t>中进行搜索的过程</a:t>
            </a:r>
          </a:p>
          <a:p>
            <a:pPr eaLnBrk="1" hangingPunct="1">
              <a:lnSpc>
                <a:spcPct val="190000"/>
              </a:lnSpc>
              <a:spcBef>
                <a:spcPct val="30000"/>
              </a:spcBef>
            </a:pPr>
            <a:r>
              <a:rPr lang="zh-CN" altLang="en-US" b="1">
                <a:latin typeface="Times New Roman" panose="02020603050405020304" pitchFamily="18" charset="0"/>
              </a:rPr>
              <a:t>学习过程使得搜索到的假设</a:t>
            </a:r>
            <a:r>
              <a:rPr lang="zh-CN" altLang="en-US" b="1">
                <a:solidFill>
                  <a:srgbClr val="FF0066"/>
                </a:solidFill>
                <a:latin typeface="Times New Roman" panose="02020603050405020304" pitchFamily="18" charset="0"/>
              </a:rPr>
              <a:t>在训练样例集上与</a:t>
            </a:r>
            <a:r>
              <a:rPr lang="en-US" altLang="zh-CN" b="1">
                <a:solidFill>
                  <a:srgbClr val="FF0066"/>
                </a:solidFill>
                <a:latin typeface="Times New Roman" panose="02020603050405020304" pitchFamily="18" charset="0"/>
              </a:rPr>
              <a:t>C(x)</a:t>
            </a:r>
            <a:r>
              <a:rPr lang="zh-CN" altLang="en-US" b="1">
                <a:solidFill>
                  <a:srgbClr val="FF0066"/>
                </a:solidFill>
                <a:latin typeface="Times New Roman" panose="02020603050405020304" pitchFamily="18" charset="0"/>
              </a:rPr>
              <a:t>一致</a:t>
            </a:r>
            <a:r>
              <a:rPr lang="zh-CN" altLang="en-US" b="1">
                <a:latin typeface="Times New Roman" panose="02020603050405020304" pitchFamily="18" charset="0"/>
              </a:rPr>
              <a:t>：若</a:t>
            </a:r>
            <a:r>
              <a:rPr lang="en-US" altLang="zh-CN" b="1">
                <a:latin typeface="Times New Roman" panose="02020603050405020304" pitchFamily="18" charset="0"/>
              </a:rPr>
              <a:t>C(x)</a:t>
            </a:r>
            <a:r>
              <a:rPr lang="zh-CN" altLang="en-US" b="1">
                <a:latin typeface="Times New Roman" panose="02020603050405020304" pitchFamily="18" charset="0"/>
              </a:rPr>
              <a:t>将某训练样例判定为正（反）例，则学习系统学习到的假设也必须判为正（反）例</a:t>
            </a:r>
            <a:endParaRPr lang="en-US" altLang="zh-CN" b="1">
              <a:latin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4294967295"/>
          </p:nvPr>
        </p:nvSpPr>
        <p:spPr>
          <a:xfrm>
            <a:off x="417513" y="1233488"/>
            <a:ext cx="7272337" cy="3960812"/>
          </a:xfrm>
        </p:spPr>
        <p:txBody>
          <a:bodyPr/>
          <a:lstStyle/>
          <a:p>
            <a:pPr eaLnBrk="1" hangingPunct="1">
              <a:lnSpc>
                <a:spcPct val="130000"/>
              </a:lnSpc>
              <a:buClrTx/>
            </a:pPr>
            <a:r>
              <a:rPr lang="zh-CN" altLang="en-US" b="1"/>
              <a:t>学习过程的表示</a:t>
            </a:r>
          </a:p>
          <a:p>
            <a:pPr eaLnBrk="1" hangingPunct="1">
              <a:lnSpc>
                <a:spcPct val="130000"/>
              </a:lnSpc>
              <a:buClrTx/>
            </a:pPr>
            <a:endParaRPr lang="en-US" altLang="zh-CN" b="1"/>
          </a:p>
          <a:p>
            <a:pPr eaLnBrk="1" hangingPunct="1">
              <a:lnSpc>
                <a:spcPct val="130000"/>
              </a:lnSpc>
              <a:buClrTx/>
            </a:pPr>
            <a:endParaRPr lang="en-US" altLang="zh-CN" b="1"/>
          </a:p>
          <a:p>
            <a:pPr eaLnBrk="1" hangingPunct="1">
              <a:lnSpc>
                <a:spcPct val="130000"/>
              </a:lnSpc>
              <a:spcBef>
                <a:spcPct val="30000"/>
              </a:spcBef>
              <a:buClrTx/>
            </a:pPr>
            <a:r>
              <a:rPr lang="zh-CN" altLang="en-US" b="1">
                <a:latin typeface="Times New Roman" panose="02020603050405020304" pitchFamily="18" charset="0"/>
              </a:rPr>
              <a:t>未知的与任务</a:t>
            </a:r>
            <a:r>
              <a:rPr lang="en-US" altLang="zh-CN" b="1">
                <a:latin typeface="Times New Roman" panose="02020603050405020304" pitchFamily="18" charset="0"/>
              </a:rPr>
              <a:t>T</a:t>
            </a:r>
            <a:r>
              <a:rPr lang="zh-CN" altLang="en-US" b="1">
                <a:latin typeface="Times New Roman" panose="02020603050405020304" pitchFamily="18" charset="0"/>
              </a:rPr>
              <a:t>相关的知识和解决方案可以表示为：实例集合</a:t>
            </a:r>
            <a:r>
              <a:rPr lang="en-US" altLang="zh-CN" b="1">
                <a:solidFill>
                  <a:srgbClr val="FF0066"/>
                </a:solidFill>
                <a:latin typeface="Times New Roman" panose="02020603050405020304" pitchFamily="18" charset="0"/>
              </a:rPr>
              <a:t>X-</a:t>
            </a:r>
            <a:r>
              <a:rPr lang="zh-CN" altLang="en-US" b="1">
                <a:latin typeface="Times New Roman" panose="02020603050405020304" pitchFamily="18" charset="0"/>
              </a:rPr>
              <a:t>训练样例集合</a:t>
            </a:r>
            <a:r>
              <a:rPr lang="en-US" altLang="zh-CN" b="1">
                <a:solidFill>
                  <a:srgbClr val="FF0066"/>
                </a:solidFill>
                <a:latin typeface="Times New Roman" panose="02020603050405020304" pitchFamily="18" charset="0"/>
              </a:rPr>
              <a:t>D</a:t>
            </a:r>
          </a:p>
        </p:txBody>
      </p:sp>
      <p:graphicFrame>
        <p:nvGraphicFramePr>
          <p:cNvPr id="51203" name="Object 4"/>
          <p:cNvGraphicFramePr>
            <a:graphicFrameLocks noGrp="1" noChangeAspect="1"/>
          </p:cNvGraphicFramePr>
          <p:nvPr>
            <p:ph idx="1"/>
          </p:nvPr>
        </p:nvGraphicFramePr>
        <p:xfrm>
          <a:off x="900113" y="2146300"/>
          <a:ext cx="7343775" cy="574675"/>
        </p:xfrm>
        <a:graphic>
          <a:graphicData uri="http://schemas.openxmlformats.org/presentationml/2006/ole">
            <mc:AlternateContent xmlns:mc="http://schemas.openxmlformats.org/markup-compatibility/2006">
              <mc:Choice xmlns:v="urn:schemas-microsoft-com:vml" Requires="v">
                <p:oleObj r:id="rId2" imgW="2768600" imgH="215900" progId="Equation.3">
                  <p:embed/>
                </p:oleObj>
              </mc:Choice>
              <mc:Fallback>
                <p:oleObj r:id="rId2" imgW="2768600" imgH="2159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46300"/>
                        <a:ext cx="73437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4"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(5) </a:t>
            </a:r>
            <a:r>
              <a:rPr lang="zh-CN" altLang="en-US">
                <a:latin typeface="Times New Roman" panose="02020603050405020304" pitchFamily="18" charset="0"/>
              </a:rPr>
              <a:t>学习过程</a:t>
            </a:r>
            <a:endParaRPr lang="en-US" altLang="zh-CN">
              <a:latin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idx="1"/>
          </p:nvPr>
        </p:nvSpPr>
        <p:spPr/>
        <p:txBody>
          <a:bodyPr/>
          <a:lstStyle/>
          <a:p>
            <a:pPr eaLnBrk="1" hangingPunct="1">
              <a:lnSpc>
                <a:spcPct val="170000"/>
              </a:lnSpc>
              <a:spcBef>
                <a:spcPct val="30000"/>
              </a:spcBef>
              <a:defRPr/>
            </a:pPr>
            <a:r>
              <a:rPr lang="zh-CN" altLang="en-US" b="1" noProof="1">
                <a:latin typeface="Times New Roman" panose="02020603050405020304" pitchFamily="18" charset="0"/>
              </a:rPr>
              <a:t>学习系统学习到的知识，就是</a:t>
            </a:r>
            <a:r>
              <a:rPr lang="zh-CN" altLang="en-US" b="1" noProof="1">
                <a:solidFill>
                  <a:srgbClr val="FF0066"/>
                </a:solidFill>
                <a:latin typeface="Times New Roman" panose="02020603050405020304" pitchFamily="18" charset="0"/>
              </a:rPr>
              <a:t>在</a:t>
            </a:r>
            <a:r>
              <a:rPr lang="en-US" altLang="zh-CN" b="1" noProof="1">
                <a:solidFill>
                  <a:srgbClr val="FF0066"/>
                </a:solidFill>
                <a:latin typeface="Times New Roman" panose="02020603050405020304" pitchFamily="18" charset="0"/>
              </a:rPr>
              <a:t>D</a:t>
            </a:r>
            <a:r>
              <a:rPr lang="zh-CN" altLang="en-US" b="1" noProof="1">
                <a:solidFill>
                  <a:srgbClr val="FF0066"/>
                </a:solidFill>
                <a:latin typeface="Times New Roman" panose="02020603050405020304" pitchFamily="18" charset="0"/>
              </a:rPr>
              <a:t>上与</a:t>
            </a:r>
            <a:r>
              <a:rPr lang="en-US" altLang="zh-CN" b="1" noProof="1">
                <a:solidFill>
                  <a:srgbClr val="FF0066"/>
                </a:solidFill>
                <a:latin typeface="Times New Roman" panose="02020603050405020304" pitchFamily="18" charset="0"/>
              </a:rPr>
              <a:t>C(x)</a:t>
            </a:r>
            <a:r>
              <a:rPr lang="zh-CN" altLang="en-US" b="1" noProof="1">
                <a:solidFill>
                  <a:srgbClr val="FF0066"/>
                </a:solidFill>
                <a:latin typeface="Times New Roman" panose="02020603050405020304" pitchFamily="18" charset="0"/>
              </a:rPr>
              <a:t>保持一致的所有假设</a:t>
            </a:r>
          </a:p>
          <a:p>
            <a:pPr eaLnBrk="1" hangingPunct="1">
              <a:lnSpc>
                <a:spcPct val="170000"/>
              </a:lnSpc>
              <a:spcBef>
                <a:spcPct val="30000"/>
              </a:spcBef>
              <a:defRPr/>
            </a:pPr>
            <a:r>
              <a:rPr lang="zh-CN" altLang="en-US" b="1" noProof="1">
                <a:latin typeface="Times New Roman" panose="02020603050405020304" pitchFamily="18" charset="0"/>
              </a:rPr>
              <a:t>检查学习效果，就是应用在未知集合</a:t>
            </a:r>
            <a:r>
              <a:rPr lang="en-US" altLang="zh-CN" b="1" noProof="1">
                <a:latin typeface="Times New Roman" panose="02020603050405020304" pitchFamily="18" charset="0"/>
              </a:rPr>
              <a:t>X-D</a:t>
            </a:r>
            <a:r>
              <a:rPr lang="zh-CN" altLang="en-US" b="1" noProof="1">
                <a:latin typeface="Times New Roman" panose="02020603050405020304" pitchFamily="18" charset="0"/>
              </a:rPr>
              <a:t>时，检查学习系统是否能得到正确结果，也就是在</a:t>
            </a:r>
            <a:r>
              <a:rPr lang="en-US" altLang="zh-CN" b="1" noProof="1">
                <a:solidFill>
                  <a:srgbClr val="FF0066"/>
                </a:solidFill>
                <a:latin typeface="Times New Roman" panose="02020603050405020304" pitchFamily="18" charset="0"/>
              </a:rPr>
              <a:t>X-D</a:t>
            </a:r>
            <a:r>
              <a:rPr lang="zh-CN" altLang="en-US" b="1" noProof="1">
                <a:latin typeface="Times New Roman" panose="02020603050405020304" pitchFamily="18" charset="0"/>
              </a:rPr>
              <a:t>上与</a:t>
            </a:r>
            <a:r>
              <a:rPr lang="en-US" altLang="zh-CN" b="1" noProof="1">
                <a:latin typeface="Times New Roman" panose="02020603050405020304" pitchFamily="18" charset="0"/>
              </a:rPr>
              <a:t>C(x)</a:t>
            </a:r>
            <a:r>
              <a:rPr lang="zh-CN" altLang="en-US" b="1" noProof="1">
                <a:latin typeface="Times New Roman" panose="02020603050405020304" pitchFamily="18" charset="0"/>
              </a:rPr>
              <a:t>是否保持一致</a:t>
            </a:r>
          </a:p>
          <a:p>
            <a:pPr eaLnBrk="1" hangingPunct="1">
              <a:lnSpc>
                <a:spcPct val="170000"/>
              </a:lnSpc>
              <a:spcBef>
                <a:spcPct val="30000"/>
              </a:spcBef>
              <a:defRPr/>
            </a:pPr>
            <a:r>
              <a:rPr lang="zh-CN" altLang="en-US" b="1" noProof="1">
                <a:latin typeface="Times New Roman" panose="02020603050405020304" pitchFamily="18" charset="0"/>
                <a:sym typeface="+mn-ea"/>
              </a:rPr>
              <a:t>性能</a:t>
            </a:r>
            <a:r>
              <a:rPr lang="en-US" altLang="zh-CN" b="1" noProof="1">
                <a:latin typeface="Times New Roman" panose="02020603050405020304" pitchFamily="18" charset="0"/>
                <a:sym typeface="+mn-ea"/>
              </a:rPr>
              <a:t>P: </a:t>
            </a:r>
          </a:p>
          <a:p>
            <a:pPr marL="0" indent="0" eaLnBrk="1" hangingPunct="1">
              <a:lnSpc>
                <a:spcPct val="170000"/>
              </a:lnSpc>
              <a:spcBef>
                <a:spcPct val="30000"/>
              </a:spcBef>
              <a:buFont typeface="Wingdings" panose="05000000000000000000" pitchFamily="2" charset="2"/>
              <a:buNone/>
              <a:defRPr/>
            </a:pPr>
            <a:r>
              <a:rPr lang="en-US" altLang="zh-CN" b="1" noProof="1">
                <a:latin typeface="Times New Roman" panose="02020603050405020304" pitchFamily="18" charset="0"/>
                <a:sym typeface="+mn-ea"/>
              </a:rPr>
              <a:t>	</a:t>
            </a:r>
            <a:r>
              <a:rPr lang="zh-CN" altLang="en-US" b="1" noProof="1">
                <a:latin typeface="Times New Roman" panose="02020603050405020304" pitchFamily="18" charset="0"/>
                <a:sym typeface="+mn-ea"/>
              </a:rPr>
              <a:t>学习系统在</a:t>
            </a:r>
            <a:r>
              <a:rPr lang="en-US" altLang="zh-CN" b="1" noProof="1">
                <a:latin typeface="Times New Roman" panose="02020603050405020304" pitchFamily="18" charset="0"/>
                <a:sym typeface="+mn-ea"/>
              </a:rPr>
              <a:t>X-D</a:t>
            </a:r>
            <a:r>
              <a:rPr lang="zh-CN" altLang="en-US" b="1" noProof="1">
                <a:latin typeface="Times New Roman" panose="02020603050405020304" pitchFamily="18" charset="0"/>
                <a:sym typeface="+mn-ea"/>
              </a:rPr>
              <a:t>上与</a:t>
            </a:r>
            <a:r>
              <a:rPr lang="en-US" altLang="zh-CN" b="1" noProof="1">
                <a:latin typeface="Times New Roman" panose="02020603050405020304" pitchFamily="18" charset="0"/>
                <a:sym typeface="+mn-ea"/>
              </a:rPr>
              <a:t>C(x)</a:t>
            </a:r>
            <a:r>
              <a:rPr lang="zh-CN" altLang="en-US" b="1" noProof="1">
                <a:latin typeface="Times New Roman" panose="02020603050405020304" pitchFamily="18" charset="0"/>
                <a:sym typeface="+mn-ea"/>
              </a:rPr>
              <a:t> 保持一致的实例数目</a:t>
            </a:r>
            <a:endParaRPr lang="zh-CN" altLang="en-US" b="1" noProof="1">
              <a:latin typeface="Times New Roman" panose="02020603050405020304" pitchFamily="18" charset="0"/>
            </a:endParaRPr>
          </a:p>
          <a:p>
            <a:pPr eaLnBrk="1" hangingPunct="1">
              <a:lnSpc>
                <a:spcPct val="170000"/>
              </a:lnSpc>
              <a:spcBef>
                <a:spcPct val="30000"/>
              </a:spcBef>
              <a:defRPr/>
            </a:pPr>
            <a:endParaRPr lang="en-US" altLang="zh-CN" b="1" noProof="1">
              <a:latin typeface="Times New Roman" panose="02020603050405020304" pitchFamily="18" charset="0"/>
            </a:endParaRPr>
          </a:p>
          <a:p>
            <a:pPr eaLnBrk="1" hangingPunct="1">
              <a:defRPr/>
            </a:pPr>
            <a:endParaRPr lang="en-US" altLang="zh-CN" b="1" noProof="1">
              <a:latin typeface="Times New Roman" panose="02020603050405020304" pitchFamily="18" charset="0"/>
            </a:endParaRPr>
          </a:p>
        </p:txBody>
      </p:sp>
      <p:sp>
        <p:nvSpPr>
          <p:cNvPr id="52227"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(5) </a:t>
            </a:r>
            <a:r>
              <a:rPr lang="zh-CN" altLang="en-US">
                <a:latin typeface="Times New Roman" panose="02020603050405020304" pitchFamily="18" charset="0"/>
              </a:rPr>
              <a:t>学习过程</a:t>
            </a:r>
            <a:endParaRPr lang="en-US" altLang="zh-CN">
              <a:latin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250825" y="908050"/>
            <a:ext cx="8213725" cy="5400675"/>
          </a:xfrm>
        </p:spPr>
        <p:txBody>
          <a:bodyPr/>
          <a:lstStyle/>
          <a:p>
            <a:pPr lvl="1" eaLnBrk="1" hangingPunct="1">
              <a:lnSpc>
                <a:spcPct val="200000"/>
              </a:lnSpc>
              <a:spcBef>
                <a:spcPct val="30000"/>
              </a:spcBef>
            </a:pPr>
            <a:r>
              <a:rPr lang="zh-CN" altLang="en-US" sz="2800" b="1">
                <a:latin typeface="Times New Roman" panose="02020603050405020304" pitchFamily="18" charset="0"/>
              </a:rPr>
              <a:t>学习系统通过学习获得的假设，如果在</a:t>
            </a:r>
            <a:r>
              <a:rPr lang="en-US" altLang="zh-CN" sz="2800" b="1">
                <a:latin typeface="Times New Roman" panose="02020603050405020304" pitchFamily="18" charset="0"/>
              </a:rPr>
              <a:t>D</a:t>
            </a:r>
            <a:r>
              <a:rPr lang="zh-CN" altLang="en-US" sz="2800" b="1">
                <a:latin typeface="Times New Roman" panose="02020603050405020304" pitchFamily="18" charset="0"/>
              </a:rPr>
              <a:t>上逼近目标函数 </a:t>
            </a:r>
            <a:r>
              <a:rPr lang="en-US" altLang="zh-CN" sz="2800" b="1">
                <a:latin typeface="Times New Roman" panose="02020603050405020304" pitchFamily="18" charset="0"/>
              </a:rPr>
              <a:t>C(x)</a:t>
            </a:r>
            <a:r>
              <a:rPr lang="zh-CN" altLang="en-US" sz="2800" b="1">
                <a:latin typeface="Times New Roman" panose="02020603050405020304" pitchFamily="18" charset="0"/>
              </a:rPr>
              <a:t>，那么</a:t>
            </a:r>
            <a:r>
              <a:rPr lang="zh-CN" altLang="en-US" sz="2800" b="1">
                <a:solidFill>
                  <a:srgbClr val="FF0066"/>
                </a:solidFill>
                <a:latin typeface="Times New Roman" panose="02020603050405020304" pitchFamily="18" charset="0"/>
              </a:rPr>
              <a:t>也能在</a:t>
            </a:r>
            <a:r>
              <a:rPr lang="en-US" altLang="zh-CN" sz="2800" b="1">
                <a:solidFill>
                  <a:srgbClr val="FF0066"/>
                </a:solidFill>
                <a:latin typeface="Times New Roman" panose="02020603050405020304" pitchFamily="18" charset="0"/>
              </a:rPr>
              <a:t>X-D</a:t>
            </a:r>
            <a:r>
              <a:rPr lang="zh-CN" altLang="en-US" sz="2800" b="1">
                <a:solidFill>
                  <a:srgbClr val="FF0066"/>
                </a:solidFill>
                <a:latin typeface="Times New Roman" panose="02020603050405020304" pitchFamily="18" charset="0"/>
              </a:rPr>
              <a:t>上逼近目标函数 </a:t>
            </a:r>
            <a:r>
              <a:rPr lang="en-US" altLang="zh-CN" sz="2800" b="1">
                <a:solidFill>
                  <a:srgbClr val="FF0066"/>
                </a:solidFill>
                <a:latin typeface="Times New Roman" panose="02020603050405020304" pitchFamily="18" charset="0"/>
              </a:rPr>
              <a:t>C(x)</a:t>
            </a:r>
          </a:p>
        </p:txBody>
      </p:sp>
      <p:sp>
        <p:nvSpPr>
          <p:cNvPr id="53251" name="Rectangle 2"/>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a:t>
            </a:r>
            <a:r>
              <a:rPr lang="zh-CN" altLang="en-US">
                <a:latin typeface="Times New Roman" panose="02020603050405020304" pitchFamily="18" charset="0"/>
              </a:rPr>
              <a:t>机器学习的假设规律</a:t>
            </a:r>
            <a:endParaRPr lang="en-US" altLang="zh-CN">
              <a:latin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chor="ctr"/>
          <a:lstStyle/>
          <a:p>
            <a:pPr eaLnBrk="1" hangingPunct="1"/>
            <a:r>
              <a:rPr lang="en-US" altLang="zh-CN"/>
              <a:t>3. </a:t>
            </a:r>
            <a:r>
              <a:rPr lang="zh-CN" altLang="en-US"/>
              <a:t>决策树学习</a:t>
            </a:r>
          </a:p>
        </p:txBody>
      </p:sp>
      <p:sp>
        <p:nvSpPr>
          <p:cNvPr id="54275" name="Rectangle 3"/>
          <p:cNvSpPr>
            <a:spLocks noGrp="1" noChangeArrowheads="1"/>
          </p:cNvSpPr>
          <p:nvPr>
            <p:ph idx="1"/>
          </p:nvPr>
        </p:nvSpPr>
        <p:spPr/>
        <p:txBody>
          <a:bodyPr/>
          <a:lstStyle/>
          <a:p>
            <a:pPr eaLnBrk="1" hangingPunct="1">
              <a:lnSpc>
                <a:spcPct val="200000"/>
              </a:lnSpc>
              <a:spcBef>
                <a:spcPct val="30000"/>
              </a:spcBef>
            </a:pPr>
            <a:r>
              <a:rPr lang="zh-CN" altLang="en-US" b="1">
                <a:solidFill>
                  <a:srgbClr val="FF0066"/>
                </a:solidFill>
              </a:rPr>
              <a:t>决策树学习</a:t>
            </a:r>
            <a:r>
              <a:rPr lang="zh-CN" altLang="en-US" b="1"/>
              <a:t>是人们广泛使用的一种归纳推理形式，它需要给定一组训练样例，其中每个训练样例都已标记上正例和反例</a:t>
            </a:r>
          </a:p>
          <a:p>
            <a:pPr eaLnBrk="1" hangingPunct="1">
              <a:lnSpc>
                <a:spcPct val="200000"/>
              </a:lnSpc>
              <a:spcBef>
                <a:spcPct val="30000"/>
              </a:spcBef>
            </a:pPr>
            <a:r>
              <a:rPr lang="zh-CN" altLang="en-US" b="1"/>
              <a:t>根据这组训练样例，可以创建相应的</a:t>
            </a:r>
            <a:r>
              <a:rPr lang="zh-CN" altLang="en-US" b="1">
                <a:solidFill>
                  <a:srgbClr val="FF0066"/>
                </a:solidFill>
              </a:rPr>
              <a:t>决策树</a:t>
            </a:r>
            <a:endParaRPr lang="en-US" altLang="zh-CN" b="1">
              <a:solidFill>
                <a:srgbClr val="FF0066"/>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nchor="ctr"/>
          <a:lstStyle/>
          <a:p>
            <a:r>
              <a:rPr lang="zh-CN" altLang="en-US"/>
              <a:t>推荐书籍</a:t>
            </a:r>
          </a:p>
        </p:txBody>
      </p:sp>
      <p:pic>
        <p:nvPicPr>
          <p:cNvPr id="13315" name="图片 3"/>
          <p:cNvPicPr>
            <a:picLocks noChangeAspect="1" noChangeArrowheads="1"/>
          </p:cNvPicPr>
          <p:nvPr/>
        </p:nvPicPr>
        <p:blipFill>
          <a:blip r:embed="rId2">
            <a:extLst>
              <a:ext uri="{28A0092B-C50C-407E-A947-70E740481C1C}">
                <a14:useLocalDpi xmlns:a14="http://schemas.microsoft.com/office/drawing/2010/main" val="0"/>
              </a:ext>
            </a:extLst>
          </a:blip>
          <a:srcRect t="13396"/>
          <a:stretch>
            <a:fillRect/>
          </a:stretch>
        </p:blipFill>
        <p:spPr bwMode="auto">
          <a:xfrm>
            <a:off x="1784350" y="993775"/>
            <a:ext cx="5575300"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chor="ctr"/>
          <a:lstStyle/>
          <a:p>
            <a:pPr eaLnBrk="1" hangingPunct="1"/>
            <a:r>
              <a:rPr lang="zh-CN" altLang="en-US"/>
              <a:t>决策树</a:t>
            </a:r>
          </a:p>
        </p:txBody>
      </p:sp>
      <p:sp>
        <p:nvSpPr>
          <p:cNvPr id="55299" name="Rectangle 3"/>
          <p:cNvSpPr>
            <a:spLocks noGrp="1" noChangeArrowheads="1"/>
          </p:cNvSpPr>
          <p:nvPr>
            <p:ph idx="1"/>
          </p:nvPr>
        </p:nvSpPr>
        <p:spPr/>
        <p:txBody>
          <a:bodyPr/>
          <a:lstStyle/>
          <a:p>
            <a:pPr eaLnBrk="1" hangingPunct="1">
              <a:lnSpc>
                <a:spcPct val="180000"/>
              </a:lnSpc>
              <a:spcBef>
                <a:spcPct val="30000"/>
              </a:spcBef>
            </a:pPr>
            <a:r>
              <a:rPr lang="zh-CN" altLang="en-US" b="1"/>
              <a:t>决策树表示法</a:t>
            </a:r>
          </a:p>
          <a:p>
            <a:pPr lvl="1" eaLnBrk="1" hangingPunct="1">
              <a:lnSpc>
                <a:spcPct val="180000"/>
              </a:lnSpc>
              <a:spcBef>
                <a:spcPct val="30000"/>
              </a:spcBef>
            </a:pPr>
            <a:r>
              <a:rPr lang="zh-CN" altLang="en-US" b="1"/>
              <a:t>树的节点表示</a:t>
            </a:r>
            <a:r>
              <a:rPr lang="zh-CN" altLang="en-US" b="1">
                <a:solidFill>
                  <a:srgbClr val="FF0066"/>
                </a:solidFill>
              </a:rPr>
              <a:t>属性</a:t>
            </a:r>
          </a:p>
          <a:p>
            <a:pPr lvl="1" eaLnBrk="1" hangingPunct="1">
              <a:lnSpc>
                <a:spcPct val="180000"/>
              </a:lnSpc>
              <a:spcBef>
                <a:spcPct val="30000"/>
              </a:spcBef>
            </a:pPr>
            <a:r>
              <a:rPr lang="zh-CN" altLang="en-US" b="1"/>
              <a:t>树的分支表示</a:t>
            </a:r>
            <a:r>
              <a:rPr lang="zh-CN" altLang="en-US" b="1">
                <a:solidFill>
                  <a:srgbClr val="FF0066"/>
                </a:solidFill>
              </a:rPr>
              <a:t>属性值</a:t>
            </a:r>
          </a:p>
          <a:p>
            <a:pPr eaLnBrk="1" hangingPunct="1">
              <a:lnSpc>
                <a:spcPct val="180000"/>
              </a:lnSpc>
              <a:spcBef>
                <a:spcPct val="30000"/>
              </a:spcBef>
            </a:pPr>
            <a:r>
              <a:rPr lang="zh-CN" altLang="en-US" b="1"/>
              <a:t>决策树通过把实例从根节点开始，最后排列到某个</a:t>
            </a:r>
            <a:r>
              <a:rPr lang="zh-CN" altLang="en-US" b="1">
                <a:solidFill>
                  <a:srgbClr val="FF0066"/>
                </a:solidFill>
              </a:rPr>
              <a:t>叶节点</a:t>
            </a:r>
            <a:r>
              <a:rPr lang="zh-CN" altLang="en-US" b="1"/>
              <a:t>来进行分类，叶节点就是实例所属的类别</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nchor="ctr"/>
          <a:lstStyle/>
          <a:p>
            <a:pPr eaLnBrk="1" hangingPunct="1"/>
            <a:r>
              <a:rPr lang="zh-CN" altLang="en-US"/>
              <a:t>冰淇淋销售决策树</a:t>
            </a:r>
          </a:p>
        </p:txBody>
      </p:sp>
      <p:sp>
        <p:nvSpPr>
          <p:cNvPr id="56323" name="Rectangle 7"/>
          <p:cNvSpPr>
            <a:spLocks noChangeArrowheads="1"/>
          </p:cNvSpPr>
          <p:nvPr/>
        </p:nvSpPr>
        <p:spPr bwMode="auto">
          <a:xfrm>
            <a:off x="331788" y="3327400"/>
            <a:ext cx="1223962" cy="503238"/>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售完</a:t>
            </a:r>
            <a:endParaRPr lang="en-US" altLang="zh-CN" sz="2800">
              <a:latin typeface="楷体_GB2312" pitchFamily="49" charset="-122"/>
              <a:ea typeface="宋体" panose="02010600030101010101" pitchFamily="2" charset="-122"/>
            </a:endParaRPr>
          </a:p>
        </p:txBody>
      </p:sp>
      <p:grpSp>
        <p:nvGrpSpPr>
          <p:cNvPr id="56324" name="Group 44"/>
          <p:cNvGrpSpPr>
            <a:grpSpLocks/>
          </p:cNvGrpSpPr>
          <p:nvPr/>
        </p:nvGrpSpPr>
        <p:grpSpPr bwMode="auto">
          <a:xfrm>
            <a:off x="376238" y="865188"/>
            <a:ext cx="8391525" cy="5905500"/>
            <a:chOff x="204" y="300"/>
            <a:chExt cx="5487" cy="3810"/>
          </a:xfrm>
        </p:grpSpPr>
        <p:grpSp>
          <p:nvGrpSpPr>
            <p:cNvPr id="56325" name="Group 30"/>
            <p:cNvGrpSpPr>
              <a:grpSpLocks/>
            </p:cNvGrpSpPr>
            <p:nvPr/>
          </p:nvGrpSpPr>
          <p:grpSpPr bwMode="auto">
            <a:xfrm>
              <a:off x="204" y="300"/>
              <a:ext cx="5487" cy="3810"/>
              <a:chOff x="204" y="300"/>
              <a:chExt cx="5487" cy="3810"/>
            </a:xfrm>
          </p:grpSpPr>
          <p:sp>
            <p:nvSpPr>
              <p:cNvPr id="56339" name="Rectangle 4"/>
              <p:cNvSpPr>
                <a:spLocks noChangeArrowheads="1"/>
              </p:cNvSpPr>
              <p:nvPr/>
            </p:nvSpPr>
            <p:spPr bwMode="auto">
              <a:xfrm>
                <a:off x="2517" y="300"/>
                <a:ext cx="1180"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天气类型</a:t>
                </a:r>
                <a:endParaRPr lang="en-US" altLang="zh-CN" sz="2800">
                  <a:latin typeface="楷体_GB2312" pitchFamily="49" charset="-122"/>
                  <a:ea typeface="宋体" panose="02010600030101010101" pitchFamily="2" charset="-122"/>
                </a:endParaRPr>
              </a:p>
            </p:txBody>
          </p:sp>
          <p:sp>
            <p:nvSpPr>
              <p:cNvPr id="56340" name="Rectangle 5"/>
              <p:cNvSpPr>
                <a:spLocks noChangeArrowheads="1"/>
              </p:cNvSpPr>
              <p:nvPr/>
            </p:nvSpPr>
            <p:spPr bwMode="auto">
              <a:xfrm>
                <a:off x="1020" y="1163"/>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温度</a:t>
                </a:r>
              </a:p>
            </p:txBody>
          </p:sp>
          <p:sp>
            <p:nvSpPr>
              <p:cNvPr id="56341" name="Rectangle 6"/>
              <p:cNvSpPr>
                <a:spLocks noChangeArrowheads="1"/>
              </p:cNvSpPr>
              <p:nvPr/>
            </p:nvSpPr>
            <p:spPr bwMode="auto">
              <a:xfrm>
                <a:off x="4150" y="1026"/>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假日</a:t>
                </a:r>
              </a:p>
            </p:txBody>
          </p:sp>
          <p:sp>
            <p:nvSpPr>
              <p:cNvPr id="56342" name="Rectangle 8"/>
              <p:cNvSpPr>
                <a:spLocks noChangeArrowheads="1"/>
              </p:cNvSpPr>
              <p:nvPr/>
            </p:nvSpPr>
            <p:spPr bwMode="auto">
              <a:xfrm>
                <a:off x="1020" y="2614"/>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假日</a:t>
                </a:r>
              </a:p>
            </p:txBody>
          </p:sp>
          <p:sp>
            <p:nvSpPr>
              <p:cNvPr id="56343" name="Rectangle 9"/>
              <p:cNvSpPr>
                <a:spLocks noChangeArrowheads="1"/>
              </p:cNvSpPr>
              <p:nvPr/>
            </p:nvSpPr>
            <p:spPr bwMode="auto">
              <a:xfrm>
                <a:off x="1837" y="1888"/>
                <a:ext cx="907"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未售完</a:t>
                </a:r>
              </a:p>
            </p:txBody>
          </p:sp>
          <p:sp>
            <p:nvSpPr>
              <p:cNvPr id="56344" name="Rectangle 10"/>
              <p:cNvSpPr>
                <a:spLocks noChangeArrowheads="1"/>
              </p:cNvSpPr>
              <p:nvPr/>
            </p:nvSpPr>
            <p:spPr bwMode="auto">
              <a:xfrm>
                <a:off x="204" y="3339"/>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售完</a:t>
                </a:r>
                <a:endParaRPr lang="en-US" altLang="zh-CN" sz="2800">
                  <a:latin typeface="楷体_GB2312" pitchFamily="49" charset="-122"/>
                  <a:ea typeface="宋体" panose="02010600030101010101" pitchFamily="2" charset="-122"/>
                </a:endParaRPr>
              </a:p>
            </p:txBody>
          </p:sp>
          <p:sp>
            <p:nvSpPr>
              <p:cNvPr id="56345" name="Rectangle 11"/>
              <p:cNvSpPr>
                <a:spLocks noChangeArrowheads="1"/>
              </p:cNvSpPr>
              <p:nvPr/>
            </p:nvSpPr>
            <p:spPr bwMode="auto">
              <a:xfrm>
                <a:off x="1882" y="3339"/>
                <a:ext cx="907"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未售完</a:t>
                </a:r>
              </a:p>
            </p:txBody>
          </p:sp>
          <p:sp>
            <p:nvSpPr>
              <p:cNvPr id="56346" name="Rectangle 12"/>
              <p:cNvSpPr>
                <a:spLocks noChangeArrowheads="1"/>
              </p:cNvSpPr>
              <p:nvPr/>
            </p:nvSpPr>
            <p:spPr bwMode="auto">
              <a:xfrm>
                <a:off x="3333" y="2251"/>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温度</a:t>
                </a:r>
              </a:p>
            </p:txBody>
          </p:sp>
          <p:sp>
            <p:nvSpPr>
              <p:cNvPr id="56347" name="Rectangle 13"/>
              <p:cNvSpPr>
                <a:spLocks noChangeArrowheads="1"/>
              </p:cNvSpPr>
              <p:nvPr/>
            </p:nvSpPr>
            <p:spPr bwMode="auto">
              <a:xfrm>
                <a:off x="2789" y="3793"/>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售完</a:t>
                </a:r>
              </a:p>
            </p:txBody>
          </p:sp>
          <p:sp>
            <p:nvSpPr>
              <p:cNvPr id="56348" name="Rectangle 14"/>
              <p:cNvSpPr>
                <a:spLocks noChangeArrowheads="1"/>
              </p:cNvSpPr>
              <p:nvPr/>
            </p:nvSpPr>
            <p:spPr bwMode="auto">
              <a:xfrm>
                <a:off x="3787" y="3793"/>
                <a:ext cx="86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未售完</a:t>
                </a:r>
              </a:p>
            </p:txBody>
          </p:sp>
          <p:sp>
            <p:nvSpPr>
              <p:cNvPr id="56349" name="Rectangle 15"/>
              <p:cNvSpPr>
                <a:spLocks noChangeArrowheads="1"/>
              </p:cNvSpPr>
              <p:nvPr/>
            </p:nvSpPr>
            <p:spPr bwMode="auto">
              <a:xfrm>
                <a:off x="4785" y="2251"/>
                <a:ext cx="77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未售完</a:t>
                </a:r>
              </a:p>
            </p:txBody>
          </p:sp>
          <p:sp>
            <p:nvSpPr>
              <p:cNvPr id="56350" name="Rectangle 16"/>
              <p:cNvSpPr>
                <a:spLocks noChangeArrowheads="1"/>
              </p:cNvSpPr>
              <p:nvPr/>
            </p:nvSpPr>
            <p:spPr bwMode="auto">
              <a:xfrm>
                <a:off x="4830" y="3793"/>
                <a:ext cx="861"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未售完</a:t>
                </a:r>
              </a:p>
            </p:txBody>
          </p:sp>
          <p:sp>
            <p:nvSpPr>
              <p:cNvPr id="56351" name="Line 17"/>
              <p:cNvSpPr>
                <a:spLocks noChangeShapeType="1"/>
              </p:cNvSpPr>
              <p:nvPr/>
            </p:nvSpPr>
            <p:spPr bwMode="auto">
              <a:xfrm flipH="1">
                <a:off x="1429" y="618"/>
                <a:ext cx="1088"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2" name="Line 18"/>
              <p:cNvSpPr>
                <a:spLocks noChangeShapeType="1"/>
              </p:cNvSpPr>
              <p:nvPr/>
            </p:nvSpPr>
            <p:spPr bwMode="auto">
              <a:xfrm>
                <a:off x="3651" y="618"/>
                <a:ext cx="862" cy="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3" name="Line 19"/>
              <p:cNvSpPr>
                <a:spLocks noChangeShapeType="1"/>
              </p:cNvSpPr>
              <p:nvPr/>
            </p:nvSpPr>
            <p:spPr bwMode="auto">
              <a:xfrm flipH="1">
                <a:off x="3742" y="1344"/>
                <a:ext cx="590" cy="9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4" name="Line 20"/>
              <p:cNvSpPr>
                <a:spLocks noChangeShapeType="1"/>
              </p:cNvSpPr>
              <p:nvPr/>
            </p:nvSpPr>
            <p:spPr bwMode="auto">
              <a:xfrm>
                <a:off x="4785" y="1344"/>
                <a:ext cx="454" cy="9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5" name="Line 21"/>
              <p:cNvSpPr>
                <a:spLocks noChangeShapeType="1"/>
              </p:cNvSpPr>
              <p:nvPr/>
            </p:nvSpPr>
            <p:spPr bwMode="auto">
              <a:xfrm flipH="1">
                <a:off x="3198" y="2568"/>
                <a:ext cx="453" cy="1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6" name="Line 22"/>
              <p:cNvSpPr>
                <a:spLocks noChangeShapeType="1"/>
              </p:cNvSpPr>
              <p:nvPr/>
            </p:nvSpPr>
            <p:spPr bwMode="auto">
              <a:xfrm>
                <a:off x="3787" y="2568"/>
                <a:ext cx="408" cy="1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7" name="Line 23"/>
              <p:cNvSpPr>
                <a:spLocks noChangeShapeType="1"/>
              </p:cNvSpPr>
              <p:nvPr/>
            </p:nvSpPr>
            <p:spPr bwMode="auto">
              <a:xfrm>
                <a:off x="3923" y="2568"/>
                <a:ext cx="1270" cy="1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8" name="Line 24"/>
              <p:cNvSpPr>
                <a:spLocks noChangeShapeType="1"/>
              </p:cNvSpPr>
              <p:nvPr/>
            </p:nvSpPr>
            <p:spPr bwMode="auto">
              <a:xfrm flipH="1">
                <a:off x="567" y="1480"/>
                <a:ext cx="635" cy="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9" name="Line 25"/>
              <p:cNvSpPr>
                <a:spLocks noChangeShapeType="1"/>
              </p:cNvSpPr>
              <p:nvPr/>
            </p:nvSpPr>
            <p:spPr bwMode="auto">
              <a:xfrm>
                <a:off x="1565" y="1480"/>
                <a:ext cx="725" cy="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0" name="Line 26"/>
              <p:cNvSpPr>
                <a:spLocks noChangeShapeType="1"/>
              </p:cNvSpPr>
              <p:nvPr/>
            </p:nvSpPr>
            <p:spPr bwMode="auto">
              <a:xfrm>
                <a:off x="1338" y="1480"/>
                <a:ext cx="0" cy="113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1" name="Line 27"/>
              <p:cNvSpPr>
                <a:spLocks noChangeShapeType="1"/>
              </p:cNvSpPr>
              <p:nvPr/>
            </p:nvSpPr>
            <p:spPr bwMode="auto">
              <a:xfrm flipH="1">
                <a:off x="612" y="2931"/>
                <a:ext cx="726" cy="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2" name="Line 29"/>
              <p:cNvSpPr>
                <a:spLocks noChangeShapeType="1"/>
              </p:cNvSpPr>
              <p:nvPr/>
            </p:nvSpPr>
            <p:spPr bwMode="auto">
              <a:xfrm>
                <a:off x="1519" y="2931"/>
                <a:ext cx="771" cy="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6326" name="Group 43"/>
            <p:cNvGrpSpPr>
              <a:grpSpLocks/>
            </p:cNvGrpSpPr>
            <p:nvPr/>
          </p:nvGrpSpPr>
          <p:grpSpPr bwMode="auto">
            <a:xfrm>
              <a:off x="476" y="482"/>
              <a:ext cx="5035" cy="2949"/>
              <a:chOff x="476" y="482"/>
              <a:chExt cx="5035" cy="2949"/>
            </a:xfrm>
          </p:grpSpPr>
          <p:sp>
            <p:nvSpPr>
              <p:cNvPr id="56327" name="Text Box 31"/>
              <p:cNvSpPr txBox="1">
                <a:spLocks noChangeArrowheads="1"/>
              </p:cNvSpPr>
              <p:nvPr/>
            </p:nvSpPr>
            <p:spPr bwMode="auto">
              <a:xfrm>
                <a:off x="1474" y="518"/>
                <a:ext cx="63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晴朗</a:t>
                </a:r>
              </a:p>
            </p:txBody>
          </p:sp>
          <p:sp>
            <p:nvSpPr>
              <p:cNvPr id="56328" name="Text Box 32"/>
              <p:cNvSpPr txBox="1">
                <a:spLocks noChangeArrowheads="1"/>
              </p:cNvSpPr>
              <p:nvPr/>
            </p:nvSpPr>
            <p:spPr bwMode="auto">
              <a:xfrm>
                <a:off x="4105" y="482"/>
                <a:ext cx="63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多云</a:t>
                </a:r>
                <a:endParaRPr lang="en-US" altLang="zh-CN" sz="2800">
                  <a:latin typeface="楷体_GB2312" pitchFamily="49" charset="-122"/>
                  <a:ea typeface="宋体" panose="02010600030101010101" pitchFamily="2" charset="-122"/>
                </a:endParaRPr>
              </a:p>
            </p:txBody>
          </p:sp>
          <p:sp>
            <p:nvSpPr>
              <p:cNvPr id="56329" name="Text Box 33"/>
              <p:cNvSpPr txBox="1">
                <a:spLocks noChangeArrowheads="1"/>
              </p:cNvSpPr>
              <p:nvPr/>
            </p:nvSpPr>
            <p:spPr bwMode="auto">
              <a:xfrm>
                <a:off x="476" y="1434"/>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高</a:t>
                </a:r>
              </a:p>
            </p:txBody>
          </p:sp>
          <p:sp>
            <p:nvSpPr>
              <p:cNvPr id="56330" name="Text Box 34"/>
              <p:cNvSpPr txBox="1">
                <a:spLocks noChangeArrowheads="1"/>
              </p:cNvSpPr>
              <p:nvPr/>
            </p:nvSpPr>
            <p:spPr bwMode="auto">
              <a:xfrm>
                <a:off x="1021" y="1979"/>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中</a:t>
                </a:r>
              </a:p>
            </p:txBody>
          </p:sp>
          <p:sp>
            <p:nvSpPr>
              <p:cNvPr id="56331" name="Text Box 35"/>
              <p:cNvSpPr txBox="1">
                <a:spLocks noChangeArrowheads="1"/>
              </p:cNvSpPr>
              <p:nvPr/>
            </p:nvSpPr>
            <p:spPr bwMode="auto">
              <a:xfrm>
                <a:off x="1927" y="1425"/>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低</a:t>
                </a:r>
              </a:p>
            </p:txBody>
          </p:sp>
          <p:sp>
            <p:nvSpPr>
              <p:cNvPr id="56332" name="Text Box 36"/>
              <p:cNvSpPr txBox="1">
                <a:spLocks noChangeArrowheads="1"/>
              </p:cNvSpPr>
              <p:nvPr/>
            </p:nvSpPr>
            <p:spPr bwMode="auto">
              <a:xfrm>
                <a:off x="521" y="2876"/>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是</a:t>
                </a:r>
              </a:p>
            </p:txBody>
          </p:sp>
          <p:sp>
            <p:nvSpPr>
              <p:cNvPr id="56333" name="Text Box 37"/>
              <p:cNvSpPr txBox="1">
                <a:spLocks noChangeArrowheads="1"/>
              </p:cNvSpPr>
              <p:nvPr/>
            </p:nvSpPr>
            <p:spPr bwMode="auto">
              <a:xfrm>
                <a:off x="1973" y="2876"/>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否</a:t>
                </a:r>
              </a:p>
            </p:txBody>
          </p:sp>
          <p:sp>
            <p:nvSpPr>
              <p:cNvPr id="56334" name="Text Box 38"/>
              <p:cNvSpPr txBox="1">
                <a:spLocks noChangeArrowheads="1"/>
              </p:cNvSpPr>
              <p:nvPr/>
            </p:nvSpPr>
            <p:spPr bwMode="auto">
              <a:xfrm>
                <a:off x="3424" y="1570"/>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是</a:t>
                </a:r>
              </a:p>
            </p:txBody>
          </p:sp>
          <p:sp>
            <p:nvSpPr>
              <p:cNvPr id="56335" name="Text Box 39"/>
              <p:cNvSpPr txBox="1">
                <a:spLocks noChangeArrowheads="1"/>
              </p:cNvSpPr>
              <p:nvPr/>
            </p:nvSpPr>
            <p:spPr bwMode="auto">
              <a:xfrm>
                <a:off x="3016" y="3058"/>
                <a:ext cx="40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高</a:t>
                </a:r>
              </a:p>
            </p:txBody>
          </p:sp>
          <p:sp>
            <p:nvSpPr>
              <p:cNvPr id="56336" name="Text Box 40"/>
              <p:cNvSpPr txBox="1">
                <a:spLocks noChangeArrowheads="1"/>
              </p:cNvSpPr>
              <p:nvPr/>
            </p:nvSpPr>
            <p:spPr bwMode="auto">
              <a:xfrm>
                <a:off x="3651" y="3079"/>
                <a:ext cx="40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中</a:t>
                </a:r>
              </a:p>
            </p:txBody>
          </p:sp>
          <p:sp>
            <p:nvSpPr>
              <p:cNvPr id="56337" name="Text Box 41"/>
              <p:cNvSpPr txBox="1">
                <a:spLocks noChangeArrowheads="1"/>
              </p:cNvSpPr>
              <p:nvPr/>
            </p:nvSpPr>
            <p:spPr bwMode="auto">
              <a:xfrm>
                <a:off x="4695" y="3090"/>
                <a:ext cx="40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低</a:t>
                </a:r>
              </a:p>
            </p:txBody>
          </p:sp>
          <p:sp>
            <p:nvSpPr>
              <p:cNvPr id="56338" name="Text Box 42"/>
              <p:cNvSpPr txBox="1">
                <a:spLocks noChangeArrowheads="1"/>
              </p:cNvSpPr>
              <p:nvPr/>
            </p:nvSpPr>
            <p:spPr bwMode="auto">
              <a:xfrm>
                <a:off x="5103" y="1589"/>
                <a:ext cx="40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zh-CN" altLang="en-US" sz="2800">
                    <a:latin typeface="楷体_GB2312" pitchFamily="49" charset="-122"/>
                    <a:ea typeface="宋体" panose="02010600030101010101" pitchFamily="2" charset="-122"/>
                  </a:rPr>
                  <a:t>否</a:t>
                </a:r>
              </a:p>
            </p:txBody>
          </p:sp>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pPr eaLnBrk="1" hangingPunct="1">
              <a:lnSpc>
                <a:spcPct val="180000"/>
              </a:lnSpc>
              <a:spcBef>
                <a:spcPct val="30000"/>
              </a:spcBef>
            </a:pPr>
            <a:r>
              <a:rPr lang="zh-CN" altLang="en-US" sz="3600" b="1"/>
              <a:t>决策树及其路径和分支</a:t>
            </a:r>
            <a:endParaRPr lang="en-US" altLang="zh-CN" sz="3600" b="1"/>
          </a:p>
          <a:p>
            <a:pPr lvl="1" eaLnBrk="1" hangingPunct="1">
              <a:lnSpc>
                <a:spcPct val="180000"/>
              </a:lnSpc>
              <a:spcBef>
                <a:spcPct val="30000"/>
              </a:spcBef>
            </a:pPr>
            <a:r>
              <a:rPr lang="zh-CN" altLang="en-US" b="1"/>
              <a:t>从根节点到叶节点的一条</a:t>
            </a:r>
            <a:r>
              <a:rPr lang="zh-CN" altLang="en-US" b="1">
                <a:solidFill>
                  <a:srgbClr val="FF0066"/>
                </a:solidFill>
              </a:rPr>
              <a:t>路径</a:t>
            </a:r>
            <a:r>
              <a:rPr lang="zh-CN" altLang="en-US" b="1"/>
              <a:t>，对应一组属性值的合取式</a:t>
            </a:r>
          </a:p>
          <a:p>
            <a:pPr lvl="1" eaLnBrk="1" hangingPunct="1">
              <a:lnSpc>
                <a:spcPct val="180000"/>
              </a:lnSpc>
              <a:spcBef>
                <a:spcPct val="30000"/>
              </a:spcBef>
            </a:pPr>
            <a:r>
              <a:rPr lang="zh-CN" altLang="en-US" b="1"/>
              <a:t>树的各条</a:t>
            </a:r>
            <a:r>
              <a:rPr lang="zh-CN" altLang="en-US" b="1">
                <a:solidFill>
                  <a:srgbClr val="FF0066"/>
                </a:solidFill>
              </a:rPr>
              <a:t>分支</a:t>
            </a:r>
            <a:r>
              <a:rPr lang="zh-CN" altLang="en-US" b="1"/>
              <a:t>，代表属性值一个析取式</a:t>
            </a:r>
          </a:p>
          <a:p>
            <a:pPr lvl="1" eaLnBrk="1" hangingPunct="1">
              <a:lnSpc>
                <a:spcPct val="180000"/>
              </a:lnSpc>
              <a:spcBef>
                <a:spcPct val="30000"/>
              </a:spcBef>
            </a:pPr>
            <a:r>
              <a:rPr lang="zh-CN" altLang="en-US" b="1">
                <a:solidFill>
                  <a:srgbClr val="FF0066"/>
                </a:solidFill>
              </a:rPr>
              <a:t>决策树代表属性值合取后的析取式</a:t>
            </a:r>
            <a:endParaRPr lang="en-US" altLang="zh-CN" b="1">
              <a:solidFill>
                <a:srgbClr val="FF0066"/>
              </a:solidFill>
            </a:endParaRPr>
          </a:p>
        </p:txBody>
      </p:sp>
      <p:sp>
        <p:nvSpPr>
          <p:cNvPr id="57347" name="Rectangle 2"/>
          <p:cNvSpPr>
            <a:spLocks noGrp="1" noChangeArrowheads="1"/>
          </p:cNvSpPr>
          <p:nvPr>
            <p:ph type="title"/>
          </p:nvPr>
        </p:nvSpPr>
        <p:spPr/>
        <p:txBody>
          <a:bodyPr anchor="ctr"/>
          <a:lstStyle/>
          <a:p>
            <a:pPr eaLnBrk="1" hangingPunct="1"/>
            <a:r>
              <a:rPr lang="zh-CN" altLang="en-US"/>
              <a:t>决策树</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chor="ctr"/>
          <a:lstStyle/>
          <a:p>
            <a:pPr eaLnBrk="1" hangingPunct="1"/>
            <a:r>
              <a:rPr lang="en-US" altLang="zh-CN"/>
              <a:t>3.1 </a:t>
            </a:r>
            <a:r>
              <a:rPr lang="zh-CN" altLang="en-US"/>
              <a:t>销售决策树</a:t>
            </a:r>
          </a:p>
        </p:txBody>
      </p:sp>
      <p:sp>
        <p:nvSpPr>
          <p:cNvPr id="58371" name="Rectangle 3"/>
          <p:cNvSpPr>
            <a:spLocks noGrp="1" noChangeArrowheads="1"/>
          </p:cNvSpPr>
          <p:nvPr>
            <p:ph type="body" sz="half" idx="4294967295"/>
          </p:nvPr>
        </p:nvSpPr>
        <p:spPr>
          <a:xfrm>
            <a:off x="482600" y="1293813"/>
            <a:ext cx="8178800" cy="4268787"/>
          </a:xfrm>
        </p:spPr>
        <p:txBody>
          <a:bodyPr/>
          <a:lstStyle/>
          <a:p>
            <a:pPr eaLnBrk="1" hangingPunct="1">
              <a:lnSpc>
                <a:spcPct val="150000"/>
              </a:lnSpc>
              <a:spcBef>
                <a:spcPct val="30000"/>
              </a:spcBef>
              <a:buClrTx/>
            </a:pPr>
            <a:r>
              <a:rPr lang="zh-CN" altLang="en-US" b="1"/>
              <a:t>判断</a:t>
            </a:r>
            <a:r>
              <a:rPr lang="zh-CN" altLang="en-US" b="1">
                <a:solidFill>
                  <a:srgbClr val="FF0066"/>
                </a:solidFill>
              </a:rPr>
              <a:t>是否销售完成</a:t>
            </a:r>
            <a:r>
              <a:rPr lang="zh-CN" altLang="en-US" b="1"/>
              <a:t>的决策树对应于以下表达式</a:t>
            </a:r>
          </a:p>
          <a:p>
            <a:pPr eaLnBrk="1" hangingPunct="1">
              <a:lnSpc>
                <a:spcPct val="150000"/>
              </a:lnSpc>
              <a:spcBef>
                <a:spcPct val="30000"/>
              </a:spcBef>
              <a:buClrTx/>
            </a:pPr>
            <a:endParaRPr lang="zh-CN" altLang="en-US" b="1"/>
          </a:p>
          <a:p>
            <a:pPr eaLnBrk="1" hangingPunct="1">
              <a:lnSpc>
                <a:spcPct val="150000"/>
              </a:lnSpc>
              <a:spcBef>
                <a:spcPct val="30000"/>
              </a:spcBef>
              <a:buClrTx/>
            </a:pPr>
            <a:endParaRPr lang="zh-CN" altLang="en-US" b="1"/>
          </a:p>
          <a:p>
            <a:pPr eaLnBrk="1" hangingPunct="1">
              <a:lnSpc>
                <a:spcPct val="150000"/>
              </a:lnSpc>
              <a:spcBef>
                <a:spcPct val="30000"/>
              </a:spcBef>
              <a:buClrTx/>
            </a:pPr>
            <a:endParaRPr lang="zh-CN" altLang="en-US" b="1"/>
          </a:p>
          <a:p>
            <a:pPr eaLnBrk="1" hangingPunct="1">
              <a:lnSpc>
                <a:spcPct val="150000"/>
              </a:lnSpc>
              <a:spcBef>
                <a:spcPct val="30000"/>
              </a:spcBef>
              <a:buClrTx/>
            </a:pPr>
            <a:r>
              <a:rPr lang="zh-CN" altLang="en-US" b="1"/>
              <a:t>决策树也可以表示成规则的形式</a:t>
            </a:r>
          </a:p>
        </p:txBody>
      </p:sp>
      <p:graphicFrame>
        <p:nvGraphicFramePr>
          <p:cNvPr id="58372" name="Object 4"/>
          <p:cNvGraphicFramePr>
            <a:graphicFrameLocks noGrp="1" noChangeAspect="1"/>
          </p:cNvGraphicFramePr>
          <p:nvPr>
            <p:ph idx="1"/>
          </p:nvPr>
        </p:nvGraphicFramePr>
        <p:xfrm>
          <a:off x="900113" y="2389188"/>
          <a:ext cx="7343775" cy="1655762"/>
        </p:xfrm>
        <a:graphic>
          <a:graphicData uri="http://schemas.openxmlformats.org/presentationml/2006/ole">
            <mc:AlternateContent xmlns:mc="http://schemas.openxmlformats.org/markup-compatibility/2006">
              <mc:Choice xmlns:v="urn:schemas-microsoft-com:vml" Requires="v">
                <p:oleObj r:id="rId2" imgW="2882900" imgH="698500" progId="Equation.3">
                  <p:embed/>
                </p:oleObj>
              </mc:Choice>
              <mc:Fallback>
                <p:oleObj r:id="rId2" imgW="2882900" imgH="6985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389188"/>
                        <a:ext cx="734377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lstStyle/>
          <a:p>
            <a:pPr eaLnBrk="1" hangingPunct="1">
              <a:lnSpc>
                <a:spcPct val="180000"/>
              </a:lnSpc>
              <a:spcBef>
                <a:spcPct val="30000"/>
              </a:spcBef>
            </a:pPr>
            <a:r>
              <a:rPr lang="zh-CN" altLang="en-US" b="1"/>
              <a:t>销售完成的决策树对应于以下规则集</a:t>
            </a:r>
          </a:p>
          <a:p>
            <a:pPr lvl="1" eaLnBrk="1" hangingPunct="1">
              <a:lnSpc>
                <a:spcPct val="180000"/>
              </a:lnSpc>
              <a:spcBef>
                <a:spcPct val="30000"/>
              </a:spcBef>
            </a:pPr>
            <a:r>
              <a:rPr lang="en-US" altLang="zh-CN" sz="2800" b="1">
                <a:latin typeface="Times New Roman" panose="02020603050405020304" pitchFamily="18" charset="0"/>
              </a:rPr>
              <a:t>IF </a:t>
            </a:r>
            <a:r>
              <a:rPr lang="zh-CN" altLang="en-US" sz="2800" b="1">
                <a:latin typeface="Times New Roman" panose="02020603050405020304" pitchFamily="18" charset="0"/>
              </a:rPr>
              <a:t>天气类型</a:t>
            </a:r>
            <a:r>
              <a:rPr lang="en-US" altLang="zh-CN" sz="2800" b="1">
                <a:latin typeface="Times New Roman" panose="02020603050405020304" pitchFamily="18" charset="0"/>
              </a:rPr>
              <a:t>=</a:t>
            </a:r>
            <a:r>
              <a:rPr lang="zh-CN" altLang="en-US" sz="2800" b="1">
                <a:latin typeface="Times New Roman" panose="02020603050405020304" pitchFamily="18" charset="0"/>
              </a:rPr>
              <a:t>晴朗</a:t>
            </a:r>
            <a:r>
              <a:rPr lang="en-US" altLang="zh-CN" sz="2800" b="1">
                <a:latin typeface="Times New Roman" panose="02020603050405020304" pitchFamily="18" charset="0"/>
              </a:rPr>
              <a:t>AND</a:t>
            </a:r>
            <a:r>
              <a:rPr lang="zh-CN" altLang="en-US" sz="2800" b="1">
                <a:latin typeface="Times New Roman" panose="02020603050405020304" pitchFamily="18" charset="0"/>
              </a:rPr>
              <a:t>温度</a:t>
            </a:r>
            <a:r>
              <a:rPr lang="en-US" altLang="zh-CN" sz="2800" b="1">
                <a:latin typeface="Times New Roman" panose="02020603050405020304" pitchFamily="18" charset="0"/>
              </a:rPr>
              <a:t>=</a:t>
            </a:r>
            <a:r>
              <a:rPr lang="zh-CN" altLang="en-US" sz="2800" b="1">
                <a:latin typeface="Times New Roman" panose="02020603050405020304" pitchFamily="18" charset="0"/>
              </a:rPr>
              <a:t>高 </a:t>
            </a:r>
            <a:r>
              <a:rPr lang="en-US" altLang="zh-CN" sz="2800" b="1">
                <a:latin typeface="Times New Roman" panose="02020603050405020304" pitchFamily="18" charset="0"/>
              </a:rPr>
              <a:t>THEN </a:t>
            </a:r>
            <a:r>
              <a:rPr lang="zh-CN" altLang="en-US" sz="2800" b="1">
                <a:latin typeface="Times New Roman" panose="02020603050405020304" pitchFamily="18" charset="0"/>
              </a:rPr>
              <a:t>售完</a:t>
            </a:r>
          </a:p>
          <a:p>
            <a:pPr lvl="1" eaLnBrk="1" hangingPunct="1">
              <a:lnSpc>
                <a:spcPct val="180000"/>
              </a:lnSpc>
              <a:spcBef>
                <a:spcPct val="30000"/>
              </a:spcBef>
            </a:pPr>
            <a:r>
              <a:rPr lang="en-US" altLang="zh-CN" sz="2800" b="1">
                <a:latin typeface="Times New Roman" panose="02020603050405020304" pitchFamily="18" charset="0"/>
              </a:rPr>
              <a:t>IF </a:t>
            </a:r>
            <a:r>
              <a:rPr lang="zh-CN" altLang="en-US" sz="2800" b="1">
                <a:latin typeface="Times New Roman" panose="02020603050405020304" pitchFamily="18" charset="0"/>
              </a:rPr>
              <a:t>天气类型</a:t>
            </a:r>
            <a:r>
              <a:rPr lang="en-US" altLang="zh-CN" sz="2800" b="1">
                <a:latin typeface="Times New Roman" panose="02020603050405020304" pitchFamily="18" charset="0"/>
              </a:rPr>
              <a:t>=</a:t>
            </a:r>
            <a:r>
              <a:rPr lang="zh-CN" altLang="en-US" sz="2800" b="1">
                <a:latin typeface="Times New Roman" panose="02020603050405020304" pitchFamily="18" charset="0"/>
              </a:rPr>
              <a:t>晴朗</a:t>
            </a:r>
            <a:r>
              <a:rPr lang="en-US" altLang="zh-CN" sz="2800" b="1">
                <a:latin typeface="Times New Roman" panose="02020603050405020304" pitchFamily="18" charset="0"/>
              </a:rPr>
              <a:t>AND</a:t>
            </a:r>
            <a:r>
              <a:rPr lang="zh-CN" altLang="en-US" sz="2800" b="1">
                <a:latin typeface="Times New Roman" panose="02020603050405020304" pitchFamily="18" charset="0"/>
              </a:rPr>
              <a:t>温度</a:t>
            </a:r>
            <a:r>
              <a:rPr lang="en-US" altLang="zh-CN" sz="2800" b="1">
                <a:latin typeface="Times New Roman" panose="02020603050405020304" pitchFamily="18" charset="0"/>
              </a:rPr>
              <a:t>=</a:t>
            </a:r>
            <a:r>
              <a:rPr lang="zh-CN" altLang="en-US" sz="2800" b="1">
                <a:latin typeface="Times New Roman" panose="02020603050405020304" pitchFamily="18" charset="0"/>
              </a:rPr>
              <a:t>中</a:t>
            </a:r>
            <a:r>
              <a:rPr lang="en-US" altLang="zh-CN" sz="2800" b="1">
                <a:latin typeface="Times New Roman" panose="02020603050405020304" pitchFamily="18" charset="0"/>
              </a:rPr>
              <a:t>AND </a:t>
            </a:r>
            <a:r>
              <a:rPr lang="zh-CN" altLang="en-US" sz="2800" b="1">
                <a:latin typeface="Times New Roman" panose="02020603050405020304" pitchFamily="18" charset="0"/>
              </a:rPr>
              <a:t>日期</a:t>
            </a:r>
            <a:r>
              <a:rPr lang="en-US" altLang="zh-CN" sz="2800" b="1">
                <a:latin typeface="Times New Roman" panose="02020603050405020304" pitchFamily="18" charset="0"/>
              </a:rPr>
              <a:t>=</a:t>
            </a:r>
            <a:r>
              <a:rPr lang="zh-CN" altLang="en-US" sz="2800" b="1">
                <a:latin typeface="Times New Roman" panose="02020603050405020304" pitchFamily="18" charset="0"/>
              </a:rPr>
              <a:t>假日 </a:t>
            </a:r>
            <a:r>
              <a:rPr lang="en-US" altLang="zh-CN" sz="2800" b="1">
                <a:latin typeface="Times New Roman" panose="02020603050405020304" pitchFamily="18" charset="0"/>
              </a:rPr>
              <a:t>THEN </a:t>
            </a:r>
            <a:r>
              <a:rPr lang="zh-CN" altLang="en-US" sz="2800" b="1">
                <a:latin typeface="Times New Roman" panose="02020603050405020304" pitchFamily="18" charset="0"/>
              </a:rPr>
              <a:t>售完</a:t>
            </a:r>
          </a:p>
          <a:p>
            <a:pPr lvl="1" eaLnBrk="1" hangingPunct="1">
              <a:lnSpc>
                <a:spcPct val="180000"/>
              </a:lnSpc>
              <a:spcBef>
                <a:spcPct val="30000"/>
              </a:spcBef>
            </a:pPr>
            <a:r>
              <a:rPr lang="en-US" altLang="zh-CN" sz="2800" b="1">
                <a:latin typeface="Times New Roman" panose="02020603050405020304" pitchFamily="18" charset="0"/>
              </a:rPr>
              <a:t>IF </a:t>
            </a:r>
            <a:r>
              <a:rPr lang="zh-CN" altLang="en-US" sz="2800" b="1">
                <a:latin typeface="Times New Roman" panose="02020603050405020304" pitchFamily="18" charset="0"/>
              </a:rPr>
              <a:t>天气类型</a:t>
            </a:r>
            <a:r>
              <a:rPr lang="en-US" altLang="zh-CN" sz="2800" b="1">
                <a:latin typeface="Times New Roman" panose="02020603050405020304" pitchFamily="18" charset="0"/>
              </a:rPr>
              <a:t>=</a:t>
            </a:r>
            <a:r>
              <a:rPr lang="zh-CN" altLang="en-US" sz="2800" b="1">
                <a:latin typeface="Times New Roman" panose="02020603050405020304" pitchFamily="18" charset="0"/>
              </a:rPr>
              <a:t>多云</a:t>
            </a:r>
            <a:r>
              <a:rPr lang="en-US" altLang="zh-CN" sz="2800" b="1">
                <a:latin typeface="Times New Roman" panose="02020603050405020304" pitchFamily="18" charset="0"/>
              </a:rPr>
              <a:t>AND </a:t>
            </a:r>
            <a:r>
              <a:rPr lang="zh-CN" altLang="en-US" sz="2800" b="1">
                <a:latin typeface="Times New Roman" panose="02020603050405020304" pitchFamily="18" charset="0"/>
              </a:rPr>
              <a:t>日期</a:t>
            </a:r>
            <a:r>
              <a:rPr lang="en-US" altLang="zh-CN" sz="2800" b="1">
                <a:latin typeface="Times New Roman" panose="02020603050405020304" pitchFamily="18" charset="0"/>
              </a:rPr>
              <a:t>= </a:t>
            </a:r>
            <a:r>
              <a:rPr lang="zh-CN" altLang="en-US" sz="2800" b="1">
                <a:latin typeface="Times New Roman" panose="02020603050405020304" pitchFamily="18" charset="0"/>
              </a:rPr>
              <a:t>假日 </a:t>
            </a:r>
            <a:r>
              <a:rPr lang="en-US" altLang="zh-CN" sz="2800" b="1">
                <a:latin typeface="Times New Roman" panose="02020603050405020304" pitchFamily="18" charset="0"/>
              </a:rPr>
              <a:t>AND</a:t>
            </a:r>
            <a:r>
              <a:rPr lang="zh-CN" altLang="en-US" sz="2800" b="1">
                <a:latin typeface="Times New Roman" panose="02020603050405020304" pitchFamily="18" charset="0"/>
              </a:rPr>
              <a:t>温度</a:t>
            </a:r>
            <a:r>
              <a:rPr lang="en-US" altLang="zh-CN" sz="2800" b="1">
                <a:latin typeface="Times New Roman" panose="02020603050405020304" pitchFamily="18" charset="0"/>
              </a:rPr>
              <a:t>=</a:t>
            </a:r>
            <a:r>
              <a:rPr lang="zh-CN" altLang="en-US" sz="2800" b="1">
                <a:latin typeface="Times New Roman" panose="02020603050405020304" pitchFamily="18" charset="0"/>
              </a:rPr>
              <a:t>高</a:t>
            </a:r>
            <a:r>
              <a:rPr lang="en-US" altLang="zh-CN" sz="2800" b="1">
                <a:latin typeface="Times New Roman" panose="02020603050405020304" pitchFamily="18" charset="0"/>
              </a:rPr>
              <a:t>THEN </a:t>
            </a:r>
            <a:r>
              <a:rPr lang="zh-CN" altLang="en-US" sz="2800" b="1">
                <a:latin typeface="Times New Roman" panose="02020603050405020304" pitchFamily="18" charset="0"/>
              </a:rPr>
              <a:t>售完</a:t>
            </a:r>
            <a:endParaRPr lang="zh-CN" altLang="en-US" sz="2800" b="1"/>
          </a:p>
        </p:txBody>
      </p:sp>
      <p:sp>
        <p:nvSpPr>
          <p:cNvPr id="59395" name="Rectangle 2"/>
          <p:cNvSpPr>
            <a:spLocks noGrp="1" noChangeArrowheads="1"/>
          </p:cNvSpPr>
          <p:nvPr>
            <p:ph type="title"/>
          </p:nvPr>
        </p:nvSpPr>
        <p:spPr/>
        <p:txBody>
          <a:bodyPr anchor="ctr"/>
          <a:lstStyle/>
          <a:p>
            <a:pPr eaLnBrk="1" hangingPunct="1"/>
            <a:r>
              <a:rPr lang="en-US" altLang="zh-CN"/>
              <a:t>3.1 </a:t>
            </a:r>
            <a:r>
              <a:rPr lang="zh-CN" altLang="en-US"/>
              <a:t>销售决策树</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pPr eaLnBrk="1" hangingPunct="1">
              <a:lnSpc>
                <a:spcPct val="200000"/>
              </a:lnSpc>
              <a:spcBef>
                <a:spcPct val="30000"/>
              </a:spcBef>
            </a:pPr>
            <a:r>
              <a:rPr lang="zh-CN" altLang="en-US" b="1"/>
              <a:t>冰淇淋销售的决策树是通过观察和记录售完冰淇淋所对应的天气条件而建立的，具有代表性</a:t>
            </a:r>
          </a:p>
          <a:p>
            <a:pPr eaLnBrk="1" hangingPunct="1">
              <a:lnSpc>
                <a:spcPct val="200000"/>
              </a:lnSpc>
              <a:spcBef>
                <a:spcPct val="30000"/>
              </a:spcBef>
            </a:pPr>
            <a:r>
              <a:rPr lang="zh-CN" altLang="en-US" b="1"/>
              <a:t>可以根据决策树和未来天气情况</a:t>
            </a:r>
            <a:r>
              <a:rPr lang="zh-CN" altLang="en-US" b="1">
                <a:solidFill>
                  <a:srgbClr val="FF0066"/>
                </a:solidFill>
              </a:rPr>
              <a:t>预测</a:t>
            </a:r>
            <a:r>
              <a:rPr lang="zh-CN" altLang="en-US" b="1"/>
              <a:t>冰淇淋的销售情况</a:t>
            </a:r>
            <a:endParaRPr lang="en-US" altLang="zh-CN" b="1"/>
          </a:p>
        </p:txBody>
      </p:sp>
      <p:sp>
        <p:nvSpPr>
          <p:cNvPr id="60419" name="Rectangle 2"/>
          <p:cNvSpPr>
            <a:spLocks noGrp="1" noChangeArrowheads="1"/>
          </p:cNvSpPr>
          <p:nvPr>
            <p:ph type="title"/>
          </p:nvPr>
        </p:nvSpPr>
        <p:spPr/>
        <p:txBody>
          <a:bodyPr anchor="ctr"/>
          <a:lstStyle/>
          <a:p>
            <a:pPr eaLnBrk="1" hangingPunct="1"/>
            <a:r>
              <a:rPr lang="en-US" altLang="zh-CN"/>
              <a:t>3.1 </a:t>
            </a:r>
            <a:r>
              <a:rPr lang="zh-CN" altLang="en-US"/>
              <a:t>销售决策树</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chor="ctr"/>
          <a:lstStyle/>
          <a:p>
            <a:pPr eaLnBrk="1" hangingPunct="1"/>
            <a:r>
              <a:rPr lang="zh-CN" altLang="en-US"/>
              <a:t>决策树的应用</a:t>
            </a:r>
            <a:endParaRPr lang="en-US" altLang="zh-CN"/>
          </a:p>
        </p:txBody>
      </p:sp>
      <p:sp>
        <p:nvSpPr>
          <p:cNvPr id="61443" name="Rectangle 3"/>
          <p:cNvSpPr>
            <a:spLocks noGrp="1" noChangeArrowheads="1"/>
          </p:cNvSpPr>
          <p:nvPr>
            <p:ph idx="1"/>
          </p:nvPr>
        </p:nvSpPr>
        <p:spPr/>
        <p:txBody>
          <a:bodyPr/>
          <a:lstStyle/>
          <a:p>
            <a:pPr eaLnBrk="1" hangingPunct="1">
              <a:lnSpc>
                <a:spcPct val="130000"/>
              </a:lnSpc>
            </a:pPr>
            <a:r>
              <a:rPr lang="zh-CN" altLang="en-US" b="1"/>
              <a:t>啤酒厂新建酒吧的位置评估问题</a:t>
            </a:r>
          </a:p>
          <a:p>
            <a:pPr eaLnBrk="1" hangingPunct="1">
              <a:lnSpc>
                <a:spcPct val="130000"/>
              </a:lnSpc>
            </a:pPr>
            <a:r>
              <a:rPr lang="zh-CN" altLang="en-US" b="1"/>
              <a:t>对酒吧的位置，需要调查很多属性，包括：</a:t>
            </a:r>
          </a:p>
          <a:p>
            <a:pPr lvl="1" eaLnBrk="1" hangingPunct="1">
              <a:lnSpc>
                <a:spcPct val="130000"/>
              </a:lnSpc>
            </a:pPr>
            <a:r>
              <a:rPr lang="zh-CN" altLang="en-US" b="1">
                <a:latin typeface="Times New Roman" panose="02020603050405020304" pitchFamily="18" charset="0"/>
              </a:rPr>
              <a:t>落在城市还是小镇：</a:t>
            </a:r>
            <a:r>
              <a:rPr lang="en-US" altLang="zh-CN" b="1">
                <a:latin typeface="Times New Roman" panose="02020603050405020304" pitchFamily="18" charset="0"/>
              </a:rPr>
              <a:t>Y/N</a:t>
            </a:r>
            <a:endParaRPr lang="zh-CN" altLang="en-US" b="1">
              <a:latin typeface="Times New Roman" panose="02020603050405020304" pitchFamily="18" charset="0"/>
            </a:endParaRPr>
          </a:p>
          <a:p>
            <a:pPr lvl="1" eaLnBrk="1" hangingPunct="1">
              <a:lnSpc>
                <a:spcPct val="130000"/>
              </a:lnSpc>
            </a:pPr>
            <a:r>
              <a:rPr lang="zh-CN" altLang="en-US" b="1">
                <a:latin typeface="Times New Roman" panose="02020603050405020304" pitchFamily="18" charset="0"/>
              </a:rPr>
              <a:t>坐落区域类型：</a:t>
            </a:r>
            <a:r>
              <a:rPr lang="en-US" altLang="zh-CN" b="1">
                <a:latin typeface="Times New Roman" panose="02020603050405020304" pitchFamily="18" charset="0"/>
              </a:rPr>
              <a:t>L/M/S/N</a:t>
            </a:r>
          </a:p>
          <a:p>
            <a:pPr lvl="1" eaLnBrk="1" hangingPunct="1">
              <a:lnSpc>
                <a:spcPct val="130000"/>
              </a:lnSpc>
            </a:pPr>
            <a:r>
              <a:rPr lang="zh-CN" altLang="en-US" b="1">
                <a:latin typeface="Times New Roman" panose="02020603050405020304" pitchFamily="18" charset="0"/>
              </a:rPr>
              <a:t>交通条件：</a:t>
            </a:r>
            <a:r>
              <a:rPr lang="en-US" altLang="zh-CN" b="1">
                <a:latin typeface="Times New Roman" panose="02020603050405020304" pitchFamily="18" charset="0"/>
              </a:rPr>
              <a:t>G/P/A</a:t>
            </a:r>
          </a:p>
          <a:p>
            <a:pPr lvl="1" eaLnBrk="1" hangingPunct="1">
              <a:lnSpc>
                <a:spcPct val="130000"/>
              </a:lnSpc>
            </a:pPr>
            <a:r>
              <a:rPr lang="zh-CN" altLang="en-US" b="1"/>
              <a:t>其它</a:t>
            </a:r>
            <a:endParaRPr lang="en-US" altLang="zh-CN" b="1"/>
          </a:p>
          <a:p>
            <a:pPr eaLnBrk="1" hangingPunct="1">
              <a:lnSpc>
                <a:spcPct val="130000"/>
              </a:lnSpc>
            </a:pPr>
            <a:r>
              <a:rPr lang="zh-CN" altLang="en-US" b="1"/>
              <a:t>该啤酒厂拥有一个数据库，其中包括现有酒吧及其相应属性值。</a:t>
            </a:r>
            <a:endParaRPr lang="en-US" altLang="zh-CN" b="1"/>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p:txBody>
          <a:bodyPr/>
          <a:lstStyle/>
          <a:p>
            <a:r>
              <a:rPr lang="zh-CN" altLang="en-US"/>
              <a:t>例子</a:t>
            </a:r>
            <a:r>
              <a:rPr lang="en-US" altLang="zh-CN"/>
              <a:t>——</a:t>
            </a:r>
            <a:r>
              <a:rPr lang="zh-CN" altLang="en-US"/>
              <a:t>酒吧位置</a:t>
            </a:r>
          </a:p>
        </p:txBody>
      </p:sp>
      <p:graphicFrame>
        <p:nvGraphicFramePr>
          <p:cNvPr id="160906" name="Group 138"/>
          <p:cNvGraphicFramePr>
            <a:graphicFrameLocks noGrp="1"/>
          </p:cNvGraphicFramePr>
          <p:nvPr>
            <p:ph idx="1"/>
          </p:nvPr>
        </p:nvGraphicFramePr>
        <p:xfrm>
          <a:off x="342900" y="844550"/>
          <a:ext cx="8369300" cy="5872165"/>
        </p:xfrm>
        <a:graphic>
          <a:graphicData uri="http://schemas.openxmlformats.org/drawingml/2006/table">
            <a:tbl>
              <a:tblPr/>
              <a:tblGrid>
                <a:gridCol w="1046480">
                  <a:extLst>
                    <a:ext uri="{9D8B030D-6E8A-4147-A177-3AD203B41FA5}">
                      <a16:colId xmlns:a16="http://schemas.microsoft.com/office/drawing/2014/main" val="20000"/>
                    </a:ext>
                  </a:extLst>
                </a:gridCol>
                <a:gridCol w="1045845">
                  <a:extLst>
                    <a:ext uri="{9D8B030D-6E8A-4147-A177-3AD203B41FA5}">
                      <a16:colId xmlns:a16="http://schemas.microsoft.com/office/drawing/2014/main" val="20001"/>
                    </a:ext>
                  </a:extLst>
                </a:gridCol>
                <a:gridCol w="1047115">
                  <a:extLst>
                    <a:ext uri="{9D8B030D-6E8A-4147-A177-3AD203B41FA5}">
                      <a16:colId xmlns:a16="http://schemas.microsoft.com/office/drawing/2014/main" val="20002"/>
                    </a:ext>
                  </a:extLst>
                </a:gridCol>
                <a:gridCol w="1046480">
                  <a:extLst>
                    <a:ext uri="{9D8B030D-6E8A-4147-A177-3AD203B41FA5}">
                      <a16:colId xmlns:a16="http://schemas.microsoft.com/office/drawing/2014/main" val="20003"/>
                    </a:ext>
                  </a:extLst>
                </a:gridCol>
                <a:gridCol w="1043940">
                  <a:extLst>
                    <a:ext uri="{9D8B030D-6E8A-4147-A177-3AD203B41FA5}">
                      <a16:colId xmlns:a16="http://schemas.microsoft.com/office/drawing/2014/main" val="20004"/>
                    </a:ext>
                  </a:extLst>
                </a:gridCol>
                <a:gridCol w="1047115">
                  <a:extLst>
                    <a:ext uri="{9D8B030D-6E8A-4147-A177-3AD203B41FA5}">
                      <a16:colId xmlns:a16="http://schemas.microsoft.com/office/drawing/2014/main" val="20005"/>
                    </a:ext>
                  </a:extLst>
                </a:gridCol>
                <a:gridCol w="1045845">
                  <a:extLst>
                    <a:ext uri="{9D8B030D-6E8A-4147-A177-3AD203B41FA5}">
                      <a16:colId xmlns:a16="http://schemas.microsoft.com/office/drawing/2014/main" val="20006"/>
                    </a:ext>
                  </a:extLst>
                </a:gridCol>
                <a:gridCol w="1046480">
                  <a:extLst>
                    <a:ext uri="{9D8B030D-6E8A-4147-A177-3AD203B41FA5}">
                      <a16:colId xmlns:a16="http://schemas.microsoft.com/office/drawing/2014/main" val="20007"/>
                    </a:ext>
                  </a:extLst>
                </a:gridCol>
              </a:tblGrid>
              <a:tr h="587407">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城</a:t>
                      </a: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a:t>
                      </a: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镇</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大学</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小区</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工厂</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交通</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数量</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效益</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0"/>
                  </a:ext>
                </a:extLst>
              </a:tr>
              <a:tr h="586772">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A</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G</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1"/>
                  </a:ext>
                </a:extLst>
              </a:tr>
              <a:tr h="58740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2</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2"/>
                  </a:ext>
                </a:extLst>
              </a:tr>
              <a:tr h="586772">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A</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G</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3"/>
                  </a:ext>
                </a:extLst>
              </a:tr>
              <a:tr h="58867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4</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4"/>
                  </a:ext>
                </a:extLst>
              </a:tr>
              <a:tr h="58740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5</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G</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5"/>
                  </a:ext>
                </a:extLst>
              </a:tr>
              <a:tr h="586772">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6</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A</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6"/>
                  </a:ext>
                </a:extLst>
              </a:tr>
              <a:tr h="58740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7</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G</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G</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7"/>
                  </a:ext>
                </a:extLst>
              </a:tr>
              <a:tr h="5861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8</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A</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8"/>
                  </a:ext>
                </a:extLst>
              </a:tr>
              <a:tr h="587407">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9</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Y</a:t>
                      </a:r>
                      <a:endPar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P</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G</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A4F4"/>
                    </a:solid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lstStyle/>
          <a:p>
            <a:pPr eaLnBrk="1" hangingPunct="1">
              <a:lnSpc>
                <a:spcPct val="180000"/>
              </a:lnSpc>
              <a:spcBef>
                <a:spcPct val="30000"/>
              </a:spcBef>
            </a:pPr>
            <a:r>
              <a:rPr lang="zh-CN" altLang="en-US" b="1">
                <a:latin typeface="Times New Roman" panose="02020603050405020304" pitchFamily="18" charset="0"/>
              </a:rPr>
              <a:t>说明：啤酒厂的酒吧有</a:t>
            </a:r>
            <a:r>
              <a:rPr lang="en-US" altLang="zh-CN" b="1">
                <a:latin typeface="Times New Roman" panose="02020603050405020304" pitchFamily="18" charset="0"/>
              </a:rPr>
              <a:t>20</a:t>
            </a:r>
            <a:r>
              <a:rPr lang="zh-CN" altLang="en-US" b="1">
                <a:latin typeface="Times New Roman" panose="02020603050405020304" pitchFamily="18" charset="0"/>
              </a:rPr>
              <a:t>个，表中只列出了</a:t>
            </a:r>
            <a:r>
              <a:rPr lang="en-US" altLang="zh-CN" b="1">
                <a:latin typeface="Times New Roman" panose="02020603050405020304" pitchFamily="18" charset="0"/>
              </a:rPr>
              <a:t>9</a:t>
            </a:r>
            <a:r>
              <a:rPr lang="zh-CN" altLang="en-US" b="1">
                <a:latin typeface="Times New Roman" panose="02020603050405020304" pitchFamily="18" charset="0"/>
              </a:rPr>
              <a:t>个酒吧的位置评估情况</a:t>
            </a:r>
            <a:r>
              <a:rPr lang="en-US" altLang="zh-CN" b="1">
                <a:latin typeface="Times New Roman" panose="02020603050405020304" pitchFamily="18" charset="0"/>
              </a:rPr>
              <a:t>;</a:t>
            </a:r>
            <a:r>
              <a:rPr lang="zh-CN" altLang="en-US" b="1">
                <a:latin typeface="Times New Roman" panose="02020603050405020304" pitchFamily="18" charset="0"/>
              </a:rPr>
              <a:t>全部的情形在后面的决策树标出</a:t>
            </a:r>
          </a:p>
          <a:p>
            <a:pPr eaLnBrk="1" hangingPunct="1">
              <a:lnSpc>
                <a:spcPct val="180000"/>
              </a:lnSpc>
              <a:spcBef>
                <a:spcPct val="30000"/>
              </a:spcBef>
            </a:pPr>
            <a:r>
              <a:rPr lang="zh-CN" altLang="en-US" b="1"/>
              <a:t>决策树给出了一些属性值规则的集合</a:t>
            </a:r>
          </a:p>
        </p:txBody>
      </p:sp>
      <p:sp>
        <p:nvSpPr>
          <p:cNvPr id="63491" name="标题 1"/>
          <p:cNvSpPr>
            <a:spLocks noGrp="1" noChangeArrowheads="1"/>
          </p:cNvSpPr>
          <p:nvPr>
            <p:ph type="title"/>
          </p:nvPr>
        </p:nvSpPr>
        <p:spPr/>
        <p:txBody>
          <a:bodyPr/>
          <a:lstStyle/>
          <a:p>
            <a:r>
              <a:rPr lang="zh-CN" altLang="en-US"/>
              <a:t>例子</a:t>
            </a:r>
            <a:r>
              <a:rPr lang="en-US" altLang="zh-CN"/>
              <a:t>——</a:t>
            </a:r>
            <a:r>
              <a:rPr lang="zh-CN" altLang="en-US"/>
              <a:t>酒吧位置</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4514" name="Group 46"/>
          <p:cNvGrpSpPr>
            <a:grpSpLocks/>
          </p:cNvGrpSpPr>
          <p:nvPr/>
        </p:nvGrpSpPr>
        <p:grpSpPr bwMode="auto">
          <a:xfrm>
            <a:off x="508000" y="919163"/>
            <a:ext cx="8128000" cy="5724525"/>
            <a:chOff x="158" y="210"/>
            <a:chExt cx="5602" cy="3945"/>
          </a:xfrm>
        </p:grpSpPr>
        <p:grpSp>
          <p:nvGrpSpPr>
            <p:cNvPr id="64516" name="Group 47"/>
            <p:cNvGrpSpPr>
              <a:grpSpLocks/>
            </p:cNvGrpSpPr>
            <p:nvPr/>
          </p:nvGrpSpPr>
          <p:grpSpPr bwMode="auto">
            <a:xfrm>
              <a:off x="158" y="210"/>
              <a:ext cx="5602" cy="3945"/>
              <a:chOff x="204" y="210"/>
              <a:chExt cx="5556" cy="3945"/>
            </a:xfrm>
          </p:grpSpPr>
          <p:grpSp>
            <p:nvGrpSpPr>
              <p:cNvPr id="64530" name="Group 48"/>
              <p:cNvGrpSpPr>
                <a:grpSpLocks/>
              </p:cNvGrpSpPr>
              <p:nvPr/>
            </p:nvGrpSpPr>
            <p:grpSpPr bwMode="auto">
              <a:xfrm>
                <a:off x="204" y="210"/>
                <a:ext cx="5398" cy="3538"/>
                <a:chOff x="249" y="210"/>
                <a:chExt cx="5398" cy="3538"/>
              </a:xfrm>
            </p:grpSpPr>
            <p:sp>
              <p:nvSpPr>
                <p:cNvPr id="64540" name="Rectangle 49"/>
                <p:cNvSpPr>
                  <a:spLocks noChangeArrowheads="1"/>
                </p:cNvSpPr>
                <p:nvPr/>
              </p:nvSpPr>
              <p:spPr bwMode="auto">
                <a:xfrm>
                  <a:off x="2472" y="210"/>
                  <a:ext cx="998"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交通条件</a:t>
                  </a:r>
                  <a:endParaRPr lang="en-US" altLang="zh-CN" sz="2800">
                    <a:latin typeface="楷体_GB2312" pitchFamily="49" charset="-122"/>
                    <a:ea typeface="宋体" panose="02010600030101010101" pitchFamily="2" charset="-122"/>
                  </a:endParaRPr>
                </a:p>
              </p:txBody>
            </p:sp>
            <p:sp>
              <p:nvSpPr>
                <p:cNvPr id="64541" name="Rectangle 50"/>
                <p:cNvSpPr>
                  <a:spLocks noChangeArrowheads="1"/>
                </p:cNvSpPr>
                <p:nvPr/>
              </p:nvSpPr>
              <p:spPr bwMode="auto">
                <a:xfrm>
                  <a:off x="703" y="1208"/>
                  <a:ext cx="998"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小区类型</a:t>
                  </a:r>
                  <a:endParaRPr lang="en-US" altLang="zh-CN" sz="2800">
                    <a:latin typeface="楷体_GB2312" pitchFamily="49" charset="-122"/>
                    <a:ea typeface="宋体" panose="02010600030101010101" pitchFamily="2" charset="-122"/>
                  </a:endParaRPr>
                </a:p>
              </p:txBody>
            </p:sp>
            <p:sp>
              <p:nvSpPr>
                <p:cNvPr id="64542" name="Rectangle 51"/>
                <p:cNvSpPr>
                  <a:spLocks noChangeArrowheads="1"/>
                </p:cNvSpPr>
                <p:nvPr/>
              </p:nvSpPr>
              <p:spPr bwMode="auto">
                <a:xfrm>
                  <a:off x="2472" y="1208"/>
                  <a:ext cx="998"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有无工厂</a:t>
                  </a:r>
                </a:p>
              </p:txBody>
            </p:sp>
            <p:sp>
              <p:nvSpPr>
                <p:cNvPr id="64543" name="Rectangle 52"/>
                <p:cNvSpPr>
                  <a:spLocks noChangeArrowheads="1"/>
                </p:cNvSpPr>
                <p:nvPr/>
              </p:nvSpPr>
              <p:spPr bwMode="auto">
                <a:xfrm>
                  <a:off x="4331" y="1208"/>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好</a:t>
                  </a:r>
                </a:p>
              </p:txBody>
            </p:sp>
            <p:sp>
              <p:nvSpPr>
                <p:cNvPr id="64544" name="Rectangle 53"/>
                <p:cNvSpPr>
                  <a:spLocks noChangeArrowheads="1"/>
                </p:cNvSpPr>
                <p:nvPr/>
              </p:nvSpPr>
              <p:spPr bwMode="auto">
                <a:xfrm>
                  <a:off x="249" y="3430"/>
                  <a:ext cx="544"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好</a:t>
                  </a:r>
                </a:p>
              </p:txBody>
            </p:sp>
            <p:sp>
              <p:nvSpPr>
                <p:cNvPr id="64545" name="Rectangle 54"/>
                <p:cNvSpPr>
                  <a:spLocks noChangeArrowheads="1"/>
                </p:cNvSpPr>
                <p:nvPr/>
              </p:nvSpPr>
              <p:spPr bwMode="auto">
                <a:xfrm>
                  <a:off x="340" y="2341"/>
                  <a:ext cx="726"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城</a:t>
                  </a:r>
                  <a:r>
                    <a:rPr lang="en-US" altLang="zh-CN" sz="2800">
                      <a:latin typeface="楷体_GB2312" pitchFamily="49" charset="-122"/>
                      <a:ea typeface="宋体" panose="02010600030101010101" pitchFamily="2" charset="-122"/>
                    </a:rPr>
                    <a:t>/</a:t>
                  </a:r>
                  <a:r>
                    <a:rPr lang="zh-CN" altLang="en-US" sz="2800">
                      <a:latin typeface="楷体_GB2312" pitchFamily="49" charset="-122"/>
                      <a:ea typeface="宋体" panose="02010600030101010101" pitchFamily="2" charset="-122"/>
                    </a:rPr>
                    <a:t>镇</a:t>
                  </a:r>
                  <a:endParaRPr lang="en-US" altLang="zh-CN" sz="2800">
                    <a:latin typeface="楷体_GB2312" pitchFamily="49" charset="-122"/>
                    <a:ea typeface="宋体" panose="02010600030101010101" pitchFamily="2" charset="-122"/>
                  </a:endParaRPr>
                </a:p>
              </p:txBody>
            </p:sp>
            <p:sp>
              <p:nvSpPr>
                <p:cNvPr id="64546" name="Rectangle 55"/>
                <p:cNvSpPr>
                  <a:spLocks noChangeArrowheads="1"/>
                </p:cNvSpPr>
                <p:nvPr/>
              </p:nvSpPr>
              <p:spPr bwMode="auto">
                <a:xfrm>
                  <a:off x="1429" y="2342"/>
                  <a:ext cx="998"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有无大学</a:t>
                  </a:r>
                  <a:endParaRPr lang="en-US" altLang="zh-CN" sz="2800">
                    <a:latin typeface="楷体_GB2312" pitchFamily="49" charset="-122"/>
                    <a:ea typeface="宋体" panose="02010600030101010101" pitchFamily="2" charset="-122"/>
                  </a:endParaRPr>
                </a:p>
              </p:txBody>
            </p:sp>
            <p:sp>
              <p:nvSpPr>
                <p:cNvPr id="64547" name="Rectangle 56"/>
                <p:cNvSpPr>
                  <a:spLocks noChangeArrowheads="1"/>
                </p:cNvSpPr>
                <p:nvPr/>
              </p:nvSpPr>
              <p:spPr bwMode="auto">
                <a:xfrm>
                  <a:off x="3606" y="2387"/>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差</a:t>
                  </a:r>
                </a:p>
              </p:txBody>
            </p:sp>
            <p:sp>
              <p:nvSpPr>
                <p:cNvPr id="64548" name="Rectangle 57"/>
                <p:cNvSpPr>
                  <a:spLocks noChangeArrowheads="1"/>
                </p:cNvSpPr>
                <p:nvPr/>
              </p:nvSpPr>
              <p:spPr bwMode="auto">
                <a:xfrm>
                  <a:off x="4422" y="2387"/>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好</a:t>
                  </a:r>
                </a:p>
              </p:txBody>
            </p:sp>
            <p:sp>
              <p:nvSpPr>
                <p:cNvPr id="64549" name="Rectangle 58"/>
                <p:cNvSpPr>
                  <a:spLocks noChangeArrowheads="1"/>
                </p:cNvSpPr>
                <p:nvPr/>
              </p:nvSpPr>
              <p:spPr bwMode="auto">
                <a:xfrm>
                  <a:off x="2835" y="2387"/>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差</a:t>
                  </a:r>
                </a:p>
              </p:txBody>
            </p:sp>
            <p:sp>
              <p:nvSpPr>
                <p:cNvPr id="64550" name="Rectangle 59"/>
                <p:cNvSpPr>
                  <a:spLocks noChangeArrowheads="1"/>
                </p:cNvSpPr>
                <p:nvPr/>
              </p:nvSpPr>
              <p:spPr bwMode="auto">
                <a:xfrm>
                  <a:off x="5148" y="2387"/>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差</a:t>
                  </a:r>
                </a:p>
              </p:txBody>
            </p:sp>
            <p:sp>
              <p:nvSpPr>
                <p:cNvPr id="64551" name="Rectangle 60"/>
                <p:cNvSpPr>
                  <a:spLocks noChangeArrowheads="1"/>
                </p:cNvSpPr>
                <p:nvPr/>
              </p:nvSpPr>
              <p:spPr bwMode="auto">
                <a:xfrm>
                  <a:off x="1111" y="3430"/>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差</a:t>
                  </a:r>
                </a:p>
              </p:txBody>
            </p:sp>
            <p:sp>
              <p:nvSpPr>
                <p:cNvPr id="64552" name="Rectangle 61"/>
                <p:cNvSpPr>
                  <a:spLocks noChangeArrowheads="1"/>
                </p:cNvSpPr>
                <p:nvPr/>
              </p:nvSpPr>
              <p:spPr bwMode="auto">
                <a:xfrm>
                  <a:off x="2789" y="3431"/>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差</a:t>
                  </a:r>
                </a:p>
              </p:txBody>
            </p:sp>
            <p:sp>
              <p:nvSpPr>
                <p:cNvPr id="64553" name="Rectangle 62"/>
                <p:cNvSpPr>
                  <a:spLocks noChangeArrowheads="1"/>
                </p:cNvSpPr>
                <p:nvPr/>
              </p:nvSpPr>
              <p:spPr bwMode="auto">
                <a:xfrm>
                  <a:off x="1927" y="3431"/>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好</a:t>
                  </a:r>
                </a:p>
              </p:txBody>
            </p:sp>
            <p:sp>
              <p:nvSpPr>
                <p:cNvPr id="64554" name="Line 63"/>
                <p:cNvSpPr>
                  <a:spLocks noChangeShapeType="1"/>
                </p:cNvSpPr>
                <p:nvPr/>
              </p:nvSpPr>
              <p:spPr bwMode="auto">
                <a:xfrm>
                  <a:off x="2925" y="527"/>
                  <a:ext cx="0" cy="6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5" name="Line 64"/>
                <p:cNvSpPr>
                  <a:spLocks noChangeShapeType="1"/>
                </p:cNvSpPr>
                <p:nvPr/>
              </p:nvSpPr>
              <p:spPr bwMode="auto">
                <a:xfrm flipH="1">
                  <a:off x="1202" y="527"/>
                  <a:ext cx="1451" cy="6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6" name="Line 65"/>
                <p:cNvSpPr>
                  <a:spLocks noChangeShapeType="1"/>
                </p:cNvSpPr>
                <p:nvPr/>
              </p:nvSpPr>
              <p:spPr bwMode="auto">
                <a:xfrm>
                  <a:off x="3198" y="527"/>
                  <a:ext cx="1360" cy="6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7" name="Line 66"/>
                <p:cNvSpPr>
                  <a:spLocks noChangeShapeType="1"/>
                </p:cNvSpPr>
                <p:nvPr/>
              </p:nvSpPr>
              <p:spPr bwMode="auto">
                <a:xfrm flipH="1">
                  <a:off x="657" y="1525"/>
                  <a:ext cx="18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8" name="Line 67"/>
                <p:cNvSpPr>
                  <a:spLocks noChangeShapeType="1"/>
                </p:cNvSpPr>
                <p:nvPr/>
              </p:nvSpPr>
              <p:spPr bwMode="auto">
                <a:xfrm>
                  <a:off x="1066" y="1525"/>
                  <a:ext cx="816"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9" name="Line 68"/>
                <p:cNvSpPr>
                  <a:spLocks noChangeShapeType="1"/>
                </p:cNvSpPr>
                <p:nvPr/>
              </p:nvSpPr>
              <p:spPr bwMode="auto">
                <a:xfrm>
                  <a:off x="1338" y="1525"/>
                  <a:ext cx="1678"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0" name="Line 69"/>
                <p:cNvSpPr>
                  <a:spLocks noChangeShapeType="1"/>
                </p:cNvSpPr>
                <p:nvPr/>
              </p:nvSpPr>
              <p:spPr bwMode="auto">
                <a:xfrm>
                  <a:off x="1655" y="1525"/>
                  <a:ext cx="2178"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1" name="Line 70"/>
                <p:cNvSpPr>
                  <a:spLocks noChangeShapeType="1"/>
                </p:cNvSpPr>
                <p:nvPr/>
              </p:nvSpPr>
              <p:spPr bwMode="auto">
                <a:xfrm>
                  <a:off x="3016" y="1525"/>
                  <a:ext cx="1588"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2" name="Line 71"/>
                <p:cNvSpPr>
                  <a:spLocks noChangeShapeType="1"/>
                </p:cNvSpPr>
                <p:nvPr/>
              </p:nvSpPr>
              <p:spPr bwMode="auto">
                <a:xfrm>
                  <a:off x="3379" y="1525"/>
                  <a:ext cx="1996"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3" name="Line 72"/>
                <p:cNvSpPr>
                  <a:spLocks noChangeShapeType="1"/>
                </p:cNvSpPr>
                <p:nvPr/>
              </p:nvSpPr>
              <p:spPr bwMode="auto">
                <a:xfrm>
                  <a:off x="521" y="2659"/>
                  <a:ext cx="0" cy="77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4" name="Line 73"/>
                <p:cNvSpPr>
                  <a:spLocks noChangeShapeType="1"/>
                </p:cNvSpPr>
                <p:nvPr/>
              </p:nvSpPr>
              <p:spPr bwMode="auto">
                <a:xfrm>
                  <a:off x="793" y="2659"/>
                  <a:ext cx="454" cy="77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5" name="Line 74"/>
                <p:cNvSpPr>
                  <a:spLocks noChangeShapeType="1"/>
                </p:cNvSpPr>
                <p:nvPr/>
              </p:nvSpPr>
              <p:spPr bwMode="auto">
                <a:xfrm>
                  <a:off x="1746" y="2659"/>
                  <a:ext cx="408" cy="77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6" name="Line 75"/>
                <p:cNvSpPr>
                  <a:spLocks noChangeShapeType="1"/>
                </p:cNvSpPr>
                <p:nvPr/>
              </p:nvSpPr>
              <p:spPr bwMode="auto">
                <a:xfrm>
                  <a:off x="2064" y="2659"/>
                  <a:ext cx="952" cy="77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7" name="Text Box 76"/>
                <p:cNvSpPr txBox="1">
                  <a:spLocks noChangeArrowheads="1"/>
                </p:cNvSpPr>
                <p:nvPr/>
              </p:nvSpPr>
              <p:spPr bwMode="auto">
                <a:xfrm>
                  <a:off x="3878" y="3113"/>
                  <a:ext cx="154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endParaRPr lang="zh-CN" altLang="en-US" sz="3200">
                    <a:solidFill>
                      <a:srgbClr val="FF0066"/>
                    </a:solidFill>
                    <a:latin typeface="楷体_GB2312" pitchFamily="49" charset="-122"/>
                    <a:ea typeface="宋体" panose="02010600030101010101" pitchFamily="2" charset="-122"/>
                  </a:endParaRPr>
                </a:p>
              </p:txBody>
            </p:sp>
          </p:grpSp>
          <p:sp>
            <p:nvSpPr>
              <p:cNvPr id="64531" name="Text Box 77"/>
              <p:cNvSpPr txBox="1">
                <a:spLocks noChangeArrowheads="1"/>
              </p:cNvSpPr>
              <p:nvPr/>
            </p:nvSpPr>
            <p:spPr bwMode="auto">
              <a:xfrm>
                <a:off x="295" y="3838"/>
                <a:ext cx="41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11</a:t>
                </a:r>
              </a:p>
            </p:txBody>
          </p:sp>
          <p:sp>
            <p:nvSpPr>
              <p:cNvPr id="64532" name="Text Box 78"/>
              <p:cNvSpPr txBox="1">
                <a:spLocks noChangeArrowheads="1"/>
              </p:cNvSpPr>
              <p:nvPr/>
            </p:nvSpPr>
            <p:spPr bwMode="auto">
              <a:xfrm>
                <a:off x="1157" y="3838"/>
                <a:ext cx="40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17</a:t>
                </a:r>
              </a:p>
            </p:txBody>
          </p:sp>
          <p:sp>
            <p:nvSpPr>
              <p:cNvPr id="64533" name="Text Box 79"/>
              <p:cNvSpPr txBox="1">
                <a:spLocks noChangeArrowheads="1"/>
              </p:cNvSpPr>
              <p:nvPr/>
            </p:nvSpPr>
            <p:spPr bwMode="auto">
              <a:xfrm>
                <a:off x="1973" y="3838"/>
                <a:ext cx="40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1,3</a:t>
                </a:r>
              </a:p>
            </p:txBody>
          </p:sp>
          <p:sp>
            <p:nvSpPr>
              <p:cNvPr id="64534" name="Text Box 80"/>
              <p:cNvSpPr txBox="1">
                <a:spLocks noChangeArrowheads="1"/>
              </p:cNvSpPr>
              <p:nvPr/>
            </p:nvSpPr>
            <p:spPr bwMode="auto">
              <a:xfrm>
                <a:off x="2790" y="3838"/>
                <a:ext cx="40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15</a:t>
                </a:r>
              </a:p>
            </p:txBody>
          </p:sp>
          <p:sp>
            <p:nvSpPr>
              <p:cNvPr id="64535" name="Text Box 81"/>
              <p:cNvSpPr txBox="1">
                <a:spLocks noChangeArrowheads="1"/>
              </p:cNvSpPr>
              <p:nvPr/>
            </p:nvSpPr>
            <p:spPr bwMode="auto">
              <a:xfrm>
                <a:off x="2926" y="279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8</a:t>
                </a:r>
              </a:p>
            </p:txBody>
          </p:sp>
          <p:sp>
            <p:nvSpPr>
              <p:cNvPr id="64536" name="Text Box 82"/>
              <p:cNvSpPr txBox="1">
                <a:spLocks noChangeArrowheads="1"/>
              </p:cNvSpPr>
              <p:nvPr/>
            </p:nvSpPr>
            <p:spPr bwMode="auto">
              <a:xfrm>
                <a:off x="3652" y="279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6</a:t>
                </a:r>
              </a:p>
            </p:txBody>
          </p:sp>
          <p:sp>
            <p:nvSpPr>
              <p:cNvPr id="64537" name="Text Box 83"/>
              <p:cNvSpPr txBox="1">
                <a:spLocks noChangeArrowheads="1"/>
              </p:cNvSpPr>
              <p:nvPr/>
            </p:nvSpPr>
            <p:spPr bwMode="auto">
              <a:xfrm>
                <a:off x="4241" y="2795"/>
                <a:ext cx="77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5,9,14</a:t>
                </a:r>
              </a:p>
            </p:txBody>
          </p:sp>
          <p:sp>
            <p:nvSpPr>
              <p:cNvPr id="64538" name="Text Box 84"/>
              <p:cNvSpPr txBox="1">
                <a:spLocks noChangeArrowheads="1"/>
              </p:cNvSpPr>
              <p:nvPr/>
            </p:nvSpPr>
            <p:spPr bwMode="auto">
              <a:xfrm>
                <a:off x="5057" y="2795"/>
                <a:ext cx="703"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2,4,10,13,18</a:t>
                </a:r>
              </a:p>
            </p:txBody>
          </p:sp>
          <p:sp>
            <p:nvSpPr>
              <p:cNvPr id="64539" name="Text Box 85"/>
              <p:cNvSpPr txBox="1">
                <a:spLocks noChangeArrowheads="1"/>
              </p:cNvSpPr>
              <p:nvPr/>
            </p:nvSpPr>
            <p:spPr bwMode="auto">
              <a:xfrm>
                <a:off x="4377" y="1661"/>
                <a:ext cx="117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7,2,16,19,20</a:t>
                </a:r>
              </a:p>
            </p:txBody>
          </p:sp>
        </p:grpSp>
        <p:sp>
          <p:nvSpPr>
            <p:cNvPr id="64517" name="Text Box 86"/>
            <p:cNvSpPr txBox="1">
              <a:spLocks noChangeArrowheads="1"/>
            </p:cNvSpPr>
            <p:nvPr/>
          </p:nvSpPr>
          <p:spPr bwMode="auto">
            <a:xfrm>
              <a:off x="1429" y="572"/>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A</a:t>
              </a:r>
            </a:p>
          </p:txBody>
        </p:sp>
        <p:sp>
          <p:nvSpPr>
            <p:cNvPr id="64518" name="Text Box 87"/>
            <p:cNvSpPr txBox="1">
              <a:spLocks noChangeArrowheads="1"/>
            </p:cNvSpPr>
            <p:nvPr/>
          </p:nvSpPr>
          <p:spPr bwMode="auto">
            <a:xfrm>
              <a:off x="3878" y="563"/>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G</a:t>
              </a:r>
            </a:p>
          </p:txBody>
        </p:sp>
        <p:sp>
          <p:nvSpPr>
            <p:cNvPr id="64519" name="Text Box 88"/>
            <p:cNvSpPr txBox="1">
              <a:spLocks noChangeArrowheads="1"/>
            </p:cNvSpPr>
            <p:nvPr/>
          </p:nvSpPr>
          <p:spPr bwMode="auto">
            <a:xfrm>
              <a:off x="2881" y="618"/>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P</a:t>
              </a:r>
            </a:p>
          </p:txBody>
        </p:sp>
        <p:sp>
          <p:nvSpPr>
            <p:cNvPr id="64520" name="Text Box 89"/>
            <p:cNvSpPr txBox="1">
              <a:spLocks noChangeArrowheads="1"/>
            </p:cNvSpPr>
            <p:nvPr/>
          </p:nvSpPr>
          <p:spPr bwMode="auto">
            <a:xfrm>
              <a:off x="385" y="1752"/>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L</a:t>
              </a:r>
            </a:p>
          </p:txBody>
        </p:sp>
        <p:sp>
          <p:nvSpPr>
            <p:cNvPr id="64521" name="Text Box 90"/>
            <p:cNvSpPr txBox="1">
              <a:spLocks noChangeArrowheads="1"/>
            </p:cNvSpPr>
            <p:nvPr/>
          </p:nvSpPr>
          <p:spPr bwMode="auto">
            <a:xfrm>
              <a:off x="1021" y="1752"/>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M</a:t>
              </a:r>
            </a:p>
          </p:txBody>
        </p:sp>
        <p:sp>
          <p:nvSpPr>
            <p:cNvPr id="64522" name="Text Box 91"/>
            <p:cNvSpPr txBox="1">
              <a:spLocks noChangeArrowheads="1"/>
            </p:cNvSpPr>
            <p:nvPr/>
          </p:nvSpPr>
          <p:spPr bwMode="auto">
            <a:xfrm>
              <a:off x="1701" y="1752"/>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S</a:t>
              </a:r>
            </a:p>
          </p:txBody>
        </p:sp>
        <p:sp>
          <p:nvSpPr>
            <p:cNvPr id="64523" name="Text Box 92"/>
            <p:cNvSpPr txBox="1">
              <a:spLocks noChangeArrowheads="1"/>
            </p:cNvSpPr>
            <p:nvPr/>
          </p:nvSpPr>
          <p:spPr bwMode="auto">
            <a:xfrm>
              <a:off x="2427" y="1616"/>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N</a:t>
              </a:r>
            </a:p>
          </p:txBody>
        </p:sp>
        <p:sp>
          <p:nvSpPr>
            <p:cNvPr id="64524" name="Text Box 93"/>
            <p:cNvSpPr txBox="1">
              <a:spLocks noChangeArrowheads="1"/>
            </p:cNvSpPr>
            <p:nvPr/>
          </p:nvSpPr>
          <p:spPr bwMode="auto">
            <a:xfrm>
              <a:off x="3152" y="1661"/>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Y</a:t>
              </a:r>
            </a:p>
          </p:txBody>
        </p:sp>
        <p:sp>
          <p:nvSpPr>
            <p:cNvPr id="64525" name="Text Box 94"/>
            <p:cNvSpPr txBox="1">
              <a:spLocks noChangeArrowheads="1"/>
            </p:cNvSpPr>
            <p:nvPr/>
          </p:nvSpPr>
          <p:spPr bwMode="auto">
            <a:xfrm>
              <a:off x="3969" y="1570"/>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N</a:t>
              </a:r>
            </a:p>
          </p:txBody>
        </p:sp>
        <p:sp>
          <p:nvSpPr>
            <p:cNvPr id="64526" name="Text Box 95"/>
            <p:cNvSpPr txBox="1">
              <a:spLocks noChangeArrowheads="1"/>
            </p:cNvSpPr>
            <p:nvPr/>
          </p:nvSpPr>
          <p:spPr bwMode="auto">
            <a:xfrm>
              <a:off x="158" y="2922"/>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Y</a:t>
              </a:r>
            </a:p>
          </p:txBody>
        </p:sp>
        <p:sp>
          <p:nvSpPr>
            <p:cNvPr id="64527" name="Text Box 96"/>
            <p:cNvSpPr txBox="1">
              <a:spLocks noChangeArrowheads="1"/>
            </p:cNvSpPr>
            <p:nvPr/>
          </p:nvSpPr>
          <p:spPr bwMode="auto">
            <a:xfrm>
              <a:off x="1020" y="2931"/>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N</a:t>
              </a:r>
            </a:p>
          </p:txBody>
        </p:sp>
        <p:sp>
          <p:nvSpPr>
            <p:cNvPr id="64528" name="Text Box 97"/>
            <p:cNvSpPr txBox="1">
              <a:spLocks noChangeArrowheads="1"/>
            </p:cNvSpPr>
            <p:nvPr/>
          </p:nvSpPr>
          <p:spPr bwMode="auto">
            <a:xfrm>
              <a:off x="1565" y="2931"/>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Y</a:t>
              </a:r>
            </a:p>
          </p:txBody>
        </p:sp>
        <p:sp>
          <p:nvSpPr>
            <p:cNvPr id="64529" name="Text Box 98"/>
            <p:cNvSpPr txBox="1">
              <a:spLocks noChangeArrowheads="1"/>
            </p:cNvSpPr>
            <p:nvPr/>
          </p:nvSpPr>
          <p:spPr bwMode="auto">
            <a:xfrm>
              <a:off x="2200" y="2931"/>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N</a:t>
              </a:r>
            </a:p>
          </p:txBody>
        </p:sp>
      </p:grpSp>
      <p:sp>
        <p:nvSpPr>
          <p:cNvPr id="64515" name="标题 1"/>
          <p:cNvSpPr>
            <a:spLocks noGrp="1" noChangeArrowheads="1"/>
          </p:cNvSpPr>
          <p:nvPr>
            <p:ph type="title"/>
          </p:nvPr>
        </p:nvSpPr>
        <p:spPr/>
        <p:txBody>
          <a:bodyPr/>
          <a:lstStyle/>
          <a:p>
            <a:r>
              <a:rPr lang="zh-CN" altLang="en-US"/>
              <a:t>酒吧位置  评估决策树</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chor="ctr"/>
          <a:lstStyle/>
          <a:p>
            <a:pPr eaLnBrk="1" hangingPunct="1"/>
            <a:r>
              <a:rPr lang="zh-CN" altLang="en-US">
                <a:latin typeface="黑体" panose="02010609060101010101" pitchFamily="49" charset="-122"/>
              </a:rPr>
              <a:t>前 言</a:t>
            </a:r>
          </a:p>
        </p:txBody>
      </p:sp>
      <p:sp>
        <p:nvSpPr>
          <p:cNvPr id="14339" name="Rectangle 3"/>
          <p:cNvSpPr>
            <a:spLocks noGrp="1" noChangeArrowheads="1"/>
          </p:cNvSpPr>
          <p:nvPr>
            <p:ph idx="1"/>
          </p:nvPr>
        </p:nvSpPr>
        <p:spPr/>
        <p:txBody>
          <a:bodyPr/>
          <a:lstStyle/>
          <a:p>
            <a:pPr eaLnBrk="1" hangingPunct="1">
              <a:lnSpc>
                <a:spcPct val="160000"/>
              </a:lnSpc>
            </a:pPr>
            <a:r>
              <a:rPr lang="zh-CN" altLang="en-US" b="1"/>
              <a:t>机器学习</a:t>
            </a:r>
            <a:r>
              <a:rPr lang="en-US" altLang="zh-CN" b="1">
                <a:latin typeface="Times New Roman" panose="02020603050405020304" pitchFamily="18" charset="0"/>
              </a:rPr>
              <a:t>(Machine Learning)</a:t>
            </a:r>
            <a:r>
              <a:rPr lang="zh-CN" altLang="en-US" b="1"/>
              <a:t>是一门多领域交叉学科，涉及</a:t>
            </a:r>
            <a:r>
              <a:rPr lang="zh-CN" altLang="en-US" b="1">
                <a:solidFill>
                  <a:srgbClr val="FF0066"/>
                </a:solidFill>
              </a:rPr>
              <a:t>概率论、统计学、逼近论、凸分析、算法复杂度理论</a:t>
            </a:r>
            <a:r>
              <a:rPr lang="zh-CN" altLang="en-US" b="1"/>
              <a:t>等多门学科</a:t>
            </a:r>
          </a:p>
          <a:p>
            <a:pPr eaLnBrk="1" hangingPunct="1">
              <a:lnSpc>
                <a:spcPct val="160000"/>
              </a:lnSpc>
            </a:pPr>
            <a:r>
              <a:rPr lang="zh-CN" altLang="en-US" b="1"/>
              <a:t>机器学习研究</a:t>
            </a:r>
            <a:r>
              <a:rPr lang="zh-CN" altLang="en-US" b="1">
                <a:solidFill>
                  <a:srgbClr val="FF0066"/>
                </a:solidFill>
              </a:rPr>
              <a:t>计算机怎样模拟或实现人类的学习行为</a:t>
            </a:r>
            <a:r>
              <a:rPr lang="zh-CN" altLang="en-US" b="1"/>
              <a:t>，以获取新的知识或技能，重新组织已有的知识结构使之不断改善自身的性能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chor="ctr"/>
          <a:lstStyle/>
          <a:p>
            <a:pPr eaLnBrk="1" hangingPunct="1"/>
            <a:r>
              <a:rPr lang="zh-CN" altLang="en-US"/>
              <a:t>构造决策树的</a:t>
            </a:r>
            <a:r>
              <a:rPr lang="en-US" altLang="zh-CN"/>
              <a:t>ID3</a:t>
            </a:r>
            <a:r>
              <a:rPr lang="zh-CN" altLang="en-US"/>
              <a:t>算法 </a:t>
            </a:r>
          </a:p>
        </p:txBody>
      </p:sp>
      <p:sp>
        <p:nvSpPr>
          <p:cNvPr id="65539" name="Rectangle 3"/>
          <p:cNvSpPr>
            <a:spLocks noGrp="1" noChangeArrowheads="1"/>
          </p:cNvSpPr>
          <p:nvPr>
            <p:ph idx="1"/>
          </p:nvPr>
        </p:nvSpPr>
        <p:spPr/>
        <p:txBody>
          <a:bodyPr/>
          <a:lstStyle/>
          <a:p>
            <a:pPr eaLnBrk="1" hangingPunct="1">
              <a:lnSpc>
                <a:spcPct val="180000"/>
              </a:lnSpc>
              <a:spcBef>
                <a:spcPct val="30000"/>
              </a:spcBef>
            </a:pPr>
            <a:r>
              <a:rPr lang="zh-CN" altLang="en-US" b="1">
                <a:latin typeface="Times New Roman" panose="02020603050405020304" pitchFamily="18" charset="0"/>
              </a:rPr>
              <a:t>基本的</a:t>
            </a:r>
            <a:r>
              <a:rPr lang="en-US" altLang="zh-CN" b="1">
                <a:latin typeface="Times New Roman" panose="02020603050405020304" pitchFamily="18" charset="0"/>
              </a:rPr>
              <a:t>ID3</a:t>
            </a:r>
            <a:r>
              <a:rPr lang="zh-CN" altLang="en-US" b="1">
                <a:latin typeface="Times New Roman" panose="02020603050405020304" pitchFamily="18" charset="0"/>
              </a:rPr>
              <a:t>算法通过</a:t>
            </a:r>
            <a:r>
              <a:rPr lang="zh-CN" altLang="en-US" b="1">
                <a:solidFill>
                  <a:srgbClr val="FF0066"/>
                </a:solidFill>
                <a:latin typeface="Times New Roman" panose="02020603050405020304" pitchFamily="18" charset="0"/>
              </a:rPr>
              <a:t>自顶向下</a:t>
            </a:r>
            <a:r>
              <a:rPr lang="zh-CN" altLang="en-US" b="1">
                <a:latin typeface="Times New Roman" panose="02020603050405020304" pitchFamily="18" charset="0"/>
              </a:rPr>
              <a:t>构造决策树进行学习</a:t>
            </a:r>
          </a:p>
          <a:p>
            <a:pPr lvl="1" eaLnBrk="1" hangingPunct="1">
              <a:lnSpc>
                <a:spcPct val="180000"/>
              </a:lnSpc>
              <a:spcBef>
                <a:spcPct val="30000"/>
              </a:spcBef>
            </a:pPr>
            <a:r>
              <a:rPr lang="zh-CN" altLang="en-US" b="1">
                <a:latin typeface="Times New Roman" panose="02020603050405020304" pitchFamily="18" charset="0"/>
              </a:rPr>
              <a:t>构造过程是从“哪一个属性将在树的根节点被测试”这个问题开始</a:t>
            </a:r>
            <a:endParaRPr lang="en-US" altLang="zh-CN" b="1">
              <a:latin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p:txBody>
          <a:bodyPr/>
          <a:lstStyle/>
          <a:p>
            <a:pPr eaLnBrk="1" hangingPunct="1">
              <a:lnSpc>
                <a:spcPct val="180000"/>
              </a:lnSpc>
              <a:spcBef>
                <a:spcPct val="30000"/>
              </a:spcBef>
            </a:pPr>
            <a:r>
              <a:rPr lang="en-US" altLang="zh-CN" b="1">
                <a:latin typeface="Times New Roman" panose="02020603050405020304" pitchFamily="18" charset="0"/>
              </a:rPr>
              <a:t>ID3</a:t>
            </a:r>
            <a:r>
              <a:rPr lang="zh-CN" altLang="en-US" b="1">
                <a:latin typeface="Times New Roman" panose="02020603050405020304" pitchFamily="18" charset="0"/>
              </a:rPr>
              <a:t>算法的思想</a:t>
            </a:r>
          </a:p>
          <a:p>
            <a:pPr lvl="1" eaLnBrk="1" hangingPunct="1">
              <a:lnSpc>
                <a:spcPct val="180000"/>
              </a:lnSpc>
              <a:spcBef>
                <a:spcPct val="30000"/>
              </a:spcBef>
            </a:pPr>
            <a:r>
              <a:rPr lang="en-US" altLang="zh-CN" b="1">
                <a:latin typeface="Times New Roman" panose="02020603050405020304" pitchFamily="18" charset="0"/>
              </a:rPr>
              <a:t>1. </a:t>
            </a:r>
            <a:r>
              <a:rPr lang="zh-CN" altLang="en-US" b="1">
                <a:latin typeface="Times New Roman" panose="02020603050405020304" pitchFamily="18" charset="0"/>
              </a:rPr>
              <a:t>根节点被赋予</a:t>
            </a:r>
            <a:r>
              <a:rPr lang="zh-CN" altLang="en-US" b="1">
                <a:solidFill>
                  <a:srgbClr val="FF0066"/>
                </a:solidFill>
                <a:latin typeface="Times New Roman" panose="02020603050405020304" pitchFamily="18" charset="0"/>
              </a:rPr>
              <a:t>最佳的属性</a:t>
            </a:r>
            <a:endParaRPr lang="zh-CN" altLang="en-US" b="1">
              <a:latin typeface="Times New Roman" panose="02020603050405020304" pitchFamily="18" charset="0"/>
            </a:endParaRPr>
          </a:p>
          <a:p>
            <a:pPr lvl="1" eaLnBrk="1" hangingPunct="1">
              <a:lnSpc>
                <a:spcPct val="180000"/>
              </a:lnSpc>
              <a:spcBef>
                <a:spcPct val="30000"/>
              </a:spcBef>
            </a:pPr>
            <a:r>
              <a:rPr lang="en-US" altLang="zh-CN" b="1">
                <a:latin typeface="Times New Roman" panose="02020603050405020304" pitchFamily="18" charset="0"/>
              </a:rPr>
              <a:t>2. </a:t>
            </a:r>
            <a:r>
              <a:rPr lang="zh-CN" altLang="en-US" b="1">
                <a:latin typeface="Times New Roman" panose="02020603050405020304" pitchFamily="18" charset="0"/>
              </a:rPr>
              <a:t>为根节点属性的取值进行分类</a:t>
            </a:r>
          </a:p>
          <a:p>
            <a:pPr lvl="1" eaLnBrk="1" hangingPunct="1">
              <a:lnSpc>
                <a:spcPct val="180000"/>
              </a:lnSpc>
              <a:spcBef>
                <a:spcPct val="30000"/>
              </a:spcBef>
            </a:pPr>
            <a:r>
              <a:rPr lang="en-US" altLang="zh-CN" b="1">
                <a:latin typeface="Times New Roman" panose="02020603050405020304" pitchFamily="18" charset="0"/>
              </a:rPr>
              <a:t>3. </a:t>
            </a:r>
            <a:r>
              <a:rPr lang="zh-CN" altLang="en-US" b="1">
                <a:latin typeface="Times New Roman" panose="02020603050405020304" pitchFamily="18" charset="0"/>
              </a:rPr>
              <a:t>将训练样例排列到适当的分支</a:t>
            </a:r>
          </a:p>
          <a:p>
            <a:pPr lvl="1" eaLnBrk="1" hangingPunct="1">
              <a:lnSpc>
                <a:spcPct val="180000"/>
              </a:lnSpc>
              <a:spcBef>
                <a:spcPct val="30000"/>
              </a:spcBef>
            </a:pPr>
            <a:r>
              <a:rPr lang="en-US" altLang="zh-CN" b="1">
                <a:latin typeface="Times New Roman" panose="02020603050405020304" pitchFamily="18" charset="0"/>
              </a:rPr>
              <a:t>4. </a:t>
            </a:r>
            <a:r>
              <a:rPr lang="zh-CN" altLang="en-US" b="1">
                <a:latin typeface="Times New Roman" panose="02020603050405020304" pitchFamily="18" charset="0"/>
              </a:rPr>
              <a:t>对子节点重复上述过程</a:t>
            </a:r>
            <a:endParaRPr lang="en-US" altLang="zh-CN" b="1">
              <a:latin typeface="Times New Roman" panose="02020603050405020304" pitchFamily="18" charset="0"/>
            </a:endParaRPr>
          </a:p>
        </p:txBody>
      </p:sp>
      <p:sp>
        <p:nvSpPr>
          <p:cNvPr id="66563" name="Rectangle 2"/>
          <p:cNvSpPr>
            <a:spLocks noGrp="1" noChangeArrowheads="1"/>
          </p:cNvSpPr>
          <p:nvPr>
            <p:ph type="title"/>
          </p:nvPr>
        </p:nvSpPr>
        <p:spPr/>
        <p:txBody>
          <a:bodyPr anchor="ctr"/>
          <a:lstStyle/>
          <a:p>
            <a:pPr eaLnBrk="1" hangingPunct="1"/>
            <a:r>
              <a:rPr lang="zh-CN" altLang="en-US"/>
              <a:t>构造决策树的</a:t>
            </a:r>
            <a:r>
              <a:rPr lang="en-US" altLang="zh-CN"/>
              <a:t>ID3</a:t>
            </a:r>
            <a:r>
              <a:rPr lang="zh-CN" altLang="en-US"/>
              <a:t>算法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pPr eaLnBrk="1" hangingPunct="1">
              <a:lnSpc>
                <a:spcPct val="200000"/>
              </a:lnSpc>
            </a:pPr>
            <a:r>
              <a:rPr lang="zh-CN" altLang="en-US" b="1">
                <a:latin typeface="Times New Roman" panose="02020603050405020304" pitchFamily="18" charset="0"/>
              </a:rPr>
              <a:t>节点如何被赋予最佳的属性？</a:t>
            </a:r>
          </a:p>
          <a:p>
            <a:pPr lvl="1" eaLnBrk="1" hangingPunct="1">
              <a:lnSpc>
                <a:spcPct val="200000"/>
              </a:lnSpc>
            </a:pPr>
            <a:r>
              <a:rPr lang="zh-CN" altLang="en-US" b="1">
                <a:solidFill>
                  <a:srgbClr val="FF0066"/>
                </a:solidFill>
                <a:latin typeface="Times New Roman" panose="02020603050405020304" pitchFamily="18" charset="0"/>
              </a:rPr>
              <a:t>熵</a:t>
            </a:r>
          </a:p>
          <a:p>
            <a:pPr lvl="1" eaLnBrk="1" hangingPunct="1">
              <a:lnSpc>
                <a:spcPct val="200000"/>
              </a:lnSpc>
            </a:pPr>
            <a:r>
              <a:rPr lang="zh-CN" altLang="en-US" b="1">
                <a:solidFill>
                  <a:srgbClr val="FF0066"/>
                </a:solidFill>
                <a:latin typeface="Times New Roman" panose="02020603050405020304" pitchFamily="18" charset="0"/>
              </a:rPr>
              <a:t>信息增益</a:t>
            </a:r>
            <a:endParaRPr lang="en-US" altLang="zh-CN" b="1">
              <a:solidFill>
                <a:srgbClr val="FF0066"/>
              </a:solidFill>
              <a:latin typeface="Times New Roman" panose="02020603050405020304" pitchFamily="18" charset="0"/>
            </a:endParaRPr>
          </a:p>
        </p:txBody>
      </p:sp>
      <p:sp>
        <p:nvSpPr>
          <p:cNvPr id="67587" name="Rectangle 2"/>
          <p:cNvSpPr>
            <a:spLocks noGrp="1" noChangeArrowheads="1"/>
          </p:cNvSpPr>
          <p:nvPr>
            <p:ph type="title"/>
          </p:nvPr>
        </p:nvSpPr>
        <p:spPr/>
        <p:txBody>
          <a:bodyPr anchor="ctr"/>
          <a:lstStyle/>
          <a:p>
            <a:pPr eaLnBrk="1" hangingPunct="1"/>
            <a:r>
              <a:rPr lang="zh-CN" altLang="en-US"/>
              <a:t>构造决策树的</a:t>
            </a:r>
            <a:r>
              <a:rPr lang="en-US" altLang="zh-CN"/>
              <a:t>ID3</a:t>
            </a:r>
            <a:r>
              <a:rPr lang="zh-CN" altLang="en-US"/>
              <a:t>算法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chor="ctr"/>
          <a:lstStyle/>
          <a:p>
            <a:pPr eaLnBrk="1" hangingPunct="1"/>
            <a:r>
              <a:rPr lang="en-US" altLang="zh-CN"/>
              <a:t>3.2  </a:t>
            </a:r>
            <a:r>
              <a:rPr lang="zh-CN" altLang="en-US"/>
              <a:t>熵</a:t>
            </a:r>
          </a:p>
        </p:txBody>
      </p:sp>
      <p:sp>
        <p:nvSpPr>
          <p:cNvPr id="68611" name="Rectangle 3"/>
          <p:cNvSpPr>
            <a:spLocks noGrp="1" noChangeArrowheads="1"/>
          </p:cNvSpPr>
          <p:nvPr>
            <p:ph type="body" sz="half" idx="4294967295"/>
          </p:nvPr>
        </p:nvSpPr>
        <p:spPr>
          <a:xfrm>
            <a:off x="246063" y="1247775"/>
            <a:ext cx="6481762" cy="792163"/>
          </a:xfrm>
        </p:spPr>
        <p:txBody>
          <a:bodyPr/>
          <a:lstStyle/>
          <a:p>
            <a:pPr eaLnBrk="1" hangingPunct="1">
              <a:buClrTx/>
              <a:buFont typeface="Wingdings" panose="05000000000000000000" pitchFamily="2" charset="2"/>
              <a:buNone/>
            </a:pPr>
            <a:r>
              <a:rPr lang="en-US" altLang="zh-CN" sz="3600" b="1">
                <a:latin typeface="Times New Roman" panose="02020603050405020304" pitchFamily="18" charset="0"/>
              </a:rPr>
              <a:t>(1)</a:t>
            </a:r>
            <a:r>
              <a:rPr lang="zh-CN" altLang="en-US" sz="3600" b="1">
                <a:latin typeface="Times New Roman" panose="02020603050405020304" pitchFamily="18" charset="0"/>
              </a:rPr>
              <a:t>　系统混乱程度的度量</a:t>
            </a:r>
            <a:r>
              <a:rPr lang="en-US" altLang="zh-CN" sz="3600" b="1">
                <a:latin typeface="Times New Roman" panose="02020603050405020304" pitchFamily="18" charset="0"/>
              </a:rPr>
              <a:t>---</a:t>
            </a:r>
            <a:r>
              <a:rPr lang="zh-CN" altLang="en-US" sz="3600" b="1">
                <a:latin typeface="Times New Roman" panose="02020603050405020304" pitchFamily="18" charset="0"/>
              </a:rPr>
              <a:t>熵</a:t>
            </a:r>
            <a:endParaRPr lang="zh-CN" altLang="en-US" sz="3600" b="1"/>
          </a:p>
        </p:txBody>
      </p:sp>
      <p:graphicFrame>
        <p:nvGraphicFramePr>
          <p:cNvPr id="68612" name="Object 4"/>
          <p:cNvGraphicFramePr>
            <a:graphicFrameLocks noGrp="1" noChangeAspect="1"/>
          </p:cNvGraphicFramePr>
          <p:nvPr>
            <p:ph idx="1"/>
          </p:nvPr>
        </p:nvGraphicFramePr>
        <p:xfrm>
          <a:off x="247650" y="2524125"/>
          <a:ext cx="8650288" cy="2663825"/>
        </p:xfrm>
        <a:graphic>
          <a:graphicData uri="http://schemas.openxmlformats.org/presentationml/2006/ole">
            <mc:AlternateContent xmlns:mc="http://schemas.openxmlformats.org/markup-compatibility/2006">
              <mc:Choice xmlns:v="urn:schemas-microsoft-com:vml" Requires="v">
                <p:oleObj r:id="rId2" imgW="2984400" imgH="939600" progId="Equation.3">
                  <p:embed/>
                </p:oleObj>
              </mc:Choice>
              <mc:Fallback>
                <p:oleObj r:id="rId2" imgW="2984400" imgH="9396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524125"/>
                        <a:ext cx="865028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9634" name="Object 4"/>
          <p:cNvGraphicFramePr>
            <a:graphicFrameLocks noGrp="1" noChangeAspect="1"/>
          </p:cNvGraphicFramePr>
          <p:nvPr>
            <p:ph idx="1"/>
          </p:nvPr>
        </p:nvGraphicFramePr>
        <p:xfrm>
          <a:off x="549275" y="1044575"/>
          <a:ext cx="8047038" cy="5400675"/>
        </p:xfrm>
        <a:graphic>
          <a:graphicData uri="http://schemas.openxmlformats.org/presentationml/2006/ole">
            <mc:AlternateContent xmlns:mc="http://schemas.openxmlformats.org/markup-compatibility/2006">
              <mc:Choice xmlns:v="urn:schemas-microsoft-com:vml" Requires="v">
                <p:oleObj r:id="rId2" imgW="3302000" imgH="2286000" progId="Equation.3">
                  <p:embed/>
                </p:oleObj>
              </mc:Choice>
              <mc:Fallback>
                <p:oleObj r:id="rId2" imgW="3302000" imgH="22860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044575"/>
                        <a:ext cx="8047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5" name="Rectangle 2"/>
          <p:cNvSpPr>
            <a:spLocks noGrp="1" noChangeArrowheads="1"/>
          </p:cNvSpPr>
          <p:nvPr>
            <p:ph type="title"/>
          </p:nvPr>
        </p:nvSpPr>
        <p:spPr/>
        <p:txBody>
          <a:bodyPr anchor="ctr"/>
          <a:lstStyle/>
          <a:p>
            <a:pPr eaLnBrk="1" hangingPunct="1"/>
            <a:r>
              <a:rPr lang="en-US" altLang="zh-CN"/>
              <a:t>3.2  </a:t>
            </a:r>
            <a:r>
              <a:rPr lang="zh-CN" altLang="en-US"/>
              <a:t>熵</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p:txBody>
          <a:bodyPr/>
          <a:lstStyle/>
          <a:p>
            <a:pPr eaLnBrk="1" hangingPunct="1">
              <a:spcBef>
                <a:spcPct val="30000"/>
              </a:spcBef>
            </a:pPr>
            <a:r>
              <a:rPr lang="zh-CN" altLang="en-US" b="1">
                <a:latin typeface="Times New Roman" panose="02020603050405020304" pitchFamily="18" charset="0"/>
              </a:rPr>
              <a:t>布尔分类时</a:t>
            </a:r>
            <a:r>
              <a:rPr lang="en-US" altLang="zh-CN" b="1">
                <a:latin typeface="Times New Roman" panose="02020603050405020304" pitchFamily="18" charset="0"/>
              </a:rPr>
              <a:t>, </a:t>
            </a:r>
            <a:r>
              <a:rPr lang="zh-CN" altLang="en-US" b="1">
                <a:latin typeface="Times New Roman" panose="02020603050405020304" pitchFamily="18" charset="0"/>
              </a:rPr>
              <a:t>熵的值为</a:t>
            </a:r>
            <a:r>
              <a:rPr lang="en-US" altLang="zh-CN" b="1">
                <a:latin typeface="Times New Roman" panose="02020603050405020304" pitchFamily="18" charset="0"/>
              </a:rPr>
              <a:t>[0,1],</a:t>
            </a:r>
            <a:r>
              <a:rPr lang="zh-CN" altLang="en-US" b="1">
                <a:latin typeface="Times New Roman" panose="02020603050405020304" pitchFamily="18" charset="0"/>
              </a:rPr>
              <a:t> 熵曲线如下</a:t>
            </a:r>
            <a:r>
              <a:rPr lang="zh-CN" altLang="en-US" b="1"/>
              <a:t>：</a:t>
            </a:r>
            <a:endParaRPr lang="en-US" altLang="zh-CN" b="1"/>
          </a:p>
        </p:txBody>
      </p:sp>
      <p:grpSp>
        <p:nvGrpSpPr>
          <p:cNvPr id="70659" name="Group 18"/>
          <p:cNvGrpSpPr>
            <a:grpSpLocks/>
          </p:cNvGrpSpPr>
          <p:nvPr/>
        </p:nvGrpSpPr>
        <p:grpSpPr bwMode="auto">
          <a:xfrm>
            <a:off x="2176463" y="2200275"/>
            <a:ext cx="4791075" cy="3687763"/>
            <a:chOff x="1631" y="1606"/>
            <a:chExt cx="2858" cy="2323"/>
          </a:xfrm>
        </p:grpSpPr>
        <p:sp>
          <p:nvSpPr>
            <p:cNvPr id="70661" name="Line 11"/>
            <p:cNvSpPr>
              <a:spLocks noChangeShapeType="1"/>
            </p:cNvSpPr>
            <p:nvPr/>
          </p:nvSpPr>
          <p:spPr bwMode="auto">
            <a:xfrm>
              <a:off x="2109" y="3566"/>
              <a:ext cx="154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62" name="Group 17"/>
            <p:cNvGrpSpPr>
              <a:grpSpLocks/>
            </p:cNvGrpSpPr>
            <p:nvPr/>
          </p:nvGrpSpPr>
          <p:grpSpPr bwMode="auto">
            <a:xfrm>
              <a:off x="1631" y="1606"/>
              <a:ext cx="2858" cy="2323"/>
              <a:chOff x="1609" y="1616"/>
              <a:chExt cx="2858" cy="2323"/>
            </a:xfrm>
          </p:grpSpPr>
          <p:sp>
            <p:nvSpPr>
              <p:cNvPr id="70663" name="Line 12"/>
              <p:cNvSpPr>
                <a:spLocks noChangeShapeType="1"/>
              </p:cNvSpPr>
              <p:nvPr/>
            </p:nvSpPr>
            <p:spPr bwMode="auto">
              <a:xfrm flipV="1">
                <a:off x="2109" y="2024"/>
                <a:ext cx="0" cy="15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64" name="Group 14"/>
              <p:cNvGrpSpPr>
                <a:grpSpLocks/>
              </p:cNvGrpSpPr>
              <p:nvPr/>
            </p:nvGrpSpPr>
            <p:grpSpPr bwMode="auto">
              <a:xfrm>
                <a:off x="1609" y="1979"/>
                <a:ext cx="2858" cy="1960"/>
                <a:chOff x="1609" y="1979"/>
                <a:chExt cx="2858" cy="1960"/>
              </a:xfrm>
            </p:grpSpPr>
            <p:sp>
              <p:nvSpPr>
                <p:cNvPr id="70666" name="Freeform 9"/>
                <p:cNvSpPr>
                  <a:spLocks noChangeArrowheads="1"/>
                </p:cNvSpPr>
                <p:nvPr/>
              </p:nvSpPr>
              <p:spPr bwMode="auto">
                <a:xfrm>
                  <a:off x="2109" y="2069"/>
                  <a:ext cx="1542" cy="1497"/>
                </a:xfrm>
                <a:custGeom>
                  <a:avLst/>
                  <a:gdLst>
                    <a:gd name="T0" fmla="*/ 0 w 1542"/>
                    <a:gd name="T1" fmla="*/ 1497 h 1497"/>
                    <a:gd name="T2" fmla="*/ 862 w 1542"/>
                    <a:gd name="T3" fmla="*/ 0 h 1497"/>
                    <a:gd name="T4" fmla="*/ 1542 w 1542"/>
                    <a:gd name="T5" fmla="*/ 1497 h 1497"/>
                    <a:gd name="T6" fmla="*/ 0 60000 65536"/>
                    <a:gd name="T7" fmla="*/ 0 60000 65536"/>
                    <a:gd name="T8" fmla="*/ 0 60000 65536"/>
                  </a:gdLst>
                  <a:ahLst/>
                  <a:cxnLst>
                    <a:cxn ang="T6">
                      <a:pos x="T0" y="T1"/>
                    </a:cxn>
                    <a:cxn ang="T7">
                      <a:pos x="T2" y="T3"/>
                    </a:cxn>
                    <a:cxn ang="T8">
                      <a:pos x="T4" y="T5"/>
                    </a:cxn>
                  </a:cxnLst>
                  <a:rect l="0" t="0" r="r" b="b"/>
                  <a:pathLst>
                    <a:path w="1542" h="1497">
                      <a:moveTo>
                        <a:pt x="0" y="1497"/>
                      </a:moveTo>
                      <a:cubicBezTo>
                        <a:pt x="302" y="748"/>
                        <a:pt x="605" y="0"/>
                        <a:pt x="862" y="0"/>
                      </a:cubicBezTo>
                      <a:cubicBezTo>
                        <a:pt x="1119" y="0"/>
                        <a:pt x="1330" y="748"/>
                        <a:pt x="1542" y="149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67" name="Text Box 10"/>
                <p:cNvSpPr txBox="1">
                  <a:spLocks noChangeArrowheads="1"/>
                </p:cNvSpPr>
                <p:nvPr/>
              </p:nvSpPr>
              <p:spPr bwMode="auto">
                <a:xfrm>
                  <a:off x="1927" y="3612"/>
                  <a:ext cx="2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2800">
                      <a:latin typeface="Times New Roman" panose="02020603050405020304" pitchFamily="18" charset="0"/>
                    </a:rPr>
                    <a:t>0             0.5         1.0</a:t>
                  </a:r>
                </a:p>
              </p:txBody>
            </p:sp>
            <p:sp>
              <p:nvSpPr>
                <p:cNvPr id="70668" name="Text Box 13"/>
                <p:cNvSpPr txBox="1">
                  <a:spLocks noChangeArrowheads="1"/>
                </p:cNvSpPr>
                <p:nvPr/>
              </p:nvSpPr>
              <p:spPr bwMode="auto">
                <a:xfrm>
                  <a:off x="1609" y="1979"/>
                  <a:ext cx="364" cy="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spcBef>
                      <a:spcPct val="50000"/>
                    </a:spcBef>
                  </a:pPr>
                  <a:r>
                    <a:rPr lang="en-US" altLang="zh-CN" sz="2800">
                      <a:latin typeface="Times New Roman" panose="02020603050405020304" pitchFamily="18" charset="0"/>
                    </a:rPr>
                    <a:t>1.0      0.5</a:t>
                  </a:r>
                </a:p>
              </p:txBody>
            </p:sp>
          </p:grpSp>
          <p:sp>
            <p:nvSpPr>
              <p:cNvPr id="70665" name="Text Box 15"/>
              <p:cNvSpPr txBox="1">
                <a:spLocks noChangeArrowheads="1"/>
              </p:cNvSpPr>
              <p:nvPr/>
            </p:nvSpPr>
            <p:spPr bwMode="auto">
              <a:xfrm>
                <a:off x="2472" y="1616"/>
                <a:ext cx="12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Entropy(S)</a:t>
                </a:r>
              </a:p>
            </p:txBody>
          </p:sp>
        </p:grpSp>
      </p:grpSp>
      <p:sp>
        <p:nvSpPr>
          <p:cNvPr id="70660" name="Rectangle 2"/>
          <p:cNvSpPr>
            <a:spLocks noGrp="1" noChangeArrowheads="1"/>
          </p:cNvSpPr>
          <p:nvPr>
            <p:ph type="title"/>
          </p:nvPr>
        </p:nvSpPr>
        <p:spPr/>
        <p:txBody>
          <a:bodyPr anchor="ctr"/>
          <a:lstStyle/>
          <a:p>
            <a:pPr eaLnBrk="1" hangingPunct="1"/>
            <a:r>
              <a:rPr lang="en-US" altLang="zh-CN"/>
              <a:t>3.2  </a:t>
            </a:r>
            <a:r>
              <a:rPr lang="zh-CN" altLang="en-US"/>
              <a:t>熵</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sz="half" idx="4294967295"/>
          </p:nvPr>
        </p:nvSpPr>
        <p:spPr>
          <a:xfrm>
            <a:off x="863600" y="1143000"/>
            <a:ext cx="7416800" cy="1676400"/>
          </a:xfrm>
        </p:spPr>
        <p:txBody>
          <a:bodyPr/>
          <a:lstStyle/>
          <a:p>
            <a:pPr eaLnBrk="1" hangingPunct="1">
              <a:lnSpc>
                <a:spcPct val="150000"/>
              </a:lnSpc>
              <a:spcBef>
                <a:spcPct val="30000"/>
              </a:spcBef>
              <a:buClrTx/>
              <a:buFont typeface="Wingdings" panose="05000000000000000000" pitchFamily="2" charset="2"/>
              <a:buNone/>
            </a:pPr>
            <a:r>
              <a:rPr lang="en-US" altLang="zh-CN" b="1">
                <a:latin typeface="Times New Roman" panose="02020603050405020304" pitchFamily="18" charset="0"/>
              </a:rPr>
              <a:t>(2)</a:t>
            </a:r>
            <a:r>
              <a:rPr lang="zh-CN" altLang="en-US" b="1">
                <a:latin typeface="Times New Roman" panose="02020603050405020304" pitchFamily="18" charset="0"/>
              </a:rPr>
              <a:t>多种分类时，系统的熵</a:t>
            </a:r>
          </a:p>
          <a:p>
            <a:pPr eaLnBrk="1" hangingPunct="1">
              <a:lnSpc>
                <a:spcPct val="150000"/>
              </a:lnSpc>
              <a:spcBef>
                <a:spcPct val="30000"/>
              </a:spcBef>
              <a:buClrTx/>
            </a:pPr>
            <a:r>
              <a:rPr lang="zh-CN" altLang="en-US" b="1">
                <a:latin typeface="Times New Roman" panose="02020603050405020304" pitchFamily="18" charset="0"/>
              </a:rPr>
              <a:t>在</a:t>
            </a:r>
            <a:r>
              <a:rPr lang="en-US" altLang="zh-CN" b="1">
                <a:latin typeface="Times New Roman" panose="02020603050405020304" pitchFamily="18" charset="0"/>
              </a:rPr>
              <a:t>n</a:t>
            </a:r>
            <a:r>
              <a:rPr lang="zh-CN" altLang="en-US" b="1">
                <a:latin typeface="Times New Roman" panose="02020603050405020304" pitchFamily="18" charset="0"/>
              </a:rPr>
              <a:t>种信息分类下，</a:t>
            </a:r>
            <a:r>
              <a:rPr lang="en-US" altLang="zh-CN" b="1">
                <a:latin typeface="Times New Roman" panose="02020603050405020304" pitchFamily="18" charset="0"/>
              </a:rPr>
              <a:t>S</a:t>
            </a:r>
            <a:r>
              <a:rPr lang="zh-CN" altLang="en-US" b="1">
                <a:latin typeface="Times New Roman" panose="02020603050405020304" pitchFamily="18" charset="0"/>
              </a:rPr>
              <a:t>的熵定义为：</a:t>
            </a:r>
            <a:endParaRPr lang="zh-CN" altLang="en-US" b="1"/>
          </a:p>
        </p:txBody>
      </p:sp>
      <p:graphicFrame>
        <p:nvGraphicFramePr>
          <p:cNvPr id="71683" name="Object 4"/>
          <p:cNvGraphicFramePr>
            <a:graphicFrameLocks noGrp="1" noChangeAspect="1"/>
          </p:cNvGraphicFramePr>
          <p:nvPr>
            <p:ph idx="1"/>
          </p:nvPr>
        </p:nvGraphicFramePr>
        <p:xfrm>
          <a:off x="1511300" y="2741613"/>
          <a:ext cx="6121400" cy="2590800"/>
        </p:xfrm>
        <a:graphic>
          <a:graphicData uri="http://schemas.openxmlformats.org/presentationml/2006/ole">
            <mc:AlternateContent xmlns:mc="http://schemas.openxmlformats.org/markup-compatibility/2006">
              <mc:Choice xmlns:v="urn:schemas-microsoft-com:vml" Requires="v">
                <p:oleObj r:id="rId2" imgW="2133600" imgH="901700" progId="Equation.3">
                  <p:embed/>
                </p:oleObj>
              </mc:Choice>
              <mc:Fallback>
                <p:oleObj r:id="rId2" imgW="2133600" imgH="9017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2741613"/>
                        <a:ext cx="6121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84" name="Rectangle 2"/>
          <p:cNvSpPr>
            <a:spLocks noGrp="1" noChangeArrowheads="1"/>
          </p:cNvSpPr>
          <p:nvPr>
            <p:ph type="title"/>
          </p:nvPr>
        </p:nvSpPr>
        <p:spPr/>
        <p:txBody>
          <a:bodyPr anchor="ctr"/>
          <a:lstStyle/>
          <a:p>
            <a:pPr eaLnBrk="1" hangingPunct="1"/>
            <a:r>
              <a:rPr lang="en-US" altLang="zh-CN"/>
              <a:t>3.2  </a:t>
            </a:r>
            <a:r>
              <a:rPr lang="zh-CN" altLang="en-US"/>
              <a:t>熵</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sz="half" idx="4294967295"/>
          </p:nvPr>
        </p:nvSpPr>
        <p:spPr>
          <a:xfrm>
            <a:off x="552450" y="1135063"/>
            <a:ext cx="6343650" cy="596900"/>
          </a:xfrm>
        </p:spPr>
        <p:txBody>
          <a:bodyPr/>
          <a:lstStyle/>
          <a:p>
            <a:pPr eaLnBrk="1" hangingPunct="1">
              <a:lnSpc>
                <a:spcPct val="150000"/>
              </a:lnSpc>
              <a:spcBef>
                <a:spcPct val="30000"/>
              </a:spcBef>
              <a:buClrTx/>
              <a:buFont typeface="Wingdings" panose="05000000000000000000" pitchFamily="2" charset="2"/>
              <a:buNone/>
            </a:pPr>
            <a:r>
              <a:rPr lang="en-US" altLang="zh-CN" b="1">
                <a:latin typeface="Times New Roman" panose="02020603050405020304" pitchFamily="18" charset="0"/>
              </a:rPr>
              <a:t>(3)根据属性，系统分类后的熵</a:t>
            </a:r>
          </a:p>
        </p:txBody>
      </p:sp>
      <p:graphicFrame>
        <p:nvGraphicFramePr>
          <p:cNvPr id="72707" name="Object 4"/>
          <p:cNvGraphicFramePr>
            <a:graphicFrameLocks noGrp="1" noChangeAspect="1"/>
          </p:cNvGraphicFramePr>
          <p:nvPr>
            <p:ph idx="1"/>
          </p:nvPr>
        </p:nvGraphicFramePr>
        <p:xfrm>
          <a:off x="552450" y="2263775"/>
          <a:ext cx="8037513" cy="2689225"/>
        </p:xfrm>
        <a:graphic>
          <a:graphicData uri="http://schemas.openxmlformats.org/presentationml/2006/ole">
            <mc:AlternateContent xmlns:mc="http://schemas.openxmlformats.org/markup-compatibility/2006">
              <mc:Choice xmlns:v="urn:schemas-microsoft-com:vml" Requires="v">
                <p:oleObj r:id="rId2" imgW="3340100" imgH="1117600" progId="Equation.DSMT4">
                  <p:embed/>
                </p:oleObj>
              </mc:Choice>
              <mc:Fallback>
                <p:oleObj r:id="rId2" imgW="3340100" imgH="1117600" progId="Equation.DSMT4">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2263775"/>
                        <a:ext cx="8037513"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708" name="Rectangle 2"/>
          <p:cNvSpPr>
            <a:spLocks noGrp="1" noChangeArrowheads="1"/>
          </p:cNvSpPr>
          <p:nvPr>
            <p:ph type="title"/>
          </p:nvPr>
        </p:nvSpPr>
        <p:spPr/>
        <p:txBody>
          <a:bodyPr anchor="ctr"/>
          <a:lstStyle/>
          <a:p>
            <a:pPr eaLnBrk="1" hangingPunct="1"/>
            <a:r>
              <a:rPr lang="en-US" altLang="zh-CN"/>
              <a:t>3.2  </a:t>
            </a:r>
            <a:r>
              <a:rPr lang="zh-CN" altLang="en-US"/>
              <a:t>熵</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5"/>
          <p:cNvGraphicFramePr>
            <a:graphicFrameLocks noGrp="1" noChangeAspect="1"/>
          </p:cNvGraphicFramePr>
          <p:nvPr>
            <p:ph idx="1"/>
          </p:nvPr>
        </p:nvGraphicFramePr>
        <p:xfrm>
          <a:off x="803275" y="908050"/>
          <a:ext cx="7537450" cy="5400675"/>
        </p:xfrm>
        <a:graphic>
          <a:graphicData uri="http://schemas.openxmlformats.org/presentationml/2006/ole">
            <mc:AlternateContent xmlns:mc="http://schemas.openxmlformats.org/markup-compatibility/2006">
              <mc:Choice xmlns:v="urn:schemas-microsoft-com:vml" Requires="v">
                <p:oleObj r:id="rId2" imgW="3555720" imgH="2539800" progId="Equation.3">
                  <p:embed/>
                </p:oleObj>
              </mc:Choice>
              <mc:Fallback>
                <p:oleObj r:id="rId2" imgW="3555720" imgH="2539800" progId="Equation.3">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75" y="908050"/>
                        <a:ext cx="75374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1" name="Rectangle 2"/>
          <p:cNvSpPr>
            <a:spLocks noGrp="1" noChangeArrowheads="1"/>
          </p:cNvSpPr>
          <p:nvPr>
            <p:ph type="title"/>
          </p:nvPr>
        </p:nvSpPr>
        <p:spPr/>
        <p:txBody>
          <a:bodyPr anchor="ctr"/>
          <a:lstStyle/>
          <a:p>
            <a:pPr eaLnBrk="1" hangingPunct="1"/>
            <a:r>
              <a:rPr lang="en-US" altLang="zh-CN"/>
              <a:t>3.2  </a:t>
            </a:r>
            <a:r>
              <a:rPr lang="zh-CN" altLang="en-US"/>
              <a:t>熵</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4"/>
          <p:cNvGraphicFramePr>
            <a:graphicFrameLocks noGrp="1" noChangeAspect="1"/>
          </p:cNvGraphicFramePr>
          <p:nvPr>
            <p:ph idx="1"/>
          </p:nvPr>
        </p:nvGraphicFramePr>
        <p:xfrm>
          <a:off x="714375" y="908050"/>
          <a:ext cx="7715250" cy="5400675"/>
        </p:xfrm>
        <a:graphic>
          <a:graphicData uri="http://schemas.openxmlformats.org/presentationml/2006/ole">
            <mc:AlternateContent xmlns:mc="http://schemas.openxmlformats.org/markup-compatibility/2006">
              <mc:Choice xmlns:v="urn:schemas-microsoft-com:vml" Requires="v">
                <p:oleObj r:id="rId2" imgW="3581280" imgH="2514600" progId="Equation.3">
                  <p:embed/>
                </p:oleObj>
              </mc:Choice>
              <mc:Fallback>
                <p:oleObj r:id="rId2" imgW="3581280" imgH="25146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908050"/>
                        <a:ext cx="77152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55" name="Rectangle 2"/>
          <p:cNvSpPr>
            <a:spLocks noGrp="1" noChangeArrowheads="1"/>
          </p:cNvSpPr>
          <p:nvPr>
            <p:ph type="title"/>
          </p:nvPr>
        </p:nvSpPr>
        <p:spPr/>
        <p:txBody>
          <a:bodyPr anchor="ctr"/>
          <a:lstStyle/>
          <a:p>
            <a:pPr eaLnBrk="1" hangingPunct="1"/>
            <a:r>
              <a:rPr lang="en-US" altLang="zh-CN"/>
              <a:t>3.2  </a:t>
            </a:r>
            <a:r>
              <a:rPr lang="zh-CN" altLang="en-US"/>
              <a:t>熵</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a:lnSpc>
                <a:spcPct val="160000"/>
              </a:lnSpc>
            </a:pPr>
            <a:r>
              <a:rPr lang="zh-CN" altLang="en-US" b="1"/>
              <a:t>机器学习算法</a:t>
            </a:r>
          </a:p>
          <a:p>
            <a:pPr lvl="1">
              <a:lnSpc>
                <a:spcPct val="160000"/>
              </a:lnSpc>
            </a:pPr>
            <a:r>
              <a:rPr lang="zh-CN" altLang="en-US" b="1"/>
              <a:t>主要是设计和分析让计算机可以</a:t>
            </a:r>
            <a:r>
              <a:rPr lang="zh-CN" altLang="en-US" b="1">
                <a:solidFill>
                  <a:srgbClr val="FF0066"/>
                </a:solidFill>
              </a:rPr>
              <a:t>自动“学习”</a:t>
            </a:r>
            <a:r>
              <a:rPr lang="zh-CN" altLang="en-US" b="1"/>
              <a:t>的算法</a:t>
            </a:r>
          </a:p>
          <a:p>
            <a:pPr lvl="1">
              <a:lnSpc>
                <a:spcPct val="160000"/>
              </a:lnSpc>
            </a:pPr>
            <a:r>
              <a:rPr lang="zh-CN" altLang="en-US" b="1"/>
              <a:t>一类从数据中自动分析获得规律，并利用规律对未知数据进行预测的算法</a:t>
            </a:r>
          </a:p>
          <a:p>
            <a:pPr lvl="1">
              <a:lnSpc>
                <a:spcPct val="160000"/>
              </a:lnSpc>
            </a:pPr>
            <a:r>
              <a:rPr lang="zh-CN" altLang="en-US" b="1"/>
              <a:t>由于涉及了大量的统计学理论，也被称为</a:t>
            </a:r>
            <a:r>
              <a:rPr lang="zh-CN" altLang="en-US" b="1">
                <a:solidFill>
                  <a:srgbClr val="FF0066"/>
                </a:solidFill>
              </a:rPr>
              <a:t>统计学习理论</a:t>
            </a:r>
            <a:endParaRPr lang="zh-CN" altLang="en-US" b="1"/>
          </a:p>
        </p:txBody>
      </p:sp>
      <p:sp>
        <p:nvSpPr>
          <p:cNvPr id="15363" name="Rectangle 2"/>
          <p:cNvSpPr>
            <a:spLocks noGrp="1" noChangeArrowheads="1"/>
          </p:cNvSpPr>
          <p:nvPr>
            <p:ph type="title"/>
          </p:nvPr>
        </p:nvSpPr>
        <p:spPr/>
        <p:txBody>
          <a:bodyPr anchor="ctr"/>
          <a:lstStyle/>
          <a:p>
            <a:pPr eaLnBrk="1" hangingPunct="1"/>
            <a:r>
              <a:rPr lang="zh-CN" altLang="en-US">
                <a:latin typeface="黑体" panose="02010609060101010101" pitchFamily="49" charset="-122"/>
              </a:rPr>
              <a:t>前 言</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chor="ctr"/>
          <a:lstStyle/>
          <a:p>
            <a:pPr eaLnBrk="1" hangingPunct="1"/>
            <a:r>
              <a:rPr lang="en-US" altLang="zh-CN"/>
              <a:t>3.3 </a:t>
            </a:r>
            <a:r>
              <a:rPr lang="zh-CN" altLang="en-US"/>
              <a:t>最佳属性选择</a:t>
            </a:r>
          </a:p>
        </p:txBody>
      </p:sp>
      <p:sp>
        <p:nvSpPr>
          <p:cNvPr id="75779" name="Rectangle 3"/>
          <p:cNvSpPr>
            <a:spLocks noGrp="1" noChangeArrowheads="1"/>
          </p:cNvSpPr>
          <p:nvPr>
            <p:ph type="body" sz="half" idx="4294967295"/>
          </p:nvPr>
        </p:nvSpPr>
        <p:spPr>
          <a:xfrm>
            <a:off x="454025" y="1154113"/>
            <a:ext cx="8782050" cy="2414587"/>
          </a:xfrm>
        </p:spPr>
        <p:txBody>
          <a:bodyPr/>
          <a:lstStyle/>
          <a:p>
            <a:pPr eaLnBrk="1" hangingPunct="1">
              <a:lnSpc>
                <a:spcPct val="145000"/>
              </a:lnSpc>
              <a:spcBef>
                <a:spcPct val="25000"/>
              </a:spcBef>
              <a:buClrTx/>
            </a:pPr>
            <a:r>
              <a:rPr lang="zh-CN" altLang="en-US" b="1"/>
              <a:t>信息增益</a:t>
            </a:r>
          </a:p>
          <a:p>
            <a:pPr marL="471488" lvl="1" indent="0" eaLnBrk="1" hangingPunct="1">
              <a:lnSpc>
                <a:spcPct val="145000"/>
              </a:lnSpc>
              <a:spcBef>
                <a:spcPct val="25000"/>
              </a:spcBef>
              <a:buFontTx/>
              <a:buNone/>
            </a:pPr>
            <a:r>
              <a:rPr lang="en-US" altLang="zh-CN" b="1"/>
              <a:t>—</a:t>
            </a:r>
            <a:r>
              <a:rPr lang="zh-CN" altLang="en-US" b="1"/>
              <a:t>用于衡量某一个属性分类训练数据的能力</a:t>
            </a:r>
          </a:p>
          <a:p>
            <a:pPr marL="471488" lvl="1" indent="0" eaLnBrk="1" hangingPunct="1">
              <a:lnSpc>
                <a:spcPct val="145000"/>
              </a:lnSpc>
              <a:spcBef>
                <a:spcPct val="25000"/>
              </a:spcBef>
              <a:buFontTx/>
              <a:buNone/>
            </a:pPr>
            <a:r>
              <a:rPr lang="zh-CN" altLang="en-US" b="1"/>
              <a:t>—一个属性A相对训练样例集合S的信息增益Gain(S,A)</a:t>
            </a:r>
          </a:p>
        </p:txBody>
      </p:sp>
      <p:graphicFrame>
        <p:nvGraphicFramePr>
          <p:cNvPr id="75780" name="Object 6"/>
          <p:cNvGraphicFramePr>
            <a:graphicFrameLocks noGrp="1" noChangeAspect="1"/>
          </p:cNvGraphicFramePr>
          <p:nvPr>
            <p:ph idx="1"/>
          </p:nvPr>
        </p:nvGraphicFramePr>
        <p:xfrm>
          <a:off x="611188" y="3751263"/>
          <a:ext cx="7921625" cy="1079500"/>
        </p:xfrm>
        <a:graphic>
          <a:graphicData uri="http://schemas.openxmlformats.org/presentationml/2006/ole">
            <mc:AlternateContent xmlns:mc="http://schemas.openxmlformats.org/markup-compatibility/2006">
              <mc:Choice xmlns:v="urn:schemas-microsoft-com:vml" Requires="v">
                <p:oleObj r:id="rId2" imgW="3251200" imgH="431800" progId="Equation.3">
                  <p:embed/>
                </p:oleObj>
              </mc:Choice>
              <mc:Fallback>
                <p:oleObj r:id="rId2" imgW="3251200" imgH="431800" progId="Equation.3">
                  <p:embed/>
                  <p:pic>
                    <p:nvPicPr>
                      <p:cNvPr id="0" name="Object 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751263"/>
                        <a:ext cx="79216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sz="half" idx="4294967295"/>
          </p:nvPr>
        </p:nvSpPr>
        <p:spPr>
          <a:xfrm>
            <a:off x="349250" y="1069975"/>
            <a:ext cx="7974013" cy="2684463"/>
          </a:xfrm>
        </p:spPr>
        <p:txBody>
          <a:bodyPr/>
          <a:lstStyle/>
          <a:p>
            <a:pPr eaLnBrk="1" hangingPunct="1">
              <a:lnSpc>
                <a:spcPct val="140000"/>
              </a:lnSpc>
              <a:buClrTx/>
            </a:pPr>
            <a:r>
              <a:rPr lang="zh-CN" altLang="en-US" b="1">
                <a:solidFill>
                  <a:srgbClr val="FF0066"/>
                </a:solidFill>
                <a:latin typeface="Times New Roman" panose="02020603050405020304" pitchFamily="18" charset="0"/>
              </a:rPr>
              <a:t>信息增益：</a:t>
            </a:r>
            <a:r>
              <a:rPr lang="zh-CN" altLang="en-US" b="1">
                <a:latin typeface="Times New Roman" panose="02020603050405020304" pitchFamily="18" charset="0"/>
              </a:rPr>
              <a:t>表示根据属性</a:t>
            </a:r>
            <a:r>
              <a:rPr lang="en-US" altLang="zh-CN" b="1">
                <a:latin typeface="Times New Roman" panose="02020603050405020304" pitchFamily="18" charset="0"/>
              </a:rPr>
              <a:t>A</a:t>
            </a:r>
            <a:r>
              <a:rPr lang="zh-CN" altLang="en-US" b="1">
                <a:latin typeface="Times New Roman" panose="02020603050405020304" pitchFamily="18" charset="0"/>
              </a:rPr>
              <a:t>分类而导致</a:t>
            </a:r>
            <a:r>
              <a:rPr lang="en-US" altLang="zh-CN" b="1">
                <a:latin typeface="Times New Roman" panose="02020603050405020304" pitchFamily="18" charset="0"/>
              </a:rPr>
              <a:t>S</a:t>
            </a:r>
            <a:r>
              <a:rPr lang="zh-CN" altLang="en-US" b="1">
                <a:latin typeface="Times New Roman" panose="02020603050405020304" pitchFamily="18" charset="0"/>
              </a:rPr>
              <a:t>的熵的减小值</a:t>
            </a:r>
          </a:p>
          <a:p>
            <a:pPr eaLnBrk="1" hangingPunct="1">
              <a:lnSpc>
                <a:spcPct val="140000"/>
              </a:lnSpc>
              <a:buClrTx/>
            </a:pPr>
            <a:r>
              <a:rPr lang="zh-CN" altLang="en-US" b="1">
                <a:latin typeface="Times New Roman" panose="02020603050405020304" pitchFamily="18" charset="0"/>
              </a:rPr>
              <a:t>在前面的例子中，根据风力和湿度分类的信息增益如下</a:t>
            </a:r>
            <a:endParaRPr lang="en-US" altLang="zh-CN" b="1">
              <a:latin typeface="Times New Roman" panose="02020603050405020304" pitchFamily="18" charset="0"/>
            </a:endParaRPr>
          </a:p>
        </p:txBody>
      </p:sp>
      <p:graphicFrame>
        <p:nvGraphicFramePr>
          <p:cNvPr id="76803" name="Object 4"/>
          <p:cNvGraphicFramePr>
            <a:graphicFrameLocks noGrp="1" noChangeAspect="1"/>
          </p:cNvGraphicFramePr>
          <p:nvPr>
            <p:ph idx="1"/>
          </p:nvPr>
        </p:nvGraphicFramePr>
        <p:xfrm>
          <a:off x="935038" y="4191000"/>
          <a:ext cx="7273925" cy="1311275"/>
        </p:xfrm>
        <a:graphic>
          <a:graphicData uri="http://schemas.openxmlformats.org/presentationml/2006/ole">
            <mc:AlternateContent xmlns:mc="http://schemas.openxmlformats.org/markup-compatibility/2006">
              <mc:Choice xmlns:v="urn:schemas-microsoft-com:vml" Requires="v">
                <p:oleObj r:id="rId2" imgW="2451100" imgH="431800" progId="Equation.3">
                  <p:embed/>
                </p:oleObj>
              </mc:Choice>
              <mc:Fallback>
                <p:oleObj r:id="rId2" imgW="2451100" imgH="4318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4191000"/>
                        <a:ext cx="72739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4" name="Rectangle 2"/>
          <p:cNvSpPr>
            <a:spLocks noGrp="1" noChangeArrowheads="1"/>
          </p:cNvSpPr>
          <p:nvPr>
            <p:ph type="title"/>
          </p:nvPr>
        </p:nvSpPr>
        <p:spPr/>
        <p:txBody>
          <a:bodyPr anchor="ctr"/>
          <a:lstStyle/>
          <a:p>
            <a:pPr eaLnBrk="1" hangingPunct="1"/>
            <a:r>
              <a:rPr lang="en-US" altLang="zh-CN"/>
              <a:t>3.3 </a:t>
            </a:r>
            <a:r>
              <a:rPr lang="zh-CN" altLang="en-US"/>
              <a:t>最佳属性选择</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eaLnBrk="1" hangingPunct="1">
              <a:lnSpc>
                <a:spcPct val="190000"/>
              </a:lnSpc>
              <a:spcBef>
                <a:spcPct val="30000"/>
              </a:spcBef>
            </a:pPr>
            <a:r>
              <a:rPr lang="zh-CN" altLang="en-US" b="1">
                <a:solidFill>
                  <a:srgbClr val="FF0066"/>
                </a:solidFill>
              </a:rPr>
              <a:t>最佳属性</a:t>
            </a:r>
            <a:r>
              <a:rPr lang="zh-CN" altLang="en-US" b="1"/>
              <a:t>就是使集合的</a:t>
            </a:r>
            <a:r>
              <a:rPr lang="zh-CN" altLang="en-US" b="1">
                <a:solidFill>
                  <a:srgbClr val="FF0066"/>
                </a:solidFill>
              </a:rPr>
              <a:t>信息增益最大</a:t>
            </a:r>
            <a:r>
              <a:rPr lang="zh-CN" altLang="en-US" b="1"/>
              <a:t>的属性</a:t>
            </a:r>
          </a:p>
          <a:p>
            <a:pPr lvl="1" eaLnBrk="1" hangingPunct="1">
              <a:lnSpc>
                <a:spcPct val="190000"/>
              </a:lnSpc>
              <a:spcBef>
                <a:spcPct val="30000"/>
              </a:spcBef>
            </a:pPr>
            <a:r>
              <a:rPr lang="zh-CN" altLang="en-US" b="1"/>
              <a:t>也就是</a:t>
            </a:r>
            <a:r>
              <a:rPr lang="zh-CN" altLang="en-US" b="1">
                <a:solidFill>
                  <a:srgbClr val="FF0066"/>
                </a:solidFill>
              </a:rPr>
              <a:t>使得集合分类后的熵值降到最低的那个属性</a:t>
            </a:r>
            <a:endParaRPr lang="en-US" altLang="zh-CN" b="1">
              <a:solidFill>
                <a:srgbClr val="FF0066"/>
              </a:solidFill>
            </a:endParaRPr>
          </a:p>
        </p:txBody>
      </p:sp>
      <p:sp>
        <p:nvSpPr>
          <p:cNvPr id="77827" name="Rectangle 2"/>
          <p:cNvSpPr>
            <a:spLocks noGrp="1" noChangeArrowheads="1"/>
          </p:cNvSpPr>
          <p:nvPr>
            <p:ph type="title"/>
          </p:nvPr>
        </p:nvSpPr>
        <p:spPr/>
        <p:txBody>
          <a:bodyPr anchor="ctr"/>
          <a:lstStyle/>
          <a:p>
            <a:pPr eaLnBrk="1" hangingPunct="1"/>
            <a:r>
              <a:rPr lang="en-US" altLang="zh-CN"/>
              <a:t>3.3 </a:t>
            </a:r>
            <a:r>
              <a:rPr lang="zh-CN" altLang="en-US"/>
              <a:t>最佳属性选择</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chor="ctr"/>
          <a:lstStyle/>
          <a:p>
            <a:pPr eaLnBrk="1" hangingPunct="1"/>
            <a:r>
              <a:rPr lang="zh-CN" altLang="en-US"/>
              <a:t>练 习</a:t>
            </a:r>
            <a:r>
              <a:rPr lang="en-US" altLang="zh-CN"/>
              <a:t>1</a:t>
            </a:r>
          </a:p>
        </p:txBody>
      </p:sp>
      <p:sp>
        <p:nvSpPr>
          <p:cNvPr id="66562" name="Rectangle 3"/>
          <p:cNvSpPr>
            <a:spLocks noGrp="1"/>
          </p:cNvSpPr>
          <p:nvPr>
            <p:ph idx="1"/>
          </p:nvPr>
        </p:nvSpPr>
        <p:spPr/>
        <p:txBody>
          <a:bodyPr/>
          <a:lstStyle/>
          <a:p>
            <a:pPr eaLnBrk="1" hangingPunct="1">
              <a:lnSpc>
                <a:spcPct val="170000"/>
              </a:lnSpc>
              <a:spcBef>
                <a:spcPct val="30000"/>
              </a:spcBef>
              <a:buClrTx/>
              <a:defRPr/>
            </a:pPr>
            <a:r>
              <a:rPr lang="zh-CN" altLang="en-US" b="1" noProof="1">
                <a:latin typeface="Times New Roman" panose="02020603050405020304" pitchFamily="18" charset="0"/>
              </a:rPr>
              <a:t>假设训练样例集合</a:t>
            </a:r>
            <a:r>
              <a:rPr lang="en-US" altLang="zh-CN" b="1" noProof="1">
                <a:latin typeface="Times New Roman" panose="02020603050405020304" pitchFamily="18" charset="0"/>
              </a:rPr>
              <a:t>S</a:t>
            </a:r>
            <a:r>
              <a:rPr lang="zh-CN" altLang="en-US" b="1" noProof="1">
                <a:latin typeface="Times New Roman" panose="02020603050405020304" pitchFamily="18" charset="0"/>
              </a:rPr>
              <a:t>，共有</a:t>
            </a:r>
            <a:r>
              <a:rPr lang="en-US" altLang="zh-CN" b="1" noProof="1">
                <a:latin typeface="Times New Roman" panose="02020603050405020304" pitchFamily="18" charset="0"/>
              </a:rPr>
              <a:t>6</a:t>
            </a:r>
            <a:r>
              <a:rPr lang="zh-CN" altLang="en-US" b="1" noProof="1">
                <a:latin typeface="Times New Roman" panose="02020603050405020304" pitchFamily="18" charset="0"/>
              </a:rPr>
              <a:t>个样例，其中</a:t>
            </a:r>
            <a:r>
              <a:rPr lang="en-US" altLang="zh-CN" b="1" noProof="1">
                <a:latin typeface="Times New Roman" panose="02020603050405020304" pitchFamily="18" charset="0"/>
              </a:rPr>
              <a:t>3</a:t>
            </a:r>
            <a:r>
              <a:rPr lang="zh-CN" altLang="en-US" b="1" noProof="1">
                <a:latin typeface="Times New Roman" panose="02020603050405020304" pitchFamily="18" charset="0"/>
              </a:rPr>
              <a:t>个正例和</a:t>
            </a:r>
            <a:r>
              <a:rPr lang="en-US" altLang="zh-CN" b="1" noProof="1">
                <a:latin typeface="Times New Roman" panose="02020603050405020304" pitchFamily="18" charset="0"/>
              </a:rPr>
              <a:t>3</a:t>
            </a:r>
            <a:r>
              <a:rPr lang="zh-CN" altLang="en-US" b="1" noProof="1">
                <a:latin typeface="Times New Roman" panose="02020603050405020304" pitchFamily="18" charset="0"/>
              </a:rPr>
              <a:t>个反例。有两个属性</a:t>
            </a:r>
            <a:r>
              <a:rPr lang="en-US" altLang="zh-CN" b="1" noProof="1">
                <a:latin typeface="Times New Roman" panose="02020603050405020304" pitchFamily="18" charset="0"/>
              </a:rPr>
              <a:t>A</a:t>
            </a:r>
            <a:r>
              <a:rPr lang="zh-CN" altLang="en-US" b="1" noProof="1">
                <a:latin typeface="Times New Roman" panose="02020603050405020304" pitchFamily="18" charset="0"/>
              </a:rPr>
              <a:t>和</a:t>
            </a:r>
            <a:r>
              <a:rPr lang="en-US" altLang="zh-CN" b="1" noProof="1">
                <a:latin typeface="Times New Roman" panose="02020603050405020304" pitchFamily="18" charset="0"/>
              </a:rPr>
              <a:t>B , </a:t>
            </a:r>
            <a:r>
              <a:rPr lang="zh-CN" altLang="en-US" b="1" noProof="1">
                <a:latin typeface="Times New Roman" panose="02020603050405020304" pitchFamily="18" charset="0"/>
              </a:rPr>
              <a:t>计算：</a:t>
            </a:r>
          </a:p>
          <a:p>
            <a:pPr marL="471805" lvl="1" indent="0" eaLnBrk="1" hangingPunct="1">
              <a:lnSpc>
                <a:spcPct val="170000"/>
              </a:lnSpc>
              <a:spcBef>
                <a:spcPct val="30000"/>
              </a:spcBef>
              <a:buFontTx/>
              <a:buNone/>
              <a:defRPr/>
            </a:pPr>
            <a:r>
              <a:rPr lang="en-US" altLang="zh-CN" b="1" noProof="1">
                <a:latin typeface="Times New Roman" panose="02020603050405020304" pitchFamily="18" charset="0"/>
                <a:cs typeface="+mn-ea"/>
              </a:rPr>
              <a:t>—S</a:t>
            </a:r>
            <a:r>
              <a:rPr lang="zh-CN" altLang="en-US" b="1" noProof="1">
                <a:latin typeface="Times New Roman" panose="02020603050405020304" pitchFamily="18" charset="0"/>
                <a:cs typeface="+mn-ea"/>
              </a:rPr>
              <a:t>相对于属性</a:t>
            </a:r>
            <a:r>
              <a:rPr lang="en-US" altLang="zh-CN" b="1" noProof="1">
                <a:latin typeface="Times New Roman" panose="02020603050405020304" pitchFamily="18" charset="0"/>
                <a:cs typeface="+mn-ea"/>
              </a:rPr>
              <a:t>A</a:t>
            </a:r>
            <a:r>
              <a:rPr lang="zh-CN" altLang="en-US" b="1" noProof="1">
                <a:latin typeface="Times New Roman" panose="02020603050405020304" pitchFamily="18" charset="0"/>
                <a:cs typeface="+mn-ea"/>
              </a:rPr>
              <a:t>和</a:t>
            </a:r>
            <a:r>
              <a:rPr lang="en-US" altLang="zh-CN" b="1" noProof="1">
                <a:latin typeface="Times New Roman" panose="02020603050405020304" pitchFamily="18" charset="0"/>
                <a:cs typeface="+mn-ea"/>
              </a:rPr>
              <a:t>B</a:t>
            </a:r>
            <a:r>
              <a:rPr lang="zh-CN" altLang="en-US" b="1" noProof="1">
                <a:latin typeface="Times New Roman" panose="02020603050405020304" pitchFamily="18" charset="0"/>
                <a:cs typeface="+mn-ea"/>
              </a:rPr>
              <a:t>的信息增益</a:t>
            </a:r>
          </a:p>
          <a:p>
            <a:pPr lvl="1" indent="-436245" eaLnBrk="1" hangingPunct="1">
              <a:lnSpc>
                <a:spcPct val="170000"/>
              </a:lnSpc>
              <a:spcBef>
                <a:spcPct val="30000"/>
              </a:spcBef>
              <a:buFontTx/>
              <a:buNone/>
              <a:defRPr/>
            </a:pPr>
            <a:r>
              <a:rPr lang="en-US" altLang="zh-CN" b="1" noProof="1">
                <a:latin typeface="Times New Roman" panose="02020603050405020304" pitchFamily="18" charset="0"/>
                <a:cs typeface="+mn-ea"/>
              </a:rPr>
              <a:t>(</a:t>
            </a:r>
            <a:r>
              <a:rPr lang="zh-CN" altLang="en-US" b="1" noProof="1">
                <a:latin typeface="Times New Roman" panose="02020603050405020304" pitchFamily="18" charset="0"/>
                <a:cs typeface="+mn-ea"/>
              </a:rPr>
              <a:t>附：</a:t>
            </a:r>
            <a:r>
              <a:rPr lang="en-US" altLang="zh-CN" b="1" noProof="1">
                <a:latin typeface="Times New Roman" panose="02020603050405020304" pitchFamily="18" charset="0"/>
                <a:cs typeface="+mn-ea"/>
              </a:rPr>
              <a:t>log</a:t>
            </a:r>
            <a:r>
              <a:rPr lang="en-US" altLang="zh-CN" b="1" baseline="-25000" noProof="1">
                <a:latin typeface="Times New Roman" panose="02020603050405020304" pitchFamily="18" charset="0"/>
                <a:cs typeface="+mn-ea"/>
              </a:rPr>
              <a:t>2</a:t>
            </a:r>
            <a:r>
              <a:rPr lang="en-US" altLang="zh-CN" b="1" noProof="1">
                <a:latin typeface="Times New Roman" panose="02020603050405020304" pitchFamily="18" charset="0"/>
                <a:cs typeface="+mn-ea"/>
              </a:rPr>
              <a:t>3=1.585</a:t>
            </a:r>
            <a:r>
              <a:rPr lang="zh-CN" altLang="en-US" b="1" noProof="1">
                <a:latin typeface="Times New Roman" panose="02020603050405020304" pitchFamily="18" charset="0"/>
                <a:cs typeface="+mn-ea"/>
              </a:rPr>
              <a:t>， </a:t>
            </a:r>
            <a:r>
              <a:rPr lang="en-US" altLang="zh-CN" b="1" noProof="1">
                <a:latin typeface="Times New Roman" panose="02020603050405020304" pitchFamily="18" charset="0"/>
                <a:cs typeface="+mn-ea"/>
              </a:rPr>
              <a:t>log</a:t>
            </a:r>
            <a:r>
              <a:rPr lang="en-US" altLang="zh-CN" b="1" baseline="-25000" noProof="1">
                <a:latin typeface="Times New Roman" panose="02020603050405020304" pitchFamily="18" charset="0"/>
                <a:cs typeface="+mn-ea"/>
              </a:rPr>
              <a:t>2</a:t>
            </a:r>
            <a:r>
              <a:rPr lang="en-US" altLang="zh-CN" b="1" noProof="1">
                <a:latin typeface="Times New Roman" panose="02020603050405020304" pitchFamily="18" charset="0"/>
                <a:cs typeface="+mn-ea"/>
              </a:rPr>
              <a:t>5=2.322)</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96" name="Group 56"/>
          <p:cNvGraphicFramePr>
            <a:graphicFrameLocks noGrp="1"/>
          </p:cNvGraphicFramePr>
          <p:nvPr>
            <p:ph idx="1"/>
          </p:nvPr>
        </p:nvGraphicFramePr>
        <p:xfrm>
          <a:off x="260350" y="1390650"/>
          <a:ext cx="8642350" cy="4319587"/>
        </p:xfrm>
        <a:graphic>
          <a:graphicData uri="http://schemas.openxmlformats.org/drawingml/2006/table">
            <a:tbl>
              <a:tblPr/>
              <a:tblGrid>
                <a:gridCol w="1820545">
                  <a:extLst>
                    <a:ext uri="{9D8B030D-6E8A-4147-A177-3AD203B41FA5}">
                      <a16:colId xmlns:a16="http://schemas.microsoft.com/office/drawing/2014/main" val="20000"/>
                    </a:ext>
                  </a:extLst>
                </a:gridCol>
                <a:gridCol w="2499995">
                  <a:extLst>
                    <a:ext uri="{9D8B030D-6E8A-4147-A177-3AD203B41FA5}">
                      <a16:colId xmlns:a16="http://schemas.microsoft.com/office/drawing/2014/main" val="20001"/>
                    </a:ext>
                  </a:extLst>
                </a:gridCol>
                <a:gridCol w="2161540">
                  <a:extLst>
                    <a:ext uri="{9D8B030D-6E8A-4147-A177-3AD203B41FA5}">
                      <a16:colId xmlns:a16="http://schemas.microsoft.com/office/drawing/2014/main" val="20002"/>
                    </a:ext>
                  </a:extLst>
                </a:gridCol>
                <a:gridCol w="2160270">
                  <a:extLst>
                    <a:ext uri="{9D8B030D-6E8A-4147-A177-3AD203B41FA5}">
                      <a16:colId xmlns:a16="http://schemas.microsoft.com/office/drawing/2014/main" val="20003"/>
                    </a:ext>
                  </a:extLst>
                </a:gridCol>
              </a:tblGrid>
              <a:tr h="61758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实例</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分类</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A</a:t>
                      </a:r>
                      <a:endParaRPr kumimoji="0" lang="en-US" altLang="zh-CN" sz="3200" b="1" i="0" u="none" strike="noStrike" cap="none" normalizeH="0" baseline="-25000">
                        <a:ln>
                          <a:noFill/>
                        </a:ln>
                        <a:solidFill>
                          <a:srgbClr val="003366"/>
                        </a:solidFill>
                        <a:effectLst/>
                        <a:latin typeface="Times New Roman" panose="02020603050405020304" pitchFamily="18" charset="0"/>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B</a:t>
                      </a:r>
                      <a:endParaRPr kumimoji="0" lang="en-US" altLang="zh-CN" sz="3200" b="1" i="0" u="none" strike="noStrike" cap="none" normalizeH="0" baseline="-25000">
                        <a:ln>
                          <a:noFill/>
                        </a:ln>
                        <a:solidFill>
                          <a:srgbClr val="003366"/>
                        </a:solidFill>
                        <a:effectLst/>
                        <a:latin typeface="Times New Roman" panose="02020603050405020304" pitchFamily="18" charset="0"/>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9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26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8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反例</a:t>
                      </a:r>
                      <a:endPar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8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599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反例</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758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200" b="1" i="0" u="none" strike="noStrike" cap="none" normalizeH="0" baseline="0">
                          <a:ln>
                            <a:noFill/>
                          </a:ln>
                          <a:solidFill>
                            <a:srgbClr val="003366"/>
                          </a:solidFill>
                          <a:effectLst/>
                          <a:latin typeface="Times New Roman" panose="02020603050405020304" pitchFamily="18" charset="0"/>
                          <a:ea typeface="楷体_GB2312" pitchFamily="49" charset="-122"/>
                        </a:rPr>
                        <a:t>反例</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9916" name="Rectangle 2"/>
          <p:cNvSpPr>
            <a:spLocks noGrp="1" noChangeArrowheads="1"/>
          </p:cNvSpPr>
          <p:nvPr>
            <p:ph type="title"/>
          </p:nvPr>
        </p:nvSpPr>
        <p:spPr/>
        <p:txBody>
          <a:bodyPr anchor="ctr"/>
          <a:lstStyle/>
          <a:p>
            <a:pPr eaLnBrk="1" hangingPunct="1"/>
            <a:r>
              <a:rPr lang="zh-CN" altLang="en-US"/>
              <a:t>练 习</a:t>
            </a:r>
            <a:r>
              <a:rPr lang="en-US" altLang="zh-CN"/>
              <a:t>1</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chor="ctr"/>
          <a:lstStyle/>
          <a:p>
            <a:pPr eaLnBrk="1" hangingPunct="1"/>
            <a:r>
              <a:rPr lang="zh-CN" altLang="en-US"/>
              <a:t>练 习</a:t>
            </a:r>
            <a:r>
              <a:rPr lang="en-US" altLang="zh-CN"/>
              <a:t>1——</a:t>
            </a:r>
            <a:r>
              <a:rPr lang="zh-CN" altLang="en-US"/>
              <a:t>答案</a:t>
            </a:r>
          </a:p>
        </p:txBody>
      </p:sp>
      <p:graphicFrame>
        <p:nvGraphicFramePr>
          <p:cNvPr id="81923" name="Object 4"/>
          <p:cNvGraphicFramePr>
            <a:graphicFrameLocks noGrp="1" noChangeAspect="1"/>
          </p:cNvGraphicFramePr>
          <p:nvPr>
            <p:ph idx="1"/>
          </p:nvPr>
        </p:nvGraphicFramePr>
        <p:xfrm>
          <a:off x="814388" y="1003300"/>
          <a:ext cx="7515225" cy="5391150"/>
        </p:xfrm>
        <a:graphic>
          <a:graphicData uri="http://schemas.openxmlformats.org/presentationml/2006/ole">
            <mc:AlternateContent xmlns:mc="http://schemas.openxmlformats.org/markup-compatibility/2006">
              <mc:Choice xmlns:v="urn:schemas-microsoft-com:vml" Requires="v">
                <p:oleObj r:id="rId2" imgW="5452200" imgH="3921120" progId="Equation.3">
                  <p:embed/>
                </p:oleObj>
              </mc:Choice>
              <mc:Fallback>
                <p:oleObj r:id="rId2" imgW="5452200" imgH="392112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1003300"/>
                        <a:ext cx="7515225"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4" name="文本框 5"/>
          <p:cNvSpPr txBox="1">
            <a:spLocks noChangeArrowheads="1"/>
          </p:cNvSpPr>
          <p:nvPr/>
        </p:nvSpPr>
        <p:spPr bwMode="auto">
          <a:xfrm>
            <a:off x="3138488" y="1003300"/>
            <a:ext cx="44021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4000" b="1">
                <a:solidFill>
                  <a:srgbClr val="3333FF"/>
                </a:solidFill>
                <a:latin typeface="黑体" panose="02010609060101010101" pitchFamily="49" charset="-122"/>
                <a:ea typeface="黑体" panose="02010609060101010101" pitchFamily="49" charset="-122"/>
              </a:defRPr>
            </a:lvl1pPr>
            <a:lvl2pPr indent="-436563">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lvl="1" eaLnBrk="1" hangingPunct="1">
              <a:lnSpc>
                <a:spcPct val="120000"/>
              </a:lnSpc>
              <a:spcBef>
                <a:spcPct val="30000"/>
              </a:spcBef>
            </a:pPr>
            <a:r>
              <a:rPr lang="en-US" altLang="zh-CN" sz="2400">
                <a:latin typeface="Times New Roman" panose="02020603050405020304" pitchFamily="18" charset="0"/>
              </a:rPr>
              <a:t>(</a:t>
            </a:r>
            <a:r>
              <a:rPr lang="zh-CN" altLang="en-US" sz="2400">
                <a:latin typeface="Times New Roman" panose="02020603050405020304" pitchFamily="18" charset="0"/>
              </a:rPr>
              <a:t>附：</a:t>
            </a:r>
            <a:r>
              <a:rPr lang="en-US" altLang="zh-CN" sz="2400">
                <a:latin typeface="Times New Roman" panose="02020603050405020304" pitchFamily="18" charset="0"/>
              </a:rPr>
              <a:t>log</a:t>
            </a:r>
            <a:r>
              <a:rPr lang="en-US" altLang="zh-CN" sz="2400" baseline="-25000">
                <a:latin typeface="Times New Roman" panose="02020603050405020304" pitchFamily="18" charset="0"/>
              </a:rPr>
              <a:t>2</a:t>
            </a:r>
            <a:r>
              <a:rPr lang="en-US" altLang="zh-CN" sz="2400">
                <a:latin typeface="Times New Roman" panose="02020603050405020304" pitchFamily="18" charset="0"/>
              </a:rPr>
              <a:t>3=1.585</a:t>
            </a:r>
            <a:r>
              <a:rPr lang="zh-CN" altLang="en-US" sz="2400">
                <a:latin typeface="Times New Roman" panose="02020603050405020304" pitchFamily="18" charset="0"/>
              </a:rPr>
              <a:t>， </a:t>
            </a:r>
            <a:r>
              <a:rPr lang="en-US" altLang="zh-CN" sz="2400">
                <a:latin typeface="Times New Roman" panose="02020603050405020304" pitchFamily="18" charset="0"/>
              </a:rPr>
              <a:t>log</a:t>
            </a:r>
            <a:r>
              <a:rPr lang="en-US" altLang="zh-CN" sz="2400" baseline="-25000">
                <a:latin typeface="Times New Roman" panose="02020603050405020304" pitchFamily="18" charset="0"/>
              </a:rPr>
              <a:t>2</a:t>
            </a:r>
            <a:r>
              <a:rPr lang="en-US" altLang="zh-CN" sz="2400">
                <a:latin typeface="Times New Roman" panose="02020603050405020304" pitchFamily="18" charset="0"/>
              </a:rPr>
              <a:t>5=2.322)</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chor="ctr"/>
          <a:lstStyle/>
          <a:p>
            <a:pPr eaLnBrk="1" hangingPunct="1"/>
            <a:r>
              <a:rPr lang="zh-CN" altLang="en-US"/>
              <a:t>练 习</a:t>
            </a:r>
            <a:r>
              <a:rPr lang="en-US" altLang="zh-CN"/>
              <a:t>1——</a:t>
            </a:r>
            <a:r>
              <a:rPr lang="zh-CN" altLang="en-US"/>
              <a:t>答案</a:t>
            </a:r>
          </a:p>
        </p:txBody>
      </p:sp>
      <p:graphicFrame>
        <p:nvGraphicFramePr>
          <p:cNvPr id="82947" name="Object 4"/>
          <p:cNvGraphicFramePr>
            <a:graphicFrameLocks noGrp="1" noChangeAspect="1"/>
          </p:cNvGraphicFramePr>
          <p:nvPr/>
        </p:nvGraphicFramePr>
        <p:xfrm>
          <a:off x="1114425" y="1344613"/>
          <a:ext cx="6915150" cy="4343400"/>
        </p:xfrm>
        <a:graphic>
          <a:graphicData uri="http://schemas.openxmlformats.org/presentationml/2006/ole">
            <mc:AlternateContent xmlns:mc="http://schemas.openxmlformats.org/markup-compatibility/2006">
              <mc:Choice xmlns:v="urn:schemas-microsoft-com:vml" Requires="v">
                <p:oleObj r:id="rId2" imgW="2501640" imgH="1574640" progId="Equation.3">
                  <p:embed/>
                </p:oleObj>
              </mc:Choice>
              <mc:Fallback>
                <p:oleObj r:id="rId2" imgW="2501640" imgH="157464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344613"/>
                        <a:ext cx="69151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chor="ctr"/>
          <a:lstStyle/>
          <a:p>
            <a:pPr eaLnBrk="1" hangingPunct="1"/>
            <a:r>
              <a:rPr lang="zh-CN" altLang="en-US"/>
              <a:t>练 习</a:t>
            </a:r>
            <a:r>
              <a:rPr lang="en-US" altLang="zh-CN"/>
              <a:t>2</a:t>
            </a:r>
          </a:p>
        </p:txBody>
      </p:sp>
      <p:sp>
        <p:nvSpPr>
          <p:cNvPr id="83971" name="Rectangle 3"/>
          <p:cNvSpPr>
            <a:spLocks noGrp="1" noChangeArrowheads="1"/>
          </p:cNvSpPr>
          <p:nvPr>
            <p:ph type="body" sz="half" idx="4294967295"/>
          </p:nvPr>
        </p:nvSpPr>
        <p:spPr>
          <a:xfrm>
            <a:off x="492125" y="1123950"/>
            <a:ext cx="8159750" cy="668338"/>
          </a:xfrm>
        </p:spPr>
        <p:txBody>
          <a:bodyPr/>
          <a:lstStyle/>
          <a:p>
            <a:pPr eaLnBrk="1" hangingPunct="1">
              <a:buClrTx/>
            </a:pPr>
            <a:r>
              <a:rPr lang="zh-CN" altLang="en-US" b="1"/>
              <a:t>画出对以下样本进行分类的决策树</a:t>
            </a:r>
          </a:p>
        </p:txBody>
      </p:sp>
      <p:graphicFrame>
        <p:nvGraphicFramePr>
          <p:cNvPr id="83972" name="Object 4"/>
          <p:cNvGraphicFramePr>
            <a:graphicFrameLocks noGrp="1" noChangeAspect="1"/>
          </p:cNvGraphicFramePr>
          <p:nvPr>
            <p:ph idx="1"/>
          </p:nvPr>
        </p:nvGraphicFramePr>
        <p:xfrm>
          <a:off x="4514850" y="3500438"/>
          <a:ext cx="114300" cy="215900"/>
        </p:xfrm>
        <a:graphic>
          <a:graphicData uri="http://schemas.openxmlformats.org/presentationml/2006/ole">
            <mc:AlternateContent xmlns:mc="http://schemas.openxmlformats.org/markup-compatibility/2006">
              <mc:Choice xmlns:v="urn:schemas-microsoft-com:vml" Requires="v">
                <p:oleObj r:id="rId2" imgW="114151" imgH="215619" progId="Equation.3">
                  <p:embed/>
                </p:oleObj>
              </mc:Choice>
              <mc:Fallback>
                <p:oleObj r:id="rId2" imgW="114151" imgH="215619"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500438"/>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0528" name="Group 64"/>
          <p:cNvGraphicFramePr>
            <a:graphicFrameLocks noGrp="1"/>
          </p:cNvGraphicFramePr>
          <p:nvPr>
            <p:ph sz="quarter" idx="4294967295"/>
          </p:nvPr>
        </p:nvGraphicFramePr>
        <p:xfrm>
          <a:off x="1138238" y="2022475"/>
          <a:ext cx="6192838" cy="3887788"/>
        </p:xfrm>
        <a:graphic>
          <a:graphicData uri="http://schemas.openxmlformats.org/drawingml/2006/table">
            <a:tbl>
              <a:tblPr/>
              <a:tblGrid>
                <a:gridCol w="1550988">
                  <a:extLst>
                    <a:ext uri="{9D8B030D-6E8A-4147-A177-3AD203B41FA5}">
                      <a16:colId xmlns:a16="http://schemas.microsoft.com/office/drawing/2014/main" val="20000"/>
                    </a:ext>
                  </a:extLst>
                </a:gridCol>
                <a:gridCol w="1546225">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1546225">
                  <a:extLst>
                    <a:ext uri="{9D8B030D-6E8A-4147-A177-3AD203B41FA5}">
                      <a16:colId xmlns:a16="http://schemas.microsoft.com/office/drawing/2014/main" val="20003"/>
                    </a:ext>
                  </a:extLst>
                </a:gridCol>
              </a:tblGrid>
              <a:tr h="5556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实例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属性</a:t>
                      </a: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属性</a:t>
                      </a: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类别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反例</a:t>
                      </a:r>
                      <a:endPar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反例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Times New Roman" panose="02020603050405020304" pitchFamily="18"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chor="ctr"/>
          <a:lstStyle/>
          <a:p>
            <a:pPr eaLnBrk="1" hangingPunct="1"/>
            <a:r>
              <a:rPr lang="zh-CN" altLang="en-US"/>
              <a:t>练 习</a:t>
            </a:r>
            <a:r>
              <a:rPr lang="en-US" altLang="zh-CN"/>
              <a:t>2——</a:t>
            </a:r>
            <a:r>
              <a:rPr lang="zh-CN" altLang="en-US"/>
              <a:t>答案</a:t>
            </a:r>
          </a:p>
        </p:txBody>
      </p:sp>
      <p:graphicFrame>
        <p:nvGraphicFramePr>
          <p:cNvPr id="84995" name="Object 4"/>
          <p:cNvGraphicFramePr>
            <a:graphicFrameLocks noGrp="1" noChangeAspect="1"/>
          </p:cNvGraphicFramePr>
          <p:nvPr>
            <p:ph idx="1"/>
          </p:nvPr>
        </p:nvGraphicFramePr>
        <p:xfrm>
          <a:off x="1582738" y="939800"/>
          <a:ext cx="5978525" cy="5516563"/>
        </p:xfrm>
        <a:graphic>
          <a:graphicData uri="http://schemas.openxmlformats.org/presentationml/2006/ole">
            <mc:AlternateContent xmlns:mc="http://schemas.openxmlformats.org/markup-compatibility/2006">
              <mc:Choice xmlns:v="urn:schemas-microsoft-com:vml" Requires="v">
                <p:oleObj r:id="rId2" imgW="3377880" imgH="3124080" progId="Equation.3">
                  <p:embed/>
                </p:oleObj>
              </mc:Choice>
              <mc:Fallback>
                <p:oleObj r:id="rId2" imgW="3377880" imgH="312408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939800"/>
                        <a:ext cx="5978525"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6" name="对象 1">
            <a:hlinkClick r:id="" action="ppaction://ole?verb=1"/>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r:id="rId4" imgW="114151" imgH="215619" progId="Equation.KSEE3">
                  <p:embed/>
                </p:oleObj>
              </mc:Choice>
              <mc:Fallback>
                <p:oleObj r:id="rId4" imgW="114151" imgH="215619" progId="Equation.KSEE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4997" name="文本框 5"/>
          <p:cNvSpPr txBox="1">
            <a:spLocks noChangeArrowheads="1"/>
          </p:cNvSpPr>
          <p:nvPr/>
        </p:nvSpPr>
        <p:spPr bwMode="auto">
          <a:xfrm>
            <a:off x="4203700" y="1731963"/>
            <a:ext cx="44021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4000" b="1">
                <a:solidFill>
                  <a:srgbClr val="3333FF"/>
                </a:solidFill>
                <a:latin typeface="黑体" panose="02010609060101010101" pitchFamily="49" charset="-122"/>
                <a:ea typeface="黑体" panose="02010609060101010101" pitchFamily="49" charset="-122"/>
              </a:defRPr>
            </a:lvl1pPr>
            <a:lvl2pPr indent="-436563">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lvl="1" eaLnBrk="1" hangingPunct="1">
              <a:lnSpc>
                <a:spcPct val="120000"/>
              </a:lnSpc>
              <a:spcBef>
                <a:spcPct val="30000"/>
              </a:spcBef>
            </a:pPr>
            <a:r>
              <a:rPr lang="en-US" altLang="zh-CN" sz="2400">
                <a:latin typeface="Times New Roman" panose="02020603050405020304" pitchFamily="18" charset="0"/>
                <a:sym typeface="宋体" panose="02010600030101010101" pitchFamily="2" charset="-122"/>
              </a:rPr>
              <a:t>(</a:t>
            </a:r>
            <a:r>
              <a:rPr lang="zh-CN" altLang="en-US" sz="2400">
                <a:latin typeface="Times New Roman" panose="02020603050405020304" pitchFamily="18" charset="0"/>
                <a:sym typeface="宋体" panose="02010600030101010101" pitchFamily="2" charset="-122"/>
              </a:rPr>
              <a:t>附：</a:t>
            </a:r>
            <a:r>
              <a:rPr lang="en-US" altLang="zh-CN" sz="2400">
                <a:latin typeface="Times New Roman" panose="02020603050405020304" pitchFamily="18" charset="0"/>
                <a:sym typeface="宋体" panose="02010600030101010101" pitchFamily="2" charset="-122"/>
              </a:rPr>
              <a:t>log</a:t>
            </a:r>
            <a:r>
              <a:rPr lang="en-US" altLang="zh-CN" sz="2400" baseline="-25000">
                <a:latin typeface="Times New Roman" panose="02020603050405020304" pitchFamily="18" charset="0"/>
                <a:sym typeface="宋体" panose="02010600030101010101" pitchFamily="2" charset="-122"/>
              </a:rPr>
              <a:t>2</a:t>
            </a:r>
            <a:r>
              <a:rPr lang="en-US" altLang="zh-CN" sz="2400">
                <a:latin typeface="Times New Roman" panose="02020603050405020304" pitchFamily="18" charset="0"/>
                <a:sym typeface="宋体" panose="02010600030101010101" pitchFamily="2" charset="-122"/>
              </a:rPr>
              <a:t>3=1.585</a:t>
            </a:r>
            <a:r>
              <a:rPr lang="zh-CN" altLang="en-US" sz="2400">
                <a:latin typeface="Times New Roman" panose="02020603050405020304" pitchFamily="18" charset="0"/>
                <a:sym typeface="宋体" panose="02010600030101010101" pitchFamily="2" charset="-122"/>
              </a:rPr>
              <a:t>， </a:t>
            </a:r>
            <a:r>
              <a:rPr lang="en-US" altLang="zh-CN" sz="2400">
                <a:latin typeface="Times New Roman" panose="02020603050405020304" pitchFamily="18" charset="0"/>
                <a:sym typeface="宋体" panose="02010600030101010101" pitchFamily="2" charset="-122"/>
              </a:rPr>
              <a:t>log</a:t>
            </a:r>
            <a:r>
              <a:rPr lang="en-US" altLang="zh-CN" sz="2400" baseline="-25000">
                <a:latin typeface="Times New Roman" panose="02020603050405020304" pitchFamily="18" charset="0"/>
                <a:sym typeface="宋体" panose="02010600030101010101" pitchFamily="2" charset="-122"/>
              </a:rPr>
              <a:t>2</a:t>
            </a:r>
            <a:r>
              <a:rPr lang="en-US" altLang="zh-CN" sz="2400">
                <a:latin typeface="Times New Roman" panose="02020603050405020304" pitchFamily="18" charset="0"/>
                <a:sym typeface="宋体" panose="02010600030101010101" pitchFamily="2" charset="-122"/>
              </a:rPr>
              <a:t>5=2.322)</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chor="ctr"/>
          <a:lstStyle/>
          <a:p>
            <a:pPr eaLnBrk="1" hangingPunct="1"/>
            <a:r>
              <a:rPr lang="zh-CN" altLang="en-US"/>
              <a:t>练 习</a:t>
            </a:r>
            <a:r>
              <a:rPr lang="en-US" altLang="zh-CN"/>
              <a:t>2——</a:t>
            </a:r>
            <a:r>
              <a:rPr lang="zh-CN" altLang="en-US"/>
              <a:t>答案</a:t>
            </a:r>
          </a:p>
        </p:txBody>
      </p:sp>
      <p:graphicFrame>
        <p:nvGraphicFramePr>
          <p:cNvPr id="86019" name="Object 4"/>
          <p:cNvGraphicFramePr>
            <a:graphicFrameLocks noGrp="1" noChangeAspect="1"/>
          </p:cNvGraphicFramePr>
          <p:nvPr/>
        </p:nvGraphicFramePr>
        <p:xfrm>
          <a:off x="779463" y="1044575"/>
          <a:ext cx="5546725" cy="1190625"/>
        </p:xfrm>
        <a:graphic>
          <a:graphicData uri="http://schemas.openxmlformats.org/presentationml/2006/ole">
            <mc:AlternateContent xmlns:mc="http://schemas.openxmlformats.org/markup-compatibility/2006">
              <mc:Choice xmlns:v="urn:schemas-microsoft-com:vml" Requires="v">
                <p:oleObj r:id="rId2" imgW="2006280" imgH="431640" progId="Equation.3">
                  <p:embed/>
                </p:oleObj>
              </mc:Choice>
              <mc:Fallback>
                <p:oleObj r:id="rId2" imgW="2006280" imgH="43164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3" y="1044575"/>
                        <a:ext cx="55467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6020" name="Group 46"/>
          <p:cNvGrpSpPr>
            <a:grpSpLocks/>
          </p:cNvGrpSpPr>
          <p:nvPr/>
        </p:nvGrpSpPr>
        <p:grpSpPr bwMode="auto">
          <a:xfrm>
            <a:off x="1544638" y="2432050"/>
            <a:ext cx="5810250" cy="3959225"/>
            <a:chOff x="1210" y="210"/>
            <a:chExt cx="4005" cy="2729"/>
          </a:xfrm>
        </p:grpSpPr>
        <p:grpSp>
          <p:nvGrpSpPr>
            <p:cNvPr id="86021" name="Group 47"/>
            <p:cNvGrpSpPr>
              <a:grpSpLocks/>
            </p:cNvGrpSpPr>
            <p:nvPr/>
          </p:nvGrpSpPr>
          <p:grpSpPr bwMode="auto">
            <a:xfrm>
              <a:off x="1210" y="210"/>
              <a:ext cx="4004" cy="2729"/>
              <a:chOff x="1248" y="210"/>
              <a:chExt cx="3972" cy="2729"/>
            </a:xfrm>
          </p:grpSpPr>
          <p:grpSp>
            <p:nvGrpSpPr>
              <p:cNvPr id="86026" name="Group 48"/>
              <p:cNvGrpSpPr>
                <a:grpSpLocks/>
              </p:cNvGrpSpPr>
              <p:nvPr/>
            </p:nvGrpSpPr>
            <p:grpSpPr bwMode="auto">
              <a:xfrm>
                <a:off x="1342" y="210"/>
                <a:ext cx="3760" cy="2412"/>
                <a:chOff x="1387" y="210"/>
                <a:chExt cx="3760" cy="2412"/>
              </a:xfrm>
            </p:grpSpPr>
            <p:sp>
              <p:nvSpPr>
                <p:cNvPr id="86030" name="Rectangle 49"/>
                <p:cNvSpPr txBox="1">
                  <a:spLocks noChangeArrowheads="1"/>
                </p:cNvSpPr>
                <p:nvPr/>
              </p:nvSpPr>
              <p:spPr bwMode="auto">
                <a:xfrm>
                  <a:off x="2472" y="210"/>
                  <a:ext cx="998" cy="360"/>
                </a:xfrm>
                <a:prstGeom prst="rect">
                  <a:avLst/>
                </a:prstGeom>
                <a:solidFill>
                  <a:srgbClr val="FFCC99"/>
                </a:solidFill>
                <a:ln w="12700">
                  <a:solidFill>
                    <a:srgbClr val="77828D"/>
                  </a:solidFill>
                  <a:round/>
                  <a:headEnd/>
                  <a:tailEnd/>
                </a:ln>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X</a:t>
                  </a:r>
                </a:p>
              </p:txBody>
            </p:sp>
            <p:sp>
              <p:nvSpPr>
                <p:cNvPr id="86031" name="Rectangle 50"/>
                <p:cNvSpPr>
                  <a:spLocks noChangeArrowheads="1"/>
                </p:cNvSpPr>
                <p:nvPr/>
              </p:nvSpPr>
              <p:spPr bwMode="auto">
                <a:xfrm>
                  <a:off x="1387" y="1207"/>
                  <a:ext cx="998"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正</a:t>
                  </a:r>
                </a:p>
              </p:txBody>
            </p:sp>
            <p:sp>
              <p:nvSpPr>
                <p:cNvPr id="86032" name="Rectangle 52"/>
                <p:cNvSpPr txBox="1">
                  <a:spLocks noChangeArrowheads="1"/>
                </p:cNvSpPr>
                <p:nvPr/>
              </p:nvSpPr>
              <p:spPr bwMode="auto">
                <a:xfrm>
                  <a:off x="3791" y="1208"/>
                  <a:ext cx="499" cy="360"/>
                </a:xfrm>
                <a:prstGeom prst="rect">
                  <a:avLst/>
                </a:prstGeom>
                <a:solidFill>
                  <a:srgbClr val="FFCC99"/>
                </a:solidFill>
                <a:ln w="12700">
                  <a:solidFill>
                    <a:srgbClr val="77828D"/>
                  </a:solidFill>
                  <a:round/>
                  <a:headEnd/>
                  <a:tailEnd/>
                </a:ln>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Y</a:t>
                  </a:r>
                </a:p>
              </p:txBody>
            </p:sp>
            <p:sp>
              <p:nvSpPr>
                <p:cNvPr id="86033" name="Rectangle 56"/>
                <p:cNvSpPr>
                  <a:spLocks noChangeArrowheads="1"/>
                </p:cNvSpPr>
                <p:nvPr/>
              </p:nvSpPr>
              <p:spPr bwMode="auto">
                <a:xfrm>
                  <a:off x="2884" y="2305"/>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正</a:t>
                  </a:r>
                </a:p>
              </p:txBody>
            </p:sp>
            <p:sp>
              <p:nvSpPr>
                <p:cNvPr id="86034" name="Rectangle 59"/>
                <p:cNvSpPr>
                  <a:spLocks noChangeArrowheads="1"/>
                </p:cNvSpPr>
                <p:nvPr/>
              </p:nvSpPr>
              <p:spPr bwMode="auto">
                <a:xfrm>
                  <a:off x="4648" y="2305"/>
                  <a:ext cx="499" cy="317"/>
                </a:xfrm>
                <a:prstGeom prst="rect">
                  <a:avLst/>
                </a:prstGeom>
                <a:solidFill>
                  <a:srgbClr val="FFCC99"/>
                </a:solidFill>
                <a:ln w="9525">
                  <a:solidFill>
                    <a:schemeClr val="tx1"/>
                  </a:solidFill>
                  <a:miter lim="800000"/>
                  <a:headEnd/>
                  <a:tailEnd/>
                </a:ln>
              </p:spPr>
              <p:txBody>
                <a:bodyPr wrap="none" anchor="ct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r>
                    <a:rPr lang="zh-CN" altLang="en-US" sz="2800">
                      <a:latin typeface="楷体_GB2312" pitchFamily="49" charset="-122"/>
                      <a:ea typeface="宋体" panose="02010600030101010101" pitchFamily="2" charset="-122"/>
                    </a:rPr>
                    <a:t>反</a:t>
                  </a:r>
                </a:p>
              </p:txBody>
            </p:sp>
            <p:sp>
              <p:nvSpPr>
                <p:cNvPr id="86035" name="Line 64"/>
                <p:cNvSpPr>
                  <a:spLocks noChangeShapeType="1"/>
                </p:cNvSpPr>
                <p:nvPr/>
              </p:nvSpPr>
              <p:spPr bwMode="auto">
                <a:xfrm flipH="1">
                  <a:off x="1882" y="570"/>
                  <a:ext cx="776" cy="6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6" name="Line 65"/>
                <p:cNvSpPr>
                  <a:spLocks noChangeShapeType="1"/>
                </p:cNvSpPr>
                <p:nvPr/>
              </p:nvSpPr>
              <p:spPr bwMode="auto">
                <a:xfrm>
                  <a:off x="3197" y="570"/>
                  <a:ext cx="831" cy="6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7" name="Line 69"/>
                <p:cNvSpPr>
                  <a:spLocks noChangeShapeType="1"/>
                </p:cNvSpPr>
                <p:nvPr/>
              </p:nvSpPr>
              <p:spPr bwMode="auto">
                <a:xfrm flipH="1">
                  <a:off x="3197" y="1526"/>
                  <a:ext cx="839" cy="77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8" name="Line 71"/>
                <p:cNvSpPr>
                  <a:spLocks noChangeShapeType="1"/>
                </p:cNvSpPr>
                <p:nvPr/>
              </p:nvSpPr>
              <p:spPr bwMode="auto">
                <a:xfrm>
                  <a:off x="4036" y="1524"/>
                  <a:ext cx="878" cy="7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6027" name="Text Box 82"/>
              <p:cNvSpPr txBox="1">
                <a:spLocks noChangeArrowheads="1"/>
              </p:cNvSpPr>
              <p:nvPr/>
            </p:nvSpPr>
            <p:spPr bwMode="auto">
              <a:xfrm>
                <a:off x="2930" y="262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6</a:t>
                </a:r>
              </a:p>
            </p:txBody>
          </p:sp>
          <p:sp>
            <p:nvSpPr>
              <p:cNvPr id="86028" name="Text Box 84"/>
              <p:cNvSpPr txBox="1">
                <a:spLocks noChangeArrowheads="1"/>
              </p:cNvSpPr>
              <p:nvPr/>
            </p:nvSpPr>
            <p:spPr bwMode="auto">
              <a:xfrm>
                <a:off x="4517" y="2622"/>
                <a:ext cx="7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2,4</a:t>
                </a:r>
              </a:p>
            </p:txBody>
          </p:sp>
          <p:sp>
            <p:nvSpPr>
              <p:cNvPr id="86029" name="Text Box 85"/>
              <p:cNvSpPr txBox="1">
                <a:spLocks noChangeArrowheads="1"/>
              </p:cNvSpPr>
              <p:nvPr/>
            </p:nvSpPr>
            <p:spPr bwMode="auto">
              <a:xfrm>
                <a:off x="1248" y="1568"/>
                <a:ext cx="117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400">
                    <a:latin typeface="Times New Roman" panose="02020603050405020304" pitchFamily="18" charset="0"/>
                  </a:rPr>
                  <a:t>1,3,5</a:t>
                </a:r>
              </a:p>
            </p:txBody>
          </p:sp>
        </p:grpSp>
        <p:sp>
          <p:nvSpPr>
            <p:cNvPr id="86022" name="Text Box 86"/>
            <p:cNvSpPr txBox="1">
              <a:spLocks noChangeArrowheads="1"/>
            </p:cNvSpPr>
            <p:nvPr/>
          </p:nvSpPr>
          <p:spPr bwMode="auto">
            <a:xfrm>
              <a:off x="1906" y="563"/>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T</a:t>
              </a:r>
            </a:p>
          </p:txBody>
        </p:sp>
        <p:sp>
          <p:nvSpPr>
            <p:cNvPr id="86023" name="Text Box 87"/>
            <p:cNvSpPr txBox="1">
              <a:spLocks noChangeArrowheads="1"/>
            </p:cNvSpPr>
            <p:nvPr/>
          </p:nvSpPr>
          <p:spPr bwMode="auto">
            <a:xfrm>
              <a:off x="3583" y="570"/>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F</a:t>
              </a:r>
            </a:p>
          </p:txBody>
        </p:sp>
        <p:sp>
          <p:nvSpPr>
            <p:cNvPr id="86024" name="Text Box 92"/>
            <p:cNvSpPr txBox="1">
              <a:spLocks noChangeArrowheads="1"/>
            </p:cNvSpPr>
            <p:nvPr/>
          </p:nvSpPr>
          <p:spPr bwMode="auto">
            <a:xfrm>
              <a:off x="4445" y="1635"/>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F</a:t>
              </a:r>
            </a:p>
          </p:txBody>
        </p:sp>
        <p:sp>
          <p:nvSpPr>
            <p:cNvPr id="86025" name="Text Box 94"/>
            <p:cNvSpPr txBox="1">
              <a:spLocks noChangeArrowheads="1"/>
            </p:cNvSpPr>
            <p:nvPr/>
          </p:nvSpPr>
          <p:spPr bwMode="auto">
            <a:xfrm>
              <a:off x="3177" y="1613"/>
              <a:ext cx="3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algn="ctr" eaLnBrk="1" hangingPunct="1">
                <a:spcBef>
                  <a:spcPct val="50000"/>
                </a:spcBef>
              </a:pPr>
              <a:r>
                <a:rPr lang="en-US" altLang="zh-CN" sz="2800">
                  <a:latin typeface="Times New Roman" panose="02020603050405020304" pitchFamily="18" charset="0"/>
                </a:rPr>
                <a:t>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idx="1"/>
          </p:nvPr>
        </p:nvSpPr>
        <p:spPr/>
        <p:txBody>
          <a:bodyPr/>
          <a:lstStyle/>
          <a:p>
            <a:pPr algn="just" eaLnBrk="1" hangingPunct="1">
              <a:lnSpc>
                <a:spcPct val="200000"/>
              </a:lnSpc>
            </a:pPr>
            <a:r>
              <a:rPr lang="zh-CN" altLang="en-US" b="1"/>
              <a:t>机器学习是一个过程，允许机器通过指令的接收或经验的积累</a:t>
            </a:r>
            <a:r>
              <a:rPr lang="zh-CN" altLang="en-US" b="1">
                <a:solidFill>
                  <a:srgbClr val="FF0066"/>
                </a:solidFill>
              </a:rPr>
              <a:t>对自身性能进行改进</a:t>
            </a:r>
          </a:p>
          <a:p>
            <a:pPr eaLnBrk="1" hangingPunct="1">
              <a:lnSpc>
                <a:spcPct val="200000"/>
              </a:lnSpc>
            </a:pPr>
            <a:r>
              <a:rPr lang="zh-CN" altLang="en-US" b="1"/>
              <a:t>动物学习具有不同的层次</a:t>
            </a:r>
          </a:p>
          <a:p>
            <a:pPr lvl="1" eaLnBrk="1" hangingPunct="1">
              <a:lnSpc>
                <a:spcPct val="200000"/>
              </a:lnSpc>
            </a:pPr>
            <a:r>
              <a:rPr lang="zh-CN" altLang="en-US" b="1"/>
              <a:t>条件反射：刺激→反应</a:t>
            </a:r>
          </a:p>
          <a:p>
            <a:pPr lvl="1" eaLnBrk="1" hangingPunct="1">
              <a:lnSpc>
                <a:spcPct val="200000"/>
              </a:lnSpc>
            </a:pPr>
            <a:r>
              <a:rPr lang="zh-CN" altLang="en-US" b="1"/>
              <a:t>人类学习：创新</a:t>
            </a:r>
          </a:p>
          <a:p>
            <a:pPr eaLnBrk="1" hangingPunct="1"/>
            <a:endParaRPr lang="zh-CN" altLang="en-US" b="1"/>
          </a:p>
        </p:txBody>
      </p:sp>
      <p:sp>
        <p:nvSpPr>
          <p:cNvPr id="16387" name="Rectangle 2"/>
          <p:cNvSpPr>
            <a:spLocks noGrp="1" noChangeArrowheads="1"/>
          </p:cNvSpPr>
          <p:nvPr>
            <p:ph type="title"/>
          </p:nvPr>
        </p:nvSpPr>
        <p:spPr/>
        <p:txBody>
          <a:bodyPr anchor="ctr"/>
          <a:lstStyle/>
          <a:p>
            <a:pPr eaLnBrk="1" hangingPunct="1"/>
            <a:r>
              <a:rPr lang="zh-CN" altLang="en-US">
                <a:latin typeface="黑体" panose="02010609060101010101" pitchFamily="49" charset="-122"/>
              </a:rPr>
              <a:t>前 言</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chor="ctr"/>
          <a:lstStyle/>
          <a:p>
            <a:pPr eaLnBrk="1" hangingPunct="1"/>
            <a:r>
              <a:rPr lang="zh-CN" altLang="en-US"/>
              <a:t>决策树学习的过度拟合问题</a:t>
            </a:r>
          </a:p>
        </p:txBody>
      </p:sp>
      <p:sp>
        <p:nvSpPr>
          <p:cNvPr id="87043" name="Rectangle 3"/>
          <p:cNvSpPr>
            <a:spLocks noGrp="1" noChangeArrowheads="1"/>
          </p:cNvSpPr>
          <p:nvPr>
            <p:ph idx="1"/>
          </p:nvPr>
        </p:nvSpPr>
        <p:spPr/>
        <p:txBody>
          <a:bodyPr/>
          <a:lstStyle/>
          <a:p>
            <a:pPr eaLnBrk="1" hangingPunct="1">
              <a:lnSpc>
                <a:spcPct val="170000"/>
              </a:lnSpc>
              <a:spcBef>
                <a:spcPct val="30000"/>
              </a:spcBef>
              <a:buClrTx/>
            </a:pPr>
            <a:r>
              <a:rPr lang="zh-CN" altLang="en-US" b="1"/>
              <a:t>手写体汉字识别</a:t>
            </a:r>
          </a:p>
          <a:p>
            <a:pPr marL="471488" lvl="1" indent="0" eaLnBrk="1" hangingPunct="1">
              <a:lnSpc>
                <a:spcPct val="170000"/>
              </a:lnSpc>
              <a:spcBef>
                <a:spcPct val="30000"/>
              </a:spcBef>
              <a:buFontTx/>
              <a:buNone/>
            </a:pPr>
            <a:r>
              <a:rPr lang="en-US" altLang="zh-CN" b="1"/>
              <a:t>—</a:t>
            </a:r>
            <a:r>
              <a:rPr lang="zh-CN" altLang="en-US" b="1"/>
              <a:t>训练数据使用张三的笔迹</a:t>
            </a:r>
          </a:p>
          <a:p>
            <a:pPr marL="471488" lvl="1" indent="0" eaLnBrk="1" hangingPunct="1">
              <a:lnSpc>
                <a:spcPct val="170000"/>
              </a:lnSpc>
              <a:spcBef>
                <a:spcPct val="30000"/>
              </a:spcBef>
              <a:buFontTx/>
              <a:buNone/>
            </a:pPr>
            <a:r>
              <a:rPr lang="en-US" altLang="zh-CN" b="1"/>
              <a:t>—</a:t>
            </a:r>
            <a:r>
              <a:rPr lang="zh-CN" altLang="en-US" b="1"/>
              <a:t>测试采用李四的笔迹</a:t>
            </a:r>
            <a:endParaRPr lang="en-US" altLang="zh-CN" b="1"/>
          </a:p>
          <a:p>
            <a:pPr eaLnBrk="1" hangingPunct="1">
              <a:lnSpc>
                <a:spcPct val="170000"/>
              </a:lnSpc>
              <a:spcBef>
                <a:spcPct val="30000"/>
              </a:spcBef>
              <a:buClrTx/>
            </a:pPr>
            <a:r>
              <a:rPr lang="zh-CN" altLang="en-US" b="1"/>
              <a:t>自动驾车</a:t>
            </a:r>
          </a:p>
          <a:p>
            <a:pPr marL="471488" lvl="1" indent="0" eaLnBrk="1" hangingPunct="1">
              <a:lnSpc>
                <a:spcPct val="170000"/>
              </a:lnSpc>
              <a:spcBef>
                <a:spcPct val="30000"/>
              </a:spcBef>
              <a:buFontTx/>
              <a:buNone/>
            </a:pPr>
            <a:r>
              <a:rPr lang="en-US" altLang="zh-CN" b="1"/>
              <a:t>—</a:t>
            </a:r>
            <a:r>
              <a:rPr lang="zh-CN" altLang="en-US" b="1"/>
              <a:t>训练数据使用高速公路的图像</a:t>
            </a:r>
          </a:p>
          <a:p>
            <a:pPr marL="471488" lvl="1" indent="0" eaLnBrk="1" hangingPunct="1">
              <a:lnSpc>
                <a:spcPct val="170000"/>
              </a:lnSpc>
              <a:spcBef>
                <a:spcPct val="30000"/>
              </a:spcBef>
              <a:buFontTx/>
              <a:buNone/>
            </a:pPr>
            <a:r>
              <a:rPr lang="en-US" altLang="zh-CN" b="1"/>
              <a:t>—</a:t>
            </a:r>
            <a:r>
              <a:rPr lang="zh-CN" altLang="en-US" b="1"/>
              <a:t>测试采用山路</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4"/>
          <p:cNvGraphicFramePr>
            <a:graphicFrameLocks noGrp="1" noChangeAspect="1"/>
          </p:cNvGraphicFramePr>
          <p:nvPr>
            <p:ph idx="1"/>
          </p:nvPr>
        </p:nvGraphicFramePr>
        <p:xfrm>
          <a:off x="971550" y="1589088"/>
          <a:ext cx="7200900" cy="3455987"/>
        </p:xfrm>
        <a:graphic>
          <a:graphicData uri="http://schemas.openxmlformats.org/presentationml/2006/ole">
            <mc:AlternateContent xmlns:mc="http://schemas.openxmlformats.org/markup-compatibility/2006">
              <mc:Choice xmlns:v="urn:schemas-microsoft-com:vml" Requires="v">
                <p:oleObj r:id="rId2" imgW="2781300" imgH="1397000" progId="Equation.3">
                  <p:embed/>
                </p:oleObj>
              </mc:Choice>
              <mc:Fallback>
                <p:oleObj r:id="rId2" imgW="2781300" imgH="13970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589088"/>
                        <a:ext cx="72009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67" name="Rectangle 2"/>
          <p:cNvSpPr>
            <a:spLocks noGrp="1" noChangeArrowheads="1"/>
          </p:cNvSpPr>
          <p:nvPr>
            <p:ph type="title"/>
          </p:nvPr>
        </p:nvSpPr>
        <p:spPr/>
        <p:txBody>
          <a:bodyPr anchor="ctr"/>
          <a:lstStyle/>
          <a:p>
            <a:pPr eaLnBrk="1" hangingPunct="1"/>
            <a:r>
              <a:rPr lang="zh-CN" altLang="en-US"/>
              <a:t>决策树学习的过度拟合问题</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p:txBody>
          <a:bodyPr/>
          <a:lstStyle/>
          <a:p>
            <a:pPr eaLnBrk="1" hangingPunct="1">
              <a:lnSpc>
                <a:spcPct val="190000"/>
              </a:lnSpc>
              <a:spcBef>
                <a:spcPct val="30000"/>
              </a:spcBef>
            </a:pPr>
            <a:r>
              <a:rPr lang="zh-CN" altLang="en-US" b="1"/>
              <a:t>过度拟合发生</a:t>
            </a:r>
          </a:p>
          <a:p>
            <a:pPr lvl="1" eaLnBrk="1" hangingPunct="1">
              <a:lnSpc>
                <a:spcPct val="190000"/>
              </a:lnSpc>
              <a:spcBef>
                <a:spcPct val="30000"/>
              </a:spcBef>
            </a:pPr>
            <a:r>
              <a:rPr lang="zh-CN" altLang="en-US" b="1"/>
              <a:t>数据中有噪声</a:t>
            </a:r>
          </a:p>
          <a:p>
            <a:pPr lvl="1" eaLnBrk="1" hangingPunct="1">
              <a:lnSpc>
                <a:spcPct val="190000"/>
              </a:lnSpc>
              <a:spcBef>
                <a:spcPct val="30000"/>
              </a:spcBef>
            </a:pPr>
            <a:r>
              <a:rPr lang="zh-CN" altLang="en-US" b="1"/>
              <a:t>训练样例的数量太少</a:t>
            </a:r>
          </a:p>
          <a:p>
            <a:pPr lvl="1" eaLnBrk="1" hangingPunct="1">
              <a:lnSpc>
                <a:spcPct val="190000"/>
              </a:lnSpc>
              <a:spcBef>
                <a:spcPct val="30000"/>
              </a:spcBef>
            </a:pPr>
            <a:r>
              <a:rPr lang="zh-CN" altLang="en-US" b="1"/>
              <a:t>训练样例的种类不全</a:t>
            </a:r>
            <a:endParaRPr lang="en-US" altLang="zh-CN" b="1"/>
          </a:p>
        </p:txBody>
      </p:sp>
      <p:sp>
        <p:nvSpPr>
          <p:cNvPr id="89091" name="Rectangle 2"/>
          <p:cNvSpPr>
            <a:spLocks noGrp="1" noChangeArrowheads="1"/>
          </p:cNvSpPr>
          <p:nvPr>
            <p:ph type="title"/>
          </p:nvPr>
        </p:nvSpPr>
        <p:spPr/>
        <p:txBody>
          <a:bodyPr anchor="ctr"/>
          <a:lstStyle/>
          <a:p>
            <a:pPr eaLnBrk="1" hangingPunct="1"/>
            <a:r>
              <a:rPr lang="zh-CN" altLang="en-US"/>
              <a:t>决策树学习的过度拟合问题</a:t>
            </a:r>
          </a:p>
        </p:txBody>
      </p:sp>
      <p:sp>
        <p:nvSpPr>
          <p:cNvPr id="89092" name="Rectangle 3"/>
          <p:cNvSpPr>
            <a:spLocks noGrp="1" noChangeArrowheads="1"/>
          </p:cNvSpPr>
          <p:nvPr/>
        </p:nvSpPr>
        <p:spPr bwMode="auto">
          <a:xfrm>
            <a:off x="250825" y="4640263"/>
            <a:ext cx="8893175"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4000" b="1">
                <a:solidFill>
                  <a:srgbClr val="3333FF"/>
                </a:solidFill>
                <a:latin typeface="黑体" panose="02010609060101010101" pitchFamily="49" charset="-122"/>
                <a:ea typeface="黑体" panose="02010609060101010101" pitchFamily="49" charset="-122"/>
              </a:defRPr>
            </a:lvl1pPr>
            <a:lvl2pPr marL="908050" indent="-436563">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lnSpc>
                <a:spcPct val="150000"/>
              </a:lnSpc>
              <a:spcBef>
                <a:spcPct val="30000"/>
              </a:spcBef>
              <a:buClr>
                <a:schemeClr val="accent2"/>
              </a:buClr>
              <a:buFont typeface="Wingdings" panose="05000000000000000000" pitchFamily="2" charset="2"/>
              <a:buChar char="o"/>
            </a:pPr>
            <a:r>
              <a:rPr lang="zh-CN" altLang="en-US" sz="2800">
                <a:solidFill>
                  <a:schemeClr val="tx1"/>
                </a:solidFill>
                <a:latin typeface="Arial" panose="020B0604020202020204" pitchFamily="34" charset="0"/>
                <a:ea typeface="宋体" panose="02010600030101010101" pitchFamily="2" charset="-122"/>
              </a:rPr>
              <a:t>避免过度拟合的策略：规则后修剪法</a:t>
            </a:r>
          </a:p>
          <a:p>
            <a:pPr lvl="1" eaLnBrk="1" hangingPunct="1">
              <a:lnSpc>
                <a:spcPct val="150000"/>
              </a:lnSpc>
              <a:spcBef>
                <a:spcPct val="30000"/>
              </a:spcBef>
              <a:buClr>
                <a:schemeClr val="accent2"/>
              </a:buClr>
              <a:buFont typeface="Wingdings" panose="05000000000000000000" pitchFamily="2" charset="2"/>
              <a:buChar char="n"/>
            </a:pPr>
            <a:r>
              <a:rPr lang="zh-CN" altLang="en-US" sz="2600">
                <a:solidFill>
                  <a:srgbClr val="FF0066"/>
                </a:solidFill>
                <a:latin typeface="Arial" panose="020B0604020202020204" pitchFamily="34" charset="0"/>
                <a:ea typeface="宋体" panose="02010600030101010101" pitchFamily="2" charset="-122"/>
              </a:rPr>
              <a:t>允许决策树过度拟合数据，然后对这个树进行后修剪</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chor="ctr"/>
          <a:lstStyle/>
          <a:p>
            <a:pPr eaLnBrk="1" hangingPunct="1"/>
            <a:r>
              <a:rPr lang="zh-CN" altLang="en-US"/>
              <a:t>规则后修剪法</a:t>
            </a:r>
          </a:p>
        </p:txBody>
      </p:sp>
      <p:sp>
        <p:nvSpPr>
          <p:cNvPr id="90115" name="Rectangle 3"/>
          <p:cNvSpPr>
            <a:spLocks noGrp="1" noChangeArrowheads="1"/>
          </p:cNvSpPr>
          <p:nvPr>
            <p:ph idx="1"/>
          </p:nvPr>
        </p:nvSpPr>
        <p:spPr/>
        <p:txBody>
          <a:bodyPr/>
          <a:lstStyle/>
          <a:p>
            <a:pPr eaLnBrk="1" hangingPunct="1">
              <a:lnSpc>
                <a:spcPct val="210000"/>
              </a:lnSpc>
              <a:spcBef>
                <a:spcPct val="30000"/>
              </a:spcBef>
            </a:pPr>
            <a:r>
              <a:rPr lang="en-US" altLang="zh-CN" b="1">
                <a:latin typeface="Times New Roman" panose="02020603050405020304" pitchFamily="18" charset="0"/>
              </a:rPr>
              <a:t>1. </a:t>
            </a:r>
            <a:r>
              <a:rPr lang="zh-CN" altLang="en-US" b="1">
                <a:latin typeface="Times New Roman" panose="02020603050405020304" pitchFamily="18" charset="0"/>
              </a:rPr>
              <a:t>从训练样例集合推导出</a:t>
            </a:r>
            <a:r>
              <a:rPr lang="zh-CN" altLang="en-US" b="1">
                <a:solidFill>
                  <a:srgbClr val="FF0066"/>
                </a:solidFill>
                <a:latin typeface="Times New Roman" panose="02020603050405020304" pitchFamily="18" charset="0"/>
              </a:rPr>
              <a:t>决策树</a:t>
            </a:r>
            <a:r>
              <a:rPr lang="zh-CN" altLang="en-US" b="1">
                <a:latin typeface="Times New Roman" panose="02020603050405020304" pitchFamily="18" charset="0"/>
              </a:rPr>
              <a:t>，使树生长直到尽可能好地拟合训练数据，允许过度拟合发生；</a:t>
            </a:r>
          </a:p>
          <a:p>
            <a:pPr eaLnBrk="1" hangingPunct="1">
              <a:lnSpc>
                <a:spcPct val="210000"/>
              </a:lnSpc>
              <a:spcBef>
                <a:spcPct val="30000"/>
              </a:spcBef>
            </a:pPr>
            <a:r>
              <a:rPr lang="en-US" altLang="zh-CN" b="1">
                <a:latin typeface="Times New Roman" panose="02020603050405020304" pitchFamily="18" charset="0"/>
              </a:rPr>
              <a:t>2. </a:t>
            </a:r>
            <a:r>
              <a:rPr lang="zh-CN" altLang="en-US" b="1">
                <a:latin typeface="Times New Roman" panose="02020603050405020304" pitchFamily="18" charset="0"/>
              </a:rPr>
              <a:t>将决策树转化为</a:t>
            </a:r>
            <a:r>
              <a:rPr lang="zh-CN" altLang="en-US" b="1">
                <a:solidFill>
                  <a:srgbClr val="FF0066"/>
                </a:solidFill>
                <a:latin typeface="Times New Roman" panose="02020603050405020304" pitchFamily="18" charset="0"/>
              </a:rPr>
              <a:t>等价的规则集合</a:t>
            </a:r>
            <a:r>
              <a:rPr lang="zh-CN" altLang="en-US" b="1">
                <a:latin typeface="Times New Roman" panose="02020603050405020304" pitchFamily="18" charset="0"/>
              </a:rPr>
              <a:t>，方法是对于从根节点到叶节点的每一条路径，创建一条规则；</a:t>
            </a:r>
          </a:p>
          <a:p>
            <a:pPr eaLnBrk="1" hangingPunct="1"/>
            <a:endParaRPr lang="zh-CN" altLang="en-US" b="1">
              <a:latin typeface="Times New Roman"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p:txBody>
          <a:bodyPr/>
          <a:lstStyle/>
          <a:p>
            <a:pPr eaLnBrk="1" hangingPunct="1">
              <a:lnSpc>
                <a:spcPct val="210000"/>
              </a:lnSpc>
              <a:spcBef>
                <a:spcPct val="30000"/>
              </a:spcBef>
            </a:pPr>
            <a:r>
              <a:rPr lang="en-US" altLang="zh-CN" b="1">
                <a:latin typeface="Times New Roman" panose="02020603050405020304" pitchFamily="18" charset="0"/>
              </a:rPr>
              <a:t>3. </a:t>
            </a:r>
            <a:r>
              <a:rPr lang="zh-CN" altLang="en-US" b="1">
                <a:latin typeface="Times New Roman" panose="02020603050405020304" pitchFamily="18" charset="0"/>
              </a:rPr>
              <a:t>通过删除任何能导致估计精度提高的前件，来修剪每一条规则；</a:t>
            </a:r>
          </a:p>
          <a:p>
            <a:pPr eaLnBrk="1" hangingPunct="1">
              <a:lnSpc>
                <a:spcPct val="210000"/>
              </a:lnSpc>
              <a:spcBef>
                <a:spcPct val="30000"/>
              </a:spcBef>
            </a:pPr>
            <a:r>
              <a:rPr lang="en-US" altLang="zh-CN" b="1">
                <a:latin typeface="Times New Roman" panose="02020603050405020304" pitchFamily="18" charset="0"/>
              </a:rPr>
              <a:t>4. </a:t>
            </a:r>
            <a:r>
              <a:rPr lang="zh-CN" altLang="en-US" b="1">
                <a:latin typeface="Times New Roman" panose="02020603050405020304" pitchFamily="18" charset="0"/>
              </a:rPr>
              <a:t>按照修剪过的规则的估计精度，对它们进行排序，并按照该顺序，应用这些规则分类后来的实例</a:t>
            </a:r>
          </a:p>
        </p:txBody>
      </p:sp>
      <p:sp>
        <p:nvSpPr>
          <p:cNvPr id="91139" name="Rectangle 2"/>
          <p:cNvSpPr>
            <a:spLocks noGrp="1" noChangeArrowheads="1"/>
          </p:cNvSpPr>
          <p:nvPr>
            <p:ph type="title"/>
          </p:nvPr>
        </p:nvSpPr>
        <p:spPr/>
        <p:txBody>
          <a:bodyPr anchor="ctr"/>
          <a:lstStyle/>
          <a:p>
            <a:pPr eaLnBrk="1" hangingPunct="1"/>
            <a:r>
              <a:rPr lang="zh-CN" altLang="en-US"/>
              <a:t>规则后修剪法</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chor="ctr"/>
          <a:lstStyle/>
          <a:p>
            <a:pPr eaLnBrk="1" hangingPunct="1"/>
            <a:r>
              <a:rPr lang="en-US" altLang="zh-CN"/>
              <a:t>4. </a:t>
            </a:r>
            <a:r>
              <a:rPr lang="zh-CN" altLang="en-US"/>
              <a:t>概念学习</a:t>
            </a:r>
          </a:p>
        </p:txBody>
      </p:sp>
      <p:sp>
        <p:nvSpPr>
          <p:cNvPr id="92163" name="Rectangle 3"/>
          <p:cNvSpPr>
            <a:spLocks noGrp="1" noChangeArrowheads="1"/>
          </p:cNvSpPr>
          <p:nvPr>
            <p:ph idx="1"/>
          </p:nvPr>
        </p:nvSpPr>
        <p:spPr/>
        <p:txBody>
          <a:bodyPr/>
          <a:lstStyle/>
          <a:p>
            <a:pPr eaLnBrk="1" hangingPunct="1">
              <a:lnSpc>
                <a:spcPct val="180000"/>
              </a:lnSpc>
              <a:spcBef>
                <a:spcPct val="30000"/>
              </a:spcBef>
            </a:pPr>
            <a:r>
              <a:rPr lang="zh-CN" altLang="en-US" b="1">
                <a:latin typeface="Times New Roman" panose="02020603050405020304" pitchFamily="18" charset="0"/>
              </a:rPr>
              <a:t>按照</a:t>
            </a:r>
            <a:r>
              <a:rPr lang="en-US" altLang="zh-CN" b="1">
                <a:latin typeface="Times New Roman" panose="02020603050405020304" pitchFamily="18" charset="0"/>
              </a:rPr>
              <a:t>Mitchell</a:t>
            </a:r>
            <a:r>
              <a:rPr lang="zh-CN" altLang="en-US" b="1">
                <a:latin typeface="Times New Roman" panose="02020603050405020304" pitchFamily="18" charset="0"/>
              </a:rPr>
              <a:t>的观点，学习的过程就是在假设空间上的搜索。搜索到一个特殊假设，使其和训练样例有最好的拟合度</a:t>
            </a:r>
            <a:endParaRPr lang="en-US" altLang="zh-CN" b="1">
              <a:latin typeface="Times New Roman" panose="02020603050405020304" pitchFamily="18" charset="0"/>
            </a:endParaRPr>
          </a:p>
          <a:p>
            <a:pPr eaLnBrk="1" hangingPunct="1">
              <a:lnSpc>
                <a:spcPct val="180000"/>
              </a:lnSpc>
              <a:spcBef>
                <a:spcPct val="30000"/>
              </a:spcBef>
            </a:pPr>
            <a:r>
              <a:rPr lang="zh-CN" altLang="en-US" b="1"/>
              <a:t>概念学习就是对于给定某一类别的若干正例和反例，从中获得该类别的一般定义。</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p:txBody>
          <a:bodyPr/>
          <a:lstStyle/>
          <a:p>
            <a:pPr eaLnBrk="1" hangingPunct="1">
              <a:lnSpc>
                <a:spcPct val="150000"/>
              </a:lnSpc>
            </a:pPr>
            <a:r>
              <a:rPr lang="zh-CN" altLang="en-US" b="1">
                <a:latin typeface="Times New Roman" panose="02020603050405020304" pitchFamily="18" charset="0"/>
              </a:rPr>
              <a:t>概念学习</a:t>
            </a:r>
          </a:p>
          <a:p>
            <a:pPr lvl="1" eaLnBrk="1" hangingPunct="1">
              <a:lnSpc>
                <a:spcPct val="150000"/>
              </a:lnSpc>
            </a:pPr>
            <a:r>
              <a:rPr lang="zh-CN" altLang="en-US" sz="3000" b="1">
                <a:latin typeface="Times New Roman" panose="02020603050405020304" pitchFamily="18" charset="0"/>
              </a:rPr>
              <a:t>从训练样例空间中推断一个</a:t>
            </a:r>
            <a:r>
              <a:rPr lang="zh-CN" altLang="en-US" sz="3000" b="1">
                <a:solidFill>
                  <a:srgbClr val="FF0066"/>
                </a:solidFill>
                <a:latin typeface="Times New Roman" panose="02020603050405020304" pitchFamily="18" charset="0"/>
              </a:rPr>
              <a:t>布尔函数</a:t>
            </a:r>
            <a:r>
              <a:rPr lang="zh-CN" altLang="en-US" sz="3000" b="1">
                <a:latin typeface="Times New Roman" panose="02020603050405020304" pitchFamily="18" charset="0"/>
              </a:rPr>
              <a:t>，该函数对于每个训练样例，若为正例则输出</a:t>
            </a:r>
            <a:r>
              <a:rPr lang="en-US" altLang="zh-CN" sz="3000" b="1">
                <a:latin typeface="Times New Roman" panose="02020603050405020304" pitchFamily="18" charset="0"/>
              </a:rPr>
              <a:t>1</a:t>
            </a:r>
            <a:r>
              <a:rPr lang="zh-CN" altLang="en-US" sz="3000" b="1">
                <a:latin typeface="Times New Roman" panose="02020603050405020304" pitchFamily="18" charset="0"/>
              </a:rPr>
              <a:t>，若为反例则输出</a:t>
            </a:r>
            <a:r>
              <a:rPr lang="en-US" altLang="zh-CN" sz="3000" b="1">
                <a:latin typeface="Times New Roman" panose="02020603050405020304" pitchFamily="18" charset="0"/>
              </a:rPr>
              <a:t>0</a:t>
            </a:r>
          </a:p>
          <a:p>
            <a:pPr eaLnBrk="1" hangingPunct="1">
              <a:lnSpc>
                <a:spcPct val="150000"/>
              </a:lnSpc>
            </a:pPr>
            <a:r>
              <a:rPr lang="zh-CN" altLang="en-US" b="1">
                <a:latin typeface="Times New Roman" panose="02020603050405020304" pitchFamily="18" charset="0"/>
              </a:rPr>
              <a:t>概念学习的目标函数</a:t>
            </a:r>
            <a:r>
              <a:rPr lang="en-US" altLang="zh-CN" b="1">
                <a:latin typeface="Times New Roman" panose="02020603050405020304" pitchFamily="18" charset="0"/>
              </a:rPr>
              <a:t>C(x)</a:t>
            </a:r>
          </a:p>
          <a:p>
            <a:pPr lvl="1" eaLnBrk="1" hangingPunct="1">
              <a:lnSpc>
                <a:spcPct val="150000"/>
              </a:lnSpc>
            </a:pPr>
            <a:r>
              <a:rPr lang="zh-CN" altLang="en-US" sz="3000" b="1">
                <a:latin typeface="Times New Roman" panose="02020603050405020304" pitchFamily="18" charset="0"/>
              </a:rPr>
              <a:t>和机器学习模型中的</a:t>
            </a:r>
            <a:r>
              <a:rPr lang="en-US" altLang="zh-CN" sz="3000" b="1">
                <a:latin typeface="Times New Roman" panose="02020603050405020304" pitchFamily="18" charset="0"/>
              </a:rPr>
              <a:t>C(x)</a:t>
            </a:r>
            <a:r>
              <a:rPr lang="zh-CN" altLang="en-US" sz="3000" b="1">
                <a:latin typeface="Times New Roman" panose="02020603050405020304" pitchFamily="18" charset="0"/>
              </a:rPr>
              <a:t>一致，即对于正例输出</a:t>
            </a:r>
            <a:r>
              <a:rPr lang="en-US" altLang="zh-CN" sz="3000" b="1">
                <a:latin typeface="Times New Roman" panose="02020603050405020304" pitchFamily="18" charset="0"/>
              </a:rPr>
              <a:t>1</a:t>
            </a:r>
            <a:r>
              <a:rPr lang="zh-CN" altLang="en-US" sz="3000" b="1">
                <a:latin typeface="Times New Roman" panose="02020603050405020304" pitchFamily="18" charset="0"/>
              </a:rPr>
              <a:t>，反例输出</a:t>
            </a:r>
            <a:r>
              <a:rPr lang="en-US" altLang="zh-CN" sz="3000" b="1">
                <a:latin typeface="Times New Roman" panose="02020603050405020304" pitchFamily="18" charset="0"/>
              </a:rPr>
              <a:t>0</a:t>
            </a:r>
            <a:endParaRPr lang="en-US" altLang="zh-CN" sz="3000" b="1"/>
          </a:p>
        </p:txBody>
      </p:sp>
      <p:sp>
        <p:nvSpPr>
          <p:cNvPr id="93187" name="Rectangle 2"/>
          <p:cNvSpPr>
            <a:spLocks noGrp="1" noChangeArrowheads="1"/>
          </p:cNvSpPr>
          <p:nvPr>
            <p:ph type="title"/>
          </p:nvPr>
        </p:nvSpPr>
        <p:spPr/>
        <p:txBody>
          <a:bodyPr anchor="ctr"/>
          <a:lstStyle/>
          <a:p>
            <a:pPr eaLnBrk="1" hangingPunct="1"/>
            <a:r>
              <a:rPr lang="en-US" altLang="zh-CN"/>
              <a:t>4. </a:t>
            </a:r>
            <a:r>
              <a:rPr lang="zh-CN" altLang="en-US"/>
              <a:t>概念学习</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p:txBody>
          <a:bodyPr/>
          <a:lstStyle/>
          <a:p>
            <a:pPr eaLnBrk="1" hangingPunct="1">
              <a:lnSpc>
                <a:spcPct val="210000"/>
              </a:lnSpc>
              <a:spcBef>
                <a:spcPct val="30000"/>
              </a:spcBef>
            </a:pPr>
            <a:r>
              <a:rPr lang="zh-CN" altLang="en-US" b="1">
                <a:latin typeface="Times New Roman" panose="02020603050405020304" pitchFamily="18" charset="0"/>
              </a:rPr>
              <a:t>学习的任务是在整个实例集合</a:t>
            </a:r>
            <a:r>
              <a:rPr lang="en-US" altLang="zh-CN" b="1">
                <a:latin typeface="Times New Roman" panose="02020603050405020304" pitchFamily="18" charset="0"/>
              </a:rPr>
              <a:t>X</a:t>
            </a:r>
            <a:r>
              <a:rPr lang="zh-CN" altLang="en-US" b="1">
                <a:latin typeface="Times New Roman" panose="02020603050405020304" pitchFamily="18" charset="0"/>
              </a:rPr>
              <a:t>上，确定与目标概念</a:t>
            </a:r>
            <a:r>
              <a:rPr lang="en-US" altLang="zh-CN" b="1">
                <a:latin typeface="Times New Roman" panose="02020603050405020304" pitchFamily="18" charset="0"/>
              </a:rPr>
              <a:t>C(x)</a:t>
            </a:r>
            <a:r>
              <a:rPr lang="zh-CN" altLang="en-US" b="1">
                <a:latin typeface="Times New Roman" panose="02020603050405020304" pitchFamily="18" charset="0"/>
              </a:rPr>
              <a:t>相同的假设</a:t>
            </a:r>
            <a:r>
              <a:rPr lang="en-US" altLang="zh-CN" b="1">
                <a:latin typeface="Times New Roman" panose="02020603050405020304" pitchFamily="18" charset="0"/>
              </a:rPr>
              <a:t>h</a:t>
            </a:r>
            <a:r>
              <a:rPr lang="zh-CN" altLang="en-US" b="1">
                <a:latin typeface="Times New Roman" panose="02020603050405020304" pitchFamily="18" charset="0"/>
              </a:rPr>
              <a:t>；但是已知的只是样例空间</a:t>
            </a:r>
            <a:r>
              <a:rPr lang="en-US" altLang="zh-CN" b="1">
                <a:latin typeface="Times New Roman" panose="02020603050405020304" pitchFamily="18" charset="0"/>
              </a:rPr>
              <a:t>D</a:t>
            </a:r>
            <a:r>
              <a:rPr lang="zh-CN" altLang="en-US" b="1">
                <a:latin typeface="Times New Roman" panose="02020603050405020304" pitchFamily="18" charset="0"/>
              </a:rPr>
              <a:t>，因此归纳学习算法最多只能保证输出的假设</a:t>
            </a:r>
            <a:r>
              <a:rPr lang="en-US" altLang="zh-CN" b="1">
                <a:latin typeface="Times New Roman" panose="02020603050405020304" pitchFamily="18" charset="0"/>
              </a:rPr>
              <a:t>h</a:t>
            </a:r>
            <a:r>
              <a:rPr lang="zh-CN" altLang="en-US" b="1">
                <a:latin typeface="Times New Roman" panose="02020603050405020304" pitchFamily="18" charset="0"/>
              </a:rPr>
              <a:t>，</a:t>
            </a:r>
            <a:r>
              <a:rPr lang="zh-CN" altLang="en-US" b="1">
                <a:solidFill>
                  <a:srgbClr val="FF0066"/>
                </a:solidFill>
                <a:latin typeface="Times New Roman" panose="02020603050405020304" pitchFamily="18" charset="0"/>
              </a:rPr>
              <a:t>在</a:t>
            </a:r>
            <a:r>
              <a:rPr lang="en-US" altLang="zh-CN" b="1">
                <a:solidFill>
                  <a:srgbClr val="FF0066"/>
                </a:solidFill>
                <a:latin typeface="Times New Roman" panose="02020603050405020304" pitchFamily="18" charset="0"/>
              </a:rPr>
              <a:t>D</a:t>
            </a:r>
            <a:r>
              <a:rPr lang="zh-CN" altLang="en-US" b="1">
                <a:solidFill>
                  <a:srgbClr val="FF0066"/>
                </a:solidFill>
                <a:latin typeface="Times New Roman" panose="02020603050405020304" pitchFamily="18" charset="0"/>
              </a:rPr>
              <a:t>上与</a:t>
            </a:r>
            <a:r>
              <a:rPr lang="en-US" altLang="zh-CN" b="1">
                <a:solidFill>
                  <a:srgbClr val="FF0066"/>
                </a:solidFill>
                <a:latin typeface="Times New Roman" panose="02020603050405020304" pitchFamily="18" charset="0"/>
              </a:rPr>
              <a:t>C(x)</a:t>
            </a:r>
            <a:r>
              <a:rPr lang="zh-CN" altLang="en-US" b="1">
                <a:solidFill>
                  <a:srgbClr val="FF0066"/>
                </a:solidFill>
                <a:latin typeface="Times New Roman" panose="02020603050405020304" pitchFamily="18" charset="0"/>
              </a:rPr>
              <a:t>一致，即</a:t>
            </a:r>
            <a:r>
              <a:rPr lang="en-US" altLang="zh-CN" b="1">
                <a:solidFill>
                  <a:srgbClr val="FF0066"/>
                </a:solidFill>
                <a:latin typeface="Times New Roman" panose="02020603050405020304" pitchFamily="18" charset="0"/>
              </a:rPr>
              <a:t>h(x)=C(x),</a:t>
            </a:r>
            <a:r>
              <a:rPr lang="zh-CN" altLang="en-US" b="1">
                <a:solidFill>
                  <a:srgbClr val="FF0066"/>
                </a:solidFill>
                <a:latin typeface="Times New Roman" panose="02020603050405020304" pitchFamily="18" charset="0"/>
              </a:rPr>
              <a:t>当</a:t>
            </a:r>
            <a:r>
              <a:rPr lang="en-US" altLang="zh-CN" b="1">
                <a:solidFill>
                  <a:srgbClr val="FF0066"/>
                </a:solidFill>
                <a:latin typeface="Times New Roman" panose="02020603050405020304" pitchFamily="18" charset="0"/>
              </a:rPr>
              <a:t>x</a:t>
            </a:r>
            <a:r>
              <a:rPr lang="zh-CN" altLang="en-US" b="1">
                <a:solidFill>
                  <a:srgbClr val="FF0066"/>
                </a:solidFill>
                <a:latin typeface="Times New Roman" panose="02020603050405020304" pitchFamily="18" charset="0"/>
              </a:rPr>
              <a:t>属于</a:t>
            </a:r>
            <a:r>
              <a:rPr lang="en-US" altLang="zh-CN" b="1">
                <a:solidFill>
                  <a:srgbClr val="FF0066"/>
                </a:solidFill>
                <a:latin typeface="Times New Roman" panose="02020603050405020304" pitchFamily="18" charset="0"/>
              </a:rPr>
              <a:t>D</a:t>
            </a:r>
            <a:endParaRPr lang="zh-CN" altLang="en-US" b="1">
              <a:latin typeface="Times New Roman" panose="02020603050405020304" pitchFamily="18" charset="0"/>
            </a:endParaRPr>
          </a:p>
        </p:txBody>
      </p:sp>
      <p:sp>
        <p:nvSpPr>
          <p:cNvPr id="94211" name="Rectangle 2"/>
          <p:cNvSpPr>
            <a:spLocks noGrp="1" noChangeArrowheads="1"/>
          </p:cNvSpPr>
          <p:nvPr>
            <p:ph type="title"/>
          </p:nvPr>
        </p:nvSpPr>
        <p:spPr/>
        <p:txBody>
          <a:bodyPr anchor="ctr"/>
          <a:lstStyle/>
          <a:p>
            <a:pPr eaLnBrk="1" hangingPunct="1"/>
            <a:r>
              <a:rPr lang="en-US" altLang="zh-CN"/>
              <a:t>4. </a:t>
            </a:r>
            <a:r>
              <a:rPr lang="zh-CN" altLang="en-US"/>
              <a:t>概念学习</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p:txBody>
          <a:bodyPr/>
          <a:lstStyle/>
          <a:p>
            <a:pPr eaLnBrk="1" hangingPunct="1">
              <a:lnSpc>
                <a:spcPct val="200000"/>
              </a:lnSpc>
              <a:spcBef>
                <a:spcPct val="30000"/>
              </a:spcBef>
            </a:pPr>
            <a:r>
              <a:rPr lang="zh-CN" altLang="en-US" b="1"/>
              <a:t>归纳学习的假设</a:t>
            </a:r>
          </a:p>
          <a:p>
            <a:pPr lvl="1" eaLnBrk="1" hangingPunct="1">
              <a:lnSpc>
                <a:spcPct val="200000"/>
              </a:lnSpc>
              <a:spcBef>
                <a:spcPct val="30000"/>
              </a:spcBef>
            </a:pPr>
            <a:r>
              <a:rPr lang="zh-CN" altLang="en-US" b="1">
                <a:latin typeface="Times New Roman" panose="02020603050405020304" pitchFamily="18" charset="0"/>
              </a:rPr>
              <a:t>对于未知实例</a:t>
            </a:r>
            <a:r>
              <a:rPr lang="en-US" altLang="zh-CN" b="1">
                <a:latin typeface="Times New Roman" panose="02020603050405020304" pitchFamily="18" charset="0"/>
              </a:rPr>
              <a:t>(X-D</a:t>
            </a:r>
            <a:r>
              <a:rPr lang="zh-CN" altLang="en-US" b="1">
                <a:latin typeface="Times New Roman" panose="02020603050405020304" pitchFamily="18" charset="0"/>
              </a:rPr>
              <a:t>空间中的实例</a:t>
            </a:r>
            <a:r>
              <a:rPr lang="en-US" altLang="zh-CN" b="1">
                <a:latin typeface="Times New Roman" panose="02020603050405020304" pitchFamily="18" charset="0"/>
              </a:rPr>
              <a:t>)</a:t>
            </a:r>
            <a:r>
              <a:rPr lang="zh-CN" altLang="en-US" b="1">
                <a:latin typeface="Times New Roman" panose="02020603050405020304" pitchFamily="18" charset="0"/>
              </a:rPr>
              <a:t>，最好的假设就是与训练数据最佳拟合的假设</a:t>
            </a:r>
          </a:p>
        </p:txBody>
      </p:sp>
      <p:sp>
        <p:nvSpPr>
          <p:cNvPr id="95235" name="Rectangle 2"/>
          <p:cNvSpPr>
            <a:spLocks noGrp="1" noChangeArrowheads="1"/>
          </p:cNvSpPr>
          <p:nvPr>
            <p:ph type="title"/>
          </p:nvPr>
        </p:nvSpPr>
        <p:spPr/>
        <p:txBody>
          <a:bodyPr anchor="ctr"/>
          <a:lstStyle/>
          <a:p>
            <a:pPr eaLnBrk="1" hangingPunct="1"/>
            <a:r>
              <a:rPr lang="en-US" altLang="zh-CN"/>
              <a:t>4. </a:t>
            </a:r>
            <a:r>
              <a:rPr lang="zh-CN" altLang="en-US"/>
              <a:t>概念学习</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chor="ctr"/>
          <a:lstStyle/>
          <a:p>
            <a:pPr eaLnBrk="1" hangingPunct="1"/>
            <a:r>
              <a:rPr lang="en-US" altLang="zh-CN"/>
              <a:t>4.1 </a:t>
            </a:r>
            <a:r>
              <a:rPr lang="zh-CN" altLang="en-US"/>
              <a:t>概念学习的搜索空间</a:t>
            </a:r>
          </a:p>
        </p:txBody>
      </p:sp>
      <p:sp>
        <p:nvSpPr>
          <p:cNvPr id="96259" name="Rectangle 3"/>
          <p:cNvSpPr>
            <a:spLocks noGrp="1" noChangeArrowheads="1"/>
          </p:cNvSpPr>
          <p:nvPr>
            <p:ph idx="1"/>
          </p:nvPr>
        </p:nvSpPr>
        <p:spPr/>
        <p:txBody>
          <a:bodyPr/>
          <a:lstStyle/>
          <a:p>
            <a:pPr eaLnBrk="1" hangingPunct="1">
              <a:lnSpc>
                <a:spcPct val="200000"/>
              </a:lnSpc>
            </a:pPr>
            <a:r>
              <a:rPr lang="zh-CN" altLang="en-US" b="1"/>
              <a:t>每个概念可以看作一个</a:t>
            </a:r>
            <a:r>
              <a:rPr lang="zh-CN" altLang="en-US" b="1">
                <a:solidFill>
                  <a:srgbClr val="FF0066"/>
                </a:solidFill>
              </a:rPr>
              <a:t>对象或事件集合</a:t>
            </a:r>
          </a:p>
          <a:p>
            <a:pPr lvl="1" eaLnBrk="1" hangingPunct="1">
              <a:lnSpc>
                <a:spcPct val="200000"/>
              </a:lnSpc>
            </a:pPr>
            <a:r>
              <a:rPr lang="zh-CN" altLang="en-US" b="1">
                <a:solidFill>
                  <a:schemeClr val="tx1"/>
                </a:solidFill>
              </a:rPr>
              <a:t>可以是从更大集合中选取的子类</a:t>
            </a:r>
          </a:p>
          <a:p>
            <a:pPr lvl="2" eaLnBrk="1" hangingPunct="1">
              <a:lnSpc>
                <a:spcPct val="200000"/>
              </a:lnSpc>
            </a:pPr>
            <a:r>
              <a:rPr lang="zh-CN" altLang="en-US" b="1">
                <a:solidFill>
                  <a:schemeClr val="tx1"/>
                </a:solidFill>
              </a:rPr>
              <a:t>如哺乳动物类的食肉动物</a:t>
            </a:r>
          </a:p>
          <a:p>
            <a:pPr lvl="1" eaLnBrk="1" hangingPunct="1">
              <a:lnSpc>
                <a:spcPct val="200000"/>
              </a:lnSpc>
            </a:pPr>
            <a:r>
              <a:rPr lang="zh-CN" altLang="en-US" b="1">
                <a:solidFill>
                  <a:schemeClr val="tx1"/>
                </a:solidFill>
              </a:rPr>
              <a:t>或是在这个较大集合中定义的布尔函数</a:t>
            </a:r>
          </a:p>
          <a:p>
            <a:pPr lvl="2" eaLnBrk="1" hangingPunct="1">
              <a:lnSpc>
                <a:spcPct val="200000"/>
              </a:lnSpc>
            </a:pPr>
            <a:r>
              <a:rPr lang="zh-CN" altLang="en-US" b="1">
                <a:solidFill>
                  <a:schemeClr val="tx1"/>
                </a:solidFill>
                <a:latin typeface="Times New Roman" panose="02020603050405020304" pitchFamily="18" charset="0"/>
              </a:rPr>
              <a:t>如</a:t>
            </a:r>
            <a:r>
              <a:rPr lang="en-US" altLang="zh-CN" b="1">
                <a:solidFill>
                  <a:schemeClr val="tx1"/>
                </a:solidFill>
                <a:latin typeface="Times New Roman" panose="02020603050405020304" pitchFamily="18" charset="0"/>
              </a:rPr>
              <a:t>bird(x), </a:t>
            </a:r>
            <a:r>
              <a:rPr lang="zh-CN" altLang="en-US" b="1">
                <a:solidFill>
                  <a:schemeClr val="tx1"/>
                </a:solidFill>
                <a:latin typeface="Times New Roman" panose="02020603050405020304" pitchFamily="18" charset="0"/>
              </a:rPr>
              <a:t>当</a:t>
            </a:r>
            <a:r>
              <a:rPr lang="en-US" altLang="zh-CN" b="1">
                <a:solidFill>
                  <a:schemeClr val="tx1"/>
                </a:solidFill>
                <a:latin typeface="Times New Roman" panose="02020603050405020304" pitchFamily="18" charset="0"/>
              </a:rPr>
              <a:t>x=</a:t>
            </a:r>
            <a:r>
              <a:rPr lang="zh-CN" altLang="en-US" b="1">
                <a:solidFill>
                  <a:schemeClr val="tx1"/>
                </a:solidFill>
                <a:latin typeface="Times New Roman" panose="02020603050405020304" pitchFamily="18" charset="0"/>
              </a:rPr>
              <a:t>鸟类则</a:t>
            </a:r>
            <a:r>
              <a:rPr lang="en-US" altLang="zh-CN" b="1">
                <a:solidFill>
                  <a:schemeClr val="tx1"/>
                </a:solidFill>
                <a:latin typeface="Times New Roman" panose="02020603050405020304" pitchFamily="18" charset="0"/>
              </a:rPr>
              <a:t>bird(x)=true</a:t>
            </a:r>
            <a:endParaRPr lang="zh-CN" altLang="en-US" b="1">
              <a:solidFill>
                <a:schemeClr val="tx1"/>
              </a:solidFill>
              <a:latin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lnSpc>
                <a:spcPct val="180000"/>
              </a:lnSpc>
              <a:spcBef>
                <a:spcPts val="600"/>
              </a:spcBef>
              <a:spcAft>
                <a:spcPts val="600"/>
              </a:spcAft>
            </a:pPr>
            <a:r>
              <a:rPr lang="zh-CN" altLang="en-US" b="1"/>
              <a:t>学习系统的</a:t>
            </a:r>
            <a:r>
              <a:rPr lang="zh-CN" altLang="en-US" b="1">
                <a:solidFill>
                  <a:srgbClr val="FF0066"/>
                </a:solidFill>
              </a:rPr>
              <a:t>共同特征</a:t>
            </a:r>
          </a:p>
          <a:p>
            <a:pPr lvl="1" eaLnBrk="1" hangingPunct="1">
              <a:lnSpc>
                <a:spcPct val="180000"/>
              </a:lnSpc>
              <a:spcBef>
                <a:spcPts val="600"/>
              </a:spcBef>
              <a:spcAft>
                <a:spcPts val="600"/>
              </a:spcAft>
            </a:pPr>
            <a:r>
              <a:rPr lang="zh-CN" altLang="en-US" b="1"/>
              <a:t>具有一定的结构</a:t>
            </a:r>
          </a:p>
          <a:p>
            <a:pPr lvl="1" eaLnBrk="1" hangingPunct="1">
              <a:lnSpc>
                <a:spcPct val="180000"/>
              </a:lnSpc>
              <a:spcBef>
                <a:spcPts val="600"/>
              </a:spcBef>
              <a:spcAft>
                <a:spcPts val="600"/>
              </a:spcAft>
            </a:pPr>
            <a:r>
              <a:rPr lang="zh-CN" altLang="en-US" b="1"/>
              <a:t>需要训练</a:t>
            </a:r>
          </a:p>
          <a:p>
            <a:pPr lvl="1" eaLnBrk="1" hangingPunct="1">
              <a:lnSpc>
                <a:spcPct val="180000"/>
              </a:lnSpc>
              <a:spcBef>
                <a:spcPts val="600"/>
              </a:spcBef>
              <a:spcAft>
                <a:spcPts val="600"/>
              </a:spcAft>
            </a:pPr>
            <a:r>
              <a:rPr lang="zh-CN" altLang="en-US" b="1"/>
              <a:t>效果可以验证：通过解决训练问题之外的问题</a:t>
            </a:r>
          </a:p>
          <a:p>
            <a:pPr lvl="1" eaLnBrk="1" hangingPunct="1">
              <a:lnSpc>
                <a:spcPct val="180000"/>
              </a:lnSpc>
            </a:pPr>
            <a:endParaRPr lang="zh-CN" altLang="en-US" b="1"/>
          </a:p>
          <a:p>
            <a:pPr eaLnBrk="1" hangingPunct="1"/>
            <a:endParaRPr lang="en-US" altLang="zh-CN" b="1"/>
          </a:p>
        </p:txBody>
      </p:sp>
      <p:sp>
        <p:nvSpPr>
          <p:cNvPr id="18435" name="Rectangle 2"/>
          <p:cNvSpPr>
            <a:spLocks noGrp="1" noChangeArrowheads="1"/>
          </p:cNvSpPr>
          <p:nvPr>
            <p:ph type="title"/>
          </p:nvPr>
        </p:nvSpPr>
        <p:spPr/>
        <p:txBody>
          <a:bodyPr anchor="ctr"/>
          <a:lstStyle/>
          <a:p>
            <a:pPr eaLnBrk="1" hangingPunct="1"/>
            <a:r>
              <a:rPr lang="zh-CN" altLang="en-US">
                <a:latin typeface="黑体" panose="02010609060101010101" pitchFamily="49" charset="-122"/>
              </a:rPr>
              <a:t>前 言</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title"/>
          </p:nvPr>
        </p:nvSpPr>
        <p:spPr/>
        <p:txBody>
          <a:bodyPr anchor="ctr"/>
          <a:lstStyle/>
          <a:p>
            <a:pPr eaLnBrk="1" hangingPunct="1"/>
            <a:r>
              <a:rPr lang="zh-CN" altLang="en-US"/>
              <a:t>实例空间的大小</a:t>
            </a:r>
            <a:endParaRPr lang="en-US" altLang="zh-CN"/>
          </a:p>
        </p:txBody>
      </p:sp>
      <p:graphicFrame>
        <p:nvGraphicFramePr>
          <p:cNvPr id="97283" name="Object 4"/>
          <p:cNvGraphicFramePr>
            <a:graphicFrameLocks noGrp="1" noChangeAspect="1"/>
          </p:cNvGraphicFramePr>
          <p:nvPr>
            <p:ph idx="1"/>
          </p:nvPr>
        </p:nvGraphicFramePr>
        <p:xfrm>
          <a:off x="333375" y="1803400"/>
          <a:ext cx="8477250" cy="3251200"/>
        </p:xfrm>
        <a:graphic>
          <a:graphicData uri="http://schemas.openxmlformats.org/presentationml/2006/ole">
            <mc:AlternateContent xmlns:mc="http://schemas.openxmlformats.org/markup-compatibility/2006">
              <mc:Choice xmlns:v="urn:schemas-microsoft-com:vml" Requires="v">
                <p:oleObj r:id="rId2" imgW="3047760" imgH="1168200" progId="Equation.3">
                  <p:embed/>
                </p:oleObj>
              </mc:Choice>
              <mc:Fallback>
                <p:oleObj r:id="rId2" imgW="3047760" imgH="11682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803400"/>
                        <a:ext cx="847725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title"/>
          </p:nvPr>
        </p:nvSpPr>
        <p:spPr/>
        <p:txBody>
          <a:bodyPr anchor="ctr"/>
          <a:lstStyle/>
          <a:p>
            <a:pPr eaLnBrk="1" hangingPunct="1"/>
            <a:r>
              <a:rPr lang="zh-CN" altLang="en-US"/>
              <a:t>假设空间</a:t>
            </a:r>
            <a:r>
              <a:rPr lang="en-US" altLang="zh-CN"/>
              <a:t>H</a:t>
            </a:r>
            <a:r>
              <a:rPr lang="zh-CN" altLang="en-US"/>
              <a:t>的大小</a:t>
            </a:r>
          </a:p>
        </p:txBody>
      </p:sp>
      <p:graphicFrame>
        <p:nvGraphicFramePr>
          <p:cNvPr id="98307" name="Object 4"/>
          <p:cNvGraphicFramePr>
            <a:graphicFrameLocks noGrp="1" noChangeAspect="1"/>
          </p:cNvGraphicFramePr>
          <p:nvPr>
            <p:ph idx="1"/>
          </p:nvPr>
        </p:nvGraphicFramePr>
        <p:xfrm>
          <a:off x="1279525" y="1093788"/>
          <a:ext cx="6584950" cy="5029200"/>
        </p:xfrm>
        <a:graphic>
          <a:graphicData uri="http://schemas.openxmlformats.org/presentationml/2006/ole">
            <mc:AlternateContent xmlns:mc="http://schemas.openxmlformats.org/markup-compatibility/2006">
              <mc:Choice xmlns:v="urn:schemas-microsoft-com:vml" Requires="v">
                <p:oleObj r:id="rId2" imgW="2755800" imgH="2133360" progId="Equation.3">
                  <p:embed/>
                </p:oleObj>
              </mc:Choice>
              <mc:Fallback>
                <p:oleObj r:id="rId2" imgW="2755800" imgH="213336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093788"/>
                        <a:ext cx="65849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5"/>
          <p:cNvGraphicFramePr>
            <a:graphicFrameLocks noGrp="1" noChangeAspect="1"/>
          </p:cNvGraphicFramePr>
          <p:nvPr>
            <p:ph idx="1"/>
          </p:nvPr>
        </p:nvGraphicFramePr>
        <p:xfrm>
          <a:off x="755650" y="1512888"/>
          <a:ext cx="7632700" cy="3832225"/>
        </p:xfrm>
        <a:graphic>
          <a:graphicData uri="http://schemas.openxmlformats.org/presentationml/2006/ole">
            <mc:AlternateContent xmlns:mc="http://schemas.openxmlformats.org/markup-compatibility/2006">
              <mc:Choice xmlns:v="urn:schemas-microsoft-com:vml" Requires="v">
                <p:oleObj r:id="rId2" imgW="3238500" imgH="1625600" progId="Equation.3">
                  <p:embed/>
                </p:oleObj>
              </mc:Choice>
              <mc:Fallback>
                <p:oleObj r:id="rId2" imgW="3238500" imgH="1625600" progId="Equation.3">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512888"/>
                        <a:ext cx="76327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1" name="Rectangle 5"/>
          <p:cNvSpPr>
            <a:spLocks noGrp="1" noChangeArrowheads="1"/>
          </p:cNvSpPr>
          <p:nvPr>
            <p:ph type="title"/>
          </p:nvPr>
        </p:nvSpPr>
        <p:spPr/>
        <p:txBody>
          <a:bodyPr anchor="ctr"/>
          <a:lstStyle/>
          <a:p>
            <a:pPr eaLnBrk="1" hangingPunct="1"/>
            <a:r>
              <a:rPr lang="zh-CN" altLang="en-US"/>
              <a:t>假设空间</a:t>
            </a:r>
            <a:r>
              <a:rPr lang="en-US" altLang="zh-CN"/>
              <a:t>H</a:t>
            </a:r>
            <a:r>
              <a:rPr lang="zh-CN" altLang="en-US"/>
              <a:t>的大小</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chor="ctr"/>
          <a:lstStyle/>
          <a:p>
            <a:pPr eaLnBrk="1" hangingPunct="1"/>
            <a:r>
              <a:rPr lang="zh-CN" altLang="en-US"/>
              <a:t>练习</a:t>
            </a:r>
          </a:p>
        </p:txBody>
      </p:sp>
      <p:sp>
        <p:nvSpPr>
          <p:cNvPr id="100355" name="Rectangle 3"/>
          <p:cNvSpPr>
            <a:spLocks noGrp="1" noChangeArrowheads="1"/>
          </p:cNvSpPr>
          <p:nvPr>
            <p:ph idx="1"/>
          </p:nvPr>
        </p:nvSpPr>
        <p:spPr/>
        <p:txBody>
          <a:bodyPr/>
          <a:lstStyle/>
          <a:p>
            <a:pPr eaLnBrk="1" hangingPunct="1">
              <a:lnSpc>
                <a:spcPct val="150000"/>
              </a:lnSpc>
            </a:pPr>
            <a:r>
              <a:rPr lang="zh-CN" altLang="en-US" b="1">
                <a:latin typeface="Times New Roman" panose="02020603050405020304" pitchFamily="18" charset="0"/>
              </a:rPr>
              <a:t>已知实例空间</a:t>
            </a:r>
            <a:r>
              <a:rPr lang="en-US" altLang="zh-CN" b="1">
                <a:latin typeface="Times New Roman" panose="02020603050405020304" pitchFamily="18" charset="0"/>
              </a:rPr>
              <a:t>X</a:t>
            </a:r>
            <a:r>
              <a:rPr lang="zh-CN" altLang="en-US" b="1">
                <a:latin typeface="Times New Roman" panose="02020603050405020304" pitchFamily="18" charset="0"/>
              </a:rPr>
              <a:t>，含有</a:t>
            </a:r>
            <a:r>
              <a:rPr lang="en-US" altLang="zh-CN" b="1">
                <a:latin typeface="Times New Roman" panose="02020603050405020304" pitchFamily="18" charset="0"/>
              </a:rPr>
              <a:t>3</a:t>
            </a:r>
            <a:r>
              <a:rPr lang="zh-CN" altLang="en-US" b="1">
                <a:latin typeface="Times New Roman" panose="02020603050405020304" pitchFamily="18" charset="0"/>
              </a:rPr>
              <a:t>个属性，属性值的个数分别为</a:t>
            </a:r>
            <a:r>
              <a:rPr lang="en-US" altLang="zh-CN" b="1">
                <a:latin typeface="Times New Roman" panose="02020603050405020304" pitchFamily="18" charset="0"/>
              </a:rPr>
              <a:t>2, 4, 3</a:t>
            </a:r>
            <a:r>
              <a:rPr lang="zh-CN" altLang="en-US" b="1">
                <a:latin typeface="Times New Roman" panose="02020603050405020304" pitchFamily="18" charset="0"/>
              </a:rPr>
              <a:t>。计算：</a:t>
            </a:r>
          </a:p>
          <a:p>
            <a:pPr lvl="1" eaLnBrk="1" hangingPunct="1">
              <a:lnSpc>
                <a:spcPct val="150000"/>
              </a:lnSpc>
            </a:pPr>
            <a:r>
              <a:rPr lang="en-US" altLang="zh-CN" sz="2800" b="1">
                <a:latin typeface="Times New Roman" panose="02020603050405020304" pitchFamily="18" charset="0"/>
              </a:rPr>
              <a:t>(1) </a:t>
            </a:r>
            <a:r>
              <a:rPr lang="zh-CN" altLang="en-US" sz="2800" b="1">
                <a:latin typeface="Times New Roman" panose="02020603050405020304" pitchFamily="18" charset="0"/>
              </a:rPr>
              <a:t>假设空间</a:t>
            </a:r>
            <a:r>
              <a:rPr lang="en-US" altLang="zh-CN" sz="2800" b="1">
                <a:latin typeface="Times New Roman" panose="02020603050405020304" pitchFamily="18" charset="0"/>
              </a:rPr>
              <a:t>H</a:t>
            </a:r>
            <a:r>
              <a:rPr lang="zh-CN" altLang="en-US" sz="2800" b="1">
                <a:latin typeface="Times New Roman" panose="02020603050405020304" pitchFamily="18" charset="0"/>
              </a:rPr>
              <a:t>的大小；</a:t>
            </a:r>
          </a:p>
          <a:p>
            <a:pPr lvl="1" eaLnBrk="1" hangingPunct="1">
              <a:lnSpc>
                <a:spcPct val="150000"/>
              </a:lnSpc>
            </a:pPr>
            <a:r>
              <a:rPr lang="en-US" altLang="zh-CN" sz="2800" b="1">
                <a:latin typeface="Times New Roman" panose="02020603050405020304" pitchFamily="18" charset="0"/>
              </a:rPr>
              <a:t>(2) </a:t>
            </a:r>
            <a:r>
              <a:rPr lang="zh-CN" altLang="en-US" sz="2800" b="1">
                <a:latin typeface="Times New Roman" panose="02020603050405020304" pitchFamily="18" charset="0"/>
              </a:rPr>
              <a:t>增加一个属性</a:t>
            </a:r>
            <a:r>
              <a:rPr lang="en-US" altLang="zh-CN" sz="2800" b="1">
                <a:latin typeface="Times New Roman" panose="02020603050405020304" pitchFamily="18" charset="0"/>
              </a:rPr>
              <a:t>A, </a:t>
            </a:r>
            <a:r>
              <a:rPr lang="zh-CN" altLang="en-US" sz="2800" b="1">
                <a:latin typeface="Times New Roman" panose="02020603050405020304" pitchFamily="18" charset="0"/>
              </a:rPr>
              <a:t>属性值的个数为</a:t>
            </a:r>
            <a:r>
              <a:rPr lang="en-US" altLang="zh-CN" sz="2800" b="1">
                <a:latin typeface="Times New Roman" panose="02020603050405020304" pitchFamily="18" charset="0"/>
              </a:rPr>
              <a:t>3,</a:t>
            </a:r>
            <a:r>
              <a:rPr lang="zh-CN" altLang="en-US" sz="2800" b="1">
                <a:latin typeface="Times New Roman" panose="02020603050405020304" pitchFamily="18" charset="0"/>
              </a:rPr>
              <a:t>　则实例空间和假设空间</a:t>
            </a:r>
            <a:r>
              <a:rPr lang="en-US" altLang="zh-CN" sz="2800" b="1">
                <a:latin typeface="Times New Roman" panose="02020603050405020304" pitchFamily="18" charset="0"/>
              </a:rPr>
              <a:t>H</a:t>
            </a:r>
            <a:r>
              <a:rPr lang="zh-CN" altLang="en-US" sz="2800" b="1">
                <a:latin typeface="Times New Roman" panose="02020603050405020304" pitchFamily="18" charset="0"/>
              </a:rPr>
              <a:t>的大小将增加多少？　</a:t>
            </a:r>
          </a:p>
          <a:p>
            <a:pPr lvl="1" eaLnBrk="1" hangingPunct="1">
              <a:lnSpc>
                <a:spcPct val="150000"/>
              </a:lnSpc>
            </a:pPr>
            <a:r>
              <a:rPr lang="en-US" altLang="zh-CN" sz="2800" b="1">
                <a:latin typeface="Times New Roman" panose="02020603050405020304" pitchFamily="18" charset="0"/>
              </a:rPr>
              <a:t>(3) </a:t>
            </a:r>
            <a:r>
              <a:rPr lang="zh-CN" altLang="en-US" sz="2800" b="1">
                <a:latin typeface="Times New Roman" panose="02020603050405020304" pitchFamily="18" charset="0"/>
              </a:rPr>
              <a:t>推广到一般情形，新增属性</a:t>
            </a:r>
            <a:r>
              <a:rPr lang="en-US" altLang="zh-CN" sz="2800" b="1">
                <a:latin typeface="Times New Roman" panose="02020603050405020304" pitchFamily="18" charset="0"/>
              </a:rPr>
              <a:t>A, </a:t>
            </a:r>
            <a:r>
              <a:rPr lang="zh-CN" altLang="en-US" sz="2800" b="1">
                <a:latin typeface="Times New Roman" panose="02020603050405020304" pitchFamily="18" charset="0"/>
              </a:rPr>
              <a:t>属性值的个数为</a:t>
            </a:r>
            <a:r>
              <a:rPr lang="en-US" altLang="zh-CN" sz="2800" b="1">
                <a:latin typeface="Times New Roman" panose="02020603050405020304" pitchFamily="18" charset="0"/>
              </a:rPr>
              <a:t>k,</a:t>
            </a:r>
            <a:r>
              <a:rPr lang="zh-CN" altLang="en-US" sz="2800" b="1">
                <a:latin typeface="Times New Roman" panose="02020603050405020304" pitchFamily="18" charset="0"/>
              </a:rPr>
              <a:t>　则实例空间和假设空间</a:t>
            </a:r>
            <a:r>
              <a:rPr lang="en-US" altLang="zh-CN" sz="2800" b="1">
                <a:latin typeface="Times New Roman" panose="02020603050405020304" pitchFamily="18" charset="0"/>
              </a:rPr>
              <a:t>H</a:t>
            </a:r>
            <a:r>
              <a:rPr lang="zh-CN" altLang="en-US" sz="2800" b="1">
                <a:latin typeface="Times New Roman" panose="02020603050405020304" pitchFamily="18" charset="0"/>
              </a:rPr>
              <a:t>的大小将增加多少？</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chor="ctr"/>
          <a:lstStyle/>
          <a:p>
            <a:pPr eaLnBrk="1" hangingPunct="1"/>
            <a:r>
              <a:rPr lang="zh-CN" altLang="en-US"/>
              <a:t>答案</a:t>
            </a:r>
          </a:p>
        </p:txBody>
      </p:sp>
      <p:graphicFrame>
        <p:nvGraphicFramePr>
          <p:cNvPr id="101379" name="对象 3">
            <a:hlinkClick r:id="" action="ppaction://ole?verb=1"/>
          </p:cNvPr>
          <p:cNvGraphicFramePr>
            <a:graphicFrameLocks noChangeAspect="1"/>
          </p:cNvGraphicFramePr>
          <p:nvPr/>
        </p:nvGraphicFramePr>
        <p:xfrm>
          <a:off x="865188" y="1225550"/>
          <a:ext cx="7413625" cy="4902200"/>
        </p:xfrm>
        <a:graphic>
          <a:graphicData uri="http://schemas.openxmlformats.org/presentationml/2006/ole">
            <mc:AlternateContent xmlns:mc="http://schemas.openxmlformats.org/markup-compatibility/2006">
              <mc:Choice xmlns:v="urn:schemas-microsoft-com:vml" Requires="v">
                <p:oleObj r:id="rId2" imgW="3111480" imgH="2057400" progId="Equation.KSEE3">
                  <p:embed/>
                </p:oleObj>
              </mc:Choice>
              <mc:Fallback>
                <p:oleObj r:id="rId2" imgW="3111480" imgH="2057400" progId="Equation.KSEE3">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1225550"/>
                        <a:ext cx="741362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chor="ctr"/>
          <a:lstStyle/>
          <a:p>
            <a:pPr eaLnBrk="1" hangingPunct="1"/>
            <a:r>
              <a:rPr lang="en-US" altLang="zh-CN"/>
              <a:t>4.2 </a:t>
            </a:r>
            <a:r>
              <a:rPr lang="zh-CN" altLang="en-US"/>
              <a:t>假设空间的偏序关系</a:t>
            </a:r>
            <a:endParaRPr lang="en-US" altLang="zh-CN"/>
          </a:p>
        </p:txBody>
      </p:sp>
      <p:sp>
        <p:nvSpPr>
          <p:cNvPr id="102403" name="Rectangle 3"/>
          <p:cNvSpPr>
            <a:spLocks noGrp="1" noChangeArrowheads="1"/>
          </p:cNvSpPr>
          <p:nvPr>
            <p:ph idx="1"/>
          </p:nvPr>
        </p:nvSpPr>
        <p:spPr/>
        <p:txBody>
          <a:bodyPr/>
          <a:lstStyle/>
          <a:p>
            <a:pPr eaLnBrk="1" hangingPunct="1">
              <a:lnSpc>
                <a:spcPct val="170000"/>
              </a:lnSpc>
              <a:spcBef>
                <a:spcPct val="30000"/>
              </a:spcBef>
            </a:pPr>
            <a:r>
              <a:rPr lang="zh-CN" altLang="en-US" b="1"/>
              <a:t>利用假设的从一般到特殊偏序关系，可以</a:t>
            </a:r>
            <a:r>
              <a:rPr lang="zh-CN" altLang="en-US" b="1">
                <a:solidFill>
                  <a:srgbClr val="FF0066"/>
                </a:solidFill>
              </a:rPr>
              <a:t>在无限的假设空间</a:t>
            </a:r>
            <a:r>
              <a:rPr lang="zh-CN" altLang="en-US" b="1"/>
              <a:t>中进行</a:t>
            </a:r>
            <a:r>
              <a:rPr lang="zh-CN" altLang="en-US" b="1">
                <a:solidFill>
                  <a:srgbClr val="FF0066"/>
                </a:solidFill>
              </a:rPr>
              <a:t>彻底的搜索</a:t>
            </a:r>
            <a:r>
              <a:rPr lang="zh-CN" altLang="en-US" b="1"/>
              <a:t>，而不需要明确地列举所有的假设。</a:t>
            </a:r>
          </a:p>
          <a:p>
            <a:pPr eaLnBrk="1" hangingPunct="1">
              <a:lnSpc>
                <a:spcPct val="170000"/>
              </a:lnSpc>
              <a:spcBef>
                <a:spcPct val="30000"/>
              </a:spcBef>
            </a:pPr>
            <a:r>
              <a:rPr lang="zh-CN" altLang="en-US" b="1">
                <a:solidFill>
                  <a:srgbClr val="FF0066"/>
                </a:solidFill>
              </a:rPr>
              <a:t>偏序关系由</a:t>
            </a:r>
            <a:r>
              <a:rPr lang="en-US" altLang="zh-CN" b="1">
                <a:solidFill>
                  <a:srgbClr val="FF0066"/>
                </a:solidFill>
              </a:rPr>
              <a:t>?</a:t>
            </a:r>
            <a:r>
              <a:rPr lang="zh-CN" altLang="en-US" b="1">
                <a:solidFill>
                  <a:srgbClr val="FF0066"/>
                </a:solidFill>
              </a:rPr>
              <a:t>和</a:t>
            </a:r>
            <a:r>
              <a:rPr lang="ru-RU" altLang="zh-CN" b="1">
                <a:solidFill>
                  <a:srgbClr val="FF0066"/>
                </a:solidFill>
              </a:rPr>
              <a:t>Ф</a:t>
            </a:r>
            <a:r>
              <a:rPr lang="zh-CN" altLang="ru-RU" b="1">
                <a:solidFill>
                  <a:srgbClr val="FF0066"/>
                </a:solidFill>
              </a:rPr>
              <a:t>构成</a:t>
            </a:r>
          </a:p>
          <a:p>
            <a:pPr eaLnBrk="1" hangingPunct="1"/>
            <a:endParaRPr lang="en-US" altLang="zh-CN" b="1"/>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6" name="Object 4"/>
          <p:cNvGraphicFramePr>
            <a:graphicFrameLocks noGrp="1" noChangeAspect="1"/>
          </p:cNvGraphicFramePr>
          <p:nvPr>
            <p:ph idx="1"/>
          </p:nvPr>
        </p:nvGraphicFramePr>
        <p:xfrm>
          <a:off x="395288" y="1339850"/>
          <a:ext cx="8353425" cy="4176713"/>
        </p:xfrm>
        <a:graphic>
          <a:graphicData uri="http://schemas.openxmlformats.org/presentationml/2006/ole">
            <mc:AlternateContent xmlns:mc="http://schemas.openxmlformats.org/markup-compatibility/2006">
              <mc:Choice xmlns:v="urn:schemas-microsoft-com:vml" Requires="v">
                <p:oleObj r:id="rId2" imgW="2781300" imgH="1397000" progId="Equation.3">
                  <p:embed/>
                </p:oleObj>
              </mc:Choice>
              <mc:Fallback>
                <p:oleObj r:id="rId2" imgW="2781300" imgH="13970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39850"/>
                        <a:ext cx="835342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27" name="Rectangle 2"/>
          <p:cNvSpPr>
            <a:spLocks noGrp="1" noChangeArrowheads="1"/>
          </p:cNvSpPr>
          <p:nvPr>
            <p:ph type="title"/>
          </p:nvPr>
        </p:nvSpPr>
        <p:spPr/>
        <p:txBody>
          <a:bodyPr anchor="ctr"/>
          <a:lstStyle/>
          <a:p>
            <a:pPr eaLnBrk="1" hangingPunct="1"/>
            <a:r>
              <a:rPr lang="en-US" altLang="zh-CN"/>
              <a:t>4.2 </a:t>
            </a:r>
            <a:r>
              <a:rPr lang="zh-CN" altLang="en-US"/>
              <a:t>假设空间的偏序关系</a:t>
            </a:r>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4"/>
          <p:cNvGraphicFramePr>
            <a:graphicFrameLocks noGrp="1" noChangeAspect="1"/>
          </p:cNvGraphicFramePr>
          <p:nvPr>
            <p:ph idx="1"/>
          </p:nvPr>
        </p:nvGraphicFramePr>
        <p:xfrm>
          <a:off x="431800" y="1606550"/>
          <a:ext cx="8280400" cy="3457575"/>
        </p:xfrm>
        <a:graphic>
          <a:graphicData uri="http://schemas.openxmlformats.org/presentationml/2006/ole">
            <mc:AlternateContent xmlns:mc="http://schemas.openxmlformats.org/markup-compatibility/2006">
              <mc:Choice xmlns:v="urn:schemas-microsoft-com:vml" Requires="v">
                <p:oleObj r:id="rId2" imgW="3365500" imgH="1397000" progId="Equation.3">
                  <p:embed/>
                </p:oleObj>
              </mc:Choice>
              <mc:Fallback>
                <p:oleObj r:id="rId2" imgW="3365500" imgH="13970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606550"/>
                        <a:ext cx="82804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1" name="Rectangle 2"/>
          <p:cNvSpPr>
            <a:spLocks noGrp="1" noChangeArrowheads="1"/>
          </p:cNvSpPr>
          <p:nvPr>
            <p:ph type="title"/>
          </p:nvPr>
        </p:nvSpPr>
        <p:spPr/>
        <p:txBody>
          <a:bodyPr anchor="ctr"/>
          <a:lstStyle/>
          <a:p>
            <a:pPr eaLnBrk="1" hangingPunct="1"/>
            <a:r>
              <a:rPr lang="en-US" altLang="zh-CN"/>
              <a:t>4.2 </a:t>
            </a:r>
            <a:r>
              <a:rPr lang="zh-CN" altLang="en-US"/>
              <a:t>假设空间的偏序关系</a:t>
            </a:r>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5"/>
          <p:cNvGraphicFramePr>
            <a:graphicFrameLocks noGrp="1" noChangeAspect="1"/>
          </p:cNvGraphicFramePr>
          <p:nvPr>
            <p:ph idx="1"/>
          </p:nvPr>
        </p:nvGraphicFramePr>
        <p:xfrm>
          <a:off x="862013" y="908050"/>
          <a:ext cx="7419975" cy="5400675"/>
        </p:xfrm>
        <a:graphic>
          <a:graphicData uri="http://schemas.openxmlformats.org/presentationml/2006/ole">
            <mc:AlternateContent xmlns:mc="http://schemas.openxmlformats.org/markup-compatibility/2006">
              <mc:Choice xmlns:v="urn:schemas-microsoft-com:vml" Requires="v">
                <p:oleObj r:id="rId2" imgW="2895600" imgH="2108200" progId="Equation.3">
                  <p:embed/>
                </p:oleObj>
              </mc:Choice>
              <mc:Fallback>
                <p:oleObj r:id="rId2" imgW="2895600" imgH="2108200" progId="Equation.3">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908050"/>
                        <a:ext cx="74199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75" name="Rectangle 2"/>
          <p:cNvSpPr>
            <a:spLocks noGrp="1" noChangeArrowheads="1"/>
          </p:cNvSpPr>
          <p:nvPr>
            <p:ph type="title"/>
          </p:nvPr>
        </p:nvSpPr>
        <p:spPr/>
        <p:txBody>
          <a:bodyPr anchor="ctr"/>
          <a:lstStyle/>
          <a:p>
            <a:pPr eaLnBrk="1" hangingPunct="1"/>
            <a:r>
              <a:rPr lang="en-US" altLang="zh-CN"/>
              <a:t>4.2 </a:t>
            </a:r>
            <a:r>
              <a:rPr lang="zh-CN" altLang="en-US"/>
              <a:t>假设空间的偏序关系</a:t>
            </a:r>
            <a:endParaRPr lang="en-US" altLang="zh-CN"/>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250825" y="908050"/>
            <a:ext cx="8213725" cy="5400675"/>
          </a:xfrm>
        </p:spPr>
        <p:txBody>
          <a:bodyPr/>
          <a:lstStyle/>
          <a:p>
            <a:pPr eaLnBrk="1" hangingPunct="1">
              <a:lnSpc>
                <a:spcPct val="190000"/>
              </a:lnSpc>
              <a:spcBef>
                <a:spcPct val="30000"/>
              </a:spcBef>
            </a:pPr>
            <a:r>
              <a:rPr lang="zh-CN" altLang="en-US" b="1"/>
              <a:t>上述四个推论非常重要，构成了设计搜索算法的基础</a:t>
            </a:r>
          </a:p>
          <a:p>
            <a:pPr lvl="1" eaLnBrk="1" hangingPunct="1">
              <a:lnSpc>
                <a:spcPct val="190000"/>
              </a:lnSpc>
              <a:spcBef>
                <a:spcPct val="30000"/>
              </a:spcBef>
            </a:pPr>
            <a:r>
              <a:rPr lang="zh-CN" altLang="en-US" b="1">
                <a:solidFill>
                  <a:srgbClr val="FF0066"/>
                </a:solidFill>
              </a:rPr>
              <a:t>可以利用这种偏序结构，有效搜索假设空间</a:t>
            </a:r>
            <a:endParaRPr lang="en-US" altLang="zh-CN" b="1">
              <a:solidFill>
                <a:srgbClr val="FF0066"/>
              </a:solidFill>
            </a:endParaRPr>
          </a:p>
        </p:txBody>
      </p:sp>
      <p:sp>
        <p:nvSpPr>
          <p:cNvPr id="106499" name="Rectangle 2"/>
          <p:cNvSpPr>
            <a:spLocks noGrp="1" noChangeArrowheads="1"/>
          </p:cNvSpPr>
          <p:nvPr>
            <p:ph type="title"/>
          </p:nvPr>
        </p:nvSpPr>
        <p:spPr/>
        <p:txBody>
          <a:bodyPr anchor="ctr"/>
          <a:lstStyle/>
          <a:p>
            <a:pPr eaLnBrk="1" hangingPunct="1"/>
            <a:r>
              <a:rPr lang="en-US" altLang="zh-CN"/>
              <a:t>4.2 </a:t>
            </a:r>
            <a:r>
              <a:rPr lang="zh-CN" altLang="en-US"/>
              <a:t>假设空间的偏序关系</a:t>
            </a:r>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zh-CN" altLang="en-US"/>
              <a:t>机器学习的发展阶段</a:t>
            </a:r>
          </a:p>
        </p:txBody>
      </p:sp>
      <p:sp>
        <p:nvSpPr>
          <p:cNvPr id="19459" name="Rectangle 5"/>
          <p:cNvSpPr>
            <a:spLocks noGrp="1" noChangeArrowheads="1"/>
          </p:cNvSpPr>
          <p:nvPr>
            <p:ph idx="1"/>
          </p:nvPr>
        </p:nvSpPr>
        <p:spPr/>
        <p:txBody>
          <a:bodyPr/>
          <a:lstStyle/>
          <a:p>
            <a:pPr eaLnBrk="1" hangingPunct="1"/>
            <a:r>
              <a:rPr lang="zh-CN" altLang="en-US" b="1"/>
              <a:t>通用的学习系统研究（</a:t>
            </a:r>
            <a:r>
              <a:rPr lang="en-US" altLang="zh-CN" b="1"/>
              <a:t>50</a:t>
            </a:r>
            <a:r>
              <a:rPr lang="zh-CN" altLang="en-US" b="1"/>
              <a:t>年代中期）</a:t>
            </a:r>
          </a:p>
          <a:p>
            <a:pPr lvl="1" eaLnBrk="1" hangingPunct="1"/>
            <a:r>
              <a:rPr lang="zh-CN" altLang="en-US" sz="2800" b="1"/>
              <a:t>致力于构造一个没有或者只有很少初始知识的通用系统</a:t>
            </a:r>
          </a:p>
          <a:p>
            <a:pPr lvl="1" eaLnBrk="1" hangingPunct="1"/>
            <a:r>
              <a:rPr lang="zh-CN" altLang="en-US" sz="2800" b="1"/>
              <a:t>主要技术有神经元模型、决策论和控制论。</a:t>
            </a:r>
          </a:p>
          <a:p>
            <a:pPr eaLnBrk="1" hangingPunct="1"/>
            <a:r>
              <a:rPr lang="zh-CN" altLang="en-US" b="1"/>
              <a:t>概念学习系统研究（</a:t>
            </a:r>
            <a:r>
              <a:rPr lang="en-US" altLang="zh-CN" b="1"/>
              <a:t>60</a:t>
            </a:r>
            <a:r>
              <a:rPr lang="zh-CN" altLang="en-US" b="1"/>
              <a:t>年代中期）</a:t>
            </a:r>
          </a:p>
          <a:p>
            <a:pPr eaLnBrk="1" hangingPunct="1"/>
            <a:r>
              <a:rPr lang="zh-CN" altLang="en-US" b="1"/>
              <a:t>基于知识的各种学习系统研究（</a:t>
            </a:r>
            <a:r>
              <a:rPr lang="en-US" altLang="zh-CN" b="1"/>
              <a:t>70</a:t>
            </a:r>
            <a:r>
              <a:rPr lang="zh-CN" altLang="en-US" b="1"/>
              <a:t>年代中期）</a:t>
            </a:r>
            <a:endParaRPr lang="en-US" altLang="zh-CN" b="1"/>
          </a:p>
          <a:p>
            <a:pPr eaLnBrk="1" hangingPunct="1"/>
            <a:r>
              <a:rPr lang="zh-CN" altLang="en-US" b="1"/>
              <a:t>联接学习和符号学习的深入研究（</a:t>
            </a:r>
            <a:r>
              <a:rPr lang="en-US" altLang="zh-CN" b="1"/>
              <a:t>80</a:t>
            </a:r>
            <a:r>
              <a:rPr lang="zh-CN" altLang="en-US" b="1"/>
              <a:t>年代末）</a:t>
            </a:r>
          </a:p>
          <a:p>
            <a:pPr eaLnBrk="1" hangingPunct="1"/>
            <a:r>
              <a:rPr lang="zh-CN" altLang="en-US" b="1"/>
              <a:t>统计学习（</a:t>
            </a:r>
            <a:r>
              <a:rPr lang="en-US" altLang="zh-CN" b="1"/>
              <a:t>90</a:t>
            </a:r>
            <a:r>
              <a:rPr lang="zh-CN" altLang="en-US" b="1"/>
              <a:t>年代中）</a:t>
            </a:r>
          </a:p>
          <a:p>
            <a:pPr eaLnBrk="1" hangingPunct="1"/>
            <a:r>
              <a:rPr lang="zh-CN" altLang="en-US" b="1"/>
              <a:t>深度学习（</a:t>
            </a:r>
            <a:r>
              <a:rPr lang="en-US" altLang="zh-CN" b="1"/>
              <a:t>00</a:t>
            </a:r>
            <a:r>
              <a:rPr lang="zh-CN" altLang="en-US" b="1"/>
              <a:t>年代中</a:t>
            </a:r>
            <a:r>
              <a:rPr lang="en-US" altLang="zh-CN" b="1"/>
              <a:t>-</a:t>
            </a:r>
            <a:r>
              <a:rPr lang="zh-CN" altLang="en-US" b="1"/>
              <a:t>现在）</a:t>
            </a:r>
          </a:p>
        </p:txBody>
      </p:sp>
      <p:sp>
        <p:nvSpPr>
          <p:cNvPr id="19460" name="Rectangle 6"/>
          <p:cNvSpPr>
            <a:spLocks noChangeArrowheads="1"/>
          </p:cNvSpPr>
          <p:nvPr/>
        </p:nvSpPr>
        <p:spPr bwMode="auto">
          <a:xfrm>
            <a:off x="0" y="-1588"/>
            <a:ext cx="8937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r>
              <a:rPr lang="zh-CN" altLang="en-US" sz="1400" b="0">
                <a:solidFill>
                  <a:schemeClr val="tx1"/>
                </a:solidFill>
                <a:latin typeface="Times New Roman" panose="02020603050405020304" pitchFamily="18" charset="0"/>
                <a:ea typeface="仿宋_GB2312" pitchFamily="49" charset="-122"/>
              </a:rPr>
              <a:t>　　　　</a:t>
            </a:r>
            <a:r>
              <a:rPr lang="zh-CN" altLang="en-US" sz="900" b="0">
                <a:solidFill>
                  <a:schemeClr val="tx1"/>
                </a:solidFill>
                <a:latin typeface="Times New Roman" panose="02020603050405020304" pitchFamily="18" charset="0"/>
              </a:rPr>
              <a:t> </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9461" name="Rectangle 7"/>
          <p:cNvSpPr>
            <a:spLocks noChangeArrowheads="1"/>
          </p:cNvSpPr>
          <p:nvPr/>
        </p:nvSpPr>
        <p:spPr bwMode="auto">
          <a:xfrm>
            <a:off x="0" y="-1588"/>
            <a:ext cx="8937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r>
              <a:rPr lang="zh-CN" altLang="en-US" sz="1400" b="0">
                <a:solidFill>
                  <a:schemeClr val="tx1"/>
                </a:solidFill>
                <a:latin typeface="Times New Roman" panose="02020603050405020304" pitchFamily="18" charset="0"/>
                <a:ea typeface="仿宋_GB2312" pitchFamily="49" charset="-122"/>
              </a:rPr>
              <a:t>　　　　</a:t>
            </a:r>
            <a:r>
              <a:rPr lang="zh-CN" altLang="en-US" sz="900" b="0">
                <a:solidFill>
                  <a:schemeClr val="tx1"/>
                </a:solidFill>
                <a:latin typeface="Times New Roman" panose="02020603050405020304" pitchFamily="18" charset="0"/>
              </a:rPr>
              <a:t> </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9462" name="Rectangle 8"/>
          <p:cNvSpPr>
            <a:spLocks noChangeArrowheads="1"/>
          </p:cNvSpPr>
          <p:nvPr/>
        </p:nvSpPr>
        <p:spPr bwMode="auto">
          <a:xfrm>
            <a:off x="0" y="-1588"/>
            <a:ext cx="8937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r>
              <a:rPr lang="zh-CN" altLang="en-US" sz="1400" b="0">
                <a:solidFill>
                  <a:schemeClr val="tx1"/>
                </a:solidFill>
                <a:latin typeface="Times New Roman" panose="02020603050405020304" pitchFamily="18" charset="0"/>
                <a:ea typeface="仿宋_GB2312" pitchFamily="49" charset="-122"/>
              </a:rPr>
              <a:t>　　　　</a:t>
            </a:r>
            <a:r>
              <a:rPr lang="zh-CN" altLang="en-US" sz="900" b="0">
                <a:solidFill>
                  <a:schemeClr val="tx1"/>
                </a:solidFill>
                <a:latin typeface="Times New Roman" panose="02020603050405020304" pitchFamily="18" charset="0"/>
              </a:rPr>
              <a:t> </a:t>
            </a:r>
            <a:endParaRPr lang="zh-CN" altLang="en-US" sz="2400" b="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chor="ctr"/>
          <a:lstStyle/>
          <a:p>
            <a:pPr eaLnBrk="1" hangingPunct="1"/>
            <a:r>
              <a:rPr lang="en-US" altLang="zh-CN"/>
              <a:t>4.4 FIND-S</a:t>
            </a:r>
            <a:r>
              <a:rPr lang="zh-CN" altLang="en-US"/>
              <a:t>算法</a:t>
            </a:r>
          </a:p>
        </p:txBody>
      </p:sp>
      <p:sp>
        <p:nvSpPr>
          <p:cNvPr id="107523" name="Rectangle 3"/>
          <p:cNvSpPr>
            <a:spLocks noGrp="1" noChangeArrowheads="1"/>
          </p:cNvSpPr>
          <p:nvPr>
            <p:ph idx="1"/>
          </p:nvPr>
        </p:nvSpPr>
        <p:spPr/>
        <p:txBody>
          <a:bodyPr/>
          <a:lstStyle/>
          <a:p>
            <a:pPr eaLnBrk="1" hangingPunct="1">
              <a:lnSpc>
                <a:spcPct val="180000"/>
              </a:lnSpc>
              <a:spcBef>
                <a:spcPct val="30000"/>
              </a:spcBef>
            </a:pPr>
            <a:r>
              <a:rPr lang="en-US" altLang="zh-CN" b="1">
                <a:latin typeface="Times New Roman" panose="02020603050405020304" pitchFamily="18" charset="0"/>
              </a:rPr>
              <a:t>FIND-S</a:t>
            </a:r>
            <a:r>
              <a:rPr lang="zh-CN" altLang="en-US" b="1">
                <a:latin typeface="Times New Roman" panose="02020603050405020304" pitchFamily="18" charset="0"/>
              </a:rPr>
              <a:t>算法利用偏序关系，搜索一个</a:t>
            </a:r>
            <a:r>
              <a:rPr lang="zh-CN" altLang="en-US" b="1">
                <a:solidFill>
                  <a:srgbClr val="FF0066"/>
                </a:solidFill>
                <a:latin typeface="Times New Roman" panose="02020603050405020304" pitchFamily="18" charset="0"/>
              </a:rPr>
              <a:t>特殊的假设</a:t>
            </a:r>
          </a:p>
          <a:p>
            <a:pPr lvl="1" eaLnBrk="1" hangingPunct="1">
              <a:lnSpc>
                <a:spcPct val="180000"/>
              </a:lnSpc>
              <a:spcBef>
                <a:spcPct val="30000"/>
              </a:spcBef>
            </a:pPr>
            <a:r>
              <a:rPr lang="zh-CN" altLang="en-US" b="1"/>
              <a:t>使得对于每个训练样例，当其为正例时，该假设将其判为正例；</a:t>
            </a:r>
          </a:p>
          <a:p>
            <a:pPr lvl="1" eaLnBrk="1" hangingPunct="1">
              <a:lnSpc>
                <a:spcPct val="180000"/>
              </a:lnSpc>
              <a:spcBef>
                <a:spcPct val="30000"/>
              </a:spcBef>
            </a:pPr>
            <a:r>
              <a:rPr lang="zh-CN" altLang="en-US" b="1"/>
              <a:t>当其为反例时，该假设将其判为反例。</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p:txBody>
          <a:bodyPr/>
          <a:lstStyle/>
          <a:p>
            <a:pPr eaLnBrk="1" hangingPunct="1">
              <a:lnSpc>
                <a:spcPct val="190000"/>
              </a:lnSpc>
              <a:spcBef>
                <a:spcPct val="30000"/>
              </a:spcBef>
            </a:pPr>
            <a:r>
              <a:rPr lang="en-US" altLang="zh-CN" b="1">
                <a:latin typeface="Times New Roman" panose="02020603050405020304" pitchFamily="18" charset="0"/>
              </a:rPr>
              <a:t>FIND-S</a:t>
            </a:r>
            <a:r>
              <a:rPr lang="zh-CN" altLang="en-US" b="1">
                <a:latin typeface="Times New Roman" panose="02020603050405020304" pitchFamily="18" charset="0"/>
              </a:rPr>
              <a:t>算法思路</a:t>
            </a:r>
          </a:p>
          <a:p>
            <a:pPr lvl="1" eaLnBrk="1" hangingPunct="1">
              <a:lnSpc>
                <a:spcPct val="190000"/>
              </a:lnSpc>
              <a:spcBef>
                <a:spcPct val="30000"/>
              </a:spcBef>
            </a:pPr>
            <a:r>
              <a:rPr lang="zh-CN" altLang="en-US" b="1">
                <a:latin typeface="Times New Roman" panose="02020603050405020304" pitchFamily="18" charset="0"/>
              </a:rPr>
              <a:t>从</a:t>
            </a:r>
            <a:r>
              <a:rPr lang="en-US" altLang="zh-CN" b="1">
                <a:latin typeface="Times New Roman" panose="02020603050405020304" pitchFamily="18" charset="0"/>
              </a:rPr>
              <a:t>H</a:t>
            </a:r>
            <a:r>
              <a:rPr lang="zh-CN" altLang="en-US" b="1">
                <a:latin typeface="Times New Roman" panose="02020603050405020304" pitchFamily="18" charset="0"/>
              </a:rPr>
              <a:t>中</a:t>
            </a:r>
            <a:r>
              <a:rPr lang="zh-CN" altLang="en-US" b="1">
                <a:solidFill>
                  <a:srgbClr val="FF0066"/>
                </a:solidFill>
                <a:latin typeface="Times New Roman" panose="02020603050405020304" pitchFamily="18" charset="0"/>
              </a:rPr>
              <a:t>最特殊的假设</a:t>
            </a:r>
            <a:r>
              <a:rPr lang="zh-CN" altLang="en-US" b="1">
                <a:latin typeface="Times New Roman" panose="02020603050405020304" pitchFamily="18" charset="0"/>
              </a:rPr>
              <a:t>出发，然后在该假设将正例错判为反例时，根据推论</a:t>
            </a:r>
            <a:r>
              <a:rPr lang="en-US" altLang="zh-CN" b="1">
                <a:latin typeface="Times New Roman" panose="02020603050405020304" pitchFamily="18" charset="0"/>
              </a:rPr>
              <a:t>3</a:t>
            </a:r>
            <a:r>
              <a:rPr lang="zh-CN" altLang="en-US" b="1">
                <a:latin typeface="Times New Roman" panose="02020603050405020304" pitchFamily="18" charset="0"/>
              </a:rPr>
              <a:t>，将其</a:t>
            </a:r>
            <a:r>
              <a:rPr lang="zh-CN" altLang="en-US" b="1">
                <a:solidFill>
                  <a:srgbClr val="FF0066"/>
                </a:solidFill>
                <a:latin typeface="Times New Roman" panose="02020603050405020304" pitchFamily="18" charset="0"/>
              </a:rPr>
              <a:t>极小一般化</a:t>
            </a:r>
            <a:r>
              <a:rPr lang="zh-CN" altLang="en-US" b="1">
                <a:latin typeface="Times New Roman" panose="02020603050405020304" pitchFamily="18" charset="0"/>
              </a:rPr>
              <a:t>，从而使得该假设将正例判为正例</a:t>
            </a:r>
            <a:endParaRPr lang="en-US" altLang="zh-CN" b="1">
              <a:latin typeface="Times New Roman" panose="02020603050405020304" pitchFamily="18" charset="0"/>
            </a:endParaRPr>
          </a:p>
          <a:p>
            <a:pPr eaLnBrk="1" hangingPunct="1">
              <a:spcBef>
                <a:spcPct val="30000"/>
              </a:spcBef>
            </a:pPr>
            <a:endParaRPr lang="zh-CN" altLang="en-US" b="1"/>
          </a:p>
        </p:txBody>
      </p:sp>
      <p:sp>
        <p:nvSpPr>
          <p:cNvPr id="108547" name="Rectangle 2"/>
          <p:cNvSpPr>
            <a:spLocks noGrp="1" noChangeArrowheads="1"/>
          </p:cNvSpPr>
          <p:nvPr>
            <p:ph type="title"/>
          </p:nvPr>
        </p:nvSpPr>
        <p:spPr/>
        <p:txBody>
          <a:bodyPr anchor="ctr"/>
          <a:lstStyle/>
          <a:p>
            <a:pPr eaLnBrk="1" hangingPunct="1"/>
            <a:r>
              <a:rPr lang="en-US" altLang="zh-CN"/>
              <a:t>4.4 FIND-S</a:t>
            </a:r>
            <a:r>
              <a:rPr lang="zh-CN" altLang="en-US"/>
              <a:t>算法</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Object 4"/>
          <p:cNvGraphicFramePr>
            <a:graphicFrameLocks noGrp="1" noChangeAspect="1"/>
          </p:cNvGraphicFramePr>
          <p:nvPr>
            <p:ph idx="1"/>
          </p:nvPr>
        </p:nvGraphicFramePr>
        <p:xfrm>
          <a:off x="1187450" y="1112838"/>
          <a:ext cx="6769100" cy="4826000"/>
        </p:xfrm>
        <a:graphic>
          <a:graphicData uri="http://schemas.openxmlformats.org/presentationml/2006/ole">
            <mc:AlternateContent xmlns:mc="http://schemas.openxmlformats.org/markup-compatibility/2006">
              <mc:Choice xmlns:v="urn:schemas-microsoft-com:vml" Requires="v">
                <p:oleObj r:id="rId2" imgW="2476500" imgH="1854200" progId="Equation.3">
                  <p:embed/>
                </p:oleObj>
              </mc:Choice>
              <mc:Fallback>
                <p:oleObj r:id="rId2" imgW="2476500" imgH="18542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112838"/>
                        <a:ext cx="67691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9571" name="Rectangle 2"/>
          <p:cNvSpPr>
            <a:spLocks noGrp="1" noChangeArrowheads="1"/>
          </p:cNvSpPr>
          <p:nvPr>
            <p:ph type="title"/>
          </p:nvPr>
        </p:nvSpPr>
        <p:spPr/>
        <p:txBody>
          <a:bodyPr anchor="ctr"/>
          <a:lstStyle/>
          <a:p>
            <a:pPr eaLnBrk="1" hangingPunct="1"/>
            <a:r>
              <a:rPr lang="en-US" altLang="zh-CN"/>
              <a:t>4.4 FIND-S</a:t>
            </a:r>
            <a:r>
              <a:rPr lang="zh-CN" altLang="en-US"/>
              <a:t>算法</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1"/>
          <p:cNvSpPr>
            <a:spLocks noGrp="1" noChangeArrowheads="1"/>
          </p:cNvSpPr>
          <p:nvPr>
            <p:ph type="title"/>
          </p:nvPr>
        </p:nvSpPr>
        <p:spPr/>
        <p:txBody>
          <a:bodyPr anchor="ctr"/>
          <a:lstStyle/>
          <a:p>
            <a:pPr eaLnBrk="1" hangingPunct="1"/>
            <a:r>
              <a:rPr lang="zh-CN" altLang="en-US"/>
              <a:t>例 题</a:t>
            </a:r>
          </a:p>
        </p:txBody>
      </p:sp>
      <p:graphicFrame>
        <p:nvGraphicFramePr>
          <p:cNvPr id="229480" name="Group 104"/>
          <p:cNvGraphicFramePr>
            <a:graphicFrameLocks noGrp="1"/>
          </p:cNvGraphicFramePr>
          <p:nvPr>
            <p:ph idx="1"/>
          </p:nvPr>
        </p:nvGraphicFramePr>
        <p:xfrm>
          <a:off x="296863" y="2684463"/>
          <a:ext cx="8642350" cy="3384552"/>
        </p:xfrm>
        <a:graphic>
          <a:graphicData uri="http://schemas.openxmlformats.org/drawingml/2006/table">
            <a:tbl>
              <a:tblPr/>
              <a:tblGrid>
                <a:gridCol w="108077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081405">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080770">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gridCol w="1081405">
                  <a:extLst>
                    <a:ext uri="{9D8B030D-6E8A-4147-A177-3AD203B41FA5}">
                      <a16:colId xmlns:a16="http://schemas.microsoft.com/office/drawing/2014/main" val="20006"/>
                    </a:ext>
                  </a:extLst>
                </a:gridCol>
                <a:gridCol w="1079500">
                  <a:extLst>
                    <a:ext uri="{9D8B030D-6E8A-4147-A177-3AD203B41FA5}">
                      <a16:colId xmlns:a16="http://schemas.microsoft.com/office/drawing/2014/main" val="20007"/>
                    </a:ext>
                  </a:extLst>
                </a:gridCol>
              </a:tblGrid>
              <a:tr h="669925">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例子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天气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气温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风力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水温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预测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适宜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相同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10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相同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不同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不同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0651" name="Rectangle 103"/>
          <p:cNvSpPr>
            <a:spLocks noChangeArrowheads="1"/>
          </p:cNvSpPr>
          <p:nvPr/>
        </p:nvSpPr>
        <p:spPr bwMode="auto">
          <a:xfrm>
            <a:off x="647700" y="1101725"/>
            <a:ext cx="784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lnSpc>
                <a:spcPct val="130000"/>
              </a:lnSpc>
              <a:spcBef>
                <a:spcPct val="20000"/>
              </a:spcBef>
              <a:buFont typeface="Wingdings" panose="05000000000000000000" pitchFamily="2" charset="2"/>
              <a:buChar char="l"/>
            </a:pPr>
            <a:r>
              <a:rPr lang="zh-CN" altLang="en-US" sz="2800">
                <a:solidFill>
                  <a:srgbClr val="003366"/>
                </a:solidFill>
                <a:latin typeface="Arial" panose="020B0604020202020204" pitchFamily="34" charset="0"/>
                <a:ea typeface="宋体" panose="02010600030101010101" pitchFamily="2" charset="-122"/>
              </a:rPr>
              <a:t>张三进行水上运动的日子。共有</a:t>
            </a:r>
            <a:r>
              <a:rPr lang="en-US" altLang="zh-CN" sz="2800">
                <a:solidFill>
                  <a:srgbClr val="003366"/>
                </a:solidFill>
                <a:latin typeface="Arial" panose="020B0604020202020204" pitchFamily="34" charset="0"/>
                <a:ea typeface="宋体" panose="02010600030101010101" pitchFamily="2" charset="-122"/>
              </a:rPr>
              <a:t>6</a:t>
            </a:r>
            <a:r>
              <a:rPr lang="zh-CN" altLang="en-US" sz="2800">
                <a:solidFill>
                  <a:srgbClr val="003366"/>
                </a:solidFill>
                <a:latin typeface="Arial" panose="020B0604020202020204" pitchFamily="34" charset="0"/>
                <a:ea typeface="宋体" panose="02010600030101010101" pitchFamily="2" charset="-122"/>
              </a:rPr>
              <a:t>个属性，四个训练样例，其中三个正例和一个反例。 </a:t>
            </a:r>
            <a:endParaRPr lang="en-US" altLang="zh-CN" sz="2800">
              <a:solidFill>
                <a:srgbClr val="003366"/>
              </a:solidFill>
              <a:latin typeface="Arial" panose="020B0604020202020204" pitchFamily="34" charset="0"/>
              <a:ea typeface="宋体" panose="02010600030101010101" pitchFamily="2"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sz="half" idx="4294967295"/>
          </p:nvPr>
        </p:nvSpPr>
        <p:spPr>
          <a:xfrm>
            <a:off x="561975" y="1238250"/>
            <a:ext cx="7127875" cy="3044825"/>
          </a:xfrm>
        </p:spPr>
        <p:txBody>
          <a:bodyPr/>
          <a:lstStyle/>
          <a:p>
            <a:pPr eaLnBrk="1" hangingPunct="1">
              <a:lnSpc>
                <a:spcPct val="140000"/>
              </a:lnSpc>
              <a:spcBef>
                <a:spcPct val="30000"/>
              </a:spcBef>
              <a:buClrTx/>
            </a:pPr>
            <a:r>
              <a:rPr lang="zh-CN" altLang="en-US" b="1">
                <a:latin typeface="Times New Roman" panose="02020603050405020304" pitchFamily="18" charset="0"/>
              </a:rPr>
              <a:t>求解假设集合</a:t>
            </a:r>
            <a:r>
              <a:rPr lang="en-US" altLang="zh-CN" b="1">
                <a:latin typeface="Times New Roman" panose="02020603050405020304" pitchFamily="18" charset="0"/>
              </a:rPr>
              <a:t>H</a:t>
            </a:r>
            <a:r>
              <a:rPr lang="zh-CN" altLang="en-US" b="1">
                <a:latin typeface="Times New Roman" panose="02020603050405020304" pitchFamily="18" charset="0"/>
              </a:rPr>
              <a:t>中的</a:t>
            </a:r>
            <a:r>
              <a:rPr lang="en-US" altLang="zh-CN" b="1">
                <a:latin typeface="Times New Roman" panose="02020603050405020304" pitchFamily="18" charset="0"/>
              </a:rPr>
              <a:t>h</a:t>
            </a:r>
            <a:r>
              <a:rPr lang="zh-CN" altLang="en-US" b="1">
                <a:latin typeface="Times New Roman" panose="02020603050405020304" pitchFamily="18" charset="0"/>
              </a:rPr>
              <a:t>，使得对于</a:t>
            </a:r>
            <a:r>
              <a:rPr lang="en-US" altLang="zh-CN" b="1">
                <a:latin typeface="Times New Roman" panose="02020603050405020304" pitchFamily="18" charset="0"/>
              </a:rPr>
              <a:t>D</a:t>
            </a:r>
            <a:r>
              <a:rPr lang="zh-CN" altLang="en-US" b="1">
                <a:latin typeface="Times New Roman" panose="02020603050405020304" pitchFamily="18" charset="0"/>
              </a:rPr>
              <a:t>中任意的</a:t>
            </a:r>
            <a:r>
              <a:rPr lang="en-US" altLang="zh-CN" b="1">
                <a:latin typeface="Times New Roman" panose="02020603050405020304" pitchFamily="18" charset="0"/>
              </a:rPr>
              <a:t>d, </a:t>
            </a:r>
            <a:r>
              <a:rPr lang="zh-CN" altLang="en-US" b="1">
                <a:latin typeface="Times New Roman" panose="02020603050405020304" pitchFamily="18" charset="0"/>
              </a:rPr>
              <a:t>有</a:t>
            </a:r>
            <a:r>
              <a:rPr lang="en-US" altLang="zh-CN" b="1">
                <a:latin typeface="Times New Roman" panose="02020603050405020304" pitchFamily="18" charset="0"/>
              </a:rPr>
              <a:t>h(d)=C(d).</a:t>
            </a:r>
          </a:p>
          <a:p>
            <a:pPr eaLnBrk="1" hangingPunct="1">
              <a:lnSpc>
                <a:spcPct val="140000"/>
              </a:lnSpc>
              <a:spcBef>
                <a:spcPct val="30000"/>
              </a:spcBef>
              <a:buClrTx/>
            </a:pPr>
            <a:r>
              <a:rPr lang="zh-CN" altLang="en-US" b="1">
                <a:latin typeface="Times New Roman" panose="02020603050405020304" pitchFamily="18" charset="0"/>
              </a:rPr>
              <a:t>应用</a:t>
            </a:r>
            <a:r>
              <a:rPr lang="en-US" altLang="zh-CN" b="1">
                <a:latin typeface="Times New Roman" panose="02020603050405020304" pitchFamily="18" charset="0"/>
              </a:rPr>
              <a:t>FIND-S</a:t>
            </a:r>
            <a:r>
              <a:rPr lang="zh-CN" altLang="en-US" b="1">
                <a:latin typeface="Times New Roman" panose="02020603050405020304" pitchFamily="18" charset="0"/>
              </a:rPr>
              <a:t>算法：</a:t>
            </a:r>
          </a:p>
          <a:p>
            <a:pPr marL="471488" lvl="1" indent="0" eaLnBrk="1" hangingPunct="1">
              <a:lnSpc>
                <a:spcPct val="140000"/>
              </a:lnSpc>
              <a:spcBef>
                <a:spcPct val="30000"/>
              </a:spcBef>
              <a:buFontTx/>
              <a:buNone/>
            </a:pPr>
            <a:r>
              <a:rPr lang="en-US" altLang="zh-CN" b="1">
                <a:latin typeface="Times New Roman" panose="02020603050405020304" pitchFamily="18" charset="0"/>
              </a:rPr>
              <a:t>1.</a:t>
            </a:r>
            <a:r>
              <a:rPr lang="zh-CN" altLang="en-US" b="1">
                <a:latin typeface="Times New Roman" panose="02020603050405020304" pitchFamily="18" charset="0"/>
              </a:rPr>
              <a:t>将</a:t>
            </a:r>
            <a:r>
              <a:rPr lang="en-US" altLang="zh-CN" b="1">
                <a:latin typeface="Times New Roman" panose="02020603050405020304" pitchFamily="18" charset="0"/>
              </a:rPr>
              <a:t>h</a:t>
            </a:r>
            <a:r>
              <a:rPr lang="zh-CN" altLang="en-US" b="1">
                <a:latin typeface="Times New Roman" panose="02020603050405020304" pitchFamily="18" charset="0"/>
              </a:rPr>
              <a:t>初始化为</a:t>
            </a:r>
            <a:r>
              <a:rPr lang="en-US" altLang="zh-CN" b="1">
                <a:latin typeface="Times New Roman" panose="02020603050405020304" pitchFamily="18" charset="0"/>
              </a:rPr>
              <a:t>H</a:t>
            </a:r>
            <a:r>
              <a:rPr lang="zh-CN" altLang="en-US" b="1">
                <a:latin typeface="Times New Roman" panose="02020603050405020304" pitchFamily="18" charset="0"/>
              </a:rPr>
              <a:t>中最特殊的假设：</a:t>
            </a:r>
            <a:endParaRPr lang="en-US" altLang="zh-CN" b="1">
              <a:latin typeface="Times New Roman" panose="02020603050405020304" pitchFamily="18" charset="0"/>
            </a:endParaRPr>
          </a:p>
        </p:txBody>
      </p:sp>
      <p:graphicFrame>
        <p:nvGraphicFramePr>
          <p:cNvPr id="111619" name="Object 4"/>
          <p:cNvGraphicFramePr>
            <a:graphicFrameLocks noGrp="1" noChangeAspect="1"/>
          </p:cNvGraphicFramePr>
          <p:nvPr>
            <p:ph idx="1"/>
          </p:nvPr>
        </p:nvGraphicFramePr>
        <p:xfrm>
          <a:off x="2036763" y="4283075"/>
          <a:ext cx="4178300" cy="649288"/>
        </p:xfrm>
        <a:graphic>
          <a:graphicData uri="http://schemas.openxmlformats.org/presentationml/2006/ole">
            <mc:AlternateContent xmlns:mc="http://schemas.openxmlformats.org/markup-compatibility/2006">
              <mc:Choice xmlns:v="urn:schemas-microsoft-com:vml" Requires="v">
                <p:oleObj r:id="rId2" imgW="1536480" imgH="203040" progId="Equation.3">
                  <p:embed/>
                </p:oleObj>
              </mc:Choice>
              <mc:Fallback>
                <p:oleObj r:id="rId2" imgW="1536480" imgH="20304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763" y="4283075"/>
                        <a:ext cx="41783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1620" name="Rectangle 7"/>
          <p:cNvSpPr>
            <a:spLocks noChangeArrowheads="1"/>
          </p:cNvSpPr>
          <p:nvPr/>
        </p:nvSpPr>
        <p:spPr bwMode="auto">
          <a:xfrm>
            <a:off x="1908175" y="4437063"/>
            <a:ext cx="68468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pPr eaLnBrk="1" hangingPunct="1">
              <a:spcBef>
                <a:spcPct val="20000"/>
              </a:spcBef>
              <a:buFont typeface="Wingdings" panose="05000000000000000000" pitchFamily="2" charset="2"/>
              <a:buChar char="l"/>
            </a:pPr>
            <a:endParaRPr lang="zh-CN" altLang="en-US" sz="2800">
              <a:solidFill>
                <a:srgbClr val="003366"/>
              </a:solidFill>
              <a:latin typeface="Times New Roman" panose="02020603050405020304" pitchFamily="18" charset="0"/>
              <a:ea typeface="宋体" panose="02010600030101010101" pitchFamily="2" charset="-122"/>
            </a:endParaRPr>
          </a:p>
        </p:txBody>
      </p:sp>
      <p:sp>
        <p:nvSpPr>
          <p:cNvPr id="111621" name="Rectangle 101"/>
          <p:cNvSpPr>
            <a:spLocks noGrp="1" noChangeArrowheads="1"/>
          </p:cNvSpPr>
          <p:nvPr>
            <p:ph type="title"/>
          </p:nvPr>
        </p:nvSpPr>
        <p:spPr/>
        <p:txBody>
          <a:bodyPr anchor="ctr"/>
          <a:lstStyle/>
          <a:p>
            <a:pPr eaLnBrk="1" hangingPunct="1"/>
            <a:r>
              <a:rPr lang="zh-CN" altLang="en-US"/>
              <a:t>过 程</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body" sz="half" idx="4294967295"/>
          </p:nvPr>
        </p:nvSpPr>
        <p:spPr>
          <a:xfrm>
            <a:off x="323850" y="1217613"/>
            <a:ext cx="8531225" cy="1963737"/>
          </a:xfrm>
        </p:spPr>
        <p:txBody>
          <a:bodyPr/>
          <a:lstStyle/>
          <a:p>
            <a:pPr marL="471488" lvl="1" indent="0" eaLnBrk="1" hangingPunct="1">
              <a:lnSpc>
                <a:spcPct val="160000"/>
              </a:lnSpc>
              <a:spcBef>
                <a:spcPct val="30000"/>
              </a:spcBef>
              <a:buFontTx/>
              <a:buNone/>
            </a:pPr>
            <a:r>
              <a:rPr lang="en-US" altLang="zh-CN" b="1">
                <a:latin typeface="Times New Roman" panose="02020603050405020304" pitchFamily="18" charset="0"/>
              </a:rPr>
              <a:t>2.</a:t>
            </a:r>
            <a:r>
              <a:rPr lang="zh-CN" altLang="en-US" b="1">
                <a:latin typeface="Times New Roman" panose="02020603050405020304" pitchFamily="18" charset="0"/>
              </a:rPr>
              <a:t>考虑第一个样例，这是一个正例。因为</a:t>
            </a:r>
            <a:r>
              <a:rPr lang="en-US" altLang="zh-CN" b="1">
                <a:latin typeface="Times New Roman" panose="02020603050405020304" pitchFamily="18" charset="0"/>
              </a:rPr>
              <a:t>h</a:t>
            </a:r>
            <a:r>
              <a:rPr lang="zh-CN" altLang="en-US" b="1">
                <a:latin typeface="Times New Roman" panose="02020603050405020304" pitchFamily="18" charset="0"/>
              </a:rPr>
              <a:t>的每一个属性值</a:t>
            </a:r>
            <a:r>
              <a:rPr lang="zh-CN" altLang="en-US" b="1">
                <a:solidFill>
                  <a:srgbClr val="FF0066"/>
                </a:solidFill>
                <a:latin typeface="Times New Roman" panose="02020603050405020304" pitchFamily="18" charset="0"/>
              </a:rPr>
              <a:t>显然都不满足该样例的约束</a:t>
            </a:r>
            <a:r>
              <a:rPr lang="zh-CN" altLang="en-US" b="1">
                <a:latin typeface="Times New Roman" panose="02020603050405020304" pitchFamily="18" charset="0"/>
              </a:rPr>
              <a:t>，所以都被替换掉：</a:t>
            </a:r>
          </a:p>
        </p:txBody>
      </p:sp>
      <p:sp>
        <p:nvSpPr>
          <p:cNvPr id="112643" name="文本框 1"/>
          <p:cNvSpPr txBox="1">
            <a:spLocks noChangeArrowheads="1"/>
          </p:cNvSpPr>
          <p:nvPr/>
        </p:nvSpPr>
        <p:spPr bwMode="auto">
          <a:xfrm>
            <a:off x="395288" y="3068638"/>
            <a:ext cx="442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r>
              <a:rPr lang="en-US" altLang="zh-CN" b="0">
                <a:solidFill>
                  <a:schemeClr val="tx1"/>
                </a:solidFill>
                <a:latin typeface="仿宋" panose="02010609060101010101" pitchFamily="49" charset="-122"/>
                <a:ea typeface="仿宋" panose="02010609060101010101" pitchFamily="49" charset="-122"/>
              </a:rPr>
              <a:t>h</a:t>
            </a:r>
            <a:endParaRPr lang="zh-CN" altLang="en-US" b="0">
              <a:solidFill>
                <a:schemeClr val="tx1"/>
              </a:solidFill>
              <a:latin typeface="仿宋" panose="02010609060101010101" pitchFamily="49" charset="-122"/>
              <a:ea typeface="仿宋" panose="02010609060101010101" pitchFamily="49" charset="-122"/>
            </a:endParaRPr>
          </a:p>
        </p:txBody>
      </p:sp>
      <p:cxnSp>
        <p:nvCxnSpPr>
          <p:cNvPr id="4" name="直接箭头连接符 3"/>
          <p:cNvCxnSpPr>
            <a:cxnSpLocks/>
          </p:cNvCxnSpPr>
          <p:nvPr/>
        </p:nvCxnSpPr>
        <p:spPr>
          <a:xfrm flipH="1">
            <a:off x="838200" y="3481388"/>
            <a:ext cx="493713" cy="4762"/>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12645" name="文本框 6"/>
          <p:cNvSpPr txBox="1">
            <a:spLocks noChangeArrowheads="1"/>
          </p:cNvSpPr>
          <p:nvPr/>
        </p:nvSpPr>
        <p:spPr bwMode="auto">
          <a:xfrm>
            <a:off x="1331913" y="3084513"/>
            <a:ext cx="7056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r>
              <a:rPr lang="en-US" altLang="zh-CN" b="0">
                <a:solidFill>
                  <a:schemeClr val="tx1"/>
                </a:solidFill>
                <a:latin typeface="仿宋" panose="02010609060101010101" pitchFamily="49" charset="-122"/>
                <a:ea typeface="仿宋" panose="02010609060101010101" pitchFamily="49" charset="-122"/>
              </a:rPr>
              <a:t>&lt;</a:t>
            </a:r>
            <a:r>
              <a:rPr lang="zh-CN" altLang="en-US" b="0">
                <a:solidFill>
                  <a:schemeClr val="tx1"/>
                </a:solidFill>
                <a:latin typeface="仿宋" panose="02010609060101010101" pitchFamily="49" charset="-122"/>
                <a:ea typeface="仿宋" panose="02010609060101010101" pitchFamily="49" charset="-122"/>
              </a:rPr>
              <a:t>晴，暖，正常，大，暖，相同</a:t>
            </a:r>
          </a:p>
        </p:txBody>
      </p:sp>
      <p:pic>
        <p:nvPicPr>
          <p:cNvPr id="112646" name="图片 10"/>
          <p:cNvPicPr>
            <a:picLocks noChangeAspect="1" noChangeArrowheads="1"/>
          </p:cNvPicPr>
          <p:nvPr/>
        </p:nvPicPr>
        <p:blipFill>
          <a:blip r:embed="rId2">
            <a:extLst>
              <a:ext uri="{28A0092B-C50C-407E-A947-70E740481C1C}">
                <a14:useLocalDpi xmlns:a14="http://schemas.microsoft.com/office/drawing/2010/main" val="0"/>
              </a:ext>
            </a:extLst>
          </a:blip>
          <a:srcRect l="893" r="3311"/>
          <a:stretch>
            <a:fillRect/>
          </a:stretch>
        </p:blipFill>
        <p:spPr bwMode="auto">
          <a:xfrm>
            <a:off x="336550" y="4029075"/>
            <a:ext cx="86423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标题 1"/>
          <p:cNvSpPr>
            <a:spLocks noGrp="1"/>
          </p:cNvSpPr>
          <p:nvPr>
            <p:ph type="title"/>
          </p:nvPr>
        </p:nvSpPr>
        <p:spPr/>
        <p:txBody>
          <a:bodyPr/>
          <a:lstStyle/>
          <a:p>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1"/>
          <p:cNvSpPr>
            <a:spLocks noGrp="1" noChangeArrowheads="1"/>
          </p:cNvSpPr>
          <p:nvPr>
            <p:ph type="title"/>
          </p:nvPr>
        </p:nvSpPr>
        <p:spPr/>
        <p:txBody>
          <a:bodyPr anchor="ctr"/>
          <a:lstStyle/>
          <a:p>
            <a:pPr eaLnBrk="1" hangingPunct="1"/>
            <a:r>
              <a:rPr lang="zh-CN" altLang="en-US"/>
              <a:t>过 程</a:t>
            </a:r>
          </a:p>
        </p:txBody>
      </p:sp>
      <p:sp>
        <p:nvSpPr>
          <p:cNvPr id="113667" name="文本框 3"/>
          <p:cNvSpPr txBox="1">
            <a:spLocks noChangeArrowheads="1"/>
          </p:cNvSpPr>
          <p:nvPr/>
        </p:nvSpPr>
        <p:spPr bwMode="auto">
          <a:xfrm>
            <a:off x="539750" y="4292600"/>
            <a:ext cx="442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r>
              <a:rPr lang="en-US" altLang="zh-CN" b="0">
                <a:solidFill>
                  <a:schemeClr val="tx1"/>
                </a:solidFill>
                <a:latin typeface="仿宋" panose="02010609060101010101" pitchFamily="49" charset="-122"/>
                <a:ea typeface="仿宋" panose="02010609060101010101" pitchFamily="49" charset="-122"/>
              </a:rPr>
              <a:t>h</a:t>
            </a:r>
            <a:endParaRPr lang="zh-CN" altLang="en-US" b="0">
              <a:solidFill>
                <a:schemeClr val="tx1"/>
              </a:solidFill>
              <a:latin typeface="仿宋" panose="02010609060101010101" pitchFamily="49" charset="-122"/>
              <a:ea typeface="仿宋" panose="02010609060101010101" pitchFamily="49" charset="-122"/>
            </a:endParaRPr>
          </a:p>
        </p:txBody>
      </p:sp>
      <p:cxnSp>
        <p:nvCxnSpPr>
          <p:cNvPr id="5" name="直接箭头连接符 4"/>
          <p:cNvCxnSpPr>
            <a:cxnSpLocks/>
          </p:cNvCxnSpPr>
          <p:nvPr/>
        </p:nvCxnSpPr>
        <p:spPr>
          <a:xfrm flipH="1">
            <a:off x="982663" y="4705350"/>
            <a:ext cx="493712" cy="4763"/>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13669" name="文本框 5"/>
          <p:cNvSpPr txBox="1">
            <a:spLocks noChangeArrowheads="1"/>
          </p:cNvSpPr>
          <p:nvPr/>
        </p:nvSpPr>
        <p:spPr bwMode="auto">
          <a:xfrm>
            <a:off x="1476375" y="4310063"/>
            <a:ext cx="79914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r>
              <a:rPr lang="en-US" altLang="zh-CN" b="0">
                <a:solidFill>
                  <a:schemeClr val="tx1"/>
                </a:solidFill>
                <a:latin typeface="仿宋" panose="02010609060101010101" pitchFamily="49" charset="-122"/>
                <a:ea typeface="仿宋" panose="02010609060101010101" pitchFamily="49" charset="-122"/>
              </a:rPr>
              <a:t>&lt;</a:t>
            </a:r>
            <a:r>
              <a:rPr lang="zh-CN" altLang="en-US" b="0">
                <a:solidFill>
                  <a:schemeClr val="tx1"/>
                </a:solidFill>
                <a:latin typeface="仿宋" panose="02010609060101010101" pitchFamily="49" charset="-122"/>
                <a:ea typeface="仿宋" panose="02010609060101010101" pitchFamily="49" charset="-122"/>
              </a:rPr>
              <a:t>晴，暖，？，大，暖，相同</a:t>
            </a:r>
            <a:r>
              <a:rPr lang="en-US" altLang="zh-CN" b="0">
                <a:solidFill>
                  <a:schemeClr val="tx1"/>
                </a:solidFill>
                <a:latin typeface="仿宋" panose="02010609060101010101" pitchFamily="49" charset="-122"/>
                <a:ea typeface="仿宋" panose="02010609060101010101" pitchFamily="49" charset="-122"/>
              </a:rPr>
              <a:t>&gt;</a:t>
            </a:r>
            <a:endParaRPr lang="zh-CN" altLang="en-US" b="0">
              <a:solidFill>
                <a:schemeClr val="tx1"/>
              </a:solidFill>
              <a:latin typeface="仿宋" panose="02010609060101010101" pitchFamily="49" charset="-122"/>
              <a:ea typeface="仿宋" panose="02010609060101010101" pitchFamily="49" charset="-122"/>
            </a:endParaRPr>
          </a:p>
        </p:txBody>
      </p:sp>
      <p:pic>
        <p:nvPicPr>
          <p:cNvPr id="113670"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14550"/>
            <a:ext cx="86423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1"/>
          <p:cNvSpPr>
            <a:spLocks noGrp="1" noChangeArrowheads="1"/>
          </p:cNvSpPr>
          <p:nvPr>
            <p:ph type="title"/>
          </p:nvPr>
        </p:nvSpPr>
        <p:spPr/>
        <p:txBody>
          <a:bodyPr anchor="ctr"/>
          <a:lstStyle/>
          <a:p>
            <a:pPr eaLnBrk="1" hangingPunct="1"/>
            <a:r>
              <a:rPr lang="zh-CN" altLang="en-US"/>
              <a:t>过 程</a:t>
            </a:r>
          </a:p>
        </p:txBody>
      </p:sp>
      <p:sp>
        <p:nvSpPr>
          <p:cNvPr id="114691" name="文本框 5"/>
          <p:cNvSpPr txBox="1">
            <a:spLocks noChangeArrowheads="1"/>
          </p:cNvSpPr>
          <p:nvPr/>
        </p:nvSpPr>
        <p:spPr bwMode="auto">
          <a:xfrm>
            <a:off x="827088" y="3357563"/>
            <a:ext cx="442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r>
              <a:rPr lang="en-US" altLang="zh-CN" b="0">
                <a:solidFill>
                  <a:schemeClr val="tx1"/>
                </a:solidFill>
                <a:latin typeface="仿宋" panose="02010609060101010101" pitchFamily="49" charset="-122"/>
                <a:ea typeface="仿宋" panose="02010609060101010101" pitchFamily="49" charset="-122"/>
              </a:rPr>
              <a:t>h</a:t>
            </a:r>
            <a:endParaRPr lang="zh-CN" altLang="en-US" b="0">
              <a:solidFill>
                <a:schemeClr val="tx1"/>
              </a:solidFill>
              <a:latin typeface="仿宋" panose="02010609060101010101" pitchFamily="49" charset="-122"/>
              <a:ea typeface="仿宋" panose="02010609060101010101" pitchFamily="49" charset="-122"/>
            </a:endParaRPr>
          </a:p>
        </p:txBody>
      </p:sp>
      <p:cxnSp>
        <p:nvCxnSpPr>
          <p:cNvPr id="7" name="直接箭头连接符 6"/>
          <p:cNvCxnSpPr>
            <a:cxnSpLocks/>
          </p:cNvCxnSpPr>
          <p:nvPr/>
        </p:nvCxnSpPr>
        <p:spPr>
          <a:xfrm flipH="1">
            <a:off x="1270000" y="3770313"/>
            <a:ext cx="493713" cy="4762"/>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14693" name="文本框 7"/>
          <p:cNvSpPr txBox="1">
            <a:spLocks noChangeArrowheads="1"/>
          </p:cNvSpPr>
          <p:nvPr/>
        </p:nvSpPr>
        <p:spPr bwMode="auto">
          <a:xfrm>
            <a:off x="1763713" y="3373438"/>
            <a:ext cx="7993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3333FF"/>
                </a:solidFill>
                <a:latin typeface="黑体" panose="02010609060101010101" pitchFamily="49" charset="-122"/>
                <a:ea typeface="黑体" panose="02010609060101010101" pitchFamily="49" charset="-122"/>
              </a:defRPr>
            </a:lvl1pPr>
            <a:lvl2pPr marL="742950" indent="-285750">
              <a:defRPr sz="4000" b="1">
                <a:solidFill>
                  <a:srgbClr val="3333FF"/>
                </a:solidFill>
                <a:latin typeface="黑体" panose="02010609060101010101" pitchFamily="49" charset="-122"/>
                <a:ea typeface="黑体" panose="02010609060101010101" pitchFamily="49" charset="-122"/>
              </a:defRPr>
            </a:lvl2pPr>
            <a:lvl3pPr marL="1143000" indent="-228600">
              <a:defRPr sz="4000" b="1">
                <a:solidFill>
                  <a:srgbClr val="3333FF"/>
                </a:solidFill>
                <a:latin typeface="黑体" panose="02010609060101010101" pitchFamily="49" charset="-122"/>
                <a:ea typeface="黑体" panose="02010609060101010101" pitchFamily="49" charset="-122"/>
              </a:defRPr>
            </a:lvl3pPr>
            <a:lvl4pPr marL="1600200" indent="-228600">
              <a:defRPr sz="4000" b="1">
                <a:solidFill>
                  <a:srgbClr val="3333FF"/>
                </a:solidFill>
                <a:latin typeface="黑体" panose="02010609060101010101" pitchFamily="49" charset="-122"/>
                <a:ea typeface="黑体" panose="02010609060101010101" pitchFamily="49" charset="-122"/>
              </a:defRPr>
            </a:lvl4pPr>
            <a:lvl5pPr marL="2057400" indent="-228600">
              <a:defRPr sz="4000" b="1">
                <a:solidFill>
                  <a:srgbClr val="3333FF"/>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4000" b="1">
                <a:solidFill>
                  <a:srgbClr val="3333FF"/>
                </a:solidFill>
                <a:latin typeface="黑体" panose="02010609060101010101" pitchFamily="49" charset="-122"/>
                <a:ea typeface="黑体" panose="02010609060101010101" pitchFamily="49" charset="-122"/>
              </a:defRPr>
            </a:lvl9pPr>
          </a:lstStyle>
          <a:p>
            <a:r>
              <a:rPr lang="en-US" altLang="zh-CN" b="0">
                <a:solidFill>
                  <a:schemeClr val="tx1"/>
                </a:solidFill>
                <a:latin typeface="仿宋" panose="02010609060101010101" pitchFamily="49" charset="-122"/>
                <a:ea typeface="仿宋" panose="02010609060101010101" pitchFamily="49" charset="-122"/>
              </a:rPr>
              <a:t>&lt;</a:t>
            </a:r>
            <a:r>
              <a:rPr lang="zh-CN" altLang="en-US" b="0">
                <a:solidFill>
                  <a:schemeClr val="tx1"/>
                </a:solidFill>
                <a:latin typeface="仿宋" panose="02010609060101010101" pitchFamily="49" charset="-122"/>
                <a:ea typeface="仿宋" panose="02010609060101010101" pitchFamily="49" charset="-122"/>
              </a:rPr>
              <a:t>晴，暖，？，大，？，？</a:t>
            </a:r>
            <a:r>
              <a:rPr lang="en-US" altLang="zh-CN" b="0">
                <a:solidFill>
                  <a:schemeClr val="tx1"/>
                </a:solidFill>
                <a:latin typeface="仿宋" panose="02010609060101010101" pitchFamily="49" charset="-122"/>
                <a:ea typeface="仿宋" panose="02010609060101010101" pitchFamily="49" charset="-122"/>
              </a:rPr>
              <a:t>&gt;</a:t>
            </a:r>
            <a:endParaRPr lang="zh-CN" altLang="en-US" b="0">
              <a:solidFill>
                <a:schemeClr val="tx1"/>
              </a:solidFill>
              <a:latin typeface="仿宋" panose="02010609060101010101" pitchFamily="49" charset="-122"/>
              <a:ea typeface="仿宋" panose="02010609060101010101" pitchFamily="49" charset="-122"/>
            </a:endParaRPr>
          </a:p>
        </p:txBody>
      </p:sp>
      <p:pic>
        <p:nvPicPr>
          <p:cNvPr id="11469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3650"/>
            <a:ext cx="858202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5"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4238625"/>
            <a:ext cx="858202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chor="ctr"/>
          <a:lstStyle/>
          <a:p>
            <a:pPr eaLnBrk="1" hangingPunct="1"/>
            <a:r>
              <a:rPr lang="en-US" altLang="zh-CN"/>
              <a:t>FIND-S</a:t>
            </a:r>
            <a:r>
              <a:rPr lang="zh-CN" altLang="en-US"/>
              <a:t>算法的特点</a:t>
            </a:r>
          </a:p>
        </p:txBody>
      </p:sp>
      <p:sp>
        <p:nvSpPr>
          <p:cNvPr id="115715" name="Rectangle 3"/>
          <p:cNvSpPr>
            <a:spLocks noGrp="1" noChangeArrowheads="1"/>
          </p:cNvSpPr>
          <p:nvPr>
            <p:ph idx="1"/>
          </p:nvPr>
        </p:nvSpPr>
        <p:spPr/>
        <p:txBody>
          <a:bodyPr/>
          <a:lstStyle/>
          <a:p>
            <a:pPr eaLnBrk="1" hangingPunct="1">
              <a:lnSpc>
                <a:spcPct val="180000"/>
              </a:lnSpc>
              <a:spcBef>
                <a:spcPct val="30000"/>
              </a:spcBef>
            </a:pPr>
            <a:r>
              <a:rPr lang="zh-CN" altLang="en-US" b="1">
                <a:latin typeface="Times New Roman" panose="02020603050405020304" pitchFamily="18" charset="0"/>
              </a:rPr>
              <a:t>对于以属性约束的合取式描述的假设空间，算法保证输出的是</a:t>
            </a:r>
            <a:r>
              <a:rPr lang="en-US" altLang="zh-CN" b="1">
                <a:latin typeface="Times New Roman" panose="02020603050405020304" pitchFamily="18" charset="0"/>
              </a:rPr>
              <a:t>H</a:t>
            </a:r>
            <a:r>
              <a:rPr lang="zh-CN" altLang="en-US" b="1">
                <a:latin typeface="Times New Roman" panose="02020603050405020304" pitchFamily="18" charset="0"/>
              </a:rPr>
              <a:t>中</a:t>
            </a:r>
            <a:r>
              <a:rPr lang="zh-CN" altLang="en-US" b="1">
                <a:solidFill>
                  <a:srgbClr val="FF0066"/>
                </a:solidFill>
                <a:latin typeface="Times New Roman" panose="02020603050405020304" pitchFamily="18" charset="0"/>
              </a:rPr>
              <a:t>与所有正例一致的最特殊的假设</a:t>
            </a:r>
            <a:r>
              <a:rPr lang="zh-CN" altLang="en-US" b="1">
                <a:latin typeface="Times New Roman" panose="02020603050405020304" pitchFamily="18" charset="0"/>
              </a:rPr>
              <a:t>。</a:t>
            </a:r>
          </a:p>
          <a:p>
            <a:pPr eaLnBrk="1" hangingPunct="1">
              <a:lnSpc>
                <a:spcPct val="180000"/>
              </a:lnSpc>
              <a:spcBef>
                <a:spcPct val="30000"/>
              </a:spcBef>
            </a:pPr>
            <a:r>
              <a:rPr lang="en-US" altLang="zh-CN" b="1">
                <a:latin typeface="Times New Roman" panose="02020603050405020304" pitchFamily="18" charset="0"/>
              </a:rPr>
              <a:t>FIND-S</a:t>
            </a:r>
            <a:r>
              <a:rPr lang="zh-CN" altLang="en-US" b="1">
                <a:latin typeface="Times New Roman" panose="02020603050405020304" pitchFamily="18" charset="0"/>
              </a:rPr>
              <a:t>算法虽然只针对样例集合中的</a:t>
            </a:r>
            <a:r>
              <a:rPr lang="zh-CN" altLang="en-US" b="1">
                <a:solidFill>
                  <a:srgbClr val="FF0066"/>
                </a:solidFill>
                <a:latin typeface="Times New Roman" panose="02020603050405020304" pitchFamily="18" charset="0"/>
              </a:rPr>
              <a:t>正例</a:t>
            </a:r>
            <a:r>
              <a:rPr lang="zh-CN" altLang="en-US" b="1">
                <a:latin typeface="Times New Roman" panose="02020603050405020304" pitchFamily="18" charset="0"/>
              </a:rPr>
              <a:t>进行处理，对于反例未进行任何处理，但是它一定</a:t>
            </a:r>
            <a:r>
              <a:rPr lang="zh-CN" altLang="en-US" b="1">
                <a:solidFill>
                  <a:srgbClr val="FF0066"/>
                </a:solidFill>
                <a:latin typeface="Times New Roman" panose="02020603050405020304" pitchFamily="18" charset="0"/>
              </a:rPr>
              <a:t>会将反例判为反例</a:t>
            </a:r>
            <a:r>
              <a:rPr lang="zh-CN" altLang="en-US"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chor="ctr"/>
          <a:lstStyle/>
          <a:p>
            <a:pPr eaLnBrk="1" hangingPunct="1"/>
            <a:r>
              <a:rPr lang="zh-CN" altLang="en-US"/>
              <a:t>正确判断反例的证明</a:t>
            </a:r>
            <a:endParaRPr lang="en-US" altLang="zh-CN"/>
          </a:p>
        </p:txBody>
      </p:sp>
      <p:sp>
        <p:nvSpPr>
          <p:cNvPr id="116739" name="Rectangle 3"/>
          <p:cNvSpPr>
            <a:spLocks noGrp="1" noChangeArrowheads="1"/>
          </p:cNvSpPr>
          <p:nvPr>
            <p:ph idx="1"/>
          </p:nvPr>
        </p:nvSpPr>
        <p:spPr/>
        <p:txBody>
          <a:bodyPr/>
          <a:lstStyle/>
          <a:p>
            <a:pPr eaLnBrk="1" hangingPunct="1">
              <a:lnSpc>
                <a:spcPct val="150000"/>
              </a:lnSpc>
            </a:pPr>
            <a:r>
              <a:rPr lang="en-US" altLang="zh-CN" b="1">
                <a:latin typeface="Times New Roman" panose="02020603050405020304" pitchFamily="18" charset="0"/>
              </a:rPr>
              <a:t>1. </a:t>
            </a:r>
            <a:r>
              <a:rPr lang="zh-CN" altLang="en-US" b="1">
                <a:latin typeface="Times New Roman" panose="02020603050405020304" pitchFamily="18" charset="0"/>
              </a:rPr>
              <a:t>算法输出的假设</a:t>
            </a:r>
            <a:r>
              <a:rPr lang="en-US" altLang="zh-CN" b="1">
                <a:latin typeface="Times New Roman" panose="02020603050405020304" pitchFamily="18" charset="0"/>
              </a:rPr>
              <a:t>h </a:t>
            </a:r>
            <a:r>
              <a:rPr lang="zh-CN" altLang="en-US" b="1">
                <a:latin typeface="Times New Roman" panose="02020603050405020304" pitchFamily="18" charset="0"/>
              </a:rPr>
              <a:t>，可以将训练样例集合中所有的正例判定为正例；</a:t>
            </a:r>
          </a:p>
          <a:p>
            <a:pPr eaLnBrk="1" hangingPunct="1">
              <a:lnSpc>
                <a:spcPct val="150000"/>
              </a:lnSpc>
            </a:pPr>
            <a:r>
              <a:rPr lang="en-US" altLang="zh-CN" b="1">
                <a:latin typeface="Times New Roman" panose="02020603050405020304" pitchFamily="18" charset="0"/>
              </a:rPr>
              <a:t>2. </a:t>
            </a:r>
            <a:r>
              <a:rPr lang="zh-CN" altLang="en-US" b="1">
                <a:latin typeface="Times New Roman" panose="02020603050405020304" pitchFamily="18" charset="0"/>
              </a:rPr>
              <a:t>对理想的目标函数</a:t>
            </a:r>
            <a:r>
              <a:rPr lang="en-US" altLang="zh-CN" b="1">
                <a:latin typeface="Times New Roman" panose="02020603050405020304" pitchFamily="18" charset="0"/>
              </a:rPr>
              <a:t>C(x)</a:t>
            </a:r>
            <a:r>
              <a:rPr lang="zh-CN" altLang="en-US" b="1">
                <a:latin typeface="Times New Roman" panose="02020603050405020304" pitchFamily="18" charset="0"/>
              </a:rPr>
              <a:t>， </a:t>
            </a:r>
            <a:r>
              <a:rPr lang="en-US" altLang="zh-CN" b="1">
                <a:latin typeface="Times New Roman" panose="02020603050405020304" pitchFamily="18" charset="0"/>
              </a:rPr>
              <a:t>C(x)</a:t>
            </a:r>
            <a:r>
              <a:rPr lang="zh-CN" altLang="en-US" b="1">
                <a:latin typeface="Times New Roman" panose="02020603050405020304" pitchFamily="18" charset="0"/>
              </a:rPr>
              <a:t>在整个实例空间内都能正确判断，对于更小的训练空间</a:t>
            </a:r>
            <a:r>
              <a:rPr lang="en-US" altLang="zh-CN" b="1">
                <a:latin typeface="Times New Roman" panose="02020603050405020304" pitchFamily="18" charset="0"/>
              </a:rPr>
              <a:t>D</a:t>
            </a:r>
            <a:r>
              <a:rPr lang="zh-CN" altLang="en-US" b="1">
                <a:latin typeface="Times New Roman" panose="02020603050405020304" pitchFamily="18" charset="0"/>
              </a:rPr>
              <a:t>内，它当然可以将所有的正例都判定为正例。即</a:t>
            </a:r>
            <a:r>
              <a:rPr lang="en-US" altLang="zh-CN" b="1">
                <a:latin typeface="Times New Roman" panose="02020603050405020304" pitchFamily="18" charset="0"/>
              </a:rPr>
              <a:t>h</a:t>
            </a:r>
            <a:r>
              <a:rPr lang="zh-CN" altLang="en-US" b="1">
                <a:latin typeface="Times New Roman" panose="02020603050405020304" pitchFamily="18" charset="0"/>
              </a:rPr>
              <a:t>判为正例，</a:t>
            </a:r>
            <a:r>
              <a:rPr lang="en-US" altLang="zh-CN" b="1">
                <a:latin typeface="Times New Roman" panose="02020603050405020304" pitchFamily="18" charset="0"/>
              </a:rPr>
              <a:t>C(x)</a:t>
            </a:r>
            <a:r>
              <a:rPr lang="zh-CN" altLang="en-US" b="1">
                <a:latin typeface="Times New Roman" panose="02020603050405020304" pitchFamily="18" charset="0"/>
              </a:rPr>
              <a:t>肯定判为正例，则</a:t>
            </a:r>
            <a:r>
              <a:rPr lang="en-US" altLang="zh-CN" b="1">
                <a:solidFill>
                  <a:srgbClr val="FF0066"/>
                </a:solidFill>
                <a:latin typeface="Times New Roman" panose="02020603050405020304" pitchFamily="18" charset="0"/>
              </a:rPr>
              <a:t>C(x)</a:t>
            </a:r>
            <a:r>
              <a:rPr lang="zh-CN" altLang="en-US" b="1">
                <a:solidFill>
                  <a:srgbClr val="FF0066"/>
                </a:solidFill>
                <a:latin typeface="Times New Roman" panose="02020603050405020304" pitchFamily="18" charset="0"/>
              </a:rPr>
              <a:t>比</a:t>
            </a:r>
            <a:r>
              <a:rPr lang="en-US" altLang="zh-CN" b="1">
                <a:solidFill>
                  <a:srgbClr val="FF0066"/>
                </a:solidFill>
                <a:latin typeface="Times New Roman" panose="02020603050405020304" pitchFamily="18" charset="0"/>
              </a:rPr>
              <a:t>h</a:t>
            </a:r>
            <a:r>
              <a:rPr lang="zh-CN" altLang="en-US" b="1">
                <a:solidFill>
                  <a:srgbClr val="FF0066"/>
                </a:solidFill>
                <a:latin typeface="Times New Roman" panose="02020603050405020304" pitchFamily="18" charset="0"/>
              </a:rPr>
              <a:t>更一般</a:t>
            </a:r>
            <a:r>
              <a:rPr lang="zh-CN" altLang="en-US" b="1">
                <a:latin typeface="Times New Roman" panose="02020603050405020304" pitchFamily="18" charset="0"/>
              </a:rPr>
              <a:t>；</a:t>
            </a:r>
          </a:p>
          <a:p>
            <a:pPr eaLnBrk="1" hangingPunct="1">
              <a:lnSpc>
                <a:spcPct val="150000"/>
              </a:lnSpc>
            </a:pPr>
            <a:r>
              <a:rPr lang="en-US" altLang="zh-CN" b="1">
                <a:latin typeface="Times New Roman" panose="02020603050405020304" pitchFamily="18" charset="0"/>
              </a:rPr>
              <a:t>3. </a:t>
            </a:r>
            <a:r>
              <a:rPr lang="zh-CN" altLang="en-US" b="1">
                <a:latin typeface="Times New Roman" panose="02020603050405020304" pitchFamily="18" charset="0"/>
              </a:rPr>
              <a:t>根据推论</a:t>
            </a:r>
            <a:r>
              <a:rPr lang="en-US" altLang="zh-CN" b="1">
                <a:latin typeface="Times New Roman" panose="02020603050405020304" pitchFamily="18" charset="0"/>
              </a:rPr>
              <a:t>1</a:t>
            </a:r>
            <a:r>
              <a:rPr lang="zh-CN" altLang="en-US" b="1">
                <a:latin typeface="Times New Roman" panose="02020603050405020304" pitchFamily="18" charset="0"/>
              </a:rPr>
              <a:t>，若</a:t>
            </a:r>
            <a:r>
              <a:rPr lang="en-US" altLang="zh-CN" b="1">
                <a:latin typeface="Times New Roman" panose="02020603050405020304" pitchFamily="18" charset="0"/>
              </a:rPr>
              <a:t>C(x)</a:t>
            </a:r>
            <a:r>
              <a:rPr lang="zh-CN" altLang="en-US" b="1">
                <a:latin typeface="Times New Roman" panose="02020603050405020304" pitchFamily="18" charset="0"/>
              </a:rPr>
              <a:t>将训练样例判为反例，则</a:t>
            </a:r>
            <a:r>
              <a:rPr lang="en-US" altLang="zh-CN" b="1">
                <a:latin typeface="Times New Roman" panose="02020603050405020304" pitchFamily="18" charset="0"/>
              </a:rPr>
              <a:t>h</a:t>
            </a:r>
            <a:r>
              <a:rPr lang="zh-CN" altLang="en-US" b="1">
                <a:latin typeface="Times New Roman" panose="02020603050405020304" pitchFamily="18" charset="0"/>
              </a:rPr>
              <a:t>也一定将该样例判为反例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pPr eaLnBrk="1" hangingPunct="1"/>
            <a:r>
              <a:rPr lang="zh-CN" altLang="en-US"/>
              <a:t>学习的分类</a:t>
            </a:r>
          </a:p>
        </p:txBody>
      </p:sp>
      <p:sp>
        <p:nvSpPr>
          <p:cNvPr id="21507" name="Rectangle 3"/>
          <p:cNvSpPr>
            <a:spLocks noGrp="1" noChangeArrowheads="1"/>
          </p:cNvSpPr>
          <p:nvPr>
            <p:ph idx="1"/>
          </p:nvPr>
        </p:nvSpPr>
        <p:spPr/>
        <p:txBody>
          <a:bodyPr/>
          <a:lstStyle/>
          <a:p>
            <a:pPr eaLnBrk="1" hangingPunct="1">
              <a:lnSpc>
                <a:spcPct val="190000"/>
              </a:lnSpc>
              <a:spcBef>
                <a:spcPct val="30000"/>
              </a:spcBef>
            </a:pPr>
            <a:r>
              <a:rPr lang="zh-CN" altLang="en-US" b="1">
                <a:latin typeface="楷体_GB2312" pitchFamily="49" charset="-122"/>
              </a:rPr>
              <a:t>基于系统性的分类</a:t>
            </a:r>
          </a:p>
          <a:p>
            <a:pPr lvl="1" eaLnBrk="1" hangingPunct="1">
              <a:lnSpc>
                <a:spcPct val="190000"/>
              </a:lnSpc>
              <a:spcBef>
                <a:spcPct val="30000"/>
              </a:spcBef>
            </a:pPr>
            <a:r>
              <a:rPr lang="zh-CN" altLang="en-US" b="1">
                <a:latin typeface="楷体_GB2312" pitchFamily="49" charset="-122"/>
              </a:rPr>
              <a:t>归纳学习</a:t>
            </a:r>
          </a:p>
          <a:p>
            <a:pPr lvl="1" eaLnBrk="1" hangingPunct="1">
              <a:lnSpc>
                <a:spcPct val="190000"/>
              </a:lnSpc>
              <a:spcBef>
                <a:spcPct val="30000"/>
              </a:spcBef>
            </a:pPr>
            <a:r>
              <a:rPr lang="zh-CN" altLang="en-US" b="1">
                <a:latin typeface="楷体_GB2312" pitchFamily="49" charset="-122"/>
              </a:rPr>
              <a:t>分析学习</a:t>
            </a:r>
          </a:p>
          <a:p>
            <a:pPr lvl="1" eaLnBrk="1" hangingPunct="1">
              <a:lnSpc>
                <a:spcPct val="190000"/>
              </a:lnSpc>
              <a:spcBef>
                <a:spcPct val="30000"/>
              </a:spcBef>
            </a:pPr>
            <a:r>
              <a:rPr lang="zh-CN" altLang="en-US" b="1">
                <a:latin typeface="楷体_GB2312" pitchFamily="49" charset="-122"/>
              </a:rPr>
              <a:t>联结学习</a:t>
            </a:r>
          </a:p>
          <a:p>
            <a:pPr lvl="1" eaLnBrk="1" hangingPunct="1">
              <a:lnSpc>
                <a:spcPct val="190000"/>
              </a:lnSpc>
              <a:spcBef>
                <a:spcPct val="30000"/>
              </a:spcBef>
            </a:pPr>
            <a:r>
              <a:rPr lang="zh-CN" altLang="en-US" b="1">
                <a:latin typeface="楷体_GB2312" pitchFamily="49" charset="-122"/>
              </a:rPr>
              <a:t>遗传学习</a:t>
            </a:r>
            <a:endParaRPr lang="en-US" altLang="zh-CN" b="1">
              <a:latin typeface="楷体_GB2312" pitchFamily="49"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chor="ctr"/>
          <a:lstStyle/>
          <a:p>
            <a:pPr eaLnBrk="1" hangingPunct="1"/>
            <a:r>
              <a:rPr lang="en-US" altLang="zh-CN"/>
              <a:t>FIND-S</a:t>
            </a:r>
            <a:r>
              <a:rPr lang="zh-CN" altLang="en-US"/>
              <a:t>算法的问题</a:t>
            </a:r>
          </a:p>
        </p:txBody>
      </p:sp>
      <p:sp>
        <p:nvSpPr>
          <p:cNvPr id="117763" name="Rectangle 3"/>
          <p:cNvSpPr>
            <a:spLocks noGrp="1" noChangeArrowheads="1"/>
          </p:cNvSpPr>
          <p:nvPr>
            <p:ph idx="1"/>
          </p:nvPr>
        </p:nvSpPr>
        <p:spPr/>
        <p:txBody>
          <a:bodyPr/>
          <a:lstStyle/>
          <a:p>
            <a:pPr eaLnBrk="1" hangingPunct="1">
              <a:lnSpc>
                <a:spcPct val="150000"/>
              </a:lnSpc>
            </a:pPr>
            <a:r>
              <a:rPr lang="zh-CN" altLang="en-US" b="1">
                <a:latin typeface="Times New Roman" panose="02020603050405020304" pitchFamily="18" charset="0"/>
              </a:rPr>
              <a:t>学习过程是否收敛到了正确的目标概念？</a:t>
            </a:r>
          </a:p>
          <a:p>
            <a:pPr lvl="1" eaLnBrk="1" hangingPunct="1">
              <a:lnSpc>
                <a:spcPct val="150000"/>
              </a:lnSpc>
            </a:pPr>
            <a:r>
              <a:rPr lang="en-US" altLang="zh-CN" sz="2800" b="1">
                <a:latin typeface="Times New Roman" panose="02020603050405020304" pitchFamily="18" charset="0"/>
              </a:rPr>
              <a:t>FIND-S</a:t>
            </a:r>
            <a:r>
              <a:rPr lang="zh-CN" altLang="en-US" sz="2800" b="1">
                <a:latin typeface="Times New Roman" panose="02020603050405020304" pitchFamily="18" charset="0"/>
              </a:rPr>
              <a:t>算法找到了与训练数据一致的假设，但是</a:t>
            </a:r>
            <a:r>
              <a:rPr lang="zh-CN" altLang="en-US" sz="2800" b="1">
                <a:solidFill>
                  <a:srgbClr val="FF0066"/>
                </a:solidFill>
                <a:latin typeface="Times New Roman" panose="02020603050405020304" pitchFamily="18" charset="0"/>
              </a:rPr>
              <a:t>不能确定是否找到了唯一合适的假设</a:t>
            </a:r>
            <a:r>
              <a:rPr lang="zh-CN" altLang="en-US" sz="2800" b="1">
                <a:latin typeface="Times New Roman" panose="02020603050405020304" pitchFamily="18" charset="0"/>
              </a:rPr>
              <a:t>，即目标概念；</a:t>
            </a:r>
          </a:p>
          <a:p>
            <a:pPr eaLnBrk="1" hangingPunct="1">
              <a:lnSpc>
                <a:spcPct val="150000"/>
              </a:lnSpc>
            </a:pPr>
            <a:r>
              <a:rPr lang="zh-CN" altLang="en-US" b="1">
                <a:latin typeface="Times New Roman" panose="02020603050405020304" pitchFamily="18" charset="0"/>
              </a:rPr>
              <a:t>为何要用最特殊的假设？</a:t>
            </a:r>
          </a:p>
          <a:p>
            <a:pPr lvl="1" eaLnBrk="1" hangingPunct="1">
              <a:lnSpc>
                <a:spcPct val="150000"/>
              </a:lnSpc>
            </a:pPr>
            <a:r>
              <a:rPr lang="en-US" altLang="zh-CN" sz="2800" b="1">
                <a:latin typeface="Times New Roman" panose="02020603050405020304" pitchFamily="18" charset="0"/>
              </a:rPr>
              <a:t>FIND-S</a:t>
            </a:r>
            <a:r>
              <a:rPr lang="zh-CN" altLang="en-US" sz="2800" b="1">
                <a:latin typeface="Times New Roman" panose="02020603050405020304" pitchFamily="18" charset="0"/>
              </a:rPr>
              <a:t>算法找到的是与训练数据一致的假设中最特殊的一个，而</a:t>
            </a:r>
            <a:r>
              <a:rPr lang="zh-CN" altLang="en-US" sz="2800" b="1">
                <a:solidFill>
                  <a:srgbClr val="FF0066"/>
                </a:solidFill>
                <a:latin typeface="Times New Roman" panose="02020603050405020304" pitchFamily="18" charset="0"/>
              </a:rPr>
              <a:t>从这个假设开始到最一般的假设，都可以作为学习结果</a:t>
            </a:r>
            <a:endParaRPr lang="en-US" altLang="zh-CN" sz="2800" b="1">
              <a:solidFill>
                <a:srgbClr val="FF0066"/>
              </a:solidFill>
              <a:latin typeface="Times New Roman" panose="02020603050405020304" pitchFamily="18"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p:txBody>
          <a:bodyPr/>
          <a:lstStyle/>
          <a:p>
            <a:pPr eaLnBrk="1" hangingPunct="1">
              <a:lnSpc>
                <a:spcPct val="190000"/>
              </a:lnSpc>
              <a:spcBef>
                <a:spcPct val="30000"/>
              </a:spcBef>
            </a:pPr>
            <a:r>
              <a:rPr lang="zh-CN" altLang="en-US" b="1">
                <a:latin typeface="Times New Roman" panose="02020603050405020304" pitchFamily="18" charset="0"/>
              </a:rPr>
              <a:t>训练样例是否一致？</a:t>
            </a:r>
          </a:p>
          <a:p>
            <a:pPr lvl="1" eaLnBrk="1" hangingPunct="1">
              <a:lnSpc>
                <a:spcPct val="190000"/>
              </a:lnSpc>
              <a:spcBef>
                <a:spcPct val="30000"/>
              </a:spcBef>
            </a:pPr>
            <a:r>
              <a:rPr lang="zh-CN" altLang="en-US" b="1">
                <a:latin typeface="Times New Roman" panose="02020603050405020304" pitchFamily="18" charset="0"/>
              </a:rPr>
              <a:t>在多数实际的学习问题中，训练数据常带有噪声和错误，这将严重破坏</a:t>
            </a:r>
            <a:r>
              <a:rPr lang="en-US" altLang="zh-CN" b="1">
                <a:latin typeface="Times New Roman" panose="02020603050405020304" pitchFamily="18" charset="0"/>
              </a:rPr>
              <a:t>FIND-S</a:t>
            </a:r>
            <a:r>
              <a:rPr lang="zh-CN" altLang="en-US" b="1">
                <a:latin typeface="Times New Roman" panose="02020603050405020304" pitchFamily="18" charset="0"/>
              </a:rPr>
              <a:t>算法。</a:t>
            </a:r>
          </a:p>
          <a:p>
            <a:pPr lvl="1" eaLnBrk="1" hangingPunct="1">
              <a:lnSpc>
                <a:spcPct val="190000"/>
              </a:lnSpc>
              <a:spcBef>
                <a:spcPct val="30000"/>
              </a:spcBef>
            </a:pPr>
            <a:r>
              <a:rPr lang="zh-CN" altLang="en-US" b="1">
                <a:latin typeface="Times New Roman" panose="02020603050405020304" pitchFamily="18" charset="0"/>
              </a:rPr>
              <a:t>因为算法忽略反例情形，如本来是正例因为错误变成反例，则导致算法结果出错。</a:t>
            </a:r>
            <a:endParaRPr lang="en-US" altLang="zh-CN" b="1">
              <a:latin typeface="Times New Roman" panose="02020603050405020304" pitchFamily="18" charset="0"/>
            </a:endParaRPr>
          </a:p>
        </p:txBody>
      </p:sp>
      <p:sp>
        <p:nvSpPr>
          <p:cNvPr id="118787" name="Rectangle 2"/>
          <p:cNvSpPr>
            <a:spLocks noGrp="1" noChangeArrowheads="1"/>
          </p:cNvSpPr>
          <p:nvPr>
            <p:ph type="title"/>
          </p:nvPr>
        </p:nvSpPr>
        <p:spPr/>
        <p:txBody>
          <a:bodyPr anchor="ctr"/>
          <a:lstStyle/>
          <a:p>
            <a:pPr eaLnBrk="1" hangingPunct="1"/>
            <a:r>
              <a:rPr lang="en-US" altLang="zh-CN"/>
              <a:t>FIND-S</a:t>
            </a:r>
            <a:r>
              <a:rPr lang="zh-CN" altLang="en-US"/>
              <a:t>算法的问题</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nchor="ctr"/>
          <a:lstStyle/>
          <a:p>
            <a:pPr eaLnBrk="1" hangingPunct="1"/>
            <a:r>
              <a:rPr lang="zh-CN" altLang="en-US"/>
              <a:t>练习</a:t>
            </a:r>
            <a:r>
              <a:rPr lang="en-US" altLang="zh-CN"/>
              <a:t>1</a:t>
            </a:r>
          </a:p>
        </p:txBody>
      </p:sp>
      <p:sp>
        <p:nvSpPr>
          <p:cNvPr id="119811" name="Rectangle 3"/>
          <p:cNvSpPr>
            <a:spLocks noGrp="1" noChangeArrowheads="1"/>
          </p:cNvSpPr>
          <p:nvPr>
            <p:ph type="body" sz="half" idx="4294967295"/>
          </p:nvPr>
        </p:nvSpPr>
        <p:spPr>
          <a:xfrm>
            <a:off x="539750" y="1143000"/>
            <a:ext cx="8064500" cy="1508125"/>
          </a:xfrm>
        </p:spPr>
        <p:txBody>
          <a:bodyPr/>
          <a:lstStyle/>
          <a:p>
            <a:pPr eaLnBrk="1" hangingPunct="1">
              <a:lnSpc>
                <a:spcPct val="150000"/>
              </a:lnSpc>
              <a:buClrTx/>
            </a:pPr>
            <a:r>
              <a:rPr lang="zh-CN" altLang="en-US" b="1">
                <a:latin typeface="Times New Roman" panose="02020603050405020304" pitchFamily="18" charset="0"/>
              </a:rPr>
              <a:t>试利用</a:t>
            </a:r>
            <a:r>
              <a:rPr lang="en-US" altLang="zh-CN" b="1">
                <a:latin typeface="Times New Roman" panose="02020603050405020304" pitchFamily="18" charset="0"/>
              </a:rPr>
              <a:t>FIND-S</a:t>
            </a:r>
            <a:r>
              <a:rPr lang="zh-CN" altLang="en-US" b="1">
                <a:latin typeface="Times New Roman" panose="02020603050405020304" pitchFamily="18" charset="0"/>
              </a:rPr>
              <a:t>算法，获取对应下列训练集合的假设，并详细列出计算</a:t>
            </a:r>
            <a:r>
              <a:rPr lang="en-US" altLang="zh-CN" b="1">
                <a:latin typeface="Times New Roman" panose="02020603050405020304" pitchFamily="18" charset="0"/>
              </a:rPr>
              <a:t>h</a:t>
            </a:r>
            <a:r>
              <a:rPr lang="zh-CN" altLang="en-US" b="1">
                <a:latin typeface="Times New Roman" panose="02020603050405020304" pitchFamily="18" charset="0"/>
              </a:rPr>
              <a:t>的每个步骤。</a:t>
            </a:r>
            <a:endParaRPr lang="en-US" altLang="zh-CN" b="1">
              <a:latin typeface="Times New Roman" panose="02020603050405020304" pitchFamily="18" charset="0"/>
            </a:endParaRPr>
          </a:p>
        </p:txBody>
      </p:sp>
      <p:graphicFrame>
        <p:nvGraphicFramePr>
          <p:cNvPr id="247934" name="Group 126"/>
          <p:cNvGraphicFramePr>
            <a:graphicFrameLocks noGrp="1"/>
          </p:cNvGraphicFramePr>
          <p:nvPr>
            <p:ph idx="1"/>
          </p:nvPr>
        </p:nvGraphicFramePr>
        <p:xfrm>
          <a:off x="260350" y="2784475"/>
          <a:ext cx="8642350" cy="2590800"/>
        </p:xfrm>
        <a:graphic>
          <a:graphicData uri="http://schemas.openxmlformats.org/drawingml/2006/table">
            <a:tbl>
              <a:tblPr/>
              <a:tblGrid>
                <a:gridCol w="1236345">
                  <a:extLst>
                    <a:ext uri="{9D8B030D-6E8A-4147-A177-3AD203B41FA5}">
                      <a16:colId xmlns:a16="http://schemas.microsoft.com/office/drawing/2014/main" val="20000"/>
                    </a:ext>
                  </a:extLst>
                </a:gridCol>
                <a:gridCol w="1233170">
                  <a:extLst>
                    <a:ext uri="{9D8B030D-6E8A-4147-A177-3AD203B41FA5}">
                      <a16:colId xmlns:a16="http://schemas.microsoft.com/office/drawing/2014/main" val="20001"/>
                    </a:ext>
                  </a:extLst>
                </a:gridCol>
                <a:gridCol w="1230630">
                  <a:extLst>
                    <a:ext uri="{9D8B030D-6E8A-4147-A177-3AD203B41FA5}">
                      <a16:colId xmlns:a16="http://schemas.microsoft.com/office/drawing/2014/main" val="20002"/>
                    </a:ext>
                  </a:extLst>
                </a:gridCol>
                <a:gridCol w="1236345">
                  <a:extLst>
                    <a:ext uri="{9D8B030D-6E8A-4147-A177-3AD203B41FA5}">
                      <a16:colId xmlns:a16="http://schemas.microsoft.com/office/drawing/2014/main" val="20003"/>
                    </a:ext>
                  </a:extLst>
                </a:gridCol>
                <a:gridCol w="1236345">
                  <a:extLst>
                    <a:ext uri="{9D8B030D-6E8A-4147-A177-3AD203B41FA5}">
                      <a16:colId xmlns:a16="http://schemas.microsoft.com/office/drawing/2014/main" val="20004"/>
                    </a:ext>
                  </a:extLst>
                </a:gridCol>
                <a:gridCol w="1233170">
                  <a:extLst>
                    <a:ext uri="{9D8B030D-6E8A-4147-A177-3AD203B41FA5}">
                      <a16:colId xmlns:a16="http://schemas.microsoft.com/office/drawing/2014/main" val="20005"/>
                    </a:ext>
                  </a:extLst>
                </a:gridCol>
                <a:gridCol w="1236345">
                  <a:extLst>
                    <a:ext uri="{9D8B030D-6E8A-4147-A177-3AD203B41FA5}">
                      <a16:colId xmlns:a16="http://schemas.microsoft.com/office/drawing/2014/main" val="20006"/>
                    </a:ext>
                  </a:extLst>
                </a:gridCol>
              </a:tblGrid>
              <a:tr h="4953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例子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房子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宝马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公司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工厂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别墅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公寓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反例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别墅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别墅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chor="ctr"/>
          <a:lstStyle/>
          <a:p>
            <a:pPr eaLnBrk="1" hangingPunct="1"/>
            <a:r>
              <a:rPr lang="zh-CN" altLang="en-US"/>
              <a:t>练习</a:t>
            </a:r>
            <a:r>
              <a:rPr lang="en-US" altLang="zh-CN"/>
              <a:t>1——</a:t>
            </a:r>
            <a:r>
              <a:rPr lang="zh-CN" altLang="en-US"/>
              <a:t>答案</a:t>
            </a:r>
          </a:p>
        </p:txBody>
      </p:sp>
      <p:graphicFrame>
        <p:nvGraphicFramePr>
          <p:cNvPr id="120835" name="Object 4"/>
          <p:cNvGraphicFramePr>
            <a:graphicFrameLocks noGrp="1" noChangeAspect="1"/>
          </p:cNvGraphicFramePr>
          <p:nvPr>
            <p:ph idx="1"/>
          </p:nvPr>
        </p:nvGraphicFramePr>
        <p:xfrm>
          <a:off x="1292225" y="1692275"/>
          <a:ext cx="6557963" cy="3000375"/>
        </p:xfrm>
        <a:graphic>
          <a:graphicData uri="http://schemas.openxmlformats.org/presentationml/2006/ole">
            <mc:AlternateContent xmlns:mc="http://schemas.openxmlformats.org/markup-compatibility/2006">
              <mc:Choice xmlns:v="urn:schemas-microsoft-com:vml" Requires="v">
                <p:oleObj r:id="rId2" imgW="1828800" imgH="939600" progId="Equation.3">
                  <p:embed/>
                </p:oleObj>
              </mc:Choice>
              <mc:Fallback>
                <p:oleObj r:id="rId2" imgW="1828800" imgH="939600"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1692275"/>
                        <a:ext cx="6557963"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chor="ctr"/>
          <a:lstStyle/>
          <a:p>
            <a:pPr eaLnBrk="1" hangingPunct="1"/>
            <a:r>
              <a:rPr lang="zh-CN" altLang="en-US"/>
              <a:t>练习</a:t>
            </a:r>
            <a:r>
              <a:rPr lang="en-US" altLang="zh-CN"/>
              <a:t>2</a:t>
            </a:r>
          </a:p>
        </p:txBody>
      </p:sp>
      <p:sp>
        <p:nvSpPr>
          <p:cNvPr id="121859" name="Rectangle 3"/>
          <p:cNvSpPr>
            <a:spLocks noGrp="1" noChangeArrowheads="1"/>
          </p:cNvSpPr>
          <p:nvPr>
            <p:ph type="body" sz="half" idx="4294967295"/>
          </p:nvPr>
        </p:nvSpPr>
        <p:spPr>
          <a:xfrm>
            <a:off x="685800" y="1200150"/>
            <a:ext cx="8064500" cy="1470025"/>
          </a:xfrm>
        </p:spPr>
        <p:txBody>
          <a:bodyPr/>
          <a:lstStyle/>
          <a:p>
            <a:pPr eaLnBrk="1" hangingPunct="1">
              <a:lnSpc>
                <a:spcPct val="160000"/>
              </a:lnSpc>
              <a:buClrTx/>
            </a:pPr>
            <a:r>
              <a:rPr lang="zh-CN" altLang="en-US" b="1" dirty="0">
                <a:latin typeface="Times New Roman" panose="02020603050405020304" pitchFamily="18" charset="0"/>
              </a:rPr>
              <a:t>利用</a:t>
            </a:r>
            <a:r>
              <a:rPr lang="en-US" altLang="zh-CN" b="1" dirty="0">
                <a:latin typeface="Times New Roman" panose="02020603050405020304" pitchFamily="18" charset="0"/>
              </a:rPr>
              <a:t>FIND-S</a:t>
            </a:r>
            <a:r>
              <a:rPr lang="zh-CN" altLang="en-US" b="1" dirty="0">
                <a:latin typeface="Times New Roman" panose="02020603050405020304" pitchFamily="18" charset="0"/>
              </a:rPr>
              <a:t>算法，计算对应下列训练集合的假设，并详细列出计算</a:t>
            </a:r>
            <a:r>
              <a:rPr lang="en-US" altLang="zh-CN" b="1" dirty="0">
                <a:latin typeface="Times New Roman" panose="02020603050405020304" pitchFamily="18" charset="0"/>
              </a:rPr>
              <a:t>h</a:t>
            </a:r>
            <a:r>
              <a:rPr lang="zh-CN" altLang="en-US" b="1" dirty="0">
                <a:latin typeface="Times New Roman" panose="02020603050405020304" pitchFamily="18" charset="0"/>
              </a:rPr>
              <a:t>的每个步骤。</a:t>
            </a:r>
            <a:endParaRPr lang="en-US" altLang="zh-CN" b="1" dirty="0">
              <a:latin typeface="Times New Roman" panose="02020603050405020304" pitchFamily="18" charset="0"/>
            </a:endParaRPr>
          </a:p>
        </p:txBody>
      </p:sp>
      <p:graphicFrame>
        <p:nvGraphicFramePr>
          <p:cNvPr id="252303" name="Group 399"/>
          <p:cNvGraphicFramePr>
            <a:graphicFrameLocks noGrp="1"/>
          </p:cNvGraphicFramePr>
          <p:nvPr>
            <p:ph idx="1"/>
          </p:nvPr>
        </p:nvGraphicFramePr>
        <p:xfrm>
          <a:off x="341313" y="2847975"/>
          <a:ext cx="8642350" cy="3125788"/>
        </p:xfrm>
        <a:graphic>
          <a:graphicData uri="http://schemas.openxmlformats.org/drawingml/2006/table">
            <a:tbl>
              <a:tblPr/>
              <a:tblGrid>
                <a:gridCol w="1236345">
                  <a:extLst>
                    <a:ext uri="{9D8B030D-6E8A-4147-A177-3AD203B41FA5}">
                      <a16:colId xmlns:a16="http://schemas.microsoft.com/office/drawing/2014/main" val="20000"/>
                    </a:ext>
                  </a:extLst>
                </a:gridCol>
                <a:gridCol w="1233170">
                  <a:extLst>
                    <a:ext uri="{9D8B030D-6E8A-4147-A177-3AD203B41FA5}">
                      <a16:colId xmlns:a16="http://schemas.microsoft.com/office/drawing/2014/main" val="20001"/>
                    </a:ext>
                  </a:extLst>
                </a:gridCol>
                <a:gridCol w="1230630">
                  <a:extLst>
                    <a:ext uri="{9D8B030D-6E8A-4147-A177-3AD203B41FA5}">
                      <a16:colId xmlns:a16="http://schemas.microsoft.com/office/drawing/2014/main" val="20002"/>
                    </a:ext>
                  </a:extLst>
                </a:gridCol>
                <a:gridCol w="1236345">
                  <a:extLst>
                    <a:ext uri="{9D8B030D-6E8A-4147-A177-3AD203B41FA5}">
                      <a16:colId xmlns:a16="http://schemas.microsoft.com/office/drawing/2014/main" val="20003"/>
                    </a:ext>
                  </a:extLst>
                </a:gridCol>
                <a:gridCol w="1236345">
                  <a:extLst>
                    <a:ext uri="{9D8B030D-6E8A-4147-A177-3AD203B41FA5}">
                      <a16:colId xmlns:a16="http://schemas.microsoft.com/office/drawing/2014/main" val="20004"/>
                    </a:ext>
                  </a:extLst>
                </a:gridCol>
                <a:gridCol w="1233170">
                  <a:extLst>
                    <a:ext uri="{9D8B030D-6E8A-4147-A177-3AD203B41FA5}">
                      <a16:colId xmlns:a16="http://schemas.microsoft.com/office/drawing/2014/main" val="20005"/>
                    </a:ext>
                  </a:extLst>
                </a:gridCol>
                <a:gridCol w="1236345">
                  <a:extLst>
                    <a:ext uri="{9D8B030D-6E8A-4147-A177-3AD203B41FA5}">
                      <a16:colId xmlns:a16="http://schemas.microsoft.com/office/drawing/2014/main" val="20006"/>
                    </a:ext>
                  </a:extLst>
                </a:gridCol>
              </a:tblGrid>
              <a:tr h="51816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Times New Roman" panose="02020603050405020304" pitchFamily="18" charset="0"/>
                          <a:ea typeface="楷体_GB2312" pitchFamily="49" charset="-122"/>
                        </a:rPr>
                        <a:t>例子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学历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身高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性格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家境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反例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反例</a:t>
                      </a:r>
                      <a:endPar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dirty="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sz="half" idx="4294967295"/>
          </p:nvPr>
        </p:nvSpPr>
        <p:spPr>
          <a:xfrm>
            <a:off x="539750" y="1108075"/>
            <a:ext cx="8064500" cy="1381125"/>
          </a:xfrm>
        </p:spPr>
        <p:txBody>
          <a:bodyPr/>
          <a:lstStyle/>
          <a:p>
            <a:pPr eaLnBrk="1" hangingPunct="1">
              <a:lnSpc>
                <a:spcPct val="150000"/>
              </a:lnSpc>
              <a:buClrTx/>
            </a:pPr>
            <a:r>
              <a:rPr lang="zh-CN" altLang="en-US" b="1">
                <a:latin typeface="Times New Roman" panose="02020603050405020304" pitchFamily="18" charset="0"/>
              </a:rPr>
              <a:t>如果训练样例</a:t>
            </a:r>
            <a:r>
              <a:rPr lang="en-US" altLang="zh-CN" b="1">
                <a:latin typeface="Times New Roman" panose="02020603050405020304" pitchFamily="18" charset="0"/>
              </a:rPr>
              <a:t>5</a:t>
            </a:r>
            <a:r>
              <a:rPr lang="zh-CN" altLang="en-US" b="1">
                <a:latin typeface="Times New Roman" panose="02020603050405020304" pitchFamily="18" charset="0"/>
              </a:rPr>
              <a:t>修改成下表，利用</a:t>
            </a:r>
            <a:r>
              <a:rPr lang="en-US" altLang="zh-CN" b="1">
                <a:latin typeface="Times New Roman" panose="02020603050405020304" pitchFamily="18" charset="0"/>
              </a:rPr>
              <a:t>FIND-S</a:t>
            </a:r>
            <a:r>
              <a:rPr lang="zh-CN" altLang="en-US" b="1">
                <a:latin typeface="Times New Roman" panose="02020603050405020304" pitchFamily="18" charset="0"/>
              </a:rPr>
              <a:t>算法重新计算</a:t>
            </a:r>
            <a:r>
              <a:rPr lang="en-US" altLang="zh-CN" b="1">
                <a:latin typeface="Times New Roman" panose="02020603050405020304" pitchFamily="18" charset="0"/>
              </a:rPr>
              <a:t>h</a:t>
            </a:r>
          </a:p>
        </p:txBody>
      </p:sp>
      <p:graphicFrame>
        <p:nvGraphicFramePr>
          <p:cNvPr id="266303" name="Group 63"/>
          <p:cNvGraphicFramePr>
            <a:graphicFrameLocks noGrp="1"/>
          </p:cNvGraphicFramePr>
          <p:nvPr>
            <p:ph idx="1"/>
          </p:nvPr>
        </p:nvGraphicFramePr>
        <p:xfrm>
          <a:off x="250825" y="2720975"/>
          <a:ext cx="8642350" cy="3125788"/>
        </p:xfrm>
        <a:graphic>
          <a:graphicData uri="http://schemas.openxmlformats.org/drawingml/2006/table">
            <a:tbl>
              <a:tblPr/>
              <a:tblGrid>
                <a:gridCol w="1236345">
                  <a:extLst>
                    <a:ext uri="{9D8B030D-6E8A-4147-A177-3AD203B41FA5}">
                      <a16:colId xmlns:a16="http://schemas.microsoft.com/office/drawing/2014/main" val="20000"/>
                    </a:ext>
                  </a:extLst>
                </a:gridCol>
                <a:gridCol w="1233170">
                  <a:extLst>
                    <a:ext uri="{9D8B030D-6E8A-4147-A177-3AD203B41FA5}">
                      <a16:colId xmlns:a16="http://schemas.microsoft.com/office/drawing/2014/main" val="20001"/>
                    </a:ext>
                  </a:extLst>
                </a:gridCol>
                <a:gridCol w="1230630">
                  <a:extLst>
                    <a:ext uri="{9D8B030D-6E8A-4147-A177-3AD203B41FA5}">
                      <a16:colId xmlns:a16="http://schemas.microsoft.com/office/drawing/2014/main" val="20002"/>
                    </a:ext>
                  </a:extLst>
                </a:gridCol>
                <a:gridCol w="1236345">
                  <a:extLst>
                    <a:ext uri="{9D8B030D-6E8A-4147-A177-3AD203B41FA5}">
                      <a16:colId xmlns:a16="http://schemas.microsoft.com/office/drawing/2014/main" val="20003"/>
                    </a:ext>
                  </a:extLst>
                </a:gridCol>
                <a:gridCol w="1236345">
                  <a:extLst>
                    <a:ext uri="{9D8B030D-6E8A-4147-A177-3AD203B41FA5}">
                      <a16:colId xmlns:a16="http://schemas.microsoft.com/office/drawing/2014/main" val="20004"/>
                    </a:ext>
                  </a:extLst>
                </a:gridCol>
                <a:gridCol w="1233170">
                  <a:extLst>
                    <a:ext uri="{9D8B030D-6E8A-4147-A177-3AD203B41FA5}">
                      <a16:colId xmlns:a16="http://schemas.microsoft.com/office/drawing/2014/main" val="20005"/>
                    </a:ext>
                  </a:extLst>
                </a:gridCol>
                <a:gridCol w="1236345">
                  <a:extLst>
                    <a:ext uri="{9D8B030D-6E8A-4147-A177-3AD203B41FA5}">
                      <a16:colId xmlns:a16="http://schemas.microsoft.com/office/drawing/2014/main" val="20006"/>
                    </a:ext>
                  </a:extLst>
                </a:gridCol>
              </a:tblGrid>
              <a:tr h="51816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Times New Roman" panose="02020603050405020304" pitchFamily="18" charset="0"/>
                          <a:ea typeface="楷体_GB2312" pitchFamily="49" charset="-122"/>
                        </a:rPr>
                        <a:t>例子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学历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身高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性格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家境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反例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反例</a:t>
                      </a:r>
                      <a:endPar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a:ln>
                            <a:noFill/>
                          </a:ln>
                          <a:solidFill>
                            <a:srgbClr val="003366"/>
                          </a:solidFill>
                          <a:effectLst/>
                          <a:latin typeface="Arial" panose="020B0604020202020204" pitchFamily="34"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FF0066"/>
                          </a:solidFill>
                          <a:effectLst/>
                          <a:latin typeface="Arial" panose="020B0604020202020204" pitchFamily="34" charset="0"/>
                          <a:ea typeface="楷体_GB2312" pitchFamily="49"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1" i="0" u="none" strike="noStrike" cap="none" normalizeH="0" baseline="0">
                          <a:ln>
                            <a:noFill/>
                          </a:ln>
                          <a:solidFill>
                            <a:srgbClr val="003366"/>
                          </a:solidFill>
                          <a:effectLst/>
                          <a:latin typeface="Arial" panose="020B0604020202020204" pitchFamily="34" charset="0"/>
                          <a:ea typeface="楷体_GB2312" pitchFamily="49" charset="-122"/>
                        </a:rPr>
                        <a:t>正例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2941" name="Rectangle 2"/>
          <p:cNvSpPr>
            <a:spLocks noGrp="1" noChangeArrowheads="1"/>
          </p:cNvSpPr>
          <p:nvPr>
            <p:ph type="title"/>
          </p:nvPr>
        </p:nvSpPr>
        <p:spPr/>
        <p:txBody>
          <a:bodyPr anchor="ctr"/>
          <a:lstStyle/>
          <a:p>
            <a:pPr eaLnBrk="1" hangingPunct="1"/>
            <a:r>
              <a:rPr lang="zh-CN" altLang="en-US"/>
              <a:t>练习</a:t>
            </a:r>
            <a:r>
              <a:rPr lang="en-US" altLang="zh-CN"/>
              <a:t>2</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chor="ctr"/>
          <a:lstStyle/>
          <a:p>
            <a:pPr eaLnBrk="1" hangingPunct="1"/>
            <a:r>
              <a:rPr lang="zh-CN" altLang="en-US"/>
              <a:t>小 结</a:t>
            </a:r>
          </a:p>
        </p:txBody>
      </p:sp>
      <p:sp>
        <p:nvSpPr>
          <p:cNvPr id="105475" name="Rectangle 3"/>
          <p:cNvSpPr>
            <a:spLocks noGrp="1" noChangeArrowheads="1"/>
          </p:cNvSpPr>
          <p:nvPr>
            <p:ph idx="1"/>
          </p:nvPr>
        </p:nvSpPr>
        <p:spPr/>
        <p:txBody>
          <a:bodyPr/>
          <a:lstStyle/>
          <a:p>
            <a:pPr marL="342900" indent="-342900" eaLnBrk="1" hangingPunct="1">
              <a:lnSpc>
                <a:spcPct val="160000"/>
              </a:lnSpc>
              <a:spcBef>
                <a:spcPct val="30000"/>
              </a:spcBef>
              <a:buClrTx/>
              <a:buFont typeface="Wingdings" panose="05000000000000000000" pitchFamily="2" charset="2"/>
              <a:buChar char="l"/>
              <a:defRPr/>
            </a:pPr>
            <a:r>
              <a:rPr lang="zh-CN" altLang="en-US" sz="3200" b="1" dirty="0">
                <a:solidFill>
                  <a:srgbClr val="003366"/>
                </a:solidFill>
                <a:cs typeface="+mn-cs"/>
              </a:rPr>
              <a:t>机器学习的定义</a:t>
            </a:r>
            <a:endParaRPr lang="en-US" altLang="zh-CN" sz="3200" b="1" dirty="0">
              <a:solidFill>
                <a:srgbClr val="003366"/>
              </a:solidFill>
              <a:cs typeface="+mn-cs"/>
            </a:endParaRPr>
          </a:p>
          <a:p>
            <a:pPr marL="342900" indent="-342900" eaLnBrk="1" hangingPunct="1">
              <a:lnSpc>
                <a:spcPct val="160000"/>
              </a:lnSpc>
              <a:spcBef>
                <a:spcPct val="30000"/>
              </a:spcBef>
              <a:buClrTx/>
              <a:buFont typeface="Wingdings" panose="05000000000000000000" pitchFamily="2" charset="2"/>
              <a:buChar char="l"/>
              <a:defRPr/>
            </a:pPr>
            <a:r>
              <a:rPr lang="zh-CN" altLang="en-US" sz="3200" b="1" dirty="0">
                <a:solidFill>
                  <a:srgbClr val="003366"/>
                </a:solidFill>
                <a:cs typeface="+mn-cs"/>
              </a:rPr>
              <a:t>机器学习的模型</a:t>
            </a:r>
          </a:p>
          <a:p>
            <a:pPr marL="342900" indent="-342900" eaLnBrk="1" hangingPunct="1">
              <a:lnSpc>
                <a:spcPct val="160000"/>
              </a:lnSpc>
              <a:spcBef>
                <a:spcPct val="30000"/>
              </a:spcBef>
              <a:buClrTx/>
              <a:buFont typeface="Wingdings" panose="05000000000000000000" pitchFamily="2" charset="2"/>
              <a:buChar char="l"/>
              <a:defRPr/>
            </a:pPr>
            <a:r>
              <a:rPr lang="zh-CN" altLang="en-US" sz="3200" b="1" dirty="0">
                <a:solidFill>
                  <a:srgbClr val="003366"/>
                </a:solidFill>
                <a:cs typeface="+mn-cs"/>
              </a:rPr>
              <a:t>决策树学习</a:t>
            </a:r>
          </a:p>
          <a:p>
            <a:pPr marL="342900" indent="-342900" eaLnBrk="1" hangingPunct="1">
              <a:lnSpc>
                <a:spcPct val="160000"/>
              </a:lnSpc>
              <a:spcBef>
                <a:spcPct val="30000"/>
              </a:spcBef>
              <a:buClrTx/>
              <a:buFont typeface="Wingdings" panose="05000000000000000000" pitchFamily="2" charset="2"/>
              <a:buChar char="l"/>
              <a:defRPr/>
            </a:pPr>
            <a:r>
              <a:rPr lang="zh-CN" altLang="en-US" sz="3200" b="1" dirty="0">
                <a:solidFill>
                  <a:srgbClr val="003366"/>
                </a:solidFill>
                <a:cs typeface="+mn-cs"/>
              </a:rPr>
              <a:t>概念学习</a:t>
            </a:r>
            <a:endParaRPr lang="en-US" altLang="zh-CN" sz="3200" b="1" dirty="0">
              <a:solidFill>
                <a:srgbClr val="003366"/>
              </a:solidFill>
              <a:cs typeface="+mn-cs"/>
            </a:endParaRPr>
          </a:p>
          <a:p>
            <a:pPr marL="0" indent="0" eaLnBrk="1" hangingPunct="1">
              <a:spcBef>
                <a:spcPct val="30000"/>
              </a:spcBef>
              <a:buClrTx/>
              <a:buFont typeface="Wingdings" panose="05000000000000000000" pitchFamily="2" charset="2"/>
              <a:buNone/>
              <a:defRPr/>
            </a:pPr>
            <a:endParaRPr lang="zh-CN" altLang="en-US" sz="3200" b="1" dirty="0">
              <a:solidFill>
                <a:srgbClr val="003366"/>
              </a:solidFill>
              <a:cs typeface="+mn-cs"/>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B4109F3-5ECD-4E4C-840E-AD7305B47BA6}" type="slidenum">
              <a:rPr altLang="en-US" sz="1800" smtClean="0">
                <a:solidFill>
                  <a:srgbClr val="A50021"/>
                </a:solidFill>
                <a:ea typeface="MS PGothic" panose="020B0600070205080204" pitchFamily="34" charset="-128"/>
              </a:rPr>
              <a:pPr>
                <a:lnSpc>
                  <a:spcPct val="100000"/>
                </a:lnSpc>
                <a:spcBef>
                  <a:spcPct val="0"/>
                </a:spcBef>
                <a:buClrTx/>
                <a:buFontTx/>
                <a:buNone/>
              </a:pPr>
              <a:t>97</a:t>
            </a:fld>
            <a:endParaRPr lang="zh-CN" altLang="ja-JP" sz="1800">
              <a:solidFill>
                <a:srgbClr val="A50021"/>
              </a:solidFill>
              <a:ea typeface="MS PGothic" panose="020B0600070205080204" pitchFamily="34" charset="-128"/>
            </a:endParaRPr>
          </a:p>
        </p:txBody>
      </p:sp>
      <p:sp>
        <p:nvSpPr>
          <p:cNvPr id="249861" name="Rectangle 5"/>
          <p:cNvSpPr>
            <a:spLocks noChangeArrowheads="1"/>
          </p:cNvSpPr>
          <p:nvPr/>
        </p:nvSpPr>
        <p:spPr bwMode="auto">
          <a:xfrm>
            <a:off x="228600" y="17526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SzPct val="60000"/>
              <a:buFont typeface="Wingdings" panose="05000000000000000000" pitchFamily="2" charset="2"/>
              <a:buBlip>
                <a:blip r:embed="rId2"/>
              </a:buBlip>
            </a:pPr>
            <a:r>
              <a:rPr lang="en-US" altLang="zh-CN" sz="2600">
                <a:solidFill>
                  <a:srgbClr val="0000FF"/>
                </a:solidFill>
                <a:latin typeface="宋体" panose="02010600030101010101" pitchFamily="2" charset="-122"/>
              </a:rPr>
              <a:t> </a:t>
            </a:r>
            <a:r>
              <a:rPr lang="zh-CN" altLang="en-US" sz="2600">
                <a:solidFill>
                  <a:srgbClr val="0000FF"/>
                </a:solidFill>
                <a:latin typeface="宋体" panose="02010600030101010101" pitchFamily="2" charset="-122"/>
              </a:rPr>
              <a:t>机器学习</a:t>
            </a:r>
            <a:r>
              <a:rPr lang="zh-CN" altLang="en-US" sz="2600">
                <a:latin typeface="宋体" panose="02010600030101010101" pitchFamily="2" charset="-122"/>
              </a:rPr>
              <a:t>：</a:t>
            </a:r>
            <a:r>
              <a:rPr lang="zh-CN" altLang="en-US" sz="2600"/>
              <a:t>机器学习（</a:t>
            </a:r>
            <a:r>
              <a:rPr lang="en-US" altLang="zh-CN" sz="2600"/>
              <a:t>Machine learning</a:t>
            </a:r>
            <a:r>
              <a:rPr lang="zh-CN" altLang="en-US" sz="2600"/>
              <a:t>）使计算机能模拟人的学习行为，自动地通过学习来获取知识和技能，不断改善性能，实现自我完善。</a:t>
            </a:r>
            <a:r>
              <a:rPr lang="zh-CN" altLang="en-US" sz="2600">
                <a:latin typeface="宋体" panose="02010600030101010101" pitchFamily="2" charset="-122"/>
              </a:rPr>
              <a:t> </a:t>
            </a:r>
          </a:p>
        </p:txBody>
      </p:sp>
      <p:sp>
        <p:nvSpPr>
          <p:cNvPr id="124932" name="Rectangle 6"/>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附</a:t>
            </a:r>
            <a:r>
              <a:rPr lang="en-US" altLang="zh-CN" sz="3600">
                <a:solidFill>
                  <a:schemeClr val="bg1"/>
                </a:solidFill>
                <a:latin typeface="Times New Roman" panose="02020603050405020304" pitchFamily="18" charset="0"/>
                <a:ea typeface="黑体" panose="02010609060101010101" pitchFamily="49" charset="-122"/>
              </a:rPr>
              <a:t>  </a:t>
            </a:r>
            <a:r>
              <a:rPr lang="zh-CN" altLang="en-US" sz="3600">
                <a:solidFill>
                  <a:schemeClr val="bg1"/>
                </a:solidFill>
                <a:latin typeface="Times New Roman" panose="02020603050405020304" pitchFamily="18" charset="0"/>
                <a:ea typeface="黑体" panose="02010609060101010101" pitchFamily="49" charset="-122"/>
              </a:rPr>
              <a:t>机器学习</a:t>
            </a:r>
          </a:p>
        </p:txBody>
      </p:sp>
      <p:sp>
        <p:nvSpPr>
          <p:cNvPr id="249863" name="Text Box 7"/>
          <p:cNvSpPr txBox="1">
            <a:spLocks noChangeArrowheads="1"/>
          </p:cNvSpPr>
          <p:nvPr/>
        </p:nvSpPr>
        <p:spPr bwMode="auto">
          <a:xfrm>
            <a:off x="228600" y="3505200"/>
            <a:ext cx="8610600" cy="2530475"/>
          </a:xfrm>
          <a:prstGeom prst="rect">
            <a:avLst/>
          </a:prstGeom>
          <a:gradFill rotWithShape="0">
            <a:gsLst>
              <a:gs pos="0">
                <a:schemeClr val="bg1"/>
              </a:gs>
              <a:gs pos="50000">
                <a:srgbClr val="D9FFD9"/>
              </a:gs>
              <a:gs pos="100000">
                <a:schemeClr val="bg1"/>
              </a:gs>
            </a:gsLst>
            <a:lin ang="18900000" scaled="1"/>
          </a:gradFill>
          <a:ln w="9525">
            <a:solidFill>
              <a:srgbClr val="008000"/>
            </a:solidFill>
            <a:miter lim="800000"/>
            <a:headEnd/>
            <a:tailEnd/>
          </a:ln>
          <a:effectLst/>
        </p:spPr>
        <p:txBody>
          <a:bodyPr>
            <a:spAutoFit/>
          </a:bodyPr>
          <a:lstStyle/>
          <a:p>
            <a:pPr marL="457200" indent="-457200" eaLnBrk="1" hangingPunct="1">
              <a:lnSpc>
                <a:spcPct val="120000"/>
              </a:lnSpc>
              <a:spcBef>
                <a:spcPct val="20000"/>
              </a:spcBef>
              <a:buClr>
                <a:schemeClr val="tx1"/>
              </a:buClr>
              <a:defRPr/>
            </a:pPr>
            <a:r>
              <a:rPr lang="zh-CN" altLang="en-US" sz="2400" dirty="0">
                <a:latin typeface="Times New Roman" pitchFamily="18" charset="0"/>
              </a:rPr>
              <a:t>机器学习主要研究以下三方面问题：</a:t>
            </a:r>
            <a:endParaRPr lang="en-US" altLang="zh-CN" sz="2400" dirty="0">
              <a:latin typeface="Times New Roman" pitchFamily="18" charset="0"/>
            </a:endParaRPr>
          </a:p>
          <a:p>
            <a:pPr marL="457200" indent="-457200" eaLnBrk="1" hangingPunct="1">
              <a:lnSpc>
                <a:spcPct val="120000"/>
              </a:lnSpc>
              <a:spcBef>
                <a:spcPct val="20000"/>
              </a:spcBef>
              <a:buClr>
                <a:schemeClr val="tx1"/>
              </a:buClr>
              <a:defRPr/>
            </a:pPr>
            <a:r>
              <a:rPr lang="zh-CN" altLang="en-US" sz="2400" dirty="0">
                <a:solidFill>
                  <a:srgbClr val="0000FF"/>
                </a:solidFill>
                <a:latin typeface="Times New Roman" pitchFamily="18" charset="0"/>
              </a:rPr>
              <a:t>（</a:t>
            </a:r>
            <a:r>
              <a:rPr lang="en-US" altLang="zh-CN" sz="2400" dirty="0">
                <a:solidFill>
                  <a:srgbClr val="0000FF"/>
                </a:solidFill>
                <a:latin typeface="Times New Roman" pitchFamily="18" charset="0"/>
              </a:rPr>
              <a:t>1</a:t>
            </a:r>
            <a:r>
              <a:rPr lang="zh-CN" altLang="en-US" sz="2400" dirty="0">
                <a:solidFill>
                  <a:srgbClr val="0000FF"/>
                </a:solidFill>
                <a:latin typeface="Times New Roman" pitchFamily="18" charset="0"/>
              </a:rPr>
              <a:t>）学习机理：</a:t>
            </a:r>
            <a:r>
              <a:rPr lang="zh-CN" altLang="en-US" sz="2400" dirty="0">
                <a:latin typeface="Times New Roman" pitchFamily="18" charset="0"/>
              </a:rPr>
              <a:t>人类获取知识、技能和抽象概念的天赋能力。 </a:t>
            </a:r>
          </a:p>
          <a:p>
            <a:pPr marL="457200" indent="-457200" eaLnBrk="1" hangingPunct="1">
              <a:lnSpc>
                <a:spcPct val="120000"/>
              </a:lnSpc>
              <a:spcBef>
                <a:spcPct val="20000"/>
              </a:spcBef>
              <a:buClr>
                <a:schemeClr val="tx1"/>
              </a:buClr>
              <a:defRPr/>
            </a:pPr>
            <a:r>
              <a:rPr lang="zh-CN" altLang="en-US" sz="2400" dirty="0">
                <a:solidFill>
                  <a:srgbClr val="0000FF"/>
                </a:solidFill>
                <a:latin typeface="Times New Roman" pitchFamily="18" charset="0"/>
              </a:rPr>
              <a:t>（</a:t>
            </a:r>
            <a:r>
              <a:rPr lang="en-US" altLang="zh-CN" sz="2400" dirty="0">
                <a:solidFill>
                  <a:srgbClr val="0000FF"/>
                </a:solidFill>
                <a:latin typeface="Times New Roman" pitchFamily="18" charset="0"/>
              </a:rPr>
              <a:t>2</a:t>
            </a:r>
            <a:r>
              <a:rPr lang="zh-CN" altLang="en-US" sz="2400" dirty="0">
                <a:solidFill>
                  <a:srgbClr val="0000FF"/>
                </a:solidFill>
                <a:latin typeface="Times New Roman" pitchFamily="18" charset="0"/>
              </a:rPr>
              <a:t>）学习方法：</a:t>
            </a:r>
            <a:r>
              <a:rPr lang="zh-CN" altLang="en-US" sz="2400" dirty="0"/>
              <a:t>机器学习方法的构造是在对生物学习机理进行简化的基础上，用计算的方法进行再现。 </a:t>
            </a:r>
            <a:endParaRPr lang="zh-CN" altLang="en-US" sz="2400" dirty="0">
              <a:latin typeface="Times New Roman" pitchFamily="18" charset="0"/>
            </a:endParaRPr>
          </a:p>
          <a:p>
            <a:pPr marL="457200" indent="-457200" eaLnBrk="1" hangingPunct="1">
              <a:lnSpc>
                <a:spcPct val="120000"/>
              </a:lnSpc>
              <a:spcBef>
                <a:spcPct val="20000"/>
              </a:spcBef>
              <a:buClr>
                <a:schemeClr val="tx1"/>
              </a:buClr>
              <a:defRPr/>
            </a:pPr>
            <a:r>
              <a:rPr lang="zh-CN" altLang="en-US" sz="2400" dirty="0">
                <a:solidFill>
                  <a:srgbClr val="0000FF"/>
                </a:solidFill>
                <a:latin typeface="Times New Roman" pitchFamily="18" charset="0"/>
              </a:rPr>
              <a:t>（</a:t>
            </a:r>
            <a:r>
              <a:rPr lang="en-US" altLang="zh-CN" sz="2400" dirty="0">
                <a:solidFill>
                  <a:srgbClr val="0000FF"/>
                </a:solidFill>
                <a:latin typeface="Times New Roman" pitchFamily="18" charset="0"/>
              </a:rPr>
              <a:t>3</a:t>
            </a:r>
            <a:r>
              <a:rPr lang="zh-CN" altLang="en-US" sz="2400" dirty="0">
                <a:solidFill>
                  <a:srgbClr val="0000FF"/>
                </a:solidFill>
                <a:latin typeface="Times New Roman" pitchFamily="18" charset="0"/>
              </a:rPr>
              <a:t>）学习系统 ：</a:t>
            </a:r>
            <a:r>
              <a:rPr kumimoji="1" lang="zh-CN" altLang="en-US" sz="2400" dirty="0"/>
              <a:t>能够在一定程度上实现机器学习的系统。</a:t>
            </a:r>
            <a:endParaRPr kumimoji="1" lang="zh-CN" altLang="en-US" sz="2400" dirty="0">
              <a:latin typeface="Times New Roman" pitchFamily="18" charset="0"/>
            </a:endParaRPr>
          </a:p>
        </p:txBody>
      </p:sp>
      <p:sp>
        <p:nvSpPr>
          <p:cNvPr id="124934" name="Text Box 5"/>
          <p:cNvSpPr txBox="1">
            <a:spLocks noChangeArrowheads="1"/>
          </p:cNvSpPr>
          <p:nvPr/>
        </p:nvSpPr>
        <p:spPr bwMode="auto">
          <a:xfrm>
            <a:off x="365125" y="990600"/>
            <a:ext cx="8321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en-US" altLang="zh-CN" sz="2600">
                <a:solidFill>
                  <a:srgbClr val="0000FF"/>
                </a:solidFill>
                <a:latin typeface="Times New Roman" panose="02020603050405020304" pitchFamily="18" charset="0"/>
              </a:rPr>
              <a:t>7.5.1 </a:t>
            </a:r>
            <a:r>
              <a:rPr lang="zh-CN" altLang="en-US" sz="2600">
                <a:solidFill>
                  <a:srgbClr val="0000FF"/>
                </a:solidFill>
                <a:latin typeface="Times New Roman" panose="02020603050405020304" pitchFamily="18" charset="0"/>
              </a:rPr>
              <a:t>机器学习的基本概念</a:t>
            </a:r>
            <a:endParaRPr lang="zh-CN" altLang="en-US" sz="26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1">
                                            <p:txEl>
                                              <p:pRg st="0" end="0"/>
                                            </p:txEl>
                                          </p:spTgt>
                                        </p:tgtEl>
                                        <p:attrNameLst>
                                          <p:attrName>style.visibility</p:attrName>
                                        </p:attrNameLst>
                                      </p:cBhvr>
                                      <p:to>
                                        <p:strVal val="visible"/>
                                      </p:to>
                                    </p:set>
                                    <p:anim calcmode="lin" valueType="num">
                                      <p:cBhvr additive="base">
                                        <p:cTn id="7" dur="500" fill="hold"/>
                                        <p:tgtEl>
                                          <p:spTgt spid="24986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49863"/>
                                        </p:tgtEl>
                                        <p:attrNameLst>
                                          <p:attrName>style.visibility</p:attrName>
                                        </p:attrNameLst>
                                      </p:cBhvr>
                                      <p:to>
                                        <p:strVal val="visible"/>
                                      </p:to>
                                    </p:set>
                                    <p:animEffect transition="in" filter="slide(fromBottom)">
                                      <p:cBhvr>
                                        <p:cTn id="13" dur="500"/>
                                        <p:tgtEl>
                                          <p:spTgt spid="249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build="p" autoUpdateAnimBg="0"/>
      <p:bldP spid="249863"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14D22F4-5385-43BD-B950-B21E0E6B6D45}" type="slidenum">
              <a:rPr altLang="en-US" sz="1800" smtClean="0">
                <a:solidFill>
                  <a:srgbClr val="A50021"/>
                </a:solidFill>
                <a:ea typeface="MS PGothic" panose="020B0600070205080204" pitchFamily="34" charset="-128"/>
              </a:rPr>
              <a:pPr>
                <a:lnSpc>
                  <a:spcPct val="100000"/>
                </a:lnSpc>
                <a:spcBef>
                  <a:spcPct val="0"/>
                </a:spcBef>
                <a:buClrTx/>
                <a:buFontTx/>
                <a:buNone/>
              </a:pPr>
              <a:t>98</a:t>
            </a:fld>
            <a:endParaRPr lang="zh-CN" altLang="ja-JP" sz="1800">
              <a:solidFill>
                <a:srgbClr val="A50021"/>
              </a:solidFill>
              <a:ea typeface="MS PGothic" panose="020B0600070205080204" pitchFamily="34" charset="-128"/>
            </a:endParaRPr>
          </a:p>
        </p:txBody>
      </p:sp>
      <p:sp>
        <p:nvSpPr>
          <p:cNvPr id="246788" name="Rectangle 4"/>
          <p:cNvSpPr>
            <a:spLocks noChangeArrowheads="1"/>
          </p:cNvSpPr>
          <p:nvPr/>
        </p:nvSpPr>
        <p:spPr bwMode="auto">
          <a:xfrm>
            <a:off x="457200" y="1066800"/>
            <a:ext cx="82089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SzPct val="60000"/>
              <a:buFont typeface="Wingdings" panose="05000000000000000000" pitchFamily="2" charset="2"/>
              <a:buBlip>
                <a:blip r:embed="rId2"/>
              </a:buBlip>
            </a:pPr>
            <a:r>
              <a:rPr lang="zh-CN" altLang="en-US" sz="2600">
                <a:solidFill>
                  <a:srgbClr val="0000FF"/>
                </a:solidFill>
              </a:rPr>
              <a:t>一个学习系统一般应该有环境、学习、知识库、执行与评价等四个基本部分组成。</a:t>
            </a:r>
            <a:endParaRPr lang="zh-CN" altLang="en-US" sz="2600">
              <a:solidFill>
                <a:srgbClr val="0000FF"/>
              </a:solidFill>
              <a:latin typeface="宋体" panose="02010600030101010101" pitchFamily="2" charset="-122"/>
            </a:endParaRPr>
          </a:p>
        </p:txBody>
      </p:sp>
      <p:sp>
        <p:nvSpPr>
          <p:cNvPr id="125956" name="Rectangle 5"/>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7.5.1  </a:t>
            </a:r>
            <a:r>
              <a:rPr lang="zh-CN" altLang="en-US" sz="3600">
                <a:solidFill>
                  <a:schemeClr val="bg1"/>
                </a:solidFill>
                <a:latin typeface="Times New Roman" panose="02020603050405020304" pitchFamily="18" charset="0"/>
                <a:ea typeface="黑体" panose="02010609060101010101" pitchFamily="49" charset="-122"/>
              </a:rPr>
              <a:t>机器学习的基本概念</a:t>
            </a:r>
          </a:p>
        </p:txBody>
      </p:sp>
      <p:pic>
        <p:nvPicPr>
          <p:cNvPr id="12595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048000"/>
            <a:ext cx="806767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88">
                                            <p:txEl>
                                              <p:pRg st="0" end="0"/>
                                            </p:txEl>
                                          </p:spTgt>
                                        </p:tgtEl>
                                        <p:attrNameLst>
                                          <p:attrName>style.visibility</p:attrName>
                                        </p:attrNameLst>
                                      </p:cBhvr>
                                      <p:to>
                                        <p:strVal val="visible"/>
                                      </p:to>
                                    </p:set>
                                    <p:anim calcmode="lin" valueType="num">
                                      <p:cBhvr additive="base">
                                        <p:cTn id="7" dur="500" fill="hold"/>
                                        <p:tgtEl>
                                          <p:spTgt spid="2467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678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9B6B6FB2-2B92-44F2-AA28-3D6E6EEA4D72}" type="slidenum">
              <a:rPr altLang="ja-JP" sz="1800" smtClean="0">
                <a:solidFill>
                  <a:srgbClr val="A50021"/>
                </a:solidFill>
                <a:ea typeface="MS PGothic" panose="020B0600070205080204" pitchFamily="34" charset="-128"/>
              </a:rPr>
              <a:pPr>
                <a:lnSpc>
                  <a:spcPct val="100000"/>
                </a:lnSpc>
                <a:spcBef>
                  <a:spcPct val="0"/>
                </a:spcBef>
                <a:buClrTx/>
                <a:buFontTx/>
                <a:buNone/>
              </a:pPr>
              <a:t>99</a:t>
            </a:fld>
            <a:endParaRPr lang="zh-CN" altLang="ja-JP" sz="1800">
              <a:solidFill>
                <a:srgbClr val="A50021"/>
              </a:solidFill>
              <a:ea typeface="MS PGothic" panose="020B0600070205080204" pitchFamily="34" charset="-128"/>
            </a:endParaRPr>
          </a:p>
        </p:txBody>
      </p:sp>
      <p:sp>
        <p:nvSpPr>
          <p:cNvPr id="126979" name="Rectangle 2"/>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71747" name="Rectangle 3"/>
          <p:cNvSpPr>
            <a:spLocks noChangeArrowheads="1"/>
          </p:cNvSpPr>
          <p:nvPr/>
        </p:nvSpPr>
        <p:spPr bwMode="auto">
          <a:xfrm>
            <a:off x="468313" y="765175"/>
            <a:ext cx="8229600" cy="54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en-US" altLang="zh-CN" sz="2600">
                <a:solidFill>
                  <a:srgbClr val="0000FF"/>
                </a:solidFill>
                <a:latin typeface="Times New Roman" panose="02020603050405020304" pitchFamily="18" charset="0"/>
              </a:rPr>
              <a:t>1. </a:t>
            </a:r>
            <a:r>
              <a:rPr lang="zh-CN" altLang="en-US" sz="2600">
                <a:solidFill>
                  <a:srgbClr val="0000FF"/>
                </a:solidFill>
                <a:latin typeface="Times New Roman" panose="02020603050405020304" pitchFamily="18" charset="0"/>
              </a:rPr>
              <a:t>按学习方法分类（温斯顿，</a:t>
            </a:r>
            <a:r>
              <a:rPr lang="en-US" altLang="zh-CN" sz="2600">
                <a:solidFill>
                  <a:srgbClr val="0000FF"/>
                </a:solidFill>
                <a:latin typeface="Times New Roman" panose="02020603050405020304" pitchFamily="18" charset="0"/>
                <a:cs typeface="Times New Roman" panose="02020603050405020304" pitchFamily="18" charset="0"/>
              </a:rPr>
              <a:t>1977 </a:t>
            </a:r>
            <a:r>
              <a:rPr lang="zh-CN" altLang="en-US" sz="2600">
                <a:solidFill>
                  <a:srgbClr val="0000FF"/>
                </a:solidFill>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
            </a:pPr>
            <a:r>
              <a:rPr lang="zh-CN" altLang="en-US" sz="2600">
                <a:latin typeface="Times New Roman" panose="02020603050405020304" pitchFamily="18" charset="0"/>
                <a:cs typeface="Times New Roman" panose="02020603050405020304" pitchFamily="18" charset="0"/>
              </a:rPr>
              <a:t>机械式学习、指导式学习、示例学习、类比学习、 解释学习等。</a:t>
            </a:r>
          </a:p>
          <a:p>
            <a:pPr eaLnBrk="1" hangingPunct="1">
              <a:buFont typeface="Wingdings" panose="05000000000000000000" pitchFamily="2" charset="2"/>
              <a:buNone/>
            </a:pPr>
            <a:r>
              <a:rPr lang="en-US" altLang="zh-CN" sz="2600">
                <a:solidFill>
                  <a:srgbClr val="0000FF"/>
                </a:solidFill>
                <a:latin typeface="Times New Roman" panose="02020603050405020304" pitchFamily="18" charset="0"/>
                <a:cs typeface="Times New Roman" panose="02020603050405020304" pitchFamily="18" charset="0"/>
              </a:rPr>
              <a:t>2. </a:t>
            </a:r>
            <a:r>
              <a:rPr lang="zh-CN" altLang="en-US" sz="2600">
                <a:solidFill>
                  <a:srgbClr val="0000FF"/>
                </a:solidFill>
                <a:latin typeface="Times New Roman" panose="02020603050405020304" pitchFamily="18" charset="0"/>
                <a:cs typeface="Times New Roman" panose="02020603050405020304" pitchFamily="18" charset="0"/>
              </a:rPr>
              <a:t>按学习能力分类：</a:t>
            </a:r>
          </a:p>
          <a:p>
            <a:pPr eaLnBrk="1" hangingPunct="1">
              <a:buFont typeface="Wingdings" panose="05000000000000000000" pitchFamily="2" charset="2"/>
              <a:buChar char="§"/>
            </a:pPr>
            <a:r>
              <a:rPr lang="zh-CN" altLang="en-US" sz="2600">
                <a:solidFill>
                  <a:srgbClr val="0000FF"/>
                </a:solidFill>
                <a:latin typeface="Times New Roman" panose="02020603050405020304" pitchFamily="18" charset="0"/>
                <a:cs typeface="Times New Roman" panose="02020603050405020304" pitchFamily="18" charset="0"/>
              </a:rPr>
              <a:t>监督学习（有教师学习）</a:t>
            </a:r>
          </a:p>
        </p:txBody>
      </p:sp>
      <p:pic>
        <p:nvPicPr>
          <p:cNvPr id="67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757613"/>
            <a:ext cx="518477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1747">
                                            <p:txEl>
                                              <p:pRg st="1" end="1"/>
                                            </p:txEl>
                                          </p:spTgt>
                                        </p:tgtEl>
                                        <p:attrNameLst>
                                          <p:attrName>style.visibility</p:attrName>
                                        </p:attrNameLst>
                                      </p:cBhvr>
                                      <p:to>
                                        <p:strVal val="visible"/>
                                      </p:to>
                                    </p:set>
                                    <p:animEffect transition="in" filter="blinds(horizontal)">
                                      <p:cBhvr>
                                        <p:cTn id="7" dur="500"/>
                                        <p:tgtEl>
                                          <p:spTgt spid="67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1747">
                                            <p:txEl>
                                              <p:pRg st="2" end="2"/>
                                            </p:txEl>
                                          </p:spTgt>
                                        </p:tgtEl>
                                        <p:attrNameLst>
                                          <p:attrName>style.visibility</p:attrName>
                                        </p:attrNameLst>
                                      </p:cBhvr>
                                      <p:to>
                                        <p:strVal val="visible"/>
                                      </p:to>
                                    </p:set>
                                    <p:animEffect transition="in" filter="blinds(horizontal)">
                                      <p:cBhvr>
                                        <p:cTn id="12" dur="500"/>
                                        <p:tgtEl>
                                          <p:spTgt spid="671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1747">
                                            <p:txEl>
                                              <p:pRg st="3" end="3"/>
                                            </p:txEl>
                                          </p:spTgt>
                                        </p:tgtEl>
                                        <p:attrNameLst>
                                          <p:attrName>style.visibility</p:attrName>
                                        </p:attrNameLst>
                                      </p:cBhvr>
                                      <p:to>
                                        <p:strVal val="visible"/>
                                      </p:to>
                                    </p:set>
                                    <p:animEffect transition="in" filter="blinds(horizontal)">
                                      <p:cBhvr>
                                        <p:cTn id="17" dur="500"/>
                                        <p:tgtEl>
                                          <p:spTgt spid="6717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1748"/>
                                        </p:tgtEl>
                                        <p:attrNameLst>
                                          <p:attrName>style.visibility</p:attrName>
                                        </p:attrNameLst>
                                      </p:cBhvr>
                                      <p:to>
                                        <p:strVal val="visible"/>
                                      </p:to>
                                    </p:set>
                                    <p:animEffect transition="in" filter="blinds(horizontal)">
                                      <p:cBhvr>
                                        <p:cTn id="22" dur="500"/>
                                        <p:tgtEl>
                                          <p:spTgt spid="67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autoUpdateAnimBg="0"/>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Office2000\Templates\Presentation Designs\ECUST 模板.pot</Template>
  <TotalTime>573</TotalTime>
  <Words>4744</Words>
  <Application>Microsoft Office PowerPoint</Application>
  <PresentationFormat>全屏显示(4:3)</PresentationFormat>
  <Paragraphs>846</Paragraphs>
  <Slides>112</Slides>
  <Notes>18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112</vt:i4>
      </vt:variant>
    </vt:vector>
  </HeadingPairs>
  <TitlesOfParts>
    <vt:vector size="128" baseType="lpstr">
      <vt:lpstr>MS PGothic</vt:lpstr>
      <vt:lpstr>仿宋</vt:lpstr>
      <vt:lpstr>黑体</vt:lpstr>
      <vt:lpstr>楷体_GB2312</vt:lpstr>
      <vt:lpstr>宋体</vt:lpstr>
      <vt:lpstr>微软雅黑</vt:lpstr>
      <vt:lpstr>Arial</vt:lpstr>
      <vt:lpstr>Tahoma</vt:lpstr>
      <vt:lpstr>Times New Roman</vt:lpstr>
      <vt:lpstr>Verdana</vt:lpstr>
      <vt:lpstr>Wingdings</vt:lpstr>
      <vt:lpstr>wasedaSample5</vt:lpstr>
      <vt:lpstr>1_wasedaSample5</vt:lpstr>
      <vt:lpstr>Microsoft Equation 3.0</vt:lpstr>
      <vt:lpstr>Equation.DSMT4</vt:lpstr>
      <vt:lpstr>Equation.KSEE3</vt:lpstr>
      <vt:lpstr>机器学习</vt:lpstr>
      <vt:lpstr>主要内容</vt:lpstr>
      <vt:lpstr>推荐书籍</vt:lpstr>
      <vt:lpstr>前 言</vt:lpstr>
      <vt:lpstr>前 言</vt:lpstr>
      <vt:lpstr>前 言</vt:lpstr>
      <vt:lpstr>前 言</vt:lpstr>
      <vt:lpstr>机器学习的发展阶段</vt:lpstr>
      <vt:lpstr>学习的分类</vt:lpstr>
      <vt:lpstr>机器学习研究内容</vt:lpstr>
      <vt:lpstr>机器学习研究内容</vt:lpstr>
      <vt:lpstr>1.定义</vt:lpstr>
      <vt:lpstr>例子</vt:lpstr>
      <vt:lpstr>例子</vt:lpstr>
      <vt:lpstr>例子</vt:lpstr>
      <vt:lpstr>实例：自动驾驶—行人与移动目标检测</vt:lpstr>
      <vt:lpstr>实例：自动驾驶——车位线检测</vt:lpstr>
      <vt:lpstr>PowerPoint 演示文稿</vt:lpstr>
      <vt:lpstr>2. 机器学习模型</vt:lpstr>
      <vt:lpstr>2. 机器学习模型</vt:lpstr>
      <vt:lpstr>(1) 实例集合X</vt:lpstr>
      <vt:lpstr>(2) 假设集合H</vt:lpstr>
      <vt:lpstr>(3) 训练样例集合D</vt:lpstr>
      <vt:lpstr>(4) 目标函数C(x)</vt:lpstr>
      <vt:lpstr>(5) 学习过程</vt:lpstr>
      <vt:lpstr>(5) 学习过程</vt:lpstr>
      <vt:lpstr>(5) 学习过程</vt:lpstr>
      <vt:lpstr>(6)机器学习的假设规律</vt:lpstr>
      <vt:lpstr>3. 决策树学习</vt:lpstr>
      <vt:lpstr>决策树</vt:lpstr>
      <vt:lpstr>冰淇淋销售决策树</vt:lpstr>
      <vt:lpstr>决策树</vt:lpstr>
      <vt:lpstr>3.1 销售决策树</vt:lpstr>
      <vt:lpstr>3.1 销售决策树</vt:lpstr>
      <vt:lpstr>3.1 销售决策树</vt:lpstr>
      <vt:lpstr>决策树的应用</vt:lpstr>
      <vt:lpstr>例子——酒吧位置</vt:lpstr>
      <vt:lpstr>例子——酒吧位置</vt:lpstr>
      <vt:lpstr>酒吧位置  评估决策树</vt:lpstr>
      <vt:lpstr>构造决策树的ID3算法 </vt:lpstr>
      <vt:lpstr>构造决策树的ID3算法 </vt:lpstr>
      <vt:lpstr>构造决策树的ID3算法 </vt:lpstr>
      <vt:lpstr>3.2  熵</vt:lpstr>
      <vt:lpstr>3.2  熵</vt:lpstr>
      <vt:lpstr>3.2  熵</vt:lpstr>
      <vt:lpstr>3.2  熵</vt:lpstr>
      <vt:lpstr>3.2  熵</vt:lpstr>
      <vt:lpstr>3.2  熵</vt:lpstr>
      <vt:lpstr>3.2  熵</vt:lpstr>
      <vt:lpstr>3.3 最佳属性选择</vt:lpstr>
      <vt:lpstr>3.3 最佳属性选择</vt:lpstr>
      <vt:lpstr>3.3 最佳属性选择</vt:lpstr>
      <vt:lpstr>练 习1</vt:lpstr>
      <vt:lpstr>练 习1</vt:lpstr>
      <vt:lpstr>练 习1——答案</vt:lpstr>
      <vt:lpstr>练 习1——答案</vt:lpstr>
      <vt:lpstr>练 习2</vt:lpstr>
      <vt:lpstr>练 习2——答案</vt:lpstr>
      <vt:lpstr>练 习2——答案</vt:lpstr>
      <vt:lpstr>决策树学习的过度拟合问题</vt:lpstr>
      <vt:lpstr>决策树学习的过度拟合问题</vt:lpstr>
      <vt:lpstr>决策树学习的过度拟合问题</vt:lpstr>
      <vt:lpstr>规则后修剪法</vt:lpstr>
      <vt:lpstr>规则后修剪法</vt:lpstr>
      <vt:lpstr>4. 概念学习</vt:lpstr>
      <vt:lpstr>4. 概念学习</vt:lpstr>
      <vt:lpstr>4. 概念学习</vt:lpstr>
      <vt:lpstr>4. 概念学习</vt:lpstr>
      <vt:lpstr>4.1 概念学习的搜索空间</vt:lpstr>
      <vt:lpstr>实例空间的大小</vt:lpstr>
      <vt:lpstr>假设空间H的大小</vt:lpstr>
      <vt:lpstr>假设空间H的大小</vt:lpstr>
      <vt:lpstr>练习</vt:lpstr>
      <vt:lpstr>答案</vt:lpstr>
      <vt:lpstr>4.2 假设空间的偏序关系</vt:lpstr>
      <vt:lpstr>4.2 假设空间的偏序关系</vt:lpstr>
      <vt:lpstr>4.2 假设空间的偏序关系</vt:lpstr>
      <vt:lpstr>4.2 假设空间的偏序关系</vt:lpstr>
      <vt:lpstr>4.2 假设空间的偏序关系</vt:lpstr>
      <vt:lpstr>4.4 FIND-S算法</vt:lpstr>
      <vt:lpstr>4.4 FIND-S算法</vt:lpstr>
      <vt:lpstr>4.4 FIND-S算法</vt:lpstr>
      <vt:lpstr>例 题</vt:lpstr>
      <vt:lpstr>过 程</vt:lpstr>
      <vt:lpstr>PowerPoint 演示文稿</vt:lpstr>
      <vt:lpstr>过 程</vt:lpstr>
      <vt:lpstr>过 程</vt:lpstr>
      <vt:lpstr>FIND-S算法的特点</vt:lpstr>
      <vt:lpstr>正确判断反例的证明</vt:lpstr>
      <vt:lpstr>FIND-S算法的问题</vt:lpstr>
      <vt:lpstr>FIND-S算法的问题</vt:lpstr>
      <vt:lpstr>练习1</vt:lpstr>
      <vt:lpstr>练习1——答案</vt:lpstr>
      <vt:lpstr>练习2</vt:lpstr>
      <vt:lpstr>练习2</vt:lpstr>
      <vt:lpstr>小 结</vt:lpstr>
      <vt:lpstr>PowerPoint 演示文稿</vt:lpstr>
      <vt:lpstr>PowerPoint 演示文稿</vt:lpstr>
      <vt:lpstr>PowerPoint 演示文稿</vt:lpstr>
      <vt:lpstr>PowerPoint 演示文稿</vt:lpstr>
      <vt:lpstr>PowerPoint 演示文稿</vt:lpstr>
      <vt:lpstr>PowerPoint 演示文稿</vt:lpstr>
      <vt:lpstr>7.5.3  机械式学习 </vt:lpstr>
      <vt:lpstr>7.5.3  机械式学习 </vt:lpstr>
      <vt:lpstr>7.5.3  机械式学习 </vt:lpstr>
      <vt:lpstr>7.5  机器学习</vt:lpstr>
      <vt:lpstr>7.5.4  指导式学习 </vt:lpstr>
      <vt:lpstr>7.5.4  指导式学习</vt:lpstr>
      <vt:lpstr>7.5.4  指导式学习</vt:lpstr>
      <vt:lpstr>7.5  机器学习</vt:lpstr>
      <vt:lpstr>7.5.5  示例学习</vt:lpstr>
      <vt:lpstr>7.5.5   示例学习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czh</dc:creator>
  <cp:lastModifiedBy>jiguang zearo</cp:lastModifiedBy>
  <cp:revision>347</cp:revision>
  <dcterms:created xsi:type="dcterms:W3CDTF">2020-11-21T12:46:39Z</dcterms:created>
  <dcterms:modified xsi:type="dcterms:W3CDTF">2024-07-03T00:44:06Z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