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371" r:id="rId2"/>
    <p:sldId id="257" r:id="rId3"/>
    <p:sldId id="288" r:id="rId4"/>
    <p:sldId id="289" r:id="rId5"/>
    <p:sldId id="317" r:id="rId6"/>
    <p:sldId id="316" r:id="rId7"/>
    <p:sldId id="258" r:id="rId8"/>
    <p:sldId id="284" r:id="rId9"/>
    <p:sldId id="310" r:id="rId10"/>
    <p:sldId id="311" r:id="rId11"/>
    <p:sldId id="259" r:id="rId12"/>
    <p:sldId id="285" r:id="rId13"/>
    <p:sldId id="262" r:id="rId14"/>
    <p:sldId id="263" r:id="rId15"/>
    <p:sldId id="313" r:id="rId16"/>
    <p:sldId id="264" r:id="rId17"/>
    <p:sldId id="265" r:id="rId18"/>
    <p:sldId id="266" r:id="rId19"/>
    <p:sldId id="267" r:id="rId20"/>
    <p:sldId id="268" r:id="rId21"/>
    <p:sldId id="286" r:id="rId22"/>
    <p:sldId id="269" r:id="rId23"/>
    <p:sldId id="314" r:id="rId24"/>
    <p:sldId id="270" r:id="rId25"/>
    <p:sldId id="271" r:id="rId26"/>
    <p:sldId id="272" r:id="rId27"/>
    <p:sldId id="273" r:id="rId28"/>
    <p:sldId id="274" r:id="rId29"/>
    <p:sldId id="278" r:id="rId30"/>
    <p:sldId id="279" r:id="rId31"/>
    <p:sldId id="280" r:id="rId32"/>
    <p:sldId id="281" r:id="rId33"/>
    <p:sldId id="282" r:id="rId34"/>
    <p:sldId id="28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12" r:id="rId51"/>
    <p:sldId id="315" r:id="rId52"/>
    <p:sldId id="318" r:id="rId53"/>
    <p:sldId id="319" r:id="rId54"/>
    <p:sldId id="320" r:id="rId55"/>
    <p:sldId id="321" r:id="rId56"/>
    <p:sldId id="322"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99"/>
    <a:srgbClr val="FFFF66"/>
    <a:srgbClr val="FF505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34" autoAdjust="0"/>
  </p:normalViewPr>
  <p:slideViewPr>
    <p:cSldViewPr>
      <p:cViewPr varScale="1">
        <p:scale>
          <a:sx n="67" d="100"/>
          <a:sy n="67" d="100"/>
        </p:scale>
        <p:origin x="126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E53ABCBE-45F6-4857-9079-88E7BB9990B2}" type="slidenum">
              <a:rPr lang="en-US" altLang="zh-CN"/>
              <a:pPr>
                <a:defRPr/>
              </a:pPr>
              <a:t>‹#›</a:t>
            </a:fld>
            <a:endParaRPr lang="en-US" altLang="zh-CN"/>
          </a:p>
        </p:txBody>
      </p:sp>
    </p:spTree>
    <p:extLst>
      <p:ext uri="{BB962C8B-B14F-4D97-AF65-F5344CB8AC3E}">
        <p14:creationId xmlns:p14="http://schemas.microsoft.com/office/powerpoint/2010/main" val="28825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3076" name="Rectangle 4"/>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411CBB9F-2B99-48E3-9B49-9C285CCC46CA}" type="slidenum">
              <a:rPr lang="en-US" altLang="zh-CN"/>
              <a:pPr>
                <a:defRPr/>
              </a:pPr>
              <a:t>‹#›</a:t>
            </a:fld>
            <a:endParaRPr lang="en-US" altLang="zh-CN"/>
          </a:p>
        </p:txBody>
      </p:sp>
    </p:spTree>
    <p:extLst>
      <p:ext uri="{BB962C8B-B14F-4D97-AF65-F5344CB8AC3E}">
        <p14:creationId xmlns:p14="http://schemas.microsoft.com/office/powerpoint/2010/main" val="3123636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C78B74-E4E0-40BC-874D-49A9436211EF}" type="slidenum">
              <a:rPr kumimoji="0" lang="en-US" altLang="zh-CN" smtClean="0">
                <a:latin typeface="Times New Roman" panose="02020603050405020304" pitchFamily="18" charset="0"/>
              </a:rPr>
              <a:pPr/>
              <a:t>13</a:t>
            </a:fld>
            <a:endParaRPr kumimoji="0" lang="en-US" altLang="zh-CN" smtClean="0">
              <a:latin typeface="Times New Roman" panose="02020603050405020304" pitchFamily="18" charset="0"/>
            </a:endParaRPr>
          </a:p>
        </p:txBody>
      </p:sp>
      <p:sp>
        <p:nvSpPr>
          <p:cNvPr id="20483" name="Rectangle 2"/>
          <p:cNvSpPr>
            <a:spLocks noRot="1" noChangeArrowheads="1" noTextEdit="1"/>
          </p:cNvSpPr>
          <p:nvPr>
            <p:ph type="sldImg" idx="4294967295"/>
          </p:nvPr>
        </p:nvSpPr>
        <p:spPr>
          <a:ln/>
        </p:spPr>
      </p:sp>
      <p:sp>
        <p:nvSpPr>
          <p:cNvPr id="2048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51947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p:cNvSpPr>
            <a:spLocks noChangeArrowheads="1"/>
          </p:cNvSpPr>
          <p:nvPr/>
        </p:nvSpPr>
        <p:spPr bwMode="auto">
          <a:xfrm>
            <a:off x="685800" y="3395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1034"/>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2000" smtClean="0">
                <a:solidFill>
                  <a:schemeClr val="accent2"/>
                </a:solidFill>
              </a:rPr>
              <a:t>Introduction of Artificial Intelligence</a:t>
            </a:r>
          </a:p>
        </p:txBody>
      </p:sp>
      <p:sp>
        <p:nvSpPr>
          <p:cNvPr id="8" name="Line 1035"/>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灯片编号占位符 1"/>
          <p:cNvSpPr>
            <a:spLocks noGrp="1"/>
          </p:cNvSpPr>
          <p:nvPr>
            <p:ph type="sldNum" sz="quarter" idx="10"/>
          </p:nvPr>
        </p:nvSpPr>
        <p:spPr/>
        <p:txBody>
          <a:bodyPr/>
          <a:lstStyle>
            <a:lvl1pPr>
              <a:defRPr/>
            </a:lvl1pPr>
          </a:lstStyle>
          <a:p>
            <a:pPr>
              <a:defRPr/>
            </a:pPr>
            <a:fld id="{DC5C9DCF-23AB-449D-A131-CD63C4CBE22D}" type="slidenum">
              <a:rPr lang="ja-JP" altLang="en-US"/>
              <a:pPr>
                <a:defRPr/>
              </a:pPr>
              <a:t>‹#›</a:t>
            </a:fld>
            <a:endParaRPr lang="ja-JP" altLang="en-US"/>
          </a:p>
        </p:txBody>
      </p:sp>
    </p:spTree>
    <p:extLst>
      <p:ext uri="{BB962C8B-B14F-4D97-AF65-F5344CB8AC3E}">
        <p14:creationId xmlns:p14="http://schemas.microsoft.com/office/powerpoint/2010/main" val="259506262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CD95672B-8EB2-4F76-BDCC-02E0DFD8A7BE}" type="slidenum">
              <a:rPr lang="ja-JP" altLang="en-US"/>
              <a:pPr>
                <a:defRPr/>
              </a:pPr>
              <a:t>‹#›</a:t>
            </a:fld>
            <a:endParaRPr lang="ja-JP" altLang="en-US"/>
          </a:p>
        </p:txBody>
      </p:sp>
    </p:spTree>
    <p:extLst>
      <p:ext uri="{BB962C8B-B14F-4D97-AF65-F5344CB8AC3E}">
        <p14:creationId xmlns:p14="http://schemas.microsoft.com/office/powerpoint/2010/main" val="2715972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8C68EA54-9651-41D1-9B60-352505C2100E}" type="slidenum">
              <a:rPr lang="ja-JP" altLang="en-US"/>
              <a:pPr>
                <a:defRPr/>
              </a:pPr>
              <a:t>‹#›</a:t>
            </a:fld>
            <a:endParaRPr lang="ja-JP" altLang="en-US"/>
          </a:p>
        </p:txBody>
      </p:sp>
    </p:spTree>
    <p:extLst>
      <p:ext uri="{BB962C8B-B14F-4D97-AF65-F5344CB8AC3E}">
        <p14:creationId xmlns:p14="http://schemas.microsoft.com/office/powerpoint/2010/main" val="12338068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613C118E-EF81-4FC9-9491-DA098EED6732}" type="slidenum">
              <a:rPr lang="ja-JP" altLang="en-US"/>
              <a:pPr>
                <a:defRPr/>
              </a:pPr>
              <a:t>‹#›</a:t>
            </a:fld>
            <a:endParaRPr lang="ja-JP" altLang="en-US"/>
          </a:p>
        </p:txBody>
      </p:sp>
    </p:spTree>
    <p:extLst>
      <p:ext uri="{BB962C8B-B14F-4D97-AF65-F5344CB8AC3E}">
        <p14:creationId xmlns:p14="http://schemas.microsoft.com/office/powerpoint/2010/main" val="3523390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165EDAD-2031-4B95-B553-DDAF54B58C49}" type="slidenum">
              <a:rPr lang="ja-JP" altLang="en-US"/>
              <a:pPr>
                <a:defRPr/>
              </a:pPr>
              <a:t>‹#›</a:t>
            </a:fld>
            <a:endParaRPr lang="ja-JP" altLang="en-US"/>
          </a:p>
        </p:txBody>
      </p:sp>
    </p:spTree>
    <p:extLst>
      <p:ext uri="{BB962C8B-B14F-4D97-AF65-F5344CB8AC3E}">
        <p14:creationId xmlns:p14="http://schemas.microsoft.com/office/powerpoint/2010/main" val="40164573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sldNum" sz="quarter" idx="10"/>
          </p:nvPr>
        </p:nvSpPr>
        <p:spPr>
          <a:ln/>
        </p:spPr>
        <p:txBody>
          <a:bodyPr/>
          <a:lstStyle>
            <a:lvl1pPr>
              <a:defRPr/>
            </a:lvl1pPr>
          </a:lstStyle>
          <a:p>
            <a:pPr>
              <a:defRPr/>
            </a:pPr>
            <a:fld id="{71283DC2-718C-4A16-85D9-2BCC2B337BCC}" type="slidenum">
              <a:rPr lang="ja-JP" altLang="en-US"/>
              <a:pPr>
                <a:defRPr/>
              </a:pPr>
              <a:t>‹#›</a:t>
            </a:fld>
            <a:endParaRPr lang="ja-JP" altLang="en-US"/>
          </a:p>
        </p:txBody>
      </p:sp>
    </p:spTree>
    <p:extLst>
      <p:ext uri="{BB962C8B-B14F-4D97-AF65-F5344CB8AC3E}">
        <p14:creationId xmlns:p14="http://schemas.microsoft.com/office/powerpoint/2010/main" val="27036812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sldNum" sz="quarter" idx="10"/>
          </p:nvPr>
        </p:nvSpPr>
        <p:spPr>
          <a:ln/>
        </p:spPr>
        <p:txBody>
          <a:bodyPr/>
          <a:lstStyle>
            <a:lvl1pPr>
              <a:defRPr/>
            </a:lvl1pPr>
          </a:lstStyle>
          <a:p>
            <a:pPr>
              <a:defRPr/>
            </a:pPr>
            <a:fld id="{4CD5B42E-1FB3-4BAE-8E8F-0AF5A2328DD3}" type="slidenum">
              <a:rPr lang="ja-JP" altLang="en-US"/>
              <a:pPr>
                <a:defRPr/>
              </a:pPr>
              <a:t>‹#›</a:t>
            </a:fld>
            <a:endParaRPr lang="ja-JP" altLang="en-US"/>
          </a:p>
        </p:txBody>
      </p:sp>
    </p:spTree>
    <p:extLst>
      <p:ext uri="{BB962C8B-B14F-4D97-AF65-F5344CB8AC3E}">
        <p14:creationId xmlns:p14="http://schemas.microsoft.com/office/powerpoint/2010/main" val="425088241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sldNum" sz="quarter" idx="10"/>
          </p:nvPr>
        </p:nvSpPr>
        <p:spPr>
          <a:ln/>
        </p:spPr>
        <p:txBody>
          <a:bodyPr/>
          <a:lstStyle>
            <a:lvl1pPr>
              <a:defRPr/>
            </a:lvl1pPr>
          </a:lstStyle>
          <a:p>
            <a:pPr>
              <a:defRPr/>
            </a:pPr>
            <a:fld id="{2A71F2F1-3FE2-4046-802F-D2F1428CCC48}" type="slidenum">
              <a:rPr lang="ja-JP" altLang="en-US"/>
              <a:pPr>
                <a:defRPr/>
              </a:pPr>
              <a:t>‹#›</a:t>
            </a:fld>
            <a:endParaRPr lang="ja-JP" altLang="en-US"/>
          </a:p>
        </p:txBody>
      </p:sp>
    </p:spTree>
    <p:extLst>
      <p:ext uri="{BB962C8B-B14F-4D97-AF65-F5344CB8AC3E}">
        <p14:creationId xmlns:p14="http://schemas.microsoft.com/office/powerpoint/2010/main" val="423316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9D9EBA6-7AA8-460C-B92A-21F967862885}" type="slidenum">
              <a:rPr lang="ja-JP" altLang="en-US"/>
              <a:pPr>
                <a:defRPr/>
              </a:pPr>
              <a:t>‹#›</a:t>
            </a:fld>
            <a:endParaRPr lang="ja-JP" altLang="en-US"/>
          </a:p>
        </p:txBody>
      </p:sp>
    </p:spTree>
    <p:extLst>
      <p:ext uri="{BB962C8B-B14F-4D97-AF65-F5344CB8AC3E}">
        <p14:creationId xmlns:p14="http://schemas.microsoft.com/office/powerpoint/2010/main" val="10625703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BD362B93-B09B-4EEB-8EC8-2AFF16FED699}" type="slidenum">
              <a:rPr lang="ja-JP" altLang="en-US"/>
              <a:pPr>
                <a:defRPr/>
              </a:pPr>
              <a:t>‹#›</a:t>
            </a:fld>
            <a:endParaRPr lang="ja-JP" altLang="en-US"/>
          </a:p>
        </p:txBody>
      </p:sp>
    </p:spTree>
    <p:extLst>
      <p:ext uri="{BB962C8B-B14F-4D97-AF65-F5344CB8AC3E}">
        <p14:creationId xmlns:p14="http://schemas.microsoft.com/office/powerpoint/2010/main" val="31776331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C35E8B0-0A38-4DC3-8F61-E617DCF07AD2}" type="slidenum">
              <a:rPr lang="ja-JP" altLang="en-US"/>
              <a:pPr>
                <a:defRPr/>
              </a:pPr>
              <a:t>‹#›</a:t>
            </a:fld>
            <a:endParaRPr lang="ja-JP" altLang="en-US"/>
          </a:p>
        </p:txBody>
      </p:sp>
    </p:spTree>
    <p:extLst>
      <p:ext uri="{BB962C8B-B14F-4D97-AF65-F5344CB8AC3E}">
        <p14:creationId xmlns:p14="http://schemas.microsoft.com/office/powerpoint/2010/main" val="31424002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800" baseline="-25000" noProof="1">
                <a:solidFill>
                  <a:srgbClr val="A50021"/>
                </a:solidFill>
                <a:latin typeface="Arial" panose="020B0604020202020204" pitchFamily="34" charset="0"/>
                <a:ea typeface="MS PGothic" panose="020B0600070205080204" pitchFamily="34" charset="-128"/>
              </a:defRPr>
            </a:lvl1pPr>
          </a:lstStyle>
          <a:p>
            <a:pPr>
              <a:defRPr/>
            </a:pPr>
            <a:fld id="{E05ADAB8-E9B1-4037-A225-65EA99082918}"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indent="176213" algn="l" rtl="0" eaLnBrk="0" fontAlgn="base" hangingPunct="0">
        <a:spcBef>
          <a:spcPct val="0"/>
        </a:spcBef>
        <a:spcAft>
          <a:spcPct val="0"/>
        </a:spcAft>
        <a:defRPr sz="3800" b="1">
          <a:solidFill>
            <a:schemeClr val="bg1"/>
          </a:solidFill>
          <a:latin typeface="+mj-lt"/>
          <a:ea typeface="+mj-ea"/>
          <a:cs typeface="宋体" panose="02010600030101010101" pitchFamily="2" charset="-122"/>
        </a:defRPr>
      </a:lvl1pPr>
      <a:lvl2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2pPr>
      <a:lvl3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3pPr>
      <a:lvl4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4pPr>
      <a:lvl5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宋体" panose="02010600030101010101" pitchFamily="2" charset="-122"/>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eg"/></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3" Type="http://schemas.openxmlformats.org/officeDocument/2006/relationships/image" Target="../media/image22.jpeg"/><Relationship Id="rId7" Type="http://schemas.openxmlformats.org/officeDocument/2006/relationships/image" Target="../media/image26.jpe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30.jpe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jpe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81000" y="1600200"/>
            <a:ext cx="7772400" cy="952500"/>
          </a:xfrm>
          <a:solidFill>
            <a:srgbClr val="A50021"/>
          </a:solidFill>
        </p:spPr>
        <p:txBody>
          <a:bodyPr/>
          <a:lstStyle/>
          <a:p>
            <a:pPr algn="ctr" eaLnBrk="1" hangingPunct="1"/>
            <a:r>
              <a:rPr lang="zh-CN" altLang="en-US" sz="4600" smtClean="0">
                <a:latin typeface="Times New Roman" panose="02020603050405020304" pitchFamily="18" charset="0"/>
                <a:ea typeface="黑体" panose="02010609060101010101" pitchFamily="49" charset="-122"/>
              </a:rPr>
              <a:t>遗传算法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p:txBody>
          <a:bodyPr/>
          <a:lstStyle/>
          <a:p>
            <a:pPr eaLnBrk="1" hangingPunct="1">
              <a:lnSpc>
                <a:spcPct val="190000"/>
              </a:lnSpc>
            </a:pPr>
            <a:r>
              <a:rPr lang="zh-CN" altLang="en-US" b="1" smtClean="0">
                <a:latin typeface="宋体" panose="02010600030101010101" pitchFamily="2" charset="-122"/>
              </a:rPr>
              <a:t>另一方面，人们又将</a:t>
            </a:r>
            <a:r>
              <a:rPr lang="zh-CN" altLang="en-US" b="1" smtClean="0">
                <a:solidFill>
                  <a:srgbClr val="FF0000"/>
                </a:solidFill>
                <a:latin typeface="宋体" panose="02010600030101010101" pitchFamily="2" charset="-122"/>
              </a:rPr>
              <a:t>遗传算法与其他智能算法和技术相结合</a:t>
            </a:r>
            <a:r>
              <a:rPr lang="zh-CN" altLang="en-US" b="1" smtClean="0">
                <a:latin typeface="宋体" panose="02010600030101010101" pitchFamily="2" charset="-122"/>
              </a:rPr>
              <a:t>，使其问题求解能力得到进一步扩展和提高。例如，将</a:t>
            </a:r>
            <a:r>
              <a:rPr lang="zh-CN" altLang="en-US" b="1" smtClean="0">
                <a:solidFill>
                  <a:srgbClr val="FF0000"/>
                </a:solidFill>
                <a:latin typeface="宋体" panose="02010600030101010101" pitchFamily="2" charset="-122"/>
              </a:rPr>
              <a:t>遗传算法与模糊技术、神经网络相结合</a:t>
            </a:r>
            <a:r>
              <a:rPr lang="zh-CN" altLang="en-US" b="1" smtClean="0">
                <a:latin typeface="宋体" panose="02010600030101010101" pitchFamily="2" charset="-122"/>
              </a:rPr>
              <a:t>，已取得了不少成果 </a:t>
            </a:r>
          </a:p>
          <a:p>
            <a:pPr eaLnBrk="1" hangingPunct="1">
              <a:lnSpc>
                <a:spcPct val="190000"/>
              </a:lnSpc>
            </a:pPr>
            <a:r>
              <a:rPr lang="zh-CN" altLang="en-US" b="1" smtClean="0">
                <a:latin typeface="宋体" panose="02010600030101010101" pitchFamily="2" charset="-122"/>
              </a:rPr>
              <a:t>此外，</a:t>
            </a:r>
            <a:r>
              <a:rPr lang="en-US" altLang="zh-CN" b="1" smtClean="0">
                <a:latin typeface="宋体" panose="02010600030101010101" pitchFamily="2" charset="-122"/>
              </a:rPr>
              <a:t>GA</a:t>
            </a:r>
            <a:r>
              <a:rPr lang="zh-CN" altLang="en-US" b="1" smtClean="0">
                <a:latin typeface="宋体" panose="02010600030101010101" pitchFamily="2" charset="-122"/>
              </a:rPr>
              <a:t>也在</a:t>
            </a:r>
            <a:r>
              <a:rPr lang="zh-CN" altLang="en-US" b="1" smtClean="0">
                <a:solidFill>
                  <a:srgbClr val="FF0000"/>
                </a:solidFill>
                <a:latin typeface="宋体" panose="02010600030101010101" pitchFamily="2" charset="-122"/>
              </a:rPr>
              <a:t>自动控制、机器人学、图象处理、人工生命</a:t>
            </a:r>
            <a:r>
              <a:rPr lang="zh-CN" altLang="en-US" b="1" smtClean="0">
                <a:latin typeface="宋体" panose="02010600030101010101" pitchFamily="2" charset="-122"/>
              </a:rPr>
              <a:t>等方面获得了广泛的运用</a:t>
            </a:r>
          </a:p>
          <a:p>
            <a:pPr eaLnBrk="1" hangingPunct="1">
              <a:lnSpc>
                <a:spcPct val="190000"/>
              </a:lnSpc>
            </a:pPr>
            <a:endParaRPr lang="zh-CN" altLang="en-US" b="1" smtClean="0">
              <a:latin typeface="宋体" panose="02010600030101010101" pitchFamily="2" charset="-122"/>
            </a:endParaRPr>
          </a:p>
          <a:p>
            <a:pPr eaLnBrk="1" hangingPunct="1">
              <a:buFont typeface="Wingdings" panose="05000000000000000000" pitchFamily="2" charset="2"/>
              <a:buNone/>
            </a:pPr>
            <a:endParaRPr lang="en-US" altLang="zh-CN" b="1" smtClean="0">
              <a:latin typeface="宋体" panose="02010600030101010101" pitchFamily="2" charset="-122"/>
            </a:endParaRPr>
          </a:p>
        </p:txBody>
      </p:sp>
      <p:sp>
        <p:nvSpPr>
          <p:cNvPr id="16387" name="Rectangle 3"/>
          <p:cNvSpPr>
            <a:spLocks noGrp="1" noChangeArrowheads="1"/>
          </p:cNvSpPr>
          <p:nvPr>
            <p:ph type="title"/>
          </p:nvPr>
        </p:nvSpPr>
        <p:spPr/>
        <p:txBody>
          <a:bodyPr anchor="ctr"/>
          <a:lstStyle/>
          <a:p>
            <a:pPr eaLnBrk="1" hangingPunct="1"/>
            <a:r>
              <a:rPr lang="zh-CN" altLang="en-US" smtClean="0"/>
              <a:t>算法应用领域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chor="ctr"/>
          <a:lstStyle/>
          <a:p>
            <a:pPr eaLnBrk="1" hangingPunct="1"/>
            <a:r>
              <a:rPr lang="zh-CN" altLang="en-US" smtClean="0"/>
              <a:t>算法说明</a:t>
            </a:r>
          </a:p>
        </p:txBody>
      </p:sp>
      <p:sp>
        <p:nvSpPr>
          <p:cNvPr id="17411" name="Rectangle 3"/>
          <p:cNvSpPr>
            <a:spLocks noGrp="1" noChangeArrowheads="1"/>
          </p:cNvSpPr>
          <p:nvPr>
            <p:ph idx="1"/>
          </p:nvPr>
        </p:nvSpPr>
        <p:spPr/>
        <p:txBody>
          <a:bodyPr/>
          <a:lstStyle/>
          <a:p>
            <a:pPr eaLnBrk="1" hangingPunct="1">
              <a:lnSpc>
                <a:spcPct val="170000"/>
              </a:lnSpc>
              <a:spcBef>
                <a:spcPct val="30000"/>
              </a:spcBef>
            </a:pPr>
            <a:r>
              <a:rPr lang="zh-CN" altLang="en-US" b="1" smtClean="0"/>
              <a:t>遗传算法是一种受</a:t>
            </a:r>
            <a:r>
              <a:rPr lang="zh-CN" altLang="en-US" b="1" smtClean="0">
                <a:solidFill>
                  <a:srgbClr val="FF0000"/>
                </a:solidFill>
              </a:rPr>
              <a:t>生物进化启发</a:t>
            </a:r>
            <a:r>
              <a:rPr lang="zh-CN" altLang="en-US" b="1" smtClean="0"/>
              <a:t>的学习方法，它不再是从一般到特殊或从简单到复杂地搜索假设，而是通过</a:t>
            </a:r>
            <a:r>
              <a:rPr lang="zh-CN" altLang="en-US" b="1" smtClean="0">
                <a:solidFill>
                  <a:srgbClr val="FF0000"/>
                </a:solidFill>
              </a:rPr>
              <a:t>变异和重组当前已知的最好假设来生成后续的假设</a:t>
            </a:r>
          </a:p>
          <a:p>
            <a:pPr eaLnBrk="1" hangingPunct="1">
              <a:lnSpc>
                <a:spcPct val="170000"/>
              </a:lnSpc>
              <a:spcBef>
                <a:spcPct val="30000"/>
              </a:spcBef>
            </a:pPr>
            <a:r>
              <a:rPr lang="zh-CN" altLang="en-US" b="1" smtClean="0"/>
              <a:t>每一步更新被称为当前群体的一组假设，方法是使用</a:t>
            </a:r>
            <a:r>
              <a:rPr lang="zh-CN" altLang="en-US" b="1" smtClean="0">
                <a:solidFill>
                  <a:srgbClr val="FF0000"/>
                </a:solidFill>
              </a:rPr>
              <a:t>当前适应度最高的假设</a:t>
            </a:r>
            <a:r>
              <a:rPr lang="zh-CN" altLang="en-US" b="1" smtClean="0"/>
              <a:t>的后代替代群体的某个部分</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eaLnBrk="1" hangingPunct="1">
              <a:lnSpc>
                <a:spcPct val="180000"/>
              </a:lnSpc>
              <a:spcBef>
                <a:spcPct val="30000"/>
              </a:spcBef>
            </a:pPr>
            <a:r>
              <a:rPr lang="zh-CN" altLang="en-US" b="1" smtClean="0"/>
              <a:t>适应度实例：</a:t>
            </a:r>
          </a:p>
          <a:p>
            <a:pPr lvl="1" eaLnBrk="1" hangingPunct="1">
              <a:lnSpc>
                <a:spcPct val="180000"/>
              </a:lnSpc>
              <a:spcBef>
                <a:spcPct val="30000"/>
              </a:spcBef>
            </a:pPr>
            <a:r>
              <a:rPr lang="zh-CN" altLang="en-US" sz="2800" b="1" smtClean="0"/>
              <a:t>如果学习任务是在给定一个未知函数的输入输出训练样例后逼近这个函数，适应度可被定义为</a:t>
            </a:r>
            <a:r>
              <a:rPr lang="zh-CN" altLang="en-US" sz="2800" b="1" smtClean="0">
                <a:solidFill>
                  <a:srgbClr val="FF0000"/>
                </a:solidFill>
              </a:rPr>
              <a:t>假设在训练数据上的精度</a:t>
            </a:r>
          </a:p>
          <a:p>
            <a:pPr lvl="1" eaLnBrk="1" hangingPunct="1">
              <a:lnSpc>
                <a:spcPct val="180000"/>
              </a:lnSpc>
              <a:spcBef>
                <a:spcPct val="30000"/>
              </a:spcBef>
            </a:pPr>
            <a:r>
              <a:rPr lang="zh-CN" altLang="en-US" sz="2800" b="1" smtClean="0"/>
              <a:t>如果是学习下国际象棋的策略，适应度可被</a:t>
            </a:r>
            <a:r>
              <a:rPr lang="zh-CN" altLang="en-US" sz="2800" b="1" smtClean="0">
                <a:solidFill>
                  <a:srgbClr val="FF0000"/>
                </a:solidFill>
              </a:rPr>
              <a:t>对弈的胜率</a:t>
            </a:r>
          </a:p>
        </p:txBody>
      </p:sp>
      <p:sp>
        <p:nvSpPr>
          <p:cNvPr id="18435" name="Rectangle 2"/>
          <p:cNvSpPr>
            <a:spLocks noGrp="1" noChangeArrowheads="1"/>
          </p:cNvSpPr>
          <p:nvPr>
            <p:ph type="title"/>
          </p:nvPr>
        </p:nvSpPr>
        <p:spPr/>
        <p:txBody>
          <a:bodyPr anchor="ctr"/>
          <a:lstStyle/>
          <a:p>
            <a:pPr eaLnBrk="1" hangingPunct="1"/>
            <a:r>
              <a:rPr lang="zh-CN" altLang="en-US" smtClean="0"/>
              <a:t>算法说明</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eaLnBrk="1" hangingPunct="1">
              <a:lnSpc>
                <a:spcPct val="150000"/>
              </a:lnSpc>
            </a:pPr>
            <a:r>
              <a:rPr lang="zh-CN" altLang="en-US" b="1" smtClean="0">
                <a:latin typeface="宋体" panose="02010600030101010101" pitchFamily="2" charset="-122"/>
              </a:rPr>
              <a:t>遗传算法具有以下的共同结构：</a:t>
            </a:r>
          </a:p>
          <a:p>
            <a:pPr lvl="1" eaLnBrk="1" hangingPunct="1">
              <a:lnSpc>
                <a:spcPct val="150000"/>
              </a:lnSpc>
            </a:pPr>
            <a:r>
              <a:rPr lang="zh-CN" altLang="en-US" sz="2800" b="1" smtClean="0">
                <a:latin typeface="宋体" panose="02010600030101010101" pitchFamily="2" charset="-122"/>
              </a:rPr>
              <a:t>算法迭代更新一个</a:t>
            </a:r>
            <a:r>
              <a:rPr lang="zh-CN" altLang="en-US" sz="2800" b="1" smtClean="0">
                <a:solidFill>
                  <a:srgbClr val="FF0000"/>
                </a:solidFill>
                <a:latin typeface="宋体" panose="02010600030101010101" pitchFamily="2" charset="-122"/>
              </a:rPr>
              <a:t>假设池</a:t>
            </a:r>
            <a:r>
              <a:rPr lang="en-US" altLang="zh-CN" sz="2800" b="1" smtClean="0">
                <a:latin typeface="宋体" panose="02010600030101010101" pitchFamily="2" charset="-122"/>
              </a:rPr>
              <a:t>(</a:t>
            </a:r>
            <a:r>
              <a:rPr lang="zh-CN" altLang="en-US" sz="2800" b="1" smtClean="0">
                <a:latin typeface="宋体" panose="02010600030101010101" pitchFamily="2" charset="-122"/>
              </a:rPr>
              <a:t>称为群体</a:t>
            </a:r>
            <a:r>
              <a:rPr lang="en-US" altLang="zh-CN" sz="2800" b="1" smtClean="0">
                <a:latin typeface="宋体" panose="02010600030101010101" pitchFamily="2" charset="-122"/>
              </a:rPr>
              <a:t>)</a:t>
            </a:r>
          </a:p>
          <a:p>
            <a:pPr lvl="1" eaLnBrk="1" hangingPunct="1">
              <a:lnSpc>
                <a:spcPct val="150000"/>
              </a:lnSpc>
            </a:pPr>
            <a:r>
              <a:rPr lang="zh-CN" altLang="en-US" sz="2800" b="1" smtClean="0">
                <a:latin typeface="宋体" panose="02010600030101010101" pitchFamily="2" charset="-122"/>
              </a:rPr>
              <a:t>在每一次迭代中，根据适应度评估群体中的所有成员，然后用概率方法选取适应度最高的个体</a:t>
            </a:r>
            <a:r>
              <a:rPr lang="zh-CN" altLang="en-US" sz="2800" b="1" smtClean="0">
                <a:solidFill>
                  <a:srgbClr val="FF0000"/>
                </a:solidFill>
                <a:latin typeface="宋体" panose="02010600030101010101" pitchFamily="2" charset="-122"/>
              </a:rPr>
              <a:t>产生新一代群体</a:t>
            </a:r>
          </a:p>
          <a:p>
            <a:pPr lvl="1" eaLnBrk="1" hangingPunct="1">
              <a:lnSpc>
                <a:spcPct val="150000"/>
              </a:lnSpc>
            </a:pPr>
            <a:r>
              <a:rPr lang="zh-CN" altLang="en-US" sz="2800" b="1" smtClean="0">
                <a:latin typeface="宋体" panose="02010600030101010101" pitchFamily="2" charset="-122"/>
              </a:rPr>
              <a:t>在被选中的个体中，</a:t>
            </a:r>
            <a:r>
              <a:rPr lang="zh-CN" altLang="en-US" sz="2800" b="1" smtClean="0">
                <a:solidFill>
                  <a:srgbClr val="FF0000"/>
                </a:solidFill>
                <a:latin typeface="宋体" panose="02010600030101010101" pitchFamily="2" charset="-122"/>
              </a:rPr>
              <a:t>一部分保持原样</a:t>
            </a:r>
            <a:r>
              <a:rPr lang="zh-CN" altLang="en-US" sz="2800" b="1" smtClean="0">
                <a:latin typeface="宋体" panose="02010600030101010101" pitchFamily="2" charset="-122"/>
              </a:rPr>
              <a:t>，进入下一代群体；</a:t>
            </a:r>
            <a:r>
              <a:rPr lang="zh-CN" altLang="en-US" sz="2800" b="1" smtClean="0">
                <a:solidFill>
                  <a:srgbClr val="FF0000"/>
                </a:solidFill>
                <a:latin typeface="宋体" panose="02010600030101010101" pitchFamily="2" charset="-122"/>
              </a:rPr>
              <a:t>其他被用作产生后代个体的基础</a:t>
            </a:r>
            <a:r>
              <a:rPr lang="zh-CN" altLang="en-US" sz="2800" b="1" smtClean="0">
                <a:latin typeface="宋体" panose="02010600030101010101" pitchFamily="2" charset="-122"/>
              </a:rPr>
              <a:t>，采用交叉和变异方法</a:t>
            </a:r>
          </a:p>
        </p:txBody>
      </p:sp>
      <p:sp>
        <p:nvSpPr>
          <p:cNvPr id="19459" name="Rectangle 2"/>
          <p:cNvSpPr>
            <a:spLocks noGrp="1" noChangeArrowheads="1"/>
          </p:cNvSpPr>
          <p:nvPr>
            <p:ph type="title"/>
          </p:nvPr>
        </p:nvSpPr>
        <p:spPr/>
        <p:txBody>
          <a:bodyPr anchor="ctr"/>
          <a:lstStyle/>
          <a:p>
            <a:pPr eaLnBrk="1" hangingPunct="1"/>
            <a:r>
              <a:rPr lang="zh-CN" altLang="en-US" smtClean="0"/>
              <a:t>算法说明</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8013" y="1289050"/>
            <a:ext cx="7927975"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90000"/>
              </a:lnSpc>
              <a:spcBef>
                <a:spcPct val="50000"/>
              </a:spcBef>
            </a:pPr>
            <a:r>
              <a:rPr lang="en-US" altLang="zh-CN" sz="3200" b="1">
                <a:latin typeface="楷体_GB2312" pitchFamily="49" charset="-122"/>
                <a:ea typeface="楷体_GB2312" pitchFamily="49" charset="-122"/>
              </a:rPr>
              <a:t> </a:t>
            </a:r>
            <a:r>
              <a:rPr lang="en-US" altLang="zh-CN" sz="3200" b="1">
                <a:latin typeface="宋体" panose="02010600030101010101" pitchFamily="2" charset="-122"/>
              </a:rPr>
              <a:t>1. </a:t>
            </a:r>
            <a:r>
              <a:rPr lang="zh-CN" altLang="en-US" sz="3200" b="1">
                <a:latin typeface="宋体" panose="02010600030101010101" pitchFamily="2" charset="-122"/>
              </a:rPr>
              <a:t>问题的解空间</a:t>
            </a:r>
            <a:endParaRPr lang="zh-CN" altLang="en-US" sz="2800" b="1">
              <a:latin typeface="楷体_GB2312" pitchFamily="49" charset="-122"/>
              <a:ea typeface="楷体_GB2312" pitchFamily="49" charset="-122"/>
            </a:endParaRPr>
          </a:p>
          <a:p>
            <a:pPr lvl="2" algn="just" eaLnBrk="1" hangingPunct="1">
              <a:lnSpc>
                <a:spcPct val="190000"/>
              </a:lnSpc>
              <a:spcBef>
                <a:spcPct val="50000"/>
              </a:spcBef>
              <a:buFont typeface="Wingdings" panose="05000000000000000000" pitchFamily="2" charset="2"/>
              <a:buNone/>
            </a:pPr>
            <a:r>
              <a:rPr lang="zh-CN" altLang="en-US" sz="2800" b="1">
                <a:latin typeface="Times New Roman" panose="02020603050405020304" pitchFamily="18" charset="0"/>
              </a:rPr>
              <a:t>遗传算法主要用来针对问题搜索</a:t>
            </a:r>
            <a:r>
              <a:rPr lang="zh-CN" altLang="en-US" sz="2800" b="1">
                <a:solidFill>
                  <a:srgbClr val="FF0000"/>
                </a:solidFill>
                <a:latin typeface="Times New Roman" panose="02020603050405020304" pitchFamily="18" charset="0"/>
              </a:rPr>
              <a:t>它的最优解或次优解</a:t>
            </a:r>
            <a:r>
              <a:rPr lang="zh-CN" altLang="en-US" sz="2800" b="1">
                <a:latin typeface="Times New Roman" panose="02020603050405020304" pitchFamily="18" charset="0"/>
              </a:rPr>
              <a:t>。问题的最优解和次优解都包含在一个</a:t>
            </a:r>
            <a:r>
              <a:rPr lang="zh-CN" altLang="en-US" sz="2800" b="1">
                <a:solidFill>
                  <a:srgbClr val="FF0000"/>
                </a:solidFill>
                <a:latin typeface="Times New Roman" panose="02020603050405020304" pitchFamily="18" charset="0"/>
              </a:rPr>
              <a:t>庞大的解集合</a:t>
            </a:r>
            <a:r>
              <a:rPr lang="zh-CN" altLang="en-US" sz="2800" b="1">
                <a:latin typeface="Times New Roman" panose="02020603050405020304" pitchFamily="18" charset="0"/>
              </a:rPr>
              <a:t>中，即问题的解空间。</a:t>
            </a:r>
            <a:endParaRPr lang="zh-CN" altLang="en-US" sz="2800" b="1"/>
          </a:p>
        </p:txBody>
      </p:sp>
      <p:sp>
        <p:nvSpPr>
          <p:cNvPr id="21507" name="Rectangle 3"/>
          <p:cNvSpPr>
            <a:spLocks noGrp="1" noChangeArrowheads="1"/>
          </p:cNvSpPr>
          <p:nvPr>
            <p:ph type="title"/>
          </p:nvPr>
        </p:nvSpPr>
        <p:spPr/>
        <p:txBody>
          <a:bodyPr anchor="ctr"/>
          <a:lstStyle/>
          <a:p>
            <a:pPr eaLnBrk="1" hangingPunct="1"/>
            <a:r>
              <a:rPr lang="zh-CN" altLang="en-US" smtClean="0"/>
              <a:t>2.基本概念</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76263" y="989013"/>
            <a:ext cx="799147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pPr>
            <a:r>
              <a:rPr lang="en-US" altLang="zh-CN" sz="3200" b="1">
                <a:latin typeface="Times New Roman" panose="02020603050405020304" pitchFamily="18" charset="0"/>
              </a:rPr>
              <a:t> </a:t>
            </a:r>
            <a:r>
              <a:rPr lang="zh-CN" altLang="en-US" sz="3200" b="1">
                <a:latin typeface="Times New Roman" panose="02020603050405020304" pitchFamily="18" charset="0"/>
              </a:rPr>
              <a:t>２</a:t>
            </a:r>
            <a:r>
              <a:rPr lang="en-US" altLang="zh-CN" sz="3200" b="1">
                <a:latin typeface="Times New Roman" panose="02020603050405020304" pitchFamily="18" charset="0"/>
              </a:rPr>
              <a:t>. </a:t>
            </a:r>
            <a:r>
              <a:rPr lang="zh-CN" altLang="en-US" sz="3200" b="1">
                <a:latin typeface="Times New Roman" panose="02020603050405020304" pitchFamily="18" charset="0"/>
              </a:rPr>
              <a:t>个体与种群</a:t>
            </a:r>
          </a:p>
          <a:p>
            <a:pPr algn="just" eaLnBrk="1" hangingPunct="1">
              <a:lnSpc>
                <a:spcPct val="150000"/>
              </a:lnSpc>
              <a:spcBef>
                <a:spcPct val="50000"/>
              </a:spcBef>
            </a:pPr>
            <a:r>
              <a:rPr lang="zh-CN" altLang="en-US" sz="2800" b="1">
                <a:solidFill>
                  <a:srgbClr val="FF0066"/>
                </a:solidFill>
                <a:latin typeface="Times New Roman" panose="02020603050405020304" pitchFamily="18" charset="0"/>
              </a:rPr>
              <a:t>      </a:t>
            </a:r>
            <a:r>
              <a:rPr lang="zh-CN" altLang="en-US" sz="2400" b="1">
                <a:solidFill>
                  <a:srgbClr val="FF0066"/>
                </a:solidFill>
              </a:rPr>
              <a:t>● </a:t>
            </a:r>
            <a:r>
              <a:rPr lang="zh-CN" altLang="en-US" sz="2800" b="1">
                <a:latin typeface="Times New Roman" panose="02020603050405020304" pitchFamily="18" charset="0"/>
              </a:rPr>
              <a:t>个体就是模拟生物个体，对问题中的对象</a:t>
            </a:r>
          </a:p>
          <a:p>
            <a:pPr algn="just" eaLnBrk="1" hangingPunct="1">
              <a:lnSpc>
                <a:spcPct val="150000"/>
              </a:lnSpc>
              <a:spcBef>
                <a:spcPct val="20000"/>
              </a:spcBef>
            </a:pPr>
            <a:r>
              <a:rPr lang="zh-CN" altLang="en-US" sz="2800" b="1">
                <a:latin typeface="Times New Roman" panose="02020603050405020304" pitchFamily="18" charset="0"/>
              </a:rPr>
              <a:t>         （一般就是问题的解）的一种称呼，一个个</a:t>
            </a:r>
          </a:p>
          <a:p>
            <a:pPr algn="just" eaLnBrk="1" hangingPunct="1">
              <a:lnSpc>
                <a:spcPct val="150000"/>
              </a:lnSpc>
              <a:spcBef>
                <a:spcPct val="20000"/>
              </a:spcBef>
            </a:pPr>
            <a:r>
              <a:rPr lang="zh-CN" altLang="en-US" sz="2800" b="1">
                <a:latin typeface="Times New Roman" panose="02020603050405020304" pitchFamily="18" charset="0"/>
              </a:rPr>
              <a:t>          体也就是</a:t>
            </a:r>
            <a:r>
              <a:rPr lang="zh-CN" altLang="en-US" sz="2800" b="1">
                <a:solidFill>
                  <a:srgbClr val="FF0000"/>
                </a:solidFill>
                <a:latin typeface="Times New Roman" panose="02020603050405020304" pitchFamily="18" charset="0"/>
              </a:rPr>
              <a:t>解空间中的一个点</a:t>
            </a:r>
            <a:r>
              <a:rPr lang="zh-CN" altLang="en-US" sz="2800" b="1">
                <a:latin typeface="Times New Roman" panose="02020603050405020304" pitchFamily="18" charset="0"/>
              </a:rPr>
              <a:t>。</a:t>
            </a:r>
          </a:p>
          <a:p>
            <a:pPr eaLnBrk="1" hangingPunct="1">
              <a:lnSpc>
                <a:spcPct val="150000"/>
              </a:lnSpc>
              <a:spcBef>
                <a:spcPct val="50000"/>
              </a:spcBef>
            </a:pPr>
            <a:r>
              <a:rPr lang="zh-CN" altLang="en-US" sz="2800" b="1">
                <a:latin typeface="Times New Roman" panose="02020603050405020304" pitchFamily="18" charset="0"/>
              </a:rPr>
              <a:t>      </a:t>
            </a:r>
            <a:r>
              <a:rPr lang="zh-CN" altLang="en-US" sz="2400" b="1">
                <a:solidFill>
                  <a:srgbClr val="FF0066"/>
                </a:solidFill>
                <a:latin typeface="Times New Roman" panose="02020603050405020304" pitchFamily="18" charset="0"/>
              </a:rPr>
              <a:t>●</a:t>
            </a:r>
            <a:r>
              <a:rPr lang="zh-CN" altLang="en-US" sz="2800" b="1">
                <a:latin typeface="Times New Roman" panose="02020603050405020304" pitchFamily="18" charset="0"/>
              </a:rPr>
              <a:t> </a:t>
            </a:r>
            <a:r>
              <a:rPr lang="zh-CN" altLang="en-US" sz="2800" b="1"/>
              <a:t>种群是模拟生物种群，由</a:t>
            </a:r>
            <a:r>
              <a:rPr lang="zh-CN" altLang="en-US" sz="2800" b="1">
                <a:solidFill>
                  <a:srgbClr val="FF0000"/>
                </a:solidFill>
              </a:rPr>
              <a:t>若干个体组成的群</a:t>
            </a:r>
          </a:p>
          <a:p>
            <a:pPr eaLnBrk="1" hangingPunct="1">
              <a:lnSpc>
                <a:spcPct val="150000"/>
              </a:lnSpc>
              <a:spcBef>
                <a:spcPct val="50000"/>
              </a:spcBef>
            </a:pPr>
            <a:r>
              <a:rPr lang="zh-CN" altLang="en-US" sz="2800" b="1">
                <a:solidFill>
                  <a:srgbClr val="FF0000"/>
                </a:solidFill>
              </a:rPr>
              <a:t>        体</a:t>
            </a:r>
            <a:r>
              <a:rPr lang="en-US" altLang="zh-CN" sz="2800" b="1"/>
              <a:t>, </a:t>
            </a:r>
            <a:r>
              <a:rPr lang="zh-CN" altLang="en-US" sz="2800" b="1"/>
              <a:t>它一般是整个解空间的一个很小的子集。</a:t>
            </a:r>
          </a:p>
        </p:txBody>
      </p:sp>
      <p:sp>
        <p:nvSpPr>
          <p:cNvPr id="22531"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11188" y="935038"/>
            <a:ext cx="7921625"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10000"/>
              </a:spcBef>
            </a:pPr>
            <a:r>
              <a:rPr lang="zh-CN" altLang="en-US" sz="3000" b="1">
                <a:latin typeface="Times New Roman" panose="02020603050405020304" pitchFamily="18" charset="0"/>
              </a:rPr>
              <a:t>３</a:t>
            </a:r>
            <a:r>
              <a:rPr lang="en-US" altLang="zh-CN" sz="3000" b="1">
                <a:latin typeface="Times New Roman" panose="02020603050405020304" pitchFamily="18" charset="0"/>
              </a:rPr>
              <a:t>. </a:t>
            </a:r>
            <a:r>
              <a:rPr lang="zh-CN" altLang="en-US" sz="3000" b="1">
                <a:latin typeface="Times New Roman" panose="02020603050405020304" pitchFamily="18" charset="0"/>
              </a:rPr>
              <a:t>适应度</a:t>
            </a:r>
            <a:r>
              <a:rPr lang="en-US" altLang="zh-CN" sz="3000" b="1">
                <a:latin typeface="Times New Roman" panose="02020603050405020304" pitchFamily="18" charset="0"/>
              </a:rPr>
              <a:t>(fitness)</a:t>
            </a:r>
            <a:r>
              <a:rPr lang="zh-CN" altLang="en-US" sz="3000" b="1">
                <a:latin typeface="Times New Roman" panose="02020603050405020304" pitchFamily="18" charset="0"/>
              </a:rPr>
              <a:t>与适应度函数</a:t>
            </a:r>
            <a:endParaRPr lang="zh-CN" altLang="en-US" sz="2800" b="1">
              <a:latin typeface="楷体_GB2312" pitchFamily="49" charset="-122"/>
              <a:ea typeface="楷体_GB2312" pitchFamily="49" charset="-122"/>
            </a:endParaRPr>
          </a:p>
          <a:p>
            <a:pPr algn="just" eaLnBrk="1" hangingPunct="1">
              <a:lnSpc>
                <a:spcPct val="150000"/>
              </a:lnSpc>
              <a:spcBef>
                <a:spcPct val="10000"/>
              </a:spcBef>
            </a:pPr>
            <a:r>
              <a:rPr lang="zh-CN" altLang="en-US" sz="2800" b="1">
                <a:solidFill>
                  <a:srgbClr val="FF0066"/>
                </a:solidFill>
                <a:latin typeface="Times New Roman" panose="02020603050405020304" pitchFamily="18" charset="0"/>
              </a:rPr>
              <a:t>      </a:t>
            </a:r>
            <a:r>
              <a:rPr lang="zh-CN" altLang="en-US" sz="2400" b="1">
                <a:solidFill>
                  <a:srgbClr val="FF0066"/>
                </a:solidFill>
                <a:latin typeface="Times New Roman" panose="02020603050405020304" pitchFamily="18" charset="0"/>
              </a:rPr>
              <a:t>●</a:t>
            </a:r>
            <a:r>
              <a:rPr lang="zh-CN" altLang="en-US" sz="2800" b="1">
                <a:latin typeface="Times New Roman" panose="02020603050405020304" pitchFamily="18" charset="0"/>
              </a:rPr>
              <a:t>适应度就是借鉴生物个体对环境的适应程度，而对问题中的个体对象所设计的</a:t>
            </a:r>
            <a:r>
              <a:rPr lang="zh-CN" altLang="en-US" sz="2800" b="1">
                <a:solidFill>
                  <a:srgbClr val="FF0000"/>
                </a:solidFill>
                <a:latin typeface="Times New Roman" panose="02020603050405020304" pitchFamily="18" charset="0"/>
              </a:rPr>
              <a:t>表征其优劣的一种测度。</a:t>
            </a:r>
          </a:p>
          <a:p>
            <a:pPr algn="just" eaLnBrk="1" hangingPunct="1">
              <a:lnSpc>
                <a:spcPct val="150000"/>
              </a:lnSpc>
              <a:spcBef>
                <a:spcPct val="10000"/>
              </a:spcBef>
            </a:pPr>
            <a:r>
              <a:rPr lang="zh-CN" altLang="en-US" sz="2800" b="1">
                <a:latin typeface="Times New Roman" panose="02020603050405020304" pitchFamily="18" charset="0"/>
              </a:rPr>
              <a:t>      </a:t>
            </a:r>
            <a:r>
              <a:rPr lang="zh-CN" altLang="en-US" sz="2400" b="1">
                <a:solidFill>
                  <a:srgbClr val="FF0066"/>
                </a:solidFill>
                <a:latin typeface="Times New Roman" panose="02020603050405020304" pitchFamily="18" charset="0"/>
              </a:rPr>
              <a:t>●</a:t>
            </a:r>
            <a:r>
              <a:rPr lang="zh-CN" altLang="en-US" sz="2800" b="1">
                <a:latin typeface="Times New Roman" panose="02020603050405020304" pitchFamily="18" charset="0"/>
              </a:rPr>
              <a:t> 适应度函数就是问题中的全体个体与其适应度之间的一个对应关系。它一般是一个实值函数。该函数就是</a:t>
            </a:r>
            <a:r>
              <a:rPr lang="zh-CN" altLang="en-US" sz="2800" b="1">
                <a:solidFill>
                  <a:srgbClr val="FF0000"/>
                </a:solidFill>
                <a:latin typeface="Times New Roman" panose="02020603050405020304" pitchFamily="18" charset="0"/>
              </a:rPr>
              <a:t>遗传算法中指导搜索的评价函数</a:t>
            </a:r>
            <a:r>
              <a:rPr lang="zh-CN" altLang="en-US" sz="2800" b="1">
                <a:latin typeface="Times New Roman" panose="02020603050405020304" pitchFamily="18" charset="0"/>
              </a:rPr>
              <a:t>，需要有效反映任一个染色体和最优解染色体的差距。 </a:t>
            </a:r>
          </a:p>
        </p:txBody>
      </p:sp>
      <p:sp>
        <p:nvSpPr>
          <p:cNvPr id="23555"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09613" y="1006475"/>
            <a:ext cx="772477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pPr>
            <a:r>
              <a:rPr lang="en-US" altLang="zh-CN" sz="3200" b="1">
                <a:latin typeface="Times New Roman" panose="02020603050405020304" pitchFamily="18" charset="0"/>
              </a:rPr>
              <a:t>4.  </a:t>
            </a:r>
            <a:r>
              <a:rPr lang="zh-CN" altLang="en-US" sz="3200" b="1">
                <a:latin typeface="Times New Roman" panose="02020603050405020304" pitchFamily="18" charset="0"/>
              </a:rPr>
              <a:t>染色体与基因</a:t>
            </a:r>
            <a:endParaRPr lang="zh-CN" altLang="en-US" sz="2400" b="1">
              <a:latin typeface="宋体" panose="02010600030101010101" pitchFamily="2" charset="-122"/>
            </a:endParaRPr>
          </a:p>
          <a:p>
            <a:pPr algn="just" eaLnBrk="1" hangingPunct="1">
              <a:lnSpc>
                <a:spcPct val="130000"/>
              </a:lnSpc>
              <a:spcBef>
                <a:spcPct val="20000"/>
              </a:spcBef>
            </a:pPr>
            <a:r>
              <a:rPr lang="zh-CN" altLang="en-US" sz="2400" b="1">
                <a:latin typeface="宋体" panose="02010600030101010101" pitchFamily="2" charset="-122"/>
              </a:rPr>
              <a:t>　　</a:t>
            </a:r>
            <a:r>
              <a:rPr lang="zh-CN" altLang="en-US" sz="2800" b="1">
                <a:latin typeface="宋体" panose="02010600030101010101" pitchFamily="2" charset="-122"/>
              </a:rPr>
              <a:t>染色体（</a:t>
            </a:r>
            <a:r>
              <a:rPr lang="en-US" altLang="zh-CN" sz="2800" b="1"/>
              <a:t>chromosome</a:t>
            </a:r>
            <a:r>
              <a:rPr lang="zh-CN" altLang="en-US" sz="2800" b="1"/>
              <a:t>）就是</a:t>
            </a:r>
            <a:r>
              <a:rPr lang="zh-CN" altLang="en-US" sz="2800" b="1">
                <a:latin typeface="宋体" panose="02010600030101010101" pitchFamily="2" charset="-122"/>
              </a:rPr>
              <a:t>问题中个体的</a:t>
            </a:r>
            <a:r>
              <a:rPr lang="zh-CN" altLang="en-US" sz="2800" b="1">
                <a:solidFill>
                  <a:srgbClr val="FF0000"/>
                </a:solidFill>
                <a:latin typeface="宋体" panose="02010600030101010101" pitchFamily="2" charset="-122"/>
              </a:rPr>
              <a:t>某种字符串形式的编码表示</a:t>
            </a:r>
            <a:r>
              <a:rPr lang="zh-CN" altLang="en-US" sz="2800" b="1">
                <a:latin typeface="宋体" panose="02010600030101010101" pitchFamily="2" charset="-122"/>
              </a:rPr>
              <a:t>。字符串中的字符也就称为</a:t>
            </a:r>
            <a:r>
              <a:rPr lang="zh-CN" altLang="en-US" sz="2800" b="1">
                <a:solidFill>
                  <a:srgbClr val="FF0000"/>
                </a:solidFill>
                <a:latin typeface="宋体" panose="02010600030101010101" pitchFamily="2" charset="-122"/>
              </a:rPr>
              <a:t>基因</a:t>
            </a:r>
            <a:r>
              <a:rPr lang="zh-CN" altLang="en-US" sz="2800" b="1"/>
              <a:t>（</a:t>
            </a:r>
            <a:r>
              <a:rPr lang="en-US" altLang="zh-CN" sz="2800" b="1"/>
              <a:t>gene</a:t>
            </a:r>
            <a:r>
              <a:rPr lang="zh-CN" altLang="en-US" sz="2800" b="1"/>
              <a:t>），即染色体上的任一位。</a:t>
            </a:r>
          </a:p>
          <a:p>
            <a:pPr algn="just" eaLnBrk="1" hangingPunct="1">
              <a:lnSpc>
                <a:spcPct val="130000"/>
              </a:lnSpc>
              <a:spcBef>
                <a:spcPct val="20000"/>
              </a:spcBef>
            </a:pPr>
            <a:r>
              <a:rPr lang="zh-CN" altLang="en-US" sz="2800" b="1">
                <a:latin typeface="宋体" panose="02010600030101010101" pitchFamily="2" charset="-122"/>
              </a:rPr>
              <a:t>    例如：</a:t>
            </a:r>
          </a:p>
          <a:p>
            <a:pPr algn="just" eaLnBrk="1" hangingPunct="1">
              <a:lnSpc>
                <a:spcPct val="130000"/>
              </a:lnSpc>
              <a:spcBef>
                <a:spcPct val="20000"/>
              </a:spcBef>
            </a:pPr>
            <a:r>
              <a:rPr lang="zh-CN" altLang="en-US" sz="2800" b="1">
                <a:latin typeface="宋体" panose="02010600030101010101" pitchFamily="2" charset="-122"/>
              </a:rPr>
              <a:t>            个体         染色体</a:t>
            </a:r>
          </a:p>
          <a:p>
            <a:pPr algn="just" eaLnBrk="1" hangingPunct="1">
              <a:lnSpc>
                <a:spcPct val="130000"/>
              </a:lnSpc>
              <a:spcBef>
                <a:spcPct val="20000"/>
              </a:spcBef>
            </a:pPr>
            <a:r>
              <a:rPr lang="zh-CN" altLang="en-US" sz="2800" b="1">
                <a:latin typeface="宋体" panose="02010600030101010101" pitchFamily="2" charset="-122"/>
              </a:rPr>
              <a:t>              </a:t>
            </a:r>
            <a:r>
              <a:rPr lang="en-US" altLang="zh-CN" sz="2800" b="1"/>
              <a:t>9   </a:t>
            </a:r>
            <a:r>
              <a:rPr lang="en-US" altLang="zh-CN" sz="2800" b="1">
                <a:latin typeface="宋体" panose="02010600030101010101" pitchFamily="2" charset="-122"/>
              </a:rPr>
              <a:t>  ----   </a:t>
            </a:r>
            <a:r>
              <a:rPr lang="en-US" altLang="zh-CN" sz="3200" b="1"/>
              <a:t> </a:t>
            </a:r>
            <a:r>
              <a:rPr lang="en-US" altLang="zh-CN" sz="2800" b="1"/>
              <a:t>1001</a:t>
            </a:r>
          </a:p>
          <a:p>
            <a:pPr algn="just" eaLnBrk="1" hangingPunct="1">
              <a:lnSpc>
                <a:spcPct val="130000"/>
              </a:lnSpc>
              <a:spcBef>
                <a:spcPct val="20000"/>
              </a:spcBef>
            </a:pPr>
            <a:r>
              <a:rPr lang="en-US" altLang="zh-CN" sz="2800" b="1"/>
              <a:t>              </a:t>
            </a:r>
            <a:r>
              <a:rPr lang="zh-CN" altLang="en-US" sz="2800" b="1"/>
              <a:t>（</a:t>
            </a:r>
            <a:r>
              <a:rPr lang="en-US" altLang="zh-CN" sz="2800" b="1"/>
              <a:t>2</a:t>
            </a:r>
            <a:r>
              <a:rPr lang="zh-CN" altLang="en-US" sz="2800" b="1"/>
              <a:t>，</a:t>
            </a:r>
            <a:r>
              <a:rPr lang="en-US" altLang="zh-CN" sz="2800" b="1"/>
              <a:t>5</a:t>
            </a:r>
            <a:r>
              <a:rPr lang="zh-CN" altLang="en-US" sz="2800" b="1"/>
              <a:t>，</a:t>
            </a:r>
            <a:r>
              <a:rPr lang="en-US" altLang="zh-CN" sz="2800" b="1"/>
              <a:t>6</a:t>
            </a:r>
            <a:r>
              <a:rPr lang="zh-CN" altLang="en-US" sz="2800" b="1"/>
              <a:t>）</a:t>
            </a:r>
            <a:r>
              <a:rPr lang="en-US" altLang="zh-CN" sz="2800" b="1">
                <a:latin typeface="宋体" panose="02010600030101010101" pitchFamily="2" charset="-122"/>
              </a:rPr>
              <a:t>---- </a:t>
            </a:r>
            <a:r>
              <a:rPr lang="en-US" altLang="zh-CN" sz="2800" b="1"/>
              <a:t>010 101 110</a:t>
            </a:r>
            <a:endParaRPr lang="en-US" altLang="zh-CN" sz="2800" b="1">
              <a:latin typeface="宋体" panose="02010600030101010101" pitchFamily="2" charset="-122"/>
            </a:endParaRPr>
          </a:p>
        </p:txBody>
      </p:sp>
      <p:sp>
        <p:nvSpPr>
          <p:cNvPr id="24579"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81013" y="1006475"/>
            <a:ext cx="8181975"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70000"/>
              </a:lnSpc>
              <a:spcBef>
                <a:spcPct val="50000"/>
              </a:spcBef>
            </a:pPr>
            <a:r>
              <a:rPr lang="en-US" altLang="zh-CN" sz="3200" b="1" dirty="0">
                <a:latin typeface="Times New Roman" panose="02020603050405020304" pitchFamily="18" charset="0"/>
              </a:rPr>
              <a:t>5. </a:t>
            </a:r>
            <a:r>
              <a:rPr lang="zh-CN" altLang="en-US" sz="3200" b="1" dirty="0">
                <a:latin typeface="Times New Roman" panose="02020603050405020304" pitchFamily="18" charset="0"/>
              </a:rPr>
              <a:t>遗传操作</a:t>
            </a:r>
            <a:endParaRPr lang="zh-CN" altLang="en-US" sz="2800" b="1" dirty="0">
              <a:latin typeface="宋体" panose="02010600030101010101" pitchFamily="2" charset="-122"/>
            </a:endParaRPr>
          </a:p>
          <a:p>
            <a:pPr algn="just" eaLnBrk="1" hangingPunct="1">
              <a:lnSpc>
                <a:spcPct val="170000"/>
              </a:lnSpc>
              <a:spcBef>
                <a:spcPct val="40000"/>
              </a:spcBef>
            </a:pPr>
            <a:r>
              <a:rPr lang="zh-CN" altLang="en-US" sz="2800" b="1" dirty="0">
                <a:latin typeface="宋体" panose="02010600030101010101" pitchFamily="2" charset="-122"/>
              </a:rPr>
              <a:t>　　亦称遗传算子</a:t>
            </a:r>
            <a:r>
              <a:rPr lang="en-US" altLang="zh-CN" sz="2800" b="1" dirty="0"/>
              <a:t>(genetic operator)</a:t>
            </a:r>
            <a:r>
              <a:rPr lang="zh-CN" altLang="en-US" sz="2800" b="1" dirty="0"/>
              <a:t>，</a:t>
            </a:r>
            <a:r>
              <a:rPr lang="zh-CN" altLang="en-US" sz="2800" b="1" dirty="0">
                <a:solidFill>
                  <a:srgbClr val="FF0000"/>
                </a:solidFill>
              </a:rPr>
              <a:t>就是</a:t>
            </a:r>
            <a:r>
              <a:rPr lang="zh-CN" altLang="en-US" sz="2800" b="1" dirty="0">
                <a:solidFill>
                  <a:srgbClr val="FF0000"/>
                </a:solidFill>
                <a:latin typeface="宋体" panose="02010600030101010101" pitchFamily="2" charset="-122"/>
              </a:rPr>
              <a:t>关于染色体的运算</a:t>
            </a:r>
            <a:r>
              <a:rPr lang="zh-CN" altLang="en-US" sz="2800" b="1" dirty="0">
                <a:latin typeface="宋体" panose="02010600030101010101" pitchFamily="2" charset="-122"/>
              </a:rPr>
              <a:t>。遗传算法中有三种遗传操作</a:t>
            </a:r>
            <a:r>
              <a:rPr lang="en-US" altLang="zh-CN" sz="2800" b="1" dirty="0">
                <a:latin typeface="Times New Roman" panose="02020603050405020304" pitchFamily="18" charset="0"/>
              </a:rPr>
              <a:t>: </a:t>
            </a:r>
          </a:p>
          <a:p>
            <a:pPr algn="just" eaLnBrk="1" hangingPunct="1">
              <a:lnSpc>
                <a:spcPct val="170000"/>
              </a:lnSpc>
              <a:spcBef>
                <a:spcPct val="50000"/>
              </a:spcBef>
            </a:pPr>
            <a:r>
              <a:rPr lang="en-US" altLang="zh-CN" sz="2800" b="1" dirty="0">
                <a:solidFill>
                  <a:srgbClr val="FF0066"/>
                </a:solidFill>
              </a:rPr>
              <a:t>   </a:t>
            </a:r>
            <a:r>
              <a:rPr lang="en-US" altLang="zh-CN" sz="2400" b="1" dirty="0">
                <a:solidFill>
                  <a:srgbClr val="FF0066"/>
                </a:solidFill>
              </a:rPr>
              <a:t>●</a:t>
            </a:r>
            <a:r>
              <a:rPr lang="en-US" altLang="zh-CN" sz="2800" b="1" dirty="0">
                <a:solidFill>
                  <a:srgbClr val="FF0066"/>
                </a:solidFill>
              </a:rPr>
              <a:t> </a:t>
            </a:r>
            <a:r>
              <a:rPr lang="zh-CN" altLang="en-US" sz="2800" b="1" dirty="0" smtClean="0">
                <a:latin typeface="宋体" panose="02010600030101010101" pitchFamily="2" charset="-122"/>
              </a:rPr>
              <a:t>选择</a:t>
            </a:r>
            <a:r>
              <a:rPr lang="en-US" altLang="zh-CN" sz="2800" b="1" dirty="0" smtClean="0">
                <a:latin typeface="Times New Roman" panose="02020603050405020304" pitchFamily="18" charset="0"/>
              </a:rPr>
              <a:t>-</a:t>
            </a:r>
            <a:r>
              <a:rPr lang="zh-CN" altLang="en-US" sz="2800" b="1" dirty="0" smtClean="0">
                <a:latin typeface="宋体" panose="02010600030101010101" pitchFamily="2" charset="-122"/>
              </a:rPr>
              <a:t>复制</a:t>
            </a:r>
            <a:r>
              <a:rPr lang="en-US" altLang="zh-CN" sz="2800" b="1" dirty="0"/>
              <a:t>(selection-reproduction)</a:t>
            </a:r>
          </a:p>
          <a:p>
            <a:pPr algn="just" eaLnBrk="1" hangingPunct="1">
              <a:lnSpc>
                <a:spcPct val="170000"/>
              </a:lnSpc>
              <a:spcBef>
                <a:spcPct val="20000"/>
              </a:spcBef>
            </a:pPr>
            <a:r>
              <a:rPr lang="en-US" altLang="zh-CN" sz="2800" b="1" dirty="0">
                <a:solidFill>
                  <a:srgbClr val="FF0066"/>
                </a:solidFill>
              </a:rPr>
              <a:t>   </a:t>
            </a:r>
            <a:r>
              <a:rPr lang="en-US" altLang="zh-CN" sz="2400" b="1" dirty="0">
                <a:solidFill>
                  <a:srgbClr val="FF0066"/>
                </a:solidFill>
              </a:rPr>
              <a:t>●</a:t>
            </a:r>
            <a:r>
              <a:rPr lang="en-US" altLang="zh-CN" sz="2800" b="1" dirty="0">
                <a:solidFill>
                  <a:srgbClr val="FF0066"/>
                </a:solidFill>
              </a:rPr>
              <a:t> </a:t>
            </a:r>
            <a:r>
              <a:rPr lang="zh-CN" altLang="en-US" sz="2800" b="1" dirty="0">
                <a:latin typeface="宋体" panose="02010600030101010101" pitchFamily="2" charset="-122"/>
              </a:rPr>
              <a:t>交叉</a:t>
            </a:r>
            <a:r>
              <a:rPr lang="en-US" altLang="zh-CN" sz="2800" b="1" dirty="0"/>
              <a:t>(crossover</a:t>
            </a:r>
            <a:r>
              <a:rPr lang="zh-CN" altLang="en-US" sz="2800" b="1" dirty="0"/>
              <a:t>，</a:t>
            </a:r>
            <a:r>
              <a:rPr lang="zh-CN" altLang="en-US" sz="2800" b="1" dirty="0">
                <a:latin typeface="Times New Roman" panose="02020603050405020304" pitchFamily="18" charset="0"/>
              </a:rPr>
              <a:t>亦称交换、交配或杂交</a:t>
            </a:r>
            <a:r>
              <a:rPr lang="en-US" altLang="zh-CN" sz="2800" b="1" dirty="0">
                <a:latin typeface="Times New Roman" panose="02020603050405020304" pitchFamily="18" charset="0"/>
              </a:rPr>
              <a:t>)</a:t>
            </a:r>
          </a:p>
          <a:p>
            <a:pPr algn="just" eaLnBrk="1" hangingPunct="1">
              <a:lnSpc>
                <a:spcPct val="170000"/>
              </a:lnSpc>
              <a:spcBef>
                <a:spcPct val="20000"/>
              </a:spcBef>
            </a:pPr>
            <a:r>
              <a:rPr lang="en-US" altLang="zh-CN" sz="2800" b="1" dirty="0">
                <a:solidFill>
                  <a:srgbClr val="FF0066"/>
                </a:solidFill>
              </a:rPr>
              <a:t>   </a:t>
            </a:r>
            <a:r>
              <a:rPr lang="en-US" altLang="zh-CN" sz="2400" b="1" dirty="0">
                <a:solidFill>
                  <a:srgbClr val="FF0066"/>
                </a:solidFill>
              </a:rPr>
              <a:t>●</a:t>
            </a:r>
            <a:r>
              <a:rPr lang="en-US" altLang="zh-CN" sz="2800" b="1" dirty="0">
                <a:solidFill>
                  <a:srgbClr val="FF0066"/>
                </a:solidFill>
              </a:rPr>
              <a:t> </a:t>
            </a:r>
            <a:r>
              <a:rPr lang="zh-CN" altLang="en-US" sz="2800" b="1" dirty="0">
                <a:latin typeface="宋体" panose="02010600030101010101" pitchFamily="2" charset="-122"/>
              </a:rPr>
              <a:t>变异</a:t>
            </a:r>
            <a:r>
              <a:rPr lang="en-US" altLang="zh-CN" sz="2800" b="1" dirty="0"/>
              <a:t>(mutation</a:t>
            </a:r>
            <a:r>
              <a:rPr lang="zh-CN" altLang="en-US" sz="2800" b="1" dirty="0"/>
              <a:t>，亦称突变</a:t>
            </a:r>
            <a:r>
              <a:rPr lang="en-US" altLang="zh-CN" sz="2800" b="1" dirty="0"/>
              <a:t>)</a:t>
            </a:r>
            <a:endParaRPr lang="en-US" altLang="zh-CN" sz="2800" b="1" dirty="0">
              <a:latin typeface="宋体" panose="02010600030101010101" pitchFamily="2" charset="-122"/>
            </a:endParaRPr>
          </a:p>
        </p:txBody>
      </p:sp>
      <p:sp>
        <p:nvSpPr>
          <p:cNvPr id="25603"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47700" y="1174750"/>
            <a:ext cx="7848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60000"/>
              </a:lnSpc>
              <a:spcBef>
                <a:spcPct val="50000"/>
              </a:spcBef>
            </a:pPr>
            <a:r>
              <a:rPr lang="zh-CN" altLang="en-US" sz="2400" b="1" dirty="0">
                <a:latin typeface="Times New Roman" panose="02020603050405020304" pitchFamily="18" charset="0"/>
              </a:rPr>
              <a:t>　　</a:t>
            </a:r>
            <a:r>
              <a:rPr lang="zh-CN" altLang="en-US" sz="2800" b="1" dirty="0">
                <a:solidFill>
                  <a:srgbClr val="FF0000"/>
                </a:solidFill>
                <a:latin typeface="黑体" panose="02010609060101010101" pitchFamily="49" charset="-122"/>
                <a:ea typeface="黑体" panose="02010609060101010101" pitchFamily="49" charset="-122"/>
              </a:rPr>
              <a:t>选择</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复制</a:t>
            </a:r>
            <a:r>
              <a:rPr lang="zh-CN" altLang="en-US" sz="2800" b="1" dirty="0">
                <a:latin typeface="Times New Roman" panose="02020603050405020304" pitchFamily="18" charset="0"/>
              </a:rPr>
              <a:t>　对于一个规模为</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的种群</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按每个染色体</a:t>
            </a:r>
            <a:r>
              <a:rPr lang="en-US" altLang="zh-CN" sz="2800" b="1" i="1" dirty="0" err="1">
                <a:latin typeface="Times New Roman" panose="02020603050405020304" pitchFamily="18" charset="0"/>
              </a:rPr>
              <a:t>x</a:t>
            </a:r>
            <a:r>
              <a:rPr lang="en-US" altLang="zh-CN" sz="2800" b="1" i="1" baseline="-25000" dirty="0" err="1">
                <a:latin typeface="Times New Roman" panose="02020603050405020304" pitchFamily="18" charset="0"/>
              </a:rPr>
              <a:t>i</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S</a:t>
            </a:r>
            <a:r>
              <a:rPr lang="zh-CN" altLang="en-US" sz="2800" b="1" dirty="0">
                <a:latin typeface="Times New Roman" panose="02020603050405020304" pitchFamily="18" charset="0"/>
              </a:rPr>
              <a:t>的选择概率</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i="1" baseline="-25000" dirty="0">
                <a:latin typeface="Times New Roman" panose="02020603050405020304" pitchFamily="18" charset="0"/>
              </a:rPr>
              <a:t>i</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所决定的选中机会</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分</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次从</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中随机选定</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个染色体</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并进行复制。       </a:t>
            </a:r>
          </a:p>
        </p:txBody>
      </p:sp>
      <p:sp>
        <p:nvSpPr>
          <p:cNvPr id="26627" name="Rectangle 3"/>
          <p:cNvSpPr>
            <a:spLocks noChangeArrowheads="1"/>
          </p:cNvSpPr>
          <p:nvPr/>
        </p:nvSpPr>
        <p:spPr bwMode="auto">
          <a:xfrm>
            <a:off x="4262438" y="3100388"/>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8" name="Object 5"/>
          <p:cNvGraphicFramePr>
            <a:graphicFrameLocks noChangeAspect="1"/>
          </p:cNvGraphicFramePr>
          <p:nvPr/>
        </p:nvGraphicFramePr>
        <p:xfrm>
          <a:off x="2627313" y="4464050"/>
          <a:ext cx="3887787" cy="1728788"/>
        </p:xfrm>
        <a:graphic>
          <a:graphicData uri="http://schemas.openxmlformats.org/presentationml/2006/ole">
            <mc:AlternateContent xmlns:mc="http://schemas.openxmlformats.org/markup-compatibility/2006">
              <mc:Choice xmlns:v="urn:schemas-microsoft-com:vml" Requires="v">
                <p:oleObj spid="_x0000_s26631" r:id="rId3" imgW="1091726" imgH="647419" progId="Equation.3">
                  <p:embed/>
                </p:oleObj>
              </mc:Choice>
              <mc:Fallback>
                <p:oleObj r:id="rId3" imgW="1091726" imgH="64741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464050"/>
                        <a:ext cx="3887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9" name="Text Box 7"/>
          <p:cNvSpPr txBox="1">
            <a:spLocks noChangeArrowheads="1"/>
          </p:cNvSpPr>
          <p:nvPr/>
        </p:nvSpPr>
        <p:spPr bwMode="auto">
          <a:xfrm>
            <a:off x="647700" y="3636963"/>
            <a:ext cx="5616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这里的选择概率</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i</a:t>
            </a:r>
            <a:r>
              <a:rPr lang="en-US" altLang="zh-CN" sz="2800" b="1">
                <a:latin typeface="Times New Roman" panose="02020603050405020304" pitchFamily="18" charset="0"/>
              </a:rPr>
              <a:t>)</a:t>
            </a:r>
            <a:r>
              <a:rPr lang="zh-CN" altLang="en-US" sz="2800" b="1"/>
              <a:t>的计算公式为</a:t>
            </a:r>
          </a:p>
        </p:txBody>
      </p:sp>
      <p:sp>
        <p:nvSpPr>
          <p:cNvPr id="26630"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pPr eaLnBrk="1" hangingPunct="1"/>
            <a:r>
              <a:rPr lang="zh-CN" altLang="en-US" smtClean="0"/>
              <a:t>主要内容</a:t>
            </a:r>
          </a:p>
        </p:txBody>
      </p:sp>
      <p:sp>
        <p:nvSpPr>
          <p:cNvPr id="8195" name="Rectangle 3"/>
          <p:cNvSpPr>
            <a:spLocks noGrp="1" noChangeArrowheads="1"/>
          </p:cNvSpPr>
          <p:nvPr>
            <p:ph idx="1"/>
          </p:nvPr>
        </p:nvSpPr>
        <p:spPr/>
        <p:txBody>
          <a:bodyPr/>
          <a:lstStyle/>
          <a:p>
            <a:pPr eaLnBrk="1" hangingPunct="1">
              <a:lnSpc>
                <a:spcPct val="180000"/>
              </a:lnSpc>
              <a:spcBef>
                <a:spcPct val="30000"/>
              </a:spcBef>
            </a:pPr>
            <a:r>
              <a:rPr lang="zh-CN" altLang="en-US" b="1" smtClean="0"/>
              <a:t>遗传算法概述</a:t>
            </a:r>
          </a:p>
          <a:p>
            <a:pPr eaLnBrk="1" hangingPunct="1">
              <a:lnSpc>
                <a:spcPct val="180000"/>
              </a:lnSpc>
              <a:spcBef>
                <a:spcPct val="30000"/>
              </a:spcBef>
            </a:pPr>
            <a:r>
              <a:rPr lang="zh-CN" altLang="en-US" b="1" smtClean="0"/>
              <a:t>遗传算法基本概念</a:t>
            </a:r>
          </a:p>
          <a:p>
            <a:pPr eaLnBrk="1" hangingPunct="1">
              <a:lnSpc>
                <a:spcPct val="180000"/>
              </a:lnSpc>
              <a:spcBef>
                <a:spcPct val="30000"/>
              </a:spcBef>
            </a:pPr>
            <a:r>
              <a:rPr lang="zh-CN" altLang="en-US" b="1" smtClean="0"/>
              <a:t>简单遗传算法</a:t>
            </a:r>
          </a:p>
          <a:p>
            <a:pPr eaLnBrk="1" hangingPunct="1">
              <a:lnSpc>
                <a:spcPct val="180000"/>
              </a:lnSpc>
              <a:spcBef>
                <a:spcPct val="30000"/>
              </a:spcBef>
            </a:pPr>
            <a:r>
              <a:rPr lang="zh-CN" altLang="en-US" b="1" smtClean="0"/>
              <a:t>遗传算法应用举例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68313" y="1698625"/>
            <a:ext cx="78486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pPr>
            <a:r>
              <a:rPr lang="zh-CN" altLang="en-US" sz="2400" b="1">
                <a:latin typeface="宋体" panose="02010600030101010101" pitchFamily="2" charset="-122"/>
              </a:rPr>
              <a:t>　</a:t>
            </a:r>
            <a:r>
              <a:rPr lang="zh-CN" altLang="en-US" sz="2800" b="1">
                <a:latin typeface="宋体" panose="02010600030101010101" pitchFamily="2" charset="-122"/>
              </a:rPr>
              <a:t>　</a:t>
            </a:r>
            <a:r>
              <a:rPr lang="zh-CN" altLang="en-US" sz="2800" b="1">
                <a:solidFill>
                  <a:srgbClr val="FF0000"/>
                </a:solidFill>
                <a:latin typeface="黑体" panose="02010609060101010101" pitchFamily="49" charset="-122"/>
                <a:ea typeface="黑体" panose="02010609060101010101" pitchFamily="49" charset="-122"/>
              </a:rPr>
              <a:t>交叉</a:t>
            </a:r>
            <a:r>
              <a:rPr lang="zh-CN" altLang="en-US" sz="2800" b="1">
                <a:latin typeface="宋体" panose="02010600030101010101" pitchFamily="2" charset="-122"/>
              </a:rPr>
              <a:t> 就是互换两个染色体某些位上的基因</a:t>
            </a:r>
            <a:r>
              <a:rPr lang="zh-CN" altLang="en-US" sz="2400" b="1">
                <a:latin typeface="宋体" panose="02010600030101010101" pitchFamily="2" charset="-122"/>
              </a:rPr>
              <a:t>   </a:t>
            </a:r>
            <a:endParaRPr lang="zh-CN" altLang="en-US" sz="2400" b="1">
              <a:latin typeface="Times New Roman" panose="02020603050405020304" pitchFamily="18" charset="0"/>
            </a:endParaRPr>
          </a:p>
        </p:txBody>
      </p:sp>
      <p:sp>
        <p:nvSpPr>
          <p:cNvPr id="27651" name="Text Box 5"/>
          <p:cNvSpPr txBox="1">
            <a:spLocks noChangeArrowheads="1"/>
          </p:cNvSpPr>
          <p:nvPr/>
        </p:nvSpPr>
        <p:spPr bwMode="auto">
          <a:xfrm>
            <a:off x="503238" y="2719388"/>
            <a:ext cx="8135937"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50000"/>
              </a:spcBef>
            </a:pPr>
            <a:r>
              <a:rPr lang="en-US" altLang="zh-CN" sz="2400" b="1">
                <a:latin typeface="Times New Roman" panose="02020603050405020304" pitchFamily="18" charset="0"/>
              </a:rPr>
              <a:t>        </a:t>
            </a:r>
            <a:r>
              <a:rPr lang="zh-CN" altLang="en-US" sz="2800" b="1">
                <a:latin typeface="Times New Roman" panose="02020603050405020304" pitchFamily="18" charset="0"/>
              </a:rPr>
              <a:t>例如</a:t>
            </a:r>
            <a:r>
              <a:rPr lang="en-US" altLang="zh-CN" sz="2800" b="1">
                <a:latin typeface="Times New Roman" panose="02020603050405020304" pitchFamily="18" charset="0"/>
              </a:rPr>
              <a:t>,  </a:t>
            </a:r>
            <a:r>
              <a:rPr lang="zh-CN" altLang="en-US" sz="2800" b="1">
                <a:latin typeface="Times New Roman" panose="02020603050405020304" pitchFamily="18" charset="0"/>
              </a:rPr>
              <a:t>设染色体 </a:t>
            </a:r>
            <a:r>
              <a:rPr lang="en-US" altLang="zh-CN" sz="2800" b="1" i="1"/>
              <a:t>s</a:t>
            </a:r>
            <a:r>
              <a:rPr lang="en-US" altLang="zh-CN" sz="2800" b="1" baseline="-25000"/>
              <a:t>1</a:t>
            </a:r>
            <a:r>
              <a:rPr lang="en-US" altLang="zh-CN" sz="2800" b="1"/>
              <a:t>=01001011,  </a:t>
            </a:r>
            <a:r>
              <a:rPr lang="en-US" altLang="zh-CN" sz="2800" b="1" i="1"/>
              <a:t>s</a:t>
            </a:r>
            <a:r>
              <a:rPr lang="en-US" altLang="zh-CN" sz="2800" b="1" baseline="-25000"/>
              <a:t>2</a:t>
            </a:r>
            <a:r>
              <a:rPr lang="en-US" altLang="zh-CN" sz="2800" b="1"/>
              <a:t>=10010101,</a:t>
            </a:r>
            <a:r>
              <a:rPr lang="en-US" altLang="zh-CN" sz="2800" b="1">
                <a:latin typeface="Times New Roman" panose="02020603050405020304" pitchFamily="18" charset="0"/>
              </a:rPr>
              <a:t> </a:t>
            </a:r>
            <a:r>
              <a:rPr lang="zh-CN" altLang="en-US" sz="2800" b="1">
                <a:latin typeface="Times New Roman" panose="02020603050405020304" pitchFamily="18" charset="0"/>
              </a:rPr>
              <a:t>交换其后</a:t>
            </a:r>
            <a:r>
              <a:rPr lang="en-US" altLang="zh-CN" sz="2800" b="1">
                <a:latin typeface="Times New Roman" panose="02020603050405020304" pitchFamily="18" charset="0"/>
              </a:rPr>
              <a:t>4</a:t>
            </a:r>
            <a:r>
              <a:rPr lang="zh-CN" altLang="en-US" sz="2800" b="1">
                <a:latin typeface="Times New Roman" panose="02020603050405020304" pitchFamily="18" charset="0"/>
              </a:rPr>
              <a:t>位基因</a:t>
            </a:r>
          </a:p>
        </p:txBody>
      </p:sp>
      <p:sp>
        <p:nvSpPr>
          <p:cNvPr id="27652"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576263" y="4368800"/>
            <a:ext cx="7993062"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80000"/>
              </a:lnSpc>
              <a:spcBef>
                <a:spcPct val="50000"/>
              </a:spcBef>
            </a:pPr>
            <a:r>
              <a:rPr lang="en-US" altLang="zh-CN" sz="2800" b="1">
                <a:latin typeface="Times New Roman" panose="02020603050405020304" pitchFamily="18" charset="0"/>
              </a:rPr>
              <a:t>            </a:t>
            </a:r>
            <a:r>
              <a:rPr lang="en-US" altLang="zh-CN" sz="2800" b="1" i="1"/>
              <a:t>s</a:t>
            </a:r>
            <a:r>
              <a:rPr lang="en-US" altLang="zh-CN" sz="2800" b="1" baseline="-25000"/>
              <a:t>1</a:t>
            </a:r>
            <a:r>
              <a:rPr lang="en-US" altLang="zh-CN" sz="2800" b="1"/>
              <a:t>′=01000101,   </a:t>
            </a:r>
            <a:r>
              <a:rPr lang="en-US" altLang="zh-CN" sz="2800" b="1" i="1"/>
              <a:t>s</a:t>
            </a:r>
            <a:r>
              <a:rPr lang="en-US" altLang="zh-CN" sz="2800" b="1" baseline="-25000"/>
              <a:t>2</a:t>
            </a:r>
            <a:r>
              <a:rPr lang="en-US" altLang="zh-CN" sz="2800" b="1"/>
              <a:t>′=10011011</a:t>
            </a:r>
            <a:endParaRPr lang="en-US" altLang="zh-CN" sz="2800" b="1">
              <a:latin typeface="Times New Roman" panose="02020603050405020304" pitchFamily="18" charset="0"/>
            </a:endParaRPr>
          </a:p>
          <a:p>
            <a:pPr algn="ctr" eaLnBrk="1" hangingPunct="1">
              <a:lnSpc>
                <a:spcPct val="180000"/>
              </a:lnSpc>
              <a:spcBef>
                <a:spcPct val="20000"/>
              </a:spcBef>
            </a:pPr>
            <a:r>
              <a:rPr lang="zh-CN" altLang="en-US" sz="2800" b="1">
                <a:latin typeface="Times New Roman" panose="02020603050405020304" pitchFamily="18" charset="0"/>
              </a:rPr>
              <a:t>可以看做是原染色体</a:t>
            </a:r>
            <a:r>
              <a:rPr lang="en-US" altLang="zh-CN" sz="2800" b="1" i="1"/>
              <a:t>s</a:t>
            </a:r>
            <a:r>
              <a:rPr lang="en-US" altLang="zh-CN" sz="2800" b="1" baseline="-25000"/>
              <a:t>1</a:t>
            </a:r>
            <a:r>
              <a:rPr lang="zh-CN" altLang="en-US" sz="2800" b="1"/>
              <a:t>和</a:t>
            </a:r>
            <a:r>
              <a:rPr lang="en-US" altLang="zh-CN" sz="2800" b="1" i="1"/>
              <a:t>s</a:t>
            </a:r>
            <a:r>
              <a:rPr lang="en-US" altLang="zh-CN" sz="2800" b="1" baseline="-25000"/>
              <a:t>2</a:t>
            </a:r>
            <a:r>
              <a:rPr lang="zh-CN" altLang="en-US" sz="2800" b="1">
                <a:latin typeface="Times New Roman" panose="02020603050405020304" pitchFamily="18" charset="0"/>
              </a:rPr>
              <a:t>的</a:t>
            </a:r>
            <a:r>
              <a:rPr lang="zh-CN" altLang="en-US" sz="2800" b="1">
                <a:solidFill>
                  <a:srgbClr val="FF0000"/>
                </a:solidFill>
                <a:latin typeface="Times New Roman" panose="02020603050405020304" pitchFamily="18" charset="0"/>
              </a:rPr>
              <a:t>子代染色体</a:t>
            </a:r>
            <a:r>
              <a:rPr lang="zh-CN" altLang="en-US" sz="2800" b="1">
                <a:latin typeface="Times New Roman" panose="02020603050405020304" pitchFamily="18" charset="0"/>
              </a:rPr>
              <a:t>。　</a:t>
            </a:r>
            <a:r>
              <a:rPr lang="zh-CN" altLang="en-US" sz="2400" b="1">
                <a:latin typeface="Times New Roman" panose="02020603050405020304" pitchFamily="18" charset="0"/>
              </a:rPr>
              <a:t>　</a:t>
            </a:r>
          </a:p>
        </p:txBody>
      </p:sp>
      <p:grpSp>
        <p:nvGrpSpPr>
          <p:cNvPr id="28675" name="Group 11"/>
          <p:cNvGrpSpPr>
            <a:grpSpLocks/>
          </p:cNvGrpSpPr>
          <p:nvPr/>
        </p:nvGrpSpPr>
        <p:grpSpPr bwMode="auto">
          <a:xfrm>
            <a:off x="2484438" y="1160463"/>
            <a:ext cx="4176712" cy="2909887"/>
            <a:chOff x="1565" y="835"/>
            <a:chExt cx="2631" cy="1833"/>
          </a:xfrm>
        </p:grpSpPr>
        <p:pic>
          <p:nvPicPr>
            <p:cNvPr id="28677"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 y="1480"/>
              <a:ext cx="2631"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8"/>
            <p:cNvSpPr txBox="1">
              <a:spLocks noChangeArrowheads="1"/>
            </p:cNvSpPr>
            <p:nvPr/>
          </p:nvSpPr>
          <p:spPr bwMode="auto">
            <a:xfrm>
              <a:off x="1791" y="83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t>S</a:t>
              </a:r>
              <a:r>
                <a:rPr lang="en-US" altLang="zh-CN" sz="2800" baseline="-25000"/>
                <a:t>1</a:t>
              </a:r>
            </a:p>
          </p:txBody>
        </p:sp>
        <p:sp>
          <p:nvSpPr>
            <p:cNvPr id="28679" name="Text Box 9"/>
            <p:cNvSpPr txBox="1">
              <a:spLocks noChangeArrowheads="1"/>
            </p:cNvSpPr>
            <p:nvPr/>
          </p:nvSpPr>
          <p:spPr bwMode="auto">
            <a:xfrm>
              <a:off x="3424" y="83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t>S</a:t>
              </a:r>
              <a:r>
                <a:rPr lang="en-US" altLang="zh-CN" sz="2800" baseline="-25000"/>
                <a:t>2</a:t>
              </a:r>
            </a:p>
          </p:txBody>
        </p:sp>
      </p:grpSp>
      <p:sp>
        <p:nvSpPr>
          <p:cNvPr id="28676"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p:txBody>
          <a:bodyPr/>
          <a:lstStyle/>
          <a:p>
            <a:pPr eaLnBrk="1" hangingPunct="1">
              <a:lnSpc>
                <a:spcPct val="160000"/>
              </a:lnSpc>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变异</a:t>
            </a:r>
            <a:r>
              <a:rPr lang="en-US" altLang="zh-CN" b="1" smtClean="0">
                <a:latin typeface="Times New Roman" panose="02020603050405020304" pitchFamily="18" charset="0"/>
              </a:rPr>
              <a:t>:  </a:t>
            </a:r>
            <a:r>
              <a:rPr lang="zh-CN" altLang="en-US" b="1" smtClean="0">
                <a:latin typeface="Times New Roman" panose="02020603050405020304" pitchFamily="18" charset="0"/>
              </a:rPr>
              <a:t>就是</a:t>
            </a:r>
            <a:r>
              <a:rPr lang="zh-CN" altLang="en-US" b="1" smtClean="0">
                <a:solidFill>
                  <a:srgbClr val="FF0000"/>
                </a:solidFill>
                <a:latin typeface="Times New Roman" panose="02020603050405020304" pitchFamily="18" charset="0"/>
              </a:rPr>
              <a:t>改变染色体某个</a:t>
            </a:r>
            <a:r>
              <a:rPr lang="en-US" altLang="zh-CN" b="1" smtClean="0">
                <a:solidFill>
                  <a:srgbClr val="FF0000"/>
                </a:solidFill>
                <a:latin typeface="Times New Roman" panose="02020603050405020304" pitchFamily="18" charset="0"/>
              </a:rPr>
              <a:t>(</a:t>
            </a:r>
            <a:r>
              <a:rPr lang="zh-CN" altLang="en-US" b="1" smtClean="0">
                <a:solidFill>
                  <a:srgbClr val="FF0000"/>
                </a:solidFill>
                <a:latin typeface="Times New Roman" panose="02020603050405020304" pitchFamily="18" charset="0"/>
              </a:rPr>
              <a:t>些</a:t>
            </a:r>
            <a:r>
              <a:rPr lang="en-US" altLang="zh-CN" b="1" smtClean="0">
                <a:solidFill>
                  <a:srgbClr val="FF0000"/>
                </a:solidFill>
                <a:latin typeface="Times New Roman" panose="02020603050405020304" pitchFamily="18" charset="0"/>
              </a:rPr>
              <a:t>)</a:t>
            </a:r>
            <a:r>
              <a:rPr lang="zh-CN" altLang="en-US" b="1" smtClean="0">
                <a:solidFill>
                  <a:srgbClr val="FF0000"/>
                </a:solidFill>
                <a:latin typeface="Times New Roman" panose="02020603050405020304" pitchFamily="18" charset="0"/>
              </a:rPr>
              <a:t>位上的基因</a:t>
            </a:r>
            <a:r>
              <a:rPr lang="zh-CN" altLang="en-US" b="1" smtClean="0">
                <a:latin typeface="Times New Roman" panose="02020603050405020304" pitchFamily="18" charset="0"/>
              </a:rPr>
              <a:t>。</a:t>
            </a:r>
          </a:p>
          <a:p>
            <a:pPr eaLnBrk="1" hangingPunct="1">
              <a:lnSpc>
                <a:spcPct val="160000"/>
              </a:lnSpc>
              <a:buFont typeface="Wingdings" panose="05000000000000000000" pitchFamily="2" charset="2"/>
              <a:buNone/>
            </a:pPr>
            <a:endParaRPr lang="zh-CN" altLang="en-US" b="1" smtClean="0">
              <a:latin typeface="Times New Roman" panose="02020603050405020304" pitchFamily="18" charset="0"/>
            </a:endParaRPr>
          </a:p>
          <a:p>
            <a:pPr eaLnBrk="1" hangingPunct="1">
              <a:lnSpc>
                <a:spcPct val="160000"/>
              </a:lnSpc>
              <a:spcBef>
                <a:spcPct val="0"/>
              </a:spcBef>
              <a:buFont typeface="Wingdings" panose="05000000000000000000" pitchFamily="2" charset="2"/>
              <a:buNone/>
            </a:pPr>
            <a:r>
              <a:rPr lang="zh-CN" altLang="en-US" b="1" smtClean="0">
                <a:latin typeface="Times New Roman" panose="02020603050405020304" pitchFamily="18" charset="0"/>
              </a:rPr>
              <a:t>       例如</a:t>
            </a:r>
            <a:r>
              <a:rPr lang="en-US" altLang="zh-CN" b="1" smtClean="0">
                <a:latin typeface="Times New Roman" panose="02020603050405020304" pitchFamily="18" charset="0"/>
              </a:rPr>
              <a:t>,   </a:t>
            </a:r>
            <a:r>
              <a:rPr lang="zh-CN" altLang="en-US" b="1" smtClean="0">
                <a:latin typeface="Times New Roman" panose="02020603050405020304" pitchFamily="18" charset="0"/>
              </a:rPr>
              <a:t>设染色体 </a:t>
            </a:r>
            <a:r>
              <a:rPr lang="en-US" altLang="zh-CN" b="1" i="1" smtClean="0">
                <a:latin typeface="Times New Roman" panose="02020603050405020304" pitchFamily="18" charset="0"/>
              </a:rPr>
              <a:t>s</a:t>
            </a:r>
            <a:r>
              <a:rPr lang="en-US" altLang="zh-CN" b="1" smtClean="0">
                <a:latin typeface="Times New Roman" panose="02020603050405020304" pitchFamily="18" charset="0"/>
              </a:rPr>
              <a:t>=11001101</a:t>
            </a:r>
          </a:p>
          <a:p>
            <a:pPr eaLnBrk="1" hangingPunct="1">
              <a:lnSpc>
                <a:spcPct val="160000"/>
              </a:lnSpc>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将其第三位上的</a:t>
            </a:r>
            <a:r>
              <a:rPr lang="en-US" altLang="zh-CN" b="1" smtClean="0">
                <a:latin typeface="Times New Roman" panose="02020603050405020304" pitchFamily="18" charset="0"/>
              </a:rPr>
              <a:t>0</a:t>
            </a:r>
            <a:r>
              <a:rPr lang="zh-CN" altLang="en-US" b="1" smtClean="0">
                <a:latin typeface="Times New Roman" panose="02020603050405020304" pitchFamily="18" charset="0"/>
              </a:rPr>
              <a:t>变为</a:t>
            </a:r>
            <a:r>
              <a:rPr lang="en-US" altLang="zh-CN" b="1" smtClean="0">
                <a:latin typeface="Times New Roman" panose="02020603050405020304" pitchFamily="18" charset="0"/>
              </a:rPr>
              <a:t>1, </a:t>
            </a:r>
            <a:r>
              <a:rPr lang="zh-CN" altLang="en-US" b="1" smtClean="0">
                <a:latin typeface="Times New Roman" panose="02020603050405020304" pitchFamily="18" charset="0"/>
              </a:rPr>
              <a:t>即</a:t>
            </a:r>
          </a:p>
          <a:p>
            <a:pPr eaLnBrk="1" hangingPunct="1">
              <a:lnSpc>
                <a:spcPct val="160000"/>
              </a:lnSpc>
              <a:buFont typeface="Wingdings" panose="05000000000000000000" pitchFamily="2" charset="2"/>
              <a:buNone/>
            </a:pPr>
            <a:r>
              <a:rPr lang="zh-CN" altLang="en-US" b="1" i="1" smtClean="0">
                <a:latin typeface="Times New Roman" panose="02020603050405020304" pitchFamily="18" charset="0"/>
              </a:rPr>
              <a:t>                 </a:t>
            </a:r>
            <a:r>
              <a:rPr lang="en-US" altLang="zh-CN" b="1" i="1" smtClean="0">
                <a:latin typeface="Times New Roman" panose="02020603050405020304" pitchFamily="18" charset="0"/>
              </a:rPr>
              <a:t>s</a:t>
            </a:r>
            <a:r>
              <a:rPr lang="en-US" altLang="zh-CN" b="1" smtClean="0">
                <a:latin typeface="Times New Roman" panose="02020603050405020304" pitchFamily="18" charset="0"/>
              </a:rPr>
              <a:t>=11</a:t>
            </a:r>
            <a:r>
              <a:rPr lang="en-US" altLang="zh-CN" b="1" u="sng" smtClean="0">
                <a:solidFill>
                  <a:srgbClr val="FF0000"/>
                </a:solidFill>
                <a:latin typeface="Times New Roman" panose="02020603050405020304" pitchFamily="18" charset="0"/>
              </a:rPr>
              <a:t>0</a:t>
            </a:r>
            <a:r>
              <a:rPr lang="en-US" altLang="zh-CN" b="1" smtClean="0">
                <a:latin typeface="Times New Roman" panose="02020603050405020304" pitchFamily="18" charset="0"/>
              </a:rPr>
              <a:t>01101  </a:t>
            </a:r>
            <a:r>
              <a:rPr lang="en-US" altLang="zh-CN" b="1" smtClean="0">
                <a:latin typeface="Times New Roman" panose="02020603050405020304" pitchFamily="18" charset="0"/>
                <a:sym typeface="Wingdings" panose="05000000000000000000" pitchFamily="2" charset="2"/>
              </a:rPr>
              <a:t></a:t>
            </a:r>
            <a:r>
              <a:rPr lang="en-US" altLang="zh-CN" b="1" smtClean="0">
                <a:latin typeface="Times New Roman" panose="02020603050405020304" pitchFamily="18" charset="0"/>
              </a:rPr>
              <a:t>    11</a:t>
            </a:r>
            <a:r>
              <a:rPr lang="en-US" altLang="zh-CN" b="1" u="sng" smtClean="0">
                <a:solidFill>
                  <a:srgbClr val="FF0000"/>
                </a:solidFill>
                <a:latin typeface="Times New Roman" panose="02020603050405020304" pitchFamily="18" charset="0"/>
              </a:rPr>
              <a:t>1</a:t>
            </a:r>
            <a:r>
              <a:rPr lang="en-US" altLang="zh-CN" b="1" smtClean="0">
                <a:latin typeface="Times New Roman" panose="02020603050405020304" pitchFamily="18" charset="0"/>
              </a:rPr>
              <a:t>01101= </a:t>
            </a:r>
            <a:r>
              <a:rPr lang="en-US" altLang="zh-CN" b="1" i="1" smtClean="0">
                <a:latin typeface="Times New Roman" panose="02020603050405020304" pitchFamily="18" charset="0"/>
              </a:rPr>
              <a:t>s</a:t>
            </a:r>
            <a:r>
              <a:rPr lang="en-US" altLang="zh-CN" b="1" smtClean="0">
                <a:latin typeface="Times New Roman" panose="02020603050405020304" pitchFamily="18" charset="0"/>
              </a:rPr>
              <a:t>′</a:t>
            </a:r>
          </a:p>
          <a:p>
            <a:pPr eaLnBrk="1" hangingPunct="1">
              <a:lnSpc>
                <a:spcPct val="160000"/>
              </a:lnSpc>
              <a:spcBef>
                <a:spcPct val="80000"/>
              </a:spcBef>
              <a:buFont typeface="Wingdings" panose="05000000000000000000" pitchFamily="2" charset="2"/>
              <a:buNone/>
            </a:pPr>
            <a:r>
              <a:rPr lang="en-US" altLang="zh-CN" b="1" i="1" smtClean="0">
                <a:latin typeface="Times New Roman" panose="02020603050405020304" pitchFamily="18" charset="0"/>
              </a:rPr>
              <a:t>       s</a:t>
            </a:r>
            <a:r>
              <a:rPr lang="en-US" altLang="zh-CN" b="1" smtClean="0">
                <a:latin typeface="Times New Roman" panose="02020603050405020304" pitchFamily="18" charset="0"/>
              </a:rPr>
              <a:t>′</a:t>
            </a:r>
            <a:r>
              <a:rPr lang="zh-CN" altLang="en-US" b="1" smtClean="0">
                <a:latin typeface="Times New Roman" panose="02020603050405020304" pitchFamily="18" charset="0"/>
              </a:rPr>
              <a:t>也可以看做是</a:t>
            </a:r>
            <a:r>
              <a:rPr lang="zh-CN" altLang="en-US" b="1" smtClean="0">
                <a:solidFill>
                  <a:srgbClr val="FF0000"/>
                </a:solidFill>
                <a:latin typeface="Times New Roman" panose="02020603050405020304" pitchFamily="18" charset="0"/>
              </a:rPr>
              <a:t>原染色体</a:t>
            </a:r>
            <a:r>
              <a:rPr lang="en-US" altLang="zh-CN" b="1" i="1" smtClean="0">
                <a:solidFill>
                  <a:srgbClr val="FF0000"/>
                </a:solidFill>
                <a:latin typeface="Times New Roman" panose="02020603050405020304" pitchFamily="18" charset="0"/>
              </a:rPr>
              <a:t>s</a:t>
            </a:r>
            <a:r>
              <a:rPr lang="zh-CN" altLang="en-US" b="1" smtClean="0">
                <a:solidFill>
                  <a:srgbClr val="FF0000"/>
                </a:solidFill>
                <a:latin typeface="Times New Roman" panose="02020603050405020304" pitchFamily="18" charset="0"/>
              </a:rPr>
              <a:t>的子代染色体</a:t>
            </a:r>
            <a:r>
              <a:rPr lang="zh-CN" altLang="en-US" b="1" smtClean="0">
                <a:latin typeface="Times New Roman" panose="02020603050405020304" pitchFamily="18" charset="0"/>
              </a:rPr>
              <a:t>。</a:t>
            </a:r>
          </a:p>
        </p:txBody>
      </p:sp>
      <p:sp>
        <p:nvSpPr>
          <p:cNvPr id="29699" name="Rectangle 3"/>
          <p:cNvSpPr>
            <a:spLocks noGrp="1" noChangeArrowheads="1"/>
          </p:cNvSpPr>
          <p:nvPr>
            <p:ph type="title"/>
          </p:nvPr>
        </p:nvSpPr>
        <p:spPr/>
        <p:txBody>
          <a:bodyPr anchor="ctr"/>
          <a:lstStyle/>
          <a:p>
            <a:pPr eaLnBrk="1" hangingPunct="1"/>
            <a:r>
              <a:rPr lang="zh-CN" altLang="en-US" smtClean="0">
                <a:sym typeface="宋体" panose="02010600030101010101" pitchFamily="2" charset="-122"/>
              </a:rPr>
              <a:t>2.基本概念</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1"/>
          <p:cNvSpPr>
            <a:spLocks noGrp="1" noChangeArrowheads="1"/>
          </p:cNvSpPr>
          <p:nvPr>
            <p:ph type="title"/>
          </p:nvPr>
        </p:nvSpPr>
        <p:spPr/>
        <p:txBody>
          <a:bodyPr anchor="ctr"/>
          <a:lstStyle/>
          <a:p>
            <a:pPr eaLnBrk="1" hangingPunct="1"/>
            <a:r>
              <a:rPr lang="en-US" altLang="zh-CN" smtClean="0"/>
              <a:t>3</a:t>
            </a:r>
            <a:r>
              <a:rPr lang="zh-CN" altLang="en-US" smtClean="0"/>
              <a:t>. 简单遗传算法</a:t>
            </a:r>
          </a:p>
        </p:txBody>
      </p:sp>
      <p:sp>
        <p:nvSpPr>
          <p:cNvPr id="30723" name="Rectangle 32"/>
          <p:cNvSpPr>
            <a:spLocks noGrp="1" noChangeArrowheads="1"/>
          </p:cNvSpPr>
          <p:nvPr>
            <p:ph idx="1"/>
          </p:nvPr>
        </p:nvSpPr>
        <p:spPr/>
        <p:txBody>
          <a:bodyPr/>
          <a:lstStyle/>
          <a:p>
            <a:pPr eaLnBrk="1" hangingPunct="1">
              <a:lnSpc>
                <a:spcPct val="180000"/>
              </a:lnSpc>
              <a:spcBef>
                <a:spcPct val="30000"/>
              </a:spcBef>
            </a:pPr>
            <a:r>
              <a:rPr lang="zh-CN" altLang="en-US" b="1" smtClean="0">
                <a:latin typeface="Times New Roman" panose="02020603050405020304" pitchFamily="18" charset="0"/>
              </a:rPr>
              <a:t>简单遗传算法又称为 </a:t>
            </a:r>
            <a:r>
              <a:rPr lang="en-US" altLang="zh-CN" b="1" smtClean="0">
                <a:latin typeface="Times New Roman" panose="02020603050405020304" pitchFamily="18" charset="0"/>
              </a:rPr>
              <a:t>SGA</a:t>
            </a:r>
          </a:p>
          <a:p>
            <a:pPr lvl="1" eaLnBrk="1" hangingPunct="1">
              <a:lnSpc>
                <a:spcPct val="180000"/>
              </a:lnSpc>
              <a:spcBef>
                <a:spcPct val="30000"/>
              </a:spcBef>
            </a:pPr>
            <a:r>
              <a:rPr lang="en-US" altLang="zh-CN" sz="2800" b="1" smtClean="0">
                <a:latin typeface="Times New Roman" panose="02020603050405020304" pitchFamily="18" charset="0"/>
              </a:rPr>
              <a:t>Simple Genetic Algorithm</a:t>
            </a:r>
          </a:p>
          <a:p>
            <a:pPr lvl="1" eaLnBrk="1" hangingPunct="1">
              <a:lnSpc>
                <a:spcPct val="180000"/>
              </a:lnSpc>
              <a:spcBef>
                <a:spcPct val="30000"/>
              </a:spcBef>
            </a:pPr>
            <a:r>
              <a:rPr lang="en-US" altLang="zh-CN" sz="2800" b="1" smtClean="0">
                <a:latin typeface="Times New Roman" panose="02020603050405020304" pitchFamily="18" charset="0"/>
              </a:rPr>
              <a:t>Holland Genetic Algorithm</a:t>
            </a:r>
          </a:p>
          <a:p>
            <a:pPr eaLnBrk="1" hangingPunct="1">
              <a:lnSpc>
                <a:spcPct val="180000"/>
              </a:lnSpc>
              <a:spcBef>
                <a:spcPct val="30000"/>
              </a:spcBef>
            </a:pPr>
            <a:r>
              <a:rPr lang="zh-CN" altLang="en-US" b="1" smtClean="0">
                <a:latin typeface="宋体" panose="02010600030101010101" pitchFamily="2" charset="-122"/>
              </a:rPr>
              <a:t>思想</a:t>
            </a:r>
          </a:p>
          <a:p>
            <a:pPr lvl="1" eaLnBrk="1" hangingPunct="1">
              <a:lnSpc>
                <a:spcPct val="180000"/>
              </a:lnSpc>
              <a:spcBef>
                <a:spcPct val="30000"/>
              </a:spcBef>
            </a:pPr>
            <a:r>
              <a:rPr lang="zh-CN" altLang="en-US" sz="2800" b="1" smtClean="0">
                <a:latin typeface="宋体" panose="02010600030101010101" pitchFamily="2" charset="-122"/>
              </a:rPr>
              <a:t>从初始种群出发，采用</a:t>
            </a:r>
            <a:r>
              <a:rPr lang="zh-CN" altLang="en-US" sz="2800" b="1" smtClean="0">
                <a:solidFill>
                  <a:srgbClr val="FF0000"/>
                </a:solidFill>
                <a:latin typeface="宋体" panose="02010600030101010101" pitchFamily="2" charset="-122"/>
              </a:rPr>
              <a:t>基本的遗传算子</a:t>
            </a:r>
            <a:r>
              <a:rPr lang="zh-CN" altLang="en-US" sz="2800" b="1" smtClean="0">
                <a:latin typeface="宋体" panose="02010600030101010101" pitchFamily="2" charset="-122"/>
              </a:rPr>
              <a:t>进行运算，产生</a:t>
            </a:r>
            <a:r>
              <a:rPr lang="zh-CN" altLang="en-US" sz="2800" b="1" smtClean="0">
                <a:solidFill>
                  <a:srgbClr val="FF0000"/>
                </a:solidFill>
                <a:latin typeface="宋体" panose="02010600030101010101" pitchFamily="2" charset="-122"/>
              </a:rPr>
              <a:t>下一代种群</a:t>
            </a:r>
            <a:r>
              <a:rPr lang="zh-CN" altLang="en-US" sz="2800" b="1" smtClean="0">
                <a:latin typeface="宋体" panose="02010600030101010101" pitchFamily="2" charset="-122"/>
              </a:rPr>
              <a:t>；反复进行，直到满足终止条件</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33"/>
          <p:cNvGrpSpPr>
            <a:grpSpLocks/>
          </p:cNvGrpSpPr>
          <p:nvPr/>
        </p:nvGrpSpPr>
        <p:grpSpPr bwMode="auto">
          <a:xfrm>
            <a:off x="2195513" y="979488"/>
            <a:ext cx="5095875" cy="5545137"/>
            <a:chOff x="1383" y="210"/>
            <a:chExt cx="3584" cy="3900"/>
          </a:xfrm>
        </p:grpSpPr>
        <p:sp>
          <p:nvSpPr>
            <p:cNvPr id="31749" name="Line 6"/>
            <p:cNvSpPr>
              <a:spLocks noChangeShapeType="1"/>
            </p:cNvSpPr>
            <p:nvPr/>
          </p:nvSpPr>
          <p:spPr bwMode="auto">
            <a:xfrm>
              <a:off x="3693" y="1510"/>
              <a:ext cx="338" cy="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50" name="Text Box 8"/>
            <p:cNvSpPr txBox="1">
              <a:spLocks noChangeArrowheads="1"/>
            </p:cNvSpPr>
            <p:nvPr/>
          </p:nvSpPr>
          <p:spPr bwMode="auto">
            <a:xfrm>
              <a:off x="1607" y="210"/>
              <a:ext cx="2184" cy="30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生成初始种群</a:t>
              </a:r>
            </a:p>
          </p:txBody>
        </p:sp>
        <p:sp>
          <p:nvSpPr>
            <p:cNvPr id="31751" name="Text Box 9"/>
            <p:cNvSpPr txBox="1">
              <a:spLocks noChangeArrowheads="1"/>
            </p:cNvSpPr>
            <p:nvPr/>
          </p:nvSpPr>
          <p:spPr bwMode="auto">
            <a:xfrm>
              <a:off x="1594" y="735"/>
              <a:ext cx="2197" cy="30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计算适应度</a:t>
              </a:r>
            </a:p>
          </p:txBody>
        </p:sp>
        <p:sp>
          <p:nvSpPr>
            <p:cNvPr id="31752" name="Text Box 10"/>
            <p:cNvSpPr txBox="1">
              <a:spLocks noChangeArrowheads="1"/>
            </p:cNvSpPr>
            <p:nvPr/>
          </p:nvSpPr>
          <p:spPr bwMode="auto">
            <a:xfrm>
              <a:off x="1621" y="1980"/>
              <a:ext cx="2170" cy="30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选择</a:t>
              </a:r>
              <a:r>
                <a:rPr lang="en-US" altLang="zh-CN" sz="2400" b="1">
                  <a:latin typeface="Times New Roman" panose="02020603050405020304" pitchFamily="18" charset="0"/>
                </a:rPr>
                <a:t>-</a:t>
              </a:r>
              <a:r>
                <a:rPr lang="zh-CN" altLang="en-US" sz="2400" b="1">
                  <a:latin typeface="Times New Roman" panose="02020603050405020304" pitchFamily="18" charset="0"/>
                </a:rPr>
                <a:t>复制</a:t>
              </a:r>
            </a:p>
          </p:txBody>
        </p:sp>
        <p:sp>
          <p:nvSpPr>
            <p:cNvPr id="31753" name="Text Box 11"/>
            <p:cNvSpPr txBox="1">
              <a:spLocks noChangeArrowheads="1"/>
            </p:cNvSpPr>
            <p:nvPr/>
          </p:nvSpPr>
          <p:spPr bwMode="auto">
            <a:xfrm>
              <a:off x="1621" y="2517"/>
              <a:ext cx="2170" cy="30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交叉</a:t>
              </a:r>
            </a:p>
          </p:txBody>
        </p:sp>
        <p:sp>
          <p:nvSpPr>
            <p:cNvPr id="31754" name="Text Box 12"/>
            <p:cNvSpPr txBox="1">
              <a:spLocks noChangeArrowheads="1"/>
            </p:cNvSpPr>
            <p:nvPr/>
          </p:nvSpPr>
          <p:spPr bwMode="auto">
            <a:xfrm>
              <a:off x="1607" y="3049"/>
              <a:ext cx="2157" cy="309"/>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变异</a:t>
              </a:r>
            </a:p>
          </p:txBody>
        </p:sp>
        <p:sp>
          <p:nvSpPr>
            <p:cNvPr id="31755" name="Text Box 13"/>
            <p:cNvSpPr txBox="1">
              <a:spLocks noChangeArrowheads="1"/>
            </p:cNvSpPr>
            <p:nvPr/>
          </p:nvSpPr>
          <p:spPr bwMode="auto">
            <a:xfrm>
              <a:off x="1594" y="3582"/>
              <a:ext cx="2183" cy="308"/>
            </a:xfrm>
            <a:prstGeom prst="rect">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生成新一代种群</a:t>
              </a:r>
            </a:p>
          </p:txBody>
        </p:sp>
        <p:grpSp>
          <p:nvGrpSpPr>
            <p:cNvPr id="31756" name="Group 14"/>
            <p:cNvGrpSpPr>
              <a:grpSpLocks/>
            </p:cNvGrpSpPr>
            <p:nvPr/>
          </p:nvGrpSpPr>
          <p:grpSpPr bwMode="auto">
            <a:xfrm>
              <a:off x="1678" y="1247"/>
              <a:ext cx="2015" cy="515"/>
              <a:chOff x="4470" y="3540"/>
              <a:chExt cx="2160" cy="780"/>
            </a:xfrm>
          </p:grpSpPr>
          <p:sp>
            <p:nvSpPr>
              <p:cNvPr id="31769" name="AutoShape 15"/>
              <p:cNvSpPr>
                <a:spLocks noChangeArrowheads="1"/>
              </p:cNvSpPr>
              <p:nvPr/>
            </p:nvSpPr>
            <p:spPr bwMode="auto">
              <a:xfrm>
                <a:off x="4470" y="3540"/>
                <a:ext cx="2160" cy="780"/>
              </a:xfrm>
              <a:prstGeom prst="flowChartDecision">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0" name="Text Box 16"/>
              <p:cNvSpPr txBox="1">
                <a:spLocks noChangeArrowheads="1"/>
              </p:cNvSpPr>
              <p:nvPr/>
            </p:nvSpPr>
            <p:spPr bwMode="auto">
              <a:xfrm>
                <a:off x="5085" y="3765"/>
                <a:ext cx="1080" cy="312"/>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终止 </a:t>
                </a:r>
                <a:r>
                  <a:rPr lang="en-US" altLang="zh-CN" sz="2400" b="1">
                    <a:latin typeface="Times New Roman" panose="02020603050405020304" pitchFamily="18" charset="0"/>
                  </a:rPr>
                  <a:t>?</a:t>
                </a:r>
              </a:p>
            </p:txBody>
          </p:sp>
        </p:grpSp>
        <p:sp>
          <p:nvSpPr>
            <p:cNvPr id="31757" name="Line 17"/>
            <p:cNvSpPr>
              <a:spLocks noChangeShapeType="1"/>
            </p:cNvSpPr>
            <p:nvPr/>
          </p:nvSpPr>
          <p:spPr bwMode="auto">
            <a:xfrm>
              <a:off x="2657" y="537"/>
              <a:ext cx="0" cy="204"/>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58" name="Line 18"/>
            <p:cNvSpPr>
              <a:spLocks noChangeShapeType="1"/>
            </p:cNvSpPr>
            <p:nvPr/>
          </p:nvSpPr>
          <p:spPr bwMode="auto">
            <a:xfrm>
              <a:off x="2630" y="1064"/>
              <a:ext cx="0" cy="20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59" name="Line 19"/>
            <p:cNvSpPr>
              <a:spLocks noChangeShapeType="1"/>
            </p:cNvSpPr>
            <p:nvPr/>
          </p:nvSpPr>
          <p:spPr bwMode="auto">
            <a:xfrm>
              <a:off x="2671" y="1774"/>
              <a:ext cx="0" cy="20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0" name="Line 20"/>
            <p:cNvSpPr>
              <a:spLocks noChangeShapeType="1"/>
            </p:cNvSpPr>
            <p:nvPr/>
          </p:nvSpPr>
          <p:spPr bwMode="auto">
            <a:xfrm>
              <a:off x="2685" y="2308"/>
              <a:ext cx="0" cy="20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1" name="Line 21"/>
            <p:cNvSpPr>
              <a:spLocks noChangeShapeType="1"/>
            </p:cNvSpPr>
            <p:nvPr/>
          </p:nvSpPr>
          <p:spPr bwMode="auto">
            <a:xfrm>
              <a:off x="2698" y="2843"/>
              <a:ext cx="0" cy="20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22"/>
            <p:cNvSpPr>
              <a:spLocks noChangeShapeType="1"/>
            </p:cNvSpPr>
            <p:nvPr/>
          </p:nvSpPr>
          <p:spPr bwMode="auto">
            <a:xfrm>
              <a:off x="2698" y="3378"/>
              <a:ext cx="0" cy="206"/>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24"/>
            <p:cNvSpPr>
              <a:spLocks noChangeShapeType="1"/>
            </p:cNvSpPr>
            <p:nvPr/>
          </p:nvSpPr>
          <p:spPr bwMode="auto">
            <a:xfrm>
              <a:off x="2685" y="3904"/>
              <a:ext cx="0" cy="2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5"/>
            <p:cNvSpPr>
              <a:spLocks noChangeShapeType="1"/>
            </p:cNvSpPr>
            <p:nvPr/>
          </p:nvSpPr>
          <p:spPr bwMode="auto">
            <a:xfrm flipH="1">
              <a:off x="1383" y="4101"/>
              <a:ext cx="130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26"/>
            <p:cNvSpPr>
              <a:spLocks noChangeShapeType="1"/>
            </p:cNvSpPr>
            <p:nvPr/>
          </p:nvSpPr>
          <p:spPr bwMode="auto">
            <a:xfrm flipV="1">
              <a:off x="1400" y="636"/>
              <a:ext cx="0" cy="34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27"/>
            <p:cNvSpPr>
              <a:spLocks noChangeShapeType="1"/>
            </p:cNvSpPr>
            <p:nvPr/>
          </p:nvSpPr>
          <p:spPr bwMode="auto">
            <a:xfrm>
              <a:off x="1394" y="638"/>
              <a:ext cx="1176" cy="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7" name="AutoShape 29"/>
            <p:cNvSpPr>
              <a:spLocks noChangeArrowheads="1"/>
            </p:cNvSpPr>
            <p:nvPr/>
          </p:nvSpPr>
          <p:spPr bwMode="auto">
            <a:xfrm>
              <a:off x="4014" y="1358"/>
              <a:ext cx="953" cy="303"/>
            </a:xfrm>
            <a:prstGeom prst="flowChartTerminator">
              <a:avLst/>
            </a:prstGeom>
            <a:solidFill>
              <a:srgbClr val="FFFFFF"/>
            </a:solidFill>
            <a:ln w="2857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8" name="Text Box 30"/>
            <p:cNvSpPr txBox="1">
              <a:spLocks noChangeArrowheads="1"/>
            </p:cNvSpPr>
            <p:nvPr/>
          </p:nvSpPr>
          <p:spPr bwMode="auto">
            <a:xfrm>
              <a:off x="4252" y="1389"/>
              <a:ext cx="504" cy="161"/>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结束</a:t>
              </a:r>
            </a:p>
          </p:txBody>
        </p:sp>
      </p:grpSp>
      <p:sp>
        <p:nvSpPr>
          <p:cNvPr id="31747" name="Text Box 32"/>
          <p:cNvSpPr txBox="1">
            <a:spLocks noChangeArrowheads="1"/>
          </p:cNvSpPr>
          <p:nvPr/>
        </p:nvSpPr>
        <p:spPr bwMode="auto">
          <a:xfrm>
            <a:off x="6275388" y="4254500"/>
            <a:ext cx="2232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FF0000"/>
                </a:solidFill>
              </a:rPr>
              <a:t>算法流程图</a:t>
            </a:r>
          </a:p>
        </p:txBody>
      </p:sp>
      <p:sp>
        <p:nvSpPr>
          <p:cNvPr id="31748" name="Rectangle 31"/>
          <p:cNvSpPr>
            <a:spLocks noGrp="1" noChangeArrowheads="1"/>
          </p:cNvSpPr>
          <p:nvPr>
            <p:ph type="title"/>
          </p:nvPr>
        </p:nvSpPr>
        <p:spPr/>
        <p:txBody>
          <a:bodyPr anchor="ctr"/>
          <a:lstStyle/>
          <a:p>
            <a:pPr eaLnBrk="1" hangingPunct="1"/>
            <a:r>
              <a:rPr lang="en-US" altLang="zh-CN" smtClean="0">
                <a:sym typeface="宋体" panose="02010600030101010101" pitchFamily="2" charset="-122"/>
              </a:rPr>
              <a:t>3</a:t>
            </a:r>
            <a:r>
              <a:rPr lang="zh-CN" altLang="en-US" smtClean="0">
                <a:sym typeface="宋体" panose="02010600030101010101" pitchFamily="2" charset="-122"/>
              </a:rPr>
              <a:t>. 简单遗传算法</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55650" y="901700"/>
            <a:ext cx="76327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pPr>
            <a:r>
              <a:rPr lang="en-US" altLang="zh-CN" sz="2400" b="1">
                <a:latin typeface="宋体" panose="02010600030101010101" pitchFamily="2" charset="-122"/>
              </a:rPr>
              <a:t> </a:t>
            </a:r>
            <a:r>
              <a:rPr lang="zh-CN" altLang="en-US" sz="2800" b="1">
                <a:latin typeface="Times New Roman" panose="02020603050405020304" pitchFamily="18" charset="0"/>
                <a:ea typeface="黑体" panose="02010609060101010101" pitchFamily="49" charset="-122"/>
              </a:rPr>
              <a:t>算法中的一些控制参数：</a:t>
            </a:r>
            <a:endParaRPr lang="zh-CN" altLang="en-US" b="1">
              <a:latin typeface="Times New Roman" panose="02020603050405020304" pitchFamily="18" charset="0"/>
              <a:ea typeface="黑体" panose="02010609060101010101" pitchFamily="49" charset="-122"/>
            </a:endParaRPr>
          </a:p>
          <a:p>
            <a:pPr algn="just" eaLnBrk="1" hangingPunct="1">
              <a:lnSpc>
                <a:spcPct val="130000"/>
              </a:lnSpc>
              <a:spcBef>
                <a:spcPct val="20000"/>
              </a:spcBef>
            </a:pPr>
            <a:r>
              <a:rPr lang="zh-CN" altLang="en-US" b="1">
                <a:latin typeface="Times New Roman" panose="02020603050405020304" pitchFamily="18" charset="0"/>
              </a:rPr>
              <a:t>    </a:t>
            </a:r>
            <a:r>
              <a:rPr lang="zh-CN" altLang="en-US" b="1">
                <a:solidFill>
                  <a:srgbClr val="FF0066"/>
                </a:solidFill>
              </a:rPr>
              <a:t>■</a:t>
            </a:r>
            <a:r>
              <a:rPr lang="zh-CN" altLang="en-US" b="1"/>
              <a:t> </a:t>
            </a:r>
            <a:r>
              <a:rPr lang="zh-CN" altLang="en-US" sz="2800" b="1">
                <a:solidFill>
                  <a:srgbClr val="FF0000"/>
                </a:solidFill>
                <a:latin typeface="楷体_GB2312" pitchFamily="49" charset="-122"/>
                <a:ea typeface="楷体_GB2312" pitchFamily="49" charset="-122"/>
              </a:rPr>
              <a:t>种群规模：</a:t>
            </a:r>
            <a:r>
              <a:rPr lang="zh-CN" altLang="en-US" sz="2800" b="1">
                <a:latin typeface="宋体" panose="02010600030101010101" pitchFamily="2" charset="-122"/>
              </a:rPr>
              <a:t>种群包含的染色体数目</a:t>
            </a:r>
            <a:endParaRPr lang="zh-CN" altLang="en-US" b="1">
              <a:latin typeface="宋体" panose="02010600030101010101" pitchFamily="2" charset="-122"/>
            </a:endParaRPr>
          </a:p>
          <a:p>
            <a:pPr algn="just" eaLnBrk="1" hangingPunct="1">
              <a:lnSpc>
                <a:spcPct val="130000"/>
              </a:lnSpc>
              <a:spcBef>
                <a:spcPct val="20000"/>
              </a:spcBef>
            </a:pPr>
            <a:r>
              <a:rPr lang="zh-CN" altLang="en-US" b="1">
                <a:latin typeface="Times New Roman" panose="02020603050405020304" pitchFamily="18" charset="0"/>
                <a:ea typeface="楷体_GB2312" pitchFamily="49" charset="-122"/>
              </a:rPr>
              <a:t>    </a:t>
            </a:r>
            <a:r>
              <a:rPr lang="zh-CN" altLang="en-US" b="1">
                <a:solidFill>
                  <a:srgbClr val="FF0066"/>
                </a:solidFill>
              </a:rPr>
              <a:t>■</a:t>
            </a:r>
            <a:r>
              <a:rPr lang="zh-CN" altLang="en-US" b="1"/>
              <a:t> </a:t>
            </a:r>
            <a:r>
              <a:rPr lang="zh-CN" altLang="en-US" sz="2800" b="1">
                <a:solidFill>
                  <a:srgbClr val="FF0000"/>
                </a:solidFill>
                <a:latin typeface="楷体_GB2312" pitchFamily="49" charset="-122"/>
                <a:ea typeface="楷体_GB2312" pitchFamily="49" charset="-122"/>
              </a:rPr>
              <a:t>最大换代数：</a:t>
            </a:r>
            <a:r>
              <a:rPr lang="zh-CN" altLang="en-US" sz="2800" b="1">
                <a:latin typeface="宋体" panose="02010600030101010101" pitchFamily="2" charset="-122"/>
              </a:rPr>
              <a:t>染色体更新换代的最大数目</a:t>
            </a:r>
          </a:p>
          <a:p>
            <a:pPr algn="just" eaLnBrk="1" hangingPunct="1">
              <a:lnSpc>
                <a:spcPct val="130000"/>
              </a:lnSpc>
              <a:spcBef>
                <a:spcPct val="20000"/>
              </a:spcBef>
            </a:pPr>
            <a:r>
              <a:rPr lang="zh-CN" altLang="en-US" sz="2800" b="1">
                <a:latin typeface="楷体_GB2312" pitchFamily="49" charset="-122"/>
                <a:ea typeface="楷体_GB2312" pitchFamily="49" charset="-122"/>
              </a:rPr>
              <a:t> </a:t>
            </a:r>
            <a:r>
              <a:rPr lang="zh-CN" altLang="en-US" b="1">
                <a:solidFill>
                  <a:srgbClr val="FF0066"/>
                </a:solidFill>
              </a:rPr>
              <a:t>■</a:t>
            </a:r>
            <a:r>
              <a:rPr lang="zh-CN" altLang="en-US" b="1"/>
              <a:t> </a:t>
            </a:r>
            <a:r>
              <a:rPr lang="zh-CN" altLang="en-US" sz="2800" b="1">
                <a:solidFill>
                  <a:srgbClr val="FF0000"/>
                </a:solidFill>
                <a:latin typeface="楷体_GB2312" pitchFamily="49" charset="-122"/>
                <a:ea typeface="楷体_GB2312" pitchFamily="49" charset="-122"/>
              </a:rPr>
              <a:t>交叉率</a:t>
            </a:r>
            <a:r>
              <a:rPr lang="en-US" altLang="zh-CN" sz="2800" b="1">
                <a:solidFill>
                  <a:srgbClr val="FF0000"/>
                </a:solidFill>
              </a:rPr>
              <a:t>(crossover rate)</a:t>
            </a:r>
            <a:r>
              <a:rPr lang="zh-CN" altLang="en-US" sz="2800" b="1">
                <a:latin typeface="仿宋_GB2312" pitchFamily="49" charset="-122"/>
                <a:ea typeface="仿宋_GB2312" pitchFamily="49" charset="-122"/>
              </a:rPr>
              <a:t>就是参加交叉运算的染色体个数占全体染色体总数的比例，</a:t>
            </a:r>
            <a:r>
              <a:rPr lang="zh-CN" altLang="en-US" sz="2800" b="1">
                <a:latin typeface="Times New Roman" panose="02020603050405020304" pitchFamily="18" charset="0"/>
                <a:ea typeface="仿宋_GB2312" pitchFamily="49" charset="-122"/>
              </a:rPr>
              <a:t>记为</a:t>
            </a:r>
            <a:r>
              <a:rPr lang="en-US" altLang="zh-CN" sz="2800" b="1" i="1">
                <a:latin typeface="Times New Roman" panose="02020603050405020304" pitchFamily="18" charset="0"/>
                <a:ea typeface="仿宋_GB2312" pitchFamily="49" charset="-122"/>
              </a:rPr>
              <a:t>P</a:t>
            </a:r>
            <a:r>
              <a:rPr lang="en-US" altLang="zh-CN" sz="2800" b="1" baseline="-25000">
                <a:latin typeface="Times New Roman" panose="02020603050405020304" pitchFamily="18" charset="0"/>
                <a:ea typeface="仿宋_GB2312" pitchFamily="49" charset="-122"/>
              </a:rPr>
              <a:t>c</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取值范围一般为</a:t>
            </a:r>
            <a:r>
              <a:rPr lang="en-US" altLang="zh-CN" sz="2800" b="1">
                <a:latin typeface="Times New Roman" panose="02020603050405020304" pitchFamily="18" charset="0"/>
                <a:ea typeface="仿宋_GB2312" pitchFamily="49" charset="-122"/>
              </a:rPr>
              <a:t>0.4</a:t>
            </a:r>
            <a:r>
              <a:rPr lang="zh-CN" altLang="en-US"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0.99</a:t>
            </a:r>
            <a:r>
              <a:rPr lang="zh-CN" altLang="en-US" sz="2800" b="1">
                <a:latin typeface="Times New Roman" panose="02020603050405020304" pitchFamily="18" charset="0"/>
                <a:ea typeface="仿宋_GB2312" pitchFamily="49" charset="-122"/>
              </a:rPr>
              <a:t>。</a:t>
            </a:r>
          </a:p>
          <a:p>
            <a:pPr algn="just" eaLnBrk="1" hangingPunct="1">
              <a:lnSpc>
                <a:spcPct val="130000"/>
              </a:lnSpc>
              <a:spcBef>
                <a:spcPct val="20000"/>
              </a:spcBef>
            </a:pPr>
            <a:r>
              <a:rPr lang="zh-CN" altLang="en-US" sz="2800" b="1">
                <a:latin typeface="宋体" panose="02010600030101010101" pitchFamily="2" charset="-122"/>
              </a:rPr>
              <a:t> </a:t>
            </a:r>
            <a:r>
              <a:rPr lang="zh-CN" altLang="en-US" b="1">
                <a:solidFill>
                  <a:srgbClr val="FF0066"/>
                </a:solidFill>
              </a:rPr>
              <a:t>■</a:t>
            </a:r>
            <a:r>
              <a:rPr lang="zh-CN" altLang="en-US" b="1"/>
              <a:t> </a:t>
            </a:r>
            <a:r>
              <a:rPr lang="zh-CN" altLang="en-US" sz="2800" b="1">
                <a:solidFill>
                  <a:srgbClr val="FF0000"/>
                </a:solidFill>
                <a:latin typeface="楷体_GB2312" pitchFamily="49" charset="-122"/>
                <a:ea typeface="楷体_GB2312" pitchFamily="49" charset="-122"/>
              </a:rPr>
              <a:t>变异率</a:t>
            </a:r>
            <a:r>
              <a:rPr lang="en-US" altLang="zh-CN" sz="2800" b="1">
                <a:solidFill>
                  <a:srgbClr val="FF0000"/>
                </a:solidFill>
              </a:rPr>
              <a:t>(mutation rate)</a:t>
            </a:r>
            <a:r>
              <a:rPr lang="zh-CN" altLang="en-US" sz="2800" b="1">
                <a:latin typeface="宋体" panose="02010600030101010101" pitchFamily="2" charset="-122"/>
                <a:ea typeface="仿宋_GB2312" pitchFamily="49" charset="-122"/>
              </a:rPr>
              <a:t>是指发生变异的基因位数所占全体染色体的基因总位数的比例，</a:t>
            </a:r>
            <a:r>
              <a:rPr lang="zh-CN" altLang="en-US" sz="2800" b="1">
                <a:latin typeface="Times New Roman" panose="02020603050405020304" pitchFamily="18" charset="0"/>
                <a:ea typeface="仿宋_GB2312" pitchFamily="49" charset="-122"/>
              </a:rPr>
              <a:t>记为</a:t>
            </a:r>
            <a:r>
              <a:rPr lang="en-US" altLang="zh-CN" sz="2800" b="1" i="1">
                <a:latin typeface="Times New Roman" panose="02020603050405020304" pitchFamily="18" charset="0"/>
                <a:ea typeface="仿宋_GB2312" pitchFamily="49" charset="-122"/>
              </a:rPr>
              <a:t>P</a:t>
            </a:r>
            <a:r>
              <a:rPr lang="en-US" altLang="zh-CN" sz="2800" b="1" baseline="-25000">
                <a:latin typeface="Times New Roman" panose="02020603050405020304" pitchFamily="18" charset="0"/>
                <a:ea typeface="仿宋_GB2312" pitchFamily="49" charset="-122"/>
              </a:rPr>
              <a:t>m</a:t>
            </a:r>
            <a:r>
              <a:rPr lang="zh-CN" altLang="en-US" sz="2800" b="1">
                <a:latin typeface="Times New Roman" panose="02020603050405020304" pitchFamily="18" charset="0"/>
                <a:ea typeface="仿宋_GB2312" pitchFamily="49" charset="-122"/>
              </a:rPr>
              <a:t>，取值范围一般为</a:t>
            </a:r>
            <a:r>
              <a:rPr lang="en-US" altLang="zh-CN" sz="2800" b="1">
                <a:latin typeface="Times New Roman" panose="02020603050405020304" pitchFamily="18" charset="0"/>
                <a:ea typeface="仿宋_GB2312" pitchFamily="49" charset="-122"/>
              </a:rPr>
              <a:t>0.0001</a:t>
            </a:r>
            <a:r>
              <a:rPr lang="zh-CN" altLang="en-US"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0.1</a:t>
            </a:r>
            <a:r>
              <a:rPr lang="zh-CN" altLang="en-US" sz="2800" b="1">
                <a:latin typeface="Times New Roman" panose="02020603050405020304" pitchFamily="18" charset="0"/>
                <a:ea typeface="仿宋_GB2312" pitchFamily="49" charset="-122"/>
              </a:rPr>
              <a:t>。</a:t>
            </a:r>
          </a:p>
        </p:txBody>
      </p:sp>
      <p:sp>
        <p:nvSpPr>
          <p:cNvPr id="32771" name="Rectangle 31"/>
          <p:cNvSpPr>
            <a:spLocks noGrp="1" noChangeArrowheads="1"/>
          </p:cNvSpPr>
          <p:nvPr>
            <p:ph type="title"/>
          </p:nvPr>
        </p:nvSpPr>
        <p:spPr/>
        <p:txBody>
          <a:bodyPr anchor="ctr"/>
          <a:lstStyle/>
          <a:p>
            <a:pPr eaLnBrk="1" hangingPunct="1"/>
            <a:r>
              <a:rPr lang="en-US" altLang="zh-CN" smtClean="0">
                <a:sym typeface="宋体" panose="02010600030101010101" pitchFamily="2" charset="-122"/>
              </a:rPr>
              <a:t>3</a:t>
            </a:r>
            <a:r>
              <a:rPr lang="zh-CN" altLang="en-US" smtClean="0">
                <a:sym typeface="宋体" panose="02010600030101010101" pitchFamily="2" charset="-122"/>
              </a:rPr>
              <a:t>. 简单遗传算法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47700" y="985838"/>
            <a:ext cx="78486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70000"/>
              </a:lnSpc>
              <a:spcBef>
                <a:spcPct val="20000"/>
              </a:spcBef>
            </a:pPr>
            <a:r>
              <a:rPr lang="zh-CN" altLang="en-US" sz="2400" b="1">
                <a:latin typeface="Times New Roman" panose="02020603050405020304" pitchFamily="18" charset="0"/>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1</a:t>
            </a:r>
            <a:r>
              <a:rPr lang="en-US" altLang="zh-CN" sz="2800" b="1">
                <a:latin typeface="Times New Roman" panose="02020603050405020304" pitchFamily="18" charset="0"/>
              </a:rPr>
              <a:t> </a:t>
            </a:r>
            <a:r>
              <a:rPr lang="zh-CN" altLang="en-US" sz="2800" b="1">
                <a:latin typeface="Times New Roman" panose="02020603050405020304" pitchFamily="18" charset="0"/>
              </a:rPr>
              <a:t>在搜索空间</a:t>
            </a:r>
            <a:r>
              <a:rPr lang="en-US" altLang="zh-CN" sz="2800" b="1" i="1">
                <a:latin typeface="Times New Roman" panose="02020603050405020304" pitchFamily="18" charset="0"/>
              </a:rPr>
              <a:t>U</a:t>
            </a:r>
            <a:r>
              <a:rPr lang="zh-CN" altLang="en-US" sz="2800" b="1">
                <a:latin typeface="Times New Roman" panose="02020603050405020304" pitchFamily="18" charset="0"/>
              </a:rPr>
              <a:t>上定义一个</a:t>
            </a:r>
            <a:r>
              <a:rPr lang="zh-CN" altLang="en-US" sz="2800" b="1">
                <a:solidFill>
                  <a:srgbClr val="FF0000"/>
                </a:solidFill>
                <a:latin typeface="Times New Roman" panose="02020603050405020304" pitchFamily="18" charset="0"/>
              </a:rPr>
              <a:t>适应度函数</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a:latin typeface="Times New Roman" panose="02020603050405020304" pitchFamily="18" charset="0"/>
              </a:rPr>
              <a:t>，给定种群规模</a:t>
            </a:r>
            <a:r>
              <a:rPr lang="en-US" altLang="zh-CN" sz="2800" b="1" i="1">
                <a:latin typeface="Times New Roman" panose="02020603050405020304" pitchFamily="18" charset="0"/>
              </a:rPr>
              <a:t>N</a:t>
            </a:r>
            <a:r>
              <a:rPr lang="zh-CN" altLang="en-US" sz="2800" b="1">
                <a:latin typeface="Times New Roman" panose="02020603050405020304" pitchFamily="18" charset="0"/>
              </a:rPr>
              <a:t>，交叉率</a:t>
            </a:r>
            <a:r>
              <a:rPr lang="en-US" altLang="zh-CN" sz="2800" b="1" i="1">
                <a:latin typeface="Times New Roman" panose="02020603050405020304" pitchFamily="18" charset="0"/>
              </a:rPr>
              <a:t>P</a:t>
            </a:r>
            <a:r>
              <a:rPr lang="en-US" altLang="zh-CN" sz="2800" b="1" baseline="-30000">
                <a:latin typeface="Times New Roman" panose="02020603050405020304" pitchFamily="18" charset="0"/>
              </a:rPr>
              <a:t>c</a:t>
            </a:r>
            <a:r>
              <a:rPr lang="zh-CN" altLang="en-US" sz="2800" b="1">
                <a:latin typeface="Times New Roman" panose="02020603050405020304" pitchFamily="18" charset="0"/>
              </a:rPr>
              <a:t>和变异率</a:t>
            </a:r>
            <a:r>
              <a:rPr lang="en-US" altLang="zh-CN" sz="2800" b="1" i="1">
                <a:latin typeface="Times New Roman" panose="02020603050405020304" pitchFamily="18" charset="0"/>
              </a:rPr>
              <a:t>P</a:t>
            </a:r>
            <a:r>
              <a:rPr lang="en-US" altLang="zh-CN" sz="2800" b="1" baseline="-30000">
                <a:latin typeface="Times New Roman" panose="02020603050405020304" pitchFamily="18" charset="0"/>
              </a:rPr>
              <a:t>m</a:t>
            </a:r>
            <a:r>
              <a:rPr lang="zh-CN" altLang="en-US" sz="2800" b="1">
                <a:latin typeface="Times New Roman" panose="02020603050405020304" pitchFamily="18" charset="0"/>
              </a:rPr>
              <a:t>，代数</a:t>
            </a:r>
            <a:r>
              <a:rPr lang="en-US" altLang="zh-CN" sz="2800" b="1" i="1">
                <a:latin typeface="Times New Roman" panose="02020603050405020304" pitchFamily="18" charset="0"/>
              </a:rPr>
              <a:t>T</a:t>
            </a:r>
            <a:r>
              <a:rPr lang="zh-CN" altLang="en-US" sz="2800" b="1">
                <a:latin typeface="Times New Roman" panose="02020603050405020304" pitchFamily="18" charset="0"/>
              </a:rPr>
              <a:t>；</a:t>
            </a:r>
            <a:endParaRPr lang="zh-CN" altLang="en-US" sz="2800" b="1">
              <a:latin typeface="宋体" panose="02010600030101010101" pitchFamily="2" charset="-122"/>
            </a:endParaRPr>
          </a:p>
          <a:p>
            <a:pPr algn="just" eaLnBrk="1" hangingPunct="1">
              <a:lnSpc>
                <a:spcPct val="170000"/>
              </a:lnSpc>
              <a:spcBef>
                <a:spcPct val="10000"/>
              </a:spcBef>
            </a:pPr>
            <a:r>
              <a:rPr lang="zh-CN" altLang="en-US" sz="2800" b="1">
                <a:latin typeface="宋体" panose="02010600030101010101" pitchFamily="2" charset="-122"/>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2</a:t>
            </a:r>
            <a:r>
              <a:rPr lang="en-US" altLang="zh-CN" sz="2800" b="1">
                <a:latin typeface="Times New Roman" panose="02020603050405020304" pitchFamily="18" charset="0"/>
              </a:rPr>
              <a:t> </a:t>
            </a:r>
            <a:r>
              <a:rPr lang="zh-CN" altLang="en-US" sz="2800" b="1">
                <a:latin typeface="Times New Roman" panose="02020603050405020304" pitchFamily="18" charset="0"/>
              </a:rPr>
              <a:t>随机产生</a:t>
            </a:r>
            <a:r>
              <a:rPr lang="en-US" altLang="zh-CN" sz="2800" b="1" i="1">
                <a:latin typeface="Times New Roman" panose="02020603050405020304" pitchFamily="18" charset="0"/>
              </a:rPr>
              <a:t>U</a:t>
            </a:r>
            <a:r>
              <a:rPr lang="zh-CN" altLang="en-US" sz="2800" b="1">
                <a:latin typeface="Times New Roman" panose="02020603050405020304" pitchFamily="18" charset="0"/>
              </a:rPr>
              <a:t>中的</a:t>
            </a:r>
            <a:r>
              <a:rPr lang="en-US" altLang="zh-CN" sz="2800" b="1" i="1">
                <a:latin typeface="Times New Roman" panose="02020603050405020304" pitchFamily="18" charset="0"/>
              </a:rPr>
              <a:t>N</a:t>
            </a:r>
            <a:r>
              <a:rPr lang="zh-CN" altLang="en-US" sz="2800" b="1">
                <a:latin typeface="Times New Roman" panose="02020603050405020304" pitchFamily="18" charset="0"/>
              </a:rPr>
              <a:t>个个体</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N</a:t>
            </a:r>
            <a:r>
              <a:rPr lang="zh-CN" altLang="en-US" sz="2800" b="1">
                <a:latin typeface="Times New Roman" panose="02020603050405020304" pitchFamily="18" charset="0"/>
              </a:rPr>
              <a:t>，组成</a:t>
            </a:r>
            <a:r>
              <a:rPr lang="zh-CN" altLang="en-US" sz="2800" b="1">
                <a:solidFill>
                  <a:srgbClr val="FF0000"/>
                </a:solidFill>
                <a:latin typeface="Times New Roman" panose="02020603050405020304" pitchFamily="18" charset="0"/>
              </a:rPr>
              <a:t>初始种群</a:t>
            </a:r>
            <a:r>
              <a:rPr lang="en-US" altLang="zh-CN" sz="2800" b="1" i="1">
                <a:latin typeface="Times New Roman" panose="02020603050405020304" pitchFamily="18" charset="0"/>
              </a:rPr>
              <a:t>S</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N</a:t>
            </a:r>
            <a:r>
              <a:rPr lang="en-US" altLang="zh-CN" sz="2800" b="1">
                <a:latin typeface="Times New Roman" panose="02020603050405020304" pitchFamily="18" charset="0"/>
              </a:rPr>
              <a:t>}</a:t>
            </a:r>
            <a:r>
              <a:rPr lang="zh-CN" altLang="en-US" sz="2800" b="1">
                <a:latin typeface="Times New Roman" panose="02020603050405020304" pitchFamily="18" charset="0"/>
              </a:rPr>
              <a:t>，置代数计数器</a:t>
            </a:r>
            <a:r>
              <a:rPr lang="en-US" altLang="zh-CN" sz="2800" b="1" i="1">
                <a:latin typeface="Times New Roman" panose="02020603050405020304" pitchFamily="18" charset="0"/>
              </a:rPr>
              <a:t>t</a:t>
            </a:r>
            <a:r>
              <a:rPr lang="en-US" altLang="zh-CN" sz="2800" b="1">
                <a:latin typeface="Times New Roman" panose="02020603050405020304" pitchFamily="18" charset="0"/>
              </a:rPr>
              <a:t>=1</a:t>
            </a:r>
            <a:r>
              <a:rPr lang="zh-CN" altLang="en-US" sz="2800" b="1">
                <a:latin typeface="Times New Roman" panose="02020603050405020304" pitchFamily="18" charset="0"/>
              </a:rPr>
              <a:t>；</a:t>
            </a:r>
          </a:p>
          <a:p>
            <a:pPr algn="just" eaLnBrk="1" hangingPunct="1">
              <a:lnSpc>
                <a:spcPct val="170000"/>
              </a:lnSpc>
              <a:spcBef>
                <a:spcPct val="10000"/>
              </a:spcBef>
            </a:pPr>
            <a:r>
              <a:rPr lang="zh-CN" altLang="en-US" sz="2800" b="1">
                <a:latin typeface="宋体" panose="02010600030101010101" pitchFamily="2" charset="-122"/>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3</a:t>
            </a:r>
            <a:r>
              <a:rPr lang="en-US" altLang="zh-CN" sz="2800" b="1">
                <a:latin typeface="Times New Roman" panose="02020603050405020304" pitchFamily="18" charset="0"/>
              </a:rPr>
              <a:t>  </a:t>
            </a:r>
            <a:r>
              <a:rPr lang="zh-CN" altLang="en-US" sz="2800" b="1">
                <a:latin typeface="Times New Roman" panose="02020603050405020304" pitchFamily="18" charset="0"/>
              </a:rPr>
              <a:t>计算</a:t>
            </a:r>
            <a:r>
              <a:rPr lang="en-US" altLang="zh-CN" sz="2800" b="1" i="1">
                <a:latin typeface="Times New Roman" panose="02020603050405020304" pitchFamily="18" charset="0"/>
              </a:rPr>
              <a:t>S</a:t>
            </a:r>
            <a:r>
              <a:rPr lang="zh-CN" altLang="en-US" sz="2800" b="1">
                <a:latin typeface="Times New Roman" panose="02020603050405020304" pitchFamily="18" charset="0"/>
              </a:rPr>
              <a:t>中每个个体的</a:t>
            </a:r>
            <a:r>
              <a:rPr lang="zh-CN" altLang="en-US" sz="2800" b="1">
                <a:solidFill>
                  <a:srgbClr val="FF0000"/>
                </a:solidFill>
                <a:latin typeface="Times New Roman" panose="02020603050405020304" pitchFamily="18" charset="0"/>
              </a:rPr>
              <a:t>适应度</a:t>
            </a:r>
            <a:r>
              <a:rPr lang="zh-CN" altLang="en-US" sz="2800" b="1">
                <a:latin typeface="Times New Roman" panose="02020603050405020304" pitchFamily="18" charset="0"/>
              </a:rPr>
              <a:t> ；</a:t>
            </a:r>
          </a:p>
          <a:p>
            <a:pPr algn="just" eaLnBrk="1" hangingPunct="1">
              <a:lnSpc>
                <a:spcPct val="170000"/>
              </a:lnSpc>
              <a:spcBef>
                <a:spcPct val="10000"/>
              </a:spcBef>
            </a:pPr>
            <a:r>
              <a:rPr lang="zh-CN" altLang="en-US" sz="2800" b="1">
                <a:latin typeface="宋体" panose="02010600030101010101" pitchFamily="2" charset="-122"/>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4</a:t>
            </a:r>
            <a:r>
              <a:rPr lang="en-US" altLang="zh-CN" sz="2800" b="1">
                <a:latin typeface="Times New Roman" panose="02020603050405020304" pitchFamily="18" charset="0"/>
              </a:rPr>
              <a:t> </a:t>
            </a:r>
            <a:r>
              <a:rPr lang="zh-CN" altLang="en-US" sz="2800" b="1">
                <a:latin typeface="Times New Roman" panose="02020603050405020304" pitchFamily="18" charset="0"/>
              </a:rPr>
              <a:t>若终止条件满足，则取</a:t>
            </a:r>
            <a:r>
              <a:rPr lang="en-US" altLang="zh-CN" sz="2800" b="1" i="1">
                <a:latin typeface="Times New Roman" panose="02020603050405020304" pitchFamily="18" charset="0"/>
              </a:rPr>
              <a:t>S</a:t>
            </a:r>
            <a:r>
              <a:rPr lang="zh-CN" altLang="en-US" sz="2800" b="1">
                <a:latin typeface="Times New Roman" panose="02020603050405020304" pitchFamily="18" charset="0"/>
              </a:rPr>
              <a:t>中适应度最大的个体作为所求结果，算法结束。</a:t>
            </a:r>
          </a:p>
        </p:txBody>
      </p:sp>
      <p:sp>
        <p:nvSpPr>
          <p:cNvPr id="33795" name="Rectangle 31"/>
          <p:cNvSpPr>
            <a:spLocks noGrp="1" noChangeArrowheads="1"/>
          </p:cNvSpPr>
          <p:nvPr>
            <p:ph type="title"/>
          </p:nvPr>
        </p:nvSpPr>
        <p:spPr/>
        <p:txBody>
          <a:bodyPr anchor="ctr"/>
          <a:lstStyle/>
          <a:p>
            <a:pPr eaLnBrk="1" hangingPunct="1"/>
            <a:r>
              <a:rPr lang="en-US" altLang="zh-CN" smtClean="0">
                <a:sym typeface="宋体" panose="02010600030101010101" pitchFamily="2" charset="-122"/>
              </a:rPr>
              <a:t>3</a:t>
            </a:r>
            <a:r>
              <a:rPr lang="zh-CN" altLang="en-US" smtClean="0">
                <a:sym typeface="宋体" panose="02010600030101010101" pitchFamily="2" charset="-122"/>
              </a:rPr>
              <a:t>. 简单遗传算法</a:t>
            </a:r>
            <a:r>
              <a:rPr lang="zh-CN" altLang="en-US" smtClean="0">
                <a:latin typeface="宋体" panose="02010600030101010101" pitchFamily="2" charset="-122"/>
                <a:ea typeface="黑体" panose="02010609060101010101" pitchFamily="49" charset="-122"/>
              </a:rPr>
              <a:t>（基本遗传算法）</a:t>
            </a:r>
            <a:endParaRPr lang="zh-CN" altLang="en-US" smtClean="0">
              <a:sym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p:txBody>
          <a:bodyPr/>
          <a:lstStyle/>
          <a:p>
            <a:pPr eaLnBrk="1" hangingPunct="1">
              <a:lnSpc>
                <a:spcPct val="200000"/>
              </a:lnSpc>
              <a:buFont typeface="Wingdings" panose="05000000000000000000" pitchFamily="2" charset="2"/>
              <a:buNone/>
            </a:pPr>
            <a:r>
              <a:rPr lang="en-US" altLang="zh-CN" b="1" smtClean="0">
                <a:latin typeface="宋体" panose="02010600030101010101" pitchFamily="2" charset="-122"/>
              </a:rPr>
              <a:t>  </a:t>
            </a:r>
            <a:r>
              <a:rPr lang="zh-CN" altLang="en-US" b="1" smtClean="0">
                <a:latin typeface="黑体" panose="02010609060101010101" pitchFamily="49" charset="-122"/>
                <a:ea typeface="黑体" panose="02010609060101010101" pitchFamily="49" charset="-122"/>
              </a:rPr>
              <a:t>步</a:t>
            </a:r>
            <a:r>
              <a:rPr lang="en-US" altLang="zh-CN" b="1" smtClean="0">
                <a:latin typeface="黑体" panose="02010609060101010101" pitchFamily="49" charset="-122"/>
                <a:ea typeface="黑体" panose="02010609060101010101" pitchFamily="49" charset="-122"/>
              </a:rPr>
              <a:t>5</a:t>
            </a:r>
            <a:r>
              <a:rPr lang="en-US" altLang="zh-CN" b="1" smtClean="0">
                <a:latin typeface="宋体" panose="02010600030101010101" pitchFamily="2" charset="-122"/>
              </a:rPr>
              <a:t>  </a:t>
            </a:r>
            <a:r>
              <a:rPr lang="zh-CN" altLang="en-US" b="1" smtClean="0">
                <a:latin typeface="宋体" panose="02010600030101010101" pitchFamily="2" charset="-122"/>
              </a:rPr>
              <a:t>按选择概率</a:t>
            </a:r>
            <a:r>
              <a:rPr lang="en-US" altLang="zh-CN" b="1" i="1" smtClean="0">
                <a:latin typeface="宋体" panose="02010600030101010101" pitchFamily="2" charset="-122"/>
              </a:rPr>
              <a:t>P</a:t>
            </a:r>
            <a:r>
              <a:rPr lang="en-US" altLang="zh-CN" b="1" smtClean="0">
                <a:latin typeface="宋体" panose="02010600030101010101" pitchFamily="2" charset="-122"/>
              </a:rPr>
              <a:t>(</a:t>
            </a:r>
            <a:r>
              <a:rPr lang="en-US" altLang="zh-CN" b="1" i="1" smtClean="0">
                <a:latin typeface="宋体" panose="02010600030101010101" pitchFamily="2" charset="-122"/>
              </a:rPr>
              <a:t>x</a:t>
            </a:r>
            <a:r>
              <a:rPr lang="en-US" altLang="zh-CN" b="1" i="1" baseline="-25000" smtClean="0">
                <a:latin typeface="宋体" panose="02010600030101010101" pitchFamily="2" charset="-122"/>
              </a:rPr>
              <a:t>i</a:t>
            </a:r>
            <a:r>
              <a:rPr lang="en-US" altLang="zh-CN" b="1" smtClean="0">
                <a:latin typeface="宋体" panose="02010600030101010101" pitchFamily="2" charset="-122"/>
              </a:rPr>
              <a:t>)</a:t>
            </a:r>
            <a:r>
              <a:rPr lang="zh-CN" altLang="en-US" b="1" smtClean="0">
                <a:latin typeface="宋体" panose="02010600030101010101" pitchFamily="2" charset="-122"/>
              </a:rPr>
              <a:t>所决定的选中机会，每次从</a:t>
            </a:r>
            <a:r>
              <a:rPr lang="en-US" altLang="zh-CN" b="1" i="1" smtClean="0">
                <a:latin typeface="宋体" panose="02010600030101010101" pitchFamily="2" charset="-122"/>
              </a:rPr>
              <a:t>S</a:t>
            </a:r>
            <a:r>
              <a:rPr lang="zh-CN" altLang="en-US" b="1" smtClean="0">
                <a:latin typeface="宋体" panose="02010600030101010101" pitchFamily="2" charset="-122"/>
              </a:rPr>
              <a:t>中随机选定</a:t>
            </a:r>
            <a:r>
              <a:rPr lang="en-US" altLang="zh-CN" b="1" smtClean="0">
                <a:latin typeface="宋体" panose="02010600030101010101" pitchFamily="2" charset="-122"/>
              </a:rPr>
              <a:t>1</a:t>
            </a:r>
            <a:r>
              <a:rPr lang="zh-CN" altLang="en-US" b="1" smtClean="0">
                <a:latin typeface="宋体" panose="02010600030101010101" pitchFamily="2" charset="-122"/>
              </a:rPr>
              <a:t>个个体并将其染色体</a:t>
            </a:r>
            <a:r>
              <a:rPr lang="zh-CN" altLang="en-US" b="1" smtClean="0">
                <a:solidFill>
                  <a:srgbClr val="FF0000"/>
                </a:solidFill>
                <a:latin typeface="宋体" panose="02010600030101010101" pitchFamily="2" charset="-122"/>
              </a:rPr>
              <a:t>复制</a:t>
            </a:r>
            <a:r>
              <a:rPr lang="zh-CN" altLang="en-US" b="1" smtClean="0">
                <a:latin typeface="宋体" panose="02010600030101010101" pitchFamily="2" charset="-122"/>
              </a:rPr>
              <a:t>，共做</a:t>
            </a:r>
            <a:r>
              <a:rPr lang="en-US" altLang="zh-CN" b="1" i="1" smtClean="0">
                <a:latin typeface="宋体" panose="02010600030101010101" pitchFamily="2" charset="-122"/>
              </a:rPr>
              <a:t>N</a:t>
            </a:r>
            <a:r>
              <a:rPr lang="zh-CN" altLang="en-US" b="1" smtClean="0">
                <a:latin typeface="宋体" panose="02010600030101010101" pitchFamily="2" charset="-122"/>
              </a:rPr>
              <a:t>次，然后将复制所得的</a:t>
            </a:r>
            <a:r>
              <a:rPr lang="en-US" altLang="zh-CN" b="1" i="1" smtClean="0">
                <a:latin typeface="宋体" panose="02010600030101010101" pitchFamily="2" charset="-122"/>
              </a:rPr>
              <a:t>N</a:t>
            </a:r>
            <a:r>
              <a:rPr lang="zh-CN" altLang="en-US" b="1" smtClean="0">
                <a:latin typeface="宋体" panose="02010600030101010101" pitchFamily="2" charset="-122"/>
              </a:rPr>
              <a:t>个染色体组成</a:t>
            </a:r>
            <a:r>
              <a:rPr lang="zh-CN" altLang="en-US" b="1" smtClean="0">
                <a:solidFill>
                  <a:srgbClr val="FF0000"/>
                </a:solidFill>
                <a:latin typeface="宋体" panose="02010600030101010101" pitchFamily="2" charset="-122"/>
              </a:rPr>
              <a:t>群体</a:t>
            </a:r>
            <a:r>
              <a:rPr lang="en-US" altLang="zh-CN" b="1" i="1" smtClean="0">
                <a:solidFill>
                  <a:srgbClr val="FF0000"/>
                </a:solidFill>
                <a:latin typeface="宋体" panose="02010600030101010101" pitchFamily="2" charset="-122"/>
              </a:rPr>
              <a:t>S</a:t>
            </a:r>
            <a:r>
              <a:rPr lang="en-US" altLang="zh-CN" b="1" baseline="-25000" smtClean="0">
                <a:solidFill>
                  <a:srgbClr val="FF0000"/>
                </a:solidFill>
                <a:latin typeface="宋体" panose="02010600030101010101" pitchFamily="2" charset="-122"/>
              </a:rPr>
              <a:t>1</a:t>
            </a:r>
            <a:r>
              <a:rPr lang="zh-CN" altLang="en-US" b="1" smtClean="0">
                <a:latin typeface="宋体" panose="02010600030101010101" pitchFamily="2" charset="-122"/>
              </a:rPr>
              <a:t>；</a:t>
            </a:r>
          </a:p>
          <a:p>
            <a:pPr eaLnBrk="1" hangingPunct="1">
              <a:lnSpc>
                <a:spcPct val="200000"/>
              </a:lnSpc>
              <a:spcBef>
                <a:spcPct val="50000"/>
              </a:spcBef>
              <a:buFont typeface="Wingdings" panose="05000000000000000000" pitchFamily="2" charset="2"/>
              <a:buNone/>
            </a:pPr>
            <a:r>
              <a:rPr lang="zh-CN" altLang="en-US" b="1" smtClean="0">
                <a:latin typeface="宋体" panose="02010600030101010101" pitchFamily="2" charset="-122"/>
              </a:rPr>
              <a:t>  </a:t>
            </a:r>
            <a:r>
              <a:rPr lang="zh-CN" altLang="en-US" b="1" smtClean="0">
                <a:latin typeface="黑体" panose="02010609060101010101" pitchFamily="49" charset="-122"/>
                <a:ea typeface="黑体" panose="02010609060101010101" pitchFamily="49" charset="-122"/>
              </a:rPr>
              <a:t>步</a:t>
            </a:r>
            <a:r>
              <a:rPr lang="en-US" altLang="zh-CN" b="1" smtClean="0">
                <a:latin typeface="黑体" panose="02010609060101010101" pitchFamily="49" charset="-122"/>
                <a:ea typeface="黑体" panose="02010609060101010101" pitchFamily="49" charset="-122"/>
              </a:rPr>
              <a:t>6</a:t>
            </a:r>
            <a:r>
              <a:rPr lang="en-US" altLang="zh-CN" b="1" smtClean="0">
                <a:latin typeface="宋体" panose="02010600030101010101" pitchFamily="2" charset="-122"/>
              </a:rPr>
              <a:t>  </a:t>
            </a:r>
            <a:r>
              <a:rPr lang="zh-CN" altLang="en-US" b="1" smtClean="0">
                <a:latin typeface="宋体" panose="02010600030101010101" pitchFamily="2" charset="-122"/>
              </a:rPr>
              <a:t>按交叉率</a:t>
            </a:r>
            <a:r>
              <a:rPr lang="en-US" altLang="zh-CN" b="1" i="1" smtClean="0">
                <a:latin typeface="宋体" panose="02010600030101010101" pitchFamily="2" charset="-122"/>
              </a:rPr>
              <a:t>P</a:t>
            </a:r>
            <a:r>
              <a:rPr lang="en-US" altLang="zh-CN" b="1" baseline="-25000" smtClean="0">
                <a:latin typeface="宋体" panose="02010600030101010101" pitchFamily="2" charset="-122"/>
              </a:rPr>
              <a:t>c</a:t>
            </a:r>
            <a:r>
              <a:rPr lang="zh-CN" altLang="en-US" b="1" smtClean="0">
                <a:latin typeface="宋体" panose="02010600030101010101" pitchFamily="2" charset="-122"/>
              </a:rPr>
              <a:t>所决定的参加交叉的染色体数</a:t>
            </a:r>
            <a:r>
              <a:rPr lang="en-US" altLang="zh-CN" b="1" i="1" smtClean="0">
                <a:latin typeface="宋体" panose="02010600030101010101" pitchFamily="2" charset="-122"/>
              </a:rPr>
              <a:t>c</a:t>
            </a:r>
            <a:r>
              <a:rPr lang="zh-CN" altLang="en-US" b="1" smtClean="0">
                <a:latin typeface="宋体" panose="02010600030101010101" pitchFamily="2" charset="-122"/>
              </a:rPr>
              <a:t>，从</a:t>
            </a:r>
            <a:r>
              <a:rPr lang="en-US" altLang="zh-CN" b="1" i="1" smtClean="0">
                <a:latin typeface="宋体" panose="02010600030101010101" pitchFamily="2" charset="-122"/>
              </a:rPr>
              <a:t>S</a:t>
            </a:r>
            <a:r>
              <a:rPr lang="en-US" altLang="zh-CN" b="1" baseline="-25000" smtClean="0">
                <a:latin typeface="宋体" panose="02010600030101010101" pitchFamily="2" charset="-122"/>
              </a:rPr>
              <a:t>1</a:t>
            </a:r>
            <a:r>
              <a:rPr lang="zh-CN" altLang="en-US" b="1" smtClean="0">
                <a:latin typeface="宋体" panose="02010600030101010101" pitchFamily="2" charset="-122"/>
              </a:rPr>
              <a:t>中随机确定</a:t>
            </a:r>
            <a:r>
              <a:rPr lang="en-US" altLang="zh-CN" b="1" i="1" smtClean="0">
                <a:latin typeface="宋体" panose="02010600030101010101" pitchFamily="2" charset="-122"/>
              </a:rPr>
              <a:t>c</a:t>
            </a:r>
            <a:r>
              <a:rPr lang="zh-CN" altLang="en-US" b="1" smtClean="0">
                <a:latin typeface="宋体" panose="02010600030101010101" pitchFamily="2" charset="-122"/>
              </a:rPr>
              <a:t>个染色体，</a:t>
            </a:r>
            <a:r>
              <a:rPr lang="zh-CN" altLang="en-US" b="1" smtClean="0">
                <a:solidFill>
                  <a:srgbClr val="FF0000"/>
                </a:solidFill>
                <a:latin typeface="宋体" panose="02010600030101010101" pitchFamily="2" charset="-122"/>
              </a:rPr>
              <a:t>配对进行交叉操作</a:t>
            </a:r>
            <a:r>
              <a:rPr lang="zh-CN" altLang="en-US" b="1" smtClean="0">
                <a:latin typeface="宋体" panose="02010600030101010101" pitchFamily="2" charset="-122"/>
              </a:rPr>
              <a:t>，并用产生的新染色体代替原染色体，</a:t>
            </a:r>
            <a:r>
              <a:rPr lang="zh-CN" altLang="en-US" b="1" smtClean="0">
                <a:solidFill>
                  <a:srgbClr val="FF0000"/>
                </a:solidFill>
                <a:latin typeface="宋体" panose="02010600030101010101" pitchFamily="2" charset="-122"/>
              </a:rPr>
              <a:t>得群体</a:t>
            </a:r>
            <a:r>
              <a:rPr lang="en-US" altLang="zh-CN" b="1" i="1" smtClean="0">
                <a:solidFill>
                  <a:srgbClr val="FF0000"/>
                </a:solidFill>
                <a:latin typeface="宋体" panose="02010600030101010101" pitchFamily="2" charset="-122"/>
              </a:rPr>
              <a:t>S</a:t>
            </a:r>
            <a:r>
              <a:rPr lang="en-US" altLang="zh-CN" b="1" baseline="-25000" smtClean="0">
                <a:solidFill>
                  <a:srgbClr val="FF0000"/>
                </a:solidFill>
                <a:latin typeface="宋体" panose="02010600030101010101" pitchFamily="2" charset="-122"/>
              </a:rPr>
              <a:t>2</a:t>
            </a:r>
            <a:r>
              <a:rPr lang="zh-CN" altLang="en-US" b="1" smtClean="0">
                <a:latin typeface="宋体" panose="02010600030101010101" pitchFamily="2" charset="-122"/>
              </a:rPr>
              <a:t>；</a:t>
            </a:r>
          </a:p>
        </p:txBody>
      </p:sp>
      <p:sp>
        <p:nvSpPr>
          <p:cNvPr id="34819" name="Rectangle 31"/>
          <p:cNvSpPr>
            <a:spLocks noGrp="1" noChangeArrowheads="1"/>
          </p:cNvSpPr>
          <p:nvPr>
            <p:ph type="title"/>
          </p:nvPr>
        </p:nvSpPr>
        <p:spPr/>
        <p:txBody>
          <a:bodyPr anchor="ctr"/>
          <a:lstStyle/>
          <a:p>
            <a:pPr eaLnBrk="1" hangingPunct="1"/>
            <a:r>
              <a:rPr lang="en-US" altLang="zh-CN" smtClean="0">
                <a:sym typeface="宋体" panose="02010600030101010101" pitchFamily="2" charset="-122"/>
              </a:rPr>
              <a:t>3</a:t>
            </a:r>
            <a:r>
              <a:rPr lang="zh-CN" altLang="en-US" smtClean="0">
                <a:sym typeface="宋体" panose="02010600030101010101" pitchFamily="2" charset="-122"/>
              </a:rPr>
              <a:t>. 简单遗传算法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（基本遗传算法）</a:t>
            </a:r>
            <a:endParaRPr lang="zh-CN" altLang="en-US" smtClean="0">
              <a:sym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04838" y="1177925"/>
            <a:ext cx="7934325"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210000"/>
              </a:lnSpc>
              <a:spcBef>
                <a:spcPct val="50000"/>
              </a:spcBef>
            </a:pPr>
            <a:r>
              <a:rPr lang="zh-CN" altLang="en-US" sz="2400" b="1">
                <a:latin typeface="Times New Roman" panose="02020603050405020304" pitchFamily="18" charset="0"/>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7</a:t>
            </a:r>
            <a:r>
              <a:rPr lang="en-US" altLang="zh-CN" sz="2800" b="1">
                <a:latin typeface="Times New Roman" panose="02020603050405020304" pitchFamily="18" charset="0"/>
              </a:rPr>
              <a:t> </a:t>
            </a:r>
            <a:r>
              <a:rPr lang="zh-CN" altLang="en-US" sz="2800" b="1">
                <a:latin typeface="Times New Roman" panose="02020603050405020304" pitchFamily="18" charset="0"/>
              </a:rPr>
              <a:t>按变异率</a:t>
            </a:r>
            <a:r>
              <a:rPr lang="en-US" altLang="zh-CN" sz="2800" b="1" i="1">
                <a:latin typeface="Times New Roman" panose="02020603050405020304" pitchFamily="18" charset="0"/>
              </a:rPr>
              <a:t>P</a:t>
            </a:r>
            <a:r>
              <a:rPr lang="en-US" altLang="zh-CN" sz="2800" b="1" baseline="-30000">
                <a:latin typeface="Times New Roman" panose="02020603050405020304" pitchFamily="18" charset="0"/>
              </a:rPr>
              <a:t>m</a:t>
            </a:r>
            <a:r>
              <a:rPr lang="zh-CN" altLang="en-US" sz="2800" b="1">
                <a:latin typeface="Times New Roman" panose="02020603050405020304" pitchFamily="18" charset="0"/>
              </a:rPr>
              <a:t>所决定的变异次数</a:t>
            </a:r>
            <a:r>
              <a:rPr lang="en-US" altLang="zh-CN" sz="2800" b="1" i="1">
                <a:latin typeface="Times New Roman" panose="02020603050405020304" pitchFamily="18" charset="0"/>
              </a:rPr>
              <a:t>m</a:t>
            </a:r>
            <a:r>
              <a:rPr lang="zh-CN" altLang="en-US" sz="2800" b="1">
                <a:latin typeface="Times New Roman" panose="02020603050405020304" pitchFamily="18" charset="0"/>
              </a:rPr>
              <a:t>，从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zh-CN" altLang="en-US" sz="2800" b="1">
                <a:latin typeface="Times New Roman" panose="02020603050405020304" pitchFamily="18" charset="0"/>
              </a:rPr>
              <a:t>中随机确定</a:t>
            </a:r>
            <a:r>
              <a:rPr lang="en-US" altLang="zh-CN" sz="2800" b="1" i="1">
                <a:latin typeface="Times New Roman" panose="02020603050405020304" pitchFamily="18" charset="0"/>
              </a:rPr>
              <a:t>m</a:t>
            </a:r>
            <a:r>
              <a:rPr lang="zh-CN" altLang="en-US" sz="2800" b="1">
                <a:latin typeface="Times New Roman" panose="02020603050405020304" pitchFamily="18" charset="0"/>
              </a:rPr>
              <a:t>个染色体，分别进行</a:t>
            </a:r>
            <a:r>
              <a:rPr lang="zh-CN" altLang="en-US" sz="2800" b="1">
                <a:solidFill>
                  <a:srgbClr val="FF0000"/>
                </a:solidFill>
                <a:latin typeface="Times New Roman" panose="02020603050405020304" pitchFamily="18" charset="0"/>
              </a:rPr>
              <a:t>变异操作</a:t>
            </a:r>
            <a:r>
              <a:rPr lang="zh-CN" altLang="en-US" sz="2800" b="1">
                <a:latin typeface="Times New Roman" panose="02020603050405020304" pitchFamily="18" charset="0"/>
              </a:rPr>
              <a:t>，并用产生的新染色体代替原染色体，</a:t>
            </a:r>
            <a:r>
              <a:rPr lang="zh-CN" altLang="en-US" sz="2800" b="1">
                <a:solidFill>
                  <a:srgbClr val="FF0000"/>
                </a:solidFill>
                <a:latin typeface="Times New Roman" panose="02020603050405020304" pitchFamily="18" charset="0"/>
              </a:rPr>
              <a:t>得群体</a:t>
            </a:r>
            <a:r>
              <a:rPr lang="en-US" altLang="zh-CN" sz="2800" b="1" i="1">
                <a:solidFill>
                  <a:srgbClr val="FF0000"/>
                </a:solidFill>
                <a:latin typeface="Times New Roman" panose="02020603050405020304" pitchFamily="18" charset="0"/>
              </a:rPr>
              <a:t>S</a:t>
            </a:r>
            <a:r>
              <a:rPr lang="en-US" altLang="zh-CN" sz="2800" b="1" baseline="-30000">
                <a:solidFill>
                  <a:srgbClr val="FF0000"/>
                </a:solidFill>
                <a:latin typeface="Times New Roman" panose="02020603050405020304" pitchFamily="18" charset="0"/>
              </a:rPr>
              <a:t>3</a:t>
            </a:r>
            <a:r>
              <a:rPr lang="zh-CN" altLang="en-US" sz="2800" b="1">
                <a:latin typeface="Times New Roman" panose="02020603050405020304" pitchFamily="18" charset="0"/>
              </a:rPr>
              <a:t>；</a:t>
            </a:r>
          </a:p>
          <a:p>
            <a:pPr eaLnBrk="1" hangingPunct="1">
              <a:lnSpc>
                <a:spcPct val="210000"/>
              </a:lnSpc>
              <a:spcBef>
                <a:spcPct val="50000"/>
              </a:spcBef>
            </a:pPr>
            <a:r>
              <a:rPr lang="zh-CN" altLang="en-US" sz="2800" b="1">
                <a:latin typeface="宋体" panose="02010600030101010101" pitchFamily="2" charset="-122"/>
              </a:rPr>
              <a:t>　　</a:t>
            </a:r>
            <a:r>
              <a:rPr lang="zh-CN" altLang="en-US" sz="2800" b="1">
                <a:latin typeface="黑体" panose="02010609060101010101" pitchFamily="49" charset="-122"/>
                <a:ea typeface="黑体" panose="02010609060101010101" pitchFamily="49" charset="-122"/>
              </a:rPr>
              <a:t>步</a:t>
            </a:r>
            <a:r>
              <a:rPr lang="en-US" altLang="zh-CN" sz="2800" b="1">
                <a:latin typeface="黑体" panose="02010609060101010101" pitchFamily="49" charset="-122"/>
                <a:ea typeface="黑体" panose="02010609060101010101" pitchFamily="49" charset="-122"/>
              </a:rPr>
              <a:t>8</a:t>
            </a:r>
            <a:r>
              <a:rPr lang="en-US" altLang="zh-CN" sz="2800" b="1">
                <a:latin typeface="Times New Roman" panose="02020603050405020304" pitchFamily="18" charset="0"/>
              </a:rPr>
              <a:t>  </a:t>
            </a:r>
            <a:r>
              <a:rPr lang="zh-CN" altLang="en-US" sz="2800" b="1">
                <a:latin typeface="宋体" panose="02010600030101010101" pitchFamily="2" charset="-122"/>
              </a:rPr>
              <a:t>将群体</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zh-CN" altLang="en-US" sz="2800" b="1">
                <a:latin typeface="宋体" panose="02010600030101010101" pitchFamily="2" charset="-122"/>
              </a:rPr>
              <a:t>作为新一代种群，即用</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zh-CN" altLang="en-US" sz="2800" b="1">
                <a:latin typeface="宋体" panose="02010600030101010101" pitchFamily="2" charset="-122"/>
              </a:rPr>
              <a:t>代替</a:t>
            </a:r>
            <a:r>
              <a:rPr lang="en-US" altLang="zh-CN" sz="2800" b="1" i="1">
                <a:latin typeface="Times New Roman" panose="02020603050405020304" pitchFamily="18" charset="0"/>
              </a:rPr>
              <a:t>S</a:t>
            </a:r>
            <a:r>
              <a:rPr lang="zh-CN" altLang="en-US" sz="2800" b="1">
                <a:latin typeface="宋体" panose="02010600030101010101" pitchFamily="2" charset="-122"/>
              </a:rPr>
              <a:t>，</a:t>
            </a:r>
            <a:r>
              <a:rPr lang="en-US" altLang="zh-CN" sz="2800" b="1" i="1">
                <a:latin typeface="Times New Roman" panose="02020603050405020304" pitchFamily="18" charset="0"/>
              </a:rPr>
              <a:t>t </a:t>
            </a:r>
            <a:r>
              <a:rPr lang="en-US" altLang="zh-CN" sz="2800" b="1">
                <a:latin typeface="Times New Roman" panose="02020603050405020304" pitchFamily="18" charset="0"/>
              </a:rPr>
              <a:t>= </a:t>
            </a:r>
            <a:r>
              <a:rPr lang="en-US" altLang="zh-CN" sz="2800" b="1" i="1">
                <a:latin typeface="Times New Roman" panose="02020603050405020304" pitchFamily="18" charset="0"/>
              </a:rPr>
              <a:t>t</a:t>
            </a:r>
            <a:r>
              <a:rPr lang="en-US" altLang="zh-CN" sz="2800" b="1">
                <a:latin typeface="Times New Roman" panose="02020603050405020304" pitchFamily="18" charset="0"/>
              </a:rPr>
              <a:t>+1</a:t>
            </a:r>
            <a:r>
              <a:rPr lang="zh-CN" altLang="en-US" sz="2800" b="1">
                <a:latin typeface="宋体" panose="02010600030101010101" pitchFamily="2" charset="-122"/>
              </a:rPr>
              <a:t>，转步</a:t>
            </a:r>
            <a:r>
              <a:rPr lang="en-US" altLang="zh-CN" sz="2800" b="1">
                <a:latin typeface="Times New Roman" panose="02020603050405020304" pitchFamily="18" charset="0"/>
              </a:rPr>
              <a:t>3</a:t>
            </a:r>
            <a:r>
              <a:rPr lang="zh-CN" altLang="en-US" sz="2800" b="1">
                <a:latin typeface="宋体" panose="02010600030101010101" pitchFamily="2" charset="-122"/>
              </a:rPr>
              <a:t>；</a:t>
            </a:r>
            <a:r>
              <a:rPr lang="zh-CN" altLang="en-US" sz="2800" b="1">
                <a:latin typeface="Times New Roman" panose="02020603050405020304" pitchFamily="18" charset="0"/>
              </a:rPr>
              <a:t> </a:t>
            </a:r>
          </a:p>
        </p:txBody>
      </p:sp>
      <p:sp>
        <p:nvSpPr>
          <p:cNvPr id="35843" name="Rectangle 31"/>
          <p:cNvSpPr>
            <a:spLocks noGrp="1" noChangeArrowheads="1"/>
          </p:cNvSpPr>
          <p:nvPr>
            <p:ph type="title"/>
          </p:nvPr>
        </p:nvSpPr>
        <p:spPr/>
        <p:txBody>
          <a:bodyPr anchor="ctr"/>
          <a:lstStyle/>
          <a:p>
            <a:pPr eaLnBrk="1" hangingPunct="1"/>
            <a:r>
              <a:rPr lang="en-US" altLang="zh-CN" smtClean="0">
                <a:sym typeface="宋体" panose="02010600030101010101" pitchFamily="2" charset="-122"/>
              </a:rPr>
              <a:t>3</a:t>
            </a:r>
            <a:r>
              <a:rPr lang="zh-CN" altLang="en-US" smtClean="0">
                <a:sym typeface="宋体" panose="02010600030101010101" pitchFamily="2" charset="-122"/>
              </a:rPr>
              <a:t>. 简单遗传算法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（基本遗传算法）</a:t>
            </a:r>
            <a:endParaRPr lang="zh-CN" altLang="en-US" smtClean="0">
              <a:sym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755650" y="765175"/>
            <a:ext cx="76327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80000"/>
              </a:lnSpc>
              <a:spcBef>
                <a:spcPct val="50000"/>
              </a:spcBef>
            </a:pPr>
            <a:r>
              <a:rPr lang="zh-CN" altLang="en-US" sz="2400" b="1">
                <a:latin typeface="Times New Roman" panose="02020603050405020304" pitchFamily="18" charset="0"/>
              </a:rPr>
              <a:t>　　</a:t>
            </a:r>
            <a:r>
              <a:rPr lang="zh-CN" altLang="en-US" sz="2800" b="1">
                <a:latin typeface="Times New Roman" panose="02020603050405020304" pitchFamily="18" charset="0"/>
              </a:rPr>
              <a:t>例</a:t>
            </a:r>
            <a:r>
              <a:rPr lang="en-US" altLang="zh-CN" sz="2800" b="1">
                <a:latin typeface="Times New Roman" panose="02020603050405020304" pitchFamily="18" charset="0"/>
              </a:rPr>
              <a:t>1 </a:t>
            </a:r>
            <a:r>
              <a:rPr lang="zh-CN" altLang="en-US" sz="2800" b="1">
                <a:latin typeface="Times New Roman" panose="02020603050405020304" pitchFamily="18" charset="0"/>
              </a:rPr>
              <a:t>利用遗传算法求解区间［</a:t>
            </a:r>
            <a:r>
              <a:rPr lang="en-US" altLang="zh-CN" sz="2800" b="1">
                <a:latin typeface="Times New Roman" panose="02020603050405020304" pitchFamily="18" charset="0"/>
              </a:rPr>
              <a:t>0,31</a:t>
            </a:r>
            <a:r>
              <a:rPr lang="zh-CN" altLang="en-US" sz="2800" b="1">
                <a:latin typeface="Times New Roman" panose="02020603050405020304" pitchFamily="18" charset="0"/>
              </a:rPr>
              <a:t>］上的二次函数</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zh-CN" altLang="en-US" sz="2800" b="1">
                <a:latin typeface="Times New Roman" panose="02020603050405020304" pitchFamily="18" charset="0"/>
              </a:rPr>
              <a:t>的最大值。</a:t>
            </a:r>
            <a:r>
              <a:rPr lang="zh-CN" altLang="en-US" sz="2400" b="1">
                <a:latin typeface="Times New Roman" panose="02020603050405020304" pitchFamily="18" charset="0"/>
              </a:rPr>
              <a:t>　　</a:t>
            </a:r>
          </a:p>
        </p:txBody>
      </p:sp>
      <p:pic>
        <p:nvPicPr>
          <p:cNvPr id="3686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2578100"/>
            <a:ext cx="5014913" cy="370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68"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chor="ctr"/>
          <a:lstStyle/>
          <a:p>
            <a:pPr eaLnBrk="1" hangingPunct="1"/>
            <a:r>
              <a:rPr lang="en-US" altLang="zh-CN" smtClean="0"/>
              <a:t>1. </a:t>
            </a:r>
            <a:r>
              <a:rPr lang="zh-CN" altLang="en-US" smtClean="0"/>
              <a:t>概述</a:t>
            </a:r>
          </a:p>
        </p:txBody>
      </p:sp>
      <p:sp>
        <p:nvSpPr>
          <p:cNvPr id="9219" name="Rectangle 3"/>
          <p:cNvSpPr>
            <a:spLocks noGrp="1" noChangeArrowheads="1"/>
          </p:cNvSpPr>
          <p:nvPr>
            <p:ph idx="1"/>
          </p:nvPr>
        </p:nvSpPr>
        <p:spPr/>
        <p:txBody>
          <a:bodyPr/>
          <a:lstStyle/>
          <a:p>
            <a:pPr eaLnBrk="1" hangingPunct="1">
              <a:lnSpc>
                <a:spcPct val="180000"/>
              </a:lnSpc>
              <a:spcBef>
                <a:spcPct val="30000"/>
              </a:spcBef>
            </a:pPr>
            <a:r>
              <a:rPr lang="zh-CN" altLang="en-US" b="1" smtClean="0">
                <a:latin typeface="宋体" panose="02010600030101010101" pitchFamily="2" charset="-122"/>
              </a:rPr>
              <a:t>遗传算法</a:t>
            </a:r>
            <a:r>
              <a:rPr lang="zh-CN" altLang="en-US" b="1" smtClean="0">
                <a:latin typeface="Times New Roman" panose="02020603050405020304" pitchFamily="18" charset="0"/>
              </a:rPr>
              <a:t>（</a:t>
            </a:r>
            <a:r>
              <a:rPr lang="en-US" altLang="zh-CN" b="1" smtClean="0">
                <a:latin typeface="Times New Roman" panose="02020603050405020304" pitchFamily="18" charset="0"/>
              </a:rPr>
              <a:t>Genetic Algorithm, GA</a:t>
            </a:r>
            <a:r>
              <a:rPr lang="zh-CN" altLang="en-US" b="1" smtClean="0">
                <a:latin typeface="Times New Roman" panose="02020603050405020304" pitchFamily="18" charset="0"/>
              </a:rPr>
              <a:t>）</a:t>
            </a:r>
          </a:p>
          <a:p>
            <a:pPr lvl="1" eaLnBrk="1" hangingPunct="1">
              <a:lnSpc>
                <a:spcPct val="180000"/>
              </a:lnSpc>
              <a:spcBef>
                <a:spcPct val="30000"/>
              </a:spcBef>
            </a:pPr>
            <a:r>
              <a:rPr lang="zh-CN" altLang="en-US" b="1" smtClean="0">
                <a:latin typeface="宋体" panose="02010600030101010101" pitchFamily="2" charset="-122"/>
              </a:rPr>
              <a:t>是基于达尔文生物进化论的</a:t>
            </a:r>
            <a:r>
              <a:rPr lang="zh-CN" altLang="en-US" b="1" smtClean="0">
                <a:solidFill>
                  <a:srgbClr val="FF0000"/>
                </a:solidFill>
                <a:latin typeface="宋体" panose="02010600030101010101" pitchFamily="2" charset="-122"/>
              </a:rPr>
              <a:t>自然选择和遗传学机理</a:t>
            </a:r>
            <a:r>
              <a:rPr lang="zh-CN" altLang="en-US" b="1" smtClean="0">
                <a:latin typeface="宋体" panose="02010600030101010101" pitchFamily="2" charset="-122"/>
              </a:rPr>
              <a:t>的</a:t>
            </a:r>
            <a:r>
              <a:rPr lang="zh-CN" altLang="en-US" b="1" smtClean="0">
                <a:solidFill>
                  <a:srgbClr val="FF0000"/>
                </a:solidFill>
                <a:latin typeface="宋体" panose="02010600030101010101" pitchFamily="2" charset="-122"/>
              </a:rPr>
              <a:t>计算模型</a:t>
            </a:r>
          </a:p>
          <a:p>
            <a:pPr lvl="1" eaLnBrk="1" hangingPunct="1">
              <a:lnSpc>
                <a:spcPct val="180000"/>
              </a:lnSpc>
              <a:spcBef>
                <a:spcPct val="30000"/>
              </a:spcBef>
            </a:pPr>
            <a:r>
              <a:rPr lang="zh-CN" altLang="en-US" b="1" smtClean="0">
                <a:latin typeface="宋体" panose="02010600030101010101" pitchFamily="2" charset="-122"/>
              </a:rPr>
              <a:t>是一种通过模拟自然进化过程</a:t>
            </a:r>
            <a:r>
              <a:rPr lang="zh-CN" altLang="en-US" b="1" smtClean="0">
                <a:solidFill>
                  <a:srgbClr val="FF0000"/>
                </a:solidFill>
                <a:latin typeface="宋体" panose="02010600030101010101" pitchFamily="2" charset="-122"/>
              </a:rPr>
              <a:t>搜索最优解</a:t>
            </a:r>
            <a:r>
              <a:rPr lang="zh-CN" altLang="en-US" b="1" smtClean="0">
                <a:latin typeface="宋体" panose="02010600030101010101" pitchFamily="2" charset="-122"/>
              </a:rPr>
              <a:t>的方法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p:txBody>
          <a:bodyPr/>
          <a:lstStyle/>
          <a:p>
            <a:pPr eaLnBrk="1" hangingPunct="1">
              <a:lnSpc>
                <a:spcPct val="160000"/>
              </a:lnSpc>
              <a:buFont typeface="Wingdings" panose="05000000000000000000" pitchFamily="2" charset="2"/>
              <a:buNone/>
            </a:pPr>
            <a:r>
              <a:rPr lang="zh-CN" altLang="en-US" b="1" smtClean="0">
                <a:latin typeface="黑体" panose="02010609060101010101" pitchFamily="49" charset="-122"/>
                <a:ea typeface="黑体" panose="02010609060101010101" pitchFamily="49" charset="-122"/>
              </a:rPr>
              <a:t>分 析 </a:t>
            </a:r>
          </a:p>
          <a:p>
            <a:pPr eaLnBrk="1" hangingPunct="1">
              <a:lnSpc>
                <a:spcPct val="160000"/>
              </a:lnSpc>
              <a:buFont typeface="Wingdings" panose="05000000000000000000" pitchFamily="2" charset="2"/>
              <a:buNone/>
            </a:pPr>
            <a:r>
              <a:rPr lang="zh-CN" altLang="en-US" b="1" smtClean="0"/>
              <a:t>       </a:t>
            </a:r>
            <a:r>
              <a:rPr lang="en-US" altLang="zh-CN" b="1" smtClean="0">
                <a:latin typeface="Times New Roman" panose="02020603050405020304" pitchFamily="18" charset="0"/>
              </a:rPr>
              <a:t>1</a:t>
            </a:r>
            <a:r>
              <a:rPr lang="en-US" altLang="zh-CN" b="1" smtClean="0"/>
              <a:t> </a:t>
            </a:r>
            <a:r>
              <a:rPr lang="zh-CN" altLang="en-US" b="1" smtClean="0">
                <a:latin typeface="Times New Roman" panose="02020603050405020304" pitchFamily="18" charset="0"/>
              </a:rPr>
              <a:t>原问题可转化为在区间［</a:t>
            </a:r>
            <a:r>
              <a:rPr lang="en-US" altLang="zh-CN" b="1" smtClean="0">
                <a:latin typeface="Times New Roman" panose="02020603050405020304" pitchFamily="18" charset="0"/>
              </a:rPr>
              <a:t>0, 31</a:t>
            </a:r>
            <a:r>
              <a:rPr lang="zh-CN" altLang="en-US" b="1" smtClean="0">
                <a:latin typeface="Times New Roman" panose="02020603050405020304" pitchFamily="18" charset="0"/>
              </a:rPr>
              <a:t>］中</a:t>
            </a:r>
            <a:r>
              <a:rPr lang="zh-CN" altLang="en-US" b="1" smtClean="0">
                <a:solidFill>
                  <a:srgbClr val="FF0000"/>
                </a:solidFill>
                <a:latin typeface="Times New Roman" panose="02020603050405020304" pitchFamily="18" charset="0"/>
              </a:rPr>
              <a:t>搜索能使</a:t>
            </a:r>
            <a:r>
              <a:rPr lang="en-US" altLang="zh-CN" b="1" smtClean="0">
                <a:solidFill>
                  <a:srgbClr val="FF0000"/>
                </a:solidFill>
                <a:latin typeface="Times New Roman" panose="02020603050405020304" pitchFamily="18" charset="0"/>
              </a:rPr>
              <a:t>y</a:t>
            </a:r>
            <a:r>
              <a:rPr lang="zh-CN" altLang="en-US" b="1" smtClean="0">
                <a:solidFill>
                  <a:srgbClr val="FF0000"/>
                </a:solidFill>
                <a:latin typeface="Times New Roman" panose="02020603050405020304" pitchFamily="18" charset="0"/>
              </a:rPr>
              <a:t>取最大值的点</a:t>
            </a:r>
            <a:r>
              <a:rPr lang="en-US" altLang="zh-CN" b="1" i="1" smtClean="0">
                <a:solidFill>
                  <a:srgbClr val="FF0000"/>
                </a:solidFill>
                <a:latin typeface="Times New Roman" panose="02020603050405020304" pitchFamily="18" charset="0"/>
              </a:rPr>
              <a:t>a</a:t>
            </a:r>
            <a:r>
              <a:rPr lang="zh-CN" altLang="en-US" b="1" smtClean="0">
                <a:solidFill>
                  <a:srgbClr val="FF0000"/>
                </a:solidFill>
                <a:latin typeface="Times New Roman" panose="02020603050405020304" pitchFamily="18" charset="0"/>
              </a:rPr>
              <a:t>的问题</a:t>
            </a:r>
          </a:p>
          <a:p>
            <a:pPr eaLnBrk="1" hangingPunct="1">
              <a:lnSpc>
                <a:spcPct val="160000"/>
              </a:lnSpc>
              <a:buFont typeface="Wingdings" panose="05000000000000000000" pitchFamily="2" charset="2"/>
              <a:buNone/>
            </a:pPr>
            <a:r>
              <a:rPr lang="zh-CN" altLang="en-US" b="1" smtClean="0">
                <a:latin typeface="Times New Roman" panose="02020603050405020304" pitchFamily="18" charset="0"/>
              </a:rPr>
              <a:t>          </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en-US" altLang="zh-CN" b="1" smtClean="0">
                <a:latin typeface="Times New Roman" panose="02020603050405020304" pitchFamily="18" charset="0"/>
              </a:rPr>
              <a:t>0, 31</a:t>
            </a:r>
            <a:r>
              <a:rPr lang="en-US" altLang="zh-CN" b="1" smtClean="0">
                <a:latin typeface="宋体" panose="02010600030101010101" pitchFamily="2" charset="-122"/>
              </a:rPr>
              <a:t>]</a:t>
            </a:r>
            <a:r>
              <a:rPr lang="zh-CN" altLang="en-US" b="1" smtClean="0">
                <a:latin typeface="Times New Roman" panose="02020603050405020304" pitchFamily="18" charset="0"/>
              </a:rPr>
              <a:t>中的点</a:t>
            </a:r>
            <a:r>
              <a:rPr lang="en-US" altLang="zh-CN" b="1" i="1" smtClean="0">
                <a:latin typeface="Times New Roman" panose="02020603050405020304" pitchFamily="18" charset="0"/>
              </a:rPr>
              <a:t>x</a:t>
            </a:r>
            <a:r>
              <a:rPr lang="zh-CN" altLang="en-US" b="1" smtClean="0">
                <a:latin typeface="Times New Roman" panose="02020603050405020304" pitchFamily="18" charset="0"/>
              </a:rPr>
              <a:t>就是</a:t>
            </a:r>
            <a:r>
              <a:rPr lang="zh-CN" altLang="en-US" b="1" smtClean="0">
                <a:solidFill>
                  <a:srgbClr val="FF0000"/>
                </a:solidFill>
                <a:latin typeface="Times New Roman" panose="02020603050405020304" pitchFamily="18" charset="0"/>
              </a:rPr>
              <a:t>个体</a:t>
            </a:r>
            <a:r>
              <a:rPr lang="en-US" altLang="zh-CN" b="1" smtClean="0">
                <a:latin typeface="Times New Roman" panose="02020603050405020304" pitchFamily="18" charset="0"/>
              </a:rPr>
              <a:t>, </a:t>
            </a:r>
            <a:r>
              <a:rPr lang="zh-CN" altLang="en-US" b="1" smtClean="0">
                <a:latin typeface="Times New Roman" panose="02020603050405020304" pitchFamily="18" charset="0"/>
              </a:rPr>
              <a:t>函数值</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zh-CN" altLang="en-US" b="1" smtClean="0">
                <a:latin typeface="Times New Roman" panose="02020603050405020304" pitchFamily="18" charset="0"/>
              </a:rPr>
              <a:t>恰好就可以作为</a:t>
            </a:r>
            <a:r>
              <a:rPr lang="en-US" altLang="zh-CN" b="1" i="1" smtClean="0">
                <a:latin typeface="Times New Roman" panose="02020603050405020304" pitchFamily="18" charset="0"/>
              </a:rPr>
              <a:t>x</a:t>
            </a:r>
            <a:r>
              <a:rPr lang="zh-CN" altLang="en-US" b="1" smtClean="0">
                <a:latin typeface="Times New Roman" panose="02020603050405020304" pitchFamily="18" charset="0"/>
              </a:rPr>
              <a:t>的</a:t>
            </a:r>
            <a:r>
              <a:rPr lang="zh-CN" altLang="en-US" b="1" smtClean="0">
                <a:solidFill>
                  <a:srgbClr val="FF0000"/>
                </a:solidFill>
                <a:latin typeface="Times New Roman" panose="02020603050405020304" pitchFamily="18" charset="0"/>
              </a:rPr>
              <a:t>适应度</a:t>
            </a:r>
            <a:r>
              <a:rPr lang="zh-CN" altLang="en-US" b="1" smtClean="0">
                <a:latin typeface="Times New Roman" panose="02020603050405020304" pitchFamily="18" charset="0"/>
              </a:rPr>
              <a:t>，区间［</a:t>
            </a:r>
            <a:r>
              <a:rPr lang="en-US" altLang="zh-CN" b="1" smtClean="0">
                <a:latin typeface="Times New Roman" panose="02020603050405020304" pitchFamily="18" charset="0"/>
              </a:rPr>
              <a:t>0, 31</a:t>
            </a:r>
            <a:r>
              <a:rPr lang="zh-CN" altLang="en-US" b="1" smtClean="0">
                <a:latin typeface="Times New Roman" panose="02020603050405020304" pitchFamily="18" charset="0"/>
              </a:rPr>
              <a:t>］就是一个</a:t>
            </a:r>
            <a:r>
              <a:rPr lang="en-US" altLang="zh-CN" b="1" smtClean="0">
                <a:latin typeface="Times New Roman" panose="02020603050405020304" pitchFamily="18" charset="0"/>
              </a:rPr>
              <a:t>(</a:t>
            </a:r>
            <a:r>
              <a:rPr lang="zh-CN" altLang="en-US" b="1" smtClean="0">
                <a:latin typeface="Times New Roman" panose="02020603050405020304" pitchFamily="18" charset="0"/>
              </a:rPr>
              <a:t>解</a:t>
            </a:r>
            <a:r>
              <a:rPr lang="en-US" altLang="zh-CN" b="1" smtClean="0">
                <a:latin typeface="Times New Roman" panose="02020603050405020304" pitchFamily="18" charset="0"/>
              </a:rPr>
              <a:t>)</a:t>
            </a:r>
            <a:r>
              <a:rPr lang="zh-CN" altLang="en-US" b="1" smtClean="0">
                <a:latin typeface="Times New Roman" panose="02020603050405020304" pitchFamily="18" charset="0"/>
              </a:rPr>
              <a:t>空间 </a:t>
            </a:r>
          </a:p>
          <a:p>
            <a:pPr eaLnBrk="1" hangingPunct="1">
              <a:lnSpc>
                <a:spcPct val="160000"/>
              </a:lnSpc>
              <a:buFont typeface="Wingdings" panose="05000000000000000000" pitchFamily="2" charset="2"/>
              <a:buNone/>
            </a:pPr>
            <a:r>
              <a:rPr lang="zh-CN" altLang="en-US" b="1" smtClean="0">
                <a:latin typeface="Times New Roman" panose="02020603050405020304" pitchFamily="18" charset="0"/>
              </a:rPr>
              <a:t>          </a:t>
            </a:r>
            <a:r>
              <a:rPr lang="en-US" altLang="zh-CN" b="1" smtClean="0">
                <a:latin typeface="Times New Roman" panose="02020603050405020304" pitchFamily="18" charset="0"/>
              </a:rPr>
              <a:t>3  </a:t>
            </a:r>
            <a:r>
              <a:rPr lang="zh-CN" altLang="en-US" b="1" smtClean="0">
                <a:latin typeface="Times New Roman" panose="02020603050405020304" pitchFamily="18" charset="0"/>
              </a:rPr>
              <a:t>这样</a:t>
            </a:r>
            <a:r>
              <a:rPr lang="en-US" altLang="zh-CN" b="1" smtClean="0">
                <a:latin typeface="Times New Roman" panose="02020603050405020304" pitchFamily="18" charset="0"/>
              </a:rPr>
              <a:t>, </a:t>
            </a:r>
            <a:r>
              <a:rPr lang="zh-CN" altLang="en-US" b="1" smtClean="0">
                <a:latin typeface="Times New Roman" panose="02020603050405020304" pitchFamily="18" charset="0"/>
              </a:rPr>
              <a:t>只要能给出个体</a:t>
            </a:r>
            <a:r>
              <a:rPr lang="en-US" altLang="zh-CN" b="1" i="1" smtClean="0">
                <a:latin typeface="Times New Roman" panose="02020603050405020304" pitchFamily="18" charset="0"/>
              </a:rPr>
              <a:t>x</a:t>
            </a:r>
            <a:r>
              <a:rPr lang="zh-CN" altLang="en-US" b="1" smtClean="0">
                <a:latin typeface="Times New Roman" panose="02020603050405020304" pitchFamily="18" charset="0"/>
              </a:rPr>
              <a:t>的适当</a:t>
            </a:r>
            <a:r>
              <a:rPr lang="zh-CN" altLang="en-US" b="1" smtClean="0">
                <a:solidFill>
                  <a:srgbClr val="FF0000"/>
                </a:solidFill>
                <a:latin typeface="Times New Roman" panose="02020603050405020304" pitchFamily="18" charset="0"/>
              </a:rPr>
              <a:t>染色体编码</a:t>
            </a:r>
            <a:r>
              <a:rPr lang="en-US" altLang="zh-CN" b="1" smtClean="0">
                <a:latin typeface="Times New Roman" panose="02020603050405020304" pitchFamily="18" charset="0"/>
              </a:rPr>
              <a:t>, </a:t>
            </a:r>
            <a:r>
              <a:rPr lang="zh-CN" altLang="en-US" b="1" smtClean="0">
                <a:latin typeface="Times New Roman" panose="02020603050405020304" pitchFamily="18" charset="0"/>
              </a:rPr>
              <a:t>该问题就可以用遗传算法来解决。</a:t>
            </a:r>
          </a:p>
        </p:txBody>
      </p:sp>
      <p:sp>
        <p:nvSpPr>
          <p:cNvPr id="37891"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12750" y="1162050"/>
            <a:ext cx="83185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50000"/>
              </a:spcBef>
            </a:pPr>
            <a:r>
              <a:rPr lang="zh-CN" altLang="en-US" sz="2800" b="1">
                <a:latin typeface="Times New Roman" panose="02020603050405020304" pitchFamily="18" charset="0"/>
                <a:ea typeface="黑体" panose="02010609060101010101" pitchFamily="49" charset="-122"/>
              </a:rPr>
              <a:t>解   </a:t>
            </a:r>
            <a:r>
              <a:rPr lang="en-US" altLang="zh-CN" sz="2800" b="1">
                <a:latin typeface="Times New Roman" panose="02020603050405020304" pitchFamily="18" charset="0"/>
              </a:rPr>
              <a:t>(1)</a:t>
            </a:r>
            <a:r>
              <a:rPr lang="en-US" altLang="zh-CN" sz="2800" b="1">
                <a:latin typeface="宋体" panose="02010600030101010101" pitchFamily="2" charset="-122"/>
              </a:rPr>
              <a:t> </a:t>
            </a:r>
            <a:r>
              <a:rPr lang="zh-CN" altLang="en-US" sz="2800" b="1">
                <a:latin typeface="宋体" panose="02010600030101010101" pitchFamily="2" charset="-122"/>
              </a:rPr>
              <a:t>设定</a:t>
            </a:r>
            <a:r>
              <a:rPr lang="zh-CN" altLang="en-US" sz="2800" b="1">
                <a:solidFill>
                  <a:srgbClr val="FF0000"/>
                </a:solidFill>
                <a:latin typeface="宋体" panose="02010600030101010101" pitchFamily="2" charset="-122"/>
              </a:rPr>
              <a:t>种群规模</a:t>
            </a:r>
            <a:r>
              <a:rPr lang="en-US" altLang="zh-CN" sz="2800" b="1">
                <a:solidFill>
                  <a:srgbClr val="FF0000"/>
                </a:solidFill>
                <a:latin typeface="宋体" panose="02010600030101010101" pitchFamily="2" charset="-122"/>
              </a:rPr>
              <a:t>,</a:t>
            </a:r>
            <a:r>
              <a:rPr lang="zh-CN" altLang="en-US" sz="2800" b="1">
                <a:solidFill>
                  <a:srgbClr val="FF0000"/>
                </a:solidFill>
                <a:latin typeface="Times New Roman" panose="02020603050405020304" pitchFamily="18" charset="0"/>
              </a:rPr>
              <a:t>编码染色体，</a:t>
            </a:r>
            <a:r>
              <a:rPr lang="zh-CN" altLang="en-US" sz="2800" b="1">
                <a:solidFill>
                  <a:srgbClr val="FF0000"/>
                </a:solidFill>
                <a:latin typeface="宋体" panose="02010600030101010101" pitchFamily="2" charset="-122"/>
              </a:rPr>
              <a:t>产生初始种群</a:t>
            </a:r>
            <a:endParaRPr lang="zh-CN" altLang="en-US" sz="2800" b="1">
              <a:latin typeface="宋体" panose="02010600030101010101" pitchFamily="2" charset="-122"/>
            </a:endParaRPr>
          </a:p>
          <a:p>
            <a:pPr algn="just" eaLnBrk="1" hangingPunct="1">
              <a:lnSpc>
                <a:spcPct val="200000"/>
              </a:lnSpc>
              <a:spcBef>
                <a:spcPct val="20000"/>
              </a:spcBef>
            </a:pPr>
            <a:r>
              <a:rPr lang="zh-CN" altLang="en-US" sz="2800" b="1">
                <a:latin typeface="宋体" panose="02010600030101010101" pitchFamily="2" charset="-122"/>
              </a:rPr>
              <a:t>    将种群规模设定为</a:t>
            </a:r>
            <a:r>
              <a:rPr lang="en-US" altLang="zh-CN" sz="2800" b="1">
                <a:latin typeface="宋体" panose="02010600030101010101" pitchFamily="2" charset="-122"/>
              </a:rPr>
              <a:t>4</a:t>
            </a:r>
            <a:r>
              <a:rPr lang="zh-CN" altLang="en-US" sz="2800" b="1">
                <a:latin typeface="宋体" panose="02010600030101010101" pitchFamily="2" charset="-122"/>
              </a:rPr>
              <a:t>；</a:t>
            </a:r>
            <a:r>
              <a:rPr lang="zh-CN" altLang="en-US" sz="2800" b="1">
                <a:latin typeface="Times New Roman" panose="02020603050405020304" pitchFamily="18" charset="0"/>
              </a:rPr>
              <a:t>用</a:t>
            </a:r>
            <a:r>
              <a:rPr lang="en-US" altLang="zh-CN" sz="2800" b="1">
                <a:latin typeface="Times New Roman" panose="02020603050405020304" pitchFamily="18" charset="0"/>
              </a:rPr>
              <a:t>5</a:t>
            </a:r>
            <a:r>
              <a:rPr lang="zh-CN" altLang="en-US" sz="2800" b="1">
                <a:latin typeface="Times New Roman" panose="02020603050405020304" pitchFamily="18" charset="0"/>
              </a:rPr>
              <a:t>位二进制数编码染色体；取下列个体组成</a:t>
            </a:r>
            <a:r>
              <a:rPr lang="zh-CN" altLang="en-US" sz="2800" b="1">
                <a:latin typeface="宋体" panose="02010600030101010101" pitchFamily="2" charset="-122"/>
              </a:rPr>
              <a:t>初始种群</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1</a:t>
            </a:r>
            <a:r>
              <a:rPr lang="en-US" altLang="zh-CN" sz="2800" b="1">
                <a:latin typeface="宋体" panose="02010600030101010101" pitchFamily="2" charset="-122"/>
              </a:rPr>
              <a:t>:</a:t>
            </a:r>
          </a:p>
          <a:p>
            <a:pPr algn="just" eaLnBrk="1" hangingPunct="1">
              <a:lnSpc>
                <a:spcPct val="200000"/>
              </a:lnSpc>
              <a:spcBef>
                <a:spcPct val="20000"/>
              </a:spcBef>
            </a:pPr>
            <a:r>
              <a:rPr lang="en-US" altLang="zh-CN" sz="2800" b="1" i="1">
                <a:latin typeface="Times New Roman" panose="02020603050405020304" pitchFamily="18" charset="0"/>
              </a:rPr>
              <a:t>                     s</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13 (01101),  </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24 (11000)</a:t>
            </a:r>
          </a:p>
          <a:p>
            <a:pPr algn="just" eaLnBrk="1" hangingPunct="1">
              <a:lnSpc>
                <a:spcPct val="200000"/>
              </a:lnSpc>
              <a:spcBef>
                <a:spcPct val="20000"/>
              </a:spcBef>
            </a:pPr>
            <a:r>
              <a:rPr lang="en-US" altLang="zh-CN" sz="2800" b="1" i="1">
                <a:latin typeface="Times New Roman" panose="02020603050405020304" pitchFamily="18" charset="0"/>
              </a:rPr>
              <a:t>                     s</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 8 (01000),    </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 19 (10011)</a:t>
            </a:r>
            <a:r>
              <a:rPr lang="en-US" altLang="zh-CN" sz="2800" b="1">
                <a:latin typeface="宋体" panose="02010600030101010101" pitchFamily="2" charset="-122"/>
              </a:rPr>
              <a:t> </a:t>
            </a:r>
          </a:p>
          <a:p>
            <a:pPr algn="just" eaLnBrk="1" hangingPunct="1">
              <a:lnSpc>
                <a:spcPct val="120000"/>
              </a:lnSpc>
              <a:spcBef>
                <a:spcPct val="20000"/>
              </a:spcBef>
            </a:pPr>
            <a:endParaRPr lang="en-US" altLang="zh-CN" sz="2800" b="1">
              <a:latin typeface="Times New Roman" panose="02020603050405020304" pitchFamily="18" charset="0"/>
            </a:endParaRPr>
          </a:p>
        </p:txBody>
      </p:sp>
      <p:sp>
        <p:nvSpPr>
          <p:cNvPr id="38915"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827088" y="3001963"/>
            <a:ext cx="7488237"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90000"/>
              </a:lnSpc>
              <a:spcBef>
                <a:spcPct val="50000"/>
              </a:spcBef>
            </a:pPr>
            <a:r>
              <a:rPr lang="zh-CN" altLang="en-US" sz="2400" b="1">
                <a:latin typeface="宋体" panose="02010600030101010101" pitchFamily="2" charset="-122"/>
              </a:rPr>
              <a:t>　　</a:t>
            </a:r>
            <a:r>
              <a:rPr lang="en-US" altLang="zh-CN" sz="2800" b="1">
                <a:latin typeface="Times New Roman" panose="02020603050405020304" pitchFamily="18" charset="0"/>
              </a:rPr>
              <a:t>(3) </a:t>
            </a:r>
            <a:r>
              <a:rPr lang="zh-CN" altLang="en-US" sz="2800" b="1">
                <a:latin typeface="Times New Roman" panose="02020603050405020304" pitchFamily="18" charset="0"/>
              </a:rPr>
              <a:t>计算各代种群中的各个体的</a:t>
            </a:r>
            <a:r>
              <a:rPr lang="zh-CN" altLang="en-US" sz="2800" b="1">
                <a:solidFill>
                  <a:srgbClr val="FF0000"/>
                </a:solidFill>
                <a:latin typeface="Times New Roman" panose="02020603050405020304" pitchFamily="18" charset="0"/>
              </a:rPr>
              <a:t>适应度</a:t>
            </a:r>
            <a:r>
              <a:rPr lang="en-US" altLang="zh-CN" sz="2800" b="1">
                <a:latin typeface="Times New Roman" panose="02020603050405020304" pitchFamily="18" charset="0"/>
              </a:rPr>
              <a:t>, </a:t>
            </a:r>
            <a:r>
              <a:rPr lang="zh-CN" altLang="en-US" sz="2800" b="1">
                <a:latin typeface="Times New Roman" panose="02020603050405020304" pitchFamily="18" charset="0"/>
              </a:rPr>
              <a:t>并对其染色体进行遗传操作</a:t>
            </a:r>
            <a:r>
              <a:rPr lang="en-US" altLang="zh-CN" sz="2800" b="1">
                <a:latin typeface="Times New Roman" panose="02020603050405020304" pitchFamily="18" charset="0"/>
              </a:rPr>
              <a:t>, </a:t>
            </a:r>
            <a:r>
              <a:rPr lang="zh-CN" altLang="en-US" sz="2800" b="1">
                <a:latin typeface="Times New Roman" panose="02020603050405020304" pitchFamily="18" charset="0"/>
              </a:rPr>
              <a:t>直到适应度最高的个体</a:t>
            </a:r>
            <a:r>
              <a:rPr lang="en-US" altLang="zh-CN" sz="2800" b="1">
                <a:latin typeface="Times New Roman" panose="02020603050405020304" pitchFamily="18" charset="0"/>
              </a:rPr>
              <a:t>(</a:t>
            </a:r>
            <a:r>
              <a:rPr lang="zh-CN" altLang="en-US" sz="2800" b="1">
                <a:latin typeface="Times New Roman" panose="02020603050405020304" pitchFamily="18" charset="0"/>
              </a:rPr>
              <a:t>即</a:t>
            </a:r>
            <a:r>
              <a:rPr lang="en-US" altLang="zh-CN" sz="2800" b="1">
                <a:latin typeface="Times New Roman" panose="02020603050405020304" pitchFamily="18" charset="0"/>
              </a:rPr>
              <a:t>31</a:t>
            </a:r>
            <a:r>
              <a:rPr lang="zh-CN" altLang="en-US" sz="2800" b="1">
                <a:latin typeface="Times New Roman" panose="02020603050405020304" pitchFamily="18" charset="0"/>
              </a:rPr>
              <a:t>（</a:t>
            </a:r>
            <a:r>
              <a:rPr lang="en-US" altLang="zh-CN" sz="2800" b="1">
                <a:latin typeface="Times New Roman" panose="02020603050405020304" pitchFamily="18" charset="0"/>
              </a:rPr>
              <a:t>11111</a:t>
            </a:r>
            <a:r>
              <a:rPr lang="zh-CN" altLang="en-US" sz="2800" b="1">
                <a:latin typeface="Times New Roman" panose="02020603050405020304" pitchFamily="18" charset="0"/>
              </a:rPr>
              <a:t>）</a:t>
            </a:r>
            <a:r>
              <a:rPr lang="en-US" altLang="zh-CN" sz="2800" b="1">
                <a:latin typeface="Times New Roman" panose="02020603050405020304" pitchFamily="18" charset="0"/>
              </a:rPr>
              <a:t>)</a:t>
            </a:r>
            <a:r>
              <a:rPr lang="zh-CN" altLang="en-US" sz="2800" b="1">
                <a:latin typeface="Times New Roman" panose="02020603050405020304" pitchFamily="18" charset="0"/>
              </a:rPr>
              <a:t>出现为止。 </a:t>
            </a:r>
          </a:p>
        </p:txBody>
      </p:sp>
      <p:sp>
        <p:nvSpPr>
          <p:cNvPr id="39939" name="Text Box 3"/>
          <p:cNvSpPr txBox="1">
            <a:spLocks noChangeArrowheads="1"/>
          </p:cNvSpPr>
          <p:nvPr/>
        </p:nvSpPr>
        <p:spPr bwMode="auto">
          <a:xfrm>
            <a:off x="792163" y="1189038"/>
            <a:ext cx="7561262"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80000"/>
              </a:lnSpc>
              <a:spcBef>
                <a:spcPct val="50000"/>
              </a:spcBef>
            </a:pPr>
            <a:r>
              <a:rPr lang="en-US" altLang="zh-CN" sz="2800" b="1">
                <a:latin typeface="Times New Roman" panose="02020603050405020304" pitchFamily="18" charset="0"/>
              </a:rPr>
              <a:t>        (2) </a:t>
            </a:r>
            <a:r>
              <a:rPr lang="zh-CN" altLang="en-US" sz="2800" b="1">
                <a:latin typeface="Times New Roman" panose="02020603050405020304" pitchFamily="18" charset="0"/>
              </a:rPr>
              <a:t>定义</a:t>
            </a:r>
            <a:r>
              <a:rPr lang="zh-CN" altLang="en-US" sz="2800" b="1">
                <a:solidFill>
                  <a:srgbClr val="FF0000"/>
                </a:solidFill>
                <a:latin typeface="Times New Roman" panose="02020603050405020304" pitchFamily="18" charset="0"/>
              </a:rPr>
              <a:t>适应度函数</a:t>
            </a:r>
          </a:p>
          <a:p>
            <a:pPr algn="just" eaLnBrk="1" hangingPunct="1">
              <a:lnSpc>
                <a:spcPct val="180000"/>
              </a:lnSpc>
              <a:spcBef>
                <a:spcPct val="20000"/>
              </a:spcBef>
            </a:pPr>
            <a:r>
              <a:rPr lang="zh-CN" altLang="en-US" sz="2800" b="1">
                <a:latin typeface="Times New Roman" panose="02020603050405020304" pitchFamily="18" charset="0"/>
              </a:rPr>
              <a:t>               取适应度函数：</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a:t>
            </a:r>
          </a:p>
        </p:txBody>
      </p:sp>
      <p:sp>
        <p:nvSpPr>
          <p:cNvPr id="39940"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250825" y="908050"/>
            <a:ext cx="8642350" cy="5727700"/>
          </a:xfrm>
        </p:spPr>
        <p:txBody>
          <a:bodyPr/>
          <a:lstStyle/>
          <a:p>
            <a:pPr eaLnBrk="1" hangingPunct="1">
              <a:lnSpc>
                <a:spcPct val="110000"/>
              </a:lnSpc>
              <a:buFont typeface="Wingdings" panose="05000000000000000000" pitchFamily="2" charset="2"/>
              <a:buNone/>
            </a:pPr>
            <a:r>
              <a:rPr lang="zh-CN" altLang="en-US" b="1" smtClean="0">
                <a:latin typeface="宋体" panose="02010600030101010101" pitchFamily="2" charset="-122"/>
              </a:rPr>
              <a:t>首先计算种群</a:t>
            </a:r>
            <a:r>
              <a:rPr lang="en-US" altLang="zh-CN" b="1" i="1" smtClean="0">
                <a:latin typeface="宋体" panose="02010600030101010101" pitchFamily="2" charset="-122"/>
              </a:rPr>
              <a:t>S</a:t>
            </a:r>
            <a:r>
              <a:rPr lang="en-US" altLang="zh-CN" b="1" baseline="-25000" smtClean="0">
                <a:latin typeface="宋体" panose="02010600030101010101" pitchFamily="2" charset="-122"/>
              </a:rPr>
              <a:t>1</a:t>
            </a:r>
            <a:r>
              <a:rPr lang="zh-CN" altLang="en-US" b="1" smtClean="0">
                <a:latin typeface="宋体" panose="02010600030101010101" pitchFamily="2" charset="-122"/>
              </a:rPr>
              <a:t>中各个体</a:t>
            </a:r>
          </a:p>
          <a:p>
            <a:pPr eaLnBrk="1" hangingPunct="1">
              <a:lnSpc>
                <a:spcPct val="110000"/>
              </a:lnSpc>
              <a:buFont typeface="Wingdings" panose="05000000000000000000" pitchFamily="2" charset="2"/>
              <a:buNone/>
            </a:pPr>
            <a:r>
              <a:rPr lang="zh-CN" altLang="en-US" b="1" i="1" smtClean="0"/>
              <a:t>              </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 13(01101),    </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 24(11000)</a:t>
            </a:r>
            <a:r>
              <a:rPr lang="en-US" altLang="zh-CN" b="1" i="1" smtClean="0">
                <a:latin typeface="Times New Roman" panose="02020603050405020304" pitchFamily="18" charset="0"/>
              </a:rPr>
              <a:t>                      </a:t>
            </a:r>
          </a:p>
          <a:p>
            <a:pPr eaLnBrk="1" hangingPunct="1">
              <a:lnSpc>
                <a:spcPct val="110000"/>
              </a:lnSpc>
              <a:buFont typeface="Wingdings" panose="05000000000000000000" pitchFamily="2" charset="2"/>
              <a:buNone/>
            </a:pPr>
            <a:r>
              <a:rPr lang="en-US" altLang="zh-CN" b="1" i="1" smtClean="0">
                <a:latin typeface="Times New Roman" panose="02020603050405020304" pitchFamily="18" charset="0"/>
              </a:rPr>
              <a:t>                s</a:t>
            </a:r>
            <a:r>
              <a:rPr lang="en-US" altLang="zh-CN" b="1" baseline="-25000" smtClean="0">
                <a:latin typeface="Times New Roman" panose="02020603050405020304" pitchFamily="18" charset="0"/>
              </a:rPr>
              <a:t>3</a:t>
            </a:r>
            <a:r>
              <a:rPr lang="en-US" altLang="zh-CN" b="1" smtClean="0">
                <a:latin typeface="Times New Roman" panose="02020603050405020304" pitchFamily="18" charset="0"/>
              </a:rPr>
              <a:t>= 8(01000),     </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4</a:t>
            </a:r>
            <a:r>
              <a:rPr lang="en-US" altLang="zh-CN" b="1" smtClean="0">
                <a:latin typeface="Times New Roman" panose="02020603050405020304" pitchFamily="18" charset="0"/>
              </a:rPr>
              <a:t>= 19(10011)</a:t>
            </a:r>
          </a:p>
          <a:p>
            <a:pPr eaLnBrk="1" hangingPunct="1">
              <a:lnSpc>
                <a:spcPct val="110000"/>
              </a:lnSpc>
              <a:buFont typeface="Wingdings" panose="05000000000000000000" pitchFamily="2" charset="2"/>
              <a:buNone/>
            </a:pPr>
            <a:r>
              <a:rPr lang="zh-CN" altLang="en-US" b="1" smtClean="0"/>
              <a:t>的适应度 </a:t>
            </a:r>
            <a:r>
              <a:rPr lang="en-US" altLang="zh-CN" b="1" i="1" smtClean="0">
                <a:latin typeface="Times New Roman" panose="02020603050405020304" pitchFamily="18" charset="0"/>
              </a:rPr>
              <a:t>f </a:t>
            </a:r>
            <a:r>
              <a:rPr lang="en-US" altLang="zh-CN" b="1" smtClean="0">
                <a:latin typeface="Times New Roman" panose="02020603050405020304" pitchFamily="18" charset="0"/>
              </a:rPr>
              <a:t>(</a:t>
            </a:r>
            <a:r>
              <a:rPr lang="en-US" altLang="zh-CN" b="1" i="1" smtClean="0">
                <a:latin typeface="Times New Roman" panose="02020603050405020304" pitchFamily="18" charset="0"/>
              </a:rPr>
              <a:t>s</a:t>
            </a:r>
            <a:r>
              <a:rPr lang="en-US" altLang="zh-CN" b="1" i="1" baseline="-25000" smtClean="0">
                <a:latin typeface="Times New Roman" panose="02020603050405020304" pitchFamily="18" charset="0"/>
              </a:rPr>
              <a:t>i</a:t>
            </a:r>
            <a:r>
              <a:rPr lang="en-US" altLang="zh-CN" b="1" smtClean="0">
                <a:latin typeface="Times New Roman" panose="02020603050405020304" pitchFamily="18" charset="0"/>
              </a:rPr>
              <a:t>)</a:t>
            </a:r>
            <a:r>
              <a:rPr lang="en-US" altLang="zh-CN" b="1" smtClean="0"/>
              <a:t> </a:t>
            </a:r>
            <a:r>
              <a:rPr lang="zh-CN" altLang="en-US" b="1" smtClean="0"/>
              <a:t>。</a:t>
            </a:r>
          </a:p>
          <a:p>
            <a:pPr eaLnBrk="1" hangingPunct="1">
              <a:lnSpc>
                <a:spcPct val="110000"/>
              </a:lnSpc>
              <a:buFont typeface="Wingdings" panose="05000000000000000000" pitchFamily="2" charset="2"/>
              <a:buNone/>
            </a:pPr>
            <a:r>
              <a:rPr lang="zh-CN" altLang="en-US" b="1" smtClean="0">
                <a:latin typeface="宋体" panose="02010600030101010101" pitchFamily="2" charset="-122"/>
              </a:rPr>
              <a:t>   容易求得</a:t>
            </a:r>
            <a:endParaRPr lang="zh-CN" altLang="en-US" b="1" i="1" smtClean="0">
              <a:latin typeface="宋体" panose="02010600030101010101" pitchFamily="2" charset="-122"/>
            </a:endParaRPr>
          </a:p>
          <a:p>
            <a:pPr eaLnBrk="1" hangingPunct="1">
              <a:lnSpc>
                <a:spcPct val="110000"/>
              </a:lnSpc>
              <a:buFont typeface="Wingdings" panose="05000000000000000000" pitchFamily="2" charset="2"/>
              <a:buNone/>
            </a:pPr>
            <a:r>
              <a:rPr lang="zh-CN" altLang="en-US" b="1" i="1" smtClean="0">
                <a:latin typeface="Times New Roman" panose="02020603050405020304" pitchFamily="18" charset="0"/>
              </a:rPr>
              <a:t>                  </a:t>
            </a:r>
            <a:r>
              <a:rPr lang="en-US" altLang="zh-CN" b="1" i="1" smtClean="0">
                <a:latin typeface="Times New Roman" panose="02020603050405020304" pitchFamily="18" charset="0"/>
              </a:rPr>
              <a:t>f </a:t>
            </a:r>
            <a:r>
              <a:rPr lang="en-US" altLang="zh-CN" b="1" smtClean="0">
                <a:latin typeface="Times New Roman" panose="02020603050405020304" pitchFamily="18" charset="0"/>
              </a:rPr>
              <a:t>(</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 = </a:t>
            </a:r>
            <a:r>
              <a:rPr lang="en-US" altLang="zh-CN" b="1" i="1" smtClean="0">
                <a:latin typeface="Times New Roman" panose="02020603050405020304" pitchFamily="18" charset="0"/>
              </a:rPr>
              <a:t>f</a:t>
            </a:r>
            <a:r>
              <a:rPr lang="en-US" altLang="zh-CN" b="1" smtClean="0">
                <a:latin typeface="Times New Roman" panose="02020603050405020304" pitchFamily="18" charset="0"/>
              </a:rPr>
              <a:t>(13) = 13</a:t>
            </a:r>
            <a:r>
              <a:rPr lang="en-US" altLang="zh-CN" b="1" baseline="30000" smtClean="0">
                <a:latin typeface="Times New Roman" panose="02020603050405020304" pitchFamily="18" charset="0"/>
              </a:rPr>
              <a:t>2 </a:t>
            </a:r>
            <a:r>
              <a:rPr lang="en-US" altLang="zh-CN" b="1" smtClean="0">
                <a:latin typeface="Times New Roman" panose="02020603050405020304" pitchFamily="18" charset="0"/>
              </a:rPr>
              <a:t>= 169</a:t>
            </a:r>
          </a:p>
          <a:p>
            <a:pPr eaLnBrk="1" hangingPunct="1">
              <a:lnSpc>
                <a:spcPct val="110000"/>
              </a:lnSpc>
              <a:buFont typeface="Wingdings" panose="05000000000000000000" pitchFamily="2" charset="2"/>
              <a:buNone/>
            </a:pPr>
            <a:r>
              <a:rPr lang="en-US" altLang="zh-CN" b="1" i="1" smtClean="0">
                <a:latin typeface="Times New Roman" panose="02020603050405020304" pitchFamily="18" charset="0"/>
              </a:rPr>
              <a:t>                  f </a:t>
            </a:r>
            <a:r>
              <a:rPr lang="en-US" altLang="zh-CN" b="1" smtClean="0">
                <a:latin typeface="Times New Roman" panose="02020603050405020304" pitchFamily="18" charset="0"/>
              </a:rPr>
              <a:t>(</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 = </a:t>
            </a:r>
            <a:r>
              <a:rPr lang="en-US" altLang="zh-CN" b="1" i="1" smtClean="0">
                <a:latin typeface="Times New Roman" panose="02020603050405020304" pitchFamily="18" charset="0"/>
              </a:rPr>
              <a:t>f</a:t>
            </a:r>
            <a:r>
              <a:rPr lang="en-US" altLang="zh-CN" b="1" smtClean="0">
                <a:latin typeface="Times New Roman" panose="02020603050405020304" pitchFamily="18" charset="0"/>
              </a:rPr>
              <a:t>(24) = 24</a:t>
            </a:r>
            <a:r>
              <a:rPr lang="en-US" altLang="zh-CN" b="1" baseline="30000" smtClean="0">
                <a:latin typeface="Times New Roman" panose="02020603050405020304" pitchFamily="18" charset="0"/>
              </a:rPr>
              <a:t>2 </a:t>
            </a:r>
            <a:r>
              <a:rPr lang="en-US" altLang="zh-CN" b="1" smtClean="0">
                <a:latin typeface="Times New Roman" panose="02020603050405020304" pitchFamily="18" charset="0"/>
              </a:rPr>
              <a:t>= 576</a:t>
            </a:r>
          </a:p>
          <a:p>
            <a:pPr eaLnBrk="1" hangingPunct="1">
              <a:lnSpc>
                <a:spcPct val="110000"/>
              </a:lnSpc>
              <a:buFont typeface="Wingdings" panose="05000000000000000000" pitchFamily="2" charset="2"/>
              <a:buNone/>
            </a:pPr>
            <a:r>
              <a:rPr lang="en-US" altLang="zh-CN" b="1" i="1" smtClean="0">
                <a:latin typeface="Times New Roman" panose="02020603050405020304" pitchFamily="18" charset="0"/>
              </a:rPr>
              <a:t>                  f </a:t>
            </a:r>
            <a:r>
              <a:rPr lang="en-US" altLang="zh-CN" b="1" smtClean="0">
                <a:latin typeface="Times New Roman" panose="02020603050405020304" pitchFamily="18" charset="0"/>
              </a:rPr>
              <a:t>(</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3</a:t>
            </a:r>
            <a:r>
              <a:rPr lang="en-US" altLang="zh-CN" b="1" smtClean="0">
                <a:latin typeface="Times New Roman" panose="02020603050405020304" pitchFamily="18" charset="0"/>
              </a:rPr>
              <a:t>) = </a:t>
            </a:r>
            <a:r>
              <a:rPr lang="en-US" altLang="zh-CN" b="1" i="1" smtClean="0">
                <a:latin typeface="Times New Roman" panose="02020603050405020304" pitchFamily="18" charset="0"/>
              </a:rPr>
              <a:t>f</a:t>
            </a:r>
            <a:r>
              <a:rPr lang="en-US" altLang="zh-CN" b="1" smtClean="0">
                <a:latin typeface="Times New Roman" panose="02020603050405020304" pitchFamily="18" charset="0"/>
              </a:rPr>
              <a:t>(8) = 8</a:t>
            </a:r>
            <a:r>
              <a:rPr lang="en-US" altLang="zh-CN" b="1" baseline="30000" smtClean="0">
                <a:latin typeface="Times New Roman" panose="02020603050405020304" pitchFamily="18" charset="0"/>
              </a:rPr>
              <a:t>2 </a:t>
            </a:r>
            <a:r>
              <a:rPr lang="en-US" altLang="zh-CN" b="1" smtClean="0">
                <a:latin typeface="Times New Roman" panose="02020603050405020304" pitchFamily="18" charset="0"/>
              </a:rPr>
              <a:t>= 64</a:t>
            </a:r>
          </a:p>
          <a:p>
            <a:pPr eaLnBrk="1" hangingPunct="1">
              <a:lnSpc>
                <a:spcPct val="110000"/>
              </a:lnSpc>
              <a:buFont typeface="Wingdings" panose="05000000000000000000" pitchFamily="2" charset="2"/>
              <a:buNone/>
            </a:pPr>
            <a:r>
              <a:rPr lang="en-US" altLang="zh-CN" b="1" i="1" smtClean="0">
                <a:latin typeface="Times New Roman" panose="02020603050405020304" pitchFamily="18" charset="0"/>
              </a:rPr>
              <a:t>                  f </a:t>
            </a:r>
            <a:r>
              <a:rPr lang="en-US" altLang="zh-CN" b="1" smtClean="0">
                <a:latin typeface="Times New Roman" panose="02020603050405020304" pitchFamily="18" charset="0"/>
              </a:rPr>
              <a:t>(</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4</a:t>
            </a:r>
            <a:r>
              <a:rPr lang="en-US" altLang="zh-CN" b="1" smtClean="0">
                <a:latin typeface="Times New Roman" panose="02020603050405020304" pitchFamily="18" charset="0"/>
              </a:rPr>
              <a:t>) = </a:t>
            </a:r>
            <a:r>
              <a:rPr lang="en-US" altLang="zh-CN" b="1" i="1" smtClean="0">
                <a:latin typeface="Times New Roman" panose="02020603050405020304" pitchFamily="18" charset="0"/>
              </a:rPr>
              <a:t>f</a:t>
            </a:r>
            <a:r>
              <a:rPr lang="en-US" altLang="zh-CN" b="1" smtClean="0">
                <a:latin typeface="Times New Roman" panose="02020603050405020304" pitchFamily="18" charset="0"/>
              </a:rPr>
              <a:t>(19) = 19</a:t>
            </a:r>
            <a:r>
              <a:rPr lang="en-US" altLang="zh-CN" b="1" baseline="30000" smtClean="0">
                <a:latin typeface="Times New Roman" panose="02020603050405020304" pitchFamily="18" charset="0"/>
              </a:rPr>
              <a:t>2 </a:t>
            </a:r>
            <a:r>
              <a:rPr lang="en-US" altLang="zh-CN" b="1" smtClean="0">
                <a:latin typeface="Times New Roman" panose="02020603050405020304" pitchFamily="18" charset="0"/>
              </a:rPr>
              <a:t>= 361</a:t>
            </a:r>
          </a:p>
        </p:txBody>
      </p:sp>
      <p:sp>
        <p:nvSpPr>
          <p:cNvPr id="40963"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558800" y="1008063"/>
            <a:ext cx="8024813" cy="5400675"/>
          </a:xfrm>
        </p:spPr>
        <p:txBody>
          <a:bodyPr/>
          <a:lstStyle/>
          <a:p>
            <a:pPr eaLnBrk="1" hangingPunct="1">
              <a:buFont typeface="Wingdings" panose="05000000000000000000" pitchFamily="2" charset="2"/>
              <a:buNone/>
            </a:pPr>
            <a:r>
              <a:rPr lang="zh-CN" altLang="en-US" b="1" smtClean="0"/>
              <a:t>再计算种群</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1</a:t>
            </a:r>
            <a:r>
              <a:rPr lang="zh-CN" altLang="en-US" b="1" smtClean="0"/>
              <a:t>中各个体的选择概率</a:t>
            </a:r>
          </a:p>
        </p:txBody>
      </p:sp>
      <p:grpSp>
        <p:nvGrpSpPr>
          <p:cNvPr id="41987" name="Group 3"/>
          <p:cNvGrpSpPr>
            <a:grpSpLocks/>
          </p:cNvGrpSpPr>
          <p:nvPr/>
        </p:nvGrpSpPr>
        <p:grpSpPr bwMode="auto">
          <a:xfrm>
            <a:off x="1211263" y="1849438"/>
            <a:ext cx="6719887" cy="1444625"/>
            <a:chOff x="657" y="799"/>
            <a:chExt cx="3901" cy="910"/>
          </a:xfrm>
        </p:grpSpPr>
        <p:graphicFrame>
          <p:nvGraphicFramePr>
            <p:cNvPr id="41990" name="Object 4"/>
            <p:cNvGraphicFramePr>
              <a:graphicFrameLocks noChangeAspect="1"/>
            </p:cNvGraphicFramePr>
            <p:nvPr/>
          </p:nvGraphicFramePr>
          <p:xfrm>
            <a:off x="2927" y="799"/>
            <a:ext cx="1536" cy="910"/>
          </p:xfrm>
          <a:graphic>
            <a:graphicData uri="http://schemas.openxmlformats.org/presentationml/2006/ole">
              <mc:AlternateContent xmlns:mc="http://schemas.openxmlformats.org/markup-compatibility/2006">
                <mc:Choice xmlns:v="urn:schemas-microsoft-com:vml" Requires="v">
                  <p:oleObj spid="_x0000_s41992" r:id="rId3" imgW="1091726" imgH="647419" progId="Equation.3">
                    <p:embed/>
                  </p:oleObj>
                </mc:Choice>
                <mc:Fallback>
                  <p:oleObj r:id="rId3" imgW="1091726" imgH="6474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 y="799"/>
                          <a:ext cx="1536"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1" name="Text Box 5"/>
            <p:cNvSpPr txBox="1">
              <a:spLocks noChangeArrowheads="1"/>
            </p:cNvSpPr>
            <p:nvPr/>
          </p:nvSpPr>
          <p:spPr bwMode="auto">
            <a:xfrm>
              <a:off x="657" y="799"/>
              <a:ext cx="390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选择概率的计算公式为</a:t>
              </a:r>
            </a:p>
          </p:txBody>
        </p:sp>
      </p:grpSp>
      <p:sp>
        <p:nvSpPr>
          <p:cNvPr id="41988" name="Text Box 6"/>
          <p:cNvSpPr txBox="1">
            <a:spLocks noChangeArrowheads="1"/>
          </p:cNvSpPr>
          <p:nvPr/>
        </p:nvSpPr>
        <p:spPr bwMode="auto">
          <a:xfrm>
            <a:off x="1241425" y="3294063"/>
            <a:ext cx="5616575"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t> </a:t>
            </a:r>
            <a:r>
              <a:rPr lang="zh-CN" altLang="en-US" sz="2800" b="1"/>
              <a:t>由此可求得</a:t>
            </a:r>
          </a:p>
          <a:p>
            <a:pPr eaLnBrk="1" hangingPunct="1">
              <a:lnSpc>
                <a:spcPct val="120000"/>
              </a:lnSpc>
              <a:spcBef>
                <a:spcPct val="20000"/>
              </a:spcBef>
            </a:pPr>
            <a:r>
              <a:rPr lang="zh-CN" altLang="en-US" b="1"/>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a:latin typeface="Times New Roman" panose="02020603050405020304" pitchFamily="18" charset="0"/>
              </a:rPr>
              <a:t>(13) = 0.14</a:t>
            </a:r>
          </a:p>
          <a:p>
            <a:pPr eaLnBrk="1" hangingPunct="1">
              <a:lnSpc>
                <a:spcPct val="120000"/>
              </a:lnSpc>
              <a:spcBef>
                <a:spcPct val="20000"/>
              </a:spcBef>
            </a:pPr>
            <a:r>
              <a:rPr lang="en-US" altLang="zh-CN" sz="2800" b="1" i="1">
                <a:latin typeface="Times New Roman" panose="02020603050405020304" pitchFamily="18" charset="0"/>
              </a:rPr>
              <a:t>                       P</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a:latin typeface="Times New Roman" panose="02020603050405020304" pitchFamily="18" charset="0"/>
              </a:rPr>
              <a:t>(24) = 0.49 </a:t>
            </a:r>
          </a:p>
          <a:p>
            <a:pPr eaLnBrk="1" hangingPunct="1">
              <a:lnSpc>
                <a:spcPct val="120000"/>
              </a:lnSpc>
              <a:spcBef>
                <a:spcPct val="20000"/>
              </a:spcBef>
            </a:pPr>
            <a:r>
              <a:rPr lang="en-US" altLang="zh-CN" sz="2800" b="1" i="1">
                <a:latin typeface="Times New Roman" panose="02020603050405020304" pitchFamily="18" charset="0"/>
              </a:rPr>
              <a:t>                       P</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a:latin typeface="Times New Roman" panose="02020603050405020304" pitchFamily="18" charset="0"/>
              </a:rPr>
              <a:t>(8) = 0.06</a:t>
            </a:r>
          </a:p>
          <a:p>
            <a:pPr eaLnBrk="1" hangingPunct="1">
              <a:lnSpc>
                <a:spcPct val="120000"/>
              </a:lnSpc>
              <a:spcBef>
                <a:spcPct val="20000"/>
              </a:spcBef>
            </a:pPr>
            <a:r>
              <a:rPr lang="en-US" altLang="zh-CN" sz="2800" b="1" i="1">
                <a:latin typeface="Times New Roman" panose="02020603050405020304" pitchFamily="18" charset="0"/>
              </a:rPr>
              <a:t>                       P</a:t>
            </a:r>
            <a:r>
              <a:rPr lang="en-US" altLang="zh-CN" sz="2800" b="1">
                <a:latin typeface="Times New Roman" panose="02020603050405020304" pitchFamily="18" charset="0"/>
              </a:rPr>
              <a:t>(</a:t>
            </a:r>
            <a:r>
              <a:rPr lang="en-US" altLang="zh-CN" sz="2800" b="1" i="1">
                <a:latin typeface="Times New Roman" panose="02020603050405020304" pitchFamily="18" charset="0"/>
              </a:rPr>
              <a:t>s</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a:latin typeface="Times New Roman" panose="02020603050405020304" pitchFamily="18" charset="0"/>
              </a:rPr>
              <a:t>(19) = 0.31</a:t>
            </a:r>
            <a:endParaRPr lang="en-US" altLang="zh-CN" b="1"/>
          </a:p>
        </p:txBody>
      </p:sp>
      <p:sp>
        <p:nvSpPr>
          <p:cNvPr id="41989"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noChangeArrowheads="1"/>
          </p:cNvSpPr>
          <p:nvPr>
            <p:ph idx="1"/>
          </p:nvPr>
        </p:nvSpPr>
        <p:spPr/>
        <p:txBody>
          <a:bodyPr/>
          <a:lstStyle/>
          <a:p>
            <a:r>
              <a:rPr lang="zh-CN" altLang="en-US" b="1" smtClean="0">
                <a:ea typeface="楷体_GB2312" pitchFamily="49" charset="-122"/>
              </a:rPr>
              <a:t>赌轮选择法</a:t>
            </a:r>
          </a:p>
          <a:p>
            <a:endParaRPr lang="zh-CN" altLang="en-US" b="1" smtClean="0">
              <a:ea typeface="楷体_GB2312" pitchFamily="49" charset="-122"/>
            </a:endParaRPr>
          </a:p>
        </p:txBody>
      </p:sp>
      <p:sp>
        <p:nvSpPr>
          <p:cNvPr id="43011" name="Text Box 2"/>
          <p:cNvSpPr txBox="1">
            <a:spLocks noChangeArrowheads="1"/>
          </p:cNvSpPr>
          <p:nvPr/>
        </p:nvSpPr>
        <p:spPr bwMode="auto">
          <a:xfrm>
            <a:off x="3492500" y="5632450"/>
            <a:ext cx="2952750" cy="503238"/>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latin typeface="Times New Roman" panose="02020603050405020304" pitchFamily="18" charset="0"/>
              </a:rPr>
              <a:t>  </a:t>
            </a:r>
            <a:r>
              <a:rPr lang="zh-CN" altLang="en-US" sz="2800" b="1">
                <a:latin typeface="Times New Roman" panose="02020603050405020304" pitchFamily="18" charset="0"/>
              </a:rPr>
              <a:t>赌轮选择示意</a:t>
            </a:r>
            <a:endParaRPr lang="zh-CN" altLang="en-US" sz="2800" b="1"/>
          </a:p>
        </p:txBody>
      </p:sp>
      <p:grpSp>
        <p:nvGrpSpPr>
          <p:cNvPr id="43012" name="Group 3"/>
          <p:cNvGrpSpPr>
            <a:grpSpLocks/>
          </p:cNvGrpSpPr>
          <p:nvPr/>
        </p:nvGrpSpPr>
        <p:grpSpPr bwMode="auto">
          <a:xfrm>
            <a:off x="2916238" y="1484313"/>
            <a:ext cx="4440237" cy="3960812"/>
            <a:chOff x="1791" y="709"/>
            <a:chExt cx="2797" cy="2495"/>
          </a:xfrm>
        </p:grpSpPr>
        <p:sp>
          <p:nvSpPr>
            <p:cNvPr id="43014" name="Oval 4"/>
            <p:cNvSpPr>
              <a:spLocks noChangeArrowheads="1"/>
            </p:cNvSpPr>
            <p:nvPr/>
          </p:nvSpPr>
          <p:spPr bwMode="auto">
            <a:xfrm>
              <a:off x="1791" y="709"/>
              <a:ext cx="2585" cy="2495"/>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5" name="Oval 5"/>
            <p:cNvSpPr>
              <a:spLocks noChangeArrowheads="1"/>
            </p:cNvSpPr>
            <p:nvPr/>
          </p:nvSpPr>
          <p:spPr bwMode="auto">
            <a:xfrm>
              <a:off x="2221" y="1143"/>
              <a:ext cx="1720" cy="1694"/>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6" name="Line 6"/>
            <p:cNvSpPr>
              <a:spLocks noChangeShapeType="1"/>
            </p:cNvSpPr>
            <p:nvPr/>
          </p:nvSpPr>
          <p:spPr bwMode="auto">
            <a:xfrm rot="20974642" flipV="1">
              <a:off x="3027" y="1423"/>
              <a:ext cx="695" cy="5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7"/>
            <p:cNvSpPr>
              <a:spLocks noChangeShapeType="1"/>
            </p:cNvSpPr>
            <p:nvPr/>
          </p:nvSpPr>
          <p:spPr bwMode="auto">
            <a:xfrm rot="4899708" flipH="1">
              <a:off x="2442" y="1462"/>
              <a:ext cx="487" cy="7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8"/>
            <p:cNvSpPr>
              <a:spLocks noChangeShapeType="1"/>
            </p:cNvSpPr>
            <p:nvPr/>
          </p:nvSpPr>
          <p:spPr bwMode="auto">
            <a:xfrm rot="10912059" flipV="1">
              <a:off x="2219" y="1988"/>
              <a:ext cx="867"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Text Box 9"/>
            <p:cNvSpPr txBox="1">
              <a:spLocks noChangeArrowheads="1"/>
            </p:cNvSpPr>
            <p:nvPr/>
          </p:nvSpPr>
          <p:spPr bwMode="auto">
            <a:xfrm>
              <a:off x="2947" y="1253"/>
              <a:ext cx="469" cy="400"/>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s</a:t>
              </a:r>
              <a:r>
                <a:rPr lang="en-US" altLang="zh-CN" sz="2000" baseline="-25000">
                  <a:latin typeface="Times New Roman" panose="02020603050405020304" pitchFamily="18" charset="0"/>
                </a:rPr>
                <a:t>4</a:t>
              </a:r>
              <a:endParaRPr lang="en-US" altLang="zh-CN" sz="2000">
                <a:latin typeface="Times New Roman" panose="02020603050405020304" pitchFamily="18" charset="0"/>
              </a:endParaRPr>
            </a:p>
            <a:p>
              <a:pPr algn="just" eaLnBrk="1" hangingPunct="1"/>
              <a:r>
                <a:rPr lang="en-US" altLang="zh-CN" sz="2000">
                  <a:latin typeface="Times New Roman" panose="02020603050405020304" pitchFamily="18" charset="0"/>
                </a:rPr>
                <a:t>0.31</a:t>
              </a:r>
              <a:endParaRPr lang="en-US" altLang="zh-CN" sz="2000"/>
            </a:p>
          </p:txBody>
        </p:sp>
        <p:sp>
          <p:nvSpPr>
            <p:cNvPr id="43020" name="Text Box 10"/>
            <p:cNvSpPr txBox="1">
              <a:spLocks noChangeArrowheads="1"/>
            </p:cNvSpPr>
            <p:nvPr/>
          </p:nvSpPr>
          <p:spPr bwMode="auto">
            <a:xfrm>
              <a:off x="2947" y="2160"/>
              <a:ext cx="473" cy="378"/>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s</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a:p>
              <a:pPr algn="just" eaLnBrk="1" hangingPunct="1"/>
              <a:r>
                <a:rPr lang="en-US" altLang="zh-CN" sz="2000">
                  <a:latin typeface="Times New Roman" panose="02020603050405020304" pitchFamily="18" charset="0"/>
                </a:rPr>
                <a:t>0.49</a:t>
              </a:r>
              <a:endParaRPr lang="en-US" altLang="zh-CN" sz="2000"/>
            </a:p>
          </p:txBody>
        </p:sp>
        <p:sp>
          <p:nvSpPr>
            <p:cNvPr id="43021" name="Text Box 11"/>
            <p:cNvSpPr txBox="1">
              <a:spLocks noChangeArrowheads="1"/>
            </p:cNvSpPr>
            <p:nvPr/>
          </p:nvSpPr>
          <p:spPr bwMode="auto">
            <a:xfrm>
              <a:off x="3482" y="1631"/>
              <a:ext cx="360" cy="339"/>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s</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a:p>
              <a:pPr algn="just" eaLnBrk="1" hangingPunct="1"/>
              <a:r>
                <a:rPr lang="en-US" altLang="zh-CN" sz="2000">
                  <a:latin typeface="Times New Roman" panose="02020603050405020304" pitchFamily="18" charset="0"/>
                </a:rPr>
                <a:t>0.14</a:t>
              </a:r>
              <a:endParaRPr lang="en-US" altLang="zh-CN" sz="2000"/>
            </a:p>
          </p:txBody>
        </p:sp>
        <p:sp>
          <p:nvSpPr>
            <p:cNvPr id="43022" name="Line 12"/>
            <p:cNvSpPr>
              <a:spLocks noChangeShapeType="1"/>
            </p:cNvSpPr>
            <p:nvPr/>
          </p:nvSpPr>
          <p:spPr bwMode="auto">
            <a:xfrm>
              <a:off x="3080" y="2004"/>
              <a:ext cx="852" cy="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AutoShape 13"/>
            <p:cNvSpPr>
              <a:spLocks noChangeArrowheads="1"/>
            </p:cNvSpPr>
            <p:nvPr/>
          </p:nvSpPr>
          <p:spPr bwMode="auto">
            <a:xfrm>
              <a:off x="3042" y="709"/>
              <a:ext cx="156" cy="400"/>
            </a:xfrm>
            <a:prstGeom prst="downArrow">
              <a:avLst>
                <a:gd name="adj1" fmla="val 50000"/>
                <a:gd name="adj2" fmla="val 64079"/>
              </a:avLst>
            </a:prstGeom>
            <a:solidFill>
              <a:srgbClr val="FFFFFF"/>
            </a:solidFill>
            <a:ln w="9525">
              <a:solidFill>
                <a:srgbClr val="000000"/>
              </a:solidFill>
              <a:miter lim="800000"/>
              <a:headEnd/>
              <a:tailEnd/>
            </a:ln>
          </p:spPr>
          <p:txBody>
            <a:bodyPr vert="eaVert"/>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4" name="Line 14"/>
            <p:cNvSpPr>
              <a:spLocks noChangeShapeType="1"/>
            </p:cNvSpPr>
            <p:nvPr/>
          </p:nvSpPr>
          <p:spPr bwMode="auto">
            <a:xfrm rot="17992015" flipH="1">
              <a:off x="4270" y="1922"/>
              <a:ext cx="398" cy="235"/>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5" name="Text Box 15"/>
            <p:cNvSpPr txBox="1">
              <a:spLocks noChangeArrowheads="1"/>
            </p:cNvSpPr>
            <p:nvPr/>
          </p:nvSpPr>
          <p:spPr bwMode="auto">
            <a:xfrm>
              <a:off x="2245" y="1842"/>
              <a:ext cx="385" cy="159"/>
            </a:xfrm>
            <a:prstGeom prst="rect">
              <a:avLst/>
            </a:prstGeom>
            <a:solidFill>
              <a:srgbClr val="FFFFFF"/>
            </a:solidFill>
            <a:ln w="9525">
              <a:solidFill>
                <a:srgbClr val="FFFFFF"/>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50000"/>
                </a:lnSpc>
              </a:pPr>
              <a:r>
                <a:rPr lang="en-US" altLang="zh-CN" i="1">
                  <a:latin typeface="Times New Roman" panose="02020603050405020304" pitchFamily="18" charset="0"/>
                </a:rPr>
                <a:t>s</a:t>
              </a:r>
              <a:r>
                <a:rPr lang="en-US" altLang="zh-CN" baseline="-25000">
                  <a:latin typeface="Times New Roman" panose="02020603050405020304" pitchFamily="18" charset="0"/>
                </a:rPr>
                <a:t>3</a:t>
              </a:r>
              <a:r>
                <a:rPr lang="en-US" altLang="zh-CN">
                  <a:latin typeface="Times New Roman" panose="02020603050405020304" pitchFamily="18" charset="0"/>
                </a:rPr>
                <a:t>0.0</a:t>
              </a:r>
              <a:r>
                <a:rPr lang="en-US" altLang="zh-CN" sz="2000">
                  <a:latin typeface="Times New Roman" panose="02020603050405020304" pitchFamily="18" charset="0"/>
                </a:rPr>
                <a:t>6</a:t>
              </a:r>
              <a:endParaRPr lang="en-US" altLang="zh-CN" sz="2000"/>
            </a:p>
          </p:txBody>
        </p:sp>
      </p:grpSp>
      <p:sp>
        <p:nvSpPr>
          <p:cNvPr id="43013"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9750" y="954088"/>
            <a:ext cx="806450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60000"/>
              </a:lnSpc>
              <a:spcBef>
                <a:spcPct val="50000"/>
              </a:spcBef>
            </a:pPr>
            <a:r>
              <a:rPr lang="zh-CN" altLang="en-US" sz="2400" b="1">
                <a:latin typeface="Times New Roman" panose="02020603050405020304" pitchFamily="18" charset="0"/>
              </a:rPr>
              <a:t>　　</a:t>
            </a:r>
            <a:r>
              <a:rPr lang="zh-CN" altLang="en-US" sz="2800" b="1">
                <a:latin typeface="Times New Roman" panose="02020603050405020304" pitchFamily="18" charset="0"/>
              </a:rPr>
              <a:t>在算法中，赌轮选择法可用下面的子过程模拟</a:t>
            </a:r>
            <a:r>
              <a:rPr lang="en-US" altLang="zh-CN" sz="2800" b="1">
                <a:latin typeface="Times New Roman" panose="02020603050405020304" pitchFamily="18" charset="0"/>
              </a:rPr>
              <a:t>: </a:t>
            </a:r>
            <a:r>
              <a:rPr lang="zh-CN" altLang="en-US" sz="2800" b="1">
                <a:latin typeface="Times New Roman" panose="02020603050405020304" pitchFamily="18" charset="0"/>
              </a:rPr>
              <a:t>　① 在［</a:t>
            </a:r>
            <a:r>
              <a:rPr lang="en-US" altLang="zh-CN" sz="2800" b="1">
                <a:latin typeface="Times New Roman" panose="02020603050405020304" pitchFamily="18" charset="0"/>
              </a:rPr>
              <a:t>0, 1</a:t>
            </a:r>
            <a:r>
              <a:rPr lang="zh-CN" altLang="en-US" sz="2800" b="1">
                <a:latin typeface="Times New Roman" panose="02020603050405020304" pitchFamily="18" charset="0"/>
              </a:rPr>
              <a:t>］区间内产生一个均匀分布的随机数</a:t>
            </a:r>
            <a:r>
              <a:rPr lang="en-US" altLang="zh-CN" sz="2800" b="1" i="1">
                <a:latin typeface="Times New Roman" panose="02020603050405020304" pitchFamily="18" charset="0"/>
              </a:rPr>
              <a:t>r</a:t>
            </a:r>
            <a:r>
              <a:rPr lang="zh-CN" altLang="en-US" sz="2800" b="1">
                <a:latin typeface="Times New Roman" panose="02020603050405020304" pitchFamily="18" charset="0"/>
              </a:rPr>
              <a:t>。</a:t>
            </a:r>
          </a:p>
          <a:p>
            <a:pPr algn="just" eaLnBrk="1" hangingPunct="1">
              <a:lnSpc>
                <a:spcPct val="160000"/>
              </a:lnSpc>
              <a:spcBef>
                <a:spcPct val="20000"/>
              </a:spcBef>
            </a:pPr>
            <a:r>
              <a:rPr lang="zh-CN" altLang="en-US" sz="2800" b="1">
                <a:latin typeface="Times New Roman" panose="02020603050405020304" pitchFamily="18" charset="0"/>
              </a:rPr>
              <a:t>　　② 若</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zh-CN" altLang="en-US" sz="2800" b="1">
                <a:latin typeface="Times New Roman" panose="02020603050405020304" pitchFamily="18" charset="0"/>
              </a:rPr>
              <a:t>则染色体</a:t>
            </a:r>
            <a:r>
              <a:rPr lang="en-US" altLang="zh-CN" sz="2800" b="1" i="1">
                <a:latin typeface="Times New Roman" panose="02020603050405020304" pitchFamily="18" charset="0"/>
              </a:rPr>
              <a:t>x</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被选中。</a:t>
            </a:r>
          </a:p>
          <a:p>
            <a:pPr algn="just" eaLnBrk="1" hangingPunct="1">
              <a:lnSpc>
                <a:spcPct val="160000"/>
              </a:lnSpc>
              <a:spcBef>
                <a:spcPct val="20000"/>
              </a:spcBef>
            </a:pPr>
            <a:r>
              <a:rPr lang="zh-CN" altLang="en-US" sz="2800" b="1">
                <a:latin typeface="Times New Roman" panose="02020603050405020304" pitchFamily="18" charset="0"/>
              </a:rPr>
              <a:t>　　③ 若</a:t>
            </a:r>
            <a:r>
              <a:rPr lang="en-US" altLang="zh-CN" sz="2800" b="1" i="1">
                <a:latin typeface="Times New Roman" panose="02020603050405020304" pitchFamily="18" charset="0"/>
              </a:rPr>
              <a:t>q</a:t>
            </a:r>
            <a:r>
              <a:rPr lang="en-US" altLang="zh-CN" sz="2800" b="1" i="1" baseline="-25000">
                <a:latin typeface="Times New Roman" panose="02020603050405020304" pitchFamily="18" charset="0"/>
              </a:rPr>
              <a:t>k</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&lt;</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i="1" baseline="-25000">
                <a:latin typeface="Times New Roman" panose="02020603050405020304" pitchFamily="18" charset="0"/>
              </a:rPr>
              <a:t>k</a:t>
            </a:r>
            <a:r>
              <a:rPr lang="en-US" altLang="zh-CN" sz="2800" b="1">
                <a:latin typeface="Times New Roman" panose="02020603050405020304" pitchFamily="18" charset="0"/>
              </a:rPr>
              <a:t>(2≤</a:t>
            </a:r>
            <a:r>
              <a:rPr lang="en-US" altLang="zh-CN" sz="2800" b="1" i="1">
                <a:latin typeface="Times New Roman" panose="02020603050405020304" pitchFamily="18" charset="0"/>
              </a:rPr>
              <a:t>k</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a:latin typeface="Times New Roman" panose="02020603050405020304" pitchFamily="18" charset="0"/>
              </a:rPr>
              <a:t>), </a:t>
            </a:r>
            <a:r>
              <a:rPr lang="zh-CN" altLang="en-US" sz="2800" b="1">
                <a:latin typeface="Times New Roman" panose="02020603050405020304" pitchFamily="18" charset="0"/>
              </a:rPr>
              <a:t>则染色体</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k</a:t>
            </a:r>
            <a:r>
              <a:rPr lang="zh-CN" altLang="en-US" sz="2800" b="1">
                <a:latin typeface="Times New Roman" panose="02020603050405020304" pitchFamily="18" charset="0"/>
              </a:rPr>
              <a:t>被选中。 其中的</a:t>
            </a:r>
            <a:r>
              <a:rPr lang="en-US" altLang="zh-CN" sz="2800" b="1" i="1">
                <a:latin typeface="Times New Roman" panose="02020603050405020304" pitchFamily="18" charset="0"/>
              </a:rPr>
              <a:t>q</a:t>
            </a:r>
            <a:r>
              <a:rPr lang="en-US" altLang="zh-CN" sz="2800" b="1" i="1" baseline="-25000">
                <a:latin typeface="Times New Roman" panose="02020603050405020304" pitchFamily="18" charset="0"/>
              </a:rPr>
              <a:t>i</a:t>
            </a:r>
            <a:r>
              <a:rPr lang="zh-CN" altLang="en-US" sz="2800" b="1">
                <a:latin typeface="Times New Roman" panose="02020603050405020304" pitchFamily="18" charset="0"/>
              </a:rPr>
              <a:t>称为染色体</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i </a:t>
            </a:r>
            <a:r>
              <a:rPr lang="en-US" altLang="zh-CN" sz="2800" b="1">
                <a:latin typeface="Times New Roman" panose="02020603050405020304" pitchFamily="18" charset="0"/>
              </a:rPr>
              <a:t>(</a:t>
            </a:r>
            <a:r>
              <a:rPr lang="en-US" altLang="zh-CN" sz="2800" b="1" i="1">
                <a:latin typeface="Times New Roman" panose="02020603050405020304" pitchFamily="18" charset="0"/>
              </a:rPr>
              <a:t>i</a:t>
            </a:r>
            <a:r>
              <a:rPr lang="en-US" altLang="zh-CN" sz="2800" b="1">
                <a:latin typeface="Times New Roman" panose="02020603050405020304" pitchFamily="18" charset="0"/>
              </a:rPr>
              <a:t>=1,  2,  …,  </a:t>
            </a:r>
            <a:r>
              <a:rPr lang="en-US" altLang="zh-CN" sz="2800" b="1" i="1">
                <a:latin typeface="Times New Roman" panose="02020603050405020304" pitchFamily="18" charset="0"/>
              </a:rPr>
              <a:t>n</a:t>
            </a:r>
            <a:r>
              <a:rPr lang="en-US" altLang="zh-CN" sz="2800" b="1">
                <a:latin typeface="Times New Roman" panose="02020603050405020304" pitchFamily="18" charset="0"/>
              </a:rPr>
              <a:t>)</a:t>
            </a:r>
            <a:r>
              <a:rPr lang="zh-CN" altLang="en-US" sz="2800" b="1">
                <a:latin typeface="Times New Roman" panose="02020603050405020304" pitchFamily="18" charset="0"/>
              </a:rPr>
              <a:t>的</a:t>
            </a:r>
            <a:r>
              <a:rPr lang="zh-CN" altLang="en-US" sz="2800" b="1">
                <a:solidFill>
                  <a:srgbClr val="FF0000"/>
                </a:solidFill>
                <a:latin typeface="Times New Roman" panose="02020603050405020304" pitchFamily="18" charset="0"/>
              </a:rPr>
              <a:t>积累概率</a:t>
            </a:r>
            <a:r>
              <a:rPr lang="en-US" altLang="zh-CN" sz="2800" b="1">
                <a:latin typeface="Times New Roman" panose="02020603050405020304" pitchFamily="18" charset="0"/>
              </a:rPr>
              <a:t>, </a:t>
            </a:r>
            <a:r>
              <a:rPr lang="zh-CN" altLang="en-US" sz="2800" b="1">
                <a:latin typeface="Times New Roman" panose="02020603050405020304" pitchFamily="18" charset="0"/>
              </a:rPr>
              <a:t>其计算公式为 </a:t>
            </a:r>
          </a:p>
        </p:txBody>
      </p:sp>
      <p:graphicFrame>
        <p:nvGraphicFramePr>
          <p:cNvPr id="44035" name="Object 3"/>
          <p:cNvGraphicFramePr>
            <a:graphicFrameLocks noChangeAspect="1"/>
          </p:cNvGraphicFramePr>
          <p:nvPr/>
        </p:nvGraphicFramePr>
        <p:xfrm>
          <a:off x="3571875" y="5475288"/>
          <a:ext cx="1998663" cy="1057275"/>
        </p:xfrm>
        <a:graphic>
          <a:graphicData uri="http://schemas.openxmlformats.org/presentationml/2006/ole">
            <mc:AlternateContent xmlns:mc="http://schemas.openxmlformats.org/markup-compatibility/2006">
              <mc:Choice xmlns:v="urn:schemas-microsoft-com:vml" Requires="v">
                <p:oleObj spid="_x0000_s44037" r:id="rId3" imgW="850531" imgH="444307" progId="Equation.3">
                  <p:embed/>
                </p:oleObj>
              </mc:Choice>
              <mc:Fallback>
                <p:oleObj r:id="rId3" imgW="850531"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5475288"/>
                        <a:ext cx="199866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36"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52700" y="984250"/>
            <a:ext cx="4038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latin typeface="黑体" panose="02010609060101010101" pitchFamily="49" charset="-122"/>
                <a:ea typeface="黑体" panose="02010609060101010101" pitchFamily="49" charset="-122"/>
              </a:rPr>
              <a:t>选择</a:t>
            </a:r>
            <a:r>
              <a:rPr lang="en-US" altLang="zh-CN" sz="3200" b="1">
                <a:latin typeface="黑体" panose="02010609060101010101" pitchFamily="49" charset="-122"/>
                <a:ea typeface="黑体" panose="02010609060101010101" pitchFamily="49" charset="-122"/>
              </a:rPr>
              <a:t>-</a:t>
            </a:r>
            <a:r>
              <a:rPr lang="zh-CN" altLang="en-US" sz="3200" b="1">
                <a:latin typeface="黑体" panose="02010609060101010101" pitchFamily="49" charset="-122"/>
                <a:ea typeface="黑体" panose="02010609060101010101" pitchFamily="49" charset="-122"/>
              </a:rPr>
              <a:t>复制</a:t>
            </a:r>
            <a:r>
              <a:rPr lang="zh-CN" altLang="en-US" sz="2800" b="1">
                <a:latin typeface="Times New Roman" panose="02020603050405020304" pitchFamily="18" charset="0"/>
              </a:rPr>
              <a:t> 　</a:t>
            </a:r>
            <a:endParaRPr lang="zh-CN" altLang="en-US" sz="2400" b="1">
              <a:latin typeface="Times New Roman" panose="02020603050405020304" pitchFamily="18" charset="0"/>
            </a:endParaRPr>
          </a:p>
        </p:txBody>
      </p:sp>
      <p:sp>
        <p:nvSpPr>
          <p:cNvPr id="45059" name="Text Box 3"/>
          <p:cNvSpPr txBox="1">
            <a:spLocks noChangeArrowheads="1"/>
          </p:cNvSpPr>
          <p:nvPr/>
        </p:nvSpPr>
        <p:spPr bwMode="auto">
          <a:xfrm>
            <a:off x="868363" y="1566863"/>
            <a:ext cx="76581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en-US" altLang="zh-CN" sz="2800" b="1"/>
              <a:t>    </a:t>
            </a:r>
            <a:r>
              <a:rPr lang="zh-CN" altLang="en-US" sz="2800" b="1"/>
              <a:t>设从区间［</a:t>
            </a:r>
            <a:r>
              <a:rPr lang="en-US" altLang="zh-CN" sz="2800" b="1"/>
              <a:t>0, 1</a:t>
            </a:r>
            <a:r>
              <a:rPr lang="zh-CN" altLang="en-US" sz="2800" b="1"/>
              <a:t>］中产生</a:t>
            </a:r>
            <a:r>
              <a:rPr lang="en-US" altLang="zh-CN" sz="2800" b="1"/>
              <a:t>4</a:t>
            </a:r>
            <a:r>
              <a:rPr lang="zh-CN" altLang="en-US" sz="2800" b="1"/>
              <a:t>个随机数如下</a:t>
            </a:r>
            <a:r>
              <a:rPr lang="en-US" altLang="zh-CN" sz="2800" b="1"/>
              <a:t>:</a:t>
            </a:r>
            <a:r>
              <a:rPr lang="en-US" altLang="zh-CN" b="1"/>
              <a:t> </a:t>
            </a:r>
            <a:endParaRPr lang="en-US" altLang="zh-CN" sz="2800" b="1" i="1">
              <a:latin typeface="Times New Roman" panose="02020603050405020304" pitchFamily="18" charset="0"/>
            </a:endParaRPr>
          </a:p>
          <a:p>
            <a:pPr eaLnBrk="1" hangingPunct="1">
              <a:lnSpc>
                <a:spcPct val="120000"/>
              </a:lnSpc>
            </a:pPr>
            <a:r>
              <a:rPr lang="en-US" altLang="zh-CN" sz="2800" b="1" i="1">
                <a:latin typeface="Times New Roman" panose="02020603050405020304" pitchFamily="18" charset="0"/>
              </a:rPr>
              <a:t>               r</a:t>
            </a:r>
            <a:r>
              <a:rPr lang="en-US" altLang="zh-CN" sz="2800" b="1" baseline="-30000">
                <a:latin typeface="Times New Roman" panose="02020603050405020304" pitchFamily="18" charset="0"/>
              </a:rPr>
              <a:t>1 </a:t>
            </a:r>
            <a:r>
              <a:rPr lang="en-US" altLang="zh-CN" sz="2800" b="1">
                <a:latin typeface="Times New Roman" panose="02020603050405020304" pitchFamily="18" charset="0"/>
              </a:rPr>
              <a:t>= 0.450126,   </a:t>
            </a:r>
            <a:r>
              <a:rPr lang="en-US" altLang="zh-CN" sz="2800" b="1" i="1">
                <a:latin typeface="Times New Roman" panose="02020603050405020304" pitchFamily="18" charset="0"/>
              </a:rPr>
              <a:t>r</a:t>
            </a:r>
            <a:r>
              <a:rPr lang="en-US" altLang="zh-CN" sz="2800" b="1" baseline="-30000">
                <a:latin typeface="Times New Roman" panose="02020603050405020304" pitchFamily="18" charset="0"/>
              </a:rPr>
              <a:t>2 </a:t>
            </a:r>
            <a:r>
              <a:rPr lang="en-US" altLang="zh-CN" sz="2800" b="1">
                <a:latin typeface="Times New Roman" panose="02020603050405020304" pitchFamily="18" charset="0"/>
              </a:rPr>
              <a:t>= 0.110347 </a:t>
            </a:r>
          </a:p>
          <a:p>
            <a:pPr eaLnBrk="1" hangingPunct="1">
              <a:lnSpc>
                <a:spcPct val="120000"/>
              </a:lnSpc>
            </a:pPr>
            <a:r>
              <a:rPr lang="en-US" altLang="zh-CN" sz="2800" b="1" i="1">
                <a:latin typeface="Times New Roman" panose="02020603050405020304" pitchFamily="18" charset="0"/>
              </a:rPr>
              <a:t>               r</a:t>
            </a:r>
            <a:r>
              <a:rPr lang="en-US" altLang="zh-CN" sz="2800" b="1" baseline="-30000">
                <a:latin typeface="Times New Roman" panose="02020603050405020304" pitchFamily="18" charset="0"/>
              </a:rPr>
              <a:t>3 </a:t>
            </a:r>
            <a:r>
              <a:rPr lang="en-US" altLang="zh-CN" sz="2800" b="1">
                <a:latin typeface="Times New Roman" panose="02020603050405020304" pitchFamily="18" charset="0"/>
              </a:rPr>
              <a:t>= 0.572496,   </a:t>
            </a:r>
            <a:r>
              <a:rPr lang="en-US" altLang="zh-CN" sz="2800" b="1" i="1">
                <a:latin typeface="Times New Roman" panose="02020603050405020304" pitchFamily="18" charset="0"/>
              </a:rPr>
              <a:t>r</a:t>
            </a:r>
            <a:r>
              <a:rPr lang="en-US" altLang="zh-CN" sz="2800" b="1" baseline="-30000">
                <a:latin typeface="Times New Roman" panose="02020603050405020304" pitchFamily="18" charset="0"/>
              </a:rPr>
              <a:t>4 </a:t>
            </a:r>
            <a:r>
              <a:rPr lang="en-US" altLang="zh-CN" sz="2800" b="1">
                <a:latin typeface="Times New Roman" panose="02020603050405020304" pitchFamily="18" charset="0"/>
              </a:rPr>
              <a:t>= 0.98503</a:t>
            </a:r>
            <a:r>
              <a:rPr lang="en-US" altLang="zh-CN" sz="2400" b="1">
                <a:latin typeface="Times New Roman" panose="02020603050405020304" pitchFamily="18" charset="0"/>
              </a:rPr>
              <a:t> </a:t>
            </a:r>
          </a:p>
        </p:txBody>
      </p:sp>
      <p:graphicFrame>
        <p:nvGraphicFramePr>
          <p:cNvPr id="319492" name="Group 4"/>
          <p:cNvGraphicFramePr>
            <a:graphicFrameLocks noGrp="1"/>
          </p:cNvGraphicFramePr>
          <p:nvPr/>
        </p:nvGraphicFramePr>
        <p:xfrm>
          <a:off x="808038" y="3459163"/>
          <a:ext cx="7777162" cy="2867025"/>
        </p:xfrm>
        <a:graphic>
          <a:graphicData uri="http://schemas.openxmlformats.org/drawingml/2006/table">
            <a:tbl>
              <a:tblPr/>
              <a:tblGrid>
                <a:gridCol w="1555750"/>
                <a:gridCol w="1554162"/>
                <a:gridCol w="1557338"/>
                <a:gridCol w="1554162"/>
                <a:gridCol w="1555750"/>
              </a:tblGrid>
              <a:tr h="573341">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染色体</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适应度</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选择概率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积累概率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选中次数</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11">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1</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=01101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169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0.14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437">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2</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=11000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576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0.63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11">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3</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=01000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0.06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0.69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24">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4</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=10011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361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0.31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98"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47813" y="1724025"/>
            <a:ext cx="6048375"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80000"/>
              </a:lnSpc>
              <a:spcBef>
                <a:spcPct val="30000"/>
              </a:spcBef>
            </a:pPr>
            <a:r>
              <a:rPr lang="zh-CN" altLang="en-US" sz="3200" b="1"/>
              <a:t>于是，经复制得群体：</a:t>
            </a:r>
            <a:endParaRPr lang="zh-CN" altLang="en-US" sz="3200" b="1" i="1">
              <a:latin typeface="Times New Roman" panose="02020603050405020304" pitchFamily="18" charset="0"/>
            </a:endParaRPr>
          </a:p>
          <a:p>
            <a:pPr eaLnBrk="1" hangingPunct="1">
              <a:lnSpc>
                <a:spcPct val="180000"/>
              </a:lnSpc>
              <a:spcBef>
                <a:spcPct val="50000"/>
              </a:spcBef>
            </a:pP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en-US" altLang="zh-CN" sz="2800" b="1" i="1">
                <a:latin typeface="Times New Roman" panose="02020603050405020304" pitchFamily="18" charset="0"/>
              </a:rPr>
              <a:t> </a:t>
            </a:r>
            <a:r>
              <a:rPr lang="en-US" altLang="zh-CN" sz="2800" b="1">
                <a:latin typeface="Times New Roman" panose="02020603050405020304" pitchFamily="18" charset="0"/>
              </a:rPr>
              <a:t>=11000</a:t>
            </a:r>
            <a:r>
              <a:rPr lang="zh-CN" altLang="en-US" sz="2800" b="1">
                <a:latin typeface="Times New Roman" panose="02020603050405020304" pitchFamily="18" charset="0"/>
              </a:rPr>
              <a:t>（</a:t>
            </a:r>
            <a:r>
              <a:rPr lang="en-US" altLang="zh-CN" sz="2800" b="1">
                <a:latin typeface="Times New Roman" panose="02020603050405020304" pitchFamily="18" charset="0"/>
              </a:rPr>
              <a:t>24</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en-US" altLang="zh-CN" sz="2800" b="1" i="1">
                <a:latin typeface="Times New Roman" panose="02020603050405020304" pitchFamily="18" charset="0"/>
              </a:rPr>
              <a:t> </a:t>
            </a:r>
            <a:r>
              <a:rPr lang="en-US" altLang="zh-CN" sz="2800" b="1">
                <a:latin typeface="Times New Roman" panose="02020603050405020304" pitchFamily="18" charset="0"/>
              </a:rPr>
              <a:t>=01101</a:t>
            </a:r>
            <a:r>
              <a:rPr lang="zh-CN" altLang="en-US" sz="2800" b="1">
                <a:latin typeface="Times New Roman" panose="02020603050405020304" pitchFamily="18" charset="0"/>
              </a:rPr>
              <a:t>（</a:t>
            </a:r>
            <a:r>
              <a:rPr lang="en-US" altLang="zh-CN" sz="2800" b="1">
                <a:latin typeface="Times New Roman" panose="02020603050405020304" pitchFamily="18" charset="0"/>
              </a:rPr>
              <a:t>13</a:t>
            </a:r>
            <a:r>
              <a:rPr lang="zh-CN" altLang="en-US" sz="2800" b="1">
                <a:latin typeface="Times New Roman" panose="02020603050405020304" pitchFamily="18" charset="0"/>
              </a:rPr>
              <a:t>） </a:t>
            </a:r>
          </a:p>
          <a:p>
            <a:pPr eaLnBrk="1" hangingPunct="1">
              <a:lnSpc>
                <a:spcPct val="180000"/>
              </a:lnSpc>
              <a:spcBef>
                <a:spcPct val="30000"/>
              </a:spcBef>
            </a:pP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en-US" altLang="zh-CN" sz="2800" b="1" i="1">
                <a:latin typeface="Times New Roman" panose="02020603050405020304" pitchFamily="18" charset="0"/>
              </a:rPr>
              <a:t> </a:t>
            </a:r>
            <a:r>
              <a:rPr lang="en-US" altLang="zh-CN" sz="2800" b="1">
                <a:latin typeface="Times New Roman" panose="02020603050405020304" pitchFamily="18" charset="0"/>
              </a:rPr>
              <a:t>=11000</a:t>
            </a:r>
            <a:r>
              <a:rPr lang="zh-CN" altLang="en-US" sz="2800" b="1">
                <a:latin typeface="Times New Roman" panose="02020603050405020304" pitchFamily="18" charset="0"/>
              </a:rPr>
              <a:t>（</a:t>
            </a:r>
            <a:r>
              <a:rPr lang="en-US" altLang="zh-CN" sz="2800" b="1">
                <a:latin typeface="Times New Roman" panose="02020603050405020304" pitchFamily="18" charset="0"/>
              </a:rPr>
              <a:t>24</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en-US" altLang="zh-CN" sz="2800" b="1" i="1">
                <a:latin typeface="Times New Roman" panose="02020603050405020304" pitchFamily="18" charset="0"/>
              </a:rPr>
              <a:t> </a:t>
            </a:r>
            <a:r>
              <a:rPr lang="en-US" altLang="zh-CN" sz="2800" b="1">
                <a:latin typeface="Times New Roman" panose="02020603050405020304" pitchFamily="18" charset="0"/>
              </a:rPr>
              <a:t>=10011</a:t>
            </a:r>
            <a:r>
              <a:rPr lang="zh-CN" altLang="en-US" sz="2800" b="1">
                <a:latin typeface="Times New Roman" panose="02020603050405020304" pitchFamily="18" charset="0"/>
              </a:rPr>
              <a:t>（</a:t>
            </a:r>
            <a:r>
              <a:rPr lang="en-US" altLang="zh-CN" sz="2800" b="1">
                <a:latin typeface="Times New Roman" panose="02020603050405020304" pitchFamily="18" charset="0"/>
              </a:rPr>
              <a:t>19</a:t>
            </a:r>
            <a:r>
              <a:rPr lang="zh-CN" altLang="en-US" sz="2800" b="1">
                <a:latin typeface="Times New Roman" panose="02020603050405020304" pitchFamily="18" charset="0"/>
              </a:rPr>
              <a:t>） </a:t>
            </a:r>
          </a:p>
        </p:txBody>
      </p:sp>
      <p:sp>
        <p:nvSpPr>
          <p:cNvPr id="46083"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84213" y="985838"/>
            <a:ext cx="77755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20000"/>
              </a:spcBef>
            </a:pPr>
            <a:r>
              <a:rPr lang="zh-CN" altLang="en-US" sz="3200" b="1">
                <a:latin typeface="Times New Roman" panose="02020603050405020304" pitchFamily="18" charset="0"/>
                <a:ea typeface="黑体" panose="02010609060101010101" pitchFamily="49" charset="-122"/>
              </a:rPr>
              <a:t>交 叉</a:t>
            </a:r>
          </a:p>
          <a:p>
            <a:pPr algn="just" eaLnBrk="1" hangingPunct="1">
              <a:lnSpc>
                <a:spcPct val="150000"/>
              </a:lnSpc>
              <a:spcBef>
                <a:spcPct val="20000"/>
              </a:spcBef>
            </a:pPr>
            <a:r>
              <a:rPr lang="zh-CN" altLang="en-US"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rPr>
              <a:t>  设交叉率</a:t>
            </a:r>
            <a:r>
              <a:rPr lang="en-US" altLang="zh-CN" sz="2800" b="1" i="1">
                <a:latin typeface="Times New Roman" panose="02020603050405020304" pitchFamily="18" charset="0"/>
              </a:rPr>
              <a:t>p</a:t>
            </a:r>
            <a:r>
              <a:rPr lang="en-US" altLang="zh-CN" sz="2800" b="1" i="1" baseline="-30000">
                <a:latin typeface="Times New Roman" panose="02020603050405020304" pitchFamily="18" charset="0"/>
              </a:rPr>
              <a:t>c</a:t>
            </a:r>
            <a:r>
              <a:rPr lang="en-US" altLang="zh-CN" sz="2800" b="1">
                <a:latin typeface="Times New Roman" panose="02020603050405020304" pitchFamily="18" charset="0"/>
              </a:rPr>
              <a:t>=100%</a:t>
            </a:r>
            <a:r>
              <a:rPr lang="zh-CN" altLang="en-US" sz="2800" b="1">
                <a:latin typeface="Times New Roman" panose="02020603050405020304" pitchFamily="18" charset="0"/>
              </a:rPr>
              <a:t>，即</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zh-CN" altLang="en-US" sz="2800" b="1">
                <a:latin typeface="Times New Roman" panose="02020603050405020304" pitchFamily="18" charset="0"/>
              </a:rPr>
              <a:t>中的全体染色体都参加交叉运算。</a:t>
            </a:r>
          </a:p>
          <a:p>
            <a:pPr algn="just" eaLnBrk="1" hangingPunct="1">
              <a:lnSpc>
                <a:spcPct val="150000"/>
              </a:lnSpc>
              <a:spcBef>
                <a:spcPct val="20000"/>
              </a:spcBef>
            </a:pPr>
            <a:r>
              <a:rPr lang="zh-CN" altLang="en-US" sz="2800" b="1">
                <a:latin typeface="Times New Roman" panose="02020603050405020304" pitchFamily="18" charset="0"/>
              </a:rPr>
              <a:t>        设</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zh-CN" altLang="en-US" sz="2800" b="1">
                <a:latin typeface="Times New Roman" panose="02020603050405020304" pitchFamily="18" charset="0"/>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zh-CN" altLang="en-US" sz="2800" b="1">
                <a:latin typeface="Times New Roman" panose="02020603050405020304" pitchFamily="18" charset="0"/>
              </a:rPr>
              <a:t>配对，</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zh-CN" altLang="en-US" sz="2800" b="1">
                <a:latin typeface="Times New Roman" panose="02020603050405020304" pitchFamily="18" charset="0"/>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zh-CN" altLang="en-US" sz="2800" b="1">
                <a:latin typeface="Times New Roman" panose="02020603050405020304" pitchFamily="18" charset="0"/>
              </a:rPr>
              <a:t>配对。分别交换后</a:t>
            </a:r>
            <a:r>
              <a:rPr lang="zh-CN" altLang="en-US" sz="2800" b="1">
                <a:solidFill>
                  <a:srgbClr val="FF0000"/>
                </a:solidFill>
                <a:latin typeface="Times New Roman" panose="02020603050405020304" pitchFamily="18" charset="0"/>
              </a:rPr>
              <a:t>两位基因</a:t>
            </a:r>
            <a:r>
              <a:rPr lang="zh-CN" altLang="en-US" sz="2800" b="1">
                <a:latin typeface="Times New Roman" panose="02020603050405020304" pitchFamily="18" charset="0"/>
              </a:rPr>
              <a:t>，得新染色体：</a:t>
            </a:r>
            <a:endParaRPr lang="zh-CN" altLang="en-US" sz="2800" b="1">
              <a:latin typeface="宋体" panose="02010600030101010101" pitchFamily="2" charset="-122"/>
            </a:endParaRPr>
          </a:p>
          <a:p>
            <a:pPr algn="ctr" eaLnBrk="1" hangingPunct="1">
              <a:lnSpc>
                <a:spcPct val="150000"/>
              </a:lnSpc>
              <a:spcBef>
                <a:spcPct val="50000"/>
              </a:spcBef>
            </a:pPr>
            <a:r>
              <a:rPr lang="zh-CN" altLang="en-US" sz="2800" b="1" i="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en-US" altLang="zh-CN" sz="2800" b="1">
                <a:latin typeface="Times New Roman" panose="02020603050405020304" pitchFamily="18" charset="0"/>
              </a:rPr>
              <a:t>=11001</a:t>
            </a:r>
            <a:r>
              <a:rPr lang="zh-CN" altLang="en-US" sz="2800" b="1">
                <a:latin typeface="Times New Roman" panose="02020603050405020304" pitchFamily="18" charset="0"/>
              </a:rPr>
              <a:t>（</a:t>
            </a:r>
            <a:r>
              <a:rPr lang="en-US" altLang="zh-CN" sz="2800" b="1">
                <a:latin typeface="Times New Roman" panose="02020603050405020304" pitchFamily="18" charset="0"/>
              </a:rPr>
              <a:t>25</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en-US" altLang="zh-CN" sz="2800" b="1">
                <a:latin typeface="Times New Roman" panose="02020603050405020304" pitchFamily="18" charset="0"/>
              </a:rPr>
              <a:t>=01100</a:t>
            </a:r>
            <a:r>
              <a:rPr lang="zh-CN" altLang="en-US" sz="2800" b="1">
                <a:latin typeface="Times New Roman" panose="02020603050405020304" pitchFamily="18" charset="0"/>
              </a:rPr>
              <a:t>（</a:t>
            </a:r>
            <a:r>
              <a:rPr lang="en-US" altLang="zh-CN" sz="2800" b="1">
                <a:latin typeface="Times New Roman" panose="02020603050405020304" pitchFamily="18" charset="0"/>
              </a:rPr>
              <a:t>12</a:t>
            </a:r>
            <a:r>
              <a:rPr lang="zh-CN" altLang="en-US" sz="2800" b="1">
                <a:latin typeface="Times New Roman" panose="02020603050405020304" pitchFamily="18" charset="0"/>
              </a:rPr>
              <a:t>）</a:t>
            </a:r>
          </a:p>
          <a:p>
            <a:pPr algn="ctr" eaLnBrk="1" hangingPunct="1">
              <a:lnSpc>
                <a:spcPct val="150000"/>
              </a:lnSpc>
              <a:spcBef>
                <a:spcPct val="20000"/>
              </a:spcBef>
            </a:pPr>
            <a:r>
              <a:rPr lang="zh-CN" altLang="en-US"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en-US" altLang="zh-CN" sz="2800" b="1">
                <a:latin typeface="Times New Roman" panose="02020603050405020304" pitchFamily="18" charset="0"/>
              </a:rPr>
              <a:t>=11011</a:t>
            </a:r>
            <a:r>
              <a:rPr lang="zh-CN" altLang="en-US" sz="2800" b="1">
                <a:latin typeface="Times New Roman" panose="02020603050405020304" pitchFamily="18" charset="0"/>
              </a:rPr>
              <a:t>（</a:t>
            </a:r>
            <a:r>
              <a:rPr lang="en-US" altLang="zh-CN" sz="2800" b="1">
                <a:latin typeface="Times New Roman" panose="02020603050405020304" pitchFamily="18" charset="0"/>
              </a:rPr>
              <a:t>27</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en-US" altLang="zh-CN" sz="2800" b="1">
                <a:latin typeface="Times New Roman" panose="02020603050405020304" pitchFamily="18" charset="0"/>
              </a:rPr>
              <a:t>=10000</a:t>
            </a:r>
            <a:r>
              <a:rPr lang="zh-CN" altLang="en-US" sz="2800" b="1">
                <a:latin typeface="Times New Roman" panose="02020603050405020304" pitchFamily="18" charset="0"/>
              </a:rPr>
              <a:t>（</a:t>
            </a:r>
            <a:r>
              <a:rPr lang="en-US" altLang="zh-CN" sz="2800" b="1">
                <a:latin typeface="Times New Roman" panose="02020603050405020304" pitchFamily="18" charset="0"/>
              </a:rPr>
              <a:t>16</a:t>
            </a:r>
            <a:r>
              <a:rPr lang="zh-CN" altLang="en-US" sz="2800" b="1">
                <a:latin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47107"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chor="ctr"/>
          <a:lstStyle/>
          <a:p>
            <a:pPr eaLnBrk="1" hangingPunct="1"/>
            <a:r>
              <a:rPr lang="zh-CN" altLang="en-US" sz="4400" smtClean="0">
                <a:latin typeface="Times New Roman" panose="02020603050405020304" pitchFamily="18" charset="0"/>
              </a:rPr>
              <a:t>遗传算法之父</a:t>
            </a:r>
          </a:p>
        </p:txBody>
      </p:sp>
      <p:sp>
        <p:nvSpPr>
          <p:cNvPr id="10243" name="Rectangle 3"/>
          <p:cNvSpPr>
            <a:spLocks noGrp="1" noChangeArrowheads="1"/>
          </p:cNvSpPr>
          <p:nvPr>
            <p:ph idx="1"/>
          </p:nvPr>
        </p:nvSpPr>
        <p:spPr/>
        <p:txBody>
          <a:bodyPr/>
          <a:lstStyle/>
          <a:p>
            <a:pPr eaLnBrk="1" hangingPunct="1">
              <a:lnSpc>
                <a:spcPct val="165000"/>
              </a:lnSpc>
            </a:pPr>
            <a:r>
              <a:rPr lang="zh-CN" altLang="en-US" b="1" smtClean="0">
                <a:solidFill>
                  <a:srgbClr val="FF0000"/>
                </a:solidFill>
                <a:latin typeface="Times New Roman" panose="02020603050405020304" pitchFamily="18" charset="0"/>
              </a:rPr>
              <a:t>约翰</a:t>
            </a:r>
            <a:r>
              <a:rPr lang="en-US" altLang="zh-CN" b="1" smtClean="0">
                <a:solidFill>
                  <a:srgbClr val="FF0000"/>
                </a:solidFill>
                <a:latin typeface="Times New Roman" panose="02020603050405020304" pitchFamily="18" charset="0"/>
              </a:rPr>
              <a:t>•</a:t>
            </a:r>
            <a:r>
              <a:rPr lang="zh-CN" altLang="en-US" b="1" smtClean="0">
                <a:solidFill>
                  <a:srgbClr val="FF0000"/>
                </a:solidFill>
                <a:latin typeface="Times New Roman" panose="02020603050405020304" pitchFamily="18" charset="0"/>
              </a:rPr>
              <a:t>霍兰德</a:t>
            </a:r>
            <a:r>
              <a:rPr lang="zh-CN" altLang="en-US" b="1" smtClean="0">
                <a:latin typeface="Times New Roman" panose="02020603050405020304" pitchFamily="18" charset="0"/>
              </a:rPr>
              <a:t> </a:t>
            </a:r>
            <a:r>
              <a:rPr lang="en-US" altLang="zh-CN" b="1" smtClean="0">
                <a:latin typeface="Times New Roman" panose="02020603050405020304" pitchFamily="18" charset="0"/>
              </a:rPr>
              <a:t>(John Holland, 1929.2.2—2015.8.9) ,</a:t>
            </a:r>
            <a:r>
              <a:rPr lang="zh-CN" altLang="en-US" b="1" smtClean="0">
                <a:latin typeface="Times New Roman" panose="02020603050405020304" pitchFamily="18" charset="0"/>
              </a:rPr>
              <a:t>　美国密歇根大学心理学教授和电子工程及计算机科学教授 </a:t>
            </a:r>
          </a:p>
          <a:p>
            <a:pPr lvl="1" eaLnBrk="1" hangingPunct="1">
              <a:lnSpc>
                <a:spcPct val="165000"/>
              </a:lnSpc>
            </a:pPr>
            <a:r>
              <a:rPr lang="en-US" altLang="zh-CN" sz="2800" b="1" smtClean="0">
                <a:latin typeface="Times New Roman" panose="02020603050405020304" pitchFamily="18" charset="0"/>
              </a:rPr>
              <a:t>1975</a:t>
            </a:r>
            <a:r>
              <a:rPr lang="zh-CN" altLang="en-US" sz="2800" b="1" smtClean="0">
                <a:latin typeface="Times New Roman" panose="02020603050405020304" pitchFamily="18" charset="0"/>
              </a:rPr>
              <a:t>年出版了专著</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自然与人工系统中的适配</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Adaptation in Natural and Artificial Systems</a:t>
            </a:r>
            <a:r>
              <a:rPr lang="zh-CN" altLang="en-US" sz="2800" b="1" smtClean="0">
                <a:latin typeface="Times New Roman" panose="02020603050405020304" pitchFamily="18" charset="0"/>
              </a:rPr>
              <a:t>），</a:t>
            </a:r>
            <a:r>
              <a:rPr lang="zh-CN" altLang="en-US" sz="2800" b="1" smtClean="0">
                <a:solidFill>
                  <a:srgbClr val="FF0000"/>
                </a:solidFill>
                <a:latin typeface="Times New Roman" panose="02020603050405020304" pitchFamily="18" charset="0"/>
              </a:rPr>
              <a:t>正式创立遗传算法的理论</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55650" y="841375"/>
            <a:ext cx="763270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60000"/>
              </a:lnSpc>
              <a:spcBef>
                <a:spcPct val="20000"/>
              </a:spcBef>
            </a:pPr>
            <a:r>
              <a:rPr lang="zh-CN" altLang="en-US" sz="3200" b="1">
                <a:latin typeface="Times New Roman" panose="02020603050405020304" pitchFamily="18" charset="0"/>
                <a:ea typeface="黑体" panose="02010609060101010101" pitchFamily="49" charset="-122"/>
              </a:rPr>
              <a:t>变 异</a:t>
            </a:r>
          </a:p>
          <a:p>
            <a:pPr algn="just" eaLnBrk="1" hangingPunct="1">
              <a:lnSpc>
                <a:spcPct val="160000"/>
              </a:lnSpc>
              <a:spcBef>
                <a:spcPct val="20000"/>
              </a:spcBef>
            </a:pPr>
            <a:r>
              <a:rPr lang="zh-CN" altLang="en-US" sz="2800" b="1">
                <a:latin typeface="Times New Roman" panose="02020603050405020304" pitchFamily="18" charset="0"/>
              </a:rPr>
              <a:t>        设变异率</a:t>
            </a:r>
            <a:r>
              <a:rPr lang="en-US" altLang="zh-CN" sz="2800" b="1" i="1">
                <a:latin typeface="Times New Roman" panose="02020603050405020304" pitchFamily="18" charset="0"/>
              </a:rPr>
              <a:t>p</a:t>
            </a:r>
            <a:r>
              <a:rPr lang="en-US" altLang="zh-CN" sz="2800" b="1" i="1" baseline="-30000">
                <a:latin typeface="Times New Roman" panose="02020603050405020304" pitchFamily="18" charset="0"/>
              </a:rPr>
              <a:t>m</a:t>
            </a:r>
            <a:r>
              <a:rPr lang="en-US" altLang="zh-CN" sz="2800" b="1">
                <a:latin typeface="Times New Roman" panose="02020603050405020304" pitchFamily="18" charset="0"/>
              </a:rPr>
              <a:t>=0.001</a:t>
            </a:r>
            <a:r>
              <a:rPr lang="zh-CN" altLang="en-US" sz="2800" b="1">
                <a:latin typeface="Times New Roman" panose="02020603050405020304" pitchFamily="18" charset="0"/>
              </a:rPr>
              <a:t>。</a:t>
            </a:r>
          </a:p>
          <a:p>
            <a:pPr algn="just" eaLnBrk="1" hangingPunct="1">
              <a:lnSpc>
                <a:spcPct val="160000"/>
              </a:lnSpc>
              <a:spcBef>
                <a:spcPct val="20000"/>
              </a:spcBef>
            </a:pPr>
            <a:r>
              <a:rPr lang="zh-CN" altLang="en-US" sz="2800" b="1">
                <a:latin typeface="Times New Roman" panose="02020603050405020304" pitchFamily="18" charset="0"/>
              </a:rPr>
              <a:t>        这样，群体</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zh-CN" altLang="en-US" sz="2800" b="1">
                <a:latin typeface="Times New Roman" panose="02020603050405020304" pitchFamily="18" charset="0"/>
              </a:rPr>
              <a:t>中共有</a:t>
            </a:r>
          </a:p>
          <a:p>
            <a:pPr algn="just" eaLnBrk="1" hangingPunct="1">
              <a:lnSpc>
                <a:spcPct val="160000"/>
              </a:lnSpc>
              <a:spcBef>
                <a:spcPct val="20000"/>
              </a:spcBef>
            </a:pPr>
            <a:r>
              <a:rPr lang="zh-CN" altLang="en-US" sz="2800" b="1">
                <a:latin typeface="Times New Roman" panose="02020603050405020304" pitchFamily="18" charset="0"/>
              </a:rPr>
              <a:t>                               </a:t>
            </a:r>
            <a:r>
              <a:rPr lang="en-US" altLang="zh-CN" sz="2800" b="1">
                <a:latin typeface="Times New Roman" panose="02020603050405020304" pitchFamily="18" charset="0"/>
              </a:rPr>
              <a:t>5</a:t>
            </a:r>
            <a:r>
              <a:rPr lang="en-US" altLang="en-US" sz="2800" b="1"/>
              <a:t>×</a:t>
            </a:r>
            <a:r>
              <a:rPr lang="en-US" altLang="zh-CN" sz="2800" b="1">
                <a:latin typeface="Times New Roman" panose="02020603050405020304" pitchFamily="18" charset="0"/>
              </a:rPr>
              <a:t>4</a:t>
            </a:r>
            <a:r>
              <a:rPr lang="en-US" altLang="en-US" sz="2800" b="1"/>
              <a:t>×</a:t>
            </a:r>
            <a:r>
              <a:rPr lang="en-US" altLang="zh-CN" sz="2800" b="1">
                <a:latin typeface="Times New Roman" panose="02020603050405020304" pitchFamily="18" charset="0"/>
              </a:rPr>
              <a:t>0.001=0.02</a:t>
            </a:r>
          </a:p>
          <a:p>
            <a:pPr algn="just" eaLnBrk="1" hangingPunct="1">
              <a:lnSpc>
                <a:spcPct val="160000"/>
              </a:lnSpc>
              <a:spcBef>
                <a:spcPct val="20000"/>
              </a:spcBef>
            </a:pPr>
            <a:r>
              <a:rPr lang="zh-CN" altLang="en-US" sz="2800" b="1">
                <a:latin typeface="Times New Roman" panose="02020603050405020304" pitchFamily="18" charset="0"/>
              </a:rPr>
              <a:t>位基因可以变异。</a:t>
            </a:r>
          </a:p>
          <a:p>
            <a:pPr algn="just" eaLnBrk="1" hangingPunct="1">
              <a:lnSpc>
                <a:spcPct val="160000"/>
              </a:lnSpc>
              <a:spcBef>
                <a:spcPct val="20000"/>
              </a:spcBef>
            </a:pPr>
            <a:r>
              <a:rPr lang="zh-CN" altLang="en-US" sz="2800" b="1">
                <a:latin typeface="Times New Roman" panose="02020603050405020304" pitchFamily="18" charset="0"/>
              </a:rPr>
              <a:t>         </a:t>
            </a:r>
            <a:r>
              <a:rPr lang="en-US" altLang="zh-CN" sz="2800" b="1">
                <a:latin typeface="Times New Roman" panose="02020603050405020304" pitchFamily="18" charset="0"/>
              </a:rPr>
              <a:t>0.02</a:t>
            </a:r>
            <a:r>
              <a:rPr lang="zh-CN" altLang="en-US" sz="2800" b="1">
                <a:latin typeface="Times New Roman" panose="02020603050405020304" pitchFamily="18" charset="0"/>
              </a:rPr>
              <a:t>位显然不足</a:t>
            </a:r>
            <a:r>
              <a:rPr lang="en-US" altLang="zh-CN" sz="2800" b="1">
                <a:latin typeface="Times New Roman" panose="02020603050405020304" pitchFamily="18" charset="0"/>
              </a:rPr>
              <a:t>1</a:t>
            </a:r>
            <a:r>
              <a:rPr lang="zh-CN" altLang="en-US" sz="2800" b="1">
                <a:latin typeface="Times New Roman" panose="02020603050405020304" pitchFamily="18" charset="0"/>
              </a:rPr>
              <a:t>位，所以本轮遗传操作不做变异。</a:t>
            </a:r>
            <a:endParaRPr lang="zh-CN" altLang="en-US" sz="2800" b="1">
              <a:latin typeface="Times New Roman" panose="02020603050405020304" pitchFamily="18" charset="0"/>
              <a:cs typeface="Times New Roman" panose="02020603050405020304" pitchFamily="18" charset="0"/>
            </a:endParaRPr>
          </a:p>
        </p:txBody>
      </p:sp>
      <p:sp>
        <p:nvSpPr>
          <p:cNvPr id="48131"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p:txBody>
          <a:bodyPr/>
          <a:lstStyle/>
          <a:p>
            <a:pPr eaLnBrk="1" hangingPunct="1">
              <a:lnSpc>
                <a:spcPct val="180000"/>
              </a:lnSpc>
              <a:buFont typeface="Wingdings" panose="05000000000000000000" pitchFamily="2" charset="2"/>
              <a:buNone/>
            </a:pPr>
            <a:r>
              <a:rPr lang="zh-CN" altLang="en-US" b="1" smtClean="0">
                <a:latin typeface="宋体" panose="02010600030101010101" pitchFamily="2" charset="-122"/>
              </a:rPr>
              <a:t>于是，得到第二代种群</a:t>
            </a:r>
            <a:r>
              <a:rPr lang="en-US" altLang="zh-CN" b="1" i="1" smtClean="0">
                <a:latin typeface="Times New Roman" panose="02020603050405020304" pitchFamily="18" charset="0"/>
              </a:rPr>
              <a:t>S</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a:t>
            </a:r>
          </a:p>
          <a:p>
            <a:pPr eaLnBrk="1" hangingPunct="1">
              <a:lnSpc>
                <a:spcPct val="180000"/>
              </a:lnSpc>
              <a:spcBef>
                <a:spcPct val="50000"/>
              </a:spcBef>
              <a:buFont typeface="Wingdings" panose="05000000000000000000" pitchFamily="2" charset="2"/>
              <a:buNone/>
            </a:pPr>
            <a:r>
              <a:rPr lang="zh-CN" altLang="en-US" b="1" i="1" smtClean="0"/>
              <a:t>        </a:t>
            </a:r>
            <a:r>
              <a:rPr lang="en-US" altLang="zh-CN" b="1" i="1" smtClean="0"/>
              <a:t>s</a:t>
            </a:r>
            <a:r>
              <a:rPr lang="en-US" altLang="zh-CN" b="1" baseline="-25000" smtClean="0"/>
              <a:t>1</a:t>
            </a:r>
            <a:r>
              <a:rPr lang="en-US" altLang="zh-CN" b="1" smtClean="0"/>
              <a:t>=11001</a:t>
            </a:r>
            <a:r>
              <a:rPr lang="zh-CN" altLang="en-US" b="1" smtClean="0"/>
              <a:t>（</a:t>
            </a:r>
            <a:r>
              <a:rPr lang="en-US" altLang="zh-CN" b="1" smtClean="0"/>
              <a:t>25</a:t>
            </a:r>
            <a:r>
              <a:rPr lang="zh-CN" altLang="en-US" b="1" smtClean="0"/>
              <a:t>）</a:t>
            </a:r>
            <a:r>
              <a:rPr lang="en-US" altLang="zh-CN" b="1" smtClean="0"/>
              <a:t>, </a:t>
            </a:r>
            <a:r>
              <a:rPr lang="en-US" altLang="zh-CN" b="1" i="1" smtClean="0"/>
              <a:t>s</a:t>
            </a:r>
            <a:r>
              <a:rPr lang="en-US" altLang="zh-CN" b="1" baseline="-25000" smtClean="0"/>
              <a:t>2</a:t>
            </a:r>
            <a:r>
              <a:rPr lang="en-US" altLang="zh-CN" b="1" smtClean="0"/>
              <a:t>=01100</a:t>
            </a:r>
            <a:r>
              <a:rPr lang="zh-CN" altLang="en-US" b="1" smtClean="0"/>
              <a:t>（</a:t>
            </a:r>
            <a:r>
              <a:rPr lang="en-US" altLang="zh-CN" b="1" smtClean="0"/>
              <a:t>12</a:t>
            </a:r>
            <a:r>
              <a:rPr lang="zh-CN" altLang="en-US" b="1" smtClean="0"/>
              <a:t>）</a:t>
            </a:r>
          </a:p>
          <a:p>
            <a:pPr eaLnBrk="1" hangingPunct="1">
              <a:lnSpc>
                <a:spcPct val="180000"/>
              </a:lnSpc>
              <a:buFont typeface="Wingdings" panose="05000000000000000000" pitchFamily="2" charset="2"/>
              <a:buNone/>
            </a:pPr>
            <a:r>
              <a:rPr lang="zh-CN" altLang="en-US" b="1" smtClean="0"/>
              <a:t>         </a:t>
            </a:r>
            <a:r>
              <a:rPr lang="en-US" altLang="zh-CN" b="1" i="1" smtClean="0"/>
              <a:t>s</a:t>
            </a:r>
            <a:r>
              <a:rPr lang="en-US" altLang="zh-CN" b="1" baseline="-25000" smtClean="0"/>
              <a:t>3</a:t>
            </a:r>
            <a:r>
              <a:rPr lang="en-US" altLang="zh-CN" b="1" smtClean="0"/>
              <a:t>=11011</a:t>
            </a:r>
            <a:r>
              <a:rPr lang="zh-CN" altLang="en-US" b="1" smtClean="0"/>
              <a:t>（</a:t>
            </a:r>
            <a:r>
              <a:rPr lang="en-US" altLang="zh-CN" b="1" smtClean="0"/>
              <a:t>27</a:t>
            </a:r>
            <a:r>
              <a:rPr lang="zh-CN" altLang="en-US" b="1" smtClean="0"/>
              <a:t>）</a:t>
            </a:r>
            <a:r>
              <a:rPr lang="en-US" altLang="zh-CN" b="1" smtClean="0"/>
              <a:t>, </a:t>
            </a:r>
            <a:r>
              <a:rPr lang="en-US" altLang="zh-CN" b="1" i="1" smtClean="0"/>
              <a:t>s</a:t>
            </a:r>
            <a:r>
              <a:rPr lang="en-US" altLang="zh-CN" b="1" baseline="-25000" smtClean="0"/>
              <a:t>4</a:t>
            </a:r>
            <a:r>
              <a:rPr lang="en-US" altLang="zh-CN" b="1" smtClean="0"/>
              <a:t>=10000</a:t>
            </a:r>
            <a:r>
              <a:rPr lang="zh-CN" altLang="en-US" b="1" smtClean="0"/>
              <a:t>（</a:t>
            </a:r>
            <a:r>
              <a:rPr lang="en-US" altLang="zh-CN" b="1" smtClean="0"/>
              <a:t>16</a:t>
            </a:r>
            <a:r>
              <a:rPr lang="zh-CN" altLang="en-US" b="1" smtClean="0"/>
              <a:t>）</a:t>
            </a:r>
          </a:p>
          <a:p>
            <a:pPr eaLnBrk="1" hangingPunct="1">
              <a:buFont typeface="Wingdings" panose="05000000000000000000" pitchFamily="2" charset="2"/>
              <a:buNone/>
            </a:pPr>
            <a:endParaRPr lang="en-US" altLang="zh-CN" b="1" smtClean="0"/>
          </a:p>
        </p:txBody>
      </p:sp>
      <p:sp>
        <p:nvSpPr>
          <p:cNvPr id="49155"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620838" y="1338263"/>
            <a:ext cx="593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rPr>
              <a:t> </a:t>
            </a:r>
            <a:r>
              <a:rPr lang="zh-CN" altLang="en-US" sz="3200" b="1">
                <a:latin typeface="宋体" panose="02010600030101010101" pitchFamily="2" charset="-122"/>
              </a:rPr>
              <a:t>第二代种群</a:t>
            </a:r>
            <a:r>
              <a:rPr lang="en-US" altLang="zh-CN" sz="3200" b="1" i="1">
                <a:latin typeface="宋体" panose="02010600030101010101" pitchFamily="2" charset="-122"/>
              </a:rPr>
              <a:t>S</a:t>
            </a:r>
            <a:r>
              <a:rPr lang="en-US" altLang="zh-CN" sz="3200" b="1" baseline="-25000">
                <a:latin typeface="宋体" panose="02010600030101010101" pitchFamily="2" charset="-122"/>
              </a:rPr>
              <a:t>2</a:t>
            </a:r>
            <a:r>
              <a:rPr lang="zh-CN" altLang="en-US" sz="3200" b="1">
                <a:latin typeface="宋体" panose="02010600030101010101" pitchFamily="2" charset="-122"/>
              </a:rPr>
              <a:t>中各染色体的情况</a:t>
            </a:r>
            <a:r>
              <a:rPr lang="zh-CN" altLang="en-US" sz="2400" b="1">
                <a:latin typeface="Times New Roman" panose="02020603050405020304" pitchFamily="18" charset="0"/>
              </a:rPr>
              <a:t> </a:t>
            </a:r>
          </a:p>
        </p:txBody>
      </p:sp>
      <p:graphicFrame>
        <p:nvGraphicFramePr>
          <p:cNvPr id="324611" name="Group 3"/>
          <p:cNvGraphicFramePr>
            <a:graphicFrameLocks noGrp="1"/>
          </p:cNvGraphicFramePr>
          <p:nvPr/>
        </p:nvGraphicFramePr>
        <p:xfrm>
          <a:off x="727075" y="2509838"/>
          <a:ext cx="7777163" cy="3189287"/>
        </p:xfrm>
        <a:graphic>
          <a:graphicData uri="http://schemas.openxmlformats.org/drawingml/2006/table">
            <a:tbl>
              <a:tblPr/>
              <a:tblGrid>
                <a:gridCol w="1555750"/>
                <a:gridCol w="1554162"/>
                <a:gridCol w="1557338"/>
                <a:gridCol w="1554162"/>
                <a:gridCol w="1555750"/>
              </a:tblGrid>
              <a:tr h="896082">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染色体</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适应度</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选择概率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积累概率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估计的</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选中次数</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1</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=11001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625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0.36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0.36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317">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2</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=01100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0.08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3</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=11011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729</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0.85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2905">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4</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=10000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256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0.15</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17"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19138" y="1085850"/>
            <a:ext cx="770572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zh-CN" altLang="en-US" sz="2400" b="1">
                <a:latin typeface="宋体" panose="02010600030101010101" pitchFamily="2" charset="-122"/>
              </a:rPr>
              <a:t>　　 </a:t>
            </a:r>
            <a:r>
              <a:rPr lang="zh-CN" altLang="en-US" sz="2800" b="1">
                <a:latin typeface="宋体" panose="02010600030101010101" pitchFamily="2" charset="-122"/>
              </a:rPr>
              <a:t>假设这一轮选择</a:t>
            </a:r>
            <a:r>
              <a:rPr lang="en-US" altLang="zh-CN" sz="2800" b="1">
                <a:latin typeface="Times New Roman" panose="02020603050405020304" pitchFamily="18" charset="0"/>
              </a:rPr>
              <a:t>-</a:t>
            </a:r>
            <a:r>
              <a:rPr lang="zh-CN" altLang="en-US" sz="2800" b="1">
                <a:latin typeface="宋体" panose="02010600030101010101" pitchFamily="2" charset="-122"/>
              </a:rPr>
              <a:t>复制操作中，种群</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zh-CN" altLang="en-US" sz="2800" b="1">
                <a:latin typeface="宋体" panose="02010600030101010101" pitchFamily="2" charset="-122"/>
              </a:rPr>
              <a:t>中的</a:t>
            </a:r>
          </a:p>
          <a:p>
            <a:pPr eaLnBrk="1" hangingPunct="1">
              <a:lnSpc>
                <a:spcPct val="120000"/>
              </a:lnSpc>
              <a:spcBef>
                <a:spcPct val="20000"/>
              </a:spcBef>
            </a:pPr>
            <a:r>
              <a:rPr lang="en-US" altLang="zh-CN" sz="2800" b="1">
                <a:solidFill>
                  <a:srgbClr val="FF0000"/>
                </a:solidFill>
                <a:latin typeface="Times New Roman" panose="02020603050405020304" pitchFamily="18" charset="0"/>
              </a:rPr>
              <a:t>4</a:t>
            </a:r>
            <a:r>
              <a:rPr lang="zh-CN" altLang="en-US" sz="2800" b="1">
                <a:solidFill>
                  <a:srgbClr val="FF0000"/>
                </a:solidFill>
                <a:latin typeface="宋体" panose="02010600030101010101" pitchFamily="2" charset="-122"/>
              </a:rPr>
              <a:t>个染色体都被选中</a:t>
            </a:r>
            <a:r>
              <a:rPr lang="zh-CN" altLang="en-US" sz="2800" b="1">
                <a:latin typeface="宋体" panose="02010600030101010101" pitchFamily="2" charset="-122"/>
              </a:rPr>
              <a:t>，则得到群体：</a:t>
            </a:r>
            <a:r>
              <a:rPr lang="zh-CN" altLang="en-US" sz="2800" b="1">
                <a:latin typeface="Times New Roman" panose="02020603050405020304" pitchFamily="18" charset="0"/>
              </a:rPr>
              <a:t> </a:t>
            </a:r>
          </a:p>
        </p:txBody>
      </p:sp>
      <p:sp>
        <p:nvSpPr>
          <p:cNvPr id="51203" name="Text Box 3"/>
          <p:cNvSpPr txBox="1">
            <a:spLocks noChangeArrowheads="1"/>
          </p:cNvSpPr>
          <p:nvPr/>
        </p:nvSpPr>
        <p:spPr bwMode="auto">
          <a:xfrm>
            <a:off x="1331913" y="2297113"/>
            <a:ext cx="648017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en-US" altLang="zh-CN" sz="2800" b="1" i="1">
                <a:latin typeface="Times New Roman" panose="02020603050405020304" pitchFamily="18" charset="0"/>
              </a:rPr>
              <a:t> 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en-US" altLang="zh-CN" sz="2800" b="1">
                <a:latin typeface="Times New Roman" panose="02020603050405020304" pitchFamily="18" charset="0"/>
              </a:rPr>
              <a:t>=11001</a:t>
            </a:r>
            <a:r>
              <a:rPr lang="zh-CN" altLang="en-US" sz="2800" b="1">
                <a:latin typeface="宋体" panose="02010600030101010101" pitchFamily="2" charset="-122"/>
              </a:rPr>
              <a:t>（</a:t>
            </a:r>
            <a:r>
              <a:rPr lang="en-US" altLang="zh-CN" sz="2800" b="1">
                <a:latin typeface="Times New Roman" panose="02020603050405020304" pitchFamily="18" charset="0"/>
              </a:rPr>
              <a:t>25</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en-US" altLang="zh-CN" sz="2800" b="1">
                <a:latin typeface="Times New Roman" panose="02020603050405020304" pitchFamily="18" charset="0"/>
              </a:rPr>
              <a:t>= 01100</a:t>
            </a:r>
            <a:r>
              <a:rPr lang="zh-CN" altLang="en-US" sz="2800" b="1">
                <a:latin typeface="宋体" panose="02010600030101010101" pitchFamily="2" charset="-122"/>
              </a:rPr>
              <a:t>（</a:t>
            </a:r>
            <a:r>
              <a:rPr lang="en-US" altLang="zh-CN" sz="2800" b="1">
                <a:latin typeface="Times New Roman" panose="02020603050405020304" pitchFamily="18" charset="0"/>
              </a:rPr>
              <a:t>12</a:t>
            </a:r>
            <a:r>
              <a:rPr lang="zh-CN" altLang="en-US" sz="2800" b="1">
                <a:latin typeface="宋体" panose="02010600030101010101" pitchFamily="2" charset="-122"/>
              </a:rPr>
              <a:t>）</a:t>
            </a:r>
          </a:p>
          <a:p>
            <a:pPr eaLnBrk="1" hangingPunct="1">
              <a:lnSpc>
                <a:spcPct val="120000"/>
              </a:lnSpc>
              <a:spcBef>
                <a:spcPct val="20000"/>
              </a:spcBef>
            </a:pPr>
            <a:r>
              <a:rPr lang="zh-CN" altLang="en-US"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en-US" altLang="zh-CN" sz="2800" b="1">
                <a:latin typeface="Times New Roman" panose="02020603050405020304" pitchFamily="18" charset="0"/>
              </a:rPr>
              <a:t>=11011</a:t>
            </a:r>
            <a:r>
              <a:rPr lang="zh-CN" altLang="en-US" sz="2800" b="1">
                <a:latin typeface="宋体" panose="02010600030101010101" pitchFamily="2" charset="-122"/>
              </a:rPr>
              <a:t>（</a:t>
            </a:r>
            <a:r>
              <a:rPr lang="en-US" altLang="zh-CN" sz="2800" b="1">
                <a:latin typeface="Times New Roman" panose="02020603050405020304" pitchFamily="18" charset="0"/>
              </a:rPr>
              <a:t>27</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en-US" altLang="zh-CN" sz="2800" b="1">
                <a:latin typeface="Times New Roman" panose="02020603050405020304" pitchFamily="18" charset="0"/>
              </a:rPr>
              <a:t>= 10000</a:t>
            </a:r>
            <a:r>
              <a:rPr lang="zh-CN" altLang="en-US" sz="2800" b="1">
                <a:latin typeface="宋体" panose="02010600030101010101" pitchFamily="2" charset="-122"/>
              </a:rPr>
              <a:t>（</a:t>
            </a:r>
            <a:r>
              <a:rPr lang="en-US" altLang="zh-CN" sz="2800" b="1">
                <a:latin typeface="Times New Roman" panose="02020603050405020304" pitchFamily="18" charset="0"/>
              </a:rPr>
              <a:t>16</a:t>
            </a:r>
            <a:r>
              <a:rPr lang="zh-CN" altLang="en-US" sz="2800" b="1">
                <a:latin typeface="宋体" panose="02010600030101010101" pitchFamily="2" charset="-122"/>
              </a:rPr>
              <a:t>）</a:t>
            </a:r>
            <a:r>
              <a:rPr lang="zh-CN" altLang="en-US" sz="2800" b="1">
                <a:latin typeface="Times New Roman" panose="02020603050405020304" pitchFamily="18" charset="0"/>
              </a:rPr>
              <a:t> </a:t>
            </a:r>
          </a:p>
        </p:txBody>
      </p:sp>
      <p:sp>
        <p:nvSpPr>
          <p:cNvPr id="51204" name="Text Box 4"/>
          <p:cNvSpPr txBox="1">
            <a:spLocks noChangeArrowheads="1"/>
          </p:cNvSpPr>
          <p:nvPr/>
        </p:nvSpPr>
        <p:spPr bwMode="auto">
          <a:xfrm>
            <a:off x="682625" y="3617913"/>
            <a:ext cx="77787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en-US" altLang="zh-CN" sz="2400" b="1">
                <a:latin typeface="宋体" panose="02010600030101010101" pitchFamily="2" charset="-122"/>
              </a:rPr>
              <a:t>     </a:t>
            </a:r>
            <a:r>
              <a:rPr lang="zh-CN" altLang="en-US" sz="2800" b="1">
                <a:latin typeface="宋体" panose="02010600030101010101" pitchFamily="2" charset="-122"/>
              </a:rPr>
              <a:t>做交叉运算，让</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a:t>
            </a:r>
            <a:r>
              <a:rPr lang="zh-CN" altLang="en-US" sz="2800" b="1">
                <a:latin typeface="宋体" panose="02010600030101010101" pitchFamily="2" charset="-122"/>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a:t>
            </a:r>
            <a:r>
              <a:rPr lang="zh-CN" altLang="en-US" sz="2800" b="1">
                <a:latin typeface="宋体" panose="02010600030101010101" pitchFamily="2" charset="-122"/>
              </a:rPr>
              <a:t>，</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Times New Roman" panose="02020603050405020304" pitchFamily="18" charset="0"/>
              </a:rPr>
              <a:t>’</a:t>
            </a:r>
            <a:r>
              <a:rPr lang="zh-CN" altLang="en-US" sz="2800" b="1">
                <a:latin typeface="宋体" panose="02010600030101010101" pitchFamily="2" charset="-122"/>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Times New Roman" panose="02020603050405020304" pitchFamily="18" charset="0"/>
              </a:rPr>
              <a:t>’</a:t>
            </a:r>
            <a:r>
              <a:rPr lang="en-US" altLang="zh-CN" sz="2800" b="1">
                <a:latin typeface="Times New Roman" panose="02020603050405020304" pitchFamily="18" charset="0"/>
              </a:rPr>
              <a:t> </a:t>
            </a:r>
            <a:r>
              <a:rPr lang="zh-CN" altLang="en-US" sz="2800" b="1">
                <a:latin typeface="宋体" panose="02010600030101010101" pitchFamily="2" charset="-122"/>
              </a:rPr>
              <a:t>分别交换</a:t>
            </a:r>
            <a:r>
              <a:rPr lang="zh-CN" altLang="en-US" sz="2800" b="1">
                <a:solidFill>
                  <a:srgbClr val="FF0000"/>
                </a:solidFill>
                <a:latin typeface="宋体" panose="02010600030101010101" pitchFamily="2" charset="-122"/>
              </a:rPr>
              <a:t>后三位基因</a:t>
            </a:r>
            <a:r>
              <a:rPr lang="zh-CN" altLang="en-US" sz="2800" b="1">
                <a:latin typeface="宋体" panose="02010600030101010101" pitchFamily="2" charset="-122"/>
              </a:rPr>
              <a:t>，得</a:t>
            </a:r>
            <a:r>
              <a:rPr lang="zh-CN" altLang="en-US" sz="2400" b="1">
                <a:latin typeface="Times New Roman" panose="02020603050405020304" pitchFamily="18" charset="0"/>
              </a:rPr>
              <a:t> </a:t>
            </a:r>
          </a:p>
        </p:txBody>
      </p:sp>
      <p:sp>
        <p:nvSpPr>
          <p:cNvPr id="51205" name="Text Box 5"/>
          <p:cNvSpPr txBox="1">
            <a:spLocks noChangeArrowheads="1"/>
          </p:cNvSpPr>
          <p:nvPr/>
        </p:nvSpPr>
        <p:spPr bwMode="auto">
          <a:xfrm>
            <a:off x="1295400" y="4643438"/>
            <a:ext cx="655320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en-US" altLang="zh-CN" sz="2800" b="1" i="1">
                <a:latin typeface="Times New Roman" panose="02020603050405020304" pitchFamily="18" charset="0"/>
              </a:rPr>
              <a:t>     s</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 </a:t>
            </a:r>
            <a:r>
              <a:rPr lang="en-US" altLang="zh-CN" sz="2800" b="1">
                <a:latin typeface="Times New Roman" panose="02020603050405020304" pitchFamily="18" charset="0"/>
              </a:rPr>
              <a:t>=11100</a:t>
            </a:r>
            <a:r>
              <a:rPr lang="zh-CN" altLang="en-US" sz="2800" b="1">
                <a:latin typeface="宋体" panose="02010600030101010101" pitchFamily="2" charset="-122"/>
              </a:rPr>
              <a:t>（</a:t>
            </a:r>
            <a:r>
              <a:rPr lang="en-US" altLang="zh-CN" sz="2800" b="1">
                <a:latin typeface="Times New Roman" panose="02020603050405020304" pitchFamily="18" charset="0"/>
              </a:rPr>
              <a:t>28</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 </a:t>
            </a:r>
            <a:r>
              <a:rPr lang="en-US" altLang="zh-CN" sz="2800" b="1">
                <a:latin typeface="Times New Roman" panose="02020603050405020304" pitchFamily="18" charset="0"/>
              </a:rPr>
              <a:t>= 01001</a:t>
            </a:r>
            <a:r>
              <a:rPr lang="zh-CN" altLang="en-US" sz="2800" b="1">
                <a:latin typeface="宋体" panose="02010600030101010101" pitchFamily="2" charset="-122"/>
              </a:rPr>
              <a:t>（</a:t>
            </a:r>
            <a:r>
              <a:rPr lang="en-US" altLang="zh-CN" sz="2800" b="1">
                <a:latin typeface="Times New Roman" panose="02020603050405020304" pitchFamily="18" charset="0"/>
              </a:rPr>
              <a:t>9</a:t>
            </a:r>
            <a:r>
              <a:rPr lang="zh-CN" altLang="en-US" sz="2800" b="1">
                <a:latin typeface="宋体" panose="02010600030101010101" pitchFamily="2" charset="-122"/>
              </a:rPr>
              <a:t>）</a:t>
            </a:r>
          </a:p>
          <a:p>
            <a:pPr eaLnBrk="1" hangingPunct="1">
              <a:lnSpc>
                <a:spcPct val="120000"/>
              </a:lnSpc>
              <a:spcBef>
                <a:spcPct val="20000"/>
              </a:spcBef>
            </a:pPr>
            <a:r>
              <a:rPr lang="zh-CN" altLang="en-US"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Times New Roman" panose="02020603050405020304" pitchFamily="18" charset="0"/>
              </a:rPr>
              <a:t>’’ </a:t>
            </a:r>
            <a:r>
              <a:rPr lang="en-US" altLang="zh-CN" sz="2800" b="1">
                <a:latin typeface="Times New Roman" panose="02020603050405020304" pitchFamily="18" charset="0"/>
              </a:rPr>
              <a:t>=11000</a:t>
            </a:r>
            <a:r>
              <a:rPr lang="zh-CN" altLang="en-US" sz="2800" b="1">
                <a:latin typeface="宋体" panose="02010600030101010101" pitchFamily="2" charset="-122"/>
              </a:rPr>
              <a:t>（</a:t>
            </a:r>
            <a:r>
              <a:rPr lang="en-US" altLang="zh-CN" sz="2800" b="1">
                <a:latin typeface="Times New Roman" panose="02020603050405020304" pitchFamily="18" charset="0"/>
              </a:rPr>
              <a:t>24</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Times New Roman" panose="02020603050405020304" pitchFamily="18" charset="0"/>
              </a:rPr>
              <a:t>’’ </a:t>
            </a:r>
            <a:r>
              <a:rPr lang="en-US" altLang="zh-CN" sz="2800" b="1">
                <a:latin typeface="Times New Roman" panose="02020603050405020304" pitchFamily="18" charset="0"/>
              </a:rPr>
              <a:t>= 10011</a:t>
            </a:r>
            <a:r>
              <a:rPr lang="zh-CN" altLang="en-US" sz="2800" b="1">
                <a:latin typeface="宋体" panose="02010600030101010101" pitchFamily="2" charset="-122"/>
              </a:rPr>
              <a:t>（</a:t>
            </a:r>
            <a:r>
              <a:rPr lang="en-US" altLang="zh-CN" sz="2800" b="1">
                <a:latin typeface="Times New Roman" panose="02020603050405020304" pitchFamily="18" charset="0"/>
              </a:rPr>
              <a:t>19</a:t>
            </a:r>
            <a:r>
              <a:rPr lang="zh-CN" altLang="en-US" sz="2800" b="1">
                <a:latin typeface="宋体" panose="02010600030101010101" pitchFamily="2" charset="-122"/>
              </a:rPr>
              <a:t>）</a:t>
            </a:r>
            <a:r>
              <a:rPr lang="zh-CN" altLang="en-US" sz="2000" b="1">
                <a:latin typeface="Times New Roman" panose="02020603050405020304" pitchFamily="18" charset="0"/>
              </a:rPr>
              <a:t> </a:t>
            </a:r>
          </a:p>
        </p:txBody>
      </p:sp>
      <p:sp>
        <p:nvSpPr>
          <p:cNvPr id="51206" name="Text Box 6"/>
          <p:cNvSpPr txBox="1">
            <a:spLocks noChangeArrowheads="1"/>
          </p:cNvSpPr>
          <p:nvPr/>
        </p:nvSpPr>
        <p:spPr bwMode="auto">
          <a:xfrm>
            <a:off x="719138" y="5940425"/>
            <a:ext cx="44719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这一轮仍然不会发生变异。</a:t>
            </a:r>
            <a:r>
              <a:rPr lang="zh-CN" altLang="en-US" sz="2400" b="1">
                <a:latin typeface="Times New Roman" panose="02020603050405020304" pitchFamily="18" charset="0"/>
              </a:rPr>
              <a:t> </a:t>
            </a:r>
          </a:p>
        </p:txBody>
      </p:sp>
      <p:sp>
        <p:nvSpPr>
          <p:cNvPr id="51207"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439863" y="1543050"/>
            <a:ext cx="6264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20000"/>
              </a:spcBef>
            </a:pPr>
            <a:r>
              <a:rPr lang="zh-CN" altLang="en-US" sz="3200" b="1">
                <a:latin typeface="Times New Roman" panose="02020603050405020304" pitchFamily="18" charset="0"/>
              </a:rPr>
              <a:t>于是，得第三代种群</a:t>
            </a:r>
            <a:r>
              <a:rPr lang="en-US" altLang="zh-CN" sz="3200" b="1" i="1">
                <a:latin typeface="Times New Roman" panose="02020603050405020304" pitchFamily="18" charset="0"/>
              </a:rPr>
              <a:t>S</a:t>
            </a:r>
            <a:r>
              <a:rPr lang="en-US" altLang="zh-CN" sz="3200" b="1" baseline="-25000">
                <a:latin typeface="Times New Roman" panose="02020603050405020304" pitchFamily="18" charset="0"/>
              </a:rPr>
              <a:t>3</a:t>
            </a:r>
            <a:r>
              <a:rPr lang="zh-CN" altLang="en-US" sz="3200" b="1">
                <a:latin typeface="Times New Roman" panose="02020603050405020304" pitchFamily="18" charset="0"/>
              </a:rPr>
              <a:t>：</a:t>
            </a:r>
            <a:endParaRPr lang="zh-CN" altLang="en-US" sz="3200" b="1" i="1">
              <a:latin typeface="Times New Roman" panose="02020603050405020304" pitchFamily="18" charset="0"/>
            </a:endParaRPr>
          </a:p>
          <a:p>
            <a:pPr eaLnBrk="1" hangingPunct="1">
              <a:lnSpc>
                <a:spcPct val="170000"/>
              </a:lnSpc>
              <a:spcBef>
                <a:spcPct val="50000"/>
              </a:spcBef>
            </a:pPr>
            <a:r>
              <a:rPr lang="zh-CN" altLang="en-US" sz="3200" b="1" i="1"/>
              <a:t> </a:t>
            </a:r>
            <a:r>
              <a:rPr lang="en-US" altLang="zh-CN" sz="3200" b="1" i="1">
                <a:latin typeface="Times New Roman" panose="02020603050405020304" pitchFamily="18" charset="0"/>
              </a:rPr>
              <a:t>s</a:t>
            </a:r>
            <a:r>
              <a:rPr lang="en-US" altLang="zh-CN" sz="3200" b="1" baseline="-30000">
                <a:latin typeface="Times New Roman" panose="02020603050405020304" pitchFamily="18" charset="0"/>
              </a:rPr>
              <a:t>1</a:t>
            </a:r>
            <a:r>
              <a:rPr lang="en-US" altLang="zh-CN" sz="3200" b="1">
                <a:latin typeface="Times New Roman" panose="02020603050405020304" pitchFamily="18" charset="0"/>
              </a:rPr>
              <a:t>=11100</a:t>
            </a:r>
            <a:r>
              <a:rPr lang="zh-CN" altLang="en-US" sz="3200" b="1">
                <a:latin typeface="Times New Roman" panose="02020603050405020304" pitchFamily="18" charset="0"/>
              </a:rPr>
              <a:t>（</a:t>
            </a:r>
            <a:r>
              <a:rPr lang="en-US" altLang="zh-CN" sz="3200" b="1">
                <a:latin typeface="Times New Roman" panose="02020603050405020304" pitchFamily="18" charset="0"/>
              </a:rPr>
              <a:t>28</a:t>
            </a:r>
            <a:r>
              <a:rPr lang="zh-CN" altLang="en-US" sz="3200" b="1">
                <a:latin typeface="Times New Roman" panose="02020603050405020304" pitchFamily="18" charset="0"/>
              </a:rPr>
              <a:t>）</a:t>
            </a:r>
            <a:r>
              <a:rPr lang="en-US" altLang="zh-CN" sz="3200" b="1">
                <a:latin typeface="Times New Roman" panose="02020603050405020304" pitchFamily="18" charset="0"/>
              </a:rPr>
              <a:t>, </a:t>
            </a:r>
            <a:r>
              <a:rPr lang="en-US" altLang="zh-CN" sz="3200" b="1" i="1">
                <a:latin typeface="Times New Roman" panose="02020603050405020304" pitchFamily="18" charset="0"/>
              </a:rPr>
              <a:t>s</a:t>
            </a:r>
            <a:r>
              <a:rPr lang="en-US" altLang="zh-CN" sz="3200" b="1" baseline="-30000">
                <a:latin typeface="Times New Roman" panose="02020603050405020304" pitchFamily="18" charset="0"/>
              </a:rPr>
              <a:t>2</a:t>
            </a:r>
            <a:r>
              <a:rPr lang="en-US" altLang="zh-CN" sz="3200" b="1">
                <a:latin typeface="Times New Roman" panose="02020603050405020304" pitchFamily="18" charset="0"/>
              </a:rPr>
              <a:t>=01001</a:t>
            </a:r>
            <a:r>
              <a:rPr lang="zh-CN" altLang="en-US" sz="3200" b="1">
                <a:latin typeface="Times New Roman" panose="02020603050405020304" pitchFamily="18" charset="0"/>
              </a:rPr>
              <a:t>（</a:t>
            </a:r>
            <a:r>
              <a:rPr lang="en-US" altLang="zh-CN" sz="3200" b="1">
                <a:latin typeface="Times New Roman" panose="02020603050405020304" pitchFamily="18" charset="0"/>
              </a:rPr>
              <a:t>9</a:t>
            </a:r>
            <a:r>
              <a:rPr lang="zh-CN" altLang="en-US" sz="3200" b="1">
                <a:latin typeface="Times New Roman" panose="02020603050405020304" pitchFamily="18" charset="0"/>
              </a:rPr>
              <a:t>）</a:t>
            </a:r>
          </a:p>
          <a:p>
            <a:pPr eaLnBrk="1" hangingPunct="1">
              <a:lnSpc>
                <a:spcPct val="170000"/>
              </a:lnSpc>
              <a:spcBef>
                <a:spcPct val="20000"/>
              </a:spcBef>
            </a:pPr>
            <a:r>
              <a:rPr lang="zh-CN" altLang="en-US" sz="3200" b="1">
                <a:latin typeface="Times New Roman" panose="02020603050405020304" pitchFamily="18" charset="0"/>
              </a:rPr>
              <a:t> </a:t>
            </a:r>
            <a:r>
              <a:rPr lang="en-US" altLang="zh-CN" sz="3200" b="1" i="1">
                <a:latin typeface="Times New Roman" panose="02020603050405020304" pitchFamily="18" charset="0"/>
              </a:rPr>
              <a:t>s</a:t>
            </a:r>
            <a:r>
              <a:rPr lang="en-US" altLang="zh-CN" sz="3200" b="1" baseline="-30000">
                <a:latin typeface="Times New Roman" panose="02020603050405020304" pitchFamily="18" charset="0"/>
              </a:rPr>
              <a:t>3</a:t>
            </a:r>
            <a:r>
              <a:rPr lang="en-US" altLang="zh-CN" sz="3200" b="1">
                <a:latin typeface="Times New Roman" panose="02020603050405020304" pitchFamily="18" charset="0"/>
              </a:rPr>
              <a:t>=11000</a:t>
            </a:r>
            <a:r>
              <a:rPr lang="zh-CN" altLang="en-US" sz="3200" b="1">
                <a:latin typeface="Times New Roman" panose="02020603050405020304" pitchFamily="18" charset="0"/>
              </a:rPr>
              <a:t>（</a:t>
            </a:r>
            <a:r>
              <a:rPr lang="en-US" altLang="zh-CN" sz="3200" b="1">
                <a:latin typeface="Times New Roman" panose="02020603050405020304" pitchFamily="18" charset="0"/>
              </a:rPr>
              <a:t>24</a:t>
            </a:r>
            <a:r>
              <a:rPr lang="zh-CN" altLang="en-US" sz="3200" b="1">
                <a:latin typeface="Times New Roman" panose="02020603050405020304" pitchFamily="18" charset="0"/>
              </a:rPr>
              <a:t>）</a:t>
            </a:r>
            <a:r>
              <a:rPr lang="en-US" altLang="zh-CN" sz="3200" b="1">
                <a:latin typeface="Times New Roman" panose="02020603050405020304" pitchFamily="18" charset="0"/>
              </a:rPr>
              <a:t>, </a:t>
            </a:r>
            <a:r>
              <a:rPr lang="en-US" altLang="zh-CN" sz="3200" b="1" i="1">
                <a:latin typeface="Times New Roman" panose="02020603050405020304" pitchFamily="18" charset="0"/>
              </a:rPr>
              <a:t>s</a:t>
            </a:r>
            <a:r>
              <a:rPr lang="en-US" altLang="zh-CN" sz="3200" b="1" baseline="-30000">
                <a:latin typeface="Times New Roman" panose="02020603050405020304" pitchFamily="18" charset="0"/>
              </a:rPr>
              <a:t>4</a:t>
            </a:r>
            <a:r>
              <a:rPr lang="en-US" altLang="zh-CN" sz="3200" b="1">
                <a:latin typeface="Times New Roman" panose="02020603050405020304" pitchFamily="18" charset="0"/>
              </a:rPr>
              <a:t>=10011</a:t>
            </a:r>
            <a:r>
              <a:rPr lang="zh-CN" altLang="en-US" sz="3200" b="1">
                <a:latin typeface="Times New Roman" panose="02020603050405020304" pitchFamily="18" charset="0"/>
              </a:rPr>
              <a:t>（</a:t>
            </a:r>
            <a:r>
              <a:rPr lang="en-US" altLang="zh-CN" sz="3200" b="1">
                <a:latin typeface="Times New Roman" panose="02020603050405020304" pitchFamily="18" charset="0"/>
              </a:rPr>
              <a:t>19</a:t>
            </a:r>
            <a:r>
              <a:rPr lang="zh-CN" altLang="en-US" sz="3200" b="1">
                <a:latin typeface="Times New Roman" panose="02020603050405020304" pitchFamily="18" charset="0"/>
              </a:rPr>
              <a:t>）</a:t>
            </a:r>
          </a:p>
          <a:p>
            <a:pPr eaLnBrk="1" hangingPunct="1">
              <a:lnSpc>
                <a:spcPct val="170000"/>
              </a:lnSpc>
              <a:spcBef>
                <a:spcPct val="20000"/>
              </a:spcBef>
            </a:pPr>
            <a:r>
              <a:rPr lang="zh-CN" altLang="en-US" sz="1000" b="1">
                <a:latin typeface="Times New Roman" panose="02020603050405020304" pitchFamily="18" charset="0"/>
              </a:rPr>
              <a:t> </a:t>
            </a:r>
          </a:p>
        </p:txBody>
      </p:sp>
      <p:sp>
        <p:nvSpPr>
          <p:cNvPr id="52227"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647825" y="1382713"/>
            <a:ext cx="58483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第三代种群</a:t>
            </a:r>
            <a:r>
              <a:rPr lang="en-US" altLang="zh-CN" sz="3200" b="1" i="1">
                <a:latin typeface="Times New Roman" panose="02020603050405020304" pitchFamily="18" charset="0"/>
              </a:rPr>
              <a:t>S</a:t>
            </a:r>
            <a:r>
              <a:rPr lang="en-US" altLang="zh-CN" sz="3200" b="1" baseline="-30000">
                <a:latin typeface="Times New Roman" panose="02020603050405020304" pitchFamily="18" charset="0"/>
              </a:rPr>
              <a:t>3</a:t>
            </a:r>
            <a:r>
              <a:rPr lang="zh-CN" altLang="en-US" sz="3200" b="1">
                <a:latin typeface="Times New Roman" panose="02020603050405020304" pitchFamily="18" charset="0"/>
              </a:rPr>
              <a:t>中各染色体的情况</a:t>
            </a:r>
            <a:r>
              <a:rPr lang="zh-CN" altLang="en-US" sz="2400" b="1">
                <a:latin typeface="Times New Roman" panose="02020603050405020304" pitchFamily="18" charset="0"/>
              </a:rPr>
              <a:t> </a:t>
            </a:r>
          </a:p>
        </p:txBody>
      </p:sp>
      <p:graphicFrame>
        <p:nvGraphicFramePr>
          <p:cNvPr id="327683" name="Group 3"/>
          <p:cNvGraphicFramePr>
            <a:graphicFrameLocks noGrp="1"/>
          </p:cNvGraphicFramePr>
          <p:nvPr/>
        </p:nvGraphicFramePr>
        <p:xfrm>
          <a:off x="736600" y="2498725"/>
          <a:ext cx="7777163" cy="3189288"/>
        </p:xfrm>
        <a:graphic>
          <a:graphicData uri="http://schemas.openxmlformats.org/drawingml/2006/table">
            <a:tbl>
              <a:tblPr/>
              <a:tblGrid>
                <a:gridCol w="1555750"/>
                <a:gridCol w="1554163"/>
                <a:gridCol w="1557337"/>
                <a:gridCol w="1554163"/>
                <a:gridCol w="1555750"/>
              </a:tblGrid>
              <a:tr h="896081">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染色体</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适应度</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选择概率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积累概率</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a:t>
                      </a: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估计的</a:t>
                      </a: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cap="none" normalizeH="0" baseline="0" smtClean="0">
                          <a:ln>
                            <a:noFill/>
                          </a:ln>
                          <a:solidFill>
                            <a:srgbClr val="003366"/>
                          </a:solidFill>
                          <a:effectLst/>
                          <a:latin typeface="Arial" panose="020B0604020202020204" pitchFamily="34" charset="0"/>
                          <a:ea typeface="楷体_GB2312" pitchFamily="49" charset="-122"/>
                        </a:rPr>
                        <a:t>选中次数</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1</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=11100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784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318">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2</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=01001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81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0.04</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0.48</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492">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3</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=11000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576</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0.32</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0.80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2906">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1" u="none" strike="noStrike" cap="none" normalizeH="0" baseline="0" smtClean="0">
                          <a:ln>
                            <a:noFill/>
                          </a:ln>
                          <a:solidFill>
                            <a:srgbClr val="003366"/>
                          </a:solidFill>
                          <a:effectLst/>
                          <a:latin typeface="Arial" panose="020B0604020202020204" pitchFamily="34" charset="0"/>
                          <a:ea typeface="楷体_GB2312" pitchFamily="49" charset="-122"/>
                        </a:rPr>
                        <a:t>s</a:t>
                      </a:r>
                      <a:r>
                        <a:rPr kumimoji="0" lang="en-US" altLang="zh-CN" sz="2400" b="1" i="0" u="none" strike="noStrike" cap="none" normalizeH="0" baseline="-25000" smtClean="0">
                          <a:ln>
                            <a:noFill/>
                          </a:ln>
                          <a:solidFill>
                            <a:srgbClr val="003366"/>
                          </a:solidFill>
                          <a:effectLst/>
                          <a:latin typeface="Arial" panose="020B0604020202020204" pitchFamily="34" charset="0"/>
                          <a:ea typeface="楷体_GB2312" pitchFamily="49" charset="-122"/>
                        </a:rPr>
                        <a:t>4</a:t>
                      </a: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=10011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361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0.20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800" b="1">
                          <a:solidFill>
                            <a:srgbClr val="003366"/>
                          </a:solidFill>
                          <a:latin typeface="Arial" panose="020B0604020202020204" pitchFamily="34" charset="0"/>
                          <a:ea typeface="楷体_GB2312" pitchFamily="49" charset="-122"/>
                        </a:defRPr>
                      </a:lvl1pPr>
                      <a:lvl2pPr>
                        <a:spcBef>
                          <a:spcPct val="20000"/>
                        </a:spcBef>
                        <a:defRPr sz="2800" b="1">
                          <a:solidFill>
                            <a:srgbClr val="003366"/>
                          </a:solidFill>
                          <a:latin typeface="Arial" panose="020B0604020202020204" pitchFamily="34" charset="0"/>
                          <a:ea typeface="楷体_GB2312" pitchFamily="49" charset="-122"/>
                        </a:defRPr>
                      </a:lvl2pPr>
                      <a:lvl3pPr>
                        <a:spcBef>
                          <a:spcPct val="20000"/>
                        </a:spcBef>
                        <a:defRPr sz="2800" b="1">
                          <a:solidFill>
                            <a:srgbClr val="003366"/>
                          </a:solidFill>
                          <a:latin typeface="Arial" panose="020B0604020202020204" pitchFamily="34" charset="0"/>
                          <a:ea typeface="楷体_GB2312" pitchFamily="49" charset="-122"/>
                        </a:defRPr>
                      </a:lvl3pPr>
                      <a:lvl4pPr>
                        <a:spcBef>
                          <a:spcPct val="20000"/>
                        </a:spcBef>
                        <a:defRPr sz="2800" b="1">
                          <a:solidFill>
                            <a:srgbClr val="003366"/>
                          </a:solidFill>
                          <a:latin typeface="Arial" panose="020B0604020202020204" pitchFamily="34" charset="0"/>
                          <a:ea typeface="楷体_GB2312" pitchFamily="49" charset="-122"/>
                        </a:defRPr>
                      </a:lvl4pPr>
                      <a:lvl5pPr>
                        <a:spcBef>
                          <a:spcPct val="20000"/>
                        </a:spcBef>
                        <a:defRPr sz="2800" b="1">
                          <a:solidFill>
                            <a:srgbClr val="003366"/>
                          </a:solidFill>
                          <a:latin typeface="Arial" panose="020B0604020202020204" pitchFamily="34" charset="0"/>
                          <a:ea typeface="楷体_GB2312" pitchFamily="49" charset="-122"/>
                        </a:defRPr>
                      </a:lvl5pPr>
                      <a:lvl6pPr fontAlgn="base">
                        <a:spcBef>
                          <a:spcPct val="20000"/>
                        </a:spcBef>
                        <a:spcAft>
                          <a:spcPct val="0"/>
                        </a:spcAft>
                        <a:defRPr sz="2800" b="1">
                          <a:solidFill>
                            <a:srgbClr val="003366"/>
                          </a:solidFill>
                          <a:latin typeface="Arial" panose="020B0604020202020204" pitchFamily="34" charset="0"/>
                          <a:ea typeface="楷体_GB2312" pitchFamily="49" charset="-122"/>
                        </a:defRPr>
                      </a:lvl6pPr>
                      <a:lvl7pPr fontAlgn="base">
                        <a:spcBef>
                          <a:spcPct val="20000"/>
                        </a:spcBef>
                        <a:spcAft>
                          <a:spcPct val="0"/>
                        </a:spcAft>
                        <a:defRPr sz="2800" b="1">
                          <a:solidFill>
                            <a:srgbClr val="003366"/>
                          </a:solidFill>
                          <a:latin typeface="Arial" panose="020B0604020202020204" pitchFamily="34" charset="0"/>
                          <a:ea typeface="楷体_GB2312" pitchFamily="49" charset="-122"/>
                        </a:defRPr>
                      </a:lvl7pPr>
                      <a:lvl8pPr fontAlgn="base">
                        <a:spcBef>
                          <a:spcPct val="20000"/>
                        </a:spcBef>
                        <a:spcAft>
                          <a:spcPct val="0"/>
                        </a:spcAft>
                        <a:defRPr sz="2800" b="1">
                          <a:solidFill>
                            <a:srgbClr val="003366"/>
                          </a:solidFill>
                          <a:latin typeface="Arial" panose="020B0604020202020204" pitchFamily="34" charset="0"/>
                          <a:ea typeface="楷体_GB2312" pitchFamily="49" charset="-122"/>
                        </a:defRPr>
                      </a:lvl8pPr>
                      <a:lvl9pPr fontAlgn="base">
                        <a:spcBef>
                          <a:spcPct val="20000"/>
                        </a:spcBef>
                        <a:spcAft>
                          <a:spcPct val="0"/>
                        </a:spcAft>
                        <a:defRPr sz="2800" b="1">
                          <a:solidFill>
                            <a:srgbClr val="003366"/>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smtClean="0">
                          <a:ln>
                            <a:noFill/>
                          </a:ln>
                          <a:solidFill>
                            <a:srgbClr val="003366"/>
                          </a:solidFill>
                          <a:effectLst/>
                          <a:latin typeface="Arial" panose="020B0604020202020204" pitchFamily="34" charset="0"/>
                          <a:ea typeface="楷体_GB2312" pitchFamily="49" charset="-122"/>
                        </a:rPr>
                        <a:t>      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89"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079500" y="1090613"/>
            <a:ext cx="6985000"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800" b="1"/>
              <a:t>      </a:t>
            </a:r>
            <a:r>
              <a:rPr lang="zh-CN" altLang="en-US" sz="2800" b="1"/>
              <a:t>设这一轮的选择</a:t>
            </a:r>
            <a:r>
              <a:rPr lang="en-US" altLang="zh-CN" sz="2800" b="1"/>
              <a:t>-</a:t>
            </a:r>
            <a:r>
              <a:rPr lang="zh-CN" altLang="en-US" sz="2800" b="1"/>
              <a:t>复制结果为：</a:t>
            </a:r>
            <a:endParaRPr lang="zh-CN" altLang="en-US" sz="2800" b="1" i="1">
              <a:latin typeface="Times New Roman" panose="02020603050405020304" pitchFamily="18" charset="0"/>
            </a:endParaRPr>
          </a:p>
          <a:p>
            <a:pPr eaLnBrk="1" hangingPunct="1">
              <a:lnSpc>
                <a:spcPct val="130000"/>
              </a:lnSpc>
              <a:spcBef>
                <a:spcPct val="20000"/>
              </a:spcBef>
            </a:pPr>
            <a:r>
              <a:rPr lang="zh-CN" altLang="en-US" sz="2800" b="1" i="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en-US" altLang="zh-CN" sz="2800" b="1">
                <a:latin typeface="Times New Roman" panose="02020603050405020304" pitchFamily="18" charset="0"/>
              </a:rPr>
              <a:t>=11100</a:t>
            </a:r>
            <a:r>
              <a:rPr lang="zh-CN" altLang="en-US" sz="2800" b="1">
                <a:latin typeface="Times New Roman" panose="02020603050405020304" pitchFamily="18" charset="0"/>
              </a:rPr>
              <a:t>（</a:t>
            </a:r>
            <a:r>
              <a:rPr lang="en-US" altLang="zh-CN" sz="2800" b="1">
                <a:latin typeface="Times New Roman" panose="02020603050405020304" pitchFamily="18" charset="0"/>
              </a:rPr>
              <a:t>28</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en-US" altLang="zh-CN" sz="2800" b="1">
                <a:latin typeface="Times New Roman" panose="02020603050405020304" pitchFamily="18" charset="0"/>
              </a:rPr>
              <a:t>=11100</a:t>
            </a:r>
            <a:r>
              <a:rPr lang="zh-CN" altLang="en-US" sz="2800" b="1">
                <a:latin typeface="Times New Roman" panose="02020603050405020304" pitchFamily="18" charset="0"/>
              </a:rPr>
              <a:t>（</a:t>
            </a:r>
            <a:r>
              <a:rPr lang="en-US" altLang="zh-CN" sz="2800" b="1">
                <a:latin typeface="Times New Roman" panose="02020603050405020304" pitchFamily="18" charset="0"/>
              </a:rPr>
              <a:t>28</a:t>
            </a:r>
            <a:r>
              <a:rPr lang="zh-CN" altLang="en-US" sz="2800" b="1">
                <a:latin typeface="Times New Roman" panose="02020603050405020304" pitchFamily="18" charset="0"/>
              </a:rPr>
              <a:t>）</a:t>
            </a:r>
          </a:p>
          <a:p>
            <a:pPr eaLnBrk="1" hangingPunct="1">
              <a:lnSpc>
                <a:spcPct val="130000"/>
              </a:lnSpc>
              <a:spcBef>
                <a:spcPct val="20000"/>
              </a:spcBef>
            </a:pPr>
            <a:r>
              <a:rPr lang="zh-CN" altLang="en-US"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en-US" altLang="zh-CN" sz="2800" b="1">
                <a:latin typeface="Times New Roman" panose="02020603050405020304" pitchFamily="18" charset="0"/>
              </a:rPr>
              <a:t>=11000</a:t>
            </a:r>
            <a:r>
              <a:rPr lang="zh-CN" altLang="en-US" sz="2800" b="1">
                <a:latin typeface="Times New Roman" panose="02020603050405020304" pitchFamily="18" charset="0"/>
              </a:rPr>
              <a:t>（</a:t>
            </a:r>
            <a:r>
              <a:rPr lang="en-US" altLang="zh-CN" sz="2800" b="1">
                <a:latin typeface="Times New Roman" panose="02020603050405020304" pitchFamily="18" charset="0"/>
              </a:rPr>
              <a:t>24</a:t>
            </a:r>
            <a:r>
              <a:rPr lang="zh-CN" altLang="en-US" sz="2800" b="1">
                <a:latin typeface="Times New Roman" panose="02020603050405020304" pitchFamily="18" charset="0"/>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en-US" altLang="zh-CN" sz="2800" b="1">
                <a:latin typeface="Times New Roman" panose="02020603050405020304" pitchFamily="18" charset="0"/>
              </a:rPr>
              <a:t>=10011</a:t>
            </a:r>
            <a:r>
              <a:rPr lang="zh-CN" altLang="en-US" sz="2800" b="1">
                <a:latin typeface="Times New Roman" panose="02020603050405020304" pitchFamily="18" charset="0"/>
              </a:rPr>
              <a:t>（</a:t>
            </a:r>
            <a:r>
              <a:rPr lang="en-US" altLang="zh-CN" sz="2800" b="1">
                <a:latin typeface="Times New Roman" panose="02020603050405020304" pitchFamily="18" charset="0"/>
              </a:rPr>
              <a:t>19</a:t>
            </a:r>
            <a:r>
              <a:rPr lang="zh-CN" altLang="en-US" sz="2800" b="1">
                <a:latin typeface="Times New Roman" panose="02020603050405020304" pitchFamily="18" charset="0"/>
              </a:rPr>
              <a:t>） </a:t>
            </a:r>
          </a:p>
        </p:txBody>
      </p:sp>
      <p:sp>
        <p:nvSpPr>
          <p:cNvPr id="54275" name="Text Box 3"/>
          <p:cNvSpPr txBox="1">
            <a:spLocks noChangeArrowheads="1"/>
          </p:cNvSpPr>
          <p:nvPr/>
        </p:nvSpPr>
        <p:spPr bwMode="auto">
          <a:xfrm>
            <a:off x="720725" y="3032125"/>
            <a:ext cx="770413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400" b="1">
                <a:latin typeface="宋体" panose="02010600030101010101" pitchFamily="2" charset="-122"/>
              </a:rPr>
              <a:t>    </a:t>
            </a:r>
            <a:r>
              <a:rPr lang="zh-CN" altLang="en-US" sz="2800" b="1">
                <a:latin typeface="宋体" panose="02010600030101010101" pitchFamily="2" charset="-122"/>
              </a:rPr>
              <a:t>做交叉运算，让</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a:t>
            </a:r>
            <a:r>
              <a:rPr lang="zh-CN" altLang="en-US" sz="2800" b="1">
                <a:latin typeface="宋体" panose="02010600030101010101" pitchFamily="2" charset="-122"/>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Times New Roman" panose="02020603050405020304" pitchFamily="18" charset="0"/>
              </a:rPr>
              <a:t>’</a:t>
            </a:r>
            <a:r>
              <a:rPr lang="zh-CN" altLang="en-US" sz="2800" b="1">
                <a:latin typeface="宋体" panose="02010600030101010101" pitchFamily="2" charset="-122"/>
              </a:rPr>
              <a:t>，</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a:t>
            </a:r>
            <a:r>
              <a:rPr lang="zh-CN" altLang="en-US" sz="2800" b="1">
                <a:latin typeface="宋体" panose="02010600030101010101" pitchFamily="2" charset="-122"/>
              </a:rPr>
              <a:t>与</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Times New Roman" panose="02020603050405020304" pitchFamily="18" charset="0"/>
              </a:rPr>
              <a:t>’</a:t>
            </a:r>
            <a:r>
              <a:rPr lang="en-US" altLang="zh-CN" sz="2800" b="1">
                <a:latin typeface="Times New Roman" panose="02020603050405020304" pitchFamily="18" charset="0"/>
              </a:rPr>
              <a:t> </a:t>
            </a:r>
            <a:r>
              <a:rPr lang="zh-CN" altLang="en-US" sz="2800" b="1">
                <a:latin typeface="宋体" panose="02010600030101010101" pitchFamily="2" charset="-122"/>
              </a:rPr>
              <a:t>分别交换</a:t>
            </a:r>
            <a:r>
              <a:rPr lang="zh-CN" altLang="en-US" sz="2800" b="1">
                <a:solidFill>
                  <a:srgbClr val="FF0000"/>
                </a:solidFill>
                <a:latin typeface="宋体" panose="02010600030101010101" pitchFamily="2" charset="-122"/>
              </a:rPr>
              <a:t>后两位基因</a:t>
            </a:r>
            <a:r>
              <a:rPr lang="zh-CN" altLang="en-US" sz="2800" b="1">
                <a:latin typeface="宋体" panose="02010600030101010101" pitchFamily="2" charset="-122"/>
              </a:rPr>
              <a:t>，得</a:t>
            </a:r>
            <a:r>
              <a:rPr lang="zh-CN" altLang="en-US" sz="2800" b="1">
                <a:latin typeface="Times New Roman" panose="02020603050405020304" pitchFamily="18" charset="0"/>
              </a:rPr>
              <a:t> </a:t>
            </a:r>
          </a:p>
        </p:txBody>
      </p:sp>
      <p:sp>
        <p:nvSpPr>
          <p:cNvPr id="54276" name="Text Box 4"/>
          <p:cNvSpPr txBox="1">
            <a:spLocks noChangeArrowheads="1"/>
          </p:cNvSpPr>
          <p:nvPr/>
        </p:nvSpPr>
        <p:spPr bwMode="auto">
          <a:xfrm>
            <a:off x="1470025" y="4243388"/>
            <a:ext cx="62039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800" b="1" i="1">
                <a:latin typeface="Times New Roman" panose="02020603050405020304" pitchFamily="18" charset="0"/>
              </a:rPr>
              <a:t>   s</a:t>
            </a:r>
            <a:r>
              <a:rPr lang="en-US" altLang="zh-CN" sz="2800" b="1" baseline="-30000">
                <a:latin typeface="Times New Roman" panose="02020603050405020304" pitchFamily="18" charset="0"/>
              </a:rPr>
              <a:t>1</a:t>
            </a:r>
            <a:r>
              <a:rPr lang="en-US" altLang="zh-CN" sz="2800" b="1" i="1">
                <a:latin typeface="Courier New" panose="02070309020205020404" pitchFamily="49" charset="0"/>
              </a:rPr>
              <a:t>’’</a:t>
            </a:r>
            <a:r>
              <a:rPr lang="en-US" altLang="zh-CN" sz="2800" b="1">
                <a:latin typeface="Times New Roman" panose="02020603050405020304" pitchFamily="18" charset="0"/>
              </a:rPr>
              <a:t>=11111</a:t>
            </a:r>
            <a:r>
              <a:rPr lang="zh-CN" altLang="en-US" sz="2800" b="1">
                <a:latin typeface="宋体" panose="02010600030101010101" pitchFamily="2" charset="-122"/>
              </a:rPr>
              <a:t>（</a:t>
            </a:r>
            <a:r>
              <a:rPr lang="en-US" altLang="zh-CN" sz="2800" b="1">
                <a:latin typeface="Times New Roman" panose="02020603050405020304" pitchFamily="18" charset="0"/>
              </a:rPr>
              <a:t>31</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2</a:t>
            </a:r>
            <a:r>
              <a:rPr lang="en-US" altLang="zh-CN" sz="2800" b="1" i="1">
                <a:latin typeface="Courier New" panose="02070309020205020404" pitchFamily="49" charset="0"/>
              </a:rPr>
              <a:t>’’</a:t>
            </a:r>
            <a:r>
              <a:rPr lang="en-US" altLang="zh-CN" sz="2800" b="1">
                <a:latin typeface="Times New Roman" panose="02020603050405020304" pitchFamily="18" charset="0"/>
              </a:rPr>
              <a:t>=11100</a:t>
            </a:r>
            <a:r>
              <a:rPr lang="zh-CN" altLang="en-US" sz="2800" b="1">
                <a:latin typeface="宋体" panose="02010600030101010101" pitchFamily="2" charset="-122"/>
              </a:rPr>
              <a:t>（</a:t>
            </a:r>
            <a:r>
              <a:rPr lang="en-US" altLang="zh-CN" sz="2800" b="1">
                <a:latin typeface="Times New Roman" panose="02020603050405020304" pitchFamily="18" charset="0"/>
              </a:rPr>
              <a:t>28</a:t>
            </a:r>
            <a:r>
              <a:rPr lang="zh-CN" altLang="en-US" sz="2800" b="1">
                <a:latin typeface="宋体" panose="02010600030101010101" pitchFamily="2" charset="-122"/>
              </a:rPr>
              <a:t>）</a:t>
            </a:r>
          </a:p>
          <a:p>
            <a:pPr eaLnBrk="1" hangingPunct="1">
              <a:lnSpc>
                <a:spcPct val="130000"/>
              </a:lnSpc>
              <a:spcBef>
                <a:spcPct val="20000"/>
              </a:spcBef>
            </a:pPr>
            <a:r>
              <a:rPr lang="zh-CN" altLang="en-US"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3</a:t>
            </a:r>
            <a:r>
              <a:rPr lang="en-US" altLang="zh-CN" sz="2800" b="1" i="1">
                <a:latin typeface="Courier New" panose="02070309020205020404" pitchFamily="49" charset="0"/>
              </a:rPr>
              <a:t>’’</a:t>
            </a:r>
            <a:r>
              <a:rPr lang="en-US" altLang="zh-CN" sz="2800" b="1">
                <a:latin typeface="Times New Roman" panose="02020603050405020304" pitchFamily="18" charset="0"/>
              </a:rPr>
              <a:t>=11000</a:t>
            </a:r>
            <a:r>
              <a:rPr lang="zh-CN" altLang="en-US" sz="2800" b="1">
                <a:latin typeface="宋体" panose="02010600030101010101" pitchFamily="2" charset="-122"/>
              </a:rPr>
              <a:t>（</a:t>
            </a:r>
            <a:r>
              <a:rPr lang="en-US" altLang="zh-CN" sz="2800" b="1">
                <a:latin typeface="Times New Roman" panose="02020603050405020304" pitchFamily="18" charset="0"/>
              </a:rPr>
              <a:t>24</a:t>
            </a:r>
            <a:r>
              <a:rPr lang="zh-CN" altLang="en-US"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4</a:t>
            </a:r>
            <a:r>
              <a:rPr lang="en-US" altLang="zh-CN" sz="2800" b="1" i="1">
                <a:latin typeface="Courier New" panose="02070309020205020404" pitchFamily="49" charset="0"/>
              </a:rPr>
              <a:t>’’</a:t>
            </a:r>
            <a:r>
              <a:rPr lang="en-US" altLang="zh-CN" sz="2800" b="1">
                <a:latin typeface="Times New Roman" panose="02020603050405020304" pitchFamily="18" charset="0"/>
              </a:rPr>
              <a:t>=10000</a:t>
            </a:r>
            <a:r>
              <a:rPr lang="zh-CN" altLang="en-US" sz="2800" b="1">
                <a:latin typeface="宋体" panose="02010600030101010101" pitchFamily="2" charset="-122"/>
              </a:rPr>
              <a:t>（</a:t>
            </a:r>
            <a:r>
              <a:rPr lang="en-US" altLang="zh-CN" sz="2800" b="1">
                <a:latin typeface="Times New Roman" panose="02020603050405020304" pitchFamily="18" charset="0"/>
              </a:rPr>
              <a:t>16</a:t>
            </a:r>
            <a:r>
              <a:rPr lang="zh-CN" altLang="en-US" sz="2800" b="1">
                <a:latin typeface="宋体" panose="02010600030101010101" pitchFamily="2" charset="-122"/>
              </a:rPr>
              <a:t>）</a:t>
            </a:r>
            <a:r>
              <a:rPr lang="zh-CN" altLang="en-US" sz="2800" b="1">
                <a:latin typeface="Times New Roman" panose="02020603050405020304" pitchFamily="18" charset="0"/>
              </a:rPr>
              <a:t> </a:t>
            </a:r>
          </a:p>
        </p:txBody>
      </p:sp>
      <p:sp>
        <p:nvSpPr>
          <p:cNvPr id="54277" name="Text Box 5"/>
          <p:cNvSpPr txBox="1">
            <a:spLocks noChangeArrowheads="1"/>
          </p:cNvSpPr>
          <p:nvPr/>
        </p:nvSpPr>
        <p:spPr bwMode="auto">
          <a:xfrm>
            <a:off x="719138" y="5791200"/>
            <a:ext cx="4627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宋体" panose="02010600030101010101" pitchFamily="2" charset="-122"/>
              </a:rPr>
              <a:t> </a:t>
            </a:r>
            <a:r>
              <a:rPr lang="zh-CN" altLang="en-US" sz="2800" b="1">
                <a:latin typeface="宋体" panose="02010600030101010101" pitchFamily="2" charset="-122"/>
              </a:rPr>
              <a:t>这一轮仍然不会发生变异。</a:t>
            </a:r>
            <a:endParaRPr lang="zh-CN" altLang="en-US" sz="2800" b="1">
              <a:latin typeface="Times New Roman" panose="02020603050405020304" pitchFamily="18" charset="0"/>
            </a:endParaRPr>
          </a:p>
        </p:txBody>
      </p:sp>
      <p:sp>
        <p:nvSpPr>
          <p:cNvPr id="54278"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560513" y="1592263"/>
            <a:ext cx="6022975"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90000"/>
              </a:lnSpc>
              <a:spcBef>
                <a:spcPct val="20000"/>
              </a:spcBef>
            </a:pPr>
            <a:r>
              <a:rPr lang="zh-CN" altLang="en-US" sz="3200" b="1">
                <a:latin typeface="Times New Roman" panose="02020603050405020304" pitchFamily="18" charset="0"/>
              </a:rPr>
              <a:t>于是，得第四代种群</a:t>
            </a:r>
            <a:r>
              <a:rPr lang="en-US" altLang="zh-CN" sz="3200" b="1" i="1">
                <a:latin typeface="Times New Roman" panose="02020603050405020304" pitchFamily="18" charset="0"/>
              </a:rPr>
              <a:t>S</a:t>
            </a:r>
            <a:r>
              <a:rPr lang="en-US" altLang="zh-CN" sz="3200" b="1" baseline="-25000">
                <a:latin typeface="Times New Roman" panose="02020603050405020304" pitchFamily="18" charset="0"/>
              </a:rPr>
              <a:t>4</a:t>
            </a:r>
            <a:r>
              <a:rPr lang="zh-CN" altLang="en-US" sz="3200" b="1">
                <a:latin typeface="Times New Roman" panose="02020603050405020304" pitchFamily="18" charset="0"/>
              </a:rPr>
              <a:t>：</a:t>
            </a:r>
            <a:r>
              <a:rPr lang="zh-CN" altLang="en-US" sz="2800" b="1" i="1">
                <a:latin typeface="Times New Roman" panose="02020603050405020304" pitchFamily="18" charset="0"/>
              </a:rPr>
              <a:t> </a:t>
            </a:r>
          </a:p>
          <a:p>
            <a:pPr eaLnBrk="1" hangingPunct="1">
              <a:lnSpc>
                <a:spcPct val="190000"/>
              </a:lnSpc>
              <a:spcBef>
                <a:spcPct val="50000"/>
              </a:spcBef>
            </a:pPr>
            <a:r>
              <a:rPr lang="en-US" altLang="zh-CN" sz="2800" b="1" i="1"/>
              <a:t>s</a:t>
            </a:r>
            <a:r>
              <a:rPr lang="en-US" altLang="zh-CN" sz="2800" b="1" baseline="-30000"/>
              <a:t>1</a:t>
            </a:r>
            <a:r>
              <a:rPr lang="en-US" altLang="zh-CN" sz="2800" b="1"/>
              <a:t>=11111</a:t>
            </a:r>
            <a:r>
              <a:rPr lang="zh-CN" altLang="en-US" sz="2800" b="1"/>
              <a:t>（</a:t>
            </a:r>
            <a:r>
              <a:rPr lang="en-US" altLang="zh-CN" sz="2800" b="1"/>
              <a:t>31</a:t>
            </a:r>
            <a:r>
              <a:rPr lang="zh-CN" altLang="en-US" sz="2800" b="1"/>
              <a:t>）</a:t>
            </a:r>
            <a:r>
              <a:rPr lang="en-US" altLang="zh-CN" sz="2800" b="1"/>
              <a:t>,  </a:t>
            </a:r>
            <a:r>
              <a:rPr lang="en-US" altLang="zh-CN" sz="2800" b="1" i="1"/>
              <a:t>s</a:t>
            </a:r>
            <a:r>
              <a:rPr lang="en-US" altLang="zh-CN" sz="2800" b="1" baseline="-30000"/>
              <a:t>2</a:t>
            </a:r>
            <a:r>
              <a:rPr lang="en-US" altLang="zh-CN" sz="2800" b="1"/>
              <a:t>=11100</a:t>
            </a:r>
            <a:r>
              <a:rPr lang="zh-CN" altLang="en-US" sz="2800" b="1"/>
              <a:t>（</a:t>
            </a:r>
            <a:r>
              <a:rPr lang="en-US" altLang="zh-CN" sz="2800" b="1"/>
              <a:t>28</a:t>
            </a:r>
            <a:r>
              <a:rPr lang="zh-CN" altLang="en-US" sz="2800" b="1"/>
              <a:t>）</a:t>
            </a:r>
          </a:p>
          <a:p>
            <a:pPr eaLnBrk="1" hangingPunct="1">
              <a:lnSpc>
                <a:spcPct val="190000"/>
              </a:lnSpc>
              <a:spcBef>
                <a:spcPct val="20000"/>
              </a:spcBef>
            </a:pPr>
            <a:r>
              <a:rPr lang="en-US" altLang="zh-CN" sz="2800" b="1" i="1"/>
              <a:t>s</a:t>
            </a:r>
            <a:r>
              <a:rPr lang="en-US" altLang="zh-CN" sz="2800" b="1" baseline="-30000"/>
              <a:t>3</a:t>
            </a:r>
            <a:r>
              <a:rPr lang="en-US" altLang="zh-CN" sz="2800" b="1"/>
              <a:t>=11000</a:t>
            </a:r>
            <a:r>
              <a:rPr lang="zh-CN" altLang="en-US" sz="2800" b="1"/>
              <a:t>（</a:t>
            </a:r>
            <a:r>
              <a:rPr lang="en-US" altLang="zh-CN" sz="2800" b="1"/>
              <a:t>24</a:t>
            </a:r>
            <a:r>
              <a:rPr lang="zh-CN" altLang="en-US" sz="2800" b="1"/>
              <a:t>）</a:t>
            </a:r>
            <a:r>
              <a:rPr lang="en-US" altLang="zh-CN" sz="2800" b="1"/>
              <a:t>,  </a:t>
            </a:r>
            <a:r>
              <a:rPr lang="en-US" altLang="zh-CN" sz="2800" b="1" i="1"/>
              <a:t>s</a:t>
            </a:r>
            <a:r>
              <a:rPr lang="en-US" altLang="zh-CN" sz="2800" b="1" baseline="-30000"/>
              <a:t>4</a:t>
            </a:r>
            <a:r>
              <a:rPr lang="en-US" altLang="zh-CN" sz="2800" b="1"/>
              <a:t>=10000</a:t>
            </a:r>
            <a:r>
              <a:rPr lang="zh-CN" altLang="en-US" sz="2800" b="1"/>
              <a:t>（</a:t>
            </a:r>
            <a:r>
              <a:rPr lang="en-US" altLang="zh-CN" sz="2800" b="1"/>
              <a:t>16</a:t>
            </a:r>
            <a:r>
              <a:rPr lang="zh-CN" altLang="en-US" sz="2800" b="1"/>
              <a:t>）</a:t>
            </a:r>
            <a:r>
              <a:rPr lang="zh-CN" altLang="en-US" sz="2800" b="1">
                <a:latin typeface="Times New Roman" panose="02020603050405020304" pitchFamily="18" charset="0"/>
              </a:rPr>
              <a:t> </a:t>
            </a:r>
          </a:p>
        </p:txBody>
      </p:sp>
      <p:sp>
        <p:nvSpPr>
          <p:cNvPr id="55299"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755650" y="1123950"/>
            <a:ext cx="763270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pPr>
            <a:r>
              <a:rPr lang="zh-CN" altLang="en-US" sz="2800" b="1">
                <a:latin typeface="宋体" panose="02010600030101010101" pitchFamily="2" charset="-122"/>
              </a:rPr>
              <a:t>　  显然，在这一代种群中已经出现了适应度最高的染色体</a:t>
            </a:r>
            <a:r>
              <a:rPr lang="en-US" altLang="zh-CN" sz="2800" b="1" i="1">
                <a:latin typeface="Times New Roman" panose="02020603050405020304" pitchFamily="18" charset="0"/>
              </a:rPr>
              <a:t>s</a:t>
            </a:r>
            <a:r>
              <a:rPr lang="en-US" altLang="zh-CN" sz="2800" b="1" baseline="-30000">
                <a:latin typeface="Times New Roman" panose="02020603050405020304" pitchFamily="18" charset="0"/>
              </a:rPr>
              <a:t>1</a:t>
            </a:r>
            <a:r>
              <a:rPr lang="en-US" altLang="zh-CN" sz="2800" b="1">
                <a:latin typeface="Times New Roman" panose="02020603050405020304" pitchFamily="18" charset="0"/>
              </a:rPr>
              <a:t>=11111</a:t>
            </a:r>
            <a:r>
              <a:rPr lang="zh-CN" altLang="en-US" sz="2800" b="1">
                <a:latin typeface="Times New Roman" panose="02020603050405020304" pitchFamily="18" charset="0"/>
              </a:rPr>
              <a:t>。于是，</a:t>
            </a:r>
            <a:r>
              <a:rPr lang="zh-CN" altLang="en-US" sz="2800" b="1">
                <a:solidFill>
                  <a:srgbClr val="FF0000"/>
                </a:solidFill>
                <a:latin typeface="Times New Roman" panose="02020603050405020304" pitchFamily="18" charset="0"/>
              </a:rPr>
              <a:t>遗传操作终止，将</a:t>
            </a:r>
            <a:r>
              <a:rPr lang="zh-CN" altLang="en-US" sz="2800" b="1">
                <a:solidFill>
                  <a:srgbClr val="FF0000"/>
                </a:solidFill>
                <a:latin typeface="宋体" panose="02010600030101010101" pitchFamily="2" charset="-122"/>
              </a:rPr>
              <a:t>染色体</a:t>
            </a:r>
            <a:r>
              <a:rPr lang="zh-CN" altLang="en-US" sz="2800" b="1">
                <a:solidFill>
                  <a:srgbClr val="FF0000"/>
                </a:solidFill>
                <a:latin typeface="Courier New" panose="02070309020205020404" pitchFamily="49" charset="0"/>
              </a:rPr>
              <a:t>“</a:t>
            </a:r>
            <a:r>
              <a:rPr lang="en-US" altLang="zh-CN" sz="2800" b="1">
                <a:solidFill>
                  <a:srgbClr val="FF0000"/>
                </a:solidFill>
                <a:latin typeface="Times New Roman" panose="02020603050405020304" pitchFamily="18" charset="0"/>
              </a:rPr>
              <a:t>11111</a:t>
            </a:r>
            <a:r>
              <a:rPr lang="en-US" altLang="zh-CN" sz="2800" b="1">
                <a:solidFill>
                  <a:srgbClr val="FF0000"/>
                </a:solidFill>
                <a:latin typeface="Courier New" panose="02070309020205020404" pitchFamily="49" charset="0"/>
              </a:rPr>
              <a:t>”</a:t>
            </a:r>
            <a:r>
              <a:rPr lang="zh-CN" altLang="en-US" sz="2800" b="1">
                <a:solidFill>
                  <a:srgbClr val="FF0000"/>
                </a:solidFill>
                <a:latin typeface="Times New Roman" panose="02020603050405020304" pitchFamily="18" charset="0"/>
              </a:rPr>
              <a:t>作为最终结果输出</a:t>
            </a:r>
            <a:r>
              <a:rPr lang="zh-CN" altLang="en-US" sz="2800" b="1">
                <a:latin typeface="Times New Roman" panose="02020603050405020304" pitchFamily="18" charset="0"/>
              </a:rPr>
              <a:t>。</a:t>
            </a:r>
            <a:endParaRPr lang="zh-CN" altLang="en-US" sz="2800" b="1">
              <a:latin typeface="宋体" panose="02010600030101010101" pitchFamily="2" charset="-122"/>
            </a:endParaRPr>
          </a:p>
          <a:p>
            <a:pPr eaLnBrk="1" hangingPunct="1">
              <a:lnSpc>
                <a:spcPct val="150000"/>
              </a:lnSpc>
              <a:spcBef>
                <a:spcPct val="50000"/>
              </a:spcBef>
            </a:pPr>
            <a:r>
              <a:rPr lang="zh-CN" altLang="en-US" sz="2800" b="1">
                <a:latin typeface="宋体" panose="02010600030101010101" pitchFamily="2" charset="-122"/>
              </a:rPr>
              <a:t>　　然后，将染色体</a:t>
            </a:r>
            <a:r>
              <a:rPr lang="zh-CN" altLang="en-US" sz="2800" b="1">
                <a:latin typeface="Times New Roman" panose="02020603050405020304" pitchFamily="18" charset="0"/>
              </a:rPr>
              <a:t>“</a:t>
            </a:r>
            <a:r>
              <a:rPr lang="en-US" altLang="zh-CN" sz="2800" b="1">
                <a:latin typeface="Times New Roman" panose="02020603050405020304" pitchFamily="18" charset="0"/>
              </a:rPr>
              <a:t>11111”</a:t>
            </a:r>
            <a:r>
              <a:rPr lang="zh-CN" altLang="en-US" sz="2800" b="1">
                <a:latin typeface="宋体" panose="02010600030101010101" pitchFamily="2" charset="-122"/>
              </a:rPr>
              <a:t>解码为表现型，即得所求的最优解：</a:t>
            </a:r>
            <a:r>
              <a:rPr lang="en-US" altLang="zh-CN" sz="2800" b="1">
                <a:latin typeface="Times New Roman" panose="02020603050405020304" pitchFamily="18" charset="0"/>
              </a:rPr>
              <a:t>31</a:t>
            </a:r>
            <a:r>
              <a:rPr lang="zh-CN" altLang="en-US" sz="2800" b="1">
                <a:latin typeface="宋体" panose="02010600030101010101" pitchFamily="2" charset="-122"/>
              </a:rPr>
              <a:t>。</a:t>
            </a:r>
          </a:p>
          <a:p>
            <a:pPr eaLnBrk="1" hangingPunct="1">
              <a:lnSpc>
                <a:spcPct val="150000"/>
              </a:lnSpc>
              <a:spcBef>
                <a:spcPct val="50000"/>
              </a:spcBef>
            </a:pPr>
            <a:r>
              <a:rPr lang="zh-CN" altLang="en-US" sz="2800" b="1">
                <a:latin typeface="宋体" panose="02010600030101010101" pitchFamily="2" charset="-122"/>
              </a:rPr>
              <a:t>    将</a:t>
            </a:r>
            <a:r>
              <a:rPr lang="en-US" altLang="zh-CN" sz="2800" b="1">
                <a:latin typeface="Times New Roman" panose="02020603050405020304" pitchFamily="18" charset="0"/>
              </a:rPr>
              <a:t>31</a:t>
            </a:r>
            <a:r>
              <a:rPr lang="zh-CN" altLang="en-US" sz="2800" b="1">
                <a:latin typeface="宋体" panose="02010600030101010101" pitchFamily="2" charset="-122"/>
              </a:rPr>
              <a:t>代入函数</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zh-CN" altLang="en-US" sz="2800" b="1">
                <a:latin typeface="宋体" panose="02010600030101010101" pitchFamily="2" charset="-122"/>
              </a:rPr>
              <a:t>中，即得原问题的解，即函数</a:t>
            </a:r>
            <a:r>
              <a:rPr lang="en-US" altLang="zh-CN" sz="2800" b="1" i="1">
                <a:latin typeface="Times New Roman" panose="02020603050405020304" pitchFamily="18" charset="0"/>
              </a:rPr>
              <a:t>y</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zh-CN" altLang="en-US" sz="2800" b="1">
                <a:latin typeface="宋体" panose="02010600030101010101" pitchFamily="2" charset="-122"/>
              </a:rPr>
              <a:t>的最大值为</a:t>
            </a:r>
            <a:r>
              <a:rPr lang="en-US" altLang="zh-CN" sz="2800" b="1">
                <a:latin typeface="Times New Roman" panose="02020603050405020304" pitchFamily="18" charset="0"/>
              </a:rPr>
              <a:t>961</a:t>
            </a:r>
            <a:r>
              <a:rPr lang="zh-CN" altLang="en-US" sz="2800" b="1">
                <a:latin typeface="宋体" panose="02010600030101010101" pitchFamily="2" charset="-122"/>
              </a:rPr>
              <a:t>。</a:t>
            </a:r>
            <a:r>
              <a:rPr lang="zh-CN" altLang="en-US" sz="2800" b="1">
                <a:latin typeface="Times New Roman" panose="02020603050405020304" pitchFamily="18" charset="0"/>
              </a:rPr>
              <a:t> </a:t>
            </a:r>
          </a:p>
        </p:txBody>
      </p:sp>
      <p:sp>
        <p:nvSpPr>
          <p:cNvPr id="56323" name="Rectangle 31"/>
          <p:cNvSpPr>
            <a:spLocks noGrp="1" noChangeArrowheads="1"/>
          </p:cNvSpPr>
          <p:nvPr>
            <p:ph type="title"/>
          </p:nvPr>
        </p:nvSpPr>
        <p:spPr/>
        <p:txBody>
          <a:bodyPr anchor="ctr"/>
          <a:lstStyle/>
          <a:p>
            <a:pPr eaLnBrk="1" hangingPunct="1"/>
            <a:r>
              <a:rPr lang="zh-CN" altLang="en-US" smtClean="0">
                <a:sym typeface="宋体" panose="02010600030101010101" pitchFamily="2" charset="-122"/>
              </a:rPr>
              <a:t>4. 遗传算法</a:t>
            </a:r>
            <a:r>
              <a:rPr lang="zh-CN" altLang="en-US" smtClean="0">
                <a:latin typeface="宋体" panose="02010600030101010101" pitchFamily="2" charset="-122"/>
                <a:ea typeface="黑体" panose="02010609060101010101" pitchFamily="49" charset="-122"/>
                <a:sym typeface="宋体" panose="02010600030101010101" pitchFamily="2" charset="-122"/>
              </a:rPr>
              <a:t>应用举例</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endParaRPr lang="zh-CN" altLang="en-US" smtClean="0"/>
          </a:p>
        </p:txBody>
      </p:sp>
      <p:sp>
        <p:nvSpPr>
          <p:cNvPr id="57347" name="内容占位符 2"/>
          <p:cNvSpPr>
            <a:spLocks noGrp="1" noChangeArrowheads="1"/>
          </p:cNvSpPr>
          <p:nvPr>
            <p:ph idx="1"/>
          </p:nvPr>
        </p:nvSpPr>
        <p:spPr/>
        <p:txBody>
          <a:bodyPr/>
          <a:lstStyle/>
          <a:p>
            <a:endParaRPr lang="zh-CN" altLang="en-US" smtClean="0"/>
          </a:p>
        </p:txBody>
      </p:sp>
      <p:pic>
        <p:nvPicPr>
          <p:cNvPr id="57348" name="Picture 129"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约翰·亨利·霍兰德（John Henry Holland，1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738" y="979488"/>
            <a:ext cx="5472112"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p:txBody>
          <a:bodyPr anchor="ctr"/>
          <a:lstStyle/>
          <a:p>
            <a:pPr eaLnBrk="1" hangingPunct="1"/>
            <a:r>
              <a:rPr lang="zh-CN" altLang="en-US" sz="4400" smtClean="0">
                <a:latin typeface="Times New Roman" panose="02020603050405020304" pitchFamily="18" charset="0"/>
              </a:rPr>
              <a:t>遗传算法之父</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chor="ctr"/>
          <a:lstStyle/>
          <a:p>
            <a:pPr eaLnBrk="1" hangingPunct="1"/>
            <a:r>
              <a:rPr lang="zh-CN" altLang="en-US" smtClean="0"/>
              <a:t>小　结</a:t>
            </a:r>
          </a:p>
        </p:txBody>
      </p:sp>
      <p:sp>
        <p:nvSpPr>
          <p:cNvPr id="58371" name="Rectangle 3"/>
          <p:cNvSpPr>
            <a:spLocks noGrp="1" noChangeArrowheads="1"/>
          </p:cNvSpPr>
          <p:nvPr>
            <p:ph idx="1"/>
          </p:nvPr>
        </p:nvSpPr>
        <p:spPr/>
        <p:txBody>
          <a:bodyPr/>
          <a:lstStyle/>
          <a:p>
            <a:pPr eaLnBrk="1" hangingPunct="1">
              <a:lnSpc>
                <a:spcPct val="210000"/>
              </a:lnSpc>
              <a:spcBef>
                <a:spcPct val="30000"/>
              </a:spcBef>
            </a:pPr>
            <a:r>
              <a:rPr lang="zh-CN" altLang="en-US" b="1" smtClean="0"/>
              <a:t>遗传算法概述</a:t>
            </a:r>
          </a:p>
          <a:p>
            <a:pPr eaLnBrk="1" hangingPunct="1">
              <a:lnSpc>
                <a:spcPct val="210000"/>
              </a:lnSpc>
              <a:spcBef>
                <a:spcPct val="30000"/>
              </a:spcBef>
            </a:pPr>
            <a:r>
              <a:rPr lang="zh-CN" altLang="en-US" b="1" smtClean="0"/>
              <a:t>遗传算法的基本操作</a:t>
            </a:r>
          </a:p>
          <a:p>
            <a:pPr eaLnBrk="1" hangingPunct="1">
              <a:lnSpc>
                <a:spcPct val="210000"/>
              </a:lnSpc>
              <a:spcBef>
                <a:spcPct val="30000"/>
              </a:spcBef>
            </a:pPr>
            <a:r>
              <a:rPr lang="zh-CN" altLang="en-US" b="1" smtClean="0"/>
              <a:t>简单遗传算法</a:t>
            </a:r>
          </a:p>
          <a:p>
            <a:pPr eaLnBrk="1" hangingPunct="1">
              <a:lnSpc>
                <a:spcPct val="210000"/>
              </a:lnSpc>
              <a:spcBef>
                <a:spcPct val="30000"/>
              </a:spcBef>
            </a:pPr>
            <a:endParaRPr lang="zh-CN" altLang="en-US" b="1" smtClean="0"/>
          </a:p>
          <a:p>
            <a:pPr eaLnBrk="1" hangingPunct="1">
              <a:spcBef>
                <a:spcPct val="30000"/>
              </a:spcBef>
              <a:buFont typeface="Wingdings" panose="05000000000000000000" pitchFamily="2" charset="2"/>
              <a:buNone/>
            </a:pPr>
            <a:endParaRPr lang="en-US" altLang="zh-CN" b="1" smtClean="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ctr"/>
          <a:lstStyle/>
          <a:p>
            <a:pPr eaLnBrk="1" hangingPunct="1"/>
            <a:r>
              <a:rPr lang="zh-CN" altLang="en-US" smtClean="0"/>
              <a:t>练 习 </a:t>
            </a:r>
            <a:r>
              <a:rPr lang="en-US" altLang="zh-CN" smtClean="0"/>
              <a:t>1</a:t>
            </a:r>
          </a:p>
        </p:txBody>
      </p:sp>
      <p:sp>
        <p:nvSpPr>
          <p:cNvPr id="59395" name="Rectangle 3"/>
          <p:cNvSpPr>
            <a:spLocks noGrp="1" noChangeArrowheads="1"/>
          </p:cNvSpPr>
          <p:nvPr>
            <p:ph idx="1"/>
          </p:nvPr>
        </p:nvSpPr>
        <p:spPr/>
        <p:txBody>
          <a:bodyPr/>
          <a:lstStyle/>
          <a:p>
            <a:pPr eaLnBrk="1" hangingPunct="1">
              <a:lnSpc>
                <a:spcPct val="210000"/>
              </a:lnSpc>
            </a:pPr>
            <a:r>
              <a:rPr lang="zh-CN" altLang="en-US" b="1" smtClean="0">
                <a:latin typeface="Times New Roman" panose="02020603050405020304" pitchFamily="18" charset="0"/>
              </a:rPr>
              <a:t>利用遗传算法，求解区间［</a:t>
            </a:r>
            <a:r>
              <a:rPr lang="en-US" altLang="zh-CN" b="1" smtClean="0">
                <a:latin typeface="Times New Roman" panose="02020603050405020304" pitchFamily="18" charset="0"/>
              </a:rPr>
              <a:t>1,16</a:t>
            </a:r>
            <a:r>
              <a:rPr lang="zh-CN" altLang="en-US" b="1" smtClean="0">
                <a:latin typeface="Times New Roman" panose="02020603050405020304" pitchFamily="18" charset="0"/>
              </a:rPr>
              <a:t>］上的函数</a:t>
            </a:r>
            <a:r>
              <a:rPr lang="en-US" altLang="zh-CN" b="1" i="1" smtClean="0">
                <a:latin typeface="Times New Roman" panose="02020603050405020304" pitchFamily="18" charset="0"/>
              </a:rPr>
              <a:t>y </a:t>
            </a:r>
            <a:r>
              <a:rPr lang="en-US" altLang="zh-CN" b="1" smtClean="0">
                <a:latin typeface="Times New Roman" panose="02020603050405020304" pitchFamily="18" charset="0"/>
              </a:rPr>
              <a:t>= 2</a:t>
            </a:r>
            <a:r>
              <a:rPr lang="en-US" altLang="zh-CN" b="1" i="1" smtClean="0">
                <a:latin typeface="Times New Roman" panose="02020603050405020304" pitchFamily="18" charset="0"/>
              </a:rPr>
              <a:t>x</a:t>
            </a:r>
            <a:r>
              <a:rPr lang="zh-CN" altLang="en-US" b="1" smtClean="0">
                <a:latin typeface="Times New Roman" panose="02020603050405020304" pitchFamily="18" charset="0"/>
              </a:rPr>
              <a:t>的最大值。假设初始种群为</a:t>
            </a:r>
            <a:r>
              <a:rPr lang="en-US" altLang="zh-CN" b="1" smtClean="0">
                <a:latin typeface="Times New Roman" panose="02020603050405020304" pitchFamily="18" charset="0"/>
              </a:rPr>
              <a:t>(2, 5, 8,15)</a:t>
            </a:r>
            <a:r>
              <a:rPr lang="zh-CN" altLang="en-US" b="1" smtClean="0">
                <a:latin typeface="Times New Roman" panose="02020603050405020304" pitchFamily="18" charset="0"/>
              </a:rPr>
              <a:t>，随机数假设为</a:t>
            </a:r>
            <a:r>
              <a:rPr lang="en-US" altLang="zh-CN" b="1" smtClean="0">
                <a:latin typeface="Times New Roman" panose="02020603050405020304" pitchFamily="18" charset="0"/>
              </a:rPr>
              <a:t>(0.1, 0.3, 0.5, 0.8)</a:t>
            </a:r>
            <a:r>
              <a:rPr lang="zh-CN" altLang="en-US" b="1" smtClean="0">
                <a:latin typeface="Times New Roman" panose="02020603050405020304" pitchFamily="18" charset="0"/>
              </a:rPr>
              <a:t>，</a:t>
            </a:r>
            <a:r>
              <a:rPr lang="zh-CN" altLang="en-US" b="1" smtClean="0"/>
              <a:t>要求写出具体步骤。</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chor="ctr"/>
          <a:lstStyle/>
          <a:p>
            <a:pPr eaLnBrk="1" hangingPunct="1"/>
            <a:r>
              <a:rPr lang="zh-CN" altLang="en-US" sz="3200" smtClean="0"/>
              <a:t>实例简介：基于遗传算法的图像区域生成技术</a:t>
            </a:r>
          </a:p>
        </p:txBody>
      </p:sp>
      <p:sp>
        <p:nvSpPr>
          <p:cNvPr id="60419" name="Rectangle 3"/>
          <p:cNvSpPr>
            <a:spLocks noGrp="1" noChangeArrowheads="1"/>
          </p:cNvSpPr>
          <p:nvPr>
            <p:ph idx="1"/>
          </p:nvPr>
        </p:nvSpPr>
        <p:spPr/>
        <p:txBody>
          <a:bodyPr/>
          <a:lstStyle/>
          <a:p>
            <a:pPr eaLnBrk="1" hangingPunct="1">
              <a:lnSpc>
                <a:spcPct val="200000"/>
              </a:lnSpc>
            </a:pPr>
            <a:r>
              <a:rPr lang="zh-CN" altLang="en-US" b="1" smtClean="0"/>
              <a:t>利用遗传算法处理图像区域增长的问题</a:t>
            </a:r>
          </a:p>
          <a:p>
            <a:pPr lvl="1" eaLnBrk="1" hangingPunct="1">
              <a:lnSpc>
                <a:spcPct val="200000"/>
              </a:lnSpc>
            </a:pPr>
            <a:r>
              <a:rPr lang="zh-CN" altLang="en-US" sz="2800" b="1" smtClean="0"/>
              <a:t>通过选择种子点，交叉和变异等遗传过程来</a:t>
            </a:r>
          </a:p>
          <a:p>
            <a:pPr lvl="1" eaLnBrk="1" hangingPunct="1">
              <a:lnSpc>
                <a:spcPct val="200000"/>
              </a:lnSpc>
            </a:pPr>
            <a:r>
              <a:rPr lang="zh-CN" altLang="en-US" sz="2800" b="1" smtClean="0"/>
              <a:t>再生出图像中的前景区域</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p:txBody>
          <a:bodyPr anchor="ctr"/>
          <a:lstStyle/>
          <a:p>
            <a:pPr eaLnBrk="1" hangingPunct="1"/>
            <a:r>
              <a:rPr lang="zh-CN" altLang="en-US" sz="3600" smtClean="0"/>
              <a:t>研究问题</a:t>
            </a:r>
          </a:p>
        </p:txBody>
      </p:sp>
      <p:grpSp>
        <p:nvGrpSpPr>
          <p:cNvPr id="61443" name="组合 3"/>
          <p:cNvGrpSpPr>
            <a:grpSpLocks/>
          </p:cNvGrpSpPr>
          <p:nvPr/>
        </p:nvGrpSpPr>
        <p:grpSpPr bwMode="auto">
          <a:xfrm>
            <a:off x="1439863" y="1454150"/>
            <a:ext cx="6264275" cy="4392613"/>
            <a:chOff x="3118" y="2678"/>
            <a:chExt cx="9865" cy="6916"/>
          </a:xfrm>
        </p:grpSpPr>
        <p:pic>
          <p:nvPicPr>
            <p:cNvPr id="61444" name="Picture 5" descr="F:\backup\前景提取\前景提取_final\test_public\standard_2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 y="8007"/>
              <a:ext cx="238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6" descr="F:\backup\前景提取\前景提取_final\test_public\standard_2_6num_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 y="8007"/>
              <a:ext cx="238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7" descr="F:\backup\前景提取\前景提取_final\test_public\standard_2_7num_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 y="8007"/>
              <a:ext cx="238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8" descr="F:\backup\前景提取\前景提取_final\test_public\standard_2_25num_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2" y="8007"/>
              <a:ext cx="238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9" descr="F:\backup\前景提取\前景提取_final\public dataset\2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2" y="6307"/>
              <a:ext cx="238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10" descr="F:\backup\前景提取\前景提取_final\public dataset\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7" y="6307"/>
              <a:ext cx="238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11" descr="F:\backup\前景提取\前景提取_final\public dataset\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2" y="6307"/>
              <a:ext cx="238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1" name="Picture 12" descr="F:\backup\前景提取\前景提取_final\public dataset\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7" y="6307"/>
              <a:ext cx="236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2" name="Picture 14" descr="C:\Users\Vincent\AppData\Roaming\Tencent\Users\1013991425\QQ\WinTemp\RichOle\~E6KPM)%}WYQ}MU6[%D6GRM.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7" y="2677"/>
              <a:ext cx="9865" cy="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p:txBody>
          <a:bodyPr anchor="ctr"/>
          <a:lstStyle/>
          <a:p>
            <a:pPr eaLnBrk="1" hangingPunct="1"/>
            <a:r>
              <a:rPr lang="zh-CN" altLang="en-US" sz="3600" smtClean="0"/>
              <a:t>技术路线</a:t>
            </a:r>
          </a:p>
        </p:txBody>
      </p:sp>
      <p:pic>
        <p:nvPicPr>
          <p:cNvPr id="62467" name="Picture 2" descr="C:\Users\Vincent\Desktop\绘图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71600"/>
            <a:ext cx="8642350" cy="4473575"/>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p:nvPr>
        </p:nvSpPr>
        <p:spPr/>
        <p:txBody>
          <a:bodyPr anchor="ctr"/>
          <a:lstStyle/>
          <a:p>
            <a:pPr eaLnBrk="1" hangingPunct="1"/>
            <a:r>
              <a:rPr lang="zh-CN" altLang="en-US" sz="3600" smtClean="0"/>
              <a:t>算法伪代码</a:t>
            </a:r>
          </a:p>
        </p:txBody>
      </p:sp>
      <p:pic>
        <p:nvPicPr>
          <p:cNvPr id="63491" name="Picture 1" descr="C:\Users\Vincent\AppData\Roaming\Tencent\Users\1013991425\QQ\WinTemp\RichOle\~R~Q1J{L@9P@7$I~1HTI6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00175"/>
            <a:ext cx="748823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chor="ctr"/>
          <a:lstStyle/>
          <a:p>
            <a:pPr eaLnBrk="1" hangingPunct="1"/>
            <a:r>
              <a:rPr lang="zh-CN" altLang="en-US" smtClean="0"/>
              <a:t>部分实验结果展示</a:t>
            </a:r>
          </a:p>
        </p:txBody>
      </p:sp>
      <p:grpSp>
        <p:nvGrpSpPr>
          <p:cNvPr id="64515" name="组合 2"/>
          <p:cNvGrpSpPr>
            <a:grpSpLocks/>
          </p:cNvGrpSpPr>
          <p:nvPr/>
        </p:nvGrpSpPr>
        <p:grpSpPr bwMode="auto">
          <a:xfrm>
            <a:off x="1379538" y="1220788"/>
            <a:ext cx="6553200" cy="4967287"/>
            <a:chOff x="2890" y="2453"/>
            <a:chExt cx="10319" cy="7822"/>
          </a:xfrm>
        </p:grpSpPr>
        <p:pic>
          <p:nvPicPr>
            <p:cNvPr id="64516" name="Picture 10" descr="C:\Users\Vincent\Desktop\GAduibi\firststep_2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 y="5172"/>
              <a:ext cx="2495" cy="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11" descr="C:\Users\Vincent\Desktop\GAduibi\26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 y="2452"/>
              <a:ext cx="2495" cy="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12" descr="C:\Users\Vincent\Desktop\GAduibi\Final_26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 y="7782"/>
              <a:ext cx="2495"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13" descr="C:\Users\Vincent\Desktop\GAduibi\firststep_4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 y="5172"/>
              <a:ext cx="2495" cy="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4" descr="C:\Users\Vincent\Desktop\GAduibi\47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 y="2452"/>
              <a:ext cx="2495" cy="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5" descr="C:\Users\Vincent\Desktop\GAduibi\Final_47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 y="7782"/>
              <a:ext cx="2495"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16" descr="C:\Users\Vincent\Desktop\GAduibi\Final_50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7" y="7782"/>
              <a:ext cx="2495"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3" name="Picture 17" descr="C:\Users\Vincent\Desktop\GAduibi\firststep_50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7" y="5172"/>
              <a:ext cx="2495" cy="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18" descr="C:\Users\Vincent\Desktop\GAduibi\50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07" y="2452"/>
              <a:ext cx="2495" cy="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19" descr="C:\Users\Vincent\Desktop\GAduibi\Final_995.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15" y="7782"/>
              <a:ext cx="2495"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6" name="Picture 20" descr="C:\Users\Vincent\Desktop\GAduibi\firststep_995.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15" y="5172"/>
              <a:ext cx="2495" cy="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7" name="Picture 21" descr="C:\Users\Vincent\Desktop\GAduibi\99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15" y="2452"/>
              <a:ext cx="2495" cy="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endParaRPr lang="zh-CN" altLang="en-US" smtClean="0"/>
          </a:p>
        </p:txBody>
      </p:sp>
      <p:sp>
        <p:nvSpPr>
          <p:cNvPr id="12291" name="Rectangle 3"/>
          <p:cNvSpPr>
            <a:spLocks noGrp="1" noChangeArrowheads="1"/>
          </p:cNvSpPr>
          <p:nvPr>
            <p:ph idx="1"/>
          </p:nvPr>
        </p:nvSpPr>
        <p:spPr/>
        <p:txBody>
          <a:bodyPr/>
          <a:lstStyle/>
          <a:p>
            <a:pPr eaLnBrk="1" hangingPunct="1">
              <a:lnSpc>
                <a:spcPct val="170000"/>
              </a:lnSpc>
            </a:pPr>
            <a:r>
              <a:rPr lang="en-US" altLang="zh-CN" b="1" smtClean="0">
                <a:latin typeface="Times New Roman" panose="02020603050405020304" pitchFamily="18" charset="0"/>
              </a:rPr>
              <a:t>GEC-summit-2009 </a:t>
            </a:r>
            <a:r>
              <a:rPr lang="zh-CN" altLang="en-US" b="1" smtClean="0">
                <a:latin typeface="Times New Roman" panose="02020603050405020304" pitchFamily="18" charset="0"/>
              </a:rPr>
              <a:t>（</a:t>
            </a:r>
            <a:r>
              <a:rPr lang="en-US" altLang="zh-CN" b="1" smtClean="0">
                <a:latin typeface="Times New Roman" panose="02020603050405020304" pitchFamily="18" charset="0"/>
              </a:rPr>
              <a:t>2009</a:t>
            </a:r>
            <a:r>
              <a:rPr lang="zh-CN" altLang="en-US" b="1" smtClean="0">
                <a:latin typeface="Times New Roman" panose="02020603050405020304" pitchFamily="18" charset="0"/>
              </a:rPr>
              <a:t>遗传与进化计算国际峰会）</a:t>
            </a:r>
          </a:p>
          <a:p>
            <a:pPr lvl="1" eaLnBrk="1" hangingPunct="1">
              <a:lnSpc>
                <a:spcPct val="170000"/>
              </a:lnSpc>
            </a:pPr>
            <a:r>
              <a:rPr lang="zh-CN" altLang="en-US" sz="2800" b="1" smtClean="0">
                <a:solidFill>
                  <a:schemeClr val="tx1"/>
                </a:solidFill>
                <a:latin typeface="Times New Roman" panose="02020603050405020304" pitchFamily="18" charset="0"/>
              </a:rPr>
              <a:t>由</a:t>
            </a:r>
            <a:r>
              <a:rPr lang="en-US" altLang="zh-CN" sz="2800" b="1" smtClean="0">
                <a:solidFill>
                  <a:schemeClr val="tx1"/>
                </a:solidFill>
                <a:latin typeface="Times New Roman" panose="02020603050405020304" pitchFamily="18" charset="0"/>
              </a:rPr>
              <a:t>ACM/SIGEVO</a:t>
            </a:r>
            <a:r>
              <a:rPr lang="zh-CN" altLang="en-US" sz="2800" b="1" smtClean="0">
                <a:solidFill>
                  <a:schemeClr val="tx1"/>
                </a:solidFill>
                <a:latin typeface="Times New Roman" panose="02020603050405020304" pitchFamily="18" charset="0"/>
              </a:rPr>
              <a:t>主办的一个高水平国际学术会议</a:t>
            </a:r>
          </a:p>
          <a:p>
            <a:pPr lvl="1" eaLnBrk="1" hangingPunct="1">
              <a:lnSpc>
                <a:spcPct val="170000"/>
              </a:lnSpc>
            </a:pPr>
            <a:r>
              <a:rPr lang="zh-CN" altLang="en-US" sz="2800" b="1" smtClean="0">
                <a:solidFill>
                  <a:schemeClr val="tx1"/>
                </a:solidFill>
                <a:latin typeface="Times New Roman" panose="02020603050405020304" pitchFamily="18" charset="0"/>
              </a:rPr>
              <a:t>于</a:t>
            </a:r>
            <a:r>
              <a:rPr lang="en-US" altLang="zh-CN" sz="2800" b="1" smtClean="0">
                <a:solidFill>
                  <a:schemeClr val="tx1"/>
                </a:solidFill>
                <a:latin typeface="Times New Roman" panose="02020603050405020304" pitchFamily="18" charset="0"/>
              </a:rPr>
              <a:t>2009</a:t>
            </a:r>
            <a:r>
              <a:rPr lang="zh-CN" altLang="en-US" sz="2800" b="1" smtClean="0">
                <a:solidFill>
                  <a:schemeClr val="tx1"/>
                </a:solidFill>
                <a:latin typeface="Times New Roman" panose="02020603050405020304" pitchFamily="18" charset="0"/>
              </a:rPr>
              <a:t>年</a:t>
            </a:r>
            <a:r>
              <a:rPr lang="en-US" altLang="zh-CN" sz="2800" b="1" smtClean="0">
                <a:solidFill>
                  <a:schemeClr val="tx1"/>
                </a:solidFill>
                <a:latin typeface="Times New Roman" panose="02020603050405020304" pitchFamily="18" charset="0"/>
              </a:rPr>
              <a:t>6</a:t>
            </a:r>
            <a:r>
              <a:rPr lang="zh-CN" altLang="en-US" sz="2800" b="1" smtClean="0">
                <a:solidFill>
                  <a:schemeClr val="tx1"/>
                </a:solidFill>
                <a:latin typeface="Times New Roman" panose="02020603050405020304" pitchFamily="18" charset="0"/>
              </a:rPr>
              <a:t>月</a:t>
            </a:r>
            <a:r>
              <a:rPr lang="en-US" altLang="zh-CN" sz="2800" b="1" smtClean="0">
                <a:solidFill>
                  <a:schemeClr val="tx1"/>
                </a:solidFill>
                <a:latin typeface="Times New Roman" panose="02020603050405020304" pitchFamily="18" charset="0"/>
              </a:rPr>
              <a:t>12-14</a:t>
            </a:r>
            <a:r>
              <a:rPr lang="zh-CN" altLang="en-US" sz="2800" b="1" smtClean="0">
                <a:solidFill>
                  <a:schemeClr val="tx1"/>
                </a:solidFill>
                <a:latin typeface="Times New Roman" panose="02020603050405020304" pitchFamily="18" charset="0"/>
              </a:rPr>
              <a:t>日</a:t>
            </a:r>
            <a:r>
              <a:rPr lang="zh-CN" altLang="en-US" sz="2800" b="1" smtClean="0">
                <a:solidFill>
                  <a:srgbClr val="FF0000"/>
                </a:solidFill>
                <a:latin typeface="Times New Roman" panose="02020603050405020304" pitchFamily="18" charset="0"/>
              </a:rPr>
              <a:t>首次在中国上海</a:t>
            </a:r>
            <a:r>
              <a:rPr lang="zh-CN" altLang="en-US" sz="2800" b="1" smtClean="0">
                <a:solidFill>
                  <a:schemeClr val="tx1"/>
                </a:solidFill>
                <a:latin typeface="Times New Roman" panose="02020603050405020304" pitchFamily="18" charset="0"/>
              </a:rPr>
              <a:t>召开</a:t>
            </a:r>
          </a:p>
          <a:p>
            <a:pPr lvl="1" eaLnBrk="1" hangingPunct="1">
              <a:lnSpc>
                <a:spcPct val="170000"/>
              </a:lnSpc>
            </a:pPr>
            <a:r>
              <a:rPr lang="en-US" altLang="zh-CN" sz="2800" b="1" smtClean="0">
                <a:solidFill>
                  <a:schemeClr val="tx1"/>
                </a:solidFill>
                <a:latin typeface="Times New Roman" panose="02020603050405020304" pitchFamily="18" charset="0"/>
              </a:rPr>
              <a:t>http://www.sigevo.org/gec-summit-2009/</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lnSpc>
                <a:spcPct val="155000"/>
              </a:lnSpc>
            </a:pPr>
            <a:r>
              <a:rPr lang="zh-CN" altLang="en-US" b="1" smtClean="0">
                <a:latin typeface="宋体" panose="02010600030101010101" pitchFamily="2" charset="-122"/>
              </a:rPr>
              <a:t>遗传算法</a:t>
            </a:r>
            <a:r>
              <a:rPr lang="zh-CN" altLang="en-US" sz="2400" b="1" smtClean="0">
                <a:latin typeface="宋体" panose="02010600030101010101" pitchFamily="2" charset="-122"/>
              </a:rPr>
              <a:t>（</a:t>
            </a:r>
            <a:r>
              <a:rPr lang="en-US" altLang="zh-CN" sz="2400" b="1" smtClean="0">
                <a:latin typeface="宋体" panose="02010600030101010101" pitchFamily="2" charset="-122"/>
              </a:rPr>
              <a:t>Genetic Algorithm, GA</a:t>
            </a:r>
            <a:r>
              <a:rPr lang="zh-CN" altLang="en-US" sz="2400" b="1" smtClean="0">
                <a:latin typeface="宋体" panose="02010600030101010101" pitchFamily="2" charset="-122"/>
              </a:rPr>
              <a:t>）</a:t>
            </a:r>
            <a:r>
              <a:rPr lang="zh-CN" altLang="en-US" b="1" smtClean="0">
                <a:latin typeface="宋体" panose="02010600030101010101" pitchFamily="2" charset="-122"/>
              </a:rPr>
              <a:t>是一种基于</a:t>
            </a:r>
            <a:r>
              <a:rPr lang="zh-CN" altLang="en-US" b="1" smtClean="0">
                <a:solidFill>
                  <a:srgbClr val="FF0000"/>
                </a:solidFill>
                <a:latin typeface="宋体" panose="02010600030101010101" pitchFamily="2" charset="-122"/>
              </a:rPr>
              <a:t>模拟进化</a:t>
            </a:r>
            <a:r>
              <a:rPr lang="zh-CN" altLang="en-US" b="1" smtClean="0">
                <a:latin typeface="宋体" panose="02010600030101010101" pitchFamily="2" charset="-122"/>
              </a:rPr>
              <a:t>的学习方法</a:t>
            </a:r>
          </a:p>
          <a:p>
            <a:pPr lvl="1" eaLnBrk="1" hangingPunct="1">
              <a:lnSpc>
                <a:spcPct val="155000"/>
              </a:lnSpc>
            </a:pPr>
            <a:r>
              <a:rPr lang="zh-CN" altLang="en-US" sz="2800" b="1" smtClean="0">
                <a:latin typeface="宋体" panose="02010600030101010101" pitchFamily="2" charset="-122"/>
              </a:rPr>
              <a:t>假设通常被描述为</a:t>
            </a:r>
            <a:r>
              <a:rPr lang="zh-CN" altLang="en-US" sz="2800" b="1" smtClean="0">
                <a:solidFill>
                  <a:srgbClr val="FF0000"/>
                </a:solidFill>
                <a:latin typeface="宋体" panose="02010600030101010101" pitchFamily="2" charset="-122"/>
              </a:rPr>
              <a:t>二进制位串</a:t>
            </a:r>
          </a:p>
          <a:p>
            <a:pPr lvl="1" eaLnBrk="1" hangingPunct="1">
              <a:lnSpc>
                <a:spcPct val="155000"/>
              </a:lnSpc>
            </a:pPr>
            <a:r>
              <a:rPr lang="zh-CN" altLang="en-US" sz="2800" b="1" smtClean="0">
                <a:latin typeface="宋体" panose="02010600030101010101" pitchFamily="2" charset="-122"/>
              </a:rPr>
              <a:t>从若干</a:t>
            </a:r>
            <a:r>
              <a:rPr lang="zh-CN" altLang="en-US" sz="2800" b="1" smtClean="0">
                <a:solidFill>
                  <a:srgbClr val="FF0000"/>
                </a:solidFill>
                <a:latin typeface="宋体" panose="02010600030101010101" pitchFamily="2" charset="-122"/>
              </a:rPr>
              <a:t>初始假设的群体或集合</a:t>
            </a:r>
            <a:r>
              <a:rPr lang="zh-CN" altLang="en-US" sz="2800" b="1" smtClean="0">
                <a:latin typeface="宋体" panose="02010600030101010101" pitchFamily="2" charset="-122"/>
              </a:rPr>
              <a:t>，开始搜索合适的假设</a:t>
            </a:r>
          </a:p>
          <a:p>
            <a:pPr lvl="1" eaLnBrk="1" hangingPunct="1">
              <a:lnSpc>
                <a:spcPct val="155000"/>
              </a:lnSpc>
            </a:pPr>
            <a:r>
              <a:rPr lang="zh-CN" altLang="en-US" sz="2800" b="1" smtClean="0">
                <a:latin typeface="宋体" panose="02010600030101010101" pitchFamily="2" charset="-122"/>
              </a:rPr>
              <a:t>当前群体的成员通过</a:t>
            </a:r>
            <a:r>
              <a:rPr lang="zh-CN" altLang="en-US" sz="2800" b="1" smtClean="0">
                <a:solidFill>
                  <a:srgbClr val="FF0000"/>
                </a:solidFill>
                <a:latin typeface="宋体" panose="02010600030101010101" pitchFamily="2" charset="-122"/>
              </a:rPr>
              <a:t>模拟生物进化</a:t>
            </a:r>
            <a:r>
              <a:rPr lang="zh-CN" altLang="en-US" sz="2800" b="1" smtClean="0">
                <a:latin typeface="宋体" panose="02010600030101010101" pitchFamily="2" charset="-122"/>
              </a:rPr>
              <a:t>的方式来</a:t>
            </a:r>
            <a:r>
              <a:rPr lang="zh-CN" altLang="en-US" sz="2800" b="1" smtClean="0">
                <a:solidFill>
                  <a:srgbClr val="FF0000"/>
                </a:solidFill>
                <a:latin typeface="宋体" panose="02010600030101010101" pitchFamily="2" charset="-122"/>
              </a:rPr>
              <a:t>产生下一代群体</a:t>
            </a:r>
            <a:r>
              <a:rPr lang="zh-CN" altLang="en-US" sz="2800" b="1" smtClean="0">
                <a:latin typeface="宋体" panose="02010600030101010101" pitchFamily="2" charset="-122"/>
              </a:rPr>
              <a:t>，比如随机变异和交叉</a:t>
            </a:r>
          </a:p>
        </p:txBody>
      </p:sp>
      <p:sp>
        <p:nvSpPr>
          <p:cNvPr id="13315" name="Rectangle 6"/>
          <p:cNvSpPr>
            <a:spLocks noGrp="1" noChangeArrowheads="1"/>
          </p:cNvSpPr>
          <p:nvPr>
            <p:ph type="title"/>
          </p:nvPr>
        </p:nvSpPr>
        <p:spPr/>
        <p:txBody>
          <a:bodyPr anchor="ctr"/>
          <a:lstStyle/>
          <a:p>
            <a:pPr eaLnBrk="1" hangingPunct="1"/>
            <a:r>
              <a:rPr lang="zh-CN" altLang="en-US" smtClean="0"/>
              <a:t>算法思路</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lvl="1" eaLnBrk="1" hangingPunct="1">
              <a:lnSpc>
                <a:spcPct val="190000"/>
              </a:lnSpc>
              <a:spcBef>
                <a:spcPct val="30000"/>
              </a:spcBef>
            </a:pPr>
            <a:r>
              <a:rPr lang="zh-CN" altLang="en-US" b="1" smtClean="0"/>
              <a:t>在每一次的迭代中，根据给定的适应度评估当前群体中的假设，而后使用概率方法</a:t>
            </a:r>
            <a:r>
              <a:rPr lang="zh-CN" altLang="en-US" b="1" smtClean="0">
                <a:solidFill>
                  <a:srgbClr val="FF0000"/>
                </a:solidFill>
              </a:rPr>
              <a:t>选出适应度最高的假设</a:t>
            </a:r>
            <a:r>
              <a:rPr lang="zh-CN" altLang="en-US" b="1" smtClean="0"/>
              <a:t>作为产生下一代的种子</a:t>
            </a:r>
          </a:p>
        </p:txBody>
      </p:sp>
      <p:sp>
        <p:nvSpPr>
          <p:cNvPr id="14339" name="Rectangle 6"/>
          <p:cNvSpPr>
            <a:spLocks noGrp="1" noChangeArrowheads="1"/>
          </p:cNvSpPr>
          <p:nvPr>
            <p:ph type="title"/>
          </p:nvPr>
        </p:nvSpPr>
        <p:spPr/>
        <p:txBody>
          <a:bodyPr anchor="ctr"/>
          <a:lstStyle/>
          <a:p>
            <a:pPr eaLnBrk="1" hangingPunct="1"/>
            <a:r>
              <a:rPr lang="zh-CN" altLang="en-US" smtClean="0"/>
              <a:t>算法思路</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p:txBody>
          <a:bodyPr/>
          <a:lstStyle/>
          <a:p>
            <a:pPr eaLnBrk="1" hangingPunct="1">
              <a:lnSpc>
                <a:spcPct val="190000"/>
              </a:lnSpc>
            </a:pPr>
            <a:r>
              <a:rPr lang="zh-CN" altLang="en-US" b="1" smtClean="0">
                <a:latin typeface="宋体" panose="02010600030101010101" pitchFamily="2" charset="-122"/>
              </a:rPr>
              <a:t>遗传算法在人工智能的众多领域得到了广泛应用</a:t>
            </a:r>
          </a:p>
          <a:p>
            <a:pPr lvl="1" eaLnBrk="1" hangingPunct="1">
              <a:lnSpc>
                <a:spcPct val="190000"/>
              </a:lnSpc>
            </a:pPr>
            <a:r>
              <a:rPr lang="zh-CN" altLang="en-US" sz="2800" b="1" smtClean="0">
                <a:solidFill>
                  <a:srgbClr val="FF0000"/>
                </a:solidFill>
                <a:latin typeface="宋体" panose="02010600030101010101" pitchFamily="2" charset="-122"/>
              </a:rPr>
              <a:t>机器学习、聚类、控制</a:t>
            </a:r>
            <a:r>
              <a:rPr lang="zh-CN" altLang="en-US" sz="2800" b="1" smtClean="0">
                <a:solidFill>
                  <a:schemeClr val="tx1"/>
                </a:solidFill>
                <a:latin typeface="宋体" panose="02010600030101010101" pitchFamily="2" charset="-122"/>
              </a:rPr>
              <a:t>（如煤气管道控制）</a:t>
            </a:r>
            <a:r>
              <a:rPr lang="zh-CN" altLang="en-US" sz="2800" b="1" smtClean="0">
                <a:solidFill>
                  <a:srgbClr val="FF0000"/>
                </a:solidFill>
                <a:latin typeface="宋体" panose="02010600030101010101" pitchFamily="2" charset="-122"/>
              </a:rPr>
              <a:t>、规划</a:t>
            </a:r>
            <a:r>
              <a:rPr lang="zh-CN" altLang="en-US" sz="2800" b="1" smtClean="0">
                <a:solidFill>
                  <a:schemeClr val="tx1"/>
                </a:solidFill>
                <a:latin typeface="宋体" panose="02010600030101010101" pitchFamily="2" charset="-122"/>
              </a:rPr>
              <a:t>（如生产任务规划）</a:t>
            </a:r>
            <a:r>
              <a:rPr lang="zh-CN" altLang="en-US" sz="2800" b="1" smtClean="0">
                <a:solidFill>
                  <a:srgbClr val="FF0000"/>
                </a:solidFill>
                <a:latin typeface="宋体" panose="02010600030101010101" pitchFamily="2" charset="-122"/>
              </a:rPr>
              <a:t>、</a:t>
            </a:r>
            <a:r>
              <a:rPr lang="zh-CN" altLang="en-US" sz="2800" b="1" smtClean="0">
                <a:solidFill>
                  <a:schemeClr val="tx1"/>
                </a:solidFill>
                <a:latin typeface="宋体" panose="02010600030101010101" pitchFamily="2" charset="-122"/>
              </a:rPr>
              <a:t>设计（如通信网络设计、布局设计）</a:t>
            </a:r>
            <a:r>
              <a:rPr lang="zh-CN" altLang="en-US" sz="2800" b="1" smtClean="0">
                <a:solidFill>
                  <a:srgbClr val="FF0000"/>
                </a:solidFill>
                <a:latin typeface="宋体" panose="02010600030101010101" pitchFamily="2" charset="-122"/>
              </a:rPr>
              <a:t>、调度</a:t>
            </a:r>
            <a:r>
              <a:rPr lang="zh-CN" altLang="en-US" sz="2800" b="1" smtClean="0">
                <a:solidFill>
                  <a:schemeClr val="tx1"/>
                </a:solidFill>
                <a:latin typeface="宋体" panose="02010600030101010101" pitchFamily="2" charset="-122"/>
              </a:rPr>
              <a:t>（如作业车间调度、机器调度、运输问题）</a:t>
            </a:r>
            <a:r>
              <a:rPr lang="zh-CN" altLang="en-US" sz="2800" b="1" smtClean="0">
                <a:solidFill>
                  <a:srgbClr val="FF0000"/>
                </a:solidFill>
                <a:latin typeface="宋体" panose="02010600030101010101" pitchFamily="2" charset="-122"/>
              </a:rPr>
              <a:t>、配置</a:t>
            </a:r>
            <a:r>
              <a:rPr lang="zh-CN" altLang="en-US" sz="2800" b="1" smtClean="0">
                <a:solidFill>
                  <a:schemeClr val="tx1"/>
                </a:solidFill>
                <a:latin typeface="宋体" panose="02010600030101010101" pitchFamily="2" charset="-122"/>
              </a:rPr>
              <a:t>（机器配置、分配问题）</a:t>
            </a:r>
            <a:r>
              <a:rPr lang="zh-CN" altLang="en-US" sz="2800" b="1" smtClean="0">
                <a:solidFill>
                  <a:srgbClr val="FF0000"/>
                </a:solidFill>
                <a:latin typeface="宋体" panose="02010600030101010101" pitchFamily="2" charset="-122"/>
              </a:rPr>
              <a:t>、组合优化</a:t>
            </a:r>
            <a:r>
              <a:rPr lang="zh-CN" altLang="en-US" sz="2800" b="1" smtClean="0">
                <a:solidFill>
                  <a:schemeClr val="tx1"/>
                </a:solidFill>
                <a:latin typeface="宋体" panose="02010600030101010101" pitchFamily="2" charset="-122"/>
              </a:rPr>
              <a:t>（如</a:t>
            </a:r>
            <a:r>
              <a:rPr lang="en-US" altLang="zh-CN" sz="2800" b="1" smtClean="0">
                <a:solidFill>
                  <a:schemeClr val="tx1"/>
                </a:solidFill>
                <a:latin typeface="宋体" panose="02010600030101010101" pitchFamily="2" charset="-122"/>
              </a:rPr>
              <a:t>TSP</a:t>
            </a:r>
            <a:r>
              <a:rPr lang="zh-CN" altLang="en-US" sz="2800" b="1" smtClean="0">
                <a:solidFill>
                  <a:schemeClr val="tx1"/>
                </a:solidFill>
                <a:latin typeface="宋体" panose="02010600030101010101" pitchFamily="2" charset="-122"/>
              </a:rPr>
              <a:t>、背包问题）</a:t>
            </a:r>
            <a:r>
              <a:rPr lang="zh-CN" altLang="en-US" sz="2800" b="1" smtClean="0">
                <a:solidFill>
                  <a:srgbClr val="FF0000"/>
                </a:solidFill>
                <a:latin typeface="宋体" panose="02010600030101010101" pitchFamily="2" charset="-122"/>
              </a:rPr>
              <a:t>、函数的最大值</a:t>
            </a:r>
            <a:endParaRPr lang="zh-CN" altLang="en-US" sz="2800" b="1" smtClean="0">
              <a:latin typeface="宋体" panose="02010600030101010101" pitchFamily="2" charset="-122"/>
            </a:endParaRPr>
          </a:p>
        </p:txBody>
      </p:sp>
      <p:sp>
        <p:nvSpPr>
          <p:cNvPr id="15363" name="Rectangle 3"/>
          <p:cNvSpPr>
            <a:spLocks noGrp="1" noChangeArrowheads="1"/>
          </p:cNvSpPr>
          <p:nvPr>
            <p:ph type="title"/>
          </p:nvPr>
        </p:nvSpPr>
        <p:spPr/>
        <p:txBody>
          <a:bodyPr anchor="ctr"/>
          <a:lstStyle/>
          <a:p>
            <a:pPr eaLnBrk="1" hangingPunct="1"/>
            <a:r>
              <a:rPr lang="zh-CN" altLang="en-US" smtClean="0"/>
              <a:t>算法应用领域　</a:t>
            </a:r>
          </a:p>
        </p:txBody>
      </p:sp>
    </p:spTree>
  </p:cSld>
  <p:clrMapOvr>
    <a:masterClrMapping/>
  </p:clrMapOvr>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ECUST模板</Template>
  <TotalTime>43</TotalTime>
  <Words>2386</Words>
  <Application>Microsoft Office PowerPoint</Application>
  <PresentationFormat>全屏显示(4:3)</PresentationFormat>
  <Paragraphs>321</Paragraphs>
  <Slides>56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7" baseType="lpstr">
      <vt:lpstr>Arial</vt:lpstr>
      <vt:lpstr>宋体</vt:lpstr>
      <vt:lpstr>Wingdings</vt:lpstr>
      <vt:lpstr>Times New Roman</vt:lpstr>
      <vt:lpstr>MS PGothic</vt:lpstr>
      <vt:lpstr>黑体</vt:lpstr>
      <vt:lpstr>楷体_GB2312</vt:lpstr>
      <vt:lpstr>仿宋_GB2312</vt:lpstr>
      <vt:lpstr>Courier New</vt:lpstr>
      <vt:lpstr>wasedaSample5</vt:lpstr>
      <vt:lpstr>Equation.3</vt:lpstr>
      <vt:lpstr>遗传算法</vt:lpstr>
      <vt:lpstr>主要内容</vt:lpstr>
      <vt:lpstr>1. 概述</vt:lpstr>
      <vt:lpstr>遗传算法之父</vt:lpstr>
      <vt:lpstr>遗传算法之父</vt:lpstr>
      <vt:lpstr>PowerPoint 演示文稿</vt:lpstr>
      <vt:lpstr>算法思路</vt:lpstr>
      <vt:lpstr>算法思路</vt:lpstr>
      <vt:lpstr>算法应用领域　</vt:lpstr>
      <vt:lpstr>算法应用领域　</vt:lpstr>
      <vt:lpstr>算法说明</vt:lpstr>
      <vt:lpstr>算法说明</vt:lpstr>
      <vt:lpstr>算法说明</vt:lpstr>
      <vt:lpstr>2.基本概念</vt:lpstr>
      <vt:lpstr>2.基本概念</vt:lpstr>
      <vt:lpstr>2.基本概念</vt:lpstr>
      <vt:lpstr>2.基本概念</vt:lpstr>
      <vt:lpstr>2.基本概念</vt:lpstr>
      <vt:lpstr>2.基本概念</vt:lpstr>
      <vt:lpstr>2.基本概念</vt:lpstr>
      <vt:lpstr>2.基本概念</vt:lpstr>
      <vt:lpstr>2.基本概念</vt:lpstr>
      <vt:lpstr>3. 简单遗传算法</vt:lpstr>
      <vt:lpstr>3. 简单遗传算法</vt:lpstr>
      <vt:lpstr>3. 简单遗传算法</vt:lpstr>
      <vt:lpstr>3. 简单遗传算法（基本遗传算法）</vt:lpstr>
      <vt:lpstr>3. 简单遗传算法（基本遗传算法）</vt:lpstr>
      <vt:lpstr>3. 简单遗传算法（基本遗传算法）</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4. 遗传算法应用举例</vt:lpstr>
      <vt:lpstr>PowerPoint 演示文稿</vt:lpstr>
      <vt:lpstr>小　结</vt:lpstr>
      <vt:lpstr>练 习 1</vt:lpstr>
      <vt:lpstr>实例简介：基于遗传算法的图像区域生成技术</vt:lpstr>
      <vt:lpstr>研究问题</vt:lpstr>
      <vt:lpstr>技术路线</vt:lpstr>
      <vt:lpstr>算法伪代码</vt:lpstr>
      <vt:lpstr>部分实验结果展示</vt:lpstr>
    </vt:vector>
  </TitlesOfParts>
  <Company>HUST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第04讲 感知器（Perceptron）</dc:title>
  <dc:creator>邹江</dc:creator>
  <cp:lastModifiedBy>czh</cp:lastModifiedBy>
  <cp:revision>218</cp:revision>
  <dcterms:created xsi:type="dcterms:W3CDTF">2002-05-14T14:25:42Z</dcterms:created>
  <dcterms:modified xsi:type="dcterms:W3CDTF">2024-06-18T12:47:54Z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