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93"/>
  </p:notesMasterIdLst>
  <p:handoutMasterIdLst>
    <p:handoutMasterId r:id="rId94"/>
  </p:handoutMasterIdLst>
  <p:sldIdLst>
    <p:sldId id="389" r:id="rId2"/>
    <p:sldId id="390" r:id="rId3"/>
    <p:sldId id="391" r:id="rId4"/>
    <p:sldId id="392" r:id="rId5"/>
    <p:sldId id="393" r:id="rId6"/>
    <p:sldId id="394" r:id="rId7"/>
    <p:sldId id="395" r:id="rId8"/>
    <p:sldId id="396" r:id="rId9"/>
    <p:sldId id="424"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380" r:id="rId38"/>
    <p:sldId id="276" r:id="rId39"/>
    <p:sldId id="257" r:id="rId40"/>
    <p:sldId id="259" r:id="rId41"/>
    <p:sldId id="280" r:id="rId42"/>
    <p:sldId id="281" r:id="rId43"/>
    <p:sldId id="282" r:id="rId44"/>
    <p:sldId id="283" r:id="rId45"/>
    <p:sldId id="284" r:id="rId46"/>
    <p:sldId id="322" r:id="rId47"/>
    <p:sldId id="285" r:id="rId48"/>
    <p:sldId id="286" r:id="rId49"/>
    <p:sldId id="318" r:id="rId50"/>
    <p:sldId id="317" r:id="rId51"/>
    <p:sldId id="319" r:id="rId52"/>
    <p:sldId id="287" r:id="rId53"/>
    <p:sldId id="320" r:id="rId54"/>
    <p:sldId id="290" r:id="rId55"/>
    <p:sldId id="321" r:id="rId56"/>
    <p:sldId id="288" r:id="rId57"/>
    <p:sldId id="289" r:id="rId58"/>
    <p:sldId id="292" r:id="rId59"/>
    <p:sldId id="291" r:id="rId60"/>
    <p:sldId id="316" r:id="rId61"/>
    <p:sldId id="308" r:id="rId62"/>
    <p:sldId id="381" r:id="rId63"/>
    <p:sldId id="385" r:id="rId64"/>
    <p:sldId id="386" r:id="rId65"/>
    <p:sldId id="387" r:id="rId66"/>
    <p:sldId id="313" r:id="rId67"/>
    <p:sldId id="388" r:id="rId68"/>
    <p:sldId id="293" r:id="rId69"/>
    <p:sldId id="294" r:id="rId70"/>
    <p:sldId id="310" r:id="rId71"/>
    <p:sldId id="359" r:id="rId72"/>
    <p:sldId id="360" r:id="rId73"/>
    <p:sldId id="361" r:id="rId74"/>
    <p:sldId id="362" r:id="rId75"/>
    <p:sldId id="309" r:id="rId76"/>
    <p:sldId id="295" r:id="rId77"/>
    <p:sldId id="296" r:id="rId78"/>
    <p:sldId id="297" r:id="rId79"/>
    <p:sldId id="298" r:id="rId80"/>
    <p:sldId id="299" r:id="rId81"/>
    <p:sldId id="301" r:id="rId82"/>
    <p:sldId id="300" r:id="rId83"/>
    <p:sldId id="302" r:id="rId84"/>
    <p:sldId id="304" r:id="rId85"/>
    <p:sldId id="306" r:id="rId86"/>
    <p:sldId id="305" r:id="rId87"/>
    <p:sldId id="311" r:id="rId88"/>
    <p:sldId id="312" r:id="rId89"/>
    <p:sldId id="275" r:id="rId90"/>
    <p:sldId id="315" r:id="rId91"/>
    <p:sldId id="314" r:id="rId9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FF"/>
    <a:srgbClr val="00FF00"/>
    <a:srgbClr val="FF0000"/>
    <a:srgbClr val="0000FF"/>
    <a:srgbClr val="FF6600"/>
    <a:srgbClr val="FFFF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94634" autoAdjust="0"/>
  </p:normalViewPr>
  <p:slideViewPr>
    <p:cSldViewPr>
      <p:cViewPr varScale="1">
        <p:scale>
          <a:sx n="67" d="100"/>
          <a:sy n="67" d="100"/>
        </p:scale>
        <p:origin x="126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7.wmf"/><Relationship Id="rId4" Type="http://schemas.openxmlformats.org/officeDocument/2006/relationships/image" Target="../media/image3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30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430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30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a:defRPr/>
            </a:pPr>
            <a:fld id="{EF1B78D5-06E0-4AFF-AD12-61D781D009F4}" type="slidenum">
              <a:rPr lang="en-US" altLang="zh-CN"/>
              <a:pPr>
                <a:defRPr/>
              </a:pPr>
              <a:t>‹#›</a:t>
            </a:fld>
            <a:endParaRPr lang="en-US" altLang="zh-CN"/>
          </a:p>
        </p:txBody>
      </p:sp>
    </p:spTree>
    <p:extLst>
      <p:ext uri="{BB962C8B-B14F-4D97-AF65-F5344CB8AC3E}">
        <p14:creationId xmlns:p14="http://schemas.microsoft.com/office/powerpoint/2010/main" val="3656040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a:defRPr/>
            </a:pPr>
            <a:fld id="{900741D3-B421-4C56-AA8C-622D5A1435C1}" type="slidenum">
              <a:rPr lang="en-US" altLang="zh-CN"/>
              <a:pPr>
                <a:defRPr/>
              </a:pPr>
              <a:t>‹#›</a:t>
            </a:fld>
            <a:endParaRPr lang="en-US" altLang="zh-CN"/>
          </a:p>
        </p:txBody>
      </p:sp>
    </p:spTree>
    <p:extLst>
      <p:ext uri="{BB962C8B-B14F-4D97-AF65-F5344CB8AC3E}">
        <p14:creationId xmlns:p14="http://schemas.microsoft.com/office/powerpoint/2010/main" val="3909812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idx="4294967295"/>
          </p:nvPr>
        </p:nvSpPr>
        <p:spPr>
          <a:ln/>
        </p:spPr>
      </p:sp>
      <p:sp>
        <p:nvSpPr>
          <p:cNvPr id="36867" name="Rectangle 3"/>
          <p:cNvSpPr>
            <a:spLocks noGrp="1" noChangeArrowheads="1"/>
          </p:cNvSpPr>
          <p:nvPr>
            <p:ph type="body" idx="4294967295"/>
          </p:nvPr>
        </p:nvSpPr>
        <p:spPr>
          <a:noFill/>
        </p:spPr>
        <p:txBody>
          <a:bodyPr>
            <a:prstTxWarp prst="textNoShape">
              <a:avLst/>
            </a:prstTxWarp>
          </a:bodyPr>
          <a:lstStyle/>
          <a:p>
            <a:endParaRPr lang="zh-CN" altLang="en-US" smtClean="0"/>
          </a:p>
        </p:txBody>
      </p:sp>
    </p:spTree>
    <p:extLst>
      <p:ext uri="{BB962C8B-B14F-4D97-AF65-F5344CB8AC3E}">
        <p14:creationId xmlns:p14="http://schemas.microsoft.com/office/powerpoint/2010/main" val="3799199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26"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31"/>
          <p:cNvSpPr>
            <a:spLocks noChangeArrowheads="1"/>
          </p:cNvSpPr>
          <p:nvPr/>
        </p:nvSpPr>
        <p:spPr bwMode="auto">
          <a:xfrm>
            <a:off x="685800" y="3395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1034"/>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2000" smtClean="0">
                <a:solidFill>
                  <a:schemeClr val="accent2"/>
                </a:solidFill>
              </a:rPr>
              <a:t>Introduction of Artificial Intelligence</a:t>
            </a:r>
          </a:p>
        </p:txBody>
      </p:sp>
      <p:sp>
        <p:nvSpPr>
          <p:cNvPr id="8" name="Line 1035"/>
          <p:cNvSpPr>
            <a:spLocks noChangeShapeType="1"/>
          </p:cNvSpPr>
          <p:nvPr userDrawn="1"/>
        </p:nvSpPr>
        <p:spPr bwMode="auto">
          <a:xfrm>
            <a:off x="0" y="457200"/>
            <a:ext cx="91440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0"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灯片编号占位符 1"/>
          <p:cNvSpPr>
            <a:spLocks noGrp="1"/>
          </p:cNvSpPr>
          <p:nvPr>
            <p:ph type="sldNum" sz="quarter" idx="10"/>
          </p:nvPr>
        </p:nvSpPr>
        <p:spPr/>
        <p:txBody>
          <a:bodyPr/>
          <a:lstStyle>
            <a:lvl1pPr>
              <a:defRPr/>
            </a:lvl1pPr>
          </a:lstStyle>
          <a:p>
            <a:pPr>
              <a:defRPr/>
            </a:pPr>
            <a:fld id="{9A40D4BA-AD5B-4E40-9D73-88BD8D771130}" type="slidenum">
              <a:rPr lang="ja-JP" altLang="en-US"/>
              <a:pPr>
                <a:defRPr/>
              </a:pPr>
              <a:t>‹#›</a:t>
            </a:fld>
            <a:endParaRPr lang="ja-JP" altLang="en-US"/>
          </a:p>
        </p:txBody>
      </p:sp>
    </p:spTree>
    <p:extLst>
      <p:ext uri="{BB962C8B-B14F-4D97-AF65-F5344CB8AC3E}">
        <p14:creationId xmlns:p14="http://schemas.microsoft.com/office/powerpoint/2010/main" val="57991186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sldNum" sz="quarter" idx="10"/>
          </p:nvPr>
        </p:nvSpPr>
        <p:spPr>
          <a:ln/>
        </p:spPr>
        <p:txBody>
          <a:bodyPr/>
          <a:lstStyle>
            <a:lvl1pPr>
              <a:defRPr/>
            </a:lvl1pPr>
          </a:lstStyle>
          <a:p>
            <a:pPr>
              <a:defRPr/>
            </a:pPr>
            <a:fld id="{73E519A8-E507-471A-BFF7-B1BBE24CA869}" type="slidenum">
              <a:rPr lang="ja-JP" altLang="en-US"/>
              <a:pPr>
                <a:defRPr/>
              </a:pPr>
              <a:t>‹#›</a:t>
            </a:fld>
            <a:endParaRPr lang="ja-JP" altLang="en-US"/>
          </a:p>
        </p:txBody>
      </p:sp>
    </p:spTree>
    <p:extLst>
      <p:ext uri="{BB962C8B-B14F-4D97-AF65-F5344CB8AC3E}">
        <p14:creationId xmlns:p14="http://schemas.microsoft.com/office/powerpoint/2010/main" val="2068114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sldNum" sz="quarter" idx="10"/>
          </p:nvPr>
        </p:nvSpPr>
        <p:spPr>
          <a:ln/>
        </p:spPr>
        <p:txBody>
          <a:bodyPr/>
          <a:lstStyle>
            <a:lvl1pPr>
              <a:defRPr/>
            </a:lvl1pPr>
          </a:lstStyle>
          <a:p>
            <a:pPr>
              <a:defRPr/>
            </a:pPr>
            <a:fld id="{F7768483-1107-40E5-8294-FEB415E50B67}" type="slidenum">
              <a:rPr lang="ja-JP" altLang="en-US"/>
              <a:pPr>
                <a:defRPr/>
              </a:pPr>
              <a:t>‹#›</a:t>
            </a:fld>
            <a:endParaRPr lang="ja-JP" altLang="en-US"/>
          </a:p>
        </p:txBody>
      </p:sp>
    </p:spTree>
    <p:extLst>
      <p:ext uri="{BB962C8B-B14F-4D97-AF65-F5344CB8AC3E}">
        <p14:creationId xmlns:p14="http://schemas.microsoft.com/office/powerpoint/2010/main" val="31078901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sldNum" sz="quarter" idx="10"/>
          </p:nvPr>
        </p:nvSpPr>
        <p:spPr>
          <a:ln/>
        </p:spPr>
        <p:txBody>
          <a:bodyPr/>
          <a:lstStyle>
            <a:lvl1pPr>
              <a:defRPr/>
            </a:lvl1pPr>
          </a:lstStyle>
          <a:p>
            <a:pPr>
              <a:defRPr/>
            </a:pPr>
            <a:fld id="{738F1F44-9EE5-40DB-A0D9-15155D3D6348}" type="slidenum">
              <a:rPr lang="ja-JP" altLang="en-US"/>
              <a:pPr>
                <a:defRPr/>
              </a:pPr>
              <a:t>‹#›</a:t>
            </a:fld>
            <a:endParaRPr lang="ja-JP" altLang="en-US"/>
          </a:p>
        </p:txBody>
      </p:sp>
    </p:spTree>
    <p:extLst>
      <p:ext uri="{BB962C8B-B14F-4D97-AF65-F5344CB8AC3E}">
        <p14:creationId xmlns:p14="http://schemas.microsoft.com/office/powerpoint/2010/main" val="36554164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EB7AAF6A-8518-4700-88E1-35A28C146274}" type="slidenum">
              <a:rPr lang="ja-JP" altLang="en-US"/>
              <a:pPr>
                <a:defRPr/>
              </a:pPr>
              <a:t>‹#›</a:t>
            </a:fld>
            <a:endParaRPr lang="ja-JP" altLang="en-US"/>
          </a:p>
        </p:txBody>
      </p:sp>
    </p:spTree>
    <p:extLst>
      <p:ext uri="{BB962C8B-B14F-4D97-AF65-F5344CB8AC3E}">
        <p14:creationId xmlns:p14="http://schemas.microsoft.com/office/powerpoint/2010/main" val="39094221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6"/>
          <p:cNvSpPr>
            <a:spLocks noGrp="1" noChangeArrowheads="1"/>
          </p:cNvSpPr>
          <p:nvPr>
            <p:ph type="sldNum" sz="quarter" idx="10"/>
          </p:nvPr>
        </p:nvSpPr>
        <p:spPr>
          <a:ln/>
        </p:spPr>
        <p:txBody>
          <a:bodyPr/>
          <a:lstStyle>
            <a:lvl1pPr>
              <a:defRPr/>
            </a:lvl1pPr>
          </a:lstStyle>
          <a:p>
            <a:pPr>
              <a:defRPr/>
            </a:pPr>
            <a:fld id="{70A6A80C-7E1D-4C25-9AA0-FA6477DF3943}" type="slidenum">
              <a:rPr lang="ja-JP" altLang="en-US"/>
              <a:pPr>
                <a:defRPr/>
              </a:pPr>
              <a:t>‹#›</a:t>
            </a:fld>
            <a:endParaRPr lang="ja-JP" altLang="en-US"/>
          </a:p>
        </p:txBody>
      </p:sp>
    </p:spTree>
    <p:extLst>
      <p:ext uri="{BB962C8B-B14F-4D97-AF65-F5344CB8AC3E}">
        <p14:creationId xmlns:p14="http://schemas.microsoft.com/office/powerpoint/2010/main" val="35090668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6"/>
          <p:cNvSpPr>
            <a:spLocks noGrp="1" noChangeArrowheads="1"/>
          </p:cNvSpPr>
          <p:nvPr>
            <p:ph type="sldNum" sz="quarter" idx="10"/>
          </p:nvPr>
        </p:nvSpPr>
        <p:spPr>
          <a:ln/>
        </p:spPr>
        <p:txBody>
          <a:bodyPr/>
          <a:lstStyle>
            <a:lvl1pPr>
              <a:defRPr/>
            </a:lvl1pPr>
          </a:lstStyle>
          <a:p>
            <a:pPr>
              <a:defRPr/>
            </a:pPr>
            <a:fld id="{3FBBDD6F-337E-4009-B304-0F0472F5C258}" type="slidenum">
              <a:rPr lang="ja-JP" altLang="en-US"/>
              <a:pPr>
                <a:defRPr/>
              </a:pPr>
              <a:t>‹#›</a:t>
            </a:fld>
            <a:endParaRPr lang="ja-JP" altLang="en-US"/>
          </a:p>
        </p:txBody>
      </p:sp>
    </p:spTree>
    <p:extLst>
      <p:ext uri="{BB962C8B-B14F-4D97-AF65-F5344CB8AC3E}">
        <p14:creationId xmlns:p14="http://schemas.microsoft.com/office/powerpoint/2010/main" val="1105914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6"/>
          <p:cNvSpPr>
            <a:spLocks noGrp="1" noChangeArrowheads="1"/>
          </p:cNvSpPr>
          <p:nvPr>
            <p:ph type="sldNum" sz="quarter" idx="10"/>
          </p:nvPr>
        </p:nvSpPr>
        <p:spPr>
          <a:ln/>
        </p:spPr>
        <p:txBody>
          <a:bodyPr/>
          <a:lstStyle>
            <a:lvl1pPr>
              <a:defRPr/>
            </a:lvl1pPr>
          </a:lstStyle>
          <a:p>
            <a:pPr>
              <a:defRPr/>
            </a:pPr>
            <a:fld id="{ABE2E51E-0C9E-4014-BD31-863BDF1B3670}" type="slidenum">
              <a:rPr lang="ja-JP" altLang="en-US"/>
              <a:pPr>
                <a:defRPr/>
              </a:pPr>
              <a:t>‹#›</a:t>
            </a:fld>
            <a:endParaRPr lang="ja-JP" altLang="en-US"/>
          </a:p>
        </p:txBody>
      </p:sp>
    </p:spTree>
    <p:extLst>
      <p:ext uri="{BB962C8B-B14F-4D97-AF65-F5344CB8AC3E}">
        <p14:creationId xmlns:p14="http://schemas.microsoft.com/office/powerpoint/2010/main" val="865706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BE32102-6CC8-4FF4-BF42-F7617D9C4558}" type="slidenum">
              <a:rPr lang="ja-JP" altLang="en-US"/>
              <a:pPr>
                <a:defRPr/>
              </a:pPr>
              <a:t>‹#›</a:t>
            </a:fld>
            <a:endParaRPr lang="ja-JP" altLang="en-US"/>
          </a:p>
        </p:txBody>
      </p:sp>
    </p:spTree>
    <p:extLst>
      <p:ext uri="{BB962C8B-B14F-4D97-AF65-F5344CB8AC3E}">
        <p14:creationId xmlns:p14="http://schemas.microsoft.com/office/powerpoint/2010/main" val="30252870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6E99D5E3-B705-4979-A5B8-3CCF35084DB1}" type="slidenum">
              <a:rPr lang="ja-JP" altLang="en-US"/>
              <a:pPr>
                <a:defRPr/>
              </a:pPr>
              <a:t>‹#›</a:t>
            </a:fld>
            <a:endParaRPr lang="ja-JP" altLang="en-US"/>
          </a:p>
        </p:txBody>
      </p:sp>
    </p:spTree>
    <p:extLst>
      <p:ext uri="{BB962C8B-B14F-4D97-AF65-F5344CB8AC3E}">
        <p14:creationId xmlns:p14="http://schemas.microsoft.com/office/powerpoint/2010/main" val="1215310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A7CDA132-FB44-4A83-937F-FCD0F86FB1BE}" type="slidenum">
              <a:rPr lang="ja-JP" altLang="en-US"/>
              <a:pPr>
                <a:defRPr/>
              </a:pPr>
              <a:t>‹#›</a:t>
            </a:fld>
            <a:endParaRPr lang="ja-JP" altLang="en-US"/>
          </a:p>
        </p:txBody>
      </p:sp>
    </p:spTree>
    <p:extLst>
      <p:ext uri="{BB962C8B-B14F-4D97-AF65-F5344CB8AC3E}">
        <p14:creationId xmlns:p14="http://schemas.microsoft.com/office/powerpoint/2010/main" val="16393507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800" baseline="-25000" noProof="1">
                <a:solidFill>
                  <a:srgbClr val="A50021"/>
                </a:solidFill>
                <a:latin typeface="Arial" panose="020B0604020202020204" pitchFamily="34" charset="0"/>
                <a:ea typeface="MS PGothic" panose="020B0600070205080204" pitchFamily="34" charset="-128"/>
              </a:defRPr>
            </a:lvl1pPr>
          </a:lstStyle>
          <a:p>
            <a:pPr>
              <a:defRPr/>
            </a:pPr>
            <a:fld id="{2397385B-5729-43FA-9917-9837033F1C7A}"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785"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p:txStyles>
    <p:titleStyle>
      <a:lvl1pPr indent="176213" algn="l" rtl="0" eaLnBrk="0" fontAlgn="base" hangingPunct="0">
        <a:spcBef>
          <a:spcPct val="0"/>
        </a:spcBef>
        <a:spcAft>
          <a:spcPct val="0"/>
        </a:spcAft>
        <a:defRPr sz="3800" b="1">
          <a:solidFill>
            <a:schemeClr val="bg1"/>
          </a:solidFill>
          <a:latin typeface="+mj-lt"/>
          <a:ea typeface="+mj-ea"/>
          <a:cs typeface="宋体" panose="02010600030101010101" pitchFamily="2" charset="-122"/>
        </a:defRPr>
      </a:lvl1pPr>
      <a:lvl2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2pPr>
      <a:lvl3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3pPr>
      <a:lvl4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4pPr>
      <a:lvl5pPr indent="176213"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cs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宋体" panose="02010600030101010101" pitchFamily="2" charset="-122"/>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8.bin"/><Relationship Id="rId18" Type="http://schemas.openxmlformats.org/officeDocument/2006/relationships/image" Target="../media/image14.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17"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0.wmf"/><Relationship Id="rId19" Type="http://schemas.openxmlformats.org/officeDocument/2006/relationships/oleObject" Target="../embeddings/oleObject11.bin"/><Relationship Id="rId4" Type="http://schemas.openxmlformats.org/officeDocument/2006/relationships/image" Target="../media/image7.wmf"/><Relationship Id="rId9" Type="http://schemas.openxmlformats.org/officeDocument/2006/relationships/oleObject" Target="../embeddings/oleObject6.bin"/><Relationship Id="rId1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4.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wmf"/><Relationship Id="rId11" Type="http://schemas.openxmlformats.org/officeDocument/2006/relationships/image" Target="../media/image31.wmf"/><Relationship Id="rId5" Type="http://schemas.openxmlformats.org/officeDocument/2006/relationships/oleObject" Target="../embeddings/oleObject15.bin"/><Relationship Id="rId10" Type="http://schemas.openxmlformats.org/officeDocument/2006/relationships/oleObject" Target="../embeddings/oleObject17.bin"/><Relationship Id="rId4" Type="http://schemas.openxmlformats.org/officeDocument/2006/relationships/image" Target="../media/image28.wmf"/><Relationship Id="rId9" Type="http://schemas.openxmlformats.org/officeDocument/2006/relationships/image" Target="../media/image3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3.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22.bin"/><Relationship Id="rId4" Type="http://schemas.openxmlformats.org/officeDocument/2006/relationships/image" Target="../media/image3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24.bin"/><Relationship Id="rId4" Type="http://schemas.openxmlformats.org/officeDocument/2006/relationships/image" Target="../media/image3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0.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28.bin"/><Relationship Id="rId4" Type="http://schemas.openxmlformats.org/officeDocument/2006/relationships/image" Target="../media/image38.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0.bin"/><Relationship Id="rId4" Type="http://schemas.openxmlformats.org/officeDocument/2006/relationships/image" Target="../media/image3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5" Type="http://schemas.openxmlformats.org/officeDocument/2006/relationships/oleObject" Target="../embeddings/oleObject32.bin"/><Relationship Id="rId4" Type="http://schemas.openxmlformats.org/officeDocument/2006/relationships/image" Target="../media/image3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9.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4.wmf"/><Relationship Id="rId5" Type="http://schemas.openxmlformats.org/officeDocument/2006/relationships/oleObject" Target="../embeddings/oleObject36.bin"/><Relationship Id="rId4" Type="http://schemas.openxmlformats.org/officeDocument/2006/relationships/image" Target="../media/image4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5.wmf"/></Relationships>
</file>

<file path=ppt/slides/_rels/slide6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9.wmf"/><Relationship Id="rId5" Type="http://schemas.openxmlformats.org/officeDocument/2006/relationships/oleObject" Target="../embeddings/oleObject39.bin"/><Relationship Id="rId10" Type="http://schemas.openxmlformats.org/officeDocument/2006/relationships/image" Target="../media/image47.wmf"/><Relationship Id="rId4" Type="http://schemas.openxmlformats.org/officeDocument/2006/relationships/image" Target="../media/image38.wmf"/><Relationship Id="rId9" Type="http://schemas.openxmlformats.org/officeDocument/2006/relationships/oleObject" Target="../embeddings/oleObject41.bin"/></Relationships>
</file>

<file path=ppt/slides/_rels/slide6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9.wmf"/><Relationship Id="rId5" Type="http://schemas.openxmlformats.org/officeDocument/2006/relationships/oleObject" Target="../embeddings/oleObject43.bin"/><Relationship Id="rId10" Type="http://schemas.openxmlformats.org/officeDocument/2006/relationships/image" Target="../media/image49.wmf"/><Relationship Id="rId4" Type="http://schemas.openxmlformats.org/officeDocument/2006/relationships/image" Target="../media/image38.wmf"/><Relationship Id="rId9" Type="http://schemas.openxmlformats.org/officeDocument/2006/relationships/oleObject" Target="../embeddings/oleObject45.bin"/></Relationships>
</file>

<file path=ppt/slides/_rels/slide64.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9.wmf"/><Relationship Id="rId5" Type="http://schemas.openxmlformats.org/officeDocument/2006/relationships/oleObject" Target="../embeddings/oleObject47.bin"/><Relationship Id="rId10" Type="http://schemas.openxmlformats.org/officeDocument/2006/relationships/image" Target="../media/image51.wmf"/><Relationship Id="rId4" Type="http://schemas.openxmlformats.org/officeDocument/2006/relationships/image" Target="../media/image38.wmf"/><Relationship Id="rId9" Type="http://schemas.openxmlformats.org/officeDocument/2006/relationships/oleObject" Target="../embeddings/oleObject49.bin"/></Relationships>
</file>

<file path=ppt/slides/_rels/slide65.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39.wmf"/><Relationship Id="rId5" Type="http://schemas.openxmlformats.org/officeDocument/2006/relationships/oleObject" Target="../embeddings/oleObject51.bin"/><Relationship Id="rId10" Type="http://schemas.openxmlformats.org/officeDocument/2006/relationships/image" Target="../media/image53.wmf"/><Relationship Id="rId4" Type="http://schemas.openxmlformats.org/officeDocument/2006/relationships/image" Target="../media/image38.wmf"/><Relationship Id="rId9" Type="http://schemas.openxmlformats.org/officeDocument/2006/relationships/oleObject" Target="../embeddings/oleObject53.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4.wmf"/></Relationships>
</file>

<file path=ppt/slides/_rels/slide6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6.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39.wmf"/><Relationship Id="rId4" Type="http://schemas.openxmlformats.org/officeDocument/2006/relationships/image" Target="../media/image55.wmf"/><Relationship Id="rId9" Type="http://schemas.openxmlformats.org/officeDocument/2006/relationships/oleObject" Target="../embeddings/oleObject58.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8.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9.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61.png"/><Relationship Id="rId4" Type="http://schemas.openxmlformats.org/officeDocument/2006/relationships/image" Target="../media/image60.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63.png"/><Relationship Id="rId4" Type="http://schemas.openxmlformats.org/officeDocument/2006/relationships/image" Target="../media/image62.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65.png"/><Relationship Id="rId4" Type="http://schemas.openxmlformats.org/officeDocument/2006/relationships/image" Target="../media/image64.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67.png"/><Relationship Id="rId4" Type="http://schemas.openxmlformats.org/officeDocument/2006/relationships/image" Target="../media/image66.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68.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29.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69.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70.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7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72.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73.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74.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75.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76.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77.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1600200"/>
            <a:ext cx="7772400" cy="952500"/>
          </a:xfrm>
          <a:solidFill>
            <a:srgbClr val="A50021"/>
          </a:solidFill>
        </p:spPr>
        <p:txBody>
          <a:bodyPr/>
          <a:lstStyle/>
          <a:p>
            <a:pPr algn="ctr" eaLnBrk="1" hangingPunct="1"/>
            <a:r>
              <a:rPr lang="zh-CN" altLang="en-US" sz="4600" smtClean="0">
                <a:latin typeface="Times New Roman" panose="02020603050405020304" pitchFamily="18" charset="0"/>
                <a:ea typeface="黑体" panose="02010609060101010101" pitchFamily="49" charset="-122"/>
              </a:rPr>
              <a:t>人工神经网络概述</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chor="ctr"/>
          <a:lstStyle/>
          <a:p>
            <a:pPr eaLnBrk="1" hangingPunct="1"/>
            <a:r>
              <a:rPr lang="zh-CN" altLang="en-US" smtClean="0">
                <a:latin typeface="宋体" panose="02010600030101010101" pitchFamily="2" charset="-122"/>
              </a:rPr>
              <a:t>神经网络的优点</a:t>
            </a:r>
          </a:p>
        </p:txBody>
      </p:sp>
      <p:sp>
        <p:nvSpPr>
          <p:cNvPr id="14339" name="Rectangle 3"/>
          <p:cNvSpPr>
            <a:spLocks noGrp="1" noChangeArrowheads="1"/>
          </p:cNvSpPr>
          <p:nvPr>
            <p:ph idx="1"/>
          </p:nvPr>
        </p:nvSpPr>
        <p:spPr/>
        <p:txBody>
          <a:bodyPr/>
          <a:lstStyle/>
          <a:p>
            <a:pPr eaLnBrk="1" hangingPunct="1">
              <a:lnSpc>
                <a:spcPct val="150000"/>
              </a:lnSpc>
            </a:pPr>
            <a:r>
              <a:rPr lang="zh-CN" altLang="en-US" b="1" smtClean="0">
                <a:latin typeface="楷体_GB2312" pitchFamily="49" charset="-122"/>
              </a:rPr>
              <a:t>一般而言</a:t>
            </a:r>
            <a:r>
              <a:rPr lang="en-US" altLang="zh-CN" b="1" smtClean="0">
                <a:latin typeface="楷体_GB2312" pitchFamily="49" charset="-122"/>
              </a:rPr>
              <a:t>, ANN</a:t>
            </a:r>
            <a:r>
              <a:rPr lang="zh-CN" altLang="en-US" b="1" smtClean="0">
                <a:latin typeface="楷体_GB2312" pitchFamily="49" charset="-122"/>
              </a:rPr>
              <a:t>与经典计算方法相比并非优越</a:t>
            </a:r>
            <a:r>
              <a:rPr lang="en-US" altLang="zh-CN" b="1" smtClean="0">
                <a:latin typeface="楷体_GB2312" pitchFamily="49" charset="-122"/>
              </a:rPr>
              <a:t>, </a:t>
            </a:r>
            <a:r>
              <a:rPr lang="zh-CN" altLang="en-US" b="1" smtClean="0">
                <a:latin typeface="楷体_GB2312" pitchFamily="49" charset="-122"/>
              </a:rPr>
              <a:t>只有当常规方法解决不了或效果不佳时</a:t>
            </a:r>
            <a:r>
              <a:rPr lang="en-US" altLang="zh-CN" b="1" smtClean="0">
                <a:latin typeface="楷体_GB2312" pitchFamily="49" charset="-122"/>
              </a:rPr>
              <a:t>ANN</a:t>
            </a:r>
            <a:r>
              <a:rPr lang="zh-CN" altLang="en-US" b="1" smtClean="0">
                <a:latin typeface="楷体_GB2312" pitchFamily="49" charset="-122"/>
              </a:rPr>
              <a:t>方法才能显示出其优越性。</a:t>
            </a:r>
          </a:p>
          <a:p>
            <a:pPr lvl="1" eaLnBrk="1" hangingPunct="1">
              <a:lnSpc>
                <a:spcPct val="150000"/>
              </a:lnSpc>
            </a:pPr>
            <a:r>
              <a:rPr lang="zh-CN" altLang="en-US" sz="2800" b="1" smtClean="0">
                <a:solidFill>
                  <a:srgbClr val="FF0000"/>
                </a:solidFill>
                <a:latin typeface="楷体_GB2312" pitchFamily="49" charset="-122"/>
              </a:rPr>
              <a:t>对问题的机理不甚了解或不能用数学模型表示的系统</a:t>
            </a:r>
            <a:r>
              <a:rPr lang="en-US" altLang="zh-CN" sz="2800" b="1" smtClean="0">
                <a:solidFill>
                  <a:schemeClr val="tx1"/>
                </a:solidFill>
                <a:latin typeface="楷体_GB2312" pitchFamily="49" charset="-122"/>
              </a:rPr>
              <a:t>,</a:t>
            </a:r>
            <a:r>
              <a:rPr lang="zh-CN" altLang="en-US" sz="2800" b="1" smtClean="0">
                <a:solidFill>
                  <a:schemeClr val="tx1"/>
                </a:solidFill>
                <a:latin typeface="楷体_GB2312" pitchFamily="49" charset="-122"/>
              </a:rPr>
              <a:t>如故障诊断、特征提取和预测等问题</a:t>
            </a:r>
            <a:r>
              <a:rPr lang="en-US" altLang="zh-CN" sz="2800" b="1" smtClean="0">
                <a:solidFill>
                  <a:schemeClr val="tx1"/>
                </a:solidFill>
                <a:latin typeface="楷体_GB2312" pitchFamily="49" charset="-122"/>
              </a:rPr>
              <a:t>,ANN</a:t>
            </a:r>
            <a:r>
              <a:rPr lang="zh-CN" altLang="en-US" sz="2800" b="1" smtClean="0">
                <a:solidFill>
                  <a:schemeClr val="tx1"/>
                </a:solidFill>
                <a:latin typeface="楷体_GB2312" pitchFamily="49" charset="-122"/>
              </a:rPr>
              <a:t>往往是最有利的工具。</a:t>
            </a:r>
          </a:p>
          <a:p>
            <a:pPr lvl="1" eaLnBrk="1" hangingPunct="1">
              <a:lnSpc>
                <a:spcPct val="150000"/>
              </a:lnSpc>
            </a:pPr>
            <a:r>
              <a:rPr lang="zh-CN" altLang="en-US" sz="2800" b="1" smtClean="0">
                <a:solidFill>
                  <a:srgbClr val="FF0000"/>
                </a:solidFill>
                <a:latin typeface="楷体_GB2312" pitchFamily="49" charset="-122"/>
              </a:rPr>
              <a:t>对处理大量原始数据而不能用规则或公式描述的问题</a:t>
            </a:r>
            <a:r>
              <a:rPr lang="en-US" altLang="zh-CN" sz="2800" b="1" smtClean="0">
                <a:solidFill>
                  <a:schemeClr val="tx1"/>
                </a:solidFill>
                <a:latin typeface="楷体_GB2312" pitchFamily="49" charset="-122"/>
              </a:rPr>
              <a:t>, </a:t>
            </a:r>
            <a:r>
              <a:rPr lang="zh-CN" altLang="en-US" sz="2800" b="1" smtClean="0">
                <a:solidFill>
                  <a:schemeClr val="tx1"/>
                </a:solidFill>
                <a:latin typeface="楷体_GB2312" pitchFamily="49" charset="-122"/>
              </a:rPr>
              <a:t>表现出极大的灵活性和自适应性</a:t>
            </a:r>
            <a:r>
              <a:rPr lang="zh-CN" altLang="en-US" sz="2800" b="1" smtClean="0">
                <a:solidFill>
                  <a:schemeClr val="tx1"/>
                </a:solidFill>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eaLnBrk="1" hangingPunct="1">
              <a:lnSpc>
                <a:spcPct val="180000"/>
              </a:lnSpc>
              <a:spcBef>
                <a:spcPct val="30000"/>
              </a:spcBef>
            </a:pPr>
            <a:r>
              <a:rPr lang="zh-CN" altLang="en-US" b="1" dirty="0" smtClean="0">
                <a:latin typeface="Times New Roman" panose="02020603050405020304" pitchFamily="18" charset="0"/>
              </a:rPr>
              <a:t>人工神经网络以其具有</a:t>
            </a:r>
            <a:r>
              <a:rPr lang="zh-CN" altLang="en-US" b="1" dirty="0" smtClean="0">
                <a:solidFill>
                  <a:srgbClr val="FF0000"/>
                </a:solidFill>
                <a:latin typeface="Times New Roman" panose="02020603050405020304" pitchFamily="18" charset="0"/>
              </a:rPr>
              <a:t>自学习、自组织、较好的容错性和优良的非线性逼近能力</a:t>
            </a:r>
            <a:r>
              <a:rPr lang="zh-CN" altLang="en-US" b="1" dirty="0" smtClean="0">
                <a:latin typeface="Times New Roman" panose="02020603050405020304" pitchFamily="18" charset="0"/>
              </a:rPr>
              <a:t>，受到众多领域学者的关注。</a:t>
            </a:r>
          </a:p>
          <a:p>
            <a:pPr eaLnBrk="1" hangingPunct="1">
              <a:lnSpc>
                <a:spcPct val="180000"/>
              </a:lnSpc>
              <a:spcBef>
                <a:spcPct val="30000"/>
              </a:spcBef>
            </a:pPr>
            <a:r>
              <a:rPr lang="en-US" altLang="zh-CN" b="1" dirty="0" smtClean="0">
                <a:solidFill>
                  <a:srgbClr val="FF0000"/>
                </a:solidFill>
                <a:latin typeface="Times New Roman" panose="02020603050405020304" pitchFamily="18" charset="0"/>
              </a:rPr>
              <a:t>BP</a:t>
            </a:r>
            <a:r>
              <a:rPr lang="zh-CN" altLang="en-US" b="1" dirty="0" smtClean="0">
                <a:solidFill>
                  <a:srgbClr val="FF0000"/>
                </a:solidFill>
                <a:latin typeface="Times New Roman" panose="02020603050405020304" pitchFamily="18" charset="0"/>
              </a:rPr>
              <a:t>网络</a:t>
            </a:r>
            <a:r>
              <a:rPr lang="zh-CN" altLang="en-US" b="1" dirty="0">
                <a:latin typeface="Times New Roman" panose="02020603050405020304" pitchFamily="18" charset="0"/>
              </a:rPr>
              <a:t>曾经</a:t>
            </a:r>
            <a:r>
              <a:rPr lang="zh-CN" altLang="en-US" b="1" dirty="0" smtClean="0">
                <a:latin typeface="Times New Roman" panose="02020603050405020304" pitchFamily="18" charset="0"/>
              </a:rPr>
              <a:t>大量应用</a:t>
            </a:r>
            <a:r>
              <a:rPr lang="zh-CN" altLang="en-US" b="1" dirty="0" smtClean="0">
                <a:latin typeface="Times New Roman" panose="02020603050405020304" pitchFamily="18" charset="0"/>
              </a:rPr>
              <a:t>于函数逼近、模式识别、分类和数据压缩或数据挖掘。</a:t>
            </a:r>
          </a:p>
        </p:txBody>
      </p:sp>
      <p:sp>
        <p:nvSpPr>
          <p:cNvPr id="15363" name="Rectangle 2"/>
          <p:cNvSpPr>
            <a:spLocks noGrp="1" noChangeArrowheads="1"/>
          </p:cNvSpPr>
          <p:nvPr>
            <p:ph type="title"/>
          </p:nvPr>
        </p:nvSpPr>
        <p:spPr/>
        <p:txBody>
          <a:bodyPr anchor="ctr"/>
          <a:lstStyle/>
          <a:p>
            <a:pPr eaLnBrk="1" hangingPunct="1"/>
            <a:r>
              <a:rPr lang="zh-CN" altLang="en-US" smtClean="0">
                <a:latin typeface="宋体" panose="02010600030101010101" pitchFamily="2" charset="-122"/>
              </a:rPr>
              <a:t>神经网络的优点</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chor="ctr"/>
          <a:lstStyle/>
          <a:p>
            <a:pPr eaLnBrk="1" hangingPunct="1"/>
            <a:r>
              <a:rPr lang="zh-CN" altLang="en-US" smtClean="0"/>
              <a:t>人工神经网络</a:t>
            </a:r>
            <a:r>
              <a:rPr lang="zh-CN" altLang="en-US" smtClean="0">
                <a:latin typeface="宋体" panose="02010600030101010101" pitchFamily="2" charset="-122"/>
              </a:rPr>
              <a:t>研究的局限性</a:t>
            </a:r>
            <a:endParaRPr lang="zh-CN" altLang="en-US" smtClean="0"/>
          </a:p>
        </p:txBody>
      </p:sp>
      <p:sp>
        <p:nvSpPr>
          <p:cNvPr id="16387" name="Rectangle 3"/>
          <p:cNvSpPr>
            <a:spLocks noGrp="1" noChangeArrowheads="1"/>
          </p:cNvSpPr>
          <p:nvPr>
            <p:ph idx="1"/>
          </p:nvPr>
        </p:nvSpPr>
        <p:spPr/>
        <p:txBody>
          <a:bodyPr/>
          <a:lstStyle/>
          <a:p>
            <a:pPr eaLnBrk="1" hangingPunct="1">
              <a:lnSpc>
                <a:spcPct val="170000"/>
              </a:lnSpc>
              <a:spcBef>
                <a:spcPct val="30000"/>
              </a:spcBef>
              <a:buFont typeface="Wingdings" panose="05000000000000000000" pitchFamily="2" charset="2"/>
              <a:buNone/>
            </a:pPr>
            <a:r>
              <a:rPr lang="zh-CN" altLang="en-US" b="1" smtClean="0">
                <a:latin typeface="Times New Roman" panose="02020603050405020304" pitchFamily="18" charset="0"/>
              </a:rPr>
              <a:t>（</a:t>
            </a:r>
            <a:r>
              <a:rPr lang="en-US" altLang="zh-CN" b="1" smtClean="0">
                <a:latin typeface="Times New Roman" panose="02020603050405020304" pitchFamily="18" charset="0"/>
              </a:rPr>
              <a:t>1</a:t>
            </a:r>
            <a:r>
              <a:rPr lang="zh-CN" altLang="en-US" b="1" smtClean="0">
                <a:latin typeface="Times New Roman" panose="02020603050405020304" pitchFamily="18" charset="0"/>
              </a:rPr>
              <a:t>）</a:t>
            </a:r>
            <a:r>
              <a:rPr lang="en-US" altLang="zh-CN" b="1" smtClean="0">
                <a:latin typeface="Times New Roman" panose="02020603050405020304" pitchFamily="18" charset="0"/>
              </a:rPr>
              <a:t>ANN</a:t>
            </a:r>
            <a:r>
              <a:rPr lang="zh-CN" altLang="en-US" b="1" smtClean="0">
                <a:latin typeface="Times New Roman" panose="02020603050405020304" pitchFamily="18" charset="0"/>
              </a:rPr>
              <a:t>研究受到脑科学研究成果的限制 </a:t>
            </a:r>
          </a:p>
          <a:p>
            <a:pPr eaLnBrk="1" hangingPunct="1">
              <a:lnSpc>
                <a:spcPct val="170000"/>
              </a:lnSpc>
              <a:spcBef>
                <a:spcPct val="30000"/>
              </a:spcBef>
              <a:buFont typeface="Wingdings" panose="05000000000000000000" pitchFamily="2" charset="2"/>
              <a:buNone/>
            </a:pPr>
            <a:r>
              <a:rPr lang="zh-CN" altLang="en-US" b="1" smtClean="0">
                <a:latin typeface="Times New Roman" panose="02020603050405020304" pitchFamily="18" charset="0"/>
              </a:rPr>
              <a:t>（</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r>
              <a:rPr lang="en-US" altLang="zh-CN" b="1" smtClean="0">
                <a:latin typeface="Times New Roman" panose="02020603050405020304" pitchFamily="18" charset="0"/>
              </a:rPr>
              <a:t>ANN</a:t>
            </a:r>
            <a:r>
              <a:rPr lang="zh-CN" altLang="en-US" b="1" smtClean="0">
                <a:latin typeface="Times New Roman" panose="02020603050405020304" pitchFamily="18" charset="0"/>
              </a:rPr>
              <a:t>缺少一个完整、成熟的理论体系</a:t>
            </a:r>
          </a:p>
          <a:p>
            <a:pPr eaLnBrk="1" hangingPunct="1">
              <a:lnSpc>
                <a:spcPct val="170000"/>
              </a:lnSpc>
              <a:spcBef>
                <a:spcPct val="30000"/>
              </a:spcBef>
              <a:buFont typeface="Wingdings" panose="05000000000000000000" pitchFamily="2" charset="2"/>
              <a:buNone/>
            </a:pPr>
            <a:r>
              <a:rPr lang="zh-CN" altLang="en-US" b="1" smtClean="0">
                <a:latin typeface="Times New Roman" panose="02020603050405020304" pitchFamily="18" charset="0"/>
              </a:rPr>
              <a:t>（</a:t>
            </a:r>
            <a:r>
              <a:rPr lang="en-US" altLang="zh-CN" b="1" smtClean="0">
                <a:latin typeface="Times New Roman" panose="02020603050405020304" pitchFamily="18" charset="0"/>
              </a:rPr>
              <a:t>3</a:t>
            </a:r>
            <a:r>
              <a:rPr lang="zh-CN" altLang="en-US" b="1" smtClean="0">
                <a:latin typeface="Times New Roman" panose="02020603050405020304" pitchFamily="18" charset="0"/>
              </a:rPr>
              <a:t>）</a:t>
            </a:r>
            <a:r>
              <a:rPr lang="en-US" altLang="zh-CN" b="1" smtClean="0">
                <a:latin typeface="Times New Roman" panose="02020603050405020304" pitchFamily="18" charset="0"/>
              </a:rPr>
              <a:t>ANN</a:t>
            </a:r>
            <a:r>
              <a:rPr lang="zh-CN" altLang="en-US" b="1" smtClean="0">
                <a:latin typeface="Times New Roman" panose="02020603050405020304" pitchFamily="18" charset="0"/>
              </a:rPr>
              <a:t>研究带有浓厚的策略和经验色彩</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chor="ctr"/>
          <a:lstStyle/>
          <a:p>
            <a:pPr eaLnBrk="1" hangingPunct="1"/>
            <a:r>
              <a:rPr lang="en-US" altLang="zh-CN" smtClean="0"/>
              <a:t>2. </a:t>
            </a:r>
            <a:r>
              <a:rPr lang="zh-CN" altLang="en-US" smtClean="0"/>
              <a:t>生物神经元</a:t>
            </a:r>
          </a:p>
        </p:txBody>
      </p:sp>
      <p:sp>
        <p:nvSpPr>
          <p:cNvPr id="17411" name="Rectangle 3"/>
          <p:cNvSpPr>
            <a:spLocks noGrp="1" noChangeArrowheads="1"/>
          </p:cNvSpPr>
          <p:nvPr>
            <p:ph idx="1"/>
          </p:nvPr>
        </p:nvSpPr>
        <p:spPr/>
        <p:txBody>
          <a:bodyPr/>
          <a:lstStyle/>
          <a:p>
            <a:pPr eaLnBrk="1" hangingPunct="1">
              <a:lnSpc>
                <a:spcPct val="160000"/>
              </a:lnSpc>
              <a:spcBef>
                <a:spcPct val="30000"/>
              </a:spcBef>
            </a:pPr>
            <a:r>
              <a:rPr lang="zh-CN" altLang="en-US" b="1" smtClean="0">
                <a:solidFill>
                  <a:srgbClr val="FF0066"/>
                </a:solidFill>
                <a:latin typeface="楷体_GB2312" pitchFamily="49" charset="-122"/>
              </a:rPr>
              <a:t>神经元是大脑处理信息的基本单元</a:t>
            </a:r>
          </a:p>
          <a:p>
            <a:pPr eaLnBrk="1" hangingPunct="1">
              <a:lnSpc>
                <a:spcPct val="160000"/>
              </a:lnSpc>
              <a:spcBef>
                <a:spcPct val="30000"/>
              </a:spcBef>
            </a:pPr>
            <a:r>
              <a:rPr lang="zh-CN" altLang="en-US" b="1" smtClean="0">
                <a:latin typeface="楷体_GB2312" pitchFamily="49" charset="-122"/>
              </a:rPr>
              <a:t>人脑大约由</a:t>
            </a:r>
            <a:r>
              <a:rPr lang="en-US" altLang="zh-CN" b="1" smtClean="0">
                <a:solidFill>
                  <a:srgbClr val="FF0066"/>
                </a:solidFill>
                <a:latin typeface="楷体_GB2312" pitchFamily="49" charset="-122"/>
              </a:rPr>
              <a:t>10</a:t>
            </a:r>
            <a:r>
              <a:rPr lang="en-US" altLang="zh-CN" b="1" baseline="30000" smtClean="0">
                <a:solidFill>
                  <a:srgbClr val="FF0066"/>
                </a:solidFill>
                <a:latin typeface="楷体_GB2312" pitchFamily="49" charset="-122"/>
              </a:rPr>
              <a:t>11</a:t>
            </a:r>
            <a:r>
              <a:rPr lang="zh-CN" altLang="en-US" b="1" smtClean="0">
                <a:latin typeface="楷体_GB2312" pitchFamily="49" charset="-122"/>
              </a:rPr>
              <a:t>个神经元组成，神经元互相连接成</a:t>
            </a:r>
            <a:r>
              <a:rPr lang="zh-CN" altLang="en-US" b="1" smtClean="0">
                <a:solidFill>
                  <a:srgbClr val="FF0066"/>
                </a:solidFill>
                <a:latin typeface="楷体_GB2312" pitchFamily="49" charset="-122"/>
              </a:rPr>
              <a:t>神经网络</a:t>
            </a:r>
          </a:p>
          <a:p>
            <a:pPr eaLnBrk="1" hangingPunct="1">
              <a:lnSpc>
                <a:spcPct val="160000"/>
              </a:lnSpc>
              <a:spcBef>
                <a:spcPct val="30000"/>
              </a:spcBef>
            </a:pPr>
            <a:r>
              <a:rPr lang="zh-CN" altLang="en-US" b="1" smtClean="0">
                <a:latin typeface="楷体_GB2312" pitchFamily="49" charset="-122"/>
              </a:rPr>
              <a:t>神经元以</a:t>
            </a:r>
            <a:r>
              <a:rPr lang="zh-CN" altLang="en-US" b="1" smtClean="0">
                <a:solidFill>
                  <a:srgbClr val="FF0066"/>
                </a:solidFill>
                <a:latin typeface="楷体_GB2312" pitchFamily="49" charset="-122"/>
              </a:rPr>
              <a:t>细胞体</a:t>
            </a:r>
            <a:r>
              <a:rPr lang="zh-CN" altLang="en-US" b="1" smtClean="0">
                <a:latin typeface="楷体_GB2312" pitchFamily="49" charset="-122"/>
              </a:rPr>
              <a:t>为主体，由许多向周围延伸的不规则树枝状纤维构成的神经细胞，其形状很像一棵枯树的枝干</a:t>
            </a:r>
          </a:p>
          <a:p>
            <a:pPr eaLnBrk="1" hangingPunct="1">
              <a:lnSpc>
                <a:spcPct val="160000"/>
              </a:lnSpc>
              <a:spcBef>
                <a:spcPct val="30000"/>
              </a:spcBef>
            </a:pPr>
            <a:r>
              <a:rPr lang="zh-CN" altLang="en-US" b="1" smtClean="0">
                <a:latin typeface="楷体_GB2312" pitchFamily="49" charset="-122"/>
              </a:rPr>
              <a:t>神经元主要由</a:t>
            </a:r>
            <a:r>
              <a:rPr lang="zh-CN" altLang="en-US" b="1" smtClean="0">
                <a:solidFill>
                  <a:srgbClr val="FF0066"/>
                </a:solidFill>
                <a:latin typeface="楷体_GB2312" pitchFamily="49" charset="-122"/>
              </a:rPr>
              <a:t>细胞体、树突、轴突和突触</a:t>
            </a:r>
            <a:r>
              <a:rPr lang="zh-CN" altLang="en-US" b="1" smtClean="0">
                <a:latin typeface="楷体_GB2312" pitchFamily="49" charset="-122"/>
              </a:rPr>
              <a:t>组成</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chor="ctr"/>
          <a:lstStyle/>
          <a:p>
            <a:pPr eaLnBrk="1" hangingPunct="1"/>
            <a:r>
              <a:rPr lang="zh-CN" altLang="en-US" smtClean="0"/>
              <a:t>生物神经元示意图</a:t>
            </a:r>
          </a:p>
        </p:txBody>
      </p:sp>
      <p:pic>
        <p:nvPicPr>
          <p:cNvPr id="1843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8" y="1425575"/>
            <a:ext cx="72977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eaLnBrk="1" hangingPunct="1">
              <a:lnSpc>
                <a:spcPct val="110000"/>
              </a:lnSpc>
            </a:pPr>
            <a:r>
              <a:rPr lang="zh-CN" altLang="en-US" b="1" smtClean="0"/>
              <a:t>细胞体</a:t>
            </a:r>
          </a:p>
          <a:p>
            <a:pPr lvl="1" eaLnBrk="1" hangingPunct="1">
              <a:lnSpc>
                <a:spcPct val="110000"/>
              </a:lnSpc>
            </a:pPr>
            <a:r>
              <a:rPr lang="zh-CN" altLang="en-US" sz="2800" b="1" smtClean="0"/>
              <a:t>用于</a:t>
            </a:r>
            <a:r>
              <a:rPr lang="zh-CN" altLang="en-US" sz="2800" b="1" smtClean="0">
                <a:solidFill>
                  <a:srgbClr val="FF0066"/>
                </a:solidFill>
              </a:rPr>
              <a:t>处理从其他神经元传递过来的信息</a:t>
            </a:r>
            <a:endParaRPr lang="en-US" altLang="zh-CN" sz="2800" b="1" smtClean="0">
              <a:solidFill>
                <a:srgbClr val="FF0066"/>
              </a:solidFill>
            </a:endParaRPr>
          </a:p>
          <a:p>
            <a:pPr eaLnBrk="1" hangingPunct="1">
              <a:lnSpc>
                <a:spcPct val="110000"/>
              </a:lnSpc>
            </a:pPr>
            <a:r>
              <a:rPr lang="zh-CN" altLang="en-US" b="1" smtClean="0"/>
              <a:t>轴突</a:t>
            </a:r>
          </a:p>
          <a:p>
            <a:pPr lvl="1" eaLnBrk="1" hangingPunct="1">
              <a:lnSpc>
                <a:spcPct val="110000"/>
              </a:lnSpc>
            </a:pPr>
            <a:r>
              <a:rPr lang="zh-CN" altLang="en-US" sz="2800" b="1" smtClean="0"/>
              <a:t>相当于</a:t>
            </a:r>
            <a:r>
              <a:rPr lang="zh-CN" altLang="en-US" sz="2800" b="1" smtClean="0">
                <a:solidFill>
                  <a:srgbClr val="FF0066"/>
                </a:solidFill>
              </a:rPr>
              <a:t>神经元的输出电缆</a:t>
            </a:r>
            <a:r>
              <a:rPr lang="zh-CN" altLang="en-US" sz="2800" b="1" smtClean="0"/>
              <a:t>，利用尾部的神经末梢和梢端的突触输出</a:t>
            </a:r>
          </a:p>
          <a:p>
            <a:pPr eaLnBrk="1" hangingPunct="1">
              <a:lnSpc>
                <a:spcPct val="110000"/>
              </a:lnSpc>
            </a:pPr>
            <a:r>
              <a:rPr lang="zh-CN" altLang="en-US" b="1" smtClean="0"/>
              <a:t>树突</a:t>
            </a:r>
          </a:p>
          <a:p>
            <a:pPr lvl="1" eaLnBrk="1" hangingPunct="1">
              <a:lnSpc>
                <a:spcPct val="110000"/>
              </a:lnSpc>
            </a:pPr>
            <a:r>
              <a:rPr lang="zh-CN" altLang="en-US" sz="2800" b="1" smtClean="0"/>
              <a:t>神经元的输入端</a:t>
            </a:r>
            <a:endParaRPr lang="en-US" altLang="zh-CN" sz="2800" b="1" smtClean="0"/>
          </a:p>
          <a:p>
            <a:pPr eaLnBrk="1" hangingPunct="1">
              <a:lnSpc>
                <a:spcPct val="110000"/>
              </a:lnSpc>
            </a:pPr>
            <a:r>
              <a:rPr lang="zh-CN" altLang="en-US" b="1" smtClean="0"/>
              <a:t>突触</a:t>
            </a:r>
          </a:p>
          <a:p>
            <a:pPr lvl="1" eaLnBrk="1" hangingPunct="1">
              <a:lnSpc>
                <a:spcPct val="110000"/>
              </a:lnSpc>
            </a:pPr>
            <a:r>
              <a:rPr lang="zh-CN" altLang="en-US" sz="2800" b="1" smtClean="0">
                <a:solidFill>
                  <a:srgbClr val="FF0066"/>
                </a:solidFill>
              </a:rPr>
              <a:t>神经元之间相互连接的接口</a:t>
            </a:r>
            <a:r>
              <a:rPr lang="zh-CN" altLang="en-US" sz="2800" b="1" smtClean="0"/>
              <a:t>，即一个神经元的神经末梢与另一个神经元的树突相接触的交接面</a:t>
            </a:r>
          </a:p>
        </p:txBody>
      </p:sp>
      <p:sp>
        <p:nvSpPr>
          <p:cNvPr id="19459" name="Rectangle 2"/>
          <p:cNvSpPr>
            <a:spLocks noGrp="1" noChangeArrowheads="1"/>
          </p:cNvSpPr>
          <p:nvPr>
            <p:ph type="title"/>
          </p:nvPr>
        </p:nvSpPr>
        <p:spPr/>
        <p:txBody>
          <a:bodyPr anchor="ctr"/>
          <a:lstStyle/>
          <a:p>
            <a:pPr eaLnBrk="1" hangingPunct="1"/>
            <a:r>
              <a:rPr lang="zh-CN" altLang="en-US" smtClean="0"/>
              <a:t>生物神经元</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lstStyle/>
          <a:p>
            <a:pPr eaLnBrk="1" hangingPunct="1"/>
            <a:r>
              <a:rPr lang="zh-CN" altLang="en-US" smtClean="0"/>
              <a:t>突触的信息处理</a:t>
            </a:r>
          </a:p>
        </p:txBody>
      </p:sp>
      <p:sp>
        <p:nvSpPr>
          <p:cNvPr id="20483" name="Rectangle 3"/>
          <p:cNvSpPr>
            <a:spLocks noGrp="1" noChangeArrowheads="1"/>
          </p:cNvSpPr>
          <p:nvPr>
            <p:ph idx="1"/>
          </p:nvPr>
        </p:nvSpPr>
        <p:spPr/>
        <p:txBody>
          <a:bodyPr/>
          <a:lstStyle/>
          <a:p>
            <a:pPr eaLnBrk="1" hangingPunct="1">
              <a:lnSpc>
                <a:spcPct val="180000"/>
              </a:lnSpc>
              <a:spcBef>
                <a:spcPct val="30000"/>
              </a:spcBef>
            </a:pPr>
            <a:r>
              <a:rPr lang="zh-CN" altLang="en-US" b="1" smtClean="0">
                <a:latin typeface="楷体_GB2312" pitchFamily="49" charset="-122"/>
              </a:rPr>
              <a:t>神经元各组成部分的功能来看，</a:t>
            </a:r>
            <a:r>
              <a:rPr lang="zh-CN" altLang="en-US" b="1" smtClean="0">
                <a:solidFill>
                  <a:srgbClr val="FF0000"/>
                </a:solidFill>
                <a:latin typeface="楷体_GB2312" pitchFamily="49" charset="-122"/>
              </a:rPr>
              <a:t>信息的处理与传递主要发生在突触附近</a:t>
            </a:r>
          </a:p>
          <a:p>
            <a:pPr lvl="1" eaLnBrk="1" hangingPunct="1">
              <a:lnSpc>
                <a:spcPct val="180000"/>
              </a:lnSpc>
              <a:spcBef>
                <a:spcPct val="30000"/>
              </a:spcBef>
            </a:pPr>
            <a:r>
              <a:rPr lang="zh-CN" altLang="en-US" sz="2800" b="1" smtClean="0">
                <a:latin typeface="楷体_GB2312" pitchFamily="49" charset="-122"/>
              </a:rPr>
              <a:t>神经元细胞体通过轴突将脉冲传递到突触前膜</a:t>
            </a:r>
          </a:p>
          <a:p>
            <a:pPr lvl="1" eaLnBrk="1" hangingPunct="1">
              <a:lnSpc>
                <a:spcPct val="180000"/>
              </a:lnSpc>
              <a:spcBef>
                <a:spcPct val="30000"/>
              </a:spcBef>
            </a:pPr>
            <a:r>
              <a:rPr lang="zh-CN" altLang="en-US" sz="2800" b="1" smtClean="0">
                <a:latin typeface="楷体_GB2312" pitchFamily="49" charset="-122"/>
              </a:rPr>
              <a:t>当脉冲幅度达到一定强度，即超过其阈值电位后，突触前膜将向突触间隙释放神经传递的化学物质</a:t>
            </a:r>
          </a:p>
          <a:p>
            <a:pPr eaLnBrk="1" hangingPunct="1">
              <a:spcBef>
                <a:spcPct val="30000"/>
              </a:spcBef>
            </a:pPr>
            <a:endParaRPr lang="zh-CN" altLang="en-US" b="1" smtClean="0">
              <a:solidFill>
                <a:srgbClr val="FF0066"/>
              </a:solidFill>
              <a:latin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eaLnBrk="1" hangingPunct="1">
              <a:lnSpc>
                <a:spcPct val="190000"/>
              </a:lnSpc>
              <a:spcBef>
                <a:spcPct val="30000"/>
              </a:spcBef>
            </a:pPr>
            <a:r>
              <a:rPr lang="zh-CN" altLang="en-US" b="1" smtClean="0">
                <a:latin typeface="宋体" panose="02010600030101010101" pitchFamily="2" charset="-122"/>
              </a:rPr>
              <a:t>生物神经元传递信息的过程为</a:t>
            </a:r>
            <a:r>
              <a:rPr lang="zh-CN" altLang="en-US" b="1" smtClean="0">
                <a:solidFill>
                  <a:srgbClr val="FF0066"/>
                </a:solidFill>
                <a:latin typeface="宋体" panose="02010600030101010101" pitchFamily="2" charset="-122"/>
              </a:rPr>
              <a:t>多输入</a:t>
            </a:r>
            <a:r>
              <a:rPr lang="zh-CN" altLang="en-US" b="1" smtClean="0">
                <a:solidFill>
                  <a:srgbClr val="FF0066"/>
                </a:solidFill>
              </a:rPr>
              <a:t>、</a:t>
            </a:r>
            <a:r>
              <a:rPr lang="zh-CN" altLang="en-US" b="1" smtClean="0">
                <a:solidFill>
                  <a:srgbClr val="FF0066"/>
                </a:solidFill>
                <a:latin typeface="宋体" panose="02010600030101010101" pitchFamily="2" charset="-122"/>
              </a:rPr>
              <a:t>单输出</a:t>
            </a:r>
            <a:endParaRPr lang="zh-CN" altLang="en-US" b="1" smtClean="0">
              <a:latin typeface="楷体_GB2312" pitchFamily="49" charset="-122"/>
            </a:endParaRPr>
          </a:p>
          <a:p>
            <a:pPr eaLnBrk="1" hangingPunct="1">
              <a:lnSpc>
                <a:spcPct val="190000"/>
              </a:lnSpc>
              <a:spcBef>
                <a:spcPct val="30000"/>
              </a:spcBef>
            </a:pPr>
            <a:r>
              <a:rPr lang="zh-CN" altLang="en-US" b="1" smtClean="0">
                <a:latin typeface="楷体_GB2312" pitchFamily="49" charset="-122"/>
              </a:rPr>
              <a:t>突触有两种类型：</a:t>
            </a:r>
            <a:r>
              <a:rPr lang="zh-CN" altLang="en-US" b="1" smtClean="0">
                <a:solidFill>
                  <a:srgbClr val="FF0066"/>
                </a:solidFill>
                <a:latin typeface="楷体_GB2312" pitchFamily="49" charset="-122"/>
              </a:rPr>
              <a:t>兴奋性突触和抑制性突触</a:t>
            </a:r>
            <a:r>
              <a:rPr lang="zh-CN" altLang="en-US" b="1" smtClean="0">
                <a:latin typeface="楷体_GB2312" pitchFamily="49" charset="-122"/>
              </a:rPr>
              <a:t>。前者产生正突触后电位，后者产生负突触后电位</a:t>
            </a:r>
          </a:p>
          <a:p>
            <a:pPr eaLnBrk="1" hangingPunct="1"/>
            <a:endParaRPr lang="zh-CN" altLang="en-US" b="1" smtClean="0">
              <a:latin typeface="楷体_GB2312" pitchFamily="49" charset="-122"/>
            </a:endParaRPr>
          </a:p>
        </p:txBody>
      </p:sp>
      <p:sp>
        <p:nvSpPr>
          <p:cNvPr id="21507" name="Rectangle 2"/>
          <p:cNvSpPr>
            <a:spLocks noGrp="1" noChangeArrowheads="1"/>
          </p:cNvSpPr>
          <p:nvPr>
            <p:ph type="title"/>
          </p:nvPr>
        </p:nvSpPr>
        <p:spPr/>
        <p:txBody>
          <a:bodyPr anchor="ctr"/>
          <a:lstStyle/>
          <a:p>
            <a:pPr eaLnBrk="1" hangingPunct="1"/>
            <a:r>
              <a:rPr lang="zh-CN" altLang="en-US" smtClean="0"/>
              <a:t>突触的信息处理</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chor="ctr"/>
          <a:lstStyle/>
          <a:p>
            <a:pPr eaLnBrk="1" hangingPunct="1"/>
            <a:r>
              <a:rPr lang="zh-CN" altLang="en-US" smtClean="0">
                <a:latin typeface="黑体" panose="02010609060101010101" pitchFamily="49" charset="-122"/>
              </a:rPr>
              <a:t>突触的传递功能与特点</a:t>
            </a:r>
          </a:p>
        </p:txBody>
      </p:sp>
      <p:sp>
        <p:nvSpPr>
          <p:cNvPr id="22531" name="Rectangle 3"/>
          <p:cNvSpPr>
            <a:spLocks noGrp="1" noChangeArrowheads="1"/>
          </p:cNvSpPr>
          <p:nvPr>
            <p:ph idx="1"/>
          </p:nvPr>
        </p:nvSpPr>
        <p:spPr/>
        <p:txBody>
          <a:bodyPr/>
          <a:lstStyle/>
          <a:p>
            <a:pPr eaLnBrk="1" hangingPunct="1"/>
            <a:r>
              <a:rPr lang="zh-CN" altLang="en-US" b="1" smtClean="0">
                <a:solidFill>
                  <a:srgbClr val="FF0000"/>
                </a:solidFill>
                <a:latin typeface="楷体_GB2312" pitchFamily="49" charset="-122"/>
              </a:rPr>
              <a:t>不可逆性</a:t>
            </a:r>
          </a:p>
          <a:p>
            <a:pPr lvl="1" eaLnBrk="1" hangingPunct="1"/>
            <a:r>
              <a:rPr lang="zh-CN" altLang="en-US" sz="2800" b="1" smtClean="0">
                <a:latin typeface="楷体_GB2312" pitchFamily="49" charset="-122"/>
              </a:rPr>
              <a:t>脉冲只从突触前传到突触后，不逆向传递 </a:t>
            </a:r>
          </a:p>
          <a:p>
            <a:pPr eaLnBrk="1" hangingPunct="1"/>
            <a:r>
              <a:rPr lang="zh-CN" altLang="en-US" b="1" smtClean="0">
                <a:latin typeface="楷体_GB2312" pitchFamily="49" charset="-122"/>
              </a:rPr>
              <a:t>对信息传递具有</a:t>
            </a:r>
            <a:r>
              <a:rPr lang="zh-CN" altLang="en-US" b="1" smtClean="0">
                <a:solidFill>
                  <a:srgbClr val="FF0000"/>
                </a:solidFill>
                <a:latin typeface="楷体_GB2312" pitchFamily="49" charset="-122"/>
              </a:rPr>
              <a:t>时延和不应期</a:t>
            </a:r>
            <a:r>
              <a:rPr lang="zh-CN" altLang="en-US" b="1" smtClean="0">
                <a:latin typeface="楷体_GB2312" pitchFamily="49" charset="-122"/>
              </a:rPr>
              <a:t>，一般为</a:t>
            </a:r>
            <a:r>
              <a:rPr lang="en-US" altLang="zh-CN" b="1" smtClean="0">
                <a:latin typeface="楷体_GB2312" pitchFamily="49" charset="-122"/>
              </a:rPr>
              <a:t>0.3</a:t>
            </a:r>
            <a:r>
              <a:rPr lang="zh-CN" altLang="en-US" b="1" smtClean="0">
                <a:latin typeface="楷体_GB2312" pitchFamily="49" charset="-122"/>
              </a:rPr>
              <a:t>～</a:t>
            </a:r>
            <a:r>
              <a:rPr lang="en-US" altLang="zh-CN" b="1" smtClean="0">
                <a:latin typeface="楷体_GB2312" pitchFamily="49" charset="-122"/>
              </a:rPr>
              <a:t>lms</a:t>
            </a:r>
          </a:p>
          <a:p>
            <a:pPr lvl="1" eaLnBrk="1" hangingPunct="1"/>
            <a:r>
              <a:rPr lang="zh-CN" altLang="en-US" sz="2800" b="1" smtClean="0">
                <a:latin typeface="楷体_GB2312" pitchFamily="49" charset="-122"/>
              </a:rPr>
              <a:t>相邻的两次输入之间，需要一定的间隔；在此间隔内，突触不传递信息</a:t>
            </a:r>
          </a:p>
          <a:p>
            <a:pPr eaLnBrk="1" hangingPunct="1"/>
            <a:r>
              <a:rPr lang="zh-CN" altLang="en-US" b="1" smtClean="0">
                <a:solidFill>
                  <a:srgbClr val="FF0000"/>
                </a:solidFill>
                <a:latin typeface="楷体_GB2312" pitchFamily="49" charset="-122"/>
              </a:rPr>
              <a:t>可塑性</a:t>
            </a:r>
          </a:p>
          <a:p>
            <a:pPr lvl="1" eaLnBrk="1" hangingPunct="1"/>
            <a:r>
              <a:rPr lang="zh-CN" altLang="en-US" sz="2800" b="1" smtClean="0">
                <a:latin typeface="楷体_GB2312" pitchFamily="49" charset="-122"/>
              </a:rPr>
              <a:t>突触传递信息的强度是可变的，即具有学习功能 </a:t>
            </a:r>
          </a:p>
          <a:p>
            <a:pPr eaLnBrk="1" hangingPunct="1"/>
            <a:r>
              <a:rPr lang="zh-CN" altLang="en-US" b="1" smtClean="0">
                <a:solidFill>
                  <a:srgbClr val="FF0000"/>
                </a:solidFill>
                <a:latin typeface="楷体_GB2312" pitchFamily="49" charset="-122"/>
              </a:rPr>
              <a:t>学习、遗忘或疲劳（饱和）效应</a:t>
            </a:r>
          </a:p>
          <a:p>
            <a:pPr lvl="1" eaLnBrk="1" hangingPunct="1"/>
            <a:r>
              <a:rPr lang="zh-CN" altLang="en-US" sz="2800" b="1" smtClean="0">
                <a:latin typeface="楷体_GB2312" pitchFamily="49" charset="-122"/>
              </a:rPr>
              <a:t>对应突触传递作用增强、减弱和饱和</a:t>
            </a:r>
            <a:endParaRPr lang="zh-CN" altLang="en-US" sz="2800" b="1"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chor="ctr"/>
          <a:lstStyle/>
          <a:p>
            <a:pPr eaLnBrk="1" hangingPunct="1"/>
            <a:r>
              <a:rPr lang="zh-CN" altLang="en-US" smtClean="0">
                <a:latin typeface="宋体" panose="02010600030101010101" pitchFamily="2" charset="-122"/>
              </a:rPr>
              <a:t>生物神经网络基本模型</a:t>
            </a:r>
            <a:endParaRPr lang="zh-CN" altLang="en-US" smtClean="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b="19051"/>
          <a:stretch>
            <a:fillRect/>
          </a:stretch>
        </p:blipFill>
        <p:spPr bwMode="auto">
          <a:xfrm>
            <a:off x="107950" y="2420938"/>
            <a:ext cx="892810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chor="ctr"/>
          <a:lstStyle/>
          <a:p>
            <a:pPr eaLnBrk="1" hangingPunct="1"/>
            <a:r>
              <a:rPr lang="zh-CN" altLang="en-US" smtClean="0"/>
              <a:t>主要内容</a:t>
            </a:r>
          </a:p>
        </p:txBody>
      </p:sp>
      <p:sp>
        <p:nvSpPr>
          <p:cNvPr id="6147" name="Rectangle 3"/>
          <p:cNvSpPr>
            <a:spLocks noGrp="1" noChangeArrowheads="1"/>
          </p:cNvSpPr>
          <p:nvPr>
            <p:ph idx="1"/>
          </p:nvPr>
        </p:nvSpPr>
        <p:spPr/>
        <p:txBody>
          <a:bodyPr/>
          <a:lstStyle/>
          <a:p>
            <a:pPr eaLnBrk="1" hangingPunct="1">
              <a:lnSpc>
                <a:spcPct val="220000"/>
              </a:lnSpc>
              <a:spcBef>
                <a:spcPct val="30000"/>
              </a:spcBef>
            </a:pPr>
            <a:r>
              <a:rPr lang="en-US" altLang="zh-CN" b="1" smtClean="0"/>
              <a:t>1 </a:t>
            </a:r>
            <a:r>
              <a:rPr lang="zh-CN" altLang="en-US" b="1" smtClean="0"/>
              <a:t>概述</a:t>
            </a:r>
          </a:p>
          <a:p>
            <a:pPr eaLnBrk="1" hangingPunct="1">
              <a:lnSpc>
                <a:spcPct val="220000"/>
              </a:lnSpc>
              <a:spcBef>
                <a:spcPct val="30000"/>
              </a:spcBef>
            </a:pPr>
            <a:r>
              <a:rPr lang="en-US" altLang="zh-CN" b="1" smtClean="0"/>
              <a:t>2 </a:t>
            </a:r>
            <a:r>
              <a:rPr lang="zh-CN" altLang="en-US" b="1" smtClean="0"/>
              <a:t>生物神经元</a:t>
            </a:r>
          </a:p>
          <a:p>
            <a:pPr eaLnBrk="1" hangingPunct="1">
              <a:lnSpc>
                <a:spcPct val="220000"/>
              </a:lnSpc>
              <a:spcBef>
                <a:spcPct val="30000"/>
              </a:spcBef>
            </a:pPr>
            <a:r>
              <a:rPr lang="en-US" altLang="zh-CN" b="1" smtClean="0"/>
              <a:t>3 </a:t>
            </a:r>
            <a:r>
              <a:rPr lang="zh-CN" altLang="en-US" b="1" smtClean="0"/>
              <a:t>人工神经元</a:t>
            </a:r>
          </a:p>
          <a:p>
            <a:pPr eaLnBrk="1" hangingPunct="1">
              <a:lnSpc>
                <a:spcPct val="220000"/>
              </a:lnSpc>
            </a:pPr>
            <a:endParaRPr lang="zh-CN" altLang="en-US" b="1" smtClean="0"/>
          </a:p>
          <a:p>
            <a:pPr eaLnBrk="1" hangingPunct="1">
              <a:buFont typeface="Wingdings" panose="05000000000000000000" pitchFamily="2" charset="2"/>
              <a:buNone/>
            </a:pPr>
            <a:endParaRPr lang="zh-CN" altLang="en-US" b="1"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chor="ctr"/>
          <a:lstStyle/>
          <a:p>
            <a:pPr eaLnBrk="1" hangingPunct="1"/>
            <a:r>
              <a:rPr lang="en-US" altLang="zh-CN" smtClean="0"/>
              <a:t>3. </a:t>
            </a:r>
            <a:r>
              <a:rPr lang="zh-CN" altLang="en-US" smtClean="0"/>
              <a:t>人工神经元　</a:t>
            </a:r>
          </a:p>
        </p:txBody>
      </p:sp>
      <p:sp>
        <p:nvSpPr>
          <p:cNvPr id="24579" name="Rectangle 22"/>
          <p:cNvSpPr>
            <a:spLocks noGrp="1" noChangeArrowheads="1"/>
          </p:cNvSpPr>
          <p:nvPr>
            <p:ph idx="1"/>
          </p:nvPr>
        </p:nvSpPr>
        <p:spPr/>
        <p:txBody>
          <a:bodyPr/>
          <a:lstStyle/>
          <a:p>
            <a:pPr eaLnBrk="1" hangingPunct="1">
              <a:lnSpc>
                <a:spcPct val="150000"/>
              </a:lnSpc>
              <a:buClrTx/>
            </a:pPr>
            <a:r>
              <a:rPr lang="zh-CN" altLang="en-US" b="1" smtClean="0">
                <a:latin typeface="楷体_GB2312" pitchFamily="49" charset="-122"/>
              </a:rPr>
              <a:t>人工神经网络</a:t>
            </a:r>
          </a:p>
          <a:p>
            <a:pPr marL="471488" lvl="1" indent="0" eaLnBrk="1" hangingPunct="1">
              <a:lnSpc>
                <a:spcPct val="150000"/>
              </a:lnSpc>
              <a:buFontTx/>
              <a:buNone/>
            </a:pPr>
            <a:r>
              <a:rPr lang="zh-CN" altLang="en-US" sz="2800" b="1" smtClean="0">
                <a:latin typeface="楷体_GB2312" pitchFamily="49" charset="-122"/>
              </a:rPr>
              <a:t>神经网络是一个</a:t>
            </a:r>
            <a:r>
              <a:rPr lang="zh-CN" altLang="en-US" sz="2800" b="1" smtClean="0">
                <a:solidFill>
                  <a:srgbClr val="FF0000"/>
                </a:solidFill>
                <a:latin typeface="楷体_GB2312" pitchFamily="49" charset="-122"/>
              </a:rPr>
              <a:t>并行和分布式的信息处理网络结构</a:t>
            </a:r>
          </a:p>
          <a:p>
            <a:pPr marL="471488" lvl="1" indent="0" eaLnBrk="1" hangingPunct="1">
              <a:lnSpc>
                <a:spcPct val="150000"/>
              </a:lnSpc>
              <a:buFontTx/>
              <a:buNone/>
            </a:pPr>
            <a:r>
              <a:rPr lang="zh-CN" altLang="en-US" sz="2800" b="1" smtClean="0">
                <a:latin typeface="楷体_GB2312" pitchFamily="49" charset="-122"/>
              </a:rPr>
              <a:t>它一般由大量神经元组成</a:t>
            </a:r>
          </a:p>
          <a:p>
            <a:pPr lvl="2" eaLnBrk="1" hangingPunct="1">
              <a:lnSpc>
                <a:spcPct val="150000"/>
              </a:lnSpc>
            </a:pPr>
            <a:r>
              <a:rPr lang="zh-CN" altLang="en-US" sz="2800" b="1" smtClean="0">
                <a:solidFill>
                  <a:srgbClr val="FF0000"/>
                </a:solidFill>
                <a:latin typeface="楷体_GB2312" pitchFamily="49" charset="-122"/>
              </a:rPr>
              <a:t>每个神经元只有一个输出，可以连接到很多其他的神经元</a:t>
            </a:r>
          </a:p>
          <a:p>
            <a:pPr lvl="2" eaLnBrk="1" hangingPunct="1">
              <a:lnSpc>
                <a:spcPct val="150000"/>
              </a:lnSpc>
            </a:pPr>
            <a:r>
              <a:rPr lang="zh-CN" altLang="en-US" sz="2800" b="1" smtClean="0">
                <a:solidFill>
                  <a:srgbClr val="FF0000"/>
                </a:solidFill>
                <a:latin typeface="楷体_GB2312" pitchFamily="49" charset="-122"/>
              </a:rPr>
              <a:t>每个神经元的输入有多个连接通道，每个连接通道对应于一个连接权系数</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p:txBody>
          <a:bodyPr/>
          <a:lstStyle/>
          <a:p>
            <a:pPr eaLnBrk="1" hangingPunct="1">
              <a:lnSpc>
                <a:spcPct val="110000"/>
              </a:lnSpc>
              <a:buClrTx/>
            </a:pPr>
            <a:r>
              <a:rPr lang="en-US" altLang="zh-CN" b="1" smtClean="0">
                <a:latin typeface="Times New Roman" panose="02020603050405020304" pitchFamily="18" charset="0"/>
              </a:rPr>
              <a:t>M-P</a:t>
            </a:r>
            <a:r>
              <a:rPr lang="zh-CN" altLang="en-US" b="1" smtClean="0">
                <a:latin typeface="Times New Roman" panose="02020603050405020304" pitchFamily="18" charset="0"/>
              </a:rPr>
              <a:t>神经元模型</a:t>
            </a:r>
          </a:p>
          <a:p>
            <a:pPr marL="471488" lvl="1" indent="0" eaLnBrk="1" hangingPunct="1">
              <a:lnSpc>
                <a:spcPct val="110000"/>
              </a:lnSpc>
              <a:buFontTx/>
              <a:buNone/>
            </a:pPr>
            <a:r>
              <a:rPr lang="zh-CN" altLang="en-US" sz="2800" b="1" smtClean="0">
                <a:latin typeface="Times New Roman" panose="02020603050405020304" pitchFamily="18" charset="0"/>
              </a:rPr>
              <a:t>心理学家麦克洛奇</a:t>
            </a:r>
            <a:r>
              <a:rPr lang="en-US" altLang="zh-CN" sz="2800" b="1" smtClean="0">
                <a:latin typeface="Times New Roman" panose="02020603050405020304" pitchFamily="18" charset="0"/>
              </a:rPr>
              <a:t>(W.McCulloch)</a:t>
            </a:r>
            <a:r>
              <a:rPr lang="zh-CN" altLang="en-US" sz="2800" b="1" smtClean="0">
                <a:latin typeface="Times New Roman" panose="02020603050405020304" pitchFamily="18" charset="0"/>
              </a:rPr>
              <a:t>和数理逻辑学家皮兹</a:t>
            </a:r>
            <a:r>
              <a:rPr lang="en-US" altLang="zh-CN" sz="2800" b="1" smtClean="0">
                <a:latin typeface="Times New Roman" panose="02020603050405020304" pitchFamily="18" charset="0"/>
              </a:rPr>
              <a:t>(W.Pitts)</a:t>
            </a:r>
            <a:r>
              <a:rPr lang="zh-CN" altLang="en-US" sz="2800" b="1" smtClean="0">
                <a:latin typeface="Times New Roman" panose="02020603050405020304" pitchFamily="18" charset="0"/>
              </a:rPr>
              <a:t>于</a:t>
            </a:r>
            <a:r>
              <a:rPr lang="en-US" altLang="zh-CN" sz="2800" b="1" smtClean="0">
                <a:latin typeface="Times New Roman" panose="02020603050405020304" pitchFamily="18" charset="0"/>
              </a:rPr>
              <a:t>1943</a:t>
            </a:r>
            <a:r>
              <a:rPr lang="zh-CN" altLang="en-US" sz="2800" b="1" smtClean="0">
                <a:latin typeface="Times New Roman" panose="02020603050405020304" pitchFamily="18" charset="0"/>
              </a:rPr>
              <a:t>年首先提出了一个简化的神经元模型</a:t>
            </a:r>
            <a:endParaRPr lang="zh-CN" altLang="en-US" sz="2800" b="1" smtClean="0"/>
          </a:p>
        </p:txBody>
      </p:sp>
      <p:grpSp>
        <p:nvGrpSpPr>
          <p:cNvPr id="25603" name="Group 18"/>
          <p:cNvGrpSpPr>
            <a:grpSpLocks/>
          </p:cNvGrpSpPr>
          <p:nvPr/>
        </p:nvGrpSpPr>
        <p:grpSpPr bwMode="auto">
          <a:xfrm>
            <a:off x="827088" y="3111500"/>
            <a:ext cx="7272337" cy="3082925"/>
            <a:chOff x="204" y="2115"/>
            <a:chExt cx="4581" cy="1942"/>
          </a:xfrm>
        </p:grpSpPr>
        <p:sp>
          <p:nvSpPr>
            <p:cNvPr id="25605" name="Oval 4"/>
            <p:cNvSpPr>
              <a:spLocks noChangeArrowheads="1"/>
            </p:cNvSpPr>
            <p:nvPr/>
          </p:nvSpPr>
          <p:spPr bwMode="auto">
            <a:xfrm>
              <a:off x="2562" y="2523"/>
              <a:ext cx="1225" cy="113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000" b="1">
                <a:solidFill>
                  <a:srgbClr val="3333FF"/>
                </a:solidFill>
                <a:latin typeface="黑体" panose="02010609060101010101" pitchFamily="49" charset="-122"/>
                <a:ea typeface="黑体" panose="02010609060101010101" pitchFamily="49" charset="-122"/>
              </a:endParaRPr>
            </a:p>
          </p:txBody>
        </p:sp>
        <p:sp>
          <p:nvSpPr>
            <p:cNvPr id="25606" name="Freeform 5"/>
            <p:cNvSpPr>
              <a:spLocks noChangeArrowheads="1"/>
            </p:cNvSpPr>
            <p:nvPr/>
          </p:nvSpPr>
          <p:spPr bwMode="auto">
            <a:xfrm>
              <a:off x="3280" y="2568"/>
              <a:ext cx="190" cy="1044"/>
            </a:xfrm>
            <a:custGeom>
              <a:avLst/>
              <a:gdLst>
                <a:gd name="T0" fmla="*/ 190 w 190"/>
                <a:gd name="T1" fmla="*/ 0 h 1044"/>
                <a:gd name="T2" fmla="*/ 8 w 190"/>
                <a:gd name="T3" fmla="*/ 454 h 1044"/>
                <a:gd name="T4" fmla="*/ 144 w 190"/>
                <a:gd name="T5" fmla="*/ 1044 h 1044"/>
                <a:gd name="T6" fmla="*/ 0 60000 65536"/>
                <a:gd name="T7" fmla="*/ 0 60000 65536"/>
                <a:gd name="T8" fmla="*/ 0 60000 65536"/>
              </a:gdLst>
              <a:ahLst/>
              <a:cxnLst>
                <a:cxn ang="T6">
                  <a:pos x="T0" y="T1"/>
                </a:cxn>
                <a:cxn ang="T7">
                  <a:pos x="T2" y="T3"/>
                </a:cxn>
                <a:cxn ang="T8">
                  <a:pos x="T4" y="T5"/>
                </a:cxn>
              </a:cxnLst>
              <a:rect l="0" t="0" r="r" b="b"/>
              <a:pathLst>
                <a:path w="190" h="1044">
                  <a:moveTo>
                    <a:pt x="190" y="0"/>
                  </a:moveTo>
                  <a:cubicBezTo>
                    <a:pt x="103" y="140"/>
                    <a:pt x="16" y="280"/>
                    <a:pt x="8" y="454"/>
                  </a:cubicBezTo>
                  <a:cubicBezTo>
                    <a:pt x="0" y="628"/>
                    <a:pt x="72" y="836"/>
                    <a:pt x="144" y="104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5607" name="Object 6"/>
            <p:cNvGraphicFramePr>
              <a:graphicFrameLocks noChangeAspect="1"/>
            </p:cNvGraphicFramePr>
            <p:nvPr/>
          </p:nvGraphicFramePr>
          <p:xfrm>
            <a:off x="3424" y="2840"/>
            <a:ext cx="312" cy="495"/>
          </p:xfrm>
          <a:graphic>
            <a:graphicData uri="http://schemas.openxmlformats.org/presentationml/2006/ole">
              <mc:AlternateContent xmlns:mc="http://schemas.openxmlformats.org/markup-compatibility/2006">
                <mc:Choice xmlns:v="urn:schemas-microsoft-com:vml" Requires="v">
                  <p:oleObj spid="_x0000_s25619" r:id="rId3" imgW="126725" imgH="177415" progId="Equation.3">
                    <p:embed/>
                  </p:oleObj>
                </mc:Choice>
                <mc:Fallback>
                  <p:oleObj r:id="rId3" imgW="126725" imgH="17741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2840"/>
                          <a:ext cx="312"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8" name="Line 7"/>
            <p:cNvSpPr>
              <a:spLocks noChangeShapeType="1"/>
            </p:cNvSpPr>
            <p:nvPr/>
          </p:nvSpPr>
          <p:spPr bwMode="auto">
            <a:xfrm>
              <a:off x="3787" y="3113"/>
              <a:ext cx="99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609" name="Text Box 8"/>
            <p:cNvSpPr txBox="1">
              <a:spLocks noChangeArrowheads="1"/>
            </p:cNvSpPr>
            <p:nvPr/>
          </p:nvSpPr>
          <p:spPr bwMode="auto">
            <a:xfrm>
              <a:off x="4286" y="2704"/>
              <a:ext cx="3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600" b="1">
                  <a:latin typeface="Times New Roman" panose="02020603050405020304" pitchFamily="18" charset="0"/>
                  <a:ea typeface="黑体" panose="02010609060101010101" pitchFamily="49" charset="-122"/>
                </a:rPr>
                <a:t>y</a:t>
              </a:r>
            </a:p>
          </p:txBody>
        </p:sp>
        <p:sp>
          <p:nvSpPr>
            <p:cNvPr id="25610" name="Line 9"/>
            <p:cNvSpPr>
              <a:spLocks noChangeShapeType="1"/>
            </p:cNvSpPr>
            <p:nvPr/>
          </p:nvSpPr>
          <p:spPr bwMode="auto">
            <a:xfrm>
              <a:off x="1519" y="2251"/>
              <a:ext cx="1225" cy="408"/>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611" name="Line 10"/>
            <p:cNvSpPr>
              <a:spLocks noChangeShapeType="1"/>
            </p:cNvSpPr>
            <p:nvPr/>
          </p:nvSpPr>
          <p:spPr bwMode="auto">
            <a:xfrm>
              <a:off x="1474" y="2750"/>
              <a:ext cx="1088" cy="272"/>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612" name="Line 11"/>
            <p:cNvSpPr>
              <a:spLocks noChangeShapeType="1"/>
            </p:cNvSpPr>
            <p:nvPr/>
          </p:nvSpPr>
          <p:spPr bwMode="auto">
            <a:xfrm flipV="1">
              <a:off x="1519" y="3249"/>
              <a:ext cx="1043" cy="181"/>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613" name="Line 12"/>
            <p:cNvSpPr>
              <a:spLocks noChangeShapeType="1"/>
            </p:cNvSpPr>
            <p:nvPr/>
          </p:nvSpPr>
          <p:spPr bwMode="auto">
            <a:xfrm flipV="1">
              <a:off x="1565" y="3430"/>
              <a:ext cx="1088" cy="59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Text Box 13"/>
            <p:cNvSpPr txBox="1">
              <a:spLocks noChangeArrowheads="1"/>
            </p:cNvSpPr>
            <p:nvPr/>
          </p:nvSpPr>
          <p:spPr bwMode="auto">
            <a:xfrm>
              <a:off x="1403" y="2341"/>
              <a:ext cx="423"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a:solidFill>
                    <a:srgbClr val="FF0000"/>
                  </a:solidFill>
                  <a:latin typeface="Times New Roman" panose="02020603050405020304" pitchFamily="18" charset="0"/>
                  <a:ea typeface="黑体" panose="02010609060101010101" pitchFamily="49" charset="-122"/>
                </a:rPr>
                <a:t>…</a:t>
              </a:r>
            </a:p>
          </p:txBody>
        </p:sp>
        <p:sp>
          <p:nvSpPr>
            <p:cNvPr id="25615" name="Text Box 14"/>
            <p:cNvSpPr txBox="1">
              <a:spLocks noChangeArrowheads="1"/>
            </p:cNvSpPr>
            <p:nvPr/>
          </p:nvSpPr>
          <p:spPr bwMode="auto">
            <a:xfrm>
              <a:off x="1429" y="3520"/>
              <a:ext cx="423"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a:solidFill>
                    <a:srgbClr val="FF0000"/>
                  </a:solidFill>
                  <a:latin typeface="Times New Roman" panose="02020603050405020304" pitchFamily="18" charset="0"/>
                  <a:ea typeface="黑体" panose="02010609060101010101" pitchFamily="49" charset="-122"/>
                </a:rPr>
                <a:t>…</a:t>
              </a:r>
            </a:p>
          </p:txBody>
        </p:sp>
        <p:sp>
          <p:nvSpPr>
            <p:cNvPr id="25616" name="Text Box 15"/>
            <p:cNvSpPr txBox="1">
              <a:spLocks noChangeArrowheads="1"/>
            </p:cNvSpPr>
            <p:nvPr/>
          </p:nvSpPr>
          <p:spPr bwMode="auto">
            <a:xfrm>
              <a:off x="204" y="2115"/>
              <a:ext cx="95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a:solidFill>
                    <a:srgbClr val="FF0000"/>
                  </a:solidFill>
                  <a:latin typeface="楷体_GB2312" pitchFamily="49" charset="-122"/>
                </a:rPr>
                <a:t>兴奋性</a:t>
              </a:r>
              <a:r>
                <a:rPr lang="zh-CN" altLang="en-US" sz="3200" b="1">
                  <a:solidFill>
                    <a:srgbClr val="FF0000"/>
                  </a:solidFill>
                  <a:latin typeface="Times New Roman" panose="02020603050405020304" pitchFamily="18" charset="0"/>
                </a:rPr>
                <a:t>输入 </a:t>
              </a:r>
              <a:r>
                <a:rPr lang="en-US" altLang="zh-CN" sz="3200" b="1" i="1">
                  <a:solidFill>
                    <a:srgbClr val="FF0000"/>
                  </a:solidFill>
                  <a:latin typeface="Times New Roman" panose="02020603050405020304" pitchFamily="18" charset="0"/>
                </a:rPr>
                <a:t>e</a:t>
              </a:r>
            </a:p>
          </p:txBody>
        </p:sp>
        <p:sp>
          <p:nvSpPr>
            <p:cNvPr id="25617" name="Text Box 16"/>
            <p:cNvSpPr txBox="1">
              <a:spLocks noChangeArrowheads="1"/>
            </p:cNvSpPr>
            <p:nvPr/>
          </p:nvSpPr>
          <p:spPr bwMode="auto">
            <a:xfrm>
              <a:off x="250" y="3385"/>
              <a:ext cx="95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a:solidFill>
                    <a:srgbClr val="FF0000"/>
                  </a:solidFill>
                  <a:latin typeface="Times New Roman" panose="02020603050405020304" pitchFamily="18" charset="0"/>
                </a:rPr>
                <a:t>抑制性输入 </a:t>
              </a:r>
              <a:r>
                <a:rPr lang="en-US" altLang="zh-CN" sz="3200" b="1" i="1">
                  <a:solidFill>
                    <a:srgbClr val="FF0000"/>
                  </a:solidFill>
                  <a:latin typeface="Times New Roman" panose="02020603050405020304" pitchFamily="18" charset="0"/>
                </a:rPr>
                <a:t>i</a:t>
              </a:r>
            </a:p>
          </p:txBody>
        </p:sp>
      </p:grpSp>
      <p:sp>
        <p:nvSpPr>
          <p:cNvPr id="25604" name="Rectangle 2"/>
          <p:cNvSpPr>
            <a:spLocks noGrp="1" noChangeArrowheads="1"/>
          </p:cNvSpPr>
          <p:nvPr>
            <p:ph type="title"/>
          </p:nvPr>
        </p:nvSpPr>
        <p:spPr/>
        <p:txBody>
          <a:bodyPr anchor="ctr"/>
          <a:lstStyle/>
          <a:p>
            <a:pPr eaLnBrk="1" hangingPunct="1"/>
            <a:r>
              <a:rPr lang="en-US" altLang="zh-CN" smtClean="0"/>
              <a:t>3. </a:t>
            </a:r>
            <a:r>
              <a:rPr lang="zh-CN" altLang="en-US" smtClean="0"/>
              <a:t>人工神经元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eaLnBrk="1" hangingPunct="1">
              <a:lnSpc>
                <a:spcPct val="180000"/>
              </a:lnSpc>
            </a:pPr>
            <a:r>
              <a:rPr lang="zh-CN" altLang="en-US" b="1" smtClean="0"/>
              <a:t>说明</a:t>
            </a:r>
          </a:p>
          <a:p>
            <a:pPr lvl="1" eaLnBrk="1" hangingPunct="1">
              <a:lnSpc>
                <a:spcPct val="180000"/>
              </a:lnSpc>
            </a:pPr>
            <a:r>
              <a:rPr lang="zh-CN" altLang="en-US" b="1" smtClean="0"/>
              <a:t>圆表示神经元的细胞体；</a:t>
            </a:r>
          </a:p>
          <a:p>
            <a:pPr lvl="1" eaLnBrk="1" hangingPunct="1">
              <a:lnSpc>
                <a:spcPct val="180000"/>
              </a:lnSpc>
            </a:pPr>
            <a:r>
              <a:rPr lang="zh-CN" altLang="en-US" b="1" smtClean="0"/>
              <a:t>外部输入包括兴奋性输入和抑制性输入</a:t>
            </a:r>
          </a:p>
          <a:p>
            <a:pPr lvl="1" eaLnBrk="1" hangingPunct="1">
              <a:lnSpc>
                <a:spcPct val="180000"/>
              </a:lnSpc>
            </a:pPr>
            <a:r>
              <a:rPr lang="zh-CN" altLang="en-US" b="1" smtClean="0"/>
              <a:t>符号</a:t>
            </a:r>
            <a:r>
              <a:rPr lang="el-GR" altLang="zh-CN" b="1" i="1" smtClean="0"/>
              <a:t>θ</a:t>
            </a:r>
            <a:r>
              <a:rPr lang="zh-CN" altLang="en-US" b="1" smtClean="0"/>
              <a:t>表示神经元兴奋的阈值</a:t>
            </a:r>
            <a:endParaRPr lang="el-GR" altLang="zh-CN" b="1" smtClean="0"/>
          </a:p>
          <a:p>
            <a:pPr eaLnBrk="1" hangingPunct="1"/>
            <a:endParaRPr lang="zh-CN" altLang="en-US" b="1" smtClean="0"/>
          </a:p>
        </p:txBody>
      </p:sp>
      <p:sp>
        <p:nvSpPr>
          <p:cNvPr id="26627" name="Rectangle 2"/>
          <p:cNvSpPr>
            <a:spLocks noGrp="1" noChangeArrowheads="1"/>
          </p:cNvSpPr>
          <p:nvPr>
            <p:ph type="title"/>
          </p:nvPr>
        </p:nvSpPr>
        <p:spPr/>
        <p:txBody>
          <a:bodyPr anchor="ctr"/>
          <a:lstStyle/>
          <a:p>
            <a:pPr eaLnBrk="1" hangingPunct="1"/>
            <a:r>
              <a:rPr lang="en-US" altLang="zh-CN" smtClean="0"/>
              <a:t>3. </a:t>
            </a:r>
            <a:r>
              <a:rPr lang="zh-CN" altLang="en-US" smtClean="0"/>
              <a:t>人工神经元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6"/>
          <p:cNvSpPr>
            <a:spLocks noGrp="1" noChangeArrowheads="1"/>
          </p:cNvSpPr>
          <p:nvPr>
            <p:ph type="title"/>
          </p:nvPr>
        </p:nvSpPr>
        <p:spPr/>
        <p:txBody>
          <a:bodyPr anchor="ctr"/>
          <a:lstStyle/>
          <a:p>
            <a:pPr eaLnBrk="1" hangingPunct="1"/>
            <a:r>
              <a:rPr lang="zh-CN" altLang="en-US" smtClean="0"/>
              <a:t> </a:t>
            </a:r>
            <a:r>
              <a:rPr lang="en-US" altLang="zh-CN" smtClean="0"/>
              <a:t>M-P</a:t>
            </a:r>
            <a:r>
              <a:rPr lang="zh-CN" altLang="en-US" smtClean="0"/>
              <a:t>模型的输入输出关系</a:t>
            </a:r>
          </a:p>
        </p:txBody>
      </p:sp>
      <p:graphicFrame>
        <p:nvGraphicFramePr>
          <p:cNvPr id="27651" name="Object 19"/>
          <p:cNvGraphicFramePr>
            <a:graphicFrameLocks noGrp="1" noChangeAspect="1"/>
          </p:cNvGraphicFramePr>
          <p:nvPr>
            <p:ph idx="1"/>
          </p:nvPr>
        </p:nvGraphicFramePr>
        <p:xfrm>
          <a:off x="1366838" y="1520825"/>
          <a:ext cx="6410325" cy="4176713"/>
        </p:xfrm>
        <a:graphic>
          <a:graphicData uri="http://schemas.openxmlformats.org/presentationml/2006/ole">
            <mc:AlternateContent xmlns:mc="http://schemas.openxmlformats.org/markup-compatibility/2006">
              <mc:Choice xmlns:v="urn:schemas-microsoft-com:vml" Requires="v">
                <p:oleObj spid="_x0000_s27653" r:id="rId3" imgW="2070100" imgH="1498600" progId="Equation.3">
                  <p:embed/>
                </p:oleObj>
              </mc:Choice>
              <mc:Fallback>
                <p:oleObj r:id="rId3" imgW="2070100" imgH="1498600" progId="Equation.3">
                  <p:embed/>
                  <p:pic>
                    <p:nvPicPr>
                      <p:cNvPr id="0" name="Object 1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8" y="1520825"/>
                        <a:ext cx="641032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chor="ctr"/>
          <a:lstStyle/>
          <a:p>
            <a:pPr eaLnBrk="1" hangingPunct="1"/>
            <a:r>
              <a:rPr lang="zh-CN" altLang="en-US" smtClean="0"/>
              <a:t>常用的神经元结构模型</a:t>
            </a:r>
            <a:endParaRPr lang="en-US" altLang="zh-CN" smtClean="0"/>
          </a:p>
        </p:txBody>
      </p:sp>
      <p:grpSp>
        <p:nvGrpSpPr>
          <p:cNvPr id="28675" name="Group 26"/>
          <p:cNvGrpSpPr>
            <a:grpSpLocks/>
          </p:cNvGrpSpPr>
          <p:nvPr/>
        </p:nvGrpSpPr>
        <p:grpSpPr bwMode="auto">
          <a:xfrm>
            <a:off x="1006475" y="1376363"/>
            <a:ext cx="7011988" cy="4751387"/>
            <a:chOff x="640" y="1117"/>
            <a:chExt cx="4417" cy="2993"/>
          </a:xfrm>
        </p:grpSpPr>
        <p:grpSp>
          <p:nvGrpSpPr>
            <p:cNvPr id="28676" name="Group 22"/>
            <p:cNvGrpSpPr>
              <a:grpSpLocks/>
            </p:cNvGrpSpPr>
            <p:nvPr/>
          </p:nvGrpSpPr>
          <p:grpSpPr bwMode="auto">
            <a:xfrm>
              <a:off x="640" y="1117"/>
              <a:ext cx="4417" cy="2993"/>
              <a:chOff x="640" y="1117"/>
              <a:chExt cx="4417" cy="2993"/>
            </a:xfrm>
          </p:grpSpPr>
          <p:graphicFrame>
            <p:nvGraphicFramePr>
              <p:cNvPr id="28680" name="Object 6"/>
              <p:cNvGraphicFramePr>
                <a:graphicFrameLocks noChangeAspect="1"/>
              </p:cNvGraphicFramePr>
              <p:nvPr/>
            </p:nvGraphicFramePr>
            <p:xfrm>
              <a:off x="3424" y="2160"/>
              <a:ext cx="324" cy="454"/>
            </p:xfrm>
            <a:graphic>
              <a:graphicData uri="http://schemas.openxmlformats.org/presentationml/2006/ole">
                <mc:AlternateContent xmlns:mc="http://schemas.openxmlformats.org/markup-compatibility/2006">
                  <mc:Choice xmlns:v="urn:schemas-microsoft-com:vml" Requires="v">
                    <p:oleObj spid="_x0000_s28703" r:id="rId3" imgW="126725" imgH="177415" progId="Equation.3">
                      <p:embed/>
                    </p:oleObj>
                  </mc:Choice>
                  <mc:Fallback>
                    <p:oleObj r:id="rId3" imgW="126725" imgH="17741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2160"/>
                            <a:ext cx="32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1" name="Object 9"/>
              <p:cNvGraphicFramePr>
                <a:graphicFrameLocks noChangeAspect="1"/>
              </p:cNvGraphicFramePr>
              <p:nvPr/>
            </p:nvGraphicFramePr>
            <p:xfrm>
              <a:off x="4369" y="1769"/>
              <a:ext cx="369" cy="436"/>
            </p:xfrm>
            <a:graphic>
              <a:graphicData uri="http://schemas.openxmlformats.org/presentationml/2006/ole">
                <mc:AlternateContent xmlns:mc="http://schemas.openxmlformats.org/markup-compatibility/2006">
                  <mc:Choice xmlns:v="urn:schemas-microsoft-com:vml" Requires="v">
                    <p:oleObj spid="_x0000_s28704" r:id="rId5" imgW="139579" imgH="164957" progId="Equation.3">
                      <p:embed/>
                    </p:oleObj>
                  </mc:Choice>
                  <mc:Fallback>
                    <p:oleObj r:id="rId5" imgW="139579" imgH="16495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9" y="1769"/>
                            <a:ext cx="36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2" name="Object 12"/>
              <p:cNvGraphicFramePr>
                <a:graphicFrameLocks noChangeAspect="1"/>
              </p:cNvGraphicFramePr>
              <p:nvPr/>
            </p:nvGraphicFramePr>
            <p:xfrm>
              <a:off x="3243" y="3748"/>
              <a:ext cx="296" cy="362"/>
            </p:xfrm>
            <a:graphic>
              <a:graphicData uri="http://schemas.openxmlformats.org/presentationml/2006/ole">
                <mc:AlternateContent xmlns:mc="http://schemas.openxmlformats.org/markup-compatibility/2006">
                  <mc:Choice xmlns:v="urn:schemas-microsoft-com:vml" Requires="v">
                    <p:oleObj spid="_x0000_s28705" r:id="rId7" imgW="114201" imgH="139579" progId="Equation.3">
                      <p:embed/>
                    </p:oleObj>
                  </mc:Choice>
                  <mc:Fallback>
                    <p:oleObj r:id="rId7" imgW="114201" imgH="139579"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3" y="3748"/>
                            <a:ext cx="296"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83" name="Oval 4"/>
              <p:cNvSpPr>
                <a:spLocks noChangeArrowheads="1"/>
              </p:cNvSpPr>
              <p:nvPr/>
            </p:nvSpPr>
            <p:spPr bwMode="auto">
              <a:xfrm>
                <a:off x="2018" y="1616"/>
                <a:ext cx="1996" cy="15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000" b="1">
                  <a:solidFill>
                    <a:srgbClr val="3333FF"/>
                  </a:solidFill>
                  <a:latin typeface="黑体" panose="02010609060101010101" pitchFamily="49" charset="-122"/>
                  <a:ea typeface="黑体" panose="02010609060101010101" pitchFamily="49" charset="-122"/>
                </a:endParaRPr>
              </a:p>
            </p:txBody>
          </p:sp>
          <p:sp>
            <p:nvSpPr>
              <p:cNvPr id="28684" name="Freeform 5"/>
              <p:cNvSpPr>
                <a:spLocks noChangeArrowheads="1"/>
              </p:cNvSpPr>
              <p:nvPr/>
            </p:nvSpPr>
            <p:spPr bwMode="auto">
              <a:xfrm>
                <a:off x="3152" y="1706"/>
                <a:ext cx="318" cy="1407"/>
              </a:xfrm>
              <a:custGeom>
                <a:avLst/>
                <a:gdLst>
                  <a:gd name="T0" fmla="*/ 318 w 318"/>
                  <a:gd name="T1" fmla="*/ 0 h 1407"/>
                  <a:gd name="T2" fmla="*/ 0 w 318"/>
                  <a:gd name="T3" fmla="*/ 726 h 1407"/>
                  <a:gd name="T4" fmla="*/ 318 w 318"/>
                  <a:gd name="T5" fmla="*/ 1407 h 1407"/>
                  <a:gd name="T6" fmla="*/ 0 60000 65536"/>
                  <a:gd name="T7" fmla="*/ 0 60000 65536"/>
                  <a:gd name="T8" fmla="*/ 0 60000 65536"/>
                </a:gdLst>
                <a:ahLst/>
                <a:cxnLst>
                  <a:cxn ang="T6">
                    <a:pos x="T0" y="T1"/>
                  </a:cxn>
                  <a:cxn ang="T7">
                    <a:pos x="T2" y="T3"/>
                  </a:cxn>
                  <a:cxn ang="T8">
                    <a:pos x="T4" y="T5"/>
                  </a:cxn>
                </a:cxnLst>
                <a:rect l="0" t="0" r="r" b="b"/>
                <a:pathLst>
                  <a:path w="318" h="1407">
                    <a:moveTo>
                      <a:pt x="318" y="0"/>
                    </a:moveTo>
                    <a:cubicBezTo>
                      <a:pt x="159" y="246"/>
                      <a:pt x="0" y="492"/>
                      <a:pt x="0" y="726"/>
                    </a:cubicBezTo>
                    <a:cubicBezTo>
                      <a:pt x="0" y="960"/>
                      <a:pt x="265" y="1294"/>
                      <a:pt x="318" y="140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5" name="Line 8"/>
              <p:cNvSpPr>
                <a:spLocks noChangeShapeType="1"/>
              </p:cNvSpPr>
              <p:nvPr/>
            </p:nvSpPr>
            <p:spPr bwMode="auto">
              <a:xfrm>
                <a:off x="4014" y="2387"/>
                <a:ext cx="104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Line 11"/>
              <p:cNvSpPr>
                <a:spLocks noChangeShapeType="1"/>
              </p:cNvSpPr>
              <p:nvPr/>
            </p:nvSpPr>
            <p:spPr bwMode="auto">
              <a:xfrm flipV="1">
                <a:off x="3061" y="3203"/>
                <a:ext cx="0" cy="862"/>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Line 14"/>
              <p:cNvSpPr>
                <a:spLocks noChangeShapeType="1"/>
              </p:cNvSpPr>
              <p:nvPr/>
            </p:nvSpPr>
            <p:spPr bwMode="auto">
              <a:xfrm>
                <a:off x="1338" y="1298"/>
                <a:ext cx="998" cy="499"/>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8" name="Line 15"/>
              <p:cNvSpPr>
                <a:spLocks noChangeShapeType="1"/>
              </p:cNvSpPr>
              <p:nvPr/>
            </p:nvSpPr>
            <p:spPr bwMode="auto">
              <a:xfrm>
                <a:off x="1292" y="2024"/>
                <a:ext cx="817" cy="45"/>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16"/>
              <p:cNvSpPr>
                <a:spLocks noChangeShapeType="1"/>
              </p:cNvSpPr>
              <p:nvPr/>
            </p:nvSpPr>
            <p:spPr bwMode="auto">
              <a:xfrm flipV="1">
                <a:off x="1292" y="2886"/>
                <a:ext cx="908" cy="499"/>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Text Box 17"/>
              <p:cNvSpPr txBox="1">
                <a:spLocks noChangeArrowheads="1"/>
              </p:cNvSpPr>
              <p:nvPr/>
            </p:nvSpPr>
            <p:spPr bwMode="auto">
              <a:xfrm>
                <a:off x="1375" y="2296"/>
                <a:ext cx="462"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600" b="1">
                    <a:latin typeface="Times New Roman" panose="02020603050405020304" pitchFamily="18" charset="0"/>
                    <a:ea typeface="黑体" panose="02010609060101010101" pitchFamily="49" charset="-122"/>
                  </a:rPr>
                  <a:t>…</a:t>
                </a:r>
              </a:p>
            </p:txBody>
          </p:sp>
          <p:graphicFrame>
            <p:nvGraphicFramePr>
              <p:cNvPr id="28691" name="Object 18"/>
              <p:cNvGraphicFramePr>
                <a:graphicFrameLocks noChangeAspect="1"/>
              </p:cNvGraphicFramePr>
              <p:nvPr/>
            </p:nvGraphicFramePr>
            <p:xfrm>
              <a:off x="657" y="1117"/>
              <a:ext cx="454" cy="384"/>
            </p:xfrm>
            <a:graphic>
              <a:graphicData uri="http://schemas.openxmlformats.org/presentationml/2006/ole">
                <mc:AlternateContent xmlns:mc="http://schemas.openxmlformats.org/markup-compatibility/2006">
                  <mc:Choice xmlns:v="urn:schemas-microsoft-com:vml" Requires="v">
                    <p:oleObj spid="_x0000_s28706" r:id="rId9" imgW="164957" imgH="139579" progId="Equation.3">
                      <p:embed/>
                    </p:oleObj>
                  </mc:Choice>
                  <mc:Fallback>
                    <p:oleObj r:id="rId9" imgW="164957" imgH="139579"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 y="1117"/>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92" name="Object 20"/>
              <p:cNvGraphicFramePr>
                <a:graphicFrameLocks noChangeAspect="1"/>
              </p:cNvGraphicFramePr>
              <p:nvPr/>
            </p:nvGraphicFramePr>
            <p:xfrm>
              <a:off x="640" y="1752"/>
              <a:ext cx="488" cy="384"/>
            </p:xfrm>
            <a:graphic>
              <a:graphicData uri="http://schemas.openxmlformats.org/presentationml/2006/ole">
                <mc:AlternateContent xmlns:mc="http://schemas.openxmlformats.org/markup-compatibility/2006">
                  <mc:Choice xmlns:v="urn:schemas-microsoft-com:vml" Requires="v">
                    <p:oleObj spid="_x0000_s28707" r:id="rId11" imgW="177646" imgH="139579" progId="Equation.3">
                      <p:embed/>
                    </p:oleObj>
                  </mc:Choice>
                  <mc:Fallback>
                    <p:oleObj r:id="rId11" imgW="177646" imgH="139579"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 y="1752"/>
                            <a:ext cx="4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93" name="Object 21"/>
              <p:cNvGraphicFramePr>
                <a:graphicFrameLocks noChangeAspect="1"/>
              </p:cNvGraphicFramePr>
              <p:nvPr/>
            </p:nvGraphicFramePr>
            <p:xfrm>
              <a:off x="657" y="3203"/>
              <a:ext cx="453" cy="384"/>
            </p:xfrm>
            <a:graphic>
              <a:graphicData uri="http://schemas.openxmlformats.org/presentationml/2006/ole">
                <mc:AlternateContent xmlns:mc="http://schemas.openxmlformats.org/markup-compatibility/2006">
                  <mc:Choice xmlns:v="urn:schemas-microsoft-com:vml" Requires="v">
                    <p:oleObj spid="_x0000_s28708" r:id="rId13" imgW="164957" imgH="139579" progId="Equation.3">
                      <p:embed/>
                    </p:oleObj>
                  </mc:Choice>
                  <mc:Fallback>
                    <p:oleObj r:id="rId13" imgW="164957" imgH="139579"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7" y="3203"/>
                            <a:ext cx="4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8677" name="Object 23"/>
            <p:cNvGraphicFramePr>
              <a:graphicFrameLocks noChangeAspect="1"/>
            </p:cNvGraphicFramePr>
            <p:nvPr/>
          </p:nvGraphicFramePr>
          <p:xfrm>
            <a:off x="1519" y="1117"/>
            <a:ext cx="454" cy="333"/>
          </p:xfrm>
          <a:graphic>
            <a:graphicData uri="http://schemas.openxmlformats.org/presentationml/2006/ole">
              <mc:AlternateContent xmlns:mc="http://schemas.openxmlformats.org/markup-compatibility/2006">
                <mc:Choice xmlns:v="urn:schemas-microsoft-com:vml" Requires="v">
                  <p:oleObj spid="_x0000_s28709" r:id="rId15" imgW="190417" imgH="139639" progId="Equation.3">
                    <p:embed/>
                  </p:oleObj>
                </mc:Choice>
                <mc:Fallback>
                  <p:oleObj r:id="rId15" imgW="190417" imgH="139639"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19" y="1117"/>
                          <a:ext cx="45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8" name="Object 24"/>
            <p:cNvGraphicFramePr>
              <a:graphicFrameLocks noChangeAspect="1"/>
            </p:cNvGraphicFramePr>
            <p:nvPr/>
          </p:nvGraphicFramePr>
          <p:xfrm>
            <a:off x="1474" y="1721"/>
            <a:ext cx="433" cy="297"/>
          </p:xfrm>
          <a:graphic>
            <a:graphicData uri="http://schemas.openxmlformats.org/presentationml/2006/ole">
              <mc:AlternateContent xmlns:mc="http://schemas.openxmlformats.org/markup-compatibility/2006">
                <mc:Choice xmlns:v="urn:schemas-microsoft-com:vml" Requires="v">
                  <p:oleObj spid="_x0000_s28710" r:id="rId17" imgW="203112" imgH="139639" progId="Equation.3">
                    <p:embed/>
                  </p:oleObj>
                </mc:Choice>
                <mc:Fallback>
                  <p:oleObj r:id="rId17" imgW="203112" imgH="139639"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4" y="1721"/>
                          <a:ext cx="43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9" name="Object 25"/>
            <p:cNvGraphicFramePr>
              <a:graphicFrameLocks noChangeAspect="1"/>
            </p:cNvGraphicFramePr>
            <p:nvPr/>
          </p:nvGraphicFramePr>
          <p:xfrm>
            <a:off x="1519" y="3315"/>
            <a:ext cx="433" cy="297"/>
          </p:xfrm>
          <a:graphic>
            <a:graphicData uri="http://schemas.openxmlformats.org/presentationml/2006/ole">
              <mc:AlternateContent xmlns:mc="http://schemas.openxmlformats.org/markup-compatibility/2006">
                <mc:Choice xmlns:v="urn:schemas-microsoft-com:vml" Requires="v">
                  <p:oleObj spid="_x0000_s28711" r:id="rId19" imgW="203112" imgH="139639" progId="Equation.3">
                    <p:embed/>
                  </p:oleObj>
                </mc:Choice>
                <mc:Fallback>
                  <p:oleObj r:id="rId19" imgW="203112" imgH="139639"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19" y="3315"/>
                          <a:ext cx="43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chor="ctr"/>
          <a:lstStyle/>
          <a:p>
            <a:pPr eaLnBrk="1" hangingPunct="1"/>
            <a:r>
              <a:rPr lang="zh-CN" altLang="en-US" smtClean="0"/>
              <a:t>模型说明</a:t>
            </a:r>
            <a:endParaRPr lang="en-US" altLang="zh-CN" smtClean="0"/>
          </a:p>
        </p:txBody>
      </p:sp>
      <p:graphicFrame>
        <p:nvGraphicFramePr>
          <p:cNvPr id="29699" name="Object 4"/>
          <p:cNvGraphicFramePr>
            <a:graphicFrameLocks noGrp="1" noChangeAspect="1"/>
          </p:cNvGraphicFramePr>
          <p:nvPr>
            <p:ph idx="1"/>
          </p:nvPr>
        </p:nvGraphicFramePr>
        <p:xfrm>
          <a:off x="719138" y="1695450"/>
          <a:ext cx="7705725" cy="3241675"/>
        </p:xfrm>
        <a:graphic>
          <a:graphicData uri="http://schemas.openxmlformats.org/presentationml/2006/ole">
            <mc:AlternateContent xmlns:mc="http://schemas.openxmlformats.org/markup-compatibility/2006">
              <mc:Choice xmlns:v="urn:schemas-microsoft-com:vml" Requires="v">
                <p:oleObj spid="_x0000_s29701" r:id="rId3" imgW="2755900" imgH="1168400" progId="Equation.3">
                  <p:embed/>
                </p:oleObj>
              </mc:Choice>
              <mc:Fallback>
                <p:oleObj r:id="rId3" imgW="2755900" imgH="11684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1695450"/>
                        <a:ext cx="77057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
          <p:cNvGraphicFramePr>
            <a:graphicFrameLocks noGrp="1" noChangeAspect="1"/>
          </p:cNvGraphicFramePr>
          <p:nvPr>
            <p:ph idx="1"/>
          </p:nvPr>
        </p:nvGraphicFramePr>
        <p:xfrm>
          <a:off x="738188" y="1303338"/>
          <a:ext cx="7667625" cy="4610100"/>
        </p:xfrm>
        <a:graphic>
          <a:graphicData uri="http://schemas.openxmlformats.org/presentationml/2006/ole">
            <mc:AlternateContent xmlns:mc="http://schemas.openxmlformats.org/markup-compatibility/2006">
              <mc:Choice xmlns:v="urn:schemas-microsoft-com:vml" Requires="v">
                <p:oleObj spid="_x0000_s30725" r:id="rId3" imgW="2997000" imgH="1828800" progId="Equation.3">
                  <p:embed/>
                </p:oleObj>
              </mc:Choice>
              <mc:Fallback>
                <p:oleObj r:id="rId3" imgW="2997000" imgH="1828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1303338"/>
                        <a:ext cx="766762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3" name="Rectangle 2"/>
          <p:cNvSpPr>
            <a:spLocks noGrp="1" noChangeArrowheads="1"/>
          </p:cNvSpPr>
          <p:nvPr>
            <p:ph type="title"/>
          </p:nvPr>
        </p:nvSpPr>
        <p:spPr/>
        <p:txBody>
          <a:bodyPr anchor="ctr"/>
          <a:lstStyle/>
          <a:p>
            <a:pPr eaLnBrk="1" hangingPunct="1"/>
            <a:r>
              <a:rPr lang="zh-CN" altLang="en-US" smtClean="0"/>
              <a:t>模型说明</a:t>
            </a:r>
            <a:endParaRPr lang="en-US" altLang="zh-CN"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endParaRPr lang="zh-CN" altLang="en-US" smtClean="0"/>
          </a:p>
        </p:txBody>
      </p:sp>
      <p:grpSp>
        <p:nvGrpSpPr>
          <p:cNvPr id="31747" name="Group 16"/>
          <p:cNvGrpSpPr>
            <a:grpSpLocks/>
          </p:cNvGrpSpPr>
          <p:nvPr/>
        </p:nvGrpSpPr>
        <p:grpSpPr bwMode="auto">
          <a:xfrm>
            <a:off x="422275" y="858838"/>
            <a:ext cx="8262938" cy="5775325"/>
            <a:chOff x="68" y="210"/>
            <a:chExt cx="5647" cy="3946"/>
          </a:xfrm>
        </p:grpSpPr>
        <p:pic>
          <p:nvPicPr>
            <p:cNvPr id="31748" name="Picture 6"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 y="210"/>
              <a:ext cx="5506" cy="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7" descr="Image1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 y="2577"/>
              <a:ext cx="13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8" descr="Image1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 y="2639"/>
              <a:ext cx="1930"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9" descr="Image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9" y="2639"/>
              <a:ext cx="1929"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10"/>
            <p:cNvSpPr txBox="1">
              <a:spLocks noChangeArrowheads="1"/>
            </p:cNvSpPr>
            <p:nvPr/>
          </p:nvSpPr>
          <p:spPr bwMode="auto">
            <a:xfrm>
              <a:off x="384" y="3466"/>
              <a:ext cx="95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b="1"/>
                <a:t>阈值函数</a:t>
              </a:r>
            </a:p>
          </p:txBody>
        </p:sp>
        <p:sp>
          <p:nvSpPr>
            <p:cNvPr id="31753" name="Text Box 11"/>
            <p:cNvSpPr txBox="1">
              <a:spLocks noChangeArrowheads="1"/>
            </p:cNvSpPr>
            <p:nvPr/>
          </p:nvSpPr>
          <p:spPr bwMode="auto">
            <a:xfrm>
              <a:off x="2079" y="3420"/>
              <a:ext cx="88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t>S</a:t>
              </a:r>
              <a:r>
                <a:rPr lang="zh-CN" altLang="en-US" sz="2600" b="1"/>
                <a:t>型函数</a:t>
              </a:r>
            </a:p>
          </p:txBody>
        </p:sp>
        <p:sp>
          <p:nvSpPr>
            <p:cNvPr id="31754" name="Text Box 12"/>
            <p:cNvSpPr txBox="1">
              <a:spLocks noChangeArrowheads="1"/>
            </p:cNvSpPr>
            <p:nvPr/>
          </p:nvSpPr>
          <p:spPr bwMode="auto">
            <a:xfrm>
              <a:off x="4021" y="3380"/>
              <a:ext cx="137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b="1"/>
                <a:t>双曲正切函数</a:t>
              </a:r>
            </a:p>
          </p:txBody>
        </p:sp>
        <p:sp>
          <p:nvSpPr>
            <p:cNvPr id="31755" name="Rectangle 13"/>
            <p:cNvSpPr>
              <a:spLocks noChangeArrowheads="1"/>
            </p:cNvSpPr>
            <p:nvPr/>
          </p:nvSpPr>
          <p:spPr bwMode="auto">
            <a:xfrm>
              <a:off x="68" y="210"/>
              <a:ext cx="1600" cy="3946"/>
            </a:xfrm>
            <a:prstGeom prst="rect">
              <a:avLst/>
            </a:prstGeom>
            <a:solidFill>
              <a:schemeClr val="accent1">
                <a:alpha val="0"/>
              </a:schemeClr>
            </a:solidFill>
            <a:ln w="12700">
              <a:solidFill>
                <a:srgbClr val="FF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000" b="1">
                <a:solidFill>
                  <a:srgbClr val="3333FF"/>
                </a:solidFill>
                <a:latin typeface="黑体" panose="02010609060101010101" pitchFamily="49" charset="-122"/>
                <a:ea typeface="黑体" panose="02010609060101010101" pitchFamily="49" charset="-122"/>
              </a:endParaRPr>
            </a:p>
          </p:txBody>
        </p:sp>
        <p:sp>
          <p:nvSpPr>
            <p:cNvPr id="31756" name="Rectangle 14"/>
            <p:cNvSpPr>
              <a:spLocks noChangeArrowheads="1"/>
            </p:cNvSpPr>
            <p:nvPr/>
          </p:nvSpPr>
          <p:spPr bwMode="auto">
            <a:xfrm>
              <a:off x="1704" y="210"/>
              <a:ext cx="1977" cy="3946"/>
            </a:xfrm>
            <a:prstGeom prst="rect">
              <a:avLst/>
            </a:prstGeom>
            <a:solidFill>
              <a:schemeClr val="accent1">
                <a:alpha val="0"/>
              </a:schemeClr>
            </a:solidFill>
            <a:ln w="12700">
              <a:solidFill>
                <a:srgbClr val="FF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000" b="1">
                <a:solidFill>
                  <a:srgbClr val="3333FF"/>
                </a:solidFill>
                <a:latin typeface="黑体" panose="02010609060101010101" pitchFamily="49" charset="-122"/>
                <a:ea typeface="黑体" panose="02010609060101010101" pitchFamily="49" charset="-122"/>
              </a:endParaRPr>
            </a:p>
          </p:txBody>
        </p:sp>
        <p:sp>
          <p:nvSpPr>
            <p:cNvPr id="31757" name="Rectangle 15"/>
            <p:cNvSpPr>
              <a:spLocks noChangeArrowheads="1"/>
            </p:cNvSpPr>
            <p:nvPr/>
          </p:nvSpPr>
          <p:spPr bwMode="auto">
            <a:xfrm>
              <a:off x="3691" y="210"/>
              <a:ext cx="2024" cy="3946"/>
            </a:xfrm>
            <a:prstGeom prst="rect">
              <a:avLst/>
            </a:prstGeom>
            <a:solidFill>
              <a:schemeClr val="accent1">
                <a:alpha val="0"/>
              </a:schemeClr>
            </a:solidFill>
            <a:ln w="12700">
              <a:solidFill>
                <a:srgbClr val="FF00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000" b="1">
                <a:solidFill>
                  <a:srgbClr val="3333FF"/>
                </a:solidFill>
                <a:latin typeface="黑体" panose="02010609060101010101" pitchFamily="49" charset="-122"/>
                <a:ea typeface="黑体" panose="02010609060101010101" pitchFamily="49" charset="-122"/>
              </a:endParaRP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chor="ctr"/>
          <a:lstStyle/>
          <a:p>
            <a:pPr eaLnBrk="1" hangingPunct="1"/>
            <a:r>
              <a:rPr lang="en-US" altLang="zh-CN" smtClean="0"/>
              <a:t>4. </a:t>
            </a:r>
            <a:r>
              <a:rPr lang="zh-CN" altLang="en-US" smtClean="0"/>
              <a:t>人工神经网络的互联结构</a:t>
            </a:r>
            <a:endParaRPr lang="en-US" altLang="zh-CN" smtClean="0"/>
          </a:p>
        </p:txBody>
      </p:sp>
      <p:sp>
        <p:nvSpPr>
          <p:cNvPr id="32771" name="Rectangle 3"/>
          <p:cNvSpPr>
            <a:spLocks noGrp="1" noChangeArrowheads="1"/>
          </p:cNvSpPr>
          <p:nvPr>
            <p:ph idx="1"/>
          </p:nvPr>
        </p:nvSpPr>
        <p:spPr/>
        <p:txBody>
          <a:bodyPr/>
          <a:lstStyle/>
          <a:p>
            <a:pPr eaLnBrk="1" hangingPunct="1">
              <a:lnSpc>
                <a:spcPct val="170000"/>
              </a:lnSpc>
              <a:spcAft>
                <a:spcPts val="600"/>
              </a:spcAft>
            </a:pPr>
            <a:r>
              <a:rPr lang="en-US" altLang="zh-CN" sz="3200" b="1" smtClean="0">
                <a:latin typeface="Times New Roman" panose="02020603050405020304" pitchFamily="18" charset="0"/>
              </a:rPr>
              <a:t>ANN</a:t>
            </a:r>
            <a:r>
              <a:rPr lang="zh-CN" altLang="en-US" sz="3200" b="1" smtClean="0">
                <a:latin typeface="Times New Roman" panose="02020603050405020304" pitchFamily="18" charset="0"/>
              </a:rPr>
              <a:t>可分为两种</a:t>
            </a:r>
          </a:p>
          <a:p>
            <a:pPr lvl="1" eaLnBrk="1" hangingPunct="1">
              <a:lnSpc>
                <a:spcPct val="170000"/>
              </a:lnSpc>
            </a:pPr>
            <a:r>
              <a:rPr lang="zh-CN" altLang="en-US" sz="2800" b="1" smtClean="0">
                <a:solidFill>
                  <a:srgbClr val="FF0000"/>
                </a:solidFill>
                <a:latin typeface="Times New Roman" panose="02020603050405020304" pitchFamily="18" charset="0"/>
              </a:rPr>
              <a:t>相互连接网络</a:t>
            </a:r>
          </a:p>
          <a:p>
            <a:pPr lvl="1" eaLnBrk="1" hangingPunct="1">
              <a:lnSpc>
                <a:spcPct val="170000"/>
              </a:lnSpc>
            </a:pPr>
            <a:r>
              <a:rPr lang="zh-CN" altLang="en-US" sz="2800" b="1" smtClean="0">
                <a:solidFill>
                  <a:srgbClr val="FF0000"/>
                </a:solidFill>
                <a:latin typeface="Times New Roman" panose="02020603050405020304" pitchFamily="18" charset="0"/>
              </a:rPr>
              <a:t>分层网络</a:t>
            </a:r>
          </a:p>
          <a:p>
            <a:pPr lvl="2" eaLnBrk="1" hangingPunct="1">
              <a:lnSpc>
                <a:spcPct val="170000"/>
              </a:lnSpc>
            </a:pPr>
            <a:r>
              <a:rPr lang="zh-CN" altLang="en-US" sz="2400" b="1" smtClean="0">
                <a:solidFill>
                  <a:schemeClr val="tx1"/>
                </a:solidFill>
                <a:latin typeface="Times New Roman" panose="02020603050405020304" pitchFamily="18" charset="0"/>
              </a:rPr>
              <a:t>单层</a:t>
            </a:r>
          </a:p>
          <a:p>
            <a:pPr lvl="2" eaLnBrk="1" hangingPunct="1">
              <a:lnSpc>
                <a:spcPct val="170000"/>
              </a:lnSpc>
            </a:pPr>
            <a:r>
              <a:rPr lang="zh-CN" altLang="en-US" sz="2400" b="1" smtClean="0">
                <a:solidFill>
                  <a:schemeClr val="tx1"/>
                </a:solidFill>
                <a:latin typeface="Times New Roman" panose="02020603050405020304" pitchFamily="18" charset="0"/>
              </a:rPr>
              <a:t>两层网络结构</a:t>
            </a:r>
          </a:p>
          <a:p>
            <a:pPr lvl="2" eaLnBrk="1" hangingPunct="1">
              <a:lnSpc>
                <a:spcPct val="170000"/>
              </a:lnSpc>
            </a:pPr>
            <a:r>
              <a:rPr lang="zh-CN" altLang="en-US" sz="2400" b="1" smtClean="0">
                <a:solidFill>
                  <a:schemeClr val="tx1"/>
                </a:solidFill>
                <a:latin typeface="Times New Roman" panose="02020603050405020304" pitchFamily="18" charset="0"/>
              </a:rPr>
              <a:t>多层网络结构</a:t>
            </a:r>
          </a:p>
          <a:p>
            <a:pPr lvl="2" eaLnBrk="1" hangingPunct="1"/>
            <a:endParaRPr lang="zh-CN" altLang="en-US" sz="2400" b="1" smtClean="0">
              <a:latin typeface="Times New Roman" panose="02020603050405020304"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相互连接网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25" y="1268413"/>
            <a:ext cx="41211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5"/>
          <p:cNvSpPr txBox="1">
            <a:spLocks noChangeArrowheads="1"/>
          </p:cNvSpPr>
          <p:nvPr/>
        </p:nvSpPr>
        <p:spPr bwMode="auto">
          <a:xfrm>
            <a:off x="2339975" y="5668963"/>
            <a:ext cx="44656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600" b="1">
                <a:solidFill>
                  <a:srgbClr val="FF0000"/>
                </a:solidFill>
                <a:latin typeface="楷体_GB2312" pitchFamily="49" charset="-122"/>
              </a:rPr>
              <a:t>相互连接网络</a:t>
            </a:r>
          </a:p>
        </p:txBody>
      </p:sp>
      <p:sp>
        <p:nvSpPr>
          <p:cNvPr id="33796" name="Rectangle 6"/>
          <p:cNvSpPr>
            <a:spLocks noGrp="1" noChangeArrowheads="1"/>
          </p:cNvSpPr>
          <p:nvPr>
            <p:ph type="title"/>
          </p:nvPr>
        </p:nvSpPr>
        <p:spPr/>
        <p:txBody>
          <a:bodyPr anchor="ctr"/>
          <a:lstStyle/>
          <a:p>
            <a:pPr eaLnBrk="1" hangingPunct="1"/>
            <a:r>
              <a:rPr lang="zh-CN" altLang="en-US" smtClean="0"/>
              <a:t>典型的网络结构</a:t>
            </a:r>
            <a:endParaRPr lang="en-US" altLang="zh-CN"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chor="ctr"/>
          <a:lstStyle/>
          <a:p>
            <a:pPr eaLnBrk="1" hangingPunct="1"/>
            <a:r>
              <a:rPr lang="en-US" altLang="zh-CN" smtClean="0"/>
              <a:t>1. </a:t>
            </a:r>
            <a:r>
              <a:rPr lang="zh-CN" altLang="en-US" smtClean="0"/>
              <a:t>概述 </a:t>
            </a:r>
          </a:p>
        </p:txBody>
      </p:sp>
      <p:sp>
        <p:nvSpPr>
          <p:cNvPr id="7171" name="Rectangle 3"/>
          <p:cNvSpPr>
            <a:spLocks noGrp="1" noChangeArrowheads="1"/>
          </p:cNvSpPr>
          <p:nvPr>
            <p:ph idx="1"/>
          </p:nvPr>
        </p:nvSpPr>
        <p:spPr/>
        <p:txBody>
          <a:bodyPr/>
          <a:lstStyle/>
          <a:p>
            <a:pPr eaLnBrk="1" hangingPunct="1">
              <a:lnSpc>
                <a:spcPct val="240000"/>
              </a:lnSpc>
            </a:pPr>
            <a:r>
              <a:rPr lang="zh-CN" altLang="en-US" b="1" smtClean="0">
                <a:latin typeface="Times New Roman" panose="02020603050405020304" pitchFamily="18" charset="0"/>
              </a:rPr>
              <a:t>什么是人工神经网络？</a:t>
            </a:r>
          </a:p>
          <a:p>
            <a:pPr eaLnBrk="1" hangingPunct="1">
              <a:lnSpc>
                <a:spcPct val="240000"/>
              </a:lnSpc>
            </a:pPr>
            <a:r>
              <a:rPr lang="zh-CN" altLang="en-US" b="1" smtClean="0">
                <a:latin typeface="Times New Roman" panose="02020603050405020304" pitchFamily="18" charset="0"/>
              </a:rPr>
              <a:t>人工神经网络是由具有适应性的简单单元组成的广泛并行互连的网络，它的组织能够</a:t>
            </a:r>
            <a:r>
              <a:rPr lang="zh-CN" altLang="en-US" b="1" smtClean="0">
                <a:solidFill>
                  <a:srgbClr val="FF0000"/>
                </a:solidFill>
                <a:latin typeface="Times New Roman" panose="02020603050405020304" pitchFamily="18" charset="0"/>
              </a:rPr>
              <a:t>模拟生物神经系统对真实世界物体所作出的交互反应</a:t>
            </a:r>
            <a:r>
              <a:rPr lang="en-US" altLang="zh-CN" b="1" smtClean="0">
                <a:latin typeface="Times New Roman" panose="02020603050405020304" pitchFamily="18" charset="0"/>
              </a:rPr>
              <a:t>-- T.Koholen</a:t>
            </a:r>
            <a:endParaRPr lang="zh-CN" altLang="en-US" b="1"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3459163" y="5668963"/>
            <a:ext cx="22240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0066"/>
                </a:solidFill>
                <a:latin typeface="楷体_GB2312" pitchFamily="49" charset="-122"/>
              </a:rPr>
              <a:t>单层网络</a:t>
            </a:r>
          </a:p>
        </p:txBody>
      </p:sp>
      <p:pic>
        <p:nvPicPr>
          <p:cNvPr id="34819" name="Picture 5" descr="单层网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989013"/>
            <a:ext cx="61610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6"/>
          <p:cNvSpPr>
            <a:spLocks noGrp="1" noChangeArrowheads="1"/>
          </p:cNvSpPr>
          <p:nvPr>
            <p:ph type="title"/>
          </p:nvPr>
        </p:nvSpPr>
        <p:spPr/>
        <p:txBody>
          <a:bodyPr anchor="ctr"/>
          <a:lstStyle/>
          <a:p>
            <a:pPr eaLnBrk="1" hangingPunct="1"/>
            <a:r>
              <a:rPr lang="zh-CN" altLang="en-US" smtClean="0"/>
              <a:t>典型的网络结构</a:t>
            </a:r>
            <a:endParaRPr lang="en-US" altLang="zh-CN" smtClean="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3103563" y="5940425"/>
            <a:ext cx="29368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rgbClr val="FF0066"/>
                </a:solidFill>
                <a:latin typeface="楷体_GB2312" pitchFamily="49" charset="-122"/>
              </a:rPr>
              <a:t>多层前向网络</a:t>
            </a:r>
          </a:p>
        </p:txBody>
      </p:sp>
      <p:pic>
        <p:nvPicPr>
          <p:cNvPr id="35843" name="Picture 5" descr="多层网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917575"/>
            <a:ext cx="6316663"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6"/>
          <p:cNvSpPr>
            <a:spLocks noGrp="1" noChangeArrowheads="1"/>
          </p:cNvSpPr>
          <p:nvPr>
            <p:ph type="title"/>
          </p:nvPr>
        </p:nvSpPr>
        <p:spPr/>
        <p:txBody>
          <a:bodyPr anchor="ctr"/>
          <a:lstStyle/>
          <a:p>
            <a:pPr eaLnBrk="1" hangingPunct="1"/>
            <a:r>
              <a:rPr lang="zh-CN" altLang="en-US" smtClean="0"/>
              <a:t>典型的网络结构</a:t>
            </a:r>
            <a:endParaRPr lang="en-US" altLang="zh-CN" smtClean="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6" descr="带侧抑制的连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063" y="923925"/>
            <a:ext cx="611187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7"/>
          <p:cNvSpPr txBox="1">
            <a:spLocks noChangeArrowheads="1"/>
          </p:cNvSpPr>
          <p:nvPr/>
        </p:nvSpPr>
        <p:spPr bwMode="auto">
          <a:xfrm>
            <a:off x="2414588" y="5767388"/>
            <a:ext cx="4314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rgbClr val="FF0066"/>
                </a:solidFill>
                <a:latin typeface="Times New Roman" panose="02020603050405020304" pitchFamily="18" charset="0"/>
              </a:rPr>
              <a:t>带侧抑制的多层网络</a:t>
            </a:r>
            <a:endParaRPr lang="en-US" altLang="zh-CN" sz="3600" b="1">
              <a:solidFill>
                <a:srgbClr val="FF0066"/>
              </a:solidFill>
              <a:latin typeface="Times New Roman" panose="02020603050405020304" pitchFamily="18" charset="0"/>
            </a:endParaRPr>
          </a:p>
        </p:txBody>
      </p:sp>
      <p:sp>
        <p:nvSpPr>
          <p:cNvPr id="37892" name="Rectangle 6"/>
          <p:cNvSpPr>
            <a:spLocks noGrp="1" noChangeArrowheads="1"/>
          </p:cNvSpPr>
          <p:nvPr>
            <p:ph type="title"/>
          </p:nvPr>
        </p:nvSpPr>
        <p:spPr/>
        <p:txBody>
          <a:bodyPr anchor="ctr"/>
          <a:lstStyle/>
          <a:p>
            <a:pPr eaLnBrk="1" hangingPunct="1"/>
            <a:r>
              <a:rPr lang="zh-CN" altLang="en-US" smtClean="0"/>
              <a:t>典型的网络结构</a:t>
            </a:r>
            <a:endParaRPr lang="en-US" altLang="zh-CN" smtClean="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ChangeArrowheads="1"/>
          </p:cNvSpPr>
          <p:nvPr/>
        </p:nvSpPr>
        <p:spPr bwMode="auto">
          <a:xfrm>
            <a:off x="2805113" y="5949950"/>
            <a:ext cx="38544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rgbClr val="FF0066"/>
                </a:solidFill>
                <a:latin typeface="Times New Roman" panose="02020603050405020304" pitchFamily="18" charset="0"/>
              </a:rPr>
              <a:t>带反馈的多层网络</a:t>
            </a:r>
          </a:p>
        </p:txBody>
      </p:sp>
      <p:pic>
        <p:nvPicPr>
          <p:cNvPr id="38915" name="Picture 7" descr="带反馈的多层网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263" y="976313"/>
            <a:ext cx="5451475"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6"/>
          <p:cNvSpPr>
            <a:spLocks noGrp="1" noChangeArrowheads="1"/>
          </p:cNvSpPr>
          <p:nvPr>
            <p:ph type="title"/>
          </p:nvPr>
        </p:nvSpPr>
        <p:spPr/>
        <p:txBody>
          <a:bodyPr anchor="ctr"/>
          <a:lstStyle/>
          <a:p>
            <a:pPr eaLnBrk="1" hangingPunct="1"/>
            <a:r>
              <a:rPr lang="zh-CN" altLang="en-US" smtClean="0"/>
              <a:t>典型的网络结构</a:t>
            </a:r>
            <a:endParaRPr lang="en-US" altLang="zh-CN" smtClean="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chor="ctr"/>
          <a:lstStyle/>
          <a:p>
            <a:pPr eaLnBrk="1" hangingPunct="1"/>
            <a:r>
              <a:rPr lang="zh-CN" altLang="en-US" smtClean="0"/>
              <a:t>多层神经网络</a:t>
            </a:r>
            <a:endParaRPr lang="en-US" altLang="zh-CN" smtClean="0"/>
          </a:p>
        </p:txBody>
      </p:sp>
      <p:sp>
        <p:nvSpPr>
          <p:cNvPr id="39939" name="Rectangle 3"/>
          <p:cNvSpPr>
            <a:spLocks noGrp="1" noChangeArrowheads="1"/>
          </p:cNvSpPr>
          <p:nvPr>
            <p:ph idx="1"/>
          </p:nvPr>
        </p:nvSpPr>
        <p:spPr/>
        <p:txBody>
          <a:bodyPr/>
          <a:lstStyle/>
          <a:p>
            <a:pPr eaLnBrk="1" hangingPunct="1">
              <a:lnSpc>
                <a:spcPct val="170000"/>
              </a:lnSpc>
            </a:pPr>
            <a:r>
              <a:rPr lang="en-US" altLang="zh-CN" b="1" smtClean="0">
                <a:solidFill>
                  <a:srgbClr val="FF0066"/>
                </a:solidFill>
                <a:latin typeface="Times New Roman" panose="02020603050405020304" pitchFamily="18" charset="0"/>
              </a:rPr>
              <a:t>3</a:t>
            </a:r>
            <a:r>
              <a:rPr lang="zh-CN" altLang="en-US" b="1" smtClean="0">
                <a:solidFill>
                  <a:srgbClr val="FF0066"/>
                </a:solidFill>
                <a:latin typeface="Times New Roman" panose="02020603050405020304" pitchFamily="18" charset="0"/>
              </a:rPr>
              <a:t>层及</a:t>
            </a:r>
            <a:r>
              <a:rPr lang="en-US" altLang="zh-CN" b="1" smtClean="0">
                <a:solidFill>
                  <a:srgbClr val="FF0066"/>
                </a:solidFill>
                <a:latin typeface="Times New Roman" panose="02020603050405020304" pitchFamily="18" charset="0"/>
              </a:rPr>
              <a:t>3</a:t>
            </a:r>
            <a:r>
              <a:rPr lang="zh-CN" altLang="en-US" b="1" smtClean="0">
                <a:solidFill>
                  <a:srgbClr val="FF0066"/>
                </a:solidFill>
                <a:latin typeface="Times New Roman" panose="02020603050405020304" pitchFamily="18" charset="0"/>
              </a:rPr>
              <a:t>层以上</a:t>
            </a:r>
            <a:r>
              <a:rPr lang="zh-CN" altLang="en-US" b="1" smtClean="0"/>
              <a:t>的神经网络，称多层神经网络</a:t>
            </a:r>
            <a:endParaRPr lang="en-US" altLang="zh-CN" b="1" smtClean="0"/>
          </a:p>
          <a:p>
            <a:pPr eaLnBrk="1" hangingPunct="1">
              <a:lnSpc>
                <a:spcPct val="170000"/>
              </a:lnSpc>
            </a:pPr>
            <a:r>
              <a:rPr lang="zh-CN" altLang="en-US" b="1" smtClean="0"/>
              <a:t>深度神经网络属于多层神经网络</a:t>
            </a:r>
          </a:p>
          <a:p>
            <a:pPr eaLnBrk="1" hangingPunct="1">
              <a:lnSpc>
                <a:spcPct val="170000"/>
              </a:lnSpc>
            </a:pPr>
            <a:r>
              <a:rPr lang="zh-CN" altLang="en-US" b="1" smtClean="0"/>
              <a:t>按照各层功能可分为</a:t>
            </a:r>
          </a:p>
          <a:p>
            <a:pPr lvl="1" eaLnBrk="1" hangingPunct="1">
              <a:lnSpc>
                <a:spcPct val="170000"/>
              </a:lnSpc>
            </a:pPr>
            <a:r>
              <a:rPr lang="zh-CN" altLang="en-US" b="1" smtClean="0"/>
              <a:t>输入层</a:t>
            </a:r>
          </a:p>
          <a:p>
            <a:pPr lvl="1" eaLnBrk="1" hangingPunct="1">
              <a:lnSpc>
                <a:spcPct val="170000"/>
              </a:lnSpc>
            </a:pPr>
            <a:r>
              <a:rPr lang="zh-CN" altLang="en-US" b="1" smtClean="0"/>
              <a:t>中间层（隐层）：可包含多层</a:t>
            </a:r>
          </a:p>
          <a:p>
            <a:pPr lvl="1" eaLnBrk="1" hangingPunct="1">
              <a:lnSpc>
                <a:spcPct val="170000"/>
              </a:lnSpc>
            </a:pPr>
            <a:r>
              <a:rPr lang="zh-CN" altLang="en-US" b="1" smtClean="0"/>
              <a:t>输出层</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descr="Image19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374775"/>
            <a:ext cx="8532813" cy="4108450"/>
          </a:xfrm>
        </p:spPr>
      </p:pic>
      <p:sp>
        <p:nvSpPr>
          <p:cNvPr id="40963" name="Rectangle 2"/>
          <p:cNvSpPr>
            <a:spLocks noGrp="1" noChangeArrowheads="1"/>
          </p:cNvSpPr>
          <p:nvPr>
            <p:ph type="title"/>
          </p:nvPr>
        </p:nvSpPr>
        <p:spPr/>
        <p:txBody>
          <a:bodyPr anchor="ctr"/>
          <a:lstStyle/>
          <a:p>
            <a:pPr eaLnBrk="1" hangingPunct="1"/>
            <a:r>
              <a:rPr lang="zh-CN" altLang="en-US" smtClean="0"/>
              <a:t>多层神经网络</a:t>
            </a:r>
            <a:endParaRPr lang="en-US" altLang="zh-CN" smtClean="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chor="ctr"/>
          <a:lstStyle/>
          <a:p>
            <a:pPr eaLnBrk="1" hangingPunct="1"/>
            <a:r>
              <a:rPr lang="zh-CN" altLang="en-US" smtClean="0"/>
              <a:t>小  结</a:t>
            </a:r>
          </a:p>
        </p:txBody>
      </p:sp>
      <p:sp>
        <p:nvSpPr>
          <p:cNvPr id="41987" name="Rectangle 3"/>
          <p:cNvSpPr>
            <a:spLocks noGrp="1" noChangeArrowheads="1"/>
          </p:cNvSpPr>
          <p:nvPr>
            <p:ph idx="1"/>
          </p:nvPr>
        </p:nvSpPr>
        <p:spPr/>
        <p:txBody>
          <a:bodyPr/>
          <a:lstStyle/>
          <a:p>
            <a:pPr eaLnBrk="1" hangingPunct="1">
              <a:lnSpc>
                <a:spcPct val="180000"/>
              </a:lnSpc>
            </a:pPr>
            <a:r>
              <a:rPr lang="zh-CN" altLang="en-US" b="1" smtClean="0"/>
              <a:t>神经网络的定义</a:t>
            </a:r>
          </a:p>
          <a:p>
            <a:pPr eaLnBrk="1" hangingPunct="1">
              <a:lnSpc>
                <a:spcPct val="180000"/>
              </a:lnSpc>
            </a:pPr>
            <a:r>
              <a:rPr lang="zh-CN" altLang="en-US" b="1" smtClean="0"/>
              <a:t>神经元模型</a:t>
            </a:r>
          </a:p>
          <a:p>
            <a:pPr eaLnBrk="1" hangingPunct="1">
              <a:lnSpc>
                <a:spcPct val="180000"/>
              </a:lnSpc>
            </a:pPr>
            <a:r>
              <a:rPr lang="zh-CN" altLang="en-US" b="1" smtClean="0"/>
              <a:t>神经网络的典型结构及其分类</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381000" y="1600200"/>
            <a:ext cx="7772400" cy="952500"/>
          </a:xfrm>
          <a:solidFill>
            <a:srgbClr val="A50021"/>
          </a:solidFill>
        </p:spPr>
        <p:txBody>
          <a:bodyPr/>
          <a:lstStyle/>
          <a:p>
            <a:pPr algn="ctr" eaLnBrk="1" hangingPunct="1"/>
            <a:r>
              <a:rPr lang="zh-CN" altLang="en-US" sz="4600" smtClean="0">
                <a:latin typeface="Times New Roman" panose="02020603050405020304" pitchFamily="18" charset="0"/>
                <a:ea typeface="黑体" panose="02010609060101010101" pitchFamily="49" charset="-122"/>
              </a:rPr>
              <a:t>人工神经网络-</a:t>
            </a:r>
            <a:r>
              <a:rPr lang="en-US" altLang="zh-CN" sz="4600" smtClean="0">
                <a:latin typeface="Times New Roman" panose="02020603050405020304" pitchFamily="18" charset="0"/>
                <a:ea typeface="黑体" panose="02010609060101010101" pitchFamily="49" charset="-122"/>
              </a:rPr>
              <a:t>2</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chor="ctr"/>
          <a:lstStyle/>
          <a:p>
            <a:pPr eaLnBrk="1" hangingPunct="1"/>
            <a:r>
              <a:rPr lang="zh-CN" altLang="en-US" smtClean="0"/>
              <a:t>主要内容</a:t>
            </a:r>
          </a:p>
        </p:txBody>
      </p:sp>
      <p:sp>
        <p:nvSpPr>
          <p:cNvPr id="44035" name="Rectangle 3"/>
          <p:cNvSpPr>
            <a:spLocks noGrp="1" noChangeArrowheads="1"/>
          </p:cNvSpPr>
          <p:nvPr>
            <p:ph idx="1"/>
          </p:nvPr>
        </p:nvSpPr>
        <p:spPr/>
        <p:txBody>
          <a:bodyPr/>
          <a:lstStyle/>
          <a:p>
            <a:pPr eaLnBrk="1" hangingPunct="1">
              <a:lnSpc>
                <a:spcPct val="180000"/>
              </a:lnSpc>
            </a:pPr>
            <a:r>
              <a:rPr lang="en-US" altLang="zh-CN" b="1" smtClean="0">
                <a:latin typeface="Times New Roman" panose="02020603050405020304" pitchFamily="18" charset="0"/>
              </a:rPr>
              <a:t>1. </a:t>
            </a:r>
            <a:r>
              <a:rPr lang="zh-CN" altLang="en-US" b="1" smtClean="0">
                <a:latin typeface="Times New Roman" panose="02020603050405020304" pitchFamily="18" charset="0"/>
              </a:rPr>
              <a:t>感知器的模型</a:t>
            </a:r>
          </a:p>
          <a:p>
            <a:pPr eaLnBrk="1" hangingPunct="1">
              <a:lnSpc>
                <a:spcPct val="180000"/>
              </a:lnSpc>
            </a:pPr>
            <a:r>
              <a:rPr lang="en-US" altLang="zh-CN" b="1" smtClean="0">
                <a:latin typeface="Times New Roman" panose="02020603050405020304" pitchFamily="18" charset="0"/>
              </a:rPr>
              <a:t>2. </a:t>
            </a:r>
            <a:r>
              <a:rPr lang="zh-CN" altLang="en-US" b="1" smtClean="0">
                <a:latin typeface="Times New Roman" panose="02020603050405020304" pitchFamily="18" charset="0"/>
              </a:rPr>
              <a:t>双输入感知器的设计</a:t>
            </a:r>
          </a:p>
          <a:p>
            <a:pPr eaLnBrk="1" hangingPunct="1">
              <a:lnSpc>
                <a:spcPct val="180000"/>
              </a:lnSpc>
            </a:pPr>
            <a:r>
              <a:rPr lang="en-US" altLang="zh-CN" b="1" smtClean="0">
                <a:latin typeface="Times New Roman" panose="02020603050405020304" pitchFamily="18" charset="0"/>
              </a:rPr>
              <a:t>3. </a:t>
            </a:r>
            <a:r>
              <a:rPr lang="zh-CN" altLang="en-US" b="1" smtClean="0">
                <a:latin typeface="Times New Roman" panose="02020603050405020304" pitchFamily="18" charset="0"/>
              </a:rPr>
              <a:t>多输入感知器的设计</a:t>
            </a:r>
          </a:p>
          <a:p>
            <a:pPr eaLnBrk="1" hangingPunct="1">
              <a:lnSpc>
                <a:spcPct val="180000"/>
              </a:lnSpc>
            </a:pPr>
            <a:r>
              <a:rPr lang="en-US" altLang="zh-CN" b="1" smtClean="0">
                <a:latin typeface="Times New Roman" panose="02020603050405020304" pitchFamily="18" charset="0"/>
              </a:rPr>
              <a:t>4. </a:t>
            </a:r>
            <a:r>
              <a:rPr lang="zh-CN" altLang="en-US" b="1" smtClean="0">
                <a:latin typeface="Times New Roman" panose="02020603050405020304" pitchFamily="18" charset="0"/>
              </a:rPr>
              <a:t>感知器的学习规则</a:t>
            </a:r>
          </a:p>
          <a:p>
            <a:pPr eaLnBrk="1" hangingPunct="1">
              <a:lnSpc>
                <a:spcPct val="180000"/>
              </a:lnSpc>
            </a:pPr>
            <a:r>
              <a:rPr lang="en-US" altLang="zh-CN" b="1" smtClean="0">
                <a:latin typeface="Times New Roman" panose="02020603050405020304" pitchFamily="18" charset="0"/>
              </a:rPr>
              <a:t>5. Delta</a:t>
            </a:r>
            <a:r>
              <a:rPr lang="zh-CN" altLang="en-US" b="1" smtClean="0">
                <a:latin typeface="Times New Roman" panose="02020603050405020304" pitchFamily="18" charset="0"/>
              </a:rPr>
              <a:t>法则简介</a:t>
            </a:r>
            <a:endParaRPr lang="zh-CN" altLang="en-US" b="1" smtClean="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2514600" y="2524125"/>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59" name="Rectangle 7"/>
          <p:cNvSpPr>
            <a:spLocks noGrp="1" noChangeArrowheads="1"/>
          </p:cNvSpPr>
          <p:nvPr>
            <p:ph type="title"/>
          </p:nvPr>
        </p:nvSpPr>
        <p:spPr/>
        <p:txBody>
          <a:bodyPr anchor="ctr"/>
          <a:lstStyle/>
          <a:p>
            <a:pPr eaLnBrk="1" hangingPunct="1"/>
            <a:r>
              <a:rPr lang="zh-CN" altLang="en-US" smtClean="0"/>
              <a:t>前言</a:t>
            </a:r>
          </a:p>
        </p:txBody>
      </p:sp>
      <p:sp>
        <p:nvSpPr>
          <p:cNvPr id="45060" name="Rectangle 8"/>
          <p:cNvSpPr>
            <a:spLocks noGrp="1" noChangeArrowheads="1"/>
          </p:cNvSpPr>
          <p:nvPr>
            <p:ph idx="1"/>
          </p:nvPr>
        </p:nvSpPr>
        <p:spPr/>
        <p:txBody>
          <a:bodyPr/>
          <a:lstStyle/>
          <a:p>
            <a:pPr eaLnBrk="1" hangingPunct="1">
              <a:lnSpc>
                <a:spcPct val="190000"/>
              </a:lnSpc>
              <a:spcBef>
                <a:spcPct val="25000"/>
              </a:spcBef>
            </a:pPr>
            <a:r>
              <a:rPr lang="zh-CN" altLang="en-US" b="1" smtClean="0">
                <a:latin typeface="Times New Roman" panose="02020603050405020304" pitchFamily="18" charset="0"/>
              </a:rPr>
              <a:t>感知器是由美国计算机科学家罗森布拉特（</a:t>
            </a:r>
            <a:r>
              <a:rPr lang="en-US" altLang="zh-CN" b="1" smtClean="0">
                <a:latin typeface="Times New Roman" panose="02020603050405020304" pitchFamily="18" charset="0"/>
              </a:rPr>
              <a:t>F.Roseblatt</a:t>
            </a:r>
            <a:r>
              <a:rPr lang="zh-CN" altLang="en-US" b="1" smtClean="0">
                <a:latin typeface="Times New Roman" panose="02020603050405020304" pitchFamily="18" charset="0"/>
              </a:rPr>
              <a:t>）于</a:t>
            </a:r>
            <a:r>
              <a:rPr lang="en-US" altLang="zh-CN" b="1" smtClean="0">
                <a:latin typeface="Times New Roman" panose="02020603050405020304" pitchFamily="18" charset="0"/>
              </a:rPr>
              <a:t>1957</a:t>
            </a:r>
            <a:r>
              <a:rPr lang="zh-CN" altLang="en-US" b="1" smtClean="0">
                <a:latin typeface="Times New Roman" panose="02020603050405020304" pitchFamily="18" charset="0"/>
              </a:rPr>
              <a:t>年提出的</a:t>
            </a:r>
          </a:p>
          <a:p>
            <a:pPr eaLnBrk="1" hangingPunct="1">
              <a:lnSpc>
                <a:spcPct val="190000"/>
              </a:lnSpc>
              <a:spcBef>
                <a:spcPct val="25000"/>
              </a:spcBef>
            </a:pPr>
            <a:r>
              <a:rPr lang="zh-CN" altLang="en-US" b="1" smtClean="0"/>
              <a:t>感知器特别适用于</a:t>
            </a:r>
            <a:r>
              <a:rPr lang="zh-CN" altLang="en-US" b="1" smtClean="0">
                <a:solidFill>
                  <a:srgbClr val="FF0000"/>
                </a:solidFill>
              </a:rPr>
              <a:t>简单的模式分类问题</a:t>
            </a:r>
            <a:r>
              <a:rPr lang="zh-CN" altLang="en-US" b="1" smtClean="0"/>
              <a:t>，也可用于基于模式分类的学习控制</a:t>
            </a:r>
          </a:p>
          <a:p>
            <a:pPr eaLnBrk="1" hangingPunct="1">
              <a:lnSpc>
                <a:spcPct val="190000"/>
              </a:lnSpc>
              <a:spcBef>
                <a:spcPct val="25000"/>
              </a:spcBef>
            </a:pPr>
            <a:r>
              <a:rPr lang="zh-CN" altLang="en-US" b="1" smtClean="0"/>
              <a:t>着重讨论简单感知器（单神经元）的设计</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ctr"/>
          <a:lstStyle/>
          <a:p>
            <a:pPr eaLnBrk="1" hangingPunct="1"/>
            <a:r>
              <a:rPr lang="en-US" altLang="zh-CN" smtClean="0">
                <a:latin typeface="黑体" panose="02010609060101010101" pitchFamily="49" charset="-122"/>
              </a:rPr>
              <a:t>ANN</a:t>
            </a:r>
            <a:r>
              <a:rPr lang="zh-CN" altLang="en-US" smtClean="0">
                <a:latin typeface="黑体" panose="02010609060101010101" pitchFamily="49" charset="-122"/>
              </a:rPr>
              <a:t>研究的目的和意义</a:t>
            </a:r>
          </a:p>
        </p:txBody>
      </p:sp>
      <p:sp>
        <p:nvSpPr>
          <p:cNvPr id="8195" name="Rectangle 3"/>
          <p:cNvSpPr>
            <a:spLocks noGrp="1" noChangeArrowheads="1"/>
          </p:cNvSpPr>
          <p:nvPr>
            <p:ph idx="1"/>
          </p:nvPr>
        </p:nvSpPr>
        <p:spPr/>
        <p:txBody>
          <a:bodyPr/>
          <a:lstStyle/>
          <a:p>
            <a:pPr eaLnBrk="1" hangingPunct="1">
              <a:lnSpc>
                <a:spcPct val="150000"/>
              </a:lnSpc>
              <a:buFont typeface="Wingdings" panose="05000000000000000000" pitchFamily="2" charset="2"/>
              <a:buNone/>
            </a:pPr>
            <a:r>
              <a:rPr lang="en-US" altLang="zh-CN" b="1" smtClean="0">
                <a:latin typeface="Times New Roman" panose="02020603050405020304" pitchFamily="18" charset="0"/>
              </a:rPr>
              <a:t>(1) </a:t>
            </a:r>
            <a:r>
              <a:rPr lang="zh-CN" altLang="en-US" b="1" smtClean="0">
                <a:latin typeface="Times New Roman" panose="02020603050405020304" pitchFamily="18" charset="0"/>
              </a:rPr>
              <a:t>通过揭示</a:t>
            </a:r>
            <a:r>
              <a:rPr lang="zh-CN" altLang="en-US" b="1" smtClean="0">
                <a:solidFill>
                  <a:srgbClr val="FF0066"/>
                </a:solidFill>
                <a:latin typeface="Times New Roman" panose="02020603050405020304" pitchFamily="18" charset="0"/>
              </a:rPr>
              <a:t>物理平面与认知平面之间的映射</a:t>
            </a:r>
            <a:r>
              <a:rPr lang="zh-CN" altLang="en-US" b="1" smtClean="0">
                <a:latin typeface="Times New Roman" panose="02020603050405020304" pitchFamily="18" charset="0"/>
              </a:rPr>
              <a:t>，了解它们相互联系和相互作用的机理，从而揭示思维的本质，探索智能本源。</a:t>
            </a:r>
          </a:p>
          <a:p>
            <a:pPr eaLnBrk="1" hangingPunct="1">
              <a:lnSpc>
                <a:spcPct val="150000"/>
              </a:lnSpc>
              <a:buFont typeface="Wingdings" panose="05000000000000000000" pitchFamily="2" charset="2"/>
              <a:buNone/>
            </a:pPr>
            <a:r>
              <a:rPr lang="en-US" altLang="zh-CN" b="1" smtClean="0">
                <a:latin typeface="Times New Roman" panose="02020603050405020304" pitchFamily="18" charset="0"/>
              </a:rPr>
              <a:t>(2) </a:t>
            </a:r>
            <a:r>
              <a:rPr lang="zh-CN" altLang="en-US" b="1" smtClean="0">
                <a:latin typeface="Times New Roman" panose="02020603050405020304" pitchFamily="18" charset="0"/>
              </a:rPr>
              <a:t>争取构造出尽可能与人脑具有相似功能的计算机，即</a:t>
            </a:r>
            <a:r>
              <a:rPr lang="en-US" altLang="zh-CN" b="1" smtClean="0">
                <a:solidFill>
                  <a:srgbClr val="FF0066"/>
                </a:solidFill>
                <a:latin typeface="Times New Roman" panose="02020603050405020304" pitchFamily="18" charset="0"/>
              </a:rPr>
              <a:t>ANN</a:t>
            </a:r>
            <a:r>
              <a:rPr lang="zh-CN" altLang="en-US" b="1" smtClean="0">
                <a:solidFill>
                  <a:srgbClr val="FF0066"/>
                </a:solidFill>
                <a:latin typeface="Times New Roman" panose="02020603050405020304" pitchFamily="18" charset="0"/>
              </a:rPr>
              <a:t>计算机</a:t>
            </a:r>
            <a:r>
              <a:rPr lang="zh-CN" altLang="en-US" b="1" smtClean="0">
                <a:latin typeface="Times New Roman" panose="02020603050405020304" pitchFamily="18" charset="0"/>
              </a:rPr>
              <a:t>。</a:t>
            </a:r>
          </a:p>
          <a:p>
            <a:pPr eaLnBrk="1" hangingPunct="1">
              <a:lnSpc>
                <a:spcPct val="150000"/>
              </a:lnSpc>
              <a:buFont typeface="Wingdings" panose="05000000000000000000" pitchFamily="2" charset="2"/>
              <a:buNone/>
            </a:pPr>
            <a:r>
              <a:rPr lang="en-US" altLang="zh-CN" b="1" smtClean="0">
                <a:latin typeface="Times New Roman" panose="02020603050405020304" pitchFamily="18" charset="0"/>
              </a:rPr>
              <a:t>(3) </a:t>
            </a:r>
            <a:r>
              <a:rPr lang="zh-CN" altLang="en-US" b="1" smtClean="0">
                <a:latin typeface="Times New Roman" panose="02020603050405020304" pitchFamily="18" charset="0"/>
              </a:rPr>
              <a:t>研究</a:t>
            </a:r>
            <a:r>
              <a:rPr lang="zh-CN" altLang="en-US" b="1" smtClean="0">
                <a:solidFill>
                  <a:srgbClr val="FF0066"/>
                </a:solidFill>
                <a:latin typeface="Times New Roman" panose="02020603050405020304" pitchFamily="18" charset="0"/>
              </a:rPr>
              <a:t>仿照脑神经系统的人工神经网络</a:t>
            </a:r>
            <a:r>
              <a:rPr lang="zh-CN" altLang="en-US" b="1" smtClean="0">
                <a:latin typeface="Times New Roman" panose="02020603050405020304" pitchFamily="18" charset="0"/>
              </a:rPr>
              <a:t>，将在模式识别、组合优化和决策判断等方面，取得传统计算机所难以达到的效果。</a:t>
            </a:r>
            <a:r>
              <a:rPr lang="zh-CN" altLang="en-US" b="1" smtClean="0"/>
              <a:t>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chor="ctr"/>
          <a:lstStyle/>
          <a:p>
            <a:pPr eaLnBrk="1" hangingPunct="1"/>
            <a:r>
              <a:rPr lang="en-US" altLang="zh-CN" smtClean="0"/>
              <a:t>1. </a:t>
            </a:r>
            <a:r>
              <a:rPr lang="zh-CN" altLang="en-US" smtClean="0"/>
              <a:t>感知器的模型</a:t>
            </a:r>
            <a:r>
              <a:rPr lang="zh-CN" altLang="en-US" sz="3200" smtClean="0"/>
              <a:t> </a:t>
            </a:r>
          </a:p>
        </p:txBody>
      </p:sp>
      <p:sp>
        <p:nvSpPr>
          <p:cNvPr id="46083" name="Rectangle 5"/>
          <p:cNvSpPr>
            <a:spLocks noChangeArrowheads="1"/>
          </p:cNvSpPr>
          <p:nvPr/>
        </p:nvSpPr>
        <p:spPr bwMode="auto">
          <a:xfrm>
            <a:off x="2571750" y="2895600"/>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4" name="Rectangle 7"/>
          <p:cNvSpPr>
            <a:spLocks noChangeArrowheads="1"/>
          </p:cNvSpPr>
          <p:nvPr/>
        </p:nvSpPr>
        <p:spPr bwMode="auto">
          <a:xfrm>
            <a:off x="3905250" y="3090863"/>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5" name="Rectangle 9"/>
          <p:cNvSpPr>
            <a:spLocks noChangeArrowheads="1"/>
          </p:cNvSpPr>
          <p:nvPr/>
        </p:nvSpPr>
        <p:spPr bwMode="auto">
          <a:xfrm>
            <a:off x="3643313" y="3248025"/>
            <a:ext cx="914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6086" name="Group 25"/>
          <p:cNvGrpSpPr>
            <a:grpSpLocks/>
          </p:cNvGrpSpPr>
          <p:nvPr/>
        </p:nvGrpSpPr>
        <p:grpSpPr bwMode="auto">
          <a:xfrm>
            <a:off x="6923088" y="3944938"/>
            <a:ext cx="20637" cy="15875"/>
            <a:chOff x="385" y="880"/>
            <a:chExt cx="4415" cy="2560"/>
          </a:xfrm>
        </p:grpSpPr>
        <p:graphicFrame>
          <p:nvGraphicFramePr>
            <p:cNvPr id="46092" name="Object 21"/>
            <p:cNvGraphicFramePr>
              <a:graphicFrameLocks noChangeAspect="1"/>
            </p:cNvGraphicFramePr>
            <p:nvPr/>
          </p:nvGraphicFramePr>
          <p:xfrm>
            <a:off x="385" y="1933"/>
            <a:ext cx="499" cy="392"/>
          </p:xfrm>
          <a:graphic>
            <a:graphicData uri="http://schemas.openxmlformats.org/presentationml/2006/ole">
              <mc:AlternateContent xmlns:mc="http://schemas.openxmlformats.org/markup-compatibility/2006">
                <mc:Choice xmlns:v="urn:schemas-microsoft-com:vml" Requires="v">
                  <p:oleObj spid="_x0000_s46098" r:id="rId3" imgW="177646" imgH="139579" progId="Equation.3">
                    <p:embed/>
                  </p:oleObj>
                </mc:Choice>
                <mc:Fallback>
                  <p:oleObj r:id="rId3" imgW="177646" imgH="139579"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1933"/>
                          <a:ext cx="49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93" name="Object 23"/>
            <p:cNvGraphicFramePr>
              <a:graphicFrameLocks noChangeAspect="1"/>
            </p:cNvGraphicFramePr>
            <p:nvPr/>
          </p:nvGraphicFramePr>
          <p:xfrm>
            <a:off x="960" y="880"/>
            <a:ext cx="3840" cy="2560"/>
          </p:xfrm>
          <a:graphic>
            <a:graphicData uri="http://schemas.openxmlformats.org/presentationml/2006/ole">
              <mc:AlternateContent xmlns:mc="http://schemas.openxmlformats.org/markup-compatibility/2006">
                <mc:Choice xmlns:v="urn:schemas-microsoft-com:vml" Requires="v">
                  <p:oleObj spid="_x0000_s46099" r:id="rId5" imgW="114151" imgH="215619" progId="Equation.3">
                    <p:embed/>
                  </p:oleObj>
                </mc:Choice>
                <mc:Fallback>
                  <p:oleObj r:id="rId5" imgW="114151" imgH="215619"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880"/>
                          <a:ext cx="3840" cy="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6087" name="Group 47"/>
          <p:cNvGrpSpPr>
            <a:grpSpLocks/>
          </p:cNvGrpSpPr>
          <p:nvPr/>
        </p:nvGrpSpPr>
        <p:grpSpPr bwMode="auto">
          <a:xfrm>
            <a:off x="973138" y="1989138"/>
            <a:ext cx="7343775" cy="3744912"/>
            <a:chOff x="431" y="1253"/>
            <a:chExt cx="4998" cy="2448"/>
          </a:xfrm>
        </p:grpSpPr>
        <p:grpSp>
          <p:nvGrpSpPr>
            <p:cNvPr id="46088" name="Group 37"/>
            <p:cNvGrpSpPr>
              <a:grpSpLocks/>
            </p:cNvGrpSpPr>
            <p:nvPr/>
          </p:nvGrpSpPr>
          <p:grpSpPr bwMode="auto">
            <a:xfrm>
              <a:off x="431" y="1253"/>
              <a:ext cx="4998" cy="2448"/>
              <a:chOff x="431" y="1253"/>
              <a:chExt cx="4998" cy="2448"/>
            </a:xfrm>
          </p:grpSpPr>
          <p:pic>
            <p:nvPicPr>
              <p:cNvPr id="46090" name="Picture 34" descr="感知器的示意图"/>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 y="1253"/>
                <a:ext cx="4998"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91" name="Object 35"/>
              <p:cNvGraphicFramePr>
                <a:graphicFrameLocks noChangeAspect="1"/>
              </p:cNvGraphicFramePr>
              <p:nvPr/>
            </p:nvGraphicFramePr>
            <p:xfrm>
              <a:off x="4830" y="1842"/>
              <a:ext cx="423" cy="499"/>
            </p:xfrm>
            <a:graphic>
              <a:graphicData uri="http://schemas.openxmlformats.org/presentationml/2006/ole">
                <mc:AlternateContent xmlns:mc="http://schemas.openxmlformats.org/markup-compatibility/2006">
                  <mc:Choice xmlns:v="urn:schemas-microsoft-com:vml" Requires="v">
                    <p:oleObj spid="_x0000_s46100" r:id="rId8" imgW="139579" imgH="164957" progId="Equation.3">
                      <p:embed/>
                    </p:oleObj>
                  </mc:Choice>
                  <mc:Fallback>
                    <p:oleObj r:id="rId8" imgW="139579" imgH="164957" progId="Equation.3">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0" y="1842"/>
                            <a:ext cx="42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6089" name="Object 38"/>
            <p:cNvGraphicFramePr>
              <a:graphicFrameLocks noChangeAspect="1"/>
            </p:cNvGraphicFramePr>
            <p:nvPr/>
          </p:nvGraphicFramePr>
          <p:xfrm>
            <a:off x="4876" y="1842"/>
            <a:ext cx="329" cy="499"/>
          </p:xfrm>
          <a:graphic>
            <a:graphicData uri="http://schemas.openxmlformats.org/presentationml/2006/ole">
              <mc:AlternateContent xmlns:mc="http://schemas.openxmlformats.org/markup-compatibility/2006">
                <mc:Choice xmlns:v="urn:schemas-microsoft-com:vml" Requires="v">
                  <p:oleObj spid="_x0000_s46101" r:id="rId10" imgW="126835" imgH="139518" progId="Equation.3">
                    <p:embed/>
                  </p:oleObj>
                </mc:Choice>
                <mc:Fallback>
                  <p:oleObj r:id="rId10" imgW="126835" imgH="139518" progId="Equation.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 y="1842"/>
                          <a:ext cx="329" cy="499"/>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4"/>
          <p:cNvGraphicFramePr>
            <a:graphicFrameLocks noGrp="1" noChangeAspect="1"/>
          </p:cNvGraphicFramePr>
          <p:nvPr>
            <p:ph idx="1"/>
          </p:nvPr>
        </p:nvGraphicFramePr>
        <p:xfrm>
          <a:off x="1439863" y="1376363"/>
          <a:ext cx="6264275" cy="4464050"/>
        </p:xfrm>
        <a:graphic>
          <a:graphicData uri="http://schemas.openxmlformats.org/presentationml/2006/ole">
            <mc:AlternateContent xmlns:mc="http://schemas.openxmlformats.org/markup-compatibility/2006">
              <mc:Choice xmlns:v="urn:schemas-microsoft-com:vml" Requires="v">
                <p:oleObj spid="_x0000_s47109" r:id="rId3" imgW="2438400" imgH="1841500" progId="Equation.3">
                  <p:embed/>
                </p:oleObj>
              </mc:Choice>
              <mc:Fallback>
                <p:oleObj r:id="rId3" imgW="2438400" imgH="1841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1376363"/>
                        <a:ext cx="62642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07" name="Rectangle 2"/>
          <p:cNvSpPr>
            <a:spLocks noGrp="1" noChangeArrowheads="1"/>
          </p:cNvSpPr>
          <p:nvPr>
            <p:ph type="title"/>
          </p:nvPr>
        </p:nvSpPr>
        <p:spPr/>
        <p:txBody>
          <a:bodyPr anchor="ctr"/>
          <a:lstStyle/>
          <a:p>
            <a:pPr eaLnBrk="1" hangingPunct="1"/>
            <a:r>
              <a:rPr lang="en-US" altLang="zh-CN" smtClean="0"/>
              <a:t>1. </a:t>
            </a:r>
            <a:r>
              <a:rPr lang="zh-CN" altLang="en-US" smtClean="0"/>
              <a:t>感知器的模型</a:t>
            </a:r>
            <a:r>
              <a:rPr lang="zh-CN" altLang="en-US" sz="3200" smtClean="0"/>
              <a:t>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p:txBody>
          <a:bodyPr/>
          <a:lstStyle/>
          <a:p>
            <a:pPr eaLnBrk="1" hangingPunct="1">
              <a:lnSpc>
                <a:spcPct val="210000"/>
              </a:lnSpc>
              <a:spcBef>
                <a:spcPct val="30000"/>
              </a:spcBef>
            </a:pPr>
            <a:r>
              <a:rPr lang="zh-CN" altLang="en-US" b="1" smtClean="0"/>
              <a:t>感知器的设计，</a:t>
            </a:r>
            <a:r>
              <a:rPr lang="zh-CN" altLang="en-US" b="1" smtClean="0">
                <a:solidFill>
                  <a:srgbClr val="FF0000"/>
                </a:solidFill>
              </a:rPr>
              <a:t>就是确定各个输入的权重的过程</a:t>
            </a:r>
          </a:p>
          <a:p>
            <a:pPr lvl="1" eaLnBrk="1" hangingPunct="1">
              <a:lnSpc>
                <a:spcPct val="210000"/>
              </a:lnSpc>
              <a:spcBef>
                <a:spcPct val="30000"/>
              </a:spcBef>
            </a:pPr>
            <a:r>
              <a:rPr lang="zh-CN" altLang="en-US" b="1" smtClean="0"/>
              <a:t>利用训练数据训练一个感知器</a:t>
            </a:r>
            <a:r>
              <a:rPr lang="en-US" altLang="zh-CN" b="1" smtClean="0"/>
              <a:t>,</a:t>
            </a:r>
            <a:r>
              <a:rPr lang="zh-CN" altLang="en-US" b="1" smtClean="0"/>
              <a:t>实际上就是让感知器通过学习</a:t>
            </a:r>
            <a:r>
              <a:rPr lang="en-US" altLang="zh-CN" b="1" smtClean="0"/>
              <a:t>,</a:t>
            </a:r>
            <a:r>
              <a:rPr lang="zh-CN" altLang="en-US" b="1" smtClean="0"/>
              <a:t>自己确定权重的过程</a:t>
            </a:r>
            <a:endParaRPr lang="en-US" altLang="zh-CN" b="1" smtClean="0"/>
          </a:p>
          <a:p>
            <a:pPr lvl="1" eaLnBrk="1" hangingPunct="1"/>
            <a:endParaRPr lang="en-US" altLang="zh-CN" b="1" smtClean="0"/>
          </a:p>
        </p:txBody>
      </p:sp>
      <p:sp>
        <p:nvSpPr>
          <p:cNvPr id="48131" name="Rectangle 2"/>
          <p:cNvSpPr>
            <a:spLocks noGrp="1" noChangeArrowheads="1"/>
          </p:cNvSpPr>
          <p:nvPr>
            <p:ph type="title"/>
          </p:nvPr>
        </p:nvSpPr>
        <p:spPr/>
        <p:txBody>
          <a:bodyPr anchor="ctr"/>
          <a:lstStyle/>
          <a:p>
            <a:pPr eaLnBrk="1" hangingPunct="1"/>
            <a:r>
              <a:rPr lang="en-US" altLang="zh-CN" smtClean="0"/>
              <a:t>1. </a:t>
            </a:r>
            <a:r>
              <a:rPr lang="zh-CN" altLang="en-US" smtClean="0"/>
              <a:t>感知器的模型</a:t>
            </a:r>
            <a:r>
              <a:rPr lang="zh-CN" altLang="en-US" sz="3200" smtClean="0"/>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chor="ctr"/>
          <a:lstStyle/>
          <a:p>
            <a:pPr eaLnBrk="1" hangingPunct="1"/>
            <a:r>
              <a:rPr lang="en-US" altLang="zh-CN" smtClean="0"/>
              <a:t>2. </a:t>
            </a:r>
            <a:r>
              <a:rPr lang="zh-CN" altLang="en-US" smtClean="0"/>
              <a:t>双输入感知器的设计</a:t>
            </a:r>
          </a:p>
        </p:txBody>
      </p:sp>
      <p:sp>
        <p:nvSpPr>
          <p:cNvPr id="49155" name="Rectangle 3"/>
          <p:cNvSpPr>
            <a:spLocks noGrp="1" noChangeArrowheads="1"/>
          </p:cNvSpPr>
          <p:nvPr>
            <p:ph idx="1"/>
          </p:nvPr>
        </p:nvSpPr>
        <p:spPr/>
        <p:txBody>
          <a:bodyPr/>
          <a:lstStyle/>
          <a:p>
            <a:pPr eaLnBrk="1" hangingPunct="1"/>
            <a:r>
              <a:rPr lang="zh-CN" altLang="en-US" b="1" smtClean="0"/>
              <a:t>利用感知器实现布尔函数</a:t>
            </a:r>
            <a:r>
              <a:rPr lang="en-US" altLang="zh-CN" b="1" smtClean="0">
                <a:latin typeface="Times New Roman" panose="02020603050405020304" pitchFamily="18" charset="0"/>
              </a:rPr>
              <a:t>AND</a:t>
            </a:r>
          </a:p>
        </p:txBody>
      </p:sp>
      <p:pic>
        <p:nvPicPr>
          <p:cNvPr id="49156" name="Picture 6" descr="第一章0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43213" y="1808163"/>
            <a:ext cx="3455987" cy="3600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chor="ctr"/>
          <a:lstStyle/>
          <a:p>
            <a:pPr eaLnBrk="1" hangingPunct="1"/>
            <a:r>
              <a:rPr lang="zh-CN" altLang="en-US" smtClean="0"/>
              <a:t>分析</a:t>
            </a:r>
          </a:p>
        </p:txBody>
      </p:sp>
      <p:sp>
        <p:nvSpPr>
          <p:cNvPr id="50179" name="Rectangle 3"/>
          <p:cNvSpPr>
            <a:spLocks noGrp="1" noChangeArrowheads="1"/>
          </p:cNvSpPr>
          <p:nvPr>
            <p:ph idx="1"/>
          </p:nvPr>
        </p:nvSpPr>
        <p:spPr/>
        <p:txBody>
          <a:bodyPr/>
          <a:lstStyle/>
          <a:p>
            <a:pPr eaLnBrk="1" hangingPunct="1">
              <a:lnSpc>
                <a:spcPct val="180000"/>
              </a:lnSpc>
              <a:spcBef>
                <a:spcPct val="30000"/>
              </a:spcBef>
            </a:pPr>
            <a:r>
              <a:rPr lang="zh-CN" altLang="en-US" b="1" smtClean="0">
                <a:latin typeface="Times New Roman" panose="02020603050405020304" pitchFamily="18" charset="0"/>
              </a:rPr>
              <a:t>利用感知器实现</a:t>
            </a:r>
            <a:r>
              <a:rPr lang="en-US" altLang="zh-CN" b="1" smtClean="0">
                <a:latin typeface="Times New Roman" panose="02020603050405020304" pitchFamily="18" charset="0"/>
              </a:rPr>
              <a:t>AND</a:t>
            </a:r>
            <a:r>
              <a:rPr lang="zh-CN" altLang="en-US" b="1" smtClean="0">
                <a:latin typeface="Times New Roman" panose="02020603050405020304" pitchFamily="18" charset="0"/>
              </a:rPr>
              <a:t>，就是确定一组权值</a:t>
            </a:r>
          </a:p>
          <a:p>
            <a:pPr lvl="1" eaLnBrk="1" hangingPunct="1">
              <a:lnSpc>
                <a:spcPct val="180000"/>
              </a:lnSpc>
              <a:spcBef>
                <a:spcPct val="30000"/>
              </a:spcBef>
            </a:pPr>
            <a:r>
              <a:rPr lang="zh-CN" altLang="en-US" sz="2800" b="1" smtClean="0">
                <a:latin typeface="Times New Roman" panose="02020603050405020304" pitchFamily="18" charset="0"/>
              </a:rPr>
              <a:t>使得它在前三组的输入下，输出为</a:t>
            </a:r>
            <a:r>
              <a:rPr lang="en-US" altLang="zh-CN" sz="2800" b="1" smtClean="0">
                <a:latin typeface="Times New Roman" panose="02020603050405020304" pitchFamily="18" charset="0"/>
              </a:rPr>
              <a:t>0</a:t>
            </a:r>
            <a:r>
              <a:rPr lang="zh-CN" altLang="en-US" sz="2800" b="1" smtClean="0">
                <a:latin typeface="Times New Roman" panose="02020603050405020304" pitchFamily="18" charset="0"/>
              </a:rPr>
              <a:t>，即</a:t>
            </a:r>
            <a:r>
              <a:rPr lang="zh-CN" altLang="en-US" sz="2800" b="1" smtClean="0">
                <a:solidFill>
                  <a:srgbClr val="FF0066"/>
                </a:solidFill>
                <a:latin typeface="Times New Roman" panose="02020603050405020304" pitchFamily="18" charset="0"/>
              </a:rPr>
              <a:t>感知器的函数值</a:t>
            </a:r>
            <a:r>
              <a:rPr lang="en-US" altLang="zh-CN" sz="2800" b="1" smtClean="0">
                <a:solidFill>
                  <a:srgbClr val="FF0066"/>
                </a:solidFill>
                <a:latin typeface="Times New Roman" panose="02020603050405020304" pitchFamily="18" charset="0"/>
              </a:rPr>
              <a:t>y</a:t>
            </a:r>
            <a:r>
              <a:rPr lang="zh-CN" altLang="en-US" sz="2800" b="1" smtClean="0">
                <a:solidFill>
                  <a:srgbClr val="FF0066"/>
                </a:solidFill>
                <a:latin typeface="Times New Roman" panose="02020603050405020304" pitchFamily="18" charset="0"/>
              </a:rPr>
              <a:t>小于等于</a:t>
            </a:r>
            <a:r>
              <a:rPr lang="en-US" altLang="zh-CN" sz="2800" b="1" smtClean="0">
                <a:solidFill>
                  <a:srgbClr val="FF0066"/>
                </a:solidFill>
                <a:latin typeface="Times New Roman" panose="02020603050405020304" pitchFamily="18" charset="0"/>
              </a:rPr>
              <a:t>0</a:t>
            </a:r>
          </a:p>
          <a:p>
            <a:pPr lvl="1" eaLnBrk="1" hangingPunct="1">
              <a:lnSpc>
                <a:spcPct val="180000"/>
              </a:lnSpc>
              <a:spcBef>
                <a:spcPct val="30000"/>
              </a:spcBef>
            </a:pPr>
            <a:r>
              <a:rPr lang="zh-CN" altLang="en-US" sz="2800" b="1" smtClean="0">
                <a:latin typeface="Times New Roman" panose="02020603050405020304" pitchFamily="18" charset="0"/>
              </a:rPr>
              <a:t>在最后一组的输入下，输出为</a:t>
            </a:r>
            <a:r>
              <a:rPr lang="en-US" altLang="zh-CN" sz="2800" b="1" smtClean="0">
                <a:latin typeface="Times New Roman" panose="02020603050405020304" pitchFamily="18" charset="0"/>
              </a:rPr>
              <a:t>1</a:t>
            </a:r>
            <a:r>
              <a:rPr lang="zh-CN" altLang="en-US" sz="2800" b="1" smtClean="0">
                <a:latin typeface="Times New Roman" panose="02020603050405020304" pitchFamily="18" charset="0"/>
              </a:rPr>
              <a:t>，即</a:t>
            </a:r>
            <a:r>
              <a:rPr lang="zh-CN" altLang="en-US" sz="2800" b="1" smtClean="0">
                <a:solidFill>
                  <a:srgbClr val="FF0066"/>
                </a:solidFill>
                <a:latin typeface="Times New Roman" panose="02020603050405020304" pitchFamily="18" charset="0"/>
              </a:rPr>
              <a:t>感知器的函数值</a:t>
            </a:r>
            <a:r>
              <a:rPr lang="en-US" altLang="zh-CN" sz="2800" b="1" smtClean="0">
                <a:solidFill>
                  <a:srgbClr val="FF0066"/>
                </a:solidFill>
                <a:latin typeface="Times New Roman" panose="02020603050405020304" pitchFamily="18" charset="0"/>
              </a:rPr>
              <a:t>y</a:t>
            </a:r>
            <a:r>
              <a:rPr lang="zh-CN" altLang="en-US" sz="2800" b="1" smtClean="0">
                <a:solidFill>
                  <a:srgbClr val="FF0066"/>
                </a:solidFill>
                <a:latin typeface="Times New Roman" panose="02020603050405020304" pitchFamily="18" charset="0"/>
              </a:rPr>
              <a:t>大于</a:t>
            </a:r>
            <a:r>
              <a:rPr lang="en-US" altLang="zh-CN" sz="2800" b="1" smtClean="0">
                <a:solidFill>
                  <a:srgbClr val="FF0066"/>
                </a:solidFill>
                <a:latin typeface="Times New Roman" panose="02020603050405020304" pitchFamily="18" charset="0"/>
              </a:rPr>
              <a:t>0</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title"/>
          </p:nvPr>
        </p:nvSpPr>
        <p:spPr/>
        <p:txBody>
          <a:bodyPr anchor="ctr"/>
          <a:lstStyle/>
          <a:p>
            <a:pPr eaLnBrk="1" hangingPunct="1"/>
            <a:r>
              <a:rPr lang="en-US" altLang="zh-CN" smtClean="0"/>
              <a:t>AND</a:t>
            </a:r>
            <a:r>
              <a:rPr lang="zh-CN" altLang="en-US" smtClean="0"/>
              <a:t>运算的实现</a:t>
            </a:r>
          </a:p>
        </p:txBody>
      </p:sp>
      <p:sp>
        <p:nvSpPr>
          <p:cNvPr id="2" name="内容占位符 1"/>
          <p:cNvSpPr>
            <a:spLocks noGrp="1"/>
          </p:cNvSpPr>
          <p:nvPr>
            <p:ph idx="1"/>
          </p:nvPr>
        </p:nvSpPr>
        <p:spPr>
          <a:xfrm>
            <a:off x="746125" y="4470400"/>
            <a:ext cx="8147050" cy="1838325"/>
          </a:xfrm>
        </p:spPr>
        <p:txBody>
          <a:bodyPr/>
          <a:lstStyle/>
          <a:p>
            <a:pPr>
              <a:defRPr/>
            </a:pPr>
            <a:r>
              <a:rPr lang="zh-CN" altLang="en-US" sz="3600" b="1" dirty="0" smtClean="0">
                <a:solidFill>
                  <a:srgbClr val="003366"/>
                </a:solidFill>
                <a:latin typeface="Times New Roman" panose="02020603050405020304" pitchFamily="18" charset="0"/>
                <a:cs typeface="+mn-cs"/>
                <a:sym typeface="+mn-ea"/>
              </a:rPr>
              <a:t>尝试找一组权值？</a:t>
            </a:r>
            <a:endParaRPr lang="zh-CN" altLang="en-US" sz="3600" b="1" dirty="0" smtClean="0">
              <a:solidFill>
                <a:srgbClr val="003366"/>
              </a:solidFill>
              <a:latin typeface="Times New Roman" panose="02020603050405020304" pitchFamily="18" charset="0"/>
              <a:cs typeface="+mn-cs"/>
            </a:endParaRPr>
          </a:p>
          <a:p>
            <a:pPr>
              <a:defRPr/>
            </a:pPr>
            <a:endParaRPr lang="zh-CN" altLang="en-US" sz="3600" b="1" dirty="0" smtClean="0">
              <a:solidFill>
                <a:srgbClr val="003366"/>
              </a:solidFill>
              <a:latin typeface="Times New Roman" panose="02020603050405020304" pitchFamily="18" charset="0"/>
              <a:cs typeface="+mn-cs"/>
            </a:endParaRPr>
          </a:p>
        </p:txBody>
      </p:sp>
      <p:pic>
        <p:nvPicPr>
          <p:cNvPr id="5120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5" y="1422400"/>
            <a:ext cx="7653338"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title"/>
          </p:nvPr>
        </p:nvSpPr>
        <p:spPr/>
        <p:txBody>
          <a:bodyPr anchor="ctr"/>
          <a:lstStyle/>
          <a:p>
            <a:pPr eaLnBrk="1" hangingPunct="1"/>
            <a:r>
              <a:rPr lang="en-US" altLang="zh-CN" smtClean="0"/>
              <a:t>AND</a:t>
            </a:r>
            <a:r>
              <a:rPr lang="zh-CN" altLang="en-US" smtClean="0"/>
              <a:t>运算的实现</a:t>
            </a:r>
          </a:p>
        </p:txBody>
      </p:sp>
      <p:graphicFrame>
        <p:nvGraphicFramePr>
          <p:cNvPr id="52227" name="Object 4"/>
          <p:cNvGraphicFramePr>
            <a:graphicFrameLocks noGrp="1" noChangeAspect="1"/>
          </p:cNvGraphicFramePr>
          <p:nvPr>
            <p:ph idx="1"/>
          </p:nvPr>
        </p:nvGraphicFramePr>
        <p:xfrm>
          <a:off x="841375" y="990600"/>
          <a:ext cx="7461250" cy="5407025"/>
        </p:xfrm>
        <a:graphic>
          <a:graphicData uri="http://schemas.openxmlformats.org/presentationml/2006/ole">
            <mc:AlternateContent xmlns:mc="http://schemas.openxmlformats.org/markup-compatibility/2006">
              <mc:Choice xmlns:v="urn:schemas-microsoft-com:vml" Requires="v">
                <p:oleObj spid="_x0000_s52229" r:id="rId3" imgW="2628900" imgH="1905000" progId="Equation.3">
                  <p:embed/>
                </p:oleObj>
              </mc:Choice>
              <mc:Fallback>
                <p:oleObj r:id="rId3" imgW="2628900" imgH="1905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5" y="990600"/>
                        <a:ext cx="7461250" cy="54070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4"/>
          <p:cNvGraphicFramePr>
            <a:graphicFrameLocks noGrp="1" noChangeAspect="1"/>
          </p:cNvGraphicFramePr>
          <p:nvPr>
            <p:ph idx="1"/>
          </p:nvPr>
        </p:nvGraphicFramePr>
        <p:xfrm>
          <a:off x="1033463" y="908050"/>
          <a:ext cx="7077075" cy="5400675"/>
        </p:xfrm>
        <a:graphic>
          <a:graphicData uri="http://schemas.openxmlformats.org/presentationml/2006/ole">
            <mc:AlternateContent xmlns:mc="http://schemas.openxmlformats.org/markup-compatibility/2006">
              <mc:Choice xmlns:v="urn:schemas-microsoft-com:vml" Requires="v">
                <p:oleObj spid="_x0000_s53253" r:id="rId3" imgW="2997000" imgH="2336760" progId="Equation.3">
                  <p:embed/>
                </p:oleObj>
              </mc:Choice>
              <mc:Fallback>
                <p:oleObj r:id="rId3" imgW="2997000" imgH="233676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908050"/>
                        <a:ext cx="7077075" cy="54006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1" name="Rectangle 5"/>
          <p:cNvSpPr>
            <a:spLocks noGrp="1" noChangeArrowheads="1"/>
          </p:cNvSpPr>
          <p:nvPr>
            <p:ph type="title"/>
          </p:nvPr>
        </p:nvSpPr>
        <p:spPr/>
        <p:txBody>
          <a:bodyPr anchor="ctr"/>
          <a:lstStyle/>
          <a:p>
            <a:pPr eaLnBrk="1" hangingPunct="1"/>
            <a:r>
              <a:rPr lang="en-US" altLang="zh-CN" smtClean="0"/>
              <a:t>AND</a:t>
            </a:r>
            <a:r>
              <a:rPr lang="zh-CN" altLang="en-US" smtClean="0"/>
              <a:t>运算的实现</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42"/>
          <p:cNvGrpSpPr>
            <a:grpSpLocks/>
          </p:cNvGrpSpPr>
          <p:nvPr/>
        </p:nvGrpSpPr>
        <p:grpSpPr bwMode="auto">
          <a:xfrm>
            <a:off x="835025" y="1279525"/>
            <a:ext cx="5837238" cy="4635500"/>
            <a:chOff x="884" y="845"/>
            <a:chExt cx="4310" cy="3422"/>
          </a:xfrm>
        </p:grpSpPr>
        <p:sp>
          <p:nvSpPr>
            <p:cNvPr id="54278" name="Line 23"/>
            <p:cNvSpPr>
              <a:spLocks noChangeShapeType="1"/>
            </p:cNvSpPr>
            <p:nvPr/>
          </p:nvSpPr>
          <p:spPr bwMode="auto">
            <a:xfrm>
              <a:off x="2064" y="981"/>
              <a:ext cx="1632" cy="3039"/>
            </a:xfrm>
            <a:prstGeom prst="line">
              <a:avLst/>
            </a:prstGeom>
            <a:noFill/>
            <a:ln w="38100">
              <a:solidFill>
                <a:srgbClr val="FF00FF"/>
              </a:solidFill>
              <a:prstDash val="lg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4279" name="Group 41"/>
            <p:cNvGrpSpPr>
              <a:grpSpLocks/>
            </p:cNvGrpSpPr>
            <p:nvPr/>
          </p:nvGrpSpPr>
          <p:grpSpPr bwMode="auto">
            <a:xfrm>
              <a:off x="884" y="845"/>
              <a:ext cx="4310" cy="3422"/>
              <a:chOff x="884" y="845"/>
              <a:chExt cx="4310" cy="3422"/>
            </a:xfrm>
          </p:grpSpPr>
          <p:sp>
            <p:nvSpPr>
              <p:cNvPr id="54280" name="Line 4"/>
              <p:cNvSpPr>
                <a:spLocks noChangeShapeType="1"/>
              </p:cNvSpPr>
              <p:nvPr/>
            </p:nvSpPr>
            <p:spPr bwMode="auto">
              <a:xfrm>
                <a:off x="1791" y="3700"/>
                <a:ext cx="2495"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1" name="Line 5"/>
              <p:cNvSpPr>
                <a:spLocks noChangeShapeType="1"/>
              </p:cNvSpPr>
              <p:nvPr/>
            </p:nvSpPr>
            <p:spPr bwMode="auto">
              <a:xfrm flipV="1">
                <a:off x="1791" y="1387"/>
                <a:ext cx="0" cy="2313"/>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2" name="Line 6"/>
              <p:cNvSpPr>
                <a:spLocks noChangeShapeType="1"/>
              </p:cNvSpPr>
              <p:nvPr/>
            </p:nvSpPr>
            <p:spPr bwMode="auto">
              <a:xfrm>
                <a:off x="3288" y="3655"/>
                <a:ext cx="0" cy="45"/>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283" name="Line 7"/>
              <p:cNvSpPr>
                <a:spLocks noChangeShapeType="1"/>
              </p:cNvSpPr>
              <p:nvPr/>
            </p:nvSpPr>
            <p:spPr bwMode="auto">
              <a:xfrm>
                <a:off x="1791" y="2067"/>
                <a:ext cx="4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284" name="Text Box 8"/>
              <p:cNvSpPr txBox="1">
                <a:spLocks noChangeArrowheads="1"/>
              </p:cNvSpPr>
              <p:nvPr/>
            </p:nvSpPr>
            <p:spPr bwMode="auto">
              <a:xfrm>
                <a:off x="2971" y="3836"/>
                <a:ext cx="680"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54285" name="Text Box 9"/>
              <p:cNvSpPr txBox="1">
                <a:spLocks noChangeArrowheads="1"/>
              </p:cNvSpPr>
              <p:nvPr/>
            </p:nvSpPr>
            <p:spPr bwMode="auto">
              <a:xfrm>
                <a:off x="884" y="1885"/>
                <a:ext cx="680"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54286" name="Text Box 10"/>
              <p:cNvSpPr txBox="1">
                <a:spLocks noChangeArrowheads="1"/>
              </p:cNvSpPr>
              <p:nvPr/>
            </p:nvSpPr>
            <p:spPr bwMode="auto">
              <a:xfrm>
                <a:off x="1202" y="3745"/>
                <a:ext cx="680"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54287" name="Object 13"/>
              <p:cNvGraphicFramePr>
                <a:graphicFrameLocks noChangeAspect="1"/>
              </p:cNvGraphicFramePr>
              <p:nvPr/>
            </p:nvGraphicFramePr>
            <p:xfrm>
              <a:off x="4468" y="3203"/>
              <a:ext cx="726" cy="614"/>
            </p:xfrm>
            <a:graphic>
              <a:graphicData uri="http://schemas.openxmlformats.org/presentationml/2006/ole">
                <mc:AlternateContent xmlns:mc="http://schemas.openxmlformats.org/markup-compatibility/2006">
                  <mc:Choice xmlns:v="urn:schemas-microsoft-com:vml" Requires="v">
                    <p:oleObj spid="_x0000_s54299" r:id="rId3" imgW="164957" imgH="139579" progId="Equation.3">
                      <p:embed/>
                    </p:oleObj>
                  </mc:Choice>
                  <mc:Fallback>
                    <p:oleObj r:id="rId3" imgW="164957" imgH="139579"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 y="3203"/>
                            <a:ext cx="726"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88" name="Object 15"/>
              <p:cNvGraphicFramePr>
                <a:graphicFrameLocks noChangeAspect="1"/>
              </p:cNvGraphicFramePr>
              <p:nvPr/>
            </p:nvGraphicFramePr>
            <p:xfrm>
              <a:off x="1338" y="845"/>
              <a:ext cx="680" cy="535"/>
            </p:xfrm>
            <a:graphic>
              <a:graphicData uri="http://schemas.openxmlformats.org/presentationml/2006/ole">
                <mc:AlternateContent xmlns:mc="http://schemas.openxmlformats.org/markup-compatibility/2006">
                  <mc:Choice xmlns:v="urn:schemas-microsoft-com:vml" Requires="v">
                    <p:oleObj spid="_x0000_s54300" r:id="rId5" imgW="177646" imgH="139579" progId="Equation.3">
                      <p:embed/>
                    </p:oleObj>
                  </mc:Choice>
                  <mc:Fallback>
                    <p:oleObj r:id="rId5" imgW="177646" imgH="13957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845"/>
                            <a:ext cx="68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89" name="Oval 18"/>
              <p:cNvSpPr>
                <a:spLocks noChangeArrowheads="1"/>
              </p:cNvSpPr>
              <p:nvPr/>
            </p:nvSpPr>
            <p:spPr bwMode="auto">
              <a:xfrm>
                <a:off x="1701" y="1979"/>
                <a:ext cx="181" cy="136"/>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0" name="Oval 19"/>
              <p:cNvSpPr>
                <a:spLocks noChangeArrowheads="1"/>
              </p:cNvSpPr>
              <p:nvPr/>
            </p:nvSpPr>
            <p:spPr bwMode="auto">
              <a:xfrm>
                <a:off x="3198" y="3612"/>
                <a:ext cx="181" cy="136"/>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1" name="Oval 20"/>
              <p:cNvSpPr>
                <a:spLocks noChangeArrowheads="1"/>
              </p:cNvSpPr>
              <p:nvPr/>
            </p:nvSpPr>
            <p:spPr bwMode="auto">
              <a:xfrm>
                <a:off x="1701" y="3612"/>
                <a:ext cx="181" cy="136"/>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2" name="Line 22"/>
              <p:cNvSpPr>
                <a:spLocks noChangeShapeType="1"/>
              </p:cNvSpPr>
              <p:nvPr/>
            </p:nvSpPr>
            <p:spPr bwMode="auto">
              <a:xfrm>
                <a:off x="1610" y="1525"/>
                <a:ext cx="2404" cy="2359"/>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293" name="Line 24"/>
              <p:cNvSpPr>
                <a:spLocks noChangeShapeType="1"/>
              </p:cNvSpPr>
              <p:nvPr/>
            </p:nvSpPr>
            <p:spPr bwMode="auto">
              <a:xfrm>
                <a:off x="1474" y="1706"/>
                <a:ext cx="2948" cy="1452"/>
              </a:xfrm>
              <a:prstGeom prst="line">
                <a:avLst/>
              </a:prstGeom>
              <a:noFill/>
              <a:ln w="57150" cap="rnd">
                <a:solidFill>
                  <a:srgbClr val="FF00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294" name="Oval 38"/>
              <p:cNvSpPr>
                <a:spLocks noChangeArrowheads="1"/>
              </p:cNvSpPr>
              <p:nvPr/>
            </p:nvSpPr>
            <p:spPr bwMode="auto">
              <a:xfrm>
                <a:off x="3198" y="2024"/>
                <a:ext cx="181" cy="136"/>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5" name="Line 39"/>
              <p:cNvSpPr>
                <a:spLocks noChangeShapeType="1"/>
              </p:cNvSpPr>
              <p:nvPr/>
            </p:nvSpPr>
            <p:spPr bwMode="auto">
              <a:xfrm flipV="1">
                <a:off x="1338" y="2251"/>
                <a:ext cx="2857" cy="10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296" name="Text Box 40"/>
              <p:cNvSpPr txBox="1">
                <a:spLocks noChangeArrowheads="1"/>
              </p:cNvSpPr>
              <p:nvPr/>
            </p:nvSpPr>
            <p:spPr bwMode="auto">
              <a:xfrm>
                <a:off x="4286" y="1979"/>
                <a:ext cx="816"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latin typeface="Times New Roman" panose="02020603050405020304" pitchFamily="18" charset="0"/>
                  </a:rPr>
                  <a:t>不行</a:t>
                </a:r>
              </a:p>
            </p:txBody>
          </p:sp>
        </p:grpSp>
      </p:grpSp>
      <p:sp>
        <p:nvSpPr>
          <p:cNvPr id="54275" name="Text Box 43"/>
          <p:cNvSpPr txBox="1">
            <a:spLocks noChangeArrowheads="1"/>
          </p:cNvSpPr>
          <p:nvPr/>
        </p:nvSpPr>
        <p:spPr bwMode="auto">
          <a:xfrm>
            <a:off x="2339975" y="6081713"/>
            <a:ext cx="4464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200" b="1">
                <a:solidFill>
                  <a:srgbClr val="0000FF"/>
                </a:solidFill>
                <a:ea typeface="楷体_GB2312" pitchFamily="49" charset="-122"/>
              </a:rPr>
              <a:t>感知器的参数设计</a:t>
            </a:r>
          </a:p>
        </p:txBody>
      </p:sp>
      <p:sp>
        <p:nvSpPr>
          <p:cNvPr id="54276" name="AutoShape 45"/>
          <p:cNvSpPr>
            <a:spLocks noChangeArrowheads="1"/>
          </p:cNvSpPr>
          <p:nvPr/>
        </p:nvSpPr>
        <p:spPr bwMode="auto">
          <a:xfrm>
            <a:off x="4316413" y="871538"/>
            <a:ext cx="4175125" cy="1223962"/>
          </a:xfrm>
          <a:prstGeom prst="cloudCallout">
            <a:avLst>
              <a:gd name="adj1" fmla="val -48708"/>
              <a:gd name="adj2" fmla="val 69972"/>
            </a:avLst>
          </a:prstGeom>
          <a:solidFill>
            <a:srgbClr val="FFFF00"/>
          </a:solidFill>
          <a:ln w="12700" cap="sq">
            <a:solidFill>
              <a:schemeClr val="tx1"/>
            </a:solidFill>
            <a:round/>
            <a:headEnd type="none" w="sm" len="sm"/>
            <a:tailEnd type="none" w="sm" len="sm"/>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FF"/>
                </a:solidFill>
                <a:ea typeface="楷体_GB2312" pitchFamily="49" charset="-122"/>
              </a:rPr>
              <a:t>可以将红点和绿点分开的直线</a:t>
            </a:r>
          </a:p>
        </p:txBody>
      </p:sp>
      <p:sp>
        <p:nvSpPr>
          <p:cNvPr id="54277" name="Rectangle 5"/>
          <p:cNvSpPr>
            <a:spLocks noGrp="1" noChangeArrowheads="1"/>
          </p:cNvSpPr>
          <p:nvPr>
            <p:ph type="title"/>
          </p:nvPr>
        </p:nvSpPr>
        <p:spPr/>
        <p:txBody>
          <a:bodyPr anchor="ctr"/>
          <a:lstStyle/>
          <a:p>
            <a:pPr eaLnBrk="1" hangingPunct="1"/>
            <a:r>
              <a:rPr lang="en-US" altLang="zh-CN" smtClean="0"/>
              <a:t>AND</a:t>
            </a:r>
            <a:r>
              <a:rPr lang="zh-CN" altLang="en-US" smtClean="0"/>
              <a:t>运算的实现</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2"/>
          <p:cNvSpPr txBox="1">
            <a:spLocks noChangeArrowheads="1"/>
          </p:cNvSpPr>
          <p:nvPr/>
        </p:nvSpPr>
        <p:spPr bwMode="auto">
          <a:xfrm>
            <a:off x="1331913" y="5516563"/>
            <a:ext cx="76327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600"/>
              </a:spcBef>
            </a:pPr>
            <a:r>
              <a:rPr lang="zh-CN" altLang="en-US" sz="2800" b="1">
                <a:solidFill>
                  <a:srgbClr val="0000FF"/>
                </a:solidFill>
                <a:ea typeface="楷体_GB2312" pitchFamily="49" charset="-122"/>
              </a:rPr>
              <a:t>为简便，可选一条特殊曲线，</a:t>
            </a:r>
            <a:r>
              <a:rPr lang="zh-CN" altLang="en-US" sz="2800" b="1">
                <a:solidFill>
                  <a:srgbClr val="FF0000"/>
                </a:solidFill>
                <a:ea typeface="楷体_GB2312" pitchFamily="49" charset="-122"/>
              </a:rPr>
              <a:t>标出正方向</a:t>
            </a:r>
            <a:endParaRPr lang="en-US" altLang="zh-CN" sz="2800" b="1">
              <a:solidFill>
                <a:srgbClr val="FF0000"/>
              </a:solidFill>
              <a:ea typeface="楷体_GB2312" pitchFamily="49" charset="-122"/>
            </a:endParaRPr>
          </a:p>
          <a:p>
            <a:pPr eaLnBrk="1" hangingPunct="1">
              <a:spcBef>
                <a:spcPts val="600"/>
              </a:spcBef>
            </a:pPr>
            <a:r>
              <a:rPr lang="zh-CN" altLang="en-US" sz="2800" b="1">
                <a:solidFill>
                  <a:srgbClr val="0000FF"/>
                </a:solidFill>
                <a:ea typeface="楷体_GB2312" pitchFamily="49" charset="-122"/>
              </a:rPr>
              <a:t>写出直线方程</a:t>
            </a:r>
            <a:r>
              <a:rPr lang="en-US" altLang="zh-CN" sz="2800" b="1">
                <a:solidFill>
                  <a:srgbClr val="0000FF"/>
                </a:solidFill>
                <a:ea typeface="楷体_GB2312" pitchFamily="49" charset="-122"/>
              </a:rPr>
              <a:t>---</a:t>
            </a:r>
            <a:r>
              <a:rPr lang="zh-CN" altLang="en-US" sz="2800" b="1">
                <a:solidFill>
                  <a:srgbClr val="0000FF"/>
                </a:solidFill>
                <a:ea typeface="楷体_GB2312" pitchFamily="49" charset="-122"/>
              </a:rPr>
              <a:t>可用点斜式</a:t>
            </a:r>
            <a:r>
              <a:rPr lang="en-US" altLang="zh-CN" sz="2800" b="1">
                <a:solidFill>
                  <a:srgbClr val="0000FF"/>
                </a:solidFill>
                <a:ea typeface="楷体_GB2312" pitchFamily="49" charset="-122"/>
              </a:rPr>
              <a:t>/</a:t>
            </a:r>
            <a:r>
              <a:rPr lang="zh-CN" altLang="en-US" sz="2800" b="1">
                <a:solidFill>
                  <a:srgbClr val="0000FF"/>
                </a:solidFill>
                <a:ea typeface="楷体_GB2312" pitchFamily="49" charset="-122"/>
              </a:rPr>
              <a:t>截距式</a:t>
            </a:r>
            <a:r>
              <a:rPr lang="en-US" altLang="zh-CN" sz="2800" b="1">
                <a:solidFill>
                  <a:srgbClr val="0000FF"/>
                </a:solidFill>
                <a:ea typeface="楷体_GB2312" pitchFamily="49" charset="-122"/>
              </a:rPr>
              <a:t>/</a:t>
            </a:r>
            <a:r>
              <a:rPr lang="zh-CN" altLang="en-US" sz="2800" b="1">
                <a:solidFill>
                  <a:srgbClr val="0000FF"/>
                </a:solidFill>
                <a:ea typeface="楷体_GB2312" pitchFamily="49" charset="-122"/>
              </a:rPr>
              <a:t>两点式</a:t>
            </a:r>
          </a:p>
        </p:txBody>
      </p:sp>
      <p:grpSp>
        <p:nvGrpSpPr>
          <p:cNvPr id="55299" name="组合 4"/>
          <p:cNvGrpSpPr>
            <a:grpSpLocks/>
          </p:cNvGrpSpPr>
          <p:nvPr/>
        </p:nvGrpSpPr>
        <p:grpSpPr bwMode="auto">
          <a:xfrm>
            <a:off x="1663700" y="955675"/>
            <a:ext cx="5162550" cy="4368800"/>
            <a:chOff x="4284" y="1641"/>
            <a:chExt cx="8130" cy="6880"/>
          </a:xfrm>
        </p:grpSpPr>
        <p:sp>
          <p:nvSpPr>
            <p:cNvPr id="55301" name="Text Box 10"/>
            <p:cNvSpPr txBox="1">
              <a:spLocks noChangeArrowheads="1"/>
            </p:cNvSpPr>
            <p:nvPr/>
          </p:nvSpPr>
          <p:spPr bwMode="auto">
            <a:xfrm>
              <a:off x="4284" y="3667"/>
              <a:ext cx="170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grpSp>
          <p:nvGrpSpPr>
            <p:cNvPr id="55302" name="组合 1"/>
            <p:cNvGrpSpPr>
              <a:grpSpLocks/>
            </p:cNvGrpSpPr>
            <p:nvPr/>
          </p:nvGrpSpPr>
          <p:grpSpPr bwMode="auto">
            <a:xfrm>
              <a:off x="4456" y="1641"/>
              <a:ext cx="7958" cy="6881"/>
              <a:chOff x="1981200" y="332656"/>
              <a:chExt cx="6337300" cy="5480068"/>
            </a:xfrm>
          </p:grpSpPr>
          <p:sp>
            <p:nvSpPr>
              <p:cNvPr id="55303" name="Line 5"/>
              <p:cNvSpPr>
                <a:spLocks noChangeShapeType="1"/>
              </p:cNvSpPr>
              <p:nvPr/>
            </p:nvSpPr>
            <p:spPr bwMode="auto">
              <a:xfrm>
                <a:off x="2916238" y="4864969"/>
                <a:ext cx="3960812"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4" name="Line 6"/>
              <p:cNvSpPr>
                <a:spLocks noChangeShapeType="1"/>
              </p:cNvSpPr>
              <p:nvPr/>
            </p:nvSpPr>
            <p:spPr bwMode="auto">
              <a:xfrm flipV="1">
                <a:off x="2916238" y="1193081"/>
                <a:ext cx="0" cy="3671888"/>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5" name="Line 7"/>
              <p:cNvSpPr>
                <a:spLocks noChangeShapeType="1"/>
              </p:cNvSpPr>
              <p:nvPr/>
            </p:nvSpPr>
            <p:spPr bwMode="auto">
              <a:xfrm>
                <a:off x="5292725" y="4793531"/>
                <a:ext cx="0" cy="7143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306" name="Line 8"/>
              <p:cNvSpPr>
                <a:spLocks noChangeShapeType="1"/>
              </p:cNvSpPr>
              <p:nvPr/>
            </p:nvSpPr>
            <p:spPr bwMode="auto">
              <a:xfrm>
                <a:off x="2916238" y="2272581"/>
                <a:ext cx="73025"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307" name="Text Box 9"/>
              <p:cNvSpPr txBox="1">
                <a:spLocks noChangeArrowheads="1"/>
              </p:cNvSpPr>
              <p:nvPr/>
            </p:nvSpPr>
            <p:spPr bwMode="auto">
              <a:xfrm>
                <a:off x="4789488" y="5080869"/>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55308" name="Text Box 11"/>
              <p:cNvSpPr txBox="1">
                <a:spLocks noChangeArrowheads="1"/>
              </p:cNvSpPr>
              <p:nvPr/>
            </p:nvSpPr>
            <p:spPr bwMode="auto">
              <a:xfrm>
                <a:off x="1981200" y="4936406"/>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55309" name="Object 12"/>
              <p:cNvGraphicFramePr>
                <a:graphicFrameLocks noChangeAspect="1"/>
              </p:cNvGraphicFramePr>
              <p:nvPr/>
            </p:nvGraphicFramePr>
            <p:xfrm>
              <a:off x="7165975" y="4075981"/>
              <a:ext cx="1152525" cy="974725"/>
            </p:xfrm>
            <a:graphic>
              <a:graphicData uri="http://schemas.openxmlformats.org/presentationml/2006/ole">
                <mc:AlternateContent xmlns:mc="http://schemas.openxmlformats.org/markup-compatibility/2006">
                  <mc:Choice xmlns:v="urn:schemas-microsoft-com:vml" Requires="v">
                    <p:oleObj spid="_x0000_s55319" r:id="rId3" imgW="164957" imgH="139579" progId="Equation.3">
                      <p:embed/>
                    </p:oleObj>
                  </mc:Choice>
                  <mc:Fallback>
                    <p:oleObj r:id="rId3" imgW="164957" imgH="13957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4075981"/>
                            <a:ext cx="11525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10" name="Object 13"/>
              <p:cNvGraphicFramePr>
                <a:graphicFrameLocks noChangeAspect="1"/>
              </p:cNvGraphicFramePr>
              <p:nvPr/>
            </p:nvGraphicFramePr>
            <p:xfrm>
              <a:off x="2197100" y="332656"/>
              <a:ext cx="1079500" cy="849313"/>
            </p:xfrm>
            <a:graphic>
              <a:graphicData uri="http://schemas.openxmlformats.org/presentationml/2006/ole">
                <mc:AlternateContent xmlns:mc="http://schemas.openxmlformats.org/markup-compatibility/2006">
                  <mc:Choice xmlns:v="urn:schemas-microsoft-com:vml" Requires="v">
                    <p:oleObj spid="_x0000_s55320" r:id="rId5" imgW="177646" imgH="139579" progId="Equation.3">
                      <p:embed/>
                    </p:oleObj>
                  </mc:Choice>
                  <mc:Fallback>
                    <p:oleObj r:id="rId5" imgW="177646" imgH="13957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332656"/>
                            <a:ext cx="10795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11" name="Oval 14"/>
              <p:cNvSpPr>
                <a:spLocks noChangeArrowheads="1"/>
              </p:cNvSpPr>
              <p:nvPr/>
            </p:nvSpPr>
            <p:spPr bwMode="auto">
              <a:xfrm>
                <a:off x="2773363" y="2132881"/>
                <a:ext cx="287337" cy="2159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12" name="Oval 15"/>
              <p:cNvSpPr>
                <a:spLocks noChangeArrowheads="1"/>
              </p:cNvSpPr>
              <p:nvPr/>
            </p:nvSpPr>
            <p:spPr bwMode="auto">
              <a:xfrm>
                <a:off x="5149850" y="4725269"/>
                <a:ext cx="287338" cy="2159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13" name="Oval 16"/>
              <p:cNvSpPr>
                <a:spLocks noChangeArrowheads="1"/>
              </p:cNvSpPr>
              <p:nvPr/>
            </p:nvSpPr>
            <p:spPr bwMode="auto">
              <a:xfrm>
                <a:off x="2773363" y="4725269"/>
                <a:ext cx="287337" cy="2159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14" name="Line 17"/>
              <p:cNvSpPr>
                <a:spLocks noChangeShapeType="1"/>
              </p:cNvSpPr>
              <p:nvPr/>
            </p:nvSpPr>
            <p:spPr bwMode="auto">
              <a:xfrm>
                <a:off x="2339975" y="1556619"/>
                <a:ext cx="3384550" cy="3743325"/>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5315" name="Oval 19"/>
              <p:cNvSpPr>
                <a:spLocks noChangeArrowheads="1"/>
              </p:cNvSpPr>
              <p:nvPr/>
            </p:nvSpPr>
            <p:spPr bwMode="auto">
              <a:xfrm>
                <a:off x="5149850" y="2204319"/>
                <a:ext cx="287338"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16" name="Line 24"/>
              <p:cNvSpPr>
                <a:spLocks noChangeShapeType="1"/>
              </p:cNvSpPr>
              <p:nvPr/>
            </p:nvSpPr>
            <p:spPr bwMode="auto">
              <a:xfrm flipV="1">
                <a:off x="4859338" y="3860081"/>
                <a:ext cx="503237" cy="431800"/>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55300" name="Rectangle 5"/>
          <p:cNvSpPr>
            <a:spLocks noGrp="1" noChangeArrowheads="1"/>
          </p:cNvSpPr>
          <p:nvPr>
            <p:ph type="title"/>
          </p:nvPr>
        </p:nvSpPr>
        <p:spPr/>
        <p:txBody>
          <a:bodyPr anchor="ctr"/>
          <a:lstStyle/>
          <a:p>
            <a:pPr eaLnBrk="1" hangingPunct="1"/>
            <a:r>
              <a:rPr lang="en-US" altLang="zh-CN" smtClean="0"/>
              <a:t>AND</a:t>
            </a:r>
            <a:r>
              <a:rPr lang="zh-CN" altLang="en-US" smtClean="0"/>
              <a:t>运算的实现</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chor="ctr"/>
          <a:lstStyle/>
          <a:p>
            <a:pPr eaLnBrk="1" hangingPunct="1"/>
            <a:r>
              <a:rPr lang="zh-CN" altLang="en-US" smtClean="0">
                <a:latin typeface="宋体" panose="02010600030101010101" pitchFamily="2" charset="-122"/>
              </a:rPr>
              <a:t>神经网络研究的发展</a:t>
            </a:r>
            <a:endParaRPr lang="zh-CN" altLang="en-US" smtClean="0"/>
          </a:p>
        </p:txBody>
      </p:sp>
      <p:sp>
        <p:nvSpPr>
          <p:cNvPr id="9219" name="Rectangle 3"/>
          <p:cNvSpPr>
            <a:spLocks noGrp="1" noChangeArrowheads="1"/>
          </p:cNvSpPr>
          <p:nvPr>
            <p:ph idx="1"/>
          </p:nvPr>
        </p:nvSpPr>
        <p:spPr/>
        <p:txBody>
          <a:bodyPr/>
          <a:lstStyle/>
          <a:p>
            <a:pPr eaLnBrk="1" hangingPunct="1">
              <a:lnSpc>
                <a:spcPct val="140000"/>
              </a:lnSpc>
              <a:buFont typeface="Wingdings" panose="05000000000000000000" pitchFamily="2" charset="2"/>
              <a:buNone/>
            </a:pPr>
            <a:r>
              <a:rPr lang="en-US" altLang="zh-CN" b="1" smtClean="0">
                <a:latin typeface="Times New Roman" panose="02020603050405020304" pitchFamily="18" charset="0"/>
              </a:rPr>
              <a:t>(1) </a:t>
            </a:r>
            <a:r>
              <a:rPr lang="zh-CN" altLang="en-US" b="1" smtClean="0">
                <a:latin typeface="Times New Roman" panose="02020603050405020304" pitchFamily="18" charset="0"/>
              </a:rPr>
              <a:t>第一次热潮</a:t>
            </a:r>
            <a:r>
              <a:rPr lang="en-US" altLang="zh-CN" b="1" smtClean="0">
                <a:latin typeface="Times New Roman" panose="02020603050405020304" pitchFamily="18" charset="0"/>
              </a:rPr>
              <a:t>(40-60</a:t>
            </a:r>
            <a:r>
              <a:rPr lang="zh-CN" altLang="en-US" b="1" smtClean="0">
                <a:latin typeface="Times New Roman" panose="02020603050405020304" pitchFamily="18" charset="0"/>
              </a:rPr>
              <a:t>年代未</a:t>
            </a:r>
            <a:r>
              <a:rPr lang="en-US" altLang="zh-CN" b="1" smtClean="0">
                <a:latin typeface="Times New Roman" panose="02020603050405020304" pitchFamily="18" charset="0"/>
              </a:rPr>
              <a:t>) </a:t>
            </a:r>
          </a:p>
          <a:p>
            <a:pPr eaLnBrk="1" hangingPunct="1">
              <a:lnSpc>
                <a:spcPct val="140000"/>
              </a:lnSpc>
              <a:buFont typeface="Wingdings" panose="05000000000000000000" pitchFamily="2" charset="2"/>
              <a:buNone/>
            </a:pPr>
            <a:r>
              <a:rPr lang="en-US" altLang="zh-CN" b="1" smtClean="0">
                <a:latin typeface="Times New Roman" panose="02020603050405020304" pitchFamily="18" charset="0"/>
              </a:rPr>
              <a:t>    1943</a:t>
            </a:r>
            <a:r>
              <a:rPr lang="zh-CN" altLang="en-US" b="1" smtClean="0">
                <a:latin typeface="Times New Roman" panose="02020603050405020304" pitchFamily="18" charset="0"/>
              </a:rPr>
              <a:t>年，美国心理学家</a:t>
            </a:r>
            <a:r>
              <a:rPr lang="en-US" altLang="zh-CN" b="1" smtClean="0">
                <a:latin typeface="Times New Roman" panose="02020603050405020304" pitchFamily="18" charset="0"/>
              </a:rPr>
              <a:t>McCulloch</a:t>
            </a:r>
            <a:r>
              <a:rPr lang="zh-CN" altLang="en-US" b="1" smtClean="0">
                <a:latin typeface="Times New Roman" panose="02020603050405020304" pitchFamily="18" charset="0"/>
              </a:rPr>
              <a:t>和数学家</a:t>
            </a:r>
            <a:r>
              <a:rPr lang="en-US" altLang="zh-CN" b="1" smtClean="0">
                <a:latin typeface="Times New Roman" panose="02020603050405020304" pitchFamily="18" charset="0"/>
              </a:rPr>
              <a:t>Pitts </a:t>
            </a:r>
            <a:r>
              <a:rPr lang="zh-CN" altLang="en-US" b="1" smtClean="0">
                <a:latin typeface="Times New Roman" panose="02020603050405020304" pitchFamily="18" charset="0"/>
              </a:rPr>
              <a:t>在提出了</a:t>
            </a:r>
            <a:r>
              <a:rPr lang="en-US" altLang="zh-CN" b="1" smtClean="0">
                <a:solidFill>
                  <a:srgbClr val="FF0000"/>
                </a:solidFill>
                <a:latin typeface="Times New Roman" panose="02020603050405020304" pitchFamily="18" charset="0"/>
              </a:rPr>
              <a:t>MP</a:t>
            </a:r>
            <a:r>
              <a:rPr lang="zh-CN" altLang="en-US" b="1" smtClean="0">
                <a:solidFill>
                  <a:srgbClr val="FF0000"/>
                </a:solidFill>
                <a:latin typeface="Times New Roman" panose="02020603050405020304" pitchFamily="18" charset="0"/>
              </a:rPr>
              <a:t>模型</a:t>
            </a:r>
            <a:endParaRPr lang="zh-CN" altLang="en-US" b="1" smtClean="0">
              <a:latin typeface="Times New Roman" panose="02020603050405020304" pitchFamily="18" charset="0"/>
            </a:endParaRPr>
          </a:p>
          <a:p>
            <a:pPr eaLnBrk="1" hangingPunct="1">
              <a:lnSpc>
                <a:spcPct val="140000"/>
              </a:lnSpc>
              <a:buFont typeface="Wingdings" panose="05000000000000000000" pitchFamily="2" charset="2"/>
              <a:buNone/>
            </a:pPr>
            <a:r>
              <a:rPr lang="en-US" altLang="zh-CN" b="1" smtClean="0">
                <a:latin typeface="Times New Roman" panose="02020603050405020304" pitchFamily="18" charset="0"/>
              </a:rPr>
              <a:t>    1961</a:t>
            </a:r>
            <a:r>
              <a:rPr lang="zh-CN" altLang="en-US" b="1" smtClean="0">
                <a:latin typeface="Times New Roman" panose="02020603050405020304" pitchFamily="18" charset="0"/>
              </a:rPr>
              <a:t>年，</a:t>
            </a:r>
            <a:r>
              <a:rPr lang="en-US" altLang="zh-CN" b="1" smtClean="0">
                <a:latin typeface="Times New Roman" panose="02020603050405020304" pitchFamily="18" charset="0"/>
              </a:rPr>
              <a:t>Rosenblatt</a:t>
            </a:r>
            <a:r>
              <a:rPr lang="zh-CN" altLang="en-US" b="1" smtClean="0">
                <a:latin typeface="Times New Roman" panose="02020603050405020304" pitchFamily="18" charset="0"/>
              </a:rPr>
              <a:t>等研制出了感知机</a:t>
            </a:r>
          </a:p>
          <a:p>
            <a:pPr eaLnBrk="1" hangingPunct="1">
              <a:lnSpc>
                <a:spcPct val="140000"/>
              </a:lnSpc>
              <a:buFont typeface="Wingdings" panose="05000000000000000000" pitchFamily="2" charset="2"/>
              <a:buNone/>
            </a:pPr>
            <a:r>
              <a:rPr lang="en-US" altLang="zh-CN" b="1" smtClean="0">
                <a:latin typeface="Times New Roman" panose="02020603050405020304" pitchFamily="18" charset="0"/>
              </a:rPr>
              <a:t>(2) </a:t>
            </a:r>
            <a:r>
              <a:rPr lang="zh-CN" altLang="en-US" b="1" smtClean="0">
                <a:latin typeface="Times New Roman" panose="02020603050405020304" pitchFamily="18" charset="0"/>
              </a:rPr>
              <a:t>低潮</a:t>
            </a:r>
            <a:r>
              <a:rPr lang="en-US" altLang="zh-CN" b="1" smtClean="0">
                <a:latin typeface="Times New Roman" panose="02020603050405020304" pitchFamily="18" charset="0"/>
              </a:rPr>
              <a:t>(70-80</a:t>
            </a:r>
            <a:r>
              <a:rPr lang="zh-CN" altLang="en-US" b="1" smtClean="0">
                <a:latin typeface="Times New Roman" panose="02020603050405020304" pitchFamily="18" charset="0"/>
              </a:rPr>
              <a:t>年代初</a:t>
            </a:r>
            <a:r>
              <a:rPr lang="en-US" altLang="zh-CN" b="1" smtClean="0">
                <a:latin typeface="Times New Roman" panose="02020603050405020304" pitchFamily="18" charset="0"/>
              </a:rPr>
              <a:t>)</a:t>
            </a:r>
          </a:p>
          <a:p>
            <a:pPr eaLnBrk="1" hangingPunct="1">
              <a:lnSpc>
                <a:spcPct val="140000"/>
              </a:lnSpc>
              <a:buFont typeface="Wingdings" panose="05000000000000000000" pitchFamily="2" charset="2"/>
              <a:buNone/>
            </a:pPr>
            <a:r>
              <a:rPr lang="en-US" altLang="zh-CN" b="1" smtClean="0">
                <a:latin typeface="Times New Roman" panose="02020603050405020304" pitchFamily="18" charset="0"/>
              </a:rPr>
              <a:t>     Minsky</a:t>
            </a:r>
            <a:r>
              <a:rPr lang="zh-CN" altLang="en-US" b="1" smtClean="0">
                <a:latin typeface="Times New Roman" panose="02020603050405020304" pitchFamily="18" charset="0"/>
              </a:rPr>
              <a:t>证明感知器不能实现对</a:t>
            </a:r>
            <a:r>
              <a:rPr lang="en-US" altLang="zh-CN" b="1" smtClean="0">
                <a:latin typeface="Times New Roman" panose="02020603050405020304" pitchFamily="18" charset="0"/>
              </a:rPr>
              <a:t>XOR</a:t>
            </a:r>
            <a:r>
              <a:rPr lang="zh-CN" altLang="en-US" b="1" smtClean="0">
                <a:latin typeface="Times New Roman" panose="02020603050405020304" pitchFamily="18" charset="0"/>
              </a:rPr>
              <a:t>逻辑函数，也不能实现高阶谓词结构，</a:t>
            </a:r>
            <a:r>
              <a:rPr lang="zh-CN" altLang="en-US" b="1" smtClean="0">
                <a:solidFill>
                  <a:srgbClr val="FF0000"/>
                </a:solidFill>
                <a:latin typeface="Times New Roman" panose="02020603050405020304" pitchFamily="18" charset="0"/>
              </a:rPr>
              <a:t>错误宣判了神经网络的死刑</a:t>
            </a:r>
            <a:r>
              <a:rPr lang="zh-CN" altLang="en-US" b="1" smtClean="0">
                <a:latin typeface="楷体_GB2312" pitchFamily="49" charset="-122"/>
              </a:rPr>
              <a: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4"/>
          <p:cNvGraphicFramePr>
            <a:graphicFrameLocks noChangeAspect="1"/>
          </p:cNvGraphicFramePr>
          <p:nvPr/>
        </p:nvGraphicFramePr>
        <p:xfrm>
          <a:off x="866775" y="989013"/>
          <a:ext cx="7410450" cy="5624512"/>
        </p:xfrm>
        <a:graphic>
          <a:graphicData uri="http://schemas.openxmlformats.org/presentationml/2006/ole">
            <mc:AlternateContent xmlns:mc="http://schemas.openxmlformats.org/markup-compatibility/2006">
              <mc:Choice xmlns:v="urn:schemas-microsoft-com:vml" Requires="v">
                <p:oleObj spid="_x0000_s56325" r:id="rId3" imgW="3048000" imgH="2336800" progId="Equation.3">
                  <p:embed/>
                </p:oleObj>
              </mc:Choice>
              <mc:Fallback>
                <p:oleObj r:id="rId3" imgW="3048000" imgH="2336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989013"/>
                        <a:ext cx="7410450" cy="562451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3" name="Rectangle 5"/>
          <p:cNvSpPr>
            <a:spLocks noGrp="1" noChangeArrowheads="1"/>
          </p:cNvSpPr>
          <p:nvPr>
            <p:ph type="title"/>
          </p:nvPr>
        </p:nvSpPr>
        <p:spPr/>
        <p:txBody>
          <a:bodyPr anchor="ctr"/>
          <a:lstStyle/>
          <a:p>
            <a:pPr eaLnBrk="1" hangingPunct="1"/>
            <a:r>
              <a:rPr lang="en-US" altLang="zh-CN" smtClean="0"/>
              <a:t>AND</a:t>
            </a:r>
            <a:r>
              <a:rPr lang="zh-CN" altLang="en-US" smtClean="0"/>
              <a:t>运算的实现</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ChangeAspect="1"/>
          </p:cNvGraphicFramePr>
          <p:nvPr/>
        </p:nvGraphicFramePr>
        <p:xfrm>
          <a:off x="1133475" y="944563"/>
          <a:ext cx="6877050" cy="5700712"/>
        </p:xfrm>
        <a:graphic>
          <a:graphicData uri="http://schemas.openxmlformats.org/presentationml/2006/ole">
            <mc:AlternateContent xmlns:mc="http://schemas.openxmlformats.org/markup-compatibility/2006">
              <mc:Choice xmlns:v="urn:schemas-microsoft-com:vml" Requires="v">
                <p:oleObj spid="_x0000_s57349" r:id="rId3" imgW="2959100" imgH="2463800" progId="Equation.3">
                  <p:embed/>
                </p:oleObj>
              </mc:Choice>
              <mc:Fallback>
                <p:oleObj r:id="rId3" imgW="2959100" imgH="246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944563"/>
                        <a:ext cx="6877050" cy="570071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7" name="Rectangle 5"/>
          <p:cNvSpPr>
            <a:spLocks noGrp="1" noChangeArrowheads="1"/>
          </p:cNvSpPr>
          <p:nvPr>
            <p:ph type="title"/>
          </p:nvPr>
        </p:nvSpPr>
        <p:spPr/>
        <p:txBody>
          <a:bodyPr anchor="ctr"/>
          <a:lstStyle/>
          <a:p>
            <a:pPr eaLnBrk="1" hangingPunct="1"/>
            <a:r>
              <a:rPr lang="en-US" altLang="zh-CN" smtClean="0"/>
              <a:t>AND</a:t>
            </a:r>
            <a:r>
              <a:rPr lang="zh-CN" altLang="en-US" smtClean="0"/>
              <a:t>运算的实现</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chor="ctr"/>
          <a:lstStyle/>
          <a:p>
            <a:pPr eaLnBrk="1" hangingPunct="1"/>
            <a:r>
              <a:rPr lang="en-US" altLang="zh-CN" smtClean="0"/>
              <a:t>OR</a:t>
            </a:r>
            <a:r>
              <a:rPr lang="zh-CN" altLang="en-US" smtClean="0"/>
              <a:t>运算的实现</a:t>
            </a:r>
          </a:p>
        </p:txBody>
      </p:sp>
      <p:sp>
        <p:nvSpPr>
          <p:cNvPr id="58371" name="Line 5"/>
          <p:cNvSpPr>
            <a:spLocks noChangeShapeType="1"/>
          </p:cNvSpPr>
          <p:nvPr/>
        </p:nvSpPr>
        <p:spPr bwMode="auto">
          <a:xfrm>
            <a:off x="1619250" y="2492375"/>
            <a:ext cx="2089150" cy="3889375"/>
          </a:xfrm>
          <a:prstGeom prst="line">
            <a:avLst/>
          </a:prstGeom>
          <a:noFill/>
          <a:ln w="38100">
            <a:solidFill>
              <a:srgbClr val="FF00FF"/>
            </a:solidFill>
            <a:prstDash val="lg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58372" name="Group 24"/>
          <p:cNvGrpSpPr>
            <a:grpSpLocks/>
          </p:cNvGrpSpPr>
          <p:nvPr/>
        </p:nvGrpSpPr>
        <p:grpSpPr bwMode="auto">
          <a:xfrm>
            <a:off x="417513" y="1054100"/>
            <a:ext cx="7850187" cy="5327650"/>
            <a:chOff x="158" y="964"/>
            <a:chExt cx="4945" cy="3356"/>
          </a:xfrm>
        </p:grpSpPr>
        <p:sp>
          <p:nvSpPr>
            <p:cNvPr id="58375" name="Line 7"/>
            <p:cNvSpPr>
              <a:spLocks noChangeShapeType="1"/>
            </p:cNvSpPr>
            <p:nvPr/>
          </p:nvSpPr>
          <p:spPr bwMode="auto">
            <a:xfrm>
              <a:off x="1700" y="3819"/>
              <a:ext cx="2495"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6" name="Line 8"/>
            <p:cNvSpPr>
              <a:spLocks noChangeShapeType="1"/>
            </p:cNvSpPr>
            <p:nvPr/>
          </p:nvSpPr>
          <p:spPr bwMode="auto">
            <a:xfrm flipV="1">
              <a:off x="1700" y="1506"/>
              <a:ext cx="0" cy="2313"/>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7" name="Line 9"/>
            <p:cNvSpPr>
              <a:spLocks noChangeShapeType="1"/>
            </p:cNvSpPr>
            <p:nvPr/>
          </p:nvSpPr>
          <p:spPr bwMode="auto">
            <a:xfrm>
              <a:off x="3197" y="3774"/>
              <a:ext cx="0" cy="45"/>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378" name="Line 10"/>
            <p:cNvSpPr>
              <a:spLocks noChangeShapeType="1"/>
            </p:cNvSpPr>
            <p:nvPr/>
          </p:nvSpPr>
          <p:spPr bwMode="auto">
            <a:xfrm>
              <a:off x="1700" y="2186"/>
              <a:ext cx="4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379" name="Text Box 11"/>
            <p:cNvSpPr txBox="1">
              <a:spLocks noChangeArrowheads="1"/>
            </p:cNvSpPr>
            <p:nvPr/>
          </p:nvSpPr>
          <p:spPr bwMode="auto">
            <a:xfrm>
              <a:off x="2880" y="3955"/>
              <a:ext cx="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58380" name="Text Box 12"/>
            <p:cNvSpPr txBox="1">
              <a:spLocks noChangeArrowheads="1"/>
            </p:cNvSpPr>
            <p:nvPr/>
          </p:nvSpPr>
          <p:spPr bwMode="auto">
            <a:xfrm>
              <a:off x="1111" y="1984"/>
              <a:ext cx="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58381" name="Text Box 13"/>
            <p:cNvSpPr txBox="1">
              <a:spLocks noChangeArrowheads="1"/>
            </p:cNvSpPr>
            <p:nvPr/>
          </p:nvSpPr>
          <p:spPr bwMode="auto">
            <a:xfrm>
              <a:off x="1111" y="3864"/>
              <a:ext cx="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58382" name="Object 14"/>
            <p:cNvGraphicFramePr>
              <a:graphicFrameLocks noChangeAspect="1"/>
            </p:cNvGraphicFramePr>
            <p:nvPr/>
          </p:nvGraphicFramePr>
          <p:xfrm>
            <a:off x="4377" y="3322"/>
            <a:ext cx="726" cy="614"/>
          </p:xfrm>
          <a:graphic>
            <a:graphicData uri="http://schemas.openxmlformats.org/presentationml/2006/ole">
              <mc:AlternateContent xmlns:mc="http://schemas.openxmlformats.org/markup-compatibility/2006">
                <mc:Choice xmlns:v="urn:schemas-microsoft-com:vml" Requires="v">
                  <p:oleObj spid="_x0000_s58392" r:id="rId3" imgW="164957" imgH="139579" progId="Equation.3">
                    <p:embed/>
                  </p:oleObj>
                </mc:Choice>
                <mc:Fallback>
                  <p:oleObj r:id="rId3" imgW="164957" imgH="139579"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7" y="3322"/>
                          <a:ext cx="726"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383" name="Object 15"/>
            <p:cNvGraphicFramePr>
              <a:graphicFrameLocks noChangeAspect="1"/>
            </p:cNvGraphicFramePr>
            <p:nvPr/>
          </p:nvGraphicFramePr>
          <p:xfrm>
            <a:off x="1247" y="964"/>
            <a:ext cx="680" cy="535"/>
          </p:xfrm>
          <a:graphic>
            <a:graphicData uri="http://schemas.openxmlformats.org/presentationml/2006/ole">
              <mc:AlternateContent xmlns:mc="http://schemas.openxmlformats.org/markup-compatibility/2006">
                <mc:Choice xmlns:v="urn:schemas-microsoft-com:vml" Requires="v">
                  <p:oleObj spid="_x0000_s58393" r:id="rId5" imgW="177646" imgH="139579" progId="Equation.3">
                    <p:embed/>
                  </p:oleObj>
                </mc:Choice>
                <mc:Fallback>
                  <p:oleObj r:id="rId5" imgW="177646" imgH="13957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964"/>
                          <a:ext cx="68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84" name="Oval 16"/>
            <p:cNvSpPr>
              <a:spLocks noChangeArrowheads="1"/>
            </p:cNvSpPr>
            <p:nvPr/>
          </p:nvSpPr>
          <p:spPr bwMode="auto">
            <a:xfrm>
              <a:off x="1610" y="2098"/>
              <a:ext cx="181" cy="136"/>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85" name="Oval 17"/>
            <p:cNvSpPr>
              <a:spLocks noChangeArrowheads="1"/>
            </p:cNvSpPr>
            <p:nvPr/>
          </p:nvSpPr>
          <p:spPr bwMode="auto">
            <a:xfrm>
              <a:off x="3107" y="3731"/>
              <a:ext cx="181" cy="136"/>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86" name="Oval 18"/>
            <p:cNvSpPr>
              <a:spLocks noChangeArrowheads="1"/>
            </p:cNvSpPr>
            <p:nvPr/>
          </p:nvSpPr>
          <p:spPr bwMode="auto">
            <a:xfrm>
              <a:off x="1610" y="3731"/>
              <a:ext cx="181" cy="136"/>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87" name="Line 19"/>
            <p:cNvSpPr>
              <a:spLocks noChangeShapeType="1"/>
            </p:cNvSpPr>
            <p:nvPr/>
          </p:nvSpPr>
          <p:spPr bwMode="auto">
            <a:xfrm>
              <a:off x="385" y="1752"/>
              <a:ext cx="2404" cy="2359"/>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388" name="Line 20"/>
            <p:cNvSpPr>
              <a:spLocks noChangeShapeType="1"/>
            </p:cNvSpPr>
            <p:nvPr/>
          </p:nvSpPr>
          <p:spPr bwMode="auto">
            <a:xfrm>
              <a:off x="158" y="2523"/>
              <a:ext cx="2948" cy="1452"/>
            </a:xfrm>
            <a:prstGeom prst="line">
              <a:avLst/>
            </a:prstGeom>
            <a:noFill/>
            <a:ln w="57150" cap="rnd">
              <a:solidFill>
                <a:srgbClr val="FF00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8389" name="Oval 21"/>
            <p:cNvSpPr>
              <a:spLocks noChangeArrowheads="1"/>
            </p:cNvSpPr>
            <p:nvPr/>
          </p:nvSpPr>
          <p:spPr bwMode="auto">
            <a:xfrm>
              <a:off x="3107" y="2143"/>
              <a:ext cx="181" cy="136"/>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8373" name="AutoShape 25"/>
          <p:cNvSpPr>
            <a:spLocks noChangeArrowheads="1"/>
          </p:cNvSpPr>
          <p:nvPr/>
        </p:nvSpPr>
        <p:spPr bwMode="auto">
          <a:xfrm>
            <a:off x="4645025" y="1268413"/>
            <a:ext cx="4175125" cy="1223962"/>
          </a:xfrm>
          <a:prstGeom prst="cloudCallout">
            <a:avLst>
              <a:gd name="adj1" fmla="val -26023"/>
              <a:gd name="adj2" fmla="val 194407"/>
            </a:avLst>
          </a:prstGeom>
          <a:solidFill>
            <a:srgbClr val="FFFF00"/>
          </a:solidFill>
          <a:ln w="12700" cap="sq">
            <a:solidFill>
              <a:schemeClr val="tx1"/>
            </a:solidFill>
            <a:round/>
            <a:headEnd type="none" w="sm" len="sm"/>
            <a:tailEnd type="none" w="sm" len="sm"/>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FF"/>
                </a:solidFill>
                <a:ea typeface="楷体_GB2312" pitchFamily="49" charset="-122"/>
              </a:rPr>
              <a:t>可以将红点和绿点分开的直线</a:t>
            </a:r>
          </a:p>
        </p:txBody>
      </p:sp>
      <p:sp>
        <p:nvSpPr>
          <p:cNvPr id="58374" name="Line 26"/>
          <p:cNvSpPr>
            <a:spLocks noChangeShapeType="1"/>
          </p:cNvSpPr>
          <p:nvPr/>
        </p:nvSpPr>
        <p:spPr bwMode="auto">
          <a:xfrm flipV="1">
            <a:off x="3203575" y="4292600"/>
            <a:ext cx="720725" cy="649288"/>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chor="ctr"/>
          <a:lstStyle/>
          <a:p>
            <a:pPr eaLnBrk="1" hangingPunct="1"/>
            <a:r>
              <a:rPr lang="en-US" altLang="zh-CN" smtClean="0"/>
              <a:t>OR</a:t>
            </a:r>
            <a:r>
              <a:rPr lang="zh-CN" altLang="en-US" smtClean="0"/>
              <a:t>运算的实现</a:t>
            </a:r>
          </a:p>
        </p:txBody>
      </p:sp>
      <p:graphicFrame>
        <p:nvGraphicFramePr>
          <p:cNvPr id="59395" name="Object 12"/>
          <p:cNvGraphicFramePr>
            <a:graphicFrameLocks noGrp="1" noChangeAspect="1"/>
          </p:cNvGraphicFramePr>
          <p:nvPr>
            <p:ph idx="1"/>
          </p:nvPr>
        </p:nvGraphicFramePr>
        <p:xfrm>
          <a:off x="6607175" y="4960938"/>
          <a:ext cx="1152525" cy="974725"/>
        </p:xfrm>
        <a:graphic>
          <a:graphicData uri="http://schemas.openxmlformats.org/presentationml/2006/ole">
            <mc:AlternateContent xmlns:mc="http://schemas.openxmlformats.org/markup-compatibility/2006">
              <mc:Choice xmlns:v="urn:schemas-microsoft-com:vml" Requires="v">
                <p:oleObj spid="_x0000_s59417" r:id="rId3" imgW="164957" imgH="139579" progId="Equation.3">
                  <p:embed/>
                </p:oleObj>
              </mc:Choice>
              <mc:Fallback>
                <p:oleObj r:id="rId3" imgW="164957" imgH="139579" progId="Equation.3">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175" y="4960938"/>
                        <a:ext cx="11525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396" name="Object 13"/>
          <p:cNvGraphicFramePr>
            <a:graphicFrameLocks noGrp="1" noChangeAspect="1"/>
          </p:cNvGraphicFramePr>
          <p:nvPr>
            <p:ph idx="4294967295"/>
          </p:nvPr>
        </p:nvGraphicFramePr>
        <p:xfrm>
          <a:off x="1711325" y="981075"/>
          <a:ext cx="1079500" cy="849313"/>
        </p:xfrm>
        <a:graphic>
          <a:graphicData uri="http://schemas.openxmlformats.org/presentationml/2006/ole">
            <mc:AlternateContent xmlns:mc="http://schemas.openxmlformats.org/markup-compatibility/2006">
              <mc:Choice xmlns:v="urn:schemas-microsoft-com:vml" Requires="v">
                <p:oleObj spid="_x0000_s59418" r:id="rId5" imgW="177646" imgH="139579" progId="Equation.3">
                  <p:embed/>
                </p:oleObj>
              </mc:Choice>
              <mc:Fallback>
                <p:oleObj r:id="rId5" imgW="177646" imgH="139579" progId="Equation.3">
                  <p:embed/>
                  <p:pic>
                    <p:nvPicPr>
                      <p:cNvPr id="0"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1325" y="981075"/>
                        <a:ext cx="10795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9397" name="AutoShape 20"/>
          <p:cNvSpPr>
            <a:spLocks noChangeArrowheads="1"/>
          </p:cNvSpPr>
          <p:nvPr/>
        </p:nvSpPr>
        <p:spPr bwMode="auto">
          <a:xfrm>
            <a:off x="4351338" y="1266825"/>
            <a:ext cx="4175125" cy="1223963"/>
          </a:xfrm>
          <a:prstGeom prst="cloudCallout">
            <a:avLst>
              <a:gd name="adj1" fmla="val -29370"/>
              <a:gd name="adj2" fmla="val 147199"/>
            </a:avLst>
          </a:prstGeom>
          <a:solidFill>
            <a:srgbClr val="FFFF00"/>
          </a:solidFill>
          <a:ln w="12700" cap="sq">
            <a:solidFill>
              <a:schemeClr val="tx1"/>
            </a:solidFill>
            <a:round/>
            <a:headEnd type="none" w="sm" len="sm"/>
            <a:tailEnd type="none" w="sm" len="sm"/>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FF"/>
                </a:solidFill>
                <a:ea typeface="楷体_GB2312" pitchFamily="49" charset="-122"/>
              </a:rPr>
              <a:t>选一条特殊直线，方程？</a:t>
            </a:r>
          </a:p>
        </p:txBody>
      </p:sp>
      <p:grpSp>
        <p:nvGrpSpPr>
          <p:cNvPr id="59398" name="组合 6"/>
          <p:cNvGrpSpPr>
            <a:grpSpLocks/>
          </p:cNvGrpSpPr>
          <p:nvPr/>
        </p:nvGrpSpPr>
        <p:grpSpPr bwMode="auto">
          <a:xfrm>
            <a:off x="917575" y="1895475"/>
            <a:ext cx="5689600" cy="4654550"/>
            <a:chOff x="1870" y="3468"/>
            <a:chExt cx="8958" cy="7331"/>
          </a:xfrm>
        </p:grpSpPr>
        <p:grpSp>
          <p:nvGrpSpPr>
            <p:cNvPr id="59399" name="组合 5"/>
            <p:cNvGrpSpPr>
              <a:grpSpLocks/>
            </p:cNvGrpSpPr>
            <p:nvPr/>
          </p:nvGrpSpPr>
          <p:grpSpPr bwMode="auto">
            <a:xfrm>
              <a:off x="3120" y="3468"/>
              <a:ext cx="7708" cy="6820"/>
              <a:chOff x="3120" y="3468"/>
              <a:chExt cx="7708" cy="6820"/>
            </a:xfrm>
          </p:grpSpPr>
          <p:grpSp>
            <p:nvGrpSpPr>
              <p:cNvPr id="59402" name="组合 4"/>
              <p:cNvGrpSpPr>
                <a:grpSpLocks/>
              </p:cNvGrpSpPr>
              <p:nvPr/>
            </p:nvGrpSpPr>
            <p:grpSpPr bwMode="auto">
              <a:xfrm>
                <a:off x="3120" y="3468"/>
                <a:ext cx="7708" cy="6820"/>
                <a:chOff x="3120" y="3468"/>
                <a:chExt cx="7708" cy="6820"/>
              </a:xfrm>
            </p:grpSpPr>
            <p:sp>
              <p:nvSpPr>
                <p:cNvPr id="59404" name="Text Box 9"/>
                <p:cNvSpPr txBox="1">
                  <a:spLocks noChangeArrowheads="1"/>
                </p:cNvSpPr>
                <p:nvPr/>
              </p:nvSpPr>
              <p:spPr bwMode="auto">
                <a:xfrm>
                  <a:off x="7542" y="9370"/>
                  <a:ext cx="170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59405" name="Text Box 11"/>
                <p:cNvSpPr txBox="1">
                  <a:spLocks noChangeArrowheads="1"/>
                </p:cNvSpPr>
                <p:nvPr/>
              </p:nvSpPr>
              <p:spPr bwMode="auto">
                <a:xfrm>
                  <a:off x="3238" y="9249"/>
                  <a:ext cx="170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sp>
              <p:nvSpPr>
                <p:cNvPr id="59406" name="Oval 15"/>
                <p:cNvSpPr>
                  <a:spLocks noChangeArrowheads="1"/>
                </p:cNvSpPr>
                <p:nvPr/>
              </p:nvSpPr>
              <p:spPr bwMode="auto">
                <a:xfrm>
                  <a:off x="8110" y="9030"/>
                  <a:ext cx="452" cy="34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9407" name="组合 3"/>
                <p:cNvGrpSpPr>
                  <a:grpSpLocks/>
                </p:cNvGrpSpPr>
                <p:nvPr/>
              </p:nvGrpSpPr>
              <p:grpSpPr bwMode="auto">
                <a:xfrm>
                  <a:off x="3120" y="3468"/>
                  <a:ext cx="7709" cy="5902"/>
                  <a:chOff x="3120" y="3468"/>
                  <a:chExt cx="7709" cy="5902"/>
                </a:xfrm>
              </p:grpSpPr>
              <p:sp>
                <p:nvSpPr>
                  <p:cNvPr id="59408" name="Line 5"/>
                  <p:cNvSpPr>
                    <a:spLocks noChangeShapeType="1"/>
                  </p:cNvSpPr>
                  <p:nvPr/>
                </p:nvSpPr>
                <p:spPr bwMode="auto">
                  <a:xfrm>
                    <a:off x="4592" y="9250"/>
                    <a:ext cx="6237"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9409" name="组合 2"/>
                  <p:cNvGrpSpPr>
                    <a:grpSpLocks/>
                  </p:cNvGrpSpPr>
                  <p:nvPr/>
                </p:nvGrpSpPr>
                <p:grpSpPr bwMode="auto">
                  <a:xfrm>
                    <a:off x="3120" y="3468"/>
                    <a:ext cx="1700" cy="5782"/>
                    <a:chOff x="3120" y="3468"/>
                    <a:chExt cx="1700" cy="5782"/>
                  </a:xfrm>
                </p:grpSpPr>
                <p:sp>
                  <p:nvSpPr>
                    <p:cNvPr id="59411" name="Text Box 10"/>
                    <p:cNvSpPr txBox="1">
                      <a:spLocks noChangeArrowheads="1"/>
                    </p:cNvSpPr>
                    <p:nvPr/>
                  </p:nvSpPr>
                  <p:spPr bwMode="auto">
                    <a:xfrm>
                      <a:off x="3120" y="4657"/>
                      <a:ext cx="170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grpSp>
                  <p:nvGrpSpPr>
                    <p:cNvPr id="59412" name="组合 1"/>
                    <p:cNvGrpSpPr>
                      <a:grpSpLocks/>
                    </p:cNvGrpSpPr>
                    <p:nvPr/>
                  </p:nvGrpSpPr>
                  <p:grpSpPr bwMode="auto">
                    <a:xfrm>
                      <a:off x="4368" y="3468"/>
                      <a:ext cx="452" cy="5782"/>
                      <a:chOff x="4368" y="3468"/>
                      <a:chExt cx="452" cy="5782"/>
                    </a:xfrm>
                  </p:grpSpPr>
                  <p:sp>
                    <p:nvSpPr>
                      <p:cNvPr id="59413" name="Line 6"/>
                      <p:cNvSpPr>
                        <a:spLocks noChangeShapeType="1"/>
                      </p:cNvSpPr>
                      <p:nvPr/>
                    </p:nvSpPr>
                    <p:spPr bwMode="auto">
                      <a:xfrm flipV="1">
                        <a:off x="4592" y="3467"/>
                        <a:ext cx="0" cy="5782"/>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4" name="Oval 14"/>
                      <p:cNvSpPr>
                        <a:spLocks noChangeArrowheads="1"/>
                      </p:cNvSpPr>
                      <p:nvPr/>
                    </p:nvSpPr>
                    <p:spPr bwMode="auto">
                      <a:xfrm>
                        <a:off x="4367" y="4947"/>
                        <a:ext cx="452" cy="34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59410" name="Oval 16"/>
                  <p:cNvSpPr>
                    <a:spLocks noChangeArrowheads="1"/>
                  </p:cNvSpPr>
                  <p:nvPr/>
                </p:nvSpPr>
                <p:spPr bwMode="auto">
                  <a:xfrm>
                    <a:off x="4367" y="9030"/>
                    <a:ext cx="452" cy="34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59403" name="Oval 19"/>
              <p:cNvSpPr>
                <a:spLocks noChangeArrowheads="1"/>
              </p:cNvSpPr>
              <p:nvPr/>
            </p:nvSpPr>
            <p:spPr bwMode="auto">
              <a:xfrm>
                <a:off x="8110" y="5060"/>
                <a:ext cx="452" cy="34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9400" name="Line 21"/>
            <p:cNvSpPr>
              <a:spLocks noChangeShapeType="1"/>
            </p:cNvSpPr>
            <p:nvPr/>
          </p:nvSpPr>
          <p:spPr bwMode="auto">
            <a:xfrm flipV="1">
              <a:off x="3005" y="6195"/>
              <a:ext cx="1135" cy="1022"/>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9401" name="Line 22"/>
            <p:cNvSpPr>
              <a:spLocks noChangeShapeType="1"/>
            </p:cNvSpPr>
            <p:nvPr/>
          </p:nvSpPr>
          <p:spPr bwMode="auto">
            <a:xfrm>
              <a:off x="1870" y="5852"/>
              <a:ext cx="3970" cy="4947"/>
            </a:xfrm>
            <a:prstGeom prst="line">
              <a:avLst/>
            </a:prstGeom>
            <a:noFill/>
            <a:ln w="25400" cap="sq">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p:txBody>
          <a:bodyPr/>
          <a:lstStyle/>
          <a:p>
            <a:pPr eaLnBrk="1" hangingPunct="1">
              <a:lnSpc>
                <a:spcPct val="160000"/>
              </a:lnSpc>
              <a:spcBef>
                <a:spcPct val="30000"/>
              </a:spcBef>
            </a:pPr>
            <a:r>
              <a:rPr lang="zh-CN" altLang="en-US" b="1" smtClean="0"/>
              <a:t>结论</a:t>
            </a:r>
          </a:p>
          <a:p>
            <a:pPr lvl="1" eaLnBrk="1" hangingPunct="1">
              <a:lnSpc>
                <a:spcPct val="160000"/>
              </a:lnSpc>
              <a:spcBef>
                <a:spcPct val="30000"/>
              </a:spcBef>
            </a:pPr>
            <a:r>
              <a:rPr lang="zh-CN" altLang="en-US" sz="2800" b="1" smtClean="0"/>
              <a:t>只要能画出一条直线，</a:t>
            </a:r>
            <a:r>
              <a:rPr lang="zh-CN" altLang="en-US" sz="2800" b="1" smtClean="0">
                <a:solidFill>
                  <a:srgbClr val="FF0000"/>
                </a:solidFill>
              </a:rPr>
              <a:t>将输入点按照要求分成两类</a:t>
            </a:r>
            <a:r>
              <a:rPr lang="zh-CN" altLang="en-US" sz="2800" b="1" smtClean="0"/>
              <a:t>，那么就可以设计出相应的感知器，实现该功能</a:t>
            </a:r>
          </a:p>
          <a:p>
            <a:pPr lvl="1" eaLnBrk="1" hangingPunct="1">
              <a:lnSpc>
                <a:spcPct val="160000"/>
              </a:lnSpc>
              <a:spcBef>
                <a:spcPct val="30000"/>
              </a:spcBef>
            </a:pPr>
            <a:r>
              <a:rPr lang="zh-CN" altLang="en-US" sz="2800" b="1" smtClean="0">
                <a:solidFill>
                  <a:srgbClr val="FF0000"/>
                </a:solidFill>
              </a:rPr>
              <a:t>确定感知器的参数，可以通过获取这条直线的方程得到</a:t>
            </a:r>
          </a:p>
          <a:p>
            <a:pPr eaLnBrk="1" hangingPunct="1">
              <a:lnSpc>
                <a:spcPct val="160000"/>
              </a:lnSpc>
              <a:spcBef>
                <a:spcPct val="30000"/>
              </a:spcBef>
            </a:pPr>
            <a:r>
              <a:rPr lang="zh-CN" altLang="en-US" b="1" smtClean="0"/>
              <a:t>直线方程，可以通过</a:t>
            </a:r>
            <a:r>
              <a:rPr lang="zh-CN" altLang="en-US" b="1" smtClean="0">
                <a:solidFill>
                  <a:srgbClr val="FF0000"/>
                </a:solidFill>
              </a:rPr>
              <a:t>两点式或点斜式</a:t>
            </a:r>
            <a:r>
              <a:rPr lang="zh-CN" altLang="en-US" b="1" smtClean="0"/>
              <a:t>来得到</a:t>
            </a:r>
          </a:p>
        </p:txBody>
      </p:sp>
      <p:sp>
        <p:nvSpPr>
          <p:cNvPr id="60419" name="Rectangle 2"/>
          <p:cNvSpPr>
            <a:spLocks noGrp="1" noChangeArrowheads="1"/>
          </p:cNvSpPr>
          <p:nvPr>
            <p:ph type="title"/>
          </p:nvPr>
        </p:nvSpPr>
        <p:spPr/>
        <p:txBody>
          <a:bodyPr anchor="ctr"/>
          <a:lstStyle/>
          <a:p>
            <a:pPr eaLnBrk="1" hangingPunct="1"/>
            <a:r>
              <a:rPr lang="en-US" altLang="zh-CN" smtClean="0"/>
              <a:t>2. </a:t>
            </a:r>
            <a:r>
              <a:rPr lang="zh-CN" altLang="en-US" smtClean="0"/>
              <a:t>双输入感知器的设计</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chor="ctr"/>
          <a:lstStyle/>
          <a:p>
            <a:r>
              <a:rPr lang="zh-CN" altLang="en-US" smtClean="0"/>
              <a:t>感知器设计的步骤</a:t>
            </a:r>
          </a:p>
        </p:txBody>
      </p:sp>
      <p:sp>
        <p:nvSpPr>
          <p:cNvPr id="61443" name="Rectangle 3"/>
          <p:cNvSpPr>
            <a:spLocks noGrp="1" noChangeArrowheads="1"/>
          </p:cNvSpPr>
          <p:nvPr>
            <p:ph idx="1"/>
          </p:nvPr>
        </p:nvSpPr>
        <p:spPr/>
        <p:txBody>
          <a:bodyPr/>
          <a:lstStyle/>
          <a:p>
            <a:pPr>
              <a:lnSpc>
                <a:spcPct val="160000"/>
              </a:lnSpc>
            </a:pPr>
            <a:r>
              <a:rPr lang="en-US" altLang="zh-CN" b="1" smtClean="0">
                <a:latin typeface="Times New Roman" panose="02020603050405020304" pitchFamily="18" charset="0"/>
              </a:rPr>
              <a:t>1 </a:t>
            </a:r>
            <a:r>
              <a:rPr lang="zh-CN" altLang="en-US" b="1" smtClean="0">
                <a:latin typeface="Times New Roman" panose="02020603050405020304" pitchFamily="18" charset="0"/>
              </a:rPr>
              <a:t>画出布尔函数的真值表；</a:t>
            </a:r>
          </a:p>
          <a:p>
            <a:pPr>
              <a:lnSpc>
                <a:spcPct val="160000"/>
              </a:lnSpc>
            </a:pPr>
            <a:r>
              <a:rPr lang="en-US" altLang="zh-CN" b="1" smtClean="0">
                <a:latin typeface="Times New Roman" panose="02020603050405020304" pitchFamily="18" charset="0"/>
              </a:rPr>
              <a:t>2 </a:t>
            </a:r>
            <a:r>
              <a:rPr lang="zh-CN" altLang="en-US" b="1" smtClean="0">
                <a:latin typeface="Times New Roman" panose="02020603050405020304" pitchFamily="18" charset="0"/>
              </a:rPr>
              <a:t>画出</a:t>
            </a:r>
            <a:r>
              <a:rPr lang="en-US" altLang="zh-CN" b="1" smtClean="0">
                <a:latin typeface="Times New Roman" panose="02020603050405020304" pitchFamily="18" charset="0"/>
              </a:rPr>
              <a:t>x1--x2</a:t>
            </a:r>
            <a:r>
              <a:rPr lang="zh-CN" altLang="en-US" b="1" smtClean="0">
                <a:latin typeface="Times New Roman" panose="02020603050405020304" pitchFamily="18" charset="0"/>
              </a:rPr>
              <a:t>坐标系的输入点；</a:t>
            </a:r>
          </a:p>
          <a:p>
            <a:pPr>
              <a:lnSpc>
                <a:spcPct val="160000"/>
              </a:lnSpc>
            </a:pPr>
            <a:r>
              <a:rPr lang="en-US" altLang="zh-CN" b="1" smtClean="0">
                <a:latin typeface="Times New Roman" panose="02020603050405020304" pitchFamily="18" charset="0"/>
              </a:rPr>
              <a:t>3 </a:t>
            </a:r>
            <a:r>
              <a:rPr lang="zh-CN" altLang="en-US" b="1" smtClean="0">
                <a:latin typeface="Times New Roman" panose="02020603050405020304" pitchFamily="18" charset="0"/>
              </a:rPr>
              <a:t>画出对输入点正确分类的直线，标出正方向；</a:t>
            </a:r>
          </a:p>
          <a:p>
            <a:pPr>
              <a:lnSpc>
                <a:spcPct val="160000"/>
              </a:lnSpc>
            </a:pPr>
            <a:r>
              <a:rPr lang="en-US" altLang="zh-CN" b="1" smtClean="0">
                <a:latin typeface="Times New Roman" panose="02020603050405020304" pitchFamily="18" charset="0"/>
              </a:rPr>
              <a:t>4 </a:t>
            </a:r>
            <a:r>
              <a:rPr lang="zh-CN" altLang="en-US" b="1" smtClean="0">
                <a:latin typeface="Times New Roman" panose="02020603050405020304" pitchFamily="18" charset="0"/>
              </a:rPr>
              <a:t>写出直线方程；</a:t>
            </a:r>
          </a:p>
          <a:p>
            <a:pPr>
              <a:lnSpc>
                <a:spcPct val="160000"/>
              </a:lnSpc>
            </a:pPr>
            <a:r>
              <a:rPr lang="en-US" altLang="zh-CN" b="1" smtClean="0">
                <a:latin typeface="Times New Roman" panose="02020603050405020304" pitchFamily="18" charset="0"/>
              </a:rPr>
              <a:t>5 </a:t>
            </a:r>
            <a:r>
              <a:rPr lang="zh-CN" altLang="en-US" b="1" smtClean="0">
                <a:latin typeface="Times New Roman" panose="02020603050405020304" pitchFamily="18" charset="0"/>
              </a:rPr>
              <a:t>得到感知器的参数</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chor="ctr"/>
          <a:lstStyle/>
          <a:p>
            <a:pPr eaLnBrk="1" hangingPunct="1"/>
            <a:r>
              <a:rPr lang="zh-CN" altLang="en-US" smtClean="0"/>
              <a:t>异或运算</a:t>
            </a:r>
          </a:p>
        </p:txBody>
      </p:sp>
      <p:sp>
        <p:nvSpPr>
          <p:cNvPr id="62467" name="Rectangle 3"/>
          <p:cNvSpPr>
            <a:spLocks noGrp="1" noChangeArrowheads="1"/>
          </p:cNvSpPr>
          <p:nvPr>
            <p:ph idx="1"/>
          </p:nvPr>
        </p:nvSpPr>
        <p:spPr/>
        <p:txBody>
          <a:bodyPr/>
          <a:lstStyle/>
          <a:p>
            <a:pPr eaLnBrk="1" hangingPunct="1">
              <a:buClrTx/>
            </a:pPr>
            <a:r>
              <a:rPr lang="zh-CN" altLang="en-US" b="1" smtClean="0"/>
              <a:t>异或的真值表</a:t>
            </a:r>
          </a:p>
        </p:txBody>
      </p:sp>
      <p:pic>
        <p:nvPicPr>
          <p:cNvPr id="62468" name="Picture 8" descr="异或"/>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0" y="1831975"/>
            <a:ext cx="387191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0"/>
          <p:cNvGrpSpPr>
            <a:grpSpLocks/>
          </p:cNvGrpSpPr>
          <p:nvPr/>
        </p:nvGrpSpPr>
        <p:grpSpPr bwMode="auto">
          <a:xfrm>
            <a:off x="1006475" y="1138238"/>
            <a:ext cx="6842125" cy="5327650"/>
            <a:chOff x="930" y="845"/>
            <a:chExt cx="4310" cy="3356"/>
          </a:xfrm>
        </p:grpSpPr>
        <p:sp>
          <p:nvSpPr>
            <p:cNvPr id="63493" name="Line 5"/>
            <p:cNvSpPr>
              <a:spLocks noChangeShapeType="1"/>
            </p:cNvSpPr>
            <p:nvPr/>
          </p:nvSpPr>
          <p:spPr bwMode="auto">
            <a:xfrm>
              <a:off x="1837" y="3700"/>
              <a:ext cx="2495"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494" name="Line 6"/>
            <p:cNvSpPr>
              <a:spLocks noChangeShapeType="1"/>
            </p:cNvSpPr>
            <p:nvPr/>
          </p:nvSpPr>
          <p:spPr bwMode="auto">
            <a:xfrm flipV="1">
              <a:off x="1837" y="1387"/>
              <a:ext cx="0" cy="2313"/>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495" name="Line 7"/>
            <p:cNvSpPr>
              <a:spLocks noChangeShapeType="1"/>
            </p:cNvSpPr>
            <p:nvPr/>
          </p:nvSpPr>
          <p:spPr bwMode="auto">
            <a:xfrm>
              <a:off x="3334" y="3655"/>
              <a:ext cx="0" cy="45"/>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496" name="Line 8"/>
            <p:cNvSpPr>
              <a:spLocks noChangeShapeType="1"/>
            </p:cNvSpPr>
            <p:nvPr/>
          </p:nvSpPr>
          <p:spPr bwMode="auto">
            <a:xfrm>
              <a:off x="1837" y="2067"/>
              <a:ext cx="4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497" name="Text Box 9"/>
            <p:cNvSpPr txBox="1">
              <a:spLocks noChangeArrowheads="1"/>
            </p:cNvSpPr>
            <p:nvPr/>
          </p:nvSpPr>
          <p:spPr bwMode="auto">
            <a:xfrm>
              <a:off x="3017" y="3836"/>
              <a:ext cx="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63498" name="Text Box 10"/>
            <p:cNvSpPr txBox="1">
              <a:spLocks noChangeArrowheads="1"/>
            </p:cNvSpPr>
            <p:nvPr/>
          </p:nvSpPr>
          <p:spPr bwMode="auto">
            <a:xfrm>
              <a:off x="930" y="1885"/>
              <a:ext cx="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63499" name="Text Box 11"/>
            <p:cNvSpPr txBox="1">
              <a:spLocks noChangeArrowheads="1"/>
            </p:cNvSpPr>
            <p:nvPr/>
          </p:nvSpPr>
          <p:spPr bwMode="auto">
            <a:xfrm>
              <a:off x="1248" y="3745"/>
              <a:ext cx="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63500" name="Object 12"/>
            <p:cNvGraphicFramePr>
              <a:graphicFrameLocks noChangeAspect="1"/>
            </p:cNvGraphicFramePr>
            <p:nvPr/>
          </p:nvGraphicFramePr>
          <p:xfrm>
            <a:off x="4514" y="3203"/>
            <a:ext cx="726" cy="614"/>
          </p:xfrm>
          <a:graphic>
            <a:graphicData uri="http://schemas.openxmlformats.org/presentationml/2006/ole">
              <mc:AlternateContent xmlns:mc="http://schemas.openxmlformats.org/markup-compatibility/2006">
                <mc:Choice xmlns:v="urn:schemas-microsoft-com:vml" Requires="v">
                  <p:oleObj spid="_x0000_s63508" r:id="rId3" imgW="164957" imgH="139579" progId="Equation.3">
                    <p:embed/>
                  </p:oleObj>
                </mc:Choice>
                <mc:Fallback>
                  <p:oleObj r:id="rId3" imgW="164957" imgH="13957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 y="3203"/>
                          <a:ext cx="726"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01" name="Object 13"/>
            <p:cNvGraphicFramePr>
              <a:graphicFrameLocks noChangeAspect="1"/>
            </p:cNvGraphicFramePr>
            <p:nvPr/>
          </p:nvGraphicFramePr>
          <p:xfrm>
            <a:off x="1384" y="845"/>
            <a:ext cx="680" cy="535"/>
          </p:xfrm>
          <a:graphic>
            <a:graphicData uri="http://schemas.openxmlformats.org/presentationml/2006/ole">
              <mc:AlternateContent xmlns:mc="http://schemas.openxmlformats.org/markup-compatibility/2006">
                <mc:Choice xmlns:v="urn:schemas-microsoft-com:vml" Requires="v">
                  <p:oleObj spid="_x0000_s63509" r:id="rId5" imgW="177646" imgH="139579" progId="Equation.3">
                    <p:embed/>
                  </p:oleObj>
                </mc:Choice>
                <mc:Fallback>
                  <p:oleObj r:id="rId5" imgW="177646" imgH="13957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4" y="845"/>
                          <a:ext cx="68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02" name="Oval 14"/>
            <p:cNvSpPr>
              <a:spLocks noChangeArrowheads="1"/>
            </p:cNvSpPr>
            <p:nvPr/>
          </p:nvSpPr>
          <p:spPr bwMode="auto">
            <a:xfrm>
              <a:off x="1747" y="1979"/>
              <a:ext cx="181" cy="136"/>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03" name="Oval 15"/>
            <p:cNvSpPr>
              <a:spLocks noChangeArrowheads="1"/>
            </p:cNvSpPr>
            <p:nvPr/>
          </p:nvSpPr>
          <p:spPr bwMode="auto">
            <a:xfrm>
              <a:off x="3244" y="3612"/>
              <a:ext cx="181" cy="136"/>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04" name="Oval 16"/>
            <p:cNvSpPr>
              <a:spLocks noChangeArrowheads="1"/>
            </p:cNvSpPr>
            <p:nvPr/>
          </p:nvSpPr>
          <p:spPr bwMode="auto">
            <a:xfrm>
              <a:off x="1747" y="3612"/>
              <a:ext cx="181" cy="136"/>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05" name="Oval 19"/>
            <p:cNvSpPr>
              <a:spLocks noChangeArrowheads="1"/>
            </p:cNvSpPr>
            <p:nvPr/>
          </p:nvSpPr>
          <p:spPr bwMode="auto">
            <a:xfrm>
              <a:off x="3244" y="2024"/>
              <a:ext cx="181" cy="136"/>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3491" name="AutoShape 22"/>
          <p:cNvSpPr>
            <a:spLocks noChangeArrowheads="1"/>
          </p:cNvSpPr>
          <p:nvPr/>
        </p:nvSpPr>
        <p:spPr bwMode="auto">
          <a:xfrm>
            <a:off x="3875088" y="1203325"/>
            <a:ext cx="4967287" cy="1368425"/>
          </a:xfrm>
          <a:prstGeom prst="cloudCallout">
            <a:avLst>
              <a:gd name="adj1" fmla="val -21255"/>
              <a:gd name="adj2" fmla="val 160301"/>
            </a:avLst>
          </a:prstGeom>
          <a:solidFill>
            <a:srgbClr val="FFFF00"/>
          </a:solidFill>
          <a:ln w="12700" cap="sq">
            <a:solidFill>
              <a:schemeClr val="tx1"/>
            </a:solidFill>
            <a:round/>
            <a:headEnd type="none" w="sm" len="sm"/>
            <a:tailEnd type="none" w="sm" len="sm"/>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FF"/>
                </a:solidFill>
                <a:latin typeface="楷体_GB2312" pitchFamily="49" charset="-122"/>
                <a:ea typeface="楷体_GB2312" pitchFamily="49" charset="-122"/>
              </a:rPr>
              <a:t>将红点和绿点分开的直线</a:t>
            </a:r>
            <a:r>
              <a:rPr lang="en-US" altLang="zh-CN" sz="2800" b="1">
                <a:solidFill>
                  <a:srgbClr val="0000FF"/>
                </a:solidFill>
                <a:latin typeface="楷体_GB2312" pitchFamily="49" charset="-122"/>
                <a:ea typeface="楷体_GB2312" pitchFamily="49" charset="-122"/>
              </a:rPr>
              <a:t>?</a:t>
            </a:r>
            <a:r>
              <a:rPr lang="zh-CN" altLang="en-US" sz="2800" b="1">
                <a:solidFill>
                  <a:srgbClr val="0000FF"/>
                </a:solidFill>
                <a:latin typeface="楷体_GB2312" pitchFamily="49" charset="-122"/>
                <a:ea typeface="楷体_GB2312" pitchFamily="49" charset="-122"/>
              </a:rPr>
              <a:t>找不到！</a:t>
            </a:r>
          </a:p>
        </p:txBody>
      </p:sp>
      <p:sp>
        <p:nvSpPr>
          <p:cNvPr id="63492" name="Rectangle 2"/>
          <p:cNvSpPr>
            <a:spLocks noGrp="1" noChangeArrowheads="1"/>
          </p:cNvSpPr>
          <p:nvPr>
            <p:ph type="title"/>
          </p:nvPr>
        </p:nvSpPr>
        <p:spPr/>
        <p:txBody>
          <a:bodyPr anchor="ctr"/>
          <a:lstStyle/>
          <a:p>
            <a:pPr eaLnBrk="1" hangingPunct="1"/>
            <a:r>
              <a:rPr lang="zh-CN" altLang="en-US" smtClean="0"/>
              <a:t>异或运算</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组合 3"/>
          <p:cNvGrpSpPr>
            <a:grpSpLocks/>
          </p:cNvGrpSpPr>
          <p:nvPr/>
        </p:nvGrpSpPr>
        <p:grpSpPr bwMode="auto">
          <a:xfrm>
            <a:off x="1255713" y="1020763"/>
            <a:ext cx="6699250" cy="5327650"/>
            <a:chOff x="1977" y="1606"/>
            <a:chExt cx="10550" cy="8390"/>
          </a:xfrm>
        </p:grpSpPr>
        <p:grpSp>
          <p:nvGrpSpPr>
            <p:cNvPr id="64516" name="Group 28"/>
            <p:cNvGrpSpPr>
              <a:grpSpLocks/>
            </p:cNvGrpSpPr>
            <p:nvPr/>
          </p:nvGrpSpPr>
          <p:grpSpPr bwMode="auto">
            <a:xfrm>
              <a:off x="1977" y="1606"/>
              <a:ext cx="10550" cy="8390"/>
              <a:chOff x="1020" y="845"/>
              <a:chExt cx="4220" cy="3356"/>
            </a:xfrm>
          </p:grpSpPr>
          <p:grpSp>
            <p:nvGrpSpPr>
              <p:cNvPr id="64519" name="Group 4"/>
              <p:cNvGrpSpPr>
                <a:grpSpLocks/>
              </p:cNvGrpSpPr>
              <p:nvPr/>
            </p:nvGrpSpPr>
            <p:grpSpPr bwMode="auto">
              <a:xfrm>
                <a:off x="1157" y="845"/>
                <a:ext cx="4083" cy="3356"/>
                <a:chOff x="1157" y="845"/>
                <a:chExt cx="4083" cy="3356"/>
              </a:xfrm>
            </p:grpSpPr>
            <p:sp>
              <p:nvSpPr>
                <p:cNvPr id="64522" name="Line 5"/>
                <p:cNvSpPr>
                  <a:spLocks noChangeShapeType="1"/>
                </p:cNvSpPr>
                <p:nvPr/>
              </p:nvSpPr>
              <p:spPr bwMode="auto">
                <a:xfrm>
                  <a:off x="1837" y="3700"/>
                  <a:ext cx="2495"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3" name="Line 6"/>
                <p:cNvSpPr>
                  <a:spLocks noChangeShapeType="1"/>
                </p:cNvSpPr>
                <p:nvPr/>
              </p:nvSpPr>
              <p:spPr bwMode="auto">
                <a:xfrm flipV="1">
                  <a:off x="1837" y="1387"/>
                  <a:ext cx="0" cy="2313"/>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24" name="Line 7"/>
                <p:cNvSpPr>
                  <a:spLocks noChangeShapeType="1"/>
                </p:cNvSpPr>
                <p:nvPr/>
              </p:nvSpPr>
              <p:spPr bwMode="auto">
                <a:xfrm>
                  <a:off x="3334" y="3655"/>
                  <a:ext cx="0" cy="45"/>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4525" name="Line 8"/>
                <p:cNvSpPr>
                  <a:spLocks noChangeShapeType="1"/>
                </p:cNvSpPr>
                <p:nvPr/>
              </p:nvSpPr>
              <p:spPr bwMode="auto">
                <a:xfrm>
                  <a:off x="1837" y="2067"/>
                  <a:ext cx="4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4526" name="Text Box 9"/>
                <p:cNvSpPr txBox="1">
                  <a:spLocks noChangeArrowheads="1"/>
                </p:cNvSpPr>
                <p:nvPr/>
              </p:nvSpPr>
              <p:spPr bwMode="auto">
                <a:xfrm>
                  <a:off x="3017" y="3836"/>
                  <a:ext cx="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64527" name="Text Box 10"/>
                <p:cNvSpPr txBox="1">
                  <a:spLocks noChangeArrowheads="1"/>
                </p:cNvSpPr>
                <p:nvPr/>
              </p:nvSpPr>
              <p:spPr bwMode="auto">
                <a:xfrm>
                  <a:off x="1157" y="1864"/>
                  <a:ext cx="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64528" name="Text Box 11"/>
                <p:cNvSpPr txBox="1">
                  <a:spLocks noChangeArrowheads="1"/>
                </p:cNvSpPr>
                <p:nvPr/>
              </p:nvSpPr>
              <p:spPr bwMode="auto">
                <a:xfrm>
                  <a:off x="1248" y="3745"/>
                  <a:ext cx="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64529" name="Object 12"/>
                <p:cNvGraphicFramePr>
                  <a:graphicFrameLocks noChangeAspect="1"/>
                </p:cNvGraphicFramePr>
                <p:nvPr/>
              </p:nvGraphicFramePr>
              <p:xfrm>
                <a:off x="4514" y="3203"/>
                <a:ext cx="726" cy="614"/>
              </p:xfrm>
              <a:graphic>
                <a:graphicData uri="http://schemas.openxmlformats.org/presentationml/2006/ole">
                  <mc:AlternateContent xmlns:mc="http://schemas.openxmlformats.org/markup-compatibility/2006">
                    <mc:Choice xmlns:v="urn:schemas-microsoft-com:vml" Requires="v">
                      <p:oleObj spid="_x0000_s64537" r:id="rId3" imgW="164957" imgH="139579" progId="Equation.3">
                        <p:embed/>
                      </p:oleObj>
                    </mc:Choice>
                    <mc:Fallback>
                      <p:oleObj r:id="rId3" imgW="164957" imgH="13957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 y="3203"/>
                              <a:ext cx="726"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30" name="Object 13"/>
                <p:cNvGraphicFramePr>
                  <a:graphicFrameLocks noChangeAspect="1"/>
                </p:cNvGraphicFramePr>
                <p:nvPr/>
              </p:nvGraphicFramePr>
              <p:xfrm>
                <a:off x="1384" y="845"/>
                <a:ext cx="680" cy="535"/>
              </p:xfrm>
              <a:graphic>
                <a:graphicData uri="http://schemas.openxmlformats.org/presentationml/2006/ole">
                  <mc:AlternateContent xmlns:mc="http://schemas.openxmlformats.org/markup-compatibility/2006">
                    <mc:Choice xmlns:v="urn:schemas-microsoft-com:vml" Requires="v">
                      <p:oleObj spid="_x0000_s64538" r:id="rId5" imgW="177646" imgH="139579" progId="Equation.3">
                        <p:embed/>
                      </p:oleObj>
                    </mc:Choice>
                    <mc:Fallback>
                      <p:oleObj r:id="rId5" imgW="177646" imgH="13957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4" y="845"/>
                              <a:ext cx="68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31" name="Oval 14"/>
                <p:cNvSpPr>
                  <a:spLocks noChangeArrowheads="1"/>
                </p:cNvSpPr>
                <p:nvPr/>
              </p:nvSpPr>
              <p:spPr bwMode="auto">
                <a:xfrm>
                  <a:off x="1747" y="1979"/>
                  <a:ext cx="181" cy="136"/>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2" name="Oval 15"/>
                <p:cNvSpPr>
                  <a:spLocks noChangeArrowheads="1"/>
                </p:cNvSpPr>
                <p:nvPr/>
              </p:nvSpPr>
              <p:spPr bwMode="auto">
                <a:xfrm>
                  <a:off x="3244" y="3612"/>
                  <a:ext cx="181" cy="136"/>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3" name="Oval 16"/>
                <p:cNvSpPr>
                  <a:spLocks noChangeArrowheads="1"/>
                </p:cNvSpPr>
                <p:nvPr/>
              </p:nvSpPr>
              <p:spPr bwMode="auto">
                <a:xfrm>
                  <a:off x="1747" y="3612"/>
                  <a:ext cx="181" cy="136"/>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4" name="Oval 17"/>
                <p:cNvSpPr>
                  <a:spLocks noChangeArrowheads="1"/>
                </p:cNvSpPr>
                <p:nvPr/>
              </p:nvSpPr>
              <p:spPr bwMode="auto">
                <a:xfrm>
                  <a:off x="3244" y="2024"/>
                  <a:ext cx="181" cy="136"/>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4520" name="Line 18"/>
              <p:cNvSpPr>
                <a:spLocks noChangeShapeType="1"/>
              </p:cNvSpPr>
              <p:nvPr/>
            </p:nvSpPr>
            <p:spPr bwMode="auto">
              <a:xfrm>
                <a:off x="1020" y="2115"/>
                <a:ext cx="1951" cy="1905"/>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4521" name="Line 19"/>
              <p:cNvSpPr>
                <a:spLocks noChangeShapeType="1"/>
              </p:cNvSpPr>
              <p:nvPr/>
            </p:nvSpPr>
            <p:spPr bwMode="auto">
              <a:xfrm>
                <a:off x="1655" y="1389"/>
                <a:ext cx="2631" cy="2540"/>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4517" name="Line 20"/>
            <p:cNvSpPr>
              <a:spLocks noChangeShapeType="1"/>
            </p:cNvSpPr>
            <p:nvPr/>
          </p:nvSpPr>
          <p:spPr bwMode="auto">
            <a:xfrm flipV="1">
              <a:off x="5213" y="7501"/>
              <a:ext cx="455" cy="455"/>
            </a:xfrm>
            <a:prstGeom prst="line">
              <a:avLst/>
            </a:prstGeom>
            <a:noFill/>
            <a:ln w="38100">
              <a:solidFill>
                <a:srgbClr val="FF0000"/>
              </a:solidFill>
              <a:prstDash val="lgDash"/>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4518" name="Line 21"/>
            <p:cNvSpPr>
              <a:spLocks noChangeShapeType="1"/>
            </p:cNvSpPr>
            <p:nvPr/>
          </p:nvSpPr>
          <p:spPr bwMode="auto">
            <a:xfrm flipH="1">
              <a:off x="5404" y="5456"/>
              <a:ext cx="680" cy="795"/>
            </a:xfrm>
            <a:prstGeom prst="line">
              <a:avLst/>
            </a:prstGeom>
            <a:noFill/>
            <a:ln w="50800">
              <a:solidFill>
                <a:srgbClr val="FF0000"/>
              </a:solidFill>
              <a:prstDash val="dashDot"/>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64515" name="Rectangle 2"/>
          <p:cNvSpPr>
            <a:spLocks noGrp="1" noChangeArrowheads="1"/>
          </p:cNvSpPr>
          <p:nvPr>
            <p:ph type="title"/>
          </p:nvPr>
        </p:nvSpPr>
        <p:spPr/>
        <p:txBody>
          <a:bodyPr anchor="ctr"/>
          <a:lstStyle/>
          <a:p>
            <a:pPr eaLnBrk="1" hangingPunct="1"/>
            <a:r>
              <a:rPr lang="zh-CN" altLang="en-US" smtClean="0"/>
              <a:t>异或运算</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sz="half" idx="4294967295"/>
          </p:nvPr>
        </p:nvSpPr>
        <p:spPr>
          <a:xfrm>
            <a:off x="973138" y="1219200"/>
            <a:ext cx="7197725" cy="4857750"/>
          </a:xfrm>
        </p:spPr>
        <p:txBody>
          <a:bodyPr/>
          <a:lstStyle/>
          <a:p>
            <a:pPr eaLnBrk="1" hangingPunct="1">
              <a:lnSpc>
                <a:spcPct val="160000"/>
              </a:lnSpc>
              <a:buClrTx/>
            </a:pPr>
            <a:r>
              <a:rPr lang="zh-CN" altLang="en-US" b="1" smtClean="0">
                <a:latin typeface="Times New Roman" panose="02020603050405020304" pitchFamily="18" charset="0"/>
              </a:rPr>
              <a:t>异或运算需要使用</a:t>
            </a:r>
            <a:r>
              <a:rPr lang="en-US" altLang="zh-CN" b="1" smtClean="0">
                <a:solidFill>
                  <a:srgbClr val="FF0000"/>
                </a:solidFill>
                <a:latin typeface="Times New Roman" panose="02020603050405020304" pitchFamily="18" charset="0"/>
              </a:rPr>
              <a:t>3</a:t>
            </a:r>
            <a:r>
              <a:rPr lang="zh-CN" altLang="en-US" b="1" smtClean="0">
                <a:solidFill>
                  <a:srgbClr val="FF0000"/>
                </a:solidFill>
                <a:latin typeface="Times New Roman" panose="02020603050405020304" pitchFamily="18" charset="0"/>
              </a:rPr>
              <a:t>个感知器</a:t>
            </a:r>
            <a:r>
              <a:rPr lang="zh-CN" altLang="en-US" b="1" smtClean="0">
                <a:latin typeface="Times New Roman" panose="02020603050405020304" pitchFamily="18" charset="0"/>
              </a:rPr>
              <a:t>来实现，即需要一个简单的感知器网络实现异或运算</a:t>
            </a:r>
          </a:p>
          <a:p>
            <a:pPr eaLnBrk="1" hangingPunct="1">
              <a:lnSpc>
                <a:spcPct val="160000"/>
              </a:lnSpc>
              <a:buClrTx/>
            </a:pPr>
            <a:r>
              <a:rPr lang="zh-CN" altLang="en-US" b="1" smtClean="0">
                <a:latin typeface="Times New Roman" panose="02020603050405020304" pitchFamily="18" charset="0"/>
              </a:rPr>
              <a:t>利用</a:t>
            </a:r>
            <a:r>
              <a:rPr lang="en-US" altLang="zh-CN" b="1" smtClean="0">
                <a:latin typeface="Times New Roman" panose="02020603050405020304" pitchFamily="18" charset="0"/>
              </a:rPr>
              <a:t>2</a:t>
            </a:r>
            <a:r>
              <a:rPr lang="zh-CN" altLang="en-US" b="1" smtClean="0">
                <a:latin typeface="Times New Roman" panose="02020603050405020304" pitchFamily="18" charset="0"/>
              </a:rPr>
              <a:t>个感知器，对应</a:t>
            </a:r>
            <a:r>
              <a:rPr lang="en-US" altLang="zh-CN" b="1" smtClean="0">
                <a:latin typeface="Times New Roman" panose="02020603050405020304" pitchFamily="18" charset="0"/>
              </a:rPr>
              <a:t>2</a:t>
            </a:r>
            <a:r>
              <a:rPr lang="zh-CN" altLang="en-US" b="1" smtClean="0">
                <a:latin typeface="Times New Roman" panose="02020603050405020304" pitchFamily="18" charset="0"/>
              </a:rPr>
              <a:t>条直线，将红点和绿点分开：</a:t>
            </a:r>
          </a:p>
          <a:p>
            <a:pPr eaLnBrk="1" hangingPunct="1">
              <a:lnSpc>
                <a:spcPct val="160000"/>
              </a:lnSpc>
              <a:buClrTx/>
            </a:pPr>
            <a:endParaRPr lang="zh-CN" altLang="en-US" b="1" smtClean="0">
              <a:latin typeface="Times New Roman" panose="02020603050405020304" pitchFamily="18" charset="0"/>
            </a:endParaRPr>
          </a:p>
          <a:p>
            <a:pPr eaLnBrk="1" hangingPunct="1">
              <a:lnSpc>
                <a:spcPct val="160000"/>
              </a:lnSpc>
              <a:buClrTx/>
            </a:pPr>
            <a:r>
              <a:rPr lang="zh-CN" altLang="en-US" b="1" smtClean="0">
                <a:latin typeface="Times New Roman" panose="02020603050405020304" pitchFamily="18" charset="0"/>
              </a:rPr>
              <a:t>再利用感知器实现</a:t>
            </a:r>
            <a:r>
              <a:rPr lang="en-US" altLang="zh-CN" b="1" smtClean="0">
                <a:latin typeface="Times New Roman" panose="02020603050405020304" pitchFamily="18" charset="0"/>
              </a:rPr>
              <a:t>AND</a:t>
            </a:r>
            <a:r>
              <a:rPr lang="zh-CN" altLang="en-US" b="1" smtClean="0">
                <a:latin typeface="Times New Roman" panose="02020603050405020304" pitchFamily="18" charset="0"/>
              </a:rPr>
              <a:t>运算</a:t>
            </a:r>
          </a:p>
        </p:txBody>
      </p:sp>
      <p:graphicFrame>
        <p:nvGraphicFramePr>
          <p:cNvPr id="65539" name="Object 4"/>
          <p:cNvGraphicFramePr>
            <a:graphicFrameLocks noGrp="1" noChangeAspect="1"/>
          </p:cNvGraphicFramePr>
          <p:nvPr>
            <p:ph idx="1"/>
          </p:nvPr>
        </p:nvGraphicFramePr>
        <p:xfrm>
          <a:off x="3313113" y="4049713"/>
          <a:ext cx="2519362" cy="463550"/>
        </p:xfrm>
        <a:graphic>
          <a:graphicData uri="http://schemas.openxmlformats.org/presentationml/2006/ole">
            <mc:AlternateContent xmlns:mc="http://schemas.openxmlformats.org/markup-compatibility/2006">
              <mc:Choice xmlns:v="urn:schemas-microsoft-com:vml" Requires="v">
                <p:oleObj spid="_x0000_s65544" r:id="rId3" imgW="964781" imgH="177723" progId="Equation.3">
                  <p:embed/>
                </p:oleObj>
              </mc:Choice>
              <mc:Fallback>
                <p:oleObj r:id="rId3" imgW="964781" imgH="177723"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3113" y="4049713"/>
                        <a:ext cx="2519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0" name="Object 7"/>
          <p:cNvGraphicFramePr>
            <a:graphicFrameLocks noGrp="1" noChangeAspect="1"/>
          </p:cNvGraphicFramePr>
          <p:nvPr>
            <p:ph sz="quarter" idx="4294967295"/>
          </p:nvPr>
        </p:nvGraphicFramePr>
        <p:xfrm>
          <a:off x="3311525" y="4657725"/>
          <a:ext cx="2447925" cy="488950"/>
        </p:xfrm>
        <a:graphic>
          <a:graphicData uri="http://schemas.openxmlformats.org/presentationml/2006/ole">
            <mc:AlternateContent xmlns:mc="http://schemas.openxmlformats.org/markup-compatibility/2006">
              <mc:Choice xmlns:v="urn:schemas-microsoft-com:vml" Requires="v">
                <p:oleObj spid="_x0000_s65545" r:id="rId5" imgW="1028254" imgH="177723" progId="Equation.3">
                  <p:embed/>
                </p:oleObj>
              </mc:Choice>
              <mc:Fallback>
                <p:oleObj r:id="rId5" imgW="1028254" imgH="177723"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1525" y="4657725"/>
                        <a:ext cx="24479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41" name="Rectangle 2"/>
          <p:cNvSpPr>
            <a:spLocks noGrp="1" noChangeArrowheads="1"/>
          </p:cNvSpPr>
          <p:nvPr>
            <p:ph type="title"/>
          </p:nvPr>
        </p:nvSpPr>
        <p:spPr/>
        <p:txBody>
          <a:bodyPr anchor="ctr"/>
          <a:lstStyle/>
          <a:p>
            <a:pPr eaLnBrk="1" hangingPunct="1"/>
            <a:r>
              <a:rPr lang="zh-CN" altLang="en-US" smtClean="0"/>
              <a:t>异或运算</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lstStyle/>
          <a:p>
            <a:pPr eaLnBrk="1" hangingPunct="1">
              <a:lnSpc>
                <a:spcPct val="170000"/>
              </a:lnSpc>
              <a:buFont typeface="Wingdings" panose="05000000000000000000" pitchFamily="2" charset="2"/>
              <a:buNone/>
            </a:pPr>
            <a:r>
              <a:rPr lang="en-US" altLang="zh-CN" b="1" smtClean="0">
                <a:latin typeface="Times New Roman" panose="02020603050405020304" pitchFamily="18" charset="0"/>
              </a:rPr>
              <a:t>(3) </a:t>
            </a:r>
            <a:r>
              <a:rPr lang="zh-CN" altLang="en-US" b="1" smtClean="0">
                <a:latin typeface="Times New Roman" panose="02020603050405020304" pitchFamily="18" charset="0"/>
              </a:rPr>
              <a:t>第二次热潮</a:t>
            </a:r>
            <a:r>
              <a:rPr lang="en-US" altLang="zh-CN" b="1" smtClean="0">
                <a:latin typeface="Times New Roman" panose="02020603050405020304" pitchFamily="18" charset="0"/>
              </a:rPr>
              <a:t>(80</a:t>
            </a:r>
            <a:r>
              <a:rPr lang="zh-CN" altLang="en-US" b="1" smtClean="0">
                <a:latin typeface="Times New Roman" panose="02020603050405020304" pitchFamily="18" charset="0"/>
              </a:rPr>
              <a:t>年代初</a:t>
            </a:r>
            <a:r>
              <a:rPr lang="en-US" altLang="zh-CN" b="1" smtClean="0">
                <a:latin typeface="Times New Roman" panose="02020603050405020304" pitchFamily="18" charset="0"/>
              </a:rPr>
              <a:t>-90</a:t>
            </a:r>
            <a:r>
              <a:rPr lang="zh-CN" altLang="en-US" b="1" smtClean="0">
                <a:latin typeface="Times New Roman" panose="02020603050405020304" pitchFamily="18" charset="0"/>
              </a:rPr>
              <a:t>年代中</a:t>
            </a:r>
            <a:r>
              <a:rPr lang="en-US" altLang="zh-CN" b="1" smtClean="0">
                <a:latin typeface="Times New Roman" panose="02020603050405020304" pitchFamily="18" charset="0"/>
              </a:rPr>
              <a:t>)</a:t>
            </a:r>
          </a:p>
          <a:p>
            <a:pPr eaLnBrk="1" hangingPunct="1">
              <a:lnSpc>
                <a:spcPct val="170000"/>
              </a:lnSpc>
              <a:buFont typeface="Wingdings" panose="05000000000000000000" pitchFamily="2" charset="2"/>
              <a:buNone/>
            </a:pPr>
            <a:r>
              <a:rPr lang="zh-CN" altLang="en-US" b="1" smtClean="0">
                <a:latin typeface="Times New Roman" panose="02020603050405020304" pitchFamily="18" charset="0"/>
              </a:rPr>
              <a:t>     </a:t>
            </a:r>
            <a:r>
              <a:rPr lang="en-US" altLang="zh-CN" b="1" smtClean="0">
                <a:latin typeface="Times New Roman" panose="02020603050405020304" pitchFamily="18" charset="0"/>
              </a:rPr>
              <a:t>1982</a:t>
            </a:r>
            <a:r>
              <a:rPr lang="zh-CN" altLang="en-US" b="1" smtClean="0">
                <a:latin typeface="Times New Roman" panose="02020603050405020304" pitchFamily="18" charset="0"/>
              </a:rPr>
              <a:t>年，美国物理学家</a:t>
            </a:r>
            <a:r>
              <a:rPr lang="en-US" altLang="zh-CN" b="1" smtClean="0">
                <a:latin typeface="Times New Roman" panose="02020603050405020304" pitchFamily="18" charset="0"/>
              </a:rPr>
              <a:t>J.J.Hopfield</a:t>
            </a:r>
            <a:r>
              <a:rPr lang="zh-CN" altLang="en-US" b="1" smtClean="0">
                <a:latin typeface="Times New Roman" panose="02020603050405020304" pitchFamily="18" charset="0"/>
              </a:rPr>
              <a:t>提出</a:t>
            </a:r>
            <a:r>
              <a:rPr lang="en-US" altLang="zh-CN" b="1" smtClean="0">
                <a:solidFill>
                  <a:srgbClr val="FF0000"/>
                </a:solidFill>
                <a:latin typeface="Times New Roman" panose="02020603050405020304" pitchFamily="18" charset="0"/>
              </a:rPr>
              <a:t>Hopfield </a:t>
            </a:r>
            <a:r>
              <a:rPr lang="zh-CN" altLang="en-US" b="1" smtClean="0">
                <a:solidFill>
                  <a:srgbClr val="FF0000"/>
                </a:solidFill>
                <a:latin typeface="Times New Roman" panose="02020603050405020304" pitchFamily="18" charset="0"/>
              </a:rPr>
              <a:t>模型</a:t>
            </a:r>
            <a:r>
              <a:rPr lang="en-US" altLang="zh-CN" b="1" smtClean="0">
                <a:latin typeface="Times New Roman" panose="02020603050405020304" pitchFamily="18" charset="0"/>
              </a:rPr>
              <a:t>:</a:t>
            </a:r>
            <a:r>
              <a:rPr lang="zh-CN" altLang="en-US" b="1" smtClean="0">
                <a:latin typeface="Times New Roman" panose="02020603050405020304" pitchFamily="18" charset="0"/>
              </a:rPr>
              <a:t>互联的非线性动力学网络，一种反复运算的动态过程，是符号逻辑处理方法所不具备的性质</a:t>
            </a:r>
            <a:r>
              <a:rPr lang="en-US" altLang="zh-CN" b="1" smtClean="0">
                <a:latin typeface="Times New Roman" panose="02020603050405020304" pitchFamily="18" charset="0"/>
              </a:rPr>
              <a:t>. </a:t>
            </a:r>
          </a:p>
          <a:p>
            <a:pPr eaLnBrk="1" hangingPunct="1">
              <a:lnSpc>
                <a:spcPct val="170000"/>
              </a:lnSpc>
              <a:buFont typeface="Wingdings" panose="05000000000000000000" pitchFamily="2" charset="2"/>
              <a:buNone/>
            </a:pPr>
            <a:r>
              <a:rPr lang="en-US" altLang="zh-CN" b="1" smtClean="0">
                <a:latin typeface="Times New Roman" panose="02020603050405020304" pitchFamily="18" charset="0"/>
              </a:rPr>
              <a:t>     1987</a:t>
            </a:r>
            <a:r>
              <a:rPr lang="zh-CN" altLang="en-US" b="1" smtClean="0">
                <a:latin typeface="Times New Roman" panose="02020603050405020304" pitchFamily="18" charset="0"/>
              </a:rPr>
              <a:t>年首届国际</a:t>
            </a:r>
            <a:r>
              <a:rPr lang="en-US" altLang="zh-CN" b="1" smtClean="0">
                <a:latin typeface="Times New Roman" panose="02020603050405020304" pitchFamily="18" charset="0"/>
              </a:rPr>
              <a:t>ANN</a:t>
            </a:r>
            <a:r>
              <a:rPr lang="zh-CN" altLang="en-US" b="1" smtClean="0">
                <a:latin typeface="Times New Roman" panose="02020603050405020304" pitchFamily="18" charset="0"/>
              </a:rPr>
              <a:t>大会在圣地亚哥召开，国际</a:t>
            </a:r>
            <a:r>
              <a:rPr lang="en-US" altLang="zh-CN" b="1" smtClean="0">
                <a:latin typeface="Times New Roman" panose="02020603050405020304" pitchFamily="18" charset="0"/>
              </a:rPr>
              <a:t>ANN</a:t>
            </a:r>
            <a:r>
              <a:rPr lang="zh-CN" altLang="en-US" b="1" smtClean="0">
                <a:latin typeface="Times New Roman" panose="02020603050405020304" pitchFamily="18" charset="0"/>
              </a:rPr>
              <a:t>联合会成立，创办了多种</a:t>
            </a:r>
            <a:r>
              <a:rPr lang="en-US" altLang="zh-CN" b="1" smtClean="0">
                <a:latin typeface="Times New Roman" panose="02020603050405020304" pitchFamily="18" charset="0"/>
              </a:rPr>
              <a:t>ANN</a:t>
            </a:r>
            <a:r>
              <a:rPr lang="zh-CN" altLang="en-US" b="1" smtClean="0">
                <a:latin typeface="Times New Roman" panose="02020603050405020304" pitchFamily="18" charset="0"/>
              </a:rPr>
              <a:t>国际刊物。</a:t>
            </a:r>
            <a:r>
              <a:rPr lang="en-US" altLang="zh-CN" b="1" smtClean="0">
                <a:latin typeface="Times New Roman" panose="02020603050405020304" pitchFamily="18" charset="0"/>
              </a:rPr>
              <a:t>1990</a:t>
            </a:r>
            <a:r>
              <a:rPr lang="zh-CN" altLang="en-US" b="1" smtClean="0">
                <a:latin typeface="Times New Roman" panose="02020603050405020304" pitchFamily="18" charset="0"/>
              </a:rPr>
              <a:t>年</a:t>
            </a:r>
            <a:r>
              <a:rPr lang="en-US" altLang="zh-CN" b="1" smtClean="0">
                <a:latin typeface="Times New Roman" panose="02020603050405020304" pitchFamily="18" charset="0"/>
              </a:rPr>
              <a:t>12</a:t>
            </a:r>
            <a:r>
              <a:rPr lang="zh-CN" altLang="en-US" b="1" smtClean="0">
                <a:latin typeface="Times New Roman" panose="02020603050405020304" pitchFamily="18" charset="0"/>
              </a:rPr>
              <a:t>月，北京召开首届学术会议。</a:t>
            </a:r>
          </a:p>
        </p:txBody>
      </p:sp>
      <p:sp>
        <p:nvSpPr>
          <p:cNvPr id="10243" name="Rectangle 2"/>
          <p:cNvSpPr>
            <a:spLocks noGrp="1" noChangeArrowheads="1"/>
          </p:cNvSpPr>
          <p:nvPr>
            <p:ph type="title"/>
          </p:nvPr>
        </p:nvSpPr>
        <p:spPr/>
        <p:txBody>
          <a:bodyPr anchor="ctr"/>
          <a:lstStyle/>
          <a:p>
            <a:pPr eaLnBrk="1" hangingPunct="1"/>
            <a:r>
              <a:rPr lang="zh-CN" altLang="en-US" smtClean="0">
                <a:latin typeface="宋体" panose="02010600030101010101" pitchFamily="2" charset="-122"/>
              </a:rPr>
              <a:t>神经网络研究的发展</a:t>
            </a:r>
            <a:endParaRPr lang="zh-CN" altLang="en-US" smtClean="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20"/>
          <p:cNvGrpSpPr>
            <a:grpSpLocks/>
          </p:cNvGrpSpPr>
          <p:nvPr/>
        </p:nvGrpSpPr>
        <p:grpSpPr bwMode="auto">
          <a:xfrm>
            <a:off x="576263" y="1484313"/>
            <a:ext cx="7993062" cy="3887787"/>
            <a:chOff x="113" y="1344"/>
            <a:chExt cx="5035" cy="2449"/>
          </a:xfrm>
        </p:grpSpPr>
        <p:sp>
          <p:nvSpPr>
            <p:cNvPr id="66565" name="Rectangle 4"/>
            <p:cNvSpPr>
              <a:spLocks noChangeArrowheads="1"/>
            </p:cNvSpPr>
            <p:nvPr/>
          </p:nvSpPr>
          <p:spPr bwMode="auto">
            <a:xfrm>
              <a:off x="2063" y="1344"/>
              <a:ext cx="771" cy="104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5050"/>
                  </a:solidFill>
                </a:rPr>
                <a:t>感知器</a:t>
              </a:r>
              <a:r>
                <a:rPr lang="en-US" altLang="zh-CN" sz="2400" b="1">
                  <a:solidFill>
                    <a:srgbClr val="FF5050"/>
                  </a:solidFill>
                </a:rPr>
                <a:t>1</a:t>
              </a:r>
            </a:p>
          </p:txBody>
        </p:sp>
        <p:sp>
          <p:nvSpPr>
            <p:cNvPr id="66566" name="Rectangle 5"/>
            <p:cNvSpPr>
              <a:spLocks noChangeArrowheads="1"/>
            </p:cNvSpPr>
            <p:nvPr/>
          </p:nvSpPr>
          <p:spPr bwMode="auto">
            <a:xfrm>
              <a:off x="2018" y="2704"/>
              <a:ext cx="862" cy="1089"/>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5050"/>
                  </a:solidFill>
                </a:rPr>
                <a:t>感知器</a:t>
              </a:r>
              <a:r>
                <a:rPr lang="en-US" altLang="zh-CN" sz="2400" b="1">
                  <a:solidFill>
                    <a:srgbClr val="FF5050"/>
                  </a:solidFill>
                </a:rPr>
                <a:t>2</a:t>
              </a:r>
            </a:p>
          </p:txBody>
        </p:sp>
        <p:sp>
          <p:nvSpPr>
            <p:cNvPr id="66567" name="Rectangle 6"/>
            <p:cNvSpPr>
              <a:spLocks noChangeArrowheads="1"/>
            </p:cNvSpPr>
            <p:nvPr/>
          </p:nvSpPr>
          <p:spPr bwMode="auto">
            <a:xfrm>
              <a:off x="3651" y="1979"/>
              <a:ext cx="816" cy="1179"/>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5050"/>
                  </a:solidFill>
                </a:rPr>
                <a:t>感知器</a:t>
              </a:r>
              <a:r>
                <a:rPr lang="en-US" altLang="zh-CN" sz="2400" b="1">
                  <a:solidFill>
                    <a:srgbClr val="FF5050"/>
                  </a:solidFill>
                </a:rPr>
                <a:t>3</a:t>
              </a:r>
            </a:p>
          </p:txBody>
        </p:sp>
        <p:sp>
          <p:nvSpPr>
            <p:cNvPr id="66568" name="Line 7"/>
            <p:cNvSpPr>
              <a:spLocks noChangeShapeType="1"/>
            </p:cNvSpPr>
            <p:nvPr/>
          </p:nvSpPr>
          <p:spPr bwMode="auto">
            <a:xfrm>
              <a:off x="657" y="1706"/>
              <a:ext cx="1406" cy="0"/>
            </a:xfrm>
            <a:prstGeom prst="line">
              <a:avLst/>
            </a:prstGeom>
            <a:noFill/>
            <a:ln w="38100" cap="sq">
              <a:solidFill>
                <a:schemeClr val="tx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69" name="Line 8"/>
            <p:cNvSpPr>
              <a:spLocks noChangeShapeType="1"/>
            </p:cNvSpPr>
            <p:nvPr/>
          </p:nvSpPr>
          <p:spPr bwMode="auto">
            <a:xfrm>
              <a:off x="567" y="3475"/>
              <a:ext cx="1451" cy="0"/>
            </a:xfrm>
            <a:prstGeom prst="line">
              <a:avLst/>
            </a:prstGeom>
            <a:noFill/>
            <a:ln w="38100" cap="sq">
              <a:solidFill>
                <a:schemeClr val="tx1"/>
              </a:solidFill>
              <a:round/>
              <a:headEnd type="oval" w="lg" len="lg"/>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70" name="Line 9"/>
            <p:cNvSpPr>
              <a:spLocks noChangeShapeType="1"/>
            </p:cNvSpPr>
            <p:nvPr/>
          </p:nvSpPr>
          <p:spPr bwMode="auto">
            <a:xfrm flipV="1">
              <a:off x="612" y="1979"/>
              <a:ext cx="1452" cy="1451"/>
            </a:xfrm>
            <a:prstGeom prst="line">
              <a:avLst/>
            </a:prstGeom>
            <a:noFill/>
            <a:ln w="381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71" name="Line 10"/>
            <p:cNvSpPr>
              <a:spLocks noChangeShapeType="1"/>
            </p:cNvSpPr>
            <p:nvPr/>
          </p:nvSpPr>
          <p:spPr bwMode="auto">
            <a:xfrm>
              <a:off x="657" y="1706"/>
              <a:ext cx="1361" cy="1407"/>
            </a:xfrm>
            <a:prstGeom prst="line">
              <a:avLst/>
            </a:prstGeom>
            <a:noFill/>
            <a:ln w="381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72" name="Line 11"/>
            <p:cNvSpPr>
              <a:spLocks noChangeShapeType="1"/>
            </p:cNvSpPr>
            <p:nvPr/>
          </p:nvSpPr>
          <p:spPr bwMode="auto">
            <a:xfrm>
              <a:off x="2835" y="1842"/>
              <a:ext cx="816" cy="636"/>
            </a:xfrm>
            <a:prstGeom prst="line">
              <a:avLst/>
            </a:prstGeom>
            <a:noFill/>
            <a:ln w="381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73" name="Line 12"/>
            <p:cNvSpPr>
              <a:spLocks noChangeShapeType="1"/>
            </p:cNvSpPr>
            <p:nvPr/>
          </p:nvSpPr>
          <p:spPr bwMode="auto">
            <a:xfrm flipV="1">
              <a:off x="2880" y="2795"/>
              <a:ext cx="771" cy="454"/>
            </a:xfrm>
            <a:prstGeom prst="line">
              <a:avLst/>
            </a:prstGeom>
            <a:noFill/>
            <a:ln w="381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74" name="Line 13"/>
            <p:cNvSpPr>
              <a:spLocks noChangeShapeType="1"/>
            </p:cNvSpPr>
            <p:nvPr/>
          </p:nvSpPr>
          <p:spPr bwMode="auto">
            <a:xfrm flipV="1">
              <a:off x="4468" y="2568"/>
              <a:ext cx="680" cy="0"/>
            </a:xfrm>
            <a:prstGeom prst="line">
              <a:avLst/>
            </a:prstGeom>
            <a:noFill/>
            <a:ln w="381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75" name="Text Box 14"/>
            <p:cNvSpPr txBox="1">
              <a:spLocks noChangeArrowheads="1"/>
            </p:cNvSpPr>
            <p:nvPr/>
          </p:nvSpPr>
          <p:spPr bwMode="auto">
            <a:xfrm>
              <a:off x="158" y="1434"/>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5050"/>
                  </a:solidFill>
                  <a:latin typeface="Times New Roman" panose="02020603050405020304" pitchFamily="18" charset="0"/>
                </a:rPr>
                <a:t>x1</a:t>
              </a:r>
            </a:p>
          </p:txBody>
        </p:sp>
        <p:sp>
          <p:nvSpPr>
            <p:cNvPr id="66576" name="Text Box 15"/>
            <p:cNvSpPr txBox="1">
              <a:spLocks noChangeArrowheads="1"/>
            </p:cNvSpPr>
            <p:nvPr/>
          </p:nvSpPr>
          <p:spPr bwMode="auto">
            <a:xfrm>
              <a:off x="113" y="3249"/>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5050"/>
                  </a:solidFill>
                  <a:latin typeface="Times New Roman" panose="02020603050405020304" pitchFamily="18" charset="0"/>
                </a:rPr>
                <a:t>x2</a:t>
              </a:r>
            </a:p>
          </p:txBody>
        </p:sp>
        <p:sp>
          <p:nvSpPr>
            <p:cNvPr id="66577" name="Text Box 16"/>
            <p:cNvSpPr txBox="1">
              <a:spLocks noChangeArrowheads="1"/>
            </p:cNvSpPr>
            <p:nvPr/>
          </p:nvSpPr>
          <p:spPr bwMode="auto">
            <a:xfrm>
              <a:off x="3243" y="1752"/>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5050"/>
                  </a:solidFill>
                  <a:latin typeface="Times New Roman" panose="02020603050405020304" pitchFamily="18" charset="0"/>
                </a:rPr>
                <a:t>o1</a:t>
              </a:r>
            </a:p>
          </p:txBody>
        </p:sp>
        <p:sp>
          <p:nvSpPr>
            <p:cNvPr id="66578" name="Text Box 17"/>
            <p:cNvSpPr txBox="1">
              <a:spLocks noChangeArrowheads="1"/>
            </p:cNvSpPr>
            <p:nvPr/>
          </p:nvSpPr>
          <p:spPr bwMode="auto">
            <a:xfrm>
              <a:off x="3198" y="3067"/>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5050"/>
                  </a:solidFill>
                  <a:latin typeface="Times New Roman" panose="02020603050405020304" pitchFamily="18" charset="0"/>
                </a:rPr>
                <a:t>o2</a:t>
              </a:r>
            </a:p>
          </p:txBody>
        </p:sp>
      </p:grpSp>
      <p:sp>
        <p:nvSpPr>
          <p:cNvPr id="66563" name="Text Box 18"/>
          <p:cNvSpPr txBox="1">
            <a:spLocks noChangeArrowheads="1"/>
          </p:cNvSpPr>
          <p:nvPr/>
        </p:nvSpPr>
        <p:spPr bwMode="auto">
          <a:xfrm>
            <a:off x="8243888" y="3789363"/>
            <a:ext cx="7191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5050"/>
                </a:solidFill>
                <a:latin typeface="Times New Roman" panose="02020603050405020304" pitchFamily="18" charset="0"/>
              </a:rPr>
              <a:t>o</a:t>
            </a:r>
          </a:p>
        </p:txBody>
      </p:sp>
      <p:sp>
        <p:nvSpPr>
          <p:cNvPr id="66564" name="Rectangle 2"/>
          <p:cNvSpPr>
            <a:spLocks noGrp="1" noChangeArrowheads="1"/>
          </p:cNvSpPr>
          <p:nvPr>
            <p:ph type="title"/>
          </p:nvPr>
        </p:nvSpPr>
        <p:spPr/>
        <p:txBody>
          <a:bodyPr anchor="ctr"/>
          <a:lstStyle/>
          <a:p>
            <a:pPr eaLnBrk="1" hangingPunct="1"/>
            <a:r>
              <a:rPr lang="zh-CN" altLang="en-US" smtClean="0"/>
              <a:t>异或运算</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chor="ctr"/>
          <a:lstStyle/>
          <a:p>
            <a:pPr eaLnBrk="1" hangingPunct="1"/>
            <a:r>
              <a:rPr lang="zh-CN" altLang="en-US" smtClean="0"/>
              <a:t>练习</a:t>
            </a:r>
            <a:r>
              <a:rPr lang="en-US" altLang="zh-CN" smtClean="0"/>
              <a:t>1</a:t>
            </a:r>
          </a:p>
        </p:txBody>
      </p:sp>
      <p:sp>
        <p:nvSpPr>
          <p:cNvPr id="67587" name="Rectangle 3"/>
          <p:cNvSpPr>
            <a:spLocks noGrp="1" noChangeArrowheads="1"/>
          </p:cNvSpPr>
          <p:nvPr>
            <p:ph type="body" sz="half" idx="4294967295"/>
          </p:nvPr>
        </p:nvSpPr>
        <p:spPr>
          <a:xfrm>
            <a:off x="1054100" y="1260475"/>
            <a:ext cx="7034213" cy="1943100"/>
          </a:xfrm>
        </p:spPr>
        <p:txBody>
          <a:bodyPr/>
          <a:lstStyle/>
          <a:p>
            <a:pPr eaLnBrk="1" hangingPunct="1">
              <a:buClrTx/>
            </a:pPr>
            <a:r>
              <a:rPr lang="zh-CN" altLang="en-US" smtClean="0"/>
              <a:t>利用一个二输入的感知器，可以实现以下哪些布尔函数？如果可以实现，则写出一组权重参数</a:t>
            </a:r>
          </a:p>
        </p:txBody>
      </p:sp>
      <p:graphicFrame>
        <p:nvGraphicFramePr>
          <p:cNvPr id="67588" name="Object 4"/>
          <p:cNvGraphicFramePr>
            <a:graphicFrameLocks noGrp="1" noChangeAspect="1"/>
          </p:cNvGraphicFramePr>
          <p:nvPr>
            <p:ph idx="1"/>
          </p:nvPr>
        </p:nvGraphicFramePr>
        <p:xfrm>
          <a:off x="2374900" y="3040063"/>
          <a:ext cx="4394200" cy="1287462"/>
        </p:xfrm>
        <a:graphic>
          <a:graphicData uri="http://schemas.openxmlformats.org/presentationml/2006/ole">
            <mc:AlternateContent xmlns:mc="http://schemas.openxmlformats.org/markup-compatibility/2006">
              <mc:Choice xmlns:v="urn:schemas-microsoft-com:vml" Requires="v">
                <p:oleObj spid="_x0000_s67590" r:id="rId3" imgW="1473120" imgH="431640" progId="Equation.3">
                  <p:embed/>
                </p:oleObj>
              </mc:Choice>
              <mc:Fallback>
                <p:oleObj r:id="rId3" imgW="1473120" imgH="43164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900" y="3040063"/>
                        <a:ext cx="4394200"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chor="ctr"/>
          <a:lstStyle/>
          <a:p>
            <a:pPr eaLnBrk="1" hangingPunct="1"/>
            <a:r>
              <a:rPr lang="zh-CN" altLang="en-US" smtClean="0"/>
              <a:t>练习</a:t>
            </a:r>
            <a:r>
              <a:rPr lang="en-US" altLang="zh-CN" smtClean="0"/>
              <a:t>1(1)</a:t>
            </a:r>
            <a:endParaRPr lang="zh-CN" altLang="en-US" smtClean="0"/>
          </a:p>
        </p:txBody>
      </p:sp>
      <p:grpSp>
        <p:nvGrpSpPr>
          <p:cNvPr id="68611" name="组合 4"/>
          <p:cNvGrpSpPr>
            <a:grpSpLocks/>
          </p:cNvGrpSpPr>
          <p:nvPr/>
        </p:nvGrpSpPr>
        <p:grpSpPr bwMode="auto">
          <a:xfrm>
            <a:off x="284163" y="1973263"/>
            <a:ext cx="5815012" cy="4368800"/>
            <a:chOff x="3256" y="1641"/>
            <a:chExt cx="9157" cy="6881"/>
          </a:xfrm>
        </p:grpSpPr>
        <p:sp>
          <p:nvSpPr>
            <p:cNvPr id="68640" name="Text Box 10"/>
            <p:cNvSpPr txBox="1">
              <a:spLocks noChangeArrowheads="1"/>
            </p:cNvSpPr>
            <p:nvPr/>
          </p:nvSpPr>
          <p:spPr bwMode="auto">
            <a:xfrm>
              <a:off x="4284" y="3667"/>
              <a:ext cx="170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grpSp>
          <p:nvGrpSpPr>
            <p:cNvPr id="68641" name="组合 1"/>
            <p:cNvGrpSpPr>
              <a:grpSpLocks/>
            </p:cNvGrpSpPr>
            <p:nvPr/>
          </p:nvGrpSpPr>
          <p:grpSpPr bwMode="auto">
            <a:xfrm>
              <a:off x="3256" y="1641"/>
              <a:ext cx="9157" cy="6881"/>
              <a:chOff x="1026008" y="332656"/>
              <a:chExt cx="7292492" cy="5480068"/>
            </a:xfrm>
          </p:grpSpPr>
          <p:sp>
            <p:nvSpPr>
              <p:cNvPr id="68642" name="Line 5"/>
              <p:cNvSpPr>
                <a:spLocks noChangeShapeType="1"/>
              </p:cNvSpPr>
              <p:nvPr/>
            </p:nvSpPr>
            <p:spPr bwMode="auto">
              <a:xfrm>
                <a:off x="2916238" y="4864969"/>
                <a:ext cx="3960812"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3" name="Line 6"/>
              <p:cNvSpPr>
                <a:spLocks noChangeShapeType="1"/>
              </p:cNvSpPr>
              <p:nvPr/>
            </p:nvSpPr>
            <p:spPr bwMode="auto">
              <a:xfrm flipV="1">
                <a:off x="2916238" y="1193081"/>
                <a:ext cx="0" cy="3671888"/>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44" name="Line 7"/>
              <p:cNvSpPr>
                <a:spLocks noChangeShapeType="1"/>
              </p:cNvSpPr>
              <p:nvPr/>
            </p:nvSpPr>
            <p:spPr bwMode="auto">
              <a:xfrm>
                <a:off x="5292725" y="4793531"/>
                <a:ext cx="0" cy="7143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45" name="Line 8"/>
              <p:cNvSpPr>
                <a:spLocks noChangeShapeType="1"/>
              </p:cNvSpPr>
              <p:nvPr/>
            </p:nvSpPr>
            <p:spPr bwMode="auto">
              <a:xfrm>
                <a:off x="2916238" y="2272581"/>
                <a:ext cx="73025"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46" name="Text Box 9"/>
              <p:cNvSpPr txBox="1">
                <a:spLocks noChangeArrowheads="1"/>
              </p:cNvSpPr>
              <p:nvPr/>
            </p:nvSpPr>
            <p:spPr bwMode="auto">
              <a:xfrm>
                <a:off x="4789488" y="5080869"/>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68647" name="Text Box 11"/>
              <p:cNvSpPr txBox="1">
                <a:spLocks noChangeArrowheads="1"/>
              </p:cNvSpPr>
              <p:nvPr/>
            </p:nvSpPr>
            <p:spPr bwMode="auto">
              <a:xfrm>
                <a:off x="1981200" y="4936406"/>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68648" name="Object 12"/>
              <p:cNvGraphicFramePr>
                <a:graphicFrameLocks noChangeAspect="1"/>
              </p:cNvGraphicFramePr>
              <p:nvPr/>
            </p:nvGraphicFramePr>
            <p:xfrm>
              <a:off x="7165975" y="4075981"/>
              <a:ext cx="1152525" cy="974725"/>
            </p:xfrm>
            <a:graphic>
              <a:graphicData uri="http://schemas.openxmlformats.org/presentationml/2006/ole">
                <mc:AlternateContent xmlns:mc="http://schemas.openxmlformats.org/markup-compatibility/2006">
                  <mc:Choice xmlns:v="urn:schemas-microsoft-com:vml" Requires="v">
                    <p:oleObj spid="_x0000_s68660" r:id="rId3" imgW="164957" imgH="139579" progId="Equation.3">
                      <p:embed/>
                    </p:oleObj>
                  </mc:Choice>
                  <mc:Fallback>
                    <p:oleObj r:id="rId3" imgW="164957" imgH="13957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4075981"/>
                            <a:ext cx="11525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8649" name="Object 13"/>
              <p:cNvGraphicFramePr>
                <a:graphicFrameLocks noChangeAspect="1"/>
              </p:cNvGraphicFramePr>
              <p:nvPr/>
            </p:nvGraphicFramePr>
            <p:xfrm>
              <a:off x="2197100" y="332656"/>
              <a:ext cx="1079500" cy="849313"/>
            </p:xfrm>
            <a:graphic>
              <a:graphicData uri="http://schemas.openxmlformats.org/presentationml/2006/ole">
                <mc:AlternateContent xmlns:mc="http://schemas.openxmlformats.org/markup-compatibility/2006">
                  <mc:Choice xmlns:v="urn:schemas-microsoft-com:vml" Requires="v">
                    <p:oleObj spid="_x0000_s68661" r:id="rId5" imgW="177646" imgH="139579" progId="Equation.3">
                      <p:embed/>
                    </p:oleObj>
                  </mc:Choice>
                  <mc:Fallback>
                    <p:oleObj r:id="rId5" imgW="177646" imgH="13957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332656"/>
                            <a:ext cx="10795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50" name="Oval 14"/>
              <p:cNvSpPr>
                <a:spLocks noChangeArrowheads="1"/>
              </p:cNvSpPr>
              <p:nvPr/>
            </p:nvSpPr>
            <p:spPr bwMode="auto">
              <a:xfrm>
                <a:off x="2809198" y="2164737"/>
                <a:ext cx="287337" cy="2159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51" name="Oval 15"/>
              <p:cNvSpPr>
                <a:spLocks noChangeArrowheads="1"/>
              </p:cNvSpPr>
              <p:nvPr/>
            </p:nvSpPr>
            <p:spPr bwMode="auto">
              <a:xfrm>
                <a:off x="5149850" y="4725269"/>
                <a:ext cx="287338"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52" name="Oval 16"/>
              <p:cNvSpPr>
                <a:spLocks noChangeArrowheads="1"/>
              </p:cNvSpPr>
              <p:nvPr/>
            </p:nvSpPr>
            <p:spPr bwMode="auto">
              <a:xfrm>
                <a:off x="2773363" y="4725269"/>
                <a:ext cx="287337"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53" name="Line 17"/>
              <p:cNvSpPr>
                <a:spLocks noChangeShapeType="1"/>
              </p:cNvSpPr>
              <p:nvPr/>
            </p:nvSpPr>
            <p:spPr bwMode="auto">
              <a:xfrm flipH="1">
                <a:off x="1026008" y="332656"/>
                <a:ext cx="3615399" cy="4064059"/>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8654" name="Oval 19"/>
              <p:cNvSpPr>
                <a:spLocks noChangeArrowheads="1"/>
              </p:cNvSpPr>
              <p:nvPr/>
            </p:nvSpPr>
            <p:spPr bwMode="auto">
              <a:xfrm>
                <a:off x="5149850" y="2204319"/>
                <a:ext cx="287338"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55" name="Line 24"/>
              <p:cNvSpPr>
                <a:spLocks noChangeShapeType="1"/>
              </p:cNvSpPr>
              <p:nvPr/>
            </p:nvSpPr>
            <p:spPr bwMode="auto">
              <a:xfrm>
                <a:off x="3277271" y="1946174"/>
                <a:ext cx="743785" cy="731897"/>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4" name="表格 3"/>
          <p:cNvGraphicFramePr/>
          <p:nvPr/>
        </p:nvGraphicFramePr>
        <p:xfrm>
          <a:off x="4560888" y="1200150"/>
          <a:ext cx="4303712" cy="3244850"/>
        </p:xfrm>
        <a:graphic>
          <a:graphicData uri="http://schemas.openxmlformats.org/drawingml/2006/table">
            <a:tbl>
              <a:tblPr firstRow="1" bandRow="1">
                <a:tableStyleId>{5C22544A-7EE6-4342-B048-85BDC9FD1C3A}</a:tableStyleId>
              </a:tblPr>
              <a:tblGrid>
                <a:gridCol w="974162"/>
                <a:gridCol w="974797"/>
                <a:gridCol w="2354753"/>
              </a:tblGrid>
              <a:tr h="648970">
                <a:tc>
                  <a:txBody>
                    <a:bodyPr/>
                    <a:lstStyle/>
                    <a:p>
                      <a:pPr algn="ctr">
                        <a:buNone/>
                      </a:pPr>
                      <a:r>
                        <a:rPr lang="en-US" altLang="zh-CN" sz="3200" b="1">
                          <a:solidFill>
                            <a:schemeClr val="tx1"/>
                          </a:solidFill>
                        </a:rPr>
                        <a:t>A</a:t>
                      </a:r>
                    </a:p>
                  </a:txBody>
                  <a:tcPr marL="91447" marR="91447"/>
                </a:tc>
                <a:tc>
                  <a:txBody>
                    <a:bodyPr/>
                    <a:lstStyle/>
                    <a:p>
                      <a:pPr algn="ctr">
                        <a:buNone/>
                      </a:pPr>
                      <a:r>
                        <a:rPr lang="en-US" altLang="zh-CN" sz="3200" b="1">
                          <a:solidFill>
                            <a:schemeClr val="tx1"/>
                          </a:solidFill>
                        </a:rPr>
                        <a:t>B</a:t>
                      </a:r>
                    </a:p>
                  </a:txBody>
                  <a:tcPr marL="91447" marR="91447"/>
                </a:tc>
                <a:tc>
                  <a:txBody>
                    <a:bodyPr/>
                    <a:lstStyle/>
                    <a:p>
                      <a:pPr algn="ctr">
                        <a:buNone/>
                      </a:pPr>
                      <a:endParaRPr lang="zh-CN" altLang="en-US" sz="3200" b="1">
                        <a:solidFill>
                          <a:schemeClr val="tx1"/>
                        </a:solidFill>
                      </a:endParaRPr>
                    </a:p>
                  </a:txBody>
                  <a:tcPr marL="91447" marR="91447"/>
                </a:tc>
              </a:tr>
              <a:tr h="648970">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1</a:t>
                      </a:r>
                    </a:p>
                  </a:txBody>
                  <a:tcPr marL="91447" marR="91447"/>
                </a:tc>
              </a:tr>
              <a:tr h="648970">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0</a:t>
                      </a:r>
                    </a:p>
                  </a:txBody>
                  <a:tcPr marL="91447" marR="91447"/>
                </a:tc>
              </a:tr>
              <a:tr h="648970">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1</a:t>
                      </a:r>
                    </a:p>
                  </a:txBody>
                  <a:tcPr marL="91447" marR="91447"/>
                </a:tc>
              </a:tr>
              <a:tr h="648970">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r>
            </a:tbl>
          </a:graphicData>
        </a:graphic>
      </p:graphicFrame>
      <p:graphicFrame>
        <p:nvGraphicFramePr>
          <p:cNvPr id="68638" name="Object 4"/>
          <p:cNvGraphicFramePr>
            <a:graphicFrameLocks noGrp="1" noChangeAspect="1"/>
          </p:cNvGraphicFramePr>
          <p:nvPr>
            <p:ph idx="1"/>
          </p:nvPr>
        </p:nvGraphicFramePr>
        <p:xfrm>
          <a:off x="6832600" y="1241425"/>
          <a:ext cx="1679575" cy="560388"/>
        </p:xfrm>
        <a:graphic>
          <a:graphicData uri="http://schemas.openxmlformats.org/presentationml/2006/ole">
            <mc:AlternateContent xmlns:mc="http://schemas.openxmlformats.org/markup-compatibility/2006">
              <mc:Choice xmlns:v="urn:schemas-microsoft-com:vml" Requires="v">
                <p:oleObj spid="_x0000_s68662" r:id="rId7" imgW="495000" imgH="164880" progId="Equation.3">
                  <p:embed/>
                </p:oleObj>
              </mc:Choice>
              <mc:Fallback>
                <p:oleObj r:id="rId7" imgW="495000" imgH="164880" progId="Equation.3">
                  <p:embed/>
                  <p:pic>
                    <p:nvPicPr>
                      <p:cNvPr id="0" name="Object 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2600" y="1241425"/>
                        <a:ext cx="16795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8639" name="Object 4"/>
          <p:cNvGraphicFramePr>
            <a:graphicFrameLocks noGrp="1" noChangeAspect="1"/>
          </p:cNvGraphicFramePr>
          <p:nvPr/>
        </p:nvGraphicFramePr>
        <p:xfrm>
          <a:off x="630238" y="1068388"/>
          <a:ext cx="3490912" cy="733425"/>
        </p:xfrm>
        <a:graphic>
          <a:graphicData uri="http://schemas.openxmlformats.org/presentationml/2006/ole">
            <mc:AlternateContent xmlns:mc="http://schemas.openxmlformats.org/markup-compatibility/2006">
              <mc:Choice xmlns:v="urn:schemas-microsoft-com:vml" Requires="v">
                <p:oleObj spid="_x0000_s68663" r:id="rId9" imgW="1028520" imgH="215640" progId="Equation.3">
                  <p:embed/>
                </p:oleObj>
              </mc:Choice>
              <mc:Fallback>
                <p:oleObj r:id="rId9" imgW="1028520" imgH="215640" progId="Equation.3">
                  <p:embed/>
                  <p:pic>
                    <p:nvPicPr>
                      <p:cNvPr id="0" name="Object 4"/>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238" y="1068388"/>
                        <a:ext cx="34909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chor="ctr"/>
          <a:lstStyle/>
          <a:p>
            <a:pPr eaLnBrk="1" hangingPunct="1"/>
            <a:r>
              <a:rPr lang="zh-CN" altLang="en-US" smtClean="0"/>
              <a:t>练习</a:t>
            </a:r>
            <a:r>
              <a:rPr lang="en-US" altLang="zh-CN" smtClean="0"/>
              <a:t>1(2)</a:t>
            </a:r>
            <a:endParaRPr lang="zh-CN" altLang="en-US" smtClean="0"/>
          </a:p>
        </p:txBody>
      </p:sp>
      <p:grpSp>
        <p:nvGrpSpPr>
          <p:cNvPr id="69635" name="组合 4"/>
          <p:cNvGrpSpPr>
            <a:grpSpLocks/>
          </p:cNvGrpSpPr>
          <p:nvPr/>
        </p:nvGrpSpPr>
        <p:grpSpPr bwMode="auto">
          <a:xfrm>
            <a:off x="808038" y="2005013"/>
            <a:ext cx="5162550" cy="4368800"/>
            <a:chOff x="4284" y="1641"/>
            <a:chExt cx="8130" cy="6881"/>
          </a:xfrm>
        </p:grpSpPr>
        <p:sp>
          <p:nvSpPr>
            <p:cNvPr id="69664" name="Text Box 10"/>
            <p:cNvSpPr txBox="1">
              <a:spLocks noChangeArrowheads="1"/>
            </p:cNvSpPr>
            <p:nvPr/>
          </p:nvSpPr>
          <p:spPr bwMode="auto">
            <a:xfrm>
              <a:off x="4284" y="3667"/>
              <a:ext cx="170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grpSp>
          <p:nvGrpSpPr>
            <p:cNvPr id="69665" name="组合 1"/>
            <p:cNvGrpSpPr>
              <a:grpSpLocks/>
            </p:cNvGrpSpPr>
            <p:nvPr/>
          </p:nvGrpSpPr>
          <p:grpSpPr bwMode="auto">
            <a:xfrm>
              <a:off x="4456" y="1641"/>
              <a:ext cx="7957" cy="6881"/>
              <a:chOff x="1981200" y="332656"/>
              <a:chExt cx="6337300" cy="5480068"/>
            </a:xfrm>
          </p:grpSpPr>
          <p:sp>
            <p:nvSpPr>
              <p:cNvPr id="69666" name="Line 5"/>
              <p:cNvSpPr>
                <a:spLocks noChangeShapeType="1"/>
              </p:cNvSpPr>
              <p:nvPr/>
            </p:nvSpPr>
            <p:spPr bwMode="auto">
              <a:xfrm>
                <a:off x="2916238" y="4864969"/>
                <a:ext cx="3960812"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7" name="Line 6"/>
              <p:cNvSpPr>
                <a:spLocks noChangeShapeType="1"/>
              </p:cNvSpPr>
              <p:nvPr/>
            </p:nvSpPr>
            <p:spPr bwMode="auto">
              <a:xfrm flipV="1">
                <a:off x="2916238" y="1193081"/>
                <a:ext cx="0" cy="3671888"/>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8" name="Line 7"/>
              <p:cNvSpPr>
                <a:spLocks noChangeShapeType="1"/>
              </p:cNvSpPr>
              <p:nvPr/>
            </p:nvSpPr>
            <p:spPr bwMode="auto">
              <a:xfrm>
                <a:off x="5292725" y="4793531"/>
                <a:ext cx="0" cy="7143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9669" name="Line 8"/>
              <p:cNvSpPr>
                <a:spLocks noChangeShapeType="1"/>
              </p:cNvSpPr>
              <p:nvPr/>
            </p:nvSpPr>
            <p:spPr bwMode="auto">
              <a:xfrm>
                <a:off x="2916238" y="2272581"/>
                <a:ext cx="73025"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9670" name="Text Box 9"/>
              <p:cNvSpPr txBox="1">
                <a:spLocks noChangeArrowheads="1"/>
              </p:cNvSpPr>
              <p:nvPr/>
            </p:nvSpPr>
            <p:spPr bwMode="auto">
              <a:xfrm>
                <a:off x="4789488" y="5080869"/>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69671" name="Text Box 11"/>
              <p:cNvSpPr txBox="1">
                <a:spLocks noChangeArrowheads="1"/>
              </p:cNvSpPr>
              <p:nvPr/>
            </p:nvSpPr>
            <p:spPr bwMode="auto">
              <a:xfrm>
                <a:off x="1981200" y="4936406"/>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69672" name="Object 12"/>
              <p:cNvGraphicFramePr>
                <a:graphicFrameLocks noChangeAspect="1"/>
              </p:cNvGraphicFramePr>
              <p:nvPr/>
            </p:nvGraphicFramePr>
            <p:xfrm>
              <a:off x="7165975" y="4075981"/>
              <a:ext cx="1152525" cy="974725"/>
            </p:xfrm>
            <a:graphic>
              <a:graphicData uri="http://schemas.openxmlformats.org/presentationml/2006/ole">
                <mc:AlternateContent xmlns:mc="http://schemas.openxmlformats.org/markup-compatibility/2006">
                  <mc:Choice xmlns:v="urn:schemas-microsoft-com:vml" Requires="v">
                    <p:oleObj spid="_x0000_s69684" r:id="rId3" imgW="164957" imgH="139579" progId="Equation.3">
                      <p:embed/>
                    </p:oleObj>
                  </mc:Choice>
                  <mc:Fallback>
                    <p:oleObj r:id="rId3" imgW="164957" imgH="13957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4075981"/>
                            <a:ext cx="11525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73" name="Object 13"/>
              <p:cNvGraphicFramePr>
                <a:graphicFrameLocks noChangeAspect="1"/>
              </p:cNvGraphicFramePr>
              <p:nvPr/>
            </p:nvGraphicFramePr>
            <p:xfrm>
              <a:off x="2197100" y="332656"/>
              <a:ext cx="1079500" cy="849313"/>
            </p:xfrm>
            <a:graphic>
              <a:graphicData uri="http://schemas.openxmlformats.org/presentationml/2006/ole">
                <mc:AlternateContent xmlns:mc="http://schemas.openxmlformats.org/markup-compatibility/2006">
                  <mc:Choice xmlns:v="urn:schemas-microsoft-com:vml" Requires="v">
                    <p:oleObj spid="_x0000_s69685" r:id="rId5" imgW="177646" imgH="139579" progId="Equation.3">
                      <p:embed/>
                    </p:oleObj>
                  </mc:Choice>
                  <mc:Fallback>
                    <p:oleObj r:id="rId5" imgW="177646" imgH="13957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332656"/>
                            <a:ext cx="10795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74" name="Oval 14"/>
              <p:cNvSpPr>
                <a:spLocks noChangeArrowheads="1"/>
              </p:cNvSpPr>
              <p:nvPr/>
            </p:nvSpPr>
            <p:spPr bwMode="auto">
              <a:xfrm>
                <a:off x="2809198" y="2164737"/>
                <a:ext cx="287337"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75" name="Oval 15"/>
              <p:cNvSpPr>
                <a:spLocks noChangeArrowheads="1"/>
              </p:cNvSpPr>
              <p:nvPr/>
            </p:nvSpPr>
            <p:spPr bwMode="auto">
              <a:xfrm>
                <a:off x="5149850" y="4725269"/>
                <a:ext cx="287338" cy="2159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76" name="Oval 16"/>
              <p:cNvSpPr>
                <a:spLocks noChangeArrowheads="1"/>
              </p:cNvSpPr>
              <p:nvPr/>
            </p:nvSpPr>
            <p:spPr bwMode="auto">
              <a:xfrm>
                <a:off x="2773363" y="4725269"/>
                <a:ext cx="287337" cy="2159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77" name="Line 17"/>
              <p:cNvSpPr>
                <a:spLocks noChangeShapeType="1"/>
              </p:cNvSpPr>
              <p:nvPr/>
            </p:nvSpPr>
            <p:spPr bwMode="auto">
              <a:xfrm flipH="1">
                <a:off x="2088706" y="1193571"/>
                <a:ext cx="4244510" cy="4475004"/>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9678" name="Oval 19"/>
              <p:cNvSpPr>
                <a:spLocks noChangeArrowheads="1"/>
              </p:cNvSpPr>
              <p:nvPr/>
            </p:nvSpPr>
            <p:spPr bwMode="auto">
              <a:xfrm>
                <a:off x="5149850" y="2204319"/>
                <a:ext cx="287338" cy="2159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79" name="Line 24"/>
              <p:cNvSpPr>
                <a:spLocks noChangeShapeType="1"/>
              </p:cNvSpPr>
              <p:nvPr/>
            </p:nvSpPr>
            <p:spPr bwMode="auto">
              <a:xfrm flipH="1" flipV="1">
                <a:off x="3753064" y="2557814"/>
                <a:ext cx="692022" cy="582173"/>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4" name="表格 3"/>
          <p:cNvGraphicFramePr/>
          <p:nvPr/>
        </p:nvGraphicFramePr>
        <p:xfrm>
          <a:off x="4560888" y="1200150"/>
          <a:ext cx="4303712" cy="3244850"/>
        </p:xfrm>
        <a:graphic>
          <a:graphicData uri="http://schemas.openxmlformats.org/drawingml/2006/table">
            <a:tbl>
              <a:tblPr firstRow="1" bandRow="1">
                <a:tableStyleId>{5C22544A-7EE6-4342-B048-85BDC9FD1C3A}</a:tableStyleId>
              </a:tblPr>
              <a:tblGrid>
                <a:gridCol w="1028141"/>
                <a:gridCol w="1059258"/>
                <a:gridCol w="2216313"/>
              </a:tblGrid>
              <a:tr h="648970">
                <a:tc>
                  <a:txBody>
                    <a:bodyPr/>
                    <a:lstStyle/>
                    <a:p>
                      <a:pPr algn="ctr">
                        <a:buNone/>
                      </a:pPr>
                      <a:r>
                        <a:rPr lang="en-US" altLang="zh-CN" sz="3200" b="1">
                          <a:solidFill>
                            <a:schemeClr val="tx1"/>
                          </a:solidFill>
                        </a:rPr>
                        <a:t>A</a:t>
                      </a:r>
                    </a:p>
                  </a:txBody>
                  <a:tcPr marL="91447" marR="91447"/>
                </a:tc>
                <a:tc>
                  <a:txBody>
                    <a:bodyPr/>
                    <a:lstStyle/>
                    <a:p>
                      <a:pPr algn="ctr">
                        <a:buNone/>
                      </a:pPr>
                      <a:r>
                        <a:rPr lang="en-US" altLang="zh-CN" sz="3200" b="1">
                          <a:solidFill>
                            <a:schemeClr val="tx1"/>
                          </a:solidFill>
                        </a:rPr>
                        <a:t>B</a:t>
                      </a:r>
                    </a:p>
                  </a:txBody>
                  <a:tcPr marL="91447" marR="91447"/>
                </a:tc>
                <a:tc>
                  <a:txBody>
                    <a:bodyPr/>
                    <a:lstStyle/>
                    <a:p>
                      <a:pPr algn="ctr">
                        <a:buNone/>
                      </a:pPr>
                      <a:endParaRPr lang="zh-CN" altLang="en-US" sz="3200" b="1">
                        <a:solidFill>
                          <a:schemeClr val="tx1"/>
                        </a:solidFill>
                      </a:endParaRPr>
                    </a:p>
                  </a:txBody>
                  <a:tcPr marL="91447" marR="91447"/>
                </a:tc>
              </a:tr>
              <a:tr h="648970">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0</a:t>
                      </a:r>
                    </a:p>
                  </a:txBody>
                  <a:tcPr marL="91447" marR="91447"/>
                </a:tc>
              </a:tr>
              <a:tr h="648970">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r>
              <a:tr h="648970">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0</a:t>
                      </a:r>
                    </a:p>
                  </a:txBody>
                  <a:tcPr marL="91447" marR="91447"/>
                </a:tc>
              </a:tr>
              <a:tr h="648970">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0</a:t>
                      </a:r>
                    </a:p>
                  </a:txBody>
                  <a:tcPr marL="91447" marR="91447"/>
                </a:tc>
              </a:tr>
            </a:tbl>
          </a:graphicData>
        </a:graphic>
      </p:graphicFrame>
      <p:graphicFrame>
        <p:nvGraphicFramePr>
          <p:cNvPr id="69662" name="Object 4"/>
          <p:cNvGraphicFramePr>
            <a:graphicFrameLocks noGrp="1" noChangeAspect="1"/>
          </p:cNvGraphicFramePr>
          <p:nvPr/>
        </p:nvGraphicFramePr>
        <p:xfrm>
          <a:off x="6710363" y="1230313"/>
          <a:ext cx="2068512" cy="592137"/>
        </p:xfrm>
        <a:graphic>
          <a:graphicData uri="http://schemas.openxmlformats.org/presentationml/2006/ole">
            <mc:AlternateContent xmlns:mc="http://schemas.openxmlformats.org/markup-compatibility/2006">
              <mc:Choice xmlns:v="urn:schemas-microsoft-com:vml" Requires="v">
                <p:oleObj spid="_x0000_s69686" r:id="rId7" imgW="711000" imgH="203040" progId="Equation.3">
                  <p:embed/>
                </p:oleObj>
              </mc:Choice>
              <mc:Fallback>
                <p:oleObj r:id="rId7" imgW="711000" imgH="203040" progId="Equation.3">
                  <p:embed/>
                  <p:pic>
                    <p:nvPicPr>
                      <p:cNvPr id="0" name="Object 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0363" y="1230313"/>
                        <a:ext cx="206851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3" name="Object 4"/>
          <p:cNvGraphicFramePr>
            <a:graphicFrameLocks noGrp="1" noChangeAspect="1"/>
          </p:cNvGraphicFramePr>
          <p:nvPr/>
        </p:nvGraphicFramePr>
        <p:xfrm>
          <a:off x="781050" y="1068388"/>
          <a:ext cx="3190875" cy="733425"/>
        </p:xfrm>
        <a:graphic>
          <a:graphicData uri="http://schemas.openxmlformats.org/presentationml/2006/ole">
            <mc:AlternateContent xmlns:mc="http://schemas.openxmlformats.org/markup-compatibility/2006">
              <mc:Choice xmlns:v="urn:schemas-microsoft-com:vml" Requires="v">
                <p:oleObj spid="_x0000_s69687" r:id="rId9" imgW="939600" imgH="215640" progId="Equation.3">
                  <p:embed/>
                </p:oleObj>
              </mc:Choice>
              <mc:Fallback>
                <p:oleObj r:id="rId9" imgW="939600" imgH="215640" progId="Equation.3">
                  <p:embed/>
                  <p:pic>
                    <p:nvPicPr>
                      <p:cNvPr id="0" name="Object 4"/>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1050" y="1068388"/>
                        <a:ext cx="31908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chor="ctr"/>
          <a:lstStyle/>
          <a:p>
            <a:pPr eaLnBrk="1" hangingPunct="1"/>
            <a:r>
              <a:rPr lang="zh-CN" altLang="en-US" smtClean="0"/>
              <a:t>练习</a:t>
            </a:r>
            <a:r>
              <a:rPr lang="en-US" altLang="zh-CN" smtClean="0"/>
              <a:t>1(3)</a:t>
            </a:r>
            <a:endParaRPr lang="zh-CN" altLang="en-US" smtClean="0"/>
          </a:p>
        </p:txBody>
      </p:sp>
      <p:grpSp>
        <p:nvGrpSpPr>
          <p:cNvPr id="70659" name="组合 4"/>
          <p:cNvGrpSpPr>
            <a:grpSpLocks/>
          </p:cNvGrpSpPr>
          <p:nvPr/>
        </p:nvGrpSpPr>
        <p:grpSpPr bwMode="auto">
          <a:xfrm>
            <a:off x="482600" y="2101850"/>
            <a:ext cx="6086475" cy="4660900"/>
            <a:chOff x="2829" y="1641"/>
            <a:chExt cx="9584" cy="7341"/>
          </a:xfrm>
        </p:grpSpPr>
        <p:sp>
          <p:nvSpPr>
            <p:cNvPr id="70688" name="Text Box 10"/>
            <p:cNvSpPr txBox="1">
              <a:spLocks noChangeArrowheads="1"/>
            </p:cNvSpPr>
            <p:nvPr/>
          </p:nvSpPr>
          <p:spPr bwMode="auto">
            <a:xfrm>
              <a:off x="4284" y="3667"/>
              <a:ext cx="170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grpSp>
          <p:nvGrpSpPr>
            <p:cNvPr id="70689" name="组合 1"/>
            <p:cNvGrpSpPr>
              <a:grpSpLocks/>
            </p:cNvGrpSpPr>
            <p:nvPr/>
          </p:nvGrpSpPr>
          <p:grpSpPr bwMode="auto">
            <a:xfrm>
              <a:off x="2829" y="1641"/>
              <a:ext cx="9584" cy="7341"/>
              <a:chOff x="685550" y="332656"/>
              <a:chExt cx="7632950" cy="5847211"/>
            </a:xfrm>
          </p:grpSpPr>
          <p:sp>
            <p:nvSpPr>
              <p:cNvPr id="70690" name="Line 5"/>
              <p:cNvSpPr>
                <a:spLocks noChangeShapeType="1"/>
              </p:cNvSpPr>
              <p:nvPr/>
            </p:nvSpPr>
            <p:spPr bwMode="auto">
              <a:xfrm>
                <a:off x="2916238" y="4864969"/>
                <a:ext cx="3960812"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91" name="Line 6"/>
              <p:cNvSpPr>
                <a:spLocks noChangeShapeType="1"/>
              </p:cNvSpPr>
              <p:nvPr/>
            </p:nvSpPr>
            <p:spPr bwMode="auto">
              <a:xfrm flipV="1">
                <a:off x="2916238" y="1193081"/>
                <a:ext cx="0" cy="3671888"/>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92" name="Line 7"/>
              <p:cNvSpPr>
                <a:spLocks noChangeShapeType="1"/>
              </p:cNvSpPr>
              <p:nvPr/>
            </p:nvSpPr>
            <p:spPr bwMode="auto">
              <a:xfrm>
                <a:off x="5292725" y="4793531"/>
                <a:ext cx="0" cy="7143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693" name="Line 8"/>
              <p:cNvSpPr>
                <a:spLocks noChangeShapeType="1"/>
              </p:cNvSpPr>
              <p:nvPr/>
            </p:nvSpPr>
            <p:spPr bwMode="auto">
              <a:xfrm>
                <a:off x="2916238" y="2272581"/>
                <a:ext cx="73025"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694" name="Text Box 9"/>
              <p:cNvSpPr txBox="1">
                <a:spLocks noChangeArrowheads="1"/>
              </p:cNvSpPr>
              <p:nvPr/>
            </p:nvSpPr>
            <p:spPr bwMode="auto">
              <a:xfrm>
                <a:off x="4789488" y="5080869"/>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70695" name="Text Box 11"/>
              <p:cNvSpPr txBox="1">
                <a:spLocks noChangeArrowheads="1"/>
              </p:cNvSpPr>
              <p:nvPr/>
            </p:nvSpPr>
            <p:spPr bwMode="auto">
              <a:xfrm>
                <a:off x="1981200" y="4936406"/>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70696" name="Object 12"/>
              <p:cNvGraphicFramePr>
                <a:graphicFrameLocks noChangeAspect="1"/>
              </p:cNvGraphicFramePr>
              <p:nvPr/>
            </p:nvGraphicFramePr>
            <p:xfrm>
              <a:off x="7165975" y="4075981"/>
              <a:ext cx="1152525" cy="974725"/>
            </p:xfrm>
            <a:graphic>
              <a:graphicData uri="http://schemas.openxmlformats.org/presentationml/2006/ole">
                <mc:AlternateContent xmlns:mc="http://schemas.openxmlformats.org/markup-compatibility/2006">
                  <mc:Choice xmlns:v="urn:schemas-microsoft-com:vml" Requires="v">
                    <p:oleObj spid="_x0000_s70708" r:id="rId3" imgW="164957" imgH="139579" progId="Equation.3">
                      <p:embed/>
                    </p:oleObj>
                  </mc:Choice>
                  <mc:Fallback>
                    <p:oleObj r:id="rId3" imgW="164957" imgH="13957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4075981"/>
                            <a:ext cx="11525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97" name="Object 13"/>
              <p:cNvGraphicFramePr>
                <a:graphicFrameLocks noChangeAspect="1"/>
              </p:cNvGraphicFramePr>
              <p:nvPr/>
            </p:nvGraphicFramePr>
            <p:xfrm>
              <a:off x="2197100" y="332656"/>
              <a:ext cx="1079500" cy="849313"/>
            </p:xfrm>
            <a:graphic>
              <a:graphicData uri="http://schemas.openxmlformats.org/presentationml/2006/ole">
                <mc:AlternateContent xmlns:mc="http://schemas.openxmlformats.org/markup-compatibility/2006">
                  <mc:Choice xmlns:v="urn:schemas-microsoft-com:vml" Requires="v">
                    <p:oleObj spid="_x0000_s70709" r:id="rId5" imgW="177646" imgH="139579" progId="Equation.3">
                      <p:embed/>
                    </p:oleObj>
                  </mc:Choice>
                  <mc:Fallback>
                    <p:oleObj r:id="rId5" imgW="177646" imgH="13957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332656"/>
                            <a:ext cx="10795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98" name="Oval 14"/>
              <p:cNvSpPr>
                <a:spLocks noChangeArrowheads="1"/>
              </p:cNvSpPr>
              <p:nvPr/>
            </p:nvSpPr>
            <p:spPr bwMode="auto">
              <a:xfrm>
                <a:off x="2809198" y="2164737"/>
                <a:ext cx="287337"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99" name="Oval 15"/>
              <p:cNvSpPr>
                <a:spLocks noChangeArrowheads="1"/>
              </p:cNvSpPr>
              <p:nvPr/>
            </p:nvSpPr>
            <p:spPr bwMode="auto">
              <a:xfrm>
                <a:off x="5149850" y="4725269"/>
                <a:ext cx="287338"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00" name="Oval 16"/>
              <p:cNvSpPr>
                <a:spLocks noChangeArrowheads="1"/>
              </p:cNvSpPr>
              <p:nvPr/>
            </p:nvSpPr>
            <p:spPr bwMode="auto">
              <a:xfrm>
                <a:off x="2773363" y="4725269"/>
                <a:ext cx="287337"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01" name="Line 17"/>
              <p:cNvSpPr>
                <a:spLocks noChangeShapeType="1"/>
              </p:cNvSpPr>
              <p:nvPr/>
            </p:nvSpPr>
            <p:spPr bwMode="auto">
              <a:xfrm>
                <a:off x="685550" y="3431471"/>
                <a:ext cx="2888337" cy="2748396"/>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702" name="Oval 19"/>
              <p:cNvSpPr>
                <a:spLocks noChangeArrowheads="1"/>
              </p:cNvSpPr>
              <p:nvPr/>
            </p:nvSpPr>
            <p:spPr bwMode="auto">
              <a:xfrm>
                <a:off x="5149850" y="2204319"/>
                <a:ext cx="287338"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703" name="Line 24"/>
              <p:cNvSpPr>
                <a:spLocks noChangeShapeType="1"/>
              </p:cNvSpPr>
              <p:nvPr/>
            </p:nvSpPr>
            <p:spPr bwMode="auto">
              <a:xfrm flipV="1">
                <a:off x="1845026" y="3831266"/>
                <a:ext cx="821030" cy="735083"/>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4" name="表格 3"/>
          <p:cNvGraphicFramePr/>
          <p:nvPr/>
        </p:nvGraphicFramePr>
        <p:xfrm>
          <a:off x="4560888" y="1200150"/>
          <a:ext cx="4303712" cy="3244850"/>
        </p:xfrm>
        <a:graphic>
          <a:graphicData uri="http://schemas.openxmlformats.org/drawingml/2006/table">
            <a:tbl>
              <a:tblPr firstRow="1" bandRow="1">
                <a:tableStyleId>{5C22544A-7EE6-4342-B048-85BDC9FD1C3A}</a:tableStyleId>
              </a:tblPr>
              <a:tblGrid>
                <a:gridCol w="1038301"/>
                <a:gridCol w="1061163"/>
                <a:gridCol w="2204248"/>
              </a:tblGrid>
              <a:tr h="648970">
                <a:tc>
                  <a:txBody>
                    <a:bodyPr/>
                    <a:lstStyle/>
                    <a:p>
                      <a:pPr algn="ctr">
                        <a:buNone/>
                      </a:pPr>
                      <a:r>
                        <a:rPr lang="en-US" altLang="zh-CN" sz="3200" b="1">
                          <a:solidFill>
                            <a:schemeClr val="tx1"/>
                          </a:solidFill>
                        </a:rPr>
                        <a:t>A</a:t>
                      </a:r>
                    </a:p>
                  </a:txBody>
                  <a:tcPr marL="91447" marR="91447"/>
                </a:tc>
                <a:tc>
                  <a:txBody>
                    <a:bodyPr/>
                    <a:lstStyle/>
                    <a:p>
                      <a:pPr algn="ctr">
                        <a:buNone/>
                      </a:pPr>
                      <a:r>
                        <a:rPr lang="en-US" altLang="zh-CN" sz="3200" b="1">
                          <a:solidFill>
                            <a:schemeClr val="tx1"/>
                          </a:solidFill>
                        </a:rPr>
                        <a:t>B</a:t>
                      </a:r>
                    </a:p>
                  </a:txBody>
                  <a:tcPr marL="91447" marR="91447"/>
                </a:tc>
                <a:tc>
                  <a:txBody>
                    <a:bodyPr/>
                    <a:lstStyle/>
                    <a:p>
                      <a:pPr algn="ctr">
                        <a:buNone/>
                      </a:pPr>
                      <a:endParaRPr lang="zh-CN" altLang="en-US" sz="3200" b="1">
                        <a:solidFill>
                          <a:schemeClr val="tx1"/>
                        </a:solidFill>
                      </a:endParaRPr>
                    </a:p>
                  </a:txBody>
                  <a:tcPr marL="91447" marR="91447"/>
                </a:tc>
              </a:tr>
              <a:tr h="648970">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1</a:t>
                      </a:r>
                    </a:p>
                  </a:txBody>
                  <a:tcPr marL="91447" marR="91447"/>
                </a:tc>
              </a:tr>
              <a:tr h="648970">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r>
              <a:tr h="648970">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1</a:t>
                      </a:r>
                    </a:p>
                  </a:txBody>
                  <a:tcPr marL="91447" marR="91447"/>
                </a:tc>
              </a:tr>
              <a:tr h="648970">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r>
            </a:tbl>
          </a:graphicData>
        </a:graphic>
      </p:graphicFrame>
      <p:graphicFrame>
        <p:nvGraphicFramePr>
          <p:cNvPr id="70686" name="Object 4"/>
          <p:cNvGraphicFramePr>
            <a:graphicFrameLocks noGrp="1" noChangeAspect="1"/>
          </p:cNvGraphicFramePr>
          <p:nvPr/>
        </p:nvGraphicFramePr>
        <p:xfrm>
          <a:off x="6667500" y="1285875"/>
          <a:ext cx="2195513" cy="493713"/>
        </p:xfrm>
        <a:graphic>
          <a:graphicData uri="http://schemas.openxmlformats.org/presentationml/2006/ole">
            <mc:AlternateContent xmlns:mc="http://schemas.openxmlformats.org/markup-compatibility/2006">
              <mc:Choice xmlns:v="urn:schemas-microsoft-com:vml" Requires="v">
                <p:oleObj spid="_x0000_s70710" r:id="rId7" imgW="736560" imgH="164880" progId="Equation.3">
                  <p:embed/>
                </p:oleObj>
              </mc:Choice>
              <mc:Fallback>
                <p:oleObj r:id="rId7" imgW="736560" imgH="164880" progId="Equation.3">
                  <p:embed/>
                  <p:pic>
                    <p:nvPicPr>
                      <p:cNvPr id="0" name="Object 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7500" y="1285875"/>
                        <a:ext cx="21955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87" name="Object 4"/>
          <p:cNvGraphicFramePr>
            <a:graphicFrameLocks noGrp="1" noChangeAspect="1"/>
          </p:cNvGraphicFramePr>
          <p:nvPr/>
        </p:nvGraphicFramePr>
        <p:xfrm>
          <a:off x="630238" y="1068388"/>
          <a:ext cx="3490912" cy="733425"/>
        </p:xfrm>
        <a:graphic>
          <a:graphicData uri="http://schemas.openxmlformats.org/presentationml/2006/ole">
            <mc:AlternateContent xmlns:mc="http://schemas.openxmlformats.org/markup-compatibility/2006">
              <mc:Choice xmlns:v="urn:schemas-microsoft-com:vml" Requires="v">
                <p:oleObj spid="_x0000_s70711" r:id="rId9" imgW="1028520" imgH="215640" progId="Equation.3">
                  <p:embed/>
                </p:oleObj>
              </mc:Choice>
              <mc:Fallback>
                <p:oleObj r:id="rId9" imgW="1028520" imgH="215640" progId="Equation.3">
                  <p:embed/>
                  <p:pic>
                    <p:nvPicPr>
                      <p:cNvPr id="0" name="Object 4"/>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238" y="1068388"/>
                        <a:ext cx="34909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chor="ctr"/>
          <a:lstStyle/>
          <a:p>
            <a:pPr eaLnBrk="1" hangingPunct="1"/>
            <a:r>
              <a:rPr lang="zh-CN" altLang="en-US" smtClean="0"/>
              <a:t>练习</a:t>
            </a:r>
            <a:r>
              <a:rPr lang="en-US" altLang="zh-CN" smtClean="0"/>
              <a:t>1(4)</a:t>
            </a:r>
            <a:endParaRPr lang="zh-CN" altLang="en-US" smtClean="0"/>
          </a:p>
        </p:txBody>
      </p:sp>
      <p:grpSp>
        <p:nvGrpSpPr>
          <p:cNvPr id="71683" name="组合 4"/>
          <p:cNvGrpSpPr>
            <a:grpSpLocks/>
          </p:cNvGrpSpPr>
          <p:nvPr/>
        </p:nvGrpSpPr>
        <p:grpSpPr bwMode="auto">
          <a:xfrm>
            <a:off x="1406525" y="2101850"/>
            <a:ext cx="5162550" cy="4511675"/>
            <a:chOff x="4284" y="1641"/>
            <a:chExt cx="8130" cy="7105"/>
          </a:xfrm>
        </p:grpSpPr>
        <p:sp>
          <p:nvSpPr>
            <p:cNvPr id="71712" name="Text Box 10"/>
            <p:cNvSpPr txBox="1">
              <a:spLocks noChangeArrowheads="1"/>
            </p:cNvSpPr>
            <p:nvPr/>
          </p:nvSpPr>
          <p:spPr bwMode="auto">
            <a:xfrm>
              <a:off x="4284" y="3667"/>
              <a:ext cx="170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grpSp>
          <p:nvGrpSpPr>
            <p:cNvPr id="71713" name="组合 1"/>
            <p:cNvGrpSpPr>
              <a:grpSpLocks/>
            </p:cNvGrpSpPr>
            <p:nvPr/>
          </p:nvGrpSpPr>
          <p:grpSpPr bwMode="auto">
            <a:xfrm>
              <a:off x="4456" y="1641"/>
              <a:ext cx="7957" cy="7105"/>
              <a:chOff x="1981200" y="332656"/>
              <a:chExt cx="6337300" cy="5659259"/>
            </a:xfrm>
          </p:grpSpPr>
          <p:sp>
            <p:nvSpPr>
              <p:cNvPr id="71714" name="Line 5"/>
              <p:cNvSpPr>
                <a:spLocks noChangeShapeType="1"/>
              </p:cNvSpPr>
              <p:nvPr/>
            </p:nvSpPr>
            <p:spPr bwMode="auto">
              <a:xfrm>
                <a:off x="2916238" y="4864969"/>
                <a:ext cx="3960812"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5" name="Line 6"/>
              <p:cNvSpPr>
                <a:spLocks noChangeShapeType="1"/>
              </p:cNvSpPr>
              <p:nvPr/>
            </p:nvSpPr>
            <p:spPr bwMode="auto">
              <a:xfrm flipV="1">
                <a:off x="2916238" y="1193081"/>
                <a:ext cx="0" cy="3671888"/>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6" name="Line 7"/>
              <p:cNvSpPr>
                <a:spLocks noChangeShapeType="1"/>
              </p:cNvSpPr>
              <p:nvPr/>
            </p:nvSpPr>
            <p:spPr bwMode="auto">
              <a:xfrm>
                <a:off x="5292725" y="4793531"/>
                <a:ext cx="0" cy="7143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1717" name="Line 8"/>
              <p:cNvSpPr>
                <a:spLocks noChangeShapeType="1"/>
              </p:cNvSpPr>
              <p:nvPr/>
            </p:nvSpPr>
            <p:spPr bwMode="auto">
              <a:xfrm>
                <a:off x="2916238" y="2272581"/>
                <a:ext cx="73025"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1718" name="Text Box 9"/>
              <p:cNvSpPr txBox="1">
                <a:spLocks noChangeArrowheads="1"/>
              </p:cNvSpPr>
              <p:nvPr/>
            </p:nvSpPr>
            <p:spPr bwMode="auto">
              <a:xfrm>
                <a:off x="4789488" y="5080869"/>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71719" name="Text Box 11"/>
              <p:cNvSpPr txBox="1">
                <a:spLocks noChangeArrowheads="1"/>
              </p:cNvSpPr>
              <p:nvPr/>
            </p:nvSpPr>
            <p:spPr bwMode="auto">
              <a:xfrm>
                <a:off x="1981200" y="4936406"/>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71720" name="Object 12"/>
              <p:cNvGraphicFramePr>
                <a:graphicFrameLocks noChangeAspect="1"/>
              </p:cNvGraphicFramePr>
              <p:nvPr/>
            </p:nvGraphicFramePr>
            <p:xfrm>
              <a:off x="7165975" y="4075981"/>
              <a:ext cx="1152525" cy="974725"/>
            </p:xfrm>
            <a:graphic>
              <a:graphicData uri="http://schemas.openxmlformats.org/presentationml/2006/ole">
                <mc:AlternateContent xmlns:mc="http://schemas.openxmlformats.org/markup-compatibility/2006">
                  <mc:Choice xmlns:v="urn:schemas-microsoft-com:vml" Requires="v">
                    <p:oleObj spid="_x0000_s71732" r:id="rId3" imgW="164957" imgH="139579" progId="Equation.3">
                      <p:embed/>
                    </p:oleObj>
                  </mc:Choice>
                  <mc:Fallback>
                    <p:oleObj r:id="rId3" imgW="164957" imgH="13957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75" y="4075981"/>
                            <a:ext cx="11525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21" name="Object 13"/>
              <p:cNvGraphicFramePr>
                <a:graphicFrameLocks noChangeAspect="1"/>
              </p:cNvGraphicFramePr>
              <p:nvPr/>
            </p:nvGraphicFramePr>
            <p:xfrm>
              <a:off x="2197100" y="332656"/>
              <a:ext cx="1079500" cy="849313"/>
            </p:xfrm>
            <a:graphic>
              <a:graphicData uri="http://schemas.openxmlformats.org/presentationml/2006/ole">
                <mc:AlternateContent xmlns:mc="http://schemas.openxmlformats.org/markup-compatibility/2006">
                  <mc:Choice xmlns:v="urn:schemas-microsoft-com:vml" Requires="v">
                    <p:oleObj spid="_x0000_s71733" r:id="rId5" imgW="177646" imgH="139579" progId="Equation.3">
                      <p:embed/>
                    </p:oleObj>
                  </mc:Choice>
                  <mc:Fallback>
                    <p:oleObj r:id="rId5" imgW="177646" imgH="139579"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332656"/>
                            <a:ext cx="10795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22" name="Oval 14"/>
              <p:cNvSpPr>
                <a:spLocks noChangeArrowheads="1"/>
              </p:cNvSpPr>
              <p:nvPr/>
            </p:nvSpPr>
            <p:spPr bwMode="auto">
              <a:xfrm>
                <a:off x="2809198" y="2164737"/>
                <a:ext cx="287337"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23" name="Oval 15"/>
              <p:cNvSpPr>
                <a:spLocks noChangeArrowheads="1"/>
              </p:cNvSpPr>
              <p:nvPr/>
            </p:nvSpPr>
            <p:spPr bwMode="auto">
              <a:xfrm>
                <a:off x="5149850" y="4725269"/>
                <a:ext cx="287338" cy="2159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24" name="Oval 16"/>
              <p:cNvSpPr>
                <a:spLocks noChangeArrowheads="1"/>
              </p:cNvSpPr>
              <p:nvPr/>
            </p:nvSpPr>
            <p:spPr bwMode="auto">
              <a:xfrm>
                <a:off x="2773363" y="4725269"/>
                <a:ext cx="287337"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25" name="Line 17"/>
              <p:cNvSpPr>
                <a:spLocks noChangeShapeType="1"/>
              </p:cNvSpPr>
              <p:nvPr/>
            </p:nvSpPr>
            <p:spPr bwMode="auto">
              <a:xfrm flipH="1">
                <a:off x="3695351" y="3453770"/>
                <a:ext cx="3470464" cy="2538145"/>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1726" name="Oval 19"/>
              <p:cNvSpPr>
                <a:spLocks noChangeArrowheads="1"/>
              </p:cNvSpPr>
              <p:nvPr/>
            </p:nvSpPr>
            <p:spPr bwMode="auto">
              <a:xfrm>
                <a:off x="5149850" y="2204319"/>
                <a:ext cx="287338" cy="215900"/>
              </a:xfrm>
              <a:prstGeom prst="ellipse">
                <a:avLst/>
              </a:prstGeom>
              <a:solidFill>
                <a:srgbClr val="00FF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27" name="Line 24"/>
              <p:cNvSpPr>
                <a:spLocks noChangeShapeType="1"/>
              </p:cNvSpPr>
              <p:nvPr/>
            </p:nvSpPr>
            <p:spPr bwMode="auto">
              <a:xfrm flipH="1" flipV="1">
                <a:off x="4789106" y="3604291"/>
                <a:ext cx="888719" cy="942944"/>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4" name="表格 3"/>
          <p:cNvGraphicFramePr/>
          <p:nvPr/>
        </p:nvGraphicFramePr>
        <p:xfrm>
          <a:off x="4560888" y="1200150"/>
          <a:ext cx="4303712" cy="3244850"/>
        </p:xfrm>
        <a:graphic>
          <a:graphicData uri="http://schemas.openxmlformats.org/drawingml/2006/table">
            <a:tbl>
              <a:tblPr firstRow="1" bandRow="1">
                <a:tableStyleId>{5C22544A-7EE6-4342-B048-85BDC9FD1C3A}</a:tableStyleId>
              </a:tblPr>
              <a:tblGrid>
                <a:gridCol w="889065"/>
                <a:gridCol w="824291"/>
                <a:gridCol w="2590356"/>
              </a:tblGrid>
              <a:tr h="648970">
                <a:tc>
                  <a:txBody>
                    <a:bodyPr/>
                    <a:lstStyle/>
                    <a:p>
                      <a:pPr algn="ctr">
                        <a:buNone/>
                      </a:pPr>
                      <a:r>
                        <a:rPr lang="en-US" altLang="zh-CN" sz="3200" b="1">
                          <a:solidFill>
                            <a:schemeClr val="tx1"/>
                          </a:solidFill>
                        </a:rPr>
                        <a:t>A</a:t>
                      </a:r>
                    </a:p>
                  </a:txBody>
                  <a:tcPr marL="91447" marR="91447"/>
                </a:tc>
                <a:tc>
                  <a:txBody>
                    <a:bodyPr/>
                    <a:lstStyle/>
                    <a:p>
                      <a:pPr algn="ctr">
                        <a:buNone/>
                      </a:pPr>
                      <a:r>
                        <a:rPr lang="en-US" altLang="zh-CN" sz="3200" b="1">
                          <a:solidFill>
                            <a:schemeClr val="tx1"/>
                          </a:solidFill>
                        </a:rPr>
                        <a:t>B</a:t>
                      </a:r>
                    </a:p>
                  </a:txBody>
                  <a:tcPr marL="91447" marR="91447"/>
                </a:tc>
                <a:tc>
                  <a:txBody>
                    <a:bodyPr/>
                    <a:lstStyle/>
                    <a:p>
                      <a:pPr algn="ctr">
                        <a:buNone/>
                      </a:pPr>
                      <a:endParaRPr lang="zh-CN" altLang="en-US" sz="3200" b="1">
                        <a:solidFill>
                          <a:schemeClr val="tx1"/>
                        </a:solidFill>
                      </a:endParaRPr>
                    </a:p>
                  </a:txBody>
                  <a:tcPr marL="91447" marR="91447"/>
                </a:tc>
              </a:tr>
              <a:tr h="648970">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1</a:t>
                      </a:r>
                    </a:p>
                  </a:txBody>
                  <a:tcPr marL="91447" marR="91447"/>
                </a:tc>
              </a:tr>
              <a:tr h="648970">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r>
              <a:tr h="648970">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0</a:t>
                      </a:r>
                    </a:p>
                  </a:txBody>
                  <a:tcPr marL="91447" marR="91447"/>
                </a:tc>
                <a:tc>
                  <a:txBody>
                    <a:bodyPr/>
                    <a:lstStyle/>
                    <a:p>
                      <a:pPr algn="ctr">
                        <a:buNone/>
                      </a:pPr>
                      <a:r>
                        <a:rPr lang="en-US" altLang="zh-CN" sz="3200" b="1">
                          <a:solidFill>
                            <a:schemeClr val="tx1"/>
                          </a:solidFill>
                        </a:rPr>
                        <a:t>0</a:t>
                      </a:r>
                    </a:p>
                  </a:txBody>
                  <a:tcPr marL="91447" marR="91447"/>
                </a:tc>
              </a:tr>
              <a:tr h="648970">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c>
                  <a:txBody>
                    <a:bodyPr/>
                    <a:lstStyle/>
                    <a:p>
                      <a:pPr algn="ctr">
                        <a:buNone/>
                      </a:pPr>
                      <a:r>
                        <a:rPr lang="en-US" altLang="zh-CN" sz="3200" b="1">
                          <a:solidFill>
                            <a:schemeClr val="tx1"/>
                          </a:solidFill>
                        </a:rPr>
                        <a:t>1</a:t>
                      </a:r>
                    </a:p>
                  </a:txBody>
                  <a:tcPr marL="91447" marR="91447"/>
                </a:tc>
              </a:tr>
            </a:tbl>
          </a:graphicData>
        </a:graphic>
      </p:graphicFrame>
      <p:graphicFrame>
        <p:nvGraphicFramePr>
          <p:cNvPr id="71710" name="Object 4"/>
          <p:cNvGraphicFramePr>
            <a:graphicFrameLocks noGrp="1" noChangeAspect="1"/>
          </p:cNvGraphicFramePr>
          <p:nvPr/>
        </p:nvGraphicFramePr>
        <p:xfrm>
          <a:off x="6470650" y="1277938"/>
          <a:ext cx="2197100" cy="493712"/>
        </p:xfrm>
        <a:graphic>
          <a:graphicData uri="http://schemas.openxmlformats.org/presentationml/2006/ole">
            <mc:AlternateContent xmlns:mc="http://schemas.openxmlformats.org/markup-compatibility/2006">
              <mc:Choice xmlns:v="urn:schemas-microsoft-com:vml" Requires="v">
                <p:oleObj spid="_x0000_s71734" r:id="rId7" imgW="736560" imgH="164880" progId="Equation.3">
                  <p:embed/>
                </p:oleObj>
              </mc:Choice>
              <mc:Fallback>
                <p:oleObj r:id="rId7" imgW="736560" imgH="164880" progId="Equation.3">
                  <p:embed/>
                  <p:pic>
                    <p:nvPicPr>
                      <p:cNvPr id="0" name="Object 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0650" y="1277938"/>
                        <a:ext cx="21971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711" name="Object 4"/>
          <p:cNvGraphicFramePr>
            <a:graphicFrameLocks noGrp="1" noChangeAspect="1"/>
          </p:cNvGraphicFramePr>
          <p:nvPr/>
        </p:nvGraphicFramePr>
        <p:xfrm>
          <a:off x="479425" y="1068388"/>
          <a:ext cx="3794125" cy="733425"/>
        </p:xfrm>
        <a:graphic>
          <a:graphicData uri="http://schemas.openxmlformats.org/presentationml/2006/ole">
            <mc:AlternateContent xmlns:mc="http://schemas.openxmlformats.org/markup-compatibility/2006">
              <mc:Choice xmlns:v="urn:schemas-microsoft-com:vml" Requires="v">
                <p:oleObj spid="_x0000_s71735" r:id="rId9" imgW="1117440" imgH="215640" progId="Equation.3">
                  <p:embed/>
                </p:oleObj>
              </mc:Choice>
              <mc:Fallback>
                <p:oleObj r:id="rId9" imgW="1117440" imgH="215640" progId="Equation.3">
                  <p:embed/>
                  <p:pic>
                    <p:nvPicPr>
                      <p:cNvPr id="0" name="Object 4"/>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425" y="1068388"/>
                        <a:ext cx="37941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chor="ctr"/>
          <a:lstStyle/>
          <a:p>
            <a:pPr eaLnBrk="1" hangingPunct="1"/>
            <a:r>
              <a:rPr lang="zh-CN" altLang="en-US" smtClean="0"/>
              <a:t>练习</a:t>
            </a:r>
            <a:r>
              <a:rPr lang="en-US" altLang="zh-CN" smtClean="0"/>
              <a:t>2</a:t>
            </a:r>
          </a:p>
        </p:txBody>
      </p:sp>
      <p:graphicFrame>
        <p:nvGraphicFramePr>
          <p:cNvPr id="72707" name="Object 3"/>
          <p:cNvGraphicFramePr>
            <a:graphicFrameLocks noGrp="1" noChangeAspect="1"/>
          </p:cNvGraphicFramePr>
          <p:nvPr>
            <p:ph idx="1"/>
          </p:nvPr>
        </p:nvGraphicFramePr>
        <p:xfrm>
          <a:off x="1368425" y="1500188"/>
          <a:ext cx="6407150" cy="3101975"/>
        </p:xfrm>
        <a:graphic>
          <a:graphicData uri="http://schemas.openxmlformats.org/presentationml/2006/ole">
            <mc:AlternateContent xmlns:mc="http://schemas.openxmlformats.org/markup-compatibility/2006">
              <mc:Choice xmlns:v="urn:schemas-microsoft-com:vml" Requires="v">
                <p:oleObj spid="_x0000_s72709" r:id="rId3" imgW="2781300" imgH="1346200" progId="Equation.DSMT4">
                  <p:embed/>
                </p:oleObj>
              </mc:Choice>
              <mc:Fallback>
                <p:oleObj r:id="rId3" imgW="2781300" imgH="1346200" progId="Equation.DSMT4">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425" y="1500188"/>
                        <a:ext cx="640715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chor="ctr"/>
          <a:lstStyle/>
          <a:p>
            <a:pPr eaLnBrk="1" hangingPunct="1"/>
            <a:r>
              <a:rPr lang="zh-CN" altLang="en-US" smtClean="0"/>
              <a:t>练习</a:t>
            </a:r>
            <a:r>
              <a:rPr lang="en-US" altLang="zh-CN" smtClean="0"/>
              <a:t>2</a:t>
            </a:r>
            <a:r>
              <a:rPr lang="zh-CN" altLang="en-US" smtClean="0"/>
              <a:t>解答</a:t>
            </a:r>
          </a:p>
        </p:txBody>
      </p:sp>
      <p:graphicFrame>
        <p:nvGraphicFramePr>
          <p:cNvPr id="73731" name="Object 4"/>
          <p:cNvGraphicFramePr>
            <a:graphicFrameLocks noGrp="1" noChangeAspect="1"/>
          </p:cNvGraphicFramePr>
          <p:nvPr/>
        </p:nvGraphicFramePr>
        <p:xfrm>
          <a:off x="74613" y="3975100"/>
          <a:ext cx="3097212" cy="592138"/>
        </p:xfrm>
        <a:graphic>
          <a:graphicData uri="http://schemas.openxmlformats.org/presentationml/2006/ole">
            <mc:AlternateContent xmlns:mc="http://schemas.openxmlformats.org/markup-compatibility/2006">
              <mc:Choice xmlns:v="urn:schemas-microsoft-com:vml" Requires="v">
                <p:oleObj spid="_x0000_s73758" r:id="rId3" imgW="1130040" imgH="215640" progId="Equation.3">
                  <p:embed/>
                </p:oleObj>
              </mc:Choice>
              <mc:Fallback>
                <p:oleObj r:id="rId3" imgW="1130040" imgH="21564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 y="3975100"/>
                        <a:ext cx="309721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32" name="Object 4"/>
          <p:cNvGraphicFramePr>
            <a:graphicFrameLocks noGrp="1" noChangeAspect="1"/>
          </p:cNvGraphicFramePr>
          <p:nvPr/>
        </p:nvGraphicFramePr>
        <p:xfrm>
          <a:off x="484188" y="1069975"/>
          <a:ext cx="2420937" cy="557213"/>
        </p:xfrm>
        <a:graphic>
          <a:graphicData uri="http://schemas.openxmlformats.org/presentationml/2006/ole">
            <mc:AlternateContent xmlns:mc="http://schemas.openxmlformats.org/markup-compatibility/2006">
              <mc:Choice xmlns:v="urn:schemas-microsoft-com:vml" Requires="v">
                <p:oleObj spid="_x0000_s73759" r:id="rId5" imgW="939600" imgH="215640" progId="Equation.3">
                  <p:embed/>
                </p:oleObj>
              </mc:Choice>
              <mc:Fallback>
                <p:oleObj r:id="rId5" imgW="939600" imgH="21564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1069975"/>
                        <a:ext cx="2420937"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3733" name="组合 18"/>
          <p:cNvGrpSpPr>
            <a:grpSpLocks/>
          </p:cNvGrpSpPr>
          <p:nvPr/>
        </p:nvGrpSpPr>
        <p:grpSpPr bwMode="auto">
          <a:xfrm>
            <a:off x="2230438" y="1009650"/>
            <a:ext cx="6361112" cy="5762625"/>
            <a:chOff x="3512" y="1591"/>
            <a:chExt cx="10018" cy="9074"/>
          </a:xfrm>
        </p:grpSpPr>
        <p:sp>
          <p:nvSpPr>
            <p:cNvPr id="73735" name="Line 8"/>
            <p:cNvSpPr>
              <a:spLocks noChangeShapeType="1"/>
            </p:cNvSpPr>
            <p:nvPr/>
          </p:nvSpPr>
          <p:spPr bwMode="auto">
            <a:xfrm>
              <a:off x="6745" y="9853"/>
              <a:ext cx="91"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736" name="Text Box 10"/>
            <p:cNvSpPr txBox="1">
              <a:spLocks noChangeArrowheads="1"/>
            </p:cNvSpPr>
            <p:nvPr/>
          </p:nvSpPr>
          <p:spPr bwMode="auto">
            <a:xfrm>
              <a:off x="5401" y="9394"/>
              <a:ext cx="1295"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grpSp>
          <p:nvGrpSpPr>
            <p:cNvPr id="73737" name="组合 17"/>
            <p:cNvGrpSpPr>
              <a:grpSpLocks/>
            </p:cNvGrpSpPr>
            <p:nvPr/>
          </p:nvGrpSpPr>
          <p:grpSpPr bwMode="auto">
            <a:xfrm>
              <a:off x="3512" y="1591"/>
              <a:ext cx="10018" cy="9074"/>
              <a:chOff x="3512" y="1591"/>
              <a:chExt cx="10018" cy="9074"/>
            </a:xfrm>
          </p:grpSpPr>
          <p:grpSp>
            <p:nvGrpSpPr>
              <p:cNvPr id="73738" name="组合 4"/>
              <p:cNvGrpSpPr>
                <a:grpSpLocks/>
              </p:cNvGrpSpPr>
              <p:nvPr/>
            </p:nvGrpSpPr>
            <p:grpSpPr bwMode="auto">
              <a:xfrm>
                <a:off x="3511" y="1591"/>
                <a:ext cx="10018" cy="9075"/>
                <a:chOff x="2396" y="1641"/>
                <a:chExt cx="10017" cy="9075"/>
              </a:xfrm>
            </p:grpSpPr>
            <p:sp>
              <p:nvSpPr>
                <p:cNvPr id="73741" name="Text Box 10"/>
                <p:cNvSpPr txBox="1">
                  <a:spLocks noChangeArrowheads="1"/>
                </p:cNvSpPr>
                <p:nvPr/>
              </p:nvSpPr>
              <p:spPr bwMode="auto">
                <a:xfrm>
                  <a:off x="4284" y="3667"/>
                  <a:ext cx="170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grpSp>
              <p:nvGrpSpPr>
                <p:cNvPr id="73742" name="组合 1"/>
                <p:cNvGrpSpPr>
                  <a:grpSpLocks/>
                </p:cNvGrpSpPr>
                <p:nvPr/>
              </p:nvGrpSpPr>
              <p:grpSpPr bwMode="auto">
                <a:xfrm>
                  <a:off x="2396" y="1641"/>
                  <a:ext cx="10017" cy="9075"/>
                  <a:chOff x="340819" y="332656"/>
                  <a:chExt cx="7977681" cy="7227382"/>
                </a:xfrm>
              </p:grpSpPr>
              <p:sp>
                <p:nvSpPr>
                  <p:cNvPr id="73743" name="Line 5"/>
                  <p:cNvSpPr>
                    <a:spLocks noChangeShapeType="1"/>
                  </p:cNvSpPr>
                  <p:nvPr/>
                </p:nvSpPr>
                <p:spPr bwMode="auto">
                  <a:xfrm>
                    <a:off x="340819" y="4865001"/>
                    <a:ext cx="6536041" cy="796"/>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4" name="Line 6"/>
                  <p:cNvSpPr>
                    <a:spLocks noChangeShapeType="1"/>
                  </p:cNvSpPr>
                  <p:nvPr/>
                </p:nvSpPr>
                <p:spPr bwMode="auto">
                  <a:xfrm flipV="1">
                    <a:off x="2916058" y="1192774"/>
                    <a:ext cx="796" cy="6247803"/>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5" name="Line 7"/>
                  <p:cNvSpPr>
                    <a:spLocks noChangeShapeType="1"/>
                  </p:cNvSpPr>
                  <p:nvPr/>
                </p:nvSpPr>
                <p:spPr bwMode="auto">
                  <a:xfrm>
                    <a:off x="5292725" y="4793531"/>
                    <a:ext cx="0" cy="7143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746" name="Line 8"/>
                  <p:cNvSpPr>
                    <a:spLocks noChangeShapeType="1"/>
                  </p:cNvSpPr>
                  <p:nvPr/>
                </p:nvSpPr>
                <p:spPr bwMode="auto">
                  <a:xfrm>
                    <a:off x="2916238" y="2272581"/>
                    <a:ext cx="73025"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747" name="Text Box 9"/>
                  <p:cNvSpPr txBox="1">
                    <a:spLocks noChangeArrowheads="1"/>
                  </p:cNvSpPr>
                  <p:nvPr/>
                </p:nvSpPr>
                <p:spPr bwMode="auto">
                  <a:xfrm>
                    <a:off x="4789488" y="5080869"/>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1</a:t>
                    </a:r>
                  </a:p>
                </p:txBody>
              </p:sp>
              <p:sp>
                <p:nvSpPr>
                  <p:cNvPr id="73748" name="Text Box 11"/>
                  <p:cNvSpPr txBox="1">
                    <a:spLocks noChangeArrowheads="1"/>
                  </p:cNvSpPr>
                  <p:nvPr/>
                </p:nvSpPr>
                <p:spPr bwMode="auto">
                  <a:xfrm>
                    <a:off x="1981200" y="4936406"/>
                    <a:ext cx="1079500" cy="73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latin typeface="Times New Roman" panose="02020603050405020304" pitchFamily="18" charset="0"/>
                      </a:rPr>
                      <a:t>0</a:t>
                    </a:r>
                  </a:p>
                </p:txBody>
              </p:sp>
              <p:graphicFrame>
                <p:nvGraphicFramePr>
                  <p:cNvPr id="73749" name="Object 12"/>
                  <p:cNvGraphicFramePr>
                    <a:graphicFrameLocks noChangeAspect="1"/>
                  </p:cNvGraphicFramePr>
                  <p:nvPr/>
                </p:nvGraphicFramePr>
                <p:xfrm>
                  <a:off x="7165975" y="4075981"/>
                  <a:ext cx="1152525" cy="974725"/>
                </p:xfrm>
                <a:graphic>
                  <a:graphicData uri="http://schemas.openxmlformats.org/presentationml/2006/ole">
                    <mc:AlternateContent xmlns:mc="http://schemas.openxmlformats.org/markup-compatibility/2006">
                      <mc:Choice xmlns:v="urn:schemas-microsoft-com:vml" Requires="v">
                        <p:oleObj spid="_x0000_s73760" r:id="rId7" imgW="164957" imgH="139579" progId="Equation.3">
                          <p:embed/>
                        </p:oleObj>
                      </mc:Choice>
                      <mc:Fallback>
                        <p:oleObj r:id="rId7" imgW="164957" imgH="139579"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5975" y="4075981"/>
                                <a:ext cx="11525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50" name="Object 13"/>
                  <p:cNvGraphicFramePr>
                    <a:graphicFrameLocks noChangeAspect="1"/>
                  </p:cNvGraphicFramePr>
                  <p:nvPr/>
                </p:nvGraphicFramePr>
                <p:xfrm>
                  <a:off x="2197100" y="332656"/>
                  <a:ext cx="1079500" cy="849313"/>
                </p:xfrm>
                <a:graphic>
                  <a:graphicData uri="http://schemas.openxmlformats.org/presentationml/2006/ole">
                    <mc:AlternateContent xmlns:mc="http://schemas.openxmlformats.org/markup-compatibility/2006">
                      <mc:Choice xmlns:v="urn:schemas-microsoft-com:vml" Requires="v">
                        <p:oleObj spid="_x0000_s73761" r:id="rId9" imgW="177646" imgH="139579" progId="Equation.3">
                          <p:embed/>
                        </p:oleObj>
                      </mc:Choice>
                      <mc:Fallback>
                        <p:oleObj r:id="rId9" imgW="177646" imgH="139579"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7100" y="332656"/>
                                <a:ext cx="10795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3751" name="Line 17"/>
                  <p:cNvSpPr>
                    <a:spLocks noChangeShapeType="1"/>
                  </p:cNvSpPr>
                  <p:nvPr/>
                </p:nvSpPr>
                <p:spPr bwMode="auto">
                  <a:xfrm>
                    <a:off x="848063" y="2164389"/>
                    <a:ext cx="2349089" cy="5395649"/>
                  </a:xfrm>
                  <a:prstGeom prst="line">
                    <a:avLst/>
                  </a:prstGeom>
                  <a:noFill/>
                  <a:ln w="38100" cap="sq">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752" name="Line 24"/>
                  <p:cNvSpPr>
                    <a:spLocks noChangeShapeType="1"/>
                  </p:cNvSpPr>
                  <p:nvPr/>
                </p:nvSpPr>
                <p:spPr bwMode="auto">
                  <a:xfrm flipV="1">
                    <a:off x="2409610" y="2560999"/>
                    <a:ext cx="1780530" cy="925423"/>
                  </a:xfrm>
                  <a:prstGeom prst="line">
                    <a:avLst/>
                  </a:prstGeom>
                  <a:noFill/>
                  <a:ln w="38100">
                    <a:solidFill>
                      <a:srgbClr val="FF00FF"/>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73739" name="Line 17"/>
              <p:cNvSpPr>
                <a:spLocks noChangeShapeType="1"/>
              </p:cNvSpPr>
              <p:nvPr/>
            </p:nvSpPr>
            <p:spPr bwMode="auto">
              <a:xfrm>
                <a:off x="4769" y="2372"/>
                <a:ext cx="2567" cy="6239"/>
              </a:xfrm>
              <a:prstGeom prst="line">
                <a:avLst/>
              </a:prstGeom>
              <a:noFill/>
              <a:ln w="38100" cap="sq">
                <a:solidFill>
                  <a:srgbClr val="FF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740" name="Line 24"/>
              <p:cNvSpPr>
                <a:spLocks noChangeShapeType="1"/>
              </p:cNvSpPr>
              <p:nvPr/>
            </p:nvSpPr>
            <p:spPr bwMode="auto">
              <a:xfrm flipV="1">
                <a:off x="6497" y="8232"/>
                <a:ext cx="2236" cy="1162"/>
              </a:xfrm>
              <a:prstGeom prst="line">
                <a:avLst/>
              </a:prstGeom>
              <a:noFill/>
              <a:ln w="38100">
                <a:solidFill>
                  <a:srgbClr val="00B05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73734" name="Object 4"/>
          <p:cNvGraphicFramePr>
            <a:graphicFrameLocks noGrp="1" noChangeAspect="1"/>
          </p:cNvGraphicFramePr>
          <p:nvPr/>
        </p:nvGraphicFramePr>
        <p:xfrm>
          <a:off x="5949950" y="5732463"/>
          <a:ext cx="1570038" cy="523875"/>
        </p:xfrm>
        <a:graphic>
          <a:graphicData uri="http://schemas.openxmlformats.org/presentationml/2006/ole">
            <mc:AlternateContent xmlns:mc="http://schemas.openxmlformats.org/markup-compatibility/2006">
              <mc:Choice xmlns:v="urn:schemas-microsoft-com:vml" Requires="v">
                <p:oleObj spid="_x0000_s73762" r:id="rId11" imgW="609480" imgH="203040" progId="Equation.3">
                  <p:embed/>
                </p:oleObj>
              </mc:Choice>
              <mc:Fallback>
                <p:oleObj r:id="rId11" imgW="609480" imgH="203040" progId="Equation.3">
                  <p:embed/>
                  <p:pic>
                    <p:nvPicPr>
                      <p:cNvPr id="0" name="Object 4"/>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9950" y="5732463"/>
                        <a:ext cx="1570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lstStyle/>
          <a:p>
            <a:pPr eaLnBrk="1" hangingPunct="1"/>
            <a:r>
              <a:rPr lang="en-US" altLang="zh-CN" smtClean="0"/>
              <a:t>3. </a:t>
            </a:r>
            <a:r>
              <a:rPr lang="zh-CN" altLang="en-US" smtClean="0"/>
              <a:t>多输入的感知器</a:t>
            </a:r>
          </a:p>
        </p:txBody>
      </p:sp>
      <p:sp>
        <p:nvSpPr>
          <p:cNvPr id="74755" name="Rectangle 8"/>
          <p:cNvSpPr>
            <a:spLocks noGrp="1" noChangeArrowheads="1"/>
          </p:cNvSpPr>
          <p:nvPr>
            <p:ph type="body" sz="half" idx="4294967295"/>
          </p:nvPr>
        </p:nvSpPr>
        <p:spPr>
          <a:xfrm>
            <a:off x="585788" y="1071563"/>
            <a:ext cx="6624637" cy="1612900"/>
          </a:xfrm>
        </p:spPr>
        <p:txBody>
          <a:bodyPr/>
          <a:lstStyle/>
          <a:p>
            <a:pPr eaLnBrk="1" hangingPunct="1">
              <a:buClrTx/>
            </a:pPr>
            <a:r>
              <a:rPr lang="zh-CN" altLang="en-US" smtClean="0"/>
              <a:t>单个感知器可以表示布尔函数与、或、与非和或非等</a:t>
            </a:r>
          </a:p>
          <a:p>
            <a:pPr eaLnBrk="1" hangingPunct="1">
              <a:buClrTx/>
            </a:pPr>
            <a:r>
              <a:rPr lang="zh-CN" altLang="en-US" smtClean="0"/>
              <a:t>三输入感知器的权值表达式为：</a:t>
            </a:r>
          </a:p>
        </p:txBody>
      </p:sp>
      <p:graphicFrame>
        <p:nvGraphicFramePr>
          <p:cNvPr id="74756" name="Object 9"/>
          <p:cNvGraphicFramePr>
            <a:graphicFrameLocks noGrp="1" noChangeAspect="1"/>
          </p:cNvGraphicFramePr>
          <p:nvPr>
            <p:ph idx="1"/>
          </p:nvPr>
        </p:nvGraphicFramePr>
        <p:xfrm>
          <a:off x="654050" y="3027363"/>
          <a:ext cx="7835900" cy="2909887"/>
        </p:xfrm>
        <a:graphic>
          <a:graphicData uri="http://schemas.openxmlformats.org/presentationml/2006/ole">
            <mc:AlternateContent xmlns:mc="http://schemas.openxmlformats.org/markup-compatibility/2006">
              <mc:Choice xmlns:v="urn:schemas-microsoft-com:vml" Requires="v">
                <p:oleObj spid="_x0000_s74758" r:id="rId3" imgW="2832100" imgH="1092200" progId="Equation.DSMT4">
                  <p:embed/>
                </p:oleObj>
              </mc:Choice>
              <mc:Fallback>
                <p:oleObj r:id="rId3" imgW="2832100" imgH="1092200" progId="Equation.DSMT4">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3027363"/>
                        <a:ext cx="7835900"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p:txBody>
          <a:bodyPr/>
          <a:lstStyle/>
          <a:p>
            <a:pPr eaLnBrk="1" hangingPunct="1">
              <a:lnSpc>
                <a:spcPct val="180000"/>
              </a:lnSpc>
              <a:spcBef>
                <a:spcPct val="30000"/>
              </a:spcBef>
            </a:pPr>
            <a:r>
              <a:rPr lang="zh-CN" altLang="en-US" b="1" smtClean="0">
                <a:latin typeface="Times New Roman" panose="02020603050405020304" pitchFamily="18" charset="0"/>
              </a:rPr>
              <a:t>感知器可以看成</a:t>
            </a:r>
            <a:r>
              <a:rPr lang="en-US" altLang="zh-CN" b="1" smtClean="0">
                <a:latin typeface="Times New Roman" panose="02020603050405020304" pitchFamily="18" charset="0"/>
              </a:rPr>
              <a:t>n</a:t>
            </a:r>
            <a:r>
              <a:rPr lang="zh-CN" altLang="en-US" b="1" smtClean="0">
                <a:latin typeface="Times New Roman" panose="02020603050405020304" pitchFamily="18" charset="0"/>
              </a:rPr>
              <a:t>维实例空间中的</a:t>
            </a:r>
            <a:r>
              <a:rPr lang="zh-CN" altLang="en-US" b="1" smtClean="0">
                <a:solidFill>
                  <a:srgbClr val="FF0000"/>
                </a:solidFill>
                <a:latin typeface="Times New Roman" panose="02020603050405020304" pitchFamily="18" charset="0"/>
              </a:rPr>
              <a:t>超平面决策面</a:t>
            </a:r>
            <a:r>
              <a:rPr lang="zh-CN" altLang="en-US" b="1" smtClean="0">
                <a:latin typeface="Times New Roman" panose="02020603050405020304" pitchFamily="18" charset="0"/>
              </a:rPr>
              <a:t>，对于该平面一侧的实例，感知器输出</a:t>
            </a:r>
            <a:r>
              <a:rPr lang="en-US" altLang="zh-CN" b="1" smtClean="0">
                <a:latin typeface="Times New Roman" panose="02020603050405020304" pitchFamily="18" charset="0"/>
              </a:rPr>
              <a:t>1</a:t>
            </a:r>
            <a:r>
              <a:rPr lang="zh-CN" altLang="en-US" b="1" smtClean="0">
                <a:latin typeface="Times New Roman" panose="02020603050405020304" pitchFamily="18" charset="0"/>
              </a:rPr>
              <a:t>，对于另一侧的实例输出</a:t>
            </a:r>
            <a:r>
              <a:rPr lang="en-US" altLang="zh-CN" b="1" smtClean="0">
                <a:latin typeface="Times New Roman" panose="02020603050405020304" pitchFamily="18" charset="0"/>
              </a:rPr>
              <a:t>0</a:t>
            </a:r>
            <a:r>
              <a:rPr lang="zh-CN" altLang="en-US" b="1" smtClean="0">
                <a:latin typeface="Times New Roman" panose="02020603050405020304" pitchFamily="18" charset="0"/>
              </a:rPr>
              <a:t>；</a:t>
            </a:r>
          </a:p>
          <a:p>
            <a:pPr eaLnBrk="1" hangingPunct="1">
              <a:lnSpc>
                <a:spcPct val="180000"/>
              </a:lnSpc>
              <a:spcBef>
                <a:spcPct val="30000"/>
              </a:spcBef>
            </a:pPr>
            <a:r>
              <a:rPr lang="zh-CN" altLang="en-US" b="1" smtClean="0"/>
              <a:t>正反例的集合，不一定能被超平面所分割；可以被超平面分割的集合称为</a:t>
            </a:r>
            <a:r>
              <a:rPr lang="zh-CN" altLang="en-US" b="1" smtClean="0">
                <a:solidFill>
                  <a:srgbClr val="FF0000"/>
                </a:solidFill>
              </a:rPr>
              <a:t>线性可分的样例集合</a:t>
            </a:r>
            <a:r>
              <a:rPr lang="zh-CN" altLang="en-US" b="1" smtClean="0"/>
              <a:t>。</a:t>
            </a:r>
          </a:p>
        </p:txBody>
      </p:sp>
      <p:sp>
        <p:nvSpPr>
          <p:cNvPr id="75779" name="Rectangle 2"/>
          <p:cNvSpPr>
            <a:spLocks noGrp="1" noChangeArrowheads="1"/>
          </p:cNvSpPr>
          <p:nvPr>
            <p:ph type="title"/>
          </p:nvPr>
        </p:nvSpPr>
        <p:spPr/>
        <p:txBody>
          <a:bodyPr anchor="ctr"/>
          <a:lstStyle/>
          <a:p>
            <a:pPr eaLnBrk="1" hangingPunct="1"/>
            <a:r>
              <a:rPr lang="en-US" altLang="zh-CN" smtClean="0"/>
              <a:t>3. </a:t>
            </a:r>
            <a:r>
              <a:rPr lang="zh-CN" altLang="en-US" smtClean="0"/>
              <a:t>多输入的感知器</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p:txBody>
          <a:bodyPr/>
          <a:lstStyle/>
          <a:p>
            <a:pPr eaLnBrk="1" hangingPunct="1">
              <a:lnSpc>
                <a:spcPct val="150000"/>
              </a:lnSpc>
              <a:spcBef>
                <a:spcPts val="1200"/>
              </a:spcBef>
              <a:spcAft>
                <a:spcPts val="600"/>
              </a:spcAft>
            </a:pPr>
            <a:r>
              <a:rPr lang="en-US" altLang="zh-CN" b="1" smtClean="0">
                <a:latin typeface="Times New Roman" panose="02020603050405020304" pitchFamily="18" charset="0"/>
              </a:rPr>
              <a:t>(4) </a:t>
            </a:r>
            <a:r>
              <a:rPr lang="zh-CN" altLang="en-US" b="1" smtClean="0">
                <a:latin typeface="Times New Roman" panose="02020603050405020304" pitchFamily="18" charset="0"/>
              </a:rPr>
              <a:t>平稳期（</a:t>
            </a:r>
            <a:r>
              <a:rPr lang="en-US" altLang="zh-CN" b="1" smtClean="0">
                <a:latin typeface="Times New Roman" panose="02020603050405020304" pitchFamily="18" charset="0"/>
              </a:rPr>
              <a:t>90</a:t>
            </a:r>
            <a:r>
              <a:rPr lang="zh-CN" altLang="en-US" b="1" smtClean="0">
                <a:latin typeface="Times New Roman" panose="02020603050405020304" pitchFamily="18" charset="0"/>
              </a:rPr>
              <a:t>年代后期</a:t>
            </a:r>
            <a:r>
              <a:rPr lang="en-US" altLang="zh-CN" b="1" smtClean="0">
                <a:latin typeface="Times New Roman" panose="02020603050405020304" pitchFamily="18" charset="0"/>
              </a:rPr>
              <a:t>-</a:t>
            </a:r>
            <a:r>
              <a:rPr lang="zh-CN" altLang="en-US" b="1" smtClean="0">
                <a:latin typeface="Times New Roman" panose="02020603050405020304" pitchFamily="18" charset="0"/>
              </a:rPr>
              <a:t>新世纪初期）</a:t>
            </a:r>
          </a:p>
          <a:p>
            <a:pPr lvl="1" eaLnBrk="1" hangingPunct="1">
              <a:lnSpc>
                <a:spcPct val="150000"/>
              </a:lnSpc>
              <a:spcBef>
                <a:spcPts val="1200"/>
              </a:spcBef>
              <a:spcAft>
                <a:spcPts val="600"/>
              </a:spcAft>
            </a:pPr>
            <a:r>
              <a:rPr lang="zh-CN" altLang="en-US" sz="2800" b="1" smtClean="0">
                <a:solidFill>
                  <a:srgbClr val="FF0000"/>
                </a:solidFill>
                <a:latin typeface="Times New Roman" panose="02020603050405020304" pitchFamily="18" charset="0"/>
              </a:rPr>
              <a:t>支持向量机</a:t>
            </a:r>
            <a:r>
              <a:rPr lang="en-US" altLang="zh-CN" sz="2800" b="1" smtClean="0">
                <a:latin typeface="Times New Roman" panose="02020603050405020304" pitchFamily="18" charset="0"/>
              </a:rPr>
              <a:t>(SVM)</a:t>
            </a:r>
            <a:r>
              <a:rPr lang="zh-CN" altLang="en-US" sz="2800" b="1" smtClean="0">
                <a:latin typeface="Times New Roman" panose="02020603050405020304" pitchFamily="18" charset="0"/>
              </a:rPr>
              <a:t>的兴起</a:t>
            </a:r>
          </a:p>
          <a:p>
            <a:pPr eaLnBrk="1" hangingPunct="1">
              <a:lnSpc>
                <a:spcPct val="150000"/>
              </a:lnSpc>
              <a:spcBef>
                <a:spcPts val="1200"/>
              </a:spcBef>
              <a:spcAft>
                <a:spcPts val="600"/>
              </a:spcAft>
            </a:pPr>
            <a:r>
              <a:rPr lang="en-US" altLang="zh-CN" b="1" smtClean="0">
                <a:latin typeface="Times New Roman" panose="02020603050405020304" pitchFamily="18" charset="0"/>
              </a:rPr>
              <a:t>(5)</a:t>
            </a:r>
            <a:r>
              <a:rPr lang="en-US" altLang="zh-CN" b="1" smtClean="0">
                <a:solidFill>
                  <a:srgbClr val="3333FF"/>
                </a:solidFill>
                <a:latin typeface="Times New Roman" panose="02020603050405020304" pitchFamily="18" charset="0"/>
              </a:rPr>
              <a:t> </a:t>
            </a:r>
            <a:r>
              <a:rPr lang="zh-CN" altLang="en-US" b="1" smtClean="0">
                <a:solidFill>
                  <a:srgbClr val="FF0000"/>
                </a:solidFill>
                <a:latin typeface="Times New Roman" panose="02020603050405020304" pitchFamily="18" charset="0"/>
              </a:rPr>
              <a:t>深度神经网络</a:t>
            </a:r>
            <a:r>
              <a:rPr lang="en-US" altLang="zh-CN" b="1" smtClean="0">
                <a:latin typeface="Times New Roman" panose="02020603050405020304" pitchFamily="18" charset="0"/>
              </a:rPr>
              <a:t>(DNN)</a:t>
            </a:r>
            <a:r>
              <a:rPr lang="zh-CN" altLang="en-US" b="1" smtClean="0">
                <a:latin typeface="Times New Roman" panose="02020603050405020304" pitchFamily="18" charset="0"/>
              </a:rPr>
              <a:t>与深度学习</a:t>
            </a:r>
            <a:r>
              <a:rPr lang="en-US" altLang="zh-CN" b="1" smtClean="0">
                <a:latin typeface="Times New Roman" panose="02020603050405020304" pitchFamily="18" charset="0"/>
              </a:rPr>
              <a:t>(Deep Learning)</a:t>
            </a:r>
            <a:r>
              <a:rPr lang="zh-CN" altLang="en-US" b="1" smtClean="0">
                <a:latin typeface="Times New Roman" panose="02020603050405020304" pitchFamily="18" charset="0"/>
              </a:rPr>
              <a:t>的兴起（</a:t>
            </a:r>
            <a:r>
              <a:rPr lang="en-US" altLang="zh-CN" b="1" smtClean="0">
                <a:latin typeface="Times New Roman" panose="02020603050405020304" pitchFamily="18" charset="0"/>
              </a:rPr>
              <a:t>2006</a:t>
            </a:r>
            <a:r>
              <a:rPr lang="zh-CN" altLang="en-US" b="1" smtClean="0">
                <a:latin typeface="Times New Roman" panose="02020603050405020304" pitchFamily="18" charset="0"/>
              </a:rPr>
              <a:t>年</a:t>
            </a:r>
            <a:r>
              <a:rPr lang="en-US" altLang="zh-CN" b="1" smtClean="0">
                <a:latin typeface="Times New Roman" panose="02020603050405020304" pitchFamily="18" charset="0"/>
              </a:rPr>
              <a:t>-</a:t>
            </a:r>
            <a:r>
              <a:rPr lang="zh-CN" altLang="en-US" b="1" smtClean="0">
                <a:latin typeface="Times New Roman" panose="02020603050405020304" pitchFamily="18" charset="0"/>
              </a:rPr>
              <a:t>）</a:t>
            </a:r>
            <a:endParaRPr lang="en-US" altLang="zh-CN" b="1" smtClean="0">
              <a:latin typeface="Times New Roman" panose="02020603050405020304" pitchFamily="18" charset="0"/>
            </a:endParaRPr>
          </a:p>
          <a:p>
            <a:pPr lvl="1" eaLnBrk="1" hangingPunct="1">
              <a:lnSpc>
                <a:spcPct val="150000"/>
              </a:lnSpc>
              <a:spcBef>
                <a:spcPts val="1200"/>
              </a:spcBef>
              <a:spcAft>
                <a:spcPts val="600"/>
              </a:spcAft>
            </a:pPr>
            <a:r>
              <a:rPr lang="en-US" altLang="zh-CN" sz="2800" b="1" smtClean="0">
                <a:latin typeface="Times New Roman" panose="02020603050405020304" pitchFamily="18" charset="0"/>
              </a:rPr>
              <a:t>2006</a:t>
            </a:r>
            <a:r>
              <a:rPr lang="zh-CN" altLang="en-US" sz="2800" b="1" smtClean="0">
                <a:latin typeface="Times New Roman" panose="02020603050405020304" pitchFamily="18" charset="0"/>
              </a:rPr>
              <a:t>年，加拿大多伦多大学教授、机器学习领域的泰斗</a:t>
            </a:r>
            <a:r>
              <a:rPr lang="en-US" altLang="zh-CN" sz="2800" b="1" smtClean="0">
                <a:latin typeface="Times New Roman" panose="02020603050405020304" pitchFamily="18" charset="0"/>
              </a:rPr>
              <a:t>Geoffrey Hinton</a:t>
            </a:r>
            <a:r>
              <a:rPr lang="zh-CN" altLang="en-US" sz="2800" b="1" smtClean="0">
                <a:latin typeface="Times New Roman" panose="02020603050405020304" pitchFamily="18" charset="0"/>
              </a:rPr>
              <a:t>等在</a:t>
            </a:r>
            <a:r>
              <a:rPr lang="en-US" altLang="zh-CN" sz="2800" b="1" smtClean="0">
                <a:solidFill>
                  <a:srgbClr val="3333FF"/>
                </a:solidFill>
                <a:latin typeface="Times New Roman" panose="02020603050405020304" pitchFamily="18" charset="0"/>
              </a:rPr>
              <a:t>《</a:t>
            </a:r>
            <a:r>
              <a:rPr lang="zh-CN" altLang="en-US" sz="2800" b="1" smtClean="0">
                <a:solidFill>
                  <a:srgbClr val="3333FF"/>
                </a:solidFill>
                <a:latin typeface="Times New Roman" panose="02020603050405020304" pitchFamily="18" charset="0"/>
              </a:rPr>
              <a:t>科学</a:t>
            </a:r>
            <a:r>
              <a:rPr lang="en-US" altLang="zh-CN" sz="2800" b="1" smtClean="0">
                <a:solidFill>
                  <a:srgbClr val="3333FF"/>
                </a:solidFill>
                <a:latin typeface="Times New Roman" panose="02020603050405020304" pitchFamily="18" charset="0"/>
              </a:rPr>
              <a:t>》</a:t>
            </a:r>
            <a:r>
              <a:rPr lang="zh-CN" altLang="en-US" sz="2800" b="1" smtClean="0">
                <a:latin typeface="Times New Roman" panose="02020603050405020304" pitchFamily="18" charset="0"/>
              </a:rPr>
              <a:t>上发表论文</a:t>
            </a:r>
            <a:endParaRPr lang="zh-CN" altLang="en-US" sz="2800" b="1" smtClean="0">
              <a:latin typeface="Times New Roman" panose="02020603050405020304" pitchFamily="18" charset="0"/>
              <a:cs typeface="Times New Roman" panose="02020603050405020304" pitchFamily="18" charset="0"/>
            </a:endParaRPr>
          </a:p>
        </p:txBody>
      </p:sp>
      <p:sp>
        <p:nvSpPr>
          <p:cNvPr id="11267" name="Rectangle 2"/>
          <p:cNvSpPr>
            <a:spLocks noGrp="1" noChangeArrowheads="1"/>
          </p:cNvSpPr>
          <p:nvPr>
            <p:ph type="title"/>
          </p:nvPr>
        </p:nvSpPr>
        <p:spPr/>
        <p:txBody>
          <a:bodyPr anchor="ctr"/>
          <a:lstStyle/>
          <a:p>
            <a:pPr eaLnBrk="1" hangingPunct="1"/>
            <a:r>
              <a:rPr lang="zh-CN" altLang="en-US" smtClean="0">
                <a:latin typeface="宋体" panose="02010600030101010101" pitchFamily="2" charset="-122"/>
              </a:rPr>
              <a:t>神经网络研究的发展</a:t>
            </a:r>
            <a:endParaRPr lang="zh-CN" altLang="en-US" smtClean="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chor="ctr"/>
          <a:lstStyle/>
          <a:p>
            <a:pPr eaLnBrk="1" hangingPunct="1"/>
            <a:r>
              <a:rPr lang="zh-CN" altLang="en-US" smtClean="0"/>
              <a:t>练习１</a:t>
            </a:r>
          </a:p>
        </p:txBody>
      </p:sp>
      <p:sp>
        <p:nvSpPr>
          <p:cNvPr id="76803" name="Rectangle 3"/>
          <p:cNvSpPr>
            <a:spLocks noGrp="1" noChangeArrowheads="1"/>
          </p:cNvSpPr>
          <p:nvPr>
            <p:ph type="body" sz="half" idx="4294967295"/>
          </p:nvPr>
        </p:nvSpPr>
        <p:spPr>
          <a:xfrm>
            <a:off x="1295400" y="1281113"/>
            <a:ext cx="6553200" cy="1439862"/>
          </a:xfrm>
        </p:spPr>
        <p:txBody>
          <a:bodyPr/>
          <a:lstStyle/>
          <a:p>
            <a:pPr eaLnBrk="1" hangingPunct="1">
              <a:lnSpc>
                <a:spcPct val="135000"/>
              </a:lnSpc>
              <a:buClrTx/>
            </a:pPr>
            <a:r>
              <a:rPr lang="zh-CN" altLang="en-US" sz="3200" b="1" smtClean="0"/>
              <a:t>利用一个三输入的感知器，可以实现以下哪些布尔函数？</a:t>
            </a:r>
          </a:p>
          <a:p>
            <a:pPr eaLnBrk="1" hangingPunct="1">
              <a:lnSpc>
                <a:spcPct val="135000"/>
              </a:lnSpc>
              <a:buClrTx/>
            </a:pPr>
            <a:endParaRPr lang="zh-CN" altLang="en-US" sz="3200" b="1" smtClean="0"/>
          </a:p>
          <a:p>
            <a:pPr eaLnBrk="1" hangingPunct="1">
              <a:lnSpc>
                <a:spcPct val="135000"/>
              </a:lnSpc>
              <a:buClrTx/>
            </a:pPr>
            <a:endParaRPr lang="zh-CN" altLang="en-US" sz="3200" b="1" smtClean="0"/>
          </a:p>
          <a:p>
            <a:pPr eaLnBrk="1" hangingPunct="1">
              <a:lnSpc>
                <a:spcPct val="135000"/>
              </a:lnSpc>
              <a:buClrTx/>
            </a:pPr>
            <a:endParaRPr lang="zh-CN" altLang="en-US" sz="3200" b="1" smtClean="0"/>
          </a:p>
          <a:p>
            <a:pPr eaLnBrk="1" hangingPunct="1">
              <a:buClrTx/>
              <a:buFont typeface="Wingdings" panose="05000000000000000000" pitchFamily="2" charset="2"/>
              <a:buNone/>
            </a:pPr>
            <a:endParaRPr lang="zh-CN" altLang="en-US" sz="3200" b="1" smtClean="0"/>
          </a:p>
        </p:txBody>
      </p:sp>
      <p:graphicFrame>
        <p:nvGraphicFramePr>
          <p:cNvPr id="76804" name="Object 4"/>
          <p:cNvGraphicFramePr>
            <a:graphicFrameLocks noGrp="1" noChangeAspect="1"/>
          </p:cNvGraphicFramePr>
          <p:nvPr>
            <p:ph idx="1"/>
          </p:nvPr>
        </p:nvGraphicFramePr>
        <p:xfrm>
          <a:off x="1855788" y="3170238"/>
          <a:ext cx="5432425" cy="1368425"/>
        </p:xfrm>
        <a:graphic>
          <a:graphicData uri="http://schemas.openxmlformats.org/presentationml/2006/ole">
            <mc:AlternateContent xmlns:mc="http://schemas.openxmlformats.org/markup-compatibility/2006">
              <mc:Choice xmlns:v="urn:schemas-microsoft-com:vml" Requires="v">
                <p:oleObj spid="_x0000_s76806" r:id="rId3" imgW="1714500" imgH="431800" progId="Equation.3">
                  <p:embed/>
                </p:oleObj>
              </mc:Choice>
              <mc:Fallback>
                <p:oleObj r:id="rId3" imgW="1714500" imgH="431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3170238"/>
                        <a:ext cx="54324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chor="ctr"/>
          <a:lstStyle/>
          <a:p>
            <a:pPr eaLnBrk="1" hangingPunct="1"/>
            <a:r>
              <a:rPr lang="zh-CN" altLang="en-US" smtClean="0"/>
              <a:t>练习１</a:t>
            </a:r>
            <a:r>
              <a:rPr lang="en-US" altLang="zh-CN" smtClean="0"/>
              <a:t>(1)</a:t>
            </a:r>
          </a:p>
        </p:txBody>
      </p:sp>
      <p:graphicFrame>
        <p:nvGraphicFramePr>
          <p:cNvPr id="4" name="表格 3"/>
          <p:cNvGraphicFramePr/>
          <p:nvPr/>
        </p:nvGraphicFramePr>
        <p:xfrm>
          <a:off x="473075" y="1319213"/>
          <a:ext cx="2763838" cy="4114800"/>
        </p:xfrm>
        <a:graphic>
          <a:graphicData uri="http://schemas.openxmlformats.org/drawingml/2006/table">
            <a:tbl>
              <a:tblPr firstRow="1" bandRow="1">
                <a:tableStyleId>{5C22544A-7EE6-4342-B048-85BDC9FD1C3A}</a:tableStyleId>
              </a:tblPr>
              <a:tblGrid>
                <a:gridCol w="406353"/>
                <a:gridCol w="351115"/>
                <a:gridCol w="393020"/>
                <a:gridCol w="1613350"/>
              </a:tblGrid>
              <a:tr h="381000">
                <a:tc>
                  <a:txBody>
                    <a:bodyPr/>
                    <a:lstStyle/>
                    <a:p>
                      <a:pPr>
                        <a:buNone/>
                      </a:pPr>
                      <a:r>
                        <a:rPr lang="en-US" altLang="zh-CN" sz="2400" b="1">
                          <a:solidFill>
                            <a:schemeClr val="tx1"/>
                          </a:solidFill>
                        </a:rPr>
                        <a:t>A</a:t>
                      </a:r>
                    </a:p>
                  </a:txBody>
                  <a:tcPr marL="91430" marR="91430"/>
                </a:tc>
                <a:tc>
                  <a:txBody>
                    <a:bodyPr/>
                    <a:lstStyle/>
                    <a:p>
                      <a:pPr>
                        <a:buNone/>
                      </a:pPr>
                      <a:r>
                        <a:rPr lang="en-US" altLang="zh-CN" sz="2400" b="1">
                          <a:solidFill>
                            <a:schemeClr val="tx1"/>
                          </a:solidFill>
                        </a:rPr>
                        <a:t>B</a:t>
                      </a:r>
                    </a:p>
                  </a:txBody>
                  <a:tcPr marL="91430" marR="91430"/>
                </a:tc>
                <a:tc>
                  <a:txBody>
                    <a:bodyPr/>
                    <a:lstStyle/>
                    <a:p>
                      <a:pPr>
                        <a:buNone/>
                      </a:pPr>
                      <a:r>
                        <a:rPr lang="en-US" altLang="zh-CN" sz="2400" b="1">
                          <a:solidFill>
                            <a:schemeClr val="tx1"/>
                          </a:solidFill>
                        </a:rPr>
                        <a:t>C</a:t>
                      </a:r>
                    </a:p>
                  </a:txBody>
                  <a:tcPr marL="91430" marR="91430"/>
                </a:tc>
                <a:tc>
                  <a:txBody>
                    <a:bodyPr/>
                    <a:lstStyle/>
                    <a:p>
                      <a:pPr>
                        <a:buNone/>
                      </a:pPr>
                      <a:endParaRPr lang="en-US" altLang="zh-CN" sz="2400" b="1">
                        <a:solidFill>
                          <a:schemeClr val="tx1"/>
                        </a:solidFill>
                      </a:endParaRPr>
                    </a:p>
                  </a:txBody>
                  <a:tcPr marL="91430" marR="91430"/>
                </a:tc>
              </a:tr>
              <a:tr h="381000">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r>
            </a:tbl>
          </a:graphicData>
        </a:graphic>
      </p:graphicFrame>
      <p:graphicFrame>
        <p:nvGraphicFramePr>
          <p:cNvPr id="77879" name="对象 4">
            <a:hlinkClick r:id="" action="ppaction://ole?verb=1"/>
          </p:cNvPr>
          <p:cNvGraphicFramePr>
            <a:graphicFrameLocks noChangeAspect="1"/>
          </p:cNvGraphicFramePr>
          <p:nvPr/>
        </p:nvGraphicFramePr>
        <p:xfrm>
          <a:off x="1681163" y="1330325"/>
          <a:ext cx="1514475" cy="414338"/>
        </p:xfrm>
        <a:graphic>
          <a:graphicData uri="http://schemas.openxmlformats.org/presentationml/2006/ole">
            <mc:AlternateContent xmlns:mc="http://schemas.openxmlformats.org/markup-compatibility/2006">
              <mc:Choice xmlns:v="urn:schemas-microsoft-com:vml" Requires="v">
                <p:oleObj spid="_x0000_s77884" r:id="rId3" imgW="647640" imgH="177480" progId="Equation.KSEE3">
                  <p:embed/>
                </p:oleObj>
              </mc:Choice>
              <mc:Fallback>
                <p:oleObj r:id="rId3" imgW="647640" imgH="177480" progId="Equation.KSEE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163" y="1330325"/>
                        <a:ext cx="15144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7788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638" y="1319213"/>
            <a:ext cx="5087937"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81" name="文本框 4"/>
          <p:cNvSpPr txBox="1">
            <a:spLocks noChangeArrowheads="1"/>
          </p:cNvSpPr>
          <p:nvPr/>
        </p:nvSpPr>
        <p:spPr bwMode="auto">
          <a:xfrm>
            <a:off x="4097338" y="5564188"/>
            <a:ext cx="1266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可以</a:t>
            </a:r>
          </a:p>
        </p:txBody>
      </p:sp>
      <p:sp>
        <p:nvSpPr>
          <p:cNvPr id="77882" name="Line 24"/>
          <p:cNvSpPr>
            <a:spLocks noChangeShapeType="1"/>
          </p:cNvSpPr>
          <p:nvPr/>
        </p:nvSpPr>
        <p:spPr bwMode="auto">
          <a:xfrm flipV="1">
            <a:off x="6800850" y="1981200"/>
            <a:ext cx="1060450" cy="854075"/>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chor="ctr"/>
          <a:lstStyle/>
          <a:p>
            <a:pPr eaLnBrk="1" hangingPunct="1"/>
            <a:r>
              <a:rPr lang="zh-CN" altLang="en-US" smtClean="0"/>
              <a:t>练习１</a:t>
            </a:r>
            <a:r>
              <a:rPr lang="en-US" altLang="zh-CN" smtClean="0"/>
              <a:t>(2)</a:t>
            </a:r>
          </a:p>
        </p:txBody>
      </p:sp>
      <p:graphicFrame>
        <p:nvGraphicFramePr>
          <p:cNvPr id="4" name="表格 3"/>
          <p:cNvGraphicFramePr/>
          <p:nvPr/>
        </p:nvGraphicFramePr>
        <p:xfrm>
          <a:off x="523875" y="1193800"/>
          <a:ext cx="2763838" cy="4114800"/>
        </p:xfrm>
        <a:graphic>
          <a:graphicData uri="http://schemas.openxmlformats.org/drawingml/2006/table">
            <a:tbl>
              <a:tblPr firstRow="1" bandRow="1">
                <a:tableStyleId>{5C22544A-7EE6-4342-B048-85BDC9FD1C3A}</a:tableStyleId>
              </a:tblPr>
              <a:tblGrid>
                <a:gridCol w="406353"/>
                <a:gridCol w="351115"/>
                <a:gridCol w="384131"/>
                <a:gridCol w="1622239"/>
              </a:tblGrid>
              <a:tr h="381000">
                <a:tc>
                  <a:txBody>
                    <a:bodyPr/>
                    <a:lstStyle/>
                    <a:p>
                      <a:pPr>
                        <a:buNone/>
                      </a:pPr>
                      <a:r>
                        <a:rPr lang="en-US" altLang="zh-CN" sz="2400" b="1">
                          <a:solidFill>
                            <a:schemeClr val="tx1"/>
                          </a:solidFill>
                        </a:rPr>
                        <a:t>A</a:t>
                      </a:r>
                    </a:p>
                  </a:txBody>
                  <a:tcPr marL="91430" marR="91430"/>
                </a:tc>
                <a:tc>
                  <a:txBody>
                    <a:bodyPr/>
                    <a:lstStyle/>
                    <a:p>
                      <a:pPr>
                        <a:buNone/>
                      </a:pPr>
                      <a:r>
                        <a:rPr lang="en-US" altLang="zh-CN" sz="2400" b="1">
                          <a:solidFill>
                            <a:schemeClr val="tx1"/>
                          </a:solidFill>
                        </a:rPr>
                        <a:t>B</a:t>
                      </a:r>
                    </a:p>
                  </a:txBody>
                  <a:tcPr marL="91430" marR="91430"/>
                </a:tc>
                <a:tc>
                  <a:txBody>
                    <a:bodyPr/>
                    <a:lstStyle/>
                    <a:p>
                      <a:pPr>
                        <a:buNone/>
                      </a:pPr>
                      <a:r>
                        <a:rPr lang="en-US" altLang="zh-CN" sz="2400" b="1">
                          <a:solidFill>
                            <a:schemeClr val="tx1"/>
                          </a:solidFill>
                        </a:rPr>
                        <a:t>C</a:t>
                      </a:r>
                    </a:p>
                  </a:txBody>
                  <a:tcPr marL="91430" marR="91430"/>
                </a:tc>
                <a:tc>
                  <a:txBody>
                    <a:bodyPr/>
                    <a:lstStyle/>
                    <a:p>
                      <a:pPr>
                        <a:buNone/>
                      </a:pPr>
                      <a:endParaRPr lang="en-US" altLang="zh-CN" sz="2400" b="1">
                        <a:solidFill>
                          <a:schemeClr val="tx1"/>
                        </a:solidFill>
                      </a:endParaRPr>
                    </a:p>
                  </a:txBody>
                  <a:tcPr marL="91430" marR="91430"/>
                </a:tc>
              </a:tr>
              <a:tr h="381000">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r>
              <a:tr h="381000">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r>
              <a:tr h="381000">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0</a:t>
                      </a:r>
                    </a:p>
                  </a:txBody>
                  <a:tcPr marL="91430" marR="91430"/>
                </a:tc>
              </a:tr>
              <a:tr h="381000">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r>
              <a:tr h="381000">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0</a:t>
                      </a:r>
                    </a:p>
                  </a:txBody>
                  <a:tcPr marL="91430" marR="91430"/>
                </a:tc>
                <a:tc>
                  <a:txBody>
                    <a:bodyPr/>
                    <a:lstStyle/>
                    <a:p>
                      <a:pPr algn="ctr">
                        <a:buNone/>
                      </a:pPr>
                      <a:r>
                        <a:rPr lang="en-US" altLang="zh-CN" sz="2400" b="1">
                          <a:solidFill>
                            <a:schemeClr val="tx1"/>
                          </a:solidFill>
                        </a:rPr>
                        <a:t>1</a:t>
                      </a:r>
                    </a:p>
                  </a:txBody>
                  <a:tcPr marL="91430" marR="91430"/>
                </a:tc>
              </a:tr>
              <a:tr h="381000">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c>
                  <a:txBody>
                    <a:bodyPr/>
                    <a:lstStyle/>
                    <a:p>
                      <a:pPr algn="ctr">
                        <a:buNone/>
                      </a:pPr>
                      <a:r>
                        <a:rPr lang="en-US" altLang="zh-CN" sz="2400" b="1">
                          <a:solidFill>
                            <a:schemeClr val="tx1"/>
                          </a:solidFill>
                        </a:rPr>
                        <a:t>1</a:t>
                      </a:r>
                    </a:p>
                  </a:txBody>
                  <a:tcPr marL="91430" marR="91430"/>
                </a:tc>
              </a:tr>
            </a:tbl>
          </a:graphicData>
        </a:graphic>
      </p:graphicFrame>
      <p:graphicFrame>
        <p:nvGraphicFramePr>
          <p:cNvPr id="78903" name="对象 4">
            <a:hlinkClick r:id="" action="ppaction://ole?verb=1"/>
          </p:cNvPr>
          <p:cNvGraphicFramePr>
            <a:graphicFrameLocks noChangeAspect="1"/>
          </p:cNvGraphicFramePr>
          <p:nvPr/>
        </p:nvGraphicFramePr>
        <p:xfrm>
          <a:off x="1536700" y="1162050"/>
          <a:ext cx="1476375" cy="403225"/>
        </p:xfrm>
        <a:graphic>
          <a:graphicData uri="http://schemas.openxmlformats.org/presentationml/2006/ole">
            <mc:AlternateContent xmlns:mc="http://schemas.openxmlformats.org/markup-compatibility/2006">
              <mc:Choice xmlns:v="urn:schemas-microsoft-com:vml" Requires="v">
                <p:oleObj spid="_x0000_s78907" r:id="rId3" imgW="647640" imgH="177480" progId="Equation.KSEE3">
                  <p:embed/>
                </p:oleObj>
              </mc:Choice>
              <mc:Fallback>
                <p:oleObj r:id="rId3" imgW="647640" imgH="177480" progId="Equation.KSEE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1162050"/>
                        <a:ext cx="14763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7890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775" y="1139825"/>
            <a:ext cx="5329238"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05" name="文本框 4"/>
          <p:cNvSpPr txBox="1">
            <a:spLocks noChangeArrowheads="1"/>
          </p:cNvSpPr>
          <p:nvPr/>
        </p:nvSpPr>
        <p:spPr bwMode="auto">
          <a:xfrm>
            <a:off x="4097338" y="5564188"/>
            <a:ext cx="1266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可以</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chor="ctr"/>
          <a:lstStyle/>
          <a:p>
            <a:pPr eaLnBrk="1" hangingPunct="1"/>
            <a:r>
              <a:rPr lang="zh-CN" altLang="en-US" smtClean="0"/>
              <a:t>练习１</a:t>
            </a:r>
            <a:r>
              <a:rPr lang="en-US" altLang="zh-CN" smtClean="0"/>
              <a:t>(3)</a:t>
            </a:r>
          </a:p>
        </p:txBody>
      </p:sp>
      <p:graphicFrame>
        <p:nvGraphicFramePr>
          <p:cNvPr id="4" name="表格 3"/>
          <p:cNvGraphicFramePr/>
          <p:nvPr/>
        </p:nvGraphicFramePr>
        <p:xfrm>
          <a:off x="233363" y="1298575"/>
          <a:ext cx="2763837" cy="4114800"/>
        </p:xfrm>
        <a:graphic>
          <a:graphicData uri="http://schemas.openxmlformats.org/drawingml/2006/table">
            <a:tbl>
              <a:tblPr firstRow="1" bandRow="1">
                <a:tableStyleId>{5C22544A-7EE6-4342-B048-85BDC9FD1C3A}</a:tableStyleId>
              </a:tblPr>
              <a:tblGrid>
                <a:gridCol w="406353"/>
                <a:gridCol w="351115"/>
                <a:gridCol w="384131"/>
                <a:gridCol w="1622238"/>
              </a:tblGrid>
              <a:tr h="381000">
                <a:tc>
                  <a:txBody>
                    <a:bodyPr/>
                    <a:lstStyle/>
                    <a:p>
                      <a:pPr>
                        <a:buNone/>
                      </a:pPr>
                      <a:r>
                        <a:rPr lang="en-US" altLang="zh-CN" sz="2400" b="1">
                          <a:solidFill>
                            <a:schemeClr val="tx1"/>
                          </a:solidFill>
                        </a:rPr>
                        <a:t>A</a:t>
                      </a:r>
                    </a:p>
                  </a:txBody>
                  <a:tcPr marL="91429" marR="91429"/>
                </a:tc>
                <a:tc>
                  <a:txBody>
                    <a:bodyPr/>
                    <a:lstStyle/>
                    <a:p>
                      <a:pPr>
                        <a:buNone/>
                      </a:pPr>
                      <a:r>
                        <a:rPr lang="en-US" altLang="zh-CN" sz="2400" b="1">
                          <a:solidFill>
                            <a:schemeClr val="tx1"/>
                          </a:solidFill>
                        </a:rPr>
                        <a:t>B</a:t>
                      </a:r>
                    </a:p>
                  </a:txBody>
                  <a:tcPr marL="91429" marR="91429"/>
                </a:tc>
                <a:tc>
                  <a:txBody>
                    <a:bodyPr/>
                    <a:lstStyle/>
                    <a:p>
                      <a:pPr>
                        <a:buNone/>
                      </a:pPr>
                      <a:r>
                        <a:rPr lang="en-US" altLang="zh-CN" sz="2400" b="1">
                          <a:solidFill>
                            <a:schemeClr val="tx1"/>
                          </a:solidFill>
                        </a:rPr>
                        <a:t>C</a:t>
                      </a:r>
                    </a:p>
                  </a:txBody>
                  <a:tcPr marL="91429" marR="91429"/>
                </a:tc>
                <a:tc>
                  <a:txBody>
                    <a:bodyPr/>
                    <a:lstStyle/>
                    <a:p>
                      <a:pPr>
                        <a:buNone/>
                      </a:pPr>
                      <a:endParaRPr lang="en-US" altLang="zh-CN" sz="2400" b="1">
                        <a:solidFill>
                          <a:schemeClr val="tx1"/>
                        </a:solidFill>
                      </a:endParaRPr>
                    </a:p>
                  </a:txBody>
                  <a:tcPr marL="91429" marR="91429"/>
                </a:tc>
              </a:tr>
              <a:tr h="381000">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1</a:t>
                      </a:r>
                    </a:p>
                  </a:txBody>
                  <a:tcPr marL="91429" marR="91429"/>
                </a:tc>
              </a:tr>
              <a:tr h="381000">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0</a:t>
                      </a:r>
                    </a:p>
                  </a:txBody>
                  <a:tcPr marL="91429" marR="91429"/>
                </a:tc>
              </a:tr>
              <a:tr h="381000">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1</a:t>
                      </a:r>
                    </a:p>
                  </a:txBody>
                  <a:tcPr marL="91429" marR="91429"/>
                </a:tc>
              </a:tr>
              <a:tr h="381000">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0</a:t>
                      </a:r>
                    </a:p>
                  </a:txBody>
                  <a:tcPr marL="91429" marR="91429"/>
                </a:tc>
              </a:tr>
              <a:tr h="381000">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1</a:t>
                      </a:r>
                    </a:p>
                  </a:txBody>
                  <a:tcPr marL="91429" marR="91429"/>
                </a:tc>
              </a:tr>
              <a:tr h="381000">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0</a:t>
                      </a:r>
                    </a:p>
                  </a:txBody>
                  <a:tcPr marL="91429" marR="91429"/>
                </a:tc>
              </a:tr>
              <a:tr h="381000">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0</a:t>
                      </a:r>
                    </a:p>
                  </a:txBody>
                  <a:tcPr marL="91429" marR="91429"/>
                </a:tc>
                <a:tc>
                  <a:txBody>
                    <a:bodyPr/>
                    <a:lstStyle/>
                    <a:p>
                      <a:pPr algn="ctr">
                        <a:buNone/>
                      </a:pPr>
                      <a:r>
                        <a:rPr lang="en-US" altLang="zh-CN" sz="2400" b="1">
                          <a:solidFill>
                            <a:schemeClr val="tx1"/>
                          </a:solidFill>
                        </a:rPr>
                        <a:t>1</a:t>
                      </a:r>
                    </a:p>
                  </a:txBody>
                  <a:tcPr marL="91429" marR="91429"/>
                </a:tc>
              </a:tr>
              <a:tr h="381000">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1</a:t>
                      </a:r>
                    </a:p>
                  </a:txBody>
                  <a:tcPr marL="91429" marR="91429"/>
                </a:tc>
                <a:tc>
                  <a:txBody>
                    <a:bodyPr/>
                    <a:lstStyle/>
                    <a:p>
                      <a:pPr algn="ctr">
                        <a:buNone/>
                      </a:pPr>
                      <a:r>
                        <a:rPr lang="en-US" altLang="zh-CN" sz="2400" b="1">
                          <a:solidFill>
                            <a:schemeClr val="tx1"/>
                          </a:solidFill>
                        </a:rPr>
                        <a:t>1</a:t>
                      </a:r>
                    </a:p>
                  </a:txBody>
                  <a:tcPr marL="91429" marR="91429"/>
                </a:tc>
              </a:tr>
            </a:tbl>
          </a:graphicData>
        </a:graphic>
      </p:graphicFrame>
      <p:graphicFrame>
        <p:nvGraphicFramePr>
          <p:cNvPr id="79927" name="对象 4">
            <a:hlinkClick r:id="" action="ppaction://ole?verb=1"/>
          </p:cNvPr>
          <p:cNvGraphicFramePr>
            <a:graphicFrameLocks noChangeAspect="1"/>
          </p:cNvGraphicFramePr>
          <p:nvPr/>
        </p:nvGraphicFramePr>
        <p:xfrm>
          <a:off x="1398588" y="1328738"/>
          <a:ext cx="1598612" cy="371475"/>
        </p:xfrm>
        <a:graphic>
          <a:graphicData uri="http://schemas.openxmlformats.org/presentationml/2006/ole">
            <mc:AlternateContent xmlns:mc="http://schemas.openxmlformats.org/markup-compatibility/2006">
              <mc:Choice xmlns:v="urn:schemas-microsoft-com:vml" Requires="v">
                <p:oleObj spid="_x0000_s79932" r:id="rId3" imgW="761760" imgH="177480" progId="Equation.KSEE3">
                  <p:embed/>
                </p:oleObj>
              </mc:Choice>
              <mc:Fallback>
                <p:oleObj r:id="rId3" imgW="761760" imgH="177480" progId="Equation.KSEE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588" y="1328738"/>
                        <a:ext cx="15986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7992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263" y="1500188"/>
            <a:ext cx="5754687"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29" name="文本框 4"/>
          <p:cNvSpPr txBox="1">
            <a:spLocks noChangeArrowheads="1"/>
          </p:cNvSpPr>
          <p:nvPr/>
        </p:nvSpPr>
        <p:spPr bwMode="auto">
          <a:xfrm>
            <a:off x="4097338" y="5564188"/>
            <a:ext cx="1266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可以</a:t>
            </a:r>
          </a:p>
        </p:txBody>
      </p:sp>
      <p:sp>
        <p:nvSpPr>
          <p:cNvPr id="79930" name="Line 24"/>
          <p:cNvSpPr>
            <a:spLocks noChangeShapeType="1"/>
          </p:cNvSpPr>
          <p:nvPr/>
        </p:nvSpPr>
        <p:spPr bwMode="auto">
          <a:xfrm>
            <a:off x="5857875" y="2811463"/>
            <a:ext cx="569913" cy="687387"/>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chor="ctr"/>
          <a:lstStyle/>
          <a:p>
            <a:pPr eaLnBrk="1" hangingPunct="1"/>
            <a:r>
              <a:rPr lang="zh-CN" altLang="en-US" smtClean="0"/>
              <a:t>练习１</a:t>
            </a:r>
            <a:r>
              <a:rPr lang="en-US" altLang="zh-CN" smtClean="0"/>
              <a:t>(4)</a:t>
            </a:r>
          </a:p>
        </p:txBody>
      </p:sp>
      <p:graphicFrame>
        <p:nvGraphicFramePr>
          <p:cNvPr id="4" name="表格 3"/>
          <p:cNvGraphicFramePr/>
          <p:nvPr/>
        </p:nvGraphicFramePr>
        <p:xfrm>
          <a:off x="225425" y="1065213"/>
          <a:ext cx="3608388" cy="4114800"/>
        </p:xfrm>
        <a:graphic>
          <a:graphicData uri="http://schemas.openxmlformats.org/drawingml/2006/table">
            <a:tbl>
              <a:tblPr firstRow="1" bandRow="1">
                <a:tableStyleId>{5C22544A-7EE6-4342-B048-85BDC9FD1C3A}</a:tableStyleId>
              </a:tblPr>
              <a:tblGrid>
                <a:gridCol w="530907"/>
                <a:gridCol w="457875"/>
                <a:gridCol w="502329"/>
                <a:gridCol w="2117277"/>
              </a:tblGrid>
              <a:tr h="449580">
                <a:tc>
                  <a:txBody>
                    <a:bodyPr/>
                    <a:lstStyle/>
                    <a:p>
                      <a:pPr>
                        <a:buNone/>
                      </a:pPr>
                      <a:r>
                        <a:rPr lang="en-US" altLang="zh-CN" sz="2400" b="1">
                          <a:solidFill>
                            <a:schemeClr val="tx1"/>
                          </a:solidFill>
                        </a:rPr>
                        <a:t>A</a:t>
                      </a:r>
                    </a:p>
                  </a:txBody>
                  <a:tcPr marL="91448" marR="91448"/>
                </a:tc>
                <a:tc>
                  <a:txBody>
                    <a:bodyPr/>
                    <a:lstStyle/>
                    <a:p>
                      <a:pPr>
                        <a:buNone/>
                      </a:pPr>
                      <a:r>
                        <a:rPr lang="en-US" altLang="zh-CN" sz="2400" b="1">
                          <a:solidFill>
                            <a:schemeClr val="tx1"/>
                          </a:solidFill>
                        </a:rPr>
                        <a:t>B</a:t>
                      </a:r>
                    </a:p>
                  </a:txBody>
                  <a:tcPr marL="91448" marR="91448"/>
                </a:tc>
                <a:tc>
                  <a:txBody>
                    <a:bodyPr/>
                    <a:lstStyle/>
                    <a:p>
                      <a:pPr>
                        <a:buNone/>
                      </a:pPr>
                      <a:r>
                        <a:rPr lang="en-US" altLang="zh-CN" sz="2400" b="1">
                          <a:solidFill>
                            <a:schemeClr val="tx1"/>
                          </a:solidFill>
                        </a:rPr>
                        <a:t>C</a:t>
                      </a:r>
                    </a:p>
                  </a:txBody>
                  <a:tcPr marL="91448" marR="91448"/>
                </a:tc>
                <a:tc>
                  <a:txBody>
                    <a:bodyPr/>
                    <a:lstStyle/>
                    <a:p>
                      <a:pPr>
                        <a:buNone/>
                      </a:pPr>
                      <a:endParaRPr lang="en-US" altLang="zh-CN" sz="2400" b="1">
                        <a:solidFill>
                          <a:schemeClr val="tx1"/>
                        </a:solidFill>
                      </a:endParaRPr>
                    </a:p>
                  </a:txBody>
                  <a:tcPr marL="91448" marR="91448"/>
                </a:tc>
              </a:tr>
              <a:tr h="449580">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1</a:t>
                      </a:r>
                    </a:p>
                  </a:txBody>
                  <a:tcPr marL="91448" marR="91448"/>
                </a:tc>
              </a:tr>
              <a:tr h="449580">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0</a:t>
                      </a:r>
                    </a:p>
                  </a:txBody>
                  <a:tcPr marL="91448" marR="91448"/>
                </a:tc>
              </a:tr>
              <a:tr h="449580">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0</a:t>
                      </a:r>
                    </a:p>
                  </a:txBody>
                  <a:tcPr marL="91448" marR="91448"/>
                </a:tc>
              </a:tr>
              <a:tr h="449580">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0</a:t>
                      </a:r>
                    </a:p>
                  </a:txBody>
                  <a:tcPr marL="91448" marR="91448"/>
                </a:tc>
              </a:tr>
              <a:tr h="449580">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0</a:t>
                      </a:r>
                    </a:p>
                  </a:txBody>
                  <a:tcPr marL="91448" marR="91448"/>
                </a:tc>
              </a:tr>
              <a:tr h="449580">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0</a:t>
                      </a:r>
                    </a:p>
                  </a:txBody>
                  <a:tcPr marL="91448" marR="91448"/>
                </a:tc>
              </a:tr>
              <a:tr h="449580">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0</a:t>
                      </a:r>
                    </a:p>
                  </a:txBody>
                  <a:tcPr marL="91448" marR="91448"/>
                </a:tc>
                <a:tc>
                  <a:txBody>
                    <a:bodyPr/>
                    <a:lstStyle/>
                    <a:p>
                      <a:pPr algn="ctr">
                        <a:buNone/>
                      </a:pPr>
                      <a:r>
                        <a:rPr lang="en-US" altLang="zh-CN" sz="2400" b="1">
                          <a:solidFill>
                            <a:schemeClr val="tx1"/>
                          </a:solidFill>
                        </a:rPr>
                        <a:t>0</a:t>
                      </a:r>
                    </a:p>
                  </a:txBody>
                  <a:tcPr marL="91448" marR="91448"/>
                </a:tc>
              </a:tr>
              <a:tr h="449580">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1</a:t>
                      </a:r>
                    </a:p>
                  </a:txBody>
                  <a:tcPr marL="91448" marR="91448"/>
                </a:tc>
                <a:tc>
                  <a:txBody>
                    <a:bodyPr/>
                    <a:lstStyle/>
                    <a:p>
                      <a:pPr algn="ctr">
                        <a:buNone/>
                      </a:pPr>
                      <a:r>
                        <a:rPr lang="en-US" altLang="zh-CN" sz="2400" b="1">
                          <a:solidFill>
                            <a:schemeClr val="tx1"/>
                          </a:solidFill>
                        </a:rPr>
                        <a:t>0</a:t>
                      </a:r>
                    </a:p>
                  </a:txBody>
                  <a:tcPr marL="91448" marR="91448"/>
                </a:tc>
              </a:tr>
            </a:tbl>
          </a:graphicData>
        </a:graphic>
      </p:graphicFrame>
      <p:graphicFrame>
        <p:nvGraphicFramePr>
          <p:cNvPr id="80951" name="对象 4">
            <a:hlinkClick r:id="" action="ppaction://ole?verb=1"/>
          </p:cNvPr>
          <p:cNvGraphicFramePr>
            <a:graphicFrameLocks noChangeAspect="1"/>
          </p:cNvGraphicFramePr>
          <p:nvPr/>
        </p:nvGraphicFramePr>
        <p:xfrm>
          <a:off x="1739900" y="1065213"/>
          <a:ext cx="2092325" cy="388937"/>
        </p:xfrm>
        <a:graphic>
          <a:graphicData uri="http://schemas.openxmlformats.org/presentationml/2006/ole">
            <mc:AlternateContent xmlns:mc="http://schemas.openxmlformats.org/markup-compatibility/2006">
              <mc:Choice xmlns:v="urn:schemas-microsoft-com:vml" Requires="v">
                <p:oleObj spid="_x0000_s80956" r:id="rId3" imgW="952200" imgH="177480" progId="Equation.KSEE3">
                  <p:embed/>
                </p:oleObj>
              </mc:Choice>
              <mc:Fallback>
                <p:oleObj r:id="rId3" imgW="952200" imgH="177480" progId="Equation.KSEE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0" y="1065213"/>
                        <a:ext cx="20923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0952"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8900" y="1016000"/>
            <a:ext cx="50292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3" name="文本框 4"/>
          <p:cNvSpPr txBox="1">
            <a:spLocks noChangeArrowheads="1"/>
          </p:cNvSpPr>
          <p:nvPr/>
        </p:nvSpPr>
        <p:spPr bwMode="auto">
          <a:xfrm>
            <a:off x="4097338" y="5564188"/>
            <a:ext cx="1266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可以</a:t>
            </a:r>
          </a:p>
        </p:txBody>
      </p:sp>
      <p:sp>
        <p:nvSpPr>
          <p:cNvPr id="80954" name="Line 24"/>
          <p:cNvSpPr>
            <a:spLocks noChangeShapeType="1"/>
          </p:cNvSpPr>
          <p:nvPr/>
        </p:nvSpPr>
        <p:spPr bwMode="auto">
          <a:xfrm flipH="1">
            <a:off x="4743450" y="3113088"/>
            <a:ext cx="803275" cy="631825"/>
          </a:xfrm>
          <a:prstGeom prst="line">
            <a:avLst/>
          </a:prstGeom>
          <a:noFill/>
          <a:ln w="38100">
            <a:solidFill>
              <a:srgbClr val="FF6600"/>
            </a:solidFill>
            <a:prstDash val="dash"/>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chor="ctr"/>
          <a:lstStyle/>
          <a:p>
            <a:pPr eaLnBrk="1" hangingPunct="1"/>
            <a:r>
              <a:rPr lang="zh-CN" altLang="en-US" smtClean="0">
                <a:latin typeface="Times New Roman" panose="02020603050405020304" pitchFamily="18" charset="0"/>
              </a:rPr>
              <a:t>练习２</a:t>
            </a:r>
          </a:p>
        </p:txBody>
      </p:sp>
      <p:sp>
        <p:nvSpPr>
          <p:cNvPr id="81923" name="Rectangle 3"/>
          <p:cNvSpPr>
            <a:spLocks noGrp="1" noChangeArrowheads="1"/>
          </p:cNvSpPr>
          <p:nvPr>
            <p:ph type="body" sz="half" idx="4294967295"/>
          </p:nvPr>
        </p:nvSpPr>
        <p:spPr>
          <a:xfrm>
            <a:off x="911225" y="1452563"/>
            <a:ext cx="7045325" cy="4535487"/>
          </a:xfrm>
        </p:spPr>
        <p:txBody>
          <a:bodyPr/>
          <a:lstStyle/>
          <a:p>
            <a:pPr eaLnBrk="1" hangingPunct="1">
              <a:lnSpc>
                <a:spcPct val="160000"/>
              </a:lnSpc>
              <a:buClrTx/>
            </a:pPr>
            <a:r>
              <a:rPr lang="zh-CN" altLang="en-US" b="1" smtClean="0"/>
              <a:t>利用直线方程的方法，设计一个三输入的感知器，来实现以下布尔函数：</a:t>
            </a:r>
          </a:p>
          <a:p>
            <a:pPr eaLnBrk="1" hangingPunct="1">
              <a:lnSpc>
                <a:spcPct val="160000"/>
              </a:lnSpc>
              <a:buClrTx/>
            </a:pPr>
            <a:endParaRPr lang="zh-CN" altLang="en-US" b="1" smtClean="0"/>
          </a:p>
          <a:p>
            <a:pPr eaLnBrk="1" hangingPunct="1">
              <a:lnSpc>
                <a:spcPct val="160000"/>
              </a:lnSpc>
              <a:buClrTx/>
            </a:pPr>
            <a:endParaRPr lang="zh-CN" altLang="en-US" b="1" smtClean="0"/>
          </a:p>
          <a:p>
            <a:pPr eaLnBrk="1" hangingPunct="1">
              <a:buClrTx/>
              <a:buFont typeface="Wingdings" panose="05000000000000000000" pitchFamily="2" charset="2"/>
              <a:buNone/>
            </a:pPr>
            <a:endParaRPr lang="en-US" altLang="zh-CN" b="1" smtClean="0"/>
          </a:p>
        </p:txBody>
      </p:sp>
      <p:graphicFrame>
        <p:nvGraphicFramePr>
          <p:cNvPr id="81924" name="Object 4"/>
          <p:cNvGraphicFramePr>
            <a:graphicFrameLocks noGrp="1" noChangeAspect="1"/>
          </p:cNvGraphicFramePr>
          <p:nvPr>
            <p:ph idx="1"/>
          </p:nvPr>
        </p:nvGraphicFramePr>
        <p:xfrm>
          <a:off x="3028950" y="3043238"/>
          <a:ext cx="2808288" cy="769937"/>
        </p:xfrm>
        <a:graphic>
          <a:graphicData uri="http://schemas.openxmlformats.org/presentationml/2006/ole">
            <mc:AlternateContent xmlns:mc="http://schemas.openxmlformats.org/markup-compatibility/2006">
              <mc:Choice xmlns:v="urn:schemas-microsoft-com:vml" Requires="v">
                <p:oleObj spid="_x0000_s81926" r:id="rId3" imgW="647419" imgH="177723" progId="Equation.3">
                  <p:embed/>
                </p:oleObj>
              </mc:Choice>
              <mc:Fallback>
                <p:oleObj r:id="rId3" imgW="647419" imgH="177723"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50" y="3043238"/>
                        <a:ext cx="280828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chor="ctr"/>
          <a:lstStyle/>
          <a:p>
            <a:pPr eaLnBrk="1" hangingPunct="1"/>
            <a:r>
              <a:rPr lang="en-US" altLang="zh-CN" smtClean="0"/>
              <a:t>4. </a:t>
            </a:r>
            <a:r>
              <a:rPr lang="zh-CN" altLang="en-US" smtClean="0"/>
              <a:t>感知器训练法则</a:t>
            </a:r>
          </a:p>
        </p:txBody>
      </p:sp>
      <p:sp>
        <p:nvSpPr>
          <p:cNvPr id="82947" name="Rectangle 3"/>
          <p:cNvSpPr>
            <a:spLocks noGrp="1" noChangeArrowheads="1"/>
          </p:cNvSpPr>
          <p:nvPr>
            <p:ph type="body" sz="half" idx="4294967295"/>
          </p:nvPr>
        </p:nvSpPr>
        <p:spPr>
          <a:xfrm>
            <a:off x="517525" y="1376363"/>
            <a:ext cx="8108950" cy="4464050"/>
          </a:xfrm>
        </p:spPr>
        <p:txBody>
          <a:bodyPr/>
          <a:lstStyle/>
          <a:p>
            <a:pPr eaLnBrk="1" hangingPunct="1">
              <a:lnSpc>
                <a:spcPct val="180000"/>
              </a:lnSpc>
              <a:buClrTx/>
            </a:pPr>
            <a:r>
              <a:rPr lang="zh-CN" altLang="en-US" b="1" smtClean="0">
                <a:latin typeface="Times New Roman" panose="02020603050405020304" pitchFamily="18" charset="0"/>
              </a:rPr>
              <a:t>设计单个感知器时，只要</a:t>
            </a:r>
            <a:r>
              <a:rPr lang="en-US" altLang="zh-CN" b="1" smtClean="0">
                <a:latin typeface="Times New Roman" panose="02020603050405020304" pitchFamily="18" charset="0"/>
              </a:rPr>
              <a:t>n</a:t>
            </a:r>
            <a:r>
              <a:rPr lang="zh-CN" altLang="en-US" b="1" smtClean="0">
                <a:latin typeface="Times New Roman" panose="02020603050405020304" pitchFamily="18" charset="0"/>
              </a:rPr>
              <a:t>维实例空间是线性可分的，就可以通过</a:t>
            </a:r>
            <a:r>
              <a:rPr lang="zh-CN" altLang="en-US" b="1" smtClean="0">
                <a:solidFill>
                  <a:srgbClr val="FF5050"/>
                </a:solidFill>
                <a:latin typeface="Times New Roman" panose="02020603050405020304" pitchFamily="18" charset="0"/>
              </a:rPr>
              <a:t>超平面</a:t>
            </a:r>
            <a:r>
              <a:rPr lang="zh-CN" altLang="en-US" b="1" smtClean="0">
                <a:latin typeface="Times New Roman" panose="02020603050405020304" pitchFamily="18" charset="0"/>
              </a:rPr>
              <a:t>来确定权值；但是超平面不象</a:t>
            </a:r>
            <a:r>
              <a:rPr lang="en-US" altLang="zh-CN" b="1" smtClean="0">
                <a:latin typeface="Times New Roman" panose="02020603050405020304" pitchFamily="18" charset="0"/>
              </a:rPr>
              <a:t>2</a:t>
            </a:r>
            <a:r>
              <a:rPr lang="zh-CN" altLang="en-US" b="1" smtClean="0">
                <a:latin typeface="Times New Roman" panose="02020603050405020304" pitchFamily="18" charset="0"/>
              </a:rPr>
              <a:t>维和</a:t>
            </a:r>
            <a:r>
              <a:rPr lang="en-US" altLang="zh-CN" b="1" smtClean="0">
                <a:latin typeface="Times New Roman" panose="02020603050405020304" pitchFamily="18" charset="0"/>
              </a:rPr>
              <a:t>3</a:t>
            </a:r>
            <a:r>
              <a:rPr lang="zh-CN" altLang="en-US" b="1" smtClean="0">
                <a:latin typeface="Times New Roman" panose="02020603050405020304" pitchFamily="18" charset="0"/>
              </a:rPr>
              <a:t>维时的直线和平面那么直观</a:t>
            </a:r>
          </a:p>
          <a:p>
            <a:pPr eaLnBrk="1" hangingPunct="1">
              <a:lnSpc>
                <a:spcPct val="180000"/>
              </a:lnSpc>
              <a:buClrTx/>
            </a:pPr>
            <a:r>
              <a:rPr lang="zh-CN" altLang="en-US" b="1" smtClean="0">
                <a:latin typeface="Times New Roman" panose="02020603050405020304" pitchFamily="18" charset="0"/>
              </a:rPr>
              <a:t>对于</a:t>
            </a:r>
            <a:r>
              <a:rPr lang="en-US" altLang="zh-CN" b="1" smtClean="0">
                <a:latin typeface="Times New Roman" panose="02020603050405020304" pitchFamily="18" charset="0"/>
              </a:rPr>
              <a:t>n&gt;3</a:t>
            </a:r>
            <a:r>
              <a:rPr lang="zh-CN" altLang="en-US" b="1" smtClean="0">
                <a:latin typeface="Times New Roman" panose="02020603050405020304" pitchFamily="18" charset="0"/>
              </a:rPr>
              <a:t>时，可以采用学习的方法来确定参数</a:t>
            </a:r>
            <a:endParaRPr lang="zh-CN" altLang="en-US" b="1" smtClean="0"/>
          </a:p>
        </p:txBody>
      </p:sp>
      <p:graphicFrame>
        <p:nvGraphicFramePr>
          <p:cNvPr id="82948" name="Object 4"/>
          <p:cNvGraphicFramePr>
            <a:graphicFrameLocks noGrp="1" noChangeAspect="1"/>
          </p:cNvGraphicFramePr>
          <p:nvPr>
            <p:ph idx="1"/>
          </p:nvPr>
        </p:nvGraphicFramePr>
        <p:xfrm>
          <a:off x="3981450" y="2492375"/>
          <a:ext cx="1181100" cy="2232025"/>
        </p:xfrm>
        <a:graphic>
          <a:graphicData uri="http://schemas.openxmlformats.org/presentationml/2006/ole">
            <mc:AlternateContent xmlns:mc="http://schemas.openxmlformats.org/markup-compatibility/2006">
              <mc:Choice xmlns:v="urn:schemas-microsoft-com:vml" Requires="v">
                <p:oleObj spid="_x0000_s82950" r:id="rId3" imgW="114151" imgH="215619" progId="Equation.3">
                  <p:embed/>
                </p:oleObj>
              </mc:Choice>
              <mc:Fallback>
                <p:oleObj r:id="rId3" imgW="114151" imgH="215619"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450" y="2492375"/>
                        <a:ext cx="11811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4"/>
          <p:cNvGraphicFramePr>
            <a:graphicFrameLocks noGrp="1" noChangeAspect="1"/>
          </p:cNvGraphicFramePr>
          <p:nvPr>
            <p:ph idx="1"/>
          </p:nvPr>
        </p:nvGraphicFramePr>
        <p:xfrm>
          <a:off x="708025" y="1603375"/>
          <a:ext cx="7727950" cy="3476625"/>
        </p:xfrm>
        <a:graphic>
          <a:graphicData uri="http://schemas.openxmlformats.org/presentationml/2006/ole">
            <mc:AlternateContent xmlns:mc="http://schemas.openxmlformats.org/markup-compatibility/2006">
              <mc:Choice xmlns:v="urn:schemas-microsoft-com:vml" Requires="v">
                <p:oleObj spid="_x0000_s83973" r:id="rId3" imgW="3162240" imgH="1422360" progId="Equation.3">
                  <p:embed/>
                </p:oleObj>
              </mc:Choice>
              <mc:Fallback>
                <p:oleObj r:id="rId3" imgW="3162240" imgH="142236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1603375"/>
                        <a:ext cx="772795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1" name="Rectangle 2"/>
          <p:cNvSpPr>
            <a:spLocks noGrp="1" noChangeArrowheads="1"/>
          </p:cNvSpPr>
          <p:nvPr>
            <p:ph type="title"/>
          </p:nvPr>
        </p:nvSpPr>
        <p:spPr/>
        <p:txBody>
          <a:bodyPr anchor="ctr"/>
          <a:lstStyle/>
          <a:p>
            <a:pPr eaLnBrk="1" hangingPunct="1"/>
            <a:r>
              <a:rPr lang="en-US" altLang="zh-CN" smtClean="0"/>
              <a:t>4. </a:t>
            </a:r>
            <a:r>
              <a:rPr lang="zh-CN" altLang="en-US" smtClean="0"/>
              <a:t>感知器训练法则</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title"/>
          </p:nvPr>
        </p:nvSpPr>
        <p:spPr/>
        <p:txBody>
          <a:bodyPr anchor="ctr"/>
          <a:lstStyle/>
          <a:p>
            <a:pPr eaLnBrk="1" hangingPunct="1"/>
            <a:r>
              <a:rPr lang="zh-CN" altLang="en-US" smtClean="0"/>
              <a:t>感知器的学习</a:t>
            </a:r>
          </a:p>
        </p:txBody>
      </p:sp>
      <p:graphicFrame>
        <p:nvGraphicFramePr>
          <p:cNvPr id="84995" name="Object 4"/>
          <p:cNvGraphicFramePr>
            <a:graphicFrameLocks noGrp="1" noChangeAspect="1"/>
          </p:cNvGraphicFramePr>
          <p:nvPr>
            <p:ph idx="1"/>
          </p:nvPr>
        </p:nvGraphicFramePr>
        <p:xfrm>
          <a:off x="503238" y="1503363"/>
          <a:ext cx="8137525" cy="3652837"/>
        </p:xfrm>
        <a:graphic>
          <a:graphicData uri="http://schemas.openxmlformats.org/presentationml/2006/ole">
            <mc:AlternateContent xmlns:mc="http://schemas.openxmlformats.org/markup-compatibility/2006">
              <mc:Choice xmlns:v="urn:schemas-microsoft-com:vml" Requires="v">
                <p:oleObj spid="_x0000_s84997" r:id="rId3" imgW="3085920" imgH="1396800" progId="Equation.3">
                  <p:embed/>
                </p:oleObj>
              </mc:Choice>
              <mc:Fallback>
                <p:oleObj r:id="rId3" imgW="3085920" imgH="1396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503363"/>
                        <a:ext cx="8137525"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chor="ctr"/>
          <a:lstStyle/>
          <a:p>
            <a:pPr eaLnBrk="1" hangingPunct="1"/>
            <a:r>
              <a:rPr lang="zh-CN" altLang="en-US" smtClean="0"/>
              <a:t>训练法则</a:t>
            </a:r>
          </a:p>
        </p:txBody>
      </p:sp>
      <p:graphicFrame>
        <p:nvGraphicFramePr>
          <p:cNvPr id="86019" name="Object 4"/>
          <p:cNvGraphicFramePr>
            <a:graphicFrameLocks noGrp="1" noChangeAspect="1"/>
          </p:cNvGraphicFramePr>
          <p:nvPr>
            <p:ph idx="1"/>
          </p:nvPr>
        </p:nvGraphicFramePr>
        <p:xfrm>
          <a:off x="1019175" y="1174750"/>
          <a:ext cx="7105650" cy="4916488"/>
        </p:xfrm>
        <a:graphic>
          <a:graphicData uri="http://schemas.openxmlformats.org/presentationml/2006/ole">
            <mc:AlternateContent xmlns:mc="http://schemas.openxmlformats.org/markup-compatibility/2006">
              <mc:Choice xmlns:v="urn:schemas-microsoft-com:vml" Requires="v">
                <p:oleObj spid="_x0000_s86021" r:id="rId3" imgW="2679700" imgH="1854200" progId="Equation.3">
                  <p:embed/>
                </p:oleObj>
              </mc:Choice>
              <mc:Fallback>
                <p:oleObj r:id="rId3" imgW="2679700" imgH="1854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1174750"/>
                        <a:ext cx="7105650"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p:txBody>
          <a:bodyPr/>
          <a:lstStyle/>
          <a:p>
            <a:pPr>
              <a:lnSpc>
                <a:spcPct val="140000"/>
              </a:lnSpc>
            </a:pPr>
            <a:r>
              <a:rPr lang="en-US" altLang="zh-CN" b="1" smtClean="0">
                <a:latin typeface="Times New Roman" panose="02020603050405020304" pitchFamily="18" charset="0"/>
              </a:rPr>
              <a:t>2011</a:t>
            </a:r>
            <a:r>
              <a:rPr lang="zh-CN" altLang="en-US" b="1" smtClean="0">
                <a:latin typeface="Times New Roman" panose="02020603050405020304" pitchFamily="18" charset="0"/>
              </a:rPr>
              <a:t>年以来，微软研究院和</a:t>
            </a:r>
            <a:r>
              <a:rPr lang="en-US" altLang="zh-CN" b="1" smtClean="0">
                <a:latin typeface="Times New Roman" panose="02020603050405020304" pitchFamily="18" charset="0"/>
              </a:rPr>
              <a:t>Google</a:t>
            </a:r>
            <a:r>
              <a:rPr lang="zh-CN" altLang="en-US" b="1" smtClean="0">
                <a:latin typeface="Times New Roman" panose="02020603050405020304" pitchFamily="18" charset="0"/>
              </a:rPr>
              <a:t>先后采用</a:t>
            </a:r>
            <a:r>
              <a:rPr lang="en-US" altLang="zh-CN" b="1" smtClean="0">
                <a:latin typeface="Times New Roman" panose="02020603050405020304" pitchFamily="18" charset="0"/>
              </a:rPr>
              <a:t>DNN</a:t>
            </a:r>
            <a:r>
              <a:rPr lang="zh-CN" altLang="en-US" b="1" smtClean="0">
                <a:latin typeface="Times New Roman" panose="02020603050405020304" pitchFamily="18" charset="0"/>
              </a:rPr>
              <a:t>技术</a:t>
            </a:r>
            <a:r>
              <a:rPr lang="zh-CN" altLang="en-US" b="1" smtClean="0">
                <a:solidFill>
                  <a:srgbClr val="FF0000"/>
                </a:solidFill>
                <a:latin typeface="Times New Roman" panose="02020603050405020304" pitchFamily="18" charset="0"/>
              </a:rPr>
              <a:t>降低</a:t>
            </a:r>
            <a:r>
              <a:rPr lang="zh-CN" altLang="en-US" b="1" smtClean="0">
                <a:latin typeface="Times New Roman" panose="02020603050405020304" pitchFamily="18" charset="0"/>
              </a:rPr>
              <a:t>语音识别错误率</a:t>
            </a:r>
            <a:r>
              <a:rPr lang="en-US" altLang="zh-CN" b="1" smtClean="0">
                <a:solidFill>
                  <a:srgbClr val="FF0000"/>
                </a:solidFill>
                <a:latin typeface="Times New Roman" panose="02020603050405020304" pitchFamily="18" charset="0"/>
              </a:rPr>
              <a:t>20</a:t>
            </a:r>
            <a:r>
              <a:rPr lang="zh-CN" altLang="en-US" b="1" smtClean="0">
                <a:solidFill>
                  <a:srgbClr val="FF0000"/>
                </a:solidFill>
                <a:latin typeface="Times New Roman" panose="02020603050405020304" pitchFamily="18" charset="0"/>
              </a:rPr>
              <a:t>％</a:t>
            </a:r>
            <a:r>
              <a:rPr lang="en-US" altLang="zh-CN" b="1" smtClean="0">
                <a:solidFill>
                  <a:srgbClr val="FF0000"/>
                </a:solidFill>
                <a:latin typeface="Times New Roman" panose="02020603050405020304" pitchFamily="18" charset="0"/>
              </a:rPr>
              <a:t>~30</a:t>
            </a:r>
            <a:r>
              <a:rPr lang="zh-CN" altLang="en-US" b="1" smtClean="0">
                <a:solidFill>
                  <a:srgbClr val="FF0000"/>
                </a:solidFill>
                <a:latin typeface="Times New Roman" panose="02020603050405020304" pitchFamily="18" charset="0"/>
              </a:rPr>
              <a:t>％</a:t>
            </a:r>
            <a:r>
              <a:rPr lang="zh-CN" altLang="en-US" b="1" smtClean="0">
                <a:latin typeface="Times New Roman" panose="02020603050405020304" pitchFamily="18" charset="0"/>
              </a:rPr>
              <a:t>，是该领域十多年来最大的突破性进展。</a:t>
            </a:r>
          </a:p>
          <a:p>
            <a:pPr>
              <a:lnSpc>
                <a:spcPct val="140000"/>
              </a:lnSpc>
            </a:pPr>
            <a:r>
              <a:rPr lang="en-US" altLang="zh-CN" b="1" smtClean="0">
                <a:latin typeface="Times New Roman" panose="02020603050405020304" pitchFamily="18" charset="0"/>
              </a:rPr>
              <a:t>2012</a:t>
            </a:r>
            <a:r>
              <a:rPr lang="zh-CN" altLang="en-US" b="1" smtClean="0">
                <a:latin typeface="Times New Roman" panose="02020603050405020304" pitchFamily="18" charset="0"/>
              </a:rPr>
              <a:t>年</a:t>
            </a:r>
            <a:r>
              <a:rPr lang="en-US" altLang="zh-CN" b="1" smtClean="0">
                <a:latin typeface="Times New Roman" panose="02020603050405020304" pitchFamily="18" charset="0"/>
              </a:rPr>
              <a:t>DNN</a:t>
            </a:r>
            <a:r>
              <a:rPr lang="zh-CN" altLang="en-US" b="1" smtClean="0">
                <a:latin typeface="Times New Roman" panose="02020603050405020304" pitchFamily="18" charset="0"/>
              </a:rPr>
              <a:t>技术在图像识别领域取得惊人的效果，在</a:t>
            </a:r>
            <a:r>
              <a:rPr lang="en-US" altLang="zh-CN" b="1" smtClean="0">
                <a:latin typeface="Times New Roman" panose="02020603050405020304" pitchFamily="18" charset="0"/>
              </a:rPr>
              <a:t>ImageNet</a:t>
            </a:r>
            <a:r>
              <a:rPr lang="zh-CN" altLang="en-US" b="1" smtClean="0">
                <a:latin typeface="Times New Roman" panose="02020603050405020304" pitchFamily="18" charset="0"/>
              </a:rPr>
              <a:t>评测上将错误率</a:t>
            </a:r>
            <a:r>
              <a:rPr lang="zh-CN" altLang="en-US" b="1" smtClean="0">
                <a:solidFill>
                  <a:srgbClr val="FF0000"/>
                </a:solidFill>
                <a:latin typeface="Times New Roman" panose="02020603050405020304" pitchFamily="18" charset="0"/>
              </a:rPr>
              <a:t>从</a:t>
            </a:r>
            <a:r>
              <a:rPr lang="en-US" altLang="zh-CN" b="1" smtClean="0">
                <a:solidFill>
                  <a:srgbClr val="FF0000"/>
                </a:solidFill>
                <a:latin typeface="Times New Roman" panose="02020603050405020304" pitchFamily="18" charset="0"/>
              </a:rPr>
              <a:t>26</a:t>
            </a:r>
            <a:r>
              <a:rPr lang="zh-CN" altLang="en-US" b="1" smtClean="0">
                <a:solidFill>
                  <a:srgbClr val="FF0000"/>
                </a:solidFill>
                <a:latin typeface="Times New Roman" panose="02020603050405020304" pitchFamily="18" charset="0"/>
              </a:rPr>
              <a:t>％降低到</a:t>
            </a:r>
            <a:r>
              <a:rPr lang="en-US" altLang="zh-CN" b="1" smtClean="0">
                <a:solidFill>
                  <a:srgbClr val="FF0000"/>
                </a:solidFill>
                <a:latin typeface="Times New Roman" panose="02020603050405020304" pitchFamily="18" charset="0"/>
              </a:rPr>
              <a:t>15</a:t>
            </a:r>
            <a:r>
              <a:rPr lang="zh-CN" altLang="en-US" b="1" smtClean="0">
                <a:solidFill>
                  <a:srgbClr val="FF0000"/>
                </a:solidFill>
                <a:latin typeface="Times New Roman" panose="02020603050405020304" pitchFamily="18" charset="0"/>
              </a:rPr>
              <a:t>％</a:t>
            </a:r>
            <a:r>
              <a:rPr lang="zh-CN" altLang="en-US" b="1" smtClean="0">
                <a:latin typeface="Times New Roman" panose="02020603050405020304" pitchFamily="18" charset="0"/>
              </a:rPr>
              <a:t>。</a:t>
            </a:r>
          </a:p>
          <a:p>
            <a:pPr eaLnBrk="1" hangingPunct="1">
              <a:lnSpc>
                <a:spcPct val="140000"/>
              </a:lnSpc>
              <a:spcBef>
                <a:spcPts val="1200"/>
              </a:spcBef>
              <a:spcAft>
                <a:spcPts val="600"/>
              </a:spcAft>
            </a:pPr>
            <a:r>
              <a:rPr lang="zh-CN" altLang="en-US" b="1" smtClean="0">
                <a:latin typeface="Times New Roman" panose="02020603050405020304" pitchFamily="18" charset="0"/>
              </a:rPr>
              <a:t>其他：微软同声翻译，</a:t>
            </a:r>
            <a:r>
              <a:rPr lang="en-US" altLang="zh-CN" b="1" smtClean="0">
                <a:latin typeface="Times New Roman" panose="02020603050405020304" pitchFamily="18" charset="0"/>
              </a:rPr>
              <a:t>2012</a:t>
            </a:r>
            <a:r>
              <a:rPr lang="zh-CN" altLang="en-US" b="1" smtClean="0">
                <a:latin typeface="Times New Roman" panose="02020603050405020304" pitchFamily="18" charset="0"/>
              </a:rPr>
              <a:t>；谷歌</a:t>
            </a:r>
            <a:r>
              <a:rPr lang="en-US" altLang="zh-CN" b="1" smtClean="0">
                <a:latin typeface="Times New Roman" panose="02020603050405020304" pitchFamily="18" charset="0"/>
              </a:rPr>
              <a:t>Google Brain</a:t>
            </a:r>
            <a:r>
              <a:rPr lang="zh-CN" altLang="en-US" b="1" smtClean="0">
                <a:latin typeface="Times New Roman" panose="02020603050405020304" pitchFamily="18" charset="0"/>
              </a:rPr>
              <a:t>，</a:t>
            </a:r>
            <a:r>
              <a:rPr lang="en-US" altLang="zh-CN" b="1" smtClean="0">
                <a:latin typeface="Times New Roman" panose="02020603050405020304" pitchFamily="18" charset="0"/>
              </a:rPr>
              <a:t>2012</a:t>
            </a:r>
          </a:p>
        </p:txBody>
      </p:sp>
      <p:sp>
        <p:nvSpPr>
          <p:cNvPr id="12291" name="Rectangle 2"/>
          <p:cNvSpPr>
            <a:spLocks noGrp="1" noChangeArrowheads="1"/>
          </p:cNvSpPr>
          <p:nvPr>
            <p:ph type="title"/>
          </p:nvPr>
        </p:nvSpPr>
        <p:spPr/>
        <p:txBody>
          <a:bodyPr anchor="ctr"/>
          <a:lstStyle/>
          <a:p>
            <a:pPr eaLnBrk="1" hangingPunct="1"/>
            <a:r>
              <a:rPr lang="zh-CN" altLang="en-US" smtClean="0">
                <a:latin typeface="宋体" panose="02010600030101010101" pitchFamily="2" charset="-122"/>
              </a:rPr>
              <a:t>神经网络研究的发展</a:t>
            </a:r>
            <a:endParaRPr lang="zh-CN" altLang="en-US" smtClean="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chor="ctr"/>
          <a:lstStyle/>
          <a:p>
            <a:pPr eaLnBrk="1" hangingPunct="1"/>
            <a:r>
              <a:rPr lang="zh-CN" altLang="en-US" smtClean="0"/>
              <a:t>训练过程</a:t>
            </a:r>
          </a:p>
        </p:txBody>
      </p:sp>
      <p:graphicFrame>
        <p:nvGraphicFramePr>
          <p:cNvPr id="87043" name="Object 4"/>
          <p:cNvGraphicFramePr>
            <a:graphicFrameLocks noGrp="1" noChangeAspect="1"/>
          </p:cNvGraphicFramePr>
          <p:nvPr>
            <p:ph idx="1"/>
          </p:nvPr>
        </p:nvGraphicFramePr>
        <p:xfrm>
          <a:off x="1377950" y="1093788"/>
          <a:ext cx="6388100" cy="5072062"/>
        </p:xfrm>
        <a:graphic>
          <a:graphicData uri="http://schemas.openxmlformats.org/presentationml/2006/ole">
            <mc:AlternateContent xmlns:mc="http://schemas.openxmlformats.org/markup-compatibility/2006">
              <mc:Choice xmlns:v="urn:schemas-microsoft-com:vml" Requires="v">
                <p:oleObj spid="_x0000_s87045" r:id="rId3" imgW="1917700" imgH="1600200" progId="Equation.3">
                  <p:embed/>
                </p:oleObj>
              </mc:Choice>
              <mc:Fallback>
                <p:oleObj r:id="rId3" imgW="1917700" imgH="1600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950" y="1093788"/>
                        <a:ext cx="638810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4"/>
          <p:cNvGraphicFramePr>
            <a:graphicFrameLocks noGrp="1" noChangeAspect="1"/>
          </p:cNvGraphicFramePr>
          <p:nvPr>
            <p:ph idx="1"/>
          </p:nvPr>
        </p:nvGraphicFramePr>
        <p:xfrm>
          <a:off x="1344613" y="1127125"/>
          <a:ext cx="6456362" cy="5097463"/>
        </p:xfrm>
        <a:graphic>
          <a:graphicData uri="http://schemas.openxmlformats.org/presentationml/2006/ole">
            <mc:AlternateContent xmlns:mc="http://schemas.openxmlformats.org/markup-compatibility/2006">
              <mc:Choice xmlns:v="urn:schemas-microsoft-com:vml" Requires="v">
                <p:oleObj spid="_x0000_s88069" r:id="rId3" imgW="1930400" imgH="1600200" progId="Equation.3">
                  <p:embed/>
                </p:oleObj>
              </mc:Choice>
              <mc:Fallback>
                <p:oleObj r:id="rId3" imgW="1930400" imgH="1600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1127125"/>
                        <a:ext cx="6456362"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8067" name="Rectangle 2"/>
          <p:cNvSpPr>
            <a:spLocks noGrp="1" noChangeArrowheads="1"/>
          </p:cNvSpPr>
          <p:nvPr>
            <p:ph type="title"/>
          </p:nvPr>
        </p:nvSpPr>
        <p:spPr/>
        <p:txBody>
          <a:bodyPr anchor="ctr"/>
          <a:lstStyle/>
          <a:p>
            <a:pPr eaLnBrk="1" hangingPunct="1"/>
            <a:r>
              <a:rPr lang="zh-CN" altLang="en-US" smtClean="0"/>
              <a:t>训练过程</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4"/>
          <p:cNvGraphicFramePr>
            <a:graphicFrameLocks noGrp="1" noChangeAspect="1"/>
          </p:cNvGraphicFramePr>
          <p:nvPr>
            <p:ph idx="1"/>
          </p:nvPr>
        </p:nvGraphicFramePr>
        <p:xfrm>
          <a:off x="1439863" y="1536700"/>
          <a:ext cx="6264275" cy="3784600"/>
        </p:xfrm>
        <a:graphic>
          <a:graphicData uri="http://schemas.openxmlformats.org/presentationml/2006/ole">
            <mc:AlternateContent xmlns:mc="http://schemas.openxmlformats.org/markup-compatibility/2006">
              <mc:Choice xmlns:v="urn:schemas-microsoft-com:vml" Requires="v">
                <p:oleObj spid="_x0000_s89093" r:id="rId3" imgW="1917700" imgH="1143000" progId="Equation.3">
                  <p:embed/>
                </p:oleObj>
              </mc:Choice>
              <mc:Fallback>
                <p:oleObj r:id="rId3" imgW="1917700" imgH="11430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1536700"/>
                        <a:ext cx="62642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91" name="Rectangle 2"/>
          <p:cNvSpPr>
            <a:spLocks noGrp="1" noChangeArrowheads="1"/>
          </p:cNvSpPr>
          <p:nvPr>
            <p:ph type="title"/>
          </p:nvPr>
        </p:nvSpPr>
        <p:spPr/>
        <p:txBody>
          <a:bodyPr anchor="ctr"/>
          <a:lstStyle/>
          <a:p>
            <a:pPr eaLnBrk="1" hangingPunct="1"/>
            <a:r>
              <a:rPr lang="zh-CN" altLang="en-US" smtClean="0"/>
              <a:t>训练过程</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p:txBody>
          <a:bodyPr/>
          <a:lstStyle/>
          <a:p>
            <a:pPr eaLnBrk="1" hangingPunct="1">
              <a:lnSpc>
                <a:spcPct val="170000"/>
              </a:lnSpc>
            </a:pPr>
            <a:r>
              <a:rPr lang="zh-CN" altLang="en-US" sz="3600" b="1" smtClean="0"/>
              <a:t>结论</a:t>
            </a:r>
          </a:p>
          <a:p>
            <a:pPr lvl="1" eaLnBrk="1" hangingPunct="1">
              <a:lnSpc>
                <a:spcPct val="170000"/>
              </a:lnSpc>
            </a:pPr>
            <a:r>
              <a:rPr lang="zh-CN" altLang="en-US" sz="2800" b="1" smtClean="0"/>
              <a:t>数学上可以证明，</a:t>
            </a:r>
            <a:r>
              <a:rPr lang="zh-CN" altLang="en-US" sz="2800" b="1" smtClean="0">
                <a:solidFill>
                  <a:srgbClr val="FF0000"/>
                </a:solidFill>
              </a:rPr>
              <a:t>只要训练样例集合是线性可分的</a:t>
            </a:r>
            <a:r>
              <a:rPr lang="zh-CN" altLang="en-US" sz="2800" b="1" smtClean="0">
                <a:solidFill>
                  <a:srgbClr val="FF5050"/>
                </a:solidFill>
              </a:rPr>
              <a:t>，</a:t>
            </a:r>
            <a:r>
              <a:rPr lang="zh-CN" altLang="en-US" sz="2800" b="1" smtClean="0">
                <a:solidFill>
                  <a:srgbClr val="FF0000"/>
                </a:solidFill>
              </a:rPr>
              <a:t>并且使用了充分小的学习速率</a:t>
            </a:r>
            <a:r>
              <a:rPr lang="zh-CN" altLang="en-US" sz="2800" b="1" smtClean="0"/>
              <a:t>，感知器的训练过程就一定可以</a:t>
            </a:r>
            <a:r>
              <a:rPr lang="zh-CN" altLang="en-US" sz="2800" b="1" smtClean="0">
                <a:solidFill>
                  <a:srgbClr val="FF0000"/>
                </a:solidFill>
              </a:rPr>
              <a:t>在有限步骤内收敛</a:t>
            </a:r>
            <a:r>
              <a:rPr lang="zh-CN" altLang="en-US" sz="2800" b="1" smtClean="0"/>
              <a:t>，且收敛到一个能够正确分类所有训练样例的权向量</a:t>
            </a:r>
          </a:p>
        </p:txBody>
      </p:sp>
      <p:sp>
        <p:nvSpPr>
          <p:cNvPr id="90115" name="Rectangle 2"/>
          <p:cNvSpPr>
            <a:spLocks noGrp="1" noChangeArrowheads="1"/>
          </p:cNvSpPr>
          <p:nvPr>
            <p:ph type="title"/>
          </p:nvPr>
        </p:nvSpPr>
        <p:spPr/>
        <p:txBody>
          <a:bodyPr anchor="ctr"/>
          <a:lstStyle/>
          <a:p>
            <a:pPr eaLnBrk="1" hangingPunct="1"/>
            <a:r>
              <a:rPr lang="zh-CN" altLang="en-US" smtClean="0"/>
              <a:t>训练过程</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chor="ctr"/>
          <a:lstStyle/>
          <a:p>
            <a:pPr eaLnBrk="1" hangingPunct="1"/>
            <a:r>
              <a:rPr lang="en-US" altLang="zh-CN" smtClean="0"/>
              <a:t>5. delta</a:t>
            </a:r>
            <a:r>
              <a:rPr lang="zh-CN" altLang="en-US" smtClean="0"/>
              <a:t>法则简介</a:t>
            </a:r>
          </a:p>
        </p:txBody>
      </p:sp>
      <p:sp>
        <p:nvSpPr>
          <p:cNvPr id="91139" name="Rectangle 3"/>
          <p:cNvSpPr>
            <a:spLocks noGrp="1" noChangeArrowheads="1"/>
          </p:cNvSpPr>
          <p:nvPr>
            <p:ph idx="1"/>
          </p:nvPr>
        </p:nvSpPr>
        <p:spPr/>
        <p:txBody>
          <a:bodyPr/>
          <a:lstStyle/>
          <a:p>
            <a:pPr eaLnBrk="1" hangingPunct="1">
              <a:lnSpc>
                <a:spcPct val="200000"/>
              </a:lnSpc>
            </a:pPr>
            <a:r>
              <a:rPr lang="zh-CN" altLang="en-US" b="1" smtClean="0">
                <a:latin typeface="Times New Roman" panose="02020603050405020304" pitchFamily="18" charset="0"/>
              </a:rPr>
              <a:t>当训练样例集合不是线性可分的，那么感知器的学习过程就不能收敛，那么就需要采用</a:t>
            </a:r>
            <a:r>
              <a:rPr lang="en-US" altLang="zh-CN" b="1" smtClean="0">
                <a:latin typeface="Times New Roman" panose="02020603050405020304" pitchFamily="18" charset="0"/>
              </a:rPr>
              <a:t>delta</a:t>
            </a:r>
            <a:r>
              <a:rPr lang="zh-CN" altLang="en-US" b="1" smtClean="0">
                <a:latin typeface="Times New Roman" panose="02020603050405020304" pitchFamily="18" charset="0"/>
              </a:rPr>
              <a:t>法则。</a:t>
            </a:r>
          </a:p>
          <a:p>
            <a:pPr eaLnBrk="1" hangingPunct="1">
              <a:lnSpc>
                <a:spcPct val="200000"/>
              </a:lnSpc>
            </a:pPr>
            <a:r>
              <a:rPr lang="en-US" altLang="zh-CN" b="1" smtClean="0">
                <a:latin typeface="Times New Roman" panose="02020603050405020304" pitchFamily="18" charset="0"/>
              </a:rPr>
              <a:t>delta</a:t>
            </a:r>
            <a:r>
              <a:rPr lang="zh-CN" altLang="en-US" b="1" smtClean="0">
                <a:latin typeface="Times New Roman" panose="02020603050405020304" pitchFamily="18" charset="0"/>
              </a:rPr>
              <a:t>法则可以使得感知器的学习过程收敛到目标函数的最佳近似</a:t>
            </a:r>
          </a:p>
          <a:p>
            <a:pPr lvl="1" eaLnBrk="1" hangingPunct="1">
              <a:buFont typeface="Wingdings" panose="05000000000000000000" pitchFamily="2" charset="2"/>
              <a:buNone/>
            </a:pPr>
            <a:endParaRPr lang="en-US" altLang="zh-CN" b="1" smtClean="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p:txBody>
          <a:bodyPr/>
          <a:lstStyle/>
          <a:p>
            <a:pPr eaLnBrk="1" hangingPunct="1">
              <a:lnSpc>
                <a:spcPct val="190000"/>
              </a:lnSpc>
              <a:spcBef>
                <a:spcPct val="30000"/>
              </a:spcBef>
            </a:pPr>
            <a:r>
              <a:rPr lang="en-US" altLang="zh-CN" sz="3200" b="1" smtClean="0">
                <a:latin typeface="Times New Roman" panose="02020603050405020304" pitchFamily="18" charset="0"/>
              </a:rPr>
              <a:t>delta</a:t>
            </a:r>
            <a:r>
              <a:rPr lang="zh-CN" altLang="en-US" sz="3200" b="1" smtClean="0">
                <a:latin typeface="Times New Roman" panose="02020603050405020304" pitchFamily="18" charset="0"/>
              </a:rPr>
              <a:t>训练法则的思想：</a:t>
            </a:r>
          </a:p>
          <a:p>
            <a:pPr lvl="1" eaLnBrk="1" hangingPunct="1">
              <a:lnSpc>
                <a:spcPct val="190000"/>
              </a:lnSpc>
              <a:spcBef>
                <a:spcPct val="30000"/>
              </a:spcBef>
            </a:pPr>
            <a:r>
              <a:rPr lang="zh-CN" altLang="en-US" sz="2800" b="1" smtClean="0">
                <a:latin typeface="Times New Roman" panose="02020603050405020304" pitchFamily="18" charset="0"/>
              </a:rPr>
              <a:t>采用</a:t>
            </a:r>
            <a:r>
              <a:rPr lang="zh-CN" altLang="en-US" sz="2800" b="1" smtClean="0">
                <a:solidFill>
                  <a:srgbClr val="FF0000"/>
                </a:solidFill>
                <a:latin typeface="Times New Roman" panose="02020603050405020304" pitchFamily="18" charset="0"/>
              </a:rPr>
              <a:t>梯度下降方法</a:t>
            </a:r>
            <a:r>
              <a:rPr lang="zh-CN" altLang="en-US" sz="2800" b="1" smtClean="0">
                <a:latin typeface="Times New Roman" panose="02020603050405020304" pitchFamily="18" charset="0"/>
              </a:rPr>
              <a:t>来搜索可能的权向量的假设空间，来找到最佳拟合训练样例的权向量</a:t>
            </a:r>
          </a:p>
        </p:txBody>
      </p:sp>
      <p:sp>
        <p:nvSpPr>
          <p:cNvPr id="92163" name="Rectangle 2"/>
          <p:cNvSpPr>
            <a:spLocks noGrp="1" noChangeArrowheads="1"/>
          </p:cNvSpPr>
          <p:nvPr>
            <p:ph type="title"/>
          </p:nvPr>
        </p:nvSpPr>
        <p:spPr/>
        <p:txBody>
          <a:bodyPr anchor="ctr"/>
          <a:lstStyle/>
          <a:p>
            <a:pPr eaLnBrk="1" hangingPunct="1"/>
            <a:r>
              <a:rPr lang="en-US" altLang="zh-CN" smtClean="0"/>
              <a:t>5. delta</a:t>
            </a:r>
            <a:r>
              <a:rPr lang="zh-CN" altLang="en-US" smtClean="0"/>
              <a:t>法则简介</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4"/>
          <p:cNvGraphicFramePr>
            <a:graphicFrameLocks noGrp="1" noChangeAspect="1"/>
          </p:cNvGraphicFramePr>
          <p:nvPr>
            <p:ph idx="1"/>
          </p:nvPr>
        </p:nvGraphicFramePr>
        <p:xfrm>
          <a:off x="939800" y="1300163"/>
          <a:ext cx="7264400" cy="4595812"/>
        </p:xfrm>
        <a:graphic>
          <a:graphicData uri="http://schemas.openxmlformats.org/presentationml/2006/ole">
            <mc:AlternateContent xmlns:mc="http://schemas.openxmlformats.org/markup-compatibility/2006">
              <mc:Choice xmlns:v="urn:schemas-microsoft-com:vml" Requires="v">
                <p:oleObj spid="_x0000_s93189" r:id="rId3" imgW="2489200" imgH="1574800" progId="Equation.3">
                  <p:embed/>
                </p:oleObj>
              </mc:Choice>
              <mc:Fallback>
                <p:oleObj r:id="rId3" imgW="2489200" imgH="1574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1300163"/>
                        <a:ext cx="7264400"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87" name="Rectangle 2"/>
          <p:cNvSpPr>
            <a:spLocks noGrp="1" noChangeArrowheads="1"/>
          </p:cNvSpPr>
          <p:nvPr>
            <p:ph type="title"/>
          </p:nvPr>
        </p:nvSpPr>
        <p:spPr/>
        <p:txBody>
          <a:bodyPr anchor="ctr"/>
          <a:lstStyle/>
          <a:p>
            <a:pPr eaLnBrk="1" hangingPunct="1"/>
            <a:r>
              <a:rPr lang="en-US" altLang="zh-CN" smtClean="0"/>
              <a:t>5. delta</a:t>
            </a:r>
            <a:r>
              <a:rPr lang="zh-CN" altLang="en-US" smtClean="0"/>
              <a:t>法则简介</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Object 4"/>
          <p:cNvGraphicFramePr>
            <a:graphicFrameLocks noGrp="1" noChangeAspect="1"/>
          </p:cNvGraphicFramePr>
          <p:nvPr>
            <p:ph idx="1"/>
          </p:nvPr>
        </p:nvGraphicFramePr>
        <p:xfrm>
          <a:off x="231775" y="1295400"/>
          <a:ext cx="8680450" cy="4538663"/>
        </p:xfrm>
        <a:graphic>
          <a:graphicData uri="http://schemas.openxmlformats.org/presentationml/2006/ole">
            <mc:AlternateContent xmlns:mc="http://schemas.openxmlformats.org/markup-compatibility/2006">
              <mc:Choice xmlns:v="urn:schemas-microsoft-com:vml" Requires="v">
                <p:oleObj spid="_x0000_s94213" r:id="rId3" imgW="3060360" imgH="1600200" progId="Equation.3">
                  <p:embed/>
                </p:oleObj>
              </mc:Choice>
              <mc:Fallback>
                <p:oleObj r:id="rId3" imgW="3060360" imgH="1600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295400"/>
                        <a:ext cx="8680450"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4211" name="Rectangle 2"/>
          <p:cNvSpPr>
            <a:spLocks noGrp="1" noChangeArrowheads="1"/>
          </p:cNvSpPr>
          <p:nvPr>
            <p:ph type="title"/>
          </p:nvPr>
        </p:nvSpPr>
        <p:spPr/>
        <p:txBody>
          <a:bodyPr anchor="ctr"/>
          <a:lstStyle/>
          <a:p>
            <a:pPr eaLnBrk="1" hangingPunct="1"/>
            <a:r>
              <a:rPr lang="en-US" altLang="zh-CN" smtClean="0"/>
              <a:t>5. delta</a:t>
            </a:r>
            <a:r>
              <a:rPr lang="zh-CN" altLang="en-US" smtClean="0"/>
              <a:t>法则简介</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chor="ctr"/>
          <a:lstStyle/>
          <a:p>
            <a:pPr eaLnBrk="1" hangingPunct="1"/>
            <a:r>
              <a:rPr lang="zh-CN" altLang="en-US" smtClean="0"/>
              <a:t>梯度下降</a:t>
            </a:r>
          </a:p>
        </p:txBody>
      </p:sp>
      <p:sp>
        <p:nvSpPr>
          <p:cNvPr id="95235" name="Rectangle 3"/>
          <p:cNvSpPr>
            <a:spLocks noGrp="1" noChangeArrowheads="1"/>
          </p:cNvSpPr>
          <p:nvPr>
            <p:ph idx="1"/>
          </p:nvPr>
        </p:nvSpPr>
        <p:spPr/>
        <p:txBody>
          <a:bodyPr/>
          <a:lstStyle/>
          <a:p>
            <a:pPr eaLnBrk="1" hangingPunct="1">
              <a:lnSpc>
                <a:spcPct val="210000"/>
              </a:lnSpc>
              <a:spcBef>
                <a:spcPct val="30000"/>
              </a:spcBef>
            </a:pPr>
            <a:r>
              <a:rPr lang="zh-CN" altLang="en-US" b="1" smtClean="0"/>
              <a:t>梯度下降搜索，是指不断地修改权重，使得误差</a:t>
            </a:r>
            <a:r>
              <a:rPr lang="en-US" altLang="zh-CN" b="1" smtClean="0">
                <a:latin typeface="Times New Roman" panose="02020603050405020304" pitchFamily="18" charset="0"/>
              </a:rPr>
              <a:t>E(x)</a:t>
            </a:r>
            <a:r>
              <a:rPr lang="zh-CN" altLang="en-US" b="1" smtClean="0"/>
              <a:t>的值，逐步沿着</a:t>
            </a:r>
            <a:r>
              <a:rPr lang="zh-CN" altLang="en-US" b="1" smtClean="0">
                <a:solidFill>
                  <a:srgbClr val="FF0000"/>
                </a:solidFill>
              </a:rPr>
              <a:t>误差曲面最陡峭的方向</a:t>
            </a:r>
            <a:r>
              <a:rPr lang="zh-CN" altLang="en-US" b="1" smtClean="0"/>
              <a:t>变化，最后达到曲面的最低点</a:t>
            </a:r>
          </a:p>
          <a:p>
            <a:pPr eaLnBrk="1" hangingPunct="1">
              <a:lnSpc>
                <a:spcPct val="210000"/>
              </a:lnSpc>
              <a:spcBef>
                <a:spcPct val="30000"/>
              </a:spcBef>
            </a:pPr>
            <a:r>
              <a:rPr lang="zh-CN" altLang="en-US" b="1" smtClean="0"/>
              <a:t>误差曲面的最低点，表示在该组权重下，感知器的误差值最小</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chor="ctr"/>
          <a:lstStyle/>
          <a:p>
            <a:pPr eaLnBrk="1" hangingPunct="1"/>
            <a:r>
              <a:rPr lang="zh-CN" altLang="en-US" smtClean="0"/>
              <a:t>感知器的局限性 </a:t>
            </a:r>
          </a:p>
        </p:txBody>
      </p:sp>
      <p:sp>
        <p:nvSpPr>
          <p:cNvPr id="96259" name="Rectangle 3"/>
          <p:cNvSpPr>
            <a:spLocks noGrp="1" noChangeArrowheads="1"/>
          </p:cNvSpPr>
          <p:nvPr>
            <p:ph idx="1"/>
          </p:nvPr>
        </p:nvSpPr>
        <p:spPr/>
        <p:txBody>
          <a:bodyPr/>
          <a:lstStyle/>
          <a:p>
            <a:pPr eaLnBrk="1" hangingPunct="1">
              <a:lnSpc>
                <a:spcPct val="200000"/>
              </a:lnSpc>
            </a:pPr>
            <a:r>
              <a:rPr lang="zh-CN" altLang="en-US" b="1" smtClean="0"/>
              <a:t>由于感知器的激活函数采用的是阀值函数，输出矢量只能取</a:t>
            </a:r>
            <a:r>
              <a:rPr lang="en-US" altLang="zh-CN" b="1" smtClean="0">
                <a:latin typeface="Times New Roman" panose="02020603050405020304" pitchFamily="18" charset="0"/>
              </a:rPr>
              <a:t>0</a:t>
            </a:r>
            <a:r>
              <a:rPr lang="zh-CN" altLang="en-US" b="1" smtClean="0">
                <a:latin typeface="Times New Roman" panose="02020603050405020304" pitchFamily="18" charset="0"/>
              </a:rPr>
              <a:t>或</a:t>
            </a:r>
            <a:r>
              <a:rPr lang="en-US" altLang="zh-CN" b="1" smtClean="0">
                <a:latin typeface="Times New Roman" panose="02020603050405020304" pitchFamily="18" charset="0"/>
              </a:rPr>
              <a:t>1</a:t>
            </a:r>
            <a:r>
              <a:rPr lang="zh-CN" altLang="en-US" b="1" smtClean="0"/>
              <a:t>，所以只能用它来解决简单的分类问题； </a:t>
            </a:r>
          </a:p>
          <a:p>
            <a:pPr eaLnBrk="1" hangingPunct="1">
              <a:lnSpc>
                <a:spcPct val="200000"/>
              </a:lnSpc>
            </a:pPr>
            <a:r>
              <a:rPr lang="zh-CN" altLang="en-US" b="1" smtClean="0"/>
              <a:t>感知器仅能够线性地将输入矢量进行分类。</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lnSpc>
                <a:spcPct val="140000"/>
              </a:lnSpc>
              <a:spcBef>
                <a:spcPts val="1200"/>
              </a:spcBef>
              <a:spcAft>
                <a:spcPts val="600"/>
              </a:spcAft>
            </a:pPr>
            <a:r>
              <a:rPr lang="zh-CN" altLang="en-US" b="1" smtClean="0">
                <a:latin typeface="Times New Roman" panose="02020603050405020304" pitchFamily="18" charset="0"/>
                <a:cs typeface="Times New Roman" panose="02020603050405020304" pitchFamily="18" charset="0"/>
              </a:rPr>
              <a:t>大模型，</a:t>
            </a:r>
            <a:r>
              <a:rPr lang="en-US" altLang="zh-CN" b="1" smtClean="0">
                <a:latin typeface="Times New Roman" panose="02020603050405020304" pitchFamily="18" charset="0"/>
                <a:cs typeface="Times New Roman" panose="02020603050405020304" pitchFamily="18" charset="0"/>
              </a:rPr>
              <a:t>2022</a:t>
            </a:r>
            <a:r>
              <a:rPr lang="zh-CN" altLang="en-US" b="1" smtClean="0">
                <a:latin typeface="Times New Roman" panose="02020603050405020304" pitchFamily="18" charset="0"/>
                <a:cs typeface="Times New Roman" panose="02020603050405020304" pitchFamily="18" charset="0"/>
              </a:rPr>
              <a:t>年</a:t>
            </a:r>
            <a:r>
              <a:rPr lang="en-US" altLang="zh-CN" b="1" smtClean="0">
                <a:latin typeface="Times New Roman" panose="02020603050405020304" pitchFamily="18" charset="0"/>
                <a:cs typeface="Times New Roman" panose="02020603050405020304" pitchFamily="18" charset="0"/>
              </a:rPr>
              <a:t>11</a:t>
            </a:r>
            <a:r>
              <a:rPr lang="zh-CN" altLang="en-US" b="1" smtClean="0">
                <a:latin typeface="Times New Roman" panose="02020603050405020304" pitchFamily="18" charset="0"/>
                <a:cs typeface="Times New Roman" panose="02020603050405020304" pitchFamily="18" charset="0"/>
              </a:rPr>
              <a:t>月</a:t>
            </a:r>
            <a:r>
              <a:rPr lang="en-US" altLang="zh-CN" b="1" smtClean="0">
                <a:latin typeface="Times New Roman" panose="02020603050405020304" pitchFamily="18" charset="0"/>
                <a:cs typeface="Times New Roman" panose="02020603050405020304" pitchFamily="18" charset="0"/>
              </a:rPr>
              <a:t>-</a:t>
            </a:r>
            <a:r>
              <a:rPr lang="zh-CN" altLang="en-US" b="1" smtClean="0">
                <a:latin typeface="Times New Roman" panose="02020603050405020304" pitchFamily="18" charset="0"/>
                <a:cs typeface="Times New Roman" panose="02020603050405020304" pitchFamily="18" charset="0"/>
              </a:rPr>
              <a:t>至今</a:t>
            </a:r>
            <a:endParaRPr lang="en-US" altLang="zh-CN" b="1" smtClean="0">
              <a:latin typeface="Times New Roman" panose="02020603050405020304" pitchFamily="18" charset="0"/>
              <a:cs typeface="Times New Roman" panose="02020603050405020304" pitchFamily="18" charset="0"/>
            </a:endParaRPr>
          </a:p>
          <a:p>
            <a:pPr lvl="1" eaLnBrk="1" hangingPunct="1">
              <a:lnSpc>
                <a:spcPct val="140000"/>
              </a:lnSpc>
              <a:spcBef>
                <a:spcPts val="1200"/>
              </a:spcBef>
              <a:spcAft>
                <a:spcPts val="600"/>
              </a:spcAft>
            </a:pPr>
            <a:r>
              <a:rPr lang="en-US" altLang="zh-CN" sz="2800" b="1" smtClean="0">
                <a:solidFill>
                  <a:schemeClr val="tx1"/>
                </a:solidFill>
                <a:latin typeface="Times New Roman" panose="02020603050405020304" pitchFamily="18" charset="0"/>
                <a:cs typeface="Times New Roman" panose="02020603050405020304" pitchFamily="18" charset="0"/>
              </a:rPr>
              <a:t>2022</a:t>
            </a:r>
            <a:r>
              <a:rPr lang="zh-CN" altLang="en-US" sz="2800" b="1" smtClean="0">
                <a:solidFill>
                  <a:schemeClr val="tx1"/>
                </a:solidFill>
                <a:latin typeface="Times New Roman" panose="02020603050405020304" pitchFamily="18" charset="0"/>
                <a:cs typeface="Times New Roman" panose="02020603050405020304" pitchFamily="18" charset="0"/>
              </a:rPr>
              <a:t>年</a:t>
            </a:r>
            <a:r>
              <a:rPr lang="en-US" altLang="zh-CN" sz="2800" b="1" smtClean="0">
                <a:solidFill>
                  <a:schemeClr val="tx1"/>
                </a:solidFill>
                <a:latin typeface="Times New Roman" panose="02020603050405020304" pitchFamily="18" charset="0"/>
                <a:cs typeface="Times New Roman" panose="02020603050405020304" pitchFamily="18" charset="0"/>
              </a:rPr>
              <a:t>11</a:t>
            </a:r>
            <a:r>
              <a:rPr lang="zh-CN" altLang="en-US" sz="2800" b="1" smtClean="0">
                <a:solidFill>
                  <a:schemeClr val="tx1"/>
                </a:solidFill>
                <a:latin typeface="Times New Roman" panose="02020603050405020304" pitchFamily="18" charset="0"/>
                <a:cs typeface="Times New Roman" panose="02020603050405020304" pitchFamily="18" charset="0"/>
              </a:rPr>
              <a:t>月</a:t>
            </a:r>
            <a:r>
              <a:rPr lang="en-US" altLang="zh-CN" sz="2800" b="1" smtClean="0">
                <a:solidFill>
                  <a:schemeClr val="tx1"/>
                </a:solidFill>
                <a:latin typeface="Times New Roman" panose="02020603050405020304" pitchFamily="18" charset="0"/>
                <a:cs typeface="Times New Roman" panose="02020603050405020304" pitchFamily="18" charset="0"/>
              </a:rPr>
              <a:t>30</a:t>
            </a:r>
            <a:r>
              <a:rPr lang="zh-CN" altLang="en-US" sz="2800" b="1" smtClean="0">
                <a:solidFill>
                  <a:schemeClr val="tx1"/>
                </a:solidFill>
                <a:latin typeface="Times New Roman" panose="02020603050405020304" pitchFamily="18" charset="0"/>
                <a:cs typeface="Times New Roman" panose="02020603050405020304" pitchFamily="18" charset="0"/>
              </a:rPr>
              <a:t>日，</a:t>
            </a:r>
            <a:r>
              <a:rPr lang="en-US" altLang="zh-CN" sz="2800" b="1" smtClean="0">
                <a:solidFill>
                  <a:schemeClr val="tx1"/>
                </a:solidFill>
                <a:latin typeface="Times New Roman" panose="02020603050405020304" pitchFamily="18" charset="0"/>
                <a:cs typeface="Times New Roman" panose="02020603050405020304" pitchFamily="18" charset="0"/>
              </a:rPr>
              <a:t>OpenAI</a:t>
            </a:r>
            <a:r>
              <a:rPr lang="zh-CN" altLang="en-US" sz="2800" b="1" smtClean="0">
                <a:solidFill>
                  <a:schemeClr val="tx1"/>
                </a:solidFill>
                <a:latin typeface="Times New Roman" panose="02020603050405020304" pitchFamily="18" charset="0"/>
                <a:cs typeface="Times New Roman" panose="02020603050405020304" pitchFamily="18" charset="0"/>
              </a:rPr>
              <a:t>公司推出一款人工智能对话聊天机器人</a:t>
            </a:r>
            <a:r>
              <a:rPr lang="en-US" altLang="zh-CN" sz="2800" b="1" smtClean="0">
                <a:solidFill>
                  <a:schemeClr val="tx1"/>
                </a:solidFill>
                <a:latin typeface="Times New Roman" panose="02020603050405020304" pitchFamily="18" charset="0"/>
                <a:cs typeface="Times New Roman" panose="02020603050405020304" pitchFamily="18" charset="0"/>
              </a:rPr>
              <a:t>ChatGPT</a:t>
            </a:r>
          </a:p>
          <a:p>
            <a:pPr lvl="1" eaLnBrk="1" hangingPunct="1">
              <a:lnSpc>
                <a:spcPct val="140000"/>
              </a:lnSpc>
              <a:spcBef>
                <a:spcPts val="1200"/>
              </a:spcBef>
              <a:spcAft>
                <a:spcPts val="600"/>
              </a:spcAft>
            </a:pPr>
            <a:r>
              <a:rPr lang="zh-CN" altLang="en-US" sz="2800" b="1" smtClean="0">
                <a:solidFill>
                  <a:schemeClr val="tx1"/>
                </a:solidFill>
                <a:latin typeface="Times New Roman" panose="02020603050405020304" pitchFamily="18" charset="0"/>
                <a:cs typeface="Times New Roman" panose="02020603050405020304" pitchFamily="18" charset="0"/>
              </a:rPr>
              <a:t>随后引发大模型浪潮，</a:t>
            </a:r>
            <a:r>
              <a:rPr lang="en-US" altLang="zh-CN" sz="2800" b="1" smtClean="0">
                <a:solidFill>
                  <a:schemeClr val="tx1"/>
                </a:solidFill>
                <a:latin typeface="Times New Roman" panose="02020603050405020304" pitchFamily="18" charset="0"/>
                <a:cs typeface="Times New Roman" panose="02020603050405020304" pitchFamily="18" charset="0"/>
              </a:rPr>
              <a:t>Gemini</a:t>
            </a:r>
            <a:r>
              <a:rPr lang="zh-CN" altLang="en-US" sz="2800" b="1" smtClean="0">
                <a:solidFill>
                  <a:schemeClr val="tx1"/>
                </a:solidFill>
                <a:latin typeface="Times New Roman" panose="02020603050405020304" pitchFamily="18" charset="0"/>
                <a:cs typeface="Times New Roman" panose="02020603050405020304" pitchFamily="18" charset="0"/>
              </a:rPr>
              <a:t>、文心一言、</a:t>
            </a:r>
            <a:r>
              <a:rPr lang="en-US" altLang="zh-CN" sz="2800" b="1" smtClean="0">
                <a:solidFill>
                  <a:schemeClr val="tx1"/>
                </a:solidFill>
                <a:latin typeface="Times New Roman" panose="02020603050405020304" pitchFamily="18" charset="0"/>
                <a:cs typeface="Times New Roman" panose="02020603050405020304" pitchFamily="18" charset="0"/>
              </a:rPr>
              <a:t>Copilot</a:t>
            </a:r>
            <a:r>
              <a:rPr lang="zh-CN" altLang="en-US" sz="2800" b="1" smtClean="0">
                <a:solidFill>
                  <a:schemeClr val="tx1"/>
                </a:solidFill>
                <a:latin typeface="Times New Roman" panose="02020603050405020304" pitchFamily="18" charset="0"/>
                <a:cs typeface="Times New Roman" panose="02020603050405020304" pitchFamily="18" charset="0"/>
              </a:rPr>
              <a:t>、</a:t>
            </a:r>
            <a:r>
              <a:rPr lang="en-US" altLang="zh-CN" sz="2800" b="1" smtClean="0">
                <a:solidFill>
                  <a:schemeClr val="tx1"/>
                </a:solidFill>
                <a:latin typeface="Times New Roman" panose="02020603050405020304" pitchFamily="18" charset="0"/>
                <a:cs typeface="Times New Roman" panose="02020603050405020304" pitchFamily="18" charset="0"/>
              </a:rPr>
              <a:t>LLaMA</a:t>
            </a:r>
            <a:r>
              <a:rPr lang="zh-CN" altLang="en-US" sz="2800" b="1" smtClean="0">
                <a:solidFill>
                  <a:schemeClr val="tx1"/>
                </a:solidFill>
                <a:latin typeface="Times New Roman" panose="02020603050405020304" pitchFamily="18" charset="0"/>
                <a:cs typeface="Times New Roman" panose="02020603050405020304" pitchFamily="18" charset="0"/>
              </a:rPr>
              <a:t>、</a:t>
            </a:r>
            <a:r>
              <a:rPr lang="en-US" altLang="zh-CN" sz="2800" b="1" smtClean="0">
                <a:solidFill>
                  <a:schemeClr val="tx1"/>
                </a:solidFill>
                <a:latin typeface="Times New Roman" panose="02020603050405020304" pitchFamily="18" charset="0"/>
                <a:cs typeface="Times New Roman" panose="02020603050405020304" pitchFamily="18" charset="0"/>
              </a:rPr>
              <a:t>SAM</a:t>
            </a:r>
            <a:r>
              <a:rPr lang="zh-CN" altLang="en-US" sz="2800" b="1" smtClean="0">
                <a:solidFill>
                  <a:schemeClr val="tx1"/>
                </a:solidFill>
                <a:latin typeface="Times New Roman" panose="02020603050405020304" pitchFamily="18" charset="0"/>
                <a:cs typeface="Times New Roman" panose="02020603050405020304" pitchFamily="18" charset="0"/>
              </a:rPr>
              <a:t>、</a:t>
            </a:r>
            <a:r>
              <a:rPr lang="en-US" altLang="zh-CN" sz="2800" b="1" smtClean="0">
                <a:solidFill>
                  <a:schemeClr val="tx1"/>
                </a:solidFill>
                <a:latin typeface="Times New Roman" panose="02020603050405020304" pitchFamily="18" charset="0"/>
                <a:cs typeface="Times New Roman" panose="02020603050405020304" pitchFamily="18" charset="0"/>
              </a:rPr>
              <a:t>SORA</a:t>
            </a:r>
            <a:r>
              <a:rPr lang="zh-CN" altLang="en-US" sz="2800" b="1" smtClean="0">
                <a:solidFill>
                  <a:schemeClr val="tx1"/>
                </a:solidFill>
                <a:latin typeface="Times New Roman" panose="02020603050405020304" pitchFamily="18" charset="0"/>
                <a:cs typeface="Times New Roman" panose="02020603050405020304" pitchFamily="18" charset="0"/>
              </a:rPr>
              <a:t>等各种大模型如雨后春笋般涌现</a:t>
            </a:r>
            <a:endParaRPr lang="en-US" altLang="zh-CN" sz="2800" b="1" smtClean="0">
              <a:solidFill>
                <a:schemeClr val="tx1"/>
              </a:solidFill>
              <a:latin typeface="Times New Roman" panose="02020603050405020304" pitchFamily="18" charset="0"/>
              <a:cs typeface="Times New Roman" panose="02020603050405020304" pitchFamily="18" charset="0"/>
            </a:endParaRPr>
          </a:p>
          <a:p>
            <a:pPr lvl="1" eaLnBrk="1" hangingPunct="1">
              <a:lnSpc>
                <a:spcPct val="140000"/>
              </a:lnSpc>
              <a:spcBef>
                <a:spcPts val="1200"/>
              </a:spcBef>
              <a:spcAft>
                <a:spcPts val="600"/>
              </a:spcAft>
            </a:pPr>
            <a:r>
              <a:rPr lang="zh-CN" altLang="en-US" sz="2800" b="1" smtClean="0">
                <a:solidFill>
                  <a:schemeClr val="tx1"/>
                </a:solidFill>
                <a:latin typeface="Times New Roman" panose="02020603050405020304" pitchFamily="18" charset="0"/>
                <a:cs typeface="Times New Roman" panose="02020603050405020304" pitchFamily="18" charset="0"/>
              </a:rPr>
              <a:t>通用大模型和垂直领域大模型</a:t>
            </a:r>
          </a:p>
        </p:txBody>
      </p:sp>
      <p:sp>
        <p:nvSpPr>
          <p:cNvPr id="13315" name="Rectangle 2"/>
          <p:cNvSpPr>
            <a:spLocks noGrp="1" noChangeArrowheads="1"/>
          </p:cNvSpPr>
          <p:nvPr>
            <p:ph type="title"/>
          </p:nvPr>
        </p:nvSpPr>
        <p:spPr/>
        <p:txBody>
          <a:bodyPr anchor="ctr"/>
          <a:lstStyle/>
          <a:p>
            <a:pPr eaLnBrk="1" hangingPunct="1"/>
            <a:r>
              <a:rPr lang="zh-CN" altLang="en-US" smtClean="0">
                <a:latin typeface="宋体" panose="02010600030101010101" pitchFamily="2" charset="-122"/>
              </a:rPr>
              <a:t>神经网络研究的发展</a:t>
            </a:r>
            <a:endParaRPr lang="zh-CN" altLang="en-US" smtClean="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chor="ctr"/>
          <a:lstStyle/>
          <a:p>
            <a:pPr eaLnBrk="1" hangingPunct="1"/>
            <a:r>
              <a:rPr lang="zh-CN" altLang="en-US" smtClean="0"/>
              <a:t>练 习</a:t>
            </a:r>
          </a:p>
        </p:txBody>
      </p:sp>
      <p:sp>
        <p:nvSpPr>
          <p:cNvPr id="97283" name="Rectangle 3"/>
          <p:cNvSpPr>
            <a:spLocks noGrp="1" noChangeArrowheads="1"/>
          </p:cNvSpPr>
          <p:nvPr>
            <p:ph type="body" sz="half" idx="4294967295"/>
          </p:nvPr>
        </p:nvSpPr>
        <p:spPr>
          <a:xfrm>
            <a:off x="695325" y="1260475"/>
            <a:ext cx="7751763" cy="4533900"/>
          </a:xfrm>
        </p:spPr>
        <p:txBody>
          <a:bodyPr/>
          <a:lstStyle/>
          <a:p>
            <a:pPr eaLnBrk="1" hangingPunct="1">
              <a:lnSpc>
                <a:spcPct val="170000"/>
              </a:lnSpc>
              <a:buClrTx/>
            </a:pPr>
            <a:r>
              <a:rPr lang="zh-CN" altLang="en-US" b="1" smtClean="0"/>
              <a:t>利用感知器学习的方法，设计一个两输入的感知器，来实现以下布尔函数：</a:t>
            </a:r>
          </a:p>
          <a:p>
            <a:pPr eaLnBrk="1" hangingPunct="1">
              <a:lnSpc>
                <a:spcPct val="170000"/>
              </a:lnSpc>
              <a:buClrTx/>
            </a:pPr>
            <a:endParaRPr lang="zh-CN" altLang="en-US" b="1" smtClean="0"/>
          </a:p>
          <a:p>
            <a:pPr eaLnBrk="1" hangingPunct="1">
              <a:lnSpc>
                <a:spcPct val="170000"/>
              </a:lnSpc>
              <a:buClrTx/>
            </a:pPr>
            <a:r>
              <a:rPr lang="zh-CN" altLang="en-US" b="1" smtClean="0"/>
              <a:t>列出学习的关键步骤</a:t>
            </a:r>
          </a:p>
          <a:p>
            <a:pPr eaLnBrk="1" hangingPunct="1">
              <a:lnSpc>
                <a:spcPct val="170000"/>
              </a:lnSpc>
              <a:buClrTx/>
            </a:pPr>
            <a:endParaRPr lang="zh-CN" altLang="en-US" b="1" smtClean="0"/>
          </a:p>
          <a:p>
            <a:pPr eaLnBrk="1" hangingPunct="1">
              <a:buClrTx/>
              <a:buFont typeface="Wingdings" panose="05000000000000000000" pitchFamily="2" charset="2"/>
              <a:buNone/>
            </a:pPr>
            <a:endParaRPr lang="en-US" altLang="zh-CN" b="1" smtClean="0"/>
          </a:p>
        </p:txBody>
      </p:sp>
      <p:graphicFrame>
        <p:nvGraphicFramePr>
          <p:cNvPr id="97284" name="Object 4"/>
          <p:cNvGraphicFramePr>
            <a:graphicFrameLocks noGrp="1" noChangeAspect="1"/>
          </p:cNvGraphicFramePr>
          <p:nvPr>
            <p:ph idx="1"/>
          </p:nvPr>
        </p:nvGraphicFramePr>
        <p:xfrm>
          <a:off x="3492500" y="2798763"/>
          <a:ext cx="1839913" cy="769937"/>
        </p:xfrm>
        <a:graphic>
          <a:graphicData uri="http://schemas.openxmlformats.org/presentationml/2006/ole">
            <mc:AlternateContent xmlns:mc="http://schemas.openxmlformats.org/markup-compatibility/2006">
              <mc:Choice xmlns:v="urn:schemas-microsoft-com:vml" Requires="v">
                <p:oleObj spid="_x0000_s97286" r:id="rId3" imgW="393480" imgH="164880" progId="Equation.3">
                  <p:embed/>
                </p:oleObj>
              </mc:Choice>
              <mc:Fallback>
                <p:oleObj r:id="rId3" imgW="393480" imgH="16488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798763"/>
                        <a:ext cx="183991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chor="ctr"/>
          <a:lstStyle/>
          <a:p>
            <a:pPr eaLnBrk="1" hangingPunct="1"/>
            <a:r>
              <a:rPr lang="zh-CN" altLang="en-US" smtClean="0"/>
              <a:t>小 结</a:t>
            </a:r>
          </a:p>
        </p:txBody>
      </p:sp>
      <p:sp>
        <p:nvSpPr>
          <p:cNvPr id="98307" name="Rectangle 3"/>
          <p:cNvSpPr>
            <a:spLocks noGrp="1" noChangeArrowheads="1"/>
          </p:cNvSpPr>
          <p:nvPr>
            <p:ph idx="1"/>
          </p:nvPr>
        </p:nvSpPr>
        <p:spPr/>
        <p:txBody>
          <a:bodyPr/>
          <a:lstStyle/>
          <a:p>
            <a:pPr eaLnBrk="1" hangingPunct="1">
              <a:lnSpc>
                <a:spcPct val="150000"/>
              </a:lnSpc>
            </a:pPr>
            <a:r>
              <a:rPr lang="zh-CN" altLang="en-US" b="1" smtClean="0">
                <a:latin typeface="Times New Roman" panose="02020603050405020304" pitchFamily="18" charset="0"/>
              </a:rPr>
              <a:t>感知器的模型</a:t>
            </a:r>
          </a:p>
          <a:p>
            <a:pPr eaLnBrk="1" hangingPunct="1">
              <a:lnSpc>
                <a:spcPct val="150000"/>
              </a:lnSpc>
            </a:pPr>
            <a:r>
              <a:rPr lang="zh-CN" altLang="en-US" b="1" smtClean="0">
                <a:latin typeface="Times New Roman" panose="02020603050405020304" pitchFamily="18" charset="0"/>
              </a:rPr>
              <a:t>感知器的参数获取</a:t>
            </a:r>
          </a:p>
          <a:p>
            <a:pPr lvl="1" eaLnBrk="1" hangingPunct="1">
              <a:lnSpc>
                <a:spcPct val="150000"/>
              </a:lnSpc>
            </a:pPr>
            <a:r>
              <a:rPr lang="zh-CN" altLang="en-US" sz="2800" b="1" smtClean="0">
                <a:latin typeface="Times New Roman" panose="02020603050405020304" pitchFamily="18" charset="0"/>
              </a:rPr>
              <a:t>代数方法</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直线方程、平面方程</a:t>
            </a:r>
          </a:p>
          <a:p>
            <a:pPr lvl="1" eaLnBrk="1" hangingPunct="1">
              <a:lnSpc>
                <a:spcPct val="150000"/>
              </a:lnSpc>
            </a:pPr>
            <a:r>
              <a:rPr lang="zh-CN" altLang="en-US" sz="2800" b="1" smtClean="0">
                <a:latin typeface="Times New Roman" panose="02020603050405020304" pitchFamily="18" charset="0"/>
              </a:rPr>
              <a:t>学习方法</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样例训练</a:t>
            </a:r>
          </a:p>
          <a:p>
            <a:pPr eaLnBrk="1" hangingPunct="1">
              <a:lnSpc>
                <a:spcPct val="150000"/>
              </a:lnSpc>
            </a:pPr>
            <a:r>
              <a:rPr lang="zh-CN" altLang="en-US" b="1" smtClean="0">
                <a:latin typeface="Times New Roman" panose="02020603050405020304" pitchFamily="18" charset="0"/>
              </a:rPr>
              <a:t>感知器的训练法则</a:t>
            </a:r>
          </a:p>
          <a:p>
            <a:pPr lvl="1" eaLnBrk="1" hangingPunct="1">
              <a:lnSpc>
                <a:spcPct val="150000"/>
              </a:lnSpc>
            </a:pPr>
            <a:r>
              <a:rPr lang="zh-CN" altLang="en-US" sz="2800" b="1" smtClean="0">
                <a:latin typeface="Times New Roman" panose="02020603050405020304" pitchFamily="18" charset="0"/>
              </a:rPr>
              <a:t>适合线性可分情形</a:t>
            </a:r>
          </a:p>
          <a:p>
            <a:pPr eaLnBrk="1" hangingPunct="1">
              <a:lnSpc>
                <a:spcPct val="150000"/>
              </a:lnSpc>
            </a:pPr>
            <a:r>
              <a:rPr lang="en-US" altLang="zh-CN" b="1" smtClean="0">
                <a:latin typeface="Times New Roman" panose="02020603050405020304" pitchFamily="18" charset="0"/>
              </a:rPr>
              <a:t>Delta </a:t>
            </a:r>
            <a:r>
              <a:rPr lang="zh-CN" altLang="en-US" b="1" smtClean="0">
                <a:latin typeface="Times New Roman" panose="02020603050405020304" pitchFamily="18" charset="0"/>
              </a:rPr>
              <a:t>法则</a:t>
            </a:r>
          </a:p>
        </p:txBody>
      </p:sp>
    </p:spTree>
  </p:cSld>
  <p:clrMapOvr>
    <a:masterClrMapping/>
  </p:clrMapOvr>
  <p:transition/>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ECUST模板</Template>
  <TotalTime>27</TotalTime>
  <Words>2566</Words>
  <Application>Microsoft Office PowerPoint</Application>
  <PresentationFormat>全屏显示(4:3)</PresentationFormat>
  <Paragraphs>501</Paragraphs>
  <Slides>91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91</vt:i4>
      </vt:variant>
    </vt:vector>
  </HeadingPairs>
  <TitlesOfParts>
    <vt:vector size="102" baseType="lpstr">
      <vt:lpstr>MS PGothic</vt:lpstr>
      <vt:lpstr>黑体</vt:lpstr>
      <vt:lpstr>楷体_GB2312</vt:lpstr>
      <vt:lpstr>宋体</vt:lpstr>
      <vt:lpstr>Arial</vt:lpstr>
      <vt:lpstr>Times New Roman</vt:lpstr>
      <vt:lpstr>Wingdings</vt:lpstr>
      <vt:lpstr>wasedaSample5</vt:lpstr>
      <vt:lpstr>Equation.3</vt:lpstr>
      <vt:lpstr>Equation.DSMT4</vt:lpstr>
      <vt:lpstr>Equation.KSEE3</vt:lpstr>
      <vt:lpstr>人工神经网络概述</vt:lpstr>
      <vt:lpstr>主要内容</vt:lpstr>
      <vt:lpstr>1. 概述 </vt:lpstr>
      <vt:lpstr>ANN研究的目的和意义</vt:lpstr>
      <vt:lpstr>神经网络研究的发展</vt:lpstr>
      <vt:lpstr>神经网络研究的发展</vt:lpstr>
      <vt:lpstr>神经网络研究的发展</vt:lpstr>
      <vt:lpstr>神经网络研究的发展</vt:lpstr>
      <vt:lpstr>神经网络研究的发展</vt:lpstr>
      <vt:lpstr>神经网络的优点</vt:lpstr>
      <vt:lpstr>神经网络的优点</vt:lpstr>
      <vt:lpstr>人工神经网络研究的局限性</vt:lpstr>
      <vt:lpstr>2. 生物神经元</vt:lpstr>
      <vt:lpstr>生物神经元示意图</vt:lpstr>
      <vt:lpstr>生物神经元</vt:lpstr>
      <vt:lpstr>突触的信息处理</vt:lpstr>
      <vt:lpstr>突触的信息处理</vt:lpstr>
      <vt:lpstr>突触的传递功能与特点</vt:lpstr>
      <vt:lpstr>生物神经网络基本模型</vt:lpstr>
      <vt:lpstr>3. 人工神经元　</vt:lpstr>
      <vt:lpstr>3. 人工神经元　</vt:lpstr>
      <vt:lpstr>3. 人工神经元　</vt:lpstr>
      <vt:lpstr> M-P模型的输入输出关系</vt:lpstr>
      <vt:lpstr>常用的神经元结构模型</vt:lpstr>
      <vt:lpstr>模型说明</vt:lpstr>
      <vt:lpstr>模型说明</vt:lpstr>
      <vt:lpstr>PowerPoint 演示文稿</vt:lpstr>
      <vt:lpstr>4. 人工神经网络的互联结构</vt:lpstr>
      <vt:lpstr>典型的网络结构</vt:lpstr>
      <vt:lpstr>典型的网络结构</vt:lpstr>
      <vt:lpstr>典型的网络结构</vt:lpstr>
      <vt:lpstr>典型的网络结构</vt:lpstr>
      <vt:lpstr>典型的网络结构</vt:lpstr>
      <vt:lpstr>多层神经网络</vt:lpstr>
      <vt:lpstr>多层神经网络</vt:lpstr>
      <vt:lpstr>小  结</vt:lpstr>
      <vt:lpstr>人工神经网络-2</vt:lpstr>
      <vt:lpstr>主要内容</vt:lpstr>
      <vt:lpstr>前言</vt:lpstr>
      <vt:lpstr>1. 感知器的模型 </vt:lpstr>
      <vt:lpstr>1. 感知器的模型 </vt:lpstr>
      <vt:lpstr>1. 感知器的模型 </vt:lpstr>
      <vt:lpstr>2. 双输入感知器的设计</vt:lpstr>
      <vt:lpstr>分析</vt:lpstr>
      <vt:lpstr>AND运算的实现</vt:lpstr>
      <vt:lpstr>AND运算的实现</vt:lpstr>
      <vt:lpstr>AND运算的实现</vt:lpstr>
      <vt:lpstr>AND运算的实现</vt:lpstr>
      <vt:lpstr>AND运算的实现</vt:lpstr>
      <vt:lpstr>AND运算的实现</vt:lpstr>
      <vt:lpstr>AND运算的实现</vt:lpstr>
      <vt:lpstr>OR运算的实现</vt:lpstr>
      <vt:lpstr>OR运算的实现</vt:lpstr>
      <vt:lpstr>2. 双输入感知器的设计</vt:lpstr>
      <vt:lpstr>感知器设计的步骤</vt:lpstr>
      <vt:lpstr>异或运算</vt:lpstr>
      <vt:lpstr>异或运算</vt:lpstr>
      <vt:lpstr>异或运算</vt:lpstr>
      <vt:lpstr>异或运算</vt:lpstr>
      <vt:lpstr>异或运算</vt:lpstr>
      <vt:lpstr>练习1</vt:lpstr>
      <vt:lpstr>练习1(1)</vt:lpstr>
      <vt:lpstr>练习1(2)</vt:lpstr>
      <vt:lpstr>练习1(3)</vt:lpstr>
      <vt:lpstr>练习1(4)</vt:lpstr>
      <vt:lpstr>练习2</vt:lpstr>
      <vt:lpstr>练习2解答</vt:lpstr>
      <vt:lpstr>3. 多输入的感知器</vt:lpstr>
      <vt:lpstr>3. 多输入的感知器</vt:lpstr>
      <vt:lpstr>练习１</vt:lpstr>
      <vt:lpstr>练习１(1)</vt:lpstr>
      <vt:lpstr>练习１(2)</vt:lpstr>
      <vt:lpstr>练习１(3)</vt:lpstr>
      <vt:lpstr>练习１(4)</vt:lpstr>
      <vt:lpstr>练习２</vt:lpstr>
      <vt:lpstr>4. 感知器训练法则</vt:lpstr>
      <vt:lpstr>4. 感知器训练法则</vt:lpstr>
      <vt:lpstr>感知器的学习</vt:lpstr>
      <vt:lpstr>训练法则</vt:lpstr>
      <vt:lpstr>训练过程</vt:lpstr>
      <vt:lpstr>训练过程</vt:lpstr>
      <vt:lpstr>训练过程</vt:lpstr>
      <vt:lpstr>训练过程</vt:lpstr>
      <vt:lpstr>5. delta法则简介</vt:lpstr>
      <vt:lpstr>5. delta法则简介</vt:lpstr>
      <vt:lpstr>5. delta法则简介</vt:lpstr>
      <vt:lpstr>5. delta法则简介</vt:lpstr>
      <vt:lpstr>梯度下降</vt:lpstr>
      <vt:lpstr>感知器的局限性 </vt:lpstr>
      <vt:lpstr>练 习</vt:lpstr>
      <vt:lpstr>小 结</vt:lpstr>
    </vt:vector>
  </TitlesOfParts>
  <Company>HUST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神经网络-2</dc:title>
  <dc:creator>czh</dc:creator>
  <cp:lastModifiedBy>czh</cp:lastModifiedBy>
  <cp:revision>175</cp:revision>
  <dcterms:created xsi:type="dcterms:W3CDTF">2002-05-14T14:25:42Z</dcterms:created>
  <dcterms:modified xsi:type="dcterms:W3CDTF">2024-06-19T07:10:57Z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