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45"/>
  </p:notesMasterIdLst>
  <p:sldIdLst>
    <p:sldId id="257" r:id="rId2"/>
    <p:sldId id="570" r:id="rId3"/>
    <p:sldId id="670" r:id="rId4"/>
    <p:sldId id="750" r:id="rId5"/>
    <p:sldId id="751" r:id="rId6"/>
    <p:sldId id="752" r:id="rId7"/>
    <p:sldId id="672" r:id="rId8"/>
    <p:sldId id="674" r:id="rId9"/>
    <p:sldId id="673" r:id="rId10"/>
    <p:sldId id="676" r:id="rId11"/>
    <p:sldId id="677" r:id="rId12"/>
    <p:sldId id="741" r:id="rId13"/>
    <p:sldId id="681" r:id="rId14"/>
    <p:sldId id="678" r:id="rId15"/>
    <p:sldId id="679" r:id="rId16"/>
    <p:sldId id="680" r:id="rId17"/>
    <p:sldId id="739" r:id="rId18"/>
    <p:sldId id="747" r:id="rId19"/>
    <p:sldId id="748" r:id="rId20"/>
    <p:sldId id="749" r:id="rId21"/>
    <p:sldId id="682" r:id="rId22"/>
    <p:sldId id="685" r:id="rId23"/>
    <p:sldId id="746" r:id="rId24"/>
    <p:sldId id="686" r:id="rId25"/>
    <p:sldId id="687" r:id="rId26"/>
    <p:sldId id="696" r:id="rId27"/>
    <p:sldId id="698" r:id="rId28"/>
    <p:sldId id="699" r:id="rId29"/>
    <p:sldId id="701" r:id="rId30"/>
    <p:sldId id="702" r:id="rId31"/>
    <p:sldId id="703" r:id="rId32"/>
    <p:sldId id="704" r:id="rId33"/>
    <p:sldId id="705" r:id="rId34"/>
    <p:sldId id="706" r:id="rId35"/>
    <p:sldId id="707" r:id="rId36"/>
    <p:sldId id="708" r:id="rId37"/>
    <p:sldId id="709" r:id="rId38"/>
    <p:sldId id="710" r:id="rId39"/>
    <p:sldId id="711" r:id="rId40"/>
    <p:sldId id="712" r:id="rId41"/>
    <p:sldId id="713" r:id="rId42"/>
    <p:sldId id="714" r:id="rId43"/>
    <p:sldId id="446"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minck" initials="lm" lastIdx="1" clrIdx="0">
    <p:extLst>
      <p:ext uri="{19B8F6BF-5375-455C-9EA6-DF929625EA0E}">
        <p15:presenceInfo xmlns:p15="http://schemas.microsoft.com/office/powerpoint/2012/main" userId="31c8e24cbb3b5c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20000"/>
    <a:srgbClr val="FF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23" autoAdjust="0"/>
    <p:restoredTop sz="96699" autoAdjust="0"/>
  </p:normalViewPr>
  <p:slideViewPr>
    <p:cSldViewPr snapToGrid="0" snapToObjects="1">
      <p:cViewPr varScale="1">
        <p:scale>
          <a:sx n="94" d="100"/>
          <a:sy n="94" d="100"/>
        </p:scale>
        <p:origin x="912"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7A3B7-CFBD-F94B-9D76-43F785EDF11A}" type="datetimeFigureOut">
              <a:rPr lang="en-US" smtClean="0"/>
              <a:t>10/23/2023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45082-F0CD-7F40-B4D5-028C059468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68B2B15-5333-9A44-8000-50B29337B0D5}"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32223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8B2B15-5333-9A44-8000-50B29337B0D5}"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88847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8B2B15-5333-9A44-8000-50B29337B0D5}"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82423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8B2B15-5333-9A44-8000-50B29337B0D5}"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7" name="Title 1">
            <a:extLst>
              <a:ext uri="{FF2B5EF4-FFF2-40B4-BE49-F238E27FC236}">
                <a16:creationId xmlns:a16="http://schemas.microsoft.com/office/drawing/2014/main" id="{AACBC6CC-69AA-4E96-8589-BB3828B51D33}"/>
              </a:ext>
            </a:extLst>
          </p:cNvPr>
          <p:cNvSpPr txBox="1">
            <a:spLocks/>
          </p:cNvSpPr>
          <p:nvPr userDrawn="1"/>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单击此处编辑母版标题样式</a:t>
            </a:r>
            <a:endParaRPr lang="en-US" dirty="0"/>
          </a:p>
        </p:txBody>
      </p:sp>
      <p:sp>
        <p:nvSpPr>
          <p:cNvPr id="9" name="矩形 28">
            <a:extLst>
              <a:ext uri="{FF2B5EF4-FFF2-40B4-BE49-F238E27FC236}">
                <a16:creationId xmlns:a16="http://schemas.microsoft.com/office/drawing/2014/main" id="{5652CB8D-AB06-4DAB-A63F-F6DB3B538D59}"/>
              </a:ext>
            </a:extLst>
          </p:cNvPr>
          <p:cNvSpPr/>
          <p:nvPr userDrawn="1"/>
        </p:nvSpPr>
        <p:spPr>
          <a:xfrm>
            <a:off x="-1" y="1590836"/>
            <a:ext cx="6803394" cy="45719"/>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29">
            <a:extLst>
              <a:ext uri="{FF2B5EF4-FFF2-40B4-BE49-F238E27FC236}">
                <a16:creationId xmlns:a16="http://schemas.microsoft.com/office/drawing/2014/main" id="{3698CAA7-AF4B-4048-991C-AA8C6BA0526A}"/>
              </a:ext>
            </a:extLst>
          </p:cNvPr>
          <p:cNvSpPr/>
          <p:nvPr userDrawn="1"/>
        </p:nvSpPr>
        <p:spPr>
          <a:xfrm>
            <a:off x="6841192" y="1598048"/>
            <a:ext cx="2302809" cy="385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Slide Number Placeholder 5">
            <a:extLst>
              <a:ext uri="{FF2B5EF4-FFF2-40B4-BE49-F238E27FC236}">
                <a16:creationId xmlns:a16="http://schemas.microsoft.com/office/drawing/2014/main" id="{A68FBF93-07B5-4B1B-B2CE-1CA8F08D2A4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a:t>
            </a:fld>
            <a:endParaRPr lang="en-US"/>
          </a:p>
        </p:txBody>
      </p:sp>
      <p:sp>
        <p:nvSpPr>
          <p:cNvPr id="6" name="Rectangle 14">
            <a:extLst>
              <a:ext uri="{FF2B5EF4-FFF2-40B4-BE49-F238E27FC236}">
                <a16:creationId xmlns:a16="http://schemas.microsoft.com/office/drawing/2014/main" id="{514D4F56-6EF0-21E3-5D24-313E6984238E}"/>
              </a:ext>
            </a:extLst>
          </p:cNvPr>
          <p:cNvSpPr>
            <a:spLocks noChangeArrowheads="1"/>
          </p:cNvSpPr>
          <p:nvPr userDrawn="1"/>
        </p:nvSpPr>
        <p:spPr bwMode="auto">
          <a:xfrm>
            <a:off x="14892" y="-189"/>
            <a:ext cx="9135601" cy="1538319"/>
          </a:xfrm>
          <a:prstGeom prst="rect">
            <a:avLst/>
          </a:prstGeom>
          <a:solidFill>
            <a:srgbClr val="006CA8"/>
          </a:solidFill>
          <a:ln w="9525">
            <a:noFill/>
            <a:miter lim="800000"/>
          </a:ln>
          <a:effectLst/>
        </p:spPr>
        <p:txBody>
          <a:bodyPr lIns="91377" tIns="45690" rIns="91377" bIns="45690" anchor="ctr"/>
          <a:lstStyle/>
          <a:p>
            <a:pPr lvl="0" algn="ctr" eaLnBrk="1" hangingPunct="1">
              <a:lnSpc>
                <a:spcPct val="125000"/>
              </a:lnSpc>
              <a:defRPr/>
            </a:pPr>
            <a:endParaRPr kumimoji="0" lang="en-US" altLang="zh-CN" sz="4300" b="1" i="0" u="none" strike="noStrike" kern="1200" cap="none" spc="0" normalizeH="0" baseline="0" noProof="0" dirty="0">
              <a:ln>
                <a:noFill/>
              </a:ln>
              <a:solidFill>
                <a:schemeClr val="bg1"/>
              </a:solidFill>
              <a:uLnTx/>
              <a:uFillTx/>
              <a:latin typeface="微软雅黑" pitchFamily="34" charset="-122"/>
              <a:ea typeface="微软雅黑" pitchFamily="34" charset="-122"/>
            </a:endParaRPr>
          </a:p>
        </p:txBody>
      </p:sp>
      <p:pic>
        <p:nvPicPr>
          <p:cNvPr id="8" name="图片 7">
            <a:extLst>
              <a:ext uri="{FF2B5EF4-FFF2-40B4-BE49-F238E27FC236}">
                <a16:creationId xmlns:a16="http://schemas.microsoft.com/office/drawing/2014/main" id="{E5F34370-3C9D-D4F1-A2C4-13C27C3277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144" y="197754"/>
            <a:ext cx="1090013" cy="1102991"/>
          </a:xfrm>
          <a:prstGeom prst="rect">
            <a:avLst/>
          </a:prstGeom>
        </p:spPr>
      </p:pic>
      <p:grpSp>
        <p:nvGrpSpPr>
          <p:cNvPr id="14" name="组合 13">
            <a:extLst>
              <a:ext uri="{FF2B5EF4-FFF2-40B4-BE49-F238E27FC236}">
                <a16:creationId xmlns:a16="http://schemas.microsoft.com/office/drawing/2014/main" id="{C51CB6DE-1423-B94C-9640-A795EA75FD31}"/>
              </a:ext>
            </a:extLst>
          </p:cNvPr>
          <p:cNvGrpSpPr/>
          <p:nvPr userDrawn="1"/>
        </p:nvGrpSpPr>
        <p:grpSpPr>
          <a:xfrm>
            <a:off x="1478537" y="413365"/>
            <a:ext cx="3156432" cy="806531"/>
            <a:chOff x="1588510" y="433008"/>
            <a:chExt cx="2869484" cy="733211"/>
          </a:xfrm>
        </p:grpSpPr>
        <p:pic>
          <p:nvPicPr>
            <p:cNvPr id="15" name="Picture 2" descr="校名 黑色">
              <a:extLst>
                <a:ext uri="{FF2B5EF4-FFF2-40B4-BE49-F238E27FC236}">
                  <a16:creationId xmlns:a16="http://schemas.microsoft.com/office/drawing/2014/main" id="{B0B74383-1390-99BD-BCD4-C7F9EF846CE5}"/>
                </a:ext>
              </a:extLst>
            </p:cNvPr>
            <p:cNvPicPr>
              <a:picLocks noChangeAspect="1" noChangeArrowheads="1"/>
            </p:cNvPicPr>
            <p:nvPr userDrawn="1"/>
          </p:nvPicPr>
          <p:blipFill>
            <a:blip r:embed="rId3">
              <a:clrChange>
                <a:clrFrom>
                  <a:srgbClr val="2C170A"/>
                </a:clrFrom>
                <a:clrTo>
                  <a:srgbClr val="2C170A">
                    <a:alpha val="0"/>
                  </a:srgbClr>
                </a:clrTo>
              </a:clrChange>
              <a:biLevel thresh="50000"/>
              <a:alphaModFix amt="85000"/>
              <a:extLst>
                <a:ext uri="{BEBA8EAE-BF5A-486C-A8C5-ECC9F3942E4B}">
                  <a14:imgProps xmlns:a14="http://schemas.microsoft.com/office/drawing/2010/main">
                    <a14:imgLayer r:embed="rId4">
                      <a14:imgEffect>
                        <a14:sharpenSoften amount="50000"/>
                      </a14:imgEffect>
                      <a14:imgEffect>
                        <a14:colorTemperature colorTemp="15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674587" y="433008"/>
              <a:ext cx="2618183" cy="498253"/>
            </a:xfrm>
            <a:prstGeom prst="rect">
              <a:avLst/>
            </a:prstGeom>
            <a:noFill/>
            <a:ln>
              <a:noFill/>
            </a:ln>
          </p:spPr>
        </p:pic>
        <p:sp>
          <p:nvSpPr>
            <p:cNvPr id="16" name="文本框 15">
              <a:extLst>
                <a:ext uri="{FF2B5EF4-FFF2-40B4-BE49-F238E27FC236}">
                  <a16:creationId xmlns:a16="http://schemas.microsoft.com/office/drawing/2014/main" id="{9BC0D9FB-56FD-31DE-E07E-610EDF334941}"/>
                </a:ext>
              </a:extLst>
            </p:cNvPr>
            <p:cNvSpPr txBox="1"/>
            <p:nvPr userDrawn="1"/>
          </p:nvSpPr>
          <p:spPr>
            <a:xfrm>
              <a:off x="1588510" y="942382"/>
              <a:ext cx="2869484" cy="223837"/>
            </a:xfrm>
            <a:prstGeom prst="rect">
              <a:avLst/>
            </a:prstGeom>
            <a:noFill/>
          </p:spPr>
          <p:txBody>
            <a:bodyPr wrap="square" rtlCol="0">
              <a:spAutoFit/>
            </a:bodyPr>
            <a:lstStyle/>
            <a:p>
              <a:r>
                <a:rPr kumimoji="1" lang="en-US" altLang="zh-CN" sz="1000" b="1" spc="0" dirty="0">
                  <a:solidFill>
                    <a:srgbClr val="EDEEF1"/>
                  </a:solidFill>
                  <a:latin typeface="October Condensed Tamil" pitchFamily="2" charset="0"/>
                  <a:ea typeface="SimHei" panose="02010609060101010101" pitchFamily="49" charset="-122"/>
                  <a:cs typeface="October Condensed Tamil" pitchFamily="2" charset="0"/>
                </a:rPr>
                <a:t>EAST</a:t>
              </a:r>
              <a:r>
                <a:rPr kumimoji="1" lang="zh-CN" altLang="en-US" sz="1000" b="1" spc="0" dirty="0">
                  <a:solidFill>
                    <a:srgbClr val="EDEEF1"/>
                  </a:solidFill>
                  <a:latin typeface="October Condensed Tamil" pitchFamily="2" charset="0"/>
                  <a:ea typeface="SimHei" panose="02010609060101010101" pitchFamily="49" charset="-122"/>
                  <a:cs typeface="October Condensed Tamil" pitchFamily="2" charset="0"/>
                </a:rPr>
                <a:t> </a:t>
              </a:r>
              <a:r>
                <a:rPr kumimoji="1" lang="en-US" altLang="zh-CN" sz="1000" b="1" spc="0" dirty="0">
                  <a:solidFill>
                    <a:srgbClr val="EDEEF1"/>
                  </a:solidFill>
                  <a:latin typeface="October Condensed Tamil" pitchFamily="2" charset="0"/>
                  <a:ea typeface="SimHei" panose="02010609060101010101" pitchFamily="49" charset="-122"/>
                  <a:cs typeface="October Condensed Tamil" pitchFamily="2" charset="0"/>
                </a:rPr>
                <a:t>CHINA UNIVERSITY OF SCIENCE AND TECHNOLOGY</a:t>
              </a:r>
              <a:endParaRPr kumimoji="1" lang="zh-CN" altLang="en-US" sz="1000" b="1" spc="0" dirty="0">
                <a:solidFill>
                  <a:srgbClr val="EDEEF1"/>
                </a:solidFill>
                <a:latin typeface="October Condensed Tamil" pitchFamily="2" charset="0"/>
                <a:ea typeface="SimHei" panose="02010609060101010101" pitchFamily="49" charset="-122"/>
                <a:cs typeface="October Condensed Tamil" pitchFamily="2" charset="0"/>
              </a:endParaRPr>
            </a:p>
          </p:txBody>
        </p:sp>
      </p:grpSp>
      <p:sp>
        <p:nvSpPr>
          <p:cNvPr id="17" name="文本框 16">
            <a:extLst>
              <a:ext uri="{FF2B5EF4-FFF2-40B4-BE49-F238E27FC236}">
                <a16:creationId xmlns:a16="http://schemas.microsoft.com/office/drawing/2014/main" id="{D8185BFF-8571-32D1-ED28-914DE7DA1657}"/>
              </a:ext>
            </a:extLst>
          </p:cNvPr>
          <p:cNvSpPr txBox="1"/>
          <p:nvPr userDrawn="1"/>
        </p:nvSpPr>
        <p:spPr>
          <a:xfrm>
            <a:off x="4760579" y="385509"/>
            <a:ext cx="3723972" cy="810671"/>
          </a:xfrm>
          <a:prstGeom prst="rect">
            <a:avLst/>
          </a:prstGeom>
          <a:noFill/>
        </p:spPr>
        <p:txBody>
          <a:bodyPr wrap="square" rtlCol="0">
            <a:spAutoFit/>
          </a:bodyPr>
          <a:lstStyle/>
          <a:p>
            <a:pPr algn="ctr"/>
            <a:r>
              <a:rPr kumimoji="1" lang="zh-CN" altLang="en-US" sz="2800" b="0" dirty="0">
                <a:solidFill>
                  <a:srgbClr val="EDEEF1"/>
                </a:solidFill>
                <a:latin typeface="Microsoft YaHei" panose="020B0503020204020204" pitchFamily="34" charset="-122"/>
                <a:ea typeface="Microsoft YaHei" panose="020B0503020204020204" pitchFamily="34" charset="-122"/>
              </a:rPr>
              <a:t>信息科学与工程学院</a:t>
            </a:r>
            <a:endParaRPr kumimoji="1" lang="en-US" altLang="zh-CN" sz="2800" b="0" dirty="0">
              <a:solidFill>
                <a:srgbClr val="EDEEF1"/>
              </a:solidFill>
              <a:latin typeface="Microsoft YaHei" panose="020B0503020204020204" pitchFamily="34" charset="-122"/>
              <a:ea typeface="Microsoft YaHei" panose="020B0503020204020204" pitchFamily="34" charset="-122"/>
            </a:endParaRPr>
          </a:p>
          <a:p>
            <a:pPr algn="ctr">
              <a:lnSpc>
                <a:spcPct val="200000"/>
              </a:lnSpc>
            </a:pPr>
            <a:r>
              <a:rPr kumimoji="1" lang="en-US" altLang="zh-CN" sz="1100" dirty="0">
                <a:solidFill>
                  <a:srgbClr val="EDEEF1"/>
                </a:solidFill>
                <a:latin typeface="Microsoft YaHei" panose="020B0503020204020204" pitchFamily="34" charset="-122"/>
                <a:ea typeface="Microsoft YaHei" panose="020B0503020204020204" pitchFamily="34" charset="-122"/>
              </a:rPr>
              <a:t>School</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of</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Information</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Science</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and</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Engineering</a:t>
            </a:r>
            <a:endParaRPr kumimoji="1" lang="zh-CN" altLang="en-US" sz="1100" dirty="0">
              <a:solidFill>
                <a:srgbClr val="EDEEF1"/>
              </a:solidFill>
              <a:latin typeface="Microsoft YaHei" panose="020B0503020204020204" pitchFamily="34" charset="-122"/>
              <a:ea typeface="Microsoft YaHei" panose="020B0503020204020204" pitchFamily="34" charset="-122"/>
            </a:endParaRPr>
          </a:p>
        </p:txBody>
      </p:sp>
      <p:cxnSp>
        <p:nvCxnSpPr>
          <p:cNvPr id="18" name="直线连接符 17">
            <a:extLst>
              <a:ext uri="{FF2B5EF4-FFF2-40B4-BE49-F238E27FC236}">
                <a16:creationId xmlns:a16="http://schemas.microsoft.com/office/drawing/2014/main" id="{3BDBD6BD-68E5-4AC6-B586-AE0C31F7676D}"/>
              </a:ext>
            </a:extLst>
          </p:cNvPr>
          <p:cNvCxnSpPr/>
          <p:nvPr userDrawn="1"/>
        </p:nvCxnSpPr>
        <p:spPr>
          <a:xfrm>
            <a:off x="4739797" y="396299"/>
            <a:ext cx="0" cy="731660"/>
          </a:xfrm>
          <a:prstGeom prst="line">
            <a:avLst/>
          </a:prstGeom>
          <a:ln w="12700">
            <a:solidFill>
              <a:schemeClr val="bg1">
                <a:lumMod val="65000"/>
                <a:alpha val="90196"/>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5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68B2B15-5333-9A44-8000-50B29337B0D5}"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80805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68B2B15-5333-9A44-8000-50B29337B0D5}"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22277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68B2B15-5333-9A44-8000-50B29337B0D5}" type="datetimeFigureOut">
              <a:rPr lang="en-US" smtClean="0"/>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8809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68B2B15-5333-9A44-8000-50B29337B0D5}" type="datetimeFigureOut">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51293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B2B15-5333-9A44-8000-50B29337B0D5}" type="datetimeFigureOut">
              <a:rPr lang="en-US" smtClean="0"/>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48828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68B2B15-5333-9A44-8000-50B29337B0D5}"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168964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68B2B15-5333-9A44-8000-50B29337B0D5}"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86661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B2B15-5333-9A44-8000-50B29337B0D5}" type="datetimeFigureOut">
              <a:rPr lang="en-US" smtClean="0"/>
              <a:t>10/23/2023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61DEE-55DF-9C4C-9E32-9432A9F8E9FC}" type="slidenum">
              <a:rPr lang="en-US" smtClean="0"/>
              <a:t>‹#›</a:t>
            </a:fld>
            <a:endParaRPr lang="en-US"/>
          </a:p>
        </p:txBody>
      </p:sp>
    </p:spTree>
    <p:extLst>
      <p:ext uri="{BB962C8B-B14F-4D97-AF65-F5344CB8AC3E}">
        <p14:creationId xmlns:p14="http://schemas.microsoft.com/office/powerpoint/2010/main" val="1608713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0.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74.png"/></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71.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6.pn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430.png"/></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530.png"/><Relationship Id="rId3" Type="http://schemas.openxmlformats.org/officeDocument/2006/relationships/image" Target="../media/image80.png"/><Relationship Id="rId7" Type="http://schemas.openxmlformats.org/officeDocument/2006/relationships/image" Target="../media/image82.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510.png"/><Relationship Id="rId4" Type="http://schemas.openxmlformats.org/officeDocument/2006/relationships/image" Target="../media/image81.png"/><Relationship Id="rId9" Type="http://schemas.openxmlformats.org/officeDocument/2006/relationships/image" Target="../media/image83.png"/></Relationships>
</file>

<file path=ppt/slides/_rels/slide35.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6.png"/><Relationship Id="rId7"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72.wmf"/><Relationship Id="rId5" Type="http://schemas.openxmlformats.org/officeDocument/2006/relationships/oleObject" Target="../embeddings/oleObject1.bin"/><Relationship Id="rId10" Type="http://schemas.openxmlformats.org/officeDocument/2006/relationships/image" Target="../media/image91.png"/><Relationship Id="rId4" Type="http://schemas.openxmlformats.org/officeDocument/2006/relationships/image" Target="../media/image87.png"/><Relationship Id="rId9" Type="http://schemas.openxmlformats.org/officeDocument/2006/relationships/image" Target="../media/image90.png"/></Relationships>
</file>

<file path=ppt/slides/_rels/slide3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4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010.png"/><Relationship Id="rId4" Type="http://schemas.openxmlformats.org/officeDocument/2006/relationships/image" Target="../media/image85.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image" Target="../media/image91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a:extLst>
              <a:ext uri="{FF2B5EF4-FFF2-40B4-BE49-F238E27FC236}">
                <a16:creationId xmlns:a16="http://schemas.microsoft.com/office/drawing/2014/main" id="{DB90AEC1-BDD0-4D2F-8F8F-DB11503FF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545" y="1735984"/>
            <a:ext cx="2083269" cy="700388"/>
          </a:xfrm>
          <a:prstGeom prst="rect">
            <a:avLst/>
          </a:prstGeom>
        </p:spPr>
      </p:pic>
      <p:pic>
        <p:nvPicPr>
          <p:cNvPr id="12" name="图片 11" descr="1-02">
            <a:extLst>
              <a:ext uri="{FF2B5EF4-FFF2-40B4-BE49-F238E27FC236}">
                <a16:creationId xmlns:a16="http://schemas.microsoft.com/office/drawing/2014/main" id="{16064509-5C68-482C-AAD2-EF19109CF9B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98" y="1458881"/>
            <a:ext cx="9142095" cy="5544616"/>
          </a:xfrm>
          <a:prstGeom prst="rect">
            <a:avLst/>
          </a:prstGeom>
        </p:spPr>
      </p:pic>
      <p:sp>
        <p:nvSpPr>
          <p:cNvPr id="13" name="Rectangle 14">
            <a:extLst>
              <a:ext uri="{FF2B5EF4-FFF2-40B4-BE49-F238E27FC236}">
                <a16:creationId xmlns:a16="http://schemas.microsoft.com/office/drawing/2014/main" id="{37D31E9C-467E-4633-A0DD-58406915E662}"/>
              </a:ext>
            </a:extLst>
          </p:cNvPr>
          <p:cNvSpPr>
            <a:spLocks noChangeArrowheads="1"/>
          </p:cNvSpPr>
          <p:nvPr/>
        </p:nvSpPr>
        <p:spPr bwMode="auto">
          <a:xfrm>
            <a:off x="0" y="2747775"/>
            <a:ext cx="9135601" cy="1362450"/>
          </a:xfrm>
          <a:prstGeom prst="rect">
            <a:avLst/>
          </a:prstGeom>
          <a:solidFill>
            <a:srgbClr val="006CA8"/>
          </a:solidFill>
          <a:ln w="9525">
            <a:noFill/>
            <a:miter lim="800000"/>
          </a:ln>
          <a:effectLst/>
        </p:spPr>
        <p:txBody>
          <a:bodyPr lIns="91377" tIns="45690" rIns="91377" bIns="45690" anchor="ctr"/>
          <a:lstStyle/>
          <a:p>
            <a:pPr algn="ctr">
              <a:lnSpc>
                <a:spcPct val="125000"/>
              </a:lnSpc>
              <a:defRPr/>
            </a:pPr>
            <a:r>
              <a:rPr lang="zh-CN" altLang="en-US" sz="4300" b="1" dirty="0">
                <a:solidFill>
                  <a:schemeClr val="bg1"/>
                </a:solidFill>
                <a:latin typeface="微软雅黑" pitchFamily="34" charset="-122"/>
                <a:ea typeface="微软雅黑" pitchFamily="34" charset="-122"/>
              </a:rPr>
              <a:t>第六章 </a:t>
            </a:r>
            <a:r>
              <a:rPr lang="en-US" altLang="zh-CN" sz="4300" b="1">
                <a:solidFill>
                  <a:schemeClr val="bg1"/>
                </a:solidFill>
                <a:latin typeface="微软雅黑" pitchFamily="34" charset="-122"/>
                <a:ea typeface="微软雅黑" pitchFamily="34" charset="-122"/>
              </a:rPr>
              <a:t>Logistic</a:t>
            </a:r>
            <a:r>
              <a:rPr lang="zh-CN" altLang="en-US" sz="4300" b="1">
                <a:solidFill>
                  <a:schemeClr val="bg1"/>
                </a:solidFill>
                <a:latin typeface="微软雅黑" pitchFamily="34" charset="-122"/>
                <a:ea typeface="微软雅黑" pitchFamily="34" charset="-122"/>
              </a:rPr>
              <a:t>回归</a:t>
            </a:r>
            <a:endParaRPr kumimoji="0" lang="en-US" altLang="zh-CN" sz="4300" b="1" i="0" u="none" strike="noStrike" kern="1200" cap="none" spc="0" normalizeH="0" baseline="0" noProof="0" dirty="0">
              <a:ln>
                <a:noFill/>
              </a:ln>
              <a:solidFill>
                <a:schemeClr val="bg1"/>
              </a:solidFill>
              <a:uLnTx/>
              <a:uFillTx/>
              <a:latin typeface="微软雅黑" pitchFamily="34" charset="-122"/>
              <a:ea typeface="微软雅黑" pitchFamily="34" charset="-122"/>
            </a:endParaRPr>
          </a:p>
        </p:txBody>
      </p:sp>
      <p:pic>
        <p:nvPicPr>
          <p:cNvPr id="14" name="Picture 2" descr="https://bkimg.cdn.bcebos.com/pic/00e93901213fb80e5f110e4c36d12f2eb838946c?x-bce-process=image/resize,m_lfit,w_268,limit_1/format,f_jpg">
            <a:extLst>
              <a:ext uri="{FF2B5EF4-FFF2-40B4-BE49-F238E27FC236}">
                <a16:creationId xmlns:a16="http://schemas.microsoft.com/office/drawing/2014/main" id="{929E2E1A-C855-4D58-9758-C33961D01792}"/>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79512" y="120489"/>
            <a:ext cx="1338392" cy="133839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2">
            <a:extLst>
              <a:ext uri="{FF2B5EF4-FFF2-40B4-BE49-F238E27FC236}">
                <a16:creationId xmlns:a16="http://schemas.microsoft.com/office/drawing/2014/main" id="{92E57A76-EF5C-49D0-B1B5-D76BD6635F38}"/>
              </a:ext>
            </a:extLst>
          </p:cNvPr>
          <p:cNvSpPr txBox="1"/>
          <p:nvPr/>
        </p:nvSpPr>
        <p:spPr>
          <a:xfrm>
            <a:off x="1949859" y="1390477"/>
            <a:ext cx="5378395" cy="784830"/>
          </a:xfrm>
          <a:prstGeom prst="rect">
            <a:avLst/>
          </a:prstGeom>
          <a:noFill/>
        </p:spPr>
        <p:txBody>
          <a:bodyPr wrap="none" rtlCol="0">
            <a:spAutoFit/>
          </a:bodyPr>
          <a:lstStyle/>
          <a:p>
            <a:r>
              <a:rPr lang="zh-CN" altLang="en-US" sz="4500" b="1">
                <a:latin typeface="微软雅黑" panose="020B0503020204020204" pitchFamily="34" charset="-122"/>
                <a:ea typeface="微软雅黑" panose="020B0503020204020204" pitchFamily="34" charset="-122"/>
              </a:rPr>
              <a:t>模式识别与统计学习</a:t>
            </a:r>
            <a:endParaRPr lang="zh-CN" altLang="en-US" sz="45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7130"/>
    </mc:Choice>
    <mc:Fallback xmlns="">
      <p:transition spd="slow" advTm="27130"/>
    </mc:Fallback>
  </mc:AlternateContent>
  <p:extLst>
    <p:ext uri="{3A86A75C-4F4B-4683-9AE1-C65F6400EC91}">
      <p14:laserTraceLst xmlns:p14="http://schemas.microsoft.com/office/powerpoint/2010/main">
        <p14:tracePtLst>
          <p14:tracePt t="236" x="546100" y="5459413"/>
          <p14:tracePt t="258" x="552450" y="5441950"/>
          <p14:tracePt t="264" x="552450" y="5435600"/>
          <p14:tracePt t="490" x="552450" y="5429250"/>
          <p14:tracePt t="500" x="552450" y="5424488"/>
          <p14:tracePt t="506" x="558800" y="5418138"/>
          <p14:tracePt t="514" x="558800" y="5400675"/>
          <p14:tracePt t="522" x="563563" y="5376863"/>
          <p14:tracePt t="530" x="569913" y="5341938"/>
          <p14:tracePt t="538" x="576263" y="5311775"/>
          <p14:tracePt t="546" x="576263" y="5272088"/>
          <p14:tracePt t="554" x="581025" y="5230813"/>
          <p14:tracePt t="562" x="581025" y="5200650"/>
          <p14:tracePt t="570" x="581025" y="5176838"/>
          <p14:tracePt t="578" x="587375" y="5159375"/>
          <p14:tracePt t="586" x="587375" y="5141913"/>
          <p14:tracePt t="594" x="593725" y="5118100"/>
          <p14:tracePt t="602" x="604838" y="5094288"/>
          <p14:tracePt t="608" x="622300" y="5054600"/>
          <p14:tracePt t="616" x="628650" y="5030788"/>
          <p14:tracePt t="624" x="635000" y="5006975"/>
          <p14:tracePt t="632" x="639763" y="4995863"/>
          <p14:tracePt t="648" x="639763" y="4989513"/>
          <p14:tracePt t="7998" x="652463" y="4989513"/>
          <p14:tracePt t="8005" x="658813" y="4983163"/>
          <p14:tracePt t="8013" x="676275" y="4976813"/>
          <p14:tracePt t="8021" x="700088" y="4972050"/>
          <p14:tracePt t="8029" x="722313" y="4972050"/>
          <p14:tracePt t="8037" x="739775" y="4959350"/>
          <p14:tracePt t="8045" x="746125" y="4954588"/>
          <p14:tracePt t="8053" x="758825" y="4954588"/>
          <p14:tracePt t="8061" x="763588" y="4948238"/>
          <p14:tracePt t="8067" x="769938" y="4941888"/>
          <p14:tracePt t="8077" x="787400" y="4924425"/>
          <p14:tracePt t="8083" x="817563" y="4906963"/>
          <p14:tracePt t="8092" x="857250" y="4876800"/>
          <p14:tracePt t="8099" x="904875" y="4848225"/>
          <p14:tracePt t="8107" x="963613" y="4813300"/>
          <p14:tracePt t="8115" x="1035050" y="4789488"/>
          <p14:tracePt t="8123" x="1087438" y="4772025"/>
          <p14:tracePt t="8132" x="1152525" y="4754563"/>
          <p14:tracePt t="8139" x="1198563" y="4748213"/>
          <p14:tracePt t="8147" x="1239838" y="4748213"/>
          <p14:tracePt t="8155" x="1270000" y="4748213"/>
          <p14:tracePt t="8163" x="1292225" y="4748213"/>
          <p14:tracePt t="8169" x="1311275" y="4748213"/>
          <p14:tracePt t="8178" x="1316038" y="4748213"/>
          <p14:tracePt t="8185" x="1322388" y="4748213"/>
          <p14:tracePt t="8193" x="1328738" y="4748213"/>
          <p14:tracePt t="8217" x="1328738" y="4754563"/>
          <p14:tracePt t="8454" x="1350963" y="4754563"/>
          <p14:tracePt t="8461" x="1363663" y="4748213"/>
          <p14:tracePt t="8469" x="1374775" y="4741863"/>
          <p14:tracePt t="8477" x="1392238" y="4737100"/>
          <p14:tracePt t="8485" x="1416050" y="4730750"/>
          <p14:tracePt t="8492" x="1439863" y="4730750"/>
          <p14:tracePt t="8499" x="1468438" y="4730750"/>
          <p14:tracePt t="8507" x="1492250" y="4730750"/>
          <p14:tracePt t="8515" x="1509713" y="4737100"/>
          <p14:tracePt t="8523" x="1533525" y="4737100"/>
          <p14:tracePt t="8532" x="1539875" y="4737100"/>
          <p14:tracePt t="8539" x="1546225" y="4737100"/>
          <p14:tracePt t="8908" x="1539875" y="4737100"/>
          <p14:tracePt t="8923" x="1533525" y="4737100"/>
          <p14:tracePt t="8947" x="1533525" y="4730750"/>
          <p14:tracePt t="10472" x="1539875" y="4730750"/>
          <p14:tracePt t="25662" x="1546225" y="4730750"/>
          <p14:tracePt t="25678" x="1550988" y="4730750"/>
          <p14:tracePt t="25686" x="1563688" y="4724400"/>
          <p14:tracePt t="25694" x="1574800" y="4719638"/>
          <p14:tracePt t="25702" x="1609725" y="4706938"/>
          <p14:tracePt t="25710" x="1668463" y="4689475"/>
          <p14:tracePt t="25718" x="1744663" y="4683125"/>
          <p14:tracePt t="25724" x="1857375" y="4672013"/>
          <p14:tracePt t="25732" x="2020888" y="4654550"/>
          <p14:tracePt t="25740" x="2244725" y="4654550"/>
          <p14:tracePt t="25748" x="2503488" y="4654550"/>
          <p14:tracePt t="25756" x="2820988" y="4654550"/>
          <p14:tracePt t="25764" x="3167063" y="4678363"/>
          <p14:tracePt t="25772" x="3560763" y="4678363"/>
          <p14:tracePt t="25780" x="3925888" y="4689475"/>
          <p14:tracePt t="25788" x="4260850" y="4689475"/>
          <p14:tracePt t="25796" x="4602163" y="4683125"/>
          <p14:tracePt t="25804" x="4906963" y="4665663"/>
          <p14:tracePt t="25812" x="5189538" y="4654550"/>
          <p14:tracePt t="25820" x="5418138" y="4630738"/>
          <p14:tracePt t="25826" x="5607050" y="4606925"/>
          <p14:tracePt t="25834" x="5818188" y="4572000"/>
          <p14:tracePt t="25842" x="5988050" y="4554538"/>
          <p14:tracePt t="25850" x="6157913" y="4519613"/>
          <p14:tracePt t="25858" x="6335713" y="4489450"/>
          <p14:tracePt t="25866" x="6529388" y="4454525"/>
          <p14:tracePt t="25874" x="6740525" y="4419600"/>
          <p14:tracePt t="25882" x="6958013" y="4371975"/>
          <p14:tracePt t="25890" x="7169150" y="4325938"/>
          <p14:tracePt t="25898" x="7369175" y="4278313"/>
          <p14:tracePt t="25906" x="7504113" y="4248150"/>
          <p14:tracePt t="25914" x="7575550" y="4225925"/>
          <p14:tracePt t="25922" x="7645400" y="4202113"/>
          <p14:tracePt t="25928" x="7680325" y="4184650"/>
          <p14:tracePt t="25936" x="7697788" y="4167188"/>
          <p14:tracePt t="25944" x="7704138" y="4160838"/>
          <p14:tracePt t="25952" x="7710488" y="4154488"/>
          <p14:tracePt t="25976" x="7751763" y="4102100"/>
          <p14:tracePt t="25984" x="7762875" y="4071938"/>
          <p14:tracePt t="25992" x="7769225" y="4013200"/>
          <p14:tracePt t="26000" x="7773988" y="3954463"/>
          <p14:tracePt t="26008" x="7773988" y="3878263"/>
          <p14:tracePt t="26016" x="7751763" y="3808413"/>
          <p14:tracePt t="26024" x="7710488" y="3714750"/>
          <p14:tracePt t="26032" x="7675563" y="3643313"/>
          <p14:tracePt t="26038" x="7662863" y="3590925"/>
          <p14:tracePt t="26046" x="7656513" y="3567113"/>
          <p14:tracePt t="26054" x="7656513" y="3556000"/>
          <p14:tracePt t="26062" x="7656513" y="3543300"/>
          <p14:tracePt t="26070" x="7662863" y="3532188"/>
          <p14:tracePt t="26078" x="7669213" y="3519488"/>
          <p14:tracePt t="26086" x="7675563" y="3519488"/>
          <p14:tracePt t="26094" x="7686675" y="3508375"/>
          <p14:tracePt t="26102" x="7704138" y="3502025"/>
          <p14:tracePt t="26110" x="7734300" y="3497263"/>
          <p14:tracePt t="26118" x="7793038" y="3478213"/>
          <p14:tracePt t="26126" x="7874000" y="3473450"/>
          <p14:tracePt t="26134" x="7980363" y="3467100"/>
          <p14:tracePt t="26140" x="8132763" y="3455988"/>
          <p14:tracePt t="26148" x="8339138" y="3432175"/>
          <p14:tracePt t="26156" x="8550275" y="3408363"/>
          <p14:tracePt t="26164" x="8774113" y="3397250"/>
          <p14:tracePt t="26172" x="8996363" y="3373438"/>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E9358A-8630-9383-0B0B-732959BC9BBC}"/>
              </a:ext>
            </a:extLst>
          </p:cNvPr>
          <p:cNvSpPr txBox="1"/>
          <p:nvPr/>
        </p:nvSpPr>
        <p:spPr>
          <a:xfrm>
            <a:off x="259373" y="1646583"/>
            <a:ext cx="7886700" cy="1281887"/>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二项</a:t>
            </a:r>
            <a:r>
              <a:rPr lang="en-US" altLang="zh-CN"/>
              <a:t>logistic</a:t>
            </a:r>
            <a:r>
              <a:rPr lang="zh-CN" altLang="en-US"/>
              <a:t>回归</a:t>
            </a:r>
            <a:endParaRPr lang="en-US" altLang="zh-CN"/>
          </a:p>
          <a:p>
            <a:r>
              <a:rPr lang="en-US" altLang="zh-CN"/>
              <a:t>Binomial logistic regression model</a:t>
            </a:r>
            <a:endParaRPr lang="zh-CN" altLang="en-US" dirty="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4E5AEB7B-BF2C-2902-E19F-0D4EA247B7E2}"/>
                  </a:ext>
                </a:extLst>
              </p:cNvPr>
              <p:cNvSpPr>
                <a:spLocks noGrp="1"/>
              </p:cNvSpPr>
              <p:nvPr>
                <p:ph idx="1"/>
              </p:nvPr>
            </p:nvSpPr>
            <p:spPr>
              <a:xfrm>
                <a:off x="83671" y="2835999"/>
                <a:ext cx="6627906" cy="3640942"/>
              </a:xfrm>
            </p:spPr>
            <p:txBody>
              <a:bodyPr>
                <a:normAutofit/>
              </a:bodyPr>
              <a:lstStyle/>
              <a:p>
                <a:pPr lvl="1">
                  <a:lnSpc>
                    <a:spcPct val="100000"/>
                  </a:lnSpc>
                </a:pPr>
                <a:r>
                  <a:rPr lang="zh-CN" altLang="en-US" sz="2200"/>
                  <a:t>由</a:t>
                </a:r>
                <a:r>
                  <a:rPr lang="zh-CN" altLang="en-US" sz="2200" dirty="0"/>
                  <a:t>条件概率 </a:t>
                </a:r>
                <a14:m>
                  <m:oMath xmlns:m="http://schemas.openxmlformats.org/officeDocument/2006/math">
                    <m:r>
                      <a:rPr lang="zh-CN" altLang="en-US" sz="2200" i="1">
                        <a:solidFill>
                          <a:srgbClr val="000000"/>
                        </a:solidFill>
                        <a:latin typeface="Cambria Math" panose="02040503050406030204" pitchFamily="18" charset="0"/>
                      </a:rPr>
                      <m:t>𝑃</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𝑌</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𝑋</m:t>
                    </m:r>
                    <m:r>
                      <a:rPr lang="zh-CN" altLang="en-US" sz="2200" i="1">
                        <a:solidFill>
                          <a:srgbClr val="000000"/>
                        </a:solidFill>
                        <a:latin typeface="Cambria Math" panose="02040503050406030204" pitchFamily="18" charset="0"/>
                      </a:rPr>
                      <m:t>)</m:t>
                    </m:r>
                  </m:oMath>
                </a14:m>
                <a:r>
                  <a:rPr lang="zh-CN" altLang="en-US" sz="2200" dirty="0"/>
                  <a:t> 表示的分类模型</a:t>
                </a:r>
                <a:endParaRPr lang="en-US" altLang="zh-CN" sz="2200" dirty="0"/>
              </a:p>
              <a:p>
                <a:pPr lvl="1">
                  <a:lnSpc>
                    <a:spcPct val="100000"/>
                  </a:lnSpc>
                </a:pPr>
                <a:r>
                  <a:rPr lang="zh-CN" altLang="en-US" sz="2200" dirty="0"/>
                  <a:t>形式化</a:t>
                </a:r>
                <a:r>
                  <a:rPr lang="zh-CN" altLang="en-US" sz="2200"/>
                  <a:t>为</a:t>
                </a:r>
                <a:r>
                  <a:rPr lang="en-US" altLang="zh-CN" sz="2200"/>
                  <a:t>logistic</a:t>
                </a:r>
                <a:r>
                  <a:rPr lang="zh-CN" altLang="en-US" sz="2200"/>
                  <a:t>分布</a:t>
                </a:r>
                <a:endParaRPr lang="en-US" altLang="zh-CN" sz="2200" dirty="0"/>
              </a:p>
              <a:p>
                <a:pPr lvl="1">
                  <a:lnSpc>
                    <a:spcPct val="100000"/>
                  </a:lnSpc>
                </a:pPr>
                <a:r>
                  <a:rPr lang="en-US" altLang="zh-CN" sz="2200" i="1"/>
                  <a:t>X</a:t>
                </a:r>
                <a:r>
                  <a:rPr lang="en-US" altLang="zh-CN" sz="2200"/>
                  <a:t> </a:t>
                </a:r>
                <a:r>
                  <a:rPr lang="zh-CN" altLang="en-US" sz="2200"/>
                  <a:t>取实数</a:t>
                </a:r>
                <a:r>
                  <a:rPr lang="en-US" altLang="zh-CN" sz="2200"/>
                  <a:t>, </a:t>
                </a:r>
                <a:r>
                  <a:rPr lang="en-US" altLang="zh-CN" sz="2200" i="1"/>
                  <a:t>Y </a:t>
                </a:r>
                <a:r>
                  <a:rPr lang="zh-CN" altLang="en-US" sz="2200"/>
                  <a:t>取值</a:t>
                </a:r>
                <a:r>
                  <a:rPr lang="en-US" altLang="zh-CN" sz="2200"/>
                  <a:t>0, 1</a:t>
                </a:r>
                <a:endParaRPr lang="en-US" altLang="zh-CN" sz="2200" dirty="0"/>
              </a:p>
              <a:p>
                <a:pPr marL="393065" lvl="1" indent="0">
                  <a:lnSpc>
                    <a:spcPct val="100000"/>
                  </a:lnSpc>
                  <a:buNone/>
                </a:pPr>
                <a:endParaRPr lang="zh-CN" altLang="en-US" sz="2200" dirty="0"/>
              </a:p>
            </p:txBody>
          </p:sp>
        </mc:Choice>
        <mc:Fallback xmlns="">
          <p:sp>
            <p:nvSpPr>
              <p:cNvPr id="5" name="内容占位符 2">
                <a:extLst>
                  <a:ext uri="{FF2B5EF4-FFF2-40B4-BE49-F238E27FC236}">
                    <a16:creationId xmlns:a16="http://schemas.microsoft.com/office/drawing/2014/main" id="{4E5AEB7B-BF2C-2902-E19F-0D4EA247B7E2}"/>
                  </a:ext>
                </a:extLst>
              </p:cNvPr>
              <p:cNvSpPr>
                <a:spLocks noGrp="1" noRot="1" noChangeAspect="1" noMove="1" noResize="1" noEditPoints="1" noAdjustHandles="1" noChangeArrowheads="1" noChangeShapeType="1" noTextEdit="1"/>
              </p:cNvSpPr>
              <p:nvPr>
                <p:ph idx="1"/>
              </p:nvPr>
            </p:nvSpPr>
            <p:spPr>
              <a:xfrm>
                <a:off x="83671" y="2835999"/>
                <a:ext cx="6627906" cy="3640942"/>
              </a:xfrm>
              <a:blipFill>
                <a:blip r:embed="rId2"/>
                <a:stretch>
                  <a:fillRect t="-10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对象 11">
                <a:extLst>
                  <a:ext uri="{FF2B5EF4-FFF2-40B4-BE49-F238E27FC236}">
                    <a16:creationId xmlns:a16="http://schemas.microsoft.com/office/drawing/2014/main" id="{08E74377-150B-B409-42A0-2D3B743C3FA5}"/>
                  </a:ext>
                </a:extLst>
              </p:cNvPr>
              <p:cNvSpPr txBox="1"/>
              <p:nvPr/>
            </p:nvSpPr>
            <p:spPr>
              <a:xfrm>
                <a:off x="423848" y="4303480"/>
                <a:ext cx="4074325" cy="142875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exp</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m:t>
                          </m:r>
                        </m:num>
                        <m:den>
                          <m:r>
                            <a:rPr lang="zh-CN" altLang="en-US" sz="2000" i="1">
                              <a:solidFill>
                                <a:srgbClr val="000000"/>
                              </a:solidFill>
                              <a:latin typeface="Cambria Math" panose="02040503050406030204" pitchFamily="18" charset="0"/>
                            </a:rPr>
                            <m:t>1+</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exp</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m:t>
                          </m:r>
                        </m:den>
                      </m:f>
                    </m:oMath>
                    <m:oMath xmlns:m="http://schemas.openxmlformats.org/officeDocument/2006/math">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=0|</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1</m:t>
                          </m:r>
                        </m:num>
                        <m:den>
                          <m:r>
                            <a:rPr lang="zh-CN" altLang="en-US" sz="2000" i="1">
                              <a:solidFill>
                                <a:srgbClr val="000000"/>
                              </a:solidFill>
                              <a:latin typeface="Cambria Math" panose="02040503050406030204" pitchFamily="18" charset="0"/>
                            </a:rPr>
                            <m:t>1+</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exp</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m:t>
                          </m:r>
                        </m:den>
                      </m:f>
                    </m:oMath>
                  </m:oMathPara>
                </a14:m>
                <a:endParaRPr lang="zh-CN" altLang="en-US" sz="2000"/>
              </a:p>
            </p:txBody>
          </p:sp>
        </mc:Choice>
        <mc:Fallback xmlns="">
          <p:sp>
            <p:nvSpPr>
              <p:cNvPr id="12" name="对象 11">
                <a:extLst>
                  <a:ext uri="{FF2B5EF4-FFF2-40B4-BE49-F238E27FC236}">
                    <a16:creationId xmlns:a16="http://schemas.microsoft.com/office/drawing/2014/main" id="{08E74377-150B-B409-42A0-2D3B743C3FA5}"/>
                  </a:ext>
                </a:extLst>
              </p:cNvPr>
              <p:cNvSpPr txBox="1">
                <a:spLocks noRot="1" noChangeAspect="1" noMove="1" noResize="1" noEditPoints="1" noAdjustHandles="1" noChangeArrowheads="1" noChangeShapeType="1" noTextEdit="1"/>
              </p:cNvSpPr>
              <p:nvPr/>
            </p:nvSpPr>
            <p:spPr>
              <a:xfrm>
                <a:off x="423848" y="4303480"/>
                <a:ext cx="4074325" cy="142875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对象 13">
                <a:extLst>
                  <a:ext uri="{FF2B5EF4-FFF2-40B4-BE49-F238E27FC236}">
                    <a16:creationId xmlns:a16="http://schemas.microsoft.com/office/drawing/2014/main" id="{693BCDF2-7DA6-BF1A-A6DC-04ACE1DDB663}"/>
                  </a:ext>
                </a:extLst>
              </p:cNvPr>
              <p:cNvSpPr txBox="1"/>
              <p:nvPr/>
            </p:nvSpPr>
            <p:spPr>
              <a:xfrm>
                <a:off x="5201055" y="4328880"/>
                <a:ext cx="3761361" cy="1377950"/>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exp</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num>
                        <m:den>
                          <m:r>
                            <a:rPr lang="zh-CN" altLang="en-US" sz="2000" i="1">
                              <a:solidFill>
                                <a:srgbClr val="000000"/>
                              </a:solidFill>
                              <a:latin typeface="Cambria Math" panose="02040503050406030204" pitchFamily="18" charset="0"/>
                            </a:rPr>
                            <m:t>1+</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exp</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den>
                      </m:f>
                    </m:oMath>
                    <m:oMath xmlns:m="http://schemas.openxmlformats.org/officeDocument/2006/math">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=0|</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1</m:t>
                          </m:r>
                        </m:num>
                        <m:den>
                          <m:r>
                            <a:rPr lang="zh-CN" altLang="en-US" sz="2000" i="1">
                              <a:solidFill>
                                <a:srgbClr val="000000"/>
                              </a:solidFill>
                              <a:latin typeface="Cambria Math" panose="02040503050406030204" pitchFamily="18" charset="0"/>
                            </a:rPr>
                            <m:t>1+</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exp</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den>
                      </m:f>
                    </m:oMath>
                  </m:oMathPara>
                </a14:m>
                <a:endParaRPr lang="zh-CN" altLang="en-US" sz="2000"/>
              </a:p>
            </p:txBody>
          </p:sp>
        </mc:Choice>
        <mc:Fallback xmlns="">
          <p:sp>
            <p:nvSpPr>
              <p:cNvPr id="14" name="对象 13">
                <a:extLst>
                  <a:ext uri="{FF2B5EF4-FFF2-40B4-BE49-F238E27FC236}">
                    <a16:creationId xmlns:a16="http://schemas.microsoft.com/office/drawing/2014/main" id="{693BCDF2-7DA6-BF1A-A6DC-04ACE1DDB663}"/>
                  </a:ext>
                </a:extLst>
              </p:cNvPr>
              <p:cNvSpPr txBox="1">
                <a:spLocks noRot="1" noChangeAspect="1" noMove="1" noResize="1" noEditPoints="1" noAdjustHandles="1" noChangeArrowheads="1" noChangeShapeType="1" noTextEdit="1"/>
              </p:cNvSpPr>
              <p:nvPr/>
            </p:nvSpPr>
            <p:spPr>
              <a:xfrm>
                <a:off x="5201055" y="4328880"/>
                <a:ext cx="3761361" cy="137795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对象 17">
                <a:extLst>
                  <a:ext uri="{FF2B5EF4-FFF2-40B4-BE49-F238E27FC236}">
                    <a16:creationId xmlns:a16="http://schemas.microsoft.com/office/drawing/2014/main" id="{C6D6886B-781C-BCF6-FDFA-5922F71E44A1}"/>
                  </a:ext>
                </a:extLst>
              </p:cNvPr>
              <p:cNvSpPr txBox="1"/>
              <p:nvPr/>
            </p:nvSpPr>
            <p:spPr>
              <a:xfrm>
                <a:off x="2533181" y="5773891"/>
                <a:ext cx="4074325" cy="37306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𝑤</m:t>
                          </m:r>
                        </m:e>
                        <m:sup>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𝑤</m:t>
                          </m:r>
                        </m:e>
                        <m:sup>
                          <m:r>
                            <a:rPr lang="zh-CN" altLang="en-US" sz="2000" i="1">
                              <a:solidFill>
                                <a:srgbClr val="000000"/>
                              </a:solidFill>
                              <a:latin typeface="Cambria Math" panose="02040503050406030204" pitchFamily="18" charset="0"/>
                            </a:rPr>
                            <m:t>(2)</m:t>
                          </m:r>
                        </m:sup>
                      </m:sSup>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𝑤</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𝑇</m:t>
                          </m:r>
                        </m:sup>
                      </m:sSup>
                    </m:oMath>
                  </m:oMathPara>
                </a14:m>
                <a:endParaRPr lang="zh-CN" altLang="en-US" sz="2000"/>
              </a:p>
            </p:txBody>
          </p:sp>
        </mc:Choice>
        <mc:Fallback xmlns="">
          <p:sp>
            <p:nvSpPr>
              <p:cNvPr id="18" name="对象 17">
                <a:extLst>
                  <a:ext uri="{FF2B5EF4-FFF2-40B4-BE49-F238E27FC236}">
                    <a16:creationId xmlns:a16="http://schemas.microsoft.com/office/drawing/2014/main" id="{C6D6886B-781C-BCF6-FDFA-5922F71E44A1}"/>
                  </a:ext>
                </a:extLst>
              </p:cNvPr>
              <p:cNvSpPr txBox="1">
                <a:spLocks noRot="1" noChangeAspect="1" noMove="1" noResize="1" noEditPoints="1" noAdjustHandles="1" noChangeArrowheads="1" noChangeShapeType="1" noTextEdit="1"/>
              </p:cNvSpPr>
              <p:nvPr/>
            </p:nvSpPr>
            <p:spPr>
              <a:xfrm>
                <a:off x="2533181" y="5773891"/>
                <a:ext cx="4074325" cy="373062"/>
              </a:xfrm>
              <a:prstGeom prst="rect">
                <a:avLst/>
              </a:prstGeom>
              <a:blipFill>
                <a:blip r:embed="rId5"/>
                <a:stretch>
                  <a:fillRect b="-278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对象 18">
                <a:extLst>
                  <a:ext uri="{FF2B5EF4-FFF2-40B4-BE49-F238E27FC236}">
                    <a16:creationId xmlns:a16="http://schemas.microsoft.com/office/drawing/2014/main" id="{780361C4-700D-1525-F087-50F194CD4763}"/>
                  </a:ext>
                </a:extLst>
              </p:cNvPr>
              <p:cNvSpPr txBox="1"/>
              <p:nvPr/>
            </p:nvSpPr>
            <p:spPr>
              <a:xfrm>
                <a:off x="3008577" y="6270460"/>
                <a:ext cx="3123531" cy="37147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(2)</m:t>
                          </m:r>
                        </m:sup>
                      </m:sSup>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sup>
                      </m:sSup>
                      <m:r>
                        <a:rPr lang="zh-CN" altLang="en-US" sz="2000" i="1">
                          <a:solidFill>
                            <a:srgbClr val="000000"/>
                          </a:solidFill>
                          <a:latin typeface="Cambria Math" panose="02040503050406030204" pitchFamily="18" charset="0"/>
                        </a:rPr>
                        <m:t>,1</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𝑇</m:t>
                          </m:r>
                        </m:sup>
                      </m:sSup>
                    </m:oMath>
                  </m:oMathPara>
                </a14:m>
                <a:endParaRPr lang="zh-CN" altLang="en-US" sz="2000"/>
              </a:p>
            </p:txBody>
          </p:sp>
        </mc:Choice>
        <mc:Fallback xmlns="">
          <p:sp>
            <p:nvSpPr>
              <p:cNvPr id="19" name="对象 18">
                <a:extLst>
                  <a:ext uri="{FF2B5EF4-FFF2-40B4-BE49-F238E27FC236}">
                    <a16:creationId xmlns:a16="http://schemas.microsoft.com/office/drawing/2014/main" id="{780361C4-700D-1525-F087-50F194CD4763}"/>
                  </a:ext>
                </a:extLst>
              </p:cNvPr>
              <p:cNvSpPr txBox="1">
                <a:spLocks noRot="1" noChangeAspect="1" noMove="1" noResize="1" noEditPoints="1" noAdjustHandles="1" noChangeArrowheads="1" noChangeShapeType="1" noTextEdit="1"/>
              </p:cNvSpPr>
              <p:nvPr/>
            </p:nvSpPr>
            <p:spPr>
              <a:xfrm>
                <a:off x="3008577" y="6270460"/>
                <a:ext cx="3123531" cy="371475"/>
              </a:xfrm>
              <a:prstGeom prst="rect">
                <a:avLst/>
              </a:prstGeom>
              <a:blipFill>
                <a:blip r:embed="rId6"/>
                <a:stretch>
                  <a:fillRect b="-26230"/>
                </a:stretch>
              </a:blipFill>
            </p:spPr>
            <p:txBody>
              <a:bodyPr/>
              <a:lstStyle/>
              <a:p>
                <a:r>
                  <a:rPr lang="zh-CN" altLang="en-US">
                    <a:noFill/>
                  </a:rPr>
                  <a:t> </a:t>
                </a:r>
              </a:p>
            </p:txBody>
          </p:sp>
        </mc:Fallback>
      </mc:AlternateContent>
      <p:sp>
        <p:nvSpPr>
          <p:cNvPr id="2" name="箭头: 右 1">
            <a:extLst>
              <a:ext uri="{FF2B5EF4-FFF2-40B4-BE49-F238E27FC236}">
                <a16:creationId xmlns:a16="http://schemas.microsoft.com/office/drawing/2014/main" id="{30B4B9F4-7FF8-9D9A-D68E-C00DC67D7A9D}"/>
              </a:ext>
            </a:extLst>
          </p:cNvPr>
          <p:cNvSpPr/>
          <p:nvPr/>
        </p:nvSpPr>
        <p:spPr>
          <a:xfrm>
            <a:off x="4645829" y="4727534"/>
            <a:ext cx="519744" cy="580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lide Number Placeholder 5">
            <a:extLst>
              <a:ext uri="{FF2B5EF4-FFF2-40B4-BE49-F238E27FC236}">
                <a16:creationId xmlns:a16="http://schemas.microsoft.com/office/drawing/2014/main" id="{87A2B76B-156A-A851-3D83-62AC43EA2C28}"/>
              </a:ext>
            </a:extLst>
          </p:cNvPr>
          <p:cNvSpPr>
            <a:spLocks noGrp="1"/>
          </p:cNvSpPr>
          <p:nvPr>
            <p:ph type="sldNum" sz="quarter" idx="12"/>
          </p:nvPr>
        </p:nvSpPr>
        <p:spPr>
          <a:xfrm>
            <a:off x="6454302" y="6341338"/>
            <a:ext cx="2057400" cy="365125"/>
          </a:xfrm>
        </p:spPr>
        <p:txBody>
          <a:bodyPr/>
          <a:lstStyle/>
          <a:p>
            <a:fld id="{80661DEE-55DF-9C4C-9E32-9432A9F8E9FC}" type="slidenum">
              <a:rPr lang="en-US" smtClean="0"/>
              <a:t>10</a:t>
            </a:fld>
            <a:endParaRPr lang="en-US" dirty="0"/>
          </a:p>
        </p:txBody>
      </p:sp>
    </p:spTree>
    <p:extLst>
      <p:ext uri="{BB962C8B-B14F-4D97-AF65-F5344CB8AC3E}">
        <p14:creationId xmlns:p14="http://schemas.microsoft.com/office/powerpoint/2010/main" val="338550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D114E45-1D66-C07A-EB3B-A1815C8AE36E}"/>
              </a:ext>
            </a:extLst>
          </p:cNvPr>
          <p:cNvSpPr txBox="1"/>
          <p:nvPr/>
        </p:nvSpPr>
        <p:spPr>
          <a:xfrm>
            <a:off x="259373" y="164248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二项</a:t>
            </a:r>
            <a:r>
              <a:rPr lang="en-US" altLang="zh-CN"/>
              <a:t>logistic</a:t>
            </a:r>
            <a:r>
              <a:rPr lang="zh-CN" altLang="en-US"/>
              <a:t>回归</a:t>
            </a:r>
            <a:endParaRPr lang="zh-CN" altLang="en-US" dirty="0"/>
          </a:p>
        </p:txBody>
      </p:sp>
      <p:sp>
        <p:nvSpPr>
          <p:cNvPr id="5" name="内容占位符 2">
            <a:extLst>
              <a:ext uri="{FF2B5EF4-FFF2-40B4-BE49-F238E27FC236}">
                <a16:creationId xmlns:a16="http://schemas.microsoft.com/office/drawing/2014/main" id="{414AE398-914F-EEDC-853E-07B8BBDD00C7}"/>
              </a:ext>
            </a:extLst>
          </p:cNvPr>
          <p:cNvSpPr>
            <a:spLocks noGrp="1"/>
          </p:cNvSpPr>
          <p:nvPr>
            <p:ph idx="1"/>
          </p:nvPr>
        </p:nvSpPr>
        <p:spPr>
          <a:xfrm>
            <a:off x="402772" y="2607583"/>
            <a:ext cx="8112578" cy="3974800"/>
          </a:xfrm>
        </p:spPr>
        <p:txBody>
          <a:bodyPr>
            <a:normAutofit/>
          </a:bodyPr>
          <a:lstStyle/>
          <a:p>
            <a:r>
              <a:rPr lang="zh-CN" altLang="en-US" sz="2000" dirty="0"/>
              <a:t>事件的</a:t>
            </a:r>
            <a:r>
              <a:rPr lang="zh-CN" altLang="en-US" sz="2000"/>
              <a:t>几率</a:t>
            </a:r>
            <a:r>
              <a:rPr lang="en-US" altLang="zh-CN" sz="2000"/>
              <a:t>odds: </a:t>
            </a:r>
            <a:r>
              <a:rPr lang="zh-CN" altLang="en-US" sz="2000"/>
              <a:t>事件</a:t>
            </a:r>
            <a:r>
              <a:rPr lang="zh-CN" altLang="en-US" sz="2000" dirty="0"/>
              <a:t>发生与事件不发生的概率之比为</a:t>
            </a:r>
            <a:endParaRPr lang="en-US" altLang="zh-CN" sz="2000" dirty="0"/>
          </a:p>
          <a:p>
            <a:endParaRPr lang="en-US" altLang="zh-CN" sz="2000" dirty="0"/>
          </a:p>
          <a:p>
            <a:pPr marL="0" indent="0">
              <a:buNone/>
            </a:pPr>
            <a:endParaRPr lang="en-US" altLang="zh-CN" sz="2000" dirty="0"/>
          </a:p>
          <a:p>
            <a:pPr marL="0" indent="0">
              <a:buNone/>
            </a:pPr>
            <a:r>
              <a:rPr lang="zh-CN" altLang="en-US" sz="2000"/>
              <a:t>    称为</a:t>
            </a:r>
            <a:r>
              <a:rPr lang="zh-CN" altLang="en-US" sz="2000" dirty="0"/>
              <a:t>事件的发生比</a:t>
            </a:r>
            <a:r>
              <a:rPr lang="en-US" altLang="zh-CN" sz="2000" dirty="0"/>
              <a:t>(the odds of experiencing an event),</a:t>
            </a:r>
            <a:r>
              <a:rPr lang="zh-CN" altLang="en-US" sz="2000" dirty="0"/>
              <a:t> </a:t>
            </a:r>
            <a:endParaRPr lang="en-US" altLang="zh-CN" sz="2000" dirty="0"/>
          </a:p>
          <a:p>
            <a:r>
              <a:rPr lang="zh-CN" altLang="en-US" sz="2000"/>
              <a:t>对数几率</a:t>
            </a:r>
            <a:r>
              <a:rPr lang="en-US" altLang="zh-CN" sz="2000"/>
              <a:t>: </a:t>
            </a:r>
            <a:endParaRPr lang="en-US" altLang="zh-CN" sz="2000" dirty="0"/>
          </a:p>
          <a:p>
            <a:endParaRPr lang="en-US" altLang="zh-CN" sz="2000" dirty="0"/>
          </a:p>
          <a:p>
            <a:endParaRPr lang="en-US" altLang="zh-CN" sz="2000" dirty="0"/>
          </a:p>
          <a:p>
            <a:r>
              <a:rPr lang="en-US" altLang="zh-CN" sz="2000"/>
              <a:t>Logistic</a:t>
            </a:r>
            <a:r>
              <a:rPr lang="zh-CN" altLang="en-US" sz="2000"/>
              <a:t>回归 </a:t>
            </a:r>
            <a:r>
              <a:rPr lang="en-US" altLang="zh-CN" sz="2000"/>
              <a:t>(</a:t>
            </a:r>
            <a:r>
              <a:rPr lang="zh-CN" altLang="en-US" sz="2000"/>
              <a:t>对数几率回归</a:t>
            </a:r>
            <a:r>
              <a:rPr lang="en-US" altLang="zh-CN" sz="2000"/>
              <a:t>):</a:t>
            </a:r>
            <a:endParaRPr lang="zh-CN" altLang="en-US" sz="2000" dirty="0"/>
          </a:p>
          <a:p>
            <a:endParaRPr lang="zh-CN" altLang="en-US" sz="2400" dirty="0"/>
          </a:p>
        </p:txBody>
      </p:sp>
      <mc:AlternateContent xmlns:mc="http://schemas.openxmlformats.org/markup-compatibility/2006" xmlns:a14="http://schemas.microsoft.com/office/drawing/2010/main">
        <mc:Choice Requires="a14">
          <p:sp>
            <p:nvSpPr>
              <p:cNvPr id="7" name="对象 6">
                <a:extLst>
                  <a:ext uri="{FF2B5EF4-FFF2-40B4-BE49-F238E27FC236}">
                    <a16:creationId xmlns:a16="http://schemas.microsoft.com/office/drawing/2014/main" id="{FF4B91C5-8283-C0DE-CB8E-CAE2A181080F}"/>
                  </a:ext>
                </a:extLst>
              </p:cNvPr>
              <p:cNvSpPr txBox="1"/>
              <p:nvPr/>
            </p:nvSpPr>
            <p:spPr>
              <a:xfrm>
                <a:off x="3886456" y="3046342"/>
                <a:ext cx="827088" cy="784085"/>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𝑝</m:t>
                          </m:r>
                        </m:num>
                        <m:den>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𝑝</m:t>
                          </m:r>
                        </m:den>
                      </m:f>
                    </m:oMath>
                  </m:oMathPara>
                </a14:m>
                <a:endParaRPr lang="zh-CN" altLang="en-US" sz="2000"/>
              </a:p>
            </p:txBody>
          </p:sp>
        </mc:Choice>
        <mc:Fallback xmlns="">
          <p:sp>
            <p:nvSpPr>
              <p:cNvPr id="7" name="对象 6">
                <a:extLst>
                  <a:ext uri="{FF2B5EF4-FFF2-40B4-BE49-F238E27FC236}">
                    <a16:creationId xmlns:a16="http://schemas.microsoft.com/office/drawing/2014/main" id="{FF4B91C5-8283-C0DE-CB8E-CAE2A181080F}"/>
                  </a:ext>
                </a:extLst>
              </p:cNvPr>
              <p:cNvSpPr txBox="1">
                <a:spLocks noRot="1" noChangeAspect="1" noMove="1" noResize="1" noEditPoints="1" noAdjustHandles="1" noChangeArrowheads="1" noChangeShapeType="1" noTextEdit="1"/>
              </p:cNvSpPr>
              <p:nvPr/>
            </p:nvSpPr>
            <p:spPr>
              <a:xfrm>
                <a:off x="3886456" y="3046342"/>
                <a:ext cx="827088" cy="78408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对象 7">
                <a:extLst>
                  <a:ext uri="{FF2B5EF4-FFF2-40B4-BE49-F238E27FC236}">
                    <a16:creationId xmlns:a16="http://schemas.microsoft.com/office/drawing/2014/main" id="{B6912C15-0513-0C29-85DB-EC20D8334E6D}"/>
                  </a:ext>
                </a:extLst>
              </p:cNvPr>
              <p:cNvSpPr txBox="1"/>
              <p:nvPr/>
            </p:nvSpPr>
            <p:spPr>
              <a:xfrm>
                <a:off x="2957882" y="4514104"/>
                <a:ext cx="2684236" cy="913194"/>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func>
                        <m:funcPr>
                          <m:ctrlPr>
                            <a:rPr lang="zh-CN" altLang="en-US" sz="2000" i="1" smtClean="0">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log</m:t>
                          </m:r>
                          <m:r>
                            <m:rPr>
                              <m:sty m:val="p"/>
                            </m:rPr>
                            <a:rPr lang="en-US" altLang="zh-CN" sz="2000" b="0" i="0" smtClean="0">
                              <a:solidFill>
                                <a:srgbClr val="000000"/>
                              </a:solidFill>
                              <a:latin typeface="Cambria Math" panose="02040503050406030204" pitchFamily="18" charset="0"/>
                            </a:rPr>
                            <m:t>it</m:t>
                          </m:r>
                        </m:fName>
                        <m:e>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𝑝</m:t>
                          </m:r>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log</m:t>
                          </m:r>
                        </m:fName>
                        <m:e>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𝑝</m:t>
                              </m:r>
                            </m:num>
                            <m:den>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𝑝</m:t>
                              </m:r>
                            </m:den>
                          </m:f>
                        </m:e>
                      </m:func>
                    </m:oMath>
                  </m:oMathPara>
                </a14:m>
                <a:endParaRPr lang="zh-CN" altLang="en-US" sz="2000"/>
              </a:p>
            </p:txBody>
          </p:sp>
        </mc:Choice>
        <mc:Fallback xmlns="">
          <p:sp>
            <p:nvSpPr>
              <p:cNvPr id="8" name="对象 7">
                <a:extLst>
                  <a:ext uri="{FF2B5EF4-FFF2-40B4-BE49-F238E27FC236}">
                    <a16:creationId xmlns:a16="http://schemas.microsoft.com/office/drawing/2014/main" id="{B6912C15-0513-0C29-85DB-EC20D8334E6D}"/>
                  </a:ext>
                </a:extLst>
              </p:cNvPr>
              <p:cNvSpPr txBox="1">
                <a:spLocks noRot="1" noChangeAspect="1" noMove="1" noResize="1" noEditPoints="1" noAdjustHandles="1" noChangeArrowheads="1" noChangeShapeType="1" noTextEdit="1"/>
              </p:cNvSpPr>
              <p:nvPr/>
            </p:nvSpPr>
            <p:spPr>
              <a:xfrm>
                <a:off x="2957882" y="4514104"/>
                <a:ext cx="2684236" cy="91319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对象 10">
                <a:extLst>
                  <a:ext uri="{FF2B5EF4-FFF2-40B4-BE49-F238E27FC236}">
                    <a16:creationId xmlns:a16="http://schemas.microsoft.com/office/drawing/2014/main" id="{977BA351-AD59-FEE9-3F12-1F1ECF594D3B}"/>
                  </a:ext>
                </a:extLst>
              </p:cNvPr>
              <p:cNvSpPr txBox="1"/>
              <p:nvPr/>
            </p:nvSpPr>
            <p:spPr>
              <a:xfrm>
                <a:off x="2784874" y="5808283"/>
                <a:ext cx="3348374" cy="913193"/>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log</m:t>
                          </m:r>
                        </m:fName>
                        <m:e>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num>
                            <m:den>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den>
                          </m:f>
                        </m:e>
                      </m:func>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oMath>
                  </m:oMathPara>
                </a14:m>
                <a:endParaRPr lang="zh-CN" altLang="en-US" sz="2000"/>
              </a:p>
            </p:txBody>
          </p:sp>
        </mc:Choice>
        <mc:Fallback xmlns="">
          <p:sp>
            <p:nvSpPr>
              <p:cNvPr id="11" name="对象 10">
                <a:extLst>
                  <a:ext uri="{FF2B5EF4-FFF2-40B4-BE49-F238E27FC236}">
                    <a16:creationId xmlns:a16="http://schemas.microsoft.com/office/drawing/2014/main" id="{977BA351-AD59-FEE9-3F12-1F1ECF594D3B}"/>
                  </a:ext>
                </a:extLst>
              </p:cNvPr>
              <p:cNvSpPr txBox="1">
                <a:spLocks noRot="1" noChangeAspect="1" noMove="1" noResize="1" noEditPoints="1" noAdjustHandles="1" noChangeArrowheads="1" noChangeShapeType="1" noTextEdit="1"/>
              </p:cNvSpPr>
              <p:nvPr/>
            </p:nvSpPr>
            <p:spPr>
              <a:xfrm>
                <a:off x="2784874" y="5808283"/>
                <a:ext cx="3348374" cy="913193"/>
              </a:xfrm>
              <a:prstGeom prst="rect">
                <a:avLst/>
              </a:prstGeom>
              <a:blipFill>
                <a:blip r:embed="rId4"/>
                <a:stretch>
                  <a:fillRect/>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F3C0C5D3-3A26-FB16-C936-3BE2ECBDE3B8}"/>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11</a:t>
            </a:fld>
            <a:endParaRPr lang="en-US" dirty="0"/>
          </a:p>
        </p:txBody>
      </p:sp>
    </p:spTree>
    <p:extLst>
      <p:ext uri="{BB962C8B-B14F-4D97-AF65-F5344CB8AC3E}">
        <p14:creationId xmlns:p14="http://schemas.microsoft.com/office/powerpoint/2010/main" val="58855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D114E45-1D66-C07A-EB3B-A1815C8AE36E}"/>
              </a:ext>
            </a:extLst>
          </p:cNvPr>
          <p:cNvSpPr txBox="1"/>
          <p:nvPr/>
        </p:nvSpPr>
        <p:spPr>
          <a:xfrm>
            <a:off x="259373" y="164248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二项</a:t>
            </a:r>
            <a:r>
              <a:rPr lang="en-US" altLang="zh-CN"/>
              <a:t>logistic</a:t>
            </a:r>
            <a:r>
              <a:rPr lang="zh-CN" altLang="en-US"/>
              <a:t>回归</a:t>
            </a:r>
            <a:endParaRPr lang="zh-CN" altLang="en-US" dirty="0"/>
          </a:p>
        </p:txBody>
      </p:sp>
      <p:sp>
        <p:nvSpPr>
          <p:cNvPr id="5" name="内容占位符 2">
            <a:extLst>
              <a:ext uri="{FF2B5EF4-FFF2-40B4-BE49-F238E27FC236}">
                <a16:creationId xmlns:a16="http://schemas.microsoft.com/office/drawing/2014/main" id="{414AE398-914F-EEDC-853E-07B8BBDD00C7}"/>
              </a:ext>
            </a:extLst>
          </p:cNvPr>
          <p:cNvSpPr>
            <a:spLocks noGrp="1"/>
          </p:cNvSpPr>
          <p:nvPr>
            <p:ph idx="1"/>
          </p:nvPr>
        </p:nvSpPr>
        <p:spPr>
          <a:xfrm>
            <a:off x="402772" y="2607583"/>
            <a:ext cx="8112578" cy="3974800"/>
          </a:xfrm>
        </p:spPr>
        <p:txBody>
          <a:bodyPr>
            <a:normAutofit/>
          </a:bodyPr>
          <a:lstStyle/>
          <a:p>
            <a:pPr>
              <a:lnSpc>
                <a:spcPct val="100000"/>
              </a:lnSpc>
            </a:pPr>
            <a:r>
              <a:rPr lang="zh-CN" altLang="en-US" sz="2400" dirty="0"/>
              <a:t>特点</a:t>
            </a:r>
            <a:r>
              <a:rPr lang="en-US" altLang="zh-CN" sz="2400" dirty="0"/>
              <a:t>:</a:t>
            </a:r>
          </a:p>
          <a:p>
            <a:pPr lvl="1">
              <a:lnSpc>
                <a:spcPct val="100000"/>
              </a:lnSpc>
            </a:pPr>
            <a:r>
              <a:rPr lang="zh-CN" altLang="en-US" dirty="0"/>
              <a:t>名为</a:t>
            </a:r>
            <a:r>
              <a:rPr lang="en-US" altLang="zh-CN" dirty="0"/>
              <a:t>“</a:t>
            </a:r>
            <a:r>
              <a:rPr lang="zh-CN" altLang="en-US" dirty="0"/>
              <a:t>回归</a:t>
            </a:r>
            <a:r>
              <a:rPr lang="en-US" altLang="zh-CN" dirty="0"/>
              <a:t>”, </a:t>
            </a:r>
            <a:r>
              <a:rPr lang="zh-CN" altLang="en-US" dirty="0"/>
              <a:t>实为</a:t>
            </a:r>
            <a:r>
              <a:rPr lang="zh-CN" altLang="en-US" dirty="0">
                <a:solidFill>
                  <a:srgbClr val="C00000"/>
                </a:solidFill>
              </a:rPr>
              <a:t>分类算法</a:t>
            </a:r>
            <a:endParaRPr lang="en-US" altLang="zh-CN" dirty="0">
              <a:solidFill>
                <a:srgbClr val="C00000"/>
              </a:solidFill>
            </a:endParaRPr>
          </a:p>
          <a:p>
            <a:pPr lvl="1">
              <a:lnSpc>
                <a:spcPct val="100000"/>
              </a:lnSpc>
            </a:pPr>
            <a:r>
              <a:rPr lang="zh-CN" altLang="en-US" dirty="0">
                <a:solidFill>
                  <a:srgbClr val="C00000"/>
                </a:solidFill>
              </a:rPr>
              <a:t>输入变量与输出变量不存在线性关系</a:t>
            </a:r>
            <a:endParaRPr lang="en-US" altLang="zh-CN" dirty="0">
              <a:solidFill>
                <a:srgbClr val="C00000"/>
              </a:solidFill>
            </a:endParaRPr>
          </a:p>
          <a:p>
            <a:pPr lvl="1">
              <a:lnSpc>
                <a:spcPct val="100000"/>
              </a:lnSpc>
            </a:pPr>
            <a:r>
              <a:rPr lang="zh-CN" altLang="en-US" dirty="0"/>
              <a:t>直接对分类可能进行建模</a:t>
            </a:r>
            <a:endParaRPr lang="en-US" altLang="zh-CN" dirty="0"/>
          </a:p>
          <a:p>
            <a:pPr lvl="1">
              <a:lnSpc>
                <a:spcPct val="100000"/>
              </a:lnSpc>
            </a:pPr>
            <a:r>
              <a:rPr lang="zh-CN" altLang="en-US" dirty="0"/>
              <a:t>给出类别的近似概率</a:t>
            </a:r>
            <a:endParaRPr lang="en-US" altLang="zh-CN" dirty="0"/>
          </a:p>
          <a:p>
            <a:pPr lvl="1">
              <a:lnSpc>
                <a:spcPct val="100000"/>
              </a:lnSpc>
            </a:pPr>
            <a:r>
              <a:rPr lang="zh-CN" altLang="en-US" dirty="0"/>
              <a:t>任意阶可导凸函数</a:t>
            </a:r>
            <a:endParaRPr lang="zh-CN" altLang="en-US" sz="2800" dirty="0"/>
          </a:p>
        </p:txBody>
      </p:sp>
      <p:sp>
        <p:nvSpPr>
          <p:cNvPr id="2" name="Slide Number Placeholder 5">
            <a:extLst>
              <a:ext uri="{FF2B5EF4-FFF2-40B4-BE49-F238E27FC236}">
                <a16:creationId xmlns:a16="http://schemas.microsoft.com/office/drawing/2014/main" id="{F3C0C5D3-3A26-FB16-C936-3BE2ECBDE3B8}"/>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12</a:t>
            </a:fld>
            <a:endParaRPr lang="en-US" dirty="0"/>
          </a:p>
        </p:txBody>
      </p:sp>
    </p:spTree>
    <p:extLst>
      <p:ext uri="{BB962C8B-B14F-4D97-AF65-F5344CB8AC3E}">
        <p14:creationId xmlns:p14="http://schemas.microsoft.com/office/powerpoint/2010/main" val="37004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1F426F-DDC3-8DBD-592B-7813BE43AA08}"/>
              </a:ext>
            </a:extLst>
          </p:cNvPr>
          <p:cNvSpPr txBox="1"/>
          <p:nvPr/>
        </p:nvSpPr>
        <p:spPr>
          <a:xfrm>
            <a:off x="259373" y="164248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多项</a:t>
            </a:r>
            <a:r>
              <a:rPr lang="en-US" altLang="zh-CN" dirty="0"/>
              <a:t>logistics</a:t>
            </a:r>
            <a:r>
              <a:rPr lang="zh-CN" altLang="en-US" dirty="0"/>
              <a:t>回归</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B96DBFC8-E1E7-21AB-F25D-E12040FEE0BB}"/>
                  </a:ext>
                </a:extLst>
              </p:cNvPr>
              <p:cNvSpPr>
                <a:spLocks noGrp="1"/>
              </p:cNvSpPr>
              <p:nvPr>
                <p:ph idx="1"/>
              </p:nvPr>
            </p:nvSpPr>
            <p:spPr>
              <a:xfrm>
                <a:off x="510931" y="2611070"/>
                <a:ext cx="7886700" cy="3855471"/>
              </a:xfrm>
            </p:spPr>
            <p:txBody>
              <a:bodyPr>
                <a:normAutofit/>
              </a:bodyPr>
              <a:lstStyle/>
              <a:p>
                <a:r>
                  <a:rPr lang="zh-CN" altLang="en-US" sz="2200"/>
                  <a:t>设</a:t>
                </a:r>
                <a14:m>
                  <m:oMath xmlns:m="http://schemas.openxmlformats.org/officeDocument/2006/math">
                    <m:r>
                      <a:rPr lang="zh-CN" altLang="en-US" sz="2200" i="1">
                        <a:solidFill>
                          <a:srgbClr val="000000"/>
                        </a:solidFill>
                        <a:latin typeface="Cambria Math" panose="02040503050406030204" pitchFamily="18" charset="0"/>
                      </a:rPr>
                      <m:t>𝑌</m:t>
                    </m:r>
                  </m:oMath>
                </a14:m>
                <a:r>
                  <a:rPr lang="zh-CN" altLang="en-US" sz="2200" dirty="0"/>
                  <a:t>的取值集合为</a:t>
                </a:r>
                <a14:m>
                  <m:oMath xmlns:m="http://schemas.openxmlformats.org/officeDocument/2006/math">
                    <m:r>
                      <a:rPr lang="zh-CN" altLang="en-US" sz="2200" i="1">
                        <a:solidFill>
                          <a:srgbClr val="000000"/>
                        </a:solidFill>
                        <a:latin typeface="Cambria Math" panose="02040503050406030204" pitchFamily="18" charset="0"/>
                      </a:rPr>
                      <m:t>{1,</m:t>
                    </m:r>
                    <m:r>
                      <a:rPr lang="en-US" altLang="zh-CN" sz="2200" b="0" i="1" smtClean="0">
                        <a:solidFill>
                          <a:srgbClr val="000000"/>
                        </a:solidFill>
                        <a:latin typeface="Cambria Math" panose="02040503050406030204" pitchFamily="18" charset="0"/>
                      </a:rPr>
                      <m:t> </m:t>
                    </m:r>
                    <m:r>
                      <a:rPr lang="zh-CN" altLang="en-US" sz="2200" i="1">
                        <a:solidFill>
                          <a:srgbClr val="000000"/>
                        </a:solidFill>
                        <a:latin typeface="Cambria Math" panose="02040503050406030204" pitchFamily="18" charset="0"/>
                      </a:rPr>
                      <m:t>2,⋯,</m:t>
                    </m:r>
                    <m:r>
                      <a:rPr lang="zh-CN" altLang="en-US" sz="2200" i="1">
                        <a:solidFill>
                          <a:srgbClr val="000000"/>
                        </a:solidFill>
                        <a:latin typeface="Cambria Math" panose="02040503050406030204" pitchFamily="18" charset="0"/>
                      </a:rPr>
                      <m:t>𝐾</m:t>
                    </m:r>
                    <m:r>
                      <a:rPr lang="zh-CN" altLang="en-US" sz="2200" i="1">
                        <a:solidFill>
                          <a:srgbClr val="000000"/>
                        </a:solidFill>
                        <a:latin typeface="Cambria Math" panose="02040503050406030204" pitchFamily="18" charset="0"/>
                      </a:rPr>
                      <m:t>}</m:t>
                    </m:r>
                  </m:oMath>
                </a14:m>
                <a:endParaRPr lang="zh-CN" altLang="en-US" sz="2200"/>
              </a:p>
              <a:p>
                <a:r>
                  <a:rPr lang="zh-CN" altLang="en-US" sz="2200"/>
                  <a:t>多项</a:t>
                </a:r>
                <a:r>
                  <a:rPr lang="en-US" altLang="zh-CN" sz="2200" dirty="0"/>
                  <a:t>logistic</a:t>
                </a:r>
                <a:r>
                  <a:rPr lang="zh-CN" altLang="en-US" sz="2200" dirty="0"/>
                  <a:t>回归模型</a:t>
                </a:r>
              </a:p>
            </p:txBody>
          </p:sp>
        </mc:Choice>
        <mc:Fallback xmlns="">
          <p:sp>
            <p:nvSpPr>
              <p:cNvPr id="5" name="内容占位符 2">
                <a:extLst>
                  <a:ext uri="{FF2B5EF4-FFF2-40B4-BE49-F238E27FC236}">
                    <a16:creationId xmlns:a16="http://schemas.microsoft.com/office/drawing/2014/main" id="{B96DBFC8-E1E7-21AB-F25D-E12040FEE0BB}"/>
                  </a:ext>
                </a:extLst>
              </p:cNvPr>
              <p:cNvSpPr>
                <a:spLocks noGrp="1" noRot="1" noChangeAspect="1" noMove="1" noResize="1" noEditPoints="1" noAdjustHandles="1" noChangeArrowheads="1" noChangeShapeType="1" noTextEdit="1"/>
              </p:cNvSpPr>
              <p:nvPr>
                <p:ph idx="1"/>
              </p:nvPr>
            </p:nvSpPr>
            <p:spPr>
              <a:xfrm>
                <a:off x="510931" y="2611070"/>
                <a:ext cx="7886700" cy="3855471"/>
              </a:xfrm>
              <a:blipFill>
                <a:blip r:embed="rId2"/>
                <a:stretch>
                  <a:fillRect l="-927" t="-1738"/>
                </a:stretch>
              </a:blipFill>
            </p:spPr>
            <p:txBody>
              <a:bodyPr/>
              <a:lstStyle/>
              <a:p>
                <a:r>
                  <a:rPr lang="zh-CN" altLang="en-US">
                    <a:noFill/>
                  </a:rPr>
                  <a:t> </a:t>
                </a:r>
              </a:p>
            </p:txBody>
          </p:sp>
        </mc:Fallback>
      </mc:AlternateContent>
      <p:sp>
        <p:nvSpPr>
          <p:cNvPr id="7" name="对象 6">
            <a:extLst>
              <a:ext uri="{FF2B5EF4-FFF2-40B4-BE49-F238E27FC236}">
                <a16:creationId xmlns:a16="http://schemas.microsoft.com/office/drawing/2014/main" id="{A32A2191-EF02-7EB6-7E3E-8D842383B71A}"/>
              </a:ext>
            </a:extLst>
          </p:cNvPr>
          <p:cNvSpPr txBox="1"/>
          <p:nvPr/>
        </p:nvSpPr>
        <p:spPr>
          <a:xfrm>
            <a:off x="2977452" y="2585263"/>
            <a:ext cx="1476829" cy="421951"/>
          </a:xfrm>
          <a:prstGeom prst="rect">
            <a:avLst/>
          </a:prstGeom>
        </p:spPr>
        <p:txBody>
          <a:bodyPr>
            <a:noAutofit/>
          </a:bodyPr>
          <a:lstStyle/>
          <a:p>
            <a:endParaRPr lang="zh-CN" altLang="en-US" sz="2200"/>
          </a:p>
        </p:txBody>
      </p:sp>
      <mc:AlternateContent xmlns:mc="http://schemas.openxmlformats.org/markup-compatibility/2006" xmlns:a14="http://schemas.microsoft.com/office/drawing/2010/main">
        <mc:Choice Requires="a14">
          <p:sp>
            <p:nvSpPr>
              <p:cNvPr id="8" name="对象 7">
                <a:extLst>
                  <a:ext uri="{FF2B5EF4-FFF2-40B4-BE49-F238E27FC236}">
                    <a16:creationId xmlns:a16="http://schemas.microsoft.com/office/drawing/2014/main" id="{20CFBF5E-E23A-22E7-75AA-78ECA1A1E73F}"/>
                  </a:ext>
                </a:extLst>
              </p:cNvPr>
              <p:cNvSpPr txBox="1"/>
              <p:nvPr/>
            </p:nvSpPr>
            <p:spPr>
              <a:xfrm>
                <a:off x="1006336" y="3695397"/>
                <a:ext cx="7398203" cy="1232703"/>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sz="2200" i="1" smtClean="0">
                          <a:solidFill>
                            <a:srgbClr val="000000"/>
                          </a:solidFill>
                          <a:latin typeface="Cambria Math" panose="02040503050406030204" pitchFamily="18" charset="0"/>
                        </a:rPr>
                        <m:t>𝑃</m:t>
                      </m:r>
                      <m:d>
                        <m:dPr>
                          <m:ctrlPr>
                            <a:rPr lang="zh-CN" altLang="en-US" sz="2200" i="1" smtClean="0">
                              <a:solidFill>
                                <a:srgbClr val="000000"/>
                              </a:solidFill>
                              <a:latin typeface="Cambria Math" panose="02040503050406030204" pitchFamily="18" charset="0"/>
                            </a:rPr>
                          </m:ctrlPr>
                        </m:dPr>
                        <m:e>
                          <m:r>
                            <a:rPr lang="zh-CN" altLang="en-US" sz="2200" i="1" smtClean="0">
                              <a:solidFill>
                                <a:srgbClr val="000000"/>
                              </a:solidFill>
                              <a:latin typeface="Cambria Math" panose="02040503050406030204" pitchFamily="18" charset="0"/>
                            </a:rPr>
                            <m:t>𝑌</m:t>
                          </m:r>
                          <m:r>
                            <a:rPr lang="zh-CN" altLang="en-US" sz="2200" i="1" smtClean="0">
                              <a:solidFill>
                                <a:srgbClr val="000000"/>
                              </a:solidFill>
                              <a:latin typeface="Cambria Math" panose="02040503050406030204" pitchFamily="18" charset="0"/>
                            </a:rPr>
                            <m:t>=</m:t>
                          </m:r>
                          <m:r>
                            <a:rPr lang="zh-CN" altLang="en-US" sz="2200" i="1" smtClean="0">
                              <a:solidFill>
                                <a:srgbClr val="000000"/>
                              </a:solidFill>
                              <a:latin typeface="Cambria Math" panose="02040503050406030204" pitchFamily="18" charset="0"/>
                            </a:rPr>
                            <m:t>𝑘</m:t>
                          </m:r>
                        </m:e>
                        <m:e>
                          <m:r>
                            <a:rPr lang="zh-CN" altLang="en-US" sz="2200" i="1" smtClean="0">
                              <a:solidFill>
                                <a:srgbClr val="000000"/>
                              </a:solidFill>
                              <a:latin typeface="Cambria Math" panose="02040503050406030204" pitchFamily="18" charset="0"/>
                            </a:rPr>
                            <m:t>𝑥</m:t>
                          </m:r>
                        </m:e>
                      </m:d>
                      <m:r>
                        <a:rPr lang="zh-CN" altLang="en-US" sz="2200" i="1" smtClean="0">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func>
                            <m:funcPr>
                              <m:ctrlPr>
                                <a:rPr lang="zh-CN" altLang="en-US" sz="2200" i="1">
                                  <a:solidFill>
                                    <a:srgbClr val="000000"/>
                                  </a:solidFill>
                                  <a:latin typeface="Cambria Math" panose="02040503050406030204" pitchFamily="18" charset="0"/>
                                </a:rPr>
                              </m:ctrlPr>
                            </m:funcPr>
                            <m:fName>
                              <m:r>
                                <m:rPr>
                                  <m:sty m:val="p"/>
                                </m:rPr>
                                <a:rPr lang="zh-CN" altLang="en-US" sz="2200" i="0">
                                  <a:solidFill>
                                    <a:srgbClr val="000000"/>
                                  </a:solidFill>
                                  <a:latin typeface="Cambria Math" panose="02040503050406030204" pitchFamily="18" charset="0"/>
                                </a:rPr>
                                <m:t>exp</m:t>
                              </m:r>
                            </m:fName>
                            <m:e>
                              <m:r>
                                <a:rPr lang="zh-CN" altLang="en-US" sz="2200" i="1">
                                  <a:solidFill>
                                    <a:srgbClr val="000000"/>
                                  </a:solidFill>
                                  <a:latin typeface="Cambria Math" panose="02040503050406030204" pitchFamily="18" charset="0"/>
                                </a:rPr>
                                <m:t>(</m:t>
                              </m:r>
                            </m:e>
                          </m:func>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𝑤</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num>
                        <m:den>
                          <m:r>
                            <a:rPr lang="zh-CN" altLang="en-US" sz="2200" i="1">
                              <a:solidFill>
                                <a:srgbClr val="000000"/>
                              </a:solidFill>
                              <a:latin typeface="Cambria Math" panose="02040503050406030204" pitchFamily="18" charset="0"/>
                            </a:rPr>
                            <m:t>1+</m:t>
                          </m:r>
                          <m:nary>
                            <m:naryPr>
                              <m:chr m:val="∑"/>
                              <m:ctrlPr>
                                <a:rPr lang="zh-CN" altLang="en-US" sz="2200" i="1">
                                  <a:solidFill>
                                    <a:srgbClr val="000000"/>
                                  </a:solidFill>
                                  <a:latin typeface="Cambria Math" panose="02040503050406030204" pitchFamily="18" charset="0"/>
                                </a:rPr>
                              </m:ctrlPr>
                            </m:naryPr>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up>
                              <m:r>
                                <a:rPr lang="zh-CN" altLang="en-US" sz="2200" i="1">
                                  <a:solidFill>
                                    <a:srgbClr val="000000"/>
                                  </a:solidFill>
                                  <a:latin typeface="Cambria Math" panose="02040503050406030204" pitchFamily="18" charset="0"/>
                                </a:rPr>
                                <m:t>𝐾</m:t>
                              </m:r>
                              <m:r>
                                <a:rPr lang="zh-CN" altLang="en-US" sz="2200" i="1">
                                  <a:solidFill>
                                    <a:srgbClr val="000000"/>
                                  </a:solidFill>
                                  <a:latin typeface="Cambria Math" panose="02040503050406030204" pitchFamily="18" charset="0"/>
                                </a:rPr>
                                <m:t>−1</m:t>
                              </m:r>
                            </m:sup>
                            <m:e>
                              <m:func>
                                <m:funcPr>
                                  <m:ctrlPr>
                                    <a:rPr lang="zh-CN" altLang="en-US" sz="2200" i="1">
                                      <a:solidFill>
                                        <a:srgbClr val="000000"/>
                                      </a:solidFill>
                                      <a:latin typeface="Cambria Math" panose="02040503050406030204" pitchFamily="18" charset="0"/>
                                    </a:rPr>
                                  </m:ctrlPr>
                                </m:funcPr>
                                <m:fName>
                                  <m:r>
                                    <m:rPr>
                                      <m:sty m:val="p"/>
                                    </m:rPr>
                                    <a:rPr lang="zh-CN" altLang="en-US" sz="2200" i="0">
                                      <a:solidFill>
                                        <a:srgbClr val="000000"/>
                                      </a:solidFill>
                                      <a:latin typeface="Cambria Math" panose="02040503050406030204" pitchFamily="18" charset="0"/>
                                    </a:rPr>
                                    <m:t>exp</m:t>
                                  </m:r>
                                </m:fName>
                                <m:e>
                                  <m:r>
                                    <a:rPr lang="zh-CN" altLang="en-US" sz="2200" i="1">
                                      <a:solidFill>
                                        <a:srgbClr val="000000"/>
                                      </a:solidFill>
                                      <a:latin typeface="Cambria Math" panose="02040503050406030204" pitchFamily="18" charset="0"/>
                                    </a:rPr>
                                    <m:t>(</m:t>
                                  </m:r>
                                </m:e>
                              </m:func>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𝑤</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e>
                          </m:nary>
                        </m:den>
                      </m:f>
                      <m:r>
                        <a:rPr lang="zh-CN" altLang="en-US" sz="2200" i="1">
                          <a:solidFill>
                            <a:srgbClr val="000000"/>
                          </a:solidFill>
                          <a:latin typeface="Cambria Math" panose="02040503050406030204" pitchFamily="18" charset="0"/>
                        </a:rPr>
                        <m:t>,</m:t>
                      </m:r>
                      <m:r>
                        <a:rPr lang="zh-CN" altLang="en-US" sz="2200" i="1" smtClean="0">
                          <a:solidFill>
                            <a:srgbClr val="000000"/>
                          </a:solidFill>
                          <a:latin typeface="Cambria Math" panose="02040503050406030204" pitchFamily="18" charset="0"/>
                        </a:rPr>
                        <m:t> </m:t>
                      </m:r>
                      <m:r>
                        <a:rPr lang="en-US" altLang="zh-CN" sz="2200" b="0" i="1" smtClean="0">
                          <a:solidFill>
                            <a:srgbClr val="000000"/>
                          </a:solidFill>
                          <a:latin typeface="Cambria Math" panose="02040503050406030204" pitchFamily="18" charset="0"/>
                        </a:rPr>
                        <m:t> </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 2,⋯,</m:t>
                      </m:r>
                      <m:r>
                        <a:rPr lang="zh-CN" altLang="en-US" sz="2200" i="1">
                          <a:solidFill>
                            <a:srgbClr val="000000"/>
                          </a:solidFill>
                          <a:latin typeface="Cambria Math" panose="02040503050406030204" pitchFamily="18" charset="0"/>
                        </a:rPr>
                        <m:t>𝐾</m:t>
                      </m:r>
                      <m:r>
                        <a:rPr lang="zh-CN" altLang="en-US" sz="2200" i="1">
                          <a:solidFill>
                            <a:srgbClr val="000000"/>
                          </a:solidFill>
                          <a:latin typeface="Cambria Math" panose="02040503050406030204" pitchFamily="18" charset="0"/>
                        </a:rPr>
                        <m:t>−1</m:t>
                      </m:r>
                    </m:oMath>
                  </m:oMathPara>
                </a14:m>
                <a:endParaRPr lang="zh-CN" altLang="en-US" sz="2200"/>
              </a:p>
            </p:txBody>
          </p:sp>
        </mc:Choice>
        <mc:Fallback xmlns="">
          <p:sp>
            <p:nvSpPr>
              <p:cNvPr id="8" name="对象 7">
                <a:extLst>
                  <a:ext uri="{FF2B5EF4-FFF2-40B4-BE49-F238E27FC236}">
                    <a16:creationId xmlns:a16="http://schemas.microsoft.com/office/drawing/2014/main" id="{20CFBF5E-E23A-22E7-75AA-78ECA1A1E73F}"/>
                  </a:ext>
                </a:extLst>
              </p:cNvPr>
              <p:cNvSpPr txBox="1">
                <a:spLocks noRot="1" noChangeAspect="1" noMove="1" noResize="1" noEditPoints="1" noAdjustHandles="1" noChangeArrowheads="1" noChangeShapeType="1" noTextEdit="1"/>
              </p:cNvSpPr>
              <p:nvPr/>
            </p:nvSpPr>
            <p:spPr>
              <a:xfrm>
                <a:off x="1006336" y="3695397"/>
                <a:ext cx="7398203" cy="123270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对象 10">
                <a:extLst>
                  <a:ext uri="{FF2B5EF4-FFF2-40B4-BE49-F238E27FC236}">
                    <a16:creationId xmlns:a16="http://schemas.microsoft.com/office/drawing/2014/main" id="{D1323BBB-538C-AECE-B456-C60B7CFC8D39}"/>
                  </a:ext>
                </a:extLst>
              </p:cNvPr>
              <p:cNvSpPr txBox="1"/>
              <p:nvPr/>
            </p:nvSpPr>
            <p:spPr>
              <a:xfrm>
                <a:off x="969308" y="4745818"/>
                <a:ext cx="4665383" cy="1198645"/>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sz="2200" i="1">
                          <a:solidFill>
                            <a:srgbClr val="000000"/>
                          </a:solidFill>
                          <a:latin typeface="Cambria Math" panose="02040503050406030204" pitchFamily="18" charset="0"/>
                        </a:rPr>
                        <m:t>𝑃</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𝑌</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𝐾</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r>
                            <a:rPr lang="zh-CN" altLang="en-US" sz="2200" i="1">
                              <a:solidFill>
                                <a:srgbClr val="000000"/>
                              </a:solidFill>
                              <a:latin typeface="Cambria Math" panose="02040503050406030204" pitchFamily="18" charset="0"/>
                            </a:rPr>
                            <m:t>1</m:t>
                          </m:r>
                        </m:num>
                        <m:den>
                          <m:r>
                            <a:rPr lang="zh-CN" altLang="en-US" sz="2200" i="1">
                              <a:solidFill>
                                <a:srgbClr val="000000"/>
                              </a:solidFill>
                              <a:latin typeface="Cambria Math" panose="02040503050406030204" pitchFamily="18" charset="0"/>
                            </a:rPr>
                            <m:t>1+</m:t>
                          </m:r>
                          <m:nary>
                            <m:naryPr>
                              <m:chr m:val="∑"/>
                              <m:ctrlPr>
                                <a:rPr lang="zh-CN" altLang="en-US" sz="2200" i="1">
                                  <a:solidFill>
                                    <a:srgbClr val="000000"/>
                                  </a:solidFill>
                                  <a:latin typeface="Cambria Math" panose="02040503050406030204" pitchFamily="18" charset="0"/>
                                </a:rPr>
                              </m:ctrlPr>
                            </m:naryPr>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up>
                              <m:r>
                                <a:rPr lang="zh-CN" altLang="en-US" sz="2200" i="1">
                                  <a:solidFill>
                                    <a:srgbClr val="000000"/>
                                  </a:solidFill>
                                  <a:latin typeface="Cambria Math" panose="02040503050406030204" pitchFamily="18" charset="0"/>
                                </a:rPr>
                                <m:t>𝐾</m:t>
                              </m:r>
                              <m:r>
                                <a:rPr lang="zh-CN" altLang="en-US" sz="2200" i="1">
                                  <a:solidFill>
                                    <a:srgbClr val="000000"/>
                                  </a:solidFill>
                                  <a:latin typeface="Cambria Math" panose="02040503050406030204" pitchFamily="18" charset="0"/>
                                </a:rPr>
                                <m:t>−1</m:t>
                              </m:r>
                            </m:sup>
                            <m:e>
                              <m:func>
                                <m:funcPr>
                                  <m:ctrlPr>
                                    <a:rPr lang="zh-CN" altLang="en-US" sz="2200" i="1">
                                      <a:solidFill>
                                        <a:srgbClr val="000000"/>
                                      </a:solidFill>
                                      <a:latin typeface="Cambria Math" panose="02040503050406030204" pitchFamily="18" charset="0"/>
                                    </a:rPr>
                                  </m:ctrlPr>
                                </m:funcPr>
                                <m:fName>
                                  <m:r>
                                    <m:rPr>
                                      <m:sty m:val="p"/>
                                    </m:rPr>
                                    <a:rPr lang="zh-CN" altLang="en-US" sz="2200" i="0">
                                      <a:solidFill>
                                        <a:srgbClr val="000000"/>
                                      </a:solidFill>
                                      <a:latin typeface="Cambria Math" panose="02040503050406030204" pitchFamily="18" charset="0"/>
                                    </a:rPr>
                                    <m:t>exp</m:t>
                                  </m:r>
                                </m:fName>
                                <m:e>
                                  <m:r>
                                    <a:rPr lang="zh-CN" altLang="en-US" sz="2200" i="1">
                                      <a:solidFill>
                                        <a:srgbClr val="000000"/>
                                      </a:solidFill>
                                      <a:latin typeface="Cambria Math" panose="02040503050406030204" pitchFamily="18" charset="0"/>
                                    </a:rPr>
                                    <m:t>(</m:t>
                                  </m:r>
                                </m:e>
                              </m:func>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𝑤</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e>
                          </m:nary>
                        </m:den>
                      </m:f>
                    </m:oMath>
                  </m:oMathPara>
                </a14:m>
                <a:endParaRPr lang="zh-CN" altLang="en-US" sz="2200"/>
              </a:p>
            </p:txBody>
          </p:sp>
        </mc:Choice>
        <mc:Fallback xmlns="">
          <p:sp>
            <p:nvSpPr>
              <p:cNvPr id="11" name="对象 10">
                <a:extLst>
                  <a:ext uri="{FF2B5EF4-FFF2-40B4-BE49-F238E27FC236}">
                    <a16:creationId xmlns:a16="http://schemas.microsoft.com/office/drawing/2014/main" id="{D1323BBB-538C-AECE-B456-C60B7CFC8D39}"/>
                  </a:ext>
                </a:extLst>
              </p:cNvPr>
              <p:cNvSpPr txBox="1">
                <a:spLocks noRot="1" noChangeAspect="1" noMove="1" noResize="1" noEditPoints="1" noAdjustHandles="1" noChangeArrowheads="1" noChangeShapeType="1" noTextEdit="1"/>
              </p:cNvSpPr>
              <p:nvPr/>
            </p:nvSpPr>
            <p:spPr>
              <a:xfrm>
                <a:off x="969308" y="4745818"/>
                <a:ext cx="4665383" cy="1198645"/>
              </a:xfrm>
              <a:prstGeom prst="rect">
                <a:avLst/>
              </a:prstGeom>
              <a:blipFill>
                <a:blip r:embed="rId4"/>
                <a:stretch>
                  <a:fillRect/>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C098BEB4-AFA7-5E6A-8DAC-56263BE3486B}"/>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13</a:t>
            </a:fld>
            <a:endParaRPr lang="en-US"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97CA74D-2EFC-4331-AD84-5267EB8767AF}"/>
                  </a:ext>
                </a:extLst>
              </p:cNvPr>
              <p:cNvSpPr/>
              <p:nvPr/>
            </p:nvSpPr>
            <p:spPr>
              <a:xfrm>
                <a:off x="2977452" y="6006851"/>
                <a:ext cx="1352614"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200" i="1" smtClean="0">
                          <a:solidFill>
                            <a:srgbClr val="000000"/>
                          </a:solidFill>
                          <a:latin typeface="Cambria Math" panose="02040503050406030204" pitchFamily="18" charset="0"/>
                        </a:rPr>
                        <m:t>𝑥</m:t>
                      </m:r>
                      <m:r>
                        <a:rPr lang="zh-CN" altLang="en-US" sz="2200" i="1" smtClean="0">
                          <a:solidFill>
                            <a:srgbClr val="000000"/>
                          </a:solidFill>
                          <a:latin typeface="Cambria Math" panose="02040503050406030204" pitchFamily="18" charset="0"/>
                        </a:rPr>
                        <m:t>∈</m:t>
                      </m:r>
                      <m:sSup>
                        <m:sSupPr>
                          <m:ctrlPr>
                            <a:rPr lang="en-US" altLang="zh-CN" sz="2200" b="0" i="1" smtClean="0">
                              <a:solidFill>
                                <a:srgbClr val="000000"/>
                              </a:solidFill>
                              <a:latin typeface="Cambria Math" panose="02040503050406030204" pitchFamily="18" charset="0"/>
                            </a:rPr>
                          </m:ctrlPr>
                        </m:sSupPr>
                        <m:e>
                          <m:r>
                            <a:rPr lang="en-US" altLang="zh-CN" sz="2200" b="1" i="1">
                              <a:solidFill>
                                <a:srgbClr val="000000"/>
                              </a:solidFill>
                              <a:latin typeface="Cambria Math" panose="02040503050406030204" pitchFamily="18" charset="0"/>
                            </a:rPr>
                            <m:t>𝑹</m:t>
                          </m:r>
                        </m:e>
                        <m:sup>
                          <m:r>
                            <a:rPr lang="en-US" altLang="zh-CN" sz="2200" i="1">
                              <a:solidFill>
                                <a:srgbClr val="000000"/>
                              </a:solidFill>
                              <a:latin typeface="Cambria Math" panose="02040503050406030204" pitchFamily="18" charset="0"/>
                            </a:rPr>
                            <m:t>𝑛</m:t>
                          </m:r>
                          <m:r>
                            <a:rPr lang="en-US" altLang="zh-CN" sz="2200" i="1">
                              <a:solidFill>
                                <a:srgbClr val="000000"/>
                              </a:solidFill>
                              <a:latin typeface="Cambria Math" panose="02040503050406030204" pitchFamily="18" charset="0"/>
                            </a:rPr>
                            <m:t>+1</m:t>
                          </m:r>
                        </m:sup>
                      </m:sSup>
                    </m:oMath>
                  </m:oMathPara>
                </a14:m>
                <a:endParaRPr lang="zh-CN" altLang="en-US" sz="2200">
                  <a:latin typeface="Cambria Math" panose="02040503050406030204" pitchFamily="18" charset="0"/>
                </a:endParaRPr>
              </a:p>
            </p:txBody>
          </p:sp>
        </mc:Choice>
        <mc:Fallback xmlns="">
          <p:sp>
            <p:nvSpPr>
              <p:cNvPr id="3" name="矩形 2">
                <a:extLst>
                  <a:ext uri="{FF2B5EF4-FFF2-40B4-BE49-F238E27FC236}">
                    <a16:creationId xmlns:a16="http://schemas.microsoft.com/office/drawing/2014/main" id="{197CA74D-2EFC-4331-AD84-5267EB8767AF}"/>
                  </a:ext>
                </a:extLst>
              </p:cNvPr>
              <p:cNvSpPr>
                <a:spLocks noRot="1" noChangeAspect="1" noMove="1" noResize="1" noEditPoints="1" noAdjustHandles="1" noChangeArrowheads="1" noChangeShapeType="1" noTextEdit="1"/>
              </p:cNvSpPr>
              <p:nvPr/>
            </p:nvSpPr>
            <p:spPr>
              <a:xfrm>
                <a:off x="2977452" y="6006851"/>
                <a:ext cx="1352614" cy="43088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AB53367-AB45-4071-80BC-CE7BA76F0E72}"/>
                  </a:ext>
                </a:extLst>
              </p:cNvPr>
              <p:cNvSpPr/>
              <p:nvPr/>
            </p:nvSpPr>
            <p:spPr>
              <a:xfrm>
                <a:off x="4626394" y="6006850"/>
                <a:ext cx="1535228"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200" i="1" smtClean="0">
                              <a:solidFill>
                                <a:srgbClr val="000000"/>
                              </a:solidFill>
                              <a:latin typeface="Cambria Math" panose="02040503050406030204" pitchFamily="18" charset="0"/>
                            </a:rPr>
                          </m:ctrlPr>
                        </m:sSubPr>
                        <m:e>
                          <m:r>
                            <a:rPr lang="en-US" altLang="zh-CN" sz="2200" b="0" i="1" smtClean="0">
                              <a:solidFill>
                                <a:srgbClr val="000000"/>
                              </a:solidFill>
                              <a:latin typeface="Cambria Math" panose="02040503050406030204" pitchFamily="18" charset="0"/>
                            </a:rPr>
                            <m:t>𝑤</m:t>
                          </m:r>
                        </m:e>
                        <m:sub>
                          <m:r>
                            <a:rPr lang="en-US" altLang="zh-CN" sz="2200" b="0" i="1" smtClean="0">
                              <a:solidFill>
                                <a:srgbClr val="000000"/>
                              </a:solidFill>
                              <a:latin typeface="Cambria Math" panose="02040503050406030204" pitchFamily="18" charset="0"/>
                            </a:rPr>
                            <m:t>𝑘</m:t>
                          </m:r>
                        </m:sub>
                      </m:sSub>
                      <m:r>
                        <a:rPr lang="zh-CN" altLang="en-US" sz="2200" i="1" smtClean="0">
                          <a:solidFill>
                            <a:srgbClr val="000000"/>
                          </a:solidFill>
                          <a:latin typeface="Cambria Math" panose="02040503050406030204" pitchFamily="18" charset="0"/>
                        </a:rPr>
                        <m:t>∈</m:t>
                      </m:r>
                      <m:sSup>
                        <m:sSupPr>
                          <m:ctrlPr>
                            <a:rPr lang="en-US" altLang="zh-CN" sz="2200" b="0" i="1" smtClean="0">
                              <a:solidFill>
                                <a:srgbClr val="000000"/>
                              </a:solidFill>
                              <a:latin typeface="Cambria Math" panose="02040503050406030204" pitchFamily="18" charset="0"/>
                            </a:rPr>
                          </m:ctrlPr>
                        </m:sSupPr>
                        <m:e>
                          <m:r>
                            <a:rPr lang="en-US" altLang="zh-CN" sz="2200" b="1" i="1">
                              <a:solidFill>
                                <a:srgbClr val="000000"/>
                              </a:solidFill>
                              <a:latin typeface="Cambria Math" panose="02040503050406030204" pitchFamily="18" charset="0"/>
                            </a:rPr>
                            <m:t>𝑹</m:t>
                          </m:r>
                        </m:e>
                        <m:sup>
                          <m:r>
                            <a:rPr lang="en-US" altLang="zh-CN" sz="2200" i="1">
                              <a:solidFill>
                                <a:srgbClr val="000000"/>
                              </a:solidFill>
                              <a:latin typeface="Cambria Math" panose="02040503050406030204" pitchFamily="18" charset="0"/>
                            </a:rPr>
                            <m:t>𝑛</m:t>
                          </m:r>
                          <m:r>
                            <a:rPr lang="en-US" altLang="zh-CN" sz="2200" i="1">
                              <a:solidFill>
                                <a:srgbClr val="000000"/>
                              </a:solidFill>
                              <a:latin typeface="Cambria Math" panose="02040503050406030204" pitchFamily="18" charset="0"/>
                            </a:rPr>
                            <m:t>+1</m:t>
                          </m:r>
                        </m:sup>
                      </m:sSup>
                    </m:oMath>
                  </m:oMathPara>
                </a14:m>
                <a:endParaRPr lang="zh-CN" altLang="en-US" sz="2200">
                  <a:latin typeface="Cambria Math" panose="02040503050406030204" pitchFamily="18" charset="0"/>
                </a:endParaRPr>
              </a:p>
            </p:txBody>
          </p:sp>
        </mc:Choice>
        <mc:Fallback xmlns="">
          <p:sp>
            <p:nvSpPr>
              <p:cNvPr id="9" name="矩形 8">
                <a:extLst>
                  <a:ext uri="{FF2B5EF4-FFF2-40B4-BE49-F238E27FC236}">
                    <a16:creationId xmlns:a16="http://schemas.microsoft.com/office/drawing/2014/main" id="{FAB53367-AB45-4071-80BC-CE7BA76F0E72}"/>
                  </a:ext>
                </a:extLst>
              </p:cNvPr>
              <p:cNvSpPr>
                <a:spLocks noRot="1" noChangeAspect="1" noMove="1" noResize="1" noEditPoints="1" noAdjustHandles="1" noChangeArrowheads="1" noChangeShapeType="1" noTextEdit="1"/>
              </p:cNvSpPr>
              <p:nvPr/>
            </p:nvSpPr>
            <p:spPr>
              <a:xfrm>
                <a:off x="4626394" y="6006850"/>
                <a:ext cx="1535228" cy="430887"/>
              </a:xfrm>
              <a:prstGeom prst="rect">
                <a:avLst/>
              </a:prstGeom>
              <a:blipFill>
                <a:blip r:embed="rId6"/>
                <a:stretch>
                  <a:fillRect b="-42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7127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92DEC94-DA58-40EB-F09A-D7C3551ED730}"/>
              </a:ext>
            </a:extLst>
          </p:cNvPr>
          <p:cNvSpPr txBox="1"/>
          <p:nvPr/>
        </p:nvSpPr>
        <p:spPr>
          <a:xfrm>
            <a:off x="259373" y="164248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模型参数估计</a:t>
            </a:r>
            <a:endParaRPr lang="zh-CN" altLang="en-US" dirty="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1E86AC50-077B-CB4C-FF84-D8F93E9FEE6C}"/>
                  </a:ext>
                </a:extLst>
              </p:cNvPr>
              <p:cNvSpPr>
                <a:spLocks noGrp="1"/>
              </p:cNvSpPr>
              <p:nvPr>
                <p:ph idx="1"/>
              </p:nvPr>
            </p:nvSpPr>
            <p:spPr>
              <a:xfrm>
                <a:off x="438487" y="2549517"/>
                <a:ext cx="8251302" cy="4171959"/>
              </a:xfrm>
            </p:spPr>
            <p:txBody>
              <a:bodyPr>
                <a:noAutofit/>
              </a:bodyPr>
              <a:lstStyle/>
              <a:p>
                <a:pPr>
                  <a:lnSpc>
                    <a:spcPct val="110000"/>
                  </a:lnSpc>
                </a:pPr>
                <a:endParaRPr lang="en-US" altLang="zh-CN" sz="2200" dirty="0"/>
              </a:p>
              <a:p>
                <a:pPr>
                  <a:lnSpc>
                    <a:spcPct val="110000"/>
                  </a:lnSpc>
                </a:pPr>
                <a:r>
                  <a:rPr lang="zh-CN" altLang="en-US" sz="2200" dirty="0"/>
                  <a:t>通过</a:t>
                </a:r>
                <a:r>
                  <a:rPr lang="zh-CN" altLang="en-US" sz="2200" b="1" dirty="0">
                    <a:solidFill>
                      <a:srgbClr val="0070C0"/>
                    </a:solidFill>
                  </a:rPr>
                  <a:t>极大似然估计</a:t>
                </a:r>
                <a:r>
                  <a:rPr lang="zh-CN" altLang="en-US" sz="2200" dirty="0"/>
                  <a:t>获得</a:t>
                </a:r>
                <a:r>
                  <a:rPr lang="en-US" altLang="zh-CN" sz="2200" dirty="0"/>
                  <a:t>Logistic</a:t>
                </a:r>
                <a:r>
                  <a:rPr lang="zh-CN" altLang="en-US" sz="2200" dirty="0"/>
                  <a:t>分类器由一组权值系数</a:t>
                </a:r>
                <a14:m>
                  <m:oMath xmlns:m="http://schemas.openxmlformats.org/officeDocument/2006/math">
                    <m:r>
                      <a:rPr lang="zh-CN" altLang="en-US" sz="2200" i="1">
                        <a:solidFill>
                          <a:srgbClr val="000000"/>
                        </a:solidFill>
                        <a:latin typeface="Cambria Math" panose="02040503050406030204" pitchFamily="18" charset="0"/>
                      </a:rPr>
                      <m:t>𝑤</m:t>
                    </m:r>
                  </m:oMath>
                </a14:m>
                <a:r>
                  <a:rPr lang="en-US" altLang="zh-CN" sz="2200" dirty="0"/>
                  <a:t>, </a:t>
                </a:r>
                <a:r>
                  <a:rPr lang="zh-CN" altLang="en-US" sz="2200" dirty="0"/>
                  <a:t>并且</a:t>
                </a:r>
                <a14:m>
                  <m:oMath xmlns:m="http://schemas.openxmlformats.org/officeDocument/2006/math">
                    <m:r>
                      <a:rPr lang="zh-CN" altLang="en-US" sz="2200" i="1">
                        <a:solidFill>
                          <a:srgbClr val="000000"/>
                        </a:solidFill>
                        <a:latin typeface="Cambria Math" panose="02040503050406030204" pitchFamily="18" charset="0"/>
                      </a:rPr>
                      <m:t>𝑌</m:t>
                    </m:r>
                    <m:func>
                      <m:funcPr>
                        <m:ctrlPr>
                          <a:rPr lang="zh-CN" altLang="en-US" sz="2200" i="1">
                            <a:solidFill>
                              <a:srgbClr val="000000"/>
                            </a:solidFill>
                            <a:latin typeface="Cambria Math" panose="02040503050406030204" pitchFamily="18" charset="0"/>
                          </a:rPr>
                        </m:ctrlPr>
                      </m:funcPr>
                      <m:fName>
                        <m:r>
                          <a:rPr lang="zh-CN" altLang="en-US" sz="2200">
                            <a:solidFill>
                              <a:srgbClr val="000000"/>
                            </a:solidFill>
                            <a:latin typeface="Cambria Math" panose="02040503050406030204" pitchFamily="18" charset="0"/>
                          </a:rPr>
                          <m:t>~</m:t>
                        </m:r>
                      </m:fName>
                      <m:e>
                        <m:r>
                          <a:rPr lang="zh-CN" altLang="en-US" sz="2200" i="1">
                            <a:solidFill>
                              <a:srgbClr val="000000"/>
                            </a:solidFill>
                            <a:latin typeface="Cambria Math" panose="02040503050406030204" pitchFamily="18" charset="0"/>
                          </a:rPr>
                          <m:t>𝑓</m:t>
                        </m:r>
                      </m:e>
                    </m:func>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func>
                      <m:funcPr>
                        <m:ctrlPr>
                          <a:rPr lang="zh-CN" altLang="en-US" sz="2200" i="1">
                            <a:solidFill>
                              <a:srgbClr val="000000"/>
                            </a:solidFill>
                            <a:latin typeface="Cambria Math" panose="02040503050406030204" pitchFamily="18" charset="0"/>
                          </a:rPr>
                        </m:ctrlPr>
                      </m:funcPr>
                      <m:fName>
                        <m:r>
                          <a:rPr lang="zh-CN" altLang="en-US" sz="2200">
                            <a:solidFill>
                              <a:srgbClr val="000000"/>
                            </a:solidFill>
                            <a:latin typeface="Cambria Math" panose="02040503050406030204" pitchFamily="18" charset="0"/>
                          </a:rPr>
                          <m:t>;</m:t>
                        </m:r>
                      </m:fName>
                      <m:e>
                        <m:r>
                          <a:rPr lang="zh-CN" altLang="en-US" sz="2200" i="1">
                            <a:solidFill>
                              <a:srgbClr val="000000"/>
                            </a:solidFill>
                            <a:latin typeface="Cambria Math" panose="02040503050406030204" pitchFamily="18" charset="0"/>
                          </a:rPr>
                          <m:t>𝑤</m:t>
                        </m:r>
                      </m:e>
                    </m:func>
                    <m:r>
                      <a:rPr lang="zh-CN" altLang="en-US" sz="2200" i="1">
                        <a:solidFill>
                          <a:srgbClr val="000000"/>
                        </a:solidFill>
                        <a:latin typeface="Cambria Math" panose="02040503050406030204" pitchFamily="18" charset="0"/>
                      </a:rPr>
                      <m:t>)</m:t>
                    </m:r>
                  </m:oMath>
                </a14:m>
                <a:endParaRPr lang="en-US" altLang="zh-CN" sz="2200" dirty="0"/>
              </a:p>
              <a:p>
                <a:pPr>
                  <a:lnSpc>
                    <a:spcPct val="110000"/>
                  </a:lnSpc>
                </a:pPr>
                <a:endParaRPr lang="en-US" altLang="zh-CN" sz="2200" dirty="0"/>
              </a:p>
              <a:p>
                <a:pPr>
                  <a:lnSpc>
                    <a:spcPct val="110000"/>
                  </a:lnSpc>
                </a:pPr>
                <a:r>
                  <a:rPr lang="zh-CN" altLang="en-US" sz="2200" dirty="0"/>
                  <a:t>似然函数的重要性不是它的取值</a:t>
                </a:r>
                <a:r>
                  <a:rPr lang="en-US" altLang="zh-CN" sz="2200" dirty="0"/>
                  <a:t>, </a:t>
                </a:r>
                <a:r>
                  <a:rPr lang="zh-CN" altLang="en-US" sz="2200" dirty="0"/>
                  <a:t>而是当参数变化时概率密度函数到底是变大还是变小</a:t>
                </a:r>
              </a:p>
              <a:p>
                <a:pPr>
                  <a:lnSpc>
                    <a:spcPct val="110000"/>
                  </a:lnSpc>
                </a:pPr>
                <a:endParaRPr lang="en-US" altLang="zh-CN" sz="2200" dirty="0"/>
              </a:p>
              <a:p>
                <a:pPr>
                  <a:lnSpc>
                    <a:spcPct val="110000"/>
                  </a:lnSpc>
                </a:pPr>
                <a:endParaRPr lang="en-US" altLang="zh-CN" sz="2200" dirty="0"/>
              </a:p>
              <a:p>
                <a:pPr>
                  <a:lnSpc>
                    <a:spcPct val="110000"/>
                  </a:lnSpc>
                </a:pPr>
                <a:endParaRPr lang="en-US" altLang="zh-CN" sz="2200" dirty="0"/>
              </a:p>
            </p:txBody>
          </p:sp>
        </mc:Choice>
        <mc:Fallback xmlns="">
          <p:sp>
            <p:nvSpPr>
              <p:cNvPr id="5" name="内容占位符 2">
                <a:extLst>
                  <a:ext uri="{FF2B5EF4-FFF2-40B4-BE49-F238E27FC236}">
                    <a16:creationId xmlns:a16="http://schemas.microsoft.com/office/drawing/2014/main" id="{1E86AC50-077B-CB4C-FF84-D8F93E9FEE6C}"/>
                  </a:ext>
                </a:extLst>
              </p:cNvPr>
              <p:cNvSpPr>
                <a:spLocks noGrp="1" noRot="1" noChangeAspect="1" noMove="1" noResize="1" noEditPoints="1" noAdjustHandles="1" noChangeArrowheads="1" noChangeShapeType="1" noTextEdit="1"/>
              </p:cNvSpPr>
              <p:nvPr>
                <p:ph idx="1"/>
              </p:nvPr>
            </p:nvSpPr>
            <p:spPr>
              <a:xfrm>
                <a:off x="438487" y="2549517"/>
                <a:ext cx="8251302" cy="4171959"/>
              </a:xfrm>
              <a:blipFill>
                <a:blip r:embed="rId2"/>
                <a:stretch>
                  <a:fillRect l="-887"/>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30DC4B86-0EEF-9CB3-8CC7-6077B4F06BC0}"/>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14</a:t>
            </a:fld>
            <a:endParaRPr lang="en-US" dirty="0"/>
          </a:p>
        </p:txBody>
      </p:sp>
      <p:sp>
        <p:nvSpPr>
          <p:cNvPr id="3" name="对象 2">
            <a:extLst>
              <a:ext uri="{FF2B5EF4-FFF2-40B4-BE49-F238E27FC236}">
                <a16:creationId xmlns:a16="http://schemas.microsoft.com/office/drawing/2014/main" id="{55A083DA-C2D2-CCA0-53E1-BB6CF2CCDCE9}"/>
              </a:ext>
            </a:extLst>
          </p:cNvPr>
          <p:cNvSpPr txBox="1"/>
          <p:nvPr/>
        </p:nvSpPr>
        <p:spPr>
          <a:xfrm>
            <a:off x="6660899" y="2969521"/>
            <a:ext cx="1226469" cy="332601"/>
          </a:xfrm>
          <a:prstGeom prst="rect">
            <a:avLst/>
          </a:prstGeom>
        </p:spPr>
        <p:txBody>
          <a:bodyPr>
            <a:normAutofit fontScale="92500" lnSpcReduction="10000"/>
          </a:bodyPr>
          <a:lstStyle/>
          <a:p>
            <a:endParaRPr lang="zh-CN" altLang="en-US"/>
          </a:p>
        </p:txBody>
      </p:sp>
      <mc:AlternateContent xmlns:mc="http://schemas.openxmlformats.org/markup-compatibility/2006" xmlns:a14="http://schemas.microsoft.com/office/drawing/2010/main">
        <mc:Choice Requires="a14">
          <p:sp>
            <p:nvSpPr>
              <p:cNvPr id="11" name="对象 10">
                <a:extLst>
                  <a:ext uri="{FF2B5EF4-FFF2-40B4-BE49-F238E27FC236}">
                    <a16:creationId xmlns:a16="http://schemas.microsoft.com/office/drawing/2014/main" id="{6D69DA0D-B360-C256-84FB-FBFD69369192}"/>
                  </a:ext>
                </a:extLst>
              </p:cNvPr>
              <p:cNvSpPr txBox="1"/>
              <p:nvPr/>
            </p:nvSpPr>
            <p:spPr>
              <a:xfrm>
                <a:off x="2637646" y="5458661"/>
                <a:ext cx="3352573" cy="34022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200" i="1">
                          <a:solidFill>
                            <a:srgbClr val="000000"/>
                          </a:solidFill>
                          <a:latin typeface="Cambria Math" panose="02040503050406030204" pitchFamily="18" charset="0"/>
                        </a:rPr>
                        <m:t>𝐿</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𝜃</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𝑃</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𝑋</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𝜃</m:t>
                      </m:r>
                      <m:r>
                        <a:rPr lang="zh-CN" altLang="en-US" sz="2200" i="1">
                          <a:solidFill>
                            <a:srgbClr val="000000"/>
                          </a:solidFill>
                          <a:latin typeface="Cambria Math" panose="02040503050406030204" pitchFamily="18" charset="0"/>
                        </a:rPr>
                        <m:t>)</m:t>
                      </m:r>
                    </m:oMath>
                  </m:oMathPara>
                </a14:m>
                <a:endParaRPr lang="zh-CN" altLang="en-US" sz="2200" dirty="0"/>
              </a:p>
            </p:txBody>
          </p:sp>
        </mc:Choice>
        <mc:Fallback xmlns="">
          <p:sp>
            <p:nvSpPr>
              <p:cNvPr id="11" name="对象 10">
                <a:extLst>
                  <a:ext uri="{FF2B5EF4-FFF2-40B4-BE49-F238E27FC236}">
                    <a16:creationId xmlns:a16="http://schemas.microsoft.com/office/drawing/2014/main" id="{6D69DA0D-B360-C256-84FB-FBFD69369192}"/>
                  </a:ext>
                </a:extLst>
              </p:cNvPr>
              <p:cNvSpPr txBox="1">
                <a:spLocks noRot="1" noChangeAspect="1" noMove="1" noResize="1" noEditPoints="1" noAdjustHandles="1" noChangeArrowheads="1" noChangeShapeType="1" noTextEdit="1"/>
              </p:cNvSpPr>
              <p:nvPr/>
            </p:nvSpPr>
            <p:spPr>
              <a:xfrm>
                <a:off x="2637646" y="5458661"/>
                <a:ext cx="3352573" cy="340220"/>
              </a:xfrm>
              <a:prstGeom prst="rect">
                <a:avLst/>
              </a:prstGeom>
              <a:blipFill>
                <a:blip r:embed="rId3"/>
                <a:stretch>
                  <a:fillRect b="-46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63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0162E8B-D21C-7DDC-1925-E76A78AED5F9}"/>
              </a:ext>
            </a:extLst>
          </p:cNvPr>
          <p:cNvSpPr txBox="1"/>
          <p:nvPr/>
        </p:nvSpPr>
        <p:spPr>
          <a:xfrm>
            <a:off x="259373" y="16485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模型参数估计</a:t>
            </a:r>
            <a:endParaRPr lang="zh-CN" altLang="en-US" dirty="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6C3BBC1A-0852-4427-23F4-E5CD16603B3B}"/>
                  </a:ext>
                </a:extLst>
              </p:cNvPr>
              <p:cNvSpPr>
                <a:spLocks noGrp="1"/>
              </p:cNvSpPr>
              <p:nvPr>
                <p:ph idx="1"/>
              </p:nvPr>
            </p:nvSpPr>
            <p:spPr>
              <a:xfrm>
                <a:off x="527212" y="2535330"/>
                <a:ext cx="8186482" cy="4186146"/>
              </a:xfrm>
            </p:spPr>
            <p:txBody>
              <a:bodyPr>
                <a:normAutofit/>
              </a:bodyPr>
              <a:lstStyle/>
              <a:p>
                <a:pPr>
                  <a:lnSpc>
                    <a:spcPct val="110000"/>
                  </a:lnSpc>
                </a:pPr>
                <a:r>
                  <a:rPr lang="zh-CN" altLang="en-US" sz="2400" dirty="0"/>
                  <a:t>对于 </a:t>
                </a:r>
                <a:r>
                  <a:rPr lang="en-US" altLang="zh-CN" sz="2400" i="1" dirty="0"/>
                  <a:t>N </a:t>
                </a:r>
                <a:r>
                  <a:rPr lang="zh-CN" altLang="en-US" sz="2400" dirty="0"/>
                  <a:t>个观测事件</a:t>
                </a:r>
                <a14:m>
                  <m:oMath xmlns:m="http://schemas.openxmlformats.org/officeDocument/2006/math">
                    <m:sSubSup>
                      <m:sSubSupPr>
                        <m:ctrlPr>
                          <a:rPr lang="en-US" altLang="zh-CN" sz="2400" i="1" smtClean="0">
                            <a:latin typeface="Cambria Math" panose="02040503050406030204" pitchFamily="18" charset="0"/>
                          </a:rPr>
                        </m:ctrlPr>
                      </m:sSubSupPr>
                      <m:e>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e>
                        </m:d>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sup>
                    </m:sSubSup>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en-US" altLang="zh-CN" sz="2400" b="0" i="1" smtClean="0">
                            <a:latin typeface="Cambria Math" panose="02040503050406030204" pitchFamily="18" charset="0"/>
                          </a:rPr>
                          <m:t>𝑖</m:t>
                        </m:r>
                      </m:sub>
                    </m:sSub>
                    <m:r>
                      <a:rPr lang="zh-CN" altLang="en-US" sz="2400" i="1">
                        <a:solidFill>
                          <a:srgbClr val="000000"/>
                        </a:solidFill>
                        <a:latin typeface="Cambria Math" panose="02040503050406030204" pitchFamily="18" charset="0"/>
                      </a:rPr>
                      <m:t>∈</m:t>
                    </m:r>
                    <m:sSup>
                      <m:sSupPr>
                        <m:ctrlPr>
                          <a:rPr lang="en-US" altLang="zh-CN" sz="2400" i="1">
                            <a:solidFill>
                              <a:srgbClr val="000000"/>
                            </a:solidFill>
                            <a:latin typeface="Cambria Math" panose="02040503050406030204" pitchFamily="18" charset="0"/>
                          </a:rPr>
                        </m:ctrlPr>
                      </m:sSupPr>
                      <m:e>
                        <m:r>
                          <a:rPr lang="en-US" altLang="zh-CN" sz="2400" b="1" i="1">
                            <a:solidFill>
                              <a:srgbClr val="000000"/>
                            </a:solidFill>
                            <a:latin typeface="Cambria Math" panose="02040503050406030204" pitchFamily="18" charset="0"/>
                          </a:rPr>
                          <m:t>𝑹</m:t>
                        </m:r>
                      </m:e>
                      <m:sup>
                        <m:r>
                          <a:rPr lang="en-US" altLang="zh-CN" sz="2400" i="1">
                            <a:solidFill>
                              <a:srgbClr val="000000"/>
                            </a:solidFill>
                            <a:latin typeface="Cambria Math" panose="02040503050406030204" pitchFamily="18" charset="0"/>
                          </a:rPr>
                          <m:t>𝑛</m:t>
                        </m:r>
                      </m:sup>
                    </m:sSup>
                    <m:r>
                      <a:rPr lang="en-US" altLang="zh-CN" sz="2400" b="0" i="1" smtClean="0">
                        <a:solidFill>
                          <a:srgbClr val="000000"/>
                        </a:solidFill>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i="1">
                            <a:latin typeface="Cambria Math" panose="02040503050406030204" pitchFamily="18" charset="0"/>
                          </a:rPr>
                          <m:t>𝑖</m:t>
                        </m:r>
                      </m:sub>
                    </m:sSub>
                    <m:r>
                      <a:rPr lang="zh-CN" altLang="en-US" sz="2400" i="1">
                        <a:solidFill>
                          <a:srgbClr val="000000"/>
                        </a:solidFill>
                        <a:latin typeface="Cambria Math" panose="02040503050406030204" pitchFamily="18" charset="0"/>
                      </a:rPr>
                      <m:t>∈</m:t>
                    </m:r>
                    <m:d>
                      <m:dPr>
                        <m:begChr m:val="{"/>
                        <m:endChr m:val="}"/>
                        <m:ctrlPr>
                          <a:rPr lang="en-US" altLang="zh-CN" sz="2400" b="0" i="1" smtClean="0">
                            <a:solidFill>
                              <a:srgbClr val="000000"/>
                            </a:solidFill>
                            <a:latin typeface="Cambria Math" panose="02040503050406030204" pitchFamily="18" charset="0"/>
                          </a:rPr>
                        </m:ctrlPr>
                      </m:dPr>
                      <m:e>
                        <m:r>
                          <a:rPr lang="en-US" altLang="zh-CN" sz="2400" b="0" i="1" smtClean="0">
                            <a:solidFill>
                              <a:srgbClr val="000000"/>
                            </a:solidFill>
                            <a:latin typeface="Cambria Math" panose="02040503050406030204" pitchFamily="18" charset="0"/>
                          </a:rPr>
                          <m:t>0, 1</m:t>
                        </m:r>
                      </m:e>
                    </m:d>
                    <m:r>
                      <a:rPr lang="en-US" altLang="zh-CN" sz="2400" b="0" i="1" smtClean="0">
                        <a:solidFill>
                          <a:srgbClr val="000000"/>
                        </a:solidFill>
                        <a:latin typeface="Cambria Math" panose="02040503050406030204" pitchFamily="18" charset="0"/>
                      </a:rPr>
                      <m:t>, </m:t>
                    </m:r>
                  </m:oMath>
                </a14:m>
                <a:r>
                  <a:rPr lang="zh-CN" altLang="en-US" sz="2400" dirty="0"/>
                  <a:t>设</a:t>
                </a:r>
                <a:r>
                  <a:rPr lang="en-US" altLang="zh-CN" sz="2400" dirty="0"/>
                  <a:t>:</a:t>
                </a:r>
              </a:p>
              <a:p>
                <a:pPr>
                  <a:lnSpc>
                    <a:spcPct val="110000"/>
                  </a:lnSpc>
                </a:pPr>
                <a:endParaRPr lang="en-US" altLang="zh-CN" sz="2400" dirty="0"/>
              </a:p>
              <a:p>
                <a:pPr>
                  <a:lnSpc>
                    <a:spcPct val="110000"/>
                  </a:lnSpc>
                </a:pPr>
                <a:r>
                  <a:rPr lang="zh-CN" altLang="en-US" sz="2400" dirty="0"/>
                  <a:t>其联合概率密度函数</a:t>
                </a:r>
                <a:r>
                  <a:rPr lang="en-US" altLang="zh-CN" sz="2400" dirty="0"/>
                  <a:t>, </a:t>
                </a:r>
                <a:r>
                  <a:rPr lang="zh-CN" altLang="en-US" sz="2400" dirty="0"/>
                  <a:t>即似然函数为</a:t>
                </a:r>
                <a:r>
                  <a:rPr lang="en-US" altLang="zh-CN" sz="2400" dirty="0"/>
                  <a:t>:</a:t>
                </a:r>
              </a:p>
              <a:p>
                <a:pPr>
                  <a:lnSpc>
                    <a:spcPct val="110000"/>
                  </a:lnSpc>
                </a:pPr>
                <a:endParaRPr lang="en-US" altLang="zh-CN" sz="2400" dirty="0"/>
              </a:p>
              <a:p>
                <a:pPr marL="0" indent="0">
                  <a:lnSpc>
                    <a:spcPct val="110000"/>
                  </a:lnSpc>
                  <a:buNone/>
                </a:pPr>
                <a:endParaRPr lang="en-US" altLang="zh-CN" sz="2400" dirty="0"/>
              </a:p>
              <a:p>
                <a:pPr>
                  <a:lnSpc>
                    <a:spcPct val="110000"/>
                  </a:lnSpc>
                </a:pPr>
                <a:endParaRPr lang="en-US" altLang="zh-CN" sz="2400" dirty="0"/>
              </a:p>
              <a:p>
                <a:pPr>
                  <a:lnSpc>
                    <a:spcPct val="110000"/>
                  </a:lnSpc>
                </a:pPr>
                <a:endParaRPr lang="en-US" altLang="zh-CN" sz="2400" dirty="0"/>
              </a:p>
              <a:p>
                <a:pPr>
                  <a:lnSpc>
                    <a:spcPct val="110000"/>
                  </a:lnSpc>
                </a:pPr>
                <a:endParaRPr lang="en-US" altLang="zh-CN" sz="2400" dirty="0"/>
              </a:p>
              <a:p>
                <a:pPr>
                  <a:lnSpc>
                    <a:spcPct val="110000"/>
                  </a:lnSpc>
                </a:pPr>
                <a:endParaRPr lang="en-US" altLang="zh-CN" sz="2400" dirty="0"/>
              </a:p>
            </p:txBody>
          </p:sp>
        </mc:Choice>
        <mc:Fallback xmlns="">
          <p:sp>
            <p:nvSpPr>
              <p:cNvPr id="5" name="内容占位符 2">
                <a:extLst>
                  <a:ext uri="{FF2B5EF4-FFF2-40B4-BE49-F238E27FC236}">
                    <a16:creationId xmlns:a16="http://schemas.microsoft.com/office/drawing/2014/main" id="{6C3BBC1A-0852-4427-23F4-E5CD16603B3B}"/>
                  </a:ext>
                </a:extLst>
              </p:cNvPr>
              <p:cNvSpPr>
                <a:spLocks noGrp="1" noRot="1" noChangeAspect="1" noMove="1" noResize="1" noEditPoints="1" noAdjustHandles="1" noChangeArrowheads="1" noChangeShapeType="1" noTextEdit="1"/>
              </p:cNvSpPr>
              <p:nvPr>
                <p:ph idx="1"/>
              </p:nvPr>
            </p:nvSpPr>
            <p:spPr>
              <a:xfrm>
                <a:off x="527212" y="2535330"/>
                <a:ext cx="8186482" cy="4186146"/>
              </a:xfrm>
              <a:blipFill>
                <a:blip r:embed="rId2"/>
                <a:stretch>
                  <a:fillRect l="-968" t="-4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对象 7">
                <a:extLst>
                  <a:ext uri="{FF2B5EF4-FFF2-40B4-BE49-F238E27FC236}">
                    <a16:creationId xmlns:a16="http://schemas.microsoft.com/office/drawing/2014/main" id="{00D5B928-515D-72D7-84D6-85BF7E3487E5}"/>
                  </a:ext>
                </a:extLst>
              </p:cNvPr>
              <p:cNvSpPr txBox="1"/>
              <p:nvPr/>
            </p:nvSpPr>
            <p:spPr>
              <a:xfrm>
                <a:off x="1374972" y="3104276"/>
                <a:ext cx="6696840" cy="358394"/>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200" i="1">
                          <a:solidFill>
                            <a:srgbClr val="000000"/>
                          </a:solidFill>
                          <a:latin typeface="Cambria Math" panose="02040503050406030204" pitchFamily="18" charset="0"/>
                        </a:rPr>
                        <m:t>𝑃</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𝑌</m:t>
                      </m:r>
                      <m:r>
                        <a:rPr lang="zh-CN" altLang="en-US" sz="2200" i="1">
                          <a:solidFill>
                            <a:srgbClr val="000000"/>
                          </a:solidFill>
                          <a:latin typeface="Cambria Math" panose="02040503050406030204" pitchFamily="18" charset="0"/>
                        </a:rPr>
                        <m:t>=1|</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𝜋</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r>
                        <m:rPr>
                          <m:nor/>
                        </m:rPr>
                        <a:rPr lang="zh-CN" altLang="en-US" sz="2200" i="0">
                          <a:solidFill>
                            <a:srgbClr val="000000"/>
                          </a:solidFill>
                          <a:latin typeface="Cambria Math" panose="02040503050406030204" pitchFamily="18" charset="0"/>
                        </a:rPr>
                        <m:t>  </m:t>
                      </m:r>
                      <m:r>
                        <a:rPr lang="zh-CN" altLang="en-US" sz="2200" i="1">
                          <a:solidFill>
                            <a:srgbClr val="000000"/>
                          </a:solidFill>
                          <a:latin typeface="Cambria Math" panose="02040503050406030204" pitchFamily="18" charset="0"/>
                        </a:rPr>
                        <m:t>𝑃</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𝑌</m:t>
                      </m:r>
                      <m:r>
                        <a:rPr lang="zh-CN" altLang="en-US" sz="2200" i="1">
                          <a:solidFill>
                            <a:srgbClr val="000000"/>
                          </a:solidFill>
                          <a:latin typeface="Cambria Math" panose="02040503050406030204" pitchFamily="18" charset="0"/>
                        </a:rPr>
                        <m:t>=0|</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)=1−</m:t>
                      </m:r>
                      <m:r>
                        <a:rPr lang="zh-CN" altLang="en-US" sz="2200" i="1">
                          <a:solidFill>
                            <a:srgbClr val="000000"/>
                          </a:solidFill>
                          <a:latin typeface="Cambria Math" panose="02040503050406030204" pitchFamily="18" charset="0"/>
                        </a:rPr>
                        <m:t>𝜋</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r>
                        <a:rPr lang="zh-CN" altLang="en-US" sz="2200" i="0">
                          <a:solidFill>
                            <a:srgbClr val="000000"/>
                          </a:solidFill>
                          <a:latin typeface="Cambria Math" panose="02040503050406030204" pitchFamily="18" charset="0"/>
                        </a:rPr>
                        <m:t> </m:t>
                      </m:r>
                    </m:oMath>
                  </m:oMathPara>
                </a14:m>
                <a:endParaRPr lang="zh-CN" altLang="en-US" sz="2200"/>
              </a:p>
            </p:txBody>
          </p:sp>
        </mc:Choice>
        <mc:Fallback xmlns="">
          <p:sp>
            <p:nvSpPr>
              <p:cNvPr id="8" name="对象 7">
                <a:extLst>
                  <a:ext uri="{FF2B5EF4-FFF2-40B4-BE49-F238E27FC236}">
                    <a16:creationId xmlns:a16="http://schemas.microsoft.com/office/drawing/2014/main" id="{00D5B928-515D-72D7-84D6-85BF7E3487E5}"/>
                  </a:ext>
                </a:extLst>
              </p:cNvPr>
              <p:cNvSpPr txBox="1">
                <a:spLocks noRot="1" noChangeAspect="1" noMove="1" noResize="1" noEditPoints="1" noAdjustHandles="1" noChangeArrowheads="1" noChangeShapeType="1" noTextEdit="1"/>
              </p:cNvSpPr>
              <p:nvPr/>
            </p:nvSpPr>
            <p:spPr>
              <a:xfrm>
                <a:off x="1374972" y="3104276"/>
                <a:ext cx="6696840" cy="358394"/>
              </a:xfrm>
              <a:prstGeom prst="rect">
                <a:avLst/>
              </a:prstGeom>
              <a:blipFill>
                <a:blip r:embed="rId3"/>
                <a:stretch>
                  <a:fillRect b="-389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对象 8">
                <a:extLst>
                  <a:ext uri="{FF2B5EF4-FFF2-40B4-BE49-F238E27FC236}">
                    <a16:creationId xmlns:a16="http://schemas.microsoft.com/office/drawing/2014/main" id="{641981A9-7A24-98E6-9764-98D1B330A7BE}"/>
                  </a:ext>
                </a:extLst>
              </p:cNvPr>
              <p:cNvSpPr txBox="1"/>
              <p:nvPr/>
            </p:nvSpPr>
            <p:spPr>
              <a:xfrm>
                <a:off x="2086963" y="4274537"/>
                <a:ext cx="5165456" cy="2374374"/>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en-US" altLang="zh-CN" sz="2200" b="0" i="1" smtClean="0">
                          <a:solidFill>
                            <a:srgbClr val="000000"/>
                          </a:solidFill>
                          <a:latin typeface="Cambria Math" panose="02040503050406030204" pitchFamily="18" charset="0"/>
                        </a:rPr>
                        <m:t>𝐿</m:t>
                      </m:r>
                      <m:d>
                        <m:dPr>
                          <m:ctrlPr>
                            <a:rPr lang="en-US" altLang="zh-CN" sz="2200" b="0" i="1" smtClean="0">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𝜋</m:t>
                          </m:r>
                          <m:d>
                            <m:dPr>
                              <m:ctrlPr>
                                <a:rPr lang="en-US" altLang="zh-CN" sz="2200" i="1">
                                  <a:solidFill>
                                    <a:srgbClr val="000000"/>
                                  </a:solidFill>
                                  <a:latin typeface="Cambria Math" panose="02040503050406030204" pitchFamily="18" charset="0"/>
                                </a:rPr>
                              </m:ctrlPr>
                            </m:dPr>
                            <m:e>
                              <m:r>
                                <a:rPr lang="en-US" altLang="zh-CN" sz="2200" i="1">
                                  <a:solidFill>
                                    <a:srgbClr val="000000"/>
                                  </a:solidFill>
                                  <a:latin typeface="Cambria Math" panose="02040503050406030204" pitchFamily="18" charset="0"/>
                                </a:rPr>
                                <m:t>𝑥</m:t>
                              </m:r>
                            </m:e>
                          </m:d>
                          <m:r>
                            <a:rPr lang="en-US" altLang="zh-CN" sz="2200" b="0" i="1" smtClean="0">
                              <a:solidFill>
                                <a:srgbClr val="000000"/>
                              </a:solidFill>
                              <a:latin typeface="Cambria Math" panose="02040503050406030204" pitchFamily="18" charset="0"/>
                            </a:rPr>
                            <m:t>| </m:t>
                          </m:r>
                          <m:r>
                            <a:rPr lang="en-US" altLang="zh-CN" sz="2200" i="1">
                              <a:solidFill>
                                <a:srgbClr val="000000"/>
                              </a:solidFill>
                              <a:latin typeface="Cambria Math" panose="02040503050406030204" pitchFamily="18" charset="0"/>
                            </a:rPr>
                            <m:t>𝑥</m:t>
                          </m:r>
                          <m:r>
                            <a:rPr lang="en-US" altLang="zh-CN" sz="2200" i="1">
                              <a:solidFill>
                                <a:srgbClr val="000000"/>
                              </a:solidFill>
                              <a:latin typeface="Cambria Math" panose="02040503050406030204" pitchFamily="18" charset="0"/>
                            </a:rPr>
                            <m:t>,</m:t>
                          </m:r>
                          <m:r>
                            <a:rPr lang="en-US" altLang="zh-CN" sz="2200" i="1">
                              <a:solidFill>
                                <a:srgbClr val="000000"/>
                              </a:solidFill>
                              <a:latin typeface="Cambria Math" panose="02040503050406030204" pitchFamily="18" charset="0"/>
                            </a:rPr>
                            <m:t>𝑦</m:t>
                          </m:r>
                        </m:e>
                      </m:d>
                      <m:r>
                        <a:rPr lang="en-US" altLang="zh-CN" sz="2200" b="0" i="1" smtClean="0">
                          <a:solidFill>
                            <a:srgbClr val="000000"/>
                          </a:solidFill>
                          <a:latin typeface="Cambria Math" panose="02040503050406030204" pitchFamily="18" charset="0"/>
                        </a:rPr>
                        <m:t>=</m:t>
                      </m:r>
                      <m:r>
                        <a:rPr lang="en-US" altLang="zh-CN" sz="2200" b="0" i="1" smtClean="0">
                          <a:solidFill>
                            <a:srgbClr val="000000"/>
                          </a:solidFill>
                          <a:latin typeface="Cambria Math" panose="02040503050406030204" pitchFamily="18" charset="0"/>
                        </a:rPr>
                        <m:t>𝑃</m:t>
                      </m:r>
                      <m:d>
                        <m:dPr>
                          <m:ctrlPr>
                            <a:rPr lang="en-US" altLang="zh-CN" sz="2200" b="0" i="1" smtClean="0">
                              <a:solidFill>
                                <a:srgbClr val="000000"/>
                              </a:solidFill>
                              <a:latin typeface="Cambria Math" panose="02040503050406030204" pitchFamily="18" charset="0"/>
                            </a:rPr>
                          </m:ctrlPr>
                        </m:dPr>
                        <m:e>
                          <m:r>
                            <a:rPr lang="en-US" altLang="zh-CN" sz="2200" i="1">
                              <a:solidFill>
                                <a:srgbClr val="000000"/>
                              </a:solidFill>
                              <a:latin typeface="Cambria Math" panose="02040503050406030204" pitchFamily="18" charset="0"/>
                            </a:rPr>
                            <m:t>𝑋</m:t>
                          </m:r>
                          <m:r>
                            <a:rPr lang="en-US" altLang="zh-CN" sz="2200" i="1">
                              <a:solidFill>
                                <a:srgbClr val="000000"/>
                              </a:solidFill>
                              <a:latin typeface="Cambria Math" panose="02040503050406030204" pitchFamily="18" charset="0"/>
                            </a:rPr>
                            <m:t>=</m:t>
                          </m:r>
                          <m:r>
                            <a:rPr lang="en-US" altLang="zh-CN" sz="2200" i="1">
                              <a:solidFill>
                                <a:srgbClr val="000000"/>
                              </a:solidFill>
                              <a:latin typeface="Cambria Math" panose="02040503050406030204" pitchFamily="18" charset="0"/>
                            </a:rPr>
                            <m:t>𝑥</m:t>
                          </m:r>
                          <m:r>
                            <a:rPr lang="en-US" altLang="zh-CN" sz="2200" i="1">
                              <a:solidFill>
                                <a:srgbClr val="000000"/>
                              </a:solidFill>
                              <a:latin typeface="Cambria Math" panose="02040503050406030204" pitchFamily="18" charset="0"/>
                            </a:rPr>
                            <m:t>,</m:t>
                          </m:r>
                          <m:r>
                            <a:rPr lang="en-US" altLang="zh-CN" sz="2200" b="0" i="1" smtClean="0">
                              <a:solidFill>
                                <a:srgbClr val="000000"/>
                              </a:solidFill>
                              <a:latin typeface="Cambria Math" panose="02040503050406030204" pitchFamily="18" charset="0"/>
                            </a:rPr>
                            <m:t>𝑌</m:t>
                          </m:r>
                          <m:r>
                            <a:rPr lang="en-US" altLang="zh-CN" sz="2200" b="0" i="1" smtClean="0">
                              <a:solidFill>
                                <a:srgbClr val="000000"/>
                              </a:solidFill>
                              <a:latin typeface="Cambria Math" panose="02040503050406030204" pitchFamily="18" charset="0"/>
                            </a:rPr>
                            <m:t>=</m:t>
                          </m:r>
                          <m:r>
                            <a:rPr lang="en-US" altLang="zh-CN" sz="2200" b="0" i="1" smtClean="0">
                              <a:solidFill>
                                <a:srgbClr val="000000"/>
                              </a:solidFill>
                              <a:latin typeface="Cambria Math" panose="02040503050406030204" pitchFamily="18" charset="0"/>
                            </a:rPr>
                            <m:t>𝑦</m:t>
                          </m:r>
                        </m:e>
                        <m:e>
                          <m:r>
                            <a:rPr lang="en-US" altLang="zh-CN" sz="2200" b="0" i="1" smtClean="0">
                              <a:solidFill>
                                <a:srgbClr val="000000"/>
                              </a:solidFill>
                              <a:latin typeface="Cambria Math" panose="02040503050406030204" pitchFamily="18" charset="0"/>
                            </a:rPr>
                            <m:t> </m:t>
                          </m:r>
                          <m:r>
                            <a:rPr lang="zh-CN" altLang="en-US" sz="2200" i="1">
                              <a:solidFill>
                                <a:srgbClr val="000000"/>
                              </a:solidFill>
                              <a:latin typeface="Cambria Math" panose="02040503050406030204" pitchFamily="18" charset="0"/>
                            </a:rPr>
                            <m:t>𝜋</m:t>
                          </m:r>
                          <m:d>
                            <m:dPr>
                              <m:ctrlPr>
                                <a:rPr lang="en-US" altLang="zh-CN" sz="2200" i="1">
                                  <a:solidFill>
                                    <a:srgbClr val="000000"/>
                                  </a:solidFill>
                                  <a:latin typeface="Cambria Math" panose="02040503050406030204" pitchFamily="18" charset="0"/>
                                </a:rPr>
                              </m:ctrlPr>
                            </m:dPr>
                            <m:e>
                              <m:r>
                                <a:rPr lang="en-US" altLang="zh-CN" sz="2200" i="1">
                                  <a:solidFill>
                                    <a:srgbClr val="000000"/>
                                  </a:solidFill>
                                  <a:latin typeface="Cambria Math" panose="02040503050406030204" pitchFamily="18" charset="0"/>
                                </a:rPr>
                                <m:t>𝑥</m:t>
                              </m:r>
                            </m:e>
                          </m:d>
                        </m:e>
                      </m:d>
                      <m:r>
                        <a:rPr lang="en-US" altLang="zh-CN" sz="2200" b="0" i="1" smtClean="0">
                          <a:solidFill>
                            <a:srgbClr val="000000"/>
                          </a:solidFill>
                          <a:latin typeface="Cambria Math" panose="02040503050406030204" pitchFamily="18" charset="0"/>
                        </a:rPr>
                        <m:t>=</m:t>
                      </m:r>
                      <m:nary>
                        <m:naryPr>
                          <m:chr m:val="∏"/>
                          <m:ctrlPr>
                            <a:rPr lang="zh-CN" altLang="en-US" sz="2200" i="1">
                              <a:solidFill>
                                <a:srgbClr val="000000"/>
                              </a:solidFill>
                              <a:latin typeface="Cambria Math" panose="02040503050406030204" pitchFamily="18" charset="0"/>
                            </a:rPr>
                          </m:ctrlPr>
                        </m:naryPr>
                        <m:sub>
                          <m:r>
                            <a:rPr lang="zh-CN" altLang="en-US" sz="2200" i="1">
                              <a:solidFill>
                                <a:srgbClr val="000000"/>
                              </a:solidFill>
                              <a:latin typeface="Cambria Math" panose="02040503050406030204" pitchFamily="18" charset="0"/>
                            </a:rPr>
                            <m:t>𝑖</m:t>
                          </m:r>
                          <m:r>
                            <a:rPr lang="zh-CN" altLang="en-US" sz="2200" i="1">
                              <a:solidFill>
                                <a:srgbClr val="000000"/>
                              </a:solidFill>
                              <a:latin typeface="Cambria Math" panose="02040503050406030204" pitchFamily="18" charset="0"/>
                            </a:rPr>
                            <m:t>=1</m:t>
                          </m:r>
                        </m:sub>
                        <m:sup>
                          <m:r>
                            <a:rPr lang="zh-CN" altLang="en-US" sz="2200" i="1">
                              <a:solidFill>
                                <a:srgbClr val="000000"/>
                              </a:solidFill>
                              <a:latin typeface="Cambria Math" panose="02040503050406030204" pitchFamily="18" charset="0"/>
                            </a:rPr>
                            <m:t>𝑁</m:t>
                          </m:r>
                        </m:sup>
                        <m:e>
                          <m:r>
                            <a:rPr lang="en-US" altLang="zh-CN" sz="2200" i="1">
                              <a:solidFill>
                                <a:srgbClr val="000000"/>
                              </a:solidFill>
                              <a:latin typeface="Cambria Math" panose="02040503050406030204" pitchFamily="18" charset="0"/>
                            </a:rPr>
                            <m:t>𝑃</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en-US" altLang="zh-CN" sz="2200" i="1">
                                  <a:solidFill>
                                    <a:srgbClr val="000000"/>
                                  </a:solidFill>
                                  <a:latin typeface="Cambria Math" panose="02040503050406030204" pitchFamily="18" charset="0"/>
                                </a:rPr>
                                <m:t>𝑋</m:t>
                              </m:r>
                              <m:r>
                                <a:rPr lang="en-US" altLang="zh-CN"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𝑖</m:t>
                              </m:r>
                            </m:sub>
                          </m:sSub>
                          <m:r>
                            <a:rPr lang="zh-CN" altLang="en-US" sz="2200" i="1">
                              <a:solidFill>
                                <a:srgbClr val="000000"/>
                              </a:solidFill>
                              <a:latin typeface="Cambria Math" panose="02040503050406030204" pitchFamily="18" charset="0"/>
                            </a:rPr>
                            <m:t>)</m:t>
                          </m:r>
                          <m:r>
                            <a:rPr lang="en-US" altLang="zh-CN" sz="2200" i="1">
                              <a:solidFill>
                                <a:srgbClr val="000000"/>
                              </a:solidFill>
                              <a:latin typeface="Cambria Math" panose="02040503050406030204" pitchFamily="18" charset="0"/>
                            </a:rPr>
                            <m:t>𝑃</m:t>
                          </m:r>
                          <m:r>
                            <a:rPr lang="zh-CN" altLang="en-US" sz="2200" i="1">
                              <a:solidFill>
                                <a:srgbClr val="000000"/>
                              </a:solidFill>
                              <a:latin typeface="Cambria Math" panose="02040503050406030204" pitchFamily="18" charset="0"/>
                            </a:rPr>
                            <m:t>(</m:t>
                          </m:r>
                          <m:r>
                            <a:rPr lang="en-US" altLang="zh-CN" sz="2200" i="1">
                              <a:solidFill>
                                <a:srgbClr val="000000"/>
                              </a:solidFill>
                              <a:latin typeface="Cambria Math" panose="02040503050406030204" pitchFamily="18" charset="0"/>
                            </a:rPr>
                            <m:t>𝑌</m:t>
                          </m:r>
                          <m:r>
                            <a:rPr lang="en-US" altLang="zh-CN" sz="2200" i="1">
                              <a:solidFill>
                                <a:srgbClr val="000000"/>
                              </a:solidFill>
                              <a:latin typeface="Cambria Math" panose="02040503050406030204" pitchFamily="18" charset="0"/>
                            </a:rPr>
                            <m:t>=</m:t>
                          </m:r>
                          <m:sSub>
                            <m:sSubPr>
                              <m:ctrlPr>
                                <a:rPr lang="en-US" altLang="zh-CN" sz="2200" i="1">
                                  <a:solidFill>
                                    <a:srgbClr val="000000"/>
                                  </a:solidFill>
                                  <a:latin typeface="Cambria Math" panose="02040503050406030204" pitchFamily="18" charset="0"/>
                                </a:rPr>
                              </m:ctrlPr>
                            </m:sSubPr>
                            <m:e>
                              <m:r>
                                <a:rPr lang="en-US" altLang="zh-CN" sz="2200" i="1">
                                  <a:solidFill>
                                    <a:srgbClr val="000000"/>
                                  </a:solidFill>
                                  <a:latin typeface="Cambria Math" panose="02040503050406030204" pitchFamily="18" charset="0"/>
                                </a:rPr>
                                <m:t>𝑦</m:t>
                              </m:r>
                            </m:e>
                            <m:sub>
                              <m:r>
                                <a:rPr lang="en-US" altLang="zh-CN" sz="2200" i="1">
                                  <a:solidFill>
                                    <a:srgbClr val="000000"/>
                                  </a:solidFill>
                                  <a:latin typeface="Cambria Math" panose="02040503050406030204" pitchFamily="18" charset="0"/>
                                </a:rPr>
                                <m:t>𝑖</m:t>
                              </m:r>
                            </m:sub>
                          </m:sSub>
                          <m:r>
                            <a:rPr lang="en-US" altLang="zh-CN"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en-US" altLang="zh-CN" sz="2200" i="1">
                                  <a:solidFill>
                                    <a:srgbClr val="000000"/>
                                  </a:solidFill>
                                  <a:latin typeface="Cambria Math" panose="02040503050406030204" pitchFamily="18" charset="0"/>
                                </a:rPr>
                                <m:t>𝑋</m:t>
                              </m:r>
                              <m:r>
                                <a:rPr lang="en-US" altLang="zh-CN"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𝑖</m:t>
                              </m:r>
                            </m:sub>
                          </m:sSub>
                          <m:r>
                            <a:rPr lang="en-US" altLang="zh-CN" sz="2200" b="0" i="1" smtClean="0">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𝜋</m:t>
                          </m:r>
                          <m:d>
                            <m:dPr>
                              <m:ctrlPr>
                                <a:rPr lang="en-US" altLang="zh-CN" sz="2200" i="1">
                                  <a:solidFill>
                                    <a:srgbClr val="000000"/>
                                  </a:solidFill>
                                  <a:latin typeface="Cambria Math" panose="02040503050406030204" pitchFamily="18" charset="0"/>
                                </a:rPr>
                              </m:ctrlPr>
                            </m:dPr>
                            <m:e>
                              <m:r>
                                <a:rPr lang="en-US" altLang="zh-CN" sz="2200" i="1">
                                  <a:solidFill>
                                    <a:srgbClr val="000000"/>
                                  </a:solidFill>
                                  <a:latin typeface="Cambria Math" panose="02040503050406030204" pitchFamily="18" charset="0"/>
                                </a:rPr>
                                <m:t>𝑥</m:t>
                              </m:r>
                            </m:e>
                          </m:d>
                          <m:r>
                            <a:rPr lang="zh-CN" altLang="en-US" sz="2200" i="1">
                              <a:solidFill>
                                <a:srgbClr val="000000"/>
                              </a:solidFill>
                              <a:latin typeface="Cambria Math" panose="02040503050406030204" pitchFamily="18" charset="0"/>
                            </a:rPr>
                            <m:t>)</m:t>
                          </m:r>
                        </m:e>
                      </m:nary>
                    </m:oMath>
                  </m:oMathPara>
                </a14:m>
                <a:endParaRPr lang="en-US" altLang="zh-CN" sz="22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200" b="0" i="1" smtClean="0">
                          <a:solidFill>
                            <a:srgbClr val="000000"/>
                          </a:solidFill>
                          <a:latin typeface="Cambria Math" panose="02040503050406030204" pitchFamily="18" charset="0"/>
                        </a:rPr>
                        <m:t>   </m:t>
                      </m:r>
                      <m:r>
                        <a:rPr lang="en-US" altLang="zh-CN" sz="2200" b="0" i="1" smtClean="0">
                          <a:solidFill>
                            <a:srgbClr val="000000"/>
                          </a:solidFill>
                          <a:latin typeface="Cambria Math" panose="02040503050406030204" pitchFamily="18" charset="0"/>
                          <a:ea typeface="Cambria Math" panose="02040503050406030204" pitchFamily="18" charset="0"/>
                        </a:rPr>
                        <m:t>∝</m:t>
                      </m:r>
                      <m:nary>
                        <m:naryPr>
                          <m:chr m:val="∏"/>
                          <m:ctrlPr>
                            <a:rPr lang="zh-CN" altLang="en-US" sz="2200" i="1">
                              <a:solidFill>
                                <a:srgbClr val="000000"/>
                              </a:solidFill>
                              <a:latin typeface="Cambria Math" panose="02040503050406030204" pitchFamily="18" charset="0"/>
                            </a:rPr>
                          </m:ctrlPr>
                        </m:naryPr>
                        <m:sub>
                          <m:r>
                            <a:rPr lang="zh-CN" altLang="en-US" sz="2200" i="1">
                              <a:solidFill>
                                <a:srgbClr val="000000"/>
                              </a:solidFill>
                              <a:latin typeface="Cambria Math" panose="02040503050406030204" pitchFamily="18" charset="0"/>
                            </a:rPr>
                            <m:t>𝑖</m:t>
                          </m:r>
                          <m:r>
                            <a:rPr lang="zh-CN" altLang="en-US" sz="2200" i="1">
                              <a:solidFill>
                                <a:srgbClr val="000000"/>
                              </a:solidFill>
                              <a:latin typeface="Cambria Math" panose="02040503050406030204" pitchFamily="18" charset="0"/>
                            </a:rPr>
                            <m:t>=1</m:t>
                          </m:r>
                        </m:sub>
                        <m:sup>
                          <m:r>
                            <a:rPr lang="zh-CN" altLang="en-US" sz="2200" i="1">
                              <a:solidFill>
                                <a:srgbClr val="000000"/>
                              </a:solidFill>
                              <a:latin typeface="Cambria Math" panose="02040503050406030204" pitchFamily="18" charset="0"/>
                            </a:rPr>
                            <m:t>𝑁</m:t>
                          </m:r>
                        </m:sup>
                        <m:e>
                          <m:r>
                            <a:rPr lang="en-US" altLang="zh-CN"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𝜋</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𝑖</m:t>
                              </m:r>
                            </m:sub>
                          </m:sSub>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m:t>
                              </m:r>
                            </m:e>
                            <m: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𝑖</m:t>
                                  </m:r>
                                </m:sub>
                              </m:sSub>
                            </m:sup>
                          </m:sSup>
                          <m:r>
                            <a:rPr lang="zh-CN" altLang="en-US" sz="2200" i="1">
                              <a:solidFill>
                                <a:srgbClr val="000000"/>
                              </a:solidFill>
                              <a:latin typeface="Cambria Math" panose="02040503050406030204" pitchFamily="18" charset="0"/>
                            </a:rPr>
                            <m:t>[1−</m:t>
                          </m:r>
                          <m:r>
                            <a:rPr lang="zh-CN" altLang="en-US" sz="2200" i="1">
                              <a:solidFill>
                                <a:srgbClr val="000000"/>
                              </a:solidFill>
                              <a:latin typeface="Cambria Math" panose="02040503050406030204" pitchFamily="18" charset="0"/>
                            </a:rPr>
                            <m:t>𝜋</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𝑖</m:t>
                              </m:r>
                            </m:sub>
                          </m:sSub>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m:t>
                              </m:r>
                            </m:e>
                            <m:sup>
                              <m:r>
                                <a:rPr lang="zh-CN" altLang="en-US" sz="2200" i="1">
                                  <a:solidFill>
                                    <a:srgbClr val="000000"/>
                                  </a:solidFill>
                                  <a:latin typeface="Cambria Math" panose="02040503050406030204" pitchFamily="18" charset="0"/>
                                </a:rPr>
                                <m:t>1−</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𝑖</m:t>
                                  </m:r>
                                </m:sub>
                              </m:sSub>
                            </m:sup>
                          </m:sSup>
                        </m:e>
                      </m:nary>
                    </m:oMath>
                  </m:oMathPara>
                </a14:m>
                <a:endParaRPr lang="zh-CN" altLang="en-US" sz="2200" dirty="0"/>
              </a:p>
            </p:txBody>
          </p:sp>
        </mc:Choice>
        <mc:Fallback>
          <p:sp>
            <p:nvSpPr>
              <p:cNvPr id="9" name="对象 8">
                <a:extLst>
                  <a:ext uri="{FF2B5EF4-FFF2-40B4-BE49-F238E27FC236}">
                    <a16:creationId xmlns:a16="http://schemas.microsoft.com/office/drawing/2014/main" id="{641981A9-7A24-98E6-9764-98D1B330A7BE}"/>
                  </a:ext>
                </a:extLst>
              </p:cNvPr>
              <p:cNvSpPr txBox="1">
                <a:spLocks noRot="1" noChangeAspect="1" noMove="1" noResize="1" noEditPoints="1" noAdjustHandles="1" noChangeArrowheads="1" noChangeShapeType="1" noTextEdit="1"/>
              </p:cNvSpPr>
              <p:nvPr/>
            </p:nvSpPr>
            <p:spPr>
              <a:xfrm>
                <a:off x="2086963" y="4274537"/>
                <a:ext cx="5165456" cy="2374374"/>
              </a:xfrm>
              <a:prstGeom prst="rect">
                <a:avLst/>
              </a:prstGeom>
              <a:blipFill>
                <a:blip r:embed="rId4"/>
                <a:stretch>
                  <a:fillRect/>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53DBF13F-BEC6-8D2E-F563-933B44F2176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15</a:t>
            </a:fld>
            <a:endParaRPr lang="en-US" dirty="0"/>
          </a:p>
        </p:txBody>
      </p:sp>
      <p:sp>
        <p:nvSpPr>
          <p:cNvPr id="6" name="对象 5">
            <a:extLst>
              <a:ext uri="{FF2B5EF4-FFF2-40B4-BE49-F238E27FC236}">
                <a16:creationId xmlns:a16="http://schemas.microsoft.com/office/drawing/2014/main" id="{BB92F3C2-2E4F-6DF1-E30A-3958A8D6FB07}"/>
              </a:ext>
            </a:extLst>
          </p:cNvPr>
          <p:cNvSpPr txBox="1"/>
          <p:nvPr/>
        </p:nvSpPr>
        <p:spPr>
          <a:xfrm>
            <a:off x="6204201" y="5195971"/>
            <a:ext cx="1557337" cy="444500"/>
          </a:xfrm>
          <a:prstGeom prst="rect">
            <a:avLst/>
          </a:prstGeom>
        </p:spPr>
        <p:txBody>
          <a:bodyPr>
            <a:normAutofit/>
          </a:bodyPr>
          <a:lstStyle/>
          <a:p>
            <a:endParaRPr lang="zh-CN" altLang="en-US"/>
          </a:p>
        </p:txBody>
      </p:sp>
      <p:sp>
        <p:nvSpPr>
          <p:cNvPr id="7" name="对象 6">
            <a:extLst>
              <a:ext uri="{FF2B5EF4-FFF2-40B4-BE49-F238E27FC236}">
                <a16:creationId xmlns:a16="http://schemas.microsoft.com/office/drawing/2014/main" id="{F730AB25-C395-E40F-D75D-A9D7B4A79398}"/>
              </a:ext>
            </a:extLst>
          </p:cNvPr>
          <p:cNvSpPr txBox="1"/>
          <p:nvPr/>
        </p:nvSpPr>
        <p:spPr>
          <a:xfrm>
            <a:off x="4218405" y="6655945"/>
            <a:ext cx="707190" cy="404109"/>
          </a:xfrm>
          <a:prstGeom prst="rect">
            <a:avLst/>
          </a:prstGeom>
        </p:spPr>
        <p:txBody>
          <a:bodyPr>
            <a:normAutofit/>
          </a:bodyPr>
          <a:lstStyle/>
          <a:p>
            <a:endParaRPr lang="zh-CN" altLang="en-US"/>
          </a:p>
        </p:txBody>
      </p:sp>
    </p:spTree>
    <p:extLst>
      <p:ext uri="{BB962C8B-B14F-4D97-AF65-F5344CB8AC3E}">
        <p14:creationId xmlns:p14="http://schemas.microsoft.com/office/powerpoint/2010/main" val="214518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4689F1D-7671-693E-1697-1BDC4094C73A}"/>
              </a:ext>
            </a:extLst>
          </p:cNvPr>
          <p:cNvSpPr txBox="1"/>
          <p:nvPr/>
        </p:nvSpPr>
        <p:spPr>
          <a:xfrm>
            <a:off x="259373" y="16485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模型参数估计</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998BF590-3CF3-54BE-4520-1690E6C1DA04}"/>
                  </a:ext>
                </a:extLst>
              </p:cNvPr>
              <p:cNvSpPr>
                <a:spLocks noGrp="1"/>
              </p:cNvSpPr>
              <p:nvPr>
                <p:ph idx="1"/>
              </p:nvPr>
            </p:nvSpPr>
            <p:spPr>
              <a:xfrm>
                <a:off x="521124" y="2613470"/>
                <a:ext cx="8101752" cy="4152039"/>
              </a:xfrm>
            </p:spPr>
            <p:txBody>
              <a:bodyPr>
                <a:noAutofit/>
              </a:bodyPr>
              <a:lstStyle/>
              <a:p>
                <a:pPr>
                  <a:lnSpc>
                    <a:spcPct val="100000"/>
                  </a:lnSpc>
                </a:pPr>
                <a:r>
                  <a:rPr lang="zh-CN" altLang="en-US" sz="2200"/>
                  <a:t>对数似然</a:t>
                </a:r>
                <a:r>
                  <a:rPr lang="en-US" altLang="zh-CN" sz="2200"/>
                  <a:t>:</a:t>
                </a:r>
                <a:endParaRPr lang="en-US" altLang="zh-CN" sz="2200" dirty="0"/>
              </a:p>
              <a:p>
                <a:pPr>
                  <a:lnSpc>
                    <a:spcPct val="100000"/>
                  </a:lnSpc>
                </a:pPr>
                <a:endParaRPr lang="en-US" altLang="zh-CN" sz="2200" dirty="0"/>
              </a:p>
              <a:p>
                <a:pPr>
                  <a:lnSpc>
                    <a:spcPct val="100000"/>
                  </a:lnSpc>
                </a:pPr>
                <a:endParaRPr lang="en-US" altLang="zh-CN" sz="2200" dirty="0"/>
              </a:p>
              <a:p>
                <a:pPr>
                  <a:lnSpc>
                    <a:spcPct val="100000"/>
                  </a:lnSpc>
                </a:pPr>
                <a:endParaRPr lang="en-US" altLang="zh-CN" sz="2200"/>
              </a:p>
              <a:p>
                <a:pPr>
                  <a:lnSpc>
                    <a:spcPct val="100000"/>
                  </a:lnSpc>
                </a:pPr>
                <a:endParaRPr lang="en-US" altLang="zh-CN" sz="2200"/>
              </a:p>
              <a:p>
                <a:pPr>
                  <a:lnSpc>
                    <a:spcPct val="100000"/>
                  </a:lnSpc>
                </a:pPr>
                <a:endParaRPr lang="en-US" altLang="zh-CN" sz="2200"/>
              </a:p>
              <a:p>
                <a:pPr>
                  <a:lnSpc>
                    <a:spcPct val="100000"/>
                  </a:lnSpc>
                </a:pPr>
                <a:endParaRPr lang="en-US" altLang="zh-CN" sz="2200"/>
              </a:p>
              <a:p>
                <a:pPr>
                  <a:lnSpc>
                    <a:spcPct val="100000"/>
                  </a:lnSpc>
                </a:pPr>
                <a:r>
                  <a:rPr lang="zh-CN" altLang="en-US" sz="2200"/>
                  <a:t>对</a:t>
                </a:r>
                <a14:m>
                  <m:oMath xmlns:m="http://schemas.openxmlformats.org/officeDocument/2006/math">
                    <m:r>
                      <a:rPr lang="zh-CN" altLang="en-US" sz="2200" i="1">
                        <a:solidFill>
                          <a:srgbClr val="000000"/>
                        </a:solidFill>
                        <a:latin typeface="Cambria Math" panose="02040503050406030204" pitchFamily="18" charset="0"/>
                      </a:rPr>
                      <m:t>𝐿</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𝑤</m:t>
                    </m:r>
                    <m:r>
                      <a:rPr lang="zh-CN" altLang="en-US" sz="2200" i="1">
                        <a:solidFill>
                          <a:srgbClr val="000000"/>
                        </a:solidFill>
                        <a:latin typeface="Cambria Math" panose="02040503050406030204" pitchFamily="18" charset="0"/>
                      </a:rPr>
                      <m:t>)</m:t>
                    </m:r>
                  </m:oMath>
                </a14:m>
                <a:r>
                  <a:rPr lang="zh-CN" altLang="en-US" sz="2200"/>
                  <a:t>求极大值</a:t>
                </a:r>
                <a:r>
                  <a:rPr lang="en-US" altLang="zh-CN" sz="2200"/>
                  <a:t>, </a:t>
                </a:r>
                <a:r>
                  <a:rPr lang="zh-CN" altLang="en-US" sz="2200"/>
                  <a:t>得到</a:t>
                </a:r>
                <a14:m>
                  <m:oMath xmlns:m="http://schemas.openxmlformats.org/officeDocument/2006/math">
                    <m:r>
                      <a:rPr lang="zh-CN" altLang="en-US" sz="2200" i="1">
                        <a:solidFill>
                          <a:srgbClr val="000000"/>
                        </a:solidFill>
                        <a:latin typeface="Cambria Math" panose="02040503050406030204" pitchFamily="18" charset="0"/>
                      </a:rPr>
                      <m:t>𝑤</m:t>
                    </m:r>
                  </m:oMath>
                </a14:m>
                <a:r>
                  <a:rPr lang="zh-CN" altLang="en-US" sz="2200"/>
                  <a:t>的估计值</a:t>
                </a:r>
              </a:p>
            </p:txBody>
          </p:sp>
        </mc:Choice>
        <mc:Fallback xmlns="">
          <p:sp>
            <p:nvSpPr>
              <p:cNvPr id="5" name="内容占位符 2">
                <a:extLst>
                  <a:ext uri="{FF2B5EF4-FFF2-40B4-BE49-F238E27FC236}">
                    <a16:creationId xmlns:a16="http://schemas.microsoft.com/office/drawing/2014/main" id="{998BF590-3CF3-54BE-4520-1690E6C1DA04}"/>
                  </a:ext>
                </a:extLst>
              </p:cNvPr>
              <p:cNvSpPr>
                <a:spLocks noGrp="1" noRot="1" noChangeAspect="1" noMove="1" noResize="1" noEditPoints="1" noAdjustHandles="1" noChangeArrowheads="1" noChangeShapeType="1" noTextEdit="1"/>
              </p:cNvSpPr>
              <p:nvPr>
                <p:ph idx="1"/>
              </p:nvPr>
            </p:nvSpPr>
            <p:spPr>
              <a:xfrm>
                <a:off x="521124" y="2613470"/>
                <a:ext cx="8101752" cy="4152039"/>
              </a:xfrm>
              <a:blipFill>
                <a:blip r:embed="rId2"/>
                <a:stretch>
                  <a:fillRect l="-827" t="-10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对象 6">
                <a:extLst>
                  <a:ext uri="{FF2B5EF4-FFF2-40B4-BE49-F238E27FC236}">
                    <a16:creationId xmlns:a16="http://schemas.microsoft.com/office/drawing/2014/main" id="{6DA3D46F-6464-B9C9-D4BA-9E0914C5F604}"/>
                  </a:ext>
                </a:extLst>
              </p:cNvPr>
              <p:cNvSpPr txBox="1"/>
              <p:nvPr/>
            </p:nvSpPr>
            <p:spPr>
              <a:xfrm>
                <a:off x="1281398" y="3011436"/>
                <a:ext cx="7043848" cy="2756799"/>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𝐿</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𝑁</m:t>
                          </m:r>
                        </m:sup>
                        <m:e>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e>
                      </m:nary>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log</m:t>
                          </m:r>
                        </m:fName>
                        <m:e>
                          <m:r>
                            <a:rPr lang="zh-CN" altLang="en-US" sz="2000" i="1">
                              <a:solidFill>
                                <a:srgbClr val="000000"/>
                              </a:solidFill>
                              <a:latin typeface="Cambria Math" panose="02040503050406030204" pitchFamily="18" charset="0"/>
                            </a:rPr>
                            <m:t>𝜋</m:t>
                          </m:r>
                        </m:e>
                      </m:func>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)+(1−</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log</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𝜋</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oMath>
                    <m:oMath xmlns:m="http://schemas.openxmlformats.org/officeDocument/2006/math">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𝑁</m:t>
                          </m:r>
                        </m:sup>
                        <m:e>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e>
                      </m:nary>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log</m:t>
                          </m:r>
                        </m:fName>
                        <m:e>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𝜋</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num>
                            <m:den>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𝜋</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den>
                          </m:f>
                        </m:e>
                      </m:func>
                      <m:r>
                        <a:rPr lang="zh-CN" altLang="en-US" sz="2000" i="1">
                          <a:solidFill>
                            <a:srgbClr val="000000"/>
                          </a:solidFill>
                          <a:latin typeface="Cambria Math" panose="02040503050406030204" pitchFamily="18" charset="0"/>
                        </a:rPr>
                        <m:t>+</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log</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𝜋</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oMath>
                    <m:oMath xmlns:m="http://schemas.openxmlformats.org/officeDocument/2006/math">
                      <m:r>
                        <m:rPr>
                          <m:nor/>
                        </m:rPr>
                        <a:rPr lang="zh-CN" altLang="en-US" sz="2000" i="0">
                          <a:solidFill>
                            <a:srgbClr val="000000"/>
                          </a:solidFill>
                          <a:latin typeface="Cambria Math" panose="02040503050406030204" pitchFamily="18" charset="0"/>
                        </a:rPr>
                        <m:t>         =</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𝑁</m:t>
                          </m:r>
                        </m:sup>
                        <m:e>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e>
                      </m:nary>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log</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1+</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exp</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7" name="对象 6">
                <a:extLst>
                  <a:ext uri="{FF2B5EF4-FFF2-40B4-BE49-F238E27FC236}">
                    <a16:creationId xmlns:a16="http://schemas.microsoft.com/office/drawing/2014/main" id="{6DA3D46F-6464-B9C9-D4BA-9E0914C5F604}"/>
                  </a:ext>
                </a:extLst>
              </p:cNvPr>
              <p:cNvSpPr txBox="1">
                <a:spLocks noRot="1" noChangeAspect="1" noMove="1" noResize="1" noEditPoints="1" noAdjustHandles="1" noChangeArrowheads="1" noChangeShapeType="1" noTextEdit="1"/>
              </p:cNvSpPr>
              <p:nvPr/>
            </p:nvSpPr>
            <p:spPr>
              <a:xfrm>
                <a:off x="1281398" y="3011436"/>
                <a:ext cx="7043848" cy="2756799"/>
              </a:xfrm>
              <a:prstGeom prst="rect">
                <a:avLst/>
              </a:prstGeom>
              <a:blipFill>
                <a:blip r:embed="rId3"/>
                <a:stretch>
                  <a:fillRect/>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AD054512-AEE7-C6D8-B34E-F06142F891F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16</a:t>
            </a:fld>
            <a:endParaRPr lang="en-US" dirty="0"/>
          </a:p>
        </p:txBody>
      </p:sp>
    </p:spTree>
    <p:extLst>
      <p:ext uri="{BB962C8B-B14F-4D97-AF65-F5344CB8AC3E}">
        <p14:creationId xmlns:p14="http://schemas.microsoft.com/office/powerpoint/2010/main" val="274941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4689F1D-7671-693E-1697-1BDC4094C73A}"/>
              </a:ext>
            </a:extLst>
          </p:cNvPr>
          <p:cNvSpPr txBox="1"/>
          <p:nvPr/>
        </p:nvSpPr>
        <p:spPr>
          <a:xfrm>
            <a:off x="259373" y="16485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模型参数估计</a:t>
            </a:r>
          </a:p>
        </p:txBody>
      </p:sp>
      <p:sp>
        <p:nvSpPr>
          <p:cNvPr id="5" name="内容占位符 2">
            <a:extLst>
              <a:ext uri="{FF2B5EF4-FFF2-40B4-BE49-F238E27FC236}">
                <a16:creationId xmlns:a16="http://schemas.microsoft.com/office/drawing/2014/main" id="{998BF590-3CF3-54BE-4520-1690E6C1DA04}"/>
              </a:ext>
            </a:extLst>
          </p:cNvPr>
          <p:cNvSpPr>
            <a:spLocks noGrp="1"/>
          </p:cNvSpPr>
          <p:nvPr>
            <p:ph idx="1"/>
          </p:nvPr>
        </p:nvSpPr>
        <p:spPr>
          <a:xfrm>
            <a:off x="462531" y="2632810"/>
            <a:ext cx="8191398" cy="3624556"/>
          </a:xfrm>
        </p:spPr>
        <p:txBody>
          <a:bodyPr>
            <a:normAutofit/>
          </a:bodyPr>
          <a:lstStyle/>
          <a:p>
            <a:pPr>
              <a:lnSpc>
                <a:spcPct val="100000"/>
              </a:lnSpc>
            </a:pPr>
            <a:r>
              <a:rPr lang="zh-CN" altLang="en-US" sz="2400" dirty="0"/>
              <a:t>通常采用</a:t>
            </a:r>
            <a:r>
              <a:rPr lang="zh-CN" altLang="en-US" sz="2400" b="1" dirty="0">
                <a:solidFill>
                  <a:srgbClr val="0070C0"/>
                </a:solidFill>
              </a:rPr>
              <a:t>梯度下降法</a:t>
            </a:r>
            <a:r>
              <a:rPr lang="zh-CN" altLang="en-US" sz="2400" dirty="0"/>
              <a:t>及</a:t>
            </a:r>
            <a:r>
              <a:rPr lang="zh-CN" altLang="en-US" sz="2400" b="1" dirty="0">
                <a:solidFill>
                  <a:srgbClr val="0070C0"/>
                </a:solidFill>
              </a:rPr>
              <a:t>拟牛顿法 </a:t>
            </a:r>
            <a:r>
              <a:rPr lang="en-US" altLang="zh-CN" sz="2400" dirty="0"/>
              <a:t>(</a:t>
            </a:r>
            <a:r>
              <a:rPr lang="zh-CN" altLang="en-US" sz="2400" dirty="0"/>
              <a:t>优化算法详见</a:t>
            </a:r>
            <a:r>
              <a:rPr lang="en-US" altLang="zh-CN" sz="2400" dirty="0"/>
              <a:t>《</a:t>
            </a:r>
            <a:r>
              <a:rPr lang="zh-CN" altLang="en-US" sz="2400" dirty="0"/>
              <a:t>统计学习方法</a:t>
            </a:r>
            <a:r>
              <a:rPr lang="en-US" altLang="zh-CN" sz="2400" dirty="0"/>
              <a:t>》</a:t>
            </a:r>
            <a:r>
              <a:rPr lang="zh-CN" altLang="en-US" sz="2400" dirty="0"/>
              <a:t>附录</a:t>
            </a:r>
            <a:r>
              <a:rPr lang="en-US" altLang="zh-CN" sz="2400" dirty="0"/>
              <a:t>A, B), </a:t>
            </a:r>
            <a:r>
              <a:rPr lang="zh-CN" altLang="en-US" sz="2400" dirty="0"/>
              <a:t>学到模型：</a:t>
            </a:r>
          </a:p>
        </p:txBody>
      </p:sp>
      <mc:AlternateContent xmlns:mc="http://schemas.openxmlformats.org/markup-compatibility/2006">
        <mc:Choice xmlns:a14="http://schemas.microsoft.com/office/drawing/2010/main" Requires="a14">
          <p:sp>
            <p:nvSpPr>
              <p:cNvPr id="10" name="对象 9">
                <a:extLst>
                  <a:ext uri="{FF2B5EF4-FFF2-40B4-BE49-F238E27FC236}">
                    <a16:creationId xmlns:a16="http://schemas.microsoft.com/office/drawing/2014/main" id="{2BEF6663-7B80-D3AB-624C-36B73E00C8A2}"/>
                  </a:ext>
                </a:extLst>
              </p:cNvPr>
              <p:cNvSpPr txBox="1"/>
              <p:nvPr/>
            </p:nvSpPr>
            <p:spPr>
              <a:xfrm>
                <a:off x="1870658" y="3930596"/>
                <a:ext cx="5013034" cy="187866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𝑌</m:t>
                      </m:r>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exp</m:t>
                              </m:r>
                            </m:fName>
                            <m:e>
                              <m:r>
                                <a:rPr lang="zh-CN" altLang="en-US" sz="2400" i="1">
                                  <a:solidFill>
                                    <a:srgbClr val="000000"/>
                                  </a:solidFill>
                                  <a:latin typeface="Cambria Math" panose="02040503050406030204" pitchFamily="18" charset="0"/>
                                </a:rPr>
                                <m:t>(</m:t>
                              </m:r>
                            </m:e>
                          </m:func>
                          <m:r>
                            <a:rPr lang="zh-CN" altLang="en-US" sz="2400" i="1">
                              <a:solidFill>
                                <a:srgbClr val="000000"/>
                              </a:solidFill>
                              <a:latin typeface="Cambria Math" panose="02040503050406030204" pitchFamily="18" charset="0"/>
                            </a:rPr>
                            <m:t>𝑤</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num>
                        <m:den>
                          <m:r>
                            <a:rPr lang="zh-CN" altLang="en-US" sz="2400" i="1">
                              <a:solidFill>
                                <a:srgbClr val="000000"/>
                              </a:solidFill>
                              <a:latin typeface="Cambria Math" panose="02040503050406030204" pitchFamily="18" charset="0"/>
                            </a:rPr>
                            <m:t>1+</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exp</m:t>
                              </m:r>
                            </m:fName>
                            <m:e>
                              <m:r>
                                <a:rPr lang="zh-CN" altLang="en-US" sz="2400" i="1">
                                  <a:solidFill>
                                    <a:srgbClr val="000000"/>
                                  </a:solidFill>
                                  <a:latin typeface="Cambria Math" panose="02040503050406030204" pitchFamily="18" charset="0"/>
                                </a:rPr>
                                <m:t>(</m:t>
                              </m:r>
                            </m:e>
                          </m:func>
                          <m:r>
                            <a:rPr lang="zh-CN" altLang="en-US" sz="2400" i="1">
                              <a:solidFill>
                                <a:srgbClr val="000000"/>
                              </a:solidFill>
                              <a:latin typeface="Cambria Math" panose="02040503050406030204" pitchFamily="18" charset="0"/>
                            </a:rPr>
                            <m:t>𝑤</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den>
                      </m:f>
                    </m:oMath>
                  </m:oMathPara>
                </a14:m>
                <a:endParaRPr lang="en-US" altLang="zh-CN" sz="2400"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𝑌</m:t>
                      </m:r>
                      <m:r>
                        <a:rPr lang="zh-CN" altLang="en-US" sz="2400" i="1">
                          <a:solidFill>
                            <a:srgbClr val="000000"/>
                          </a:solidFill>
                          <a:latin typeface="Cambria Math" panose="02040503050406030204" pitchFamily="18" charset="0"/>
                        </a:rPr>
                        <m:t>=0|</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1+</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exp</m:t>
                              </m:r>
                            </m:fName>
                            <m:e>
                              <m:r>
                                <a:rPr lang="zh-CN" altLang="en-US" sz="2400" i="1">
                                  <a:solidFill>
                                    <a:srgbClr val="000000"/>
                                  </a:solidFill>
                                  <a:latin typeface="Cambria Math" panose="02040503050406030204" pitchFamily="18" charset="0"/>
                                </a:rPr>
                                <m:t>(</m:t>
                              </m:r>
                            </m:e>
                          </m:func>
                          <m:r>
                            <a:rPr lang="zh-CN" altLang="en-US" sz="2400" i="1">
                              <a:solidFill>
                                <a:srgbClr val="000000"/>
                              </a:solidFill>
                              <a:latin typeface="Cambria Math" panose="02040503050406030204" pitchFamily="18" charset="0"/>
                            </a:rPr>
                            <m:t>𝑤</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den>
                      </m:f>
                      <m:r>
                        <a:rPr lang="zh-CN" altLang="en-US" sz="2400" i="0">
                          <a:solidFill>
                            <a:srgbClr val="000000"/>
                          </a:solidFill>
                          <a:latin typeface="Cambria Math" panose="02040503050406030204" pitchFamily="18" charset="0"/>
                        </a:rPr>
                        <m:t> </m:t>
                      </m:r>
                    </m:oMath>
                  </m:oMathPara>
                </a14:m>
                <a:endParaRPr lang="zh-CN" altLang="en-US" sz="2400" dirty="0"/>
              </a:p>
            </p:txBody>
          </p:sp>
        </mc:Choice>
        <mc:Fallback>
          <p:sp>
            <p:nvSpPr>
              <p:cNvPr id="10" name="对象 9">
                <a:extLst>
                  <a:ext uri="{FF2B5EF4-FFF2-40B4-BE49-F238E27FC236}">
                    <a16:creationId xmlns:a16="http://schemas.microsoft.com/office/drawing/2014/main" id="{2BEF6663-7B80-D3AB-624C-36B73E00C8A2}"/>
                  </a:ext>
                </a:extLst>
              </p:cNvPr>
              <p:cNvSpPr txBox="1">
                <a:spLocks noRot="1" noChangeAspect="1" noMove="1" noResize="1" noEditPoints="1" noAdjustHandles="1" noChangeArrowheads="1" noChangeShapeType="1" noTextEdit="1"/>
              </p:cNvSpPr>
              <p:nvPr/>
            </p:nvSpPr>
            <p:spPr>
              <a:xfrm>
                <a:off x="1870658" y="3930596"/>
                <a:ext cx="5013034" cy="1878660"/>
              </a:xfrm>
              <a:prstGeom prst="rect">
                <a:avLst/>
              </a:prstGeom>
              <a:blipFill>
                <a:blip r:embed="rId2"/>
                <a:stretch>
                  <a:fillRect/>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AD054512-AEE7-C6D8-B34E-F06142F891F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17</a:t>
            </a:fld>
            <a:endParaRPr lang="en-US" dirty="0"/>
          </a:p>
        </p:txBody>
      </p:sp>
    </p:spTree>
    <p:extLst>
      <p:ext uri="{BB962C8B-B14F-4D97-AF65-F5344CB8AC3E}">
        <p14:creationId xmlns:p14="http://schemas.microsoft.com/office/powerpoint/2010/main" val="2551203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D37DC4-935F-4010-A45B-D3B863C761E9}"/>
              </a:ext>
            </a:extLst>
          </p:cNvPr>
          <p:cNvSpPr txBox="1"/>
          <p:nvPr/>
        </p:nvSpPr>
        <p:spPr>
          <a:xfrm>
            <a:off x="259373" y="16485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模型参数估计</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128E43C4-64B3-419F-BBD4-873096473892}"/>
                  </a:ext>
                </a:extLst>
              </p:cNvPr>
              <p:cNvSpPr>
                <a:spLocks noGrp="1"/>
              </p:cNvSpPr>
              <p:nvPr>
                <p:ph idx="1"/>
              </p:nvPr>
            </p:nvSpPr>
            <p:spPr>
              <a:xfrm>
                <a:off x="462531" y="2579021"/>
                <a:ext cx="8191398" cy="3624556"/>
              </a:xfrm>
            </p:spPr>
            <p:txBody>
              <a:bodyPr>
                <a:normAutofit/>
              </a:bodyPr>
              <a:lstStyle/>
              <a:p>
                <a:pPr marL="0" indent="0">
                  <a:lnSpc>
                    <a:spcPct val="100000"/>
                  </a:lnSpc>
                  <a:buNone/>
                </a:pPr>
                <a:r>
                  <a:rPr lang="en-US" altLang="zh-CN" sz="2400" b="1">
                    <a:solidFill>
                      <a:srgbClr val="C00000"/>
                    </a:solidFill>
                  </a:rPr>
                  <a:t>Logistic</a:t>
                </a:r>
                <a:r>
                  <a:rPr lang="zh-CN" altLang="en-US" sz="2400" b="1">
                    <a:solidFill>
                      <a:srgbClr val="C00000"/>
                    </a:solidFill>
                  </a:rPr>
                  <a:t>回归模型学习的梯度下降算法</a:t>
                </a:r>
                <a:endParaRPr lang="en-US" altLang="zh-CN" sz="2400" b="1">
                  <a:solidFill>
                    <a:srgbClr val="C00000"/>
                  </a:solidFill>
                </a:endParaRPr>
              </a:p>
              <a:p>
                <a:pPr>
                  <a:lnSpc>
                    <a:spcPct val="100000"/>
                  </a:lnSpc>
                </a:pPr>
                <a:r>
                  <a:rPr lang="zh-CN" altLang="en-US" sz="2000"/>
                  <a:t>输入</a:t>
                </a:r>
                <a:r>
                  <a:rPr lang="en-US" altLang="zh-CN" sz="2000"/>
                  <a:t>:</a:t>
                </a:r>
                <a14:m>
                  <m:oMath xmlns:m="http://schemas.openxmlformats.org/officeDocument/2006/math">
                    <m:r>
                      <a:rPr lang="zh-CN" altLang="en-US" sz="2000" i="1">
                        <a:latin typeface="Cambria Math" panose="02040503050406030204" pitchFamily="18" charset="0"/>
                      </a:rPr>
                      <m:t> </m:t>
                    </m:r>
                    <m:sSubSup>
                      <m:sSubSupPr>
                        <m:ctrlPr>
                          <a:rPr lang="en-US" altLang="zh-CN" sz="2000" i="1">
                            <a:latin typeface="Cambria Math" panose="02040503050406030204" pitchFamily="18" charset="0"/>
                          </a:rPr>
                        </m:ctrlPr>
                      </m:sSubSupPr>
                      <m:e>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d>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sSubSup>
                    <m:r>
                      <a:rPr lang="en-US" altLang="zh-CN" sz="2000">
                        <a:latin typeface="Cambria Math" panose="02040503050406030204" pitchFamily="18" charset="0"/>
                      </a:rPr>
                      <m:t>,</m:t>
                    </m:r>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en-US" altLang="zh-CN" sz="2000" i="1">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p>
                      <m:sSupPr>
                        <m:ctrlPr>
                          <a:rPr lang="en-US" altLang="zh-CN" sz="2000" i="1">
                            <a:solidFill>
                              <a:srgbClr val="000000"/>
                            </a:solidFill>
                            <a:latin typeface="Cambria Math" panose="02040503050406030204" pitchFamily="18" charset="0"/>
                          </a:rPr>
                        </m:ctrlPr>
                      </m:sSupPr>
                      <m:e>
                        <m:r>
                          <a:rPr lang="en-US" altLang="zh-CN" sz="2000" b="1" i="1">
                            <a:solidFill>
                              <a:srgbClr val="000000"/>
                            </a:solidFill>
                            <a:latin typeface="Cambria Math" panose="02040503050406030204" pitchFamily="18" charset="0"/>
                          </a:rPr>
                          <m:t>𝑹</m:t>
                        </m:r>
                      </m:e>
                      <m:sup>
                        <m:r>
                          <a:rPr lang="en-US" altLang="zh-CN" sz="2000" i="1">
                            <a:solidFill>
                              <a:srgbClr val="000000"/>
                            </a:solidFill>
                            <a:latin typeface="Cambria Math" panose="02040503050406030204" pitchFamily="18" charset="0"/>
                          </a:rPr>
                          <m:t>𝑛</m:t>
                        </m:r>
                      </m:sup>
                    </m:sSup>
                    <m:r>
                      <a:rPr lang="en-US" altLang="zh-CN" sz="2000" i="1">
                        <a:solidFill>
                          <a:srgbClr val="000000"/>
                        </a:solidFill>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zh-CN" altLang="en-US" sz="2000" i="1">
                        <a:solidFill>
                          <a:srgbClr val="000000"/>
                        </a:solidFill>
                        <a:latin typeface="Cambria Math" panose="02040503050406030204" pitchFamily="18" charset="0"/>
                      </a:rPr>
                      <m:t>∈</m:t>
                    </m:r>
                    <m:d>
                      <m:dPr>
                        <m:begChr m:val="{"/>
                        <m:endChr m:val="}"/>
                        <m:ctrlPr>
                          <a:rPr lang="en-US"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0, 1</m:t>
                        </m:r>
                      </m:e>
                    </m:d>
                  </m:oMath>
                </a14:m>
                <a:endParaRPr lang="en-US" altLang="zh-CN" sz="2000">
                  <a:solidFill>
                    <a:srgbClr val="000000"/>
                  </a:solidFill>
                </a:endParaRPr>
              </a:p>
              <a:p>
                <a:pPr>
                  <a:lnSpc>
                    <a:spcPct val="100000"/>
                  </a:lnSpc>
                </a:pPr>
                <a:r>
                  <a:rPr lang="zh-CN" altLang="en-US" sz="2000"/>
                  <a:t>输出</a:t>
                </a:r>
                <a:r>
                  <a:rPr lang="en-US" altLang="zh-CN" sz="2000"/>
                  <a:t>: </a:t>
                </a:r>
                <a:r>
                  <a:rPr lang="zh-CN" altLang="en-US" sz="2000"/>
                  <a:t>最优模型参数 </a:t>
                </a:r>
                <a14:m>
                  <m:oMath xmlns:m="http://schemas.openxmlformats.org/officeDocument/2006/math">
                    <m:r>
                      <a:rPr lang="en-US" altLang="zh-CN" sz="2000" b="0" i="1" smtClean="0">
                        <a:solidFill>
                          <a:srgbClr val="000000"/>
                        </a:solidFill>
                        <a:latin typeface="Cambria Math" panose="02040503050406030204" pitchFamily="18" charset="0"/>
                      </a:rPr>
                      <m:t>𝑤</m:t>
                    </m:r>
                    <m:r>
                      <a:rPr lang="en-US" altLang="zh-CN" sz="2000" b="0" i="1" smtClean="0">
                        <a:solidFill>
                          <a:srgbClr val="000000"/>
                        </a:solidFill>
                        <a:latin typeface="Cambria Math" panose="02040503050406030204" pitchFamily="18" charset="0"/>
                      </a:rPr>
                      <m:t>=</m:t>
                    </m:r>
                    <m:sSup>
                      <m:sSupPr>
                        <m:ctrlPr>
                          <a:rPr lang="en-US" altLang="zh-CN" sz="2000" b="0" i="1" smtClean="0">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m:t>
                        </m:r>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𝑤</m:t>
                            </m:r>
                          </m:e>
                          <m:sup>
                            <m:r>
                              <a:rPr lang="en-US" altLang="zh-CN" sz="2000" i="1">
                                <a:solidFill>
                                  <a:srgbClr val="000000"/>
                                </a:solidFill>
                                <a:latin typeface="Cambria Math" panose="02040503050406030204" pitchFamily="18" charset="0"/>
                              </a:rPr>
                              <m:t>(1)</m:t>
                            </m:r>
                          </m:sup>
                        </m:sSup>
                        <m:r>
                          <a:rPr lang="en-US" altLang="zh-CN" sz="2000" i="1">
                            <a:solidFill>
                              <a:srgbClr val="000000"/>
                            </a:solidFill>
                            <a:latin typeface="Cambria Math" panose="02040503050406030204" pitchFamily="18" charset="0"/>
                          </a:rPr>
                          <m:t>, </m:t>
                        </m:r>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𝑤</m:t>
                            </m:r>
                          </m:e>
                          <m:sup>
                            <m:r>
                              <a:rPr lang="en-US" altLang="zh-CN" sz="2000" i="1">
                                <a:solidFill>
                                  <a:srgbClr val="000000"/>
                                </a:solidFill>
                                <a:latin typeface="Cambria Math" panose="02040503050406030204" pitchFamily="18" charset="0"/>
                              </a:rPr>
                              <m:t>(2)</m:t>
                            </m:r>
                          </m:sup>
                        </m:sSup>
                        <m:r>
                          <a:rPr lang="en-US" altLang="zh-CN" sz="2000" i="1">
                            <a:solidFill>
                              <a:srgbClr val="000000"/>
                            </a:solidFill>
                            <a:latin typeface="Cambria Math" panose="02040503050406030204" pitchFamily="18" charset="0"/>
                          </a:rPr>
                          <m:t>,…, </m:t>
                        </m:r>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𝑤</m:t>
                            </m:r>
                          </m:e>
                          <m:sup>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𝑛</m:t>
                            </m:r>
                            <m:r>
                              <a:rPr lang="en-US" altLang="zh-CN" sz="2000" i="1">
                                <a:solidFill>
                                  <a:srgbClr val="000000"/>
                                </a:solidFill>
                                <a:latin typeface="Cambria Math" panose="02040503050406030204" pitchFamily="18" charset="0"/>
                              </a:rPr>
                              <m:t>)</m:t>
                            </m:r>
                          </m:sup>
                        </m:sSup>
                        <m:r>
                          <a:rPr lang="en-US" altLang="zh-CN" sz="2000" i="1">
                            <a:solidFill>
                              <a:srgbClr val="000000"/>
                            </a:solidFill>
                            <a:latin typeface="Cambria Math" panose="02040503050406030204" pitchFamily="18" charset="0"/>
                          </a:rPr>
                          <m:t>)</m:t>
                        </m:r>
                      </m:e>
                      <m:sup>
                        <m:r>
                          <m:rPr>
                            <m:sty m:val="p"/>
                          </m:rPr>
                          <a:rPr lang="en-US" altLang="zh-CN" sz="2000" b="0" i="0" smtClean="0">
                            <a:solidFill>
                              <a:srgbClr val="000000"/>
                            </a:solidFill>
                            <a:latin typeface="Cambria Math" panose="02040503050406030204" pitchFamily="18" charset="0"/>
                          </a:rPr>
                          <m:t>T</m:t>
                        </m:r>
                      </m:sup>
                    </m:sSup>
                  </m:oMath>
                </a14:m>
                <a:r>
                  <a:rPr lang="en-US" altLang="zh-CN" sz="2000"/>
                  <a:t>; logistic</a:t>
                </a:r>
                <a:r>
                  <a:rPr lang="zh-CN" altLang="en-US" sz="2000"/>
                  <a:t>回归模型</a:t>
                </a:r>
                <a:endParaRPr lang="en-US" altLang="zh-CN" sz="2000" dirty="0"/>
              </a:p>
              <a:p>
                <a:pPr>
                  <a:lnSpc>
                    <a:spcPct val="100000"/>
                  </a:lnSpc>
                </a:pPr>
                <a:endParaRPr lang="en-US" altLang="zh-CN" sz="2000"/>
              </a:p>
              <a:p>
                <a:pPr>
                  <a:lnSpc>
                    <a:spcPct val="100000"/>
                  </a:lnSpc>
                </a:pPr>
                <a:r>
                  <a:rPr lang="zh-CN" altLang="en-US" sz="2000"/>
                  <a:t>对数似然</a:t>
                </a:r>
                <a:r>
                  <a:rPr lang="en-US" altLang="zh-CN" sz="2000"/>
                  <a:t>:</a:t>
                </a:r>
              </a:p>
              <a:p>
                <a:pPr>
                  <a:lnSpc>
                    <a:spcPct val="100000"/>
                  </a:lnSpc>
                </a:pPr>
                <a:endParaRPr lang="en-US" altLang="zh-CN" sz="2000"/>
              </a:p>
              <a:p>
                <a:pPr>
                  <a:lnSpc>
                    <a:spcPct val="100000"/>
                  </a:lnSpc>
                </a:pPr>
                <a:r>
                  <a:rPr lang="zh-CN" altLang="en-US" sz="2000"/>
                  <a:t>梯度下降</a:t>
                </a:r>
                <a:r>
                  <a:rPr lang="en-US" altLang="zh-CN" sz="2000"/>
                  <a:t>:</a:t>
                </a:r>
              </a:p>
              <a:p>
                <a:pPr>
                  <a:lnSpc>
                    <a:spcPct val="100000"/>
                  </a:lnSpc>
                </a:pPr>
                <a:endParaRPr lang="zh-CN" altLang="en-US" sz="2000" dirty="0"/>
              </a:p>
            </p:txBody>
          </p:sp>
        </mc:Choice>
        <mc:Fallback xmlns="">
          <p:sp>
            <p:nvSpPr>
              <p:cNvPr id="5" name="内容占位符 2">
                <a:extLst>
                  <a:ext uri="{FF2B5EF4-FFF2-40B4-BE49-F238E27FC236}">
                    <a16:creationId xmlns:a16="http://schemas.microsoft.com/office/drawing/2014/main" id="{128E43C4-64B3-419F-BBD4-873096473892}"/>
                  </a:ext>
                </a:extLst>
              </p:cNvPr>
              <p:cNvSpPr>
                <a:spLocks noGrp="1" noRot="1" noChangeAspect="1" noMove="1" noResize="1" noEditPoints="1" noAdjustHandles="1" noChangeArrowheads="1" noChangeShapeType="1" noTextEdit="1"/>
              </p:cNvSpPr>
              <p:nvPr>
                <p:ph idx="1"/>
              </p:nvPr>
            </p:nvSpPr>
            <p:spPr>
              <a:xfrm>
                <a:off x="462531" y="2579021"/>
                <a:ext cx="8191398" cy="3624556"/>
              </a:xfrm>
              <a:blipFill>
                <a:blip r:embed="rId2"/>
                <a:stretch>
                  <a:fillRect l="-1190" t="-13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对象 6">
                <a:extLst>
                  <a:ext uri="{FF2B5EF4-FFF2-40B4-BE49-F238E27FC236}">
                    <a16:creationId xmlns:a16="http://schemas.microsoft.com/office/drawing/2014/main" id="{CBFD9908-4EAF-44FF-98B5-EA9990C33966}"/>
                  </a:ext>
                </a:extLst>
              </p:cNvPr>
              <p:cNvSpPr txBox="1"/>
              <p:nvPr/>
            </p:nvSpPr>
            <p:spPr>
              <a:xfrm>
                <a:off x="1770028" y="4098168"/>
                <a:ext cx="5603943" cy="911641"/>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𝐿</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𝑁</m:t>
                          </m:r>
                        </m:sup>
                        <m:e>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e>
                      </m:nary>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log</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1+</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exp</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6" name="对象 6">
                <a:extLst>
                  <a:ext uri="{FF2B5EF4-FFF2-40B4-BE49-F238E27FC236}">
                    <a16:creationId xmlns:a16="http://schemas.microsoft.com/office/drawing/2014/main" id="{CBFD9908-4EAF-44FF-98B5-EA9990C33966}"/>
                  </a:ext>
                </a:extLst>
              </p:cNvPr>
              <p:cNvSpPr txBox="1">
                <a:spLocks noRot="1" noChangeAspect="1" noMove="1" noResize="1" noEditPoints="1" noAdjustHandles="1" noChangeArrowheads="1" noChangeShapeType="1" noTextEdit="1"/>
              </p:cNvSpPr>
              <p:nvPr/>
            </p:nvSpPr>
            <p:spPr>
              <a:xfrm>
                <a:off x="1770028" y="4098168"/>
                <a:ext cx="5603943" cy="91164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对象 6">
                <a:extLst>
                  <a:ext uri="{FF2B5EF4-FFF2-40B4-BE49-F238E27FC236}">
                    <a16:creationId xmlns:a16="http://schemas.microsoft.com/office/drawing/2014/main" id="{B2650486-5D16-4A9B-AE61-32F974F27307}"/>
                  </a:ext>
                </a:extLst>
              </p:cNvPr>
              <p:cNvSpPr txBox="1"/>
              <p:nvPr/>
            </p:nvSpPr>
            <p:spPr>
              <a:xfrm>
                <a:off x="2110155" y="5553583"/>
                <a:ext cx="4422254" cy="911641"/>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m:rPr>
                          <m:sty m:val="p"/>
                        </m:rPr>
                        <a:rPr lang="zh-CN" altLang="en-US" sz="2000" i="1" smtClean="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𝐿</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𝑁</m:t>
                          </m:r>
                        </m:sup>
                        <m:e>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e>
                      </m:nary>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f>
                        <m:fPr>
                          <m:ctrlPr>
                            <a:rPr lang="en-US" altLang="zh-CN" sz="2000" i="1" smtClean="0">
                              <a:solidFill>
                                <a:srgbClr val="000000"/>
                              </a:solidFill>
                              <a:latin typeface="Cambria Math" panose="02040503050406030204" pitchFamily="18" charset="0"/>
                            </a:rPr>
                          </m:ctrlPr>
                        </m:fPr>
                        <m:num>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exp</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en-US" altLang="zh-CN" sz="2000" b="0" i="1" smtClean="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num>
                        <m:den>
                          <m:r>
                            <a:rPr lang="zh-CN" altLang="en-US" sz="2000" i="1">
                              <a:solidFill>
                                <a:srgbClr val="000000"/>
                              </a:solidFill>
                              <a:latin typeface="Cambria Math" panose="02040503050406030204" pitchFamily="18" charset="0"/>
                            </a:rPr>
                            <m:t>1+</m:t>
                          </m:r>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exp</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𝑤</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den>
                      </m:f>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7" name="对象 6">
                <a:extLst>
                  <a:ext uri="{FF2B5EF4-FFF2-40B4-BE49-F238E27FC236}">
                    <a16:creationId xmlns:a16="http://schemas.microsoft.com/office/drawing/2014/main" id="{B2650486-5D16-4A9B-AE61-32F974F27307}"/>
                  </a:ext>
                </a:extLst>
              </p:cNvPr>
              <p:cNvSpPr txBox="1">
                <a:spLocks noRot="1" noChangeAspect="1" noMove="1" noResize="1" noEditPoints="1" noAdjustHandles="1" noChangeArrowheads="1" noChangeShapeType="1" noTextEdit="1"/>
              </p:cNvSpPr>
              <p:nvPr/>
            </p:nvSpPr>
            <p:spPr>
              <a:xfrm>
                <a:off x="2110155" y="5553583"/>
                <a:ext cx="4422254" cy="911641"/>
              </a:xfrm>
              <a:prstGeom prst="rect">
                <a:avLst/>
              </a:prstGeom>
              <a:blipFill>
                <a:blip r:embed="rId4"/>
                <a:stretch>
                  <a:fillRect/>
                </a:stretch>
              </a:blipFill>
            </p:spPr>
            <p:txBody>
              <a:bodyPr/>
              <a:lstStyle/>
              <a:p>
                <a:r>
                  <a:rPr lang="zh-CN" altLang="en-US">
                    <a:noFill/>
                  </a:rPr>
                  <a:t> </a:t>
                </a:r>
              </a:p>
            </p:txBody>
          </p:sp>
        </mc:Fallback>
      </mc:AlternateContent>
      <p:sp>
        <p:nvSpPr>
          <p:cNvPr id="8" name="Slide Number Placeholder 5">
            <a:extLst>
              <a:ext uri="{FF2B5EF4-FFF2-40B4-BE49-F238E27FC236}">
                <a16:creationId xmlns:a16="http://schemas.microsoft.com/office/drawing/2014/main" id="{FCEF80D9-13D3-482A-95A4-F95DBF0FF6D2}"/>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18</a:t>
            </a:fld>
            <a:endParaRPr lang="en-US" dirty="0"/>
          </a:p>
        </p:txBody>
      </p:sp>
    </p:spTree>
    <p:extLst>
      <p:ext uri="{BB962C8B-B14F-4D97-AF65-F5344CB8AC3E}">
        <p14:creationId xmlns:p14="http://schemas.microsoft.com/office/powerpoint/2010/main" val="245936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D37DC4-935F-4010-A45B-D3B863C761E9}"/>
              </a:ext>
            </a:extLst>
          </p:cNvPr>
          <p:cNvSpPr txBox="1"/>
          <p:nvPr/>
        </p:nvSpPr>
        <p:spPr>
          <a:xfrm>
            <a:off x="259373" y="16485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模型参数估计</a:t>
            </a:r>
          </a:p>
        </p:txBody>
      </p:sp>
      <mc:AlternateContent xmlns:mc="http://schemas.openxmlformats.org/markup-compatibility/2006">
        <mc:Choice xmlns:a14="http://schemas.microsoft.com/office/drawing/2010/main" Requires="a14">
          <p:sp>
            <p:nvSpPr>
              <p:cNvPr id="5" name="内容占位符 2">
                <a:extLst>
                  <a:ext uri="{FF2B5EF4-FFF2-40B4-BE49-F238E27FC236}">
                    <a16:creationId xmlns:a16="http://schemas.microsoft.com/office/drawing/2014/main" id="{128E43C4-64B3-419F-BBD4-873096473892}"/>
                  </a:ext>
                </a:extLst>
              </p:cNvPr>
              <p:cNvSpPr>
                <a:spLocks noGrp="1"/>
              </p:cNvSpPr>
              <p:nvPr>
                <p:ph idx="1"/>
              </p:nvPr>
            </p:nvSpPr>
            <p:spPr>
              <a:xfrm>
                <a:off x="462531" y="2579021"/>
                <a:ext cx="8191398" cy="4004660"/>
              </a:xfrm>
            </p:spPr>
            <p:txBody>
              <a:bodyPr>
                <a:normAutofit/>
              </a:bodyPr>
              <a:lstStyle/>
              <a:p>
                <a:pPr marL="0" indent="0">
                  <a:lnSpc>
                    <a:spcPct val="100000"/>
                  </a:lnSpc>
                  <a:buNone/>
                </a:pPr>
                <a:r>
                  <a:rPr lang="en-US" altLang="zh-CN" sz="2400" b="1" dirty="0">
                    <a:solidFill>
                      <a:srgbClr val="C00000"/>
                    </a:solidFill>
                  </a:rPr>
                  <a:t>Logistic</a:t>
                </a:r>
                <a:r>
                  <a:rPr lang="zh-CN" altLang="en-US" sz="2400" b="1" dirty="0">
                    <a:solidFill>
                      <a:srgbClr val="C00000"/>
                    </a:solidFill>
                  </a:rPr>
                  <a:t>回归模型学习的梯度下降算法</a:t>
                </a:r>
                <a:endParaRPr lang="en-US" altLang="zh-CN" sz="2400" b="1" dirty="0">
                  <a:solidFill>
                    <a:srgbClr val="C00000"/>
                  </a:solidFill>
                </a:endParaRPr>
              </a:p>
              <a:p>
                <a:pPr marL="0" indent="0">
                  <a:lnSpc>
                    <a:spcPct val="100000"/>
                  </a:lnSpc>
                  <a:buNone/>
                </a:pPr>
                <a:r>
                  <a:rPr lang="en-US" altLang="zh-CN" sz="2000" dirty="0"/>
                  <a:t> (1) </a:t>
                </a:r>
                <a:r>
                  <a:rPr lang="zh-CN" altLang="en-US" sz="2000" dirty="0"/>
                  <a:t>选取初值 </a:t>
                </a:r>
                <a14:m>
                  <m:oMath xmlns:m="http://schemas.openxmlformats.org/officeDocument/2006/math">
                    <m:sSup>
                      <m:sSupPr>
                        <m:ctrlPr>
                          <a:rPr lang="en-US" altLang="zh-CN" sz="2000" i="1" smtClean="0">
                            <a:solidFill>
                              <a:srgbClr val="000000"/>
                            </a:solidFill>
                            <a:latin typeface="Cambria Math" panose="02040503050406030204" pitchFamily="18" charset="0"/>
                          </a:rPr>
                        </m:ctrlPr>
                      </m:sSupPr>
                      <m:e>
                        <m:r>
                          <a:rPr lang="en-US" altLang="zh-CN" sz="2000" b="0" i="1" smtClean="0">
                            <a:solidFill>
                              <a:srgbClr val="000000"/>
                            </a:solidFill>
                            <a:latin typeface="Cambria Math" panose="02040503050406030204" pitchFamily="18" charset="0"/>
                          </a:rPr>
                          <m:t>𝑤</m:t>
                        </m:r>
                      </m:e>
                      <m:sup>
                        <m:r>
                          <a:rPr lang="en-US" altLang="zh-CN" sz="2000" i="1">
                            <a:solidFill>
                              <a:srgbClr val="000000"/>
                            </a:solidFill>
                            <a:latin typeface="Cambria Math" panose="02040503050406030204" pitchFamily="18" charset="0"/>
                          </a:rPr>
                          <m:t>&lt;0&gt;</m:t>
                        </m:r>
                      </m:sup>
                    </m:sSup>
                    <m:r>
                      <a:rPr lang="en-US" altLang="zh-CN"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0</m:t>
                    </m:r>
                  </m:oMath>
                </a14:m>
                <a:r>
                  <a:rPr lang="en-US" altLang="zh-CN" sz="2000" dirty="0"/>
                  <a:t>, </a:t>
                </a:r>
                <a:r>
                  <a:rPr lang="zh-CN" altLang="en-US" sz="2000" dirty="0"/>
                  <a:t>令 </a:t>
                </a:r>
                <a14:m>
                  <m:oMath xmlns:m="http://schemas.openxmlformats.org/officeDocument/2006/math">
                    <m:r>
                      <a:rPr lang="en-US" altLang="zh-CN" sz="2000" b="0" i="1" smtClean="0">
                        <a:solidFill>
                          <a:srgbClr val="000000"/>
                        </a:solidFill>
                        <a:latin typeface="Cambria Math" panose="02040503050406030204" pitchFamily="18" charset="0"/>
                      </a:rPr>
                      <m:t>𝑘</m:t>
                    </m:r>
                    <m:r>
                      <a:rPr lang="en-US" altLang="zh-CN" sz="2000" i="1">
                        <a:solidFill>
                          <a:srgbClr val="000000"/>
                        </a:solidFill>
                        <a:latin typeface="Cambria Math" panose="02040503050406030204" pitchFamily="18" charset="0"/>
                        <a:ea typeface="Cambria Math" panose="02040503050406030204" pitchFamily="18" charset="0"/>
                      </a:rPr>
                      <m:t>=</m:t>
                    </m:r>
                    <m:r>
                      <m:rPr>
                        <m:nor/>
                      </m:rPr>
                      <a:rPr lang="en-US" altLang="zh-CN" sz="2000" b="0" i="0" smtClean="0">
                        <a:solidFill>
                          <a:srgbClr val="000000"/>
                        </a:solidFill>
                        <a:latin typeface="Cambria Math" panose="02040503050406030204" pitchFamily="18" charset="0"/>
                      </a:rPr>
                      <m:t>0</m:t>
                    </m:r>
                  </m:oMath>
                </a14:m>
                <a:endParaRPr lang="en-US" altLang="zh-CN" sz="2000" dirty="0"/>
              </a:p>
              <a:p>
                <a:pPr marL="0" indent="0">
                  <a:lnSpc>
                    <a:spcPct val="100000"/>
                  </a:lnSpc>
                  <a:buNone/>
                </a:pPr>
                <a:r>
                  <a:rPr lang="en-US" altLang="zh-CN" sz="2000" dirty="0"/>
                  <a:t> (2) </a:t>
                </a:r>
                <a:r>
                  <a:rPr lang="zh-CN" altLang="en-US" sz="2000" dirty="0"/>
                  <a:t>计算：</a:t>
                </a:r>
                <a:endParaRPr lang="en-US" altLang="zh-CN" sz="2000" dirty="0"/>
              </a:p>
              <a:p>
                <a:pPr>
                  <a:lnSpc>
                    <a:spcPct val="100000"/>
                  </a:lnSpc>
                </a:pPr>
                <a:endParaRPr lang="en-US" altLang="zh-CN" sz="2000" dirty="0"/>
              </a:p>
              <a:p>
                <a:pPr>
                  <a:lnSpc>
                    <a:spcPct val="100000"/>
                  </a:lnSpc>
                </a:pPr>
                <a:endParaRPr lang="en-US" altLang="zh-CN" sz="2000" dirty="0"/>
              </a:p>
              <a:p>
                <a:pPr marL="0" indent="0">
                  <a:lnSpc>
                    <a:spcPct val="100000"/>
                  </a:lnSpc>
                  <a:buNone/>
                </a:pPr>
                <a:r>
                  <a:rPr lang="en-US" altLang="zh-CN" sz="2000" dirty="0"/>
                  <a:t> (3) </a:t>
                </a:r>
                <a:r>
                  <a:rPr lang="zh-CN" altLang="en-US" sz="2000" dirty="0"/>
                  <a:t>若 </a:t>
                </a:r>
                <a14:m>
                  <m:oMath xmlns:m="http://schemas.openxmlformats.org/officeDocument/2006/math">
                    <m:r>
                      <a:rPr lang="zh-CN" altLang="en-US" sz="2000" i="1">
                        <a:solidFill>
                          <a:srgbClr val="000000"/>
                        </a:solidFill>
                        <a:latin typeface="Cambria Math" panose="02040503050406030204" pitchFamily="18" charset="0"/>
                      </a:rPr>
                      <m:t>𝐿</m:t>
                    </m:r>
                    <m:d>
                      <m:dPr>
                        <m:ctrlPr>
                          <a:rPr lang="zh-CN" altLang="en-US" sz="2000" i="1">
                            <a:solidFill>
                              <a:srgbClr val="000000"/>
                            </a:solidFill>
                            <a:latin typeface="Cambria Math" panose="02040503050406030204" pitchFamily="18" charset="0"/>
                          </a:rPr>
                        </m:ctrlPr>
                      </m:dPr>
                      <m:e>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𝑤</m:t>
                            </m:r>
                          </m:e>
                          <m:sup>
                            <m:r>
                              <a:rPr lang="en-US" altLang="zh-CN" sz="2000" i="1">
                                <a:solidFill>
                                  <a:srgbClr val="000000"/>
                                </a:solidFill>
                                <a:latin typeface="Cambria Math" panose="02040503050406030204" pitchFamily="18" charset="0"/>
                              </a:rPr>
                              <m:t>&lt;</m:t>
                            </m:r>
                            <m:r>
                              <a:rPr lang="en-US" altLang="zh-CN" sz="2000" i="1">
                                <a:solidFill>
                                  <a:srgbClr val="000000"/>
                                </a:solidFill>
                                <a:latin typeface="Cambria Math" panose="02040503050406030204" pitchFamily="18" charset="0"/>
                              </a:rPr>
                              <m:t>𝑘</m:t>
                            </m:r>
                            <m:r>
                              <a:rPr lang="en-US" altLang="zh-CN" sz="2000" i="1">
                                <a:solidFill>
                                  <a:srgbClr val="000000"/>
                                </a:solidFill>
                                <a:latin typeface="Cambria Math" panose="02040503050406030204" pitchFamily="18" charset="0"/>
                              </a:rPr>
                              <m:t>&gt;</m:t>
                            </m:r>
                          </m:sup>
                        </m:sSup>
                      </m:e>
                    </m:d>
                    <m:r>
                      <a:rPr lang="en-US" altLang="zh-CN" sz="2000" b="0" i="1" smtClean="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𝐿</m:t>
                    </m:r>
                    <m:d>
                      <m:dPr>
                        <m:ctrlPr>
                          <a:rPr lang="zh-CN" altLang="en-US" sz="2000" i="1">
                            <a:solidFill>
                              <a:srgbClr val="000000"/>
                            </a:solidFill>
                            <a:latin typeface="Cambria Math" panose="02040503050406030204" pitchFamily="18" charset="0"/>
                          </a:rPr>
                        </m:ctrlPr>
                      </m:dPr>
                      <m:e>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𝑤</m:t>
                            </m:r>
                          </m:e>
                          <m:sup>
                            <m:r>
                              <a:rPr lang="en-US" altLang="zh-CN" sz="2000" i="1">
                                <a:solidFill>
                                  <a:srgbClr val="000000"/>
                                </a:solidFill>
                                <a:latin typeface="Cambria Math" panose="02040503050406030204" pitchFamily="18" charset="0"/>
                              </a:rPr>
                              <m:t>&lt;</m:t>
                            </m:r>
                            <m:r>
                              <a:rPr lang="en-US" altLang="zh-CN" sz="2000" i="1">
                                <a:solidFill>
                                  <a:srgbClr val="000000"/>
                                </a:solidFill>
                                <a:latin typeface="Cambria Math" panose="02040503050406030204" pitchFamily="18" charset="0"/>
                              </a:rPr>
                              <m:t>𝑘</m:t>
                            </m:r>
                            <m:r>
                              <a:rPr lang="en-US" altLang="zh-CN" sz="2000" b="0" i="1" smtClean="0">
                                <a:solidFill>
                                  <a:srgbClr val="000000"/>
                                </a:solidFill>
                                <a:latin typeface="Cambria Math" panose="02040503050406030204" pitchFamily="18" charset="0"/>
                              </a:rPr>
                              <m:t>−1</m:t>
                            </m:r>
                            <m:r>
                              <a:rPr lang="en-US" altLang="zh-CN" sz="2000" i="1">
                                <a:solidFill>
                                  <a:srgbClr val="000000"/>
                                </a:solidFill>
                                <a:latin typeface="Cambria Math" panose="02040503050406030204" pitchFamily="18" charset="0"/>
                              </a:rPr>
                              <m:t>&gt;</m:t>
                            </m:r>
                          </m:sup>
                        </m:sSup>
                      </m:e>
                    </m:d>
                    <m:r>
                      <a:rPr lang="en-US" altLang="zh-CN" sz="2000" i="1" smtClean="0">
                        <a:solidFill>
                          <a:srgbClr val="000000"/>
                        </a:solidFill>
                        <a:latin typeface="Cambria Math" panose="02040503050406030204" pitchFamily="18" charset="0"/>
                        <a:ea typeface="Cambria Math" panose="02040503050406030204" pitchFamily="18" charset="0"/>
                      </a:rPr>
                      <m:t>≤</m:t>
                    </m:r>
                    <m:r>
                      <a:rPr lang="zh-CN" altLang="en-US" sz="2000" i="1" smtClean="0">
                        <a:solidFill>
                          <a:srgbClr val="000000"/>
                        </a:solidFill>
                        <a:latin typeface="Cambria Math" panose="02040503050406030204" pitchFamily="18" charset="0"/>
                        <a:ea typeface="Cambria Math" panose="02040503050406030204" pitchFamily="18" charset="0"/>
                      </a:rPr>
                      <m:t>𝜀</m:t>
                    </m:r>
                    <m:r>
                      <a:rPr lang="en-US" altLang="zh-CN" sz="2000" b="0" i="1" smtClean="0">
                        <a:solidFill>
                          <a:srgbClr val="000000"/>
                        </a:solidFill>
                        <a:latin typeface="Cambria Math" panose="02040503050406030204" pitchFamily="18" charset="0"/>
                        <a:ea typeface="Cambria Math" panose="02040503050406030204" pitchFamily="18" charset="0"/>
                      </a:rPr>
                      <m:t>,</m:t>
                    </m:r>
                  </m:oMath>
                </a14:m>
                <a:r>
                  <a:rPr lang="zh-CN" altLang="en-US" sz="2000" dirty="0"/>
                  <a:t> 停止计算</a:t>
                </a:r>
                <a:r>
                  <a:rPr lang="en-US" altLang="zh-CN" sz="2000" dirty="0"/>
                  <a:t>, </a:t>
                </a:r>
                <a:r>
                  <a:rPr lang="zh-CN" altLang="en-US" sz="2000" dirty="0"/>
                  <a:t>输出</a:t>
                </a:r>
                <a14:m>
                  <m:oMath xmlns:m="http://schemas.openxmlformats.org/officeDocument/2006/math">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𝑤</m:t>
                        </m:r>
                      </m:e>
                      <m:sup>
                        <m:r>
                          <a:rPr lang="en-US" altLang="zh-CN" sz="2000" i="1">
                            <a:solidFill>
                              <a:srgbClr val="000000"/>
                            </a:solidFill>
                            <a:latin typeface="Cambria Math" panose="02040503050406030204" pitchFamily="18" charset="0"/>
                          </a:rPr>
                          <m:t>&lt;</m:t>
                        </m:r>
                        <m:r>
                          <a:rPr lang="en-US" altLang="zh-CN" sz="2000" i="1">
                            <a:solidFill>
                              <a:srgbClr val="000000"/>
                            </a:solidFill>
                            <a:latin typeface="Cambria Math" panose="02040503050406030204" pitchFamily="18" charset="0"/>
                          </a:rPr>
                          <m:t>𝑘</m:t>
                        </m:r>
                        <m:r>
                          <a:rPr lang="en-US" altLang="zh-CN" sz="2000" i="1">
                            <a:solidFill>
                              <a:srgbClr val="000000"/>
                            </a:solidFill>
                            <a:latin typeface="Cambria Math" panose="02040503050406030204" pitchFamily="18" charset="0"/>
                          </a:rPr>
                          <m:t>&gt;</m:t>
                        </m:r>
                      </m:sup>
                    </m:sSup>
                  </m:oMath>
                </a14:m>
                <a:endParaRPr lang="en-US" altLang="zh-CN" sz="2000" dirty="0"/>
              </a:p>
              <a:p>
                <a:pPr marL="0" indent="0">
                  <a:lnSpc>
                    <a:spcPct val="100000"/>
                  </a:lnSpc>
                  <a:buNone/>
                </a:pPr>
                <a:r>
                  <a:rPr lang="en-US" altLang="zh-CN" sz="2000" dirty="0"/>
                  <a:t>      </a:t>
                </a:r>
                <a:r>
                  <a:rPr lang="zh-CN" altLang="en-US" sz="2000" dirty="0"/>
                  <a:t>否则：</a:t>
                </a:r>
                <a:endParaRPr lang="en-US" altLang="zh-CN" sz="2000" dirty="0"/>
              </a:p>
              <a:p>
                <a:pPr marL="0" indent="0">
                  <a:lnSpc>
                    <a:spcPct val="100000"/>
                  </a:lnSpc>
                  <a:buNone/>
                </a:pPr>
                <a:r>
                  <a:rPr lang="en-US" altLang="zh-CN" sz="2000" dirty="0"/>
                  <a:t> (4) </a:t>
                </a:r>
                <a:r>
                  <a:rPr lang="zh-CN" altLang="en-US" sz="2000" dirty="0"/>
                  <a:t>更新</a:t>
                </a:r>
                <a:r>
                  <a:rPr lang="en-US" altLang="zh-CN" sz="2000" dirty="0"/>
                  <a:t>: </a:t>
                </a:r>
                <a14:m>
                  <m:oMath xmlns:m="http://schemas.openxmlformats.org/officeDocument/2006/math">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𝑤</m:t>
                        </m:r>
                      </m:e>
                      <m:sup>
                        <m:r>
                          <a:rPr lang="en-US" altLang="zh-CN" sz="2000" i="1">
                            <a:solidFill>
                              <a:srgbClr val="000000"/>
                            </a:solidFill>
                            <a:latin typeface="Cambria Math" panose="02040503050406030204" pitchFamily="18" charset="0"/>
                          </a:rPr>
                          <m:t>&lt;</m:t>
                        </m:r>
                        <m:r>
                          <a:rPr lang="en-US" altLang="zh-CN" sz="2000" i="1">
                            <a:solidFill>
                              <a:srgbClr val="000000"/>
                            </a:solidFill>
                            <a:latin typeface="Cambria Math" panose="02040503050406030204" pitchFamily="18" charset="0"/>
                          </a:rPr>
                          <m:t>𝑘</m:t>
                        </m:r>
                        <m:r>
                          <a:rPr lang="en-US" altLang="zh-CN" sz="2000" b="0" i="1" smtClean="0">
                            <a:solidFill>
                              <a:srgbClr val="000000"/>
                            </a:solidFill>
                            <a:latin typeface="Cambria Math" panose="02040503050406030204" pitchFamily="18" charset="0"/>
                          </a:rPr>
                          <m:t>+1</m:t>
                        </m:r>
                        <m:r>
                          <a:rPr lang="en-US" altLang="zh-CN" sz="2000" i="1">
                            <a:solidFill>
                              <a:srgbClr val="000000"/>
                            </a:solidFill>
                            <a:latin typeface="Cambria Math" panose="02040503050406030204" pitchFamily="18" charset="0"/>
                          </a:rPr>
                          <m:t>&gt;</m:t>
                        </m:r>
                      </m:sup>
                    </m:sSup>
                    <m:r>
                      <a:rPr lang="en-US" altLang="zh-CN" sz="2000" b="0" i="1" smtClean="0">
                        <a:solidFill>
                          <a:srgbClr val="000000"/>
                        </a:solidFill>
                        <a:latin typeface="Cambria Math" panose="02040503050406030204" pitchFamily="18" charset="0"/>
                      </a:rPr>
                      <m:t>=</m:t>
                    </m:r>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𝑤</m:t>
                        </m:r>
                      </m:e>
                      <m:sup>
                        <m:r>
                          <a:rPr lang="en-US" altLang="zh-CN" sz="2000" i="1">
                            <a:solidFill>
                              <a:srgbClr val="000000"/>
                            </a:solidFill>
                            <a:latin typeface="Cambria Math" panose="02040503050406030204" pitchFamily="18" charset="0"/>
                          </a:rPr>
                          <m:t>&lt;</m:t>
                        </m:r>
                        <m:r>
                          <a:rPr lang="en-US" altLang="zh-CN" sz="2000" i="1">
                            <a:solidFill>
                              <a:srgbClr val="000000"/>
                            </a:solidFill>
                            <a:latin typeface="Cambria Math" panose="02040503050406030204" pitchFamily="18" charset="0"/>
                          </a:rPr>
                          <m:t>𝑘</m:t>
                        </m:r>
                        <m:r>
                          <a:rPr lang="en-US" altLang="zh-CN" sz="2000" i="1">
                            <a:solidFill>
                              <a:srgbClr val="000000"/>
                            </a:solidFill>
                            <a:latin typeface="Cambria Math" panose="02040503050406030204" pitchFamily="18" charset="0"/>
                          </a:rPr>
                          <m:t>&gt;</m:t>
                        </m:r>
                      </m:sup>
                    </m:sSup>
                    <m:r>
                      <a:rPr lang="en-US" altLang="zh-CN" sz="2000" i="1">
                        <a:solidFill>
                          <a:srgbClr val="000000"/>
                        </a:solidFill>
                        <a:latin typeface="Cambria Math" panose="02040503050406030204" pitchFamily="18" charset="0"/>
                      </a:rPr>
                      <m:t>+</m:t>
                    </m:r>
                    <m:sSup>
                      <m:sSupPr>
                        <m:ctrlPr>
                          <a:rPr lang="en-US" altLang="zh-CN" sz="2000" i="1">
                            <a:solidFill>
                              <a:srgbClr val="000000"/>
                            </a:solidFill>
                            <a:latin typeface="Cambria Math" panose="02040503050406030204" pitchFamily="18" charset="0"/>
                          </a:rPr>
                        </m:ctrlPr>
                      </m:sSupPr>
                      <m:e>
                        <m:r>
                          <a:rPr lang="zh-CN" altLang="en-US" sz="2000" i="1" smtClean="0">
                            <a:solidFill>
                              <a:srgbClr val="000000"/>
                            </a:solidFill>
                            <a:latin typeface="Cambria Math" panose="02040503050406030204" pitchFamily="18" charset="0"/>
                          </a:rPr>
                          <m:t>𝜆</m:t>
                        </m:r>
                      </m:e>
                      <m:sup>
                        <m:r>
                          <a:rPr lang="en-US" altLang="zh-CN" sz="2000" i="1">
                            <a:solidFill>
                              <a:srgbClr val="000000"/>
                            </a:solidFill>
                            <a:latin typeface="Cambria Math" panose="02040503050406030204" pitchFamily="18" charset="0"/>
                          </a:rPr>
                          <m:t>&lt;</m:t>
                        </m:r>
                        <m:r>
                          <a:rPr lang="en-US" altLang="zh-CN" sz="2000" i="1">
                            <a:solidFill>
                              <a:srgbClr val="000000"/>
                            </a:solidFill>
                            <a:latin typeface="Cambria Math" panose="02040503050406030204" pitchFamily="18" charset="0"/>
                          </a:rPr>
                          <m:t>𝑘</m:t>
                        </m:r>
                        <m:r>
                          <a:rPr lang="en-US" altLang="zh-CN" sz="2000" i="1">
                            <a:solidFill>
                              <a:srgbClr val="000000"/>
                            </a:solidFill>
                            <a:latin typeface="Cambria Math" panose="02040503050406030204" pitchFamily="18" charset="0"/>
                          </a:rPr>
                          <m:t>&gt;</m:t>
                        </m:r>
                      </m:sup>
                    </m:sSup>
                    <m:r>
                      <m:rPr>
                        <m:sty m:val="p"/>
                      </m:rPr>
                      <a:rPr lang="en-US" altLang="zh-CN" sz="2000" i="1" smtClean="0">
                        <a:solidFill>
                          <a:srgbClr val="000000"/>
                        </a:solidFill>
                        <a:latin typeface="Cambria Math" panose="02040503050406030204" pitchFamily="18" charset="0"/>
                        <a:ea typeface="Cambria Math" panose="02040503050406030204" pitchFamily="18" charset="0"/>
                      </a:rPr>
                      <m:t>∇</m:t>
                    </m:r>
                    <m:r>
                      <a:rPr lang="zh-CN" altLang="en-US" sz="2000" i="1">
                        <a:solidFill>
                          <a:srgbClr val="000000"/>
                        </a:solidFill>
                        <a:latin typeface="Cambria Math" panose="02040503050406030204" pitchFamily="18" charset="0"/>
                      </a:rPr>
                      <m:t>𝐿</m:t>
                    </m:r>
                    <m:r>
                      <a:rPr lang="zh-CN" altLang="en-US" sz="2000" i="1">
                        <a:solidFill>
                          <a:srgbClr val="000000"/>
                        </a:solidFill>
                        <a:latin typeface="Cambria Math" panose="02040503050406030204" pitchFamily="18" charset="0"/>
                      </a:rPr>
                      <m:t>(</m:t>
                    </m:r>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𝑤</m:t>
                        </m:r>
                      </m:e>
                      <m:sup>
                        <m:r>
                          <a:rPr lang="en-US" altLang="zh-CN" sz="2000" i="1">
                            <a:solidFill>
                              <a:srgbClr val="000000"/>
                            </a:solidFill>
                            <a:latin typeface="Cambria Math" panose="02040503050406030204" pitchFamily="18" charset="0"/>
                          </a:rPr>
                          <m:t>&lt;</m:t>
                        </m:r>
                        <m:r>
                          <a:rPr lang="en-US" altLang="zh-CN" sz="2000" i="1">
                            <a:solidFill>
                              <a:srgbClr val="000000"/>
                            </a:solidFill>
                            <a:latin typeface="Cambria Math" panose="02040503050406030204" pitchFamily="18" charset="0"/>
                          </a:rPr>
                          <m:t>𝑘</m:t>
                        </m:r>
                        <m:r>
                          <a:rPr lang="en-US" altLang="zh-CN" sz="2000" i="1">
                            <a:solidFill>
                              <a:srgbClr val="000000"/>
                            </a:solidFill>
                            <a:latin typeface="Cambria Math" panose="02040503050406030204" pitchFamily="18" charset="0"/>
                          </a:rPr>
                          <m:t>&gt;</m:t>
                        </m:r>
                      </m:sup>
                    </m:sSup>
                    <m:r>
                      <a:rPr lang="zh-CN" altLang="en-US" sz="2000" i="1">
                        <a:solidFill>
                          <a:srgbClr val="000000"/>
                        </a:solidFill>
                        <a:latin typeface="Cambria Math" panose="02040503050406030204" pitchFamily="18" charset="0"/>
                      </a:rPr>
                      <m:t>)</m:t>
                    </m:r>
                  </m:oMath>
                </a14:m>
                <a:endParaRPr lang="en-US" altLang="zh-CN" sz="2000" dirty="0"/>
              </a:p>
              <a:p>
                <a:pPr marL="0" indent="0">
                  <a:lnSpc>
                    <a:spcPct val="100000"/>
                  </a:lnSpc>
                  <a:buNone/>
                </a:pPr>
                <a:r>
                  <a:rPr lang="en-US" altLang="zh-CN" sz="2000" dirty="0"/>
                  <a:t> (5) </a:t>
                </a:r>
                <a:r>
                  <a:rPr lang="zh-CN" altLang="en-US" sz="2000" dirty="0"/>
                  <a:t>令 </a:t>
                </a:r>
                <a14:m>
                  <m:oMath xmlns:m="http://schemas.openxmlformats.org/officeDocument/2006/math">
                    <m:r>
                      <a:rPr lang="en-US" altLang="zh-CN" sz="2000" i="1">
                        <a:solidFill>
                          <a:srgbClr val="000000"/>
                        </a:solidFill>
                        <a:latin typeface="Cambria Math" panose="02040503050406030204" pitchFamily="18" charset="0"/>
                      </a:rPr>
                      <m:t>𝑘</m:t>
                    </m:r>
                    <m:r>
                      <a:rPr lang="en-US" altLang="zh-CN" sz="2000" i="1">
                        <a:solidFill>
                          <a:srgbClr val="000000"/>
                        </a:solidFill>
                        <a:latin typeface="Cambria Math" panose="02040503050406030204" pitchFamily="18" charset="0"/>
                        <a:ea typeface="Cambria Math" panose="02040503050406030204" pitchFamily="18" charset="0"/>
                      </a:rPr>
                      <m:t>=</m:t>
                    </m:r>
                    <m:r>
                      <a:rPr lang="en-US" altLang="zh-CN" sz="2000" i="1">
                        <a:solidFill>
                          <a:srgbClr val="000000"/>
                        </a:solidFill>
                        <a:latin typeface="Cambria Math" panose="02040503050406030204" pitchFamily="18" charset="0"/>
                      </a:rPr>
                      <m:t>𝑘</m:t>
                    </m:r>
                    <m:r>
                      <m:rPr>
                        <m:nor/>
                      </m:rPr>
                      <a:rPr lang="en-US" altLang="zh-CN" sz="2000" b="0" i="0" smtClean="0">
                        <a:solidFill>
                          <a:srgbClr val="000000"/>
                        </a:solidFill>
                        <a:latin typeface="Cambria Math" panose="02040503050406030204" pitchFamily="18" charset="0"/>
                      </a:rPr>
                      <m:t>+1</m:t>
                    </m:r>
                    <m:r>
                      <m:rPr>
                        <m:nor/>
                      </m:rPr>
                      <a:rPr lang="en-US" altLang="zh-CN" sz="2000"/>
                      <m:t>,</m:t>
                    </m:r>
                  </m:oMath>
                </a14:m>
                <a:r>
                  <a:rPr lang="zh-CN" altLang="en-US" sz="2000" dirty="0"/>
                  <a:t> 转</a:t>
                </a:r>
                <a:r>
                  <a:rPr lang="en-US" altLang="zh-CN" sz="2000" dirty="0"/>
                  <a:t>(2) </a:t>
                </a:r>
              </a:p>
              <a:p>
                <a:pPr>
                  <a:lnSpc>
                    <a:spcPct val="100000"/>
                  </a:lnSpc>
                </a:pPr>
                <a:endParaRPr lang="zh-CN" altLang="en-US" sz="2000" dirty="0"/>
              </a:p>
            </p:txBody>
          </p:sp>
        </mc:Choice>
        <mc:Fallback>
          <p:sp>
            <p:nvSpPr>
              <p:cNvPr id="5" name="内容占位符 2">
                <a:extLst>
                  <a:ext uri="{FF2B5EF4-FFF2-40B4-BE49-F238E27FC236}">
                    <a16:creationId xmlns:a16="http://schemas.microsoft.com/office/drawing/2014/main" id="{128E43C4-64B3-419F-BBD4-873096473892}"/>
                  </a:ext>
                </a:extLst>
              </p:cNvPr>
              <p:cNvSpPr>
                <a:spLocks noGrp="1" noRot="1" noChangeAspect="1" noMove="1" noResize="1" noEditPoints="1" noAdjustHandles="1" noChangeArrowheads="1" noChangeShapeType="1" noTextEdit="1"/>
              </p:cNvSpPr>
              <p:nvPr>
                <p:ph idx="1"/>
              </p:nvPr>
            </p:nvSpPr>
            <p:spPr>
              <a:xfrm>
                <a:off x="462531" y="2579021"/>
                <a:ext cx="8191398" cy="4004660"/>
              </a:xfrm>
              <a:blipFill>
                <a:blip r:embed="rId2"/>
                <a:stretch>
                  <a:fillRect l="-1190" t="-1218" b="-1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对象 6">
                <a:extLst>
                  <a:ext uri="{FF2B5EF4-FFF2-40B4-BE49-F238E27FC236}">
                    <a16:creationId xmlns:a16="http://schemas.microsoft.com/office/drawing/2014/main" id="{ABE71A89-F5B4-4CC6-BA10-DF25C876A50C}"/>
                  </a:ext>
                </a:extLst>
              </p:cNvPr>
              <p:cNvSpPr txBox="1"/>
              <p:nvPr/>
            </p:nvSpPr>
            <p:spPr>
              <a:xfrm>
                <a:off x="1658365" y="3759427"/>
                <a:ext cx="6487708" cy="911641"/>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smtClean="0">
                          <a:solidFill>
                            <a:srgbClr val="000000"/>
                          </a:solidFill>
                          <a:latin typeface="Cambria Math" panose="02040503050406030204" pitchFamily="18" charset="0"/>
                        </a:rPr>
                        <m:t>𝐿</m:t>
                      </m:r>
                      <m:r>
                        <a:rPr lang="zh-CN" altLang="en-US" sz="2000" i="1" smtClean="0">
                          <a:solidFill>
                            <a:srgbClr val="000000"/>
                          </a:solidFill>
                          <a:latin typeface="Cambria Math" panose="02040503050406030204" pitchFamily="18" charset="0"/>
                        </a:rPr>
                        <m:t>(</m:t>
                      </m:r>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𝑤</m:t>
                          </m:r>
                        </m:e>
                        <m:sup>
                          <m:r>
                            <a:rPr lang="en-US" altLang="zh-CN" sz="2000" i="1">
                              <a:solidFill>
                                <a:srgbClr val="000000"/>
                              </a:solidFill>
                              <a:latin typeface="Cambria Math" panose="02040503050406030204" pitchFamily="18" charset="0"/>
                            </a:rPr>
                            <m:t>&lt;</m:t>
                          </m:r>
                          <m:r>
                            <a:rPr lang="en-US" altLang="zh-CN" sz="2000" b="0" i="1" smtClean="0">
                              <a:solidFill>
                                <a:srgbClr val="000000"/>
                              </a:solidFill>
                              <a:latin typeface="Cambria Math" panose="02040503050406030204" pitchFamily="18" charset="0"/>
                            </a:rPr>
                            <m:t>𝑘</m:t>
                          </m:r>
                          <m:r>
                            <a:rPr lang="en-US" altLang="zh-CN" sz="2000" i="1">
                              <a:solidFill>
                                <a:srgbClr val="000000"/>
                              </a:solidFill>
                              <a:latin typeface="Cambria Math" panose="02040503050406030204" pitchFamily="18" charset="0"/>
                            </a:rPr>
                            <m:t>&gt;</m:t>
                          </m:r>
                        </m:sup>
                      </m:sSup>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𝑁</m:t>
                          </m:r>
                        </m:sup>
                        <m:e>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e>
                      </m:nary>
                      <m:r>
                        <a:rPr lang="zh-CN" altLang="en-US" sz="2000" i="1">
                          <a:solidFill>
                            <a:srgbClr val="000000"/>
                          </a:solidFill>
                          <a:latin typeface="Cambria Math" panose="02040503050406030204" pitchFamily="18" charset="0"/>
                        </a:rPr>
                        <m:t>(</m:t>
                      </m:r>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𝑤</m:t>
                          </m:r>
                        </m:e>
                        <m:sup>
                          <m:r>
                            <a:rPr lang="en-US" altLang="zh-CN" sz="2000" i="1">
                              <a:solidFill>
                                <a:srgbClr val="000000"/>
                              </a:solidFill>
                              <a:latin typeface="Cambria Math" panose="02040503050406030204" pitchFamily="18" charset="0"/>
                            </a:rPr>
                            <m:t>&lt;</m:t>
                          </m:r>
                          <m:r>
                            <a:rPr lang="en-US" altLang="zh-CN" sz="2000" i="1">
                              <a:solidFill>
                                <a:srgbClr val="000000"/>
                              </a:solidFill>
                              <a:latin typeface="Cambria Math" panose="02040503050406030204" pitchFamily="18" charset="0"/>
                            </a:rPr>
                            <m:t>𝑘</m:t>
                          </m:r>
                          <m:r>
                            <a:rPr lang="en-US" altLang="zh-CN" sz="2000" i="1">
                              <a:solidFill>
                                <a:srgbClr val="000000"/>
                              </a:solidFill>
                              <a:latin typeface="Cambria Math" panose="02040503050406030204" pitchFamily="18" charset="0"/>
                            </a:rPr>
                            <m:t>&gt;</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log</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1+</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exp</m:t>
                          </m:r>
                        </m:fName>
                        <m:e>
                          <m:r>
                            <a:rPr lang="zh-CN" altLang="en-US" sz="2000" i="1">
                              <a:solidFill>
                                <a:srgbClr val="000000"/>
                              </a:solidFill>
                              <a:latin typeface="Cambria Math" panose="02040503050406030204" pitchFamily="18" charset="0"/>
                            </a:rPr>
                            <m:t>(</m:t>
                          </m:r>
                        </m:e>
                      </m:func>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𝑤</m:t>
                          </m:r>
                        </m:e>
                        <m:sup>
                          <m:r>
                            <a:rPr lang="en-US" altLang="zh-CN" sz="2000" i="1">
                              <a:solidFill>
                                <a:srgbClr val="000000"/>
                              </a:solidFill>
                              <a:latin typeface="Cambria Math" panose="02040503050406030204" pitchFamily="18" charset="0"/>
                            </a:rPr>
                            <m:t>&lt;</m:t>
                          </m:r>
                          <m:r>
                            <a:rPr lang="en-US" altLang="zh-CN" sz="2000" i="1">
                              <a:solidFill>
                                <a:srgbClr val="000000"/>
                              </a:solidFill>
                              <a:latin typeface="Cambria Math" panose="02040503050406030204" pitchFamily="18" charset="0"/>
                            </a:rPr>
                            <m:t>𝑘</m:t>
                          </m:r>
                          <m:r>
                            <a:rPr lang="en-US" altLang="zh-CN" sz="2000" i="1">
                              <a:solidFill>
                                <a:srgbClr val="000000"/>
                              </a:solidFill>
                              <a:latin typeface="Cambria Math" panose="02040503050406030204" pitchFamily="18" charset="0"/>
                            </a:rPr>
                            <m:t>&gt;</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8" name="对象 6">
                <a:extLst>
                  <a:ext uri="{FF2B5EF4-FFF2-40B4-BE49-F238E27FC236}">
                    <a16:creationId xmlns:a16="http://schemas.microsoft.com/office/drawing/2014/main" id="{ABE71A89-F5B4-4CC6-BA10-DF25C876A50C}"/>
                  </a:ext>
                </a:extLst>
              </p:cNvPr>
              <p:cNvSpPr txBox="1">
                <a:spLocks noRot="1" noChangeAspect="1" noMove="1" noResize="1" noEditPoints="1" noAdjustHandles="1" noChangeArrowheads="1" noChangeShapeType="1" noTextEdit="1"/>
              </p:cNvSpPr>
              <p:nvPr/>
            </p:nvSpPr>
            <p:spPr>
              <a:xfrm>
                <a:off x="1658365" y="3759427"/>
                <a:ext cx="6487708" cy="911641"/>
              </a:xfrm>
              <a:prstGeom prst="rect">
                <a:avLst/>
              </a:prstGeom>
              <a:blipFill>
                <a:blip r:embed="rId3"/>
                <a:stretch>
                  <a:fillRect/>
                </a:stretch>
              </a:blipFill>
            </p:spPr>
            <p:txBody>
              <a:bodyPr/>
              <a:lstStyle/>
              <a:p>
                <a:r>
                  <a:rPr lang="zh-CN" altLang="en-US">
                    <a:noFill/>
                  </a:rPr>
                  <a:t> </a:t>
                </a:r>
              </a:p>
            </p:txBody>
          </p:sp>
        </mc:Fallback>
      </mc:AlternateContent>
      <p:sp>
        <p:nvSpPr>
          <p:cNvPr id="9" name="Slide Number Placeholder 5">
            <a:extLst>
              <a:ext uri="{FF2B5EF4-FFF2-40B4-BE49-F238E27FC236}">
                <a16:creationId xmlns:a16="http://schemas.microsoft.com/office/drawing/2014/main" id="{E7E67F0A-5207-4390-8C6A-A68F76F4DF65}"/>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19</a:t>
            </a:fld>
            <a:endParaRPr lang="en-US" dirty="0"/>
          </a:p>
        </p:txBody>
      </p:sp>
    </p:spTree>
    <p:extLst>
      <p:ext uri="{BB962C8B-B14F-4D97-AF65-F5344CB8AC3E}">
        <p14:creationId xmlns:p14="http://schemas.microsoft.com/office/powerpoint/2010/main" val="58208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a:t>
            </a:fld>
            <a:endParaRPr lang="en-US" dirty="0"/>
          </a:p>
        </p:txBody>
      </p:sp>
      <p:sp>
        <p:nvSpPr>
          <p:cNvPr id="2" name="标题 1">
            <a:extLst>
              <a:ext uri="{FF2B5EF4-FFF2-40B4-BE49-F238E27FC236}">
                <a16:creationId xmlns:a16="http://schemas.microsoft.com/office/drawing/2014/main" id="{2FE0AF93-75E8-7F70-EAE5-1369D6C2C2DB}"/>
              </a:ext>
            </a:extLst>
          </p:cNvPr>
          <p:cNvSpPr>
            <a:spLocks noGrp="1"/>
          </p:cNvSpPr>
          <p:nvPr>
            <p:ph type="title"/>
          </p:nvPr>
        </p:nvSpPr>
        <p:spPr>
          <a:xfrm>
            <a:off x="244795" y="1759233"/>
            <a:ext cx="7886700" cy="994172"/>
          </a:xfrm>
        </p:spPr>
        <p:txBody>
          <a:bodyPr>
            <a:normAutofit/>
          </a:bodyPr>
          <a:lstStyle/>
          <a:p>
            <a:r>
              <a:rPr lang="zh-CN" altLang="en-US" sz="3200" b="1" dirty="0">
                <a:solidFill>
                  <a:schemeClr val="accent1">
                    <a:lumMod val="50000"/>
                  </a:schemeClr>
                </a:solidFill>
                <a:latin typeface="+mn-ea"/>
                <a:ea typeface="+mn-ea"/>
              </a:rPr>
              <a:t>提纲</a:t>
            </a:r>
          </a:p>
        </p:txBody>
      </p:sp>
      <p:sp>
        <p:nvSpPr>
          <p:cNvPr id="11" name="内容占位符 2">
            <a:extLst>
              <a:ext uri="{FF2B5EF4-FFF2-40B4-BE49-F238E27FC236}">
                <a16:creationId xmlns:a16="http://schemas.microsoft.com/office/drawing/2014/main" id="{C94C3E97-6DD4-0769-A9EF-7039BF93911D}"/>
              </a:ext>
            </a:extLst>
          </p:cNvPr>
          <p:cNvSpPr>
            <a:spLocks noGrp="1"/>
          </p:cNvSpPr>
          <p:nvPr>
            <p:ph idx="1"/>
          </p:nvPr>
        </p:nvSpPr>
        <p:spPr>
          <a:xfrm>
            <a:off x="406769" y="2707391"/>
            <a:ext cx="5765846" cy="2120641"/>
          </a:xfrm>
        </p:spPr>
        <p:txBody>
          <a:bodyPr>
            <a:normAutofit/>
          </a:bodyPr>
          <a:lstStyle/>
          <a:p>
            <a:pPr>
              <a:lnSpc>
                <a:spcPct val="150000"/>
              </a:lnSpc>
            </a:pPr>
            <a:r>
              <a:rPr lang="en-US" altLang="zh-CN" sz="2400" dirty="0"/>
              <a:t>Logistic</a:t>
            </a:r>
            <a:r>
              <a:rPr lang="zh-CN" altLang="en-US" sz="2400" dirty="0"/>
              <a:t>回归模型</a:t>
            </a:r>
            <a:endParaRPr lang="en-US" altLang="zh-CN" sz="2400" dirty="0"/>
          </a:p>
          <a:p>
            <a:pPr>
              <a:lnSpc>
                <a:spcPct val="150000"/>
              </a:lnSpc>
            </a:pPr>
            <a:r>
              <a:rPr lang="en-US" altLang="zh-CN" sz="2400" dirty="0"/>
              <a:t>*</a:t>
            </a:r>
            <a:r>
              <a:rPr lang="zh-CN" altLang="en-US" sz="2400" dirty="0"/>
              <a:t>最大熵模型</a:t>
            </a:r>
            <a:endParaRPr lang="en-US" altLang="zh-CN" sz="2400" dirty="0"/>
          </a:p>
          <a:p>
            <a:pPr>
              <a:lnSpc>
                <a:spcPct val="150000"/>
              </a:lnSpc>
            </a:pPr>
            <a:r>
              <a:rPr lang="en-US" altLang="zh-CN" sz="2400" dirty="0"/>
              <a:t>*</a:t>
            </a:r>
            <a:r>
              <a:rPr lang="zh-CN" altLang="en-US" sz="2400" dirty="0"/>
              <a:t>模型学习的最优化算法</a:t>
            </a:r>
          </a:p>
        </p:txBody>
      </p:sp>
      <p:sp>
        <p:nvSpPr>
          <p:cNvPr id="3" name="矩形 2">
            <a:extLst>
              <a:ext uri="{FF2B5EF4-FFF2-40B4-BE49-F238E27FC236}">
                <a16:creationId xmlns:a16="http://schemas.microsoft.com/office/drawing/2014/main" id="{BC483362-3ED9-487D-8171-82E75CE5DA2D}"/>
              </a:ext>
            </a:extLst>
          </p:cNvPr>
          <p:cNvSpPr/>
          <p:nvPr/>
        </p:nvSpPr>
        <p:spPr>
          <a:xfrm>
            <a:off x="2840668" y="2831571"/>
            <a:ext cx="4136069" cy="461665"/>
          </a:xfrm>
          <a:prstGeom prst="rect">
            <a:avLst/>
          </a:prstGeom>
        </p:spPr>
        <p:txBody>
          <a:bodyPr wrap="none">
            <a:spAutoFit/>
          </a:bodyPr>
          <a:lstStyle/>
          <a:p>
            <a:r>
              <a:rPr lang="en-US" altLang="zh-CN" sz="2400"/>
              <a:t>: </a:t>
            </a:r>
            <a:r>
              <a:rPr lang="zh-CN" altLang="en-US" sz="2400" b="1">
                <a:solidFill>
                  <a:srgbClr val="0070C0"/>
                </a:solidFill>
              </a:rPr>
              <a:t>模型 </a:t>
            </a:r>
            <a:r>
              <a:rPr lang="en-US" altLang="zh-CN" sz="2400" b="1">
                <a:solidFill>
                  <a:srgbClr val="0070C0"/>
                </a:solidFill>
              </a:rPr>
              <a:t>(</a:t>
            </a:r>
            <a:r>
              <a:rPr lang="zh-CN" altLang="en-US" sz="2400" b="1">
                <a:solidFill>
                  <a:srgbClr val="0070C0"/>
                </a:solidFill>
              </a:rPr>
              <a:t>二项、多项</a:t>
            </a:r>
            <a:r>
              <a:rPr lang="en-US" altLang="zh-CN" sz="2400" b="1">
                <a:solidFill>
                  <a:srgbClr val="0070C0"/>
                </a:solidFill>
              </a:rPr>
              <a:t>); </a:t>
            </a:r>
            <a:r>
              <a:rPr lang="zh-CN" altLang="en-US" sz="2400" b="1">
                <a:solidFill>
                  <a:srgbClr val="0070C0"/>
                </a:solidFill>
              </a:rPr>
              <a:t>参数估计</a:t>
            </a:r>
            <a:endParaRPr lang="zh-CN" altLang="en-US" sz="2400" dirty="0"/>
          </a:p>
        </p:txBody>
      </p:sp>
      <p:sp>
        <p:nvSpPr>
          <p:cNvPr id="8" name="矩形 7">
            <a:extLst>
              <a:ext uri="{FF2B5EF4-FFF2-40B4-BE49-F238E27FC236}">
                <a16:creationId xmlns:a16="http://schemas.microsoft.com/office/drawing/2014/main" id="{D35DC293-B384-4667-B3A4-37E362590F3E}"/>
              </a:ext>
            </a:extLst>
          </p:cNvPr>
          <p:cNvSpPr/>
          <p:nvPr/>
        </p:nvSpPr>
        <p:spPr>
          <a:xfrm>
            <a:off x="2214086" y="3496741"/>
            <a:ext cx="5521063" cy="461665"/>
          </a:xfrm>
          <a:prstGeom prst="rect">
            <a:avLst/>
          </a:prstGeom>
        </p:spPr>
        <p:txBody>
          <a:bodyPr wrap="none">
            <a:spAutoFit/>
          </a:bodyPr>
          <a:lstStyle/>
          <a:p>
            <a:r>
              <a:rPr lang="en-US" altLang="zh-CN" sz="2400"/>
              <a:t>: </a:t>
            </a:r>
            <a:r>
              <a:rPr lang="zh-CN" altLang="en-US" sz="2400" b="1">
                <a:solidFill>
                  <a:srgbClr val="0070C0"/>
                </a:solidFill>
              </a:rPr>
              <a:t>模型 </a:t>
            </a:r>
            <a:r>
              <a:rPr lang="en-US" altLang="zh-CN" sz="2400" b="1">
                <a:solidFill>
                  <a:srgbClr val="0070C0"/>
                </a:solidFill>
              </a:rPr>
              <a:t>(</a:t>
            </a:r>
            <a:r>
              <a:rPr lang="zh-CN" altLang="en-US" sz="2400" b="1">
                <a:solidFill>
                  <a:srgbClr val="0070C0"/>
                </a:solidFill>
              </a:rPr>
              <a:t>原理、定义</a:t>
            </a:r>
            <a:r>
              <a:rPr lang="en-US" altLang="zh-CN" sz="2400" b="1">
                <a:solidFill>
                  <a:srgbClr val="0070C0"/>
                </a:solidFill>
              </a:rPr>
              <a:t>); </a:t>
            </a:r>
            <a:r>
              <a:rPr lang="zh-CN" altLang="en-US" sz="2400" b="1">
                <a:solidFill>
                  <a:srgbClr val="0070C0"/>
                </a:solidFill>
              </a:rPr>
              <a:t>学习策略</a:t>
            </a:r>
            <a:r>
              <a:rPr lang="en-US" altLang="zh-CN" sz="2400" b="1">
                <a:solidFill>
                  <a:srgbClr val="0070C0"/>
                </a:solidFill>
              </a:rPr>
              <a:t>; </a:t>
            </a:r>
            <a:r>
              <a:rPr lang="zh-CN" altLang="en-US" sz="2400" b="1">
                <a:solidFill>
                  <a:srgbClr val="0070C0"/>
                </a:solidFill>
              </a:rPr>
              <a:t>参数估计</a:t>
            </a:r>
            <a:endParaRPr lang="zh-CN" altLang="en-US" sz="2400" dirty="0"/>
          </a:p>
        </p:txBody>
      </p:sp>
      <p:sp>
        <p:nvSpPr>
          <p:cNvPr id="9" name="矩形 8">
            <a:extLst>
              <a:ext uri="{FF2B5EF4-FFF2-40B4-BE49-F238E27FC236}">
                <a16:creationId xmlns:a16="http://schemas.microsoft.com/office/drawing/2014/main" id="{08D627CD-55C0-4BA1-B22E-3B0DAE3DF0DD}"/>
              </a:ext>
            </a:extLst>
          </p:cNvPr>
          <p:cNvSpPr/>
          <p:nvPr/>
        </p:nvSpPr>
        <p:spPr>
          <a:xfrm>
            <a:off x="3694108" y="4180513"/>
            <a:ext cx="1452001" cy="461665"/>
          </a:xfrm>
          <a:prstGeom prst="rect">
            <a:avLst/>
          </a:prstGeom>
        </p:spPr>
        <p:txBody>
          <a:bodyPr wrap="none">
            <a:spAutoFit/>
          </a:bodyPr>
          <a:lstStyle/>
          <a:p>
            <a:r>
              <a:rPr lang="en-US" altLang="zh-CN" sz="2400"/>
              <a:t>: </a:t>
            </a:r>
            <a:r>
              <a:rPr lang="en-US" altLang="zh-CN" sz="2400" b="1">
                <a:solidFill>
                  <a:srgbClr val="0070C0"/>
                </a:solidFill>
              </a:rPr>
              <a:t>IIS; BFGS</a:t>
            </a:r>
            <a:endParaRPr lang="zh-CN" altLang="en-US" sz="2400" dirty="0"/>
          </a:p>
        </p:txBody>
      </p:sp>
    </p:spTree>
    <p:extLst>
      <p:ext uri="{BB962C8B-B14F-4D97-AF65-F5344CB8AC3E}">
        <p14:creationId xmlns:p14="http://schemas.microsoft.com/office/powerpoint/2010/main" val="37898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9A402DFC-DCD1-4293-AE04-FBB6894D931E}"/>
              </a:ext>
            </a:extLst>
          </p:cNvPr>
          <p:cNvSpPr txBox="1"/>
          <p:nvPr/>
        </p:nvSpPr>
        <p:spPr>
          <a:xfrm>
            <a:off x="259373" y="16485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模型参数估计</a:t>
            </a: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A0BCF5C4-8A9C-401F-AE21-A09D7B130E5E}"/>
                  </a:ext>
                </a:extLst>
              </p:cNvPr>
              <p:cNvSpPr>
                <a:spLocks noGrp="1"/>
              </p:cNvSpPr>
              <p:nvPr>
                <p:ph idx="1"/>
              </p:nvPr>
            </p:nvSpPr>
            <p:spPr>
              <a:xfrm>
                <a:off x="423591" y="2468718"/>
                <a:ext cx="8350758" cy="4198974"/>
              </a:xfrm>
            </p:spPr>
            <p:txBody>
              <a:bodyPr>
                <a:normAutofit/>
              </a:bodyPr>
              <a:lstStyle/>
              <a:p>
                <a:pPr>
                  <a:lnSpc>
                    <a:spcPct val="100000"/>
                  </a:lnSpc>
                </a:pPr>
                <a14:m>
                  <m:oMath xmlns:m="http://schemas.openxmlformats.org/officeDocument/2006/math">
                    <m:r>
                      <a:rPr lang="en-US" altLang="zh-CN" sz="2000" b="0" i="1" smtClean="0">
                        <a:solidFill>
                          <a:srgbClr val="000000"/>
                        </a:solidFill>
                        <a:latin typeface="Cambria Math" panose="02040503050406030204" pitchFamily="18" charset="0"/>
                      </a:rPr>
                      <m:t>𝑌</m:t>
                    </m:r>
                    <m:r>
                      <a:rPr lang="en-US" altLang="zh-CN" sz="2000" b="0" i="0" smtClean="0">
                        <a:solidFill>
                          <a:srgbClr val="000000"/>
                        </a:solidFill>
                        <a:latin typeface="Cambria Math" panose="02040503050406030204" pitchFamily="18" charset="0"/>
                      </a:rPr>
                      <m:t> </m:t>
                    </m:r>
                    <m:r>
                      <m:rPr>
                        <m:sty m:val="p"/>
                      </m:rPr>
                      <a:rPr lang="zh-CN" altLang="en-US" sz="2000" b="0" i="0" smtClean="0">
                        <a:solidFill>
                          <a:srgbClr val="000000"/>
                        </a:solidFill>
                        <a:latin typeface="Cambria Math" panose="02040503050406030204" pitchFamily="18" charset="0"/>
                      </a:rPr>
                      <m:t>ϵ</m:t>
                    </m:r>
                    <m:r>
                      <a:rPr lang="en-US" altLang="zh-CN" sz="2000" b="0" i="0" smtClean="0">
                        <a:solidFill>
                          <a:srgbClr val="000000"/>
                        </a:solidFill>
                        <a:latin typeface="Cambria Math" panose="02040503050406030204" pitchFamily="18" charset="0"/>
                      </a:rPr>
                      <m:t> </m:t>
                    </m:r>
                    <m:r>
                      <a:rPr lang="en-US" altLang="zh-CN" sz="2000" b="0" i="1" smtClean="0">
                        <a:solidFill>
                          <a:srgbClr val="000000"/>
                        </a:solidFill>
                        <a:latin typeface="Cambria Math" panose="02040503050406030204" pitchFamily="18" charset="0"/>
                      </a:rPr>
                      <m:t>{+1,−1}</m:t>
                    </m:r>
                  </m:oMath>
                </a14:m>
                <a:r>
                  <a:rPr lang="zh-CN" altLang="en-US" sz="2000" dirty="0"/>
                  <a:t> 时</a:t>
                </a:r>
                <a:r>
                  <a:rPr lang="en-US" altLang="zh-CN" sz="2000" dirty="0"/>
                  <a:t>logistic</a:t>
                </a:r>
                <a:r>
                  <a:rPr lang="zh-CN" altLang="en-US" sz="2000" dirty="0"/>
                  <a:t>回归损失函数</a:t>
                </a:r>
              </a:p>
            </p:txBody>
          </p:sp>
        </mc:Choice>
        <mc:Fallback xmlns="">
          <p:sp>
            <p:nvSpPr>
              <p:cNvPr id="7" name="内容占位符 2">
                <a:extLst>
                  <a:ext uri="{FF2B5EF4-FFF2-40B4-BE49-F238E27FC236}">
                    <a16:creationId xmlns:a16="http://schemas.microsoft.com/office/drawing/2014/main" id="{A0BCF5C4-8A9C-401F-AE21-A09D7B130E5E}"/>
                  </a:ext>
                </a:extLst>
              </p:cNvPr>
              <p:cNvSpPr>
                <a:spLocks noGrp="1" noRot="1" noChangeAspect="1" noMove="1" noResize="1" noEditPoints="1" noAdjustHandles="1" noChangeArrowheads="1" noChangeShapeType="1" noTextEdit="1"/>
              </p:cNvSpPr>
              <p:nvPr>
                <p:ph idx="1"/>
              </p:nvPr>
            </p:nvSpPr>
            <p:spPr>
              <a:xfrm>
                <a:off x="423591" y="2468718"/>
                <a:ext cx="8350758" cy="4198974"/>
              </a:xfrm>
              <a:blipFill>
                <a:blip r:embed="rId2"/>
                <a:stretch>
                  <a:fillRect l="-657" t="-871"/>
                </a:stretch>
              </a:blipFill>
            </p:spPr>
            <p:txBody>
              <a:bodyPr/>
              <a:lstStyle/>
              <a:p>
                <a:r>
                  <a:rPr lang="zh-CN" altLang="en-US">
                    <a:noFill/>
                  </a:rPr>
                  <a:t> </a:t>
                </a:r>
              </a:p>
            </p:txBody>
          </p:sp>
        </mc:Fallback>
      </mc:AlternateContent>
      <p:grpSp>
        <p:nvGrpSpPr>
          <p:cNvPr id="45" name="组合 44">
            <a:extLst>
              <a:ext uri="{FF2B5EF4-FFF2-40B4-BE49-F238E27FC236}">
                <a16:creationId xmlns:a16="http://schemas.microsoft.com/office/drawing/2014/main" id="{965C58FB-A90F-4C96-848E-19F96894B8E9}"/>
              </a:ext>
            </a:extLst>
          </p:cNvPr>
          <p:cNvGrpSpPr/>
          <p:nvPr/>
        </p:nvGrpSpPr>
        <p:grpSpPr>
          <a:xfrm>
            <a:off x="1233743" y="23967"/>
            <a:ext cx="7033043" cy="6301943"/>
            <a:chOff x="1233743" y="23967"/>
            <a:chExt cx="7033043" cy="6301943"/>
          </a:xfrm>
        </p:grpSpPr>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91A90E9B-88C1-4E81-8869-6EADEFEE7DFE}"/>
                    </a:ext>
                  </a:extLst>
                </p:cNvPr>
                <p:cNvSpPr/>
                <p:nvPr/>
              </p:nvSpPr>
              <p:spPr>
                <a:xfrm>
                  <a:off x="6376351" y="5889536"/>
                  <a:ext cx="16370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00"/>
                            </a:solidFill>
                            <a:latin typeface="Cambria Math" panose="02040503050406030204" pitchFamily="18" charset="0"/>
                          </a:rPr>
                          <m:t>𝑧</m:t>
                        </m:r>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𝑦</m:t>
                            </m:r>
                          </m:e>
                          <m:sub>
                            <m:r>
                              <a:rPr lang="en-US" altLang="zh-CN" b="0" i="1" smtClean="0">
                                <a:solidFill>
                                  <a:srgbClr val="000000"/>
                                </a:solidFill>
                                <a:latin typeface="Cambria Math" panose="02040503050406030204" pitchFamily="18" charset="0"/>
                              </a:rPr>
                              <m:t>𝑖</m:t>
                            </m:r>
                          </m:sub>
                        </m:sSub>
                        <m:r>
                          <a:rPr lang="en-US" altLang="zh-CN" b="0" i="1" smtClean="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𝑤</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en-US" altLang="zh-CN" b="0" i="1" smtClean="0">
                            <a:solidFill>
                              <a:srgbClr val="000000"/>
                            </a:solidFill>
                            <a:latin typeface="Cambria Math" panose="02040503050406030204" pitchFamily="18" charset="0"/>
                          </a:rPr>
                          <m:t>)</m:t>
                        </m:r>
                      </m:oMath>
                    </m:oMathPara>
                  </a14:m>
                  <a:endParaRPr lang="zh-CN" altLang="en-US" dirty="0"/>
                </a:p>
              </p:txBody>
            </p:sp>
          </mc:Choice>
          <mc:Fallback xmlns="">
            <p:sp>
              <p:nvSpPr>
                <p:cNvPr id="9" name="矩形 8">
                  <a:extLst>
                    <a:ext uri="{FF2B5EF4-FFF2-40B4-BE49-F238E27FC236}">
                      <a16:creationId xmlns:a16="http://schemas.microsoft.com/office/drawing/2014/main" id="{91A90E9B-88C1-4E81-8869-6EADEFEE7DFE}"/>
                    </a:ext>
                  </a:extLst>
                </p:cNvPr>
                <p:cNvSpPr>
                  <a:spLocks noRot="1" noChangeAspect="1" noMove="1" noResize="1" noEditPoints="1" noAdjustHandles="1" noChangeArrowheads="1" noChangeShapeType="1" noTextEdit="1"/>
                </p:cNvSpPr>
                <p:nvPr/>
              </p:nvSpPr>
              <p:spPr>
                <a:xfrm>
                  <a:off x="6376351" y="5889536"/>
                  <a:ext cx="1637050" cy="369332"/>
                </a:xfrm>
                <a:prstGeom prst="rect">
                  <a:avLst/>
                </a:prstGeom>
                <a:blipFill>
                  <a:blip r:embed="rId3"/>
                  <a:stretch>
                    <a:fillRect b="-13115"/>
                  </a:stretch>
                </a:blipFill>
              </p:spPr>
              <p:txBody>
                <a:bodyPr/>
                <a:lstStyle/>
                <a:p>
                  <a:r>
                    <a:rPr lang="zh-CN" altLang="en-US">
                      <a:noFill/>
                    </a:rPr>
                    <a:t> </a:t>
                  </a:r>
                </a:p>
              </p:txBody>
            </p:sp>
          </mc:Fallback>
        </mc:AlternateContent>
        <p:cxnSp>
          <p:nvCxnSpPr>
            <p:cNvPr id="11" name="直接连接符 10">
              <a:extLst>
                <a:ext uri="{FF2B5EF4-FFF2-40B4-BE49-F238E27FC236}">
                  <a16:creationId xmlns:a16="http://schemas.microsoft.com/office/drawing/2014/main" id="{450CE6F1-3C90-4CAD-9AED-62DA0CC4EF80}"/>
                </a:ext>
              </a:extLst>
            </p:cNvPr>
            <p:cNvCxnSpPr>
              <a:cxnSpLocks/>
            </p:cNvCxnSpPr>
            <p:nvPr/>
          </p:nvCxnSpPr>
          <p:spPr>
            <a:xfrm flipV="1">
              <a:off x="4486591" y="3177057"/>
              <a:ext cx="0" cy="2964187"/>
            </a:xfrm>
            <a:prstGeom prst="line">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D24BC0B-F263-4095-A6B5-67151A4A1073}"/>
                </a:ext>
              </a:extLst>
            </p:cNvPr>
            <p:cNvCxnSpPr>
              <a:cxnSpLocks/>
            </p:cNvCxnSpPr>
            <p:nvPr/>
          </p:nvCxnSpPr>
          <p:spPr>
            <a:xfrm flipH="1">
              <a:off x="2403390" y="5874093"/>
              <a:ext cx="4321949" cy="0"/>
            </a:xfrm>
            <a:prstGeom prst="line">
              <a:avLst/>
            </a:prstGeom>
            <a:ln w="95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1107550-500F-4B44-A913-20F555146C2B}"/>
                </a:ext>
              </a:extLst>
            </p:cNvPr>
            <p:cNvCxnSpPr/>
            <p:nvPr/>
          </p:nvCxnSpPr>
          <p:spPr>
            <a:xfrm>
              <a:off x="2590238" y="5190161"/>
              <a:ext cx="1889760" cy="0"/>
            </a:xfrm>
            <a:prstGeom prst="line">
              <a:avLst/>
            </a:prstGeom>
            <a:ln w="28575">
              <a:solidFill>
                <a:srgbClr val="D2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765A462-5440-4C69-BE88-20378F3D2253}"/>
                </a:ext>
              </a:extLst>
            </p:cNvPr>
            <p:cNvCxnSpPr/>
            <p:nvPr/>
          </p:nvCxnSpPr>
          <p:spPr>
            <a:xfrm>
              <a:off x="4486591" y="5876558"/>
              <a:ext cx="1889760" cy="0"/>
            </a:xfrm>
            <a:prstGeom prst="line">
              <a:avLst/>
            </a:prstGeom>
            <a:ln w="28575">
              <a:solidFill>
                <a:srgbClr val="D2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103914BC-A849-4738-8608-7F6DCC9D71B3}"/>
                    </a:ext>
                  </a:extLst>
                </p:cNvPr>
                <p:cNvSpPr/>
                <p:nvPr/>
              </p:nvSpPr>
              <p:spPr>
                <a:xfrm>
                  <a:off x="2695610" y="5235154"/>
                  <a:ext cx="928396" cy="394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𝒍</m:t>
                            </m:r>
                          </m:e>
                          <m:sub>
                            <m:r>
                              <a:rPr lang="en-US" altLang="zh-CN" b="1" i="1" smtClean="0">
                                <a:solidFill>
                                  <a:srgbClr val="C00000"/>
                                </a:solidFill>
                                <a:latin typeface="Cambria Math" panose="02040503050406030204" pitchFamily="18" charset="0"/>
                              </a:rPr>
                              <m:t>𝟎</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𝒛</m:t>
                        </m:r>
                        <m:r>
                          <a:rPr lang="en-US" altLang="zh-CN" b="1" i="1" smtClean="0">
                            <a:solidFill>
                              <a:srgbClr val="C00000"/>
                            </a:solidFill>
                            <a:latin typeface="Cambria Math" panose="02040503050406030204" pitchFamily="18" charset="0"/>
                          </a:rPr>
                          <m:t>)</m:t>
                        </m:r>
                      </m:oMath>
                    </m:oMathPara>
                  </a14:m>
                  <a:endParaRPr lang="zh-CN" altLang="en-US" b="1">
                    <a:solidFill>
                      <a:srgbClr val="C00000"/>
                    </a:solidFill>
                  </a:endParaRPr>
                </a:p>
              </p:txBody>
            </p:sp>
          </mc:Choice>
          <mc:Fallback xmlns="">
            <p:sp>
              <p:nvSpPr>
                <p:cNvPr id="29" name="矩形 28">
                  <a:extLst>
                    <a:ext uri="{FF2B5EF4-FFF2-40B4-BE49-F238E27FC236}">
                      <a16:creationId xmlns:a16="http://schemas.microsoft.com/office/drawing/2014/main" id="{103914BC-A849-4738-8608-7F6DCC9D71B3}"/>
                    </a:ext>
                  </a:extLst>
                </p:cNvPr>
                <p:cNvSpPr>
                  <a:spLocks noRot="1" noChangeAspect="1" noMove="1" noResize="1" noEditPoints="1" noAdjustHandles="1" noChangeArrowheads="1" noChangeShapeType="1" noTextEdit="1"/>
                </p:cNvSpPr>
                <p:nvPr/>
              </p:nvSpPr>
              <p:spPr>
                <a:xfrm>
                  <a:off x="2695610" y="5235154"/>
                  <a:ext cx="928396" cy="394210"/>
                </a:xfrm>
                <a:prstGeom prst="rect">
                  <a:avLst/>
                </a:prstGeom>
                <a:blipFill>
                  <a:blip r:embed="rId4"/>
                  <a:stretch>
                    <a:fillRect b="-10938"/>
                  </a:stretch>
                </a:blipFill>
              </p:spPr>
              <p:txBody>
                <a:bodyPr/>
                <a:lstStyle/>
                <a:p>
                  <a:r>
                    <a:rPr lang="zh-CN" altLang="en-US">
                      <a:noFill/>
                    </a:rPr>
                    <a:t> </a:t>
                  </a:r>
                </a:p>
              </p:txBody>
            </p:sp>
          </mc:Fallback>
        </mc:AlternateContent>
        <p:cxnSp>
          <p:nvCxnSpPr>
            <p:cNvPr id="30" name="直接连接符 29">
              <a:extLst>
                <a:ext uri="{FF2B5EF4-FFF2-40B4-BE49-F238E27FC236}">
                  <a16:creationId xmlns:a16="http://schemas.microsoft.com/office/drawing/2014/main" id="{B4F2441F-60B9-462C-9DCA-A82D702AD289}"/>
                </a:ext>
              </a:extLst>
            </p:cNvPr>
            <p:cNvCxnSpPr>
              <a:cxnSpLocks/>
            </p:cNvCxnSpPr>
            <p:nvPr/>
          </p:nvCxnSpPr>
          <p:spPr>
            <a:xfrm>
              <a:off x="2639568" y="4151376"/>
              <a:ext cx="1840430" cy="171236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EE314250-0002-4469-A3D8-7760BC0AEC34}"/>
                </a:ext>
              </a:extLst>
            </p:cNvPr>
            <p:cNvCxnSpPr>
              <a:cxnSpLocks/>
            </p:cNvCxnSpPr>
            <p:nvPr/>
          </p:nvCxnSpPr>
          <p:spPr>
            <a:xfrm flipV="1">
              <a:off x="4493185" y="5855344"/>
              <a:ext cx="1873992" cy="839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EB068888-2705-464C-8038-8C85351B0C55}"/>
                    </a:ext>
                  </a:extLst>
                </p:cNvPr>
                <p:cNvSpPr/>
                <p:nvPr/>
              </p:nvSpPr>
              <p:spPr>
                <a:xfrm>
                  <a:off x="1233743" y="4224396"/>
                  <a:ext cx="1579215" cy="394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0070C0"/>
                                </a:solidFill>
                                <a:latin typeface="Cambria Math" panose="02040503050406030204" pitchFamily="18" charset="0"/>
                              </a:rPr>
                            </m:ctrlPr>
                          </m:sSubPr>
                          <m:e>
                            <m:r>
                              <a:rPr lang="en-US" altLang="zh-CN" b="1" i="1">
                                <a:solidFill>
                                  <a:srgbClr val="0070C0"/>
                                </a:solidFill>
                                <a:latin typeface="Cambria Math" panose="02040503050406030204" pitchFamily="18" charset="0"/>
                              </a:rPr>
                              <m:t>𝒍</m:t>
                            </m:r>
                          </m:e>
                          <m:sub>
                            <m:r>
                              <a:rPr lang="en-US" altLang="zh-CN" b="1" i="0" smtClean="0">
                                <a:solidFill>
                                  <a:srgbClr val="0070C0"/>
                                </a:solidFill>
                                <a:latin typeface="Cambria Math" panose="02040503050406030204" pitchFamily="18" charset="0"/>
                              </a:rPr>
                              <m:t>𝐩𝐞𝐫𝐜𝐞𝐩𝐭𝐫𝐨𝐧</m:t>
                            </m:r>
                          </m:sub>
                        </m:sSub>
                        <m:r>
                          <a:rPr lang="en-US" altLang="zh-CN" b="1" i="1" smtClean="0">
                            <a:solidFill>
                              <a:srgbClr val="0070C0"/>
                            </a:solidFill>
                            <a:latin typeface="Cambria Math" panose="02040503050406030204" pitchFamily="18" charset="0"/>
                          </a:rPr>
                          <m:t>(</m:t>
                        </m:r>
                        <m:r>
                          <a:rPr lang="en-US" altLang="zh-CN" b="1" i="1" smtClean="0">
                            <a:solidFill>
                              <a:srgbClr val="0070C0"/>
                            </a:solidFill>
                            <a:latin typeface="Cambria Math" panose="02040503050406030204" pitchFamily="18" charset="0"/>
                          </a:rPr>
                          <m:t>𝒛</m:t>
                        </m:r>
                        <m:r>
                          <a:rPr lang="en-US" altLang="zh-CN" b="1" i="1" smtClean="0">
                            <a:solidFill>
                              <a:srgbClr val="0070C0"/>
                            </a:solidFill>
                            <a:latin typeface="Cambria Math" panose="02040503050406030204" pitchFamily="18" charset="0"/>
                          </a:rPr>
                          <m:t>)</m:t>
                        </m:r>
                      </m:oMath>
                    </m:oMathPara>
                  </a14:m>
                  <a:endParaRPr lang="zh-CN" altLang="en-US" b="1">
                    <a:solidFill>
                      <a:srgbClr val="0070C0"/>
                    </a:solidFill>
                  </a:endParaRPr>
                </a:p>
              </p:txBody>
            </p:sp>
          </mc:Choice>
          <mc:Fallback xmlns="">
            <p:sp>
              <p:nvSpPr>
                <p:cNvPr id="37" name="矩形 36">
                  <a:extLst>
                    <a:ext uri="{FF2B5EF4-FFF2-40B4-BE49-F238E27FC236}">
                      <a16:creationId xmlns:a16="http://schemas.microsoft.com/office/drawing/2014/main" id="{EB068888-2705-464C-8038-8C85351B0C55}"/>
                    </a:ext>
                  </a:extLst>
                </p:cNvPr>
                <p:cNvSpPr>
                  <a:spLocks noRot="1" noChangeAspect="1" noMove="1" noResize="1" noEditPoints="1" noAdjustHandles="1" noChangeArrowheads="1" noChangeShapeType="1" noTextEdit="1"/>
                </p:cNvSpPr>
                <p:nvPr/>
              </p:nvSpPr>
              <p:spPr>
                <a:xfrm>
                  <a:off x="1233743" y="4224396"/>
                  <a:ext cx="1579215" cy="394210"/>
                </a:xfrm>
                <a:prstGeom prst="rect">
                  <a:avLst/>
                </a:prstGeom>
                <a:blipFill>
                  <a:blip r:embed="rId5"/>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64B77CE7-9E13-4439-9D6F-02FA9AF0F105}"/>
                    </a:ext>
                  </a:extLst>
                </p:cNvPr>
                <p:cNvSpPr/>
                <p:nvPr/>
              </p:nvSpPr>
              <p:spPr>
                <a:xfrm>
                  <a:off x="4493185" y="3170830"/>
                  <a:ext cx="6255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00"/>
                            </a:solidFill>
                            <a:latin typeface="Cambria Math" panose="02040503050406030204" pitchFamily="18" charset="0"/>
                          </a:rPr>
                          <m:t>𝑙</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𝑧</m:t>
                        </m:r>
                        <m:r>
                          <a:rPr lang="en-US" altLang="zh-CN" b="0" i="1" smtClean="0">
                            <a:solidFill>
                              <a:srgbClr val="000000"/>
                            </a:solidFill>
                            <a:latin typeface="Cambria Math" panose="02040503050406030204" pitchFamily="18" charset="0"/>
                          </a:rPr>
                          <m:t>)</m:t>
                        </m:r>
                      </m:oMath>
                    </m:oMathPara>
                  </a14:m>
                  <a:endParaRPr lang="zh-CN" altLang="en-US" dirty="0"/>
                </a:p>
              </p:txBody>
            </p:sp>
          </mc:Choice>
          <mc:Fallback xmlns="">
            <p:sp>
              <p:nvSpPr>
                <p:cNvPr id="38" name="矩形 37">
                  <a:extLst>
                    <a:ext uri="{FF2B5EF4-FFF2-40B4-BE49-F238E27FC236}">
                      <a16:creationId xmlns:a16="http://schemas.microsoft.com/office/drawing/2014/main" id="{64B77CE7-9E13-4439-9D6F-02FA9AF0F105}"/>
                    </a:ext>
                  </a:extLst>
                </p:cNvPr>
                <p:cNvSpPr>
                  <a:spLocks noRot="1" noChangeAspect="1" noMove="1" noResize="1" noEditPoints="1" noAdjustHandles="1" noChangeArrowheads="1" noChangeShapeType="1" noTextEdit="1"/>
                </p:cNvSpPr>
                <p:nvPr/>
              </p:nvSpPr>
              <p:spPr>
                <a:xfrm>
                  <a:off x="4493185" y="3170830"/>
                  <a:ext cx="625556" cy="369332"/>
                </a:xfrm>
                <a:prstGeom prst="rect">
                  <a:avLst/>
                </a:prstGeom>
                <a:blipFill>
                  <a:blip r:embed="rId6"/>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1A30EAE7-5569-430C-8C28-C811EAA568A0}"/>
                    </a:ext>
                  </a:extLst>
                </p:cNvPr>
                <p:cNvSpPr/>
                <p:nvPr/>
              </p:nvSpPr>
              <p:spPr>
                <a:xfrm>
                  <a:off x="4440158" y="5956578"/>
                  <a:ext cx="3658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00"/>
                            </a:solidFill>
                            <a:latin typeface="Cambria Math" panose="02040503050406030204" pitchFamily="18" charset="0"/>
                          </a:rPr>
                          <m:t>0</m:t>
                        </m:r>
                      </m:oMath>
                    </m:oMathPara>
                  </a14:m>
                  <a:endParaRPr lang="zh-CN" altLang="en-US"/>
                </a:p>
              </p:txBody>
            </p:sp>
          </mc:Choice>
          <mc:Fallback xmlns="">
            <p:sp>
              <p:nvSpPr>
                <p:cNvPr id="39" name="矩形 38">
                  <a:extLst>
                    <a:ext uri="{FF2B5EF4-FFF2-40B4-BE49-F238E27FC236}">
                      <a16:creationId xmlns:a16="http://schemas.microsoft.com/office/drawing/2014/main" id="{1A30EAE7-5569-430C-8C28-C811EAA568A0}"/>
                    </a:ext>
                  </a:extLst>
                </p:cNvPr>
                <p:cNvSpPr>
                  <a:spLocks noRot="1" noChangeAspect="1" noMove="1" noResize="1" noEditPoints="1" noAdjustHandles="1" noChangeArrowheads="1" noChangeShapeType="1" noTextEdit="1"/>
                </p:cNvSpPr>
                <p:nvPr/>
              </p:nvSpPr>
              <p:spPr>
                <a:xfrm>
                  <a:off x="4440158" y="5956578"/>
                  <a:ext cx="36580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E04D94E8-2178-4076-9D72-660B48576823}"/>
                    </a:ext>
                  </a:extLst>
                </p:cNvPr>
                <p:cNvSpPr/>
                <p:nvPr/>
              </p:nvSpPr>
              <p:spPr>
                <a:xfrm>
                  <a:off x="4449881" y="4877018"/>
                  <a:ext cx="3658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00"/>
                            </a:solidFill>
                            <a:latin typeface="Cambria Math" panose="02040503050406030204" pitchFamily="18" charset="0"/>
                          </a:rPr>
                          <m:t>1</m:t>
                        </m:r>
                      </m:oMath>
                    </m:oMathPara>
                  </a14:m>
                  <a:endParaRPr lang="zh-CN" altLang="en-US"/>
                </a:p>
              </p:txBody>
            </p:sp>
          </mc:Choice>
          <mc:Fallback xmlns="">
            <p:sp>
              <p:nvSpPr>
                <p:cNvPr id="40" name="矩形 39">
                  <a:extLst>
                    <a:ext uri="{FF2B5EF4-FFF2-40B4-BE49-F238E27FC236}">
                      <a16:creationId xmlns:a16="http://schemas.microsoft.com/office/drawing/2014/main" id="{E04D94E8-2178-4076-9D72-660B48576823}"/>
                    </a:ext>
                  </a:extLst>
                </p:cNvPr>
                <p:cNvSpPr>
                  <a:spLocks noRot="1" noChangeAspect="1" noMove="1" noResize="1" noEditPoints="1" noAdjustHandles="1" noChangeArrowheads="1" noChangeShapeType="1" noTextEdit="1"/>
                </p:cNvSpPr>
                <p:nvPr/>
              </p:nvSpPr>
              <p:spPr>
                <a:xfrm>
                  <a:off x="4449881" y="4877018"/>
                  <a:ext cx="365805" cy="369332"/>
                </a:xfrm>
                <a:prstGeom prst="rect">
                  <a:avLst/>
                </a:prstGeom>
                <a:blipFill>
                  <a:blip r:embed="rId8"/>
                  <a:stretch>
                    <a:fillRect/>
                  </a:stretch>
                </a:blipFill>
              </p:spPr>
              <p:txBody>
                <a:bodyPr/>
                <a:lstStyle/>
                <a:p>
                  <a:r>
                    <a:rPr lang="zh-CN" altLang="en-US">
                      <a:noFill/>
                    </a:rPr>
                    <a:t> </a:t>
                  </a:r>
                </a:p>
              </p:txBody>
            </p:sp>
          </mc:Fallback>
        </mc:AlternateContent>
        <p:sp>
          <p:nvSpPr>
            <p:cNvPr id="42" name="弧形 41">
              <a:extLst>
                <a:ext uri="{FF2B5EF4-FFF2-40B4-BE49-F238E27FC236}">
                  <a16:creationId xmlns:a16="http://schemas.microsoft.com/office/drawing/2014/main" id="{A78B4CAD-2F08-478D-98A9-86F760CDB979}"/>
                </a:ext>
              </a:extLst>
            </p:cNvPr>
            <p:cNvSpPr/>
            <p:nvPr/>
          </p:nvSpPr>
          <p:spPr>
            <a:xfrm rot="9973368">
              <a:off x="3318049" y="23967"/>
              <a:ext cx="3788578" cy="5622615"/>
            </a:xfrm>
            <a:prstGeom prst="arc">
              <a:avLst>
                <a:gd name="adj1" fmla="val 16884005"/>
                <a:gd name="adj2" fmla="val 20823348"/>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2CAADAFD-8FBF-4380-8FC2-A059E98FD1E5}"/>
                    </a:ext>
                  </a:extLst>
                </p:cNvPr>
                <p:cNvSpPr/>
                <p:nvPr/>
              </p:nvSpPr>
              <p:spPr>
                <a:xfrm>
                  <a:off x="5183891" y="5223219"/>
                  <a:ext cx="3082895" cy="395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92D050"/>
                                </a:solidFill>
                                <a:latin typeface="Cambria Math" panose="02040503050406030204" pitchFamily="18" charset="0"/>
                              </a:rPr>
                            </m:ctrlPr>
                          </m:sSubPr>
                          <m:e>
                            <m:r>
                              <a:rPr lang="en-US" altLang="zh-CN" b="1" i="1">
                                <a:solidFill>
                                  <a:srgbClr val="92D050"/>
                                </a:solidFill>
                                <a:latin typeface="Cambria Math" panose="02040503050406030204" pitchFamily="18" charset="0"/>
                              </a:rPr>
                              <m:t>𝒍</m:t>
                            </m:r>
                          </m:e>
                          <m:sub>
                            <m:r>
                              <a:rPr lang="en-US" altLang="zh-CN" b="1" i="0" smtClean="0">
                                <a:solidFill>
                                  <a:srgbClr val="92D050"/>
                                </a:solidFill>
                                <a:latin typeface="Cambria Math" panose="02040503050406030204" pitchFamily="18" charset="0"/>
                              </a:rPr>
                              <m:t>𝐥𝐨𝐠</m:t>
                            </m:r>
                          </m:sub>
                        </m:sSub>
                        <m:d>
                          <m:dPr>
                            <m:ctrlPr>
                              <a:rPr lang="en-US" altLang="zh-CN" b="1" i="1" smtClean="0">
                                <a:solidFill>
                                  <a:srgbClr val="92D050"/>
                                </a:solidFill>
                                <a:latin typeface="Cambria Math" panose="02040503050406030204" pitchFamily="18" charset="0"/>
                              </a:rPr>
                            </m:ctrlPr>
                          </m:dPr>
                          <m:e>
                            <m:r>
                              <a:rPr lang="en-US" altLang="zh-CN" b="1" i="1" smtClean="0">
                                <a:solidFill>
                                  <a:srgbClr val="92D050"/>
                                </a:solidFill>
                                <a:latin typeface="Cambria Math" panose="02040503050406030204" pitchFamily="18" charset="0"/>
                              </a:rPr>
                              <m:t>𝒛</m:t>
                            </m:r>
                          </m:e>
                        </m:d>
                        <m:r>
                          <a:rPr lang="en-US" altLang="zh-CN" b="1" i="1" smtClean="0">
                            <a:solidFill>
                              <a:srgbClr val="92D050"/>
                            </a:solidFill>
                            <a:latin typeface="Cambria Math" panose="02040503050406030204" pitchFamily="18" charset="0"/>
                          </a:rPr>
                          <m:t>=</m:t>
                        </m:r>
                        <m:r>
                          <a:rPr lang="en-US" altLang="zh-CN" b="1" i="0" smtClean="0">
                            <a:solidFill>
                              <a:srgbClr val="92D050"/>
                            </a:solidFill>
                            <a:latin typeface="Cambria Math" panose="02040503050406030204" pitchFamily="18" charset="0"/>
                          </a:rPr>
                          <m:t>𝐥𝐨𝐠</m:t>
                        </m:r>
                        <m:r>
                          <a:rPr lang="en-US" altLang="zh-CN" b="1" i="1" smtClean="0">
                            <a:solidFill>
                              <a:srgbClr val="92D050"/>
                            </a:solidFill>
                            <a:latin typeface="Cambria Math" panose="02040503050406030204" pitchFamily="18" charset="0"/>
                          </a:rPr>
                          <m:t>(</m:t>
                        </m:r>
                        <m:r>
                          <a:rPr lang="en-US" altLang="zh-CN" b="1" i="1" smtClean="0">
                            <a:solidFill>
                              <a:srgbClr val="92D050"/>
                            </a:solidFill>
                            <a:latin typeface="Cambria Math" panose="02040503050406030204" pitchFamily="18" charset="0"/>
                          </a:rPr>
                          <m:t>𝟏</m:t>
                        </m:r>
                        <m:r>
                          <a:rPr lang="en-US" altLang="zh-CN" b="1" i="1" smtClean="0">
                            <a:solidFill>
                              <a:srgbClr val="92D050"/>
                            </a:solidFill>
                            <a:latin typeface="Cambria Math" panose="02040503050406030204" pitchFamily="18" charset="0"/>
                          </a:rPr>
                          <m:t>+</m:t>
                        </m:r>
                        <m:r>
                          <a:rPr lang="en-US" altLang="zh-CN" b="1" i="0" smtClean="0">
                            <a:solidFill>
                              <a:srgbClr val="92D050"/>
                            </a:solidFill>
                            <a:latin typeface="Cambria Math" panose="02040503050406030204" pitchFamily="18" charset="0"/>
                          </a:rPr>
                          <m:t>𝐞𝐱𝐩</m:t>
                        </m:r>
                        <m:d>
                          <m:dPr>
                            <m:ctrlPr>
                              <a:rPr lang="en-US" altLang="zh-CN" b="1" i="1" smtClean="0">
                                <a:solidFill>
                                  <a:srgbClr val="92D050"/>
                                </a:solidFill>
                                <a:latin typeface="Cambria Math" panose="02040503050406030204" pitchFamily="18" charset="0"/>
                              </a:rPr>
                            </m:ctrlPr>
                          </m:dPr>
                          <m:e>
                            <m:r>
                              <a:rPr lang="en-US" altLang="zh-CN" b="1" i="1" smtClean="0">
                                <a:solidFill>
                                  <a:srgbClr val="92D050"/>
                                </a:solidFill>
                                <a:latin typeface="Cambria Math" panose="02040503050406030204" pitchFamily="18" charset="0"/>
                              </a:rPr>
                              <m:t>−</m:t>
                            </m:r>
                            <m:r>
                              <a:rPr lang="en-US" altLang="zh-CN" b="1" i="1" smtClean="0">
                                <a:solidFill>
                                  <a:srgbClr val="92D050"/>
                                </a:solidFill>
                                <a:latin typeface="Cambria Math" panose="02040503050406030204" pitchFamily="18" charset="0"/>
                              </a:rPr>
                              <m:t>𝒛</m:t>
                            </m:r>
                          </m:e>
                        </m:d>
                        <m:r>
                          <a:rPr lang="en-US" altLang="zh-CN" b="1" i="1" smtClean="0">
                            <a:solidFill>
                              <a:srgbClr val="92D050"/>
                            </a:solidFill>
                            <a:latin typeface="Cambria Math" panose="02040503050406030204" pitchFamily="18" charset="0"/>
                          </a:rPr>
                          <m:t>)</m:t>
                        </m:r>
                      </m:oMath>
                    </m:oMathPara>
                  </a14:m>
                  <a:endParaRPr lang="zh-CN" altLang="en-US" b="1" dirty="0">
                    <a:solidFill>
                      <a:srgbClr val="92D050"/>
                    </a:solidFill>
                  </a:endParaRPr>
                </a:p>
              </p:txBody>
            </p:sp>
          </mc:Choice>
          <mc:Fallback xmlns="">
            <p:sp>
              <p:nvSpPr>
                <p:cNvPr id="43" name="矩形 42">
                  <a:extLst>
                    <a:ext uri="{FF2B5EF4-FFF2-40B4-BE49-F238E27FC236}">
                      <a16:creationId xmlns:a16="http://schemas.microsoft.com/office/drawing/2014/main" id="{2CAADAFD-8FBF-4380-8FC2-A059E98FD1E5}"/>
                    </a:ext>
                  </a:extLst>
                </p:cNvPr>
                <p:cNvSpPr>
                  <a:spLocks noRot="1" noChangeAspect="1" noMove="1" noResize="1" noEditPoints="1" noAdjustHandles="1" noChangeArrowheads="1" noChangeShapeType="1" noTextEdit="1"/>
                </p:cNvSpPr>
                <p:nvPr/>
              </p:nvSpPr>
              <p:spPr>
                <a:xfrm>
                  <a:off x="5183891" y="5223219"/>
                  <a:ext cx="3082895" cy="395621"/>
                </a:xfrm>
                <a:prstGeom prst="rect">
                  <a:avLst/>
                </a:prstGeom>
                <a:blipFill>
                  <a:blip r:embed="rId9"/>
                  <a:stretch>
                    <a:fillRect b="-9231"/>
                  </a:stretch>
                </a:blipFill>
              </p:spPr>
              <p:txBody>
                <a:bodyPr/>
                <a:lstStyle/>
                <a:p>
                  <a:r>
                    <a:rPr lang="zh-CN" altLang="en-US">
                      <a:noFill/>
                    </a:rPr>
                    <a:t> </a:t>
                  </a:r>
                </a:p>
              </p:txBody>
            </p:sp>
          </mc:Fallback>
        </mc:AlternateContent>
      </p:grpSp>
      <p:sp>
        <p:nvSpPr>
          <p:cNvPr id="44" name="Slide Number Placeholder 5">
            <a:extLst>
              <a:ext uri="{FF2B5EF4-FFF2-40B4-BE49-F238E27FC236}">
                <a16:creationId xmlns:a16="http://schemas.microsoft.com/office/drawing/2014/main" id="{DE81857F-B755-4880-8F72-DF99F58ED6B2}"/>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20</a:t>
            </a:fld>
            <a:endParaRPr lang="en-US" dirty="0"/>
          </a:p>
        </p:txBody>
      </p:sp>
    </p:spTree>
    <p:extLst>
      <p:ext uri="{BB962C8B-B14F-4D97-AF65-F5344CB8AC3E}">
        <p14:creationId xmlns:p14="http://schemas.microsoft.com/office/powerpoint/2010/main" val="3091099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C10B9BF-9D2E-163D-DFC2-3BF720F5D407}"/>
              </a:ext>
            </a:extLst>
          </p:cNvPr>
          <p:cNvSpPr txBox="1"/>
          <p:nvPr/>
        </p:nvSpPr>
        <p:spPr>
          <a:xfrm>
            <a:off x="259373" y="164248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dirty="0"/>
              <a:t>*</a:t>
            </a:r>
            <a:r>
              <a:rPr lang="zh-CN" altLang="en-US" dirty="0"/>
              <a:t>最大熵模型</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C5F4D0B1-F5F1-8407-C217-4C62429BFE3E}"/>
                  </a:ext>
                </a:extLst>
              </p:cNvPr>
              <p:cNvSpPr>
                <a:spLocks noGrp="1"/>
              </p:cNvSpPr>
              <p:nvPr>
                <p:ph idx="1"/>
              </p:nvPr>
            </p:nvSpPr>
            <p:spPr>
              <a:xfrm>
                <a:off x="423591" y="2468718"/>
                <a:ext cx="8350758" cy="4198974"/>
              </a:xfrm>
            </p:spPr>
            <p:txBody>
              <a:bodyPr>
                <a:normAutofit/>
              </a:bodyPr>
              <a:lstStyle/>
              <a:p>
                <a:pPr>
                  <a:lnSpc>
                    <a:spcPct val="100000"/>
                  </a:lnSpc>
                </a:pPr>
                <a:r>
                  <a:rPr lang="zh-CN" altLang="en-US" sz="2000" dirty="0"/>
                  <a:t>最大熵模型 </a:t>
                </a:r>
                <a:r>
                  <a:rPr lang="en-US" altLang="zh-CN" sz="2000" dirty="0"/>
                  <a:t>(Maximum Entropy Model) </a:t>
                </a:r>
                <a:r>
                  <a:rPr lang="zh-CN" altLang="en-US" sz="2000" dirty="0"/>
                  <a:t>由</a:t>
                </a:r>
                <a:r>
                  <a:rPr lang="zh-CN" altLang="en-US" sz="2000" b="1" dirty="0">
                    <a:solidFill>
                      <a:srgbClr val="0070C0"/>
                    </a:solidFill>
                  </a:rPr>
                  <a:t>最大熵原理</a:t>
                </a:r>
                <a:r>
                  <a:rPr lang="zh-CN" altLang="en-US" sz="2000" dirty="0"/>
                  <a:t>推导实现</a:t>
                </a:r>
                <a:endParaRPr lang="en-US" altLang="zh-CN" sz="2000" dirty="0"/>
              </a:p>
              <a:p>
                <a:pPr>
                  <a:lnSpc>
                    <a:spcPct val="100000"/>
                  </a:lnSpc>
                </a:pPr>
                <a:endParaRPr lang="en-US" altLang="zh-CN" sz="1200" dirty="0"/>
              </a:p>
              <a:p>
                <a:pPr marL="0" indent="0">
                  <a:lnSpc>
                    <a:spcPct val="100000"/>
                  </a:lnSpc>
                  <a:buNone/>
                </a:pPr>
                <a:r>
                  <a:rPr lang="zh-CN" altLang="en-US" sz="2200" b="1" dirty="0">
                    <a:solidFill>
                      <a:srgbClr val="C00000"/>
                    </a:solidFill>
                  </a:rPr>
                  <a:t>最大熵原理</a:t>
                </a:r>
                <a:endParaRPr lang="en-US" altLang="zh-CN" sz="2200" dirty="0"/>
              </a:p>
              <a:p>
                <a:pPr>
                  <a:lnSpc>
                    <a:spcPct val="100000"/>
                  </a:lnSpc>
                </a:pPr>
                <a:r>
                  <a:rPr lang="zh-CN" altLang="en-US" sz="2000" dirty="0"/>
                  <a:t>学习概率模型时</a:t>
                </a:r>
                <a:r>
                  <a:rPr lang="en-US" altLang="zh-CN" sz="2000" dirty="0"/>
                  <a:t>, </a:t>
                </a:r>
                <a:r>
                  <a:rPr lang="zh-CN" altLang="en-US" sz="2000" dirty="0"/>
                  <a:t>在所有可能的概率模型 </a:t>
                </a:r>
                <a:r>
                  <a:rPr lang="en-US" altLang="zh-CN" sz="2000" dirty="0"/>
                  <a:t>(</a:t>
                </a:r>
                <a:r>
                  <a:rPr lang="zh-CN" altLang="en-US" sz="2000" dirty="0"/>
                  <a:t>分布</a:t>
                </a:r>
                <a:r>
                  <a:rPr lang="en-US" altLang="zh-CN" sz="2000" dirty="0"/>
                  <a:t>) </a:t>
                </a:r>
                <a:r>
                  <a:rPr lang="zh-CN" altLang="en-US" sz="2000" dirty="0"/>
                  <a:t>中</a:t>
                </a:r>
                <a:r>
                  <a:rPr lang="en-US" altLang="zh-CN" sz="2000" dirty="0"/>
                  <a:t>, </a:t>
                </a:r>
                <a:r>
                  <a:rPr lang="zh-CN" altLang="en-US" sz="2000" b="1" dirty="0">
                    <a:solidFill>
                      <a:srgbClr val="0070C0"/>
                    </a:solidFill>
                  </a:rPr>
                  <a:t>熵最大的模型是最好的模型</a:t>
                </a:r>
                <a:r>
                  <a:rPr lang="en-US" altLang="zh-CN" sz="2000" dirty="0"/>
                  <a:t>, </a:t>
                </a:r>
                <a:r>
                  <a:rPr lang="zh-CN" altLang="en-US" sz="2000" dirty="0"/>
                  <a:t>表述为在满足约束条件的模型集合中选取熵最大的模型</a:t>
                </a:r>
                <a:endParaRPr lang="en-US" altLang="zh-CN" sz="2000" dirty="0"/>
              </a:p>
              <a:p>
                <a:pPr>
                  <a:lnSpc>
                    <a:spcPct val="100000"/>
                  </a:lnSpc>
                </a:pPr>
                <a:r>
                  <a:rPr lang="zh-CN" altLang="en-US" sz="2000" dirty="0"/>
                  <a:t>假设离散随机变量 </a:t>
                </a:r>
                <a14:m>
                  <m:oMath xmlns:m="http://schemas.openxmlformats.org/officeDocument/2006/math">
                    <m:r>
                      <a:rPr lang="en-US" altLang="zh-CN" sz="2000" i="1">
                        <a:solidFill>
                          <a:srgbClr val="000000"/>
                        </a:solidFill>
                        <a:latin typeface="Cambria Math" panose="02040503050406030204" pitchFamily="18" charset="0"/>
                      </a:rPr>
                      <m:t>𝑋</m:t>
                    </m:r>
                    <m:r>
                      <a:rPr lang="en-US" altLang="zh-CN" sz="2000" b="0" i="1" smtClean="0">
                        <a:solidFill>
                          <a:srgbClr val="000000"/>
                        </a:solidFill>
                        <a:latin typeface="Cambria Math" panose="02040503050406030204" pitchFamily="18" charset="0"/>
                      </a:rPr>
                      <m:t> </m:t>
                    </m:r>
                  </m:oMath>
                </a14:m>
                <a:r>
                  <a:rPr lang="zh-CN" altLang="en-US" sz="2000" dirty="0"/>
                  <a:t>的概率分布是 </a:t>
                </a:r>
                <a14:m>
                  <m:oMath xmlns:m="http://schemas.openxmlformats.org/officeDocument/2006/math">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m:t>
                    </m:r>
                  </m:oMath>
                </a14:m>
                <a:r>
                  <a:rPr lang="en-US" altLang="zh-CN" sz="2000" dirty="0"/>
                  <a:t>, </a:t>
                </a:r>
                <a:r>
                  <a:rPr lang="zh-CN" altLang="en-US" sz="2000" dirty="0"/>
                  <a:t>熵：</a:t>
                </a:r>
                <a:endParaRPr lang="en-US" altLang="zh-CN" sz="2000" dirty="0"/>
              </a:p>
              <a:p>
                <a:pPr>
                  <a:lnSpc>
                    <a:spcPct val="100000"/>
                  </a:lnSpc>
                </a:pPr>
                <a:endParaRPr lang="en-US" altLang="zh-CN" sz="2000" dirty="0"/>
              </a:p>
              <a:p>
                <a:pPr>
                  <a:lnSpc>
                    <a:spcPct val="100000"/>
                  </a:lnSpc>
                </a:pPr>
                <a:endParaRPr lang="en-US" altLang="zh-CN" sz="2000" dirty="0"/>
              </a:p>
              <a:p>
                <a:pPr>
                  <a:lnSpc>
                    <a:spcPct val="100000"/>
                  </a:lnSpc>
                </a:pPr>
                <a:r>
                  <a:rPr lang="zh-CN" altLang="en-US" sz="2000" dirty="0"/>
                  <a:t>且</a:t>
                </a:r>
                <a:r>
                  <a:rPr lang="en-US" altLang="zh-CN" sz="2000" dirty="0"/>
                  <a:t>: </a:t>
                </a:r>
                <a14:m>
                  <m:oMath xmlns:m="http://schemas.openxmlformats.org/officeDocument/2006/math">
                    <m:r>
                      <a:rPr lang="zh-CN" altLang="en-US" sz="2000" i="1">
                        <a:solidFill>
                          <a:srgbClr val="000000"/>
                        </a:solidFill>
                        <a:latin typeface="Cambria Math" panose="02040503050406030204" pitchFamily="18" charset="0"/>
                      </a:rPr>
                      <m:t>0≤</m:t>
                    </m:r>
                    <m:r>
                      <a:rPr lang="zh-CN" altLang="en-US" sz="2000" i="1">
                        <a:solidFill>
                          <a:srgbClr val="000000"/>
                        </a:solidFill>
                        <a:latin typeface="Cambria Math" panose="02040503050406030204" pitchFamily="18" charset="0"/>
                      </a:rPr>
                      <m:t>𝐻</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log</m:t>
                        </m:r>
                      </m:fName>
                      <m:e>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𝑋</m:t>
                            </m:r>
                          </m:e>
                        </m:d>
                      </m:e>
                    </m:func>
                  </m:oMath>
                </a14:m>
                <a:endParaRPr lang="zh-CN" altLang="en-US" sz="2000" dirty="0"/>
              </a:p>
              <a:p>
                <a:pPr>
                  <a:lnSpc>
                    <a:spcPct val="100000"/>
                  </a:lnSpc>
                </a:pPr>
                <a14:m>
                  <m:oMath xmlns:m="http://schemas.openxmlformats.org/officeDocument/2006/math">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𝑋</m:t>
                        </m:r>
                      </m:e>
                    </m:d>
                  </m:oMath>
                </a14:m>
                <a:r>
                  <a:rPr lang="en-US" altLang="zh-CN" sz="2000" dirty="0"/>
                  <a:t> </a:t>
                </a:r>
                <a:r>
                  <a:rPr lang="zh-CN" altLang="en-US" sz="2000" dirty="0"/>
                  <a:t>是</a:t>
                </a:r>
                <a:r>
                  <a:rPr lang="en-US" altLang="zh-CN" sz="2000" dirty="0"/>
                  <a:t> </a:t>
                </a:r>
                <a14:m>
                  <m:oMath xmlns:m="http://schemas.openxmlformats.org/officeDocument/2006/math">
                    <m:r>
                      <a:rPr lang="en-US" altLang="zh-CN" sz="2000" i="1">
                        <a:solidFill>
                          <a:srgbClr val="000000"/>
                        </a:solidFill>
                        <a:latin typeface="Cambria Math" panose="02040503050406030204" pitchFamily="18" charset="0"/>
                      </a:rPr>
                      <m:t>𝑋</m:t>
                    </m:r>
                  </m:oMath>
                </a14:m>
                <a:r>
                  <a:rPr lang="en-US" altLang="zh-CN" sz="2000" dirty="0"/>
                  <a:t> </a:t>
                </a:r>
                <a:r>
                  <a:rPr lang="zh-CN" altLang="en-US" sz="2000" dirty="0"/>
                  <a:t>的取值个数</a:t>
                </a:r>
                <a:r>
                  <a:rPr lang="en-US" altLang="zh-CN" sz="2000" dirty="0"/>
                  <a:t>; </a:t>
                </a:r>
                <a:r>
                  <a:rPr lang="zh-CN" altLang="en-US" sz="2000" dirty="0"/>
                  <a:t>当且仅当 </a:t>
                </a:r>
                <a14:m>
                  <m:oMath xmlns:m="http://schemas.openxmlformats.org/officeDocument/2006/math">
                    <m:r>
                      <a:rPr lang="en-US" altLang="zh-CN" sz="2000" i="1">
                        <a:solidFill>
                          <a:srgbClr val="000000"/>
                        </a:solidFill>
                        <a:latin typeface="Cambria Math" panose="02040503050406030204" pitchFamily="18" charset="0"/>
                      </a:rPr>
                      <m:t>𝑋</m:t>
                    </m:r>
                  </m:oMath>
                </a14:m>
                <a:r>
                  <a:rPr lang="en-US" altLang="zh-CN" sz="2000" dirty="0"/>
                  <a:t> </a:t>
                </a:r>
                <a:r>
                  <a:rPr lang="zh-CN" altLang="en-US" sz="2000" dirty="0"/>
                  <a:t>均匀分布时</a:t>
                </a:r>
                <a:r>
                  <a:rPr lang="en-US" altLang="zh-CN" sz="2000" dirty="0"/>
                  <a:t>, </a:t>
                </a:r>
                <a:r>
                  <a:rPr lang="zh-CN" altLang="en-US" sz="2000" dirty="0"/>
                  <a:t>右边等号成立</a:t>
                </a:r>
              </a:p>
            </p:txBody>
          </p:sp>
        </mc:Choice>
        <mc:Fallback xmlns="">
          <p:sp>
            <p:nvSpPr>
              <p:cNvPr id="5" name="内容占位符 2">
                <a:extLst>
                  <a:ext uri="{FF2B5EF4-FFF2-40B4-BE49-F238E27FC236}">
                    <a16:creationId xmlns:a16="http://schemas.microsoft.com/office/drawing/2014/main" id="{C5F4D0B1-F5F1-8407-C217-4C62429BFE3E}"/>
                  </a:ext>
                </a:extLst>
              </p:cNvPr>
              <p:cNvSpPr>
                <a:spLocks noGrp="1" noRot="1" noChangeAspect="1" noMove="1" noResize="1" noEditPoints="1" noAdjustHandles="1" noChangeArrowheads="1" noChangeShapeType="1" noTextEdit="1"/>
              </p:cNvSpPr>
              <p:nvPr>
                <p:ph idx="1"/>
              </p:nvPr>
            </p:nvSpPr>
            <p:spPr>
              <a:xfrm>
                <a:off x="423591" y="2468718"/>
                <a:ext cx="8350758" cy="4198974"/>
              </a:xfrm>
              <a:blipFill>
                <a:blip r:embed="rId2"/>
                <a:stretch>
                  <a:fillRect l="-949" t="-871" r="-2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对象 7">
                <a:extLst>
                  <a:ext uri="{FF2B5EF4-FFF2-40B4-BE49-F238E27FC236}">
                    <a16:creationId xmlns:a16="http://schemas.microsoft.com/office/drawing/2014/main" id="{5A973ACB-AA1C-2B8F-6694-4B6DB2F109AD}"/>
                  </a:ext>
                </a:extLst>
              </p:cNvPr>
              <p:cNvSpPr txBox="1"/>
              <p:nvPr/>
            </p:nvSpPr>
            <p:spPr>
              <a:xfrm>
                <a:off x="2267108" y="4885467"/>
                <a:ext cx="4512365" cy="650834"/>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𝐻</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nary>
                        <m:naryPr>
                          <m:chr m:val="∑"/>
                          <m:supHide m:val="on"/>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𝑥</m:t>
                          </m:r>
                        </m:sub>
                        <m:sup/>
                        <m:e>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log</m:t>
                              </m:r>
                            </m:fName>
                            <m:e>
                              <m:r>
                                <a:rPr lang="zh-CN" altLang="en-US" sz="2000" i="1">
                                  <a:solidFill>
                                    <a:srgbClr val="000000"/>
                                  </a:solidFill>
                                  <a:latin typeface="Cambria Math" panose="02040503050406030204" pitchFamily="18" charset="0"/>
                                </a:rPr>
                                <m:t>𝑃</m:t>
                              </m:r>
                            </m:e>
                          </m:func>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e>
                      </m:nary>
                    </m:oMath>
                  </m:oMathPara>
                </a14:m>
                <a:endParaRPr lang="zh-CN" altLang="en-US" sz="2000" dirty="0"/>
              </a:p>
            </p:txBody>
          </p:sp>
        </mc:Choice>
        <mc:Fallback xmlns="">
          <p:sp>
            <p:nvSpPr>
              <p:cNvPr id="8" name="对象 7">
                <a:extLst>
                  <a:ext uri="{FF2B5EF4-FFF2-40B4-BE49-F238E27FC236}">
                    <a16:creationId xmlns:a16="http://schemas.microsoft.com/office/drawing/2014/main" id="{5A973ACB-AA1C-2B8F-6694-4B6DB2F109AD}"/>
                  </a:ext>
                </a:extLst>
              </p:cNvPr>
              <p:cNvSpPr txBox="1">
                <a:spLocks noRot="1" noChangeAspect="1" noMove="1" noResize="1" noEditPoints="1" noAdjustHandles="1" noChangeArrowheads="1" noChangeShapeType="1" noTextEdit="1"/>
              </p:cNvSpPr>
              <p:nvPr/>
            </p:nvSpPr>
            <p:spPr>
              <a:xfrm>
                <a:off x="2267108" y="4885467"/>
                <a:ext cx="4512365" cy="650834"/>
              </a:xfrm>
              <a:prstGeom prst="rect">
                <a:avLst/>
              </a:prstGeom>
              <a:blipFill>
                <a:blip r:embed="rId3"/>
                <a:stretch>
                  <a:fillRect b="-20561"/>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BB77005B-7E6E-2488-0580-40B68DC03ED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21</a:t>
            </a:fld>
            <a:endParaRPr lang="en-US" dirty="0"/>
          </a:p>
        </p:txBody>
      </p:sp>
    </p:spTree>
    <p:extLst>
      <p:ext uri="{BB962C8B-B14F-4D97-AF65-F5344CB8AC3E}">
        <p14:creationId xmlns:p14="http://schemas.microsoft.com/office/powerpoint/2010/main" val="49041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AB1EC73-090D-A496-3A34-DF99F6D2A077}"/>
              </a:ext>
            </a:extLst>
          </p:cNvPr>
          <p:cNvSpPr txBox="1"/>
          <p:nvPr/>
        </p:nvSpPr>
        <p:spPr>
          <a:xfrm>
            <a:off x="259373" y="164248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最大熵模型</a:t>
            </a:r>
            <a:r>
              <a:rPr lang="en-US" altLang="zh-CN" dirty="0"/>
              <a:t>: </a:t>
            </a:r>
            <a:r>
              <a:rPr lang="zh-CN" altLang="en-US" dirty="0"/>
              <a:t>定义</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171517A4-AF68-6096-1898-5D24EFBEEB84}"/>
                  </a:ext>
                </a:extLst>
              </p:cNvPr>
              <p:cNvSpPr>
                <a:spLocks noGrp="1"/>
              </p:cNvSpPr>
              <p:nvPr>
                <p:ph idx="1"/>
              </p:nvPr>
            </p:nvSpPr>
            <p:spPr>
              <a:xfrm>
                <a:off x="469232" y="2587625"/>
                <a:ext cx="8254144" cy="3654679"/>
              </a:xfrm>
            </p:spPr>
            <p:txBody>
              <a:bodyPr>
                <a:normAutofit/>
              </a:bodyPr>
              <a:lstStyle/>
              <a:p>
                <a:pPr>
                  <a:lnSpc>
                    <a:spcPct val="100000"/>
                  </a:lnSpc>
                </a:pPr>
                <a14:m>
                  <m:oMath xmlns:m="http://schemas.openxmlformats.org/officeDocument/2006/math">
                    <m:r>
                      <a:rPr lang="zh-CN" altLang="en-US" sz="2000" i="1" smtClean="0">
                        <a:solidFill>
                          <a:srgbClr val="000000"/>
                        </a:solidFill>
                        <a:latin typeface="Cambria Math" panose="02040503050406030204" pitchFamily="18" charset="0"/>
                      </a:rPr>
                      <m:t>𝑋</m:t>
                    </m:r>
                  </m:oMath>
                </a14:m>
                <a:r>
                  <a:rPr lang="zh-CN" altLang="en-US" sz="2000" dirty="0"/>
                  <a:t> 和</a:t>
                </a:r>
                <a14:m>
                  <m:oMath xmlns:m="http://schemas.openxmlformats.org/officeDocument/2006/math">
                    <m:r>
                      <a:rPr lang="en-US" altLang="zh-CN" sz="2000" b="0" i="0" smtClean="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𝑌</m:t>
                    </m:r>
                  </m:oMath>
                </a14:m>
                <a:r>
                  <a:rPr lang="zh-CN" altLang="en-US" sz="2000" dirty="0"/>
                  <a:t> 分别是输入和输出</a:t>
                </a:r>
                <a:r>
                  <a:rPr lang="zh-CN" altLang="en-US" sz="2000"/>
                  <a:t>的集合</a:t>
                </a:r>
                <a:r>
                  <a:rPr lang="en-US" altLang="zh-CN" sz="2000"/>
                  <a:t>, </a:t>
                </a:r>
                <a:r>
                  <a:rPr lang="zh-CN" altLang="en-US" sz="2000"/>
                  <a:t>分类</a:t>
                </a:r>
                <a:r>
                  <a:rPr lang="zh-CN" altLang="en-US" sz="2000" dirty="0"/>
                  <a:t>模型表示对于给定的</a:t>
                </a:r>
                <a:r>
                  <a:rPr lang="zh-CN" altLang="en-US" sz="2000"/>
                  <a:t>输入</a:t>
                </a:r>
                <a14:m>
                  <m:oMath xmlns:m="http://schemas.openxmlformats.org/officeDocument/2006/math">
                    <m:r>
                      <a:rPr lang="zh-CN" altLang="en-US" sz="2000" i="1">
                        <a:solidFill>
                          <a:srgbClr val="000000"/>
                        </a:solidFill>
                        <a:latin typeface="Cambria Math" panose="02040503050406030204" pitchFamily="18" charset="0"/>
                      </a:rPr>
                      <m:t>𝑋</m:t>
                    </m:r>
                  </m:oMath>
                </a14:m>
                <a:r>
                  <a:rPr lang="en-US" altLang="zh-CN" sz="2000" dirty="0"/>
                  <a:t>, </a:t>
                </a:r>
                <a:r>
                  <a:rPr lang="zh-CN" altLang="en-US" sz="2000" dirty="0"/>
                  <a:t>以条件概率</a:t>
                </a:r>
                <a:r>
                  <a:rPr lang="en-US" altLang="zh-CN" sz="2000" dirty="0"/>
                  <a:t> </a:t>
                </a:r>
                <a14:m>
                  <m:oMath xmlns:m="http://schemas.openxmlformats.org/officeDocument/2006/math">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𝑋</m:t>
                    </m:r>
                    <m:r>
                      <a:rPr lang="zh-CN" altLang="en-US" sz="2000" i="1" smtClean="0">
                        <a:solidFill>
                          <a:srgbClr val="000000"/>
                        </a:solidFill>
                        <a:latin typeface="Cambria Math" panose="02040503050406030204" pitchFamily="18" charset="0"/>
                      </a:rPr>
                      <m:t>)</m:t>
                    </m:r>
                  </m:oMath>
                </a14:m>
                <a:r>
                  <a:rPr lang="zh-CN" altLang="en-US" sz="2000" dirty="0"/>
                  <a:t> </a:t>
                </a:r>
                <a:r>
                  <a:rPr lang="en-US" altLang="zh-CN" sz="2000" dirty="0"/>
                  <a:t> </a:t>
                </a:r>
                <a:r>
                  <a:rPr lang="zh-CN" altLang="en-US" sz="2000"/>
                  <a:t>输出</a:t>
                </a:r>
                <a14:m>
                  <m:oMath xmlns:m="http://schemas.openxmlformats.org/officeDocument/2006/math">
                    <m:r>
                      <a:rPr lang="zh-CN" altLang="en-US" sz="2000" i="1">
                        <a:solidFill>
                          <a:srgbClr val="000000"/>
                        </a:solidFill>
                        <a:latin typeface="Cambria Math" panose="02040503050406030204" pitchFamily="18" charset="0"/>
                      </a:rPr>
                      <m:t>𝑌</m:t>
                    </m:r>
                  </m:oMath>
                </a14:m>
                <a:r>
                  <a:rPr lang="en-US" altLang="zh-CN" sz="2000" i="1" dirty="0"/>
                  <a:t> </a:t>
                </a:r>
              </a:p>
              <a:p>
                <a:pPr>
                  <a:lnSpc>
                    <a:spcPct val="100000"/>
                  </a:lnSpc>
                </a:pPr>
                <a:endParaRPr lang="en-US" altLang="zh-CN" sz="2000" i="1" dirty="0"/>
              </a:p>
              <a:p>
                <a:pPr>
                  <a:lnSpc>
                    <a:spcPct val="100000"/>
                  </a:lnSpc>
                </a:pPr>
                <a:r>
                  <a:rPr lang="zh-CN" altLang="en-US" sz="2000" dirty="0"/>
                  <a:t>给定数据集 </a:t>
                </a:r>
                <a14:m>
                  <m:oMath xmlns:m="http://schemas.openxmlformats.org/officeDocument/2006/math">
                    <m:sSubSup>
                      <m:sSubSupPr>
                        <m:ctrlPr>
                          <a:rPr lang="en-US" altLang="zh-CN" sz="2000" i="1">
                            <a:latin typeface="Cambria Math" panose="02040503050406030204" pitchFamily="18" charset="0"/>
                          </a:rPr>
                        </m:ctrlPr>
                      </m:sSubSupPr>
                      <m:e>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d>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sSubSup>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en-US" altLang="zh-CN" sz="2000" i="1">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p>
                      <m:sSupPr>
                        <m:ctrlPr>
                          <a:rPr lang="en-US" altLang="zh-CN" sz="2000" i="1">
                            <a:solidFill>
                              <a:srgbClr val="000000"/>
                            </a:solidFill>
                            <a:latin typeface="Cambria Math" panose="02040503050406030204" pitchFamily="18" charset="0"/>
                          </a:rPr>
                        </m:ctrlPr>
                      </m:sSupPr>
                      <m:e>
                        <m:r>
                          <a:rPr lang="en-US" altLang="zh-CN" sz="2000" b="1" i="1">
                            <a:solidFill>
                              <a:srgbClr val="000000"/>
                            </a:solidFill>
                            <a:latin typeface="Cambria Math" panose="02040503050406030204" pitchFamily="18" charset="0"/>
                          </a:rPr>
                          <m:t>𝑹</m:t>
                        </m:r>
                      </m:e>
                      <m:sup>
                        <m:r>
                          <a:rPr lang="en-US" altLang="zh-CN" sz="2000" i="1">
                            <a:solidFill>
                              <a:srgbClr val="000000"/>
                            </a:solidFill>
                            <a:latin typeface="Cambria Math" panose="02040503050406030204" pitchFamily="18" charset="0"/>
                          </a:rPr>
                          <m:t>𝑛</m:t>
                        </m:r>
                      </m:sup>
                    </m:sSup>
                  </m:oMath>
                </a14:m>
                <a:endParaRPr lang="en-US" altLang="zh-CN" sz="2000" dirty="0"/>
              </a:p>
              <a:p>
                <a:pPr>
                  <a:lnSpc>
                    <a:spcPct val="100000"/>
                  </a:lnSpc>
                </a:pPr>
                <a:r>
                  <a:rPr lang="zh-CN" altLang="en-US" sz="2000" dirty="0"/>
                  <a:t>联合分布 </a:t>
                </a:r>
                <a14:m>
                  <m:oMath xmlns:m="http://schemas.openxmlformats.org/officeDocument/2006/math">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𝑋</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m:t>
                    </m:r>
                  </m:oMath>
                </a14:m>
                <a:r>
                  <a:rPr lang="zh-CN" altLang="en-US" sz="2000" dirty="0"/>
                  <a:t> </a:t>
                </a:r>
                <a:r>
                  <a:rPr lang="zh-CN" altLang="en-US" sz="2000"/>
                  <a:t>的经验分布</a:t>
                </a:r>
                <a:r>
                  <a:rPr lang="en-US" altLang="zh-CN" sz="2000"/>
                  <a:t>:</a:t>
                </a:r>
              </a:p>
              <a:p>
                <a:pPr>
                  <a:lnSpc>
                    <a:spcPct val="100000"/>
                  </a:lnSpc>
                </a:pPr>
                <a:endParaRPr lang="en-US" altLang="zh-CN" sz="2000"/>
              </a:p>
              <a:p>
                <a:pPr>
                  <a:lnSpc>
                    <a:spcPct val="100000"/>
                  </a:lnSpc>
                </a:pPr>
                <a:endParaRPr lang="en-US" altLang="zh-CN" sz="2000"/>
              </a:p>
              <a:p>
                <a:pPr>
                  <a:lnSpc>
                    <a:spcPct val="100000"/>
                  </a:lnSpc>
                </a:pPr>
                <a:r>
                  <a:rPr lang="zh-CN" altLang="en-US" sz="2000"/>
                  <a:t>边缘分布 </a:t>
                </a:r>
                <a14:m>
                  <m:oMath xmlns:m="http://schemas.openxmlformats.org/officeDocument/2006/math">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m:t>
                    </m:r>
                  </m:oMath>
                </a14:m>
                <a:r>
                  <a:rPr lang="zh-CN" altLang="en-US" sz="2000" dirty="0"/>
                  <a:t> </a:t>
                </a:r>
                <a:r>
                  <a:rPr lang="zh-CN" altLang="en-US" sz="2000"/>
                  <a:t>的经验分布</a:t>
                </a:r>
                <a:r>
                  <a:rPr lang="en-US" altLang="zh-CN" sz="2000"/>
                  <a:t>:</a:t>
                </a:r>
                <a:endParaRPr lang="en-US" altLang="zh-CN" sz="2000" dirty="0"/>
              </a:p>
              <a:p>
                <a:pPr>
                  <a:lnSpc>
                    <a:spcPct val="100000"/>
                  </a:lnSpc>
                </a:pPr>
                <a:endParaRPr lang="en-US" altLang="zh-CN" sz="2000" dirty="0"/>
              </a:p>
              <a:p>
                <a:pPr>
                  <a:lnSpc>
                    <a:spcPct val="100000"/>
                  </a:lnSpc>
                </a:pPr>
                <a:endParaRPr lang="en-US" altLang="zh-CN" sz="2000" dirty="0"/>
              </a:p>
              <a:p>
                <a:pPr>
                  <a:lnSpc>
                    <a:spcPct val="100000"/>
                  </a:lnSpc>
                </a:pPr>
                <a:endParaRPr lang="en-US" altLang="zh-CN" sz="2000" dirty="0"/>
              </a:p>
            </p:txBody>
          </p:sp>
        </mc:Choice>
        <mc:Fallback xmlns="">
          <p:sp>
            <p:nvSpPr>
              <p:cNvPr id="5" name="内容占位符 2">
                <a:extLst>
                  <a:ext uri="{FF2B5EF4-FFF2-40B4-BE49-F238E27FC236}">
                    <a16:creationId xmlns:a16="http://schemas.microsoft.com/office/drawing/2014/main" id="{171517A4-AF68-6096-1898-5D24EFBEEB84}"/>
                  </a:ext>
                </a:extLst>
              </p:cNvPr>
              <p:cNvSpPr>
                <a:spLocks noGrp="1" noRot="1" noChangeAspect="1" noMove="1" noResize="1" noEditPoints="1" noAdjustHandles="1" noChangeArrowheads="1" noChangeShapeType="1" noTextEdit="1"/>
              </p:cNvSpPr>
              <p:nvPr>
                <p:ph idx="1"/>
              </p:nvPr>
            </p:nvSpPr>
            <p:spPr>
              <a:xfrm>
                <a:off x="469232" y="2587625"/>
                <a:ext cx="8254144" cy="3654679"/>
              </a:xfrm>
              <a:blipFill>
                <a:blip r:embed="rId2"/>
                <a:stretch>
                  <a:fillRect l="-665" t="-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对象 8">
                <a:extLst>
                  <a:ext uri="{FF2B5EF4-FFF2-40B4-BE49-F238E27FC236}">
                    <a16:creationId xmlns:a16="http://schemas.microsoft.com/office/drawing/2014/main" id="{4301DF56-3874-4A91-16B1-8DBB2865DC5B}"/>
                  </a:ext>
                </a:extLst>
              </p:cNvPr>
              <p:cNvSpPr txBox="1"/>
              <p:nvPr/>
            </p:nvSpPr>
            <p:spPr>
              <a:xfrm>
                <a:off x="871728" y="4564434"/>
                <a:ext cx="7132319" cy="689279"/>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𝑃</m:t>
                          </m:r>
                        </m:e>
                      </m:acc>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m:rPr>
                          <m:nor/>
                        </m:rPr>
                        <a:rPr lang="en-US" altLang="zh-CN" sz="2000" b="0" i="0" smtClean="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  </m:t>
                      </m:r>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𝑃</m:t>
                          </m:r>
                        </m:e>
                      </m:acc>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smtClean="0">
                              <a:solidFill>
                                <a:srgbClr val="000000"/>
                              </a:solidFill>
                              <a:latin typeface="Cambria Math" panose="02040503050406030204" pitchFamily="18" charset="0"/>
                            </a:rPr>
                            <m:t>𝜈</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r>
                            <a:rPr lang="zh-CN" altLang="en-US" sz="2000" i="1">
                              <a:solidFill>
                                <a:srgbClr val="000000"/>
                              </a:solidFill>
                              <a:latin typeface="Cambria Math" panose="02040503050406030204" pitchFamily="18" charset="0"/>
                            </a:rPr>
                            <m:t>)</m:t>
                          </m:r>
                        </m:num>
                        <m:den>
                          <m:r>
                            <a:rPr lang="zh-CN" altLang="en-US" sz="2000" i="1">
                              <a:solidFill>
                                <a:srgbClr val="000000"/>
                              </a:solidFill>
                              <a:latin typeface="Cambria Math" panose="02040503050406030204" pitchFamily="18" charset="0"/>
                            </a:rPr>
                            <m:t>𝑁</m:t>
                          </m:r>
                        </m:den>
                      </m:f>
                    </m:oMath>
                  </m:oMathPara>
                </a14:m>
                <a:endParaRPr lang="zh-CN" altLang="en-US" sz="2000" dirty="0"/>
              </a:p>
            </p:txBody>
          </p:sp>
        </mc:Choice>
        <mc:Fallback xmlns="">
          <p:sp>
            <p:nvSpPr>
              <p:cNvPr id="9" name="对象 8">
                <a:extLst>
                  <a:ext uri="{FF2B5EF4-FFF2-40B4-BE49-F238E27FC236}">
                    <a16:creationId xmlns:a16="http://schemas.microsoft.com/office/drawing/2014/main" id="{4301DF56-3874-4A91-16B1-8DBB2865DC5B}"/>
                  </a:ext>
                </a:extLst>
              </p:cNvPr>
              <p:cNvSpPr txBox="1">
                <a:spLocks noRot="1" noChangeAspect="1" noMove="1" noResize="1" noEditPoints="1" noAdjustHandles="1" noChangeArrowheads="1" noChangeShapeType="1" noTextEdit="1"/>
              </p:cNvSpPr>
              <p:nvPr/>
            </p:nvSpPr>
            <p:spPr>
              <a:xfrm>
                <a:off x="871728" y="4564434"/>
                <a:ext cx="7132319" cy="689279"/>
              </a:xfrm>
              <a:prstGeom prst="rect">
                <a:avLst/>
              </a:prstGeom>
              <a:blipFill>
                <a:blip r:embed="rId3"/>
                <a:stretch>
                  <a:fillRect/>
                </a:stretch>
              </a:blipFill>
            </p:spPr>
            <p:txBody>
              <a:bodyPr/>
              <a:lstStyle/>
              <a:p>
                <a:r>
                  <a:rPr lang="zh-CN" altLang="en-US">
                    <a:noFill/>
                  </a:rPr>
                  <a:t> </a:t>
                </a:r>
              </a:p>
            </p:txBody>
          </p:sp>
        </mc:Fallback>
      </mc:AlternateContent>
      <p:sp>
        <p:nvSpPr>
          <p:cNvPr id="11" name="箭头: 右 10">
            <a:extLst>
              <a:ext uri="{FF2B5EF4-FFF2-40B4-BE49-F238E27FC236}">
                <a16:creationId xmlns:a16="http://schemas.microsoft.com/office/drawing/2014/main" id="{979D7CF6-3DE1-90F7-FE02-0E3E168FF603}"/>
              </a:ext>
            </a:extLst>
          </p:cNvPr>
          <p:cNvSpPr/>
          <p:nvPr/>
        </p:nvSpPr>
        <p:spPr>
          <a:xfrm>
            <a:off x="2804942" y="4821407"/>
            <a:ext cx="267369" cy="2192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对象 13">
                <a:extLst>
                  <a:ext uri="{FF2B5EF4-FFF2-40B4-BE49-F238E27FC236}">
                    <a16:creationId xmlns:a16="http://schemas.microsoft.com/office/drawing/2014/main" id="{B114F80F-34F4-A66B-8688-C98267D3AF29}"/>
                  </a:ext>
                </a:extLst>
              </p:cNvPr>
              <p:cNvSpPr txBox="1"/>
              <p:nvPr/>
            </p:nvSpPr>
            <p:spPr>
              <a:xfrm>
                <a:off x="2092456" y="5890653"/>
                <a:ext cx="4479031" cy="703301"/>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smtClean="0">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𝑃</m:t>
                          </m:r>
                        </m:e>
                      </m:acc>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𝑋</m:t>
                          </m:r>
                        </m:e>
                      </m:d>
                      <m:r>
                        <a:rPr lang="en-US" altLang="zh-CN" sz="2000" b="0" i="1" smtClean="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    </m:t>
                      </m:r>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𝑃</m:t>
                          </m:r>
                        </m:e>
                      </m:acc>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𝜈</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num>
                        <m:den>
                          <m:r>
                            <a:rPr lang="zh-CN" altLang="en-US" sz="2000" i="1">
                              <a:solidFill>
                                <a:srgbClr val="000000"/>
                              </a:solidFill>
                              <a:latin typeface="Cambria Math" panose="02040503050406030204" pitchFamily="18" charset="0"/>
                            </a:rPr>
                            <m:t>𝑁</m:t>
                          </m:r>
                        </m:den>
                      </m:f>
                    </m:oMath>
                  </m:oMathPara>
                </a14:m>
                <a:endParaRPr lang="zh-CN" altLang="en-US" sz="2000" dirty="0"/>
              </a:p>
            </p:txBody>
          </p:sp>
        </mc:Choice>
        <mc:Fallback xmlns="">
          <p:sp>
            <p:nvSpPr>
              <p:cNvPr id="14" name="对象 13">
                <a:extLst>
                  <a:ext uri="{FF2B5EF4-FFF2-40B4-BE49-F238E27FC236}">
                    <a16:creationId xmlns:a16="http://schemas.microsoft.com/office/drawing/2014/main" id="{B114F80F-34F4-A66B-8688-C98267D3AF29}"/>
                  </a:ext>
                </a:extLst>
              </p:cNvPr>
              <p:cNvSpPr txBox="1">
                <a:spLocks noRot="1" noChangeAspect="1" noMove="1" noResize="1" noEditPoints="1" noAdjustHandles="1" noChangeArrowheads="1" noChangeShapeType="1" noTextEdit="1"/>
              </p:cNvSpPr>
              <p:nvPr/>
            </p:nvSpPr>
            <p:spPr>
              <a:xfrm>
                <a:off x="2092456" y="5890653"/>
                <a:ext cx="4479031" cy="703301"/>
              </a:xfrm>
              <a:prstGeom prst="rect">
                <a:avLst/>
              </a:prstGeom>
              <a:blipFill>
                <a:blip r:embed="rId4"/>
                <a:stretch>
                  <a:fillRect/>
                </a:stretch>
              </a:blipFill>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5B3199F7-F099-D30D-0254-25EA3072E5B1}"/>
              </a:ext>
            </a:extLst>
          </p:cNvPr>
          <p:cNvSpPr/>
          <p:nvPr/>
        </p:nvSpPr>
        <p:spPr>
          <a:xfrm>
            <a:off x="3303064" y="6146461"/>
            <a:ext cx="267369" cy="2192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5">
            <a:extLst>
              <a:ext uri="{FF2B5EF4-FFF2-40B4-BE49-F238E27FC236}">
                <a16:creationId xmlns:a16="http://schemas.microsoft.com/office/drawing/2014/main" id="{192A1D7F-5E5C-9FAA-5CE5-9B4CB2152230}"/>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22</a:t>
            </a:fld>
            <a:endParaRPr lang="en-US" dirty="0"/>
          </a:p>
        </p:txBody>
      </p:sp>
    </p:spTree>
    <p:extLst>
      <p:ext uri="{BB962C8B-B14F-4D97-AF65-F5344CB8AC3E}">
        <p14:creationId xmlns:p14="http://schemas.microsoft.com/office/powerpoint/2010/main" val="1746956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7A2E6FF-DB2E-9FDD-282F-0C2B976CDE9A}"/>
              </a:ext>
            </a:extLst>
          </p:cNvPr>
          <p:cNvSpPr txBox="1"/>
          <p:nvPr/>
        </p:nvSpPr>
        <p:spPr>
          <a:xfrm>
            <a:off x="259373" y="16485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最大熵模型</a:t>
            </a:r>
            <a:r>
              <a:rPr lang="en-US" altLang="zh-CN" dirty="0"/>
              <a:t>: </a:t>
            </a:r>
            <a:r>
              <a:rPr lang="zh-CN" altLang="en-US" dirty="0"/>
              <a:t>定义</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9C625929-2283-94A7-49E7-07CD75089825}"/>
                  </a:ext>
                </a:extLst>
              </p:cNvPr>
              <p:cNvSpPr>
                <a:spLocks noGrp="1"/>
              </p:cNvSpPr>
              <p:nvPr>
                <p:ph idx="1"/>
              </p:nvPr>
            </p:nvSpPr>
            <p:spPr>
              <a:xfrm>
                <a:off x="400037" y="2576264"/>
                <a:ext cx="8070195" cy="5373216"/>
              </a:xfrm>
            </p:spPr>
            <p:txBody>
              <a:bodyPr>
                <a:normAutofit/>
              </a:bodyPr>
              <a:lstStyle/>
              <a:p>
                <a:r>
                  <a:rPr lang="zh-CN" altLang="en-US" sz="2000" b="1">
                    <a:solidFill>
                      <a:srgbClr val="0070C0"/>
                    </a:solidFill>
                  </a:rPr>
                  <a:t>特征函数</a:t>
                </a:r>
                <a:r>
                  <a:rPr lang="en-US" altLang="zh-CN" sz="2000"/>
                  <a:t>:</a:t>
                </a:r>
              </a:p>
              <a:p>
                <a:endParaRPr lang="en-US" altLang="zh-CN" sz="2000"/>
              </a:p>
              <a:p>
                <a:endParaRPr lang="en-US" altLang="zh-CN" sz="2000"/>
              </a:p>
              <a:p>
                <a:r>
                  <a:rPr lang="zh-CN" altLang="en-US" sz="2000"/>
                  <a:t>特征函数</a:t>
                </a:r>
                <a14:m>
                  <m:oMath xmlns:m="http://schemas.openxmlformats.org/officeDocument/2006/math">
                    <m:r>
                      <a:rPr lang="zh-CN" altLang="en-US" sz="2000" i="1">
                        <a:solidFill>
                          <a:srgbClr val="000000"/>
                        </a:solidFill>
                        <a:latin typeface="Cambria Math" panose="02040503050406030204" pitchFamily="18" charset="0"/>
                      </a:rPr>
                      <m:t>𝑓</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e>
                    </m:d>
                  </m:oMath>
                </a14:m>
                <a:r>
                  <a:rPr lang="zh-CN" altLang="en-US" sz="2000"/>
                  <a:t> 关于经验分布</a:t>
                </a:r>
                <a14:m>
                  <m:oMath xmlns:m="http://schemas.openxmlformats.org/officeDocument/2006/math">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𝑃</m:t>
                        </m:r>
                      </m:e>
                    </m:acc>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m:t>
                    </m:r>
                  </m:oMath>
                </a14:m>
                <a:r>
                  <a:rPr lang="zh-CN" altLang="en-US" sz="2000"/>
                  <a:t>的期望值</a:t>
                </a:r>
                <a:r>
                  <a:rPr lang="en-US" altLang="zh-CN" sz="2000"/>
                  <a:t>:</a:t>
                </a:r>
              </a:p>
              <a:p>
                <a:endParaRPr lang="en-US" altLang="zh-CN" sz="2000"/>
              </a:p>
              <a:p>
                <a:endParaRPr lang="en-US" altLang="zh-CN" sz="2000"/>
              </a:p>
              <a:p>
                <a:endParaRPr lang="en-US" altLang="zh-CN" sz="2000"/>
              </a:p>
              <a:p>
                <a:r>
                  <a:rPr lang="zh-CN" altLang="en-US" sz="2000"/>
                  <a:t>特征函数</a:t>
                </a:r>
                <a14:m>
                  <m:oMath xmlns:m="http://schemas.openxmlformats.org/officeDocument/2006/math">
                    <m:r>
                      <a:rPr lang="zh-CN" altLang="en-US" sz="2000" i="1">
                        <a:solidFill>
                          <a:srgbClr val="000000"/>
                        </a:solidFill>
                        <a:latin typeface="Cambria Math" panose="02040503050406030204" pitchFamily="18" charset="0"/>
                      </a:rPr>
                      <m:t>𝑓</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e>
                    </m:d>
                  </m:oMath>
                </a14:m>
                <a:r>
                  <a:rPr lang="zh-CN" altLang="en-US" sz="2000"/>
                  <a:t>关于模型</a:t>
                </a:r>
                <a14:m>
                  <m:oMath xmlns:m="http://schemas.openxmlformats.org/officeDocument/2006/math">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𝑋</m:t>
                    </m:r>
                    <m:r>
                      <a:rPr lang="zh-CN" altLang="en-US" sz="2000" i="1" smtClean="0">
                        <a:solidFill>
                          <a:srgbClr val="000000"/>
                        </a:solidFill>
                        <a:latin typeface="Cambria Math" panose="02040503050406030204" pitchFamily="18" charset="0"/>
                      </a:rPr>
                      <m:t>)</m:t>
                    </m:r>
                  </m:oMath>
                </a14:m>
                <a:r>
                  <a:rPr lang="zh-CN" altLang="en-US" sz="2000"/>
                  <a:t>与经验分布</a:t>
                </a:r>
                <a14:m>
                  <m:oMath xmlns:m="http://schemas.openxmlformats.org/officeDocument/2006/math">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𝑃</m:t>
                        </m:r>
                      </m:e>
                    </m:acc>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m:t>
                    </m:r>
                  </m:oMath>
                </a14:m>
                <a:r>
                  <a:rPr lang="zh-CN" altLang="en-US" sz="2000"/>
                  <a:t>的期望值</a:t>
                </a:r>
                <a:r>
                  <a:rPr lang="en-US" altLang="zh-CN" sz="2000"/>
                  <a:t>:</a:t>
                </a:r>
              </a:p>
              <a:p>
                <a:endParaRPr lang="en-US" altLang="zh-CN" sz="2000"/>
              </a:p>
              <a:p>
                <a:endParaRPr lang="en-US" altLang="zh-CN" sz="2000" dirty="0"/>
              </a:p>
              <a:p>
                <a:endParaRPr lang="en-US" altLang="zh-CN" sz="2000" dirty="0"/>
              </a:p>
            </p:txBody>
          </p:sp>
        </mc:Choice>
        <mc:Fallback xmlns="">
          <p:sp>
            <p:nvSpPr>
              <p:cNvPr id="5" name="内容占位符 2">
                <a:extLst>
                  <a:ext uri="{FF2B5EF4-FFF2-40B4-BE49-F238E27FC236}">
                    <a16:creationId xmlns:a16="http://schemas.microsoft.com/office/drawing/2014/main" id="{9C625929-2283-94A7-49E7-07CD75089825}"/>
                  </a:ext>
                </a:extLst>
              </p:cNvPr>
              <p:cNvSpPr>
                <a:spLocks noGrp="1" noRot="1" noChangeAspect="1" noMove="1" noResize="1" noEditPoints="1" noAdjustHandles="1" noChangeArrowheads="1" noChangeShapeType="1" noTextEdit="1"/>
              </p:cNvSpPr>
              <p:nvPr>
                <p:ph idx="1"/>
              </p:nvPr>
            </p:nvSpPr>
            <p:spPr>
              <a:xfrm>
                <a:off x="400037" y="2576264"/>
                <a:ext cx="8070195" cy="5373216"/>
              </a:xfrm>
              <a:blipFill>
                <a:blip r:embed="rId2"/>
                <a:stretch>
                  <a:fillRect l="-680" t="-1249"/>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727B44FF-9879-A62E-88DB-C0EADF6586FD}"/>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23</a:t>
            </a:fld>
            <a:endParaRPr lang="en-US" dirty="0"/>
          </a:p>
        </p:txBody>
      </p:sp>
      <mc:AlternateContent xmlns:mc="http://schemas.openxmlformats.org/markup-compatibility/2006" xmlns:a14="http://schemas.microsoft.com/office/drawing/2010/main">
        <mc:Choice Requires="a14">
          <p:sp>
            <p:nvSpPr>
              <p:cNvPr id="20" name="对象 16">
                <a:extLst>
                  <a:ext uri="{FF2B5EF4-FFF2-40B4-BE49-F238E27FC236}">
                    <a16:creationId xmlns:a16="http://schemas.microsoft.com/office/drawing/2014/main" id="{9430AB81-9B5A-408E-9A47-A84E3FD46DA6}"/>
                  </a:ext>
                </a:extLst>
              </p:cNvPr>
              <p:cNvSpPr txBox="1"/>
              <p:nvPr/>
            </p:nvSpPr>
            <p:spPr>
              <a:xfrm>
                <a:off x="2297123" y="2903128"/>
                <a:ext cx="4917943" cy="820121"/>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2000" i="1" smtClean="0">
                          <a:solidFill>
                            <a:srgbClr val="000000"/>
                          </a:solidFill>
                          <a:latin typeface="Cambria Math" panose="02040503050406030204" pitchFamily="18" charset="0"/>
                        </a:rPr>
                        <m:t>𝑓</m:t>
                      </m:r>
                      <m:d>
                        <m:dPr>
                          <m:ctrlPr>
                            <a:rPr lang="zh-CN" altLang="en-US" sz="2000" i="1" smtClean="0">
                              <a:solidFill>
                                <a:srgbClr val="000000"/>
                              </a:solidFill>
                              <a:latin typeface="Cambria Math" panose="02040503050406030204" pitchFamily="18" charset="0"/>
                            </a:rPr>
                          </m:ctrlPr>
                        </m:dPr>
                        <m:e>
                          <m:r>
                            <a:rPr lang="zh-CN" altLang="en-US" sz="2000" i="1" smtClean="0">
                              <a:solidFill>
                                <a:srgbClr val="000000"/>
                              </a:solidFill>
                              <a:latin typeface="Cambria Math" panose="02040503050406030204" pitchFamily="18" charset="0"/>
                            </a:rPr>
                            <m:t>𝑥</m:t>
                          </m:r>
                          <m:r>
                            <a:rPr lang="zh-CN" altLang="en-US" sz="2000" i="1" smtClean="0">
                              <a:solidFill>
                                <a:srgbClr val="000000"/>
                              </a:solidFill>
                              <a:latin typeface="Cambria Math" panose="02040503050406030204" pitchFamily="18" charset="0"/>
                            </a:rPr>
                            <m:t>,</m:t>
                          </m:r>
                          <m:r>
                            <a:rPr lang="zh-CN" altLang="en-US" sz="2000" i="1" smtClean="0">
                              <a:solidFill>
                                <a:srgbClr val="000000"/>
                              </a:solidFill>
                              <a:latin typeface="Cambria Math" panose="02040503050406030204" pitchFamily="18" charset="0"/>
                            </a:rPr>
                            <m:t>𝑦</m:t>
                          </m:r>
                        </m:e>
                      </m:d>
                      <m:r>
                        <a:rPr lang="en-US" altLang="zh-CN" sz="2000" b="0" i="1" smtClean="0">
                          <a:solidFill>
                            <a:srgbClr val="000000"/>
                          </a:solidFill>
                          <a:latin typeface="Cambria Math" panose="02040503050406030204" pitchFamily="18" charset="0"/>
                        </a:rPr>
                        <m:t>=</m:t>
                      </m:r>
                      <m:d>
                        <m:dPr>
                          <m:begChr m:val="{"/>
                          <m:endChr m:val=""/>
                          <m:ctrlPr>
                            <a:rPr lang="en-US" altLang="zh-CN" sz="2000" b="0" i="1" smtClean="0">
                              <a:solidFill>
                                <a:srgbClr val="000000"/>
                              </a:solidFill>
                              <a:latin typeface="Cambria Math" panose="02040503050406030204" pitchFamily="18" charset="0"/>
                            </a:rPr>
                          </m:ctrlPr>
                        </m:dPr>
                        <m:e>
                          <m:eqArr>
                            <m:eqArrPr>
                              <m:ctrlPr>
                                <a:rPr lang="en-US" altLang="zh-CN" sz="2000" b="0" i="1" smtClean="0">
                                  <a:solidFill>
                                    <a:srgbClr val="000000"/>
                                  </a:solidFill>
                                  <a:latin typeface="Cambria Math" panose="02040503050406030204" pitchFamily="18" charset="0"/>
                                </a:rPr>
                              </m:ctrlPr>
                            </m:eqArrPr>
                            <m:e>
                              <m:r>
                                <a:rPr lang="zh-CN" altLang="en-US" sz="2000" i="1">
                                  <a:solidFill>
                                    <a:srgbClr val="000000"/>
                                  </a:solidFill>
                                  <a:latin typeface="Cambria Math" panose="02040503050406030204" pitchFamily="18" charset="0"/>
                                </a:rPr>
                                <m:t>1</m:t>
                              </m:r>
                              <m:r>
                                <a:rPr lang="en-US" altLang="zh-CN" sz="2000" b="0" i="1" smtClean="0">
                                  <a:solidFill>
                                    <a:srgbClr val="000000"/>
                                  </a:solidFill>
                                  <a:latin typeface="Cambria Math" panose="02040503050406030204" pitchFamily="18" charset="0"/>
                                </a:rPr>
                                <m:t>,</m:t>
                              </m:r>
                              <m:r>
                                <m:rPr>
                                  <m:nor/>
                                </m:rPr>
                                <a:rPr lang="zh-CN" altLang="en-US" sz="2000">
                                  <a:solidFill>
                                    <a:srgbClr val="000000"/>
                                  </a:solidFill>
                                  <a:latin typeface="Cambria Math" panose="02040503050406030204" pitchFamily="18" charset="0"/>
                                </a:rPr>
                                <m:t> </m:t>
                              </m:r>
                              <m:r>
                                <a:rPr lang="en-US" altLang="zh-CN" sz="2000" b="0" i="1" smtClean="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与</m:t>
                              </m:r>
                              <m:r>
                                <a:rPr lang="en-US" altLang="zh-CN" sz="2000" b="0" i="1" smtClean="0">
                                  <a:solidFill>
                                    <a:srgbClr val="000000"/>
                                  </a:solidFill>
                                  <a:latin typeface="Cambria Math" panose="02040503050406030204" pitchFamily="18" charset="0"/>
                                </a:rPr>
                                <m:t>𝑦</m:t>
                              </m:r>
                              <m:r>
                                <a:rPr lang="zh-CN" altLang="en-US" sz="2000" i="1">
                                  <a:solidFill>
                                    <a:srgbClr val="000000"/>
                                  </a:solidFill>
                                  <a:latin typeface="Cambria Math" panose="02040503050406030204" pitchFamily="18" charset="0"/>
                                </a:rPr>
                                <m:t>满足某一</m:t>
                              </m:r>
                              <m:r>
                                <a:rPr lang="zh-CN" altLang="en-US" sz="2000" b="1" i="1" smtClean="0">
                                  <a:solidFill>
                                    <a:srgbClr val="0070C0"/>
                                  </a:solidFill>
                                  <a:latin typeface="Cambria Math" panose="02040503050406030204" pitchFamily="18" charset="0"/>
                                </a:rPr>
                                <m:t>事实</m:t>
                              </m:r>
                            </m:e>
                            <m:e>
                              <m:r>
                                <a:rPr lang="zh-CN" altLang="en-US" sz="2000" i="1">
                                  <a:solidFill>
                                    <a:srgbClr val="000000"/>
                                  </a:solidFill>
                                  <a:latin typeface="Cambria Math" panose="02040503050406030204" pitchFamily="18" charset="0"/>
                                </a:rPr>
                                <m:t>0,</m:t>
                              </m:r>
                              <m:r>
                                <a:rPr lang="en-US" altLang="zh-CN" sz="2000" b="0" i="1" smtClean="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否则</m:t>
                              </m:r>
                              <m:r>
                                <a:rPr lang="en-US" altLang="zh-CN" sz="2000" b="0" i="1" smtClean="0">
                                  <a:solidFill>
                                    <a:srgbClr val="000000"/>
                                  </a:solidFill>
                                  <a:latin typeface="Cambria Math" panose="02040503050406030204" pitchFamily="18" charset="0"/>
                                </a:rPr>
                                <m:t>                            </m:t>
                              </m:r>
                            </m:e>
                          </m:eqArr>
                        </m:e>
                      </m:d>
                    </m:oMath>
                  </m:oMathPara>
                </a14:m>
                <a:endParaRPr lang="zh-CN" altLang="en-US" sz="2000"/>
              </a:p>
            </p:txBody>
          </p:sp>
        </mc:Choice>
        <mc:Fallback xmlns="">
          <p:sp>
            <p:nvSpPr>
              <p:cNvPr id="20" name="对象 16">
                <a:extLst>
                  <a:ext uri="{FF2B5EF4-FFF2-40B4-BE49-F238E27FC236}">
                    <a16:creationId xmlns:a16="http://schemas.microsoft.com/office/drawing/2014/main" id="{9430AB81-9B5A-408E-9A47-A84E3FD46DA6}"/>
                  </a:ext>
                </a:extLst>
              </p:cNvPr>
              <p:cNvSpPr txBox="1">
                <a:spLocks noRot="1" noChangeAspect="1" noMove="1" noResize="1" noEditPoints="1" noAdjustHandles="1" noChangeArrowheads="1" noChangeShapeType="1" noTextEdit="1"/>
              </p:cNvSpPr>
              <p:nvPr/>
            </p:nvSpPr>
            <p:spPr>
              <a:xfrm>
                <a:off x="2297123" y="2903128"/>
                <a:ext cx="4917943" cy="82012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对象 8">
                <a:extLst>
                  <a:ext uri="{FF2B5EF4-FFF2-40B4-BE49-F238E27FC236}">
                    <a16:creationId xmlns:a16="http://schemas.microsoft.com/office/drawing/2014/main" id="{ABF37BFD-FB54-4B22-8920-9A8B99DBDE8F}"/>
                  </a:ext>
                </a:extLst>
              </p:cNvPr>
              <p:cNvSpPr txBox="1"/>
              <p:nvPr/>
            </p:nvSpPr>
            <p:spPr>
              <a:xfrm>
                <a:off x="2374817" y="4338471"/>
                <a:ext cx="3811199" cy="62492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𝐸</m:t>
                          </m:r>
                        </m:e>
                        <m:sub>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𝑃</m:t>
                              </m:r>
                            </m:e>
                          </m:acc>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nary>
                        <m:naryPr>
                          <m:chr m:val="∑"/>
                          <m:supHide m:val="on"/>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sub>
                        <m:sup/>
                        <m:e>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𝑃</m:t>
                              </m:r>
                            </m:e>
                          </m:acc>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m:rPr>
                              <m:sty m:val="p"/>
                            </m:rPr>
                            <a:rPr lang="zh-CN" altLang="en-US" sz="2000" i="0">
                              <a:solidFill>
                                <a:srgbClr val="000000"/>
                              </a:solidFill>
                              <a:latin typeface="Cambria Math" panose="02040503050406030204" pitchFamily="18" charset="0"/>
                            </a:rPr>
                            <m:t>y</m:t>
                          </m:r>
                          <m:r>
                            <a:rPr lang="zh-CN" altLang="en-US" sz="2000" i="1">
                              <a:solidFill>
                                <a:srgbClr val="000000"/>
                              </a:solidFill>
                              <a:latin typeface="Cambria Math" panose="02040503050406030204" pitchFamily="18" charset="0"/>
                            </a:rPr>
                            <m:t>)</m:t>
                          </m:r>
                        </m:e>
                      </m:nary>
                    </m:oMath>
                  </m:oMathPara>
                </a14:m>
                <a:endParaRPr lang="zh-CN" altLang="en-US" sz="2000"/>
              </a:p>
            </p:txBody>
          </p:sp>
        </mc:Choice>
        <mc:Fallback xmlns="">
          <p:sp>
            <p:nvSpPr>
              <p:cNvPr id="21" name="对象 8">
                <a:extLst>
                  <a:ext uri="{FF2B5EF4-FFF2-40B4-BE49-F238E27FC236}">
                    <a16:creationId xmlns:a16="http://schemas.microsoft.com/office/drawing/2014/main" id="{ABF37BFD-FB54-4B22-8920-9A8B99DBDE8F}"/>
                  </a:ext>
                </a:extLst>
              </p:cNvPr>
              <p:cNvSpPr txBox="1">
                <a:spLocks noRot="1" noChangeAspect="1" noMove="1" noResize="1" noEditPoints="1" noAdjustHandles="1" noChangeArrowheads="1" noChangeShapeType="1" noTextEdit="1"/>
              </p:cNvSpPr>
              <p:nvPr/>
            </p:nvSpPr>
            <p:spPr>
              <a:xfrm>
                <a:off x="2374817" y="4338471"/>
                <a:ext cx="3811199" cy="624922"/>
              </a:xfrm>
              <a:prstGeom prst="rect">
                <a:avLst/>
              </a:prstGeom>
              <a:blipFill>
                <a:blip r:embed="rId4"/>
                <a:stretch>
                  <a:fillRect b="-31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对象 11">
                <a:extLst>
                  <a:ext uri="{FF2B5EF4-FFF2-40B4-BE49-F238E27FC236}">
                    <a16:creationId xmlns:a16="http://schemas.microsoft.com/office/drawing/2014/main" id="{17CF16F0-F5B7-44E3-8A0E-8840BB78F77E}"/>
                  </a:ext>
                </a:extLst>
              </p:cNvPr>
              <p:cNvSpPr txBox="1"/>
              <p:nvPr/>
            </p:nvSpPr>
            <p:spPr>
              <a:xfrm>
                <a:off x="2528051" y="5891076"/>
                <a:ext cx="3882090" cy="575449"/>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𝐸</m:t>
                          </m:r>
                        </m:e>
                        <m:sub>
                          <m:r>
                            <a:rPr lang="zh-CN" altLang="en-US" sz="2000" i="1">
                              <a:solidFill>
                                <a:srgbClr val="000000"/>
                              </a:solidFill>
                              <a:latin typeface="Cambria Math" panose="02040503050406030204" pitchFamily="18" charset="0"/>
                            </a:rPr>
                            <m:t>𝑃</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nary>
                        <m:naryPr>
                          <m:chr m:val="∑"/>
                          <m:supHide m:val="on"/>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sub>
                        <m:sup/>
                        <m:e>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𝑃</m:t>
                              </m:r>
                            </m:e>
                          </m:acc>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m:rPr>
                              <m:sty m:val="p"/>
                            </m:rPr>
                            <a:rPr lang="zh-CN" altLang="en-US" sz="2000" i="0">
                              <a:solidFill>
                                <a:srgbClr val="000000"/>
                              </a:solidFill>
                              <a:latin typeface="Cambria Math" panose="02040503050406030204" pitchFamily="18" charset="0"/>
                            </a:rPr>
                            <m:t>y</m:t>
                          </m:r>
                          <m:r>
                            <a:rPr lang="zh-CN" altLang="en-US" sz="2000" i="1">
                              <a:solidFill>
                                <a:srgbClr val="000000"/>
                              </a:solidFill>
                              <a:latin typeface="Cambria Math" panose="02040503050406030204" pitchFamily="18" charset="0"/>
                            </a:rPr>
                            <m:t>)</m:t>
                          </m:r>
                        </m:e>
                      </m:nary>
                    </m:oMath>
                  </m:oMathPara>
                </a14:m>
                <a:endParaRPr lang="zh-CN" altLang="en-US" sz="2000"/>
              </a:p>
            </p:txBody>
          </p:sp>
        </mc:Choice>
        <mc:Fallback xmlns="">
          <p:sp>
            <p:nvSpPr>
              <p:cNvPr id="22" name="对象 11">
                <a:extLst>
                  <a:ext uri="{FF2B5EF4-FFF2-40B4-BE49-F238E27FC236}">
                    <a16:creationId xmlns:a16="http://schemas.microsoft.com/office/drawing/2014/main" id="{17CF16F0-F5B7-44E3-8A0E-8840BB78F77E}"/>
                  </a:ext>
                </a:extLst>
              </p:cNvPr>
              <p:cNvSpPr txBox="1">
                <a:spLocks noRot="1" noChangeAspect="1" noMove="1" noResize="1" noEditPoints="1" noAdjustHandles="1" noChangeArrowheads="1" noChangeShapeType="1" noTextEdit="1"/>
              </p:cNvSpPr>
              <p:nvPr/>
            </p:nvSpPr>
            <p:spPr>
              <a:xfrm>
                <a:off x="2528051" y="5891076"/>
                <a:ext cx="3882090" cy="575449"/>
              </a:xfrm>
              <a:prstGeom prst="rect">
                <a:avLst/>
              </a:prstGeom>
              <a:blipFill>
                <a:blip r:embed="rId5"/>
                <a:stretch>
                  <a:fillRect b="-410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4319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7A2E6FF-DB2E-9FDD-282F-0C2B976CDE9A}"/>
              </a:ext>
            </a:extLst>
          </p:cNvPr>
          <p:cNvSpPr txBox="1"/>
          <p:nvPr/>
        </p:nvSpPr>
        <p:spPr>
          <a:xfrm>
            <a:off x="259373" y="16485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最大熵模型</a:t>
            </a:r>
            <a:r>
              <a:rPr lang="en-US" altLang="zh-CN" dirty="0"/>
              <a:t>: </a:t>
            </a:r>
            <a:r>
              <a:rPr lang="zh-CN" altLang="en-US" dirty="0"/>
              <a:t>定义</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9C625929-2283-94A7-49E7-07CD75089825}"/>
                  </a:ext>
                </a:extLst>
              </p:cNvPr>
              <p:cNvSpPr>
                <a:spLocks noGrp="1"/>
              </p:cNvSpPr>
              <p:nvPr>
                <p:ph idx="1"/>
              </p:nvPr>
            </p:nvSpPr>
            <p:spPr>
              <a:xfrm>
                <a:off x="400037" y="2576264"/>
                <a:ext cx="8070195" cy="3651218"/>
              </a:xfrm>
            </p:spPr>
            <p:txBody>
              <a:bodyPr>
                <a:normAutofit/>
              </a:bodyPr>
              <a:lstStyle/>
              <a:p>
                <a:pPr>
                  <a:lnSpc>
                    <a:spcPct val="100000"/>
                  </a:lnSpc>
                </a:pPr>
                <a:r>
                  <a:rPr lang="zh-CN" altLang="en-US" sz="2200" dirty="0"/>
                  <a:t>如果模型能够获取训练数据中的信息</a:t>
                </a:r>
                <a:r>
                  <a:rPr lang="en-US" altLang="zh-CN" sz="2200" dirty="0"/>
                  <a:t>, </a:t>
                </a:r>
                <a:r>
                  <a:rPr lang="zh-CN" altLang="en-US" sz="2200" dirty="0"/>
                  <a:t>那么就可以假设这两个期望值相等</a:t>
                </a:r>
                <a:r>
                  <a:rPr lang="en-US" altLang="zh-CN" sz="2200" dirty="0"/>
                  <a:t>, </a:t>
                </a:r>
                <a:r>
                  <a:rPr lang="zh-CN" altLang="en-US" sz="2200" dirty="0"/>
                  <a:t>即</a:t>
                </a:r>
                <a:endParaRPr lang="en-US" altLang="zh-CN" sz="2200" dirty="0"/>
              </a:p>
              <a:p>
                <a:pPr>
                  <a:lnSpc>
                    <a:spcPct val="100000"/>
                  </a:lnSpc>
                </a:pPr>
                <a:endParaRPr lang="en-US" altLang="zh-CN" sz="2200" dirty="0"/>
              </a:p>
              <a:p>
                <a:pPr>
                  <a:lnSpc>
                    <a:spcPct val="100000"/>
                  </a:lnSpc>
                </a:pPr>
                <a:endParaRPr lang="en-US" altLang="zh-CN" sz="2200" dirty="0"/>
              </a:p>
              <a:p>
                <a:pPr marL="0" indent="0">
                  <a:lnSpc>
                    <a:spcPct val="100000"/>
                  </a:lnSpc>
                  <a:buNone/>
                </a:pPr>
                <a:r>
                  <a:rPr lang="zh-CN" altLang="en-US" sz="2200" dirty="0"/>
                  <a:t>    作为模型学习的约束条件</a:t>
                </a:r>
                <a:endParaRPr lang="en-US" altLang="zh-CN" sz="2200"/>
              </a:p>
              <a:p>
                <a:pPr>
                  <a:lnSpc>
                    <a:spcPct val="100000"/>
                  </a:lnSpc>
                </a:pPr>
                <a:endParaRPr lang="en-US" altLang="zh-CN" sz="2000"/>
              </a:p>
              <a:p>
                <a:pPr>
                  <a:lnSpc>
                    <a:spcPct val="100000"/>
                  </a:lnSpc>
                </a:pPr>
                <a:r>
                  <a:rPr lang="zh-CN" altLang="en-US" sz="2200" dirty="0"/>
                  <a:t>假设有 </a:t>
                </a:r>
                <a:r>
                  <a:rPr lang="en-US" altLang="zh-CN" sz="2200" i="1" dirty="0"/>
                  <a:t>n </a:t>
                </a:r>
                <a:r>
                  <a:rPr lang="zh-CN" altLang="en-US" sz="2200" dirty="0"/>
                  <a:t>个特征函数 </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𝑓</m:t>
                        </m:r>
                      </m:e>
                      <m:sub>
                        <m:r>
                          <a:rPr lang="zh-CN" altLang="en-US" sz="2200" i="1">
                            <a:solidFill>
                              <a:srgbClr val="000000"/>
                            </a:solidFill>
                            <a:latin typeface="Cambria Math" panose="02040503050406030204" pitchFamily="18" charset="0"/>
                          </a:rPr>
                          <m:t>𝑖</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r>
                      <a:rPr lang="en-US" altLang="zh-CN" sz="2200" b="0" i="1" smtClean="0">
                        <a:solidFill>
                          <a:srgbClr val="000000"/>
                        </a:solidFill>
                        <a:latin typeface="Cambria Math" panose="02040503050406030204" pitchFamily="18" charset="0"/>
                      </a:rPr>
                      <m:t>𝑦</m:t>
                    </m:r>
                    <m:r>
                      <a:rPr lang="zh-CN" altLang="en-US" sz="2200" i="1">
                        <a:solidFill>
                          <a:srgbClr val="000000"/>
                        </a:solidFill>
                        <a:latin typeface="Cambria Math" panose="02040503050406030204" pitchFamily="18" charset="0"/>
                      </a:rPr>
                      <m:t>),</m:t>
                    </m:r>
                    <m:r>
                      <m:rPr>
                        <m:nor/>
                      </m:rPr>
                      <a:rPr lang="zh-CN" altLang="en-US" sz="2200">
                        <a:solidFill>
                          <a:srgbClr val="000000"/>
                        </a:solidFill>
                        <a:latin typeface="Cambria Math" panose="02040503050406030204" pitchFamily="18" charset="0"/>
                      </a:rPr>
                      <m:t> </m:t>
                    </m:r>
                    <m:r>
                      <a:rPr lang="zh-CN" altLang="en-US" sz="2200" i="1">
                        <a:solidFill>
                          <a:srgbClr val="000000"/>
                        </a:solidFill>
                        <a:latin typeface="Cambria Math" panose="02040503050406030204" pitchFamily="18" charset="0"/>
                      </a:rPr>
                      <m:t>𝑖</m:t>
                    </m:r>
                    <m:r>
                      <a:rPr lang="zh-CN" altLang="en-US" sz="2200" i="1">
                        <a:solidFill>
                          <a:srgbClr val="000000"/>
                        </a:solidFill>
                        <a:latin typeface="Cambria Math" panose="02040503050406030204" pitchFamily="18" charset="0"/>
                      </a:rPr>
                      <m:t>=1,2,⋯,</m:t>
                    </m:r>
                    <m:r>
                      <a:rPr lang="zh-CN" altLang="en-US" sz="2200" i="1">
                        <a:solidFill>
                          <a:srgbClr val="000000"/>
                        </a:solidFill>
                        <a:latin typeface="Cambria Math" panose="02040503050406030204" pitchFamily="18" charset="0"/>
                      </a:rPr>
                      <m:t>𝑛</m:t>
                    </m:r>
                  </m:oMath>
                </a14:m>
                <a:r>
                  <a:rPr lang="zh-CN" altLang="en-US" sz="2200" dirty="0"/>
                  <a:t>，就有</a:t>
                </a:r>
                <a:r>
                  <a:rPr lang="en-US" altLang="zh-CN" sz="2200" i="1" dirty="0"/>
                  <a:t>n </a:t>
                </a:r>
                <a:r>
                  <a:rPr lang="zh-CN" altLang="en-US" sz="2200" dirty="0"/>
                  <a:t>个约束条件</a:t>
                </a:r>
              </a:p>
              <a:p>
                <a:pPr>
                  <a:lnSpc>
                    <a:spcPct val="100000"/>
                  </a:lnSpc>
                </a:pPr>
                <a:endParaRPr lang="en-US" altLang="zh-CN" dirty="0"/>
              </a:p>
              <a:p>
                <a:pPr>
                  <a:lnSpc>
                    <a:spcPct val="100000"/>
                  </a:lnSpc>
                </a:pPr>
                <a:endParaRPr lang="en-US" altLang="zh-CN" dirty="0"/>
              </a:p>
            </p:txBody>
          </p:sp>
        </mc:Choice>
        <mc:Fallback xmlns="">
          <p:sp>
            <p:nvSpPr>
              <p:cNvPr id="5" name="内容占位符 2">
                <a:extLst>
                  <a:ext uri="{FF2B5EF4-FFF2-40B4-BE49-F238E27FC236}">
                    <a16:creationId xmlns:a16="http://schemas.microsoft.com/office/drawing/2014/main" id="{9C625929-2283-94A7-49E7-07CD75089825}"/>
                  </a:ext>
                </a:extLst>
              </p:cNvPr>
              <p:cNvSpPr>
                <a:spLocks noGrp="1" noRot="1" noChangeAspect="1" noMove="1" noResize="1" noEditPoints="1" noAdjustHandles="1" noChangeArrowheads="1" noChangeShapeType="1" noTextEdit="1"/>
              </p:cNvSpPr>
              <p:nvPr>
                <p:ph idx="1"/>
              </p:nvPr>
            </p:nvSpPr>
            <p:spPr>
              <a:xfrm>
                <a:off x="400037" y="2576264"/>
                <a:ext cx="8070195" cy="3651218"/>
              </a:xfrm>
              <a:blipFill>
                <a:blip r:embed="rId2"/>
                <a:stretch>
                  <a:fillRect l="-907" t="-1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对象 13">
                <a:extLst>
                  <a:ext uri="{FF2B5EF4-FFF2-40B4-BE49-F238E27FC236}">
                    <a16:creationId xmlns:a16="http://schemas.microsoft.com/office/drawing/2014/main" id="{A614A7D5-817D-BF5C-1CAE-17E7D735E9B5}"/>
                  </a:ext>
                </a:extLst>
              </p:cNvPr>
              <p:cNvSpPr txBox="1"/>
              <p:nvPr/>
            </p:nvSpPr>
            <p:spPr>
              <a:xfrm>
                <a:off x="974166" y="3632628"/>
                <a:ext cx="1972234" cy="404191"/>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𝐸</m:t>
                          </m:r>
                        </m:e>
                        <m:sub>
                          <m:r>
                            <a:rPr lang="zh-CN" altLang="en-US" sz="2000" i="1">
                              <a:solidFill>
                                <a:srgbClr val="000000"/>
                              </a:solidFill>
                              <a:latin typeface="Cambria Math" panose="02040503050406030204" pitchFamily="18" charset="0"/>
                            </a:rPr>
                            <m:t>𝑃</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𝐸</m:t>
                          </m:r>
                        </m:e>
                        <m:sub>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𝑃</m:t>
                              </m:r>
                            </m:e>
                          </m:acc>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14" name="对象 13">
                <a:extLst>
                  <a:ext uri="{FF2B5EF4-FFF2-40B4-BE49-F238E27FC236}">
                    <a16:creationId xmlns:a16="http://schemas.microsoft.com/office/drawing/2014/main" id="{A614A7D5-817D-BF5C-1CAE-17E7D735E9B5}"/>
                  </a:ext>
                </a:extLst>
              </p:cNvPr>
              <p:cNvSpPr txBox="1">
                <a:spLocks noRot="1" noChangeAspect="1" noMove="1" noResize="1" noEditPoints="1" noAdjustHandles="1" noChangeArrowheads="1" noChangeShapeType="1" noTextEdit="1"/>
              </p:cNvSpPr>
              <p:nvPr/>
            </p:nvSpPr>
            <p:spPr>
              <a:xfrm>
                <a:off x="974166" y="3632628"/>
                <a:ext cx="1972234" cy="404191"/>
              </a:xfrm>
              <a:prstGeom prst="rect">
                <a:avLst/>
              </a:prstGeom>
              <a:blipFill>
                <a:blip r:embed="rId3"/>
                <a:stretch>
                  <a:fillRect b="-136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对象 15">
                <a:extLst>
                  <a:ext uri="{FF2B5EF4-FFF2-40B4-BE49-F238E27FC236}">
                    <a16:creationId xmlns:a16="http://schemas.microsoft.com/office/drawing/2014/main" id="{B7DE179C-179E-D6E5-31EA-60B2C31BFA1E}"/>
                  </a:ext>
                </a:extLst>
              </p:cNvPr>
              <p:cNvSpPr txBox="1"/>
              <p:nvPr/>
            </p:nvSpPr>
            <p:spPr>
              <a:xfrm>
                <a:off x="3493043" y="3432713"/>
                <a:ext cx="4970754" cy="644447"/>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sz="2000" i="1" smtClean="0">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sub>
                        <m:sup/>
                        <m:e>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𝑃</m:t>
                              </m:r>
                            </m:e>
                          </m:acc>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m:rPr>
                              <m:sty m:val="p"/>
                            </m:rPr>
                            <a:rPr lang="zh-CN" altLang="en-US" sz="2000" i="0">
                              <a:solidFill>
                                <a:srgbClr val="000000"/>
                              </a:solidFill>
                              <a:latin typeface="Cambria Math" panose="02040503050406030204" pitchFamily="18" charset="0"/>
                            </a:rPr>
                            <m:t>y</m:t>
                          </m:r>
                          <m:r>
                            <a:rPr lang="zh-CN" altLang="en-US" sz="2000" i="1">
                              <a:solidFill>
                                <a:srgbClr val="000000"/>
                              </a:solidFill>
                              <a:latin typeface="Cambria Math" panose="02040503050406030204" pitchFamily="18" charset="0"/>
                            </a:rPr>
                            <m:t>)</m:t>
                          </m:r>
                        </m:e>
                      </m:nary>
                      <m:r>
                        <a:rPr lang="zh-CN" altLang="en-US" sz="2000" i="1">
                          <a:solidFill>
                            <a:srgbClr val="000000"/>
                          </a:solidFill>
                          <a:latin typeface="Cambria Math" panose="02040503050406030204" pitchFamily="18" charset="0"/>
                        </a:rPr>
                        <m:t>=</m:t>
                      </m:r>
                      <m:nary>
                        <m:naryPr>
                          <m:chr m:val="∑"/>
                          <m:supHide m:val="on"/>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sub>
                        <m:sup/>
                        <m:e>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𝑃</m:t>
                              </m:r>
                            </m:e>
                          </m:acc>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𝑦</m:t>
                          </m:r>
                          <m:r>
                            <a:rPr lang="zh-CN" altLang="en-US" sz="2000" i="1">
                              <a:solidFill>
                                <a:srgbClr val="000000"/>
                              </a:solidFill>
                              <a:latin typeface="Cambria Math" panose="02040503050406030204" pitchFamily="18" charset="0"/>
                            </a:rPr>
                            <m:t>)</m:t>
                          </m:r>
                        </m:e>
                      </m:nary>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m:rPr>
                          <m:sty m:val="p"/>
                        </m:rPr>
                        <a:rPr lang="zh-CN" altLang="en-US" sz="2000" i="0">
                          <a:solidFill>
                            <a:srgbClr val="000000"/>
                          </a:solidFill>
                          <a:latin typeface="Cambria Math" panose="02040503050406030204" pitchFamily="18" charset="0"/>
                        </a:rPr>
                        <m:t>y</m:t>
                      </m:r>
                      <m:r>
                        <a:rPr lang="zh-CN" altLang="en-US" sz="2000" i="1">
                          <a:solidFill>
                            <a:srgbClr val="000000"/>
                          </a:solidFill>
                          <a:latin typeface="Cambria Math" panose="02040503050406030204" pitchFamily="18" charset="0"/>
                        </a:rPr>
                        <m:t>)</m:t>
                      </m:r>
                    </m:oMath>
                  </m:oMathPara>
                </a14:m>
                <a:endParaRPr lang="zh-CN" altLang="en-US" sz="2000" dirty="0"/>
              </a:p>
            </p:txBody>
          </p:sp>
        </mc:Choice>
        <mc:Fallback>
          <p:sp>
            <p:nvSpPr>
              <p:cNvPr id="16" name="对象 15">
                <a:extLst>
                  <a:ext uri="{FF2B5EF4-FFF2-40B4-BE49-F238E27FC236}">
                    <a16:creationId xmlns:a16="http://schemas.microsoft.com/office/drawing/2014/main" id="{B7DE179C-179E-D6E5-31EA-60B2C31BFA1E}"/>
                  </a:ext>
                </a:extLst>
              </p:cNvPr>
              <p:cNvSpPr txBox="1">
                <a:spLocks noRot="1" noChangeAspect="1" noMove="1" noResize="1" noEditPoints="1" noAdjustHandles="1" noChangeArrowheads="1" noChangeShapeType="1" noTextEdit="1"/>
              </p:cNvSpPr>
              <p:nvPr/>
            </p:nvSpPr>
            <p:spPr>
              <a:xfrm>
                <a:off x="3493043" y="3432713"/>
                <a:ext cx="4970754" cy="644447"/>
              </a:xfrm>
              <a:prstGeom prst="rect">
                <a:avLst/>
              </a:prstGeom>
              <a:blipFill>
                <a:blip r:embed="rId4"/>
                <a:stretch>
                  <a:fillRect b="-26415"/>
                </a:stretch>
              </a:blipFill>
            </p:spPr>
            <p:txBody>
              <a:bodyPr/>
              <a:lstStyle/>
              <a:p>
                <a:r>
                  <a:rPr lang="zh-CN" altLang="en-US">
                    <a:noFill/>
                  </a:rPr>
                  <a:t> </a:t>
                </a:r>
              </a:p>
            </p:txBody>
          </p:sp>
        </mc:Fallback>
      </mc:AlternateContent>
      <p:sp>
        <p:nvSpPr>
          <p:cNvPr id="17" name="箭头: 右 16">
            <a:extLst>
              <a:ext uri="{FF2B5EF4-FFF2-40B4-BE49-F238E27FC236}">
                <a16:creationId xmlns:a16="http://schemas.microsoft.com/office/drawing/2014/main" id="{EA2E24AC-6753-23B8-9249-DFE5D5E71A1F}"/>
              </a:ext>
            </a:extLst>
          </p:cNvPr>
          <p:cNvSpPr/>
          <p:nvPr/>
        </p:nvSpPr>
        <p:spPr>
          <a:xfrm>
            <a:off x="3124808" y="3629857"/>
            <a:ext cx="323117" cy="4069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 name="Slide Number Placeholder 5">
            <a:extLst>
              <a:ext uri="{FF2B5EF4-FFF2-40B4-BE49-F238E27FC236}">
                <a16:creationId xmlns:a16="http://schemas.microsoft.com/office/drawing/2014/main" id="{727B44FF-9879-A62E-88DB-C0EADF6586FD}"/>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24</a:t>
            </a:fld>
            <a:endParaRPr lang="en-US" dirty="0"/>
          </a:p>
        </p:txBody>
      </p:sp>
      <p:sp>
        <p:nvSpPr>
          <p:cNvPr id="26" name="对象 18">
            <a:extLst>
              <a:ext uri="{FF2B5EF4-FFF2-40B4-BE49-F238E27FC236}">
                <a16:creationId xmlns:a16="http://schemas.microsoft.com/office/drawing/2014/main" id="{0728172A-5E19-4156-BA31-2E0693F47EB0}"/>
              </a:ext>
            </a:extLst>
          </p:cNvPr>
          <p:cNvSpPr txBox="1"/>
          <p:nvPr/>
        </p:nvSpPr>
        <p:spPr>
          <a:xfrm>
            <a:off x="3345854" y="5893618"/>
            <a:ext cx="2356025" cy="392671"/>
          </a:xfrm>
          <a:prstGeom prst="rect">
            <a:avLst/>
          </a:prstGeom>
        </p:spPr>
        <p:txBody>
          <a:bodyPr>
            <a:normAutofit/>
          </a:bodyPr>
          <a:lstStyle/>
          <a:p>
            <a:endParaRPr lang="zh-CN" altLang="en-US"/>
          </a:p>
        </p:txBody>
      </p:sp>
    </p:spTree>
    <p:extLst>
      <p:ext uri="{BB962C8B-B14F-4D97-AF65-F5344CB8AC3E}">
        <p14:creationId xmlns:p14="http://schemas.microsoft.com/office/powerpoint/2010/main" val="2316536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C2EA21-6B90-3C42-E12D-030B6947DA69}"/>
              </a:ext>
            </a:extLst>
          </p:cNvPr>
          <p:cNvSpPr txBox="1"/>
          <p:nvPr/>
        </p:nvSpPr>
        <p:spPr>
          <a:xfrm>
            <a:off x="259373" y="164248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最大熵模型</a:t>
            </a:r>
            <a:r>
              <a:rPr lang="en-US" altLang="zh-CN" dirty="0"/>
              <a:t>: </a:t>
            </a:r>
            <a:r>
              <a:rPr lang="zh-CN" altLang="en-US" dirty="0"/>
              <a:t>定义</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4D2194B6-3B94-7471-7732-7AF273E8A05A}"/>
                  </a:ext>
                </a:extLst>
              </p:cNvPr>
              <p:cNvSpPr>
                <a:spLocks noGrp="1"/>
              </p:cNvSpPr>
              <p:nvPr>
                <p:ph idx="1"/>
              </p:nvPr>
            </p:nvSpPr>
            <p:spPr>
              <a:xfrm>
                <a:off x="459691" y="2582845"/>
                <a:ext cx="8194238" cy="4062989"/>
              </a:xfrm>
            </p:spPr>
            <p:txBody>
              <a:bodyPr>
                <a:normAutofit/>
              </a:bodyPr>
              <a:lstStyle/>
              <a:p>
                <a:pPr marL="0" indent="0">
                  <a:buNone/>
                </a:pPr>
                <a:r>
                  <a:rPr lang="zh-CN" altLang="en-US" sz="2200" b="1" dirty="0">
                    <a:solidFill>
                      <a:srgbClr val="C00000"/>
                    </a:solidFill>
                  </a:rPr>
                  <a:t>定义</a:t>
                </a:r>
                <a:r>
                  <a:rPr lang="en-US" altLang="zh-CN" sz="2200" b="1" dirty="0">
                    <a:solidFill>
                      <a:srgbClr val="C00000"/>
                    </a:solidFill>
                  </a:rPr>
                  <a:t>:</a:t>
                </a:r>
                <a:r>
                  <a:rPr lang="zh-CN" altLang="en-US" sz="2200" b="1" dirty="0">
                    <a:solidFill>
                      <a:srgbClr val="C00000"/>
                    </a:solidFill>
                  </a:rPr>
                  <a:t> 最大熵模型</a:t>
                </a:r>
                <a:endParaRPr lang="en-US" altLang="zh-CN" sz="2200" b="1" dirty="0">
                  <a:solidFill>
                    <a:srgbClr val="C00000"/>
                  </a:solidFill>
                </a:endParaRPr>
              </a:p>
              <a:p>
                <a:r>
                  <a:rPr lang="zh-CN" altLang="en-US" sz="2200" dirty="0"/>
                  <a:t>假设满足所有约束条件的模型</a:t>
                </a:r>
                <a:r>
                  <a:rPr lang="zh-CN" altLang="en-US" sz="2200"/>
                  <a:t>集合为</a:t>
                </a:r>
                <a:r>
                  <a:rPr lang="en-US" altLang="zh-CN" sz="2200"/>
                  <a:t>:</a:t>
                </a:r>
                <a:endParaRPr lang="en-US" altLang="zh-CN" sz="2200" dirty="0"/>
              </a:p>
              <a:p>
                <a:endParaRPr lang="en-US" altLang="zh-CN" sz="2200" dirty="0"/>
              </a:p>
              <a:p>
                <a:endParaRPr lang="en-US" altLang="zh-CN" sz="2200" dirty="0"/>
              </a:p>
              <a:p>
                <a:r>
                  <a:rPr lang="zh-CN" altLang="en-US" sz="2200" dirty="0"/>
                  <a:t>定义在条件概率分布</a:t>
                </a:r>
                <a14:m>
                  <m:oMath xmlns:m="http://schemas.openxmlformats.org/officeDocument/2006/math">
                    <m:r>
                      <a:rPr lang="zh-CN" altLang="en-US" sz="2200" i="1">
                        <a:solidFill>
                          <a:srgbClr val="000000"/>
                        </a:solidFill>
                        <a:latin typeface="Cambria Math" panose="02040503050406030204" pitchFamily="18" charset="0"/>
                      </a:rPr>
                      <m:t>𝑃</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𝑌</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𝑋</m:t>
                    </m:r>
                    <m:r>
                      <a:rPr lang="zh-CN" altLang="en-US" sz="2200" i="1">
                        <a:solidFill>
                          <a:srgbClr val="000000"/>
                        </a:solidFill>
                        <a:latin typeface="Cambria Math" panose="02040503050406030204" pitchFamily="18" charset="0"/>
                      </a:rPr>
                      <m:t>)</m:t>
                    </m:r>
                  </m:oMath>
                </a14:m>
                <a:r>
                  <a:rPr lang="zh-CN" altLang="en-US" sz="2200" dirty="0"/>
                  <a:t>上</a:t>
                </a:r>
                <a:r>
                  <a:rPr lang="zh-CN" altLang="en-US" sz="2200"/>
                  <a:t>的条件熵</a:t>
                </a:r>
                <a:r>
                  <a:rPr lang="en-US" altLang="zh-CN" sz="2200"/>
                  <a:t>:</a:t>
                </a:r>
                <a:endParaRPr lang="en-US" altLang="zh-CN" sz="2200" dirty="0"/>
              </a:p>
              <a:p>
                <a:endParaRPr lang="en-US" altLang="zh-CN" sz="2200" dirty="0"/>
              </a:p>
              <a:p>
                <a:endParaRPr lang="en-US" altLang="zh-CN" sz="2200" dirty="0"/>
              </a:p>
              <a:p>
                <a:endParaRPr lang="en-US" altLang="zh-CN" sz="2200" dirty="0"/>
              </a:p>
              <a:p>
                <a:r>
                  <a:rPr lang="zh-CN" altLang="en-US" sz="2200" dirty="0"/>
                  <a:t>则模型集合 </a:t>
                </a:r>
                <a:r>
                  <a:rPr lang="en-US" altLang="zh-CN" sz="2200" i="1" dirty="0"/>
                  <a:t>C </a:t>
                </a:r>
                <a:r>
                  <a:rPr lang="zh-CN" altLang="en-US" sz="2200" dirty="0"/>
                  <a:t>中条件熵 </a:t>
                </a:r>
                <a14:m>
                  <m:oMath xmlns:m="http://schemas.openxmlformats.org/officeDocument/2006/math">
                    <m:r>
                      <a:rPr lang="zh-CN" altLang="en-US" sz="2200" i="1" smtClean="0">
                        <a:solidFill>
                          <a:srgbClr val="000000"/>
                        </a:solidFill>
                        <a:latin typeface="Cambria Math" panose="02040503050406030204" pitchFamily="18" charset="0"/>
                      </a:rPr>
                      <m:t>𝐻</m:t>
                    </m:r>
                    <m:r>
                      <a:rPr lang="zh-CN" altLang="en-US" sz="2200" i="1" smtClean="0">
                        <a:solidFill>
                          <a:srgbClr val="000000"/>
                        </a:solidFill>
                        <a:latin typeface="Cambria Math" panose="02040503050406030204" pitchFamily="18" charset="0"/>
                      </a:rPr>
                      <m:t>(</m:t>
                    </m:r>
                    <m:r>
                      <a:rPr lang="zh-CN" altLang="en-US" sz="2200" i="1" smtClean="0">
                        <a:solidFill>
                          <a:srgbClr val="000000"/>
                        </a:solidFill>
                        <a:latin typeface="Cambria Math" panose="02040503050406030204" pitchFamily="18" charset="0"/>
                      </a:rPr>
                      <m:t>𝑃</m:t>
                    </m:r>
                    <m:r>
                      <a:rPr lang="zh-CN" altLang="en-US" sz="2200" i="1" smtClean="0">
                        <a:solidFill>
                          <a:srgbClr val="000000"/>
                        </a:solidFill>
                        <a:latin typeface="Cambria Math" panose="02040503050406030204" pitchFamily="18" charset="0"/>
                      </a:rPr>
                      <m:t>)</m:t>
                    </m:r>
                  </m:oMath>
                </a14:m>
                <a:r>
                  <a:rPr lang="zh-CN" altLang="en-US" sz="2200" dirty="0"/>
                  <a:t> 最大的模型称为最大熵模型</a:t>
                </a:r>
                <a:endParaRPr lang="en-US" altLang="zh-CN" sz="2200" dirty="0"/>
              </a:p>
              <a:p>
                <a:endParaRPr lang="en-US" altLang="zh-CN" sz="2200" dirty="0"/>
              </a:p>
            </p:txBody>
          </p:sp>
        </mc:Choice>
        <mc:Fallback xmlns="">
          <p:sp>
            <p:nvSpPr>
              <p:cNvPr id="5" name="内容占位符 2">
                <a:extLst>
                  <a:ext uri="{FF2B5EF4-FFF2-40B4-BE49-F238E27FC236}">
                    <a16:creationId xmlns:a16="http://schemas.microsoft.com/office/drawing/2014/main" id="{4D2194B6-3B94-7471-7732-7AF273E8A05A}"/>
                  </a:ext>
                </a:extLst>
              </p:cNvPr>
              <p:cNvSpPr>
                <a:spLocks noGrp="1" noRot="1" noChangeAspect="1" noMove="1" noResize="1" noEditPoints="1" noAdjustHandles="1" noChangeArrowheads="1" noChangeShapeType="1" noTextEdit="1"/>
              </p:cNvSpPr>
              <p:nvPr>
                <p:ph idx="1"/>
              </p:nvPr>
            </p:nvSpPr>
            <p:spPr>
              <a:xfrm>
                <a:off x="459691" y="2582845"/>
                <a:ext cx="8194238" cy="4062989"/>
              </a:xfrm>
              <a:blipFill>
                <a:blip r:embed="rId2"/>
                <a:stretch>
                  <a:fillRect l="-967" t="-19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对象 7">
                <a:extLst>
                  <a:ext uri="{FF2B5EF4-FFF2-40B4-BE49-F238E27FC236}">
                    <a16:creationId xmlns:a16="http://schemas.microsoft.com/office/drawing/2014/main" id="{BA552CE0-64DC-A76C-EAE9-209DF46EF018}"/>
                  </a:ext>
                </a:extLst>
              </p:cNvPr>
              <p:cNvSpPr txBox="1"/>
              <p:nvPr/>
            </p:nvSpPr>
            <p:spPr>
              <a:xfrm>
                <a:off x="1615180" y="3640633"/>
                <a:ext cx="5626435" cy="411073"/>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sz="2000" i="1" smtClean="0">
                          <a:solidFill>
                            <a:srgbClr val="000000"/>
                          </a:solidFill>
                          <a:latin typeface="Cambria Math" panose="02040503050406030204" pitchFamily="18" charset="0"/>
                        </a:rPr>
                        <m:t>𝐶</m:t>
                      </m:r>
                      <m:r>
                        <a:rPr lang="zh-CN" altLang="en-US" sz="2000" i="1" smtClean="0">
                          <a:solidFill>
                            <a:srgbClr val="000000"/>
                          </a:solidFill>
                          <a:latin typeface="Cambria Math" panose="02040503050406030204" pitchFamily="18" charset="0"/>
                        </a:rPr>
                        <m:t>≡{</m:t>
                      </m:r>
                      <m:r>
                        <a:rPr lang="zh-CN" altLang="en-US" sz="2000" i="1" smtClean="0">
                          <a:solidFill>
                            <a:srgbClr val="000000"/>
                          </a:solidFill>
                          <a:latin typeface="Cambria Math" panose="02040503050406030204" pitchFamily="18" charset="0"/>
                        </a:rPr>
                        <m:t>𝑃</m:t>
                      </m:r>
                      <m:r>
                        <a:rPr lang="zh-CN" altLang="en-US" sz="2000" i="1" smtClean="0">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𝐸</m:t>
                          </m:r>
                        </m:e>
                        <m:sub>
                          <m:r>
                            <a:rPr lang="zh-CN" altLang="en-US" sz="2000" i="1">
                              <a:solidFill>
                                <a:srgbClr val="000000"/>
                              </a:solidFill>
                              <a:latin typeface="Cambria Math" panose="02040503050406030204" pitchFamily="18" charset="0"/>
                            </a:rPr>
                            <m:t>𝑃</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𝑓</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𝐸</m:t>
                          </m:r>
                        </m:e>
                        <m:sub>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𝑃</m:t>
                              </m:r>
                            </m:e>
                          </m:acc>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𝑓</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r>
                        <m:rPr>
                          <m:nor/>
                        </m:rPr>
                        <a:rPr lang="en-US" altLang="zh-CN" sz="2000" b="0" i="0" smtClean="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 2,⋯,</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8" name="对象 7">
                <a:extLst>
                  <a:ext uri="{FF2B5EF4-FFF2-40B4-BE49-F238E27FC236}">
                    <a16:creationId xmlns:a16="http://schemas.microsoft.com/office/drawing/2014/main" id="{BA552CE0-64DC-A76C-EAE9-209DF46EF018}"/>
                  </a:ext>
                </a:extLst>
              </p:cNvPr>
              <p:cNvSpPr txBox="1">
                <a:spLocks noRot="1" noChangeAspect="1" noMove="1" noResize="1" noEditPoints="1" noAdjustHandles="1" noChangeArrowheads="1" noChangeShapeType="1" noTextEdit="1"/>
              </p:cNvSpPr>
              <p:nvPr/>
            </p:nvSpPr>
            <p:spPr>
              <a:xfrm>
                <a:off x="1615180" y="3640633"/>
                <a:ext cx="5626435" cy="411073"/>
              </a:xfrm>
              <a:prstGeom prst="rect">
                <a:avLst/>
              </a:prstGeom>
              <a:blipFill>
                <a:blip r:embed="rId4"/>
                <a:stretch>
                  <a:fillRect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对象 8">
                <a:extLst>
                  <a:ext uri="{FF2B5EF4-FFF2-40B4-BE49-F238E27FC236}">
                    <a16:creationId xmlns:a16="http://schemas.microsoft.com/office/drawing/2014/main" id="{40FE0471-90D2-49E0-4D62-60421C8DF9D3}"/>
                  </a:ext>
                </a:extLst>
              </p:cNvPr>
              <p:cNvSpPr txBox="1"/>
              <p:nvPr/>
            </p:nvSpPr>
            <p:spPr>
              <a:xfrm>
                <a:off x="1402219" y="4907902"/>
                <a:ext cx="5611701" cy="93111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200" i="1">
                          <a:solidFill>
                            <a:srgbClr val="000000"/>
                          </a:solidFill>
                          <a:latin typeface="Cambria Math" panose="02040503050406030204" pitchFamily="18" charset="0"/>
                        </a:rPr>
                        <m:t>𝐻</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𝑃</m:t>
                      </m:r>
                      <m:r>
                        <a:rPr lang="zh-CN" altLang="en-US" sz="2200" i="1">
                          <a:solidFill>
                            <a:srgbClr val="000000"/>
                          </a:solidFill>
                          <a:latin typeface="Cambria Math" panose="02040503050406030204" pitchFamily="18" charset="0"/>
                        </a:rPr>
                        <m:t>)=−</m:t>
                      </m:r>
                      <m:nary>
                        <m:naryPr>
                          <m:chr m:val="∑"/>
                          <m:supHide m:val="on"/>
                          <m:ctrlPr>
                            <a:rPr lang="zh-CN" altLang="en-US" sz="2200" i="1">
                              <a:solidFill>
                                <a:srgbClr val="000000"/>
                              </a:solidFill>
                              <a:latin typeface="Cambria Math" panose="02040503050406030204" pitchFamily="18" charset="0"/>
                            </a:rPr>
                          </m:ctrlPr>
                        </m:naryPr>
                        <m:sub>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𝑦</m:t>
                          </m:r>
                        </m:sub>
                        <m:sup/>
                        <m:e>
                          <m:acc>
                            <m:accPr>
                              <m:chr m:val="̃"/>
                              <m:ctrlPr>
                                <a:rPr lang="zh-CN" altLang="en-US" sz="2200" i="1">
                                  <a:solidFill>
                                    <a:srgbClr val="000000"/>
                                  </a:solidFill>
                                  <a:latin typeface="Cambria Math" panose="02040503050406030204" pitchFamily="18" charset="0"/>
                                </a:rPr>
                              </m:ctrlPr>
                            </m:accPr>
                            <m:e>
                              <m:r>
                                <a:rPr lang="zh-CN" altLang="en-US" sz="2200" i="1">
                                  <a:solidFill>
                                    <a:srgbClr val="000000"/>
                                  </a:solidFill>
                                  <a:latin typeface="Cambria Math" panose="02040503050406030204" pitchFamily="18" charset="0"/>
                                </a:rPr>
                                <m:t>𝑃</m:t>
                              </m:r>
                            </m:e>
                          </m:acc>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𝑃</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𝑦</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func>
                            <m:funcPr>
                              <m:ctrlPr>
                                <a:rPr lang="zh-CN" altLang="en-US" sz="2200" i="1">
                                  <a:solidFill>
                                    <a:srgbClr val="000000"/>
                                  </a:solidFill>
                                  <a:latin typeface="Cambria Math" panose="02040503050406030204" pitchFamily="18" charset="0"/>
                                </a:rPr>
                              </m:ctrlPr>
                            </m:funcPr>
                            <m:fName>
                              <m:r>
                                <m:rPr>
                                  <m:sty m:val="p"/>
                                </m:rPr>
                                <a:rPr lang="zh-CN" altLang="en-US" sz="2200" i="0">
                                  <a:solidFill>
                                    <a:srgbClr val="000000"/>
                                  </a:solidFill>
                                  <a:latin typeface="Cambria Math" panose="02040503050406030204" pitchFamily="18" charset="0"/>
                                </a:rPr>
                                <m:t>log</m:t>
                              </m:r>
                            </m:fName>
                            <m:e>
                              <m:r>
                                <a:rPr lang="zh-CN" altLang="en-US" sz="2200" i="1">
                                  <a:solidFill>
                                    <a:srgbClr val="000000"/>
                                  </a:solidFill>
                                  <a:latin typeface="Cambria Math" panose="02040503050406030204" pitchFamily="18" charset="0"/>
                                </a:rPr>
                                <m:t>𝑃</m:t>
                              </m:r>
                            </m:e>
                          </m:func>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𝑦</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e>
                      </m:nary>
                    </m:oMath>
                  </m:oMathPara>
                </a14:m>
                <a:endParaRPr lang="zh-CN" altLang="en-US" sz="2200"/>
              </a:p>
            </p:txBody>
          </p:sp>
        </mc:Choice>
        <mc:Fallback xmlns="">
          <p:sp>
            <p:nvSpPr>
              <p:cNvPr id="9" name="对象 8">
                <a:extLst>
                  <a:ext uri="{FF2B5EF4-FFF2-40B4-BE49-F238E27FC236}">
                    <a16:creationId xmlns:a16="http://schemas.microsoft.com/office/drawing/2014/main" id="{40FE0471-90D2-49E0-4D62-60421C8DF9D3}"/>
                  </a:ext>
                </a:extLst>
              </p:cNvPr>
              <p:cNvSpPr txBox="1">
                <a:spLocks noRot="1" noChangeAspect="1" noMove="1" noResize="1" noEditPoints="1" noAdjustHandles="1" noChangeArrowheads="1" noChangeShapeType="1" noTextEdit="1"/>
              </p:cNvSpPr>
              <p:nvPr/>
            </p:nvSpPr>
            <p:spPr>
              <a:xfrm>
                <a:off x="1402219" y="4907902"/>
                <a:ext cx="5611701" cy="931110"/>
              </a:xfrm>
              <a:prstGeom prst="rect">
                <a:avLst/>
              </a:prstGeom>
              <a:blipFill>
                <a:blip r:embed="rId5"/>
                <a:stretch>
                  <a:fillRect/>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B28140B3-FE43-87C9-0CF9-4F1D9E67D5AE}"/>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25</a:t>
            </a:fld>
            <a:endParaRPr lang="en-US" dirty="0"/>
          </a:p>
        </p:txBody>
      </p:sp>
      <p:sp>
        <p:nvSpPr>
          <p:cNvPr id="3" name="对象 2">
            <a:extLst>
              <a:ext uri="{FF2B5EF4-FFF2-40B4-BE49-F238E27FC236}">
                <a16:creationId xmlns:a16="http://schemas.microsoft.com/office/drawing/2014/main" id="{4F473112-7F9A-D987-B124-CC3BAA06F431}"/>
              </a:ext>
            </a:extLst>
          </p:cNvPr>
          <p:cNvSpPr txBox="1"/>
          <p:nvPr/>
        </p:nvSpPr>
        <p:spPr>
          <a:xfrm>
            <a:off x="3418166" y="5632137"/>
            <a:ext cx="707429" cy="365125"/>
          </a:xfrm>
          <a:prstGeom prst="rect">
            <a:avLst/>
          </a:prstGeom>
        </p:spPr>
        <p:txBody>
          <a:bodyPr>
            <a:normAutofit lnSpcReduction="10000"/>
          </a:bodyPr>
          <a:lstStyle/>
          <a:p>
            <a:endParaRPr lang="zh-CN" altLang="en-US"/>
          </a:p>
        </p:txBody>
      </p:sp>
    </p:spTree>
    <p:extLst>
      <p:ext uri="{BB962C8B-B14F-4D97-AF65-F5344CB8AC3E}">
        <p14:creationId xmlns:p14="http://schemas.microsoft.com/office/powerpoint/2010/main" val="805691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F0BDB62-C784-D59A-4925-718F74D2F6A8}"/>
              </a:ext>
            </a:extLst>
          </p:cNvPr>
          <p:cNvSpPr txBox="1"/>
          <p:nvPr/>
        </p:nvSpPr>
        <p:spPr>
          <a:xfrm>
            <a:off x="259373" y="164248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极大</a:t>
            </a:r>
            <a:r>
              <a:rPr lang="zh-CN" altLang="en-US"/>
              <a:t>似然估计</a:t>
            </a:r>
            <a:endParaRPr lang="en-US" altLang="zh-CN" dirty="0"/>
          </a:p>
        </p:txBody>
      </p:sp>
      <p:sp>
        <p:nvSpPr>
          <p:cNvPr id="5" name="内容占位符 2">
            <a:extLst>
              <a:ext uri="{FF2B5EF4-FFF2-40B4-BE49-F238E27FC236}">
                <a16:creationId xmlns:a16="http://schemas.microsoft.com/office/drawing/2014/main" id="{28B60057-294C-BFAE-5F64-74D5902EF92B}"/>
              </a:ext>
            </a:extLst>
          </p:cNvPr>
          <p:cNvSpPr>
            <a:spLocks noGrp="1"/>
          </p:cNvSpPr>
          <p:nvPr>
            <p:ph idx="1"/>
          </p:nvPr>
        </p:nvSpPr>
        <p:spPr>
          <a:xfrm>
            <a:off x="424542" y="2628399"/>
            <a:ext cx="8616044" cy="4351338"/>
          </a:xfrm>
        </p:spPr>
        <p:txBody>
          <a:bodyPr/>
          <a:lstStyle/>
          <a:p>
            <a:r>
              <a:rPr lang="zh-CN" altLang="en-US" sz="2200"/>
              <a:t>最大熵模型是以下条件概率分布</a:t>
            </a:r>
            <a:r>
              <a:rPr lang="en-US" altLang="zh-CN" sz="2200"/>
              <a:t>:</a:t>
            </a:r>
            <a:endParaRPr lang="en-US" altLang="zh-CN" sz="2200" dirty="0"/>
          </a:p>
          <a:p>
            <a:pPr marL="0" indent="0">
              <a:buNone/>
            </a:pPr>
            <a:r>
              <a:rPr lang="en-GB" altLang="zh-CN" sz="2200" dirty="0"/>
              <a:t>			</a:t>
            </a:r>
            <a:r>
              <a:rPr lang="en-GB" altLang="zh-CN" sz="2200"/>
              <a:t>	</a:t>
            </a:r>
            <a:endParaRPr lang="en-US" altLang="zh-CN" sz="2200" dirty="0"/>
          </a:p>
          <a:p>
            <a:endParaRPr lang="en-US" altLang="zh-CN" sz="2200"/>
          </a:p>
          <a:p>
            <a:endParaRPr lang="en-US" altLang="zh-CN" sz="2200"/>
          </a:p>
          <a:p>
            <a:endParaRPr lang="en-US" altLang="zh-CN" sz="2200"/>
          </a:p>
          <a:p>
            <a:r>
              <a:rPr lang="zh-CN" altLang="en-US" sz="2200"/>
              <a:t>当</a:t>
            </a:r>
            <a:r>
              <a:rPr lang="en-US" altLang="zh-CN" sz="2200"/>
              <a:t>: </a:t>
            </a:r>
          </a:p>
          <a:p>
            <a:endParaRPr lang="en-US" altLang="zh-CN" sz="2200"/>
          </a:p>
          <a:p>
            <a:pPr marL="0" indent="0">
              <a:buNone/>
            </a:pPr>
            <a:r>
              <a:rPr lang="zh-CN" altLang="en-US" sz="2200"/>
              <a:t>    得到</a:t>
            </a:r>
            <a:r>
              <a:rPr lang="en-US" altLang="zh-CN" sz="2200"/>
              <a:t>logistic</a:t>
            </a:r>
            <a:r>
              <a:rPr lang="zh-CN" altLang="en-US" sz="2200"/>
              <a:t>回归模型</a:t>
            </a:r>
            <a:endParaRPr lang="en-US" altLang="zh-CN" sz="2200"/>
          </a:p>
          <a:p>
            <a:endParaRPr lang="zh-CN" altLang="en-US" dirty="0"/>
          </a:p>
        </p:txBody>
      </p:sp>
      <p:sp>
        <p:nvSpPr>
          <p:cNvPr id="2" name="Slide Number Placeholder 5">
            <a:extLst>
              <a:ext uri="{FF2B5EF4-FFF2-40B4-BE49-F238E27FC236}">
                <a16:creationId xmlns:a16="http://schemas.microsoft.com/office/drawing/2014/main" id="{5BA1060F-BEF7-61CF-9988-A88D941F9FF8}"/>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26</a:t>
            </a:fld>
            <a:endParaRPr 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90826E70-E3C9-42EB-AA61-2CE656C9CFCD}"/>
                  </a:ext>
                </a:extLst>
              </p:cNvPr>
              <p:cNvSpPr/>
              <p:nvPr/>
            </p:nvSpPr>
            <p:spPr>
              <a:xfrm>
                <a:off x="2458650" y="3183091"/>
                <a:ext cx="4377737" cy="8789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𝑃</m:t>
                          </m:r>
                        </m:e>
                        <m:sub>
                          <m:r>
                            <a:rPr lang="zh-CN" altLang="en-US" sz="2200" i="1">
                              <a:solidFill>
                                <a:srgbClr val="000000"/>
                              </a:solidFill>
                              <a:latin typeface="Cambria Math" panose="02040503050406030204" pitchFamily="18" charset="0"/>
                            </a:rPr>
                            <m:t>𝑤</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𝑦</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func>
                            <m:funcPr>
                              <m:ctrlPr>
                                <a:rPr lang="zh-CN" altLang="en-US" sz="2200" i="1">
                                  <a:solidFill>
                                    <a:srgbClr val="000000"/>
                                  </a:solidFill>
                                  <a:latin typeface="Cambria Math" panose="02040503050406030204" pitchFamily="18" charset="0"/>
                                </a:rPr>
                              </m:ctrlPr>
                            </m:funcPr>
                            <m:fName>
                              <m:r>
                                <m:rPr>
                                  <m:sty m:val="p"/>
                                </m:rPr>
                                <a:rPr lang="zh-CN" altLang="en-US" sz="2200">
                                  <a:solidFill>
                                    <a:srgbClr val="000000"/>
                                  </a:solidFill>
                                  <a:latin typeface="Cambria Math" panose="02040503050406030204" pitchFamily="18" charset="0"/>
                                </a:rPr>
                                <m:t>exp</m:t>
                              </m:r>
                            </m:fName>
                            <m:e>
                              <m:d>
                                <m:dPr>
                                  <m:ctrlPr>
                                    <a:rPr lang="zh-CN" altLang="en-US" sz="2200" i="1">
                                      <a:solidFill>
                                        <a:srgbClr val="000000"/>
                                      </a:solidFill>
                                      <a:latin typeface="Cambria Math" panose="02040503050406030204" pitchFamily="18" charset="0"/>
                                    </a:rPr>
                                  </m:ctrlPr>
                                </m:dPr>
                                <m:e>
                                  <m:nary>
                                    <m:naryPr>
                                      <m:chr m:val="∑"/>
                                      <m:ctrlPr>
                                        <a:rPr lang="zh-CN" altLang="en-US" sz="2200" i="1">
                                          <a:solidFill>
                                            <a:srgbClr val="000000"/>
                                          </a:solidFill>
                                          <a:latin typeface="Cambria Math" panose="02040503050406030204" pitchFamily="18" charset="0"/>
                                        </a:rPr>
                                      </m:ctrlPr>
                                    </m:naryPr>
                                    <m:sub>
                                      <m:r>
                                        <a:rPr lang="zh-CN" altLang="en-US" sz="2200" i="1">
                                          <a:solidFill>
                                            <a:srgbClr val="000000"/>
                                          </a:solidFill>
                                          <a:latin typeface="Cambria Math" panose="02040503050406030204" pitchFamily="18" charset="0"/>
                                        </a:rPr>
                                        <m:t>𝑖</m:t>
                                      </m:r>
                                      <m:r>
                                        <a:rPr lang="zh-CN" altLang="en-US" sz="2200" i="1">
                                          <a:solidFill>
                                            <a:srgbClr val="000000"/>
                                          </a:solidFill>
                                          <a:latin typeface="Cambria Math" panose="02040503050406030204" pitchFamily="18" charset="0"/>
                                        </a:rPr>
                                        <m:t>=1</m:t>
                                      </m:r>
                                    </m:sub>
                                    <m:sup>
                                      <m:r>
                                        <a:rPr lang="zh-CN" altLang="en-US" sz="2200" i="1">
                                          <a:solidFill>
                                            <a:srgbClr val="000000"/>
                                          </a:solidFill>
                                          <a:latin typeface="Cambria Math" panose="02040503050406030204" pitchFamily="18" charset="0"/>
                                        </a:rPr>
                                        <m:t>𝑛</m:t>
                                      </m:r>
                                    </m:sup>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𝑤</m:t>
                                          </m:r>
                                        </m:e>
                                        <m:sub>
                                          <m:r>
                                            <a:rPr lang="zh-CN" altLang="en-US" sz="2200" i="1">
                                              <a:solidFill>
                                                <a:srgbClr val="000000"/>
                                              </a:solidFill>
                                              <a:latin typeface="Cambria Math" panose="02040503050406030204" pitchFamily="18" charset="0"/>
                                            </a:rPr>
                                            <m:t>𝑖</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𝑓</m:t>
                                          </m:r>
                                        </m:e>
                                        <m:sub>
                                          <m:r>
                                            <a:rPr lang="zh-CN" altLang="en-US" sz="2200" i="1">
                                              <a:solidFill>
                                                <a:srgbClr val="000000"/>
                                              </a:solidFill>
                                              <a:latin typeface="Cambria Math" panose="02040503050406030204" pitchFamily="18" charset="0"/>
                                            </a:rPr>
                                            <m:t>𝑖</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𝑦</m:t>
                                      </m:r>
                                      <m:r>
                                        <a:rPr lang="zh-CN" altLang="en-US" sz="2200" i="1">
                                          <a:solidFill>
                                            <a:srgbClr val="000000"/>
                                          </a:solidFill>
                                          <a:latin typeface="Cambria Math" panose="02040503050406030204" pitchFamily="18" charset="0"/>
                                        </a:rPr>
                                        <m:t>)</m:t>
                                      </m:r>
                                    </m:e>
                                  </m:nary>
                                </m:e>
                              </m:d>
                            </m:e>
                          </m:func>
                        </m:num>
                        <m:den>
                          <m:nary>
                            <m:naryPr>
                              <m:chr m:val="∑"/>
                              <m:supHide m:val="on"/>
                              <m:ctrlPr>
                                <a:rPr lang="zh-CN" altLang="en-US" sz="2200" i="1">
                                  <a:solidFill>
                                    <a:srgbClr val="000000"/>
                                  </a:solidFill>
                                  <a:latin typeface="Cambria Math" panose="02040503050406030204" pitchFamily="18" charset="0"/>
                                </a:rPr>
                              </m:ctrlPr>
                            </m:naryPr>
                            <m:sub>
                              <m:r>
                                <a:rPr lang="zh-CN" altLang="en-US" sz="2200" i="1">
                                  <a:solidFill>
                                    <a:srgbClr val="000000"/>
                                  </a:solidFill>
                                  <a:latin typeface="Cambria Math" panose="02040503050406030204" pitchFamily="18" charset="0"/>
                                </a:rPr>
                                <m:t>𝑦</m:t>
                              </m:r>
                            </m:sub>
                            <m:sup/>
                            <m:e>
                              <m:func>
                                <m:funcPr>
                                  <m:ctrlPr>
                                    <a:rPr lang="zh-CN" altLang="en-US" sz="2200" i="1">
                                      <a:solidFill>
                                        <a:srgbClr val="000000"/>
                                      </a:solidFill>
                                      <a:latin typeface="Cambria Math" panose="02040503050406030204" pitchFamily="18" charset="0"/>
                                    </a:rPr>
                                  </m:ctrlPr>
                                </m:funcPr>
                                <m:fName>
                                  <m:r>
                                    <m:rPr>
                                      <m:sty m:val="p"/>
                                    </m:rPr>
                                    <a:rPr lang="zh-CN" altLang="en-US" sz="2200">
                                      <a:solidFill>
                                        <a:srgbClr val="000000"/>
                                      </a:solidFill>
                                      <a:latin typeface="Cambria Math" panose="02040503050406030204" pitchFamily="18" charset="0"/>
                                    </a:rPr>
                                    <m:t>exp</m:t>
                                  </m:r>
                                </m:fName>
                                <m:e>
                                  <m:d>
                                    <m:dPr>
                                      <m:ctrlPr>
                                        <a:rPr lang="zh-CN" altLang="en-US" sz="2200" i="1">
                                          <a:solidFill>
                                            <a:srgbClr val="000000"/>
                                          </a:solidFill>
                                          <a:latin typeface="Cambria Math" panose="02040503050406030204" pitchFamily="18" charset="0"/>
                                        </a:rPr>
                                      </m:ctrlPr>
                                    </m:dPr>
                                    <m:e>
                                      <m:nary>
                                        <m:naryPr>
                                          <m:chr m:val="∑"/>
                                          <m:ctrlPr>
                                            <a:rPr lang="zh-CN" altLang="en-US" sz="2200" i="1">
                                              <a:solidFill>
                                                <a:srgbClr val="000000"/>
                                              </a:solidFill>
                                              <a:latin typeface="Cambria Math" panose="02040503050406030204" pitchFamily="18" charset="0"/>
                                            </a:rPr>
                                          </m:ctrlPr>
                                        </m:naryPr>
                                        <m:sub>
                                          <m:r>
                                            <a:rPr lang="zh-CN" altLang="en-US" sz="2200" i="1">
                                              <a:solidFill>
                                                <a:srgbClr val="000000"/>
                                              </a:solidFill>
                                              <a:latin typeface="Cambria Math" panose="02040503050406030204" pitchFamily="18" charset="0"/>
                                            </a:rPr>
                                            <m:t>𝑖</m:t>
                                          </m:r>
                                          <m:r>
                                            <a:rPr lang="zh-CN" altLang="en-US" sz="2200" i="1">
                                              <a:solidFill>
                                                <a:srgbClr val="000000"/>
                                              </a:solidFill>
                                              <a:latin typeface="Cambria Math" panose="02040503050406030204" pitchFamily="18" charset="0"/>
                                            </a:rPr>
                                            <m:t>=1</m:t>
                                          </m:r>
                                        </m:sub>
                                        <m:sup>
                                          <m:r>
                                            <a:rPr lang="zh-CN" altLang="en-US" sz="2200" i="1">
                                              <a:solidFill>
                                                <a:srgbClr val="000000"/>
                                              </a:solidFill>
                                              <a:latin typeface="Cambria Math" panose="02040503050406030204" pitchFamily="18" charset="0"/>
                                            </a:rPr>
                                            <m:t>𝑛</m:t>
                                          </m:r>
                                        </m:sup>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𝑤</m:t>
                                              </m:r>
                                            </m:e>
                                            <m:sub>
                                              <m:r>
                                                <a:rPr lang="zh-CN" altLang="en-US" sz="2200" i="1">
                                                  <a:solidFill>
                                                    <a:srgbClr val="000000"/>
                                                  </a:solidFill>
                                                  <a:latin typeface="Cambria Math" panose="02040503050406030204" pitchFamily="18" charset="0"/>
                                                </a:rPr>
                                                <m:t>𝑖</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𝑓</m:t>
                                              </m:r>
                                            </m:e>
                                            <m:sub>
                                              <m:r>
                                                <a:rPr lang="zh-CN" altLang="en-US" sz="2200" i="1">
                                                  <a:solidFill>
                                                    <a:srgbClr val="000000"/>
                                                  </a:solidFill>
                                                  <a:latin typeface="Cambria Math" panose="02040503050406030204" pitchFamily="18" charset="0"/>
                                                </a:rPr>
                                                <m:t>𝑖</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𝑦</m:t>
                                          </m:r>
                                          <m:r>
                                            <a:rPr lang="zh-CN" altLang="en-US" sz="2200" i="1">
                                              <a:solidFill>
                                                <a:srgbClr val="000000"/>
                                              </a:solidFill>
                                              <a:latin typeface="Cambria Math" panose="02040503050406030204" pitchFamily="18" charset="0"/>
                                            </a:rPr>
                                            <m:t>)</m:t>
                                          </m:r>
                                        </m:e>
                                      </m:nary>
                                    </m:e>
                                  </m:d>
                                </m:e>
                              </m:func>
                            </m:e>
                          </m:nary>
                        </m:den>
                      </m:f>
                    </m:oMath>
                  </m:oMathPara>
                </a14:m>
                <a:endParaRPr lang="zh-CN" altLang="en-US" sz="2200"/>
              </a:p>
            </p:txBody>
          </p:sp>
        </mc:Choice>
        <mc:Fallback xmlns="">
          <p:sp>
            <p:nvSpPr>
              <p:cNvPr id="6" name="矩形 5">
                <a:extLst>
                  <a:ext uri="{FF2B5EF4-FFF2-40B4-BE49-F238E27FC236}">
                    <a16:creationId xmlns:a16="http://schemas.microsoft.com/office/drawing/2014/main" id="{90826E70-E3C9-42EB-AA61-2CE656C9CFCD}"/>
                  </a:ext>
                </a:extLst>
              </p:cNvPr>
              <p:cNvSpPr>
                <a:spLocks noRot="1" noChangeAspect="1" noMove="1" noResize="1" noEditPoints="1" noAdjustHandles="1" noChangeArrowheads="1" noChangeShapeType="1" noTextEdit="1"/>
              </p:cNvSpPr>
              <p:nvPr/>
            </p:nvSpPr>
            <p:spPr>
              <a:xfrm>
                <a:off x="2458650" y="3183091"/>
                <a:ext cx="4377737" cy="87895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340F3814-9834-4BDD-8FE2-D44423B4F6E2}"/>
                  </a:ext>
                </a:extLst>
              </p:cNvPr>
              <p:cNvSpPr/>
              <p:nvPr/>
            </p:nvSpPr>
            <p:spPr>
              <a:xfrm>
                <a:off x="2570531" y="4504064"/>
                <a:ext cx="3173818" cy="847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i="1" smtClean="0">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𝑓</m:t>
                          </m:r>
                        </m:e>
                        <m:sub>
                          <m:r>
                            <a:rPr lang="zh-CN" altLang="en-US" sz="2200" i="1">
                              <a:solidFill>
                                <a:srgbClr val="000000"/>
                              </a:solidFill>
                              <a:latin typeface="Cambria Math" panose="02040503050406030204" pitchFamily="18" charset="0"/>
                            </a:rPr>
                            <m:t>𝑖</m:t>
                          </m:r>
                        </m:sub>
                      </m:sSub>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𝑦</m:t>
                          </m:r>
                        </m:e>
                      </m:d>
                      <m:r>
                        <a:rPr lang="en-US" altLang="zh-CN" sz="2200" b="0" i="1" smtClean="0">
                          <a:solidFill>
                            <a:srgbClr val="000000"/>
                          </a:solidFill>
                          <a:latin typeface="Cambria Math" panose="02040503050406030204" pitchFamily="18" charset="0"/>
                        </a:rPr>
                        <m:t>=</m:t>
                      </m:r>
                      <m:d>
                        <m:dPr>
                          <m:begChr m:val="{"/>
                          <m:endChr m:val=""/>
                          <m:ctrlPr>
                            <a:rPr lang="en-US" altLang="zh-CN" sz="2200" b="0" i="1" smtClean="0">
                              <a:solidFill>
                                <a:srgbClr val="000000"/>
                              </a:solidFill>
                              <a:latin typeface="Cambria Math" panose="02040503050406030204" pitchFamily="18" charset="0"/>
                            </a:rPr>
                          </m:ctrlPr>
                        </m:dPr>
                        <m:e>
                          <m:eqArr>
                            <m:eqArrPr>
                              <m:ctrlPr>
                                <a:rPr lang="en-US" altLang="zh-CN" sz="2200" b="0" i="1" smtClean="0">
                                  <a:solidFill>
                                    <a:srgbClr val="000000"/>
                                  </a:solidFill>
                                  <a:latin typeface="Cambria Math" panose="02040503050406030204" pitchFamily="18" charset="0"/>
                                </a:rPr>
                              </m:ctrlPr>
                            </m:eqArrPr>
                            <m:e>
                              <m:r>
                                <a:rPr lang="zh-CN" altLang="en-US" sz="2200" i="1">
                                  <a:solidFill>
                                    <a:srgbClr val="000000"/>
                                  </a:solidFill>
                                  <a:latin typeface="Cambria Math" panose="02040503050406030204" pitchFamily="18" charset="0"/>
                                </a:rPr>
                                <m:t>𝑥</m:t>
                              </m:r>
                              <m:r>
                                <a:rPr lang="en-US" altLang="zh-CN" sz="2200" b="0" i="1" baseline="-25000" smtClean="0">
                                  <a:solidFill>
                                    <a:srgbClr val="000000"/>
                                  </a:solidFill>
                                  <a:latin typeface="Cambria Math" panose="02040503050406030204" pitchFamily="18" charset="0"/>
                                </a:rPr>
                                <m:t>𝑖</m:t>
                              </m:r>
                              <m:r>
                                <a:rPr lang="en-US" altLang="zh-CN" sz="2200" b="0" i="1" smtClean="0">
                                  <a:solidFill>
                                    <a:srgbClr val="000000"/>
                                  </a:solidFill>
                                  <a:latin typeface="Cambria Math" panose="02040503050406030204" pitchFamily="18" charset="0"/>
                                </a:rPr>
                                <m:t>,  </m:t>
                              </m:r>
                              <m:r>
                                <a:rPr lang="en-US" altLang="zh-CN" sz="2200" b="0" i="1" smtClean="0">
                                  <a:solidFill>
                                    <a:srgbClr val="000000"/>
                                  </a:solidFill>
                                  <a:latin typeface="Cambria Math" panose="02040503050406030204" pitchFamily="18" charset="0"/>
                                </a:rPr>
                                <m:t>𝑦</m:t>
                              </m:r>
                              <m:r>
                                <a:rPr lang="en-US" altLang="zh-CN" sz="2200" b="0" i="1" smtClean="0">
                                  <a:solidFill>
                                    <a:srgbClr val="000000"/>
                                  </a:solidFill>
                                  <a:latin typeface="Cambria Math" panose="02040503050406030204" pitchFamily="18" charset="0"/>
                                </a:rPr>
                                <m:t>=1</m:t>
                              </m:r>
                            </m:e>
                            <m:e>
                              <m:r>
                                <a:rPr lang="en-US" altLang="zh-CN" sz="2200" b="0" i="1" smtClean="0">
                                  <a:latin typeface="Cambria Math" panose="02040503050406030204" pitchFamily="18" charset="0"/>
                                </a:rPr>
                                <m:t>0,  </m:t>
                              </m:r>
                              <m:r>
                                <a:rPr lang="zh-CN" altLang="en-US" sz="2200" i="1">
                                  <a:latin typeface="Cambria Math" panose="02040503050406030204" pitchFamily="18" charset="0"/>
                                </a:rPr>
                                <m:t>其他</m:t>
                              </m:r>
                              <m:r>
                                <a:rPr lang="en-US" altLang="zh-CN" sz="2200" b="0" i="1" smtClean="0">
                                  <a:latin typeface="Cambria Math" panose="02040503050406030204" pitchFamily="18" charset="0"/>
                                </a:rPr>
                                <m:t>  </m:t>
                              </m:r>
                            </m:e>
                          </m:eqArr>
                        </m:e>
                      </m:d>
                    </m:oMath>
                  </m:oMathPara>
                </a14:m>
                <a:endParaRPr lang="zh-CN" altLang="en-US" sz="2200"/>
              </a:p>
            </p:txBody>
          </p:sp>
        </mc:Choice>
        <mc:Fallback xmlns="">
          <p:sp>
            <p:nvSpPr>
              <p:cNvPr id="8" name="矩形 7">
                <a:extLst>
                  <a:ext uri="{FF2B5EF4-FFF2-40B4-BE49-F238E27FC236}">
                    <a16:creationId xmlns:a16="http://schemas.microsoft.com/office/drawing/2014/main" id="{340F3814-9834-4BDD-8FE2-D44423B4F6E2}"/>
                  </a:ext>
                </a:extLst>
              </p:cNvPr>
              <p:cNvSpPr>
                <a:spLocks noRot="1" noChangeAspect="1" noMove="1" noResize="1" noEditPoints="1" noAdjustHandles="1" noChangeArrowheads="1" noChangeShapeType="1" noTextEdit="1"/>
              </p:cNvSpPr>
              <p:nvPr/>
            </p:nvSpPr>
            <p:spPr>
              <a:xfrm>
                <a:off x="2570531" y="4504064"/>
                <a:ext cx="3173818" cy="8475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3E7585B4-9D2F-443E-BCEB-953D8348AFB6}"/>
                  </a:ext>
                </a:extLst>
              </p:cNvPr>
              <p:cNvSpPr/>
              <p:nvPr/>
            </p:nvSpPr>
            <p:spPr>
              <a:xfrm>
                <a:off x="6078752" y="4761195"/>
                <a:ext cx="1811586"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200" b="0" i="1" smtClean="0">
                          <a:solidFill>
                            <a:srgbClr val="000000"/>
                          </a:solidFill>
                          <a:latin typeface="Cambria Math" panose="02040503050406030204" pitchFamily="18" charset="0"/>
                        </a:rPr>
                        <m:t>𝑖</m:t>
                      </m:r>
                      <m:r>
                        <a:rPr lang="en-US" altLang="zh-CN" sz="2200" b="0" i="1" smtClean="0">
                          <a:solidFill>
                            <a:srgbClr val="000000"/>
                          </a:solidFill>
                          <a:latin typeface="Cambria Math" panose="02040503050406030204" pitchFamily="18" charset="0"/>
                        </a:rPr>
                        <m:t>=1, 2, …, </m:t>
                      </m:r>
                      <m:r>
                        <a:rPr lang="en-US" altLang="zh-CN" sz="2200" b="0" i="1" smtClean="0">
                          <a:solidFill>
                            <a:srgbClr val="000000"/>
                          </a:solidFill>
                          <a:latin typeface="Cambria Math" panose="02040503050406030204" pitchFamily="18" charset="0"/>
                        </a:rPr>
                        <m:t>𝑁</m:t>
                      </m:r>
                    </m:oMath>
                  </m:oMathPara>
                </a14:m>
                <a:endParaRPr lang="zh-CN" altLang="en-US" sz="2200"/>
              </a:p>
            </p:txBody>
          </p:sp>
        </mc:Choice>
        <mc:Fallback xmlns="">
          <p:sp>
            <p:nvSpPr>
              <p:cNvPr id="9" name="矩形 8">
                <a:extLst>
                  <a:ext uri="{FF2B5EF4-FFF2-40B4-BE49-F238E27FC236}">
                    <a16:creationId xmlns:a16="http://schemas.microsoft.com/office/drawing/2014/main" id="{3E7585B4-9D2F-443E-BCEB-953D8348AFB6}"/>
                  </a:ext>
                </a:extLst>
              </p:cNvPr>
              <p:cNvSpPr>
                <a:spLocks noRot="1" noChangeAspect="1" noMove="1" noResize="1" noEditPoints="1" noAdjustHandles="1" noChangeArrowheads="1" noChangeShapeType="1" noTextEdit="1"/>
              </p:cNvSpPr>
              <p:nvPr/>
            </p:nvSpPr>
            <p:spPr>
              <a:xfrm>
                <a:off x="6078752" y="4761195"/>
                <a:ext cx="1811586" cy="43088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299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AB2E349-A54F-9581-A456-B743BA690507}"/>
              </a:ext>
            </a:extLst>
          </p:cNvPr>
          <p:cNvSpPr txBox="1"/>
          <p:nvPr/>
        </p:nvSpPr>
        <p:spPr>
          <a:xfrm>
            <a:off x="259373" y="1636389"/>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极大</a:t>
            </a:r>
            <a:r>
              <a:rPr lang="zh-CN" altLang="en-US"/>
              <a:t>似然估计</a:t>
            </a:r>
            <a:endParaRPr lang="en-US" altLang="zh-CN" dirty="0"/>
          </a:p>
        </p:txBody>
      </p:sp>
      <p:sp>
        <p:nvSpPr>
          <p:cNvPr id="5" name="内容占位符 2">
            <a:extLst>
              <a:ext uri="{FF2B5EF4-FFF2-40B4-BE49-F238E27FC236}">
                <a16:creationId xmlns:a16="http://schemas.microsoft.com/office/drawing/2014/main" id="{A3B2F16C-A568-F4D9-3318-65B80AAE5110}"/>
              </a:ext>
            </a:extLst>
          </p:cNvPr>
          <p:cNvSpPr>
            <a:spLocks noGrp="1"/>
          </p:cNvSpPr>
          <p:nvPr>
            <p:ph idx="1"/>
          </p:nvPr>
        </p:nvSpPr>
        <p:spPr>
          <a:xfrm>
            <a:off x="419100" y="2785995"/>
            <a:ext cx="8305800" cy="3404740"/>
          </a:xfrm>
        </p:spPr>
        <p:txBody>
          <a:bodyPr>
            <a:normAutofit lnSpcReduction="10000"/>
          </a:bodyPr>
          <a:lstStyle/>
          <a:p>
            <a:pPr>
              <a:lnSpc>
                <a:spcPct val="124000"/>
              </a:lnSpc>
            </a:pPr>
            <a:r>
              <a:rPr lang="zh-CN" altLang="en-US" sz="2400" dirty="0"/>
              <a:t>最大熵</a:t>
            </a:r>
            <a:r>
              <a:rPr lang="zh-CN" altLang="en-US" sz="2400"/>
              <a:t>模型与</a:t>
            </a:r>
            <a:r>
              <a:rPr lang="en-US" altLang="zh-CN" sz="2400"/>
              <a:t>logistic</a:t>
            </a:r>
            <a:r>
              <a:rPr lang="zh-CN" altLang="en-US" sz="2400"/>
              <a:t>回归</a:t>
            </a:r>
            <a:r>
              <a:rPr lang="zh-CN" altLang="en-US" sz="2400" dirty="0"/>
              <a:t>模型有类似</a:t>
            </a:r>
            <a:r>
              <a:rPr lang="zh-CN" altLang="en-US" sz="2400"/>
              <a:t>的形式</a:t>
            </a:r>
            <a:r>
              <a:rPr lang="en-US" altLang="zh-CN" sz="2400"/>
              <a:t>, </a:t>
            </a:r>
            <a:r>
              <a:rPr lang="zh-CN" altLang="en-US" sz="2400"/>
              <a:t>它们</a:t>
            </a:r>
            <a:r>
              <a:rPr lang="zh-CN" altLang="en-US" sz="2400" dirty="0"/>
              <a:t>又称为对数线性模型</a:t>
            </a:r>
            <a:r>
              <a:rPr lang="en-US" altLang="zh-CN" sz="2400" dirty="0"/>
              <a:t>(log linear </a:t>
            </a:r>
            <a:r>
              <a:rPr lang="en-US" altLang="zh-CN" sz="2400"/>
              <a:t>model)</a:t>
            </a:r>
          </a:p>
          <a:p>
            <a:pPr>
              <a:lnSpc>
                <a:spcPct val="124000"/>
              </a:lnSpc>
            </a:pPr>
            <a:r>
              <a:rPr lang="zh-CN" altLang="en-US" sz="2400"/>
              <a:t>模型</a:t>
            </a:r>
            <a:r>
              <a:rPr lang="zh-CN" altLang="en-US" sz="2400" dirty="0"/>
              <a:t>学习就是在给定的训练数据条件下对模型进行极大似然估计或正则化的极大</a:t>
            </a:r>
            <a:r>
              <a:rPr lang="zh-CN" altLang="en-US" sz="2400"/>
              <a:t>似然估计</a:t>
            </a:r>
            <a:endParaRPr lang="en-US" altLang="zh-CN" sz="2400"/>
          </a:p>
          <a:p>
            <a:pPr>
              <a:lnSpc>
                <a:spcPct val="124000"/>
              </a:lnSpc>
            </a:pPr>
            <a:r>
              <a:rPr lang="zh-CN" altLang="en-US" sz="2400"/>
              <a:t>归结为以似然函数为目标函数的最优化问题</a:t>
            </a:r>
            <a:endParaRPr lang="en-US" altLang="zh-CN" sz="2400"/>
          </a:p>
          <a:p>
            <a:pPr>
              <a:lnSpc>
                <a:spcPct val="124000"/>
              </a:lnSpc>
            </a:pPr>
            <a:r>
              <a:rPr lang="zh-CN" altLang="en-US" sz="2400"/>
              <a:t>通常通过迭代算法求解</a:t>
            </a:r>
            <a:r>
              <a:rPr lang="en-US" altLang="zh-CN" sz="2400"/>
              <a:t>, </a:t>
            </a:r>
            <a:r>
              <a:rPr lang="zh-CN" altLang="en-US" sz="2400"/>
              <a:t>目标函数是光滑的凸函数</a:t>
            </a:r>
            <a:r>
              <a:rPr lang="en-US" altLang="zh-CN" sz="2400"/>
              <a:t>, </a:t>
            </a:r>
            <a:r>
              <a:rPr lang="zh-CN" altLang="en-US" sz="2400"/>
              <a:t>因此多种最优化的方法都适用</a:t>
            </a:r>
            <a:endParaRPr lang="en-US" altLang="zh-CN" sz="2400"/>
          </a:p>
          <a:p>
            <a:pPr>
              <a:lnSpc>
                <a:spcPct val="124000"/>
              </a:lnSpc>
            </a:pPr>
            <a:endParaRPr lang="en-US" altLang="zh-CN" sz="2400" dirty="0"/>
          </a:p>
          <a:p>
            <a:pPr>
              <a:lnSpc>
                <a:spcPct val="124000"/>
              </a:lnSpc>
            </a:pPr>
            <a:endParaRPr lang="zh-CN" altLang="en-US" sz="3200" dirty="0"/>
          </a:p>
        </p:txBody>
      </p:sp>
      <p:sp>
        <p:nvSpPr>
          <p:cNvPr id="2" name="Slide Number Placeholder 5">
            <a:extLst>
              <a:ext uri="{FF2B5EF4-FFF2-40B4-BE49-F238E27FC236}">
                <a16:creationId xmlns:a16="http://schemas.microsoft.com/office/drawing/2014/main" id="{0A6B74BB-A7C5-EBB9-7FCC-14559DC8A828}"/>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27</a:t>
            </a:fld>
            <a:endParaRPr lang="en-US" dirty="0"/>
          </a:p>
        </p:txBody>
      </p:sp>
    </p:spTree>
    <p:extLst>
      <p:ext uri="{BB962C8B-B14F-4D97-AF65-F5344CB8AC3E}">
        <p14:creationId xmlns:p14="http://schemas.microsoft.com/office/powerpoint/2010/main" val="515838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3DF534E-E96C-4733-2680-A8A9562FC99E}"/>
              </a:ext>
            </a:extLst>
          </p:cNvPr>
          <p:cNvSpPr txBox="1"/>
          <p:nvPr/>
        </p:nvSpPr>
        <p:spPr>
          <a:xfrm>
            <a:off x="259373" y="16485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模型学习的</a:t>
            </a:r>
            <a:r>
              <a:rPr lang="zh-CN" altLang="en-US"/>
              <a:t>最优化算法</a:t>
            </a:r>
            <a:endParaRPr lang="en-US" altLang="zh-CN" dirty="0"/>
          </a:p>
        </p:txBody>
      </p:sp>
      <p:sp>
        <p:nvSpPr>
          <p:cNvPr id="5" name="内容占位符 2">
            <a:extLst>
              <a:ext uri="{FF2B5EF4-FFF2-40B4-BE49-F238E27FC236}">
                <a16:creationId xmlns:a16="http://schemas.microsoft.com/office/drawing/2014/main" id="{EFB56BFF-B5FB-BAE0-20FB-03CDD9C2B60A}"/>
              </a:ext>
            </a:extLst>
          </p:cNvPr>
          <p:cNvSpPr>
            <a:spLocks noGrp="1"/>
          </p:cNvSpPr>
          <p:nvPr>
            <p:ph idx="1"/>
          </p:nvPr>
        </p:nvSpPr>
        <p:spPr>
          <a:xfrm>
            <a:off x="487135" y="2590006"/>
            <a:ext cx="8169729" cy="3766345"/>
          </a:xfrm>
        </p:spPr>
        <p:txBody>
          <a:bodyPr>
            <a:normAutofit/>
          </a:bodyPr>
          <a:lstStyle/>
          <a:p>
            <a:pPr>
              <a:lnSpc>
                <a:spcPct val="100000"/>
              </a:lnSpc>
            </a:pPr>
            <a:r>
              <a:rPr lang="zh-CN" altLang="en-US" sz="2400"/>
              <a:t>常用</a:t>
            </a:r>
            <a:r>
              <a:rPr lang="zh-CN" altLang="en-US" sz="2400" dirty="0"/>
              <a:t>的方法有</a:t>
            </a:r>
            <a:r>
              <a:rPr lang="en-US" altLang="zh-CN" sz="2400"/>
              <a:t>:</a:t>
            </a:r>
            <a:endParaRPr lang="en-US" altLang="zh-CN" sz="2400" dirty="0"/>
          </a:p>
          <a:p>
            <a:pPr lvl="1">
              <a:lnSpc>
                <a:spcPct val="100000"/>
              </a:lnSpc>
            </a:pPr>
            <a:r>
              <a:rPr lang="zh-CN" altLang="en-US"/>
              <a:t>梯度下降法</a:t>
            </a:r>
            <a:endParaRPr lang="en-US" altLang="zh-CN"/>
          </a:p>
          <a:p>
            <a:pPr lvl="1">
              <a:lnSpc>
                <a:spcPct val="100000"/>
              </a:lnSpc>
            </a:pPr>
            <a:r>
              <a:rPr lang="zh-CN" altLang="en-US"/>
              <a:t>牛顿法</a:t>
            </a:r>
            <a:endParaRPr lang="en-US" altLang="zh-CN"/>
          </a:p>
          <a:p>
            <a:pPr lvl="1">
              <a:lnSpc>
                <a:spcPct val="100000"/>
              </a:lnSpc>
            </a:pPr>
            <a:r>
              <a:rPr lang="zh-CN" altLang="en-US"/>
              <a:t>拟牛顿法</a:t>
            </a:r>
            <a:endParaRPr lang="en-US" altLang="zh-CN"/>
          </a:p>
          <a:p>
            <a:pPr lvl="1">
              <a:lnSpc>
                <a:spcPct val="100000"/>
              </a:lnSpc>
            </a:pPr>
            <a:r>
              <a:rPr lang="zh-CN" altLang="en-US"/>
              <a:t>改进</a:t>
            </a:r>
            <a:r>
              <a:rPr lang="zh-CN" altLang="en-US" dirty="0"/>
              <a:t>的迭代尺度法</a:t>
            </a:r>
            <a:endParaRPr lang="en-US" altLang="zh-CN" dirty="0"/>
          </a:p>
          <a:p>
            <a:pPr>
              <a:lnSpc>
                <a:spcPct val="100000"/>
              </a:lnSpc>
            </a:pPr>
            <a:endParaRPr lang="zh-CN" altLang="en-US" sz="2400" dirty="0"/>
          </a:p>
        </p:txBody>
      </p:sp>
      <p:sp>
        <p:nvSpPr>
          <p:cNvPr id="2" name="Slide Number Placeholder 5">
            <a:extLst>
              <a:ext uri="{FF2B5EF4-FFF2-40B4-BE49-F238E27FC236}">
                <a16:creationId xmlns:a16="http://schemas.microsoft.com/office/drawing/2014/main" id="{3E82C99F-EA20-B4F1-E21E-2BEA8BF49922}"/>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28</a:t>
            </a:fld>
            <a:endParaRPr lang="en-US" dirty="0"/>
          </a:p>
        </p:txBody>
      </p:sp>
    </p:spTree>
    <p:extLst>
      <p:ext uri="{BB962C8B-B14F-4D97-AF65-F5344CB8AC3E}">
        <p14:creationId xmlns:p14="http://schemas.microsoft.com/office/powerpoint/2010/main" val="71934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656E4B4-884B-9ECB-54DD-35B2193DEBF1}"/>
              </a:ext>
            </a:extLst>
          </p:cNvPr>
          <p:cNvSpPr txBox="1"/>
          <p:nvPr/>
        </p:nvSpPr>
        <p:spPr>
          <a:xfrm>
            <a:off x="259373" y="16485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梯度下降法</a:t>
            </a:r>
            <a:endParaRPr lang="en-US" altLang="zh-CN" dirty="0"/>
          </a:p>
        </p:txBody>
      </p:sp>
      <p:sp>
        <p:nvSpPr>
          <p:cNvPr id="5" name="内容占位符 2">
            <a:extLst>
              <a:ext uri="{FF2B5EF4-FFF2-40B4-BE49-F238E27FC236}">
                <a16:creationId xmlns:a16="http://schemas.microsoft.com/office/drawing/2014/main" id="{7E966481-78ED-884E-7B67-721063113B33}"/>
              </a:ext>
            </a:extLst>
          </p:cNvPr>
          <p:cNvSpPr>
            <a:spLocks noGrp="1"/>
          </p:cNvSpPr>
          <p:nvPr>
            <p:ph idx="1"/>
          </p:nvPr>
        </p:nvSpPr>
        <p:spPr>
          <a:xfrm>
            <a:off x="431800" y="2579311"/>
            <a:ext cx="8402053" cy="4021186"/>
          </a:xfrm>
        </p:spPr>
        <p:txBody>
          <a:bodyPr>
            <a:normAutofit/>
          </a:bodyPr>
          <a:lstStyle/>
          <a:p>
            <a:pPr>
              <a:lnSpc>
                <a:spcPct val="100000"/>
              </a:lnSpc>
            </a:pPr>
            <a:r>
              <a:rPr lang="zh-CN" altLang="en-US" sz="2200"/>
              <a:t>梯度下降法</a:t>
            </a:r>
            <a:r>
              <a:rPr lang="en-US" altLang="zh-CN" sz="2200"/>
              <a:t>/</a:t>
            </a:r>
            <a:r>
              <a:rPr lang="zh-CN" altLang="en-US" sz="2200"/>
              <a:t>最速下降法 </a:t>
            </a:r>
            <a:r>
              <a:rPr lang="en-US" altLang="zh-CN" sz="2200"/>
              <a:t>(gradient descent/ steepest descent)</a:t>
            </a:r>
            <a:endParaRPr lang="en-US" altLang="zh-CN" sz="2200" dirty="0"/>
          </a:p>
          <a:p>
            <a:pPr>
              <a:lnSpc>
                <a:spcPct val="100000"/>
              </a:lnSpc>
            </a:pPr>
            <a:endParaRPr lang="en-US" altLang="zh-CN" sz="2200" dirty="0"/>
          </a:p>
          <a:p>
            <a:pPr>
              <a:lnSpc>
                <a:spcPct val="100000"/>
              </a:lnSpc>
            </a:pPr>
            <a:r>
              <a:rPr lang="zh-CN" altLang="en-US" sz="2200" dirty="0"/>
              <a:t>梯度下降法是一种迭代算法</a:t>
            </a:r>
            <a:r>
              <a:rPr lang="en-US" altLang="zh-CN" sz="2200" dirty="0"/>
              <a:t>:</a:t>
            </a:r>
          </a:p>
          <a:p>
            <a:pPr>
              <a:lnSpc>
                <a:spcPct val="100000"/>
              </a:lnSpc>
            </a:pPr>
            <a:r>
              <a:rPr lang="zh-CN" altLang="en-US" sz="2200" dirty="0"/>
              <a:t>选取适当的初值 </a:t>
            </a:r>
            <a:r>
              <a:rPr lang="en-US" altLang="zh-CN" sz="2200" i="1" dirty="0"/>
              <a:t>x</a:t>
            </a:r>
            <a:r>
              <a:rPr lang="en-US" altLang="zh-CN" sz="2200" i="1" baseline="30000" dirty="0"/>
              <a:t>&lt;</a:t>
            </a:r>
            <a:r>
              <a:rPr lang="en-US" altLang="zh-CN" sz="2200" baseline="30000" dirty="0"/>
              <a:t>0&gt;</a:t>
            </a:r>
            <a:r>
              <a:rPr lang="en-US" altLang="zh-CN" sz="2200" dirty="0"/>
              <a:t>, </a:t>
            </a:r>
            <a:r>
              <a:rPr lang="zh-CN" altLang="en-US" sz="2200" dirty="0"/>
              <a:t>不断迭代</a:t>
            </a:r>
            <a:r>
              <a:rPr lang="en-US" altLang="zh-CN" sz="2200" dirty="0"/>
              <a:t>, </a:t>
            </a:r>
            <a:r>
              <a:rPr lang="zh-CN" altLang="en-US" sz="2200" dirty="0"/>
              <a:t>更新</a:t>
            </a:r>
            <a:r>
              <a:rPr lang="en-US" altLang="zh-CN" sz="2200" i="1" dirty="0"/>
              <a:t>x</a:t>
            </a:r>
            <a:r>
              <a:rPr lang="zh-CN" altLang="en-US" sz="2200" dirty="0"/>
              <a:t>的值</a:t>
            </a:r>
            <a:r>
              <a:rPr lang="en-US" altLang="zh-CN" sz="2200" dirty="0"/>
              <a:t>, </a:t>
            </a:r>
            <a:r>
              <a:rPr lang="zh-CN" altLang="en-US" sz="2200" dirty="0"/>
              <a:t>进行目标函数的极小化</a:t>
            </a:r>
            <a:r>
              <a:rPr lang="en-US" altLang="zh-CN" sz="2200" dirty="0"/>
              <a:t>, </a:t>
            </a:r>
            <a:r>
              <a:rPr lang="zh-CN" altLang="en-US" sz="2200" dirty="0"/>
              <a:t>直到收敛</a:t>
            </a:r>
            <a:endParaRPr lang="en-US" altLang="zh-CN" sz="2200" dirty="0"/>
          </a:p>
          <a:p>
            <a:pPr>
              <a:lnSpc>
                <a:spcPct val="100000"/>
              </a:lnSpc>
            </a:pPr>
            <a:r>
              <a:rPr lang="zh-CN" altLang="en-US" sz="2200" dirty="0"/>
              <a:t>由于负梯度方向是使函数值下降最快的方向</a:t>
            </a:r>
            <a:r>
              <a:rPr lang="en-US" altLang="zh-CN" sz="2200" dirty="0"/>
              <a:t>, </a:t>
            </a:r>
            <a:r>
              <a:rPr lang="zh-CN" altLang="en-US" sz="2200" dirty="0"/>
              <a:t>在迭代的每一步</a:t>
            </a:r>
            <a:r>
              <a:rPr lang="en-US" altLang="zh-CN" sz="2200" dirty="0"/>
              <a:t>, </a:t>
            </a:r>
            <a:r>
              <a:rPr lang="zh-CN" altLang="en-US" sz="2200" dirty="0"/>
              <a:t>以负梯度方向更新 </a:t>
            </a:r>
            <a:r>
              <a:rPr lang="en-US" altLang="zh-CN" sz="2200" i="1" dirty="0"/>
              <a:t>x </a:t>
            </a:r>
            <a:r>
              <a:rPr lang="zh-CN" altLang="en-US" sz="2200" dirty="0"/>
              <a:t>的值</a:t>
            </a:r>
            <a:r>
              <a:rPr lang="en-US" altLang="zh-CN" sz="2200" dirty="0"/>
              <a:t>, </a:t>
            </a:r>
            <a:r>
              <a:rPr lang="zh-CN" altLang="en-US" sz="2200" dirty="0"/>
              <a:t>从而达到减少函数值的目的</a:t>
            </a:r>
          </a:p>
        </p:txBody>
      </p:sp>
      <p:sp>
        <p:nvSpPr>
          <p:cNvPr id="2" name="Slide Number Placeholder 5">
            <a:extLst>
              <a:ext uri="{FF2B5EF4-FFF2-40B4-BE49-F238E27FC236}">
                <a16:creationId xmlns:a16="http://schemas.microsoft.com/office/drawing/2014/main" id="{DB52BEE7-DF82-EF78-C1B6-68164822AAC2}"/>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29</a:t>
            </a:fld>
            <a:endParaRPr lang="en-US" dirty="0"/>
          </a:p>
        </p:txBody>
      </p:sp>
    </p:spTree>
    <p:extLst>
      <p:ext uri="{BB962C8B-B14F-4D97-AF65-F5344CB8AC3E}">
        <p14:creationId xmlns:p14="http://schemas.microsoft.com/office/powerpoint/2010/main" val="1607176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A93555D-7713-BE49-9DB0-0E78A8C47D74}"/>
              </a:ext>
            </a:extLst>
          </p:cNvPr>
          <p:cNvSpPr txBox="1"/>
          <p:nvPr/>
        </p:nvSpPr>
        <p:spPr>
          <a:xfrm>
            <a:off x="259373" y="1640488"/>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回顾</a:t>
            </a:r>
          </a:p>
        </p:txBody>
      </p:sp>
      <p:sp>
        <p:nvSpPr>
          <p:cNvPr id="5" name="内容占位符 2">
            <a:extLst>
              <a:ext uri="{FF2B5EF4-FFF2-40B4-BE49-F238E27FC236}">
                <a16:creationId xmlns:a16="http://schemas.microsoft.com/office/drawing/2014/main" id="{410E3A1A-23D8-CC15-D342-E403D41F19D3}"/>
              </a:ext>
            </a:extLst>
          </p:cNvPr>
          <p:cNvSpPr>
            <a:spLocks noGrp="1"/>
          </p:cNvSpPr>
          <p:nvPr>
            <p:ph idx="1"/>
          </p:nvPr>
        </p:nvSpPr>
        <p:spPr>
          <a:xfrm>
            <a:off x="557056" y="2553310"/>
            <a:ext cx="7739600" cy="2598354"/>
          </a:xfrm>
        </p:spPr>
        <p:txBody>
          <a:bodyPr>
            <a:normAutofit lnSpcReduction="10000"/>
          </a:bodyPr>
          <a:lstStyle/>
          <a:p>
            <a:pPr>
              <a:lnSpc>
                <a:spcPct val="150000"/>
              </a:lnSpc>
            </a:pPr>
            <a:r>
              <a:rPr lang="zh-CN" altLang="en-US" sz="2400" dirty="0"/>
              <a:t>感知机</a:t>
            </a:r>
            <a:r>
              <a:rPr lang="en-US" altLang="zh-CN" sz="2400" dirty="0"/>
              <a:t>——</a:t>
            </a:r>
            <a:r>
              <a:rPr lang="zh-CN" altLang="en-US" sz="2400" dirty="0"/>
              <a:t>线性分类模型</a:t>
            </a:r>
            <a:endParaRPr lang="en-US" altLang="zh-CN" sz="2400" dirty="0"/>
          </a:p>
          <a:p>
            <a:pPr>
              <a:lnSpc>
                <a:spcPct val="150000"/>
              </a:lnSpc>
            </a:pPr>
            <a:r>
              <a:rPr lang="en-US" altLang="zh-CN" sz="2400" i="1" dirty="0"/>
              <a:t>k</a:t>
            </a:r>
            <a:r>
              <a:rPr lang="zh-CN" altLang="en-US" sz="2400" dirty="0"/>
              <a:t>近邻</a:t>
            </a:r>
            <a:r>
              <a:rPr lang="en-US" altLang="zh-CN" sz="2400" dirty="0"/>
              <a:t>——</a:t>
            </a:r>
            <a:r>
              <a:rPr lang="zh-CN" altLang="en-US" sz="2400" dirty="0"/>
              <a:t>度量方法</a:t>
            </a:r>
            <a:r>
              <a:rPr lang="en-US" altLang="zh-CN" sz="2400" dirty="0"/>
              <a:t>/</a:t>
            </a:r>
            <a:r>
              <a:rPr lang="zh-CN" altLang="en-US" sz="2400" dirty="0"/>
              <a:t>无参密度估计</a:t>
            </a:r>
            <a:endParaRPr lang="en-US" altLang="zh-CN" sz="2400" dirty="0"/>
          </a:p>
          <a:p>
            <a:pPr>
              <a:lnSpc>
                <a:spcPct val="150000"/>
              </a:lnSpc>
            </a:pPr>
            <a:r>
              <a:rPr lang="zh-CN" altLang="en-US" sz="2400" dirty="0"/>
              <a:t>贝叶斯分类器</a:t>
            </a:r>
            <a:r>
              <a:rPr lang="en-US" altLang="zh-CN" sz="2400" dirty="0"/>
              <a:t>——</a:t>
            </a:r>
            <a:r>
              <a:rPr lang="zh-CN" altLang="en-US" sz="2400" dirty="0"/>
              <a:t>概率生成模型</a:t>
            </a:r>
            <a:endParaRPr lang="en-US" altLang="zh-CN" sz="2400" dirty="0"/>
          </a:p>
          <a:p>
            <a:pPr>
              <a:lnSpc>
                <a:spcPct val="150000"/>
              </a:lnSpc>
            </a:pPr>
            <a:r>
              <a:rPr lang="zh-CN" altLang="en-US" sz="2400" dirty="0"/>
              <a:t>决策树</a:t>
            </a:r>
            <a:r>
              <a:rPr lang="en-US" altLang="zh-CN" sz="2400" dirty="0"/>
              <a:t>——</a:t>
            </a:r>
            <a:r>
              <a:rPr lang="zh-CN" altLang="en-US" sz="2400" dirty="0"/>
              <a:t>树基算法</a:t>
            </a:r>
            <a:endParaRPr lang="en-US" altLang="zh-CN" sz="2400" dirty="0"/>
          </a:p>
        </p:txBody>
      </p:sp>
      <p:sp>
        <p:nvSpPr>
          <p:cNvPr id="2" name="Slide Number Placeholder 5">
            <a:extLst>
              <a:ext uri="{FF2B5EF4-FFF2-40B4-BE49-F238E27FC236}">
                <a16:creationId xmlns:a16="http://schemas.microsoft.com/office/drawing/2014/main" id="{42D80944-32CF-49F6-D2FC-58C32C5E556E}"/>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a:t>
            </a:fld>
            <a:endParaRPr lang="en-US" dirty="0"/>
          </a:p>
        </p:txBody>
      </p:sp>
    </p:spTree>
    <p:extLst>
      <p:ext uri="{BB962C8B-B14F-4D97-AF65-F5344CB8AC3E}">
        <p14:creationId xmlns:p14="http://schemas.microsoft.com/office/powerpoint/2010/main" val="28180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BE00FD5-3DA1-D2BC-1AA4-3E23D3E38672}"/>
              </a:ext>
            </a:extLst>
          </p:cNvPr>
          <p:cNvSpPr txBox="1"/>
          <p:nvPr/>
        </p:nvSpPr>
        <p:spPr>
          <a:xfrm>
            <a:off x="259373" y="164248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梯度下降法</a:t>
            </a:r>
            <a:endParaRPr lang="en-US" altLang="zh-CN" dirty="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92EC5A06-0037-54A0-A8EE-FAB5F95C5B4E}"/>
                  </a:ext>
                </a:extLst>
              </p:cNvPr>
              <p:cNvSpPr>
                <a:spLocks noGrp="1"/>
              </p:cNvSpPr>
              <p:nvPr>
                <p:ph idx="1"/>
              </p:nvPr>
            </p:nvSpPr>
            <p:spPr>
              <a:xfrm>
                <a:off x="429986" y="2591255"/>
                <a:ext cx="6984741" cy="4130221"/>
              </a:xfrm>
            </p:spPr>
            <p:txBody>
              <a:bodyPr/>
              <a:lstStyle/>
              <a:p>
                <a:r>
                  <a:rPr lang="zh-CN" altLang="en-US" sz="2200" dirty="0"/>
                  <a:t>假设</a:t>
                </a:r>
                <a14:m>
                  <m:oMath xmlns:m="http://schemas.openxmlformats.org/officeDocument/2006/math">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r>
                      <a:rPr lang="zh-CN" altLang="en-US" sz="2200" i="1" smtClean="0">
                        <a:solidFill>
                          <a:srgbClr val="000000"/>
                        </a:solidFill>
                        <a:latin typeface="Cambria Math" panose="02040503050406030204" pitchFamily="18" charset="0"/>
                      </a:rPr>
                      <m:t>是</m:t>
                    </m:r>
                  </m:oMath>
                </a14:m>
                <a:r>
                  <a:rPr lang="zh-CN" altLang="en-US" sz="2200" dirty="0"/>
                  <a:t>具有一阶连续偏导数</a:t>
                </a:r>
                <a:r>
                  <a:rPr lang="zh-CN" altLang="en-US" sz="2200"/>
                  <a:t>的函数</a:t>
                </a:r>
                <a:r>
                  <a:rPr lang="en-US" altLang="zh-CN" sz="2200"/>
                  <a:t>:</a:t>
                </a:r>
              </a:p>
              <a:p>
                <a:endParaRPr lang="en-US" altLang="zh-CN" sz="2200"/>
              </a:p>
              <a:p>
                <a:r>
                  <a:rPr lang="zh-CN" altLang="en-US" sz="2200"/>
                  <a:t>一</a:t>
                </a:r>
                <a:r>
                  <a:rPr lang="zh-CN" altLang="en-US" sz="2200" dirty="0"/>
                  <a:t>阶泰</a:t>
                </a:r>
                <a:r>
                  <a:rPr lang="zh-CN" altLang="en-US" sz="2200"/>
                  <a:t>勒展开</a:t>
                </a:r>
                <a:r>
                  <a:rPr lang="en-US" altLang="zh-CN" sz="2200"/>
                  <a:t>:</a:t>
                </a:r>
                <a:endParaRPr lang="en-US" altLang="zh-CN" sz="2200" dirty="0"/>
              </a:p>
              <a:p>
                <a14:m>
                  <m:oMath xmlns:m="http://schemas.openxmlformats.org/officeDocument/2006/math">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oMath>
                </a14:m>
                <a:r>
                  <a:rPr lang="zh-CN" altLang="en-US" sz="2200" dirty="0"/>
                  <a:t> 在 </a:t>
                </a:r>
                <a14:m>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oMath>
                </a14:m>
                <a:r>
                  <a:rPr lang="en-US" altLang="zh-CN" sz="2200" dirty="0"/>
                  <a:t> </a:t>
                </a:r>
                <a:r>
                  <a:rPr lang="zh-CN" altLang="en-US" sz="2200"/>
                  <a:t>的梯度</a:t>
                </a:r>
                <a:r>
                  <a:rPr lang="en-US" altLang="zh-CN" sz="2200"/>
                  <a:t>:          </a:t>
                </a:r>
                <a:endParaRPr lang="en-US" altLang="zh-CN" sz="2200" dirty="0"/>
              </a:p>
              <a:p>
                <a:r>
                  <a:rPr lang="zh-CN" altLang="en-US" sz="2200"/>
                  <a:t>负梯度方向</a:t>
                </a:r>
                <a:r>
                  <a:rPr lang="en-US" altLang="zh-CN" sz="2200"/>
                  <a:t>:</a:t>
                </a:r>
                <a:endParaRPr lang="en-US" altLang="zh-CN" sz="2200" dirty="0"/>
              </a:p>
            </p:txBody>
          </p:sp>
        </mc:Choice>
        <mc:Fallback xmlns="">
          <p:sp>
            <p:nvSpPr>
              <p:cNvPr id="5" name="内容占位符 2">
                <a:extLst>
                  <a:ext uri="{FF2B5EF4-FFF2-40B4-BE49-F238E27FC236}">
                    <a16:creationId xmlns:a16="http://schemas.microsoft.com/office/drawing/2014/main" id="{92EC5A06-0037-54A0-A8EE-FAB5F95C5B4E}"/>
                  </a:ext>
                </a:extLst>
              </p:cNvPr>
              <p:cNvSpPr>
                <a:spLocks noGrp="1" noRot="1" noChangeAspect="1" noMove="1" noResize="1" noEditPoints="1" noAdjustHandles="1" noChangeArrowheads="1" noChangeShapeType="1" noTextEdit="1"/>
              </p:cNvSpPr>
              <p:nvPr>
                <p:ph idx="1"/>
              </p:nvPr>
            </p:nvSpPr>
            <p:spPr>
              <a:xfrm>
                <a:off x="429986" y="2591255"/>
                <a:ext cx="6984741" cy="4130221"/>
              </a:xfrm>
              <a:blipFill>
                <a:blip r:embed="rId2"/>
                <a:stretch>
                  <a:fillRect l="-1048" t="-19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对象 11">
                <a:extLst>
                  <a:ext uri="{FF2B5EF4-FFF2-40B4-BE49-F238E27FC236}">
                    <a16:creationId xmlns:a16="http://schemas.microsoft.com/office/drawing/2014/main" id="{9D598525-B80D-852E-C2B4-A0A82FB4D7AA}"/>
                  </a:ext>
                </a:extLst>
              </p:cNvPr>
              <p:cNvSpPr txBox="1"/>
              <p:nvPr/>
            </p:nvSpPr>
            <p:spPr>
              <a:xfrm>
                <a:off x="5503634" y="2559748"/>
                <a:ext cx="1908631" cy="623767"/>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limLow>
                        <m:limLowPr>
                          <m:ctrlPr>
                            <a:rPr lang="zh-CN" altLang="en-US" sz="2200" i="1" smtClean="0">
                              <a:solidFill>
                                <a:srgbClr val="000000"/>
                              </a:solidFill>
                              <a:latin typeface="Cambria Math" panose="02040503050406030204" pitchFamily="18" charset="0"/>
                            </a:rPr>
                          </m:ctrlPr>
                        </m:limLowPr>
                        <m:e>
                          <m:r>
                            <m:rPr>
                              <m:sty m:val="p"/>
                            </m:rPr>
                            <a:rPr lang="zh-CN" altLang="en-US" sz="2200" i="0">
                              <a:solidFill>
                                <a:srgbClr val="000000"/>
                              </a:solidFill>
                              <a:latin typeface="Cambria Math" panose="02040503050406030204" pitchFamily="18" charset="0"/>
                            </a:rPr>
                            <m:t>min</m:t>
                          </m:r>
                        </m:e>
                        <m:lim>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b="1" i="1">
                                  <a:solidFill>
                                    <a:srgbClr val="000000"/>
                                  </a:solidFill>
                                  <a:latin typeface="Cambria Math" panose="02040503050406030204" pitchFamily="18" charset="0"/>
                                </a:rPr>
                                <m:t>𝑹</m:t>
                              </m:r>
                            </m:e>
                            <m:sup>
                              <m:r>
                                <a:rPr lang="zh-CN" altLang="en-US" sz="2200" i="1">
                                  <a:solidFill>
                                    <a:srgbClr val="000000"/>
                                  </a:solidFill>
                                  <a:latin typeface="Cambria Math" panose="02040503050406030204" pitchFamily="18" charset="0"/>
                                </a:rPr>
                                <m:t>𝑛</m:t>
                              </m:r>
                            </m:sup>
                          </m:sSup>
                        </m:lim>
                      </m:limLow>
                      <m:r>
                        <a:rPr lang="en-US" altLang="zh-CN" sz="2200" b="0" i="1" smtClean="0">
                          <a:solidFill>
                            <a:srgbClr val="000000"/>
                          </a:solidFill>
                          <a:latin typeface="Cambria Math" panose="02040503050406030204" pitchFamily="18" charset="0"/>
                        </a:rPr>
                        <m:t> </m:t>
                      </m:r>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oMath>
                  </m:oMathPara>
                </a14:m>
                <a:endParaRPr lang="zh-CN" altLang="en-US" sz="2200"/>
              </a:p>
            </p:txBody>
          </p:sp>
        </mc:Choice>
        <mc:Fallback xmlns="">
          <p:sp>
            <p:nvSpPr>
              <p:cNvPr id="12" name="对象 11">
                <a:extLst>
                  <a:ext uri="{FF2B5EF4-FFF2-40B4-BE49-F238E27FC236}">
                    <a16:creationId xmlns:a16="http://schemas.microsoft.com/office/drawing/2014/main" id="{9D598525-B80D-852E-C2B4-A0A82FB4D7AA}"/>
                  </a:ext>
                </a:extLst>
              </p:cNvPr>
              <p:cNvSpPr txBox="1">
                <a:spLocks noRot="1" noChangeAspect="1" noMove="1" noResize="1" noEditPoints="1" noAdjustHandles="1" noChangeArrowheads="1" noChangeShapeType="1" noTextEdit="1"/>
              </p:cNvSpPr>
              <p:nvPr/>
            </p:nvSpPr>
            <p:spPr>
              <a:xfrm>
                <a:off x="5503634" y="2559748"/>
                <a:ext cx="1908631" cy="62376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对象 12">
                <a:extLst>
                  <a:ext uri="{FF2B5EF4-FFF2-40B4-BE49-F238E27FC236}">
                    <a16:creationId xmlns:a16="http://schemas.microsoft.com/office/drawing/2014/main" id="{E2AAB5D3-AB37-9F8E-420B-98B5882850FC}"/>
                  </a:ext>
                </a:extLst>
              </p:cNvPr>
              <p:cNvSpPr txBox="1"/>
              <p:nvPr/>
            </p:nvSpPr>
            <p:spPr>
              <a:xfrm>
                <a:off x="2449697" y="3374521"/>
                <a:ext cx="4872355" cy="55562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en-US" altLang="zh-CN" sz="2200" b="0" i="1" smtClean="0">
                          <a:solidFill>
                            <a:srgbClr val="000000"/>
                          </a:solidFill>
                          <a:latin typeface="Cambria Math" panose="02040503050406030204" pitchFamily="18" charset="0"/>
                        </a:rPr>
                        <m:t>       </m:t>
                      </m:r>
                      <m:r>
                        <a:rPr lang="zh-CN" altLang="en-US" sz="2200" i="1" smtClean="0">
                          <a:solidFill>
                            <a:srgbClr val="000000"/>
                          </a:solidFill>
                          <a:latin typeface="Cambria Math" panose="02040503050406030204" pitchFamily="18" charset="0"/>
                        </a:rPr>
                        <m:t>𝑓</m:t>
                      </m:r>
                      <m:r>
                        <a:rPr lang="zh-CN" altLang="en-US" sz="2200" i="1" smtClean="0">
                          <a:solidFill>
                            <a:srgbClr val="000000"/>
                          </a:solidFill>
                          <a:latin typeface="Cambria Math" panose="02040503050406030204" pitchFamily="18" charset="0"/>
                        </a:rPr>
                        <m:t>(</m:t>
                      </m:r>
                      <m:r>
                        <a:rPr lang="zh-CN" altLang="en-US" sz="2200" i="1" smtClean="0">
                          <a:solidFill>
                            <a:srgbClr val="000000"/>
                          </a:solidFill>
                          <a:latin typeface="Cambria Math" panose="02040503050406030204" pitchFamily="18" charset="0"/>
                        </a:rPr>
                        <m:t>𝑥</m:t>
                      </m:r>
                      <m:r>
                        <a:rPr lang="zh-CN" altLang="en-US" sz="2200" i="1" smtClean="0">
                          <a:solidFill>
                            <a:srgbClr val="000000"/>
                          </a:solidFill>
                          <a:latin typeface="Cambria Math" panose="02040503050406030204" pitchFamily="18" charset="0"/>
                        </a:rPr>
                        <m:t>)=</m:t>
                      </m:r>
                      <m:r>
                        <a:rPr lang="zh-CN" altLang="en-US" sz="2200" i="1" smtClean="0">
                          <a:solidFill>
                            <a:srgbClr val="000000"/>
                          </a:solidFill>
                          <a:latin typeface="Cambria Math" panose="02040503050406030204" pitchFamily="18" charset="0"/>
                        </a:rPr>
                        <m:t>𝑓</m:t>
                      </m:r>
                      <m:r>
                        <a:rPr lang="zh-CN" altLang="en-US" sz="2200" i="1" smtClean="0">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b="0" i="1" smtClean="0">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b="0" i="1" smtClean="0">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oMath>
                  </m:oMathPara>
                </a14:m>
                <a:endParaRPr lang="zh-CN" altLang="en-US" sz="2200"/>
              </a:p>
            </p:txBody>
          </p:sp>
        </mc:Choice>
        <mc:Fallback xmlns="">
          <p:sp>
            <p:nvSpPr>
              <p:cNvPr id="13" name="对象 12">
                <a:extLst>
                  <a:ext uri="{FF2B5EF4-FFF2-40B4-BE49-F238E27FC236}">
                    <a16:creationId xmlns:a16="http://schemas.microsoft.com/office/drawing/2014/main" id="{E2AAB5D3-AB37-9F8E-420B-98B5882850FC}"/>
                  </a:ext>
                </a:extLst>
              </p:cNvPr>
              <p:cNvSpPr txBox="1">
                <a:spLocks noRot="1" noChangeAspect="1" noMove="1" noResize="1" noEditPoints="1" noAdjustHandles="1" noChangeArrowheads="1" noChangeShapeType="1" noTextEdit="1"/>
              </p:cNvSpPr>
              <p:nvPr/>
            </p:nvSpPr>
            <p:spPr>
              <a:xfrm>
                <a:off x="2449697" y="3374521"/>
                <a:ext cx="4872355" cy="55562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对象 13">
                <a:extLst>
                  <a:ext uri="{FF2B5EF4-FFF2-40B4-BE49-F238E27FC236}">
                    <a16:creationId xmlns:a16="http://schemas.microsoft.com/office/drawing/2014/main" id="{06C39B0B-75CC-2CFD-9335-C0CE4ED7354D}"/>
                  </a:ext>
                </a:extLst>
              </p:cNvPr>
              <p:cNvSpPr txBox="1"/>
              <p:nvPr/>
            </p:nvSpPr>
            <p:spPr>
              <a:xfrm>
                <a:off x="3192953" y="3811904"/>
                <a:ext cx="4467432" cy="806367"/>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smtClean="0">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𝑔</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r>
                        <m:rPr>
                          <m:sty m:val="p"/>
                        </m:rP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oMath>
                  </m:oMathPara>
                </a14:m>
                <a:endParaRPr lang="en-US" altLang="zh-CN" sz="2200" i="1" dirty="0">
                  <a:solidFill>
                    <a:srgbClr val="000000"/>
                  </a:solidFill>
                  <a:latin typeface="Cambria Math" panose="02040503050406030204" pitchFamily="18" charset="0"/>
                </a:endParaRPr>
              </a:p>
            </p:txBody>
          </p:sp>
        </mc:Choice>
        <mc:Fallback xmlns="">
          <p:sp>
            <p:nvSpPr>
              <p:cNvPr id="14" name="对象 13">
                <a:extLst>
                  <a:ext uri="{FF2B5EF4-FFF2-40B4-BE49-F238E27FC236}">
                    <a16:creationId xmlns:a16="http://schemas.microsoft.com/office/drawing/2014/main" id="{06C39B0B-75CC-2CFD-9335-C0CE4ED7354D}"/>
                  </a:ext>
                </a:extLst>
              </p:cNvPr>
              <p:cNvSpPr txBox="1">
                <a:spLocks noRot="1" noChangeAspect="1" noMove="1" noResize="1" noEditPoints="1" noAdjustHandles="1" noChangeArrowheads="1" noChangeShapeType="1" noTextEdit="1"/>
              </p:cNvSpPr>
              <p:nvPr/>
            </p:nvSpPr>
            <p:spPr>
              <a:xfrm>
                <a:off x="3192953" y="3811904"/>
                <a:ext cx="4467432" cy="80636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对象 14">
                <a:extLst>
                  <a:ext uri="{FF2B5EF4-FFF2-40B4-BE49-F238E27FC236}">
                    <a16:creationId xmlns:a16="http://schemas.microsoft.com/office/drawing/2014/main" id="{FC0CE697-32AC-1A1E-55AD-2B5445D3462C}"/>
                  </a:ext>
                </a:extLst>
              </p:cNvPr>
              <p:cNvSpPr txBox="1"/>
              <p:nvPr/>
            </p:nvSpPr>
            <p:spPr>
              <a:xfrm>
                <a:off x="628650" y="4256643"/>
                <a:ext cx="4971248" cy="2138335"/>
              </a:xfrm>
              <a:prstGeom prst="rect">
                <a:avLst/>
              </a:prstGeom>
            </p:spPr>
            <p:txBody>
              <a:bodyPr>
                <a:normAutofit/>
              </a:bodyPr>
              <a:lstStyle/>
              <a:p>
                <a:r>
                  <a:rPr lang="zh-CN" altLang="en-US" sz="2200">
                    <a:solidFill>
                      <a:srgbClr val="000000"/>
                    </a:solidFill>
                  </a:rPr>
                  <a:t>                                  </a:t>
                </a:r>
                <a14:m>
                  <m:oMath xmlns:m="http://schemas.openxmlformats.org/officeDocument/2006/math">
                    <m:sSub>
                      <m:sSubPr>
                        <m:ctrlPr>
                          <a:rPr lang="zh-CN" altLang="en-US" sz="2200" i="1" smtClean="0">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𝑝</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r>
                      <m:rPr>
                        <m:sty m:val="p"/>
                      </m:rP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oMath>
                </a14:m>
                <a:endParaRPr lang="en-US" altLang="zh-CN" sz="2200" i="1" dirty="0">
                  <a:solidFill>
                    <a:srgbClr val="000000"/>
                  </a:solidFill>
                  <a:latin typeface="Cambria Math" panose="02040503050406030204" pitchFamily="18" charset="0"/>
                </a:endParaRPr>
              </a:p>
              <a:p>
                <a:pPr/>
                <a:br>
                  <a:rPr lang="zh-CN" altLang="en-US" sz="24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zh-CN" altLang="en-US" sz="2400" i="0">
                          <a:solidFill>
                            <a:srgbClr val="000000"/>
                          </a:solidFill>
                          <a:latin typeface="Cambria Math" panose="02040503050406030204" pitchFamily="18" charset="0"/>
                        </a:rPr>
                        <m:t> </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en-US" altLang="zh-CN" sz="2400" i="1">
                              <a:solidFill>
                                <a:srgbClr val="000000"/>
                              </a:solidFill>
                              <a:latin typeface="Cambria Math" panose="02040503050406030204" pitchFamily="18" charset="0"/>
                            </a:rPr>
                            <m:t>&lt;</m:t>
                          </m:r>
                          <m:r>
                            <a:rPr lang="zh-CN" altLang="en-US" sz="2400" i="1">
                              <a:solidFill>
                                <a:srgbClr val="000000"/>
                              </a:solidFill>
                              <a:latin typeface="Cambria Math" panose="02040503050406030204" pitchFamily="18" charset="0"/>
                            </a:rPr>
                            <m:t>𝑘</m:t>
                          </m:r>
                          <m:r>
                            <a:rPr lang="en-US" altLang="zh-CN" sz="2400" b="0" i="1" smtClean="0">
                              <a:solidFill>
                                <a:srgbClr val="000000"/>
                              </a:solidFill>
                              <a:latin typeface="Cambria Math" panose="02040503050406030204" pitchFamily="18" charset="0"/>
                            </a:rPr>
                            <m:t>+1</m:t>
                          </m:r>
                          <m:r>
                            <a:rPr lang="en-US" altLang="zh-CN" sz="2400" i="1">
                              <a:solidFill>
                                <a:srgbClr val="000000"/>
                              </a:solidFill>
                              <a:latin typeface="Cambria Math" panose="02040503050406030204" pitchFamily="18" charset="0"/>
                            </a:rPr>
                            <m:t>&gt;</m:t>
                          </m:r>
                        </m:sup>
                      </m:sSup>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en-US" altLang="zh-CN" sz="2400" i="1">
                              <a:solidFill>
                                <a:srgbClr val="000000"/>
                              </a:solidFill>
                              <a:latin typeface="Cambria Math" panose="02040503050406030204" pitchFamily="18" charset="0"/>
                            </a:rPr>
                            <m:t>&lt;</m:t>
                          </m:r>
                          <m:r>
                            <a:rPr lang="zh-CN" altLang="en-US" sz="2400" i="1">
                              <a:solidFill>
                                <a:srgbClr val="000000"/>
                              </a:solidFill>
                              <a:latin typeface="Cambria Math" panose="02040503050406030204" pitchFamily="18" charset="0"/>
                            </a:rPr>
                            <m:t>𝑘</m:t>
                          </m:r>
                          <m:r>
                            <a:rPr lang="en-US" altLang="zh-CN" sz="2400" i="1">
                              <a:solidFill>
                                <a:srgbClr val="000000"/>
                              </a:solidFill>
                              <a:latin typeface="Cambria Math" panose="02040503050406030204" pitchFamily="18" charset="0"/>
                            </a:rPr>
                            <m:t>&gt;</m:t>
                          </m:r>
                        </m:sup>
                      </m:sSup>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𝜆</m:t>
                          </m:r>
                        </m:e>
                        <m:sub>
                          <m:r>
                            <a:rPr lang="zh-CN" altLang="en-US" sz="2400" i="1">
                              <a:solidFill>
                                <a:srgbClr val="000000"/>
                              </a:solidFill>
                              <a:latin typeface="Cambria Math" panose="02040503050406030204" pitchFamily="18" charset="0"/>
                            </a:rPr>
                            <m:t>𝑘</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𝑝</m:t>
                          </m:r>
                        </m:e>
                        <m:sub>
                          <m:r>
                            <a:rPr lang="zh-CN" altLang="en-US" sz="2400" i="1">
                              <a:solidFill>
                                <a:srgbClr val="000000"/>
                              </a:solidFill>
                              <a:latin typeface="Cambria Math" panose="02040503050406030204" pitchFamily="18" charset="0"/>
                            </a:rPr>
                            <m:t>𝑘</m:t>
                          </m:r>
                        </m:sub>
                      </m:sSub>
                    </m:oMath>
                  </m:oMathPara>
                </a14:m>
                <a:endParaRPr lang="zh-CN" altLang="en-US" sz="2400" dirty="0"/>
              </a:p>
              <a:p>
                <a:endParaRPr lang="en-US" altLang="zh-CN" sz="22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sz="2200" i="1">
                          <a:solidFill>
                            <a:srgbClr val="000000"/>
                          </a:solidFill>
                          <a:latin typeface="Cambria Math" panose="02040503050406030204" pitchFamily="18" charset="0"/>
                        </a:rPr>
                        <m:t>𝑓</m:t>
                      </m:r>
                      <m:d>
                        <m:dPr>
                          <m:ctrlPr>
                            <a:rPr lang="zh-CN" altLang="en-US" sz="2200" i="1">
                              <a:solidFill>
                                <a:srgbClr val="000000"/>
                              </a:solidFill>
                              <a:latin typeface="Cambria Math" panose="02040503050406030204" pitchFamily="18" charset="0"/>
                            </a:rPr>
                          </m:ctrlPr>
                        </m:dPr>
                        <m:e>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𝜆</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𝑝</m:t>
                              </m:r>
                            </m:e>
                            <m:sub>
                              <m:r>
                                <a:rPr lang="zh-CN" altLang="en-US" sz="2200" i="1">
                                  <a:solidFill>
                                    <a:srgbClr val="000000"/>
                                  </a:solidFill>
                                  <a:latin typeface="Cambria Math" panose="02040503050406030204" pitchFamily="18" charset="0"/>
                                </a:rPr>
                                <m:t>𝑘</m:t>
                              </m:r>
                            </m:sub>
                          </m:sSub>
                        </m:e>
                      </m:d>
                      <m:r>
                        <a:rPr lang="zh-CN" altLang="en-US" sz="2200" i="1">
                          <a:solidFill>
                            <a:srgbClr val="000000"/>
                          </a:solidFill>
                          <a:latin typeface="Cambria Math" panose="02040503050406030204" pitchFamily="18" charset="0"/>
                        </a:rPr>
                        <m:t>=</m:t>
                      </m:r>
                      <m:limLow>
                        <m:limLowPr>
                          <m:ctrlPr>
                            <a:rPr lang="zh-CN" altLang="en-US" sz="2200" i="1">
                              <a:solidFill>
                                <a:srgbClr val="000000"/>
                              </a:solidFill>
                              <a:latin typeface="Cambria Math" panose="02040503050406030204" pitchFamily="18" charset="0"/>
                            </a:rPr>
                          </m:ctrlPr>
                        </m:limLowPr>
                        <m:e>
                          <m:r>
                            <m:rPr>
                              <m:sty m:val="p"/>
                            </m:rPr>
                            <a:rPr lang="zh-CN" altLang="en-US" sz="2200" i="0">
                              <a:solidFill>
                                <a:srgbClr val="000000"/>
                              </a:solidFill>
                              <a:latin typeface="Cambria Math" panose="02040503050406030204" pitchFamily="18" charset="0"/>
                            </a:rPr>
                            <m:t>min</m:t>
                          </m:r>
                        </m:e>
                        <m:lim>
                          <m:r>
                            <a:rPr lang="zh-CN" altLang="en-US" sz="2200" i="1">
                              <a:solidFill>
                                <a:srgbClr val="000000"/>
                              </a:solidFill>
                              <a:latin typeface="Cambria Math" panose="02040503050406030204" pitchFamily="18" charset="0"/>
                            </a:rPr>
                            <m:t>𝜆</m:t>
                          </m:r>
                          <m:r>
                            <a:rPr lang="zh-CN" altLang="en-US" sz="2200" i="1">
                              <a:solidFill>
                                <a:srgbClr val="000000"/>
                              </a:solidFill>
                              <a:latin typeface="Cambria Math" panose="02040503050406030204" pitchFamily="18" charset="0"/>
                            </a:rPr>
                            <m:t>≥0</m:t>
                          </m:r>
                        </m:lim>
                      </m:limLow>
                      <m:r>
                        <a:rPr lang="zh-CN" altLang="en-US" sz="2200" b="0" i="1" smtClean="0">
                          <a:solidFill>
                            <a:srgbClr val="000000"/>
                          </a:solidFill>
                          <a:latin typeface="Cambria Math" panose="02040503050406030204" pitchFamily="18" charset="0"/>
                        </a:rPr>
                        <m:t> </m:t>
                      </m:r>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𝜆</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𝑝</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oMath>
                  </m:oMathPara>
                </a14:m>
                <a:endParaRPr lang="zh-CN" altLang="en-US" sz="2200" dirty="0"/>
              </a:p>
            </p:txBody>
          </p:sp>
        </mc:Choice>
        <mc:Fallback xmlns="">
          <p:sp>
            <p:nvSpPr>
              <p:cNvPr id="15" name="对象 14">
                <a:extLst>
                  <a:ext uri="{FF2B5EF4-FFF2-40B4-BE49-F238E27FC236}">
                    <a16:creationId xmlns:a16="http://schemas.microsoft.com/office/drawing/2014/main" id="{FC0CE697-32AC-1A1E-55AD-2B5445D3462C}"/>
                  </a:ext>
                </a:extLst>
              </p:cNvPr>
              <p:cNvSpPr txBox="1">
                <a:spLocks noRot="1" noChangeAspect="1" noMove="1" noResize="1" noEditPoints="1" noAdjustHandles="1" noChangeArrowheads="1" noChangeShapeType="1" noTextEdit="1"/>
              </p:cNvSpPr>
              <p:nvPr/>
            </p:nvSpPr>
            <p:spPr>
              <a:xfrm>
                <a:off x="628650" y="4256643"/>
                <a:ext cx="4971248" cy="2138335"/>
              </a:xfrm>
              <a:prstGeom prst="rect">
                <a:avLst/>
              </a:prstGeom>
              <a:blipFill>
                <a:blip r:embed="rId6"/>
                <a:stretch>
                  <a:fillRect l="-735"/>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215A5099-71E6-3C7B-5463-8C0D3654B7F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30</a:t>
            </a:fld>
            <a:endParaRPr lang="en-US" dirty="0"/>
          </a:p>
        </p:txBody>
      </p:sp>
      <p:pic>
        <p:nvPicPr>
          <p:cNvPr id="9" name="Picture 2">
            <a:extLst>
              <a:ext uri="{FF2B5EF4-FFF2-40B4-BE49-F238E27FC236}">
                <a16:creationId xmlns:a16="http://schemas.microsoft.com/office/drawing/2014/main" id="{2F338B01-46DB-4C5E-9454-E0A2C2FD88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4444" y="4256643"/>
            <a:ext cx="2762461" cy="2156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826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07A8545-B7F7-32C4-74E3-B0A071E59ABB}"/>
              </a:ext>
            </a:extLst>
          </p:cNvPr>
          <p:cNvSpPr txBox="1"/>
          <p:nvPr/>
        </p:nvSpPr>
        <p:spPr>
          <a:xfrm>
            <a:off x="259373" y="16485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牛顿</a:t>
            </a:r>
            <a:r>
              <a:rPr lang="en-US" altLang="zh-CN"/>
              <a:t>/</a:t>
            </a:r>
            <a:r>
              <a:rPr lang="zh-CN" altLang="en-US"/>
              <a:t>拟牛顿法</a:t>
            </a:r>
            <a:endParaRPr lang="en-US" altLang="zh-CN" dirty="0"/>
          </a:p>
        </p:txBody>
      </p:sp>
      <p:sp>
        <p:nvSpPr>
          <p:cNvPr id="5" name="内容占位符 2">
            <a:extLst>
              <a:ext uri="{FF2B5EF4-FFF2-40B4-BE49-F238E27FC236}">
                <a16:creationId xmlns:a16="http://schemas.microsoft.com/office/drawing/2014/main" id="{FDD918ED-4A86-F0BD-5DB7-6B65B5621972}"/>
              </a:ext>
            </a:extLst>
          </p:cNvPr>
          <p:cNvSpPr>
            <a:spLocks noGrp="1"/>
          </p:cNvSpPr>
          <p:nvPr>
            <p:ph idx="1"/>
          </p:nvPr>
        </p:nvSpPr>
        <p:spPr>
          <a:xfrm>
            <a:off x="419100" y="2569115"/>
            <a:ext cx="8305800" cy="3654901"/>
          </a:xfrm>
        </p:spPr>
        <p:txBody>
          <a:bodyPr/>
          <a:lstStyle/>
          <a:p>
            <a:pPr>
              <a:lnSpc>
                <a:spcPct val="100000"/>
              </a:lnSpc>
            </a:pPr>
            <a:r>
              <a:rPr lang="zh-CN" altLang="en-US" sz="2200" dirty="0"/>
              <a:t>牛顿法</a:t>
            </a:r>
            <a:r>
              <a:rPr lang="zh-CN" altLang="en-US" sz="2200"/>
              <a:t> </a:t>
            </a:r>
            <a:r>
              <a:rPr lang="en-US" altLang="zh-CN" sz="2200"/>
              <a:t>(Newton-Raphson </a:t>
            </a:r>
            <a:r>
              <a:rPr lang="en-US" altLang="zh-CN" sz="2200" dirty="0"/>
              <a:t>method</a:t>
            </a:r>
            <a:r>
              <a:rPr lang="zh-CN" altLang="en-US" sz="2200" dirty="0"/>
              <a:t>）</a:t>
            </a:r>
            <a:endParaRPr lang="en-US" altLang="zh-CN" sz="2200" dirty="0"/>
          </a:p>
          <a:p>
            <a:pPr>
              <a:lnSpc>
                <a:spcPct val="100000"/>
              </a:lnSpc>
            </a:pPr>
            <a:r>
              <a:rPr lang="zh-CN" altLang="en-US" sz="2200"/>
              <a:t>拟牛顿法 </a:t>
            </a:r>
            <a:r>
              <a:rPr lang="en-US" altLang="zh-CN" sz="2200"/>
              <a:t>(quasi-Newton </a:t>
            </a:r>
            <a:r>
              <a:rPr lang="en-US" altLang="zh-CN" sz="2200" dirty="0"/>
              <a:t>method</a:t>
            </a:r>
            <a:r>
              <a:rPr lang="zh-CN" altLang="en-US" sz="2200" dirty="0"/>
              <a:t>）</a:t>
            </a:r>
            <a:endParaRPr lang="en-US" altLang="zh-CN" sz="2200" dirty="0"/>
          </a:p>
          <a:p>
            <a:pPr>
              <a:lnSpc>
                <a:spcPct val="100000"/>
              </a:lnSpc>
            </a:pPr>
            <a:r>
              <a:rPr lang="zh-CN" altLang="en-US" sz="2200" dirty="0"/>
              <a:t>收敛速度快</a:t>
            </a:r>
            <a:endParaRPr lang="en-US" altLang="zh-CN" sz="2200"/>
          </a:p>
          <a:p>
            <a:pPr>
              <a:lnSpc>
                <a:spcPct val="100000"/>
              </a:lnSpc>
            </a:pPr>
            <a:endParaRPr lang="en-US" altLang="zh-CN" sz="2200" dirty="0"/>
          </a:p>
          <a:p>
            <a:pPr>
              <a:lnSpc>
                <a:spcPct val="100000"/>
              </a:lnSpc>
            </a:pPr>
            <a:r>
              <a:rPr lang="zh-CN" altLang="en-US" sz="2200" dirty="0"/>
              <a:t>牛顿法是迭代算法</a:t>
            </a:r>
            <a:r>
              <a:rPr lang="en-US" altLang="zh-CN" sz="2200"/>
              <a:t>, </a:t>
            </a:r>
            <a:r>
              <a:rPr lang="zh-CN" altLang="en-US" sz="2200" dirty="0"/>
              <a:t>每一步需要求解目标函数的海赛矩阵的逆矩阵</a:t>
            </a:r>
            <a:r>
              <a:rPr lang="en-US" altLang="zh-CN" sz="2200"/>
              <a:t>, </a:t>
            </a:r>
            <a:r>
              <a:rPr lang="zh-CN" altLang="en-US" sz="2200" dirty="0"/>
              <a:t>计算比较复杂</a:t>
            </a:r>
            <a:endParaRPr lang="en-US" altLang="zh-CN" sz="2200" dirty="0"/>
          </a:p>
          <a:p>
            <a:pPr>
              <a:lnSpc>
                <a:spcPct val="100000"/>
              </a:lnSpc>
            </a:pPr>
            <a:r>
              <a:rPr lang="zh-CN" altLang="en-US" sz="2200" dirty="0"/>
              <a:t>拟牛顿法通过正定矩阵近似海赛矩阵的逆矩阵或海赛矩阵</a:t>
            </a:r>
            <a:r>
              <a:rPr lang="en-US" altLang="zh-CN" sz="2200"/>
              <a:t>, </a:t>
            </a:r>
            <a:r>
              <a:rPr lang="zh-CN" altLang="en-US" sz="2200" dirty="0"/>
              <a:t>简化了这一计算过程</a:t>
            </a:r>
            <a:endParaRPr lang="en-US" altLang="zh-CN" sz="2200" dirty="0"/>
          </a:p>
          <a:p>
            <a:pPr>
              <a:lnSpc>
                <a:spcPct val="100000"/>
              </a:lnSpc>
            </a:pPr>
            <a:endParaRPr lang="zh-CN" altLang="en-US" dirty="0"/>
          </a:p>
        </p:txBody>
      </p:sp>
      <p:sp>
        <p:nvSpPr>
          <p:cNvPr id="2" name="Slide Number Placeholder 5">
            <a:extLst>
              <a:ext uri="{FF2B5EF4-FFF2-40B4-BE49-F238E27FC236}">
                <a16:creationId xmlns:a16="http://schemas.microsoft.com/office/drawing/2014/main" id="{237F54C0-1371-114A-6507-0483584DF7A0}"/>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31</a:t>
            </a:fld>
            <a:endParaRPr lang="en-US" dirty="0"/>
          </a:p>
        </p:txBody>
      </p:sp>
    </p:spTree>
    <p:extLst>
      <p:ext uri="{BB962C8B-B14F-4D97-AF65-F5344CB8AC3E}">
        <p14:creationId xmlns:p14="http://schemas.microsoft.com/office/powerpoint/2010/main" val="2605515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BAE1E9F-B896-27E8-6AF7-49BA5400902E}"/>
              </a:ext>
            </a:extLst>
          </p:cNvPr>
          <p:cNvSpPr txBox="1"/>
          <p:nvPr/>
        </p:nvSpPr>
        <p:spPr>
          <a:xfrm>
            <a:off x="259373" y="1636389"/>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牛顿法</a:t>
            </a:r>
            <a:endParaRPr lang="en-US" altLang="zh-CN" dirty="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6352FE01-403E-AB63-8B24-D4820297AFF5}"/>
                  </a:ext>
                </a:extLst>
              </p:cNvPr>
              <p:cNvSpPr>
                <a:spLocks noGrp="1"/>
              </p:cNvSpPr>
              <p:nvPr>
                <p:ph idx="1"/>
              </p:nvPr>
            </p:nvSpPr>
            <p:spPr>
              <a:xfrm>
                <a:off x="419101" y="2500859"/>
                <a:ext cx="8415980" cy="4351338"/>
              </a:xfrm>
            </p:spPr>
            <p:txBody>
              <a:bodyPr>
                <a:normAutofit/>
              </a:bodyPr>
              <a:lstStyle/>
              <a:p>
                <a:pPr>
                  <a:lnSpc>
                    <a:spcPct val="100000"/>
                  </a:lnSpc>
                </a:pPr>
                <a:r>
                  <a:rPr lang="zh-CN" altLang="en-US" sz="2200" dirty="0"/>
                  <a:t>无约束最优化问题</a:t>
                </a:r>
                <a:r>
                  <a:rPr lang="en-US" altLang="zh-CN" sz="2200"/>
                  <a:t>:</a:t>
                </a:r>
                <a:endParaRPr lang="en-US" altLang="zh-CN" sz="2200" dirty="0"/>
              </a:p>
              <a:p>
                <a:pPr marL="0" indent="0">
                  <a:lnSpc>
                    <a:spcPct val="100000"/>
                  </a:lnSpc>
                  <a:buNone/>
                </a:pPr>
                <a:endParaRPr lang="en-US" altLang="zh-CN" sz="2200" dirty="0"/>
              </a:p>
              <a:p>
                <a:pPr>
                  <a:lnSpc>
                    <a:spcPct val="100000"/>
                  </a:lnSpc>
                </a:pPr>
                <a:r>
                  <a:rPr lang="zh-CN" altLang="en-US" sz="2200" dirty="0"/>
                  <a:t>假设</a:t>
                </a:r>
                <a14:m>
                  <m:oMath xmlns:m="http://schemas.openxmlformats.org/officeDocument/2006/math">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oMath>
                </a14:m>
                <a:r>
                  <a:rPr lang="zh-CN" altLang="en-US" sz="2200" dirty="0"/>
                  <a:t>具有二阶</a:t>
                </a:r>
                <a:r>
                  <a:rPr lang="zh-CN" altLang="en-US" sz="2200"/>
                  <a:t>连续偏导数</a:t>
                </a:r>
                <a:r>
                  <a:rPr lang="en-US" altLang="zh-CN" sz="2200"/>
                  <a:t>, </a:t>
                </a:r>
                <a:r>
                  <a:rPr lang="zh-CN" altLang="en-US" sz="2200"/>
                  <a:t>将</a:t>
                </a:r>
                <a14:m>
                  <m:oMath xmlns:m="http://schemas.openxmlformats.org/officeDocument/2006/math">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oMath>
                </a14:m>
                <a:r>
                  <a:rPr lang="zh-CN" altLang="en-US" sz="2200" dirty="0"/>
                  <a:t>在</a:t>
                </a:r>
                <a14:m>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oMath>
                </a14:m>
                <a:r>
                  <a:rPr lang="zh-CN" altLang="en-US" sz="2200" dirty="0"/>
                  <a:t>附近进行二阶泰勒展开</a:t>
                </a:r>
                <a:r>
                  <a:rPr lang="en-US" altLang="zh-CN" sz="2200" dirty="0"/>
                  <a:t>:</a:t>
                </a:r>
              </a:p>
              <a:p>
                <a:pPr>
                  <a:lnSpc>
                    <a:spcPct val="100000"/>
                  </a:lnSpc>
                </a:pPr>
                <a:endParaRPr lang="en-GB" altLang="zh-CN" sz="2200" dirty="0"/>
              </a:p>
              <a:p>
                <a:pPr>
                  <a:lnSpc>
                    <a:spcPct val="100000"/>
                  </a:lnSpc>
                </a:pPr>
                <a:endParaRPr lang="en-GB" altLang="zh-CN" sz="2200" dirty="0"/>
              </a:p>
              <a:p>
                <a:pPr>
                  <a:lnSpc>
                    <a:spcPct val="100000"/>
                  </a:lnSpc>
                </a:pP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𝑔</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r>
                      <m:rPr>
                        <m:sty m:val="p"/>
                      </m:rP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oMath>
                </a14:m>
                <a:r>
                  <a:rPr lang="zh-CN" altLang="en-US" sz="2200" dirty="0"/>
                  <a:t>是</a:t>
                </a:r>
                <a14:m>
                  <m:oMath xmlns:m="http://schemas.openxmlformats.org/officeDocument/2006/math">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oMath>
                </a14:m>
                <a:r>
                  <a:rPr lang="zh-CN" altLang="en-US" sz="2200" dirty="0"/>
                  <a:t>的梯度向量在</a:t>
                </a:r>
                <a14:m>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oMath>
                </a14:m>
                <a:r>
                  <a:rPr lang="zh-CN" altLang="en-US" sz="2200" dirty="0"/>
                  <a:t>的值</a:t>
                </a:r>
                <a:endParaRPr lang="en-US" altLang="zh-CN" sz="2200" dirty="0"/>
              </a:p>
              <a:p>
                <a:pPr>
                  <a:lnSpc>
                    <a:spcPct val="100000"/>
                  </a:lnSpc>
                </a:pPr>
                <a:endParaRPr lang="en-US" altLang="zh-CN" sz="2200" dirty="0"/>
              </a:p>
              <a:p>
                <a:pPr>
                  <a:lnSpc>
                    <a:spcPct val="100000"/>
                  </a:lnSpc>
                </a:pPr>
                <a14:m>
                  <m:oMath xmlns:m="http://schemas.openxmlformats.org/officeDocument/2006/math">
                    <m:r>
                      <a:rPr lang="zh-CN" altLang="en-US" sz="2400" i="1">
                        <a:solidFill>
                          <a:srgbClr val="000000"/>
                        </a:solidFill>
                        <a:latin typeface="Cambria Math" panose="02040503050406030204" pitchFamily="18" charset="0"/>
                      </a:rPr>
                      <m:t>𝐻</m:t>
                    </m:r>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en-US" altLang="zh-CN" sz="2400" i="1">
                            <a:solidFill>
                              <a:srgbClr val="000000"/>
                            </a:solidFill>
                            <a:latin typeface="Cambria Math" panose="02040503050406030204" pitchFamily="18" charset="0"/>
                          </a:rPr>
                          <m:t>&lt;</m:t>
                        </m:r>
                        <m:r>
                          <a:rPr lang="zh-CN" altLang="en-US" sz="2400" i="1">
                            <a:solidFill>
                              <a:srgbClr val="000000"/>
                            </a:solidFill>
                            <a:latin typeface="Cambria Math" panose="02040503050406030204" pitchFamily="18" charset="0"/>
                          </a:rPr>
                          <m:t>𝑘</m:t>
                        </m:r>
                        <m:r>
                          <a:rPr lang="en-US" altLang="zh-CN" sz="2400" i="1">
                            <a:solidFill>
                              <a:srgbClr val="000000"/>
                            </a:solidFill>
                            <a:latin typeface="Cambria Math" panose="02040503050406030204" pitchFamily="18" charset="0"/>
                          </a:rPr>
                          <m:t>&gt;</m:t>
                        </m:r>
                      </m:sup>
                    </m:sSup>
                    <m:r>
                      <a:rPr lang="zh-CN" altLang="en-US" sz="2400" i="1">
                        <a:solidFill>
                          <a:srgbClr val="000000"/>
                        </a:solidFill>
                        <a:latin typeface="Cambria Math" panose="02040503050406030204" pitchFamily="18" charset="0"/>
                      </a:rPr>
                      <m:t>)</m:t>
                    </m:r>
                  </m:oMath>
                </a14:m>
                <a:r>
                  <a:rPr lang="zh-CN" altLang="en-US" sz="2200" dirty="0"/>
                  <a:t>是</a:t>
                </a:r>
                <a14:m>
                  <m:oMath xmlns:m="http://schemas.openxmlformats.org/officeDocument/2006/math">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oMath>
                </a14:m>
                <a:r>
                  <a:rPr lang="zh-CN" altLang="en-US" sz="2200" dirty="0"/>
                  <a:t>的海塞矩阵在点</a:t>
                </a:r>
                <a14:m>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oMath>
                </a14:m>
                <a:r>
                  <a:rPr lang="zh-CN" altLang="en-US" sz="2200"/>
                  <a:t>的值</a:t>
                </a:r>
                <a:r>
                  <a:rPr lang="en-US" altLang="zh-CN" sz="2200"/>
                  <a:t>:</a:t>
                </a:r>
                <a:endParaRPr lang="en-US" altLang="zh-CN" sz="2200" dirty="0"/>
              </a:p>
              <a:p>
                <a:pPr>
                  <a:lnSpc>
                    <a:spcPct val="100000"/>
                  </a:lnSpc>
                </a:pPr>
                <a:endParaRPr lang="zh-CN" altLang="en-US" dirty="0"/>
              </a:p>
            </p:txBody>
          </p:sp>
        </mc:Choice>
        <mc:Fallback xmlns="">
          <p:sp>
            <p:nvSpPr>
              <p:cNvPr id="5" name="内容占位符 2">
                <a:extLst>
                  <a:ext uri="{FF2B5EF4-FFF2-40B4-BE49-F238E27FC236}">
                    <a16:creationId xmlns:a16="http://schemas.microsoft.com/office/drawing/2014/main" id="{6352FE01-403E-AB63-8B24-D4820297AFF5}"/>
                  </a:ext>
                </a:extLst>
              </p:cNvPr>
              <p:cNvSpPr>
                <a:spLocks noGrp="1" noRot="1" noChangeAspect="1" noMove="1" noResize="1" noEditPoints="1" noAdjustHandles="1" noChangeArrowheads="1" noChangeShapeType="1" noTextEdit="1"/>
              </p:cNvSpPr>
              <p:nvPr>
                <p:ph idx="1"/>
              </p:nvPr>
            </p:nvSpPr>
            <p:spPr>
              <a:xfrm>
                <a:off x="419101" y="2500859"/>
                <a:ext cx="8415980" cy="4351338"/>
              </a:xfrm>
              <a:blipFill>
                <a:blip r:embed="rId2"/>
                <a:stretch>
                  <a:fillRect l="-1014" t="-980" r="-9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对象 1">
                <a:extLst>
                  <a:ext uri="{FF2B5EF4-FFF2-40B4-BE49-F238E27FC236}">
                    <a16:creationId xmlns:a16="http://schemas.microsoft.com/office/drawing/2014/main" id="{AC8FD19E-0850-9837-485E-1AF1A9054C89}"/>
                  </a:ext>
                </a:extLst>
              </p:cNvPr>
              <p:cNvSpPr txBox="1"/>
              <p:nvPr/>
            </p:nvSpPr>
            <p:spPr>
              <a:xfrm>
                <a:off x="3240088" y="2484233"/>
                <a:ext cx="1139408" cy="533715"/>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limLow>
                        <m:limLowPr>
                          <m:ctrlPr>
                            <a:rPr lang="zh-CN" altLang="en-US" sz="2200" i="1">
                              <a:solidFill>
                                <a:srgbClr val="000000"/>
                              </a:solidFill>
                              <a:latin typeface="Cambria Math" panose="02040503050406030204" pitchFamily="18" charset="0"/>
                            </a:rPr>
                          </m:ctrlPr>
                        </m:limLowPr>
                        <m:e>
                          <m:r>
                            <m:rPr>
                              <m:sty m:val="p"/>
                            </m:rPr>
                            <a:rPr lang="zh-CN" altLang="en-US" sz="2200" i="0">
                              <a:solidFill>
                                <a:srgbClr val="000000"/>
                              </a:solidFill>
                              <a:latin typeface="Cambria Math" panose="02040503050406030204" pitchFamily="18" charset="0"/>
                            </a:rPr>
                            <m:t>min</m:t>
                          </m:r>
                        </m:e>
                        <m:lim>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b="1" i="1">
                                  <a:solidFill>
                                    <a:srgbClr val="000000"/>
                                  </a:solidFill>
                                  <a:latin typeface="Cambria Math" panose="02040503050406030204" pitchFamily="18" charset="0"/>
                                </a:rPr>
                                <m:t>𝑹</m:t>
                              </m:r>
                            </m:e>
                            <m:sup>
                              <m:r>
                                <a:rPr lang="zh-CN" altLang="en-US" sz="2200" i="1">
                                  <a:solidFill>
                                    <a:srgbClr val="000000"/>
                                  </a:solidFill>
                                  <a:latin typeface="Cambria Math" panose="02040503050406030204" pitchFamily="18" charset="0"/>
                                </a:rPr>
                                <m:t>𝑛</m:t>
                              </m:r>
                            </m:sup>
                          </m:sSup>
                        </m:lim>
                      </m:limLow>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oMath>
                  </m:oMathPara>
                </a14:m>
                <a:endParaRPr lang="zh-CN" altLang="en-US" sz="2200"/>
              </a:p>
            </p:txBody>
          </p:sp>
        </mc:Choice>
        <mc:Fallback xmlns="">
          <p:sp>
            <p:nvSpPr>
              <p:cNvPr id="2" name="对象 1">
                <a:extLst>
                  <a:ext uri="{FF2B5EF4-FFF2-40B4-BE49-F238E27FC236}">
                    <a16:creationId xmlns:a16="http://schemas.microsoft.com/office/drawing/2014/main" id="{AC8FD19E-0850-9837-485E-1AF1A9054C89}"/>
                  </a:ext>
                </a:extLst>
              </p:cNvPr>
              <p:cNvSpPr txBox="1">
                <a:spLocks noRot="1" noChangeAspect="1" noMove="1" noResize="1" noEditPoints="1" noAdjustHandles="1" noChangeArrowheads="1" noChangeShapeType="1" noTextEdit="1"/>
              </p:cNvSpPr>
              <p:nvPr/>
            </p:nvSpPr>
            <p:spPr>
              <a:xfrm>
                <a:off x="3240088" y="2484233"/>
                <a:ext cx="1139408" cy="533715"/>
              </a:xfrm>
              <a:prstGeom prst="rect">
                <a:avLst/>
              </a:prstGeom>
              <a:blipFill>
                <a:blip r:embed="rId3"/>
                <a:stretch>
                  <a:fillRect r="-13978" b="-45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对象 6">
                <a:extLst>
                  <a:ext uri="{FF2B5EF4-FFF2-40B4-BE49-F238E27FC236}">
                    <a16:creationId xmlns:a16="http://schemas.microsoft.com/office/drawing/2014/main" id="{39D1D616-A020-D5B7-C0BE-7F5E1FC451F5}"/>
                  </a:ext>
                </a:extLst>
              </p:cNvPr>
              <p:cNvSpPr txBox="1"/>
              <p:nvPr/>
            </p:nvSpPr>
            <p:spPr>
              <a:xfrm>
                <a:off x="213958" y="4174496"/>
                <a:ext cx="8716083" cy="802516"/>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200" i="1" smtClean="0">
                          <a:solidFill>
                            <a:srgbClr val="000000"/>
                          </a:solidFill>
                          <a:latin typeface="Cambria Math" panose="02040503050406030204" pitchFamily="18" charset="0"/>
                        </a:rPr>
                        <m:t>𝑓</m:t>
                      </m:r>
                      <m:r>
                        <a:rPr lang="zh-CN" altLang="en-US" sz="2200" i="1" smtClean="0">
                          <a:solidFill>
                            <a:srgbClr val="000000"/>
                          </a:solidFill>
                          <a:latin typeface="Cambria Math" panose="02040503050406030204" pitchFamily="18" charset="0"/>
                        </a:rPr>
                        <m:t>(</m:t>
                      </m:r>
                      <m:r>
                        <a:rPr lang="zh-CN" altLang="en-US" sz="2200" i="1" smtClean="0">
                          <a:solidFill>
                            <a:srgbClr val="000000"/>
                          </a:solidFill>
                          <a:latin typeface="Cambria Math" panose="02040503050406030204" pitchFamily="18" charset="0"/>
                        </a:rPr>
                        <m:t>𝑥</m:t>
                      </m:r>
                      <m:r>
                        <a:rPr lang="zh-CN" altLang="en-US" sz="2200" i="1" smtClean="0">
                          <a:solidFill>
                            <a:srgbClr val="000000"/>
                          </a:solidFill>
                          <a:latin typeface="Cambria Math" panose="02040503050406030204" pitchFamily="18" charset="0"/>
                        </a:rPr>
                        <m:t>)=</m:t>
                      </m:r>
                      <m:r>
                        <a:rPr lang="zh-CN" altLang="en-US" sz="2200" i="1" smtClean="0">
                          <a:solidFill>
                            <a:srgbClr val="000000"/>
                          </a:solidFill>
                          <a:latin typeface="Cambria Math" panose="02040503050406030204" pitchFamily="18" charset="0"/>
                        </a:rPr>
                        <m:t>𝑓</m:t>
                      </m:r>
                      <m:r>
                        <a:rPr lang="zh-CN" altLang="en-US" sz="2200" i="1" smtClean="0">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r>
                            <a:rPr lang="zh-CN" altLang="en-US" sz="2200" i="1">
                              <a:solidFill>
                                <a:srgbClr val="000000"/>
                              </a:solidFill>
                              <a:latin typeface="Cambria Math" panose="02040503050406030204" pitchFamily="18" charset="0"/>
                            </a:rPr>
                            <m:t>1</m:t>
                          </m:r>
                        </m:num>
                        <m:den>
                          <m:r>
                            <a:rPr lang="zh-CN" altLang="en-US" sz="2200" i="1">
                              <a:solidFill>
                                <a:srgbClr val="000000"/>
                              </a:solidFill>
                              <a:latin typeface="Cambria Math" panose="02040503050406030204" pitchFamily="18" charset="0"/>
                            </a:rPr>
                            <m:t>2</m:t>
                          </m:r>
                        </m:den>
                      </m:f>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m:t>
                          </m:r>
                        </m:e>
                        <m:sup>
                          <m:r>
                            <m:rPr>
                              <m:sty m:val="p"/>
                            </m:rPr>
                            <a:rPr lang="zh-CN" altLang="en-US" sz="2200" i="0">
                              <a:solidFill>
                                <a:srgbClr val="000000"/>
                              </a:solidFill>
                              <a:latin typeface="Cambria Math" panose="02040503050406030204" pitchFamily="18" charset="0"/>
                            </a:rPr>
                            <m:t>T</m:t>
                          </m:r>
                        </m:sup>
                      </m:sSup>
                      <m:r>
                        <a:rPr lang="zh-CN" altLang="en-US" sz="2200" i="1">
                          <a:solidFill>
                            <a:srgbClr val="000000"/>
                          </a:solidFill>
                          <a:latin typeface="Cambria Math" panose="02040503050406030204" pitchFamily="18" charset="0"/>
                        </a:rPr>
                        <m:t>𝐻</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oMath>
                  </m:oMathPara>
                </a14:m>
                <a:endParaRPr lang="zh-CN" altLang="en-US" sz="2200" dirty="0"/>
              </a:p>
            </p:txBody>
          </p:sp>
        </mc:Choice>
        <mc:Fallback xmlns="">
          <p:sp>
            <p:nvSpPr>
              <p:cNvPr id="7" name="对象 6">
                <a:extLst>
                  <a:ext uri="{FF2B5EF4-FFF2-40B4-BE49-F238E27FC236}">
                    <a16:creationId xmlns:a16="http://schemas.microsoft.com/office/drawing/2014/main" id="{39D1D616-A020-D5B7-C0BE-7F5E1FC451F5}"/>
                  </a:ext>
                </a:extLst>
              </p:cNvPr>
              <p:cNvSpPr txBox="1">
                <a:spLocks noRot="1" noChangeAspect="1" noMove="1" noResize="1" noEditPoints="1" noAdjustHandles="1" noChangeArrowheads="1" noChangeShapeType="1" noTextEdit="1"/>
              </p:cNvSpPr>
              <p:nvPr/>
            </p:nvSpPr>
            <p:spPr>
              <a:xfrm>
                <a:off x="213958" y="4174496"/>
                <a:ext cx="8716083" cy="80251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对象 20">
                <a:extLst>
                  <a:ext uri="{FF2B5EF4-FFF2-40B4-BE49-F238E27FC236}">
                    <a16:creationId xmlns:a16="http://schemas.microsoft.com/office/drawing/2014/main" id="{8A603849-0415-C02D-8DE1-CEEFD017B807}"/>
                  </a:ext>
                </a:extLst>
              </p:cNvPr>
              <p:cNvSpPr txBox="1"/>
              <p:nvPr/>
            </p:nvSpPr>
            <p:spPr>
              <a:xfrm>
                <a:off x="5920077" y="5888486"/>
                <a:ext cx="2667869" cy="935729"/>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200" i="1" smtClean="0">
                          <a:solidFill>
                            <a:srgbClr val="000000"/>
                          </a:solidFill>
                          <a:latin typeface="Cambria Math" panose="02040503050406030204" pitchFamily="18" charset="0"/>
                        </a:rPr>
                        <m:t>𝐻</m:t>
                      </m:r>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𝑥</m:t>
                          </m:r>
                        </m:e>
                      </m:d>
                      <m:r>
                        <a:rPr lang="en-US" altLang="zh-CN" sz="2200" b="0" i="1" smtClean="0">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d>
                            <m:dPr>
                              <m:begChr m:val="["/>
                              <m:endChr m:val="]"/>
                              <m:ctrlPr>
                                <a:rPr lang="zh-CN" altLang="en-US" sz="2200" i="1">
                                  <a:solidFill>
                                    <a:srgbClr val="000000"/>
                                  </a:solidFill>
                                  <a:latin typeface="Cambria Math" panose="02040503050406030204" pitchFamily="18" charset="0"/>
                                </a:rPr>
                              </m:ctrlPr>
                            </m:dPr>
                            <m:e>
                              <m:f>
                                <m:fPr>
                                  <m:ctrlPr>
                                    <a:rPr lang="zh-CN" altLang="en-US" sz="2200" i="1">
                                      <a:solidFill>
                                        <a:srgbClr val="000000"/>
                                      </a:solidFill>
                                      <a:latin typeface="Cambria Math" panose="02040503050406030204" pitchFamily="18" charset="0"/>
                                    </a:rPr>
                                  </m:ctrlPr>
                                </m:fPr>
                                <m:num>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m:t>
                                      </m:r>
                                    </m:e>
                                    <m:sup>
                                      <m:r>
                                        <a:rPr lang="zh-CN" altLang="en-US" sz="2200" i="1">
                                          <a:solidFill>
                                            <a:srgbClr val="000000"/>
                                          </a:solidFill>
                                          <a:latin typeface="Cambria Math" panose="02040503050406030204" pitchFamily="18" charset="0"/>
                                        </a:rPr>
                                        <m:t>2</m:t>
                                      </m:r>
                                    </m:sup>
                                  </m:sSup>
                                  <m:r>
                                    <a:rPr lang="zh-CN" altLang="en-US" sz="2200" i="1">
                                      <a:solidFill>
                                        <a:srgbClr val="000000"/>
                                      </a:solidFill>
                                      <a:latin typeface="Cambria Math" panose="02040503050406030204" pitchFamily="18" charset="0"/>
                                    </a:rPr>
                                    <m:t>𝑓</m:t>
                                  </m:r>
                                  <m:r>
                                    <a:rPr lang="en-US" altLang="zh-CN" sz="2200" b="0" i="1" smtClean="0">
                                      <a:solidFill>
                                        <a:srgbClr val="000000"/>
                                      </a:solidFill>
                                      <a:latin typeface="Cambria Math" panose="02040503050406030204" pitchFamily="18" charset="0"/>
                                    </a:rPr>
                                    <m:t>(</m:t>
                                  </m:r>
                                  <m:r>
                                    <a:rPr lang="en-US" altLang="zh-CN" sz="2200" b="0" i="1" smtClean="0">
                                      <a:solidFill>
                                        <a:srgbClr val="000000"/>
                                      </a:solidFill>
                                      <a:latin typeface="Cambria Math" panose="02040503050406030204" pitchFamily="18" charset="0"/>
                                    </a:rPr>
                                    <m:t>𝑥</m:t>
                                  </m:r>
                                  <m:r>
                                    <a:rPr lang="en-US" altLang="zh-CN" sz="2200" b="0" i="1" smtClean="0">
                                      <a:solidFill>
                                        <a:srgbClr val="000000"/>
                                      </a:solidFill>
                                      <a:latin typeface="Cambria Math" panose="02040503050406030204" pitchFamily="18" charset="0"/>
                                    </a:rPr>
                                    <m:t>)</m:t>
                                  </m:r>
                                </m:num>
                                <m:den>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𝑖</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𝑗</m:t>
                                      </m:r>
                                    </m:sub>
                                  </m:sSub>
                                </m:den>
                              </m:f>
                            </m:e>
                          </m:d>
                        </m:e>
                        <m:sub>
                          <m:r>
                            <a:rPr lang="zh-CN" altLang="en-US" sz="2200" i="1">
                              <a:solidFill>
                                <a:srgbClr val="000000"/>
                              </a:solidFill>
                              <a:latin typeface="Cambria Math" panose="02040503050406030204" pitchFamily="18" charset="0"/>
                            </a:rPr>
                            <m:t>𝑛</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𝑛</m:t>
                          </m:r>
                        </m:sub>
                      </m:sSub>
                    </m:oMath>
                  </m:oMathPara>
                </a14:m>
                <a:endParaRPr lang="zh-CN" altLang="en-US" sz="2200"/>
              </a:p>
            </p:txBody>
          </p:sp>
        </mc:Choice>
        <mc:Fallback xmlns="">
          <p:sp>
            <p:nvSpPr>
              <p:cNvPr id="21" name="对象 20">
                <a:extLst>
                  <a:ext uri="{FF2B5EF4-FFF2-40B4-BE49-F238E27FC236}">
                    <a16:creationId xmlns:a16="http://schemas.microsoft.com/office/drawing/2014/main" id="{8A603849-0415-C02D-8DE1-CEEFD017B807}"/>
                  </a:ext>
                </a:extLst>
              </p:cNvPr>
              <p:cNvSpPr txBox="1">
                <a:spLocks noRot="1" noChangeAspect="1" noMove="1" noResize="1" noEditPoints="1" noAdjustHandles="1" noChangeArrowheads="1" noChangeShapeType="1" noTextEdit="1"/>
              </p:cNvSpPr>
              <p:nvPr/>
            </p:nvSpPr>
            <p:spPr>
              <a:xfrm>
                <a:off x="5920077" y="5888486"/>
                <a:ext cx="2667869" cy="935729"/>
              </a:xfrm>
              <a:prstGeom prst="rect">
                <a:avLst/>
              </a:prstGeom>
              <a:blipFill>
                <a:blip r:embed="rId5"/>
                <a:stretch>
                  <a:fillRect/>
                </a:stretch>
              </a:blipFill>
            </p:spPr>
            <p:txBody>
              <a:bodyPr/>
              <a:lstStyle/>
              <a:p>
                <a:r>
                  <a:rPr lang="zh-CN" altLang="en-US">
                    <a:noFill/>
                  </a:rPr>
                  <a:t> </a:t>
                </a:r>
              </a:p>
            </p:txBody>
          </p:sp>
        </mc:Fallback>
      </mc:AlternateContent>
      <p:sp>
        <p:nvSpPr>
          <p:cNvPr id="3" name="Slide Number Placeholder 5">
            <a:extLst>
              <a:ext uri="{FF2B5EF4-FFF2-40B4-BE49-F238E27FC236}">
                <a16:creationId xmlns:a16="http://schemas.microsoft.com/office/drawing/2014/main" id="{9371BF9C-8BE5-FA2F-CACA-6B340B166339}"/>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32</a:t>
            </a:fld>
            <a:endParaRPr lang="en-US" dirty="0"/>
          </a:p>
        </p:txBody>
      </p:sp>
    </p:spTree>
    <p:extLst>
      <p:ext uri="{BB962C8B-B14F-4D97-AF65-F5344CB8AC3E}">
        <p14:creationId xmlns:p14="http://schemas.microsoft.com/office/powerpoint/2010/main" val="1045530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3FD508C-2CE5-C9FE-C7F4-2890F9D36F51}"/>
              </a:ext>
            </a:extLst>
          </p:cNvPr>
          <p:cNvSpPr txBox="1"/>
          <p:nvPr/>
        </p:nvSpPr>
        <p:spPr>
          <a:xfrm>
            <a:off x="259373" y="16485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牛顿法</a:t>
            </a:r>
            <a:endParaRPr lang="en-US" altLang="zh-CN" dirty="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819772D5-90AB-4A27-BC52-2328C32F8E63}"/>
                  </a:ext>
                </a:extLst>
              </p:cNvPr>
              <p:cNvSpPr>
                <a:spLocks noGrp="1"/>
              </p:cNvSpPr>
              <p:nvPr>
                <p:ph idx="1"/>
              </p:nvPr>
            </p:nvSpPr>
            <p:spPr>
              <a:xfrm>
                <a:off x="381000" y="2577872"/>
                <a:ext cx="8577943" cy="3445271"/>
              </a:xfrm>
            </p:spPr>
            <p:txBody>
              <a:bodyPr>
                <a:normAutofit/>
              </a:bodyPr>
              <a:lstStyle/>
              <a:p>
                <a:pPr>
                  <a:lnSpc>
                    <a:spcPct val="100000"/>
                  </a:lnSpc>
                </a:pPr>
                <a:r>
                  <a:rPr lang="zh-CN" altLang="en-US" sz="2200" dirty="0"/>
                  <a:t>函数</a:t>
                </a:r>
                <a14:m>
                  <m:oMath xmlns:m="http://schemas.openxmlformats.org/officeDocument/2006/math">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oMath>
                </a14:m>
                <a:r>
                  <a:rPr lang="zh-CN" altLang="en-US" sz="2200" dirty="0"/>
                  <a:t>有极值的</a:t>
                </a:r>
                <a:r>
                  <a:rPr lang="zh-CN" altLang="en-US" sz="2200"/>
                  <a:t>必要条件是</a:t>
                </a:r>
                <a:r>
                  <a:rPr lang="en-US" altLang="zh-CN" sz="2200"/>
                  <a:t> </a:t>
                </a:r>
                <a14:m>
                  <m:oMath xmlns:m="http://schemas.openxmlformats.org/officeDocument/2006/math">
                    <m:r>
                      <m:rPr>
                        <m:sty m:val="p"/>
                      </m:rP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)=0</m:t>
                    </m:r>
                  </m:oMath>
                </a14:m>
                <a:endParaRPr lang="zh-CN" altLang="en-US" sz="2200" dirty="0"/>
              </a:p>
              <a:p>
                <a:pPr>
                  <a:lnSpc>
                    <a:spcPct val="100000"/>
                  </a:lnSpc>
                </a:pPr>
                <a:r>
                  <a:rPr lang="zh-CN" altLang="en-US" sz="2200"/>
                  <a:t>在极值点</a:t>
                </a:r>
                <a:r>
                  <a:rPr lang="zh-CN" altLang="en-US" sz="2200" dirty="0"/>
                  <a:t>处一阶导数为</a:t>
                </a:r>
                <a:r>
                  <a:rPr lang="en-US" altLang="zh-CN" sz="2200" dirty="0"/>
                  <a:t>0, </a:t>
                </a:r>
                <a:r>
                  <a:rPr lang="zh-CN" altLang="en-US" sz="2200" dirty="0"/>
                  <a:t>即梯度向量</a:t>
                </a:r>
                <a:r>
                  <a:rPr lang="zh-CN" altLang="en-US" sz="2200"/>
                  <a:t>为 </a:t>
                </a:r>
                <a:r>
                  <a:rPr lang="en-US" altLang="zh-CN" sz="2200"/>
                  <a:t>0</a:t>
                </a:r>
              </a:p>
              <a:p>
                <a:pPr>
                  <a:lnSpc>
                    <a:spcPct val="100000"/>
                  </a:lnSpc>
                </a:pPr>
                <a:r>
                  <a:rPr lang="zh-CN" altLang="en-US" sz="2200"/>
                  <a:t>特别地</a:t>
                </a:r>
                <a:r>
                  <a:rPr lang="en-US" altLang="zh-CN" sz="2200"/>
                  <a:t>, </a:t>
                </a:r>
                <a:r>
                  <a:rPr lang="zh-CN" altLang="en-US" sz="2200"/>
                  <a:t>当</a:t>
                </a:r>
                <a14:m>
                  <m:oMath xmlns:m="http://schemas.openxmlformats.org/officeDocument/2006/math">
                    <m:r>
                      <a:rPr lang="zh-CN" altLang="en-US" sz="2200" i="1">
                        <a:solidFill>
                          <a:srgbClr val="000000"/>
                        </a:solidFill>
                        <a:latin typeface="Cambria Math" panose="02040503050406030204" pitchFamily="18" charset="0"/>
                      </a:rPr>
                      <m:t>𝐻</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oMath>
                </a14:m>
                <a:r>
                  <a:rPr lang="zh-CN" altLang="en-US" sz="2200" dirty="0"/>
                  <a:t>是正定矩阵时</a:t>
                </a:r>
                <a:r>
                  <a:rPr lang="en-US" altLang="zh-CN" sz="2200" dirty="0"/>
                  <a:t>, </a:t>
                </a:r>
                <a:r>
                  <a:rPr lang="zh-CN" altLang="en-US" sz="2200" dirty="0"/>
                  <a:t>函数</a:t>
                </a:r>
                <a14:m>
                  <m:oMath xmlns:m="http://schemas.openxmlformats.org/officeDocument/2006/math">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oMath>
                </a14:m>
                <a:r>
                  <a:rPr lang="zh-CN" altLang="en-US" sz="2200" dirty="0"/>
                  <a:t>的极值为极小值</a:t>
                </a:r>
                <a:endParaRPr lang="en-US" altLang="zh-CN" sz="2200" dirty="0"/>
              </a:p>
              <a:p>
                <a:pPr>
                  <a:lnSpc>
                    <a:spcPct val="100000"/>
                  </a:lnSpc>
                </a:pPr>
                <a:endParaRPr lang="en-US" altLang="zh-CN" sz="2200" dirty="0"/>
              </a:p>
              <a:p>
                <a:pPr>
                  <a:lnSpc>
                    <a:spcPct val="100000"/>
                  </a:lnSpc>
                </a:pPr>
                <a:r>
                  <a:rPr lang="zh-CN" altLang="en-US" sz="2200" dirty="0"/>
                  <a:t>利用</a:t>
                </a:r>
                <a:r>
                  <a:rPr lang="zh-CN" altLang="en-US" sz="2200"/>
                  <a:t>条件</a:t>
                </a:r>
                <a:r>
                  <a:rPr lang="en-US" altLang="zh-CN" sz="2200"/>
                  <a:t>:  </a:t>
                </a:r>
                <a14:m>
                  <m:oMath xmlns:m="http://schemas.openxmlformats.org/officeDocument/2006/math">
                    <m:r>
                      <m:rPr>
                        <m:sty m:val="p"/>
                      </m:rP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)=0</m:t>
                    </m:r>
                  </m:oMath>
                </a14:m>
                <a:endParaRPr lang="zh-CN" altLang="en-US" sz="2200" dirty="0"/>
              </a:p>
              <a:p>
                <a:pPr>
                  <a:lnSpc>
                    <a:spcPct val="100000"/>
                  </a:lnSpc>
                </a:pPr>
                <a:r>
                  <a:rPr lang="zh-CN" altLang="en-US" sz="2200" dirty="0"/>
                  <a:t>设迭代从</a:t>
                </a:r>
                <a14:m>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oMath>
                </a14:m>
                <a:r>
                  <a:rPr lang="zh-CN" altLang="en-US" sz="2200" dirty="0"/>
                  <a:t>开始</a:t>
                </a:r>
                <a:r>
                  <a:rPr lang="en-US" altLang="zh-CN" sz="2200" dirty="0"/>
                  <a:t>, </a:t>
                </a:r>
                <a:r>
                  <a:rPr lang="zh-CN" altLang="en-US" sz="2200" dirty="0"/>
                  <a:t>求目标函数</a:t>
                </a:r>
                <a:r>
                  <a:rPr lang="zh-CN" altLang="en-US" sz="2200"/>
                  <a:t>的极小点</a:t>
                </a:r>
                <a:endParaRPr lang="zh-CN" altLang="en-US" sz="2200" dirty="0"/>
              </a:p>
            </p:txBody>
          </p:sp>
        </mc:Choice>
        <mc:Fallback xmlns="">
          <p:sp>
            <p:nvSpPr>
              <p:cNvPr id="5" name="内容占位符 2">
                <a:extLst>
                  <a:ext uri="{FF2B5EF4-FFF2-40B4-BE49-F238E27FC236}">
                    <a16:creationId xmlns:a16="http://schemas.microsoft.com/office/drawing/2014/main" id="{819772D5-90AB-4A27-BC52-2328C32F8E63}"/>
                  </a:ext>
                </a:extLst>
              </p:cNvPr>
              <p:cNvSpPr>
                <a:spLocks noGrp="1" noRot="1" noChangeAspect="1" noMove="1" noResize="1" noEditPoints="1" noAdjustHandles="1" noChangeArrowheads="1" noChangeShapeType="1" noTextEdit="1"/>
              </p:cNvSpPr>
              <p:nvPr>
                <p:ph idx="1"/>
              </p:nvPr>
            </p:nvSpPr>
            <p:spPr>
              <a:xfrm>
                <a:off x="381000" y="2577872"/>
                <a:ext cx="8577943" cy="3445271"/>
              </a:xfrm>
              <a:blipFill>
                <a:blip r:embed="rId2"/>
                <a:stretch>
                  <a:fillRect l="-853" t="-10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对象 19">
                <a:extLst>
                  <a:ext uri="{FF2B5EF4-FFF2-40B4-BE49-F238E27FC236}">
                    <a16:creationId xmlns:a16="http://schemas.microsoft.com/office/drawing/2014/main" id="{5DD4B696-EB66-7D41-EBBE-8F7AC2D27F00}"/>
                  </a:ext>
                </a:extLst>
              </p:cNvPr>
              <p:cNvSpPr txBox="1"/>
              <p:nvPr/>
            </p:nvSpPr>
            <p:spPr>
              <a:xfrm>
                <a:off x="3559636" y="5605856"/>
                <a:ext cx="2220670" cy="425249"/>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m:rPr>
                          <m:sty m:val="p"/>
                        </m:rPr>
                        <a:rPr lang="zh-CN" altLang="en-US" sz="2200" i="1" smtClean="0">
                          <a:solidFill>
                            <a:srgbClr val="000000"/>
                          </a:solidFill>
                          <a:latin typeface="Cambria Math" panose="02040503050406030204" pitchFamily="18" charset="0"/>
                        </a:rPr>
                        <m:t>∇</m:t>
                      </m:r>
                      <m:r>
                        <a:rPr lang="zh-CN" altLang="en-US" sz="2200" i="1" smtClean="0">
                          <a:solidFill>
                            <a:srgbClr val="000000"/>
                          </a:solidFill>
                          <a:latin typeface="Cambria Math" panose="02040503050406030204" pitchFamily="18" charset="0"/>
                        </a:rPr>
                        <m:t>𝑓</m:t>
                      </m:r>
                      <m:r>
                        <a:rPr lang="zh-CN" altLang="en-US" sz="2200" i="1" smtClean="0">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b="0" i="1" smtClean="0">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+1&gt;</m:t>
                          </m:r>
                        </m:sup>
                      </m:sSup>
                      <m:r>
                        <a:rPr lang="zh-CN" altLang="en-US" sz="2200" i="1">
                          <a:solidFill>
                            <a:srgbClr val="000000"/>
                          </a:solidFill>
                          <a:latin typeface="Cambria Math" panose="02040503050406030204" pitchFamily="18" charset="0"/>
                        </a:rPr>
                        <m:t>)=0</m:t>
                      </m:r>
                    </m:oMath>
                  </m:oMathPara>
                </a14:m>
                <a:endParaRPr lang="zh-CN" altLang="en-US" sz="2200" dirty="0"/>
              </a:p>
            </p:txBody>
          </p:sp>
        </mc:Choice>
        <mc:Fallback xmlns="">
          <p:sp>
            <p:nvSpPr>
              <p:cNvPr id="20" name="对象 19">
                <a:extLst>
                  <a:ext uri="{FF2B5EF4-FFF2-40B4-BE49-F238E27FC236}">
                    <a16:creationId xmlns:a16="http://schemas.microsoft.com/office/drawing/2014/main" id="{5DD4B696-EB66-7D41-EBBE-8F7AC2D27F00}"/>
                  </a:ext>
                </a:extLst>
              </p:cNvPr>
              <p:cNvSpPr txBox="1">
                <a:spLocks noRot="1" noChangeAspect="1" noMove="1" noResize="1" noEditPoints="1" noAdjustHandles="1" noChangeArrowheads="1" noChangeShapeType="1" noTextEdit="1"/>
              </p:cNvSpPr>
              <p:nvPr/>
            </p:nvSpPr>
            <p:spPr>
              <a:xfrm>
                <a:off x="3559636" y="5605856"/>
                <a:ext cx="2220670" cy="425249"/>
              </a:xfrm>
              <a:prstGeom prst="rect">
                <a:avLst/>
              </a:prstGeom>
              <a:blipFill>
                <a:blip r:embed="rId3"/>
                <a:stretch>
                  <a:fillRect b="-20290"/>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F483ECBC-23CA-0A10-36FB-2F7A2FBE7B0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33</a:t>
            </a:fld>
            <a:endParaRPr lang="en-US" dirty="0"/>
          </a:p>
        </p:txBody>
      </p:sp>
    </p:spTree>
    <p:extLst>
      <p:ext uri="{BB962C8B-B14F-4D97-AF65-F5344CB8AC3E}">
        <p14:creationId xmlns:p14="http://schemas.microsoft.com/office/powerpoint/2010/main" val="2013973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9D17F56-00AC-D490-C5B5-D6884CF5D731}"/>
              </a:ext>
            </a:extLst>
          </p:cNvPr>
          <p:cNvSpPr txBox="1"/>
          <p:nvPr/>
        </p:nvSpPr>
        <p:spPr>
          <a:xfrm>
            <a:off x="259373" y="16485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牛顿法</a:t>
            </a:r>
            <a:endParaRPr lang="en-US" altLang="zh-CN" dirty="0"/>
          </a:p>
        </p:txBody>
      </p:sp>
      <mc:AlternateContent xmlns:mc="http://schemas.openxmlformats.org/markup-compatibility/2006" xmlns:a14="http://schemas.microsoft.com/office/drawing/2010/main">
        <mc:Choice Requires="a14">
          <p:sp>
            <p:nvSpPr>
              <p:cNvPr id="8" name="对象 7">
                <a:extLst>
                  <a:ext uri="{FF2B5EF4-FFF2-40B4-BE49-F238E27FC236}">
                    <a16:creationId xmlns:a16="http://schemas.microsoft.com/office/drawing/2014/main" id="{5170A4E9-B4D3-85C5-E51D-48DDC7BF0B00}"/>
                  </a:ext>
                </a:extLst>
              </p:cNvPr>
              <p:cNvSpPr txBox="1"/>
              <p:nvPr/>
            </p:nvSpPr>
            <p:spPr>
              <a:xfrm>
                <a:off x="2588741" y="4720937"/>
                <a:ext cx="4025125" cy="43204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p>
                        <m:sSupPr>
                          <m:ctrlPr>
                            <a:rPr lang="zh-CN" altLang="en-US" sz="2200" i="1" smtClean="0">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b="0" i="1" smtClean="0">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+1&gt;</m:t>
                          </m:r>
                        </m:sup>
                      </m:sSup>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b="0" i="1" smtClean="0">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b="0" i="1" smtClean="0">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up>
                          <m:r>
                            <a:rPr lang="zh-CN" altLang="en-US" sz="2200" i="1">
                              <a:solidFill>
                                <a:srgbClr val="000000"/>
                              </a:solidFill>
                              <a:latin typeface="Cambria Math" panose="02040503050406030204" pitchFamily="18" charset="0"/>
                            </a:rPr>
                            <m:t>−1</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𝑝</m:t>
                          </m:r>
                        </m:e>
                        <m:sub>
                          <m:r>
                            <a:rPr lang="zh-CN" altLang="en-US" sz="2200" i="1">
                              <a:solidFill>
                                <a:srgbClr val="000000"/>
                              </a:solidFill>
                              <a:latin typeface="Cambria Math" panose="02040503050406030204" pitchFamily="18" charset="0"/>
                            </a:rPr>
                            <m:t>𝑘</m:t>
                          </m:r>
                        </m:sub>
                      </m:sSub>
                    </m:oMath>
                  </m:oMathPara>
                </a14:m>
                <a:endParaRPr lang="zh-CN" altLang="en-US" sz="2200"/>
              </a:p>
            </p:txBody>
          </p:sp>
        </mc:Choice>
        <mc:Fallback xmlns="">
          <p:sp>
            <p:nvSpPr>
              <p:cNvPr id="8" name="对象 7">
                <a:extLst>
                  <a:ext uri="{FF2B5EF4-FFF2-40B4-BE49-F238E27FC236}">
                    <a16:creationId xmlns:a16="http://schemas.microsoft.com/office/drawing/2014/main" id="{5170A4E9-B4D3-85C5-E51D-48DDC7BF0B00}"/>
                  </a:ext>
                </a:extLst>
              </p:cNvPr>
              <p:cNvSpPr txBox="1">
                <a:spLocks noRot="1" noChangeAspect="1" noMove="1" noResize="1" noEditPoints="1" noAdjustHandles="1" noChangeArrowheads="1" noChangeShapeType="1" noTextEdit="1"/>
              </p:cNvSpPr>
              <p:nvPr/>
            </p:nvSpPr>
            <p:spPr>
              <a:xfrm>
                <a:off x="2588741" y="4720937"/>
                <a:ext cx="4025125" cy="432048"/>
              </a:xfrm>
              <a:prstGeom prst="rect">
                <a:avLst/>
              </a:prstGeom>
              <a:blipFill>
                <a:blip r:embed="rId2"/>
                <a:stretch>
                  <a:fillRect b="-901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对象 9">
                <a:extLst>
                  <a:ext uri="{FF2B5EF4-FFF2-40B4-BE49-F238E27FC236}">
                    <a16:creationId xmlns:a16="http://schemas.microsoft.com/office/drawing/2014/main" id="{0E9C6076-30AF-76AE-5B3E-87F9EAF5A386}"/>
                  </a:ext>
                </a:extLst>
              </p:cNvPr>
              <p:cNvSpPr txBox="1"/>
              <p:nvPr/>
            </p:nvSpPr>
            <p:spPr>
              <a:xfrm>
                <a:off x="3043413" y="5679966"/>
                <a:ext cx="2404085" cy="40947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𝑝</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oMath>
                  </m:oMathPara>
                </a14:m>
                <a:endParaRPr lang="zh-CN" altLang="en-US" sz="2200"/>
              </a:p>
            </p:txBody>
          </p:sp>
        </mc:Choice>
        <mc:Fallback xmlns="">
          <p:sp>
            <p:nvSpPr>
              <p:cNvPr id="10" name="对象 9">
                <a:extLst>
                  <a:ext uri="{FF2B5EF4-FFF2-40B4-BE49-F238E27FC236}">
                    <a16:creationId xmlns:a16="http://schemas.microsoft.com/office/drawing/2014/main" id="{0E9C6076-30AF-76AE-5B3E-87F9EAF5A386}"/>
                  </a:ext>
                </a:extLst>
              </p:cNvPr>
              <p:cNvSpPr txBox="1">
                <a:spLocks noRot="1" noChangeAspect="1" noMove="1" noResize="1" noEditPoints="1" noAdjustHandles="1" noChangeArrowheads="1" noChangeShapeType="1" noTextEdit="1"/>
              </p:cNvSpPr>
              <p:nvPr/>
            </p:nvSpPr>
            <p:spPr>
              <a:xfrm>
                <a:off x="3043413" y="5679966"/>
                <a:ext cx="2404085" cy="409475"/>
              </a:xfrm>
              <a:prstGeom prst="rect">
                <a:avLst/>
              </a:prstGeom>
              <a:blipFill>
                <a:blip r:embed="rId3"/>
                <a:stretch>
                  <a:fillRect b="-14925"/>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53AF4207-B003-EF91-EDDB-F455A32A06B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34</a:t>
            </a:fld>
            <a:endParaRPr lang="en-US" dirty="0"/>
          </a:p>
        </p:txBody>
      </p:sp>
      <mc:AlternateContent xmlns:mc="http://schemas.openxmlformats.org/markup-compatibility/2006" xmlns:a14="http://schemas.microsoft.com/office/drawing/2010/main">
        <mc:Choice Requires="a14">
          <p:sp>
            <p:nvSpPr>
              <p:cNvPr id="7" name="对象 7">
                <a:extLst>
                  <a:ext uri="{FF2B5EF4-FFF2-40B4-BE49-F238E27FC236}">
                    <a16:creationId xmlns:a16="http://schemas.microsoft.com/office/drawing/2014/main" id="{93821E91-0C22-4EEE-9BF9-D40A4A531278}"/>
                  </a:ext>
                </a:extLst>
              </p:cNvPr>
              <p:cNvSpPr txBox="1"/>
              <p:nvPr/>
            </p:nvSpPr>
            <p:spPr>
              <a:xfrm>
                <a:off x="5686342" y="3422362"/>
                <a:ext cx="1932940" cy="42344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𝐻</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oMath>
                  </m:oMathPara>
                </a14:m>
                <a:endParaRPr lang="zh-CN" altLang="en-US" sz="2200" dirty="0"/>
              </a:p>
            </p:txBody>
          </p:sp>
        </mc:Choice>
        <mc:Fallback xmlns="">
          <p:sp>
            <p:nvSpPr>
              <p:cNvPr id="7" name="对象 7">
                <a:extLst>
                  <a:ext uri="{FF2B5EF4-FFF2-40B4-BE49-F238E27FC236}">
                    <a16:creationId xmlns:a16="http://schemas.microsoft.com/office/drawing/2014/main" id="{93821E91-0C22-4EEE-9BF9-D40A4A531278}"/>
                  </a:ext>
                </a:extLst>
              </p:cNvPr>
              <p:cNvSpPr txBox="1">
                <a:spLocks noRot="1" noChangeAspect="1" noMove="1" noResize="1" noEditPoints="1" noAdjustHandles="1" noChangeArrowheads="1" noChangeShapeType="1" noTextEdit="1"/>
              </p:cNvSpPr>
              <p:nvPr/>
            </p:nvSpPr>
            <p:spPr>
              <a:xfrm>
                <a:off x="5686342" y="3422362"/>
                <a:ext cx="1932940" cy="423448"/>
              </a:xfrm>
              <a:prstGeom prst="rect">
                <a:avLst/>
              </a:prstGeom>
              <a:blipFill>
                <a:blip r:embed="rId4"/>
                <a:stretch>
                  <a:fillRect r="-1893" b="-1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对象 20">
                <a:extLst>
                  <a:ext uri="{FF2B5EF4-FFF2-40B4-BE49-F238E27FC236}">
                    <a16:creationId xmlns:a16="http://schemas.microsoft.com/office/drawing/2014/main" id="{EEC50041-D71A-4D76-BA13-0C9A92FA8458}"/>
                  </a:ext>
                </a:extLst>
              </p:cNvPr>
              <p:cNvSpPr txBox="1"/>
              <p:nvPr/>
            </p:nvSpPr>
            <p:spPr>
              <a:xfrm>
                <a:off x="1148015" y="3429515"/>
                <a:ext cx="4308756" cy="43613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m:rPr>
                          <m:sty m:val="p"/>
                        </m:rPr>
                        <a:rPr lang="zh-CN" altLang="en-US" sz="2200" i="1" smtClean="0">
                          <a:solidFill>
                            <a:srgbClr val="000000"/>
                          </a:solidFill>
                          <a:latin typeface="Cambria Math" panose="02040503050406030204" pitchFamily="18" charset="0"/>
                        </a:rPr>
                        <m:t>∇</m:t>
                      </m:r>
                      <m:r>
                        <a:rPr lang="zh-CN" altLang="en-US" sz="2200" i="1" smtClean="0">
                          <a:solidFill>
                            <a:srgbClr val="000000"/>
                          </a:solidFill>
                          <a:latin typeface="Cambria Math" panose="02040503050406030204" pitchFamily="18" charset="0"/>
                        </a:rPr>
                        <m:t>𝑓</m:t>
                      </m:r>
                      <m:r>
                        <a:rPr lang="zh-CN" altLang="en-US" sz="2200" i="1" smtClean="0">
                          <a:solidFill>
                            <a:srgbClr val="000000"/>
                          </a:solidFill>
                          <a:latin typeface="Cambria Math" panose="02040503050406030204" pitchFamily="18" charset="0"/>
                        </a:rPr>
                        <m:t>(</m:t>
                      </m:r>
                      <m:r>
                        <a:rPr lang="zh-CN" altLang="en-US" sz="2200" i="1" smtClean="0">
                          <a:solidFill>
                            <a:srgbClr val="000000"/>
                          </a:solidFill>
                          <a:latin typeface="Cambria Math" panose="02040503050406030204" pitchFamily="18" charset="0"/>
                        </a:rPr>
                        <m:t>𝑥</m:t>
                      </m:r>
                      <m:r>
                        <a:rPr lang="zh-CN" altLang="en-US" sz="2200" i="1" smtClean="0">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b="0" i="1" smtClean="0">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b="0" i="1" smtClean="0">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oMath>
                  </m:oMathPara>
                </a14:m>
                <a:endParaRPr lang="zh-CN" altLang="en-US" sz="2200" dirty="0"/>
              </a:p>
            </p:txBody>
          </p:sp>
        </mc:Choice>
        <mc:Fallback xmlns="">
          <p:sp>
            <p:nvSpPr>
              <p:cNvPr id="11" name="对象 20">
                <a:extLst>
                  <a:ext uri="{FF2B5EF4-FFF2-40B4-BE49-F238E27FC236}">
                    <a16:creationId xmlns:a16="http://schemas.microsoft.com/office/drawing/2014/main" id="{EEC50041-D71A-4D76-BA13-0C9A92FA8458}"/>
                  </a:ext>
                </a:extLst>
              </p:cNvPr>
              <p:cNvSpPr txBox="1">
                <a:spLocks noRot="1" noChangeAspect="1" noMove="1" noResize="1" noEditPoints="1" noAdjustHandles="1" noChangeArrowheads="1" noChangeShapeType="1" noTextEdit="1"/>
              </p:cNvSpPr>
              <p:nvPr/>
            </p:nvSpPr>
            <p:spPr>
              <a:xfrm>
                <a:off x="1148015" y="3429515"/>
                <a:ext cx="4308756" cy="436135"/>
              </a:xfrm>
              <a:prstGeom prst="rect">
                <a:avLst/>
              </a:prstGeom>
              <a:blipFill>
                <a:blip r:embed="rId6"/>
                <a:stretch>
                  <a:fillRect b="-1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对象 21">
                <a:extLst>
                  <a:ext uri="{FF2B5EF4-FFF2-40B4-BE49-F238E27FC236}">
                    <a16:creationId xmlns:a16="http://schemas.microsoft.com/office/drawing/2014/main" id="{79E86D35-D6D0-4541-8FA2-BEC3B7462626}"/>
                  </a:ext>
                </a:extLst>
              </p:cNvPr>
              <p:cNvSpPr txBox="1"/>
              <p:nvPr/>
            </p:nvSpPr>
            <p:spPr>
              <a:xfrm>
                <a:off x="374435" y="4118143"/>
                <a:ext cx="2154388" cy="417745"/>
              </a:xfrm>
              <a:prstGeom prst="rect">
                <a:avLst/>
              </a:prstGeom>
            </p:spPr>
            <p:txBody>
              <a:bodyPr>
                <a:noAutofit/>
              </a:bodyPr>
              <a:lstStyle/>
              <a:p>
                <a:r>
                  <a:rPr lang="zh-CN" altLang="en-US" sz="2200">
                    <a:solidFill>
                      <a:srgbClr val="000000"/>
                    </a:solidFill>
                  </a:rPr>
                  <a:t>代入</a:t>
                </a:r>
                <a14:m>
                  <m:oMath xmlns:m="http://schemas.openxmlformats.org/officeDocument/2006/math">
                    <m:r>
                      <a:rPr lang="zh-CN" altLang="en-US" sz="2200" i="1" smtClean="0">
                        <a:solidFill>
                          <a:srgbClr val="000000"/>
                        </a:solidFill>
                        <a:latin typeface="Cambria Math" panose="02040503050406030204" pitchFamily="18" charset="0"/>
                      </a:rPr>
                      <m:t>𝑥</m:t>
                    </m:r>
                    <m:r>
                      <a:rPr lang="en-US" altLang="zh-CN" sz="2200" b="0" i="1" smtClean="0">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+1&gt;</m:t>
                        </m:r>
                      </m:sup>
                    </m:sSup>
                  </m:oMath>
                </a14:m>
                <a:r>
                  <a:rPr lang="en-US" altLang="zh-CN" sz="2200"/>
                  <a:t>:</a:t>
                </a:r>
                <a:endParaRPr lang="zh-CN" altLang="en-US" sz="2200"/>
              </a:p>
            </p:txBody>
          </p:sp>
        </mc:Choice>
        <mc:Fallback xmlns="">
          <p:sp>
            <p:nvSpPr>
              <p:cNvPr id="12" name="对象 21">
                <a:extLst>
                  <a:ext uri="{FF2B5EF4-FFF2-40B4-BE49-F238E27FC236}">
                    <a16:creationId xmlns:a16="http://schemas.microsoft.com/office/drawing/2014/main" id="{79E86D35-D6D0-4541-8FA2-BEC3B7462626}"/>
                  </a:ext>
                </a:extLst>
              </p:cNvPr>
              <p:cNvSpPr txBox="1">
                <a:spLocks noRot="1" noChangeAspect="1" noMove="1" noResize="1" noEditPoints="1" noAdjustHandles="1" noChangeArrowheads="1" noChangeShapeType="1" noTextEdit="1"/>
              </p:cNvSpPr>
              <p:nvPr/>
            </p:nvSpPr>
            <p:spPr>
              <a:xfrm>
                <a:off x="374435" y="4118143"/>
                <a:ext cx="2154388" cy="417745"/>
              </a:xfrm>
              <a:prstGeom prst="rect">
                <a:avLst/>
              </a:prstGeom>
              <a:blipFill>
                <a:blip r:embed="rId7"/>
                <a:stretch>
                  <a:fillRect l="-3672" t="-8824" r="-6780" b="-352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对象 6">
                <a:extLst>
                  <a:ext uri="{FF2B5EF4-FFF2-40B4-BE49-F238E27FC236}">
                    <a16:creationId xmlns:a16="http://schemas.microsoft.com/office/drawing/2014/main" id="{07D94BF9-C3E8-61FB-25F2-01309AFEF121}"/>
                  </a:ext>
                </a:extLst>
              </p:cNvPr>
              <p:cNvSpPr txBox="1"/>
              <p:nvPr/>
            </p:nvSpPr>
            <p:spPr>
              <a:xfrm>
                <a:off x="259373" y="2482104"/>
                <a:ext cx="8716083" cy="802516"/>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200" i="1" smtClean="0">
                          <a:solidFill>
                            <a:srgbClr val="000000"/>
                          </a:solidFill>
                          <a:latin typeface="Cambria Math" panose="02040503050406030204" pitchFamily="18" charset="0"/>
                        </a:rPr>
                        <m:t>𝑓</m:t>
                      </m:r>
                      <m:r>
                        <a:rPr lang="zh-CN" altLang="en-US" sz="2200" i="1" smtClean="0">
                          <a:solidFill>
                            <a:srgbClr val="000000"/>
                          </a:solidFill>
                          <a:latin typeface="Cambria Math" panose="02040503050406030204" pitchFamily="18" charset="0"/>
                        </a:rPr>
                        <m:t>(</m:t>
                      </m:r>
                      <m:r>
                        <a:rPr lang="zh-CN" altLang="en-US" sz="2200" i="1" smtClean="0">
                          <a:solidFill>
                            <a:srgbClr val="000000"/>
                          </a:solidFill>
                          <a:latin typeface="Cambria Math" panose="02040503050406030204" pitchFamily="18" charset="0"/>
                        </a:rPr>
                        <m:t>𝑥</m:t>
                      </m:r>
                      <m:r>
                        <a:rPr lang="zh-CN" altLang="en-US" sz="2200" i="1" smtClean="0">
                          <a:solidFill>
                            <a:srgbClr val="000000"/>
                          </a:solidFill>
                          <a:latin typeface="Cambria Math" panose="02040503050406030204" pitchFamily="18" charset="0"/>
                        </a:rPr>
                        <m:t>)=</m:t>
                      </m:r>
                      <m:r>
                        <a:rPr lang="zh-CN" altLang="en-US" sz="2200" i="1" smtClean="0">
                          <a:solidFill>
                            <a:srgbClr val="000000"/>
                          </a:solidFill>
                          <a:latin typeface="Cambria Math" panose="02040503050406030204" pitchFamily="18" charset="0"/>
                        </a:rPr>
                        <m:t>𝑓</m:t>
                      </m:r>
                      <m:r>
                        <a:rPr lang="zh-CN" altLang="en-US" sz="2200" i="1" smtClean="0">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r>
                            <a:rPr lang="zh-CN" altLang="en-US" sz="2200" i="1">
                              <a:solidFill>
                                <a:srgbClr val="000000"/>
                              </a:solidFill>
                              <a:latin typeface="Cambria Math" panose="02040503050406030204" pitchFamily="18" charset="0"/>
                            </a:rPr>
                            <m:t>1</m:t>
                          </m:r>
                        </m:num>
                        <m:den>
                          <m:r>
                            <a:rPr lang="zh-CN" altLang="en-US" sz="2200" i="1">
                              <a:solidFill>
                                <a:srgbClr val="000000"/>
                              </a:solidFill>
                              <a:latin typeface="Cambria Math" panose="02040503050406030204" pitchFamily="18" charset="0"/>
                            </a:rPr>
                            <m:t>2</m:t>
                          </m:r>
                        </m:den>
                      </m:f>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m:t>
                          </m:r>
                        </m:e>
                        <m:sup>
                          <m:r>
                            <m:rPr>
                              <m:sty m:val="p"/>
                            </m:rPr>
                            <a:rPr lang="zh-CN" altLang="en-US" sz="2200" i="0">
                              <a:solidFill>
                                <a:srgbClr val="000000"/>
                              </a:solidFill>
                              <a:latin typeface="Cambria Math" panose="02040503050406030204" pitchFamily="18" charset="0"/>
                            </a:rPr>
                            <m:t>T</m:t>
                          </m:r>
                        </m:sup>
                      </m:sSup>
                      <m:r>
                        <a:rPr lang="zh-CN" altLang="en-US" sz="2200" i="1">
                          <a:solidFill>
                            <a:srgbClr val="000000"/>
                          </a:solidFill>
                          <a:latin typeface="Cambria Math" panose="02040503050406030204" pitchFamily="18" charset="0"/>
                        </a:rPr>
                        <m:t>𝐻</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m:t>
                      </m:r>
                    </m:oMath>
                  </m:oMathPara>
                </a14:m>
                <a:endParaRPr lang="zh-CN" altLang="en-US" sz="2200" dirty="0"/>
              </a:p>
            </p:txBody>
          </p:sp>
        </mc:Choice>
        <mc:Fallback xmlns="">
          <p:sp>
            <p:nvSpPr>
              <p:cNvPr id="3" name="对象 6">
                <a:extLst>
                  <a:ext uri="{FF2B5EF4-FFF2-40B4-BE49-F238E27FC236}">
                    <a16:creationId xmlns:a16="http://schemas.microsoft.com/office/drawing/2014/main" id="{07D94BF9-C3E8-61FB-25F2-01309AFEF121}"/>
                  </a:ext>
                </a:extLst>
              </p:cNvPr>
              <p:cNvSpPr txBox="1">
                <a:spLocks noRot="1" noChangeAspect="1" noMove="1" noResize="1" noEditPoints="1" noAdjustHandles="1" noChangeArrowheads="1" noChangeShapeType="1" noTextEdit="1"/>
              </p:cNvSpPr>
              <p:nvPr/>
            </p:nvSpPr>
            <p:spPr>
              <a:xfrm>
                <a:off x="259373" y="2482104"/>
                <a:ext cx="8716083" cy="80251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729B494-A990-4B5E-B1E8-8637B8367470}"/>
                  </a:ext>
                </a:extLst>
              </p:cNvPr>
              <p:cNvSpPr/>
              <p:nvPr/>
            </p:nvSpPr>
            <p:spPr>
              <a:xfrm>
                <a:off x="2859246" y="4067090"/>
                <a:ext cx="3839449" cy="436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i="1" smtClean="0">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r>
                        <a:rPr lang="en-US" altLang="zh-CN" sz="2200" b="0" i="1" smtClean="0">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+1&gt;</m:t>
                          </m:r>
                        </m:sup>
                      </m:sSup>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en-US" altLang="zh-CN"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𝑘</m:t>
                          </m:r>
                          <m:r>
                            <a:rPr lang="en-US" altLang="zh-CN" sz="2200" i="1">
                              <a:solidFill>
                                <a:srgbClr val="000000"/>
                              </a:solidFill>
                              <a:latin typeface="Cambria Math" panose="02040503050406030204" pitchFamily="18" charset="0"/>
                            </a:rPr>
                            <m:t>&gt;</m:t>
                          </m:r>
                        </m:sup>
                      </m:sSup>
                      <m:r>
                        <a:rPr lang="zh-CN" altLang="en-US" sz="2200" i="1">
                          <a:solidFill>
                            <a:srgbClr val="000000"/>
                          </a:solidFill>
                          <a:latin typeface="Cambria Math" panose="02040503050406030204" pitchFamily="18" charset="0"/>
                        </a:rPr>
                        <m:t>)=0</m:t>
                      </m:r>
                    </m:oMath>
                  </m:oMathPara>
                </a14:m>
                <a:endParaRPr lang="zh-CN" altLang="en-US" sz="2200"/>
              </a:p>
            </p:txBody>
          </p:sp>
        </mc:Choice>
        <mc:Fallback xmlns="">
          <p:sp>
            <p:nvSpPr>
              <p:cNvPr id="5" name="矩形 4">
                <a:extLst>
                  <a:ext uri="{FF2B5EF4-FFF2-40B4-BE49-F238E27FC236}">
                    <a16:creationId xmlns:a16="http://schemas.microsoft.com/office/drawing/2014/main" id="{C729B494-A990-4B5E-B1E8-8637B8367470}"/>
                  </a:ext>
                </a:extLst>
              </p:cNvPr>
              <p:cNvSpPr>
                <a:spLocks noRot="1" noChangeAspect="1" noMove="1" noResize="1" noEditPoints="1" noAdjustHandles="1" noChangeArrowheads="1" noChangeShapeType="1" noTextEdit="1"/>
              </p:cNvSpPr>
              <p:nvPr/>
            </p:nvSpPr>
            <p:spPr>
              <a:xfrm>
                <a:off x="2859246" y="4067090"/>
                <a:ext cx="3839449" cy="436979"/>
              </a:xfrm>
              <a:prstGeom prst="rect">
                <a:avLst/>
              </a:prstGeom>
              <a:blipFill>
                <a:blip r:embed="rId9"/>
                <a:stretch>
                  <a:fillRect b="-15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6246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C408E53-B61C-A9F3-908E-0DE4BB6FFD4F}"/>
              </a:ext>
            </a:extLst>
          </p:cNvPr>
          <p:cNvSpPr txBox="1"/>
          <p:nvPr/>
        </p:nvSpPr>
        <p:spPr>
          <a:xfrm>
            <a:off x="259373" y="164248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牛顿法</a:t>
            </a:r>
            <a:endParaRPr lang="en-US" altLang="zh-CN" dirty="0"/>
          </a:p>
        </p:txBody>
      </p:sp>
      <p:sp>
        <p:nvSpPr>
          <p:cNvPr id="5" name="内容占位符 2">
            <a:extLst>
              <a:ext uri="{FF2B5EF4-FFF2-40B4-BE49-F238E27FC236}">
                <a16:creationId xmlns:a16="http://schemas.microsoft.com/office/drawing/2014/main" id="{20B78687-49E5-5530-E152-060DEDCCAE74}"/>
              </a:ext>
            </a:extLst>
          </p:cNvPr>
          <p:cNvSpPr>
            <a:spLocks noGrp="1"/>
          </p:cNvSpPr>
          <p:nvPr>
            <p:ph idx="1"/>
          </p:nvPr>
        </p:nvSpPr>
        <p:spPr>
          <a:xfrm>
            <a:off x="419100" y="2553154"/>
            <a:ext cx="1222664" cy="430403"/>
          </a:xfrm>
        </p:spPr>
        <p:txBody>
          <a:bodyPr/>
          <a:lstStyle/>
          <a:p>
            <a:pPr marL="0" indent="0">
              <a:buNone/>
            </a:pPr>
            <a:r>
              <a:rPr lang="zh-CN" altLang="en-US" sz="2200" b="1">
                <a:solidFill>
                  <a:srgbClr val="C00000"/>
                </a:solidFill>
              </a:rPr>
              <a:t>算法</a:t>
            </a:r>
            <a:endParaRPr lang="zh-CN" altLang="en-US"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EC6EAC9-D005-5A21-F441-F72097CC481C}"/>
                  </a:ext>
                </a:extLst>
              </p:cNvPr>
              <p:cNvSpPr txBox="1"/>
              <p:nvPr/>
            </p:nvSpPr>
            <p:spPr>
              <a:xfrm>
                <a:off x="1855544" y="2549331"/>
                <a:ext cx="6010540" cy="4174284"/>
              </a:xfrm>
              <a:prstGeom prst="rect">
                <a:avLst/>
              </a:prstGeom>
              <a:noFill/>
            </p:spPr>
            <p:txBody>
              <a:bodyPr wrap="square" rtlCol="0">
                <a:spAutoFit/>
              </a:bodyPr>
              <a:lstStyle/>
              <a:p>
                <a:r>
                  <a:rPr lang="zh-CN" altLang="en-US" sz="2000" dirty="0"/>
                  <a:t>输入</a:t>
                </a:r>
                <a:r>
                  <a:rPr lang="en-US" altLang="zh-CN" sz="2000" dirty="0"/>
                  <a:t>: </a:t>
                </a:r>
                <a:r>
                  <a:rPr lang="zh-CN" altLang="en-US" sz="2000" dirty="0"/>
                  <a:t>目标函数</a:t>
                </a:r>
                <a14:m>
                  <m:oMath xmlns:m="http://schemas.openxmlformats.org/officeDocument/2006/math">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oMath>
                </a14:m>
                <a:r>
                  <a:rPr lang="en-US" altLang="zh-CN" sz="2000" dirty="0"/>
                  <a:t>, </a:t>
                </a:r>
                <a:r>
                  <a:rPr lang="zh-CN" altLang="en-US" sz="2000" dirty="0"/>
                  <a:t>梯度</a:t>
                </a:r>
                <a14:m>
                  <m:oMath xmlns:m="http://schemas.openxmlformats.org/officeDocument/2006/math">
                    <m:r>
                      <a:rPr lang="zh-CN" altLang="en-US" sz="2000" i="1">
                        <a:solidFill>
                          <a:srgbClr val="000000"/>
                        </a:solidFill>
                        <a:latin typeface="Cambria Math" panose="02040503050406030204" pitchFamily="18" charset="0"/>
                      </a:rPr>
                      <m:t>𝑔</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m:rPr>
                        <m:sty m:val="p"/>
                      </m:rP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oMath>
                </a14:m>
                <a:endParaRPr lang="en-US" altLang="zh-CN" sz="2000" dirty="0"/>
              </a:p>
              <a:p>
                <a:r>
                  <a:rPr lang="en-US" altLang="zh-CN" sz="2000" dirty="0"/>
                  <a:t>             </a:t>
                </a:r>
                <a:r>
                  <a:rPr lang="zh-CN" altLang="en-US" sz="2000" dirty="0"/>
                  <a:t>海赛矩阵</a:t>
                </a:r>
                <a14:m>
                  <m:oMath xmlns:m="http://schemas.openxmlformats.org/officeDocument/2006/math">
                    <m:r>
                      <a:rPr lang="zh-CN" altLang="en-US" sz="2000" i="1">
                        <a:solidFill>
                          <a:srgbClr val="000000"/>
                        </a:solidFill>
                        <a:latin typeface="Cambria Math" panose="02040503050406030204" pitchFamily="18" charset="0"/>
                      </a:rPr>
                      <m:t>𝐻</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oMath>
                </a14:m>
                <a:r>
                  <a:rPr lang="en-US" altLang="zh-CN" sz="2000" dirty="0"/>
                  <a:t>, </a:t>
                </a:r>
                <a:r>
                  <a:rPr lang="zh-CN" altLang="en-US" sz="2000" dirty="0"/>
                  <a:t>精度要求</a:t>
                </a:r>
                <a14:m>
                  <m:oMath xmlns:m="http://schemas.openxmlformats.org/officeDocument/2006/math">
                    <m:r>
                      <a:rPr lang="zh-CN" altLang="en-US" sz="2000" i="1">
                        <a:solidFill>
                          <a:srgbClr val="000000"/>
                        </a:solidFill>
                        <a:latin typeface="Cambria Math" panose="02040503050406030204" pitchFamily="18" charset="0"/>
                      </a:rPr>
                      <m:t>𝜀</m:t>
                    </m:r>
                  </m:oMath>
                </a14:m>
                <a:endParaRPr lang="en-US" altLang="zh-CN" sz="2000" dirty="0"/>
              </a:p>
              <a:p>
                <a:r>
                  <a:rPr lang="zh-CN" altLang="en-US" sz="2000" dirty="0"/>
                  <a:t>输出</a:t>
                </a:r>
                <a:r>
                  <a:rPr lang="en-US" altLang="zh-CN" sz="2000" dirty="0"/>
                  <a:t>:  </a:t>
                </a:r>
                <a14:m>
                  <m:oMath xmlns:m="http://schemas.openxmlformats.org/officeDocument/2006/math">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oMath>
                </a14:m>
                <a:r>
                  <a:rPr lang="zh-CN" altLang="en-US" sz="2000" dirty="0"/>
                  <a:t>的极小值点</a:t>
                </a:r>
                <a14:m>
                  <m:oMath xmlns:m="http://schemas.openxmlformats.org/officeDocument/2006/math">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oMath>
                </a14:m>
                <a:endParaRPr lang="en-US" altLang="zh-CN" sz="2000" dirty="0"/>
              </a:p>
              <a:p>
                <a:endParaRPr lang="en-US" altLang="zh-CN" sz="2000" dirty="0"/>
              </a:p>
              <a:p>
                <a:pPr marL="342900" indent="-342900">
                  <a:lnSpc>
                    <a:spcPct val="114000"/>
                  </a:lnSpc>
                  <a:buFontTx/>
                  <a:buAutoNum type="arabicParenBoth"/>
                </a:pPr>
                <a:r>
                  <a:rPr lang="zh-CN" altLang="en-US" sz="2000" dirty="0"/>
                  <a:t>取初始点 </a:t>
                </a:r>
                <a14:m>
                  <m:oMath xmlns:m="http://schemas.openxmlformats.org/officeDocument/2006/math">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en-US" altLang="zh-CN" sz="2000" b="0" i="1" smtClean="0">
                            <a:solidFill>
                              <a:srgbClr val="000000"/>
                            </a:solidFill>
                            <a:latin typeface="Cambria Math" panose="02040503050406030204" pitchFamily="18" charset="0"/>
                          </a:rPr>
                          <m:t>&lt;</m:t>
                        </m:r>
                        <m:r>
                          <a:rPr lang="zh-CN" altLang="en-US" sz="2000" i="1">
                            <a:solidFill>
                              <a:srgbClr val="000000"/>
                            </a:solidFill>
                            <a:latin typeface="Cambria Math" panose="02040503050406030204" pitchFamily="18" charset="0"/>
                          </a:rPr>
                          <m:t>0</m:t>
                        </m:r>
                        <m:r>
                          <a:rPr lang="en-US" altLang="zh-CN" sz="2000" b="0" i="1" smtClean="0">
                            <a:solidFill>
                              <a:srgbClr val="000000"/>
                            </a:solidFill>
                            <a:latin typeface="Cambria Math" panose="02040503050406030204" pitchFamily="18" charset="0"/>
                          </a:rPr>
                          <m:t>&gt;</m:t>
                        </m:r>
                      </m:sup>
                    </m:sSup>
                  </m:oMath>
                </a14:m>
                <a:r>
                  <a:rPr lang="en-US" altLang="zh-CN" sz="2000" dirty="0"/>
                  <a:t>, </a:t>
                </a:r>
                <a:r>
                  <a:rPr lang="zh-CN" altLang="en-US" sz="2000" dirty="0"/>
                  <a:t>置</a:t>
                </a:r>
                <a14:m>
                  <m:oMath xmlns:m="http://schemas.openxmlformats.org/officeDocument/2006/math">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=0</m:t>
                    </m:r>
                  </m:oMath>
                </a14:m>
                <a:endParaRPr lang="zh-CN" altLang="en-US" sz="2000" dirty="0"/>
              </a:p>
              <a:p>
                <a:pPr marL="342900" indent="-342900">
                  <a:lnSpc>
                    <a:spcPct val="114000"/>
                  </a:lnSpc>
                  <a:buFontTx/>
                  <a:buAutoNum type="arabicParenBoth"/>
                </a:pPr>
                <a:r>
                  <a:rPr lang="zh-CN" altLang="en-US" sz="2000" dirty="0"/>
                  <a:t>计算</a:t>
                </a:r>
                <a14:m>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𝑔</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𝑔</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en-US" altLang="zh-CN" sz="2000" b="0" i="1" smtClean="0">
                            <a:solidFill>
                              <a:srgbClr val="000000"/>
                            </a:solidFill>
                            <a:latin typeface="Cambria Math" panose="02040503050406030204" pitchFamily="18" charset="0"/>
                          </a:rPr>
                          <m:t>&lt;</m:t>
                        </m:r>
                        <m:r>
                          <a:rPr lang="zh-CN" altLang="en-US" sz="2000" i="1">
                            <a:solidFill>
                              <a:srgbClr val="000000"/>
                            </a:solidFill>
                            <a:latin typeface="Cambria Math" panose="02040503050406030204" pitchFamily="18" charset="0"/>
                          </a:rPr>
                          <m:t>𝑘</m:t>
                        </m:r>
                        <m:r>
                          <a:rPr lang="en-US" altLang="zh-CN" sz="2000" b="0" i="1" smtClean="0">
                            <a:solidFill>
                              <a:srgbClr val="000000"/>
                            </a:solidFill>
                            <a:latin typeface="Cambria Math" panose="02040503050406030204" pitchFamily="18" charset="0"/>
                          </a:rPr>
                          <m:t>&gt;</m:t>
                        </m:r>
                      </m:sup>
                    </m:sSup>
                    <m:r>
                      <a:rPr lang="zh-CN" altLang="en-US" sz="2000" i="1">
                        <a:solidFill>
                          <a:srgbClr val="000000"/>
                        </a:solidFill>
                        <a:latin typeface="Cambria Math" panose="02040503050406030204" pitchFamily="18" charset="0"/>
                      </a:rPr>
                      <m:t>)</m:t>
                    </m:r>
                  </m:oMath>
                </a14:m>
                <a:endParaRPr lang="en-US" altLang="zh-CN" sz="2000" dirty="0"/>
              </a:p>
              <a:p>
                <a:pPr marL="342900" indent="-342900">
                  <a:lnSpc>
                    <a:spcPct val="114000"/>
                  </a:lnSpc>
                  <a:buFontTx/>
                  <a:buAutoNum type="arabicParenBoth"/>
                </a:pPr>
                <a:r>
                  <a:rPr lang="zh-CN" altLang="en-US" sz="2000" dirty="0"/>
                  <a:t>若 </a:t>
                </a:r>
                <a14:m>
                  <m:oMath xmlns:m="http://schemas.openxmlformats.org/officeDocument/2006/math">
                    <m:d>
                      <m:dPr>
                        <m:begChr m:val="‖"/>
                        <m:endChr m:val="‖"/>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𝑔</m:t>
                            </m:r>
                          </m:e>
                          <m:sub>
                            <m:r>
                              <a:rPr lang="zh-CN" altLang="en-US" sz="2000" i="1">
                                <a:solidFill>
                                  <a:srgbClr val="000000"/>
                                </a:solidFill>
                                <a:latin typeface="Cambria Math" panose="02040503050406030204" pitchFamily="18" charset="0"/>
                              </a:rPr>
                              <m:t>𝑘</m:t>
                            </m:r>
                          </m:sub>
                        </m:sSub>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𝜀</m:t>
                    </m:r>
                  </m:oMath>
                </a14:m>
                <a:r>
                  <a:rPr lang="zh-CN" altLang="en-US" sz="2000" dirty="0"/>
                  <a:t> 则停止计算，得近似解 </a:t>
                </a:r>
                <a14:m>
                  <m:oMath xmlns:m="http://schemas.openxmlformats.org/officeDocument/2006/math">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r>
                      <a:rPr lang="zh-CN" altLang="en-US" sz="2000" i="1">
                        <a:solidFill>
                          <a:srgbClr val="000000"/>
                        </a:solidFill>
                        <a:latin typeface="Cambria Math" panose="02040503050406030204" pitchFamily="18" charset="0"/>
                      </a:rPr>
                      <m:t>=</m:t>
                    </m:r>
                    <m:sSup>
                      <m:sSupPr>
                        <m:ctrlPr>
                          <a:rPr lang="zh-CN" altLang="en-US" sz="2000" i="1" smtClean="0">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en-US" altLang="zh-CN" sz="2000" b="0" i="1" smtClean="0">
                            <a:solidFill>
                              <a:srgbClr val="000000"/>
                            </a:solidFill>
                            <a:latin typeface="Cambria Math" panose="02040503050406030204" pitchFamily="18" charset="0"/>
                          </a:rPr>
                          <m:t>&lt;</m:t>
                        </m:r>
                        <m:r>
                          <a:rPr lang="zh-CN" altLang="en-US" sz="2000" i="1">
                            <a:solidFill>
                              <a:srgbClr val="000000"/>
                            </a:solidFill>
                            <a:latin typeface="Cambria Math" panose="02040503050406030204" pitchFamily="18" charset="0"/>
                          </a:rPr>
                          <m:t>𝑘</m:t>
                        </m:r>
                        <m:r>
                          <a:rPr lang="en-US" altLang="zh-CN" sz="2000" b="0" i="1" smtClean="0">
                            <a:solidFill>
                              <a:srgbClr val="000000"/>
                            </a:solidFill>
                            <a:latin typeface="Cambria Math" panose="02040503050406030204" pitchFamily="18" charset="0"/>
                          </a:rPr>
                          <m:t>&gt;</m:t>
                        </m:r>
                      </m:sup>
                    </m:sSup>
                  </m:oMath>
                </a14:m>
                <a:endParaRPr lang="en-US" altLang="zh-CN" sz="2000" dirty="0"/>
              </a:p>
              <a:p>
                <a:pPr marL="342900" indent="-342900">
                  <a:lnSpc>
                    <a:spcPct val="114000"/>
                  </a:lnSpc>
                  <a:buFontTx/>
                  <a:buAutoNum type="arabicParenBoth"/>
                </a:pPr>
                <a:r>
                  <a:rPr lang="zh-CN" altLang="en-US" sz="2000" dirty="0"/>
                  <a:t>计算 </a:t>
                </a:r>
                <a14:m>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𝐻</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𝐻</m:t>
                    </m:r>
                    <m:d>
                      <m:dPr>
                        <m:ctrlPr>
                          <a:rPr lang="zh-CN" altLang="en-US" sz="2000" i="1">
                            <a:solidFill>
                              <a:srgbClr val="000000"/>
                            </a:solidFill>
                            <a:latin typeface="Cambria Math" panose="02040503050406030204" pitchFamily="18" charset="0"/>
                          </a:rPr>
                        </m:ctrlPr>
                      </m:dPr>
                      <m:e>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en-US" altLang="zh-CN" sz="2000" b="0" i="1" smtClean="0">
                                <a:solidFill>
                                  <a:srgbClr val="000000"/>
                                </a:solidFill>
                                <a:latin typeface="Cambria Math" panose="02040503050406030204" pitchFamily="18" charset="0"/>
                              </a:rPr>
                              <m:t>&lt;</m:t>
                            </m:r>
                            <m:r>
                              <a:rPr lang="en-US" altLang="zh-CN" sz="2000" b="0" i="1" smtClean="0">
                                <a:solidFill>
                                  <a:srgbClr val="000000"/>
                                </a:solidFill>
                                <a:latin typeface="Cambria Math" panose="02040503050406030204" pitchFamily="18" charset="0"/>
                              </a:rPr>
                              <m:t>𝑘</m:t>
                            </m:r>
                            <m:r>
                              <a:rPr lang="en-US" altLang="zh-CN" sz="2000" b="0" i="1" smtClean="0">
                                <a:solidFill>
                                  <a:srgbClr val="000000"/>
                                </a:solidFill>
                                <a:latin typeface="Cambria Math" panose="02040503050406030204" pitchFamily="18" charset="0"/>
                              </a:rPr>
                              <m:t>&gt;</m:t>
                            </m:r>
                          </m:sup>
                        </m:sSup>
                      </m:e>
                    </m:d>
                    <m:r>
                      <a:rPr lang="en-US" altLang="zh-CN" sz="2000" b="0" i="0" smtClean="0">
                        <a:solidFill>
                          <a:srgbClr val="000000"/>
                        </a:solidFill>
                        <a:latin typeface="Cambria Math" panose="02040503050406030204" pitchFamily="18" charset="0"/>
                      </a:rPr>
                      <m:t>,</m:t>
                    </m:r>
                  </m:oMath>
                </a14:m>
                <a:r>
                  <a:rPr lang="zh-CN" altLang="en-US" sz="2000" dirty="0"/>
                  <a:t> 并求</a:t>
                </a:r>
                <a14:m>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𝑘</m:t>
                        </m:r>
                      </m:sub>
                    </m:sSub>
                  </m:oMath>
                </a14:m>
                <a:endParaRPr lang="en-US" altLang="zh-CN" sz="2000" dirty="0"/>
              </a:p>
              <a:p>
                <a:pPr>
                  <a:lnSpc>
                    <a:spcPct val="114000"/>
                  </a:lnSpc>
                </a:pPr>
                <a:endParaRPr lang="en-US" altLang="zh-CN" sz="2000" dirty="0"/>
              </a:p>
              <a:p>
                <a:pPr>
                  <a:lnSpc>
                    <a:spcPct val="114000"/>
                  </a:lnSpc>
                </a:pPr>
                <a:endParaRPr lang="en-US" altLang="zh-CN" sz="2000" dirty="0"/>
              </a:p>
              <a:p>
                <a:pPr marL="342900" indent="-342900">
                  <a:lnSpc>
                    <a:spcPct val="114000"/>
                  </a:lnSpc>
                  <a:buFontTx/>
                  <a:buAutoNum type="arabicParenBoth" startAt="5"/>
                </a:pPr>
                <a:r>
                  <a:rPr lang="zh-CN" altLang="en-US" sz="2000" dirty="0"/>
                  <a:t>置</a:t>
                </a:r>
                <a14:m>
                  <m:oMath xmlns:m="http://schemas.openxmlformats.org/officeDocument/2006/math">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en-US" altLang="zh-CN" sz="2000" b="0" i="1" smtClean="0">
                            <a:solidFill>
                              <a:srgbClr val="000000"/>
                            </a:solidFill>
                            <a:latin typeface="Cambria Math" panose="02040503050406030204" pitchFamily="18" charset="0"/>
                          </a:rPr>
                          <m:t>&lt;</m:t>
                        </m:r>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+1&gt;</m:t>
                        </m:r>
                      </m:sup>
                    </m:sSup>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en-US" altLang="zh-CN" sz="2000" b="0" i="1" smtClean="0">
                            <a:solidFill>
                              <a:srgbClr val="000000"/>
                            </a:solidFill>
                            <a:latin typeface="Cambria Math" panose="02040503050406030204" pitchFamily="18" charset="0"/>
                          </a:rPr>
                          <m:t>&lt;</m:t>
                        </m:r>
                        <m:r>
                          <a:rPr lang="zh-CN" altLang="en-US" sz="2000" i="1">
                            <a:solidFill>
                              <a:srgbClr val="000000"/>
                            </a:solidFill>
                            <a:latin typeface="Cambria Math" panose="02040503050406030204" pitchFamily="18" charset="0"/>
                          </a:rPr>
                          <m:t>𝑘</m:t>
                        </m:r>
                        <m:r>
                          <a:rPr lang="en-US" altLang="zh-CN" sz="2000" b="0" i="1" smtClean="0">
                            <a:solidFill>
                              <a:srgbClr val="000000"/>
                            </a:solidFill>
                            <a:latin typeface="Cambria Math" panose="02040503050406030204" pitchFamily="18" charset="0"/>
                          </a:rPr>
                          <m:t>&gt;</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𝑘</m:t>
                        </m:r>
                      </m:sub>
                    </m:sSub>
                  </m:oMath>
                </a14:m>
                <a:endParaRPr lang="zh-CN" altLang="en-US" sz="2000" dirty="0"/>
              </a:p>
              <a:p>
                <a:pPr marL="342900" indent="-342900">
                  <a:lnSpc>
                    <a:spcPct val="114000"/>
                  </a:lnSpc>
                  <a:buFontTx/>
                  <a:buAutoNum type="arabicParenBoth" startAt="5"/>
                </a:pPr>
                <a:r>
                  <a:rPr lang="zh-CN" altLang="en-US" sz="2000" dirty="0"/>
                  <a:t>置</a:t>
                </a:r>
                <a14:m>
                  <m:oMath xmlns:m="http://schemas.openxmlformats.org/officeDocument/2006/math">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+1,</m:t>
                    </m:r>
                  </m:oMath>
                </a14:m>
                <a:r>
                  <a:rPr lang="zh-CN" altLang="en-US" sz="2000" dirty="0"/>
                  <a:t> 转</a:t>
                </a:r>
                <a:r>
                  <a:rPr lang="en-US" altLang="zh-CN" sz="2000" dirty="0"/>
                  <a:t>(2)</a:t>
                </a:r>
                <a:endParaRPr lang="zh-CN" altLang="en-US" sz="2000" dirty="0"/>
              </a:p>
            </p:txBody>
          </p:sp>
        </mc:Choice>
        <mc:Fallback xmlns="">
          <p:sp>
            <p:nvSpPr>
              <p:cNvPr id="12" name="文本框 11">
                <a:extLst>
                  <a:ext uri="{FF2B5EF4-FFF2-40B4-BE49-F238E27FC236}">
                    <a16:creationId xmlns:a16="http://schemas.microsoft.com/office/drawing/2014/main" id="{2EC6EAC9-D005-5A21-F441-F72097CC481C}"/>
                  </a:ext>
                </a:extLst>
              </p:cNvPr>
              <p:cNvSpPr txBox="1">
                <a:spLocks noRot="1" noChangeAspect="1" noMove="1" noResize="1" noEditPoints="1" noAdjustHandles="1" noChangeArrowheads="1" noChangeShapeType="1" noTextEdit="1"/>
              </p:cNvSpPr>
              <p:nvPr/>
            </p:nvSpPr>
            <p:spPr>
              <a:xfrm>
                <a:off x="1855544" y="2549331"/>
                <a:ext cx="6010540" cy="4174284"/>
              </a:xfrm>
              <a:prstGeom prst="rect">
                <a:avLst/>
              </a:prstGeom>
              <a:blipFill>
                <a:blip r:embed="rId2"/>
                <a:stretch>
                  <a:fillRect l="-1116" t="-730" b="-1752"/>
                </a:stretch>
              </a:blipFill>
            </p:spPr>
            <p:txBody>
              <a:bodyPr/>
              <a:lstStyle/>
              <a:p>
                <a:r>
                  <a:rPr lang="zh-CN" altLang="en-US">
                    <a:noFill/>
                  </a:rPr>
                  <a:t> </a:t>
                </a:r>
              </a:p>
            </p:txBody>
          </p:sp>
        </mc:Fallback>
      </mc:AlternateContent>
      <p:sp>
        <p:nvSpPr>
          <p:cNvPr id="13" name="对象 12">
            <a:extLst>
              <a:ext uri="{FF2B5EF4-FFF2-40B4-BE49-F238E27FC236}">
                <a16:creationId xmlns:a16="http://schemas.microsoft.com/office/drawing/2014/main" id="{F86A2BF2-B166-88A8-1A72-005116763DF8}"/>
              </a:ext>
            </a:extLst>
          </p:cNvPr>
          <p:cNvSpPr txBox="1"/>
          <p:nvPr/>
        </p:nvSpPr>
        <p:spPr>
          <a:xfrm>
            <a:off x="3680919" y="2896982"/>
            <a:ext cx="617537" cy="368300"/>
          </a:xfrm>
          <a:prstGeom prst="rect">
            <a:avLst/>
          </a:prstGeom>
        </p:spPr>
        <p:txBody>
          <a:bodyPr>
            <a:noAutofit/>
          </a:bodyPr>
          <a:lstStyle/>
          <a:p>
            <a:endParaRPr lang="zh-CN" altLang="en-US" sz="2200"/>
          </a:p>
        </p:txBody>
      </p:sp>
      <mc:AlternateContent xmlns:mc="http://schemas.openxmlformats.org/markup-compatibility/2006" xmlns:a14="http://schemas.microsoft.com/office/drawing/2010/main">
        <mc:Choice Requires="a14">
          <p:sp>
            <p:nvSpPr>
              <p:cNvPr id="27" name="对象 26">
                <a:extLst>
                  <a:ext uri="{FF2B5EF4-FFF2-40B4-BE49-F238E27FC236}">
                    <a16:creationId xmlns:a16="http://schemas.microsoft.com/office/drawing/2014/main" id="{1D44901C-3179-1580-53E8-14DCC7B759D9}"/>
                  </a:ext>
                </a:extLst>
              </p:cNvPr>
              <p:cNvSpPr txBox="1"/>
              <p:nvPr/>
            </p:nvSpPr>
            <p:spPr>
              <a:xfrm>
                <a:off x="3747784" y="5369559"/>
                <a:ext cx="2057400" cy="395633"/>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𝐻</m:t>
                          </m:r>
                        </m:e>
                        <m:sub>
                          <m:r>
                            <a:rPr lang="zh-CN" altLang="en-US" sz="2000" i="1">
                              <a:solidFill>
                                <a:srgbClr val="000000"/>
                              </a:solidFill>
                              <a:latin typeface="Cambria Math" panose="02040503050406030204" pitchFamily="18" charset="0"/>
                            </a:rPr>
                            <m:t>𝑘</m:t>
                          </m:r>
                        </m:sub>
                      </m:s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𝑔</m:t>
                          </m:r>
                        </m:e>
                        <m:sub>
                          <m:r>
                            <a:rPr lang="zh-CN" altLang="en-US" sz="2000" i="1">
                              <a:solidFill>
                                <a:srgbClr val="000000"/>
                              </a:solidFill>
                              <a:latin typeface="Cambria Math" panose="02040503050406030204" pitchFamily="18" charset="0"/>
                            </a:rPr>
                            <m:t>𝑘</m:t>
                          </m:r>
                        </m:sub>
                      </m:sSub>
                    </m:oMath>
                  </m:oMathPara>
                </a14:m>
                <a:endParaRPr lang="zh-CN" altLang="en-US" sz="2000"/>
              </a:p>
            </p:txBody>
          </p:sp>
        </mc:Choice>
        <mc:Fallback xmlns="">
          <p:sp>
            <p:nvSpPr>
              <p:cNvPr id="27" name="对象 26">
                <a:extLst>
                  <a:ext uri="{FF2B5EF4-FFF2-40B4-BE49-F238E27FC236}">
                    <a16:creationId xmlns:a16="http://schemas.microsoft.com/office/drawing/2014/main" id="{1D44901C-3179-1580-53E8-14DCC7B759D9}"/>
                  </a:ext>
                </a:extLst>
              </p:cNvPr>
              <p:cNvSpPr txBox="1">
                <a:spLocks noRot="1" noChangeAspect="1" noMove="1" noResize="1" noEditPoints="1" noAdjustHandles="1" noChangeArrowheads="1" noChangeShapeType="1" noTextEdit="1"/>
              </p:cNvSpPr>
              <p:nvPr/>
            </p:nvSpPr>
            <p:spPr>
              <a:xfrm>
                <a:off x="3747784" y="5369559"/>
                <a:ext cx="2057400" cy="395633"/>
              </a:xfrm>
              <a:prstGeom prst="rect">
                <a:avLst/>
              </a:prstGeom>
              <a:blipFill>
                <a:blip r:embed="rId3"/>
                <a:stretch>
                  <a:fillRect b="-7692"/>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C9FB44E2-5100-5C84-9A71-6CF55A899F71}"/>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35</a:t>
            </a:fld>
            <a:endParaRPr lang="en-US" dirty="0"/>
          </a:p>
        </p:txBody>
      </p:sp>
    </p:spTree>
    <p:extLst>
      <p:ext uri="{BB962C8B-B14F-4D97-AF65-F5344CB8AC3E}">
        <p14:creationId xmlns:p14="http://schemas.microsoft.com/office/powerpoint/2010/main" val="4143450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77F9F51-862E-B9AC-4364-41F8125A6BFD}"/>
              </a:ext>
            </a:extLst>
          </p:cNvPr>
          <p:cNvSpPr txBox="1"/>
          <p:nvPr/>
        </p:nvSpPr>
        <p:spPr>
          <a:xfrm>
            <a:off x="259373" y="16485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拟牛顿法</a:t>
            </a:r>
            <a:endParaRPr lang="en-US" altLang="zh-CN" dirty="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6A17B7E3-A297-10FC-2B41-C181D6526C82}"/>
                  </a:ext>
                </a:extLst>
              </p:cNvPr>
              <p:cNvSpPr>
                <a:spLocks noGrp="1"/>
              </p:cNvSpPr>
              <p:nvPr>
                <p:ph idx="1"/>
              </p:nvPr>
            </p:nvSpPr>
            <p:spPr>
              <a:xfrm>
                <a:off x="342899" y="2523899"/>
                <a:ext cx="8485569" cy="3832452"/>
              </a:xfrm>
            </p:spPr>
            <p:txBody>
              <a:bodyPr>
                <a:normAutofit/>
              </a:bodyPr>
              <a:lstStyle/>
              <a:p>
                <a:r>
                  <a:rPr lang="zh-CN" altLang="en-US" sz="2200" dirty="0"/>
                  <a:t>考虑用一</a:t>
                </a:r>
                <a:r>
                  <a:rPr lang="zh-CN" altLang="en-US" sz="2200"/>
                  <a:t>个</a:t>
                </a:r>
                <a14:m>
                  <m:oMath xmlns:m="http://schemas.openxmlformats.org/officeDocument/2006/math">
                    <m:r>
                      <a:rPr lang="en-US" altLang="zh-CN" sz="2200" i="1">
                        <a:solidFill>
                          <a:srgbClr val="000000"/>
                        </a:solidFill>
                        <a:latin typeface="Cambria Math" panose="02040503050406030204" pitchFamily="18" charset="0"/>
                      </a:rPr>
                      <m:t>𝑛</m:t>
                    </m:r>
                  </m:oMath>
                </a14:m>
                <a:r>
                  <a:rPr lang="zh-CN" altLang="en-US" sz="2200"/>
                  <a:t>阶</a:t>
                </a:r>
                <a:r>
                  <a:rPr lang="zh-CN" altLang="en-US" sz="2200" dirty="0"/>
                  <a:t>矩阵</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𝐺</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oMath>
                </a14:m>
                <a:r>
                  <a:rPr lang="zh-CN" altLang="en-US" sz="2200" dirty="0"/>
                  <a:t>来近似代替</a:t>
                </a:r>
                <a14:m>
                  <m:oMath xmlns:m="http://schemas.openxmlformats.org/officeDocument/2006/math">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up>
                        <m:r>
                          <a:rPr lang="zh-CN" altLang="en-US" sz="2200" i="1">
                            <a:solidFill>
                              <a:srgbClr val="000000"/>
                            </a:solidFill>
                            <a:latin typeface="Cambria Math" panose="02040503050406030204" pitchFamily="18" charset="0"/>
                          </a:rPr>
                          <m:t>−1</m:t>
                        </m:r>
                      </m:sup>
                    </m:sSubSup>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𝐻</m:t>
                        </m:r>
                      </m:e>
                      <m:sup>
                        <m:r>
                          <a:rPr lang="zh-CN" altLang="en-US" sz="2200" i="1">
                            <a:solidFill>
                              <a:srgbClr val="000000"/>
                            </a:solidFill>
                            <a:latin typeface="Cambria Math" panose="02040503050406030204" pitchFamily="18" charset="0"/>
                          </a:rPr>
                          <m:t>−1</m:t>
                        </m:r>
                      </m:sup>
                    </m:sSup>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oMath>
                </a14:m>
                <a:endParaRPr lang="zh-CN" altLang="en-US" sz="2200"/>
              </a:p>
              <a:p>
                <a:endParaRPr lang="en-US" altLang="zh-CN" sz="2200" dirty="0"/>
              </a:p>
              <a:p>
                <a:endParaRPr lang="en-US" altLang="zh-CN" sz="2200" dirty="0"/>
              </a:p>
              <a:p>
                <a:endParaRPr lang="en-US" altLang="zh-CN" sz="2200" dirty="0"/>
              </a:p>
              <a:p>
                <a14:m>
                  <m:oMath xmlns:m="http://schemas.openxmlformats.org/officeDocument/2006/math">
                    <m:r>
                      <m:rPr>
                        <m:nor/>
                      </m:rPr>
                      <a:rPr lang="zh-CN" altLang="en-US" sz="2200" b="1" dirty="0">
                        <a:solidFill>
                          <a:srgbClr val="C00000"/>
                        </a:solidFill>
                      </a:rPr>
                      <m:t>拟牛顿条件</m:t>
                    </m:r>
                    <m:r>
                      <a:rPr lang="en-US" altLang="zh-CN" sz="2200" b="1" i="1" dirty="0">
                        <a:solidFill>
                          <a:srgbClr val="C00000"/>
                        </a:solidFill>
                        <a:latin typeface="Cambria Math" panose="02040503050406030204" pitchFamily="18" charset="0"/>
                      </a:rPr>
                      <m:t>:</m:t>
                    </m:r>
                  </m:oMath>
                </a14:m>
                <a:endParaRPr lang="zh-CN" altLang="en-US" sz="2200"/>
              </a:p>
              <a:p>
                <a:pPr marL="0" indent="0">
                  <a:buNone/>
                </a:pPr>
                <a:r>
                  <a:rPr lang="en-US" altLang="zh-CN" sz="2200"/>
                  <a:t>                  </a:t>
                </a:r>
              </a:p>
              <a:p>
                <a:pPr marL="0" indent="0">
                  <a:buNone/>
                </a:pPr>
                <a:endParaRPr lang="en-US" altLang="zh-CN" sz="2200"/>
              </a:p>
              <a:p>
                <a:r>
                  <a:rPr lang="zh-CN" altLang="en-US" sz="2200"/>
                  <a:t>如果 </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Sub>
                  </m:oMath>
                </a14:m>
                <a:r>
                  <a:rPr lang="zh-CN" altLang="en-US" sz="2200" dirty="0"/>
                  <a:t> 是正定的</a:t>
                </a:r>
                <a:r>
                  <a:rPr lang="en-US" altLang="zh-CN" sz="2200" dirty="0"/>
                  <a:t>, </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oMath>
                </a14:m>
                <a:r>
                  <a:rPr lang="zh-CN" altLang="en-US" sz="2200" dirty="0"/>
                  <a:t>也是</a:t>
                </a:r>
                <a:r>
                  <a:rPr lang="zh-CN" altLang="en-US" sz="2200"/>
                  <a:t>正定的</a:t>
                </a:r>
                <a:r>
                  <a:rPr lang="en-US" altLang="zh-CN" sz="2200"/>
                  <a:t>, </a:t>
                </a:r>
                <a:r>
                  <a:rPr lang="zh-CN" altLang="en-US" sz="2200"/>
                  <a:t>那么</a:t>
                </a:r>
                <a:r>
                  <a:rPr lang="zh-CN" altLang="en-US" sz="2200" dirty="0"/>
                  <a:t>可以保证牛顿法搜索方向</a:t>
                </a:r>
                <a14:m>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𝑝</m:t>
                        </m:r>
                      </m:e>
                      <m:sub>
                        <m:r>
                          <a:rPr lang="zh-CN" altLang="en-US" sz="2400" i="1">
                            <a:solidFill>
                              <a:srgbClr val="000000"/>
                            </a:solidFill>
                            <a:latin typeface="Cambria Math" panose="02040503050406030204" pitchFamily="18" charset="0"/>
                          </a:rPr>
                          <m:t>𝑘</m:t>
                        </m:r>
                      </m:sub>
                    </m:sSub>
                  </m:oMath>
                </a14:m>
                <a:r>
                  <a:rPr lang="zh-CN" altLang="en-US" sz="2200" dirty="0"/>
                  <a:t>是</a:t>
                </a:r>
                <a:r>
                  <a:rPr lang="zh-CN" altLang="en-US" sz="2200"/>
                  <a:t>下降方向</a:t>
                </a:r>
                <a:r>
                  <a:rPr lang="en-US" altLang="zh-CN" sz="2200"/>
                  <a:t>, </a:t>
                </a:r>
                <a:r>
                  <a:rPr lang="zh-CN" altLang="en-US" sz="2200"/>
                  <a:t>因为</a:t>
                </a:r>
                <a:r>
                  <a:rPr lang="zh-CN" altLang="en-US" sz="2200" dirty="0"/>
                  <a:t>搜索方向</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𝑝</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𝜆</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oMath>
                </a14:m>
                <a:endParaRPr lang="en-US" altLang="zh-CN" sz="2200" dirty="0"/>
              </a:p>
            </p:txBody>
          </p:sp>
        </mc:Choice>
        <mc:Fallback xmlns="">
          <p:sp>
            <p:nvSpPr>
              <p:cNvPr id="5" name="内容占位符 2">
                <a:extLst>
                  <a:ext uri="{FF2B5EF4-FFF2-40B4-BE49-F238E27FC236}">
                    <a16:creationId xmlns:a16="http://schemas.microsoft.com/office/drawing/2014/main" id="{6A17B7E3-A297-10FC-2B41-C181D6526C82}"/>
                  </a:ext>
                </a:extLst>
              </p:cNvPr>
              <p:cNvSpPr>
                <a:spLocks noGrp="1" noRot="1" noChangeAspect="1" noMove="1" noResize="1" noEditPoints="1" noAdjustHandles="1" noChangeArrowheads="1" noChangeShapeType="1" noTextEdit="1"/>
              </p:cNvSpPr>
              <p:nvPr>
                <p:ph idx="1"/>
              </p:nvPr>
            </p:nvSpPr>
            <p:spPr>
              <a:xfrm>
                <a:off x="342899" y="2523899"/>
                <a:ext cx="8485569" cy="3832452"/>
              </a:xfrm>
              <a:blipFill>
                <a:blip r:embed="rId3"/>
                <a:stretch>
                  <a:fillRect l="-790" t="-1431" r="-503" b="-7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对象 15">
                <a:extLst>
                  <a:ext uri="{FF2B5EF4-FFF2-40B4-BE49-F238E27FC236}">
                    <a16:creationId xmlns:a16="http://schemas.microsoft.com/office/drawing/2014/main" id="{7BD3826F-06ED-15A5-C328-7975E39AD54A}"/>
                  </a:ext>
                </a:extLst>
              </p:cNvPr>
              <p:cNvSpPr txBox="1"/>
              <p:nvPr/>
            </p:nvSpPr>
            <p:spPr>
              <a:xfrm>
                <a:off x="2674714" y="3100559"/>
                <a:ext cx="3590857" cy="41751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m:rPr>
                          <m:sty m:val="p"/>
                        </m:rP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oMath>
                  </m:oMathPara>
                </a14:m>
                <a:endParaRPr lang="zh-CN" altLang="en-US" sz="2200"/>
              </a:p>
            </p:txBody>
          </p:sp>
        </mc:Choice>
        <mc:Fallback xmlns="">
          <p:sp>
            <p:nvSpPr>
              <p:cNvPr id="16" name="对象 15">
                <a:extLst>
                  <a:ext uri="{FF2B5EF4-FFF2-40B4-BE49-F238E27FC236}">
                    <a16:creationId xmlns:a16="http://schemas.microsoft.com/office/drawing/2014/main" id="{7BD3826F-06ED-15A5-C328-7975E39AD54A}"/>
                  </a:ext>
                </a:extLst>
              </p:cNvPr>
              <p:cNvSpPr txBox="1">
                <a:spLocks noRot="1" noChangeAspect="1" noMove="1" noResize="1" noEditPoints="1" noAdjustHandles="1" noChangeArrowheads="1" noChangeShapeType="1" noTextEdit="1"/>
              </p:cNvSpPr>
              <p:nvPr/>
            </p:nvSpPr>
            <p:spPr>
              <a:xfrm>
                <a:off x="2674714" y="3100559"/>
                <a:ext cx="3590857" cy="417512"/>
              </a:xfrm>
              <a:prstGeom prst="rect">
                <a:avLst/>
              </a:prstGeom>
              <a:blipFill>
                <a:blip r:embed="rId4"/>
                <a:stretch>
                  <a:fillRect b="-25000"/>
                </a:stretch>
              </a:blipFill>
            </p:spPr>
            <p:txBody>
              <a:bodyPr/>
              <a:lstStyle/>
              <a:p>
                <a:r>
                  <a:rPr lang="zh-CN" altLang="en-US">
                    <a:noFill/>
                  </a:rPr>
                  <a:t> </a:t>
                </a:r>
              </a:p>
            </p:txBody>
          </p:sp>
        </mc:Fallback>
      </mc:AlternateContent>
      <p:graphicFrame>
        <p:nvGraphicFramePr>
          <p:cNvPr id="17" name="对象 16">
            <a:extLst>
              <a:ext uri="{FF2B5EF4-FFF2-40B4-BE49-F238E27FC236}">
                <a16:creationId xmlns:a16="http://schemas.microsoft.com/office/drawing/2014/main" id="{B80A2D42-B68F-7767-5BE9-134A0FBF79E3}"/>
              </a:ext>
            </a:extLst>
          </p:cNvPr>
          <p:cNvGraphicFramePr>
            <a:graphicFrameLocks noChangeAspect="1"/>
          </p:cNvGraphicFramePr>
          <p:nvPr>
            <p:extLst>
              <p:ext uri="{D42A27DB-BD31-4B8C-83A1-F6EECF244321}">
                <p14:modId xmlns:p14="http://schemas.microsoft.com/office/powerpoint/2010/main" val="2173239420"/>
              </p:ext>
            </p:extLst>
          </p:nvPr>
        </p:nvGraphicFramePr>
        <p:xfrm>
          <a:off x="2833051" y="3595358"/>
          <a:ext cx="192087" cy="300037"/>
        </p:xfrm>
        <a:graphic>
          <a:graphicData uri="http://schemas.openxmlformats.org/presentationml/2006/ole">
            <mc:AlternateContent xmlns:mc="http://schemas.openxmlformats.org/markup-compatibility/2006">
              <mc:Choice xmlns:v="urn:schemas-microsoft-com:vml" Requires="v">
                <p:oleObj name="Equation" r:id="rId5" imgW="114120" imgH="177480" progId="Equation.DSMT4">
                  <p:embed/>
                </p:oleObj>
              </mc:Choice>
              <mc:Fallback>
                <p:oleObj name="Equation" r:id="rId5" imgW="114120" imgH="177480" progId="Equation.DSMT4">
                  <p:embed/>
                  <p:pic>
                    <p:nvPicPr>
                      <p:cNvPr id="17" name="对象 16">
                        <a:extLst>
                          <a:ext uri="{FF2B5EF4-FFF2-40B4-BE49-F238E27FC236}">
                            <a16:creationId xmlns:a16="http://schemas.microsoft.com/office/drawing/2014/main" id="{B80A2D42-B68F-7767-5BE9-134A0FBF79E3}"/>
                          </a:ext>
                        </a:extLst>
                      </p:cNvPr>
                      <p:cNvPicPr/>
                      <p:nvPr/>
                    </p:nvPicPr>
                    <p:blipFill>
                      <a:blip r:embed="rId6"/>
                      <a:stretch>
                        <a:fillRect/>
                      </a:stretch>
                    </p:blipFill>
                    <p:spPr>
                      <a:xfrm>
                        <a:off x="2833051" y="3595358"/>
                        <a:ext cx="192087" cy="30003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8" name="对象 17">
                <a:extLst>
                  <a:ext uri="{FF2B5EF4-FFF2-40B4-BE49-F238E27FC236}">
                    <a16:creationId xmlns:a16="http://schemas.microsoft.com/office/drawing/2014/main" id="{7073BC26-C22B-D9C3-36AF-935C93A5BE58}"/>
                  </a:ext>
                </a:extLst>
              </p:cNvPr>
              <p:cNvSpPr txBox="1"/>
              <p:nvPr/>
            </p:nvSpPr>
            <p:spPr>
              <a:xfrm>
                <a:off x="2624819" y="3518495"/>
                <a:ext cx="3921728" cy="42703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p>
                      </m:sSup>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oMath>
                  </m:oMathPara>
                </a14:m>
                <a:endParaRPr lang="zh-CN" altLang="en-US" sz="2200"/>
              </a:p>
            </p:txBody>
          </p:sp>
        </mc:Choice>
        <mc:Fallback xmlns="">
          <p:sp>
            <p:nvSpPr>
              <p:cNvPr id="18" name="对象 17">
                <a:extLst>
                  <a:ext uri="{FF2B5EF4-FFF2-40B4-BE49-F238E27FC236}">
                    <a16:creationId xmlns:a16="http://schemas.microsoft.com/office/drawing/2014/main" id="{7073BC26-C22B-D9C3-36AF-935C93A5BE58}"/>
                  </a:ext>
                </a:extLst>
              </p:cNvPr>
              <p:cNvSpPr txBox="1">
                <a:spLocks noRot="1" noChangeAspect="1" noMove="1" noResize="1" noEditPoints="1" noAdjustHandles="1" noChangeArrowheads="1" noChangeShapeType="1" noTextEdit="1"/>
              </p:cNvSpPr>
              <p:nvPr/>
            </p:nvSpPr>
            <p:spPr>
              <a:xfrm>
                <a:off x="2624819" y="3518495"/>
                <a:ext cx="3921728" cy="427038"/>
              </a:xfrm>
              <a:prstGeom prst="rect">
                <a:avLst/>
              </a:prstGeom>
              <a:blipFill>
                <a:blip r:embed="rId7"/>
                <a:stretch>
                  <a:fillRect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对象 18">
                <a:extLst>
                  <a:ext uri="{FF2B5EF4-FFF2-40B4-BE49-F238E27FC236}">
                    <a16:creationId xmlns:a16="http://schemas.microsoft.com/office/drawing/2014/main" id="{6833D0B8-2486-CE1E-4F03-D219A418B5B0}"/>
                  </a:ext>
                </a:extLst>
              </p:cNvPr>
              <p:cNvSpPr txBox="1"/>
              <p:nvPr/>
            </p:nvSpPr>
            <p:spPr>
              <a:xfrm>
                <a:off x="2269892" y="4178394"/>
                <a:ext cx="5645036" cy="431800"/>
              </a:xfrm>
              <a:prstGeom prst="rect">
                <a:avLst/>
              </a:prstGeom>
            </p:spPr>
            <p:txBody>
              <a:bodyPr>
                <a:noAutofit/>
              </a:bodyPr>
              <a:lstStyle/>
              <a:p>
                <a:r>
                  <a:rPr lang="zh-CN" altLang="en-US" sz="2200"/>
                  <a:t>记  </a:t>
                </a:r>
                <a14:m>
                  <m:oMath xmlns:m="http://schemas.openxmlformats.org/officeDocument/2006/math">
                    <m:sSub>
                      <m:sSubPr>
                        <m:ctrlPr>
                          <a:rPr lang="zh-CN" altLang="en-US" sz="2200" i="1" smtClean="0">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r>
                      <a:rPr lang="en-US" altLang="zh-CN" sz="2200" b="0" i="1" smtClean="0">
                        <a:solidFill>
                          <a:srgbClr val="000000"/>
                        </a:solidFill>
                        <a:latin typeface="Cambria Math" panose="02040503050406030204" pitchFamily="18" charset="0"/>
                      </a:rPr>
                      <m:t>  </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p>
                    </m:sSup>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𝑘</m:t>
                            </m:r>
                          </m:e>
                        </m:d>
                      </m:sup>
                    </m:sSup>
                  </m:oMath>
                </a14:m>
                <a:endParaRPr lang="en-US" altLang="zh-CN" sz="2200">
                  <a:solidFill>
                    <a:srgbClr val="000000"/>
                  </a:solidFill>
                </a:endParaRPr>
              </a:p>
              <a:p>
                <a:endParaRPr lang="zh-CN" altLang="en-US" sz="2200"/>
              </a:p>
            </p:txBody>
          </p:sp>
        </mc:Choice>
        <mc:Fallback xmlns="">
          <p:sp>
            <p:nvSpPr>
              <p:cNvPr id="19" name="对象 18">
                <a:extLst>
                  <a:ext uri="{FF2B5EF4-FFF2-40B4-BE49-F238E27FC236}">
                    <a16:creationId xmlns:a16="http://schemas.microsoft.com/office/drawing/2014/main" id="{6833D0B8-2486-CE1E-4F03-D219A418B5B0}"/>
                  </a:ext>
                </a:extLst>
              </p:cNvPr>
              <p:cNvSpPr txBox="1">
                <a:spLocks noRot="1" noChangeAspect="1" noMove="1" noResize="1" noEditPoints="1" noAdjustHandles="1" noChangeArrowheads="1" noChangeShapeType="1" noTextEdit="1"/>
              </p:cNvSpPr>
              <p:nvPr/>
            </p:nvSpPr>
            <p:spPr>
              <a:xfrm>
                <a:off x="2269892" y="4178394"/>
                <a:ext cx="5645036" cy="431800"/>
              </a:xfrm>
              <a:prstGeom prst="rect">
                <a:avLst/>
              </a:prstGeom>
              <a:blipFill>
                <a:blip r:embed="rId8"/>
                <a:stretch>
                  <a:fillRect l="-1404" t="-1408" b="-35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对象 20">
                <a:extLst>
                  <a:ext uri="{FF2B5EF4-FFF2-40B4-BE49-F238E27FC236}">
                    <a16:creationId xmlns:a16="http://schemas.microsoft.com/office/drawing/2014/main" id="{B731F867-49EF-CFD2-8698-D0B7CCCB201E}"/>
                  </a:ext>
                </a:extLst>
              </p:cNvPr>
              <p:cNvSpPr txBox="1"/>
              <p:nvPr/>
            </p:nvSpPr>
            <p:spPr>
              <a:xfrm>
                <a:off x="1929534" y="6211024"/>
                <a:ext cx="4758743" cy="43021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200" i="1" smtClean="0">
                          <a:solidFill>
                            <a:srgbClr val="000000"/>
                          </a:solidFill>
                          <a:latin typeface="Cambria Math" panose="02040503050406030204" pitchFamily="18" charset="0"/>
                        </a:rPr>
                        <m:t>𝑥</m:t>
                      </m:r>
                      <m:r>
                        <a:rPr lang="zh-CN" altLang="en-US" sz="2200" i="1" smtClean="0">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𝜆</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𝑝</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up>
                          <m:r>
                            <a:rPr lang="zh-CN" altLang="en-US" sz="2200" i="1">
                              <a:solidFill>
                                <a:srgbClr val="000000"/>
                              </a:solidFill>
                              <a:latin typeface="Cambria Math" panose="02040503050406030204" pitchFamily="18" charset="0"/>
                            </a:rPr>
                            <m:t>−1</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oMath>
                  </m:oMathPara>
                </a14:m>
                <a:endParaRPr lang="zh-CN" altLang="en-US" sz="2200"/>
              </a:p>
            </p:txBody>
          </p:sp>
        </mc:Choice>
        <mc:Fallback xmlns="">
          <p:sp>
            <p:nvSpPr>
              <p:cNvPr id="21" name="对象 20">
                <a:extLst>
                  <a:ext uri="{FF2B5EF4-FFF2-40B4-BE49-F238E27FC236}">
                    <a16:creationId xmlns:a16="http://schemas.microsoft.com/office/drawing/2014/main" id="{B731F867-49EF-CFD2-8698-D0B7CCCB201E}"/>
                  </a:ext>
                </a:extLst>
              </p:cNvPr>
              <p:cNvSpPr txBox="1">
                <a:spLocks noRot="1" noChangeAspect="1" noMove="1" noResize="1" noEditPoints="1" noAdjustHandles="1" noChangeArrowheads="1" noChangeShapeType="1" noTextEdit="1"/>
              </p:cNvSpPr>
              <p:nvPr/>
            </p:nvSpPr>
            <p:spPr>
              <a:xfrm>
                <a:off x="1929534" y="6211024"/>
                <a:ext cx="4758743" cy="430212"/>
              </a:xfrm>
              <a:prstGeom prst="rect">
                <a:avLst/>
              </a:prstGeom>
              <a:blipFill>
                <a:blip r:embed="rId9"/>
                <a:stretch>
                  <a:fillRect b="-14286"/>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2A2A47E0-102A-CD00-CDC3-F3EC902BFF3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36</a:t>
            </a:fld>
            <a:endParaRPr 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5764FC46-F0E7-4610-86C3-20A1B88F6F20}"/>
                  </a:ext>
                </a:extLst>
              </p:cNvPr>
              <p:cNvSpPr/>
              <p:nvPr/>
            </p:nvSpPr>
            <p:spPr>
              <a:xfrm>
                <a:off x="2505405" y="4769919"/>
                <a:ext cx="3929474" cy="4436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r>
                        <a:rPr lang="en-US" altLang="zh-CN" sz="2200" i="1">
                          <a:solidFill>
                            <a:srgbClr val="000000"/>
                          </a:solidFill>
                          <a:latin typeface="Cambria Math" panose="02040503050406030204" pitchFamily="18" charset="0"/>
                        </a:rPr>
                        <m:t>,  </m:t>
                      </m:r>
                      <m:r>
                        <a:rPr lang="zh-CN" altLang="en-US" sz="2200" i="1">
                          <a:solidFill>
                            <a:srgbClr val="000000"/>
                          </a:solidFill>
                          <a:latin typeface="Cambria Math" panose="02040503050406030204" pitchFamily="18" charset="0"/>
                        </a:rPr>
                        <m:t>或</m:t>
                      </m:r>
                      <m:r>
                        <a:rPr lang="en-US" altLang="zh-CN" sz="2200" i="1">
                          <a:solidFill>
                            <a:srgbClr val="000000"/>
                          </a:solidFill>
                          <a:latin typeface="Cambria Math" panose="02040503050406030204" pitchFamily="18" charset="0"/>
                        </a:rPr>
                        <m:t> </m:t>
                      </m:r>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up>
                          <m:r>
                            <a:rPr lang="zh-CN" altLang="en-US" sz="2200" i="1">
                              <a:solidFill>
                                <a:srgbClr val="000000"/>
                              </a:solidFill>
                              <a:latin typeface="Cambria Math" panose="02040503050406030204" pitchFamily="18" charset="0"/>
                            </a:rPr>
                            <m:t>−1</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oMath>
                  </m:oMathPara>
                </a14:m>
                <a:endParaRPr lang="zh-CN" altLang="en-US" sz="2200"/>
              </a:p>
            </p:txBody>
          </p:sp>
        </mc:Choice>
        <mc:Fallback xmlns="">
          <p:sp>
            <p:nvSpPr>
              <p:cNvPr id="6" name="矩形 5">
                <a:extLst>
                  <a:ext uri="{FF2B5EF4-FFF2-40B4-BE49-F238E27FC236}">
                    <a16:creationId xmlns:a16="http://schemas.microsoft.com/office/drawing/2014/main" id="{5764FC46-F0E7-4610-86C3-20A1B88F6F20}"/>
                  </a:ext>
                </a:extLst>
              </p:cNvPr>
              <p:cNvSpPr>
                <a:spLocks noRot="1" noChangeAspect="1" noMove="1" noResize="1" noEditPoints="1" noAdjustHandles="1" noChangeArrowheads="1" noChangeShapeType="1" noTextEdit="1"/>
              </p:cNvSpPr>
              <p:nvPr/>
            </p:nvSpPr>
            <p:spPr>
              <a:xfrm>
                <a:off x="2505405" y="4769919"/>
                <a:ext cx="3929474" cy="443648"/>
              </a:xfrm>
              <a:prstGeom prst="rect">
                <a:avLst/>
              </a:prstGeom>
              <a:blipFill>
                <a:blip r:embed="rId10"/>
                <a:stretch>
                  <a:fillRect b="-95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5860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0D2C51E-E230-7A38-A3B7-689530BC84BF}"/>
              </a:ext>
            </a:extLst>
          </p:cNvPr>
          <p:cNvSpPr txBox="1"/>
          <p:nvPr/>
        </p:nvSpPr>
        <p:spPr>
          <a:xfrm>
            <a:off x="259373" y="164248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拟牛顿法</a:t>
            </a:r>
            <a:endParaRPr lang="en-US" altLang="zh-CN" dirty="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8F4EA2D9-0C30-27D2-71A1-D11C3BCE5691}"/>
                  </a:ext>
                </a:extLst>
              </p:cNvPr>
              <p:cNvSpPr>
                <a:spLocks noGrp="1"/>
              </p:cNvSpPr>
              <p:nvPr>
                <p:ph idx="1"/>
              </p:nvPr>
            </p:nvSpPr>
            <p:spPr>
              <a:xfrm>
                <a:off x="372978" y="2489970"/>
                <a:ext cx="8107947" cy="4192086"/>
              </a:xfrm>
            </p:spPr>
            <p:txBody>
              <a:bodyPr>
                <a:normAutofit/>
              </a:bodyPr>
              <a:lstStyle/>
              <a:p>
                <a:endParaRPr lang="en-US" altLang="zh-CN" sz="2200"/>
              </a:p>
              <a:p>
                <a:r>
                  <a:rPr lang="zh-CN" altLang="en-US" sz="2200"/>
                  <a:t>由</a:t>
                </a:r>
                <a:r>
                  <a:rPr lang="en-US" altLang="zh-CN" sz="2200" dirty="0"/>
                  <a:t>B.</a:t>
                </a:r>
                <a:r>
                  <a:rPr lang="en-US" altLang="zh-CN" sz="2200"/>
                  <a:t>8</a:t>
                </a:r>
                <a:r>
                  <a:rPr lang="zh-CN" altLang="en-US" sz="2200"/>
                  <a:t>得</a:t>
                </a:r>
                <a:r>
                  <a:rPr lang="en-US" altLang="zh-CN" sz="2200"/>
                  <a:t>:</a:t>
                </a:r>
                <a:endParaRPr lang="en-US" altLang="zh-CN" sz="2200" dirty="0"/>
              </a:p>
              <a:p>
                <a:endParaRPr lang="en-US" altLang="zh-CN" sz="2200" dirty="0"/>
              </a:p>
              <a:p>
                <a:r>
                  <a:rPr lang="zh-CN" altLang="en-US" sz="2200" dirty="0"/>
                  <a:t>由</a:t>
                </a:r>
                <a:r>
                  <a:rPr lang="en-US" altLang="zh-CN" sz="2200" dirty="0"/>
                  <a:t>B.</a:t>
                </a:r>
                <a:r>
                  <a:rPr lang="en-US" altLang="zh-CN" sz="2200"/>
                  <a:t>2</a:t>
                </a:r>
                <a:r>
                  <a:rPr lang="zh-CN" altLang="en-US" sz="2200"/>
                  <a:t>得</a:t>
                </a:r>
                <a:r>
                  <a:rPr lang="en-US" altLang="zh-CN" sz="2200"/>
                  <a:t>:</a:t>
                </a:r>
                <a:endParaRPr lang="en-US" altLang="zh-CN" sz="2200" dirty="0"/>
              </a:p>
              <a:p>
                <a:pPr marL="0" indent="0">
                  <a:buNone/>
                </a:pPr>
                <a:endParaRPr lang="en-US" altLang="zh-CN" sz="2200"/>
              </a:p>
              <a:p>
                <a:r>
                  <a:rPr lang="zh-CN" altLang="en-US" sz="2200"/>
                  <a:t>因</a:t>
                </a:r>
                <a14:m>
                  <m:oMath xmlns:m="http://schemas.openxmlformats.org/officeDocument/2006/math">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up>
                        <m:r>
                          <a:rPr lang="zh-CN" altLang="en-US" sz="2200" i="1">
                            <a:solidFill>
                              <a:srgbClr val="000000"/>
                            </a:solidFill>
                            <a:latin typeface="Cambria Math" panose="02040503050406030204" pitchFamily="18" charset="0"/>
                          </a:rPr>
                          <m:t>−1</m:t>
                        </m:r>
                      </m:sup>
                    </m:sSubSup>
                  </m:oMath>
                </a14:m>
                <a:r>
                  <a:rPr lang="zh-CN" altLang="en-US" sz="2200"/>
                  <a:t>正定</a:t>
                </a:r>
                <a:r>
                  <a:rPr lang="en-US" altLang="zh-CN" sz="2200"/>
                  <a:t>, </a:t>
                </a:r>
                <a:r>
                  <a:rPr lang="zh-CN" altLang="en-US" sz="2200"/>
                  <a:t>故</a:t>
                </a:r>
                <a:r>
                  <a:rPr lang="zh-CN" altLang="en-US" sz="2200" dirty="0"/>
                  <a:t>有</a:t>
                </a:r>
                <a14:m>
                  <m:oMath xmlns:m="http://schemas.openxmlformats.org/officeDocument/2006/math">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up>
                        <m:r>
                          <a:rPr lang="zh-CN" altLang="en-US" sz="2200" i="1">
                            <a:solidFill>
                              <a:srgbClr val="000000"/>
                            </a:solidFill>
                            <a:latin typeface="Cambria Math" panose="02040503050406030204" pitchFamily="18" charset="0"/>
                          </a:rPr>
                          <m:t>−1</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&gt;0</m:t>
                    </m:r>
                  </m:oMath>
                </a14:m>
                <a:r>
                  <a:rPr lang="en-US" altLang="zh-CN" sz="2200" dirty="0"/>
                  <a:t>, </a:t>
                </a:r>
                <a:r>
                  <a:rPr lang="zh-CN" altLang="en-US" sz="2200"/>
                  <a:t>当</a:t>
                </a:r>
                <a14:m>
                  <m:oMath xmlns:m="http://schemas.openxmlformats.org/officeDocument/2006/math">
                    <m:r>
                      <a:rPr lang="zh-CN" altLang="en-US" sz="2200" i="1">
                        <a:solidFill>
                          <a:srgbClr val="000000"/>
                        </a:solidFill>
                        <a:latin typeface="Cambria Math" panose="02040503050406030204" pitchFamily="18" charset="0"/>
                      </a:rPr>
                      <m:t>𝜆</m:t>
                    </m:r>
                  </m:oMath>
                </a14:m>
                <a:r>
                  <a:rPr lang="zh-CN" altLang="en-US" sz="2200" dirty="0"/>
                  <a:t>为一个充分小的</a:t>
                </a:r>
                <a:r>
                  <a:rPr lang="zh-CN" altLang="en-US" sz="2200"/>
                  <a:t>正数时</a:t>
                </a:r>
                <a:r>
                  <a:rPr lang="en-US" altLang="zh-CN" sz="2200"/>
                  <a:t>, </a:t>
                </a:r>
                <a:r>
                  <a:rPr lang="zh-CN" altLang="en-US" sz="2200"/>
                  <a:t>总</a:t>
                </a:r>
                <a:r>
                  <a:rPr lang="zh-CN" altLang="en-US" sz="2200" dirty="0"/>
                  <a:t>有</a:t>
                </a:r>
                <a14:m>
                  <m:oMath xmlns:m="http://schemas.openxmlformats.org/officeDocument/2006/math">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oMath>
                </a14:m>
                <a:r>
                  <a:rPr lang="en-US" altLang="zh-CN" sz="2200"/>
                  <a:t>, </a:t>
                </a:r>
                <a:r>
                  <a:rPr lang="zh-CN" altLang="en-US" sz="2200"/>
                  <a:t>即</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𝑝</m:t>
                        </m:r>
                      </m:e>
                      <m:sub>
                        <m:r>
                          <a:rPr lang="zh-CN" altLang="en-US" sz="2200" i="1">
                            <a:solidFill>
                              <a:srgbClr val="000000"/>
                            </a:solidFill>
                            <a:latin typeface="Cambria Math" panose="02040503050406030204" pitchFamily="18" charset="0"/>
                          </a:rPr>
                          <m:t>𝑘</m:t>
                        </m:r>
                      </m:sub>
                    </m:sSub>
                  </m:oMath>
                </a14:m>
                <a:r>
                  <a:rPr lang="zh-CN" altLang="en-US" sz="2200"/>
                  <a:t>是下降方向</a:t>
                </a:r>
                <a:endParaRPr lang="en-US" altLang="zh-CN" sz="2200" dirty="0"/>
              </a:p>
              <a:p>
                <a:pPr>
                  <a:lnSpc>
                    <a:spcPct val="100000"/>
                  </a:lnSpc>
                </a:pPr>
                <a:r>
                  <a:rPr lang="zh-CN" altLang="en-US" sz="2200"/>
                  <a:t>将</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oMath>
                </a14:m>
                <a:r>
                  <a:rPr lang="zh-CN" altLang="en-US" sz="2200" dirty="0"/>
                  <a:t>作为</a:t>
                </a:r>
                <a14:m>
                  <m:oMath xmlns:m="http://schemas.openxmlformats.org/officeDocument/2006/math">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up>
                        <m:r>
                          <a:rPr lang="zh-CN" altLang="en-US" sz="2200" i="1">
                            <a:solidFill>
                              <a:srgbClr val="000000"/>
                            </a:solidFill>
                            <a:latin typeface="Cambria Math" panose="02040503050406030204" pitchFamily="18" charset="0"/>
                          </a:rPr>
                          <m:t>−1</m:t>
                        </m:r>
                      </m:sup>
                    </m:sSubSup>
                  </m:oMath>
                </a14:m>
                <a:r>
                  <a:rPr lang="zh-CN" altLang="en-US" sz="2200" dirty="0"/>
                  <a:t>的近似</a:t>
                </a:r>
                <a:r>
                  <a:rPr lang="en-US" altLang="zh-CN" sz="2200" dirty="0"/>
                  <a:t>: </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oMath>
                </a14:m>
                <a:r>
                  <a:rPr lang="en-US" altLang="zh-CN" sz="2200" dirty="0"/>
                  <a:t>,</a:t>
                </a:r>
                <a:r>
                  <a:rPr lang="zh-CN" altLang="en-US" sz="2200" dirty="0"/>
                  <a:t>在每次迭代中可以选择</a:t>
                </a:r>
                <a:r>
                  <a:rPr lang="zh-CN" altLang="en-US" sz="2200"/>
                  <a:t>更新矩阵 </a:t>
                </a:r>
                <a:r>
                  <a:rPr lang="en-US" altLang="zh-CN" sz="2200"/>
                  <a:t> </a:t>
                </a:r>
                <a:endParaRPr lang="en-US" altLang="zh-CN" sz="2200" b="1" dirty="0">
                  <a:solidFill>
                    <a:srgbClr val="C00000"/>
                  </a:solidFill>
                </a:endParaRPr>
              </a:p>
            </p:txBody>
          </p:sp>
        </mc:Choice>
        <mc:Fallback xmlns="">
          <p:sp>
            <p:nvSpPr>
              <p:cNvPr id="5" name="内容占位符 2">
                <a:extLst>
                  <a:ext uri="{FF2B5EF4-FFF2-40B4-BE49-F238E27FC236}">
                    <a16:creationId xmlns:a16="http://schemas.microsoft.com/office/drawing/2014/main" id="{8F4EA2D9-0C30-27D2-71A1-D11C3BCE5691}"/>
                  </a:ext>
                </a:extLst>
              </p:cNvPr>
              <p:cNvSpPr>
                <a:spLocks noGrp="1" noRot="1" noChangeAspect="1" noMove="1" noResize="1" noEditPoints="1" noAdjustHandles="1" noChangeArrowheads="1" noChangeShapeType="1" noTextEdit="1"/>
              </p:cNvSpPr>
              <p:nvPr>
                <p:ph idx="1"/>
              </p:nvPr>
            </p:nvSpPr>
            <p:spPr>
              <a:xfrm>
                <a:off x="372978" y="2489970"/>
                <a:ext cx="8107947" cy="4192086"/>
              </a:xfrm>
              <a:blipFill>
                <a:blip r:embed="rId2"/>
                <a:stretch>
                  <a:fillRect l="-8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对象 18">
                <a:extLst>
                  <a:ext uri="{FF2B5EF4-FFF2-40B4-BE49-F238E27FC236}">
                    <a16:creationId xmlns:a16="http://schemas.microsoft.com/office/drawing/2014/main" id="{A3036484-4E63-2013-D7B1-58C55353B01F}"/>
                  </a:ext>
                </a:extLst>
              </p:cNvPr>
              <p:cNvSpPr txBox="1"/>
              <p:nvPr/>
            </p:nvSpPr>
            <p:spPr>
              <a:xfrm>
                <a:off x="2339734" y="2824133"/>
                <a:ext cx="4640196" cy="46355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𝜆</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𝑝</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𝜆</m:t>
                      </m:r>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up>
                          <m:r>
                            <a:rPr lang="zh-CN" altLang="en-US" sz="2200" i="1">
                              <a:solidFill>
                                <a:srgbClr val="000000"/>
                              </a:solidFill>
                              <a:latin typeface="Cambria Math" panose="02040503050406030204" pitchFamily="18" charset="0"/>
                            </a:rPr>
                            <m:t>−1</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oMath>
                  </m:oMathPara>
                </a14:m>
                <a:endParaRPr lang="zh-CN" altLang="en-US" sz="2200"/>
              </a:p>
            </p:txBody>
          </p:sp>
        </mc:Choice>
        <mc:Fallback xmlns="">
          <p:sp>
            <p:nvSpPr>
              <p:cNvPr id="19" name="对象 18">
                <a:extLst>
                  <a:ext uri="{FF2B5EF4-FFF2-40B4-BE49-F238E27FC236}">
                    <a16:creationId xmlns:a16="http://schemas.microsoft.com/office/drawing/2014/main" id="{A3036484-4E63-2013-D7B1-58C55353B01F}"/>
                  </a:ext>
                </a:extLst>
              </p:cNvPr>
              <p:cNvSpPr txBox="1">
                <a:spLocks noRot="1" noChangeAspect="1" noMove="1" noResize="1" noEditPoints="1" noAdjustHandles="1" noChangeArrowheads="1" noChangeShapeType="1" noTextEdit="1"/>
              </p:cNvSpPr>
              <p:nvPr/>
            </p:nvSpPr>
            <p:spPr>
              <a:xfrm>
                <a:off x="2339734" y="2824133"/>
                <a:ext cx="4640196" cy="463550"/>
              </a:xfrm>
              <a:prstGeom prst="rect">
                <a:avLst/>
              </a:prstGeom>
              <a:blipFill>
                <a:blip r:embed="rId3"/>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对象 19">
                <a:extLst>
                  <a:ext uri="{FF2B5EF4-FFF2-40B4-BE49-F238E27FC236}">
                    <a16:creationId xmlns:a16="http://schemas.microsoft.com/office/drawing/2014/main" id="{CF9B41A0-284D-2907-97B8-4F85DE93FF2E}"/>
                  </a:ext>
                </a:extLst>
              </p:cNvPr>
              <p:cNvSpPr txBox="1"/>
              <p:nvPr/>
            </p:nvSpPr>
            <p:spPr>
              <a:xfrm>
                <a:off x="2257580" y="3700788"/>
                <a:ext cx="4804503" cy="45085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𝜆</m:t>
                      </m:r>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𝐻</m:t>
                          </m:r>
                        </m:e>
                        <m:sub>
                          <m:r>
                            <a:rPr lang="zh-CN" altLang="en-US" sz="2200" i="1">
                              <a:solidFill>
                                <a:srgbClr val="000000"/>
                              </a:solidFill>
                              <a:latin typeface="Cambria Math" panose="02040503050406030204" pitchFamily="18" charset="0"/>
                            </a:rPr>
                            <m:t>𝑘</m:t>
                          </m:r>
                        </m:sub>
                        <m:sup>
                          <m:r>
                            <a:rPr lang="zh-CN" altLang="en-US" sz="2200" i="1">
                              <a:solidFill>
                                <a:srgbClr val="000000"/>
                              </a:solidFill>
                              <a:latin typeface="Cambria Math" panose="02040503050406030204" pitchFamily="18" charset="0"/>
                            </a:rPr>
                            <m:t>−1</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oMath>
                  </m:oMathPara>
                </a14:m>
                <a:endParaRPr lang="zh-CN" altLang="en-US" sz="2200"/>
              </a:p>
            </p:txBody>
          </p:sp>
        </mc:Choice>
        <mc:Fallback xmlns="">
          <p:sp>
            <p:nvSpPr>
              <p:cNvPr id="20" name="对象 19">
                <a:extLst>
                  <a:ext uri="{FF2B5EF4-FFF2-40B4-BE49-F238E27FC236}">
                    <a16:creationId xmlns:a16="http://schemas.microsoft.com/office/drawing/2014/main" id="{CF9B41A0-284D-2907-97B8-4F85DE93FF2E}"/>
                  </a:ext>
                </a:extLst>
              </p:cNvPr>
              <p:cNvSpPr txBox="1">
                <a:spLocks noRot="1" noChangeAspect="1" noMove="1" noResize="1" noEditPoints="1" noAdjustHandles="1" noChangeArrowheads="1" noChangeShapeType="1" noTextEdit="1"/>
              </p:cNvSpPr>
              <p:nvPr/>
            </p:nvSpPr>
            <p:spPr>
              <a:xfrm>
                <a:off x="2257580" y="3700788"/>
                <a:ext cx="4804503" cy="450850"/>
              </a:xfrm>
              <a:prstGeom prst="rect">
                <a:avLst/>
              </a:prstGeom>
              <a:blipFill>
                <a:blip r:embed="rId4"/>
                <a:stretch>
                  <a:fillRect b="-14865"/>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BCCB343F-833F-B9DE-B5DB-04834638F634}"/>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37</a:t>
            </a:fld>
            <a:endParaRPr lang="en-US" dirty="0"/>
          </a:p>
        </p:txBody>
      </p:sp>
      <mc:AlternateContent xmlns:mc="http://schemas.openxmlformats.org/markup-compatibility/2006" xmlns:a14="http://schemas.microsoft.com/office/drawing/2010/main">
        <mc:Choice Requires="a14">
          <p:sp>
            <p:nvSpPr>
              <p:cNvPr id="34" name="对象 6">
                <a:extLst>
                  <a:ext uri="{FF2B5EF4-FFF2-40B4-BE49-F238E27FC236}">
                    <a16:creationId xmlns:a16="http://schemas.microsoft.com/office/drawing/2014/main" id="{779CCD34-CFC9-46D6-B2D0-202658308FB5}"/>
                  </a:ext>
                </a:extLst>
              </p:cNvPr>
              <p:cNvSpPr txBox="1"/>
              <p:nvPr/>
            </p:nvSpPr>
            <p:spPr>
              <a:xfrm>
                <a:off x="3243827" y="6140451"/>
                <a:ext cx="2366247" cy="43180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r>
                        <m:rPr>
                          <m:sty m:val="p"/>
                        </m:rPr>
                        <a:rPr lang="zh-CN" altLang="en-US" sz="2200" i="1">
                          <a:solidFill>
                            <a:srgbClr val="000000"/>
                          </a:solidFill>
                          <a:latin typeface="Cambria Math" panose="02040503050406030204" pitchFamily="18" charset="0"/>
                        </a:rPr>
                        <m:t>Δ</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oMath>
                  </m:oMathPara>
                </a14:m>
                <a:endParaRPr lang="zh-CN" altLang="en-US" sz="2200"/>
              </a:p>
            </p:txBody>
          </p:sp>
        </mc:Choice>
        <mc:Fallback xmlns="">
          <p:sp>
            <p:nvSpPr>
              <p:cNvPr id="34" name="对象 6">
                <a:extLst>
                  <a:ext uri="{FF2B5EF4-FFF2-40B4-BE49-F238E27FC236}">
                    <a16:creationId xmlns:a16="http://schemas.microsoft.com/office/drawing/2014/main" id="{779CCD34-CFC9-46D6-B2D0-202658308FB5}"/>
                  </a:ext>
                </a:extLst>
              </p:cNvPr>
              <p:cNvSpPr txBox="1">
                <a:spLocks noRot="1" noChangeAspect="1" noMove="1" noResize="1" noEditPoints="1" noAdjustHandles="1" noChangeArrowheads="1" noChangeShapeType="1" noTextEdit="1"/>
              </p:cNvSpPr>
              <p:nvPr/>
            </p:nvSpPr>
            <p:spPr>
              <a:xfrm>
                <a:off x="3243827" y="6140451"/>
                <a:ext cx="2366247" cy="431800"/>
              </a:xfrm>
              <a:prstGeom prst="rect">
                <a:avLst/>
              </a:prstGeom>
              <a:blipFill>
                <a:blip r:embed="rId5"/>
                <a:stretch>
                  <a:fillRect b="-14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7200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53949A0-8698-A5DE-B3CE-ABFEC37D47CD}"/>
              </a:ext>
            </a:extLst>
          </p:cNvPr>
          <p:cNvSpPr txBox="1"/>
          <p:nvPr/>
        </p:nvSpPr>
        <p:spPr>
          <a:xfrm>
            <a:off x="259373" y="164248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拟牛顿法</a:t>
            </a:r>
            <a:endParaRPr lang="en-US" altLang="zh-CN" dirty="0"/>
          </a:p>
        </p:txBody>
      </p:sp>
      <p:sp>
        <p:nvSpPr>
          <p:cNvPr id="5" name="内容占位符 2">
            <a:extLst>
              <a:ext uri="{FF2B5EF4-FFF2-40B4-BE49-F238E27FC236}">
                <a16:creationId xmlns:a16="http://schemas.microsoft.com/office/drawing/2014/main" id="{E9E6CF17-A6A7-C511-B9BC-374FFF254964}"/>
              </a:ext>
            </a:extLst>
          </p:cNvPr>
          <p:cNvSpPr>
            <a:spLocks noGrp="1"/>
          </p:cNvSpPr>
          <p:nvPr>
            <p:ph idx="1"/>
          </p:nvPr>
        </p:nvSpPr>
        <p:spPr>
          <a:xfrm>
            <a:off x="359229" y="2551200"/>
            <a:ext cx="8443481" cy="3593568"/>
          </a:xfrm>
        </p:spPr>
        <p:txBody>
          <a:bodyPr/>
          <a:lstStyle/>
          <a:p>
            <a:pPr>
              <a:lnSpc>
                <a:spcPct val="150000"/>
              </a:lnSpc>
            </a:pPr>
            <a:r>
              <a:rPr lang="en-US" altLang="zh-CN" sz="2200"/>
              <a:t>Broyden</a:t>
            </a:r>
            <a:r>
              <a:rPr lang="zh-CN" altLang="en-US" sz="2200" dirty="0"/>
              <a:t>类优化算法：</a:t>
            </a:r>
            <a:endParaRPr lang="en-US" altLang="zh-CN" sz="2200" dirty="0"/>
          </a:p>
          <a:p>
            <a:pPr lvl="1">
              <a:lnSpc>
                <a:spcPct val="150000"/>
              </a:lnSpc>
            </a:pPr>
            <a:r>
              <a:rPr lang="en-US" altLang="zh-CN" sz="2200"/>
              <a:t>DFP (</a:t>
            </a:r>
            <a:r>
              <a:rPr lang="en-US" altLang="zh-CN" sz="2200" dirty="0" err="1"/>
              <a:t>Davidon</a:t>
            </a:r>
            <a:r>
              <a:rPr lang="en-US" altLang="zh-CN" sz="2200" dirty="0"/>
              <a:t>-Fletcher-Powell)</a:t>
            </a:r>
            <a:r>
              <a:rPr lang="en-US" altLang="zh-CN" sz="2200"/>
              <a:t> </a:t>
            </a:r>
            <a:r>
              <a:rPr lang="zh-CN" altLang="en-US" sz="2200" dirty="0"/>
              <a:t>算法</a:t>
            </a:r>
            <a:r>
              <a:rPr lang="zh-CN" altLang="en-US" sz="2200"/>
              <a:t> </a:t>
            </a:r>
            <a:r>
              <a:rPr lang="en-US" altLang="zh-CN" sz="2200" dirty="0"/>
              <a:t>(DFP algorithm)</a:t>
            </a:r>
          </a:p>
          <a:p>
            <a:pPr lvl="1">
              <a:lnSpc>
                <a:spcPct val="150000"/>
              </a:lnSpc>
            </a:pPr>
            <a:r>
              <a:rPr lang="en-US" altLang="zh-CN" sz="2200"/>
              <a:t>BFGS (</a:t>
            </a:r>
            <a:r>
              <a:rPr lang="en-US" altLang="zh-CN" sz="2200" dirty="0" err="1"/>
              <a:t>Broyden</a:t>
            </a:r>
            <a:r>
              <a:rPr lang="en-US" altLang="zh-CN" sz="2200" dirty="0"/>
              <a:t>-Fletcher-Goldfarb-</a:t>
            </a:r>
            <a:r>
              <a:rPr lang="en-US" altLang="zh-CN" sz="2200" dirty="0" err="1"/>
              <a:t>Shanno</a:t>
            </a:r>
            <a:r>
              <a:rPr lang="en-US" altLang="zh-CN" sz="2200" dirty="0"/>
              <a:t>)</a:t>
            </a:r>
            <a:r>
              <a:rPr lang="en-US" altLang="zh-CN" sz="2200"/>
              <a:t> </a:t>
            </a:r>
            <a:r>
              <a:rPr lang="zh-CN" altLang="en-US" sz="2200" dirty="0"/>
              <a:t>算法</a:t>
            </a:r>
            <a:r>
              <a:rPr lang="zh-CN" altLang="en-US" sz="2200"/>
              <a:t> </a:t>
            </a:r>
            <a:r>
              <a:rPr lang="en-US" altLang="zh-CN" sz="2200" dirty="0"/>
              <a:t>(BFGS algorithm)</a:t>
            </a:r>
          </a:p>
          <a:p>
            <a:pPr lvl="1">
              <a:lnSpc>
                <a:spcPct val="150000"/>
              </a:lnSpc>
            </a:pPr>
            <a:r>
              <a:rPr lang="en-US" altLang="zh-CN" sz="2200" dirty="0" err="1"/>
              <a:t>Broyden</a:t>
            </a:r>
            <a:r>
              <a:rPr lang="zh-CN" altLang="en-US" sz="2200" dirty="0"/>
              <a:t>类算法</a:t>
            </a:r>
            <a:r>
              <a:rPr lang="zh-CN" altLang="en-US" sz="2200"/>
              <a:t> </a:t>
            </a:r>
            <a:r>
              <a:rPr lang="en-US" altLang="zh-CN" sz="2200" dirty="0"/>
              <a:t>(</a:t>
            </a:r>
            <a:r>
              <a:rPr lang="en-US" altLang="zh-CN" sz="2200" dirty="0" err="1"/>
              <a:t>Broyden's</a:t>
            </a:r>
            <a:r>
              <a:rPr lang="en-US" altLang="zh-CN" sz="2200" dirty="0"/>
              <a:t> algorithm)</a:t>
            </a:r>
          </a:p>
        </p:txBody>
      </p:sp>
      <p:sp>
        <p:nvSpPr>
          <p:cNvPr id="2" name="Slide Number Placeholder 5">
            <a:extLst>
              <a:ext uri="{FF2B5EF4-FFF2-40B4-BE49-F238E27FC236}">
                <a16:creationId xmlns:a16="http://schemas.microsoft.com/office/drawing/2014/main" id="{0CEE304F-8073-C750-354E-0C863B969337}"/>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38</a:t>
            </a:fld>
            <a:endParaRPr lang="en-US" dirty="0"/>
          </a:p>
        </p:txBody>
      </p:sp>
    </p:spTree>
    <p:extLst>
      <p:ext uri="{BB962C8B-B14F-4D97-AF65-F5344CB8AC3E}">
        <p14:creationId xmlns:p14="http://schemas.microsoft.com/office/powerpoint/2010/main" val="2050706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CB895B7-4FDE-B3B0-25E1-F3966DC366F3}"/>
              </a:ext>
            </a:extLst>
          </p:cNvPr>
          <p:cNvSpPr txBox="1"/>
          <p:nvPr/>
        </p:nvSpPr>
        <p:spPr>
          <a:xfrm>
            <a:off x="259373" y="164248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DFP (Davidon-Fletcher-Powell) </a:t>
            </a:r>
            <a:r>
              <a:rPr lang="zh-CN" altLang="en-US"/>
              <a:t>算法</a:t>
            </a:r>
            <a:endParaRPr lang="en-US" altLang="zh-CN" dirty="0"/>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3B1EDE0A-D171-F569-AD3E-022905D6BBA9}"/>
                  </a:ext>
                </a:extLst>
              </p:cNvPr>
              <p:cNvSpPr>
                <a:spLocks noGrp="1"/>
              </p:cNvSpPr>
              <p:nvPr>
                <p:ph idx="1"/>
              </p:nvPr>
            </p:nvSpPr>
            <p:spPr>
              <a:xfrm>
                <a:off x="407247" y="2516145"/>
                <a:ext cx="8424936" cy="4063827"/>
              </a:xfrm>
            </p:spPr>
            <p:txBody>
              <a:bodyPr>
                <a:normAutofit/>
              </a:bodyPr>
              <a:lstStyle/>
              <a:p>
                <a:r>
                  <a:rPr lang="zh-CN" altLang="en-US" sz="2200" dirty="0"/>
                  <a:t>假设</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oMath>
                </a14:m>
                <a:r>
                  <a:rPr lang="zh-CN" altLang="en-US" sz="2200" dirty="0"/>
                  <a:t>由</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oMath>
                </a14:m>
                <a:r>
                  <a:rPr lang="zh-CN" altLang="en-US" sz="2200" dirty="0"/>
                  <a:t>加上两个附加</a:t>
                </a:r>
                <a:r>
                  <a:rPr lang="zh-CN" altLang="en-US" sz="2200"/>
                  <a:t>项构成</a:t>
                </a:r>
                <a:r>
                  <a:rPr lang="en-US" altLang="zh-CN" sz="2200"/>
                  <a:t>:</a:t>
                </a:r>
                <a:endParaRPr lang="en-US" altLang="zh-CN" sz="2200" dirty="0"/>
              </a:p>
              <a:p>
                <a:pPr marL="0" indent="0">
                  <a:buNone/>
                </a:pPr>
                <a:endParaRPr lang="en-US" altLang="zh-CN" sz="2200" dirty="0"/>
              </a:p>
              <a:p>
                <a:r>
                  <a:rPr lang="zh-CN" altLang="en-US" sz="2200" dirty="0"/>
                  <a:t>为使</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oMath>
                </a14:m>
                <a:r>
                  <a:rPr lang="zh-CN" altLang="en-US" sz="2200" dirty="0"/>
                  <a:t>满足拟</a:t>
                </a:r>
                <a:r>
                  <a:rPr lang="zh-CN" altLang="en-US" sz="2200"/>
                  <a:t>牛顿条件</a:t>
                </a:r>
                <a:r>
                  <a:rPr lang="en-US" altLang="zh-CN" sz="2200"/>
                  <a:t>, </a:t>
                </a:r>
                <a:r>
                  <a:rPr lang="zh-CN" altLang="en-US" sz="2200"/>
                  <a:t>可</a:t>
                </a:r>
                <a:r>
                  <a:rPr lang="zh-CN" altLang="en-US" sz="2200" dirty="0"/>
                  <a:t>使</a:t>
                </a:r>
                <a14:m>
                  <m:oMath xmlns:m="http://schemas.openxmlformats.org/officeDocument/2006/math">
                    <m:r>
                      <a:rPr lang="zh-CN" altLang="en-US" sz="2200" i="1">
                        <a:solidFill>
                          <a:srgbClr val="000000"/>
                        </a:solidFill>
                        <a:latin typeface="Cambria Math" panose="02040503050406030204" pitchFamily="18" charset="0"/>
                      </a:rPr>
                      <m:t>𝑃</m:t>
                    </m:r>
                  </m:oMath>
                </a14:m>
                <a:r>
                  <a:rPr lang="zh-CN" altLang="en-US" sz="2200" dirty="0"/>
                  <a:t>和</a:t>
                </a:r>
                <a14:m>
                  <m:oMath xmlns:m="http://schemas.openxmlformats.org/officeDocument/2006/math">
                    <m:r>
                      <a:rPr lang="zh-CN" altLang="en-US" sz="2200" i="1">
                        <a:solidFill>
                          <a:srgbClr val="000000"/>
                        </a:solidFill>
                        <a:latin typeface="Cambria Math" panose="02040503050406030204" pitchFamily="18" charset="0"/>
                      </a:rPr>
                      <m:t>𝑄</m:t>
                    </m:r>
                  </m:oMath>
                </a14:m>
                <a:r>
                  <a:rPr lang="zh-CN" altLang="en-US" sz="2200" dirty="0"/>
                  <a:t>满足</a:t>
                </a:r>
                <a:endParaRPr lang="en-US" altLang="zh-CN" sz="2200" dirty="0"/>
              </a:p>
              <a:p>
                <a:endParaRPr lang="en-US" altLang="zh-CN" sz="2200" dirty="0"/>
              </a:p>
              <a:p>
                <a:endParaRPr lang="en-US" altLang="zh-CN" sz="2200" dirty="0"/>
              </a:p>
              <a:p>
                <a:r>
                  <a:rPr lang="zh-CN" altLang="en-US" sz="2200"/>
                  <a:t>得</a:t>
                </a:r>
                <a:r>
                  <a:rPr lang="en-US" altLang="zh-CN" sz="2200"/>
                  <a:t>:</a:t>
                </a:r>
                <a:endParaRPr lang="en-US" altLang="zh-CN" sz="2200" dirty="0"/>
              </a:p>
              <a:p>
                <a:pPr marL="0" indent="0">
                  <a:buNone/>
                </a:pPr>
                <a:endParaRPr lang="en-US" altLang="zh-CN" sz="2200"/>
              </a:p>
              <a:p>
                <a:pPr marL="0" indent="0">
                  <a:buNone/>
                </a:pPr>
                <a:endParaRPr lang="en-US" altLang="zh-CN" sz="2200" dirty="0"/>
              </a:p>
              <a:p>
                <a:pPr marL="0" indent="0">
                  <a:buNone/>
                </a:pPr>
                <a:r>
                  <a:rPr lang="zh-CN" altLang="en-US" sz="2200" dirty="0"/>
                  <a:t>    </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oMath>
                </a14:m>
                <a:r>
                  <a:rPr lang="zh-CN" altLang="en-US" sz="2200" dirty="0"/>
                  <a:t>正定</a:t>
                </a:r>
                <a:r>
                  <a:rPr lang="en-US" altLang="zh-CN" sz="2200" dirty="0"/>
                  <a:t>:</a:t>
                </a:r>
              </a:p>
              <a:p>
                <a:endParaRPr lang="zh-CN" altLang="en-US" sz="2200" dirty="0"/>
              </a:p>
            </p:txBody>
          </p:sp>
        </mc:Choice>
        <mc:Fallback xmlns="">
          <p:sp>
            <p:nvSpPr>
              <p:cNvPr id="6" name="内容占位符 2">
                <a:extLst>
                  <a:ext uri="{FF2B5EF4-FFF2-40B4-BE49-F238E27FC236}">
                    <a16:creationId xmlns:a16="http://schemas.microsoft.com/office/drawing/2014/main" id="{3B1EDE0A-D171-F569-AD3E-022905D6BBA9}"/>
                  </a:ext>
                </a:extLst>
              </p:cNvPr>
              <p:cNvSpPr>
                <a:spLocks noGrp="1" noRot="1" noChangeAspect="1" noMove="1" noResize="1" noEditPoints="1" noAdjustHandles="1" noChangeArrowheads="1" noChangeShapeType="1" noTextEdit="1"/>
              </p:cNvSpPr>
              <p:nvPr>
                <p:ph idx="1"/>
              </p:nvPr>
            </p:nvSpPr>
            <p:spPr>
              <a:xfrm>
                <a:off x="407247" y="2516145"/>
                <a:ext cx="8424936" cy="4063827"/>
              </a:xfrm>
              <a:blipFill>
                <a:blip r:embed="rId2"/>
                <a:stretch>
                  <a:fillRect l="-868" t="-19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对象 15">
                <a:extLst>
                  <a:ext uri="{FF2B5EF4-FFF2-40B4-BE49-F238E27FC236}">
                    <a16:creationId xmlns:a16="http://schemas.microsoft.com/office/drawing/2014/main" id="{5781AEA4-26F8-D244-6FE0-2AC1DDA4D11C}"/>
                  </a:ext>
                </a:extLst>
              </p:cNvPr>
              <p:cNvSpPr txBox="1"/>
              <p:nvPr/>
            </p:nvSpPr>
            <p:spPr>
              <a:xfrm>
                <a:off x="676363" y="2933683"/>
                <a:ext cx="7886700" cy="38893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𝑃</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𝑄</m:t>
                          </m:r>
                        </m:e>
                        <m:sub>
                          <m:r>
                            <a:rPr lang="zh-CN" altLang="en-US" sz="2200" i="1">
                              <a:solidFill>
                                <a:srgbClr val="000000"/>
                              </a:solidFill>
                              <a:latin typeface="Cambria Math" panose="02040503050406030204" pitchFamily="18" charset="0"/>
                            </a:rPr>
                            <m:t>𝑘</m:t>
                          </m:r>
                        </m:sub>
                      </m:sSub>
                      <m:r>
                        <m:rPr>
                          <m:nor/>
                        </m:rPr>
                        <a:rPr lang="zh-CN" altLang="en-US" sz="2200" i="0">
                          <a:solidFill>
                            <a:srgbClr val="000000"/>
                          </a:solidFill>
                          <a:latin typeface="Cambria Math" panose="02040503050406030204" pitchFamily="18" charset="0"/>
                        </a:rPr>
                        <m:t>                </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𝑃</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𝑄</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r>
                        <a:rPr lang="zh-CN" altLang="en-US" sz="2200" i="0">
                          <a:solidFill>
                            <a:srgbClr val="000000"/>
                          </a:solidFill>
                          <a:latin typeface="Cambria Math" panose="02040503050406030204" pitchFamily="18" charset="0"/>
                        </a:rPr>
                        <m:t> </m:t>
                      </m:r>
                    </m:oMath>
                  </m:oMathPara>
                </a14:m>
                <a:endParaRPr lang="zh-CN" altLang="en-US" sz="2200"/>
              </a:p>
            </p:txBody>
          </p:sp>
        </mc:Choice>
        <mc:Fallback xmlns="">
          <p:sp>
            <p:nvSpPr>
              <p:cNvPr id="16" name="对象 15">
                <a:extLst>
                  <a:ext uri="{FF2B5EF4-FFF2-40B4-BE49-F238E27FC236}">
                    <a16:creationId xmlns:a16="http://schemas.microsoft.com/office/drawing/2014/main" id="{5781AEA4-26F8-D244-6FE0-2AC1DDA4D11C}"/>
                  </a:ext>
                </a:extLst>
              </p:cNvPr>
              <p:cNvSpPr txBox="1">
                <a:spLocks noRot="1" noChangeAspect="1" noMove="1" noResize="1" noEditPoints="1" noAdjustHandles="1" noChangeArrowheads="1" noChangeShapeType="1" noTextEdit="1"/>
              </p:cNvSpPr>
              <p:nvPr/>
            </p:nvSpPr>
            <p:spPr>
              <a:xfrm>
                <a:off x="676363" y="2933683"/>
                <a:ext cx="7886700" cy="388938"/>
              </a:xfrm>
              <a:prstGeom prst="rect">
                <a:avLst/>
              </a:prstGeom>
              <a:blipFill>
                <a:blip r:embed="rId3"/>
                <a:stretch>
                  <a:fillRect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对象 16">
                <a:extLst>
                  <a:ext uri="{FF2B5EF4-FFF2-40B4-BE49-F238E27FC236}">
                    <a16:creationId xmlns:a16="http://schemas.microsoft.com/office/drawing/2014/main" id="{67DDA9BA-EE1D-AD2E-E97E-43D492EDEBAB}"/>
                  </a:ext>
                </a:extLst>
              </p:cNvPr>
              <p:cNvSpPr txBox="1"/>
              <p:nvPr/>
            </p:nvSpPr>
            <p:spPr>
              <a:xfrm>
                <a:off x="2391314" y="3920909"/>
                <a:ext cx="4456798" cy="39211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𝑃</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r>
                        <m:rPr>
                          <m:nor/>
                        </m:rPr>
                        <a:rPr lang="zh-CN" altLang="en-US" sz="2200" i="0">
                          <a:solidFill>
                            <a:srgbClr val="000000"/>
                          </a:solidFill>
                          <a:latin typeface="Cambria Math" panose="02040503050406030204" pitchFamily="18" charset="0"/>
                        </a:rPr>
                        <m:t>               </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𝑄</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r>
                        <a:rPr lang="zh-CN" altLang="en-US" sz="2200" i="0">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m:rPr>
                              <m:sty m:val="p"/>
                            </m:rPr>
                            <a:rPr lang="zh-CN" altLang="en-US" sz="2200" i="0">
                              <a:solidFill>
                                <a:srgbClr val="000000"/>
                              </a:solidFill>
                              <a:latin typeface="Cambria Math" panose="02040503050406030204" pitchFamily="18" charset="0"/>
                            </a:rPr>
                            <m:t>y</m:t>
                          </m:r>
                        </m:e>
                        <m:sub>
                          <m:r>
                            <a:rPr lang="zh-CN" altLang="en-US" sz="2200" i="1">
                              <a:solidFill>
                                <a:srgbClr val="000000"/>
                              </a:solidFill>
                              <a:latin typeface="Cambria Math" panose="02040503050406030204" pitchFamily="18" charset="0"/>
                            </a:rPr>
                            <m:t>𝑘</m:t>
                          </m:r>
                        </m:sub>
                      </m:sSub>
                      <m:r>
                        <a:rPr lang="zh-CN" altLang="en-US" sz="2200" i="0">
                          <a:solidFill>
                            <a:srgbClr val="000000"/>
                          </a:solidFill>
                          <a:latin typeface="Cambria Math" panose="02040503050406030204" pitchFamily="18" charset="0"/>
                        </a:rPr>
                        <m:t> </m:t>
                      </m:r>
                    </m:oMath>
                  </m:oMathPara>
                </a14:m>
                <a:endParaRPr lang="zh-CN" altLang="en-US" sz="2200"/>
              </a:p>
            </p:txBody>
          </p:sp>
        </mc:Choice>
        <mc:Fallback xmlns="">
          <p:sp>
            <p:nvSpPr>
              <p:cNvPr id="17" name="对象 16">
                <a:extLst>
                  <a:ext uri="{FF2B5EF4-FFF2-40B4-BE49-F238E27FC236}">
                    <a16:creationId xmlns:a16="http://schemas.microsoft.com/office/drawing/2014/main" id="{67DDA9BA-EE1D-AD2E-E97E-43D492EDEBAB}"/>
                  </a:ext>
                </a:extLst>
              </p:cNvPr>
              <p:cNvSpPr txBox="1">
                <a:spLocks noRot="1" noChangeAspect="1" noMove="1" noResize="1" noEditPoints="1" noAdjustHandles="1" noChangeArrowheads="1" noChangeShapeType="1" noTextEdit="1"/>
              </p:cNvSpPr>
              <p:nvPr/>
            </p:nvSpPr>
            <p:spPr>
              <a:xfrm>
                <a:off x="2391314" y="3920909"/>
                <a:ext cx="4456798" cy="392112"/>
              </a:xfrm>
              <a:prstGeom prst="rect">
                <a:avLst/>
              </a:prstGeom>
              <a:blipFill>
                <a:blip r:embed="rId4"/>
                <a:stretch>
                  <a:fillRect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对象 17">
                <a:extLst>
                  <a:ext uri="{FF2B5EF4-FFF2-40B4-BE49-F238E27FC236}">
                    <a16:creationId xmlns:a16="http://schemas.microsoft.com/office/drawing/2014/main" id="{FFC32809-6FA4-D493-C686-FEA837821A84}"/>
                  </a:ext>
                </a:extLst>
              </p:cNvPr>
              <p:cNvSpPr txBox="1"/>
              <p:nvPr/>
            </p:nvSpPr>
            <p:spPr>
              <a:xfrm>
                <a:off x="1954770" y="4394159"/>
                <a:ext cx="5049108" cy="76200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𝑃</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num>
                        <m:den>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den>
                      </m:f>
                      <m:r>
                        <m:rPr>
                          <m:nor/>
                        </m:rPr>
                        <a:rPr lang="zh-CN" altLang="en-US" sz="2200" i="0">
                          <a:solidFill>
                            <a:srgbClr val="000000"/>
                          </a:solidFill>
                          <a:latin typeface="Cambria Math" panose="02040503050406030204" pitchFamily="18" charset="0"/>
                        </a:rPr>
                        <m:t>               </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𝑄</m:t>
                          </m:r>
                        </m:e>
                        <m:sub>
                          <m:r>
                            <a:rPr lang="zh-CN" altLang="en-US" sz="2200" i="1">
                              <a:solidFill>
                                <a:srgbClr val="000000"/>
                              </a:solidFill>
                              <a:latin typeface="Cambria Math" panose="02040503050406030204" pitchFamily="18" charset="0"/>
                            </a:rPr>
                            <m:t>𝑘</m:t>
                          </m:r>
                        </m:sub>
                      </m:sSub>
                      <m:r>
                        <a:rPr lang="zh-CN" altLang="en-US" sz="2200" i="0">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m:rPr>
                                  <m:sty m:val="p"/>
                                </m:rPr>
                                <a:rPr lang="zh-CN" altLang="en-US" sz="2200" i="0">
                                  <a:solidFill>
                                    <a:srgbClr val="000000"/>
                                  </a:solidFill>
                                  <a:latin typeface="Cambria Math" panose="02040503050406030204" pitchFamily="18" charset="0"/>
                                </a:rPr>
                                <m:t>y</m:t>
                              </m:r>
                            </m:e>
                            <m:sub>
                              <m:r>
                                <a:rPr lang="zh-CN" altLang="en-US" sz="2200" i="1">
                                  <a:solidFill>
                                    <a:srgbClr val="000000"/>
                                  </a:solidFill>
                                  <a:latin typeface="Cambria Math" panose="02040503050406030204" pitchFamily="18" charset="0"/>
                                </a:rPr>
                                <m:t>𝑘</m:t>
                              </m:r>
                            </m:sub>
                          </m:sSub>
                          <m:sSubSup>
                            <m:sSubSupPr>
                              <m:ctrlPr>
                                <a:rPr lang="zh-CN" altLang="en-US" sz="2200" i="1">
                                  <a:solidFill>
                                    <a:srgbClr val="000000"/>
                                  </a:solidFill>
                                  <a:latin typeface="Cambria Math" panose="02040503050406030204" pitchFamily="18" charset="0"/>
                                </a:rPr>
                              </m:ctrlPr>
                            </m:sSubSupPr>
                            <m:e>
                              <m:r>
                                <m:rPr>
                                  <m:sty m:val="p"/>
                                </m:rPr>
                                <a:rPr lang="zh-CN" altLang="en-US" sz="2200" i="0">
                                  <a:solidFill>
                                    <a:srgbClr val="000000"/>
                                  </a:solidFill>
                                  <a:latin typeface="Cambria Math" panose="02040503050406030204" pitchFamily="18" charset="0"/>
                                </a:rPr>
                                <m:t>y</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r>
                            <a:rPr lang="zh-CN" altLang="en-US" sz="2200" i="0">
                              <a:solidFill>
                                <a:srgbClr val="000000"/>
                              </a:solidFill>
                              <a:latin typeface="Cambria Math" panose="02040503050406030204" pitchFamily="18" charset="0"/>
                            </a:rPr>
                            <m:t> </m:t>
                          </m:r>
                        </m:num>
                        <m:den>
                          <m:sSubSup>
                            <m:sSubSupPr>
                              <m:ctrlPr>
                                <a:rPr lang="zh-CN" altLang="en-US" sz="2200" i="1">
                                  <a:solidFill>
                                    <a:srgbClr val="000000"/>
                                  </a:solidFill>
                                  <a:latin typeface="Cambria Math" panose="02040503050406030204" pitchFamily="18" charset="0"/>
                                </a:rPr>
                              </m:ctrlPr>
                            </m:sSubSupPr>
                            <m:e>
                              <m:r>
                                <m:rPr>
                                  <m:sty m:val="p"/>
                                </m:rPr>
                                <a:rPr lang="zh-CN" altLang="en-US" sz="2200" i="0">
                                  <a:solidFill>
                                    <a:srgbClr val="000000"/>
                                  </a:solidFill>
                                  <a:latin typeface="Cambria Math" panose="02040503050406030204" pitchFamily="18" charset="0"/>
                                </a:rPr>
                                <m:t>y</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m:rPr>
                                  <m:sty m:val="p"/>
                                </m:rPr>
                                <a:rPr lang="zh-CN" altLang="en-US" sz="2200" i="0">
                                  <a:solidFill>
                                    <a:srgbClr val="000000"/>
                                  </a:solidFill>
                                  <a:latin typeface="Cambria Math" panose="02040503050406030204" pitchFamily="18" charset="0"/>
                                </a:rPr>
                                <m:t>y</m:t>
                              </m:r>
                            </m:e>
                            <m:sub>
                              <m:r>
                                <a:rPr lang="zh-CN" altLang="en-US" sz="2200" i="1">
                                  <a:solidFill>
                                    <a:srgbClr val="000000"/>
                                  </a:solidFill>
                                  <a:latin typeface="Cambria Math" panose="02040503050406030204" pitchFamily="18" charset="0"/>
                                </a:rPr>
                                <m:t>𝑘</m:t>
                              </m:r>
                            </m:sub>
                          </m:sSub>
                        </m:den>
                      </m:f>
                    </m:oMath>
                  </m:oMathPara>
                </a14:m>
                <a:endParaRPr lang="zh-CN" altLang="en-US" sz="2200"/>
              </a:p>
            </p:txBody>
          </p:sp>
        </mc:Choice>
        <mc:Fallback xmlns="">
          <p:sp>
            <p:nvSpPr>
              <p:cNvPr id="18" name="对象 17">
                <a:extLst>
                  <a:ext uri="{FF2B5EF4-FFF2-40B4-BE49-F238E27FC236}">
                    <a16:creationId xmlns:a16="http://schemas.microsoft.com/office/drawing/2014/main" id="{FFC32809-6FA4-D493-C686-FEA837821A84}"/>
                  </a:ext>
                </a:extLst>
              </p:cNvPr>
              <p:cNvSpPr txBox="1">
                <a:spLocks noRot="1" noChangeAspect="1" noMove="1" noResize="1" noEditPoints="1" noAdjustHandles="1" noChangeArrowheads="1" noChangeShapeType="1" noTextEdit="1"/>
              </p:cNvSpPr>
              <p:nvPr/>
            </p:nvSpPr>
            <p:spPr>
              <a:xfrm>
                <a:off x="1954770" y="4394159"/>
                <a:ext cx="5049108" cy="762000"/>
              </a:xfrm>
              <a:prstGeom prst="rect">
                <a:avLst/>
              </a:prstGeom>
              <a:blipFill>
                <a:blip r:embed="rId5"/>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对象 19">
                <a:extLst>
                  <a:ext uri="{FF2B5EF4-FFF2-40B4-BE49-F238E27FC236}">
                    <a16:creationId xmlns:a16="http://schemas.microsoft.com/office/drawing/2014/main" id="{8F6E531A-B3A4-4298-A658-E212D0BF76C7}"/>
                  </a:ext>
                </a:extLst>
              </p:cNvPr>
              <p:cNvSpPr txBox="1"/>
              <p:nvPr/>
            </p:nvSpPr>
            <p:spPr>
              <a:xfrm>
                <a:off x="2686051" y="5662182"/>
                <a:ext cx="4014424" cy="80645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num>
                        <m:den>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den>
                      </m:f>
                      <m: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m:rPr>
                                  <m:sty m:val="p"/>
                                </m:rPr>
                                <a:rPr lang="zh-CN" altLang="en-US" sz="2200" i="0">
                                  <a:solidFill>
                                    <a:srgbClr val="000000"/>
                                  </a:solidFill>
                                  <a:latin typeface="Cambria Math" panose="02040503050406030204" pitchFamily="18" charset="0"/>
                                </a:rPr>
                                <m:t>y</m:t>
                              </m:r>
                            </m:e>
                            <m:sub>
                              <m:r>
                                <a:rPr lang="zh-CN" altLang="en-US" sz="2200" i="1">
                                  <a:solidFill>
                                    <a:srgbClr val="000000"/>
                                  </a:solidFill>
                                  <a:latin typeface="Cambria Math" panose="02040503050406030204" pitchFamily="18" charset="0"/>
                                </a:rPr>
                                <m:t>𝑘</m:t>
                              </m:r>
                            </m:sub>
                          </m:sSub>
                          <m:sSubSup>
                            <m:sSubSupPr>
                              <m:ctrlPr>
                                <a:rPr lang="zh-CN" altLang="en-US" sz="2200" i="1">
                                  <a:solidFill>
                                    <a:srgbClr val="000000"/>
                                  </a:solidFill>
                                  <a:latin typeface="Cambria Math" panose="02040503050406030204" pitchFamily="18" charset="0"/>
                                </a:rPr>
                              </m:ctrlPr>
                            </m:sSubSupPr>
                            <m:e>
                              <m:r>
                                <m:rPr>
                                  <m:sty m:val="p"/>
                                </m:rPr>
                                <a:rPr lang="zh-CN" altLang="en-US" sz="2200" i="0">
                                  <a:solidFill>
                                    <a:srgbClr val="000000"/>
                                  </a:solidFill>
                                  <a:latin typeface="Cambria Math" panose="02040503050406030204" pitchFamily="18" charset="0"/>
                                </a:rPr>
                                <m:t>y</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r>
                            <a:rPr lang="zh-CN" altLang="en-US" sz="2200" i="0">
                              <a:solidFill>
                                <a:srgbClr val="000000"/>
                              </a:solidFill>
                              <a:latin typeface="Cambria Math" panose="02040503050406030204" pitchFamily="18" charset="0"/>
                            </a:rPr>
                            <m:t> </m:t>
                          </m:r>
                        </m:num>
                        <m:den>
                          <m:sSubSup>
                            <m:sSubSupPr>
                              <m:ctrlPr>
                                <a:rPr lang="zh-CN" altLang="en-US" sz="2200" i="1">
                                  <a:solidFill>
                                    <a:srgbClr val="000000"/>
                                  </a:solidFill>
                                  <a:latin typeface="Cambria Math" panose="02040503050406030204" pitchFamily="18" charset="0"/>
                                </a:rPr>
                              </m:ctrlPr>
                            </m:sSubSupPr>
                            <m:e>
                              <m:r>
                                <m:rPr>
                                  <m:sty m:val="p"/>
                                </m:rPr>
                                <a:rPr lang="zh-CN" altLang="en-US" sz="2200" i="0">
                                  <a:solidFill>
                                    <a:srgbClr val="000000"/>
                                  </a:solidFill>
                                  <a:latin typeface="Cambria Math" panose="02040503050406030204" pitchFamily="18" charset="0"/>
                                </a:rPr>
                                <m:t>y</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m:rPr>
                                  <m:sty m:val="p"/>
                                </m:rPr>
                                <a:rPr lang="zh-CN" altLang="en-US" sz="2200" i="0">
                                  <a:solidFill>
                                    <a:srgbClr val="000000"/>
                                  </a:solidFill>
                                  <a:latin typeface="Cambria Math" panose="02040503050406030204" pitchFamily="18" charset="0"/>
                                </a:rPr>
                                <m:t>y</m:t>
                              </m:r>
                            </m:e>
                            <m:sub>
                              <m:r>
                                <a:rPr lang="zh-CN" altLang="en-US" sz="2200" i="1">
                                  <a:solidFill>
                                    <a:srgbClr val="000000"/>
                                  </a:solidFill>
                                  <a:latin typeface="Cambria Math" panose="02040503050406030204" pitchFamily="18" charset="0"/>
                                </a:rPr>
                                <m:t>𝑘</m:t>
                              </m:r>
                            </m:sub>
                          </m:sSub>
                        </m:den>
                      </m:f>
                    </m:oMath>
                  </m:oMathPara>
                </a14:m>
                <a:endParaRPr lang="zh-CN" altLang="en-US" sz="2200"/>
              </a:p>
            </p:txBody>
          </p:sp>
        </mc:Choice>
        <mc:Fallback xmlns="">
          <p:sp>
            <p:nvSpPr>
              <p:cNvPr id="20" name="对象 19">
                <a:extLst>
                  <a:ext uri="{FF2B5EF4-FFF2-40B4-BE49-F238E27FC236}">
                    <a16:creationId xmlns:a16="http://schemas.microsoft.com/office/drawing/2014/main" id="{8F6E531A-B3A4-4298-A658-E212D0BF76C7}"/>
                  </a:ext>
                </a:extLst>
              </p:cNvPr>
              <p:cNvSpPr txBox="1">
                <a:spLocks noRot="1" noChangeAspect="1" noMove="1" noResize="1" noEditPoints="1" noAdjustHandles="1" noChangeArrowheads="1" noChangeShapeType="1" noTextEdit="1"/>
              </p:cNvSpPr>
              <p:nvPr/>
            </p:nvSpPr>
            <p:spPr>
              <a:xfrm>
                <a:off x="2686051" y="5662182"/>
                <a:ext cx="4014424" cy="806450"/>
              </a:xfrm>
              <a:prstGeom prst="rect">
                <a:avLst/>
              </a:prstGeom>
              <a:blipFill>
                <a:blip r:embed="rId6"/>
                <a:stretch>
                  <a:fillRect b="-2273"/>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73DFC663-3BD7-89DF-B3CF-81D65541B500}"/>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39</a:t>
            </a:fld>
            <a:endParaRPr lang="en-US" dirty="0"/>
          </a:p>
        </p:txBody>
      </p:sp>
    </p:spTree>
    <p:extLst>
      <p:ext uri="{BB962C8B-B14F-4D97-AF65-F5344CB8AC3E}">
        <p14:creationId xmlns:p14="http://schemas.microsoft.com/office/powerpoint/2010/main" val="171578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A93555D-7713-BE49-9DB0-0E78A8C47D74}"/>
              </a:ext>
            </a:extLst>
          </p:cNvPr>
          <p:cNvSpPr txBox="1"/>
          <p:nvPr/>
        </p:nvSpPr>
        <p:spPr>
          <a:xfrm>
            <a:off x="259373" y="1640488"/>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回顾</a:t>
            </a:r>
          </a:p>
        </p:txBody>
      </p:sp>
      <p:sp>
        <p:nvSpPr>
          <p:cNvPr id="2" name="Slide Number Placeholder 5">
            <a:extLst>
              <a:ext uri="{FF2B5EF4-FFF2-40B4-BE49-F238E27FC236}">
                <a16:creationId xmlns:a16="http://schemas.microsoft.com/office/drawing/2014/main" id="{42D80944-32CF-49F6-D2FC-58C32C5E556E}"/>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a:t>
            </a:fld>
            <a:endParaRPr lang="en-US" dirty="0"/>
          </a:p>
        </p:txBody>
      </p:sp>
      <p:sp>
        <p:nvSpPr>
          <p:cNvPr id="3" name="文本框 2">
            <a:extLst>
              <a:ext uri="{FF2B5EF4-FFF2-40B4-BE49-F238E27FC236}">
                <a16:creationId xmlns:a16="http://schemas.microsoft.com/office/drawing/2014/main" id="{14298022-8A4F-C40A-31DE-F2AFA29177AF}"/>
              </a:ext>
            </a:extLst>
          </p:cNvPr>
          <p:cNvSpPr txBox="1"/>
          <p:nvPr/>
        </p:nvSpPr>
        <p:spPr>
          <a:xfrm>
            <a:off x="592402" y="2649802"/>
            <a:ext cx="5448928" cy="369332"/>
          </a:xfrm>
          <a:prstGeom prst="rect">
            <a:avLst/>
          </a:prstGeom>
          <a:noFill/>
        </p:spPr>
        <p:txBody>
          <a:bodyPr wrap="none" rtlCol="0">
            <a:spAutoFit/>
          </a:bodyPr>
          <a:lstStyle/>
          <a:p>
            <a:pPr marL="285750" indent="-285750">
              <a:buFont typeface="Arial" panose="020B0604020202020204" pitchFamily="34" charset="0"/>
              <a:buChar char="•"/>
            </a:pPr>
            <a:r>
              <a:rPr lang="zh-CN" altLang="en-US" kern="100" dirty="0">
                <a:latin typeface="等线" panose="02010600030101010101" pitchFamily="2" charset="-122"/>
                <a:ea typeface="等线" panose="02010600030101010101" pitchFamily="2" charset="-122"/>
                <a:cs typeface="Times New Roman" panose="02020603050405020304" pitchFamily="18" charset="0"/>
              </a:rPr>
              <a:t>简述两个决策树相比于</a:t>
            </a:r>
            <a:r>
              <a:rPr lang="en-US" altLang="zh-CN" kern="100" dirty="0">
                <a:latin typeface="等线" panose="02010600030101010101" pitchFamily="2" charset="-122"/>
                <a:ea typeface="等线" panose="02010600030101010101" pitchFamily="2" charset="-122"/>
                <a:cs typeface="Times New Roman" panose="02020603050405020304" pitchFamily="18" charset="0"/>
              </a:rPr>
              <a:t>K</a:t>
            </a:r>
            <a:r>
              <a:rPr lang="zh-CN" altLang="en-US" kern="100" dirty="0">
                <a:latin typeface="等线" panose="02010600030101010101" pitchFamily="2" charset="-122"/>
                <a:ea typeface="等线" panose="02010600030101010101" pitchFamily="2" charset="-122"/>
                <a:cs typeface="Times New Roman" panose="02020603050405020304" pitchFamily="18" charset="0"/>
              </a:rPr>
              <a:t>近邻分类器的两个优点？</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2EB1E73E-52F6-CF47-2D57-F02CF4BE7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47" y="3483427"/>
            <a:ext cx="6881931" cy="1887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849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7A4A8AD-B0DB-B692-20BD-FBCF2D5F4F15}"/>
              </a:ext>
            </a:extLst>
          </p:cNvPr>
          <p:cNvSpPr txBox="1"/>
          <p:nvPr/>
        </p:nvSpPr>
        <p:spPr>
          <a:xfrm>
            <a:off x="259373" y="16485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DFP (Davidon-Fletcher-Powell) </a:t>
            </a:r>
            <a:r>
              <a:rPr lang="zh-CN" altLang="en-US"/>
              <a:t>算法</a:t>
            </a:r>
            <a:endParaRPr lang="en-US" altLang="zh-CN"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DAEA3FA-9C83-43F6-875E-26FE0D6C3925}"/>
                  </a:ext>
                </a:extLst>
              </p:cNvPr>
              <p:cNvSpPr txBox="1"/>
              <p:nvPr/>
            </p:nvSpPr>
            <p:spPr>
              <a:xfrm>
                <a:off x="411747" y="2571293"/>
                <a:ext cx="8283074" cy="3760325"/>
              </a:xfrm>
              <a:prstGeom prst="rect">
                <a:avLst/>
              </a:prstGeom>
              <a:noFill/>
            </p:spPr>
            <p:txBody>
              <a:bodyPr wrap="square" rtlCol="0">
                <a:spAutoFit/>
              </a:bodyPr>
              <a:lstStyle/>
              <a:p>
                <a:pPr>
                  <a:lnSpc>
                    <a:spcPct val="114000"/>
                  </a:lnSpc>
                </a:pPr>
                <a:r>
                  <a:rPr lang="zh-CN" altLang="en-US" sz="2200"/>
                  <a:t>输入</a:t>
                </a:r>
                <a:r>
                  <a:rPr lang="en-US" altLang="zh-CN" sz="2200"/>
                  <a:t>: </a:t>
                </a:r>
                <a:r>
                  <a:rPr lang="zh-CN" altLang="en-US" sz="2200"/>
                  <a:t>目标函数</a:t>
                </a:r>
                <a14:m>
                  <m:oMath xmlns:m="http://schemas.openxmlformats.org/officeDocument/2006/math">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oMath>
                </a14:m>
                <a:r>
                  <a:rPr lang="en-US" altLang="zh-CN" sz="2200" dirty="0"/>
                  <a:t>, </a:t>
                </a:r>
                <a:r>
                  <a:rPr lang="zh-CN" altLang="en-US" sz="2200" dirty="0"/>
                  <a:t>梯度</a:t>
                </a:r>
                <a14:m>
                  <m:oMath xmlns:m="http://schemas.openxmlformats.org/officeDocument/2006/math">
                    <m:r>
                      <a:rPr lang="zh-CN" altLang="en-US" sz="2200" i="1">
                        <a:solidFill>
                          <a:srgbClr val="000000"/>
                        </a:solidFill>
                        <a:latin typeface="Cambria Math" panose="02040503050406030204" pitchFamily="18" charset="0"/>
                      </a:rPr>
                      <m:t>𝑔</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r>
                      <m:rPr>
                        <m:sty m:val="p"/>
                      </m:rP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oMath>
                </a14:m>
                <a:r>
                  <a:rPr lang="en-US" altLang="zh-CN" sz="2200"/>
                  <a:t>, </a:t>
                </a:r>
                <a:r>
                  <a:rPr lang="zh-CN" altLang="en-US" sz="2200" dirty="0"/>
                  <a:t>精度要求</a:t>
                </a:r>
                <a14:m>
                  <m:oMath xmlns:m="http://schemas.openxmlformats.org/officeDocument/2006/math">
                    <m:r>
                      <a:rPr lang="zh-CN" altLang="en-US" sz="2200" i="1">
                        <a:solidFill>
                          <a:srgbClr val="000000"/>
                        </a:solidFill>
                        <a:latin typeface="Cambria Math" panose="02040503050406030204" pitchFamily="18" charset="0"/>
                      </a:rPr>
                      <m:t>𝜀</m:t>
                    </m:r>
                  </m:oMath>
                </a14:m>
                <a:r>
                  <a:rPr lang="en-US" altLang="zh-CN" sz="2200"/>
                  <a:t>;</a:t>
                </a:r>
                <a:endParaRPr lang="en-US" altLang="zh-CN" sz="2200" dirty="0"/>
              </a:p>
              <a:p>
                <a:pPr>
                  <a:lnSpc>
                    <a:spcPct val="114000"/>
                  </a:lnSpc>
                </a:pPr>
                <a:r>
                  <a:rPr lang="zh-CN" altLang="en-US" sz="2200"/>
                  <a:t>输出</a:t>
                </a:r>
                <a:r>
                  <a:rPr lang="en-US" altLang="zh-CN" sz="2200"/>
                  <a:t>:  </a:t>
                </a:r>
                <a14:m>
                  <m:oMath xmlns:m="http://schemas.openxmlformats.org/officeDocument/2006/math">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m:t>
                    </m:r>
                  </m:oMath>
                </a14:m>
                <a:r>
                  <a:rPr lang="zh-CN" altLang="en-US" sz="2200" dirty="0"/>
                  <a:t>的极小点</a:t>
                </a:r>
                <a14:m>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sup>
                    </m:sSup>
                  </m:oMath>
                </a14:m>
                <a:r>
                  <a:rPr lang="en-US" altLang="zh-CN" sz="2200"/>
                  <a:t>.</a:t>
                </a:r>
                <a:endParaRPr lang="en-US" altLang="zh-CN" sz="2200" dirty="0"/>
              </a:p>
              <a:p>
                <a:pPr marL="457200" indent="-457200">
                  <a:lnSpc>
                    <a:spcPct val="114000"/>
                  </a:lnSpc>
                  <a:buFontTx/>
                  <a:buAutoNum type="arabicParenBoth"/>
                </a:pPr>
                <a:r>
                  <a:rPr lang="zh-CN" altLang="en-US" sz="2200" dirty="0"/>
                  <a:t>选定初始点</a:t>
                </a:r>
                <a14:m>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(0)</m:t>
                        </m:r>
                      </m:sup>
                    </m:sSup>
                    <m:r>
                      <a:rPr lang="en-US" altLang="zh-CN" sz="2200" b="0" i="0" smtClean="0">
                        <a:solidFill>
                          <a:srgbClr val="000000"/>
                        </a:solidFill>
                        <a:latin typeface="Cambria Math" panose="02040503050406030204" pitchFamily="18" charset="0"/>
                      </a:rPr>
                      <m:t>,</m:t>
                    </m:r>
                  </m:oMath>
                </a14:m>
                <a:r>
                  <a:rPr lang="zh-CN" altLang="en-US" sz="2200" dirty="0"/>
                  <a:t> 取</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0</m:t>
                        </m:r>
                      </m:sub>
                    </m:sSub>
                  </m:oMath>
                </a14:m>
                <a:r>
                  <a:rPr lang="zh-CN" altLang="en-US" sz="2200" dirty="0"/>
                  <a:t>为</a:t>
                </a:r>
                <a:r>
                  <a:rPr lang="zh-CN" altLang="en-US" sz="2200"/>
                  <a:t>正定对称矩阵</a:t>
                </a:r>
                <a:r>
                  <a:rPr lang="en-US" altLang="zh-CN" sz="2200"/>
                  <a:t>, </a:t>
                </a:r>
                <a:r>
                  <a:rPr lang="zh-CN" altLang="en-US" sz="2200"/>
                  <a:t>置</a:t>
                </a:r>
                <a14:m>
                  <m:oMath xmlns:m="http://schemas.openxmlformats.org/officeDocument/2006/math">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=0</m:t>
                    </m:r>
                  </m:oMath>
                </a14:m>
                <a:r>
                  <a:rPr lang="zh-CN" altLang="en-US" sz="2200"/>
                  <a:t>         </a:t>
                </a:r>
                <a:endParaRPr lang="en-US" altLang="zh-CN" sz="2200" dirty="0"/>
              </a:p>
              <a:p>
                <a:pPr marL="457200" indent="-457200">
                  <a:lnSpc>
                    <a:spcPct val="114000"/>
                  </a:lnSpc>
                  <a:buFontTx/>
                  <a:buAutoNum type="arabicParenBoth"/>
                </a:pPr>
                <a:r>
                  <a:rPr lang="zh-CN" altLang="en-US" sz="2200" dirty="0"/>
                  <a:t>计算</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𝑔</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oMath>
                </a14:m>
                <a:r>
                  <a:rPr lang="zh-CN" altLang="en-US" sz="2200" dirty="0"/>
                  <a:t> </a:t>
                </a:r>
                <a:r>
                  <a:rPr lang="en-US" altLang="zh-CN" sz="2200"/>
                  <a:t>,  </a:t>
                </a:r>
                <a:r>
                  <a:rPr lang="zh-CN" altLang="en-US" sz="2200" dirty="0"/>
                  <a:t>若</a:t>
                </a:r>
                <a14:m>
                  <m:oMath xmlns:m="http://schemas.openxmlformats.org/officeDocument/2006/math">
                    <m:d>
                      <m:dPr>
                        <m:begChr m:val="‖"/>
                        <m:endChr m:val="‖"/>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e>
                    </m:d>
                    <m:r>
                      <a:rPr lang="zh-CN" altLang="en-US"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𝜀</m:t>
                    </m:r>
                  </m:oMath>
                </a14:m>
                <a:r>
                  <a:rPr lang="en-US" altLang="zh-CN" sz="2200" dirty="0"/>
                  <a:t>, </a:t>
                </a:r>
                <a:r>
                  <a:rPr lang="zh-CN" altLang="en-US" sz="2200" dirty="0"/>
                  <a:t>则停止计算</a:t>
                </a:r>
                <a:r>
                  <a:rPr lang="en-US" altLang="zh-CN" sz="2200" dirty="0"/>
                  <a:t>,</a:t>
                </a:r>
              </a:p>
              <a:p>
                <a:pPr>
                  <a:lnSpc>
                    <a:spcPct val="114000"/>
                  </a:lnSpc>
                </a:pPr>
                <a:r>
                  <a:rPr lang="en-US" altLang="zh-CN" sz="2200" dirty="0"/>
                  <a:t>       </a:t>
                </a:r>
                <a:r>
                  <a:rPr lang="zh-CN" altLang="en-US" sz="2200" dirty="0"/>
                  <a:t>得近似解</a:t>
                </a:r>
                <a14:m>
                  <m:oMath xmlns:m="http://schemas.openxmlformats.org/officeDocument/2006/math">
                    <m:r>
                      <a:rPr lang="en-US" altLang="zh-CN" sz="2200" dirty="0">
                        <a:solidFill>
                          <a:srgbClr val="000000"/>
                        </a:solidFill>
                        <a:latin typeface="Cambria Math" panose="02040503050406030204" pitchFamily="18" charset="0"/>
                      </a:rPr>
                      <m:t> </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m:t>
                        </m:r>
                      </m:sup>
                    </m:sSup>
                  </m:oMath>
                </a14:m>
                <a:r>
                  <a:rPr lang="en-US" altLang="zh-CN" sz="2200" dirty="0"/>
                  <a:t>;  </a:t>
                </a:r>
                <a:r>
                  <a:rPr lang="zh-CN" altLang="en-US" sz="2200" dirty="0"/>
                  <a:t>否则转</a:t>
                </a:r>
                <a:r>
                  <a:rPr lang="en-US" altLang="zh-CN" sz="2200" dirty="0"/>
                  <a:t>(3)</a:t>
                </a:r>
              </a:p>
              <a:p>
                <a:pPr>
                  <a:lnSpc>
                    <a:spcPct val="114000"/>
                  </a:lnSpc>
                </a:pPr>
                <a:r>
                  <a:rPr lang="en-US" altLang="zh-CN" sz="2200" dirty="0"/>
                  <a:t>(3)  </a:t>
                </a:r>
                <a:r>
                  <a:rPr lang="zh-CN" altLang="en-US" sz="2200" dirty="0"/>
                  <a:t>置 </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𝑝</m:t>
                        </m:r>
                      </m:e>
                      <m:sub>
                        <m:r>
                          <a:rPr lang="zh-CN" altLang="en-US" sz="2200" i="1">
                            <a:solidFill>
                              <a:srgbClr val="000000"/>
                            </a:solidFill>
                            <a:latin typeface="Cambria Math" panose="02040503050406030204" pitchFamily="18" charset="0"/>
                          </a:rPr>
                          <m:t>𝑘</m:t>
                        </m:r>
                      </m:sub>
                    </m:sSub>
                    <m:r>
                      <a:rPr lang="zh-CN" altLang="en-US" sz="2200">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sub>
                    </m:sSub>
                    <m:r>
                      <a:rPr lang="zh-CN" altLang="en-US" sz="2200">
                        <a:solidFill>
                          <a:srgbClr val="000000"/>
                        </a:solidFill>
                        <a:latin typeface="Cambria Math" panose="02040503050406030204" pitchFamily="18" charset="0"/>
                      </a:rPr>
                      <m:t> </m:t>
                    </m:r>
                  </m:oMath>
                </a14:m>
                <a:r>
                  <a:rPr lang="zh-CN" altLang="en-US" sz="2200" dirty="0"/>
                  <a:t>                  </a:t>
                </a:r>
                <a:endParaRPr lang="en-US" altLang="zh-CN" sz="2200" dirty="0"/>
              </a:p>
              <a:p>
                <a:pPr marL="457200" indent="-457200">
                  <a:lnSpc>
                    <a:spcPct val="114000"/>
                  </a:lnSpc>
                  <a:buFontTx/>
                  <a:buAutoNum type="arabicParenBoth" startAt="4"/>
                </a:pPr>
                <a:r>
                  <a:rPr lang="zh-CN" altLang="en-US" sz="2200" dirty="0"/>
                  <a:t>一</a:t>
                </a:r>
                <a:r>
                  <a:rPr lang="zh-CN" altLang="en-US" sz="2200"/>
                  <a:t>维搜索</a:t>
                </a:r>
                <a:r>
                  <a:rPr lang="en-US" altLang="zh-CN" sz="2200"/>
                  <a:t>: </a:t>
                </a:r>
                <a:r>
                  <a:rPr lang="zh-CN" altLang="en-US" sz="2200"/>
                  <a:t>求</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𝜆</m:t>
                        </m:r>
                      </m:e>
                      <m:sub>
                        <m:r>
                          <a:rPr lang="zh-CN" altLang="en-US" sz="2200" i="1">
                            <a:solidFill>
                              <a:srgbClr val="000000"/>
                            </a:solidFill>
                            <a:latin typeface="Cambria Math" panose="02040503050406030204" pitchFamily="18" charset="0"/>
                          </a:rPr>
                          <m:t>𝑘</m:t>
                        </m:r>
                      </m:sub>
                    </m:sSub>
                  </m:oMath>
                </a14:m>
                <a:r>
                  <a:rPr lang="en-US" altLang="zh-CN" sz="2200" dirty="0"/>
                  <a:t>, </a:t>
                </a:r>
                <a:r>
                  <a:rPr lang="zh-CN" altLang="en-US" sz="2200" dirty="0"/>
                  <a:t>使得 </a:t>
                </a:r>
                <a14:m>
                  <m:oMath xmlns:m="http://schemas.openxmlformats.org/officeDocument/2006/math">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𝜆</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𝑝</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limLow>
                      <m:limLowPr>
                        <m:ctrlPr>
                          <a:rPr lang="zh-CN" altLang="en-US" sz="2200" i="1">
                            <a:solidFill>
                              <a:srgbClr val="000000"/>
                            </a:solidFill>
                            <a:latin typeface="Cambria Math" panose="02040503050406030204" pitchFamily="18" charset="0"/>
                          </a:rPr>
                        </m:ctrlPr>
                      </m:limLowPr>
                      <m:e>
                        <m:r>
                          <m:rPr>
                            <m:sty m:val="p"/>
                          </m:rPr>
                          <a:rPr lang="zh-CN" altLang="en-US" sz="2200">
                            <a:solidFill>
                              <a:srgbClr val="000000"/>
                            </a:solidFill>
                            <a:latin typeface="Cambria Math" panose="02040503050406030204" pitchFamily="18" charset="0"/>
                          </a:rPr>
                          <m:t>min</m:t>
                        </m:r>
                      </m:e>
                      <m:lim>
                        <m:r>
                          <a:rPr lang="zh-CN" altLang="en-US" sz="2200" i="1">
                            <a:solidFill>
                              <a:srgbClr val="000000"/>
                            </a:solidFill>
                            <a:latin typeface="Cambria Math" panose="02040503050406030204" pitchFamily="18" charset="0"/>
                          </a:rPr>
                          <m:t>𝜆</m:t>
                        </m:r>
                        <m:r>
                          <a:rPr lang="zh-CN" altLang="en-US" sz="2200" i="1">
                            <a:solidFill>
                              <a:srgbClr val="000000"/>
                            </a:solidFill>
                            <a:latin typeface="Cambria Math" panose="02040503050406030204" pitchFamily="18" charset="0"/>
                          </a:rPr>
                          <m:t>≥0</m:t>
                        </m:r>
                      </m:lim>
                    </m:limLow>
                    <m:r>
                      <a:rPr lang="zh-CN" altLang="en-US" sz="2200" i="1">
                        <a:solidFill>
                          <a:srgbClr val="000000"/>
                        </a:solidFill>
                        <a:latin typeface="Cambria Math" panose="02040503050406030204" pitchFamily="18" charset="0"/>
                      </a:rPr>
                      <m:t>𝑓</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𝜆</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𝑝</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oMath>
                </a14:m>
                <a:r>
                  <a:rPr lang="en-US" altLang="zh-CN" sz="2200" dirty="0"/>
                  <a:t>                       </a:t>
                </a:r>
              </a:p>
              <a:p>
                <a:pPr marL="457200" indent="-457200">
                  <a:lnSpc>
                    <a:spcPct val="114000"/>
                  </a:lnSpc>
                  <a:buFontTx/>
                  <a:buAutoNum type="arabicParenBoth" startAt="5"/>
                </a:pPr>
                <a:r>
                  <a:rPr lang="zh-CN" altLang="en-US" sz="2200" dirty="0"/>
                  <a:t>置</a:t>
                </a:r>
                <a14:m>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p>
                    </m:sSup>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𝜆</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𝑝</m:t>
                        </m:r>
                      </m:e>
                      <m:sub>
                        <m:r>
                          <a:rPr lang="zh-CN" altLang="en-US" sz="2200" i="1">
                            <a:solidFill>
                              <a:srgbClr val="000000"/>
                            </a:solidFill>
                            <a:latin typeface="Cambria Math" panose="02040503050406030204" pitchFamily="18" charset="0"/>
                          </a:rPr>
                          <m:t>𝑘</m:t>
                        </m:r>
                      </m:sub>
                    </m:sSub>
                  </m:oMath>
                </a14:m>
                <a:endParaRPr lang="en-US" altLang="zh-CN" sz="2200" dirty="0"/>
              </a:p>
              <a:p>
                <a:pPr marL="457200" indent="-457200">
                  <a:lnSpc>
                    <a:spcPct val="114000"/>
                  </a:lnSpc>
                  <a:buFontTx/>
                  <a:buAutoNum type="arabicParenBoth" startAt="5"/>
                </a:pPr>
                <a:r>
                  <a:rPr lang="zh-CN" altLang="en-US" sz="2200" dirty="0"/>
                  <a:t>计算</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𝑔</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p>
                    </m:sSup>
                    <m:r>
                      <a:rPr lang="zh-CN" altLang="en-US" sz="2200" i="1">
                        <a:solidFill>
                          <a:srgbClr val="000000"/>
                        </a:solidFill>
                        <a:latin typeface="Cambria Math" panose="02040503050406030204" pitchFamily="18" charset="0"/>
                      </a:rPr>
                      <m:t>)</m:t>
                    </m:r>
                  </m:oMath>
                </a14:m>
                <a:r>
                  <a:rPr lang="en-US" altLang="zh-CN" sz="2200" dirty="0"/>
                  <a:t>, </a:t>
                </a:r>
                <a:r>
                  <a:rPr lang="zh-CN" altLang="en-US" sz="2200" dirty="0"/>
                  <a:t>若</a:t>
                </a:r>
                <a14:m>
                  <m:oMath xmlns:m="http://schemas.openxmlformats.org/officeDocument/2006/math">
                    <m:d>
                      <m:dPr>
                        <m:begChr m:val="‖"/>
                        <m:endChr m:val="‖"/>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𝑔</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e>
                    </m:d>
                    <m:r>
                      <a:rPr lang="zh-CN" altLang="en-US" sz="2200" i="1">
                        <a:solidFill>
                          <a:srgbClr val="000000"/>
                        </a:solidFill>
                        <a:latin typeface="Cambria Math" panose="02040503050406030204" pitchFamily="18" charset="0"/>
                      </a:rPr>
                      <m:t>&lt;</m:t>
                    </m:r>
                    <m:r>
                      <a:rPr lang="zh-CN" altLang="en-US" sz="2200" i="1">
                        <a:solidFill>
                          <a:srgbClr val="000000"/>
                        </a:solidFill>
                        <a:latin typeface="Cambria Math" panose="02040503050406030204" pitchFamily="18" charset="0"/>
                      </a:rPr>
                      <m:t>𝜀</m:t>
                    </m:r>
                  </m:oMath>
                </a14:m>
                <a:r>
                  <a:rPr lang="en-US" altLang="zh-CN" sz="2200" dirty="0"/>
                  <a:t>, </a:t>
                </a:r>
                <a:r>
                  <a:rPr lang="zh-CN" altLang="en-US" sz="2200" dirty="0"/>
                  <a:t>则</a:t>
                </a:r>
                <a:r>
                  <a:rPr lang="zh-CN" altLang="en-US" sz="2200"/>
                  <a:t>停止计算</a:t>
                </a:r>
                <a:r>
                  <a:rPr lang="en-US" altLang="zh-CN" sz="2200"/>
                  <a:t>, </a:t>
                </a:r>
                <a:r>
                  <a:rPr lang="zh-CN" altLang="en-US" sz="2200"/>
                  <a:t>得</a:t>
                </a:r>
                <a:r>
                  <a:rPr lang="zh-CN" altLang="en-US" sz="2200" dirty="0"/>
                  <a:t>近似解</a:t>
                </a:r>
              </a:p>
            </p:txBody>
          </p:sp>
        </mc:Choice>
        <mc:Fallback xmlns="">
          <p:sp>
            <p:nvSpPr>
              <p:cNvPr id="13" name="文本框 12">
                <a:extLst>
                  <a:ext uri="{FF2B5EF4-FFF2-40B4-BE49-F238E27FC236}">
                    <a16:creationId xmlns:a16="http://schemas.microsoft.com/office/drawing/2014/main" id="{3DAEA3FA-9C83-43F6-875E-26FE0D6C3925}"/>
                  </a:ext>
                </a:extLst>
              </p:cNvPr>
              <p:cNvSpPr txBox="1">
                <a:spLocks noRot="1" noChangeAspect="1" noMove="1" noResize="1" noEditPoints="1" noAdjustHandles="1" noChangeArrowheads="1" noChangeShapeType="1" noTextEdit="1"/>
              </p:cNvSpPr>
              <p:nvPr/>
            </p:nvSpPr>
            <p:spPr>
              <a:xfrm>
                <a:off x="411747" y="2571293"/>
                <a:ext cx="8283074" cy="3760325"/>
              </a:xfrm>
              <a:prstGeom prst="rect">
                <a:avLst/>
              </a:prstGeom>
              <a:blipFill>
                <a:blip r:embed="rId2"/>
                <a:stretch>
                  <a:fillRect l="-1031" t="-486" b="-24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对象 32">
                <a:extLst>
                  <a:ext uri="{FF2B5EF4-FFF2-40B4-BE49-F238E27FC236}">
                    <a16:creationId xmlns:a16="http://schemas.microsoft.com/office/drawing/2014/main" id="{5F6C89DB-FDB6-FAC1-EA62-A06DA79200ED}"/>
                  </a:ext>
                </a:extLst>
              </p:cNvPr>
              <p:cNvSpPr txBox="1"/>
              <p:nvPr/>
            </p:nvSpPr>
            <p:spPr>
              <a:xfrm>
                <a:off x="675845" y="6315163"/>
                <a:ext cx="2227992" cy="38100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𝑥</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p>
                      </m:sSup>
                    </m:oMath>
                  </m:oMathPara>
                </a14:m>
                <a:endParaRPr lang="zh-CN" altLang="en-US" sz="2200"/>
              </a:p>
            </p:txBody>
          </p:sp>
        </mc:Choice>
        <mc:Fallback xmlns="">
          <p:sp>
            <p:nvSpPr>
              <p:cNvPr id="33" name="对象 32">
                <a:extLst>
                  <a:ext uri="{FF2B5EF4-FFF2-40B4-BE49-F238E27FC236}">
                    <a16:creationId xmlns:a16="http://schemas.microsoft.com/office/drawing/2014/main" id="{5F6C89DB-FDB6-FAC1-EA62-A06DA79200ED}"/>
                  </a:ext>
                </a:extLst>
              </p:cNvPr>
              <p:cNvSpPr txBox="1">
                <a:spLocks noRot="1" noChangeAspect="1" noMove="1" noResize="1" noEditPoints="1" noAdjustHandles="1" noChangeArrowheads="1" noChangeShapeType="1" noTextEdit="1"/>
              </p:cNvSpPr>
              <p:nvPr/>
            </p:nvSpPr>
            <p:spPr>
              <a:xfrm>
                <a:off x="675845" y="6315163"/>
                <a:ext cx="2227992" cy="381000"/>
              </a:xfrm>
              <a:prstGeom prst="rect">
                <a:avLst/>
              </a:prstGeom>
              <a:blipFill>
                <a:blip r:embed="rId3"/>
                <a:stretch>
                  <a:fillRect b="-4839"/>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D7D3613B-4756-EA97-A59B-5C94CA177E05}"/>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40</a:t>
            </a:fld>
            <a:endParaRPr lang="en-US" dirty="0"/>
          </a:p>
        </p:txBody>
      </p:sp>
    </p:spTree>
    <p:extLst>
      <p:ext uri="{BB962C8B-B14F-4D97-AF65-F5344CB8AC3E}">
        <p14:creationId xmlns:p14="http://schemas.microsoft.com/office/powerpoint/2010/main" val="11010702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0A8ECD4-F13B-3026-7C33-B59B6B558E2E}"/>
              </a:ext>
            </a:extLst>
          </p:cNvPr>
          <p:cNvSpPr txBox="1"/>
          <p:nvPr/>
        </p:nvSpPr>
        <p:spPr>
          <a:xfrm>
            <a:off x="259372" y="1648581"/>
            <a:ext cx="8945588"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sz="2800"/>
              <a:t>BFGS (Broyden-Fletcher-Goldfarb-Shanno) </a:t>
            </a:r>
            <a:r>
              <a:rPr lang="zh-CN" altLang="en-US" sz="2800"/>
              <a:t>算法</a:t>
            </a:r>
            <a:endParaRPr lang="en-US" altLang="zh-CN" sz="2800" dirty="0"/>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23C3D2A8-B9FE-547A-D6BD-AD8857CA2EBE}"/>
                  </a:ext>
                </a:extLst>
              </p:cNvPr>
              <p:cNvSpPr>
                <a:spLocks noGrp="1"/>
              </p:cNvSpPr>
              <p:nvPr>
                <p:ph idx="1"/>
              </p:nvPr>
            </p:nvSpPr>
            <p:spPr>
              <a:xfrm>
                <a:off x="372979" y="2569577"/>
                <a:ext cx="8046428" cy="4351338"/>
              </a:xfrm>
            </p:spPr>
            <p:txBody>
              <a:bodyPr>
                <a:normAutofit/>
              </a:bodyPr>
              <a:lstStyle/>
              <a:p>
                <a:r>
                  <a:rPr lang="zh-CN" altLang="en-US" sz="2200" dirty="0"/>
                  <a:t>可以考虑用</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oMath>
                </a14:m>
                <a:r>
                  <a:rPr lang="zh-CN" altLang="en-US" sz="2200" dirty="0"/>
                  <a:t>逼近海赛矩阵的逆矩阵</a:t>
                </a:r>
                <a14:m>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𝐻</m:t>
                        </m:r>
                      </m:e>
                      <m:sup>
                        <m:r>
                          <a:rPr lang="zh-CN" altLang="en-US" sz="2200" i="1">
                            <a:solidFill>
                              <a:srgbClr val="000000"/>
                            </a:solidFill>
                            <a:latin typeface="Cambria Math" panose="02040503050406030204" pitchFamily="18" charset="0"/>
                          </a:rPr>
                          <m:t>−1</m:t>
                        </m:r>
                      </m:sup>
                    </m:sSup>
                  </m:oMath>
                </a14:m>
                <a:r>
                  <a:rPr lang="en-US" altLang="zh-CN" sz="2200" dirty="0"/>
                  <a:t>, </a:t>
                </a:r>
                <a:r>
                  <a:rPr lang="zh-CN" altLang="en-US" sz="2200" dirty="0"/>
                  <a:t>也可以考虑用</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sub>
                    </m:sSub>
                  </m:oMath>
                </a14:m>
                <a:r>
                  <a:rPr lang="zh-CN" altLang="en-US" sz="2200" dirty="0"/>
                  <a:t>逼近海赛矩阵</a:t>
                </a:r>
                <a14:m>
                  <m:oMath xmlns:m="http://schemas.openxmlformats.org/officeDocument/2006/math">
                    <m:r>
                      <a:rPr lang="zh-CN" altLang="en-US" sz="2200" i="1">
                        <a:solidFill>
                          <a:srgbClr val="000000"/>
                        </a:solidFill>
                        <a:latin typeface="Cambria Math" panose="02040503050406030204" pitchFamily="18" charset="0"/>
                      </a:rPr>
                      <m:t>𝐻</m:t>
                    </m:r>
                  </m:oMath>
                </a14:m>
                <a:r>
                  <a:rPr lang="en-US" altLang="zh-CN" sz="2200"/>
                  <a:t>, </a:t>
                </a:r>
                <a:r>
                  <a:rPr lang="zh-CN" altLang="en-US" sz="2200"/>
                  <a:t>这时</a:t>
                </a:r>
                <a:r>
                  <a:rPr lang="en-US" altLang="zh-CN" sz="2200"/>
                  <a:t>, </a:t>
                </a:r>
                <a:r>
                  <a:rPr lang="zh-CN" altLang="en-US" sz="2200"/>
                  <a:t>相应</a:t>
                </a:r>
                <a:r>
                  <a:rPr lang="zh-CN" altLang="en-US" sz="2200" dirty="0"/>
                  <a:t>的拟牛顿条件是 </a:t>
                </a:r>
                <a14:m>
                  <m:oMath xmlns:m="http://schemas.openxmlformats.org/officeDocument/2006/math">
                    <m:sSub>
                      <m:sSubPr>
                        <m:ctrlPr>
                          <a:rPr lang="zh-CN" altLang="en-US" sz="2200" i="1">
                            <a:latin typeface="Cambria Math" panose="02040503050406030204" pitchFamily="18" charset="0"/>
                          </a:rPr>
                        </m:ctrlPr>
                      </m:sSubPr>
                      <m:e>
                        <m:r>
                          <a:rPr lang="zh-CN" altLang="en-US" sz="2200">
                            <a:latin typeface="Cambria Math" panose="02040503050406030204" pitchFamily="18" charset="0"/>
                          </a:rPr>
                          <m:t>𝐵</m:t>
                        </m:r>
                      </m:e>
                      <m:sub>
                        <m:r>
                          <a:rPr lang="zh-CN" altLang="en-US" sz="2200">
                            <a:latin typeface="Cambria Math" panose="02040503050406030204" pitchFamily="18" charset="0"/>
                          </a:rPr>
                          <m:t>𝑘</m:t>
                        </m:r>
                      </m:sub>
                    </m:sSub>
                    <m:sSub>
                      <m:sSubPr>
                        <m:ctrlPr>
                          <a:rPr lang="zh-CN" altLang="en-US" sz="2200" i="1">
                            <a:latin typeface="Cambria Math" panose="02040503050406030204" pitchFamily="18" charset="0"/>
                          </a:rPr>
                        </m:ctrlPr>
                      </m:sSubPr>
                      <m:e>
                        <m:r>
                          <a:rPr lang="zh-CN" altLang="en-US" sz="2200">
                            <a:latin typeface="Cambria Math" panose="02040503050406030204" pitchFamily="18" charset="0"/>
                          </a:rPr>
                          <m:t>𝛿</m:t>
                        </m:r>
                      </m:e>
                      <m:sub>
                        <m:r>
                          <a:rPr lang="zh-CN" altLang="en-US" sz="2200">
                            <a:latin typeface="Cambria Math" panose="02040503050406030204" pitchFamily="18" charset="0"/>
                          </a:rPr>
                          <m:t>𝑘</m:t>
                        </m:r>
                      </m:sub>
                    </m:sSub>
                    <m:r>
                      <a:rPr lang="zh-CN" altLang="en-US" sz="2200">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a:latin typeface="Cambria Math" panose="02040503050406030204" pitchFamily="18" charset="0"/>
                          </a:rPr>
                          <m:t>𝑦</m:t>
                        </m:r>
                      </m:e>
                      <m:sub>
                        <m:r>
                          <a:rPr lang="zh-CN" altLang="en-US" sz="2200">
                            <a:latin typeface="Cambria Math" panose="02040503050406030204" pitchFamily="18" charset="0"/>
                          </a:rPr>
                          <m:t>𝑘</m:t>
                        </m:r>
                      </m:sub>
                    </m:sSub>
                  </m:oMath>
                </a14:m>
                <a:endParaRPr lang="zh-CN" altLang="en-US" sz="2200"/>
              </a:p>
              <a:p>
                <a:endParaRPr lang="en-US" altLang="zh-CN" sz="2200" dirty="0"/>
              </a:p>
              <a:p>
                <a:endParaRPr lang="en-US" altLang="zh-CN" sz="2200" dirty="0"/>
              </a:p>
              <a:p>
                <a:r>
                  <a:rPr lang="zh-CN" altLang="en-US" sz="2200" dirty="0"/>
                  <a:t>用同样的方法得到另一迭代公式</a:t>
                </a:r>
                <a:r>
                  <a:rPr lang="en-US" altLang="zh-CN" sz="2200" dirty="0"/>
                  <a:t>. </a:t>
                </a:r>
                <a:r>
                  <a:rPr lang="zh-CN" altLang="en-US" sz="2200" dirty="0"/>
                  <a:t>首先令</a:t>
                </a:r>
                <a:endParaRPr lang="en-US" altLang="zh-CN" sz="2200" dirty="0"/>
              </a:p>
              <a:p>
                <a:endParaRPr lang="en-US" altLang="zh-CN" sz="2200" dirty="0"/>
              </a:p>
              <a:p>
                <a:r>
                  <a:rPr lang="zh-CN" altLang="en-US" sz="2200"/>
                  <a:t>考虑</a:t>
                </a:r>
                <a:r>
                  <a:rPr lang="zh-CN" altLang="en-US" sz="2200" dirty="0"/>
                  <a:t>使</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𝑃</m:t>
                        </m:r>
                      </m:e>
                      <m:sub>
                        <m:r>
                          <a:rPr lang="zh-CN" altLang="en-US" sz="2200" i="1">
                            <a:solidFill>
                              <a:srgbClr val="000000"/>
                            </a:solidFill>
                            <a:latin typeface="Cambria Math" panose="02040503050406030204" pitchFamily="18" charset="0"/>
                          </a:rPr>
                          <m:t>𝑘</m:t>
                        </m:r>
                      </m:sub>
                    </m:sSub>
                  </m:oMath>
                </a14:m>
                <a:r>
                  <a:rPr lang="zh-CN" altLang="en-US" sz="2200" dirty="0"/>
                  <a:t>和</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𝑄</m:t>
                        </m:r>
                      </m:e>
                      <m:sub>
                        <m:r>
                          <a:rPr lang="zh-CN" altLang="en-US" sz="2200" i="1">
                            <a:solidFill>
                              <a:srgbClr val="000000"/>
                            </a:solidFill>
                            <a:latin typeface="Cambria Math" panose="02040503050406030204" pitchFamily="18" charset="0"/>
                          </a:rPr>
                          <m:t>𝑘</m:t>
                        </m:r>
                      </m:sub>
                    </m:sSub>
                  </m:oMath>
                </a14:m>
                <a:r>
                  <a:rPr lang="zh-CN" altLang="en-US" sz="2200" dirty="0"/>
                  <a:t>满足</a:t>
                </a:r>
                <a:r>
                  <a:rPr lang="en-US" altLang="zh-CN" sz="2200" dirty="0"/>
                  <a:t>:</a:t>
                </a:r>
              </a:p>
              <a:p>
                <a:endParaRPr lang="en-US" altLang="zh-CN" sz="2200" dirty="0"/>
              </a:p>
              <a:p>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oMath>
                </a14:m>
                <a:r>
                  <a:rPr lang="zh-CN" altLang="en-US" sz="2200" dirty="0"/>
                  <a:t>的迭代公式</a:t>
                </a:r>
                <a:r>
                  <a:rPr lang="en-US" altLang="zh-CN" sz="2200" dirty="0"/>
                  <a:t>:					</a:t>
                </a:r>
                <a:endParaRPr lang="zh-CN" altLang="en-US" sz="2200" dirty="0"/>
              </a:p>
            </p:txBody>
          </p:sp>
        </mc:Choice>
        <mc:Fallback xmlns="">
          <p:sp>
            <p:nvSpPr>
              <p:cNvPr id="6" name="内容占位符 2">
                <a:extLst>
                  <a:ext uri="{FF2B5EF4-FFF2-40B4-BE49-F238E27FC236}">
                    <a16:creationId xmlns:a16="http://schemas.microsoft.com/office/drawing/2014/main" id="{23C3D2A8-B9FE-547A-D6BD-AD8857CA2EBE}"/>
                  </a:ext>
                </a:extLst>
              </p:cNvPr>
              <p:cNvSpPr>
                <a:spLocks noGrp="1" noRot="1" noChangeAspect="1" noMove="1" noResize="1" noEditPoints="1" noAdjustHandles="1" noChangeArrowheads="1" noChangeShapeType="1" noTextEdit="1"/>
              </p:cNvSpPr>
              <p:nvPr>
                <p:ph idx="1"/>
              </p:nvPr>
            </p:nvSpPr>
            <p:spPr>
              <a:xfrm>
                <a:off x="372979" y="2569577"/>
                <a:ext cx="8046428" cy="4351338"/>
              </a:xfrm>
              <a:blipFill>
                <a:blip r:embed="rId2"/>
                <a:stretch>
                  <a:fillRect l="-833" t="-16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对象 17">
                <a:extLst>
                  <a:ext uri="{FF2B5EF4-FFF2-40B4-BE49-F238E27FC236}">
                    <a16:creationId xmlns:a16="http://schemas.microsoft.com/office/drawing/2014/main" id="{709B78B7-0664-C35C-E2EA-11BB7CE8D188}"/>
                  </a:ext>
                </a:extLst>
              </p:cNvPr>
              <p:cNvSpPr txBox="1"/>
              <p:nvPr/>
            </p:nvSpPr>
            <p:spPr>
              <a:xfrm>
                <a:off x="1182398" y="4529138"/>
                <a:ext cx="2846677" cy="42862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𝑃</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𝑄</m:t>
                          </m:r>
                        </m:e>
                        <m:sub>
                          <m:r>
                            <a:rPr lang="zh-CN" altLang="en-US" sz="2200" i="1">
                              <a:solidFill>
                                <a:srgbClr val="000000"/>
                              </a:solidFill>
                              <a:latin typeface="Cambria Math" panose="02040503050406030204" pitchFamily="18" charset="0"/>
                            </a:rPr>
                            <m:t>𝑘</m:t>
                          </m:r>
                        </m:sub>
                      </m:sSub>
                    </m:oMath>
                  </m:oMathPara>
                </a14:m>
                <a:endParaRPr lang="zh-CN" altLang="en-US" sz="2200"/>
              </a:p>
            </p:txBody>
          </p:sp>
        </mc:Choice>
        <mc:Fallback xmlns="">
          <p:sp>
            <p:nvSpPr>
              <p:cNvPr id="18" name="对象 17">
                <a:extLst>
                  <a:ext uri="{FF2B5EF4-FFF2-40B4-BE49-F238E27FC236}">
                    <a16:creationId xmlns:a16="http://schemas.microsoft.com/office/drawing/2014/main" id="{709B78B7-0664-C35C-E2EA-11BB7CE8D188}"/>
                  </a:ext>
                </a:extLst>
              </p:cNvPr>
              <p:cNvSpPr txBox="1">
                <a:spLocks noRot="1" noChangeAspect="1" noMove="1" noResize="1" noEditPoints="1" noAdjustHandles="1" noChangeArrowheads="1" noChangeShapeType="1" noTextEdit="1"/>
              </p:cNvSpPr>
              <p:nvPr/>
            </p:nvSpPr>
            <p:spPr>
              <a:xfrm>
                <a:off x="1182398" y="4529138"/>
                <a:ext cx="2846677" cy="428625"/>
              </a:xfrm>
              <a:prstGeom prst="rect">
                <a:avLst/>
              </a:prstGeom>
              <a:blipFill>
                <a:blip r:embed="rId3"/>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对象 18">
                <a:extLst>
                  <a:ext uri="{FF2B5EF4-FFF2-40B4-BE49-F238E27FC236}">
                    <a16:creationId xmlns:a16="http://schemas.microsoft.com/office/drawing/2014/main" id="{9BC7215B-2AFB-B106-026D-AB86DD58006C}"/>
                  </a:ext>
                </a:extLst>
              </p:cNvPr>
              <p:cNvSpPr txBox="1"/>
              <p:nvPr/>
            </p:nvSpPr>
            <p:spPr>
              <a:xfrm>
                <a:off x="4266599" y="4535360"/>
                <a:ext cx="4060132" cy="446087"/>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𝑃</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𝑄</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oMath>
                  </m:oMathPara>
                </a14:m>
                <a:endParaRPr lang="zh-CN" altLang="en-US" sz="2200"/>
              </a:p>
            </p:txBody>
          </p:sp>
        </mc:Choice>
        <mc:Fallback xmlns="">
          <p:sp>
            <p:nvSpPr>
              <p:cNvPr id="19" name="对象 18">
                <a:extLst>
                  <a:ext uri="{FF2B5EF4-FFF2-40B4-BE49-F238E27FC236}">
                    <a16:creationId xmlns:a16="http://schemas.microsoft.com/office/drawing/2014/main" id="{9BC7215B-2AFB-B106-026D-AB86DD58006C}"/>
                  </a:ext>
                </a:extLst>
              </p:cNvPr>
              <p:cNvSpPr txBox="1">
                <a:spLocks noRot="1" noChangeAspect="1" noMove="1" noResize="1" noEditPoints="1" noAdjustHandles="1" noChangeArrowheads="1" noChangeShapeType="1" noTextEdit="1"/>
              </p:cNvSpPr>
              <p:nvPr/>
            </p:nvSpPr>
            <p:spPr>
              <a:xfrm>
                <a:off x="4266599" y="4535360"/>
                <a:ext cx="4060132" cy="446087"/>
              </a:xfrm>
              <a:prstGeom prst="rect">
                <a:avLst/>
              </a:prstGeom>
              <a:blipFill>
                <a:blip r:embed="rId4"/>
                <a:stretch>
                  <a:fillRect b="-95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对象 19">
                <a:extLst>
                  <a:ext uri="{FF2B5EF4-FFF2-40B4-BE49-F238E27FC236}">
                    <a16:creationId xmlns:a16="http://schemas.microsoft.com/office/drawing/2014/main" id="{7C22544B-602D-B1CE-FB7A-9B2498CAD4A3}"/>
                  </a:ext>
                </a:extLst>
              </p:cNvPr>
              <p:cNvSpPr txBox="1"/>
              <p:nvPr/>
            </p:nvSpPr>
            <p:spPr>
              <a:xfrm>
                <a:off x="3159617" y="4999983"/>
                <a:ext cx="4542353" cy="446087"/>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𝑃</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r>
                        <m:rPr>
                          <m:nor/>
                        </m:rPr>
                        <a:rPr lang="zh-CN" altLang="en-US" sz="2200" i="0">
                          <a:solidFill>
                            <a:srgbClr val="000000"/>
                          </a:solidFill>
                          <a:latin typeface="Cambria Math" panose="02040503050406030204" pitchFamily="18" charset="0"/>
                        </a:rPr>
                        <m:t>                 </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𝑄</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oMath>
                  </m:oMathPara>
                </a14:m>
                <a:endParaRPr lang="zh-CN" altLang="en-US" sz="2200"/>
              </a:p>
            </p:txBody>
          </p:sp>
        </mc:Choice>
        <mc:Fallback xmlns="">
          <p:sp>
            <p:nvSpPr>
              <p:cNvPr id="20" name="对象 19">
                <a:extLst>
                  <a:ext uri="{FF2B5EF4-FFF2-40B4-BE49-F238E27FC236}">
                    <a16:creationId xmlns:a16="http://schemas.microsoft.com/office/drawing/2014/main" id="{7C22544B-602D-B1CE-FB7A-9B2498CAD4A3}"/>
                  </a:ext>
                </a:extLst>
              </p:cNvPr>
              <p:cNvSpPr txBox="1">
                <a:spLocks noRot="1" noChangeAspect="1" noMove="1" noResize="1" noEditPoints="1" noAdjustHandles="1" noChangeArrowheads="1" noChangeShapeType="1" noTextEdit="1"/>
              </p:cNvSpPr>
              <p:nvPr/>
            </p:nvSpPr>
            <p:spPr>
              <a:xfrm>
                <a:off x="3159617" y="4999983"/>
                <a:ext cx="4542353" cy="446087"/>
              </a:xfrm>
              <a:prstGeom prst="rect">
                <a:avLst/>
              </a:prstGeom>
              <a:blipFill>
                <a:blip r:embed="rId5"/>
                <a:stretch>
                  <a:fillRect b="-95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对象 20">
                <a:extLst>
                  <a:ext uri="{FF2B5EF4-FFF2-40B4-BE49-F238E27FC236}">
                    <a16:creationId xmlns:a16="http://schemas.microsoft.com/office/drawing/2014/main" id="{18FC0941-540F-3E31-B095-2B1F89505C82}"/>
                  </a:ext>
                </a:extLst>
              </p:cNvPr>
              <p:cNvSpPr txBox="1"/>
              <p:nvPr/>
            </p:nvSpPr>
            <p:spPr>
              <a:xfrm>
                <a:off x="2390596" y="3401928"/>
                <a:ext cx="4114285" cy="44450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𝑃</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𝑄</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oMath>
                  </m:oMathPara>
                </a14:m>
                <a:endParaRPr lang="zh-CN" altLang="en-US" sz="2200"/>
              </a:p>
            </p:txBody>
          </p:sp>
        </mc:Choice>
        <mc:Fallback xmlns="">
          <p:sp>
            <p:nvSpPr>
              <p:cNvPr id="21" name="对象 20">
                <a:extLst>
                  <a:ext uri="{FF2B5EF4-FFF2-40B4-BE49-F238E27FC236}">
                    <a16:creationId xmlns:a16="http://schemas.microsoft.com/office/drawing/2014/main" id="{18FC0941-540F-3E31-B095-2B1F89505C82}"/>
                  </a:ext>
                </a:extLst>
              </p:cNvPr>
              <p:cNvSpPr txBox="1">
                <a:spLocks noRot="1" noChangeAspect="1" noMove="1" noResize="1" noEditPoints="1" noAdjustHandles="1" noChangeArrowheads="1" noChangeShapeType="1" noTextEdit="1"/>
              </p:cNvSpPr>
              <p:nvPr/>
            </p:nvSpPr>
            <p:spPr>
              <a:xfrm>
                <a:off x="2390596" y="3401928"/>
                <a:ext cx="4114285" cy="444500"/>
              </a:xfrm>
              <a:prstGeom prst="rect">
                <a:avLst/>
              </a:prstGeom>
              <a:blipFill>
                <a:blip r:embed="rId6"/>
                <a:stretch>
                  <a:fillRect b="-95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对象 21">
                <a:extLst>
                  <a:ext uri="{FF2B5EF4-FFF2-40B4-BE49-F238E27FC236}">
                    <a16:creationId xmlns:a16="http://schemas.microsoft.com/office/drawing/2014/main" id="{1C507910-C30E-53FD-E76C-77EE171BE779}"/>
                  </a:ext>
                </a:extLst>
              </p:cNvPr>
              <p:cNvSpPr txBox="1"/>
              <p:nvPr/>
            </p:nvSpPr>
            <p:spPr>
              <a:xfrm>
                <a:off x="2686051" y="5603291"/>
                <a:ext cx="4598987" cy="90170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num>
                        <m:den>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den>
                      </m:f>
                      <m: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sub>
                          </m:sSub>
                        </m:num>
                        <m:den>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sub>
                          </m:sSub>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den>
                      </m:f>
                    </m:oMath>
                  </m:oMathPara>
                </a14:m>
                <a:endParaRPr lang="zh-CN" altLang="en-US" sz="2200"/>
              </a:p>
            </p:txBody>
          </p:sp>
        </mc:Choice>
        <mc:Fallback xmlns="">
          <p:sp>
            <p:nvSpPr>
              <p:cNvPr id="22" name="对象 21">
                <a:extLst>
                  <a:ext uri="{FF2B5EF4-FFF2-40B4-BE49-F238E27FC236}">
                    <a16:creationId xmlns:a16="http://schemas.microsoft.com/office/drawing/2014/main" id="{1C507910-C30E-53FD-E76C-77EE171BE779}"/>
                  </a:ext>
                </a:extLst>
              </p:cNvPr>
              <p:cNvSpPr txBox="1">
                <a:spLocks noRot="1" noChangeAspect="1" noMove="1" noResize="1" noEditPoints="1" noAdjustHandles="1" noChangeArrowheads="1" noChangeShapeType="1" noTextEdit="1"/>
              </p:cNvSpPr>
              <p:nvPr/>
            </p:nvSpPr>
            <p:spPr>
              <a:xfrm>
                <a:off x="2686051" y="5603291"/>
                <a:ext cx="4598987" cy="901700"/>
              </a:xfrm>
              <a:prstGeom prst="rect">
                <a:avLst/>
              </a:prstGeom>
              <a:blipFill>
                <a:blip r:embed="rId7"/>
                <a:stretch>
                  <a:fillRect/>
                </a:stretch>
              </a:blipFill>
            </p:spPr>
            <p:txBody>
              <a:bodyPr/>
              <a:lstStyle/>
              <a:p>
                <a:r>
                  <a:rPr lang="zh-CN" altLang="en-US">
                    <a:noFill/>
                  </a:rPr>
                  <a:t> </a:t>
                </a:r>
              </a:p>
            </p:txBody>
          </p:sp>
        </mc:Fallback>
      </mc:AlternateContent>
      <p:sp>
        <p:nvSpPr>
          <p:cNvPr id="25" name="对象 24">
            <a:extLst>
              <a:ext uri="{FF2B5EF4-FFF2-40B4-BE49-F238E27FC236}">
                <a16:creationId xmlns:a16="http://schemas.microsoft.com/office/drawing/2014/main" id="{AE7E7616-FA68-F181-E3FD-2E78F27ABE79}"/>
              </a:ext>
            </a:extLst>
          </p:cNvPr>
          <p:cNvSpPr txBox="1"/>
          <p:nvPr/>
        </p:nvSpPr>
        <p:spPr>
          <a:xfrm>
            <a:off x="2192338" y="4979988"/>
            <a:ext cx="366712" cy="412750"/>
          </a:xfrm>
          <a:prstGeom prst="rect">
            <a:avLst/>
          </a:prstGeom>
        </p:spPr>
        <p:txBody>
          <a:bodyPr>
            <a:normAutofit/>
          </a:bodyPr>
          <a:lstStyle/>
          <a:p>
            <a:endParaRPr lang="zh-CN" altLang="en-US"/>
          </a:p>
        </p:txBody>
      </p:sp>
      <p:sp>
        <p:nvSpPr>
          <p:cNvPr id="2" name="Slide Number Placeholder 5">
            <a:extLst>
              <a:ext uri="{FF2B5EF4-FFF2-40B4-BE49-F238E27FC236}">
                <a16:creationId xmlns:a16="http://schemas.microsoft.com/office/drawing/2014/main" id="{25137966-C19D-4FC4-E166-2F7076A8D1D3}"/>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41</a:t>
            </a:fld>
            <a:endParaRPr lang="en-US" dirty="0"/>
          </a:p>
        </p:txBody>
      </p:sp>
    </p:spTree>
    <p:extLst>
      <p:ext uri="{BB962C8B-B14F-4D97-AF65-F5344CB8AC3E}">
        <p14:creationId xmlns:p14="http://schemas.microsoft.com/office/powerpoint/2010/main" val="3901058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E9E30D0-EBA9-6E19-387A-2721E41434F0}"/>
              </a:ext>
            </a:extLst>
          </p:cNvPr>
          <p:cNvSpPr txBox="1"/>
          <p:nvPr/>
        </p:nvSpPr>
        <p:spPr>
          <a:xfrm>
            <a:off x="259372" y="1638075"/>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err="1">
                <a:solidFill>
                  <a:schemeClr val="accent1">
                    <a:lumMod val="50000"/>
                  </a:schemeClr>
                </a:solidFill>
                <a:latin typeface="+mn-ea"/>
                <a:ea typeface="+mn-ea"/>
              </a:rPr>
              <a:t>Broyden</a:t>
            </a:r>
            <a:r>
              <a:rPr lang="zh-CN" altLang="en-US" sz="3200" b="1">
                <a:solidFill>
                  <a:schemeClr val="accent1">
                    <a:lumMod val="50000"/>
                  </a:schemeClr>
                </a:solidFill>
                <a:latin typeface="+mn-ea"/>
                <a:ea typeface="+mn-ea"/>
              </a:rPr>
              <a:t>类算法</a:t>
            </a:r>
            <a:r>
              <a:rPr lang="en-US" altLang="zh-CN" sz="3200" b="1">
                <a:solidFill>
                  <a:schemeClr val="accent1">
                    <a:lumMod val="50000"/>
                  </a:schemeClr>
                </a:solidFill>
                <a:latin typeface="+mn-ea"/>
                <a:ea typeface="+mn-ea"/>
              </a:rPr>
              <a:t>(Broyden's</a:t>
            </a:r>
            <a:r>
              <a:rPr lang="en-US" altLang="zh-CN" sz="3200" b="1" dirty="0">
                <a:solidFill>
                  <a:schemeClr val="accent1">
                    <a:lumMod val="50000"/>
                  </a:schemeClr>
                </a:solidFill>
                <a:latin typeface="+mn-ea"/>
                <a:ea typeface="+mn-ea"/>
              </a:rPr>
              <a:t> algorithm)</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2BE941D1-4178-28AE-29DE-7783DFFBE23D}"/>
                  </a:ext>
                </a:extLst>
              </p:cNvPr>
              <p:cNvSpPr>
                <a:spLocks noGrp="1"/>
              </p:cNvSpPr>
              <p:nvPr>
                <p:ph idx="1"/>
              </p:nvPr>
            </p:nvSpPr>
            <p:spPr>
              <a:xfrm>
                <a:off x="370113" y="2542198"/>
                <a:ext cx="8305800" cy="4315802"/>
              </a:xfrm>
            </p:spPr>
            <p:txBody>
              <a:bodyPr>
                <a:normAutofit/>
              </a:bodyPr>
              <a:lstStyle/>
              <a:p>
                <a:r>
                  <a:rPr lang="zh-CN" altLang="en-US" sz="2200"/>
                  <a:t>从</a:t>
                </a:r>
                <a:r>
                  <a:rPr lang="en-US" altLang="zh-CN" sz="2200" dirty="0"/>
                  <a:t>BFGS</a:t>
                </a:r>
                <a:r>
                  <a:rPr lang="zh-CN" altLang="en-US" sz="2200" dirty="0"/>
                  <a:t>算法矩阵</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sub>
                    </m:sSub>
                  </m:oMath>
                </a14:m>
                <a:r>
                  <a:rPr lang="zh-CN" altLang="en-US" sz="2200" dirty="0"/>
                  <a:t>的</a:t>
                </a:r>
                <a:r>
                  <a:rPr lang="zh-CN" altLang="en-US" sz="2200"/>
                  <a:t>迭代公式 </a:t>
                </a:r>
                <a:r>
                  <a:rPr lang="en-US" altLang="zh-CN" sz="2200"/>
                  <a:t>(</a:t>
                </a:r>
                <a:r>
                  <a:rPr lang="en-US" altLang="zh-CN" sz="2200" dirty="0"/>
                  <a:t>B.</a:t>
                </a:r>
                <a:r>
                  <a:rPr lang="en-US" altLang="zh-CN" sz="2200"/>
                  <a:t>30) </a:t>
                </a:r>
                <a:r>
                  <a:rPr lang="zh-CN" altLang="en-US" sz="2200"/>
                  <a:t>得到</a:t>
                </a:r>
                <a:r>
                  <a:rPr lang="en-US" altLang="zh-CN" sz="2200" dirty="0"/>
                  <a:t>BFGS</a:t>
                </a:r>
                <a:r>
                  <a:rPr lang="zh-CN" altLang="en-US" sz="2200" dirty="0"/>
                  <a:t>算法关于</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oMath>
                </a14:m>
                <a:r>
                  <a:rPr lang="zh-CN" altLang="en-US" sz="2200" dirty="0"/>
                  <a:t>的</a:t>
                </a:r>
                <a:r>
                  <a:rPr lang="zh-CN" altLang="en-US" sz="2200"/>
                  <a:t>迭代公式</a:t>
                </a:r>
                <a:endParaRPr lang="en-US" altLang="zh-CN" sz="2200" dirty="0"/>
              </a:p>
              <a:p>
                <a:r>
                  <a:rPr lang="zh-CN" altLang="en-US" sz="2200"/>
                  <a:t>事实上</a:t>
                </a:r>
                <a:r>
                  <a:rPr lang="en-US" altLang="zh-CN" sz="2200"/>
                  <a:t>, </a:t>
                </a:r>
                <a:r>
                  <a:rPr lang="zh-CN" altLang="en-US" sz="2200"/>
                  <a:t>记</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r>
                      <a:rPr lang="zh-CN" altLang="en-US" sz="2200" i="1">
                        <a:solidFill>
                          <a:srgbClr val="000000"/>
                        </a:solidFill>
                        <a:latin typeface="Cambria Math" panose="02040503050406030204" pitchFamily="18" charset="0"/>
                      </a:rPr>
                      <m:t>=</m:t>
                    </m:r>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sub>
                      <m:sup>
                        <m:r>
                          <a:rPr lang="zh-CN" altLang="en-US" sz="2200" i="1">
                            <a:solidFill>
                              <a:srgbClr val="000000"/>
                            </a:solidFill>
                            <a:latin typeface="Cambria Math" panose="02040503050406030204" pitchFamily="18" charset="0"/>
                          </a:rPr>
                          <m:t>−1</m:t>
                        </m:r>
                      </m:sup>
                    </m:sSubSup>
                    <m:r>
                      <a:rPr lang="zh-CN" altLang="en-US" sz="2200" i="1">
                        <a:solidFill>
                          <a:srgbClr val="000000"/>
                        </a:solidFill>
                        <a:latin typeface="Cambria Math" panose="02040503050406030204" pitchFamily="18" charset="0"/>
                      </a:rPr>
                      <m:t>,</m:t>
                    </m:r>
                    <m:r>
                      <m:rPr>
                        <m:nor/>
                      </m:rPr>
                      <a:rPr lang="zh-CN" altLang="en-US" sz="2200">
                        <a:solidFill>
                          <a:srgbClr val="000000"/>
                        </a:solidFill>
                        <a:latin typeface="Cambria Math" panose="02040503050406030204" pitchFamily="18" charset="0"/>
                      </a:rPr>
                      <m:t> </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r>
                      <m:rPr>
                        <m:nor/>
                      </m:rPr>
                      <a:rPr lang="zh-CN" altLang="en-US" sz="2200">
                        <a:solidFill>
                          <a:srgbClr val="000000"/>
                        </a:solidFill>
                        <a:latin typeface="Cambria Math" panose="02040503050406030204" pitchFamily="18" charset="0"/>
                      </a:rPr>
                      <m:t> =</m:t>
                    </m:r>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𝐵</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up>
                        <m:r>
                          <a:rPr lang="zh-CN" altLang="en-US" sz="2200" i="1">
                            <a:solidFill>
                              <a:srgbClr val="000000"/>
                            </a:solidFill>
                            <a:latin typeface="Cambria Math" panose="02040503050406030204" pitchFamily="18" charset="0"/>
                          </a:rPr>
                          <m:t>−1</m:t>
                        </m:r>
                      </m:sup>
                    </m:sSubSup>
                    <m:r>
                      <a:rPr lang="en-US" altLang="zh-CN" sz="2200" b="0" i="1" smtClean="0">
                        <a:solidFill>
                          <a:srgbClr val="000000"/>
                        </a:solidFill>
                        <a:latin typeface="Cambria Math" panose="02040503050406030204" pitchFamily="18" charset="0"/>
                      </a:rPr>
                      <m:t>,</m:t>
                    </m:r>
                  </m:oMath>
                </a14:m>
                <a:endParaRPr lang="zh-CN" altLang="en-US" sz="2200"/>
              </a:p>
              <a:p>
                <a:pPr marL="0" indent="0">
                  <a:buNone/>
                </a:pPr>
                <a:r>
                  <a:rPr lang="zh-CN" altLang="en-US" sz="2200"/>
                  <a:t>   对</a:t>
                </a:r>
                <a:r>
                  <a:rPr lang="en-US" altLang="zh-CN" sz="2200" dirty="0"/>
                  <a:t>B.30</a:t>
                </a:r>
                <a:r>
                  <a:rPr lang="zh-CN" altLang="en-US" sz="2200" dirty="0"/>
                  <a:t>两次应用</a:t>
                </a:r>
                <a:r>
                  <a:rPr lang="en-US" altLang="zh-CN" sz="2200" dirty="0"/>
                  <a:t>Sherman-Morrison</a:t>
                </a:r>
                <a:r>
                  <a:rPr lang="zh-CN" altLang="en-US" sz="2200"/>
                  <a:t>公式</a:t>
                </a:r>
                <a:r>
                  <a:rPr lang="en-US" altLang="zh-CN" sz="2200"/>
                  <a:t>, </a:t>
                </a:r>
                <a:r>
                  <a:rPr lang="zh-CN" altLang="en-US" sz="2200"/>
                  <a:t>即</a:t>
                </a:r>
                <a:r>
                  <a:rPr lang="zh-CN" altLang="en-US" sz="2200" dirty="0"/>
                  <a:t>得</a:t>
                </a:r>
                <a:endParaRPr lang="en-US" altLang="zh-CN" sz="2200" dirty="0"/>
              </a:p>
              <a:p>
                <a:endParaRPr lang="en-US" altLang="zh-CN" sz="2200" dirty="0"/>
              </a:p>
              <a:p>
                <a:endParaRPr lang="en-US" altLang="zh-CN" sz="2200" dirty="0"/>
              </a:p>
              <a:p>
                <a:pPr marL="0" indent="0">
                  <a:buNone/>
                </a:pPr>
                <a:r>
                  <a:rPr lang="zh-CN" altLang="en-US" sz="2200"/>
                  <a:t>    称为</a:t>
                </a:r>
                <a:r>
                  <a:rPr lang="en-US" altLang="zh-CN" sz="2200" dirty="0"/>
                  <a:t>BFGS</a:t>
                </a:r>
                <a:r>
                  <a:rPr lang="zh-CN" altLang="en-US" sz="2200" dirty="0"/>
                  <a:t>算法关于</a:t>
                </a:r>
                <a14:m>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𝐺</m:t>
                        </m:r>
                      </m:e>
                      <m:sub>
                        <m:r>
                          <a:rPr lang="zh-CN" altLang="en-US" sz="2400" i="1">
                            <a:solidFill>
                              <a:srgbClr val="000000"/>
                            </a:solidFill>
                            <a:latin typeface="Cambria Math" panose="02040503050406030204" pitchFamily="18" charset="0"/>
                          </a:rPr>
                          <m:t>𝑘</m:t>
                        </m:r>
                      </m:sub>
                    </m:sSub>
                  </m:oMath>
                </a14:m>
                <a:r>
                  <a:rPr lang="zh-CN" altLang="en-US" sz="2200"/>
                  <a:t>的</a:t>
                </a:r>
                <a:r>
                  <a:rPr lang="zh-CN" altLang="en-US" sz="2200" dirty="0"/>
                  <a:t>迭代公式</a:t>
                </a:r>
                <a:endParaRPr lang="en-US" altLang="zh-CN" sz="2200" dirty="0"/>
              </a:p>
              <a:p>
                <a:r>
                  <a:rPr lang="zh-CN" altLang="en-US" sz="2200" dirty="0"/>
                  <a:t>由</a:t>
                </a:r>
                <a:r>
                  <a:rPr lang="en-US" altLang="zh-CN" sz="2200" dirty="0"/>
                  <a:t>DFP</a:t>
                </a:r>
                <a:r>
                  <a:rPr lang="zh-CN" altLang="en-US" sz="2200" dirty="0"/>
                  <a:t>算法得到</a:t>
                </a:r>
                <a:r>
                  <a:rPr lang="zh-CN" altLang="en-US" sz="2200"/>
                  <a:t>的公式</a:t>
                </a:r>
                <a:r>
                  <a:rPr lang="en-US" altLang="zh-CN" sz="2200"/>
                  <a:t>, </a:t>
                </a:r>
                <a:r>
                  <a:rPr lang="zh-CN" altLang="en-US" sz="2200"/>
                  <a:t>和</a:t>
                </a:r>
                <a:r>
                  <a:rPr lang="en-US" altLang="zh-CN" sz="2200" dirty="0"/>
                  <a:t>BFGS</a:t>
                </a:r>
                <a:r>
                  <a:rPr lang="zh-CN" altLang="en-US" sz="2200" dirty="0"/>
                  <a:t>得到的</a:t>
                </a:r>
                <a:r>
                  <a:rPr lang="zh-CN" altLang="en-US" sz="2200"/>
                  <a:t>公式线性组合</a:t>
                </a:r>
                <a:r>
                  <a:rPr lang="en-US" altLang="zh-CN" sz="2200"/>
                  <a:t>:</a:t>
                </a:r>
                <a:endParaRPr lang="zh-CN" altLang="en-US" dirty="0"/>
              </a:p>
            </p:txBody>
          </p:sp>
        </mc:Choice>
        <mc:Fallback xmlns="">
          <p:sp>
            <p:nvSpPr>
              <p:cNvPr id="5" name="内容占位符 4">
                <a:extLst>
                  <a:ext uri="{FF2B5EF4-FFF2-40B4-BE49-F238E27FC236}">
                    <a16:creationId xmlns:a16="http://schemas.microsoft.com/office/drawing/2014/main" id="{2BE941D1-4178-28AE-29DE-7783DFFBE23D}"/>
                  </a:ext>
                </a:extLst>
              </p:cNvPr>
              <p:cNvSpPr>
                <a:spLocks noGrp="1" noRot="1" noChangeAspect="1" noMove="1" noResize="1" noEditPoints="1" noAdjustHandles="1" noChangeArrowheads="1" noChangeShapeType="1" noTextEdit="1"/>
              </p:cNvSpPr>
              <p:nvPr>
                <p:ph idx="1"/>
              </p:nvPr>
            </p:nvSpPr>
            <p:spPr>
              <a:xfrm>
                <a:off x="370113" y="2542198"/>
                <a:ext cx="8305800" cy="4315802"/>
              </a:xfrm>
              <a:blipFill>
                <a:blip r:embed="rId2"/>
                <a:stretch>
                  <a:fillRect l="-881" t="-1836"/>
                </a:stretch>
              </a:blipFill>
            </p:spPr>
            <p:txBody>
              <a:bodyPr/>
              <a:lstStyle/>
              <a:p>
                <a:r>
                  <a:rPr lang="zh-CN" altLang="en-US">
                    <a:noFill/>
                  </a:rPr>
                  <a:t> </a:t>
                </a:r>
              </a:p>
            </p:txBody>
          </p:sp>
        </mc:Fallback>
      </mc:AlternateContent>
      <p:sp>
        <p:nvSpPr>
          <p:cNvPr id="7" name="对象 6">
            <a:extLst>
              <a:ext uri="{FF2B5EF4-FFF2-40B4-BE49-F238E27FC236}">
                <a16:creationId xmlns:a16="http://schemas.microsoft.com/office/drawing/2014/main" id="{DC372261-6425-0C94-12C2-E2CAE2758EC3}"/>
              </a:ext>
            </a:extLst>
          </p:cNvPr>
          <p:cNvSpPr txBox="1"/>
          <p:nvPr/>
        </p:nvSpPr>
        <p:spPr>
          <a:xfrm>
            <a:off x="628650" y="2952750"/>
            <a:ext cx="368300" cy="414338"/>
          </a:xfrm>
          <a:prstGeom prst="rect">
            <a:avLst/>
          </a:prstGeom>
        </p:spPr>
        <p:txBody>
          <a:bodyPr>
            <a:normAutofit/>
          </a:bodyPr>
          <a:lstStyle/>
          <a:p>
            <a:endParaRPr lang="zh-CN" altLang="en-US"/>
          </a:p>
        </p:txBody>
      </p:sp>
      <p:sp>
        <p:nvSpPr>
          <p:cNvPr id="12" name="对象 11">
            <a:extLst>
              <a:ext uri="{FF2B5EF4-FFF2-40B4-BE49-F238E27FC236}">
                <a16:creationId xmlns:a16="http://schemas.microsoft.com/office/drawing/2014/main" id="{878C03B6-47CE-4C91-34FE-7DAF1E1D51BD}"/>
              </a:ext>
            </a:extLst>
          </p:cNvPr>
          <p:cNvSpPr txBox="1"/>
          <p:nvPr/>
        </p:nvSpPr>
        <p:spPr>
          <a:xfrm>
            <a:off x="2951163" y="5541963"/>
            <a:ext cx="368300" cy="414337"/>
          </a:xfrm>
          <a:prstGeom prst="rect">
            <a:avLst/>
          </a:prstGeom>
        </p:spPr>
        <p:txBody>
          <a:bodyPr>
            <a:normAutofit/>
          </a:bodyPr>
          <a:lstStyle/>
          <a:p>
            <a:endParaRPr lang="zh-CN" altLang="en-US"/>
          </a:p>
        </p:txBody>
      </p:sp>
      <mc:AlternateContent xmlns:mc="http://schemas.openxmlformats.org/markup-compatibility/2006" xmlns:a14="http://schemas.microsoft.com/office/drawing/2010/main">
        <mc:Choice Requires="a14">
          <p:sp>
            <p:nvSpPr>
              <p:cNvPr id="13" name="对象 12">
                <a:extLst>
                  <a:ext uri="{FF2B5EF4-FFF2-40B4-BE49-F238E27FC236}">
                    <a16:creationId xmlns:a16="http://schemas.microsoft.com/office/drawing/2014/main" id="{44BD1C80-7410-C2AD-B48F-157D0AFCFE30}"/>
                  </a:ext>
                </a:extLst>
              </p:cNvPr>
              <p:cNvSpPr txBox="1"/>
              <p:nvPr/>
            </p:nvSpPr>
            <p:spPr>
              <a:xfrm>
                <a:off x="1941384" y="3965749"/>
                <a:ext cx="5797722" cy="903287"/>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𝐼</m:t>
                          </m:r>
                          <m: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num>
                            <m:den>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den>
                          </m:f>
                        </m:e>
                      </m:d>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sub>
                      </m:sSub>
                      <m:sSup>
                        <m:sSupPr>
                          <m:ctrlPr>
                            <a:rPr lang="zh-CN" altLang="en-US" sz="2200" i="1">
                              <a:solidFill>
                                <a:srgbClr val="000000"/>
                              </a:solidFill>
                              <a:latin typeface="Cambria Math" panose="02040503050406030204" pitchFamily="18" charset="0"/>
                            </a:rPr>
                          </m:ctrlPr>
                        </m:sSupPr>
                        <m:e>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𝐼</m:t>
                              </m:r>
                              <m: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num>
                                <m:den>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den>
                              </m:f>
                            </m:e>
                          </m:d>
                        </m:e>
                        <m:sup>
                          <m:r>
                            <m:rPr>
                              <m:sty m:val="p"/>
                            </m:rPr>
                            <a:rPr lang="zh-CN" altLang="en-US" sz="2200" i="0">
                              <a:solidFill>
                                <a:srgbClr val="000000"/>
                              </a:solidFill>
                              <a:latin typeface="Cambria Math" panose="02040503050406030204" pitchFamily="18" charset="0"/>
                            </a:rPr>
                            <m:t>T</m:t>
                          </m:r>
                        </m:sup>
                      </m:sSup>
                      <m: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Sub>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num>
                        <m:den>
                          <m:sSubSup>
                            <m:sSubSupPr>
                              <m:ctrlPr>
                                <a:rPr lang="zh-CN" altLang="en-US" sz="2200" i="1">
                                  <a:solidFill>
                                    <a:srgbClr val="000000"/>
                                  </a:solidFill>
                                  <a:latin typeface="Cambria Math" panose="02040503050406030204" pitchFamily="18" charset="0"/>
                                </a:rPr>
                              </m:ctrlPr>
                            </m:sSubSupPr>
                            <m:e>
                              <m:r>
                                <a:rPr lang="zh-CN" altLang="en-US" sz="2200" i="1">
                                  <a:solidFill>
                                    <a:srgbClr val="000000"/>
                                  </a:solidFill>
                                  <a:latin typeface="Cambria Math" panose="02040503050406030204" pitchFamily="18" charset="0"/>
                                </a:rPr>
                                <m:t>𝛿</m:t>
                              </m:r>
                            </m:e>
                            <m:sub>
                              <m:r>
                                <a:rPr lang="zh-CN" altLang="en-US" sz="2200" i="1">
                                  <a:solidFill>
                                    <a:srgbClr val="000000"/>
                                  </a:solidFill>
                                  <a:latin typeface="Cambria Math" panose="02040503050406030204" pitchFamily="18" charset="0"/>
                                </a:rPr>
                                <m:t>𝑘</m:t>
                              </m:r>
                            </m:sub>
                            <m:sup>
                              <m:r>
                                <m:rPr>
                                  <m:sty m:val="p"/>
                                </m:rPr>
                                <a:rPr lang="zh-CN" altLang="en-US" sz="2200" i="0">
                                  <a:solidFill>
                                    <a:srgbClr val="000000"/>
                                  </a:solidFill>
                                  <a:latin typeface="Cambria Math" panose="02040503050406030204" pitchFamily="18" charset="0"/>
                                </a:rPr>
                                <m:t>T</m:t>
                              </m:r>
                            </m:sup>
                          </m:sSubSup>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𝑦</m:t>
                              </m:r>
                            </m:e>
                            <m:sub>
                              <m:r>
                                <a:rPr lang="zh-CN" altLang="en-US" sz="2200" i="1">
                                  <a:solidFill>
                                    <a:srgbClr val="000000"/>
                                  </a:solidFill>
                                  <a:latin typeface="Cambria Math" panose="02040503050406030204" pitchFamily="18" charset="0"/>
                                </a:rPr>
                                <m:t>𝑘</m:t>
                              </m:r>
                            </m:sub>
                          </m:sSub>
                        </m:den>
                      </m:f>
                    </m:oMath>
                  </m:oMathPara>
                </a14:m>
                <a:endParaRPr lang="zh-CN" altLang="en-US" sz="2200"/>
              </a:p>
            </p:txBody>
          </p:sp>
        </mc:Choice>
        <mc:Fallback xmlns="">
          <p:sp>
            <p:nvSpPr>
              <p:cNvPr id="13" name="对象 12">
                <a:extLst>
                  <a:ext uri="{FF2B5EF4-FFF2-40B4-BE49-F238E27FC236}">
                    <a16:creationId xmlns:a16="http://schemas.microsoft.com/office/drawing/2014/main" id="{44BD1C80-7410-C2AD-B48F-157D0AFCFE30}"/>
                  </a:ext>
                </a:extLst>
              </p:cNvPr>
              <p:cNvSpPr txBox="1">
                <a:spLocks noRot="1" noChangeAspect="1" noMove="1" noResize="1" noEditPoints="1" noAdjustHandles="1" noChangeArrowheads="1" noChangeShapeType="1" noTextEdit="1"/>
              </p:cNvSpPr>
              <p:nvPr/>
            </p:nvSpPr>
            <p:spPr>
              <a:xfrm>
                <a:off x="1941384" y="3965749"/>
                <a:ext cx="5797722" cy="90328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对象 13">
                <a:extLst>
                  <a:ext uri="{FF2B5EF4-FFF2-40B4-BE49-F238E27FC236}">
                    <a16:creationId xmlns:a16="http://schemas.microsoft.com/office/drawing/2014/main" id="{EFCD21F3-D388-964B-F724-30344A9D062F}"/>
                  </a:ext>
                </a:extLst>
              </p:cNvPr>
              <p:cNvSpPr txBox="1"/>
              <p:nvPr/>
            </p:nvSpPr>
            <p:spPr>
              <a:xfrm>
                <a:off x="2596335" y="5999958"/>
                <a:ext cx="4051600" cy="439737"/>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𝐺</m:t>
                          </m:r>
                        </m:e>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Sub>
                      <m:r>
                        <m:rPr>
                          <m:nor/>
                        </m:rPr>
                        <a:rPr lang="zh-CN" altLang="en-US" sz="2200" i="0">
                          <a:solidFill>
                            <a:srgbClr val="000000"/>
                          </a:solidFill>
                          <a:latin typeface="Cambria Math" panose="02040503050406030204" pitchFamily="18" charset="0"/>
                        </a:rPr>
                        <m:t> =</m:t>
                      </m:r>
                      <m:r>
                        <a:rPr lang="zh-CN" altLang="en-US" sz="2200" i="1">
                          <a:solidFill>
                            <a:srgbClr val="000000"/>
                          </a:solidFill>
                          <a:latin typeface="Cambria Math" panose="02040503050406030204" pitchFamily="18" charset="0"/>
                        </a:rPr>
                        <m:t>𝛼</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𝐺</m:t>
                          </m:r>
                        </m:e>
                        <m:sup>
                          <m:r>
                            <a:rPr lang="zh-CN" altLang="en-US" sz="2200" i="1">
                              <a:solidFill>
                                <a:srgbClr val="000000"/>
                              </a:solidFill>
                              <a:latin typeface="Cambria Math" panose="02040503050406030204" pitchFamily="18" charset="0"/>
                            </a:rPr>
                            <m:t>𝐷𝐹𝑃</m:t>
                          </m:r>
                        </m:sup>
                      </m:sSup>
                      <m:r>
                        <a:rPr lang="zh-CN" altLang="en-US" sz="2200" i="1">
                          <a:solidFill>
                            <a:srgbClr val="000000"/>
                          </a:solidFill>
                          <a:latin typeface="Cambria Math" panose="02040503050406030204" pitchFamily="18" charset="0"/>
                        </a:rPr>
                        <m:t>+(1−</m:t>
                      </m:r>
                      <m:r>
                        <a:rPr lang="zh-CN" altLang="en-US" sz="2200" i="1">
                          <a:solidFill>
                            <a:srgbClr val="000000"/>
                          </a:solidFill>
                          <a:latin typeface="Cambria Math" panose="02040503050406030204" pitchFamily="18" charset="0"/>
                        </a:rPr>
                        <m:t>𝛼</m:t>
                      </m:r>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𝐺</m:t>
                          </m:r>
                        </m:e>
                        <m:sup>
                          <m:r>
                            <a:rPr lang="zh-CN" altLang="en-US" sz="2200" i="1">
                              <a:solidFill>
                                <a:srgbClr val="000000"/>
                              </a:solidFill>
                              <a:latin typeface="Cambria Math" panose="02040503050406030204" pitchFamily="18" charset="0"/>
                            </a:rPr>
                            <m:t>𝐵𝐹𝐺𝑆</m:t>
                          </m:r>
                        </m:sup>
                      </m:sSup>
                    </m:oMath>
                  </m:oMathPara>
                </a14:m>
                <a:endParaRPr lang="zh-CN" altLang="en-US" sz="2200"/>
              </a:p>
            </p:txBody>
          </p:sp>
        </mc:Choice>
        <mc:Fallback xmlns="">
          <p:sp>
            <p:nvSpPr>
              <p:cNvPr id="14" name="对象 13">
                <a:extLst>
                  <a:ext uri="{FF2B5EF4-FFF2-40B4-BE49-F238E27FC236}">
                    <a16:creationId xmlns:a16="http://schemas.microsoft.com/office/drawing/2014/main" id="{EFCD21F3-D388-964B-F724-30344A9D062F}"/>
                  </a:ext>
                </a:extLst>
              </p:cNvPr>
              <p:cNvSpPr txBox="1">
                <a:spLocks noRot="1" noChangeAspect="1" noMove="1" noResize="1" noEditPoints="1" noAdjustHandles="1" noChangeArrowheads="1" noChangeShapeType="1" noTextEdit="1"/>
              </p:cNvSpPr>
              <p:nvPr/>
            </p:nvSpPr>
            <p:spPr>
              <a:xfrm>
                <a:off x="2596335" y="5999958"/>
                <a:ext cx="4051600" cy="439737"/>
              </a:xfrm>
              <a:prstGeom prst="rect">
                <a:avLst/>
              </a:prstGeom>
              <a:blipFill>
                <a:blip r:embed="rId4"/>
                <a:stretch>
                  <a:fillRect b="-13889"/>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4C2398AF-E6E0-DA6D-42FF-534886841E19}"/>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42</a:t>
            </a:fld>
            <a:endParaRPr lang="en-US" dirty="0"/>
          </a:p>
        </p:txBody>
      </p:sp>
    </p:spTree>
    <p:extLst>
      <p:ext uri="{BB962C8B-B14F-4D97-AF65-F5344CB8AC3E}">
        <p14:creationId xmlns:p14="http://schemas.microsoft.com/office/powerpoint/2010/main" val="16077159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F0AC52DB-B0B1-4AC7-AFCF-38E2A1544555}"/>
              </a:ext>
            </a:extLst>
          </p:cNvPr>
          <p:cNvSpPr>
            <a:spLocks noGrp="1"/>
          </p:cNvSpPr>
          <p:nvPr>
            <p:ph idx="1"/>
          </p:nvPr>
        </p:nvSpPr>
        <p:spPr>
          <a:xfrm>
            <a:off x="434829" y="1987826"/>
            <a:ext cx="7974880" cy="4004265"/>
          </a:xfrm>
        </p:spPr>
        <p:txBody>
          <a:bodyPr>
            <a:normAutofit/>
          </a:bodyPr>
          <a:lstStyle/>
          <a:p>
            <a:pPr marL="0" indent="0">
              <a:lnSpc>
                <a:spcPct val="110000"/>
              </a:lnSpc>
              <a:buNone/>
            </a:pPr>
            <a:r>
              <a:rPr lang="zh-CN" altLang="en-US" sz="3200" b="1" dirty="0">
                <a:solidFill>
                  <a:schemeClr val="accent1">
                    <a:lumMod val="50000"/>
                  </a:schemeClr>
                </a:solidFill>
                <a:latin typeface="+mn-ea"/>
                <a:cs typeface="+mj-cs"/>
              </a:rPr>
              <a:t>作业</a:t>
            </a:r>
            <a:endParaRPr lang="en-US" altLang="zh-CN" sz="3200" b="1" dirty="0">
              <a:solidFill>
                <a:schemeClr val="accent1">
                  <a:lumMod val="50000"/>
                </a:schemeClr>
              </a:solidFill>
              <a:latin typeface="+mn-ea"/>
              <a:cs typeface="+mj-cs"/>
            </a:endParaRPr>
          </a:p>
          <a:p>
            <a:pPr>
              <a:lnSpc>
                <a:spcPct val="110000"/>
              </a:lnSpc>
            </a:pPr>
            <a:r>
              <a:rPr lang="en-US" altLang="zh-CN" dirty="0"/>
              <a:t>《</a:t>
            </a:r>
            <a:r>
              <a:rPr lang="zh-CN" altLang="en-US" dirty="0"/>
              <a:t>统计</a:t>
            </a:r>
            <a:r>
              <a:rPr lang="zh-CN" altLang="en-US"/>
              <a:t>学习方法</a:t>
            </a:r>
            <a:r>
              <a:rPr lang="en-US" altLang="zh-CN"/>
              <a:t>》6.2, </a:t>
            </a:r>
            <a:r>
              <a:rPr lang="en-US" altLang="zh-CN" dirty="0"/>
              <a:t>6.3</a:t>
            </a:r>
          </a:p>
          <a:p>
            <a:pPr marL="0" indent="0">
              <a:lnSpc>
                <a:spcPct val="110000"/>
              </a:lnSpc>
              <a:buNone/>
            </a:pPr>
            <a:endParaRPr lang="en-US" altLang="zh-CN" dirty="0"/>
          </a:p>
          <a:p>
            <a:pPr marL="0" indent="0">
              <a:lnSpc>
                <a:spcPct val="110000"/>
              </a:lnSpc>
              <a:buNone/>
            </a:pPr>
            <a:endParaRPr lang="en-US" altLang="zh-CN" b="1" dirty="0"/>
          </a:p>
        </p:txBody>
      </p:sp>
      <p:sp>
        <p:nvSpPr>
          <p:cNvPr id="7" name="Slide Number Placeholder 5">
            <a:extLst>
              <a:ext uri="{FF2B5EF4-FFF2-40B4-BE49-F238E27FC236}">
                <a16:creationId xmlns:a16="http://schemas.microsoft.com/office/drawing/2014/main" id="{0898ECED-EF09-4C4E-B815-9A89D897C440}"/>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43</a:t>
            </a:fld>
            <a:endParaRPr lang="en-US"/>
          </a:p>
        </p:txBody>
      </p:sp>
    </p:spTree>
    <p:extLst>
      <p:ext uri="{BB962C8B-B14F-4D97-AF65-F5344CB8AC3E}">
        <p14:creationId xmlns:p14="http://schemas.microsoft.com/office/powerpoint/2010/main" val="204514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a:t>
            </a:fld>
            <a:endParaRPr lang="en-US" dirty="0"/>
          </a:p>
        </p:txBody>
      </p:sp>
      <p:sp>
        <p:nvSpPr>
          <p:cNvPr id="2" name="标题 1">
            <a:extLst>
              <a:ext uri="{FF2B5EF4-FFF2-40B4-BE49-F238E27FC236}">
                <a16:creationId xmlns:a16="http://schemas.microsoft.com/office/drawing/2014/main" id="{2FE0AF93-75E8-7F70-EAE5-1369D6C2C2DB}"/>
              </a:ext>
            </a:extLst>
          </p:cNvPr>
          <p:cNvSpPr>
            <a:spLocks noGrp="1"/>
          </p:cNvSpPr>
          <p:nvPr>
            <p:ph type="title"/>
          </p:nvPr>
        </p:nvSpPr>
        <p:spPr>
          <a:xfrm>
            <a:off x="244795" y="1759233"/>
            <a:ext cx="7886700" cy="994172"/>
          </a:xfrm>
        </p:spPr>
        <p:txBody>
          <a:bodyPr>
            <a:normAutofit/>
          </a:bodyPr>
          <a:lstStyle/>
          <a:p>
            <a:r>
              <a:rPr lang="zh-CN" altLang="en-US" sz="3200" b="1" dirty="0">
                <a:solidFill>
                  <a:schemeClr val="accent1">
                    <a:lumMod val="50000"/>
                  </a:schemeClr>
                </a:solidFill>
                <a:latin typeface="+mn-ea"/>
                <a:ea typeface="+mn-ea"/>
              </a:rPr>
              <a:t>机器学习十大经典算法</a:t>
            </a:r>
            <a:r>
              <a:rPr lang="en-US" altLang="zh-CN" sz="3200" b="1" dirty="0">
                <a:solidFill>
                  <a:schemeClr val="accent1">
                    <a:lumMod val="50000"/>
                  </a:schemeClr>
                </a:solidFill>
                <a:latin typeface="+mn-ea"/>
                <a:ea typeface="+mn-ea"/>
              </a:rPr>
              <a:t>(</a:t>
            </a:r>
            <a:r>
              <a:rPr lang="zh-CN" altLang="en-US" sz="3200" b="1" dirty="0">
                <a:solidFill>
                  <a:schemeClr val="accent1">
                    <a:lumMod val="50000"/>
                  </a:schemeClr>
                </a:solidFill>
                <a:latin typeface="+mn-ea"/>
                <a:ea typeface="+mn-ea"/>
              </a:rPr>
              <a:t>初学者</a:t>
            </a:r>
            <a:r>
              <a:rPr lang="en-US" altLang="zh-CN" sz="3200" b="1" dirty="0">
                <a:solidFill>
                  <a:schemeClr val="accent1">
                    <a:lumMod val="50000"/>
                  </a:schemeClr>
                </a:solidFill>
                <a:latin typeface="+mn-ea"/>
                <a:ea typeface="+mn-ea"/>
              </a:rPr>
              <a:t>)</a:t>
            </a:r>
            <a:endParaRPr lang="zh-CN" altLang="en-US" sz="3200" b="1" dirty="0">
              <a:solidFill>
                <a:schemeClr val="accent1">
                  <a:lumMod val="50000"/>
                </a:schemeClr>
              </a:solidFill>
              <a:latin typeface="+mn-ea"/>
              <a:ea typeface="+mn-ea"/>
            </a:endParaRPr>
          </a:p>
        </p:txBody>
      </p:sp>
      <p:pic>
        <p:nvPicPr>
          <p:cNvPr id="5" name="Picture 4" descr="Machine Learning Algorithms">
            <a:extLst>
              <a:ext uri="{FF2B5EF4-FFF2-40B4-BE49-F238E27FC236}">
                <a16:creationId xmlns:a16="http://schemas.microsoft.com/office/drawing/2014/main" id="{6F270ED6-1F32-A671-07D2-FB0DC1439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1610" y="0"/>
            <a:ext cx="186239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403BEF6E-8E33-E3F9-5225-DD680745BAFF}"/>
              </a:ext>
            </a:extLst>
          </p:cNvPr>
          <p:cNvSpPr txBox="1"/>
          <p:nvPr/>
        </p:nvSpPr>
        <p:spPr>
          <a:xfrm>
            <a:off x="967745" y="2120248"/>
            <a:ext cx="4731936" cy="4870564"/>
          </a:xfrm>
          <a:prstGeom prst="rect">
            <a:avLst/>
          </a:prstGeom>
          <a:noFill/>
        </p:spPr>
        <p:txBody>
          <a:bodyPr wrap="none" rtlCol="0">
            <a:spAutoFit/>
          </a:bodyPr>
          <a:lstStyle/>
          <a:p>
            <a:pPr>
              <a:lnSpc>
                <a:spcPct val="150000"/>
              </a:lnSpc>
            </a:pPr>
            <a:endParaRPr lang="en-US" altLang="zh-CN" b="1" dirty="0">
              <a:solidFill>
                <a:schemeClr val="accent1">
                  <a:lumMod val="75000"/>
                </a:schemeClr>
              </a:solidFill>
            </a:endParaRPr>
          </a:p>
          <a:p>
            <a:pPr marL="342900" indent="-342900">
              <a:lnSpc>
                <a:spcPct val="125000"/>
              </a:lnSpc>
              <a:buAutoNum type="arabicPeriod"/>
            </a:pPr>
            <a:r>
              <a:rPr lang="zh-CN" altLang="en-US" b="1" dirty="0">
                <a:solidFill>
                  <a:srgbClr val="00B050"/>
                </a:solidFill>
              </a:rPr>
              <a:t>线性回归 </a:t>
            </a:r>
            <a:r>
              <a:rPr lang="en-US" altLang="zh-CN" b="1" dirty="0">
                <a:solidFill>
                  <a:srgbClr val="00B050"/>
                </a:solidFill>
              </a:rPr>
              <a:t>(done before learning this course)</a:t>
            </a:r>
          </a:p>
          <a:p>
            <a:pPr marL="342900" indent="-342900">
              <a:lnSpc>
                <a:spcPct val="125000"/>
              </a:lnSpc>
              <a:buAutoNum type="arabicPeriod"/>
            </a:pPr>
            <a:r>
              <a:rPr lang="zh-CN" altLang="en-US" b="1" dirty="0">
                <a:solidFill>
                  <a:srgbClr val="C00000"/>
                </a:solidFill>
              </a:rPr>
              <a:t>逻辑斯蒂回归</a:t>
            </a:r>
            <a:endParaRPr lang="en-US" altLang="zh-CN" b="1" dirty="0">
              <a:solidFill>
                <a:srgbClr val="C00000"/>
              </a:solidFill>
            </a:endParaRPr>
          </a:p>
          <a:p>
            <a:pPr marL="342900" indent="-342900">
              <a:lnSpc>
                <a:spcPct val="125000"/>
              </a:lnSpc>
              <a:buAutoNum type="arabicPeriod"/>
            </a:pPr>
            <a:r>
              <a:rPr lang="zh-CN" altLang="en-US" b="1" dirty="0">
                <a:solidFill>
                  <a:srgbClr val="FFC000"/>
                </a:solidFill>
              </a:rPr>
              <a:t>决策树 </a:t>
            </a:r>
            <a:r>
              <a:rPr lang="en-US" altLang="zh-CN" b="1" dirty="0">
                <a:solidFill>
                  <a:srgbClr val="FFC000"/>
                </a:solidFill>
              </a:rPr>
              <a:t>(done)</a:t>
            </a:r>
          </a:p>
          <a:p>
            <a:pPr marL="342900" indent="-342900">
              <a:lnSpc>
                <a:spcPct val="125000"/>
              </a:lnSpc>
              <a:buAutoNum type="arabicPeriod"/>
            </a:pPr>
            <a:r>
              <a:rPr lang="zh-CN" altLang="en-US" b="1" dirty="0">
                <a:solidFill>
                  <a:schemeClr val="accent1">
                    <a:lumMod val="75000"/>
                  </a:schemeClr>
                </a:solidFill>
              </a:rPr>
              <a:t>支持向量机</a:t>
            </a:r>
            <a:endParaRPr lang="en-US" altLang="zh-CN" b="1" dirty="0">
              <a:solidFill>
                <a:schemeClr val="accent1">
                  <a:lumMod val="75000"/>
                </a:schemeClr>
              </a:solidFill>
            </a:endParaRPr>
          </a:p>
          <a:p>
            <a:pPr marL="342900" indent="-342900">
              <a:lnSpc>
                <a:spcPct val="125000"/>
              </a:lnSpc>
              <a:buFontTx/>
              <a:buAutoNum type="arabicPeriod"/>
            </a:pPr>
            <a:r>
              <a:rPr lang="zh-CN" altLang="en-US" b="1" dirty="0">
                <a:solidFill>
                  <a:srgbClr val="FFC000"/>
                </a:solidFill>
              </a:rPr>
              <a:t>朴素贝叶斯 </a:t>
            </a:r>
            <a:r>
              <a:rPr lang="en-US" altLang="zh-CN" b="1" dirty="0">
                <a:solidFill>
                  <a:srgbClr val="FFC000"/>
                </a:solidFill>
              </a:rPr>
              <a:t>(done)</a:t>
            </a:r>
          </a:p>
          <a:p>
            <a:pPr marL="342900" indent="-342900">
              <a:lnSpc>
                <a:spcPct val="125000"/>
              </a:lnSpc>
              <a:buAutoNum type="arabicPeriod"/>
            </a:pPr>
            <a:r>
              <a:rPr lang="en-US" altLang="zh-CN" b="1" dirty="0">
                <a:solidFill>
                  <a:srgbClr val="FFC000"/>
                </a:solidFill>
              </a:rPr>
              <a:t>K</a:t>
            </a:r>
            <a:r>
              <a:rPr lang="zh-CN" altLang="en-US" b="1" dirty="0">
                <a:solidFill>
                  <a:srgbClr val="FFC000"/>
                </a:solidFill>
              </a:rPr>
              <a:t>近邻分类器（</a:t>
            </a:r>
            <a:r>
              <a:rPr lang="en-US" altLang="zh-CN" b="1" dirty="0">
                <a:solidFill>
                  <a:srgbClr val="FFC000"/>
                </a:solidFill>
              </a:rPr>
              <a:t>done</a:t>
            </a:r>
            <a:r>
              <a:rPr lang="zh-CN" altLang="en-US" b="1" dirty="0">
                <a:solidFill>
                  <a:srgbClr val="FFC000"/>
                </a:solidFill>
              </a:rPr>
              <a:t>）</a:t>
            </a:r>
            <a:endParaRPr lang="en-US" altLang="zh-CN" b="1" dirty="0">
              <a:solidFill>
                <a:srgbClr val="FFC000"/>
              </a:solidFill>
            </a:endParaRPr>
          </a:p>
          <a:p>
            <a:pPr marL="342900" indent="-342900">
              <a:lnSpc>
                <a:spcPct val="125000"/>
              </a:lnSpc>
              <a:buAutoNum type="arabicPeriod"/>
            </a:pPr>
            <a:r>
              <a:rPr lang="en-US" altLang="zh-CN" b="1" dirty="0">
                <a:solidFill>
                  <a:schemeClr val="accent1">
                    <a:lumMod val="75000"/>
                  </a:schemeClr>
                </a:solidFill>
              </a:rPr>
              <a:t>K</a:t>
            </a:r>
            <a:r>
              <a:rPr lang="zh-CN" altLang="en-US" b="1" dirty="0">
                <a:solidFill>
                  <a:schemeClr val="accent1">
                    <a:lumMod val="75000"/>
                  </a:schemeClr>
                </a:solidFill>
              </a:rPr>
              <a:t>均值聚类</a:t>
            </a:r>
            <a:endParaRPr lang="en-US" altLang="zh-CN" b="1" dirty="0">
              <a:solidFill>
                <a:schemeClr val="accent1">
                  <a:lumMod val="75000"/>
                </a:schemeClr>
              </a:solidFill>
            </a:endParaRPr>
          </a:p>
          <a:p>
            <a:pPr marL="342900" indent="-342900">
              <a:lnSpc>
                <a:spcPct val="125000"/>
              </a:lnSpc>
              <a:buAutoNum type="arabicPeriod"/>
            </a:pPr>
            <a:r>
              <a:rPr lang="zh-CN" altLang="en-US" b="1" dirty="0">
                <a:solidFill>
                  <a:srgbClr val="92D050"/>
                </a:solidFill>
              </a:rPr>
              <a:t>随机森林 </a:t>
            </a:r>
            <a:r>
              <a:rPr lang="en-US" altLang="zh-CN" b="1" dirty="0">
                <a:solidFill>
                  <a:srgbClr val="92D050"/>
                </a:solidFill>
              </a:rPr>
              <a:t>(brief introduction)</a:t>
            </a:r>
          </a:p>
          <a:p>
            <a:pPr marL="342900" indent="-342900">
              <a:lnSpc>
                <a:spcPct val="125000"/>
              </a:lnSpc>
              <a:buAutoNum type="arabicPeriod"/>
            </a:pPr>
            <a:r>
              <a:rPr lang="zh-CN" altLang="en-US" b="1" dirty="0">
                <a:solidFill>
                  <a:schemeClr val="accent1">
                    <a:lumMod val="75000"/>
                  </a:schemeClr>
                </a:solidFill>
              </a:rPr>
              <a:t>降维算法</a:t>
            </a:r>
            <a:endParaRPr lang="en-US" altLang="zh-CN" b="1" dirty="0">
              <a:solidFill>
                <a:schemeClr val="accent1">
                  <a:lumMod val="75000"/>
                </a:schemeClr>
              </a:solidFill>
            </a:endParaRPr>
          </a:p>
          <a:p>
            <a:pPr marL="342900" indent="-342900">
              <a:lnSpc>
                <a:spcPct val="125000"/>
              </a:lnSpc>
              <a:buAutoNum type="arabicPeriod"/>
            </a:pPr>
            <a:r>
              <a:rPr lang="zh-CN" altLang="en-US" b="1" dirty="0">
                <a:solidFill>
                  <a:schemeClr val="accent1">
                    <a:lumMod val="75000"/>
                  </a:schemeClr>
                </a:solidFill>
              </a:rPr>
              <a:t>梯度提升与</a:t>
            </a:r>
            <a:endParaRPr lang="en-US" altLang="zh-CN" b="1" dirty="0">
              <a:solidFill>
                <a:schemeClr val="accent1">
                  <a:lumMod val="75000"/>
                </a:schemeClr>
              </a:solidFill>
            </a:endParaRPr>
          </a:p>
          <a:p>
            <a:pPr>
              <a:lnSpc>
                <a:spcPct val="125000"/>
              </a:lnSpc>
            </a:pPr>
            <a:r>
              <a:rPr lang="en-US" altLang="zh-CN" b="1" dirty="0">
                <a:solidFill>
                  <a:schemeClr val="accent1">
                    <a:lumMod val="75000"/>
                  </a:schemeClr>
                </a:solidFill>
              </a:rPr>
              <a:t>       </a:t>
            </a:r>
            <a:r>
              <a:rPr lang="zh-CN" altLang="en-US" b="1" dirty="0">
                <a:solidFill>
                  <a:schemeClr val="accent1">
                    <a:lumMod val="75000"/>
                  </a:schemeClr>
                </a:solidFill>
              </a:rPr>
              <a:t>自适应提升</a:t>
            </a:r>
            <a:endParaRPr lang="en-US" altLang="zh-CN" b="1" dirty="0">
              <a:solidFill>
                <a:schemeClr val="accent1">
                  <a:lumMod val="75000"/>
                </a:schemeClr>
              </a:solidFill>
            </a:endParaRPr>
          </a:p>
          <a:p>
            <a:pPr marL="342900" indent="-342900">
              <a:buAutoNum type="arabicPeriod"/>
            </a:pPr>
            <a:endParaRPr lang="en-US" altLang="zh-CN" dirty="0"/>
          </a:p>
          <a:p>
            <a:pPr marL="342900" indent="-342900">
              <a:buAutoNum type="arabicPeriod"/>
            </a:pPr>
            <a:endParaRPr lang="zh-CN" altLang="en-US" dirty="0"/>
          </a:p>
        </p:txBody>
      </p:sp>
      <p:pic>
        <p:nvPicPr>
          <p:cNvPr id="7" name="图片 6">
            <a:extLst>
              <a:ext uri="{FF2B5EF4-FFF2-40B4-BE49-F238E27FC236}">
                <a16:creationId xmlns:a16="http://schemas.microsoft.com/office/drawing/2014/main" id="{37FC0011-31B1-EEE0-D5F9-AEF890F5B148}"/>
              </a:ext>
            </a:extLst>
          </p:cNvPr>
          <p:cNvPicPr>
            <a:picLocks noChangeAspect="1"/>
          </p:cNvPicPr>
          <p:nvPr/>
        </p:nvPicPr>
        <p:blipFill>
          <a:blip r:embed="rId3"/>
          <a:stretch>
            <a:fillRect/>
          </a:stretch>
        </p:blipFill>
        <p:spPr>
          <a:xfrm>
            <a:off x="8186588" y="321276"/>
            <a:ext cx="962848" cy="1301432"/>
          </a:xfrm>
          <a:prstGeom prst="rect">
            <a:avLst/>
          </a:prstGeom>
        </p:spPr>
      </p:pic>
    </p:spTree>
    <p:extLst>
      <p:ext uri="{BB962C8B-B14F-4D97-AF65-F5344CB8AC3E}">
        <p14:creationId xmlns:p14="http://schemas.microsoft.com/office/powerpoint/2010/main" val="184547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150000" y="150000"/>
                                    </p:animScale>
                                  </p:childTnLst>
                                </p:cTn>
                              </p:par>
                              <p:par>
                                <p:cTn id="7" presetID="0" presetClass="path" presetSubtype="0" accel="50000" decel="50000" fill="hold" nodeType="withEffect">
                                  <p:stCondLst>
                                    <p:cond delay="0"/>
                                  </p:stCondLst>
                                  <p:childTnLst>
                                    <p:animMotion origin="layout" path="M -0.02188 0.0625 L -0.02188 0.0625 C -0.03941 0.11319 -0.02344 0.06967 -0.04636 0.12245 C -0.06094 0.15648 -0.08577 0.22754 -0.11198 0.2618 C -0.13073 0.28634 -0.15157 0.3074 -0.17153 0.33032 C -0.18021 0.34027 -0.18872 0.35046 -0.19757 0.36041 C -0.20747 0.37129 -0.21789 0.38125 -0.22726 0.39282 C -0.24358 0.4125 -0.24688 0.41828 -0.26424 0.43356 C -0.26736 0.43634 -0.27084 0.43842 -0.27414 0.44074 C -0.2757 0.44398 -0.27709 0.44722 -0.27865 0.45046 C -0.27952 0.45208 -0.28021 0.45393 -0.28125 0.45532 C -0.28386 0.4581 -0.28664 0.46018 -0.28941 0.4625 C -0.29393 0.46597 -0.29844 0.46875 -0.30295 0.47199 C -0.30504 0.47361 -0.30712 0.47523 -0.3092 0.47685 L -0.31007 0.47939 " pathEditMode="relative" ptsTypes="AAAAAAAAAAAAAAA">
                                      <p:cBhvr>
                                        <p:cTn id="8"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E9C2F02-99E2-96CF-F49D-5EAF3D785B6D}"/>
              </a:ext>
            </a:extLst>
          </p:cNvPr>
          <p:cNvPicPr>
            <a:picLocks noChangeAspect="1"/>
          </p:cNvPicPr>
          <p:nvPr/>
        </p:nvPicPr>
        <p:blipFill>
          <a:blip r:embed="rId2"/>
          <a:stretch>
            <a:fillRect/>
          </a:stretch>
        </p:blipFill>
        <p:spPr>
          <a:xfrm>
            <a:off x="1266439" y="1733300"/>
            <a:ext cx="6781929" cy="4838792"/>
          </a:xfrm>
          <a:prstGeom prst="rect">
            <a:avLst/>
          </a:prstGeom>
        </p:spPr>
      </p:pic>
    </p:spTree>
    <p:extLst>
      <p:ext uri="{BB962C8B-B14F-4D97-AF65-F5344CB8AC3E}">
        <p14:creationId xmlns:p14="http://schemas.microsoft.com/office/powerpoint/2010/main" val="403224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581182B-98D5-3786-DEFC-98AD9CB15B78}"/>
              </a:ext>
            </a:extLst>
          </p:cNvPr>
          <p:cNvSpPr txBox="1"/>
          <p:nvPr/>
        </p:nvSpPr>
        <p:spPr>
          <a:xfrm>
            <a:off x="259373" y="1646584"/>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广义线性模型 </a:t>
            </a:r>
            <a:r>
              <a:rPr lang="en-US" altLang="zh-CN"/>
              <a:t>(generalized linear model)</a:t>
            </a:r>
            <a:endParaRPr lang="zh-CN" altLang="en-US" dirty="0"/>
          </a:p>
        </p:txBody>
      </p:sp>
      <p:sp>
        <p:nvSpPr>
          <p:cNvPr id="5" name="内容占位符 2">
            <a:extLst>
              <a:ext uri="{FF2B5EF4-FFF2-40B4-BE49-F238E27FC236}">
                <a16:creationId xmlns:a16="http://schemas.microsoft.com/office/drawing/2014/main" id="{226006B6-9C20-92C7-EA86-ADB148279CFF}"/>
              </a:ext>
            </a:extLst>
          </p:cNvPr>
          <p:cNvSpPr>
            <a:spLocks noGrp="1"/>
          </p:cNvSpPr>
          <p:nvPr>
            <p:ph idx="1"/>
          </p:nvPr>
        </p:nvSpPr>
        <p:spPr>
          <a:xfrm>
            <a:off x="593272" y="2474977"/>
            <a:ext cx="7922078" cy="3931920"/>
          </a:xfrm>
        </p:spPr>
        <p:txBody>
          <a:bodyPr>
            <a:normAutofit/>
          </a:bodyPr>
          <a:lstStyle/>
          <a:p>
            <a:pPr marL="393065" lvl="1" indent="0">
              <a:lnSpc>
                <a:spcPct val="150000"/>
              </a:lnSpc>
              <a:buNone/>
            </a:pPr>
            <a:endParaRPr lang="zh-CN" altLang="en-US" dirty="0"/>
          </a:p>
        </p:txBody>
      </p:sp>
      <p:sp>
        <p:nvSpPr>
          <p:cNvPr id="2" name="Slide Number Placeholder 5">
            <a:extLst>
              <a:ext uri="{FF2B5EF4-FFF2-40B4-BE49-F238E27FC236}">
                <a16:creationId xmlns:a16="http://schemas.microsoft.com/office/drawing/2014/main" id="{42D840E6-DB66-320D-EC9F-D437A9CAA2CE}"/>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7</a:t>
            </a:fld>
            <a:endParaRPr lang="en-US" dirty="0"/>
          </a:p>
        </p:txBody>
      </p:sp>
      <p:pic>
        <p:nvPicPr>
          <p:cNvPr id="3" name="图片 2">
            <a:extLst>
              <a:ext uri="{FF2B5EF4-FFF2-40B4-BE49-F238E27FC236}">
                <a16:creationId xmlns:a16="http://schemas.microsoft.com/office/drawing/2014/main" id="{74957B77-2371-4643-BB5E-71329D65D5B4}"/>
              </a:ext>
            </a:extLst>
          </p:cNvPr>
          <p:cNvPicPr>
            <a:picLocks noChangeAspect="1"/>
          </p:cNvPicPr>
          <p:nvPr/>
        </p:nvPicPr>
        <p:blipFill rotWithShape="1">
          <a:blip r:embed="rId2"/>
          <a:srcRect l="10370" t="7218" r="1802"/>
          <a:stretch/>
        </p:blipFill>
        <p:spPr>
          <a:xfrm>
            <a:off x="702743" y="2532904"/>
            <a:ext cx="3609451" cy="2993778"/>
          </a:xfrm>
          <a:prstGeom prst="rect">
            <a:avLst/>
          </a:prstGeom>
        </p:spPr>
      </p:pic>
      <mc:AlternateContent xmlns:mc="http://schemas.openxmlformats.org/markup-compatibility/2006" xmlns:a14="http://schemas.microsoft.com/office/drawing/2010/main">
        <mc:Choice Requires="a14">
          <p:sp>
            <p:nvSpPr>
              <p:cNvPr id="6" name="对象 9">
                <a:extLst>
                  <a:ext uri="{FF2B5EF4-FFF2-40B4-BE49-F238E27FC236}">
                    <a16:creationId xmlns:a16="http://schemas.microsoft.com/office/drawing/2014/main" id="{6DA984DC-4A5A-411F-A374-E9909D4F38FE}"/>
                  </a:ext>
                </a:extLst>
              </p:cNvPr>
              <p:cNvSpPr txBox="1"/>
              <p:nvPr/>
            </p:nvSpPr>
            <p:spPr>
              <a:xfrm>
                <a:off x="4992445" y="3435797"/>
                <a:ext cx="2570219" cy="44615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en-US" altLang="zh-CN" sz="2200" b="0" i="1" smtClean="0">
                          <a:solidFill>
                            <a:srgbClr val="000000"/>
                          </a:solidFill>
                          <a:latin typeface="Cambria Math" panose="02040503050406030204" pitchFamily="18" charset="0"/>
                        </a:rPr>
                        <m:t>𝑦</m:t>
                      </m:r>
                      <m:r>
                        <a:rPr lang="en-US" altLang="zh-CN" sz="2200" b="0" i="1" smtClean="0">
                          <a:solidFill>
                            <a:srgbClr val="000000"/>
                          </a:solidFill>
                          <a:latin typeface="Cambria Math" panose="02040503050406030204" pitchFamily="18" charset="0"/>
                        </a:rPr>
                        <m:t>=</m:t>
                      </m:r>
                      <m:sSup>
                        <m:sSupPr>
                          <m:ctrlPr>
                            <a:rPr lang="en-US" altLang="zh-CN" sz="2200" b="0" i="1" smtClean="0">
                              <a:solidFill>
                                <a:srgbClr val="000000"/>
                              </a:solidFill>
                              <a:latin typeface="Cambria Math" panose="02040503050406030204" pitchFamily="18" charset="0"/>
                            </a:rPr>
                          </m:ctrlPr>
                        </m:sSupPr>
                        <m:e>
                          <m:r>
                            <a:rPr lang="en-US" altLang="zh-CN" sz="2200" i="1">
                              <a:solidFill>
                                <a:srgbClr val="000000"/>
                              </a:solidFill>
                              <a:latin typeface="Cambria Math" panose="02040503050406030204" pitchFamily="18" charset="0"/>
                            </a:rPr>
                            <m:t>𝑔</m:t>
                          </m:r>
                        </m:e>
                        <m:sup>
                          <m:r>
                            <a:rPr lang="en-US" altLang="zh-CN" sz="2200" i="1">
                              <a:solidFill>
                                <a:srgbClr val="000000"/>
                              </a:solidFill>
                              <a:latin typeface="Cambria Math" panose="02040503050406030204" pitchFamily="18" charset="0"/>
                            </a:rPr>
                            <m:t>−1</m:t>
                          </m:r>
                        </m:sup>
                      </m:sSup>
                      <m:d>
                        <m:dPr>
                          <m:ctrlPr>
                            <a:rPr lang="en-US" altLang="zh-CN" sz="2200" i="1" smtClean="0">
                              <a:solidFill>
                                <a:srgbClr val="000000"/>
                              </a:solidFill>
                              <a:latin typeface="Cambria Math" panose="02040503050406030204" pitchFamily="18" charset="0"/>
                            </a:rPr>
                          </m:ctrlPr>
                        </m:dPr>
                        <m:e>
                          <m:r>
                            <a:rPr lang="en-US" altLang="zh-CN" sz="2200" i="1">
                              <a:solidFill>
                                <a:srgbClr val="000000"/>
                              </a:solidFill>
                              <a:latin typeface="Cambria Math" panose="02040503050406030204" pitchFamily="18" charset="0"/>
                            </a:rPr>
                            <m:t>𝑤</m:t>
                          </m:r>
                          <m:r>
                            <a:rPr lang="en-US" altLang="zh-CN" sz="2200" i="1">
                              <a:solidFill>
                                <a:srgbClr val="000000"/>
                              </a:solidFill>
                              <a:latin typeface="Cambria Math" panose="02040503050406030204" pitchFamily="18" charset="0"/>
                              <a:ea typeface="Cambria Math" panose="02040503050406030204" pitchFamily="18" charset="0"/>
                            </a:rPr>
                            <m:t>∙</m:t>
                          </m:r>
                          <m:r>
                            <a:rPr lang="en-US" altLang="zh-CN" sz="2200" i="1">
                              <a:solidFill>
                                <a:srgbClr val="000000"/>
                              </a:solidFill>
                              <a:latin typeface="Cambria Math" panose="02040503050406030204" pitchFamily="18" charset="0"/>
                            </a:rPr>
                            <m:t>𝑥</m:t>
                          </m:r>
                          <m:r>
                            <a:rPr lang="en-US" altLang="zh-CN" sz="2200" i="1">
                              <a:solidFill>
                                <a:srgbClr val="000000"/>
                              </a:solidFill>
                              <a:latin typeface="Cambria Math" panose="02040503050406030204" pitchFamily="18" charset="0"/>
                            </a:rPr>
                            <m:t>+</m:t>
                          </m:r>
                          <m:r>
                            <a:rPr lang="en-US" altLang="zh-CN" sz="2200" i="1">
                              <a:solidFill>
                                <a:srgbClr val="000000"/>
                              </a:solidFill>
                              <a:latin typeface="Cambria Math" panose="02040503050406030204" pitchFamily="18" charset="0"/>
                            </a:rPr>
                            <m:t>𝑏</m:t>
                          </m:r>
                        </m:e>
                      </m:d>
                    </m:oMath>
                  </m:oMathPara>
                </a14:m>
                <a:endParaRPr lang="en-US" altLang="zh-CN" sz="2200"/>
              </a:p>
              <a:p>
                <a:endParaRPr lang="zh-CN" altLang="en-US" sz="2200"/>
              </a:p>
            </p:txBody>
          </p:sp>
        </mc:Choice>
        <mc:Fallback xmlns="">
          <p:sp>
            <p:nvSpPr>
              <p:cNvPr id="6" name="对象 9">
                <a:extLst>
                  <a:ext uri="{FF2B5EF4-FFF2-40B4-BE49-F238E27FC236}">
                    <a16:creationId xmlns:a16="http://schemas.microsoft.com/office/drawing/2014/main" id="{6DA984DC-4A5A-411F-A374-E9909D4F38FE}"/>
                  </a:ext>
                </a:extLst>
              </p:cNvPr>
              <p:cNvSpPr txBox="1">
                <a:spLocks noRot="1" noChangeAspect="1" noMove="1" noResize="1" noEditPoints="1" noAdjustHandles="1" noChangeArrowheads="1" noChangeShapeType="1" noTextEdit="1"/>
              </p:cNvSpPr>
              <p:nvPr/>
            </p:nvSpPr>
            <p:spPr>
              <a:xfrm>
                <a:off x="4992445" y="3435797"/>
                <a:ext cx="2570219" cy="446152"/>
              </a:xfrm>
              <a:prstGeom prst="rect">
                <a:avLst/>
              </a:prstGeom>
              <a:blipFill>
                <a:blip r:embed="rId3"/>
                <a:stretch>
                  <a:fillRect b="-54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0FC72C53-27F4-4751-BEBE-16551408727F}"/>
                  </a:ext>
                </a:extLst>
              </p:cNvPr>
              <p:cNvSpPr/>
              <p:nvPr/>
            </p:nvSpPr>
            <p:spPr>
              <a:xfrm>
                <a:off x="4558224" y="4380789"/>
                <a:ext cx="3578224" cy="430887"/>
              </a:xfrm>
              <a:prstGeom prst="rect">
                <a:avLst/>
              </a:prstGeom>
            </p:spPr>
            <p:txBody>
              <a:bodyPr wrap="none">
                <a:spAutoFit/>
              </a:bodyPr>
              <a:lstStyle/>
              <a:p>
                <a14:m>
                  <m:oMath xmlns:m="http://schemas.openxmlformats.org/officeDocument/2006/math">
                    <m:r>
                      <a:rPr lang="en-US" altLang="zh-CN" sz="2200" i="1" smtClean="0">
                        <a:solidFill>
                          <a:srgbClr val="000000"/>
                        </a:solidFill>
                        <a:latin typeface="Cambria Math" panose="02040503050406030204" pitchFamily="18" charset="0"/>
                      </a:rPr>
                      <m:t>𝑔</m:t>
                    </m:r>
                    <m:r>
                      <a:rPr lang="en-US" altLang="zh-CN" sz="2200" b="0" i="1" smtClean="0">
                        <a:solidFill>
                          <a:srgbClr val="000000"/>
                        </a:solidFill>
                        <a:latin typeface="Cambria Math" panose="02040503050406030204" pitchFamily="18" charset="0"/>
                      </a:rPr>
                      <m:t>(</m:t>
                    </m:r>
                    <m:r>
                      <a:rPr lang="en-US" altLang="zh-CN" sz="2200" b="0" i="1" smtClean="0">
                        <a:solidFill>
                          <a:srgbClr val="000000"/>
                        </a:solidFill>
                        <a:latin typeface="Cambria Math" panose="02040503050406030204" pitchFamily="18" charset="0"/>
                        <a:ea typeface="Cambria Math" panose="02040503050406030204" pitchFamily="18" charset="0"/>
                      </a:rPr>
                      <m:t>∙)</m:t>
                    </m:r>
                  </m:oMath>
                </a14:m>
                <a:r>
                  <a:rPr lang="en-US" altLang="zh-CN" sz="2200"/>
                  <a:t>——</a:t>
                </a:r>
                <a:r>
                  <a:rPr lang="zh-CN" altLang="en-US" sz="2200"/>
                  <a:t>联系函数</a:t>
                </a:r>
                <a:r>
                  <a:rPr lang="en-US" altLang="zh-CN" sz="2200"/>
                  <a:t>, </a:t>
                </a:r>
                <a:r>
                  <a:rPr lang="zh-CN" altLang="en-US" sz="2200"/>
                  <a:t>单调可微</a:t>
                </a:r>
              </a:p>
            </p:txBody>
          </p:sp>
        </mc:Choice>
        <mc:Fallback xmlns="">
          <p:sp>
            <p:nvSpPr>
              <p:cNvPr id="7" name="矩形 6">
                <a:extLst>
                  <a:ext uri="{FF2B5EF4-FFF2-40B4-BE49-F238E27FC236}">
                    <a16:creationId xmlns:a16="http://schemas.microsoft.com/office/drawing/2014/main" id="{0FC72C53-27F4-4751-BEBE-16551408727F}"/>
                  </a:ext>
                </a:extLst>
              </p:cNvPr>
              <p:cNvSpPr>
                <a:spLocks noRot="1" noChangeAspect="1" noMove="1" noResize="1" noEditPoints="1" noAdjustHandles="1" noChangeArrowheads="1" noChangeShapeType="1" noTextEdit="1"/>
              </p:cNvSpPr>
              <p:nvPr/>
            </p:nvSpPr>
            <p:spPr>
              <a:xfrm>
                <a:off x="4558224" y="4380789"/>
                <a:ext cx="3578224" cy="430887"/>
              </a:xfrm>
              <a:prstGeom prst="rect">
                <a:avLst/>
              </a:prstGeom>
              <a:blipFill>
                <a:blip r:embed="rId4"/>
                <a:stretch>
                  <a:fillRect l="-341" t="-10000" r="-1363"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91F080EE-F6DA-4E76-9218-25F3259D3CBD}"/>
                  </a:ext>
                </a:extLst>
              </p:cNvPr>
              <p:cNvSpPr/>
              <p:nvPr/>
            </p:nvSpPr>
            <p:spPr>
              <a:xfrm>
                <a:off x="593272" y="5841261"/>
                <a:ext cx="6518131" cy="430887"/>
              </a:xfrm>
              <a:prstGeom prst="rect">
                <a:avLst/>
              </a:prstGeom>
            </p:spPr>
            <p:txBody>
              <a:bodyPr wrap="none">
                <a:spAutoFit/>
              </a:bodyPr>
              <a:lstStyle/>
              <a:p>
                <a:pPr marL="342900" indent="-342900">
                  <a:buFont typeface="Arial" panose="020B0604020202020204" pitchFamily="34" charset="0"/>
                  <a:buChar char="•"/>
                </a:pPr>
                <a:r>
                  <a:rPr lang="zh-CN" altLang="en-US" sz="2200">
                    <a:solidFill>
                      <a:srgbClr val="000000"/>
                    </a:solidFill>
                  </a:rPr>
                  <a:t>寻找</a:t>
                </a:r>
                <a14:m>
                  <m:oMath xmlns:m="http://schemas.openxmlformats.org/officeDocument/2006/math">
                    <m:r>
                      <a:rPr lang="en-US" altLang="zh-CN" sz="2200" i="1" smtClean="0">
                        <a:solidFill>
                          <a:srgbClr val="000000"/>
                        </a:solidFill>
                        <a:latin typeface="Cambria Math" panose="02040503050406030204" pitchFamily="18" charset="0"/>
                      </a:rPr>
                      <m:t>𝑔</m:t>
                    </m:r>
                    <m:r>
                      <a:rPr lang="en-US" altLang="zh-CN" sz="2200" b="0" i="1" smtClean="0">
                        <a:solidFill>
                          <a:srgbClr val="000000"/>
                        </a:solidFill>
                        <a:latin typeface="Cambria Math" panose="02040503050406030204" pitchFamily="18" charset="0"/>
                      </a:rPr>
                      <m:t>(</m:t>
                    </m:r>
                    <m:r>
                      <a:rPr lang="en-US" altLang="zh-CN" sz="2200" b="0" i="1" smtClean="0">
                        <a:solidFill>
                          <a:srgbClr val="000000"/>
                        </a:solidFill>
                        <a:latin typeface="Cambria Math" panose="02040503050406030204" pitchFamily="18" charset="0"/>
                        <a:ea typeface="Cambria Math" panose="02040503050406030204" pitchFamily="18" charset="0"/>
                      </a:rPr>
                      <m:t>∙)</m:t>
                    </m:r>
                  </m:oMath>
                </a14:m>
                <a:r>
                  <a:rPr lang="en-US" altLang="zh-CN" sz="2200"/>
                  <a:t>, </a:t>
                </a:r>
                <a:r>
                  <a:rPr lang="zh-CN" altLang="en-US" sz="2200"/>
                  <a:t>将类标记与线性模型的预测值联系起来</a:t>
                </a:r>
              </a:p>
            </p:txBody>
          </p:sp>
        </mc:Choice>
        <mc:Fallback xmlns="">
          <p:sp>
            <p:nvSpPr>
              <p:cNvPr id="8" name="矩形 7">
                <a:extLst>
                  <a:ext uri="{FF2B5EF4-FFF2-40B4-BE49-F238E27FC236}">
                    <a16:creationId xmlns:a16="http://schemas.microsoft.com/office/drawing/2014/main" id="{91F080EE-F6DA-4E76-9218-25F3259D3CBD}"/>
                  </a:ext>
                </a:extLst>
              </p:cNvPr>
              <p:cNvSpPr>
                <a:spLocks noRot="1" noChangeAspect="1" noMove="1" noResize="1" noEditPoints="1" noAdjustHandles="1" noChangeArrowheads="1" noChangeShapeType="1" noTextEdit="1"/>
              </p:cNvSpPr>
              <p:nvPr/>
            </p:nvSpPr>
            <p:spPr>
              <a:xfrm>
                <a:off x="593272" y="5841261"/>
                <a:ext cx="6518131" cy="430887"/>
              </a:xfrm>
              <a:prstGeom prst="rect">
                <a:avLst/>
              </a:prstGeom>
              <a:blipFill>
                <a:blip r:embed="rId5"/>
                <a:stretch>
                  <a:fillRect l="-1028" t="-9859" r="-467" b="-295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130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7AE1528F-6732-418F-B1B0-98191204F519}"/>
              </a:ext>
            </a:extLst>
          </p:cNvPr>
          <p:cNvSpPr txBox="1"/>
          <p:nvPr/>
        </p:nvSpPr>
        <p:spPr>
          <a:xfrm>
            <a:off x="259373" y="1646584"/>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广义线性模型</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B642F6E2-B481-3D00-A208-DCE9316DF415}"/>
                  </a:ext>
                </a:extLst>
              </p:cNvPr>
              <p:cNvSpPr>
                <a:spLocks noGrp="1"/>
              </p:cNvSpPr>
              <p:nvPr>
                <p:ph idx="1"/>
              </p:nvPr>
            </p:nvSpPr>
            <p:spPr>
              <a:xfrm>
                <a:off x="687028" y="2638807"/>
                <a:ext cx="6092211" cy="2467624"/>
              </a:xfrm>
            </p:spPr>
            <p:txBody>
              <a:bodyPr>
                <a:normAutofit/>
              </a:bodyPr>
              <a:lstStyle/>
              <a:p>
                <a:r>
                  <a:rPr lang="en-US" altLang="zh-CN" sz="2000"/>
                  <a:t>Sigmoid</a:t>
                </a:r>
                <a:r>
                  <a:rPr lang="zh-CN" altLang="en-US" sz="2000"/>
                  <a:t>函数</a:t>
                </a:r>
                <a:r>
                  <a:rPr lang="en-US" altLang="zh-CN" sz="2000"/>
                  <a:t>:</a:t>
                </a:r>
                <a:endParaRPr lang="en-US" altLang="zh-CN" sz="2000" dirty="0"/>
              </a:p>
              <a:p>
                <a:endParaRPr lang="en-US" altLang="zh-CN" sz="2000" dirty="0"/>
              </a:p>
              <a:p>
                <a:endParaRPr lang="en-US" altLang="zh-CN" sz="2000" dirty="0"/>
              </a:p>
              <a:p>
                <a:pPr marL="0" indent="0">
                  <a:buNone/>
                </a:pPr>
                <a:endParaRPr lang="en-US" altLang="zh-CN" sz="2000"/>
              </a:p>
              <a:p>
                <a:pPr marL="0" indent="0">
                  <a:buNone/>
                </a:pPr>
                <a:endParaRPr lang="en-US" altLang="zh-CN" sz="2000" dirty="0"/>
              </a:p>
              <a:p>
                <a:r>
                  <a:rPr lang="zh-CN" altLang="en-US" sz="2000"/>
                  <a:t>双</a:t>
                </a:r>
                <a:r>
                  <a:rPr lang="zh-CN" altLang="en-US" sz="2000" dirty="0"/>
                  <a:t>曲</a:t>
                </a:r>
                <a:r>
                  <a:rPr lang="zh-CN" altLang="en-US" sz="2000"/>
                  <a:t>正切函数 </a:t>
                </a:r>
                <a:r>
                  <a:rPr lang="en-US" altLang="zh-CN" sz="2000"/>
                  <a:t>(</a:t>
                </a:r>
                <a14:m>
                  <m:oMath xmlns:m="http://schemas.openxmlformats.org/officeDocument/2006/math">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tanh</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h</m:t>
                    </m:r>
                    <m:r>
                      <a:rPr lang="zh-CN" altLang="en-US" sz="2000" i="1">
                        <a:solidFill>
                          <a:srgbClr val="000000"/>
                        </a:solidFill>
                        <a:latin typeface="Cambria Math" panose="02040503050406030204" pitchFamily="18" charset="0"/>
                      </a:rPr>
                      <m:t>)</m:t>
                    </m:r>
                  </m:oMath>
                </a14:m>
                <a:r>
                  <a:rPr lang="en-US" altLang="zh-CN" sz="2000" dirty="0"/>
                  <a:t>):</a:t>
                </a:r>
              </a:p>
              <a:p>
                <a:endParaRPr lang="en-US" altLang="zh-CN" sz="2000" dirty="0"/>
              </a:p>
              <a:p>
                <a:pPr marL="0" indent="0">
                  <a:buNone/>
                </a:pPr>
                <a:endParaRPr lang="zh-CN" altLang="en-US" sz="2000" dirty="0"/>
              </a:p>
            </p:txBody>
          </p:sp>
        </mc:Choice>
        <mc:Fallback xmlns="">
          <p:sp>
            <p:nvSpPr>
              <p:cNvPr id="4" name="内容占位符 2">
                <a:extLst>
                  <a:ext uri="{FF2B5EF4-FFF2-40B4-BE49-F238E27FC236}">
                    <a16:creationId xmlns:a16="http://schemas.microsoft.com/office/drawing/2014/main" id="{B642F6E2-B481-3D00-A208-DCE9316DF415}"/>
                  </a:ext>
                </a:extLst>
              </p:cNvPr>
              <p:cNvSpPr>
                <a:spLocks noGrp="1" noRot="1" noChangeAspect="1" noMove="1" noResize="1" noEditPoints="1" noAdjustHandles="1" noChangeArrowheads="1" noChangeShapeType="1" noTextEdit="1"/>
              </p:cNvSpPr>
              <p:nvPr>
                <p:ph idx="1"/>
              </p:nvPr>
            </p:nvSpPr>
            <p:spPr>
              <a:xfrm>
                <a:off x="687028" y="2638807"/>
                <a:ext cx="6092211" cy="2467624"/>
              </a:xfrm>
              <a:blipFill>
                <a:blip r:embed="rId2"/>
                <a:stretch>
                  <a:fillRect l="-901" t="-2716" b="-494"/>
                </a:stretch>
              </a:blipFill>
            </p:spPr>
            <p:txBody>
              <a:bodyPr/>
              <a:lstStyle/>
              <a:p>
                <a:r>
                  <a:rPr lang="zh-CN" altLang="en-US">
                    <a:noFill/>
                  </a:rPr>
                  <a:t> </a:t>
                </a:r>
              </a:p>
            </p:txBody>
          </p:sp>
        </mc:Fallback>
      </mc:AlternateContent>
      <p:pic>
        <p:nvPicPr>
          <p:cNvPr id="5" name="Picture 3">
            <a:extLst>
              <a:ext uri="{FF2B5EF4-FFF2-40B4-BE49-F238E27FC236}">
                <a16:creationId xmlns:a16="http://schemas.microsoft.com/office/drawing/2014/main" id="{C959103F-7913-B999-C883-252248613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8130" y="2021304"/>
            <a:ext cx="3143121" cy="4547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 name="对象 7">
                <a:extLst>
                  <a:ext uri="{FF2B5EF4-FFF2-40B4-BE49-F238E27FC236}">
                    <a16:creationId xmlns:a16="http://schemas.microsoft.com/office/drawing/2014/main" id="{6CE41C3F-40B7-B192-4476-FBCEA2F5BEFE}"/>
                  </a:ext>
                </a:extLst>
              </p:cNvPr>
              <p:cNvSpPr txBox="1"/>
              <p:nvPr/>
            </p:nvSpPr>
            <p:spPr>
              <a:xfrm>
                <a:off x="1332708" y="3061229"/>
                <a:ext cx="2733492" cy="726511"/>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1</m:t>
                          </m:r>
                        </m:num>
                        <m:den>
                          <m:r>
                            <a:rPr lang="zh-CN" altLang="en-US" sz="2000" i="1">
                              <a:solidFill>
                                <a:srgbClr val="000000"/>
                              </a:solidFill>
                              <a:latin typeface="Cambria Math" panose="02040503050406030204" pitchFamily="18" charset="0"/>
                            </a:rPr>
                            <m:t>1+</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exp</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𝑧</m:t>
                          </m:r>
                          <m:r>
                            <a:rPr lang="zh-CN" altLang="en-US" sz="2000" i="1">
                              <a:solidFill>
                                <a:srgbClr val="000000"/>
                              </a:solidFill>
                              <a:latin typeface="Cambria Math" panose="02040503050406030204" pitchFamily="18" charset="0"/>
                            </a:rPr>
                            <m:t>)</m:t>
                          </m:r>
                        </m:den>
                      </m:f>
                    </m:oMath>
                  </m:oMathPara>
                </a14:m>
                <a:endParaRPr lang="zh-CN" altLang="en-US" sz="2000"/>
              </a:p>
            </p:txBody>
          </p:sp>
        </mc:Choice>
        <mc:Fallback xmlns="">
          <p:sp>
            <p:nvSpPr>
              <p:cNvPr id="8" name="对象 7">
                <a:extLst>
                  <a:ext uri="{FF2B5EF4-FFF2-40B4-BE49-F238E27FC236}">
                    <a16:creationId xmlns:a16="http://schemas.microsoft.com/office/drawing/2014/main" id="{6CE41C3F-40B7-B192-4476-FBCEA2F5BEFE}"/>
                  </a:ext>
                </a:extLst>
              </p:cNvPr>
              <p:cNvSpPr txBox="1">
                <a:spLocks noRot="1" noChangeAspect="1" noMove="1" noResize="1" noEditPoints="1" noAdjustHandles="1" noChangeArrowheads="1" noChangeShapeType="1" noTextEdit="1"/>
              </p:cNvSpPr>
              <p:nvPr/>
            </p:nvSpPr>
            <p:spPr>
              <a:xfrm>
                <a:off x="1332708" y="3061229"/>
                <a:ext cx="2733492" cy="72651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对象 8">
                <a:extLst>
                  <a:ext uri="{FF2B5EF4-FFF2-40B4-BE49-F238E27FC236}">
                    <a16:creationId xmlns:a16="http://schemas.microsoft.com/office/drawing/2014/main" id="{49468E8B-30E5-2370-3849-0308187433B6}"/>
                  </a:ext>
                </a:extLst>
              </p:cNvPr>
              <p:cNvSpPr txBox="1"/>
              <p:nvPr/>
            </p:nvSpPr>
            <p:spPr>
              <a:xfrm>
                <a:off x="1200948" y="3999811"/>
                <a:ext cx="3001775" cy="392435"/>
              </a:xfrm>
              <a:prstGeom prst="rect">
                <a:avLst/>
              </a:prstGeom>
            </p:spPr>
            <p:txBody>
              <a:bodyPr>
                <a:normAutofit fontScale="92500"/>
              </a:bodyPr>
              <a:lstStyle/>
              <a:p>
                <a:pPr/>
                <a14:m>
                  <m:oMathPara xmlns:m="http://schemas.openxmlformats.org/officeDocument/2006/math">
                    <m:oMathParaPr>
                      <m:jc m:val="centerGroup"/>
                    </m:oMathParaPr>
                    <m:oMath xmlns:m="http://schemas.openxmlformats.org/officeDocument/2006/math">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𝑓</m:t>
                          </m:r>
                        </m:e>
                        <m:sup>
                          <m:r>
                            <a:rPr lang="zh-CN" altLang="en-US" sz="2000" i="1">
                              <a:solidFill>
                                <a:srgbClr val="000000"/>
                              </a:solidFill>
                              <a:latin typeface="Cambria Math" panose="02040503050406030204" pitchFamily="18" charset="0"/>
                            </a:rPr>
                            <m:t>′</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𝑧</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𝑧</m:t>
                      </m:r>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𝑧</m:t>
                      </m:r>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9" name="对象 8">
                <a:extLst>
                  <a:ext uri="{FF2B5EF4-FFF2-40B4-BE49-F238E27FC236}">
                    <a16:creationId xmlns:a16="http://schemas.microsoft.com/office/drawing/2014/main" id="{49468E8B-30E5-2370-3849-0308187433B6}"/>
                  </a:ext>
                </a:extLst>
              </p:cNvPr>
              <p:cNvSpPr txBox="1">
                <a:spLocks noRot="1" noChangeAspect="1" noMove="1" noResize="1" noEditPoints="1" noAdjustHandles="1" noChangeArrowheads="1" noChangeShapeType="1" noTextEdit="1"/>
              </p:cNvSpPr>
              <p:nvPr/>
            </p:nvSpPr>
            <p:spPr>
              <a:xfrm>
                <a:off x="1200948" y="3999811"/>
                <a:ext cx="3001775" cy="392435"/>
              </a:xfrm>
              <a:prstGeom prst="rect">
                <a:avLst/>
              </a:prstGeom>
              <a:blipFill>
                <a:blip r:embed="rId5"/>
                <a:stretch>
                  <a:fillRect b="-12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对象 13">
                <a:extLst>
                  <a:ext uri="{FF2B5EF4-FFF2-40B4-BE49-F238E27FC236}">
                    <a16:creationId xmlns:a16="http://schemas.microsoft.com/office/drawing/2014/main" id="{8191562C-0270-4700-FF58-C58428FAB046}"/>
                  </a:ext>
                </a:extLst>
              </p:cNvPr>
              <p:cNvSpPr txBox="1"/>
              <p:nvPr/>
            </p:nvSpPr>
            <p:spPr>
              <a:xfrm>
                <a:off x="1103597" y="5150538"/>
                <a:ext cx="3570032" cy="726511"/>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𝑧</m:t>
                      </m:r>
                      <m:r>
                        <a:rPr lang="zh-CN" altLang="en-US" sz="2000" i="1">
                          <a:solidFill>
                            <a:srgbClr val="000000"/>
                          </a:solidFill>
                          <a:latin typeface="Cambria Math" panose="02040503050406030204" pitchFamily="18" charset="0"/>
                        </a:rPr>
                        <m:t>)=</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tanh</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𝑧</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𝑒</m:t>
                              </m:r>
                            </m:e>
                            <m:sup>
                              <m:r>
                                <a:rPr lang="zh-CN" altLang="en-US" sz="2000" i="1">
                                  <a:solidFill>
                                    <a:srgbClr val="000000"/>
                                  </a:solidFill>
                                  <a:latin typeface="Cambria Math" panose="02040503050406030204" pitchFamily="18" charset="0"/>
                                </a:rPr>
                                <m:t>𝑧</m:t>
                              </m:r>
                            </m:sup>
                          </m:sSup>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𝑒</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𝑧</m:t>
                              </m:r>
                            </m:sup>
                          </m:sSup>
                        </m:num>
                        <m:den>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𝑒</m:t>
                              </m:r>
                            </m:e>
                            <m:sup>
                              <m:r>
                                <a:rPr lang="zh-CN" altLang="en-US" sz="2000" i="1">
                                  <a:solidFill>
                                    <a:srgbClr val="000000"/>
                                  </a:solidFill>
                                  <a:latin typeface="Cambria Math" panose="02040503050406030204" pitchFamily="18" charset="0"/>
                                </a:rPr>
                                <m:t>𝑧</m:t>
                              </m:r>
                            </m:sup>
                          </m:sSup>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𝑒</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𝑧</m:t>
                              </m:r>
                            </m:sup>
                          </m:sSup>
                        </m:den>
                      </m:f>
                    </m:oMath>
                  </m:oMathPara>
                </a14:m>
                <a:endParaRPr lang="zh-CN" altLang="en-US" sz="2000"/>
              </a:p>
            </p:txBody>
          </p:sp>
        </mc:Choice>
        <mc:Fallback xmlns="">
          <p:sp>
            <p:nvSpPr>
              <p:cNvPr id="14" name="对象 13">
                <a:extLst>
                  <a:ext uri="{FF2B5EF4-FFF2-40B4-BE49-F238E27FC236}">
                    <a16:creationId xmlns:a16="http://schemas.microsoft.com/office/drawing/2014/main" id="{8191562C-0270-4700-FF58-C58428FAB046}"/>
                  </a:ext>
                </a:extLst>
              </p:cNvPr>
              <p:cNvSpPr txBox="1">
                <a:spLocks noRot="1" noChangeAspect="1" noMove="1" noResize="1" noEditPoints="1" noAdjustHandles="1" noChangeArrowheads="1" noChangeShapeType="1" noTextEdit="1"/>
              </p:cNvSpPr>
              <p:nvPr/>
            </p:nvSpPr>
            <p:spPr>
              <a:xfrm>
                <a:off x="1103597" y="5150538"/>
                <a:ext cx="3570032" cy="72651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对象 14">
                <a:extLst>
                  <a:ext uri="{FF2B5EF4-FFF2-40B4-BE49-F238E27FC236}">
                    <a16:creationId xmlns:a16="http://schemas.microsoft.com/office/drawing/2014/main" id="{7C07547A-FAC6-8E20-588B-8C6E5A9E1DE3}"/>
                  </a:ext>
                </a:extLst>
              </p:cNvPr>
              <p:cNvSpPr txBox="1"/>
              <p:nvPr/>
            </p:nvSpPr>
            <p:spPr>
              <a:xfrm>
                <a:off x="835688" y="5945517"/>
                <a:ext cx="3367035" cy="39243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𝑓</m:t>
                          </m:r>
                        </m:e>
                        <m:sup>
                          <m:r>
                            <a:rPr lang="zh-CN" altLang="en-US" sz="2000" i="1">
                              <a:solidFill>
                                <a:srgbClr val="000000"/>
                              </a:solidFill>
                              <a:latin typeface="Cambria Math" panose="02040503050406030204" pitchFamily="18" charset="0"/>
                            </a:rPr>
                            <m:t>′</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𝑧</m:t>
                      </m:r>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𝑧</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2</m:t>
                          </m:r>
                        </m:sup>
                      </m:sSup>
                    </m:oMath>
                  </m:oMathPara>
                </a14:m>
                <a:endParaRPr lang="zh-CN" altLang="en-US" sz="2000"/>
              </a:p>
            </p:txBody>
          </p:sp>
        </mc:Choice>
        <mc:Fallback xmlns="">
          <p:sp>
            <p:nvSpPr>
              <p:cNvPr id="15" name="对象 14">
                <a:extLst>
                  <a:ext uri="{FF2B5EF4-FFF2-40B4-BE49-F238E27FC236}">
                    <a16:creationId xmlns:a16="http://schemas.microsoft.com/office/drawing/2014/main" id="{7C07547A-FAC6-8E20-588B-8C6E5A9E1DE3}"/>
                  </a:ext>
                </a:extLst>
              </p:cNvPr>
              <p:cNvSpPr txBox="1">
                <a:spLocks noRot="1" noChangeAspect="1" noMove="1" noResize="1" noEditPoints="1" noAdjustHandles="1" noChangeArrowheads="1" noChangeShapeType="1" noTextEdit="1"/>
              </p:cNvSpPr>
              <p:nvPr/>
            </p:nvSpPr>
            <p:spPr>
              <a:xfrm>
                <a:off x="835688" y="5945517"/>
                <a:ext cx="3367035" cy="392435"/>
              </a:xfrm>
              <a:prstGeom prst="rect">
                <a:avLst/>
              </a:prstGeom>
              <a:blipFill>
                <a:blip r:embed="rId7"/>
                <a:stretch>
                  <a:fillRect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对象 15">
                <a:extLst>
                  <a:ext uri="{FF2B5EF4-FFF2-40B4-BE49-F238E27FC236}">
                    <a16:creationId xmlns:a16="http://schemas.microsoft.com/office/drawing/2014/main" id="{2BE94283-D0D7-995C-E245-0CDBB471DCF2}"/>
                  </a:ext>
                </a:extLst>
              </p:cNvPr>
              <p:cNvSpPr txBox="1"/>
              <p:nvPr/>
            </p:nvSpPr>
            <p:spPr>
              <a:xfrm>
                <a:off x="7232096" y="2983321"/>
                <a:ext cx="885992" cy="809057"/>
              </a:xfrm>
              <a:prstGeom prst="rect">
                <a:avLst/>
              </a:prstGeom>
            </p:spPr>
            <p:txBody>
              <a:bodyPr>
                <a:normAutofit/>
              </a:bodyPr>
              <a:lstStyle/>
              <a:p>
                <a:pPr>
                  <a:lnSpc>
                    <a:spcPct val="120000"/>
                  </a:lnSpc>
                </a:pPr>
                <a:r>
                  <a:rPr lang="zh-CN" altLang="en-US">
                    <a:solidFill>
                      <a:srgbClr val="000000"/>
                    </a:solidFill>
                  </a:rPr>
                  <a:t>值域</a:t>
                </a:r>
                <a14:m>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[0,1]</m:t>
                    </m:r>
                  </m:oMath>
                </a14:m>
                <a:endParaRPr lang="zh-CN" altLang="en-US"/>
              </a:p>
            </p:txBody>
          </p:sp>
        </mc:Choice>
        <mc:Fallback xmlns="">
          <p:sp>
            <p:nvSpPr>
              <p:cNvPr id="16" name="对象 15">
                <a:extLst>
                  <a:ext uri="{FF2B5EF4-FFF2-40B4-BE49-F238E27FC236}">
                    <a16:creationId xmlns:a16="http://schemas.microsoft.com/office/drawing/2014/main" id="{2BE94283-D0D7-995C-E245-0CDBB471DCF2}"/>
                  </a:ext>
                </a:extLst>
              </p:cNvPr>
              <p:cNvSpPr txBox="1">
                <a:spLocks noRot="1" noChangeAspect="1" noMove="1" noResize="1" noEditPoints="1" noAdjustHandles="1" noChangeArrowheads="1" noChangeShapeType="1" noTextEdit="1"/>
              </p:cNvSpPr>
              <p:nvPr/>
            </p:nvSpPr>
            <p:spPr>
              <a:xfrm>
                <a:off x="7232096" y="2983321"/>
                <a:ext cx="885992" cy="809057"/>
              </a:xfrm>
              <a:prstGeom prst="rect">
                <a:avLst/>
              </a:prstGeom>
              <a:blipFill>
                <a:blip r:embed="rId8"/>
                <a:stretch>
                  <a:fillRect l="-54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对象 16">
                <a:extLst>
                  <a:ext uri="{FF2B5EF4-FFF2-40B4-BE49-F238E27FC236}">
                    <a16:creationId xmlns:a16="http://schemas.microsoft.com/office/drawing/2014/main" id="{4CCA8705-CA37-3593-EC9E-3DA4A198D4E3}"/>
                  </a:ext>
                </a:extLst>
              </p:cNvPr>
              <p:cNvSpPr txBox="1"/>
              <p:nvPr/>
            </p:nvSpPr>
            <p:spPr>
              <a:xfrm>
                <a:off x="7196745" y="5425427"/>
                <a:ext cx="736999" cy="811414"/>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值域：</m:t>
                      </m:r>
                      <m:r>
                        <a:rPr lang="zh-CN" altLang="en-US" i="1">
                          <a:solidFill>
                            <a:srgbClr val="000000"/>
                          </a:solidFill>
                          <a:latin typeface="Cambria Math" panose="02040503050406030204" pitchFamily="18" charset="0"/>
                        </a:rPr>
                        <m:t>[−1,1]</m:t>
                      </m:r>
                    </m:oMath>
                  </m:oMathPara>
                </a14:m>
                <a:endParaRPr lang="zh-CN" altLang="en-US"/>
              </a:p>
            </p:txBody>
          </p:sp>
        </mc:Choice>
        <mc:Fallback xmlns="">
          <p:sp>
            <p:nvSpPr>
              <p:cNvPr id="17" name="对象 16">
                <a:extLst>
                  <a:ext uri="{FF2B5EF4-FFF2-40B4-BE49-F238E27FC236}">
                    <a16:creationId xmlns:a16="http://schemas.microsoft.com/office/drawing/2014/main" id="{4CCA8705-CA37-3593-EC9E-3DA4A198D4E3}"/>
                  </a:ext>
                </a:extLst>
              </p:cNvPr>
              <p:cNvSpPr txBox="1">
                <a:spLocks noRot="1" noChangeAspect="1" noMove="1" noResize="1" noEditPoints="1" noAdjustHandles="1" noChangeArrowheads="1" noChangeShapeType="1" noTextEdit="1"/>
              </p:cNvSpPr>
              <p:nvPr/>
            </p:nvSpPr>
            <p:spPr>
              <a:xfrm>
                <a:off x="7196745" y="5425427"/>
                <a:ext cx="736999" cy="811414"/>
              </a:xfrm>
              <a:prstGeom prst="rect">
                <a:avLst/>
              </a:prstGeom>
              <a:blipFill>
                <a:blip r:embed="rId9"/>
                <a:stretch>
                  <a:fillRect l="-3333" r="-16667"/>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B14BB304-D7AB-6AA1-A9B8-9E08393CF58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8</a:t>
            </a:fld>
            <a:endParaRPr lang="en-US" dirty="0"/>
          </a:p>
        </p:txBody>
      </p:sp>
      <p:sp>
        <p:nvSpPr>
          <p:cNvPr id="3" name="对象 2">
            <a:extLst>
              <a:ext uri="{FF2B5EF4-FFF2-40B4-BE49-F238E27FC236}">
                <a16:creationId xmlns:a16="http://schemas.microsoft.com/office/drawing/2014/main" id="{3327D228-BAC5-3D95-0FE4-9E0761C8E03D}"/>
              </a:ext>
            </a:extLst>
          </p:cNvPr>
          <p:cNvSpPr txBox="1"/>
          <p:nvPr/>
        </p:nvSpPr>
        <p:spPr>
          <a:xfrm>
            <a:off x="3131239" y="4700998"/>
            <a:ext cx="743915" cy="305196"/>
          </a:xfrm>
          <a:prstGeom prst="rect">
            <a:avLst/>
          </a:prstGeom>
        </p:spPr>
        <p:txBody>
          <a:bodyPr>
            <a:normAutofit fontScale="92500" lnSpcReduction="20000"/>
          </a:bodyPr>
          <a:lstStyle/>
          <a:p>
            <a:endParaRPr lang="zh-CN" altLang="en-US"/>
          </a:p>
        </p:txBody>
      </p:sp>
    </p:spTree>
    <p:extLst>
      <p:ext uri="{BB962C8B-B14F-4D97-AF65-F5344CB8AC3E}">
        <p14:creationId xmlns:p14="http://schemas.microsoft.com/office/powerpoint/2010/main" val="308829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380E506-F206-B8EF-5464-8501E90A1314}"/>
              </a:ext>
            </a:extLst>
          </p:cNvPr>
          <p:cNvSpPr txBox="1"/>
          <p:nvPr/>
        </p:nvSpPr>
        <p:spPr>
          <a:xfrm>
            <a:off x="259373" y="1646584"/>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Logistic</a:t>
            </a:r>
            <a:r>
              <a:rPr lang="zh-CN" altLang="en-US"/>
              <a:t>分布</a:t>
            </a:r>
            <a:endParaRPr lang="zh-CN" altLang="en-US" dirty="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BDA99B68-3022-2561-C78F-5944CC56ACEC}"/>
                  </a:ext>
                </a:extLst>
              </p:cNvPr>
              <p:cNvSpPr>
                <a:spLocks noGrp="1"/>
              </p:cNvSpPr>
              <p:nvPr>
                <p:ph idx="1"/>
              </p:nvPr>
            </p:nvSpPr>
            <p:spPr>
              <a:xfrm>
                <a:off x="464707" y="2476449"/>
                <a:ext cx="8318570" cy="4062464"/>
              </a:xfrm>
            </p:spPr>
            <p:txBody>
              <a:bodyPr>
                <a:normAutofit/>
              </a:bodyPr>
              <a:lstStyle/>
              <a:p>
                <a:pPr>
                  <a:lnSpc>
                    <a:spcPct val="100000"/>
                  </a:lnSpc>
                </a:pPr>
                <a:r>
                  <a:rPr lang="zh-CN" altLang="en-US" sz="2000"/>
                  <a:t>设 </a:t>
                </a:r>
                <a:r>
                  <a:rPr lang="en-US" altLang="zh-CN" sz="2000" i="1"/>
                  <a:t>X </a:t>
                </a:r>
                <a:r>
                  <a:rPr lang="zh-CN" altLang="en-US" sz="2000"/>
                  <a:t>是连续随机变量</a:t>
                </a:r>
                <a:r>
                  <a:rPr lang="en-US" altLang="zh-CN" sz="2000"/>
                  <a:t>,</a:t>
                </a:r>
                <a:r>
                  <a:rPr lang="zh-CN" altLang="en-US" sz="2000"/>
                  <a:t> </a:t>
                </a:r>
                <a:r>
                  <a:rPr lang="en-US" altLang="zh-CN" sz="2000" i="1"/>
                  <a:t>X </a:t>
                </a:r>
                <a:r>
                  <a:rPr lang="zh-CN" altLang="en-US" sz="2000"/>
                  <a:t>服从</a:t>
                </a:r>
                <a:r>
                  <a:rPr lang="en-US" altLang="zh-CN" sz="2000"/>
                  <a:t>logistic distribution,</a:t>
                </a:r>
                <a:endParaRPr lang="en-US" altLang="zh-CN" sz="2000" dirty="0"/>
              </a:p>
              <a:p>
                <a:pPr>
                  <a:lnSpc>
                    <a:spcPct val="100000"/>
                  </a:lnSpc>
                </a:pPr>
                <a:r>
                  <a:rPr lang="zh-CN" altLang="en-US" sz="2000"/>
                  <a:t>概率分布函数</a:t>
                </a:r>
                <a:r>
                  <a:rPr lang="en-US" altLang="zh-CN" sz="2000"/>
                  <a:t>:</a:t>
                </a:r>
                <a:endParaRPr lang="en-US" altLang="zh-CN" sz="2000" dirty="0"/>
              </a:p>
              <a:p>
                <a:pPr>
                  <a:lnSpc>
                    <a:spcPct val="100000"/>
                  </a:lnSpc>
                </a:pPr>
                <a:endParaRPr lang="en-US" altLang="zh-CN" sz="2000" dirty="0"/>
              </a:p>
              <a:p>
                <a:pPr>
                  <a:lnSpc>
                    <a:spcPct val="100000"/>
                  </a:lnSpc>
                </a:pPr>
                <a:r>
                  <a:rPr lang="zh-CN" altLang="en-US" sz="2000"/>
                  <a:t>概率密度函数</a:t>
                </a:r>
                <a:r>
                  <a:rPr lang="en-US" altLang="zh-CN" sz="2000"/>
                  <a:t>:</a:t>
                </a:r>
                <a:endParaRPr lang="en-US" altLang="zh-CN" sz="2000" dirty="0"/>
              </a:p>
              <a:p>
                <a:pPr marL="0" indent="0">
                  <a:lnSpc>
                    <a:spcPct val="100000"/>
                  </a:lnSpc>
                  <a:buNone/>
                </a:pPr>
                <a:endParaRPr lang="en-US" altLang="zh-CN" sz="2000"/>
              </a:p>
              <a:p>
                <a:pPr marL="0" indent="0">
                  <a:lnSpc>
                    <a:spcPct val="100000"/>
                  </a:lnSpc>
                  <a:buNone/>
                </a:pPr>
                <a:endParaRPr lang="en-US" altLang="zh-CN" sz="2000" dirty="0"/>
              </a:p>
              <a:p>
                <a:pPr marL="0" indent="0">
                  <a:lnSpc>
                    <a:spcPct val="100000"/>
                  </a:lnSpc>
                  <a:buNone/>
                </a:pPr>
                <a:r>
                  <a:rPr lang="zh-CN" altLang="en-US" sz="2000">
                    <a:solidFill>
                      <a:srgbClr val="000000"/>
                    </a:solidFill>
                  </a:rPr>
                  <a:t>    </a:t>
                </a:r>
                <a14:m>
                  <m:oMath xmlns:m="http://schemas.openxmlformats.org/officeDocument/2006/math">
                    <m:r>
                      <a:rPr lang="zh-CN" altLang="en-US" sz="2000" i="1">
                        <a:solidFill>
                          <a:srgbClr val="000000"/>
                        </a:solidFill>
                        <a:latin typeface="Cambria Math" panose="02040503050406030204" pitchFamily="18" charset="0"/>
                      </a:rPr>
                      <m:t>𝜇</m:t>
                    </m:r>
                  </m:oMath>
                </a14:m>
                <a:r>
                  <a:rPr lang="zh-CN" altLang="en-US" sz="2000" dirty="0"/>
                  <a:t>为位置参数</a:t>
                </a:r>
                <a:r>
                  <a:rPr lang="en-US" altLang="zh-CN" sz="2000" dirty="0"/>
                  <a:t>, </a:t>
                </a:r>
                <a14:m>
                  <m:oMath xmlns:m="http://schemas.openxmlformats.org/officeDocument/2006/math">
                    <m:r>
                      <a:rPr lang="en-US" altLang="zh-CN" sz="2000" b="0" i="0" smtClean="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𝛾</m:t>
                    </m:r>
                  </m:oMath>
                </a14:m>
                <a:r>
                  <a:rPr lang="zh-CN" altLang="en-US" sz="2000" dirty="0"/>
                  <a:t>大于</a:t>
                </a:r>
                <a:r>
                  <a:rPr lang="en-US" altLang="zh-CN" sz="2000" dirty="0"/>
                  <a:t>0</a:t>
                </a:r>
                <a:r>
                  <a:rPr lang="zh-CN" altLang="en-US" sz="2000"/>
                  <a:t>为形状参数</a:t>
                </a:r>
                <a:r>
                  <a:rPr lang="en-US" altLang="zh-CN" sz="2000"/>
                  <a:t>,</a:t>
                </a:r>
                <a:endParaRPr lang="en-GB" altLang="zh-CN" sz="2000" dirty="0"/>
              </a:p>
              <a:p>
                <a:pPr marL="0" indent="0">
                  <a:lnSpc>
                    <a:spcPct val="100000"/>
                  </a:lnSpc>
                  <a:buNone/>
                </a:pPr>
                <a:r>
                  <a:rPr lang="en-GB" altLang="zh-CN" sz="2000" dirty="0"/>
                  <a:t> </a:t>
                </a:r>
                <a:r>
                  <a:rPr lang="en-US" altLang="zh-CN" sz="2000"/>
                  <a:t>  </a:t>
                </a:r>
                <a14:m>
                  <m:oMath xmlns:m="http://schemas.openxmlformats.org/officeDocument/2006/math">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𝜇</m:t>
                    </m:r>
                    <m:r>
                      <a:rPr lang="zh-CN" altLang="en-US" sz="1800" i="1">
                        <a:solidFill>
                          <a:srgbClr val="000000"/>
                        </a:solidFill>
                        <a:latin typeface="Cambria Math" panose="02040503050406030204" pitchFamily="18" charset="0"/>
                      </a:rPr>
                      <m:t>,1/2)</m:t>
                    </m:r>
                  </m:oMath>
                </a14:m>
                <a:r>
                  <a:rPr lang="zh-CN" altLang="en-US" sz="2000" dirty="0"/>
                  <a:t>中心对称</a:t>
                </a:r>
              </a:p>
            </p:txBody>
          </p:sp>
        </mc:Choice>
        <mc:Fallback xmlns="">
          <p:sp>
            <p:nvSpPr>
              <p:cNvPr id="5" name="内容占位符 2">
                <a:extLst>
                  <a:ext uri="{FF2B5EF4-FFF2-40B4-BE49-F238E27FC236}">
                    <a16:creationId xmlns:a16="http://schemas.microsoft.com/office/drawing/2014/main" id="{BDA99B68-3022-2561-C78F-5944CC56ACEC}"/>
                  </a:ext>
                </a:extLst>
              </p:cNvPr>
              <p:cNvSpPr>
                <a:spLocks noGrp="1" noRot="1" noChangeAspect="1" noMove="1" noResize="1" noEditPoints="1" noAdjustHandles="1" noChangeArrowheads="1" noChangeShapeType="1" noTextEdit="1"/>
              </p:cNvSpPr>
              <p:nvPr>
                <p:ph idx="1"/>
              </p:nvPr>
            </p:nvSpPr>
            <p:spPr>
              <a:xfrm>
                <a:off x="464707" y="2476449"/>
                <a:ext cx="8318570" cy="4062464"/>
              </a:xfrm>
              <a:blipFill>
                <a:blip r:embed="rId2"/>
                <a:stretch>
                  <a:fillRect l="-659" t="-750"/>
                </a:stretch>
              </a:blipFill>
            </p:spPr>
            <p:txBody>
              <a:bodyPr/>
              <a:lstStyle/>
              <a:p>
                <a:r>
                  <a:rPr lang="zh-CN" altLang="en-US">
                    <a:noFill/>
                  </a:rPr>
                  <a:t> </a:t>
                </a:r>
              </a:p>
            </p:txBody>
          </p:sp>
        </mc:Fallback>
      </mc:AlternateContent>
      <p:pic>
        <p:nvPicPr>
          <p:cNvPr id="9" name="Picture 3">
            <a:extLst>
              <a:ext uri="{FF2B5EF4-FFF2-40B4-BE49-F238E27FC236}">
                <a16:creationId xmlns:a16="http://schemas.microsoft.com/office/drawing/2014/main" id="{00544FCA-1F4B-BE15-A576-BECD59DBA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447" y="5160436"/>
            <a:ext cx="3738903" cy="124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0" name="对象 9">
                <a:extLst>
                  <a:ext uri="{FF2B5EF4-FFF2-40B4-BE49-F238E27FC236}">
                    <a16:creationId xmlns:a16="http://schemas.microsoft.com/office/drawing/2014/main" id="{9FB91376-8E93-2FDA-ED48-CEE3288CD35C}"/>
                  </a:ext>
                </a:extLst>
              </p:cNvPr>
              <p:cNvSpPr txBox="1"/>
              <p:nvPr/>
            </p:nvSpPr>
            <p:spPr>
              <a:xfrm>
                <a:off x="1777404" y="3127697"/>
                <a:ext cx="4850638" cy="68571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𝐹</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1</m:t>
                          </m:r>
                        </m:num>
                        <m:den>
                          <m:r>
                            <a:rPr lang="zh-CN" altLang="en-US" sz="2000" i="1">
                              <a:solidFill>
                                <a:srgbClr val="000000"/>
                              </a:solidFill>
                              <a:latin typeface="Cambria Math" panose="02040503050406030204" pitchFamily="18" charset="0"/>
                            </a:rPr>
                            <m:t>1+</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𝑒</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𝜇</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𝛾</m:t>
                              </m:r>
                            </m:sup>
                          </m:sSup>
                        </m:den>
                      </m:f>
                    </m:oMath>
                  </m:oMathPara>
                </a14:m>
                <a:endParaRPr lang="zh-CN" altLang="en-US" sz="2000"/>
              </a:p>
            </p:txBody>
          </p:sp>
        </mc:Choice>
        <mc:Fallback xmlns="">
          <p:sp>
            <p:nvSpPr>
              <p:cNvPr id="10" name="对象 9">
                <a:extLst>
                  <a:ext uri="{FF2B5EF4-FFF2-40B4-BE49-F238E27FC236}">
                    <a16:creationId xmlns:a16="http://schemas.microsoft.com/office/drawing/2014/main" id="{9FB91376-8E93-2FDA-ED48-CEE3288CD35C}"/>
                  </a:ext>
                </a:extLst>
              </p:cNvPr>
              <p:cNvSpPr txBox="1">
                <a:spLocks noRot="1" noChangeAspect="1" noMove="1" noResize="1" noEditPoints="1" noAdjustHandles="1" noChangeArrowheads="1" noChangeShapeType="1" noTextEdit="1"/>
              </p:cNvSpPr>
              <p:nvPr/>
            </p:nvSpPr>
            <p:spPr>
              <a:xfrm>
                <a:off x="1777404" y="3127697"/>
                <a:ext cx="4850638" cy="68571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对象 10">
                <a:extLst>
                  <a:ext uri="{FF2B5EF4-FFF2-40B4-BE49-F238E27FC236}">
                    <a16:creationId xmlns:a16="http://schemas.microsoft.com/office/drawing/2014/main" id="{17CBAD0E-7E61-8A66-72E5-8F8585E51726}"/>
                  </a:ext>
                </a:extLst>
              </p:cNvPr>
              <p:cNvSpPr txBox="1"/>
              <p:nvPr/>
            </p:nvSpPr>
            <p:spPr>
              <a:xfrm>
                <a:off x="2205310" y="4089260"/>
                <a:ext cx="3994826" cy="74709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𝐹</m:t>
                          </m:r>
                        </m:e>
                        <m:sup>
                          <m:r>
                            <a:rPr lang="zh-CN" altLang="en-US" sz="2000" i="1">
                              <a:solidFill>
                                <a:srgbClr val="000000"/>
                              </a:solidFill>
                              <a:latin typeface="Cambria Math" panose="02040503050406030204" pitchFamily="18" charset="0"/>
                            </a:rPr>
                            <m:t>′</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1+</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𝑒</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𝜇</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𝛾</m:t>
                              </m:r>
                            </m:sup>
                          </m:sSup>
                        </m:num>
                        <m:den>
                          <m:r>
                            <a:rPr lang="zh-CN" altLang="en-US" sz="2000" i="1">
                              <a:solidFill>
                                <a:srgbClr val="000000"/>
                              </a:solidFill>
                              <a:latin typeface="Cambria Math" panose="02040503050406030204" pitchFamily="18" charset="0"/>
                            </a:rPr>
                            <m:t>𝛾</m:t>
                          </m:r>
                          <m:r>
                            <a:rPr lang="zh-CN" altLang="en-US" sz="2000" i="1">
                              <a:solidFill>
                                <a:srgbClr val="000000"/>
                              </a:solidFill>
                              <a:latin typeface="Cambria Math" panose="02040503050406030204" pitchFamily="18" charset="0"/>
                            </a:rPr>
                            <m:t>(1+</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𝑒</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𝜇</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𝛾</m:t>
                              </m:r>
                            </m:sup>
                          </m:sSup>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2</m:t>
                              </m:r>
                            </m:sup>
                          </m:sSup>
                        </m:den>
                      </m:f>
                    </m:oMath>
                  </m:oMathPara>
                </a14:m>
                <a:endParaRPr lang="zh-CN" altLang="en-US" sz="2000"/>
              </a:p>
            </p:txBody>
          </p:sp>
        </mc:Choice>
        <mc:Fallback xmlns="">
          <p:sp>
            <p:nvSpPr>
              <p:cNvPr id="11" name="对象 10">
                <a:extLst>
                  <a:ext uri="{FF2B5EF4-FFF2-40B4-BE49-F238E27FC236}">
                    <a16:creationId xmlns:a16="http://schemas.microsoft.com/office/drawing/2014/main" id="{17CBAD0E-7E61-8A66-72E5-8F8585E51726}"/>
                  </a:ext>
                </a:extLst>
              </p:cNvPr>
              <p:cNvSpPr txBox="1">
                <a:spLocks noRot="1" noChangeAspect="1" noMove="1" noResize="1" noEditPoints="1" noAdjustHandles="1" noChangeArrowheads="1" noChangeShapeType="1" noTextEdit="1"/>
              </p:cNvSpPr>
              <p:nvPr/>
            </p:nvSpPr>
            <p:spPr>
              <a:xfrm>
                <a:off x="2205310" y="4089260"/>
                <a:ext cx="3994826" cy="74709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对象 11">
                <a:extLst>
                  <a:ext uri="{FF2B5EF4-FFF2-40B4-BE49-F238E27FC236}">
                    <a16:creationId xmlns:a16="http://schemas.microsoft.com/office/drawing/2014/main" id="{246B151D-8317-AC65-1DF0-D5ED63FCAC5B}"/>
                  </a:ext>
                </a:extLst>
              </p:cNvPr>
              <p:cNvSpPr txBox="1"/>
              <p:nvPr/>
            </p:nvSpPr>
            <p:spPr>
              <a:xfrm>
                <a:off x="686639" y="5939459"/>
                <a:ext cx="3744684" cy="690735"/>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𝐹</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𝜇</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1</m:t>
                          </m:r>
                        </m:num>
                        <m:den>
                          <m:r>
                            <a:rPr lang="zh-CN" altLang="en-US" sz="2000" i="1">
                              <a:solidFill>
                                <a:srgbClr val="000000"/>
                              </a:solidFill>
                              <a:latin typeface="Cambria Math" panose="02040503050406030204" pitchFamily="18" charset="0"/>
                            </a:rPr>
                            <m:t>2</m:t>
                          </m:r>
                        </m:den>
                      </m:f>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𝐹</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𝜇</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1</m:t>
                          </m:r>
                        </m:num>
                        <m:den>
                          <m:r>
                            <a:rPr lang="zh-CN" altLang="en-US" sz="2000" i="1">
                              <a:solidFill>
                                <a:srgbClr val="000000"/>
                              </a:solidFill>
                              <a:latin typeface="Cambria Math" panose="02040503050406030204" pitchFamily="18" charset="0"/>
                            </a:rPr>
                            <m:t>2</m:t>
                          </m:r>
                        </m:den>
                      </m:f>
                    </m:oMath>
                  </m:oMathPara>
                </a14:m>
                <a:endParaRPr lang="zh-CN" altLang="en-US" sz="2000"/>
              </a:p>
            </p:txBody>
          </p:sp>
        </mc:Choice>
        <mc:Fallback xmlns="">
          <p:sp>
            <p:nvSpPr>
              <p:cNvPr id="12" name="对象 11">
                <a:extLst>
                  <a:ext uri="{FF2B5EF4-FFF2-40B4-BE49-F238E27FC236}">
                    <a16:creationId xmlns:a16="http://schemas.microsoft.com/office/drawing/2014/main" id="{246B151D-8317-AC65-1DF0-D5ED63FCAC5B}"/>
                  </a:ext>
                </a:extLst>
              </p:cNvPr>
              <p:cNvSpPr txBox="1">
                <a:spLocks noRot="1" noChangeAspect="1" noMove="1" noResize="1" noEditPoints="1" noAdjustHandles="1" noChangeArrowheads="1" noChangeShapeType="1" noTextEdit="1"/>
              </p:cNvSpPr>
              <p:nvPr/>
            </p:nvSpPr>
            <p:spPr>
              <a:xfrm>
                <a:off x="686639" y="5939459"/>
                <a:ext cx="3744684" cy="690735"/>
              </a:xfrm>
              <a:prstGeom prst="rect">
                <a:avLst/>
              </a:prstGeom>
              <a:blipFill>
                <a:blip r:embed="rId6"/>
                <a:stretch>
                  <a:fillRect/>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5B6E4CA9-013F-32D1-34B8-D501B64F844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9</a:t>
            </a:fld>
            <a:endParaRPr lang="en-US" dirty="0"/>
          </a:p>
        </p:txBody>
      </p:sp>
    </p:spTree>
    <p:extLst>
      <p:ext uri="{BB962C8B-B14F-4D97-AF65-F5344CB8AC3E}">
        <p14:creationId xmlns:p14="http://schemas.microsoft.com/office/powerpoint/2010/main" val="3529167949"/>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9521</TotalTime>
  <Words>3077</Words>
  <Application>Microsoft Office PowerPoint</Application>
  <PresentationFormat>全屏显示(4:3)</PresentationFormat>
  <Paragraphs>426</Paragraphs>
  <Slides>43</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3" baseType="lpstr">
      <vt:lpstr>October Condensed Tamil</vt:lpstr>
      <vt:lpstr>Arial</vt:lpstr>
      <vt:lpstr>Calibri</vt:lpstr>
      <vt:lpstr>Calibri Light</vt:lpstr>
      <vt:lpstr>Cambria Math</vt:lpstr>
      <vt:lpstr>等线</vt:lpstr>
      <vt:lpstr>微软雅黑</vt:lpstr>
      <vt:lpstr>微软雅黑</vt:lpstr>
      <vt:lpstr>Office Theme</vt:lpstr>
      <vt:lpstr>Equation</vt:lpstr>
      <vt:lpstr>PowerPoint 演示文稿</vt:lpstr>
      <vt:lpstr>提纲</vt:lpstr>
      <vt:lpstr>PowerPoint 演示文稿</vt:lpstr>
      <vt:lpstr>PowerPoint 演示文稿</vt:lpstr>
      <vt:lpstr>机器学习十大经典算法(初学者)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大数据机器学习</dc:title>
  <dc:creator>Xingyu Chen</dc:creator>
  <cp:lastModifiedBy>haitao zhao</cp:lastModifiedBy>
  <cp:revision>129</cp:revision>
  <dcterms:created xsi:type="dcterms:W3CDTF">2019-08-27T19:51:00Z</dcterms:created>
  <dcterms:modified xsi:type="dcterms:W3CDTF">2023-10-24T13:08:53Z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